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01" r:id="rId2"/>
    <p:sldMasterId id="2147483915" r:id="rId3"/>
    <p:sldMasterId id="2147483924" r:id="rId4"/>
    <p:sldMasterId id="2147483939" r:id="rId5"/>
    <p:sldMasterId id="2147483954" r:id="rId6"/>
    <p:sldMasterId id="2147483968" r:id="rId7"/>
    <p:sldMasterId id="2147483981" r:id="rId8"/>
    <p:sldMasterId id="2147483990" r:id="rId9"/>
  </p:sldMasterIdLst>
  <p:notesMasterIdLst>
    <p:notesMasterId r:id="rId83"/>
  </p:notesMasterIdLst>
  <p:sldIdLst>
    <p:sldId id="1139" r:id="rId10"/>
    <p:sldId id="259" r:id="rId11"/>
    <p:sldId id="642" r:id="rId12"/>
    <p:sldId id="408" r:id="rId13"/>
    <p:sldId id="714" r:id="rId14"/>
    <p:sldId id="715" r:id="rId15"/>
    <p:sldId id="716" r:id="rId16"/>
    <p:sldId id="710" r:id="rId17"/>
    <p:sldId id="561" r:id="rId18"/>
    <p:sldId id="675" r:id="rId19"/>
    <p:sldId id="659" r:id="rId20"/>
    <p:sldId id="660" r:id="rId21"/>
    <p:sldId id="590" r:id="rId22"/>
    <p:sldId id="626" r:id="rId23"/>
    <p:sldId id="563" r:id="rId24"/>
    <p:sldId id="637" r:id="rId25"/>
    <p:sldId id="639" r:id="rId26"/>
    <p:sldId id="564" r:id="rId27"/>
    <p:sldId id="565" r:id="rId28"/>
    <p:sldId id="566" r:id="rId29"/>
    <p:sldId id="591" r:id="rId30"/>
    <p:sldId id="567" r:id="rId31"/>
    <p:sldId id="661" r:id="rId32"/>
    <p:sldId id="673" r:id="rId33"/>
    <p:sldId id="570" r:id="rId34"/>
    <p:sldId id="622" r:id="rId35"/>
    <p:sldId id="623" r:id="rId36"/>
    <p:sldId id="620" r:id="rId37"/>
    <p:sldId id="676" r:id="rId38"/>
    <p:sldId id="677" r:id="rId39"/>
    <p:sldId id="624" r:id="rId40"/>
    <p:sldId id="621" r:id="rId41"/>
    <p:sldId id="678" r:id="rId42"/>
    <p:sldId id="618" r:id="rId43"/>
    <p:sldId id="614" r:id="rId44"/>
    <p:sldId id="640" r:id="rId45"/>
    <p:sldId id="615" r:id="rId46"/>
    <p:sldId id="635" r:id="rId47"/>
    <p:sldId id="573" r:id="rId48"/>
    <p:sldId id="636" r:id="rId49"/>
    <p:sldId id="575" r:id="rId50"/>
    <p:sldId id="625" r:id="rId51"/>
    <p:sldId id="576" r:id="rId52"/>
    <p:sldId id="604" r:id="rId53"/>
    <p:sldId id="627" r:id="rId54"/>
    <p:sldId id="628" r:id="rId55"/>
    <p:sldId id="629" r:id="rId56"/>
    <p:sldId id="630" r:id="rId57"/>
    <p:sldId id="579" r:id="rId58"/>
    <p:sldId id="679" r:id="rId59"/>
    <p:sldId id="680" r:id="rId60"/>
    <p:sldId id="681" r:id="rId61"/>
    <p:sldId id="682" r:id="rId62"/>
    <p:sldId id="511" r:id="rId63"/>
    <p:sldId id="711" r:id="rId64"/>
    <p:sldId id="712" r:id="rId65"/>
    <p:sldId id="713" r:id="rId66"/>
    <p:sldId id="584" r:id="rId67"/>
    <p:sldId id="684" r:id="rId68"/>
    <p:sldId id="685" r:id="rId69"/>
    <p:sldId id="686" r:id="rId70"/>
    <p:sldId id="687" r:id="rId71"/>
    <p:sldId id="688" r:id="rId72"/>
    <p:sldId id="605" r:id="rId73"/>
    <p:sldId id="652" r:id="rId74"/>
    <p:sldId id="653" r:id="rId75"/>
    <p:sldId id="654" r:id="rId76"/>
    <p:sldId id="585" r:id="rId77"/>
    <p:sldId id="633" r:id="rId78"/>
    <p:sldId id="655" r:id="rId79"/>
    <p:sldId id="656" r:id="rId80"/>
    <p:sldId id="657" r:id="rId81"/>
    <p:sldId id="658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C8C"/>
    <a:srgbClr val="EA6F1E"/>
    <a:srgbClr val="FFFFFF"/>
    <a:srgbClr val="A3B53D"/>
    <a:srgbClr val="FFB732"/>
    <a:srgbClr val="D13426"/>
    <a:srgbClr val="874B98"/>
    <a:srgbClr val="658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3841" autoAdjust="0"/>
  </p:normalViewPr>
  <p:slideViewPr>
    <p:cSldViewPr>
      <p:cViewPr varScale="1">
        <p:scale>
          <a:sx n="78" d="100"/>
          <a:sy n="78" d="100"/>
        </p:scale>
        <p:origin x="79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23"/>
    </p:cViewPr>
  </p:sorterViewPr>
  <p:notesViewPr>
    <p:cSldViewPr>
      <p:cViewPr varScale="1">
        <p:scale>
          <a:sx n="50" d="100"/>
          <a:sy n="50" d="100"/>
        </p:scale>
        <p:origin x="2357" y="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7D13B509-23D7-4340-B776-DEE67ED61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847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6D25C0-5A32-4E06-9B5B-04940245B351}" type="slidenum">
              <a:rPr lang="en-US" altLang="en-US" sz="1200" i="0"/>
              <a:pPr/>
              <a:t>2</a:t>
            </a:fld>
            <a:endParaRPr lang="en-US" altLang="en-US" sz="1200" i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977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93C08A-53F7-47ED-A3CE-08668FAE3E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00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277EB3-6A87-41EE-8BFC-A954C1C614A0}" type="slidenum">
              <a:rPr lang="en-US" altLang="en-US" sz="1200" i="0"/>
              <a:pPr/>
              <a:t>15</a:t>
            </a:fld>
            <a:endParaRPr lang="en-US" altLang="en-US" sz="1200" i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70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277EB3-6A87-41EE-8BFC-A954C1C614A0}" type="slidenum">
              <a:rPr lang="en-US" altLang="en-US" sz="1200" i="0"/>
              <a:pPr/>
              <a:t>16</a:t>
            </a:fld>
            <a:endParaRPr lang="en-US" altLang="en-US" sz="1200" i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59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277EB3-6A87-41EE-8BFC-A954C1C614A0}" type="slidenum">
              <a:rPr lang="en-US" altLang="en-US" sz="1200" i="0"/>
              <a:pPr/>
              <a:t>17</a:t>
            </a:fld>
            <a:endParaRPr lang="en-US" altLang="en-US" sz="1200" i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812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695F11-D375-4A64-A62B-3A2BDECA015B}" type="slidenum">
              <a:rPr lang="en-US" altLang="en-US" sz="1200" i="0"/>
              <a:pPr/>
              <a:t>18</a:t>
            </a:fld>
            <a:endParaRPr lang="en-US" altLang="en-US" sz="1200" i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362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1444C3-209B-45BE-8E73-A83CB6B77092}" type="slidenum">
              <a:rPr lang="en-US" altLang="en-US" sz="1200" i="0"/>
              <a:pPr/>
              <a:t>19</a:t>
            </a:fld>
            <a:endParaRPr lang="en-US" altLang="en-US" sz="1200" i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421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6E9286-3B1C-41EA-AB83-F8B1EB878A23}" type="slidenum">
              <a:rPr lang="en-US" altLang="en-US" sz="1200" i="0"/>
              <a:pPr/>
              <a:t>20</a:t>
            </a:fld>
            <a:endParaRPr lang="en-US" altLang="en-US" sz="1200" i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1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61D404-BAEA-449F-9E72-E173271148AD}" type="slidenum">
              <a:rPr lang="en-US" altLang="en-US" sz="1200" i="0"/>
              <a:pPr/>
              <a:t>22</a:t>
            </a:fld>
            <a:endParaRPr lang="en-US" altLang="en-US" sz="1200" i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392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90F50-3BEF-4580-9560-867BBDD05A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206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90F50-3BEF-4580-9560-867BBDD05A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10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6D25C0-5A32-4E06-9B5B-04940245B351}" type="slidenum">
              <a:rPr lang="en-US" altLang="en-US" sz="1200" i="0"/>
              <a:pPr/>
              <a:t>3</a:t>
            </a:fld>
            <a:endParaRPr lang="en-US" altLang="en-US" sz="1200" i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71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7B5C29-3C08-4383-9A68-567B3274470A}" type="slidenum">
              <a:rPr lang="en-US" altLang="en-US" sz="1200" i="0"/>
              <a:pPr/>
              <a:t>25</a:t>
            </a:fld>
            <a:endParaRPr lang="en-US" altLang="en-US" sz="1200" i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65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B509-23D7-4340-B776-DEE67ED6106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496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ED5535-DD29-4B26-B64E-BE14476DAF07}" type="slidenum">
              <a:rPr lang="en-US" altLang="en-US" sz="1200" i="0"/>
              <a:pPr/>
              <a:t>34</a:t>
            </a:fld>
            <a:endParaRPr lang="en-US" altLang="en-US" sz="1200" i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45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Timing ≈ 0.5 min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Entry</a:t>
            </a: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Audio: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It is important to know the correct units for different types of measurements.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Hint 1 Audio: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Which unit is a unit of mass?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Hint 2 Audio: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Which unit is a unit of volume?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Exit Audio: 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Knowing the correct units for different quantities is only half the story. You must also know how to convert from one unit to another, which we study next.</a:t>
            </a:r>
            <a:endParaRPr lang="en-US" sz="1050" b="1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Timing ≈ 0.5 min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Entry</a:t>
            </a: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Audio: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It is important to know the correct units for different types of measurements.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Hint 1 Audio: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Which unit is a unit of mass?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Hint 2 Audio: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Which unit is a unit of volume?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Exit Audio: 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Knowing the correct units for different quantities is only half the story. You must also know how to convert from one unit to another, which we study next.</a:t>
            </a:r>
            <a:endParaRPr lang="en-US" sz="1050" b="1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69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7BD30E-A8F1-4CDC-B19C-8F96836B5232}" type="slidenum">
              <a:rPr lang="en-US" altLang="en-US" sz="1200" i="0"/>
              <a:pPr/>
              <a:t>41</a:t>
            </a:fld>
            <a:endParaRPr lang="en-US" altLang="en-US" sz="1200" i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589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1D9DEE-0C2B-4F1C-9DAB-3EBEDB70133D}" type="slidenum">
              <a:rPr lang="en-US" altLang="en-US" sz="1200" i="0"/>
              <a:pPr/>
              <a:t>43</a:t>
            </a:fld>
            <a:endParaRPr lang="en-US" altLang="en-US" sz="1200" i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198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1D9DEE-0C2B-4F1C-9DAB-3EBEDB70133D}" type="slidenum">
              <a:rPr lang="en-US" altLang="en-US" sz="1200" i="0"/>
              <a:pPr/>
              <a:t>44</a:t>
            </a:fld>
            <a:endParaRPr lang="en-US" altLang="en-US" sz="1200" i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73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1261B6-E393-4A7A-B390-76D4C6853742}" type="slidenum">
              <a:rPr lang="en-US" altLang="en-US" sz="1200" i="0"/>
              <a:pPr/>
              <a:t>45</a:t>
            </a:fld>
            <a:endParaRPr lang="en-US" altLang="en-US" sz="1200" i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968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1261B6-E393-4A7A-B390-76D4C6853742}" type="slidenum">
              <a:rPr lang="en-US" altLang="en-US" sz="1200" i="0"/>
              <a:pPr/>
              <a:t>46</a:t>
            </a:fld>
            <a:endParaRPr lang="en-US" altLang="en-US" sz="1200" i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54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Timing ≈ 1 min</a:t>
            </a:r>
          </a:p>
          <a:p>
            <a:endParaRPr lang="en-US" sz="1050" b="1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Entry Audio: </a:t>
            </a:r>
            <a:r>
              <a:rPr lang="en-US" dirty="0"/>
              <a:t>We all know a liquid when we see it, but how would you describe</a:t>
            </a:r>
            <a:r>
              <a:rPr lang="en-US" baseline="0" dirty="0"/>
              <a:t> a liquid in words? For each property, c</a:t>
            </a:r>
            <a:r>
              <a:rPr lang="en-US" dirty="0"/>
              <a:t>heck the</a:t>
            </a:r>
            <a:r>
              <a:rPr lang="en-US" baseline="0" dirty="0"/>
              <a:t> corresponding </a:t>
            </a:r>
            <a:r>
              <a:rPr lang="en-US" dirty="0"/>
              <a:t>phase or phases.</a:t>
            </a:r>
            <a:endParaRPr lang="en-US" sz="1050" b="0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Hint Audio: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Some properties are shared by more than one state.</a:t>
            </a:r>
            <a:endParaRPr lang="en-US" sz="1050" b="0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Exit Audio</a:t>
            </a: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: 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Let’s examine just how the microscopic</a:t>
            </a:r>
            <a:r>
              <a:rPr lang="en-US" sz="105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interactions of molecules give rise to these properties in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liquids.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860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1261B6-E393-4A7A-B390-76D4C6853742}" type="slidenum">
              <a:rPr lang="en-US" altLang="en-US" sz="1200" i="0"/>
              <a:pPr/>
              <a:t>47</a:t>
            </a:fld>
            <a:endParaRPr lang="en-US" altLang="en-US" sz="1200" i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968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1261B6-E393-4A7A-B390-76D4C6853742}" type="slidenum">
              <a:rPr lang="en-US" altLang="en-US" sz="1200" i="0"/>
              <a:pPr/>
              <a:t>48</a:t>
            </a:fld>
            <a:endParaRPr lang="en-US" altLang="en-US" sz="1200" i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545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CBA176-CFB1-4701-AE63-BBADD10C8C71}" type="slidenum">
              <a:rPr lang="en-US" altLang="en-US" sz="1200" i="0"/>
              <a:pPr/>
              <a:t>49</a:t>
            </a:fld>
            <a:endParaRPr lang="en-US" altLang="en-US" sz="1200" i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440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143A0D-1F7C-4D9F-B6DC-4C34AD8EC79A}" type="slidenum">
              <a:rPr lang="en-US" altLang="en-US" sz="1200" i="0"/>
              <a:pPr/>
              <a:t>50</a:t>
            </a:fld>
            <a:endParaRPr lang="en-US" altLang="en-US" sz="1200" i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71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143A0D-1F7C-4D9F-B6DC-4C34AD8EC79A}" type="slidenum">
              <a:rPr lang="en-US" altLang="en-US" sz="1200" i="0"/>
              <a:pPr/>
              <a:t>51</a:t>
            </a:fld>
            <a:endParaRPr lang="en-US" altLang="en-US" sz="1200" i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597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751E2A-703B-4FCD-8DC9-EFB9310A26FE}" type="slidenum">
              <a:rPr lang="en-US" altLang="en-US" sz="1200" i="0"/>
              <a:pPr/>
              <a:t>52</a:t>
            </a:fld>
            <a:endParaRPr lang="en-US" altLang="en-US" sz="1200" i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942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751E2A-703B-4FCD-8DC9-EFB9310A26FE}" type="slidenum">
              <a:rPr lang="en-US" altLang="en-US" sz="1200" i="0"/>
              <a:pPr/>
              <a:t>53</a:t>
            </a:fld>
            <a:endParaRPr lang="en-US" altLang="en-US" sz="1200" i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946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1A9058-8343-4F3E-AD26-E087CA2A77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7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1A9058-8343-4F3E-AD26-E087CA2A77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8053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AC729-33A5-4DE2-85BF-F15FFBE9BA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8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Timing ≈ 1 min</a:t>
            </a:r>
          </a:p>
          <a:p>
            <a:endParaRPr lang="en-US" sz="1050" b="1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Entry Audio: </a:t>
            </a:r>
            <a:r>
              <a:rPr lang="en-US" dirty="0"/>
              <a:t>We all know a liquid when we see it, but how would you describe</a:t>
            </a:r>
            <a:r>
              <a:rPr lang="en-US" baseline="0" dirty="0"/>
              <a:t> a liquid in words? For each property, c</a:t>
            </a:r>
            <a:r>
              <a:rPr lang="en-US" dirty="0"/>
              <a:t>heck the</a:t>
            </a:r>
            <a:r>
              <a:rPr lang="en-US" baseline="0" dirty="0"/>
              <a:t> corresponding </a:t>
            </a:r>
            <a:r>
              <a:rPr lang="en-US" dirty="0"/>
              <a:t>phase or phases.</a:t>
            </a:r>
            <a:endParaRPr lang="en-US" sz="1050" b="0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Hint Audio: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Some properties are shared by more than one state.</a:t>
            </a:r>
            <a:endParaRPr lang="en-US" sz="1050" b="0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Exit Audio</a:t>
            </a: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: 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Let’s examine just how the microscopic</a:t>
            </a:r>
            <a:r>
              <a:rPr lang="en-US" sz="105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interactions of molecules give rise to these properties in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liquids.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1999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AC729-33A5-4DE2-85BF-F15FFBE9BA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355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D7AFA5-52B7-45A9-B6C4-6CE12A3F69DC}" type="slidenum">
              <a:rPr lang="en-US" altLang="en-US" sz="1200" i="0"/>
              <a:pPr/>
              <a:t>58</a:t>
            </a:fld>
            <a:endParaRPr lang="en-US" altLang="en-US" sz="1200" i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028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751E2A-703B-4FCD-8DC9-EFB9310A26FE}" type="slidenum">
              <a:rPr lang="en-US" altLang="en-US" sz="1200" i="0"/>
              <a:pPr/>
              <a:t>59</a:t>
            </a:fld>
            <a:endParaRPr lang="en-US" altLang="en-US" sz="1200" i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5236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D7AFA5-52B7-45A9-B6C4-6CE12A3F69DC}" type="slidenum">
              <a:rPr lang="en-US" altLang="en-US" sz="1200" i="0"/>
              <a:pPr/>
              <a:t>60</a:t>
            </a:fld>
            <a:endParaRPr lang="en-US" altLang="en-US" sz="1200" i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7825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D7AFA5-52B7-45A9-B6C4-6CE12A3F69DC}" type="slidenum">
              <a:rPr lang="en-US" altLang="en-US" sz="1200" i="0"/>
              <a:pPr/>
              <a:t>62</a:t>
            </a:fld>
            <a:endParaRPr lang="en-US" altLang="en-US" sz="1200" i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443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D7AFA5-52B7-45A9-B6C4-6CE12A3F69DC}" type="slidenum">
              <a:rPr lang="en-US" altLang="en-US" sz="1200" i="0"/>
              <a:pPr/>
              <a:t>63</a:t>
            </a:fld>
            <a:endParaRPr lang="en-US" altLang="en-US" sz="1200" i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4436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3C1482-E804-407B-80F4-2EE6E1ACF51F}" type="slidenum">
              <a:rPr lang="en-US" altLang="en-US" sz="1200" i="0"/>
              <a:pPr/>
              <a:t>64</a:t>
            </a:fld>
            <a:endParaRPr lang="en-US" altLang="en-US" sz="1200" i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8288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3C1482-E804-407B-80F4-2EE6E1ACF51F}" type="slidenum">
              <a:rPr lang="en-US" altLang="en-US" sz="1200" i="0"/>
              <a:pPr/>
              <a:t>65</a:t>
            </a:fld>
            <a:endParaRPr lang="en-US" altLang="en-US" sz="1200" i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8288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3C1482-E804-407B-80F4-2EE6E1ACF51F}" type="slidenum">
              <a:rPr lang="en-US" altLang="en-US" sz="1200" i="0"/>
              <a:pPr/>
              <a:t>67</a:t>
            </a:fld>
            <a:endParaRPr lang="en-US" altLang="en-US" sz="1200" i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699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3C1482-E804-407B-80F4-2EE6E1ACF51F}" type="slidenum">
              <a:rPr lang="en-US" altLang="en-US" sz="1200" i="0"/>
              <a:pPr/>
              <a:t>68</a:t>
            </a:fld>
            <a:endParaRPr lang="en-US" altLang="en-US" sz="1200" i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69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Timing ≈ 1 min</a:t>
            </a:r>
          </a:p>
          <a:p>
            <a:endParaRPr lang="en-US" sz="1050" b="1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Entry Audio: </a:t>
            </a:r>
            <a:r>
              <a:rPr lang="en-US" dirty="0"/>
              <a:t>We all know a liquid when we see it, but how would you describe</a:t>
            </a:r>
            <a:r>
              <a:rPr lang="en-US" baseline="0" dirty="0"/>
              <a:t> a liquid in words? For each property, c</a:t>
            </a:r>
            <a:r>
              <a:rPr lang="en-US" dirty="0"/>
              <a:t>heck the</a:t>
            </a:r>
            <a:r>
              <a:rPr lang="en-US" baseline="0" dirty="0"/>
              <a:t> corresponding </a:t>
            </a:r>
            <a:r>
              <a:rPr lang="en-US" dirty="0"/>
              <a:t>phase or phases.</a:t>
            </a:r>
            <a:endParaRPr lang="en-US" sz="1050" b="0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Hint Audio: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Some properties are shared by more than one state.</a:t>
            </a:r>
            <a:endParaRPr lang="en-US" sz="1050" b="0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Exit Audio</a:t>
            </a: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: 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Let’s examine just how the microscopic</a:t>
            </a:r>
            <a:r>
              <a:rPr lang="en-US" sz="105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interactions of molecules give rise to these properties in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liquids.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13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Timing ≈ 1 min</a:t>
            </a:r>
          </a:p>
          <a:p>
            <a:endParaRPr lang="en-US" sz="1050" b="1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Entry Audio: </a:t>
            </a:r>
            <a:r>
              <a:rPr lang="en-US" dirty="0"/>
              <a:t>We all know a liquid when we see it, but how would you describe</a:t>
            </a:r>
            <a:r>
              <a:rPr lang="en-US" baseline="0" dirty="0"/>
              <a:t> a liquid in words? For each property, c</a:t>
            </a:r>
            <a:r>
              <a:rPr lang="en-US" dirty="0"/>
              <a:t>heck the</a:t>
            </a:r>
            <a:r>
              <a:rPr lang="en-US" baseline="0" dirty="0"/>
              <a:t> corresponding </a:t>
            </a:r>
            <a:r>
              <a:rPr lang="en-US" dirty="0"/>
              <a:t>phase or phases.</a:t>
            </a:r>
            <a:endParaRPr lang="en-US" sz="1050" b="0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Hint Audio: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Some properties are shared by more than one state.</a:t>
            </a:r>
            <a:endParaRPr lang="en-US" sz="1050" b="0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Exit Audio</a:t>
            </a: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: 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Let’s examine just how the microscopic</a:t>
            </a:r>
            <a:r>
              <a:rPr lang="en-US" sz="105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interactions of molecules give rise to these properties in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liquids.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50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68B288-61C6-46A3-A29B-E95582FEE997}" type="slidenum">
              <a:rPr lang="en-US" altLang="en-US" sz="1200" i="0"/>
              <a:pPr/>
              <a:t>9</a:t>
            </a:fld>
            <a:endParaRPr lang="en-US" altLang="en-US" sz="1200" i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1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68B288-61C6-46A3-A29B-E95582FEE997}" type="slidenum">
              <a:rPr lang="en-US" altLang="en-US" sz="1200" i="0"/>
              <a:pPr/>
              <a:t>10</a:t>
            </a:fld>
            <a:endParaRPr lang="en-US" altLang="en-US" sz="1200" i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297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93C08A-53F7-47ED-A3CE-08668FAE3E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0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144078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24717179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34"/>
            <a:ext cx="78867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4" y="1681171"/>
            <a:ext cx="386873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779" indent="0">
              <a:buNone/>
              <a:defRPr sz="2100" b="1"/>
            </a:lvl2pPr>
            <a:lvl3pPr marL="913560" indent="0">
              <a:buNone/>
              <a:defRPr sz="1900" b="1"/>
            </a:lvl3pPr>
            <a:lvl4pPr marL="1370346" indent="0">
              <a:buNone/>
              <a:defRPr sz="1700" b="1"/>
            </a:lvl4pPr>
            <a:lvl5pPr marL="1827127" indent="0">
              <a:buNone/>
              <a:defRPr sz="1700" b="1"/>
            </a:lvl5pPr>
            <a:lvl6pPr marL="2283906" indent="0">
              <a:buNone/>
              <a:defRPr sz="1700" b="1"/>
            </a:lvl6pPr>
            <a:lvl7pPr marL="2740687" indent="0">
              <a:buNone/>
              <a:defRPr sz="1700" b="1"/>
            </a:lvl7pPr>
            <a:lvl8pPr marL="3197466" indent="0">
              <a:buNone/>
              <a:defRPr sz="1700" b="1"/>
            </a:lvl8pPr>
            <a:lvl9pPr marL="365424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4" y="2505084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71"/>
            <a:ext cx="38877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779" indent="0">
              <a:buNone/>
              <a:defRPr sz="2100" b="1"/>
            </a:lvl2pPr>
            <a:lvl3pPr marL="913560" indent="0">
              <a:buNone/>
              <a:defRPr sz="1900" b="1"/>
            </a:lvl3pPr>
            <a:lvl4pPr marL="1370346" indent="0">
              <a:buNone/>
              <a:defRPr sz="1700" b="1"/>
            </a:lvl4pPr>
            <a:lvl5pPr marL="1827127" indent="0">
              <a:buNone/>
              <a:defRPr sz="1700" b="1"/>
            </a:lvl5pPr>
            <a:lvl6pPr marL="2283906" indent="0">
              <a:buNone/>
              <a:defRPr sz="1700" b="1"/>
            </a:lvl6pPr>
            <a:lvl7pPr marL="2740687" indent="0">
              <a:buNone/>
              <a:defRPr sz="1700" b="1"/>
            </a:lvl7pPr>
            <a:lvl8pPr marL="3197466" indent="0">
              <a:buNone/>
              <a:defRPr sz="1700" b="1"/>
            </a:lvl8pPr>
            <a:lvl9pPr marL="365424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84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3451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1481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156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4" y="987425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9"/>
            <a:ext cx="294957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779" indent="0">
              <a:buNone/>
              <a:defRPr sz="1500"/>
            </a:lvl2pPr>
            <a:lvl3pPr marL="913560" indent="0">
              <a:buNone/>
              <a:defRPr sz="1300"/>
            </a:lvl3pPr>
            <a:lvl4pPr marL="1370346" indent="0">
              <a:buNone/>
              <a:defRPr sz="1100"/>
            </a:lvl4pPr>
            <a:lvl5pPr marL="1827127" indent="0">
              <a:buNone/>
              <a:defRPr sz="1100"/>
            </a:lvl5pPr>
            <a:lvl6pPr marL="2283906" indent="0">
              <a:buNone/>
              <a:defRPr sz="1100"/>
            </a:lvl6pPr>
            <a:lvl7pPr marL="2740687" indent="0">
              <a:buNone/>
              <a:defRPr sz="1100"/>
            </a:lvl7pPr>
            <a:lvl8pPr marL="3197466" indent="0">
              <a:buNone/>
              <a:defRPr sz="1100"/>
            </a:lvl8pPr>
            <a:lvl9pPr marL="36542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9921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4" y="987425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79" indent="0">
              <a:buNone/>
              <a:defRPr sz="2700"/>
            </a:lvl2pPr>
            <a:lvl3pPr marL="913560" indent="0">
              <a:buNone/>
              <a:defRPr sz="2300"/>
            </a:lvl3pPr>
            <a:lvl4pPr marL="1370346" indent="0">
              <a:buNone/>
              <a:defRPr sz="2100"/>
            </a:lvl4pPr>
            <a:lvl5pPr marL="1827127" indent="0">
              <a:buNone/>
              <a:defRPr sz="2100"/>
            </a:lvl5pPr>
            <a:lvl6pPr marL="2283906" indent="0">
              <a:buNone/>
              <a:defRPr sz="2100"/>
            </a:lvl6pPr>
            <a:lvl7pPr marL="2740687" indent="0">
              <a:buNone/>
              <a:defRPr sz="2100"/>
            </a:lvl7pPr>
            <a:lvl8pPr marL="3197466" indent="0">
              <a:buNone/>
              <a:defRPr sz="2100"/>
            </a:lvl8pPr>
            <a:lvl9pPr marL="3654247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9"/>
            <a:ext cx="294957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779" indent="0">
              <a:buNone/>
              <a:defRPr sz="1500"/>
            </a:lvl2pPr>
            <a:lvl3pPr marL="913560" indent="0">
              <a:buNone/>
              <a:defRPr sz="1300"/>
            </a:lvl3pPr>
            <a:lvl4pPr marL="1370346" indent="0">
              <a:buNone/>
              <a:defRPr sz="1100"/>
            </a:lvl4pPr>
            <a:lvl5pPr marL="1827127" indent="0">
              <a:buNone/>
              <a:defRPr sz="1100"/>
            </a:lvl5pPr>
            <a:lvl6pPr marL="2283906" indent="0">
              <a:buNone/>
              <a:defRPr sz="1100"/>
            </a:lvl6pPr>
            <a:lvl7pPr marL="2740687" indent="0">
              <a:buNone/>
              <a:defRPr sz="1100"/>
            </a:lvl7pPr>
            <a:lvl8pPr marL="3197466" indent="0">
              <a:buNone/>
              <a:defRPr sz="1100"/>
            </a:lvl8pPr>
            <a:lvl9pPr marL="36542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3988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6155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18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333141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2494944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200320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85344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3881078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8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2ACC0-AABB-4ADD-A8F9-BC22B9B78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1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5DB9-C6DF-4AA7-9D6C-3CCECEE2E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9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9"/>
            <a:ext cx="7772400" cy="150018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4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4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3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8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2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5F22D-CD6F-4F36-9F4E-74AB20698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80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16"/>
            <a:ext cx="4038601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1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EDC04-8B4C-428B-9C74-D50A5505D2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87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29"/>
            <a:ext cx="404018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464" indent="0">
              <a:buNone/>
              <a:defRPr sz="2100" b="1"/>
            </a:lvl2pPr>
            <a:lvl3pPr marL="912930" indent="0">
              <a:buNone/>
              <a:defRPr sz="1900" b="1"/>
            </a:lvl3pPr>
            <a:lvl4pPr marL="1369404" indent="0">
              <a:buNone/>
              <a:defRPr sz="1700" b="1"/>
            </a:lvl4pPr>
            <a:lvl5pPr marL="1825873" indent="0">
              <a:buNone/>
              <a:defRPr sz="1700" b="1"/>
            </a:lvl5pPr>
            <a:lvl6pPr marL="2282336" indent="0">
              <a:buNone/>
              <a:defRPr sz="1700" b="1"/>
            </a:lvl6pPr>
            <a:lvl7pPr marL="2738802" indent="0">
              <a:buNone/>
              <a:defRPr sz="1700" b="1"/>
            </a:lvl7pPr>
            <a:lvl8pPr marL="3195266" indent="0">
              <a:buNone/>
              <a:defRPr sz="1700" b="1"/>
            </a:lvl8pPr>
            <a:lvl9pPr marL="365173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9"/>
            <a:ext cx="404177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464" indent="0">
              <a:buNone/>
              <a:defRPr sz="2100" b="1"/>
            </a:lvl2pPr>
            <a:lvl3pPr marL="912930" indent="0">
              <a:buNone/>
              <a:defRPr sz="1900" b="1"/>
            </a:lvl3pPr>
            <a:lvl4pPr marL="1369404" indent="0">
              <a:buNone/>
              <a:defRPr sz="1700" b="1"/>
            </a:lvl4pPr>
            <a:lvl5pPr marL="1825873" indent="0">
              <a:buNone/>
              <a:defRPr sz="1700" b="1"/>
            </a:lvl5pPr>
            <a:lvl6pPr marL="2282336" indent="0">
              <a:buNone/>
              <a:defRPr sz="1700" b="1"/>
            </a:lvl6pPr>
            <a:lvl7pPr marL="2738802" indent="0">
              <a:buNone/>
              <a:defRPr sz="1700" b="1"/>
            </a:lvl7pPr>
            <a:lvl8pPr marL="3195266" indent="0">
              <a:buNone/>
              <a:defRPr sz="1700" b="1"/>
            </a:lvl8pPr>
            <a:lvl9pPr marL="365173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0602C-37A4-413A-953A-D138183C09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2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1154611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6CB93-2FC3-4ABA-83DD-920A61576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72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CE24D-A29F-451A-BC3D-BCFE49F9C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23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11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464" indent="0">
              <a:buNone/>
              <a:defRPr sz="1300"/>
            </a:lvl2pPr>
            <a:lvl3pPr marL="912930" indent="0">
              <a:buNone/>
              <a:defRPr sz="1100"/>
            </a:lvl3pPr>
            <a:lvl4pPr marL="1369404" indent="0">
              <a:buNone/>
              <a:defRPr sz="800"/>
            </a:lvl4pPr>
            <a:lvl5pPr marL="1825873" indent="0">
              <a:buNone/>
              <a:defRPr sz="800"/>
            </a:lvl5pPr>
            <a:lvl6pPr marL="2282336" indent="0">
              <a:buNone/>
              <a:defRPr sz="800"/>
            </a:lvl6pPr>
            <a:lvl7pPr marL="2738802" indent="0">
              <a:buNone/>
              <a:defRPr sz="800"/>
            </a:lvl7pPr>
            <a:lvl8pPr marL="3195266" indent="0">
              <a:buNone/>
              <a:defRPr sz="800"/>
            </a:lvl8pPr>
            <a:lvl9pPr marL="36517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EE04B-37B8-43BC-A52A-FFC7AFA1E7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60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3" y="4800616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64" indent="0">
              <a:buNone/>
              <a:defRPr sz="2700"/>
            </a:lvl2pPr>
            <a:lvl3pPr marL="912930" indent="0">
              <a:buNone/>
              <a:defRPr sz="2300"/>
            </a:lvl3pPr>
            <a:lvl4pPr marL="1369404" indent="0">
              <a:buNone/>
              <a:defRPr sz="2100"/>
            </a:lvl4pPr>
            <a:lvl5pPr marL="1825873" indent="0">
              <a:buNone/>
              <a:defRPr sz="2100"/>
            </a:lvl5pPr>
            <a:lvl6pPr marL="2282336" indent="0">
              <a:buNone/>
              <a:defRPr sz="2100"/>
            </a:lvl6pPr>
            <a:lvl7pPr marL="2738802" indent="0">
              <a:buNone/>
              <a:defRPr sz="2100"/>
            </a:lvl7pPr>
            <a:lvl8pPr marL="3195266" indent="0">
              <a:buNone/>
              <a:defRPr sz="2100"/>
            </a:lvl8pPr>
            <a:lvl9pPr marL="3651735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3" y="5367354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464" indent="0">
              <a:buNone/>
              <a:defRPr sz="1300"/>
            </a:lvl2pPr>
            <a:lvl3pPr marL="912930" indent="0">
              <a:buNone/>
              <a:defRPr sz="1100"/>
            </a:lvl3pPr>
            <a:lvl4pPr marL="1369404" indent="0">
              <a:buNone/>
              <a:defRPr sz="800"/>
            </a:lvl4pPr>
            <a:lvl5pPr marL="1825873" indent="0">
              <a:buNone/>
              <a:defRPr sz="800"/>
            </a:lvl5pPr>
            <a:lvl6pPr marL="2282336" indent="0">
              <a:buNone/>
              <a:defRPr sz="800"/>
            </a:lvl6pPr>
            <a:lvl7pPr marL="2738802" indent="0">
              <a:buNone/>
              <a:defRPr sz="800"/>
            </a:lvl7pPr>
            <a:lvl8pPr marL="3195266" indent="0">
              <a:buNone/>
              <a:defRPr sz="800"/>
            </a:lvl8pPr>
            <a:lvl9pPr marL="36517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87BFC-B5E4-48FF-89E4-38EF2C1D6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1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BC2CD-F500-4870-AE45-7D0D75C50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71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5C039-C57D-491D-9190-8AE371C3B8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14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12" y="277829"/>
            <a:ext cx="8229601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852C-680B-4036-83B0-5D2F7FA265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1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5218" tIns="191788" rIns="345218" bIns="191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1337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345218" rIns="345218" bIns="19178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4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2976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" y="1377160"/>
            <a:ext cx="4250323" cy="5480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896671" y="1658938"/>
            <a:ext cx="3937579" cy="4841875"/>
          </a:xfrm>
          <a:solidFill>
            <a:srgbClr val="FF0000"/>
          </a:solidFill>
        </p:spPr>
        <p:txBody>
          <a:bodyPr lIns="0" rIns="0"/>
          <a:lstStyle>
            <a:lvl1pPr algn="ctr" defTabSz="914190">
              <a:defRPr/>
            </a:lvl1pPr>
          </a:lstStyle>
          <a:p>
            <a:pPr algn="ctr" defTabSz="435163"/>
            <a:r>
              <a:rPr lang="en-US" sz="2100" dirty="0"/>
              <a:t>Figure, Image, or </a:t>
            </a:r>
            <a:r>
              <a:rPr lang="en-US" sz="2100" dirty="0" err="1"/>
              <a:t>JavaSketchpad</a:t>
            </a:r>
            <a:endParaRPr lang="en-US" sz="2100" dirty="0"/>
          </a:p>
          <a:p>
            <a:pPr defTabSz="435163"/>
            <a:r>
              <a:rPr lang="en-US" dirty="0"/>
              <a:t>2.3” wide (≈343px wide)</a:t>
            </a:r>
          </a:p>
          <a:p>
            <a:pPr defTabSz="435163"/>
            <a:r>
              <a:rPr lang="en-US" dirty="0"/>
              <a:t>Height must fit above guideline.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4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139247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3771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44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39"/>
            <a:ext cx="3928643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73" y="5286239"/>
            <a:ext cx="3937575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11"/>
            <a:ext cx="8512556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496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image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1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26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image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0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0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0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7" y="5223645"/>
            <a:ext cx="1870302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0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7" y="137161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012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9144000" cy="137716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1686" y="1377155"/>
            <a:ext cx="8512558" cy="754380"/>
          </a:xfrm>
        </p:spPr>
        <p:txBody>
          <a:bodyPr lIns="0" rIns="0"/>
          <a:lstStyle>
            <a:lvl1pPr algn="l">
              <a:defRPr sz="17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1692" y="2131535"/>
            <a:ext cx="3928645" cy="4369275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-2745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96669" y="2131236"/>
            <a:ext cx="3937579" cy="4369593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5619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" y="4800600"/>
            <a:ext cx="9143996" cy="2057400"/>
          </a:xfrm>
        </p:spPr>
        <p:txBody>
          <a:bodyPr anchor="ctr" anchorCtr="0"/>
          <a:lstStyle>
            <a:lvl1pPr marL="1363707" indent="-1363707" algn="l">
              <a:defRPr sz="2500" b="1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" y="40005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383577" tIns="45615" rIns="383577" bIns="45615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="1">
                <a:solidFill>
                  <a:schemeClr val="bg1"/>
                </a:solidFill>
              </a:defRPr>
            </a:lvl1pPr>
          </a:lstStyle>
          <a:p>
            <a:pPr algn="l" eaLnBrk="1" hangingPunct="1">
              <a:buClr>
                <a:srgbClr val="2877C4"/>
              </a:buClr>
              <a:buFont typeface="Wingdings" pitchFamily="2" charset="2"/>
              <a:buNone/>
            </a:pPr>
            <a:r>
              <a:rPr lang="en-US" i="0" dirty="0">
                <a:solidFill>
                  <a:srgbClr val="FFFFFF"/>
                </a:solidFill>
                <a:latin typeface="Arial" charset="0"/>
                <a:ea typeface="+mn-ea"/>
              </a:rPr>
              <a:t>Tools, Technology, and Measurement</a:t>
            </a:r>
          </a:p>
        </p:txBody>
      </p:sp>
    </p:spTree>
    <p:extLst>
      <p:ext uri="{BB962C8B-B14F-4D97-AF65-F5344CB8AC3E}">
        <p14:creationId xmlns:p14="http://schemas.microsoft.com/office/powerpoint/2010/main" val="2730645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F369A-DF04-440D-961B-0B61EED49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42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63AE-DB18-43AC-968C-C289037FEA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57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1F33-34A3-4ED1-8E14-A15C080535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13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5404-021E-4A70-A3E2-C90EC6E6E5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15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E0317-706D-4CA5-8786-A918A2B034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3951501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3F56D-0F72-4071-86AC-D66328628C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68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0624-8069-4AB9-A4F6-C08387ADDF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9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A215-DABF-4AB9-A0E9-0CAAEB4E94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31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D307B-5553-417D-86C0-2CD32F7835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8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A461-8161-436A-BEF1-CAE816D616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2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481C-C5B8-4C0C-8D25-61C1FAA66D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40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686DF-9DA6-4854-AA24-F7FC48899A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29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9 /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CTRiesen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73E6-185F-4164-99EA-F7A6EC4F8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7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Chapter 3B Measurement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6531A-BD47-4ECC-957A-F4EECFDCD5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71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44139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823638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1261884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4142588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2276017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2524911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6859687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3522692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3390858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2828080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1022761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8200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42240041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29691263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3796306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DDC71-E9EB-4E81-A320-559D91B89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85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982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343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002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226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761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2001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9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318092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3410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259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239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97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396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4688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39677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8167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33035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348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1523983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387813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86380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03525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006571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255023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97858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55220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0272841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13" rIns="9131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973" indent="-110973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5535" tIns="191965" rIns="345535" bIns="191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2603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13" rIns="9131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973" indent="-110973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345535" rIns="345535" bIns="19196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850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  <p:extLst>
      <p:ext uri="{BB962C8B-B14F-4D97-AF65-F5344CB8AC3E}">
        <p14:creationId xmlns:p14="http://schemas.microsoft.com/office/powerpoint/2010/main" val="27924064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13" rIns="9131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973" indent="-110973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" y="1377160"/>
            <a:ext cx="4250323" cy="5480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896663" y="1658938"/>
            <a:ext cx="3937579" cy="4841875"/>
          </a:xfrm>
          <a:solidFill>
            <a:srgbClr val="FF0000"/>
          </a:solidFill>
        </p:spPr>
        <p:txBody>
          <a:bodyPr lIns="0" rIns="0"/>
          <a:lstStyle>
            <a:lvl1pPr algn="ctr" defTabSz="914190">
              <a:defRPr/>
            </a:lvl1pPr>
          </a:lstStyle>
          <a:p>
            <a:pPr algn="ctr" defTabSz="435163"/>
            <a:r>
              <a:rPr lang="en-US" sz="2100" dirty="0"/>
              <a:t>Figure, Image, or </a:t>
            </a:r>
            <a:r>
              <a:rPr lang="en-US" sz="2100" dirty="0" err="1"/>
              <a:t>JavaSketchpad</a:t>
            </a:r>
            <a:endParaRPr lang="en-US" sz="2100" dirty="0"/>
          </a:p>
          <a:p>
            <a:pPr defTabSz="435163"/>
            <a:r>
              <a:rPr lang="en-US" dirty="0"/>
              <a:t>2.3” wide (≈343px wide)</a:t>
            </a:r>
          </a:p>
          <a:p>
            <a:pPr defTabSz="435163"/>
            <a:r>
              <a:rPr lang="en-US" dirty="0"/>
              <a:t>Height must fit above guideline.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002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3771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36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9"/>
            <a:ext cx="3928643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5" y="5286229"/>
            <a:ext cx="3937575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13" rIns="9131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973" indent="-110973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01"/>
            <a:ext cx="8512556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689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image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4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4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13" rIns="9131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973" indent="-110973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5" y="137160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9412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image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9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9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9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7" y="5223645"/>
            <a:ext cx="1870302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13" rIns="9131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973" indent="-110973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9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7" y="137160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9759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9144000" cy="137716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1685" y="1377155"/>
            <a:ext cx="8512558" cy="754380"/>
          </a:xfrm>
        </p:spPr>
        <p:txBody>
          <a:bodyPr lIns="0" rIns="0"/>
          <a:lstStyle>
            <a:lvl1pPr algn="l">
              <a:defRPr sz="17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1685" y="2131535"/>
            <a:ext cx="3928645" cy="4369275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-27450"/>
            <a:ext cx="2573425" cy="6858000"/>
          </a:xfrm>
          <a:solidFill>
            <a:srgbClr val="FFFFD6"/>
          </a:solidFill>
        </p:spPr>
        <p:txBody>
          <a:bodyPr lIns="91313" rIns="9131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973" indent="-110973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96661" y="2131226"/>
            <a:ext cx="3937579" cy="4369593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849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" y="4800600"/>
            <a:ext cx="9143996" cy="2057400"/>
          </a:xfrm>
        </p:spPr>
        <p:txBody>
          <a:bodyPr anchor="ctr" anchorCtr="0"/>
          <a:lstStyle>
            <a:lvl1pPr marL="1364959" indent="-1364959" algn="l">
              <a:defRPr sz="2500" b="1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13" rIns="9131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973" indent="-110973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973" indent="-110973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" y="40005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383930" tIns="45657" rIns="383930" bIns="45657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="1">
                <a:solidFill>
                  <a:schemeClr val="bg1"/>
                </a:solidFill>
              </a:defRPr>
            </a:lvl1pPr>
          </a:lstStyle>
          <a:p>
            <a:pPr algn="l" eaLnBrk="1" hangingPunct="1">
              <a:buClr>
                <a:srgbClr val="2877C4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+mn-ea"/>
              </a:rPr>
              <a:t>Liquids</a:t>
            </a:r>
          </a:p>
        </p:txBody>
      </p:sp>
    </p:spTree>
    <p:extLst>
      <p:ext uri="{BB962C8B-B14F-4D97-AF65-F5344CB8AC3E}">
        <p14:creationId xmlns:p14="http://schemas.microsoft.com/office/powerpoint/2010/main" val="2321789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7" y="1122363"/>
            <a:ext cx="6858000" cy="23876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7" y="3602046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779" indent="0" algn="ctr">
              <a:buNone/>
              <a:defRPr sz="2100"/>
            </a:lvl2pPr>
            <a:lvl3pPr marL="913560" indent="0" algn="ctr">
              <a:buNone/>
              <a:defRPr sz="1900"/>
            </a:lvl3pPr>
            <a:lvl4pPr marL="1370346" indent="0" algn="ctr">
              <a:buNone/>
              <a:defRPr sz="1700"/>
            </a:lvl4pPr>
            <a:lvl5pPr marL="1827127" indent="0" algn="ctr">
              <a:buNone/>
              <a:defRPr sz="1700"/>
            </a:lvl5pPr>
            <a:lvl6pPr marL="2283906" indent="0" algn="ctr">
              <a:buNone/>
              <a:defRPr sz="1700"/>
            </a:lvl6pPr>
            <a:lvl7pPr marL="2740687" indent="0" algn="ctr">
              <a:buNone/>
              <a:defRPr sz="1700"/>
            </a:lvl7pPr>
            <a:lvl8pPr marL="3197466" indent="0" algn="ctr">
              <a:buNone/>
              <a:defRPr sz="1700"/>
            </a:lvl8pPr>
            <a:lvl9pPr marL="3654247" indent="0" algn="ctr">
              <a:buNone/>
              <a:defRPr sz="17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794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4958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6"/>
            <a:ext cx="7886701" cy="285273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1"/>
            <a:ext cx="7886701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6779" indent="0">
              <a:buNone/>
              <a:defRPr sz="2100"/>
            </a:lvl2pPr>
            <a:lvl3pPr marL="913560" indent="0">
              <a:buNone/>
              <a:defRPr sz="1900"/>
            </a:lvl3pPr>
            <a:lvl4pPr marL="1370346" indent="0">
              <a:buNone/>
              <a:defRPr sz="1700"/>
            </a:lvl4pPr>
            <a:lvl5pPr marL="1827127" indent="0">
              <a:buNone/>
              <a:defRPr sz="1700"/>
            </a:lvl5pPr>
            <a:lvl6pPr marL="2283906" indent="0">
              <a:buNone/>
              <a:defRPr sz="1700"/>
            </a:lvl6pPr>
            <a:lvl7pPr marL="2740687" indent="0">
              <a:buNone/>
              <a:defRPr sz="1700"/>
            </a:lvl7pPr>
            <a:lvl8pPr marL="3197466" indent="0">
              <a:buNone/>
              <a:defRPr sz="1700"/>
            </a:lvl8pPr>
            <a:lvl9pPr marL="3654247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4852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37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/>
              <a:pPr>
                <a:spcBef>
                  <a:spcPct val="50000"/>
                </a:spcBef>
              </a:pPr>
              <a:t>‹#›</a:t>
            </a:fld>
            <a:endParaRPr lang="en-US" altLang="en-US" sz="16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12" y="274638"/>
            <a:ext cx="8229601" cy="1143000"/>
          </a:xfrm>
          <a:prstGeom prst="rect">
            <a:avLst/>
          </a:prstGeom>
        </p:spPr>
        <p:txBody>
          <a:bodyPr vert="horz" lIns="91292" tIns="45646" rIns="91292" bIns="456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2" y="1600216"/>
            <a:ext cx="8229601" cy="4525963"/>
          </a:xfrm>
          <a:prstGeom prst="rect">
            <a:avLst/>
          </a:prstGeom>
        </p:spPr>
        <p:txBody>
          <a:bodyPr vert="horz" lIns="91292" tIns="45646" rIns="91292" bIns="456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92" tIns="45646" rIns="91292" bIns="4564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i="0">
              <a:solidFill>
                <a:prstClr val="black">
                  <a:tint val="75000"/>
                </a:prstClr>
              </a:solidFill>
              <a:latin typeface="Verdana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12" y="6356350"/>
            <a:ext cx="2895601" cy="365125"/>
          </a:xfrm>
          <a:prstGeom prst="rect">
            <a:avLst/>
          </a:prstGeom>
        </p:spPr>
        <p:txBody>
          <a:bodyPr vert="horz" lIns="91292" tIns="45646" rIns="91292" bIns="4564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i="0">
              <a:solidFill>
                <a:prstClr val="black">
                  <a:tint val="75000"/>
                </a:prstClr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0"/>
            <a:ext cx="2133600" cy="365125"/>
          </a:xfrm>
          <a:prstGeom prst="rect">
            <a:avLst/>
          </a:prstGeom>
        </p:spPr>
        <p:txBody>
          <a:bodyPr vert="horz" lIns="91292" tIns="45646" rIns="91292" bIns="4564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5E9C4F-EB3F-4F71-9E04-CBBFE80F3589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+mn-ea"/>
              </a:rPr>
              <a:pPr>
                <a:defRPr/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453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ctr" defTabSz="9129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1" indent="-342351" algn="l" defTabSz="9129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59" indent="-285293" algn="l" defTabSz="91293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65" indent="-228233" algn="l" defTabSz="91293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35" indent="-228233" algn="l" defTabSz="9129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3" indent="-228233" algn="l" defTabSz="91293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69" indent="-228233" algn="l" defTabSz="9129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35" indent="-228233" algn="l" defTabSz="9129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99" indent="-228233" algn="l" defTabSz="9129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65" indent="-228233" algn="l" defTabSz="9129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4" algn="l" defTabSz="912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0" algn="l" defTabSz="912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4" algn="l" defTabSz="912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3" algn="l" defTabSz="912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36" algn="l" defTabSz="912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02" algn="l" defTabSz="912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66" algn="l" defTabSz="912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35" algn="l" defTabSz="912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-1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6042" tIns="134247" rIns="326042" bIns="134247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5218" tIns="191788" rIns="345218" bIns="191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97747" y="-702344"/>
            <a:ext cx="495842" cy="1078535"/>
          </a:xfrm>
          <a:prstGeom prst="rect">
            <a:avLst/>
          </a:prstGeom>
          <a:noFill/>
        </p:spPr>
        <p:txBody>
          <a:bodyPr wrap="square" lIns="191788" tIns="95902" rIns="191788" bIns="95902" rtlCol="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2877C4"/>
              </a:buClr>
              <a:buFont typeface="Wingdings" pitchFamily="2" charset="2"/>
              <a:buNone/>
            </a:pPr>
            <a:r>
              <a:rPr lang="en-US" sz="5000" i="0" dirty="0">
                <a:solidFill>
                  <a:srgbClr val="4D4F58"/>
                </a:solidFill>
                <a:latin typeface="Arial" charset="0"/>
                <a:ea typeface="+mn-e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1336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</p:sldLayoutIdLst>
  <p:hf sldNum="0" hdr="0" dt="0"/>
  <p:txStyles>
    <p:titleStyle>
      <a:lvl1pPr marL="1142077" indent="-1142077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614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1230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846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2461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rgbClr val="2877C4"/>
        </a:buClr>
        <a:buFont typeface="Arial Unicode MS" pitchFamily="34" charset="-128"/>
        <a:defRPr sz="1700">
          <a:solidFill>
            <a:srgbClr val="000000"/>
          </a:solidFill>
          <a:latin typeface="+mn-lt"/>
          <a:ea typeface="+mn-ea"/>
          <a:cs typeface="+mn-cs"/>
        </a:defRPr>
      </a:lvl1pPr>
      <a:lvl2pPr marL="236405" indent="-236405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Char char="§"/>
        <a:defRPr sz="1700">
          <a:solidFill>
            <a:srgbClr val="000000"/>
          </a:solidFill>
          <a:latin typeface="+mn-lt"/>
        </a:defRPr>
      </a:lvl2pPr>
      <a:lvl3pPr marL="366264" indent="-366264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None/>
        <a:defRPr sz="1700">
          <a:solidFill>
            <a:srgbClr val="000000"/>
          </a:solidFill>
          <a:latin typeface="+mn-lt"/>
        </a:defRPr>
      </a:lvl3pPr>
      <a:lvl4pPr marL="1490415" indent="-234411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51106" indent="-2264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507256" indent="-2264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63407" indent="-2264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19562" indent="-2264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75716" indent="-2264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49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02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61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18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67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18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67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24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i="0">
                <a:solidFill>
                  <a:srgbClr val="FFFFFF"/>
                </a:solidFill>
                <a:ea typeface="+mn-ea"/>
              </a:rPr>
              <a:t>9 / 2008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248400"/>
            <a:ext cx="152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i="0">
                <a:solidFill>
                  <a:srgbClr val="FFFFFF"/>
                </a:solidFill>
                <a:ea typeface="+mn-ea"/>
              </a:rPr>
              <a:t>CTRiesen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6400" y="6229350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eaLnBrk="1" hangingPunct="1">
              <a:defRPr/>
            </a:pPr>
            <a:fld id="{83D80C8B-3F9F-4A16-8097-912C0ED266BD}" type="slidenum">
              <a:rPr lang="en-US" i="0">
                <a:solidFill>
                  <a:srgbClr val="FFFFFF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 i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3657600" y="6248400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14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Heat / Kinetics</a:t>
            </a:r>
          </a:p>
        </p:txBody>
      </p:sp>
    </p:spTree>
    <p:extLst>
      <p:ext uri="{BB962C8B-B14F-4D97-AF65-F5344CB8AC3E}">
        <p14:creationId xmlns:p14="http://schemas.microsoft.com/office/powerpoint/2010/main" val="8509923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/>
              <a:pPr>
                <a:spcBef>
                  <a:spcPct val="50000"/>
                </a:spcBef>
              </a:pPr>
              <a:t>‹#›</a:t>
            </a:fld>
            <a:endParaRPr lang="en-US" altLang="en-US" sz="1600" i="0"/>
          </a:p>
        </p:txBody>
      </p:sp>
    </p:spTree>
    <p:extLst>
      <p:ext uri="{BB962C8B-B14F-4D97-AF65-F5344CB8AC3E}">
        <p14:creationId xmlns:p14="http://schemas.microsoft.com/office/powerpoint/2010/main" val="9980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/>
              <a:pPr>
                <a:spcBef>
                  <a:spcPct val="50000"/>
                </a:spcBef>
              </a:pPr>
              <a:t>‹#›</a:t>
            </a:fld>
            <a:endParaRPr lang="en-US" altLang="en-US" sz="1600" i="0"/>
          </a:p>
        </p:txBody>
      </p:sp>
    </p:spTree>
    <p:extLst>
      <p:ext uri="{BB962C8B-B14F-4D97-AF65-F5344CB8AC3E}">
        <p14:creationId xmlns:p14="http://schemas.microsoft.com/office/powerpoint/2010/main" val="200314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Pearson Education, Inc., or its affiliates. All Rights Reserved.</a:t>
            </a:r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/>
              <a:pPr>
                <a:spcBef>
                  <a:spcPct val="50000"/>
                </a:spcBef>
              </a:pPr>
              <a:t>‹#›</a:t>
            </a:fld>
            <a:endParaRPr lang="en-US" altLang="en-US" sz="1600" i="0"/>
          </a:p>
        </p:txBody>
      </p:sp>
    </p:spTree>
    <p:extLst>
      <p:ext uri="{BB962C8B-B14F-4D97-AF65-F5344CB8AC3E}">
        <p14:creationId xmlns:p14="http://schemas.microsoft.com/office/powerpoint/2010/main" val="18290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-1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6340" tIns="134373" rIns="326340" bIns="134373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5535" tIns="191965" rIns="345535" bIns="191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97747" y="-702345"/>
            <a:ext cx="495842" cy="1078704"/>
          </a:xfrm>
          <a:prstGeom prst="rect">
            <a:avLst/>
          </a:prstGeom>
          <a:noFill/>
        </p:spPr>
        <p:txBody>
          <a:bodyPr wrap="square" lIns="191965" tIns="95986" rIns="191965" bIns="95986" rtlCol="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2877C4"/>
              </a:buClr>
              <a:buFont typeface="Wingdings" pitchFamily="2" charset="2"/>
              <a:buNone/>
            </a:pPr>
            <a:r>
              <a:rPr lang="en-US" sz="5000" dirty="0">
                <a:solidFill>
                  <a:srgbClr val="4D4F58"/>
                </a:solidFill>
                <a:latin typeface="Arial" charset="0"/>
                <a:ea typeface="+mn-e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3485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</p:sldLayoutIdLst>
  <p:hf sldNum="0" hdr="0" dt="0"/>
  <p:txStyles>
    <p:titleStyle>
      <a:lvl1pPr marL="1143125" indent="-114312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656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1314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971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2629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rgbClr val="2877C4"/>
        </a:buClr>
        <a:buFont typeface="Arial Unicode MS" pitchFamily="34" charset="-128"/>
        <a:defRPr sz="1700">
          <a:solidFill>
            <a:srgbClr val="000000"/>
          </a:solidFill>
          <a:latin typeface="+mn-lt"/>
          <a:ea typeface="+mn-ea"/>
          <a:cs typeface="+mn-cs"/>
        </a:defRPr>
      </a:lvl1pPr>
      <a:lvl2pPr marL="236624" indent="-236624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Char char="§"/>
        <a:defRPr sz="1700">
          <a:solidFill>
            <a:srgbClr val="000000"/>
          </a:solidFill>
          <a:latin typeface="+mn-lt"/>
        </a:defRPr>
      </a:lvl2pPr>
      <a:lvl3pPr marL="366600" indent="-366600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None/>
        <a:defRPr sz="1700">
          <a:solidFill>
            <a:srgbClr val="000000"/>
          </a:solidFill>
          <a:latin typeface="+mn-lt"/>
        </a:defRPr>
      </a:lvl3pPr>
      <a:lvl4pPr marL="1491784" indent="-23462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52988" indent="-22669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509559" indent="-22669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66128" indent="-22669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22701" indent="-22669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79270" indent="-22669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31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9" algn="l" defTabSz="9131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9" algn="l" defTabSz="9131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91" algn="l" defTabSz="9131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0" algn="l" defTabSz="9131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1" algn="l" defTabSz="9131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00" algn="l" defTabSz="9131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71" algn="l" defTabSz="9131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hemPPointcr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9"/>
            <a:ext cx="7991475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7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8" rIns="91355" bIns="45678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6801" y="0"/>
            <a:ext cx="42671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5" tIns="45678" rIns="91355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7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5" tIns="45678" rIns="91355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553200"/>
            <a:ext cx="426719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5" tIns="45678" rIns="91355" bIns="45678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en-US" altLang="en-US"/>
          </a:p>
        </p:txBody>
      </p:sp>
      <p:pic>
        <p:nvPicPr>
          <p:cNvPr id="1034" name="Picture 10" descr="PEA_RGB_bluebg-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6" y="6607175"/>
            <a:ext cx="806451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76205" y="76201"/>
            <a:ext cx="4876801" cy="50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13.1 The Nature of Gases &gt;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400800"/>
            <a:ext cx="1371600" cy="4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300"/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76200" y="6521456"/>
            <a:ext cx="1524000" cy="35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>
            <a:spAutoFit/>
          </a:bodyPr>
          <a:lstStyle/>
          <a:p>
            <a:pPr>
              <a:spcBef>
                <a:spcPct val="50000"/>
              </a:spcBef>
            </a:pPr>
            <a:fld id="{B43E22C1-401A-4193-A473-557D7D37B92B}" type="slidenum">
              <a:rPr lang="en-US" altLang="en-US" sz="1700"/>
              <a:pPr>
                <a:spcBef>
                  <a:spcPct val="50000"/>
                </a:spcBef>
              </a:pPr>
              <a:t>‹#›</a:t>
            </a:fld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8305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3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6779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3560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0346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7127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586" indent="-342586" algn="l" rtl="0" fontAlgn="base">
        <a:spcBef>
          <a:spcPct val="2000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269" indent="-285488" algn="l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51" indent="-228391" algn="l" rtl="0" fontAlgn="base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34" indent="-228391" algn="l" rtl="0" fontAlgn="base">
        <a:spcBef>
          <a:spcPct val="2000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15" indent="-228391" algn="l" rtl="0" fontAlgn="base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96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77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56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38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9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0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6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7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06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7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66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47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watch/cFQi2Cqp7O" TargetMode="External"/><Relationship Id="rId2" Type="http://schemas.openxmlformats.org/officeDocument/2006/relationships/hyperlink" Target="https://screencast-o-matic.com/watch/cFQ6reqGl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watch/cFQ6r3qGI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reencast-o-matic.com/watch/cFQ60NqG0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rnlDvD2GC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CE6C-D079-A32A-ED4F-DAD298E36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392237"/>
          </a:xfrm>
        </p:spPr>
        <p:txBody>
          <a:bodyPr/>
          <a:lstStyle/>
          <a:p>
            <a:r>
              <a:rPr lang="en-US" sz="5400" dirty="0"/>
              <a:t>Click on “Slide Show”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ACDD3-0B62-B182-CDBA-AA7ADC3B7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Click “Play from Beginning”</a:t>
            </a:r>
          </a:p>
        </p:txBody>
      </p:sp>
    </p:spTree>
    <p:extLst>
      <p:ext uri="{BB962C8B-B14F-4D97-AF65-F5344CB8AC3E}">
        <p14:creationId xmlns:p14="http://schemas.microsoft.com/office/powerpoint/2010/main" val="163376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212" y="1524000"/>
            <a:ext cx="8866188" cy="602004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Length (L) x Width (W) x Height (H) calculates volume. 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B0F0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</a:rPr>
              <a:t>Notice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</a:rPr>
              <a:t>the equalities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85800" y="717550"/>
            <a:ext cx="541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Units of </a:t>
            </a:r>
            <a:r>
              <a:rPr lang="en-US" altLang="en-US" sz="3600" b="1" i="0" dirty="0">
                <a:solidFill>
                  <a:srgbClr val="FF0000"/>
                </a:solidFill>
              </a:rPr>
              <a:t>Volume</a:t>
            </a:r>
            <a:r>
              <a:rPr lang="en-US" altLang="en-US" b="1" i="0" dirty="0">
                <a:solidFill>
                  <a:srgbClr val="FF0000"/>
                </a:solidFill>
              </a:rPr>
              <a:t> </a:t>
            </a:r>
            <a:r>
              <a:rPr lang="en-US" altLang="en-US" b="1" i="0" dirty="0">
                <a:solidFill>
                  <a:srgbClr val="658B92"/>
                </a:solidFill>
              </a:rPr>
              <a:t>- liter</a:t>
            </a: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title"/>
          </p:nvPr>
        </p:nvSpPr>
        <p:spPr>
          <a:xfrm>
            <a:off x="6324600" y="131763"/>
            <a:ext cx="2819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Regular Solids</a:t>
            </a:r>
            <a:endParaRPr lang="en-US" altLang="en-US" sz="2000" dirty="0"/>
          </a:p>
        </p:txBody>
      </p:sp>
      <p:pic>
        <p:nvPicPr>
          <p:cNvPr id="593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91" y="1981200"/>
            <a:ext cx="4282109" cy="455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3" name="Right Arrow 2"/>
          <p:cNvSpPr/>
          <p:nvPr/>
        </p:nvSpPr>
        <p:spPr bwMode="auto">
          <a:xfrm rot="19809364">
            <a:off x="2971800" y="4028557"/>
            <a:ext cx="1524000" cy="457200"/>
          </a:xfrm>
          <a:prstGeom prst="rightArrow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20625086">
            <a:off x="3411727" y="2330085"/>
            <a:ext cx="1524000" cy="457200"/>
          </a:xfrm>
          <a:prstGeom prst="rightArrow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927" y="5410200"/>
            <a:ext cx="5410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i="0" dirty="0">
                <a:solidFill>
                  <a:srgbClr val="002060"/>
                </a:solidFill>
              </a:rPr>
              <a:t>cm</a:t>
            </a:r>
            <a:r>
              <a:rPr lang="en-US" altLang="en-US" i="0" baseline="30000" dirty="0">
                <a:solidFill>
                  <a:srgbClr val="002060"/>
                </a:solidFill>
              </a:rPr>
              <a:t>3</a:t>
            </a:r>
            <a:r>
              <a:rPr lang="en-US" altLang="en-US" i="0" dirty="0">
                <a:solidFill>
                  <a:srgbClr val="002060"/>
                </a:solidFill>
              </a:rPr>
              <a:t> is used to find the volume of a </a:t>
            </a:r>
            <a:r>
              <a:rPr lang="en-US" altLang="en-US" i="0" dirty="0">
                <a:solidFill>
                  <a:srgbClr val="FF0000"/>
                </a:solidFill>
              </a:rPr>
              <a:t>REGULARLY shaped solid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  <p:bldP spid="3" grpId="0" animBg="1"/>
      <p:bldP spid="9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80999" y="851452"/>
            <a:ext cx="541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i="0" dirty="0">
                <a:solidFill>
                  <a:srgbClr val="658B92"/>
                </a:solidFill>
              </a:rPr>
              <a:t>How do these two volumes compare?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658B9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title"/>
          </p:nvPr>
        </p:nvSpPr>
        <p:spPr>
          <a:xfrm>
            <a:off x="6324600" y="38100"/>
            <a:ext cx="2819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Volume (Liquids)</a:t>
            </a:r>
            <a:endParaRPr lang="en-US" altLang="en-US" sz="2000" dirty="0"/>
          </a:p>
        </p:txBody>
      </p:sp>
      <p:pic>
        <p:nvPicPr>
          <p:cNvPr id="60422" name="Picture 7" descr="0132525763_R09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23817"/>
          <a:stretch>
            <a:fillRect/>
          </a:stretch>
        </p:blipFill>
        <p:spPr bwMode="auto">
          <a:xfrm>
            <a:off x="689112" y="1989688"/>
            <a:ext cx="3654287" cy="39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8" descr="0132525763_R078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14676"/>
          <a:stretch>
            <a:fillRect/>
          </a:stretch>
        </p:blipFill>
        <p:spPr bwMode="auto">
          <a:xfrm>
            <a:off x="5638800" y="537865"/>
            <a:ext cx="2054226" cy="617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2414587" y="57912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mL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25" name="Rectangle 10"/>
          <p:cNvSpPr>
            <a:spLocks noChangeArrowheads="1"/>
          </p:cNvSpPr>
          <p:nvPr/>
        </p:nvSpPr>
        <p:spPr bwMode="auto">
          <a:xfrm>
            <a:off x="6248400" y="391394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L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3B Measurement</a:t>
            </a:r>
          </a:p>
        </p:txBody>
      </p:sp>
      <p:cxnSp>
        <p:nvCxnSpPr>
          <p:cNvPr id="4" name="Straight Arrow Connector 3"/>
          <p:cNvCxnSpPr>
            <a:stCxn id="60424" idx="3"/>
          </p:cNvCxnSpPr>
          <p:nvPr/>
        </p:nvCxnSpPr>
        <p:spPr bwMode="auto">
          <a:xfrm flipV="1">
            <a:off x="3276600" y="5791200"/>
            <a:ext cx="471487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D2E735C-E7C9-43FB-AC4A-B99EE99AA18C}"/>
              </a:ext>
            </a:extLst>
          </p:cNvPr>
          <p:cNvSpPr/>
          <p:nvPr/>
        </p:nvSpPr>
        <p:spPr>
          <a:xfrm>
            <a:off x="4407694" y="2954174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54C2F-07FB-4A92-AB01-7807ED8BA509}"/>
              </a:ext>
            </a:extLst>
          </p:cNvPr>
          <p:cNvSpPr txBox="1"/>
          <p:nvPr/>
        </p:nvSpPr>
        <p:spPr>
          <a:xfrm>
            <a:off x="381000" y="76200"/>
            <a:ext cx="33670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8068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4" grpId="0"/>
      <p:bldP spid="604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8" name="Rectangle 6"/>
          <p:cNvSpPr>
            <a:spLocks noGrp="1" noChangeArrowheads="1"/>
          </p:cNvSpPr>
          <p:nvPr>
            <p:ph type="title"/>
          </p:nvPr>
        </p:nvSpPr>
        <p:spPr>
          <a:xfrm>
            <a:off x="6324600" y="38100"/>
            <a:ext cx="2819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Volume (liquids)</a:t>
            </a:r>
            <a:endParaRPr lang="en-US" altLang="en-US" sz="2000" dirty="0"/>
          </a:p>
        </p:txBody>
      </p:sp>
      <p:pic>
        <p:nvPicPr>
          <p:cNvPr id="60422" name="Picture 7" descr="0132525763_R09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23817"/>
          <a:stretch>
            <a:fillRect/>
          </a:stretch>
        </p:blipFill>
        <p:spPr bwMode="auto">
          <a:xfrm>
            <a:off x="629347" y="2385521"/>
            <a:ext cx="3654287" cy="39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8" descr="0132525763_R078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14676"/>
          <a:stretch>
            <a:fillRect/>
          </a:stretch>
        </p:blipFill>
        <p:spPr bwMode="auto">
          <a:xfrm>
            <a:off x="5638800" y="603278"/>
            <a:ext cx="2054226" cy="617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2414587" y="61722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mL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25" name="Rectangle 10"/>
          <p:cNvSpPr>
            <a:spLocks noChangeArrowheads="1"/>
          </p:cNvSpPr>
          <p:nvPr/>
        </p:nvSpPr>
        <p:spPr bwMode="auto">
          <a:xfrm>
            <a:off x="6231370" y="2300646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L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76200"/>
            <a:ext cx="33670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3B Measurement</a:t>
            </a:r>
          </a:p>
        </p:txBody>
      </p:sp>
      <p:cxnSp>
        <p:nvCxnSpPr>
          <p:cNvPr id="4" name="Straight Arrow Connector 3"/>
          <p:cNvCxnSpPr>
            <a:stCxn id="60424" idx="3"/>
          </p:cNvCxnSpPr>
          <p:nvPr/>
        </p:nvCxnSpPr>
        <p:spPr bwMode="auto">
          <a:xfrm flipV="1">
            <a:off x="3276600" y="6172200"/>
            <a:ext cx="471487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82912" y="804192"/>
            <a:ext cx="8231741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L = 1000 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↓ ↑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liters are the bigger unit and have a smaller number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↑ ↓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EA6F1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milliliters are the smaller unit and have a bigger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46138"/>
            <a:ext cx="68580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213" y="2133600"/>
            <a:ext cx="210978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FF0000"/>
                </a:solidFill>
                <a:latin typeface="Arial" charset="0"/>
                <a:ea typeface="ＭＳ Ｐゴシック" pitchFamily="28" charset="-128"/>
              </a:rPr>
              <a:t>Laboratory glassware used in measuring </a:t>
            </a:r>
            <a:r>
              <a:rPr lang="en-US" sz="2800" i="0" dirty="0">
                <a:solidFill>
                  <a:srgbClr val="002060"/>
                </a:solidFill>
                <a:latin typeface="Arial" charset="0"/>
                <a:ea typeface="ＭＳ Ｐゴシック" pitchFamily="28" charset="-128"/>
              </a:rPr>
              <a:t>liquids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Chapter 3B Measurement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324600" y="38100"/>
            <a:ext cx="2819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i="0" dirty="0"/>
              <a:t>Volume (liquids)</a:t>
            </a:r>
            <a:endParaRPr lang="en-US" altLang="en-US" sz="2000" i="0" dirty="0"/>
          </a:p>
        </p:txBody>
      </p:sp>
      <p:sp>
        <p:nvSpPr>
          <p:cNvPr id="5" name="Oval 4"/>
          <p:cNvSpPr/>
          <p:nvPr/>
        </p:nvSpPr>
        <p:spPr bwMode="auto">
          <a:xfrm>
            <a:off x="2362200" y="914400"/>
            <a:ext cx="533400" cy="457200"/>
          </a:xfrm>
          <a:prstGeom prst="ellipse">
            <a:avLst/>
          </a:prstGeom>
          <a:noFill/>
          <a:ln w="38100" cap="flat" cmpd="sng" algn="ctr">
            <a:solidFill>
              <a:srgbClr val="B54C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029200" y="1295400"/>
            <a:ext cx="533400" cy="609600"/>
          </a:xfrm>
          <a:prstGeom prst="ellipse">
            <a:avLst/>
          </a:prstGeom>
          <a:noFill/>
          <a:ln w="38100" cap="flat" cmpd="sng" algn="ctr">
            <a:solidFill>
              <a:srgbClr val="B54C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20000" y="5181600"/>
            <a:ext cx="914400" cy="457200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C:\WINNT\Profiles\schlies.000\Desktop\split art\Zumdahl05_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981200"/>
            <a:ext cx="38100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C:\WINNT\Profiles\schlies.000\Desktop\split art\Zumdahl05_0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1910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457200" y="9906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0" dirty="0">
                <a:solidFill>
                  <a:srgbClr val="FF0000"/>
                </a:solidFill>
              </a:rPr>
              <a:t>Water displacement </a:t>
            </a:r>
            <a:r>
              <a:rPr lang="en-US" altLang="en-US" sz="2400" i="0" dirty="0"/>
              <a:t>can be used to find volume of </a:t>
            </a:r>
            <a:r>
              <a:rPr lang="en-US" altLang="en-US" sz="2400" b="1" i="0" u="sng" dirty="0">
                <a:solidFill>
                  <a:srgbClr val="0070C0"/>
                </a:solidFill>
              </a:rPr>
              <a:t>irregularly</a:t>
            </a:r>
            <a:r>
              <a:rPr lang="en-US" altLang="en-US" sz="2400" i="0" dirty="0"/>
              <a:t> shaped objects.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3" name="Right Brace 2"/>
          <p:cNvSpPr/>
          <p:nvPr/>
        </p:nvSpPr>
        <p:spPr bwMode="auto">
          <a:xfrm>
            <a:off x="8462963" y="3809999"/>
            <a:ext cx="223023" cy="609591"/>
          </a:xfrm>
          <a:prstGeom prst="rightBrac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078732-3DF2-485C-B701-6EE39944260A}"/>
              </a:ext>
            </a:extLst>
          </p:cNvPr>
          <p:cNvSpPr txBox="1">
            <a:spLocks noChangeArrowheads="1"/>
          </p:cNvSpPr>
          <p:nvPr/>
        </p:nvSpPr>
        <p:spPr>
          <a:xfrm>
            <a:off x="6592957" y="40332"/>
            <a:ext cx="25146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i="0" dirty="0"/>
              <a:t>Irregular Solids</a:t>
            </a:r>
            <a:endParaRPr lang="en-US" altLang="en-US" sz="2000" i="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E1E8044-FA0D-411C-A6F1-1F7DF81A307C}"/>
              </a:ext>
            </a:extLst>
          </p:cNvPr>
          <p:cNvSpPr/>
          <p:nvPr/>
        </p:nvSpPr>
        <p:spPr bwMode="auto">
          <a:xfrm rot="1657556">
            <a:off x="4081777" y="2667849"/>
            <a:ext cx="4341205" cy="26407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FA6005-13AF-4338-B61F-245A061C631F}"/>
              </a:ext>
            </a:extLst>
          </p:cNvPr>
          <p:cNvCxnSpPr/>
          <p:nvPr/>
        </p:nvCxnSpPr>
        <p:spPr bwMode="auto">
          <a:xfrm>
            <a:off x="3957637" y="4419600"/>
            <a:ext cx="44243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10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8382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The relationships among common metric units of volume are shown in the table below.</a:t>
            </a:r>
          </a:p>
        </p:txBody>
      </p:sp>
      <p:sp>
        <p:nvSpPr>
          <p:cNvPr id="62469" name="Text Box 1028"/>
          <p:cNvSpPr txBox="1">
            <a:spLocks noChangeArrowheads="1"/>
          </p:cNvSpPr>
          <p:nvPr/>
        </p:nvSpPr>
        <p:spPr bwMode="auto">
          <a:xfrm>
            <a:off x="685800" y="1066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>
                <a:solidFill>
                  <a:srgbClr val="658B92"/>
                </a:solidFill>
              </a:rPr>
              <a:t>Units of Volume</a:t>
            </a:r>
          </a:p>
        </p:txBody>
      </p:sp>
      <p:graphicFrame>
        <p:nvGraphicFramePr>
          <p:cNvPr id="399399" name="Group 106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468504"/>
              </p:ext>
            </p:extLst>
          </p:nvPr>
        </p:nvGraphicFramePr>
        <p:xfrm>
          <a:off x="685800" y="2895600"/>
          <a:ext cx="7924800" cy="2389188"/>
        </p:xfrm>
        <a:graphic>
          <a:graphicData uri="http://schemas.openxmlformats.org/drawingml/2006/table">
            <a:tbl>
              <a:tblPr/>
              <a:tblGrid>
                <a:gridCol w="203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18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Metric Units of Volume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B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Relationship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Example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Liter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base unit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quart of milk ≈ 1 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Milliliter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mL = 1 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 drops of water ≈ 1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Cubic centimeter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cm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cm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= 1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cube of sugar ≈ 1 cm</a:t>
                      </a:r>
                      <a:r>
                        <a:rPr kumimoji="0" lang="en-US" altLang="en-US" sz="1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Microliter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l-GR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 = 1 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crystal of table salt ≈ 1 </a:t>
                      </a:r>
                      <a:r>
                        <a:rPr kumimoji="0" lang="el-G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324600" y="38100"/>
            <a:ext cx="2819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i="0" dirty="0"/>
              <a:t>Volume</a:t>
            </a:r>
            <a:endParaRPr lang="en-US" alt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  <p:bldP spid="624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324600" y="38100"/>
            <a:ext cx="2819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i="0" dirty="0"/>
              <a:t>Volume</a:t>
            </a:r>
            <a:endParaRPr lang="en-US" altLang="en-US" sz="2000" i="0" dirty="0"/>
          </a:p>
        </p:txBody>
      </p:sp>
      <p:sp>
        <p:nvSpPr>
          <p:cNvPr id="7" name="Text Box 1028">
            <a:extLst>
              <a:ext uri="{FF2B5EF4-FFF2-40B4-BE49-F238E27FC236}">
                <a16:creationId xmlns:a16="http://schemas.microsoft.com/office/drawing/2014/main" id="{ABE118A9-3ABD-4AD2-BEF7-858DF89FC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914400"/>
            <a:ext cx="541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Name three ways (with units) to measure volume.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9437B5-6D09-45FB-A463-124603D608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700"/>
            <a:ext cx="914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45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1028"/>
          <p:cNvSpPr txBox="1">
            <a:spLocks noChangeArrowheads="1"/>
          </p:cNvSpPr>
          <p:nvPr/>
        </p:nvSpPr>
        <p:spPr bwMode="auto">
          <a:xfrm>
            <a:off x="2667000" y="914400"/>
            <a:ext cx="541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Name three ways (with units) to measure volume.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324600" y="38100"/>
            <a:ext cx="2819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i="0" dirty="0"/>
              <a:t>Volume</a:t>
            </a:r>
            <a:endParaRPr lang="en-US" altLang="en-US" sz="2000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6858000" cy="4114800"/>
          </a:xfrm>
        </p:spPr>
        <p:txBody>
          <a:bodyPr/>
          <a:lstStyle/>
          <a:p>
            <a:r>
              <a:rPr lang="en-US" dirty="0"/>
              <a:t>Regularly shaped objects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cm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</a:p>
          <a:p>
            <a:endParaRPr lang="en-US" dirty="0"/>
          </a:p>
          <a:p>
            <a:r>
              <a:rPr lang="en-US" dirty="0"/>
              <a:t>Liquids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ml</a:t>
            </a:r>
          </a:p>
          <a:p>
            <a:endParaRPr lang="en-US" dirty="0"/>
          </a:p>
          <a:p>
            <a:r>
              <a:rPr lang="en-US" dirty="0"/>
              <a:t>Irregularly shaped objects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water displacement (ml)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D432D-5D3D-4EDB-9D88-01B5A047B9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700"/>
            <a:ext cx="914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14463"/>
            <a:ext cx="8991600" cy="4876800"/>
          </a:xfrm>
        </p:spPr>
        <p:txBody>
          <a:bodyPr/>
          <a:lstStyle/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dirty="0"/>
              <a:t>The mass of an object is the </a:t>
            </a:r>
            <a:r>
              <a:rPr lang="en-US" altLang="en-US" dirty="0">
                <a:solidFill>
                  <a:srgbClr val="0070C0"/>
                </a:solidFill>
              </a:rPr>
              <a:t>amount of matter an object contains</a:t>
            </a:r>
            <a:r>
              <a:rPr lang="en-US" altLang="en-US" dirty="0"/>
              <a:t>. A typical classroom uses a </a:t>
            </a:r>
            <a:r>
              <a:rPr lang="en-US" altLang="en-US" dirty="0">
                <a:solidFill>
                  <a:srgbClr val="FF0000"/>
                </a:solidFill>
              </a:rPr>
              <a:t>triple beam balance </a:t>
            </a:r>
            <a:r>
              <a:rPr lang="en-US" altLang="en-US" dirty="0"/>
              <a:t>to measure mass in grams.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kilogram (kg) </a:t>
            </a:r>
            <a:r>
              <a:rPr lang="en-US" altLang="en-US" dirty="0"/>
              <a:t>is the basic SI unit of mass.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55638" y="839788"/>
            <a:ext cx="541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Units of </a:t>
            </a:r>
            <a:r>
              <a:rPr lang="en-US" altLang="en-US" b="1" i="0" dirty="0">
                <a:solidFill>
                  <a:srgbClr val="FF0000"/>
                </a:solidFill>
              </a:rPr>
              <a:t>Mass</a:t>
            </a:r>
            <a:r>
              <a:rPr lang="en-US" altLang="en-US" b="1" i="0" dirty="0">
                <a:solidFill>
                  <a:srgbClr val="658B92"/>
                </a:solidFill>
              </a:rPr>
              <a:t> - </a:t>
            </a:r>
            <a:r>
              <a:rPr lang="en-US" altLang="en-US" b="1" i="0" dirty="0">
                <a:solidFill>
                  <a:srgbClr val="00B050"/>
                </a:solidFill>
              </a:rPr>
              <a:t>kilogram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7432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Mass</a:t>
            </a:r>
            <a:endParaRPr lang="en-US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2895054"/>
            <a:ext cx="5718175" cy="25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4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819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Mass</a:t>
            </a:r>
            <a:endParaRPr lang="en-US" altLang="en-US" sz="2000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8382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/>
              <a:t>The relationships among units of mass are shown in the table below.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Units of Mass</a:t>
            </a:r>
          </a:p>
        </p:txBody>
      </p:sp>
      <p:graphicFrame>
        <p:nvGraphicFramePr>
          <p:cNvPr id="345190" name="Group 10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0638275"/>
              </p:ext>
            </p:extLst>
          </p:nvPr>
        </p:nvGraphicFramePr>
        <p:xfrm>
          <a:off x="304800" y="2895600"/>
          <a:ext cx="8610600" cy="2678221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921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Metric Units of Mass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B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Unit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Symbol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Relationship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Example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Kilogram (base unit)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kg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kg = 10</a:t>
                      </a:r>
                      <a:r>
                        <a:rPr kumimoji="0" lang="en-US" altLang="en-US" sz="1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small textbook ≈ 1 kg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Gram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g = 10</a:t>
                      </a:r>
                      <a:r>
                        <a:rPr kumimoji="0" lang="en-US" altLang="en-US" sz="1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-3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kg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dollar bill ≈ 1 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Milligram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mg = 1 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ten grains of salt ≈ 1 mg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Microgram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l-G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 = 1 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particle of baking powder ≈ 1 </a:t>
                      </a:r>
                      <a:r>
                        <a:rPr kumimoji="0" lang="el-GR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  <p:bldP spid="645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6"/>
          <p:cNvSpPr>
            <a:spLocks noChangeArrowheads="1"/>
          </p:cNvSpPr>
          <p:nvPr/>
        </p:nvSpPr>
        <p:spPr bwMode="auto">
          <a:xfrm>
            <a:off x="4419600" y="1981200"/>
            <a:ext cx="4343400" cy="36576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marL="508000" indent="-508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FFB732"/>
                </a:solidFill>
                <a:ea typeface="ヒラギノ角ゴ Pro W3" pitchFamily="28" charset="-128"/>
              </a:rPr>
              <a:t>Chapter 3</a:t>
            </a:r>
            <a:endParaRPr lang="en-US" altLang="en-US" sz="2400" i="0" dirty="0">
              <a:solidFill>
                <a:schemeClr val="bg1"/>
              </a:solidFill>
              <a:ea typeface="ヒラギノ角ゴ Pro W3" pitchFamily="2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chemeClr val="bg1"/>
                </a:solidFill>
                <a:ea typeface="ヒラギノ角ゴ Pro W3" pitchFamily="28" charset="-128"/>
              </a:rPr>
              <a:t>Scientific Measurement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bg1"/>
              </a:solidFill>
              <a:ea typeface="ヒラギノ角ゴ Pro W3" pitchFamily="28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i="0" dirty="0">
                <a:solidFill>
                  <a:schemeClr val="bg1"/>
                </a:solidFill>
              </a:rPr>
              <a:t> Using &amp; Expressing Measurements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i="0" dirty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i="0" dirty="0">
                <a:solidFill>
                  <a:schemeClr val="bg1"/>
                </a:solidFill>
              </a:rPr>
              <a:t> *</a:t>
            </a:r>
            <a:r>
              <a:rPr lang="en-US" altLang="en-US" sz="2400" i="0" dirty="0">
                <a:solidFill>
                  <a:srgbClr val="FFFF00"/>
                </a:solidFill>
              </a:rPr>
              <a:t>Units of Measurement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i="0" dirty="0">
                <a:solidFill>
                  <a:srgbClr val="FFFF00"/>
                </a:solidFill>
              </a:rPr>
              <a:t> </a:t>
            </a:r>
            <a:r>
              <a:rPr lang="en-US" altLang="en-US" sz="2400" i="0" dirty="0">
                <a:solidFill>
                  <a:schemeClr val="bg1"/>
                </a:solidFill>
              </a:rPr>
              <a:t>*</a:t>
            </a:r>
            <a:r>
              <a:rPr lang="en-US" altLang="en-US" sz="2400" i="0" dirty="0">
                <a:solidFill>
                  <a:srgbClr val="FFFF00"/>
                </a:solidFill>
              </a:rPr>
              <a:t>Solving Conversion Problems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i="0" dirty="0">
                <a:solidFill>
                  <a:srgbClr val="FFFF00"/>
                </a:solidFill>
                <a:ea typeface="ヒラギノ角ゴ Pro W3" pitchFamily="28" charset="-128"/>
              </a:rPr>
              <a:t> *Density (Mass/Volume)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0" dirty="0">
              <a:solidFill>
                <a:schemeClr val="bg1"/>
              </a:solidFill>
            </a:endParaRPr>
          </a:p>
        </p:txBody>
      </p:sp>
      <p:pic>
        <p:nvPicPr>
          <p:cNvPr id="29700" name="Picture 12" descr="0132525763_R062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9" b="946"/>
          <a:stretch/>
        </p:blipFill>
        <p:spPr bwMode="auto">
          <a:xfrm>
            <a:off x="533400" y="1981200"/>
            <a:ext cx="388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3" descr="CHEM12_cust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1450"/>
            <a:ext cx="7173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CHEM12_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79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84" y="1524000"/>
            <a:ext cx="9137515" cy="5105400"/>
          </a:xfrm>
        </p:spPr>
        <p:txBody>
          <a:bodyPr/>
          <a:lstStyle/>
          <a:p>
            <a:pPr marL="457200" lvl="1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Weight</a:t>
            </a:r>
            <a:r>
              <a:rPr lang="en-US" altLang="en-US" sz="3600" dirty="0"/>
              <a:t> = mass x gravity</a:t>
            </a:r>
          </a:p>
          <a:p>
            <a:pPr marL="457200" lvl="1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 marL="457200" lvl="1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/>
              <a:t>W  =  mg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219075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weight</a:t>
            </a:r>
            <a:r>
              <a:rPr lang="en-US" altLang="en-US" sz="2400" dirty="0"/>
              <a:t> of an object can change with its location, but </a:t>
            </a:r>
            <a:r>
              <a:rPr lang="en-US" altLang="en-US" sz="2400" dirty="0">
                <a:solidFill>
                  <a:srgbClr val="00B050"/>
                </a:solidFill>
              </a:rPr>
              <a:t>mass</a:t>
            </a:r>
            <a:r>
              <a:rPr lang="en-US" altLang="en-US" sz="2400" dirty="0"/>
              <a:t> does not.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astronaut in orbit is weightless, but not massless</a:t>
            </a:r>
            <a:r>
              <a:rPr lang="en-US" altLang="en-US" sz="2400" dirty="0">
                <a:cs typeface="Arial" panose="020B0604020202020204" pitchFamily="34" charset="0"/>
              </a:rPr>
              <a:t>. </a:t>
            </a:r>
          </a:p>
          <a:p>
            <a:pPr marL="219075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219075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Weight is a </a:t>
            </a:r>
            <a:r>
              <a:rPr lang="en-US" alt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FORCE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</a:p>
          <a:p>
            <a:pPr marL="219075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cs typeface="Arial" panose="020B0604020202020204" pitchFamily="34" charset="0"/>
            </a:endParaRPr>
          </a:p>
          <a:p>
            <a:pPr marL="561975" lvl="1" indent="-342900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measured in </a:t>
            </a:r>
            <a:r>
              <a:rPr lang="en-US" altLang="en-US" sz="2400" dirty="0" err="1">
                <a:solidFill>
                  <a:srgbClr val="0070C0"/>
                </a:solidFill>
                <a:cs typeface="Arial" panose="020B0604020202020204" pitchFamily="34" charset="0"/>
              </a:rPr>
              <a:t>Newtons</a:t>
            </a:r>
            <a:r>
              <a:rPr lang="en-US" alt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(SI unit) or pounds (English)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09600" y="80645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FF0000"/>
                </a:solidFill>
              </a:rPr>
              <a:t>Mass Versus Weight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title"/>
          </p:nvPr>
        </p:nvSpPr>
        <p:spPr>
          <a:xfrm>
            <a:off x="6477000" y="76200"/>
            <a:ext cx="2667000" cy="461665"/>
          </a:xfrm>
          <a:solidFill>
            <a:srgbClr val="FFFF00"/>
          </a:solidFill>
        </p:spPr>
        <p:txBody>
          <a:bodyPr/>
          <a:lstStyle/>
          <a:p>
            <a:pPr algn="ctr">
              <a:defRPr/>
            </a:pPr>
            <a:r>
              <a:rPr lang="en-US" altLang="en-US" dirty="0"/>
              <a:t>Enrichment</a:t>
            </a:r>
            <a:endParaRPr lang="en-US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2438400" cy="20574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Measuring</a:t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Mass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 vs.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Weight</a:t>
            </a:r>
          </a:p>
        </p:txBody>
      </p:sp>
      <p:pic>
        <p:nvPicPr>
          <p:cNvPr id="1027" name="Picture 3" descr="C:\Users\Adele\Documents\My Dropbox\Private\Chem TPS Weekly Class Notes\TPS Week 1\TwoPanBalan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49" y="4114800"/>
            <a:ext cx="3727938" cy="2626242"/>
          </a:xfrm>
          <a:prstGeom prst="rect">
            <a:avLst/>
          </a:prstGeom>
          <a:noFill/>
          <a:effectLst/>
        </p:spPr>
      </p:pic>
      <p:pic>
        <p:nvPicPr>
          <p:cNvPr id="1026" name="Picture 2" descr="C:\Users\Adele\Documents\My Dropbox\Private\Chem TPS Weekly Class Notes\TPS Week 1\Spring Scal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6600" y="136451"/>
            <a:ext cx="5765800" cy="396594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6773" y="3664722"/>
            <a:ext cx="219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Two-pan balance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3888" y="4656017"/>
            <a:ext cx="524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rgbClr val="0070C0"/>
                </a:solidFill>
                <a:latin typeface="+mj-lt"/>
              </a:rPr>
              <a:t>Mass</a:t>
            </a:r>
            <a:r>
              <a:rPr lang="en-US" i="0" dirty="0">
                <a:latin typeface="+mj-lt"/>
              </a:rPr>
              <a:t> – uses a balance</a:t>
            </a:r>
          </a:p>
          <a:p>
            <a:endParaRPr lang="en-US" i="0" dirty="0">
              <a:latin typeface="+mj-lt"/>
            </a:endParaRPr>
          </a:p>
          <a:p>
            <a:r>
              <a:rPr lang="en-US" i="0" dirty="0">
                <a:solidFill>
                  <a:srgbClr val="FF0000"/>
                </a:solidFill>
                <a:latin typeface="+mj-lt"/>
              </a:rPr>
              <a:t>Weight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0" dirty="0"/>
              <a:t>–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uses a spring scale (force).</a:t>
            </a:r>
          </a:p>
        </p:txBody>
      </p:sp>
      <p:pic>
        <p:nvPicPr>
          <p:cNvPr id="5" name="Picture 2" descr="http://www.educatorsoutlet.com/images/products/11170D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200" y="4343400"/>
            <a:ext cx="476623" cy="6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yapplecountry.com/images/photosvarieties/redrome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4311345"/>
            <a:ext cx="717247" cy="6893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76200"/>
            <a:ext cx="283882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B99885-6F4F-40C0-9ED6-96F274B1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176" y="76200"/>
            <a:ext cx="2838823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i="0"/>
              <a:t>Enrichment</a:t>
            </a:r>
            <a:endParaRPr lang="en-US" alt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35510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36688"/>
            <a:ext cx="8909050" cy="5105400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The capacity to do work or to produce heat is called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200" dirty="0"/>
          </a:p>
          <a:p>
            <a:pPr marL="457200" lvl="1" indent="0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The SI unit of energy is the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Joule (J)</a:t>
            </a:r>
            <a:endParaRPr lang="en-US" altLang="en-US" sz="1200" dirty="0"/>
          </a:p>
          <a:p>
            <a:pPr marL="457200" lvl="1" indent="0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200" dirty="0"/>
          </a:p>
          <a:p>
            <a:pPr marL="457200" lvl="1" indent="0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One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calorie (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cal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/>
              <a:t>is the quantity of heat that raises the temperature of 1 g of pure water by 1</a:t>
            </a:r>
            <a:r>
              <a:rPr lang="en-US" altLang="en-US" sz="2400" dirty="0">
                <a:cs typeface="Arial" panose="020B0604020202020204" pitchFamily="34" charset="0"/>
              </a:rPr>
              <a:t>°C.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Conversions between joules and calories can be carried out using the following relationships.</a:t>
            </a:r>
          </a:p>
          <a:p>
            <a:pPr marL="914400" lvl="2" indent="0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914400" lvl="2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1 J = 0.2390 </a:t>
            </a:r>
            <a:r>
              <a:rPr lang="en-US" altLang="en-US" sz="2400" dirty="0" err="1"/>
              <a:t>cal</a:t>
            </a:r>
            <a:endParaRPr lang="en-US" altLang="en-US" sz="2400" dirty="0"/>
          </a:p>
          <a:p>
            <a:pPr marL="914400" lvl="2" indent="0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914400" lvl="2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1 </a:t>
            </a:r>
            <a:r>
              <a:rPr lang="en-US" altLang="en-US" sz="2400" dirty="0" err="1"/>
              <a:t>cal</a:t>
            </a:r>
            <a:r>
              <a:rPr lang="en-US" altLang="en-US" sz="2400" dirty="0"/>
              <a:t> = 4.184 J</a:t>
            </a:r>
          </a:p>
          <a:p>
            <a:pPr marL="914400" lvl="2" indent="0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</a:rPr>
              <a:t>1 kilojoule (KJ) = 1000 joules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sz="800" dirty="0"/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1 kilocalorie (Kcal) = 1000 calories</a:t>
            </a:r>
            <a:r>
              <a:rPr lang="en-US" altLang="en-US" sz="2400" dirty="0"/>
              <a:t>   </a:t>
            </a:r>
            <a:r>
              <a:rPr lang="en-US" altLang="en-US" sz="2400" dirty="0">
                <a:solidFill>
                  <a:srgbClr val="7030A0"/>
                </a:solidFill>
              </a:rPr>
              <a:t>… “food calorie”</a:t>
            </a:r>
          </a:p>
          <a:p>
            <a:pPr marL="457200" lvl="1" indent="0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85800" y="835025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Units of </a:t>
            </a:r>
            <a:r>
              <a:rPr lang="en-US" altLang="en-US" b="1" i="0" dirty="0">
                <a:solidFill>
                  <a:srgbClr val="FF0000"/>
                </a:solidFill>
              </a:rPr>
              <a:t>Energy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0" y="36513"/>
            <a:ext cx="44196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Using SI Units</a:t>
            </a:r>
            <a:endParaRPr lang="en-US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4" y="4296926"/>
            <a:ext cx="2371725" cy="9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78" y="685800"/>
            <a:ext cx="8753475" cy="2819400"/>
          </a:xfrm>
        </p:spPr>
        <p:txBody>
          <a:bodyPr/>
          <a:lstStyle/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Temperature</a:t>
            </a:r>
            <a:r>
              <a:rPr lang="en-US" altLang="en-US" sz="2400" dirty="0"/>
              <a:t> 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A measure of the </a:t>
            </a:r>
            <a:r>
              <a:rPr lang="en-US" altLang="en-US" sz="2400" dirty="0">
                <a:solidFill>
                  <a:srgbClr val="002060"/>
                </a:solidFill>
              </a:rPr>
              <a:t>average kinetic energy </a:t>
            </a:r>
            <a:r>
              <a:rPr lang="en-US" altLang="en-US" sz="2400" dirty="0">
                <a:solidFill>
                  <a:srgbClr val="FF0000"/>
                </a:solidFill>
              </a:rPr>
              <a:t>(motion) of molecules in a substance.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Most people equate temperature with how “hot” or “cold” an object is. </a:t>
            </a:r>
            <a:r>
              <a:rPr lang="en-US" alt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an Alaskan or an Egyptian would define hot and cold differently than you and I.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sz="1000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0"/>
            <a:ext cx="44196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Temperature Scales</a:t>
            </a:r>
            <a:endParaRPr lang="en-US" alt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3B Measurement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ECA683-A857-4FBA-91F5-C64210B31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2" y="3505200"/>
            <a:ext cx="2484335" cy="3063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2F9968-3410-4DD7-BFE9-4DCF5775A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429000"/>
            <a:ext cx="1303107" cy="306379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8E6F98F2-71AD-45A5-B766-2D0938AE4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446" y="3505200"/>
            <a:ext cx="281675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80 ⁰F (27 ⁰C) would be “hot” to an Alaskan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But “cool” to an Egyptian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E2DDA-B360-497B-A9FD-1CDFCEDCC7E2}"/>
              </a:ext>
            </a:extLst>
          </p:cNvPr>
          <p:cNvSpPr txBox="1"/>
          <p:nvPr/>
        </p:nvSpPr>
        <p:spPr>
          <a:xfrm>
            <a:off x="381000" y="76200"/>
            <a:ext cx="33670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Units of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78" y="685800"/>
            <a:ext cx="8753475" cy="1447800"/>
          </a:xfrm>
        </p:spPr>
        <p:txBody>
          <a:bodyPr/>
          <a:lstStyle/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Temperature</a:t>
            </a:r>
            <a:r>
              <a:rPr lang="en-US" altLang="en-US" sz="2400" dirty="0"/>
              <a:t> 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0000"/>
                </a:solidFill>
              </a:rPr>
              <a:t>A measure of the </a:t>
            </a:r>
            <a:r>
              <a:rPr lang="en-US" altLang="en-US" sz="1800" i="1" dirty="0">
                <a:solidFill>
                  <a:srgbClr val="002060"/>
                </a:solidFill>
              </a:rPr>
              <a:t>average kinetic energy </a:t>
            </a:r>
            <a:r>
              <a:rPr lang="en-US" altLang="en-US" sz="1800" i="1" dirty="0">
                <a:solidFill>
                  <a:srgbClr val="FF0000"/>
                </a:solidFill>
              </a:rPr>
              <a:t>(motion) of molecules in a substance.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sz="1000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0"/>
            <a:ext cx="44196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Temperature Scales</a:t>
            </a:r>
            <a:endParaRPr lang="en-US" alt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3B Measurement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87" r="16643"/>
          <a:stretch/>
        </p:blipFill>
        <p:spPr>
          <a:xfrm>
            <a:off x="5210877" y="2438400"/>
            <a:ext cx="3562476" cy="3429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5827" y="2552700"/>
            <a:ext cx="4845050" cy="3200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Most substances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expand with an increase in temperature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and contract as the temperature decreases. 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e.g. sidewalks in winter versus summer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). </a:t>
            </a:r>
          </a:p>
          <a:p>
            <a:pPr marL="1143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143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This explains how thermometers work (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the liquid inside expands &amp; contracts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).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994EB-2617-4FD2-A13E-E70001917351}"/>
              </a:ext>
            </a:extLst>
          </p:cNvPr>
          <p:cNvSpPr txBox="1"/>
          <p:nvPr/>
        </p:nvSpPr>
        <p:spPr>
          <a:xfrm>
            <a:off x="381000" y="76200"/>
            <a:ext cx="33670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11995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057400"/>
            <a:ext cx="52117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6512" y="838200"/>
            <a:ext cx="9107488" cy="5562600"/>
          </a:xfrm>
        </p:spPr>
        <p:txBody>
          <a:bodyPr/>
          <a:lstStyle/>
          <a:p>
            <a:pPr marL="112713" lvl="1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The SI (Metric) unit of temperature is the </a:t>
            </a:r>
            <a:r>
              <a:rPr lang="en-US" altLang="en-US" sz="2400" b="1" dirty="0">
                <a:solidFill>
                  <a:srgbClr val="FF0000"/>
                </a:solidFill>
              </a:rPr>
              <a:t>Kelvin scale, K</a:t>
            </a:r>
            <a:r>
              <a:rPr lang="en-US" altLang="en-US" sz="2400" dirty="0"/>
              <a:t>, also known as the </a:t>
            </a:r>
            <a:r>
              <a:rPr lang="en-US" altLang="en-US" sz="2400" b="1" dirty="0">
                <a:solidFill>
                  <a:srgbClr val="FF0000"/>
                </a:solidFill>
              </a:rPr>
              <a:t>absolute temperature scale </a:t>
            </a:r>
            <a:r>
              <a:rPr lang="en-US" altLang="en-US" sz="2400" b="1" dirty="0"/>
              <a:t>because it begins at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rgbClr val="00B0F0"/>
                </a:solidFill>
              </a:rPr>
              <a:t>zero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…</a:t>
            </a:r>
            <a:r>
              <a:rPr lang="en-US" altLang="en-US" sz="2400" dirty="0"/>
              <a:t> equal to –273.15</a:t>
            </a:r>
            <a:r>
              <a:rPr lang="en-US" altLang="en-US" sz="2400" dirty="0">
                <a:cs typeface="Arial" panose="020B0604020202020204" pitchFamily="34" charset="0"/>
              </a:rPr>
              <a:t>°C. 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CONVERSIONS</a:t>
            </a:r>
            <a:r>
              <a:rPr lang="en-US" altLang="en-US" sz="2400" dirty="0">
                <a:cs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en-US" sz="800" dirty="0">
              <a:cs typeface="Arial" panose="020B0604020202020204" pitchFamily="34" charset="0"/>
            </a:endParaRPr>
          </a:p>
          <a:p>
            <a:pPr marL="112713" lvl="1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K = ºC + 273.15</a:t>
            </a:r>
          </a:p>
          <a:p>
            <a:pPr marL="112713" lvl="1" indent="0">
              <a:spcBef>
                <a:spcPct val="0"/>
              </a:spcBef>
              <a:buFontTx/>
              <a:buNone/>
            </a:pPr>
            <a:endParaRPr lang="en-US" altLang="en-US" sz="1600" dirty="0">
              <a:cs typeface="Arial" panose="020B0604020202020204" pitchFamily="34" charset="0"/>
            </a:endParaRPr>
          </a:p>
          <a:p>
            <a:pPr marL="112713" lvl="1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ºC = K  - 273.15</a:t>
            </a:r>
          </a:p>
          <a:p>
            <a:pPr marL="112713" lvl="1" indent="0">
              <a:spcBef>
                <a:spcPct val="0"/>
              </a:spcBef>
              <a:buFontTx/>
              <a:buNone/>
            </a:pPr>
            <a:endParaRPr lang="en-US" altLang="en-US" sz="3600" dirty="0">
              <a:cs typeface="Arial" panose="020B0604020202020204" pitchFamily="34" charset="0"/>
            </a:endParaRPr>
          </a:p>
          <a:p>
            <a:pPr marL="112713" lvl="1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ºF = 9/5 ºC + 32</a:t>
            </a:r>
          </a:p>
          <a:p>
            <a:pPr marL="112713" lvl="1" indent="0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12713" lvl="1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ºC = 5/9(ºF-32)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400" y="3175"/>
            <a:ext cx="4419600" cy="5334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Temperature Scales</a:t>
            </a:r>
            <a:endParaRPr lang="en-US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343400"/>
            <a:ext cx="8839200" cy="2057400"/>
          </a:xfrm>
        </p:spPr>
        <p:txBody>
          <a:bodyPr/>
          <a:lstStyle/>
          <a:p>
            <a:pPr marL="0" indent="0" defTabSz="1371600">
              <a:buNone/>
              <a:tabLst>
                <a:tab pos="5029200" algn="l"/>
              </a:tabLst>
            </a:pPr>
            <a:r>
              <a:rPr lang="en-US" dirty="0"/>
              <a:t>Convert 80 </a:t>
            </a:r>
            <a:r>
              <a:rPr lang="en-US" altLang="en-US" dirty="0">
                <a:cs typeface="Arial" panose="020B0604020202020204" pitchFamily="34" charset="0"/>
              </a:rPr>
              <a:t>º</a:t>
            </a:r>
            <a:r>
              <a:rPr lang="en-US" dirty="0"/>
              <a:t>F to </a:t>
            </a:r>
            <a:r>
              <a:rPr lang="en-US" altLang="en-US" dirty="0">
                <a:cs typeface="Arial" panose="020B0604020202020204" pitchFamily="34" charset="0"/>
              </a:rPr>
              <a:t>º</a:t>
            </a:r>
            <a:r>
              <a:rPr lang="en-US" dirty="0"/>
              <a:t>C	</a:t>
            </a:r>
            <a:r>
              <a:rPr lang="en-US" dirty="0">
                <a:solidFill>
                  <a:srgbClr val="0070C0"/>
                </a:solidFill>
              </a:rPr>
              <a:t>Convert 100 ºC to ºF</a:t>
            </a:r>
          </a:p>
          <a:p>
            <a:pPr marL="0" indent="0" defTabSz="1371600">
              <a:buNone/>
              <a:tabLst>
                <a:tab pos="4572000" algn="l"/>
              </a:tabLst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graphicFrame>
        <p:nvGraphicFramePr>
          <p:cNvPr id="6" name="Group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907931"/>
              </p:ext>
            </p:extLst>
          </p:nvPr>
        </p:nvGraphicFramePr>
        <p:xfrm>
          <a:off x="609600" y="990600"/>
          <a:ext cx="3657600" cy="32766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800" dirty="0">
                          <a:cs typeface="Arial" panose="020B0604020202020204" pitchFamily="34" charset="0"/>
                        </a:rPr>
                        <a:t>º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700"/>
            <a:ext cx="1371600" cy="15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A82073-3C60-4D82-8B5D-C9462025B794}"/>
              </a:ext>
            </a:extLst>
          </p:cNvPr>
          <p:cNvSpPr txBox="1"/>
          <p:nvPr/>
        </p:nvSpPr>
        <p:spPr>
          <a:xfrm>
            <a:off x="76200" y="76200"/>
            <a:ext cx="601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2821180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6600"/>
                </a:solidFill>
                <a:effectLst/>
              </a:rPr>
              <a:t>Temperature</a:t>
            </a:r>
            <a:r>
              <a:rPr lang="en-US" altLang="en-US" dirty="0">
                <a:solidFill>
                  <a:schemeClr val="tx1"/>
                </a:solidFill>
                <a:effectLst/>
              </a:rPr>
              <a:t> </a:t>
            </a:r>
            <a:br>
              <a:rPr lang="en-US" altLang="en-US" dirty="0">
                <a:solidFill>
                  <a:schemeClr val="tx1"/>
                </a:solidFill>
                <a:effectLst/>
              </a:rPr>
            </a:br>
            <a:r>
              <a:rPr lang="en-US" altLang="en-US" sz="2000" dirty="0">
                <a:solidFill>
                  <a:schemeClr val="hlink"/>
                </a:solidFill>
                <a:effectLst/>
              </a:rPr>
              <a:t>The measure of heat intensity: describes the average kinetic energy (KE) of the molecules in a system</a:t>
            </a:r>
            <a:endParaRPr lang="en-US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162800" cy="4495800"/>
          </a:xfrm>
        </p:spPr>
        <p:txBody>
          <a:bodyPr/>
          <a:lstStyle/>
          <a:p>
            <a:pPr marL="228600" lvl="3" eaLnBrk="1" hangingPunct="1">
              <a:buNone/>
              <a:defRPr/>
            </a:pPr>
            <a:r>
              <a:rPr lang="en-US" sz="2400" dirty="0">
                <a:effectLst/>
              </a:rPr>
              <a:t>Fahrenheit and Celsius</a:t>
            </a:r>
          </a:p>
          <a:p>
            <a:pPr marL="228600" lvl="2" eaLnBrk="1" hangingPunct="1">
              <a:buFont typeface="Wingdings" pitchFamily="2" charset="2"/>
              <a:buNone/>
              <a:defRPr/>
            </a:pPr>
            <a:endParaRPr lang="en-US" sz="800" dirty="0">
              <a:effectLst/>
            </a:endParaRPr>
          </a:p>
          <a:p>
            <a:pPr marL="228600" lvl="4" eaLnBrk="1" hangingPunct="1">
              <a:defRPr/>
            </a:pPr>
            <a:r>
              <a:rPr lang="en-US" sz="2400" dirty="0"/>
              <a:t>F  =  9/5 C  +  32  …  </a:t>
            </a:r>
            <a:r>
              <a:rPr lang="en-US" sz="2400" dirty="0">
                <a:solidFill>
                  <a:srgbClr val="FF0000"/>
                </a:solidFill>
              </a:rPr>
              <a:t>100 °C =  212 °F</a:t>
            </a:r>
          </a:p>
          <a:p>
            <a:pPr marL="228600" lvl="4" eaLnBrk="1" hangingPunct="1">
              <a:defRPr/>
            </a:pPr>
            <a:r>
              <a:rPr lang="en-US" sz="2400" dirty="0"/>
              <a:t>C  =  5/9 (F - 32)  … </a:t>
            </a:r>
            <a:r>
              <a:rPr lang="en-US" sz="2400" dirty="0">
                <a:solidFill>
                  <a:srgbClr val="FFFF00"/>
                </a:solidFill>
              </a:rPr>
              <a:t>80 °F = 26.7 °C </a:t>
            </a:r>
            <a:endParaRPr lang="en-US" sz="1200" dirty="0">
              <a:effectLst/>
            </a:endParaRPr>
          </a:p>
          <a:p>
            <a:pPr marL="228600" lvl="2" eaLnBrk="1" hangingPunct="1">
              <a:buFont typeface="Wingdings" pitchFamily="2" charset="2"/>
              <a:buNone/>
              <a:defRPr/>
            </a:pPr>
            <a:endParaRPr lang="en-US" sz="1200" dirty="0">
              <a:effectLst/>
            </a:endParaRPr>
          </a:p>
          <a:p>
            <a:pPr marL="228600" lvl="3" eaLnBrk="1" hangingPunct="1"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/>
              </a:rPr>
              <a:t>Kelvin vs. Celsius</a:t>
            </a:r>
            <a:endParaRPr lang="en-US" sz="3600" dirty="0">
              <a:effectLst/>
            </a:endParaRPr>
          </a:p>
          <a:p>
            <a:pPr marL="228600" lvl="2" eaLnBrk="1" hangingPunct="1">
              <a:buFont typeface="Wingdings" pitchFamily="2" charset="2"/>
              <a:buNone/>
              <a:defRPr/>
            </a:pPr>
            <a:endParaRPr lang="en-US" sz="800" dirty="0">
              <a:effectLst/>
            </a:endParaRPr>
          </a:p>
          <a:p>
            <a:pPr marL="228600" lvl="4" eaLnBrk="1" hangingPunct="1">
              <a:defRPr/>
            </a:pPr>
            <a:r>
              <a:rPr lang="en-US" sz="2400" dirty="0">
                <a:solidFill>
                  <a:schemeClr val="hlink"/>
                </a:solidFill>
                <a:effectLst/>
              </a:rPr>
              <a:t>K  =  C  +  273      C  =  K  -  273</a:t>
            </a:r>
            <a:endParaRPr lang="en-US" sz="2400" dirty="0">
              <a:effectLst/>
            </a:endParaRPr>
          </a:p>
          <a:p>
            <a:pPr marL="228600" lvl="2" eaLnBrk="1" hangingPunct="1"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  <a:p>
            <a:pPr marL="228600" lvl="4" eaLnBrk="1" hangingPunct="1">
              <a:defRPr/>
            </a:pPr>
            <a:r>
              <a:rPr lang="en-US" sz="2400" dirty="0">
                <a:solidFill>
                  <a:srgbClr val="FF66CC"/>
                </a:solidFill>
                <a:effectLst/>
              </a:rPr>
              <a:t>1 K increment  =  1 C</a:t>
            </a:r>
            <a:endParaRPr lang="en-US" sz="2400" dirty="0">
              <a:effectLst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3246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i="0">
              <a:solidFill>
                <a:srgbClr val="FFFFFF"/>
              </a:solidFill>
              <a:ea typeface="+mn-ea"/>
            </a:endParaRPr>
          </a:p>
        </p:txBody>
      </p:sp>
      <p:graphicFrame>
        <p:nvGraphicFramePr>
          <p:cNvPr id="191517" name="Group 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054662"/>
              </p:ext>
            </p:extLst>
          </p:nvPr>
        </p:nvGraphicFramePr>
        <p:xfrm>
          <a:off x="6172200" y="3505199"/>
          <a:ext cx="2286000" cy="274320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37" name="WordArt 33"/>
          <p:cNvSpPr>
            <a:spLocks noChangeArrowheads="1" noChangeShapeType="1" noTextEdit="1"/>
          </p:cNvSpPr>
          <p:nvPr/>
        </p:nvSpPr>
        <p:spPr bwMode="auto">
          <a:xfrm>
            <a:off x="7467600" y="4168775"/>
            <a:ext cx="762000" cy="32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0" kern="10" spc="720" dirty="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  <a:ea typeface="+mn-ea"/>
              </a:rPr>
              <a:t>273</a:t>
            </a:r>
          </a:p>
        </p:txBody>
      </p:sp>
      <p:sp>
        <p:nvSpPr>
          <p:cNvPr id="21538" name="WordArt 34"/>
          <p:cNvSpPr>
            <a:spLocks noChangeArrowheads="1" noChangeShapeType="1" noTextEdit="1"/>
          </p:cNvSpPr>
          <p:nvPr/>
        </p:nvSpPr>
        <p:spPr bwMode="auto">
          <a:xfrm>
            <a:off x="6451600" y="4691062"/>
            <a:ext cx="762000" cy="32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0" kern="10" spc="720" dirty="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  <a:ea typeface="+mn-ea"/>
              </a:rPr>
              <a:t>-273</a:t>
            </a:r>
          </a:p>
        </p:txBody>
      </p:sp>
      <p:sp>
        <p:nvSpPr>
          <p:cNvPr id="21539" name="WordArt 35"/>
          <p:cNvSpPr>
            <a:spLocks noChangeArrowheads="1" noChangeShapeType="1" noTextEdit="1"/>
          </p:cNvSpPr>
          <p:nvPr/>
        </p:nvSpPr>
        <p:spPr bwMode="auto">
          <a:xfrm>
            <a:off x="6350000" y="5768975"/>
            <a:ext cx="762000" cy="32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0" kern="10" spc="720" dirty="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  <a:ea typeface="+mn-ea"/>
              </a:rPr>
              <a:t>-173</a:t>
            </a:r>
          </a:p>
        </p:txBody>
      </p:sp>
      <p:sp>
        <p:nvSpPr>
          <p:cNvPr id="21540" name="WordArt 36"/>
          <p:cNvSpPr>
            <a:spLocks noChangeArrowheads="1" noChangeShapeType="1" noTextEdit="1"/>
          </p:cNvSpPr>
          <p:nvPr/>
        </p:nvSpPr>
        <p:spPr bwMode="auto">
          <a:xfrm>
            <a:off x="7543800" y="5235575"/>
            <a:ext cx="762000" cy="32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0" kern="10" spc="720" dirty="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  <a:ea typeface="+mn-ea"/>
              </a:rPr>
              <a:t>373</a:t>
            </a:r>
          </a:p>
        </p:txBody>
      </p:sp>
    </p:spTree>
    <p:extLst>
      <p:ext uri="{BB962C8B-B14F-4D97-AF65-F5344CB8AC3E}">
        <p14:creationId xmlns:p14="http://schemas.microsoft.com/office/powerpoint/2010/main" val="35882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21537" grpId="0"/>
      <p:bldP spid="21538" grpId="0"/>
      <p:bldP spid="21539" grpId="0"/>
      <p:bldP spid="215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96" y="1219200"/>
            <a:ext cx="7304004" cy="914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</a:rPr>
              <a:t>What accounts for the difference in the two beakers?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341"/>
          <a:stretch/>
        </p:blipFill>
        <p:spPr>
          <a:xfrm>
            <a:off x="925596" y="1676400"/>
            <a:ext cx="7304004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pic>
        <p:nvPicPr>
          <p:cNvPr id="7" name="Picture 6" descr="think_about_it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76200"/>
            <a:ext cx="1409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912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FF0000"/>
                </a:solidFill>
              </a:rPr>
              <a:t>Density</a:t>
            </a:r>
            <a:r>
              <a:rPr lang="en-US" sz="2400" dirty="0"/>
              <a:t> – A measure of how tightly packed matter is;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rgbClr val="00B050"/>
                </a:solidFill>
              </a:rPr>
              <a:t>Defined as an object's </a:t>
            </a:r>
            <a:r>
              <a:rPr lang="en-US" sz="2400" dirty="0"/>
              <a:t>mass</a:t>
            </a:r>
            <a:r>
              <a:rPr lang="en-US" sz="2400" dirty="0">
                <a:solidFill>
                  <a:srgbClr val="00B050"/>
                </a:solidFill>
              </a:rPr>
              <a:t> divided by its </a:t>
            </a:r>
            <a:r>
              <a:rPr lang="en-US" sz="2400" dirty="0"/>
              <a:t>volume.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i="1" dirty="0">
                <a:solidFill>
                  <a:srgbClr val="7030A0"/>
                </a:solidFill>
              </a:rPr>
              <a:t>Write an equation for density: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pic>
        <p:nvPicPr>
          <p:cNvPr id="11" name="Picture 4" descr="imag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2" y="1600200"/>
            <a:ext cx="1752600" cy="1752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708" y="1600200"/>
            <a:ext cx="1752600" cy="1752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29324E-856D-4830-82F9-53B8E2ED1478}"/>
              </a:ext>
            </a:extLst>
          </p:cNvPr>
          <p:cNvSpPr txBox="1"/>
          <p:nvPr/>
        </p:nvSpPr>
        <p:spPr>
          <a:xfrm>
            <a:off x="76201" y="76200"/>
            <a:ext cx="598924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30096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13" descr="CHEM12_cust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1450"/>
            <a:ext cx="7173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CHEM12_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79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C379A-6326-4A52-87E5-356CFF03E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3" y="1143000"/>
            <a:ext cx="8907981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11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912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FF0000"/>
                </a:solidFill>
              </a:rPr>
              <a:t>Density</a:t>
            </a:r>
            <a:r>
              <a:rPr lang="en-US" sz="2400" dirty="0"/>
              <a:t> – A measure of how tightly packed matter is;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rgbClr val="00B050"/>
                </a:solidFill>
              </a:rPr>
              <a:t>Defined as an object's mass divided by its volume</a:t>
            </a:r>
            <a:r>
              <a:rPr lang="en-US" sz="2400" dirty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	</a:t>
            </a:r>
            <a:r>
              <a:rPr lang="el-GR" sz="4400" b="1" dirty="0"/>
              <a:t>ρ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=  m / V</a:t>
            </a:r>
            <a:endParaRPr lang="en-US" sz="4400" dirty="0"/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“d” is also fine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014126" y="4579889"/>
            <a:ext cx="1401763" cy="1447959"/>
            <a:chOff x="1872" y="6828"/>
            <a:chExt cx="1728" cy="1709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7835"/>
              <a:ext cx="1728" cy="7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500" i="0" dirty="0">
                  <a:solidFill>
                    <a:prstClr val="black"/>
                  </a:solidFill>
                  <a:latin typeface="Verdana" pitchFamily="34" charset="0"/>
                  <a:ea typeface="+mn-ea"/>
                </a:rPr>
                <a:t>I “love” density</a:t>
              </a:r>
              <a:endParaRPr lang="en-US" sz="800" i="0" dirty="0">
                <a:solidFill>
                  <a:prstClr val="black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016" y="6828"/>
              <a:ext cx="1152" cy="86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700" i="0">
                <a:solidFill>
                  <a:prstClr val="black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016" y="7116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 i="0">
                <a:solidFill>
                  <a:prstClr val="black"/>
                </a:solidFill>
                <a:latin typeface="Verdana" pitchFamily="34" charset="0"/>
                <a:ea typeface="+mn-ea"/>
              </a:endParaRPr>
            </a:p>
          </p:txBody>
        </p:sp>
      </p:grpSp>
      <p:pic>
        <p:nvPicPr>
          <p:cNvPr id="11" name="Picture 4" descr="imag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2" y="1600200"/>
            <a:ext cx="1752600" cy="1752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708" y="1600200"/>
            <a:ext cx="1752600" cy="1752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790701" y="3332000"/>
            <a:ext cx="1752599" cy="38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900" i="0" dirty="0">
                <a:solidFill>
                  <a:prstClr val="black"/>
                </a:solidFill>
                <a:ea typeface="+mn-ea"/>
              </a:rPr>
              <a:t>More DENSE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838701" y="3332000"/>
            <a:ext cx="1828800" cy="38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900" i="0" dirty="0">
                <a:solidFill>
                  <a:prstClr val="black"/>
                </a:solidFill>
                <a:ea typeface="+mn-ea"/>
              </a:rPr>
              <a:t>Less DENSE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66FA2-C679-42C5-91F1-0E1B3C0D10DB}"/>
              </a:ext>
            </a:extLst>
          </p:cNvPr>
          <p:cNvSpPr txBox="1"/>
          <p:nvPr/>
        </p:nvSpPr>
        <p:spPr>
          <a:xfrm>
            <a:off x="76201" y="76200"/>
            <a:ext cx="598924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20666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07" y="10668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Density Overview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Soda Pop Cans in a Beaker of water</a:t>
            </a:r>
            <a:r>
              <a:rPr lang="en-US" dirty="0"/>
              <a:t>. (1:02)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https://screencast-o-matic.com/watch/cFQ6reqGli</a:t>
            </a:r>
            <a:r>
              <a:rPr lang="en-US" u="sng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Density An Intensive Property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Beware of Whacky Scientist</a:t>
            </a:r>
            <a:r>
              <a:rPr lang="en-US" dirty="0"/>
              <a:t>. (1:12)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https://screencast-o-matic.com/watch/cFQi2Cqp7O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3580793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534400" cy="990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</a:rPr>
              <a:t>Describe the relationship between volume and mass for the cubes above. </a:t>
            </a:r>
            <a:r>
              <a:rPr lang="en-US" sz="2400" dirty="0">
                <a:solidFill>
                  <a:srgbClr val="00B050"/>
                </a:solidFill>
              </a:rPr>
              <a:t>Notice the densities.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95400" y="685800"/>
            <a:ext cx="6205538" cy="3078163"/>
            <a:chOff x="1295400" y="685800"/>
            <a:chExt cx="6205538" cy="3078163"/>
          </a:xfrm>
        </p:grpSpPr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685800"/>
              <a:ext cx="6205538" cy="307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19800" y="3272135"/>
              <a:ext cx="609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8.8</a:t>
              </a:r>
            </a:p>
          </p:txBody>
        </p:sp>
      </p:grpSp>
      <p:pic>
        <p:nvPicPr>
          <p:cNvPr id="9" name="Picture 8" descr="think_about_it-01.eps">
            <a:extLst>
              <a:ext uri="{FF2B5EF4-FFF2-40B4-BE49-F238E27FC236}">
                <a16:creationId xmlns:a16="http://schemas.microsoft.com/office/drawing/2014/main" id="{DF9C2619-417C-4D5E-8D67-1F149E1299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38" y="76200"/>
            <a:ext cx="114776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534400" cy="24384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</a:rPr>
              <a:t>Density and volume are inversely proportional: </a:t>
            </a:r>
            <a:r>
              <a:rPr lang="en-US" sz="2400" dirty="0"/>
              <a:t>↑ ↓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If one keeps the 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en-US" sz="2400" dirty="0"/>
              <a:t> the same, as the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  <a:r>
              <a:rPr lang="en-US" sz="2400" dirty="0"/>
              <a:t> increases, the 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US" sz="2400" dirty="0"/>
              <a:t> the substance occupies decreases.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95400" y="685800"/>
            <a:ext cx="6205538" cy="3078163"/>
            <a:chOff x="1295400" y="685800"/>
            <a:chExt cx="6205538" cy="3078163"/>
          </a:xfrm>
        </p:grpSpPr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685800"/>
              <a:ext cx="6205538" cy="307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19800" y="3272135"/>
              <a:ext cx="609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8.8</a:t>
              </a:r>
            </a:p>
          </p:txBody>
        </p:sp>
      </p:grpSp>
      <p:pic>
        <p:nvPicPr>
          <p:cNvPr id="9" name="Picture 8" descr="think_about_it-01.eps">
            <a:extLst>
              <a:ext uri="{FF2B5EF4-FFF2-40B4-BE49-F238E27FC236}">
                <a16:creationId xmlns:a16="http://schemas.microsoft.com/office/drawing/2014/main" id="{8DD7BE8D-DB60-47BA-A2CF-3809F87417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38" y="76200"/>
            <a:ext cx="114776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9067800" cy="3124200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Density is an </a:t>
            </a:r>
            <a:r>
              <a:rPr lang="en-US" altLang="en-US" sz="2400" b="1" dirty="0">
                <a:solidFill>
                  <a:srgbClr val="FF0000"/>
                </a:solidFill>
              </a:rPr>
              <a:t>intensive property </a:t>
            </a:r>
            <a:r>
              <a:rPr lang="en-US" altLang="en-US" sz="2400" dirty="0"/>
              <a:t>that </a:t>
            </a:r>
            <a:r>
              <a:rPr lang="en-US" altLang="en-US" sz="2400" b="1" dirty="0">
                <a:solidFill>
                  <a:srgbClr val="0070C0"/>
                </a:solidFill>
              </a:rPr>
              <a:t>depends only on the composition of a substance</a:t>
            </a:r>
            <a:r>
              <a:rPr lang="en-US" altLang="en-US" sz="2400" dirty="0"/>
              <a:t>, not the size of the sample.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2286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i="0" dirty="0"/>
              <a:t>Measuring Density 1: (0:17)</a:t>
            </a:r>
          </a:p>
          <a:p>
            <a:pPr marL="0" indent="0">
              <a:buFontTx/>
              <a:buNone/>
            </a:pPr>
            <a:r>
              <a:rPr lang="en-US" sz="1200" i="0" dirty="0"/>
              <a:t> </a:t>
            </a:r>
          </a:p>
          <a:p>
            <a:pPr marL="0" indent="0" algn="ctr">
              <a:buFontTx/>
              <a:buNone/>
            </a:pPr>
            <a:r>
              <a:rPr lang="en-US" i="0" dirty="0"/>
              <a:t> </a:t>
            </a:r>
            <a:r>
              <a:rPr lang="en-US" i="0" u="sng" dirty="0">
                <a:hlinkClick r:id="rId3"/>
              </a:rPr>
              <a:t>https://screencast-o-matic.com/watch/cFQ6r3qGIz</a:t>
            </a:r>
            <a:r>
              <a:rPr lang="en-US" i="0" u="sng" dirty="0"/>
              <a:t> </a:t>
            </a:r>
          </a:p>
          <a:p>
            <a:pPr marL="0" indent="0" algn="ctr">
              <a:buFontTx/>
              <a:buNone/>
            </a:pPr>
            <a:r>
              <a:rPr lang="en-US" i="0" dirty="0"/>
              <a:t> </a:t>
            </a:r>
          </a:p>
          <a:p>
            <a:pPr marL="0" indent="0">
              <a:buFontTx/>
              <a:buNone/>
            </a:pPr>
            <a:r>
              <a:rPr lang="en-US" i="0" dirty="0"/>
              <a:t>Measuring Density 2: (2:57)</a:t>
            </a:r>
          </a:p>
          <a:p>
            <a:pPr marL="0" indent="0">
              <a:buFontTx/>
              <a:buNone/>
            </a:pPr>
            <a:r>
              <a:rPr lang="en-US" sz="1200" i="0" dirty="0"/>
              <a:t> </a:t>
            </a:r>
          </a:p>
          <a:p>
            <a:pPr marL="0" indent="0" algn="ctr">
              <a:buFontTx/>
              <a:buNone/>
            </a:pPr>
            <a:r>
              <a:rPr lang="en-US" i="0" dirty="0"/>
              <a:t> </a:t>
            </a:r>
            <a:r>
              <a:rPr lang="en-US" i="0" u="sng" dirty="0">
                <a:solidFill>
                  <a:srgbClr val="7030A0"/>
                </a:solidFill>
                <a:hlinkClick r:id="rId4"/>
              </a:rPr>
              <a:t>https://screencast-o-matic.com/watch/cFQ60NqG0I</a:t>
            </a:r>
            <a:r>
              <a:rPr lang="en-US" i="0" u="sng" dirty="0">
                <a:solidFill>
                  <a:srgbClr val="7030A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9977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457212" y="1905000"/>
            <a:ext cx="80771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/>
          <a:lstStyle/>
          <a:p>
            <a:pPr marL="1084107" lvl="2" indent="-228233">
              <a:spcBef>
                <a:spcPct val="20000"/>
              </a:spcBef>
              <a:buFontTx/>
              <a:buChar char="•"/>
            </a:pPr>
            <a:endParaRPr lang="en-US" sz="2300" i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457212" y="1219200"/>
            <a:ext cx="3657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/>
          <a:lstStyle/>
          <a:p>
            <a:pPr marL="342351" indent="-342351">
              <a:spcBef>
                <a:spcPct val="20000"/>
              </a:spcBef>
              <a:buFontTx/>
              <a:buChar char="•"/>
            </a:pPr>
            <a:r>
              <a:rPr lang="en-US" sz="2100" i="0" dirty="0">
                <a:solidFill>
                  <a:prstClr val="black"/>
                </a:solidFill>
                <a:latin typeface="Verdana" pitchFamily="34" charset="0"/>
              </a:rPr>
              <a:t>Why would the two sides be balanced (as shown in the picture)?</a:t>
            </a:r>
          </a:p>
          <a:p>
            <a:pPr>
              <a:spcBef>
                <a:spcPct val="20000"/>
              </a:spcBef>
            </a:pPr>
            <a:r>
              <a:rPr lang="en-US" sz="2100" b="1" i="0" dirty="0">
                <a:solidFill>
                  <a:prstClr val="black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406901" y="512465"/>
            <a:ext cx="2438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3.2 Units of Measurement</a:t>
            </a:r>
          </a:p>
        </p:txBody>
      </p:sp>
      <p:pic>
        <p:nvPicPr>
          <p:cNvPr id="11" name="Picture 10" descr="think_about_it-01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"/>
            <a:ext cx="1409700" cy="1143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43400" y="2586335"/>
            <a:ext cx="4587638" cy="3052655"/>
            <a:chOff x="4343400" y="2586335"/>
            <a:chExt cx="4587638" cy="30526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22966"/>
            <a:stretch/>
          </p:blipFill>
          <p:spPr>
            <a:xfrm>
              <a:off x="4343400" y="2586335"/>
              <a:ext cx="4587638" cy="305265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867400" y="2586335"/>
              <a:ext cx="1905000" cy="9950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4025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457212" y="1905000"/>
            <a:ext cx="80771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/>
          <a:lstStyle/>
          <a:p>
            <a:pPr marL="1084107" lvl="2" indent="-228233">
              <a:spcBef>
                <a:spcPct val="20000"/>
              </a:spcBef>
              <a:buFontTx/>
              <a:buChar char="•"/>
            </a:pPr>
            <a:endParaRPr lang="en-US" sz="2300" i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457212" y="1219200"/>
            <a:ext cx="3657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/>
          <a:lstStyle/>
          <a:p>
            <a:pPr marL="342351" indent="-342351">
              <a:spcBef>
                <a:spcPct val="20000"/>
              </a:spcBef>
              <a:buFontTx/>
              <a:buChar char="•"/>
            </a:pPr>
            <a:r>
              <a:rPr lang="en-US" sz="2100" i="0" dirty="0">
                <a:solidFill>
                  <a:prstClr val="black"/>
                </a:solidFill>
                <a:latin typeface="Verdana" pitchFamily="34" charset="0"/>
              </a:rPr>
              <a:t>Why would the two sides be balanced (as shown in the picture)?</a:t>
            </a:r>
          </a:p>
          <a:p>
            <a:pPr>
              <a:spcBef>
                <a:spcPct val="20000"/>
              </a:spcBef>
            </a:pPr>
            <a:r>
              <a:rPr lang="en-US" sz="2100" b="1" i="0" dirty="0">
                <a:solidFill>
                  <a:prstClr val="black"/>
                </a:solidFill>
                <a:latin typeface="Verdana" pitchFamily="34" charset="0"/>
              </a:rPr>
              <a:t> </a:t>
            </a:r>
          </a:p>
          <a:p>
            <a:pPr marL="342351" indent="-342351">
              <a:spcBef>
                <a:spcPct val="20000"/>
              </a:spcBef>
              <a:buFontTx/>
              <a:buChar char="•"/>
            </a:pPr>
            <a:r>
              <a:rPr lang="en-US" sz="2100" b="1" i="0" dirty="0">
                <a:solidFill>
                  <a:srgbClr val="7030A0"/>
                </a:solidFill>
                <a:latin typeface="Verdana" pitchFamily="34" charset="0"/>
                <a:ea typeface="+mn-ea"/>
              </a:rPr>
              <a:t>The </a:t>
            </a:r>
            <a:r>
              <a:rPr lang="en-US" sz="2100" b="1" i="0" u="sng" dirty="0">
                <a:solidFill>
                  <a:srgbClr val="00B050"/>
                </a:solidFill>
                <a:latin typeface="Verdana" pitchFamily="34" charset="0"/>
                <a:ea typeface="+mn-ea"/>
              </a:rPr>
              <a:t>mass</a:t>
            </a:r>
            <a:r>
              <a:rPr lang="en-US" sz="2100" b="1" i="0" dirty="0">
                <a:solidFill>
                  <a:srgbClr val="7030A0"/>
                </a:solidFill>
                <a:latin typeface="Verdana" pitchFamily="34" charset="0"/>
                <a:ea typeface="+mn-ea"/>
              </a:rPr>
              <a:t> of the objects must be the same since they balance out. </a:t>
            </a:r>
          </a:p>
          <a:p>
            <a:pPr marL="342351" indent="-342351">
              <a:spcBef>
                <a:spcPct val="20000"/>
              </a:spcBef>
            </a:pPr>
            <a:endParaRPr lang="en-US" sz="1600" i="0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marL="342351" indent="-342351">
              <a:spcBef>
                <a:spcPct val="20000"/>
              </a:spcBef>
              <a:buFontTx/>
              <a:buChar char="•"/>
            </a:pPr>
            <a:r>
              <a:rPr lang="en-US" sz="2100" i="0" dirty="0">
                <a:solidFill>
                  <a:srgbClr val="FF0000"/>
                </a:solidFill>
                <a:latin typeface="Verdana" pitchFamily="34" charset="0"/>
                <a:ea typeface="+mn-ea"/>
              </a:rPr>
              <a:t>Aluminum has a larger </a:t>
            </a:r>
            <a:r>
              <a:rPr lang="en-US" sz="2100" b="1" i="0" u="sng" dirty="0">
                <a:latin typeface="Verdana" pitchFamily="34" charset="0"/>
                <a:ea typeface="+mn-ea"/>
              </a:rPr>
              <a:t>volume</a:t>
            </a:r>
            <a:r>
              <a:rPr lang="en-US" sz="2100" i="0" dirty="0">
                <a:solidFill>
                  <a:srgbClr val="FF0000"/>
                </a:solidFill>
                <a:latin typeface="Verdana" pitchFamily="34" charset="0"/>
                <a:ea typeface="+mn-ea"/>
              </a:rPr>
              <a:t>, but a lesser density.</a:t>
            </a:r>
          </a:p>
          <a:p>
            <a:pPr>
              <a:spcBef>
                <a:spcPct val="20000"/>
              </a:spcBef>
            </a:pPr>
            <a:endParaRPr lang="en-US" sz="1600" b="1" i="0" dirty="0">
              <a:solidFill>
                <a:srgbClr val="7030A0"/>
              </a:solidFill>
              <a:latin typeface="Verdana" pitchFamily="34" charset="0"/>
              <a:ea typeface="+mn-ea"/>
            </a:endParaRPr>
          </a:p>
          <a:p>
            <a:pPr marL="342351" indent="-342351">
              <a:spcBef>
                <a:spcPct val="20000"/>
              </a:spcBef>
              <a:buFontTx/>
              <a:buChar char="•"/>
            </a:pPr>
            <a:r>
              <a:rPr lang="en-US" sz="2100" b="1" i="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</a:rPr>
              <a:t>Density</a:t>
            </a:r>
            <a:r>
              <a:rPr lang="en-US" sz="2100" b="1" i="0" dirty="0">
                <a:solidFill>
                  <a:srgbClr val="7030A0"/>
                </a:solidFill>
                <a:latin typeface="Verdana" pitchFamily="34" charset="0"/>
                <a:ea typeface="+mn-ea"/>
              </a:rPr>
              <a:t> accounts for them being balanced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406901" y="512465"/>
            <a:ext cx="2438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3.2 Units of Measurement</a:t>
            </a:r>
          </a:p>
        </p:txBody>
      </p:sp>
      <p:pic>
        <p:nvPicPr>
          <p:cNvPr id="11" name="Picture 10" descr="think_about_it-01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"/>
            <a:ext cx="1409700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76247"/>
            <a:ext cx="4587638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Identify the Correct Units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The volume of a gas must be measured at several points during an experiment. Which units should be used to describe the volume of the gas?</a:t>
            </a:r>
          </a:p>
          <a:p>
            <a:pPr marL="476035" indent="-476035"/>
            <a:r>
              <a:rPr lang="en-US" dirty="0"/>
              <a:t>O	liters</a:t>
            </a:r>
          </a:p>
          <a:p>
            <a:pPr marL="476035" indent="-476035"/>
            <a:r>
              <a:rPr lang="en-US" dirty="0"/>
              <a:t>O	centimeters</a:t>
            </a:r>
          </a:p>
          <a:p>
            <a:pPr marL="476035" indent="-476035"/>
            <a:r>
              <a:rPr lang="en-US" dirty="0"/>
              <a:t>O	degrees Celsius</a:t>
            </a:r>
          </a:p>
          <a:p>
            <a:pPr marL="476035" indent="-476035"/>
            <a:r>
              <a:rPr lang="en-US" dirty="0"/>
              <a:t>O	milligrams</a:t>
            </a:r>
          </a:p>
          <a:p>
            <a:pPr marL="476035" indent="-476035"/>
            <a:endParaRPr lang="en-US" dirty="0"/>
          </a:p>
          <a:p>
            <a:pPr marL="11113" indent="-11113"/>
            <a:r>
              <a:rPr lang="en-US" b="1" dirty="0">
                <a:solidFill>
                  <a:srgbClr val="00B050"/>
                </a:solidFill>
              </a:rPr>
              <a:t>Which has more mass, a ton of bricks or a ton of feathers? </a:t>
            </a:r>
            <a:r>
              <a:rPr lang="en-US" b="1" dirty="0">
                <a:solidFill>
                  <a:srgbClr val="FF0000"/>
                </a:solidFill>
              </a:rPr>
              <a:t>What measure would be different?</a:t>
            </a:r>
          </a:p>
          <a:p>
            <a:pPr marL="476035" indent="-476035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A chemical reaction produces solid sulfur as a product. Which unit should be used to describe the mass of the sulfur produced?</a:t>
            </a:r>
          </a:p>
          <a:p>
            <a:pPr marL="476035" indent="-476035"/>
            <a:r>
              <a:rPr lang="en-US" dirty="0"/>
              <a:t>O	milliliters</a:t>
            </a:r>
          </a:p>
          <a:p>
            <a:pPr marL="476035" indent="-476035"/>
            <a:r>
              <a:rPr lang="en-US" dirty="0"/>
              <a:t>O	grams</a:t>
            </a:r>
          </a:p>
          <a:p>
            <a:pPr marL="476035" indent="-476035"/>
            <a:r>
              <a:rPr lang="en-US" dirty="0"/>
              <a:t>O	kilometers</a:t>
            </a:r>
          </a:p>
          <a:p>
            <a:pPr marL="476035" indent="-476035"/>
            <a:r>
              <a:rPr lang="en-US" dirty="0"/>
              <a:t>O	Kelvin	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Explain why one substance will float in another:</a:t>
            </a:r>
          </a:p>
          <a:p>
            <a:r>
              <a:rPr lang="en-US" dirty="0">
                <a:solidFill>
                  <a:schemeClr val="tx1"/>
                </a:solidFill>
              </a:rPr>
              <a:t>helium balloons in air</a:t>
            </a:r>
          </a:p>
          <a:p>
            <a:r>
              <a:rPr lang="en-US" dirty="0">
                <a:solidFill>
                  <a:schemeClr val="tx1"/>
                </a:solidFill>
              </a:rPr>
              <a:t>Ice or wood in water</a:t>
            </a:r>
          </a:p>
        </p:txBody>
      </p:sp>
      <p:pic>
        <p:nvPicPr>
          <p:cNvPr id="8" name="Picture 7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8" y="261938"/>
            <a:ext cx="88163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86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Identify the Correct Units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The volume of a gas must be measured at several points during an experiment. Which units should be used to describe the volume of the gas?</a:t>
            </a:r>
          </a:p>
          <a:p>
            <a:pPr marL="476035" indent="-476035"/>
            <a:r>
              <a:rPr lang="en-US" b="1" dirty="0">
                <a:solidFill>
                  <a:srgbClr val="FF0000"/>
                </a:solidFill>
              </a:rPr>
              <a:t>O	liters</a:t>
            </a:r>
          </a:p>
          <a:p>
            <a:pPr marL="476035" indent="-476035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O	centimeters … distance</a:t>
            </a:r>
          </a:p>
          <a:p>
            <a:pPr marL="476035" indent="-476035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O	degrees Celsius … temperature</a:t>
            </a:r>
          </a:p>
          <a:p>
            <a:pPr marL="476035" indent="-476035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O	milligrams … mass</a:t>
            </a:r>
            <a:endParaRPr lang="en-US" sz="1600" dirty="0"/>
          </a:p>
          <a:p>
            <a:pPr marL="11113" indent="-11113">
              <a:spcBef>
                <a:spcPts val="1800"/>
              </a:spcBef>
            </a:pPr>
            <a:r>
              <a:rPr lang="en-US" b="1" dirty="0">
                <a:solidFill>
                  <a:srgbClr val="00B050"/>
                </a:solidFill>
              </a:rPr>
              <a:t>Which has more mass, a ton of bricks or a ton of feathers? </a:t>
            </a:r>
            <a:r>
              <a:rPr lang="en-US" b="1" dirty="0">
                <a:solidFill>
                  <a:srgbClr val="FF0000"/>
                </a:solidFill>
              </a:rPr>
              <a:t>What measure would be different?</a:t>
            </a:r>
          </a:p>
          <a:p>
            <a:pPr marL="236538" indent="-236538"/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b="1" dirty="0">
                <a:solidFill>
                  <a:srgbClr val="00B050"/>
                </a:solidFill>
              </a:rPr>
              <a:t>Same mass</a:t>
            </a:r>
            <a:r>
              <a:rPr lang="en-US" dirty="0">
                <a:solidFill>
                  <a:srgbClr val="7030A0"/>
                </a:solidFill>
              </a:rPr>
              <a:t>. The brick would take up a much smaller volume than the feathers because its density is so much larger.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A chemical reaction produces solid sulfur as a product. Which unit should be used to describe the mass of the sulfur produced?</a:t>
            </a:r>
          </a:p>
          <a:p>
            <a:pPr marL="476035" indent="-476035"/>
            <a:r>
              <a:rPr lang="en-US" sz="1200" dirty="0"/>
              <a:t>O	milliliters … volume</a:t>
            </a:r>
          </a:p>
          <a:p>
            <a:pPr marL="476035" indent="-47603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O	grams</a:t>
            </a:r>
          </a:p>
          <a:p>
            <a:pPr marL="476035" indent="-476035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O	kilometers … distance</a:t>
            </a:r>
          </a:p>
          <a:p>
            <a:pPr marL="476035" indent="-476035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O	Kelvin … temperature	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</a:rPr>
              <a:t>Explain why one substance will float in another:</a:t>
            </a:r>
          </a:p>
          <a:p>
            <a:r>
              <a:rPr lang="en-US" dirty="0">
                <a:solidFill>
                  <a:schemeClr val="tx1"/>
                </a:solidFill>
              </a:rPr>
              <a:t>helium balloons in air</a:t>
            </a:r>
          </a:p>
          <a:p>
            <a:r>
              <a:rPr lang="en-US" dirty="0">
                <a:solidFill>
                  <a:schemeClr val="tx1"/>
                </a:solidFill>
              </a:rPr>
              <a:t>Ice or wood in water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DENSITY</a:t>
            </a:r>
          </a:p>
        </p:txBody>
      </p:sp>
      <p:pic>
        <p:nvPicPr>
          <p:cNvPr id="8" name="Picture 7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8" y="261938"/>
            <a:ext cx="88163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534400" cy="5964238"/>
          </a:xfrm>
        </p:spPr>
        <p:txBody>
          <a:bodyPr>
            <a:normAutofit/>
          </a:bodyPr>
          <a:lstStyle/>
          <a:p>
            <a:pPr marL="109728" indent="0"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		</a:t>
            </a:r>
          </a:p>
          <a:p>
            <a:pPr marL="109728" indent="0"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			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Experiment 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FontTx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			The Density of Liquids</a:t>
            </a:r>
          </a:p>
          <a:p>
            <a:pPr marL="109728" indent="0">
              <a:buFontTx/>
              <a:buNone/>
              <a:defRPr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buFontTx/>
              <a:buNone/>
              <a:defRPr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2707" name="Picture 3" descr="C:\Users\Adele\Pictures\CHEMISTRY ILLUSTRATIONS\Mod 1 density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33400"/>
            <a:ext cx="30448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2209800"/>
            <a:ext cx="3962400" cy="41242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Which layer represents which substance?</a:t>
            </a:r>
          </a:p>
          <a:p>
            <a:endParaRPr lang="en-US" sz="1000" dirty="0"/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Antifreeze 	1.13 g/ml</a:t>
            </a:r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Corn oil 	0.93 g/ml</a:t>
            </a:r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Dish detergent 	1.03 g/ml</a:t>
            </a:r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Maple syrup 	1.32 g/ml</a:t>
            </a:r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Shampoo 	1.01 g/ml</a:t>
            </a:r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Water 	1.00 g/ml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700"/>
            <a:ext cx="990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091157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Measurement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lIns="182755" tIns="91376" rIns="182755" bIns="91376"/>
          <a:lstStyle/>
          <a:p>
            <a:r>
              <a:rPr lang="en-US" sz="2300" dirty="0">
                <a:solidFill>
                  <a:srgbClr val="7030A0"/>
                </a:solidFill>
              </a:rPr>
              <a:t>What is the metric progression from milli to kilo?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300" dirty="0">
                <a:solidFill>
                  <a:srgbClr val="7030A0"/>
                </a:solidFill>
              </a:rPr>
              <a:t>Write 34597 in scientific notation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300" dirty="0"/>
              <a:t>Write 0.000128 in scientific notation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300" dirty="0"/>
              <a:t>Write 89.3 x 10</a:t>
            </a:r>
            <a:r>
              <a:rPr lang="en-US" sz="2300" baseline="30000" dirty="0"/>
              <a:t>3</a:t>
            </a:r>
            <a:r>
              <a:rPr lang="en-US" sz="2300" dirty="0"/>
              <a:t> in standard notation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300" dirty="0"/>
              <a:t>Write 26.9 x 10</a:t>
            </a:r>
            <a:r>
              <a:rPr lang="en-US" sz="2300" baseline="30000" dirty="0"/>
              <a:t>-4</a:t>
            </a:r>
            <a:r>
              <a:rPr lang="en-US" sz="2300" dirty="0"/>
              <a:t> in standard notation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n-US" sz="2300" dirty="0"/>
          </a:p>
        </p:txBody>
      </p:sp>
      <p:pic>
        <p:nvPicPr>
          <p:cNvPr id="10" name="Picture 9" descr="warm_up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88163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89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534400" cy="5964238"/>
          </a:xfrm>
        </p:spPr>
        <p:txBody>
          <a:bodyPr>
            <a:normAutofit/>
          </a:bodyPr>
          <a:lstStyle/>
          <a:p>
            <a:pPr marL="109728" indent="0"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		</a:t>
            </a:r>
          </a:p>
          <a:p>
            <a:pPr marL="109728" indent="0"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			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Experiment :</a:t>
            </a:r>
          </a:p>
          <a:p>
            <a:pPr marL="109728" indent="0">
              <a:buFontTx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			The Density of Liquids</a:t>
            </a:r>
          </a:p>
          <a:p>
            <a:pPr marL="109728" indent="0">
              <a:buFontTx/>
              <a:buNone/>
              <a:defRPr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buFontTx/>
              <a:buNone/>
              <a:defRPr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2707" name="Picture 3" descr="C:\Users\Adele\Pictures\CHEMISTRY ILLUSTRATIONS\Mod 1 density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33400"/>
            <a:ext cx="30448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2209800"/>
            <a:ext cx="3962400" cy="41242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Which layer represents which substance?</a:t>
            </a:r>
          </a:p>
          <a:p>
            <a:endParaRPr lang="en-US" sz="1000" dirty="0"/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Corn oil 	0.93 g/ml</a:t>
            </a:r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Water 	1.00 g/ml</a:t>
            </a:r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Shampoo 	1.01 g/ml</a:t>
            </a:r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Dish detergent 	1.03 g/ml</a:t>
            </a:r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Antifreeze 	1.13 g/ml</a:t>
            </a:r>
          </a:p>
          <a:p>
            <a:pPr>
              <a:spcBef>
                <a:spcPts val="1200"/>
              </a:spcBef>
              <a:tabLst>
                <a:tab pos="2235200" algn="l"/>
              </a:tabLst>
            </a:pPr>
            <a:r>
              <a:rPr lang="en-US" dirty="0"/>
              <a:t>Maple syrup 	1.32 g/ml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700"/>
            <a:ext cx="990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4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528" name="Group 14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96029789"/>
              </p:ext>
            </p:extLst>
          </p:nvPr>
        </p:nvGraphicFramePr>
        <p:xfrm>
          <a:off x="685800" y="685800"/>
          <a:ext cx="7543800" cy="592711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156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Densities of Some Common Materials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B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Solids and Liquids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Gases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Material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Density at 20</a:t>
                      </a: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°C (g/cm</a:t>
                      </a:r>
                      <a:r>
                        <a:rPr kumimoji="0" lang="en-US" altLang="en-US" sz="19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Material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Density at 20</a:t>
                      </a: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°C (g/L)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Gold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Chlorine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Mercury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13.6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1.83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11.3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Argon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Aluminum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2.70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Oxygen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Table sugar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1.59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Corn syrup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–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1.38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Nitrogen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Water (4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°C)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1.000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Neon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Corn oil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0.922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Ammonia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0.718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Ice (0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°C)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0.917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Methane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0.665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Ethanol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0.789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Helium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3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Gasoline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0.66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–</a:t>
                      </a: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0.69</a:t>
                      </a:r>
                      <a:endParaRPr kumimoji="0" lang="el-GR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Hydrogen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4" name="Left Arrow 3"/>
          <p:cNvSpPr/>
          <p:nvPr/>
        </p:nvSpPr>
        <p:spPr bwMode="auto">
          <a:xfrm rot="19804109">
            <a:off x="4125146" y="1525947"/>
            <a:ext cx="1295400" cy="3048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Left Arrow 5"/>
          <p:cNvSpPr/>
          <p:nvPr/>
        </p:nvSpPr>
        <p:spPr bwMode="auto">
          <a:xfrm rot="19804109">
            <a:off x="7706546" y="1522053"/>
            <a:ext cx="1295400" cy="3048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Calculating Density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Triangle and Criss Cross Methods</a:t>
            </a:r>
          </a:p>
          <a:p>
            <a:endParaRPr lang="en-US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http://somup.com/crnlDvD2GC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(7:01)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00800" y="875898"/>
            <a:ext cx="2424567" cy="2553102"/>
            <a:chOff x="7961" y="192"/>
            <a:chExt cx="1466" cy="1934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7961" y="192"/>
              <a:ext cx="1466" cy="1932"/>
            </a:xfrm>
            <a:prstGeom prst="triangle">
              <a:avLst>
                <a:gd name="adj" fmla="val 50000"/>
              </a:avLst>
            </a:prstGeom>
            <a:solidFill>
              <a:srgbClr val="CFE7F5"/>
            </a:solidFill>
            <a:ln w="9360" cap="sq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8260" y="1577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Aft>
                  <a:spcPts val="1000"/>
                </a:spcAft>
              </a:pPr>
              <a:r>
                <a:rPr lang="el-GR" sz="3600" b="1" dirty="0"/>
                <a:t>ρ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8468" y="709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8944" y="1577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600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768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endParaRPr lang="en-US" altLang="en-US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62000" y="1219200"/>
            <a:ext cx="7696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A copper penny has a mass of 3.1 g and a volume of 0.35 cm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. What is the density of copper? </a:t>
            </a:r>
            <a:r>
              <a:rPr lang="en-US" altLang="en-US" sz="2000" i="0" dirty="0">
                <a:solidFill>
                  <a:srgbClr val="0070C0"/>
                </a:solidFill>
              </a:rPr>
              <a:t>(“AGES”)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i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i="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8100"/>
            <a:ext cx="12287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62000" y="838200"/>
            <a:ext cx="659185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Calculating Density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i="0" dirty="0"/>
              <a:t>A copper penny has a </a:t>
            </a:r>
            <a:r>
              <a:rPr lang="en-US" altLang="en-US" sz="24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en-US" altLang="en-US" sz="2400" i="0" dirty="0">
                <a:solidFill>
                  <a:srgbClr val="0070C0"/>
                </a:solidFill>
              </a:rPr>
              <a:t> </a:t>
            </a:r>
            <a:r>
              <a:rPr lang="en-US" altLang="en-US" sz="2400" i="0" dirty="0"/>
              <a:t>of</a:t>
            </a:r>
            <a:r>
              <a:rPr lang="en-US" altLang="en-US" sz="2400" i="0" dirty="0">
                <a:solidFill>
                  <a:srgbClr val="FF0000"/>
                </a:solidFill>
              </a:rPr>
              <a:t> 3.1 g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(2 sig figs)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i="0" dirty="0"/>
              <a:t>and a</a:t>
            </a:r>
            <a:r>
              <a:rPr lang="en-US" altLang="en-US" sz="2400" i="0" dirty="0">
                <a:solidFill>
                  <a:srgbClr val="FF0000"/>
                </a:solidFill>
              </a:rPr>
              <a:t> </a:t>
            </a:r>
            <a:r>
              <a:rPr lang="en-US" altLang="en-US" sz="24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US" altLang="en-US" sz="2400" i="0" dirty="0">
                <a:solidFill>
                  <a:srgbClr val="00B050"/>
                </a:solidFill>
              </a:rPr>
              <a:t> </a:t>
            </a:r>
            <a:r>
              <a:rPr lang="en-US" altLang="en-US" sz="2400" i="0" dirty="0"/>
              <a:t>of </a:t>
            </a:r>
            <a:r>
              <a:rPr lang="en-US" altLang="en-US" sz="2400" i="0" dirty="0">
                <a:solidFill>
                  <a:srgbClr val="00B050"/>
                </a:solidFill>
              </a:rPr>
              <a:t>0.35 cm</a:t>
            </a:r>
            <a:r>
              <a:rPr lang="en-US" altLang="en-US" sz="2400" i="0" baseline="30000" dirty="0">
                <a:solidFill>
                  <a:srgbClr val="00B050"/>
                </a:solidFill>
              </a:rPr>
              <a:t>3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(2 sig figs).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FF0000"/>
                </a:solidFill>
              </a:rPr>
              <a:t> </a:t>
            </a:r>
            <a:r>
              <a:rPr lang="en-US" altLang="en-US" sz="2400" i="0" dirty="0"/>
              <a:t>What is the </a:t>
            </a:r>
            <a:r>
              <a:rPr lang="en-US" altLang="en-US" sz="24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  <a:r>
              <a:rPr lang="en-US" altLang="en-US" sz="2400" i="0" dirty="0"/>
              <a:t> of copper?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i="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i="0" dirty="0"/>
          </a:p>
        </p:txBody>
      </p:sp>
      <p:grpSp>
        <p:nvGrpSpPr>
          <p:cNvPr id="76805" name="Group 22"/>
          <p:cNvGrpSpPr>
            <a:grpSpLocks/>
          </p:cNvGrpSpPr>
          <p:nvPr/>
        </p:nvGrpSpPr>
        <p:grpSpPr bwMode="auto">
          <a:xfrm>
            <a:off x="817990" y="4419602"/>
            <a:ext cx="6954409" cy="1058863"/>
            <a:chOff x="960" y="2160"/>
            <a:chExt cx="4176" cy="667"/>
          </a:xfrm>
        </p:grpSpPr>
        <p:sp>
          <p:nvSpPr>
            <p:cNvPr id="76806" name="Text Box 14"/>
            <p:cNvSpPr txBox="1">
              <a:spLocks noChangeArrowheads="1"/>
            </p:cNvSpPr>
            <p:nvPr/>
          </p:nvSpPr>
          <p:spPr bwMode="auto">
            <a:xfrm>
              <a:off x="960" y="23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i="0" dirty="0"/>
                <a:t>Density =</a:t>
              </a:r>
            </a:p>
          </p:txBody>
        </p:sp>
        <p:sp>
          <p:nvSpPr>
            <p:cNvPr id="76807" name="Text Box 15"/>
            <p:cNvSpPr txBox="1">
              <a:spLocks noChangeArrowheads="1"/>
            </p:cNvSpPr>
            <p:nvPr/>
          </p:nvSpPr>
          <p:spPr bwMode="auto">
            <a:xfrm>
              <a:off x="1968" y="216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i="0" dirty="0">
                  <a:solidFill>
                    <a:srgbClr val="0070C0"/>
                  </a:solidFill>
                </a:rPr>
                <a:t>3.1 g</a:t>
              </a:r>
            </a:p>
          </p:txBody>
        </p:sp>
        <p:sp>
          <p:nvSpPr>
            <p:cNvPr id="76808" name="Text Box 16"/>
            <p:cNvSpPr txBox="1">
              <a:spLocks noChangeArrowheads="1"/>
            </p:cNvSpPr>
            <p:nvPr/>
          </p:nvSpPr>
          <p:spPr bwMode="auto">
            <a:xfrm>
              <a:off x="1824" y="2448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i="0" dirty="0">
                  <a:solidFill>
                    <a:srgbClr val="00B050"/>
                  </a:solidFill>
                </a:rPr>
                <a:t>0.35 cm</a:t>
              </a:r>
              <a:r>
                <a:rPr lang="en-US" altLang="en-US" sz="2400" i="0" baseline="30000" dirty="0">
                  <a:solidFill>
                    <a:srgbClr val="00B050"/>
                  </a:solidFill>
                </a:rPr>
                <a:t>3</a:t>
              </a:r>
              <a:endParaRPr lang="en-US" altLang="en-US" sz="2400" i="0" dirty="0">
                <a:solidFill>
                  <a:srgbClr val="00B050"/>
                </a:solidFill>
              </a:endParaRPr>
            </a:p>
          </p:txBody>
        </p:sp>
        <p:sp>
          <p:nvSpPr>
            <p:cNvPr id="76809" name="Text Box 17"/>
            <p:cNvSpPr txBox="1">
              <a:spLocks noChangeArrowheads="1"/>
            </p:cNvSpPr>
            <p:nvPr/>
          </p:nvSpPr>
          <p:spPr bwMode="auto">
            <a:xfrm>
              <a:off x="2688" y="2304"/>
              <a:ext cx="244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i="0" dirty="0"/>
                <a:t>= 8.8571 g/cm</a:t>
              </a:r>
              <a:r>
                <a:rPr lang="en-US" altLang="en-US" sz="2400" i="0" baseline="30000" dirty="0"/>
                <a:t>3</a:t>
              </a:r>
              <a:r>
                <a:rPr lang="en-US" altLang="en-US" sz="2400" i="0" dirty="0"/>
                <a:t> = </a:t>
              </a:r>
              <a:r>
                <a:rPr lang="en-US" altLang="en-US" sz="2400" b="1" i="0" dirty="0">
                  <a:solidFill>
                    <a:srgbClr val="FF0000"/>
                  </a:solidFill>
                </a:rPr>
                <a:t>8.9 g/cm</a:t>
              </a:r>
              <a:r>
                <a:rPr lang="en-US" altLang="en-US" sz="2400" b="1" i="0" baseline="30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6810" name="Line 21"/>
            <p:cNvSpPr>
              <a:spLocks noChangeShapeType="1"/>
            </p:cNvSpPr>
            <p:nvPr/>
          </p:nvSpPr>
          <p:spPr bwMode="auto">
            <a:xfrm>
              <a:off x="1872" y="2448"/>
              <a:ext cx="76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6019800" y="1828579"/>
            <a:ext cx="2424567" cy="2553102"/>
            <a:chOff x="7961" y="192"/>
            <a:chExt cx="1466" cy="1934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7961" y="192"/>
              <a:ext cx="1466" cy="1932"/>
            </a:xfrm>
            <a:prstGeom prst="triangle">
              <a:avLst>
                <a:gd name="adj" fmla="val 50000"/>
              </a:avLst>
            </a:prstGeom>
            <a:solidFill>
              <a:srgbClr val="CFE7F5"/>
            </a:solidFill>
            <a:ln w="9360" cap="sq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8260" y="1577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Aft>
                  <a:spcPts val="1000"/>
                </a:spcAft>
              </a:pPr>
              <a:r>
                <a:rPr lang="el-GR" sz="3600" b="1" dirty="0"/>
                <a:t>ρ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8468" y="709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8944" y="1577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600" dirty="0"/>
                <a:t>V</a:t>
              </a:r>
            </a:p>
          </p:txBody>
        </p:sp>
      </p:grp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187809" y="3158006"/>
            <a:ext cx="2238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/>
              <a:t>ρ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=  m / V</a:t>
            </a:r>
            <a:endParaRPr lang="en-US" sz="3600" dirty="0"/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8100"/>
            <a:ext cx="12287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4367" y="5334002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None/>
              <a:tabLst>
                <a:tab pos="2286000" algn="l"/>
              </a:tabLst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(2 sig figs)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304800" y="12954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i="0" dirty="0"/>
              <a:t>What is the volume of a pure silver coin that has a mass of</a:t>
            </a:r>
            <a:br>
              <a:rPr lang="en-US" altLang="en-US" sz="2400" i="0" dirty="0"/>
            </a:br>
            <a:r>
              <a:rPr lang="en-US" altLang="en-US" sz="2400" i="0" dirty="0"/>
              <a:t>14.0 g? The density of silver (Ag) is 10.5 g/cm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. </a:t>
            </a:r>
            <a:r>
              <a:rPr lang="en-US" altLang="en-US" sz="1800" i="0" dirty="0">
                <a:solidFill>
                  <a:srgbClr val="0070C0"/>
                </a:solidFill>
              </a:rPr>
              <a:t>(“AGES”)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8100"/>
            <a:ext cx="12287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36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304800" y="914399"/>
            <a:ext cx="8610600" cy="533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i="0" dirty="0"/>
              <a:t>What is the </a:t>
            </a:r>
            <a:r>
              <a:rPr lang="en-US" altLang="en-US" sz="24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US" altLang="en-US" sz="2400" i="0" dirty="0"/>
              <a:t> of a pure silver coin that has a </a:t>
            </a:r>
            <a:r>
              <a:rPr lang="en-US" altLang="en-US" sz="2400" i="0" dirty="0">
                <a:solidFill>
                  <a:srgbClr val="FF0000"/>
                </a:solidFill>
              </a:rPr>
              <a:t>mass</a:t>
            </a:r>
            <a:r>
              <a:rPr lang="en-US" altLang="en-US" sz="2400" i="0" dirty="0"/>
              <a:t> of</a:t>
            </a:r>
            <a:br>
              <a:rPr lang="en-US" altLang="en-US" sz="2400" i="0" dirty="0"/>
            </a:br>
            <a:r>
              <a:rPr lang="en-US" altLang="en-US" sz="2400" i="0" dirty="0"/>
              <a:t>14.0 g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(3 sig figs)</a:t>
            </a:r>
            <a:r>
              <a:rPr lang="en-US" altLang="en-US" sz="2400" i="0" dirty="0"/>
              <a:t>? The </a:t>
            </a:r>
            <a:r>
              <a:rPr lang="en-US" altLang="en-US" sz="2400" i="0" dirty="0">
                <a:solidFill>
                  <a:srgbClr val="0070C0"/>
                </a:solidFill>
              </a:rPr>
              <a:t>density</a:t>
            </a:r>
            <a:r>
              <a:rPr lang="en-US" altLang="en-US" sz="2400" i="0" dirty="0"/>
              <a:t> of silver (Ag) is 10.5 g/cm</a:t>
            </a:r>
            <a:r>
              <a:rPr lang="en-US" altLang="en-US" sz="2400" i="0" baseline="30000" dirty="0"/>
              <a:t>3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(3 sig figs)</a:t>
            </a:r>
            <a:r>
              <a:rPr lang="en-US" altLang="en-US" sz="2400" i="0" dirty="0"/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  <a:p>
            <a:pPr>
              <a:spcBef>
                <a:spcPct val="50000"/>
              </a:spcBef>
              <a:buFontTx/>
              <a:buNone/>
              <a:tabLst>
                <a:tab pos="2286000" algn="l"/>
              </a:tabLst>
            </a:pPr>
            <a:r>
              <a:rPr lang="en-US" altLang="en-US" sz="2400" i="0" dirty="0"/>
              <a:t>	</a:t>
            </a:r>
            <a:r>
              <a:rPr lang="en-US" altLang="en-US" sz="3600" b="1" i="0" dirty="0">
                <a:solidFill>
                  <a:srgbClr val="00B050"/>
                </a:solidFill>
              </a:rPr>
              <a:t>V</a:t>
            </a:r>
            <a:r>
              <a:rPr lang="en-US" altLang="en-US" sz="3600" i="0" dirty="0">
                <a:solidFill>
                  <a:srgbClr val="0070C0"/>
                </a:solidFill>
              </a:rPr>
              <a:t>  =  m / </a:t>
            </a:r>
            <a:r>
              <a:rPr lang="el-GR" altLang="en-US" sz="3600" i="0" dirty="0">
                <a:solidFill>
                  <a:srgbClr val="0070C0"/>
                </a:solidFill>
              </a:rPr>
              <a:t>ρ</a:t>
            </a:r>
            <a:endParaRPr lang="en-US" altLang="en-US" sz="3600" i="0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  <a:buFontTx/>
              <a:buNone/>
              <a:tabLst>
                <a:tab pos="2286000" algn="l"/>
              </a:tabLst>
            </a:pPr>
            <a:endParaRPr lang="en-US" altLang="en-US" sz="3600" i="0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  <a:buFontTx/>
              <a:buNone/>
              <a:tabLst>
                <a:tab pos="2286000" algn="l"/>
              </a:tabLst>
            </a:pPr>
            <a:endParaRPr lang="en-US" altLang="en-US" sz="1000" i="0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  <a:buFontTx/>
              <a:buNone/>
              <a:tabLst>
                <a:tab pos="2286000" algn="l"/>
              </a:tabLst>
            </a:pPr>
            <a:r>
              <a:rPr lang="en-US" altLang="en-US" sz="3600" i="0" dirty="0">
                <a:solidFill>
                  <a:srgbClr val="00B050"/>
                </a:solidFill>
              </a:rPr>
              <a:t>V  =  </a:t>
            </a:r>
            <a:r>
              <a:rPr lang="en-US" altLang="en-US" sz="3600" i="0" dirty="0">
                <a:solidFill>
                  <a:srgbClr val="FF0000"/>
                </a:solidFill>
              </a:rPr>
              <a:t>14.0 </a:t>
            </a:r>
            <a:r>
              <a:rPr lang="en-US" altLang="en-US" sz="3600" i="0" strike="sngStrike" dirty="0">
                <a:solidFill>
                  <a:srgbClr val="FF0000"/>
                </a:solidFill>
              </a:rPr>
              <a:t>g</a:t>
            </a:r>
            <a:r>
              <a:rPr lang="en-US" altLang="en-US" sz="3600" i="0" dirty="0">
                <a:solidFill>
                  <a:srgbClr val="00B050"/>
                </a:solidFill>
              </a:rPr>
              <a:t> / </a:t>
            </a:r>
            <a:r>
              <a:rPr lang="en-US" altLang="en-US" sz="3600" i="0" dirty="0">
                <a:solidFill>
                  <a:srgbClr val="0070C0"/>
                </a:solidFill>
              </a:rPr>
              <a:t>10.5 </a:t>
            </a:r>
            <a:r>
              <a:rPr lang="en-US" altLang="en-US" sz="3600" i="0" strike="sngStrike" dirty="0">
                <a:solidFill>
                  <a:srgbClr val="0070C0"/>
                </a:solidFill>
              </a:rPr>
              <a:t>g</a:t>
            </a:r>
            <a:r>
              <a:rPr lang="en-US" altLang="en-US" sz="3600" i="0" dirty="0">
                <a:solidFill>
                  <a:srgbClr val="0070C0"/>
                </a:solidFill>
              </a:rPr>
              <a:t>/cm</a:t>
            </a:r>
            <a:r>
              <a:rPr lang="en-US" altLang="en-US" sz="3600" i="0" baseline="30000" dirty="0">
                <a:solidFill>
                  <a:srgbClr val="0070C0"/>
                </a:solidFill>
              </a:rPr>
              <a:t>3</a:t>
            </a:r>
            <a:r>
              <a:rPr lang="en-US" altLang="en-US" sz="3600" i="0" dirty="0">
                <a:solidFill>
                  <a:srgbClr val="0070C0"/>
                </a:solidFill>
              </a:rPr>
              <a:t>   =   </a:t>
            </a:r>
            <a:r>
              <a:rPr lang="en-US" altLang="en-US" sz="3600" i="0" dirty="0">
                <a:solidFill>
                  <a:srgbClr val="002060"/>
                </a:solidFill>
              </a:rPr>
              <a:t>1.33 cm</a:t>
            </a:r>
            <a:r>
              <a:rPr lang="en-US" altLang="en-US" sz="3600" i="0" baseline="30000" dirty="0">
                <a:solidFill>
                  <a:srgbClr val="002060"/>
                </a:solidFill>
              </a:rPr>
              <a:t>3</a:t>
            </a:r>
          </a:p>
          <a:p>
            <a:pPr>
              <a:spcBef>
                <a:spcPts val="600"/>
              </a:spcBef>
              <a:buNone/>
              <a:tabLst>
                <a:tab pos="5948363" algn="l"/>
              </a:tabLst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(3 sig figs)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  <a:tabLst>
                <a:tab pos="2286000" algn="l"/>
              </a:tabLst>
            </a:pPr>
            <a:endParaRPr lang="en-US" altLang="en-US" sz="3600" i="0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955124" y="1752600"/>
            <a:ext cx="2424567" cy="2553102"/>
            <a:chOff x="7961" y="192"/>
            <a:chExt cx="1466" cy="1934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7961" y="192"/>
              <a:ext cx="1466" cy="1932"/>
            </a:xfrm>
            <a:prstGeom prst="triangle">
              <a:avLst>
                <a:gd name="adj" fmla="val 50000"/>
              </a:avLst>
            </a:prstGeom>
            <a:solidFill>
              <a:srgbClr val="CFE7F5"/>
            </a:solidFill>
            <a:ln w="9360" cap="sq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8260" y="1577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Aft>
                  <a:spcPts val="1000"/>
                </a:spcAft>
              </a:pPr>
              <a:r>
                <a:rPr lang="el-GR" sz="3600" b="1" dirty="0"/>
                <a:t>ρ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8468" y="709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8944" y="1577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600" dirty="0"/>
                <a:t>V</a:t>
              </a:r>
            </a:p>
          </p:txBody>
        </p:sp>
      </p:grp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31" y="38100"/>
            <a:ext cx="956993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304800" y="12954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i="0" dirty="0"/>
              <a:t>A gold bar displaces water 4.7 ml. The density of gold (Au) is 19.0 g/cm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. What is the mass of the gold bar? </a:t>
            </a:r>
            <a:r>
              <a:rPr lang="en-US" altLang="en-US" sz="1800" i="0" dirty="0">
                <a:solidFill>
                  <a:srgbClr val="0070C0"/>
                </a:solidFill>
              </a:rPr>
              <a:t>(“AGES”)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8100"/>
            <a:ext cx="12287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35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A gold bar </a:t>
            </a:r>
            <a:r>
              <a:rPr lang="en-US" altLang="en-US" sz="2400" i="0" dirty="0">
                <a:solidFill>
                  <a:srgbClr val="FF0000"/>
                </a:solidFill>
              </a:rPr>
              <a:t>displaces</a:t>
            </a:r>
            <a:r>
              <a:rPr lang="en-US" altLang="en-US" sz="2400" i="0" dirty="0"/>
              <a:t> water 4.7 ml. The </a:t>
            </a:r>
            <a:r>
              <a:rPr lang="en-US" altLang="en-US" sz="2400" i="0" dirty="0">
                <a:solidFill>
                  <a:srgbClr val="00B050"/>
                </a:solidFill>
              </a:rPr>
              <a:t>density </a:t>
            </a:r>
            <a:r>
              <a:rPr lang="en-US" altLang="en-US" sz="2400" i="0" dirty="0"/>
              <a:t>of gold (Au) is 19.0 g/cm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. What is the </a:t>
            </a:r>
            <a:r>
              <a:rPr lang="en-US" altLang="en-US" sz="24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en-US" altLang="en-US" sz="2400" i="0" dirty="0"/>
              <a:t> of the gold bar?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i="0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volume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  <a:tabLst>
                <a:tab pos="2286000" algn="l"/>
              </a:tabLst>
            </a:pPr>
            <a:r>
              <a:rPr lang="en-US" altLang="en-US" sz="2400" i="0" dirty="0"/>
              <a:t>	</a:t>
            </a:r>
            <a:r>
              <a:rPr lang="en-US" altLang="en-US" sz="3600" b="1" i="0" dirty="0">
                <a:solidFill>
                  <a:srgbClr val="00B050"/>
                </a:solidFill>
              </a:rPr>
              <a:t>m</a:t>
            </a:r>
            <a:r>
              <a:rPr lang="en-US" altLang="en-US" sz="3600" i="0" dirty="0">
                <a:solidFill>
                  <a:srgbClr val="0070C0"/>
                </a:solidFill>
              </a:rPr>
              <a:t>  =  </a:t>
            </a:r>
            <a:r>
              <a:rPr lang="el-GR" altLang="en-US" sz="3600" i="0" dirty="0">
                <a:solidFill>
                  <a:srgbClr val="0070C0"/>
                </a:solidFill>
              </a:rPr>
              <a:t>ρ</a:t>
            </a:r>
            <a:r>
              <a:rPr lang="en-US" altLang="en-US" sz="3600" i="0" dirty="0">
                <a:solidFill>
                  <a:srgbClr val="0070C0"/>
                </a:solidFill>
              </a:rPr>
              <a:t>  x  V</a:t>
            </a:r>
          </a:p>
          <a:p>
            <a:pPr>
              <a:spcBef>
                <a:spcPct val="50000"/>
              </a:spcBef>
              <a:buFontTx/>
              <a:buNone/>
              <a:tabLst>
                <a:tab pos="914400" algn="l"/>
              </a:tabLst>
            </a:pPr>
            <a:r>
              <a:rPr lang="en-US" altLang="en-US" sz="2000" i="0" dirty="0">
                <a:solidFill>
                  <a:srgbClr val="EA6F1E"/>
                </a:solidFill>
              </a:rPr>
              <a:t>	1 cm</a:t>
            </a:r>
            <a:r>
              <a:rPr lang="en-US" altLang="en-US" sz="2000" i="0" baseline="30000" dirty="0">
                <a:solidFill>
                  <a:srgbClr val="EA6F1E"/>
                </a:solidFill>
              </a:rPr>
              <a:t>3</a:t>
            </a:r>
            <a:r>
              <a:rPr lang="en-US" altLang="en-US" sz="2000" i="0" dirty="0">
                <a:solidFill>
                  <a:srgbClr val="EA6F1E"/>
                </a:solidFill>
              </a:rPr>
              <a:t> = 1 ml</a:t>
            </a:r>
          </a:p>
          <a:p>
            <a:pPr>
              <a:spcBef>
                <a:spcPct val="50000"/>
              </a:spcBef>
              <a:buNone/>
              <a:tabLst>
                <a:tab pos="2286000" algn="l"/>
              </a:tabLst>
            </a:pPr>
            <a:r>
              <a:rPr lang="en-US" altLang="en-US" sz="3600" i="0" dirty="0">
                <a:solidFill>
                  <a:srgbClr val="00B050"/>
                </a:solidFill>
              </a:rPr>
              <a:t>m = 19.0 g/</a:t>
            </a:r>
            <a:r>
              <a:rPr lang="en-US" altLang="en-US" sz="3600" i="0" strike="sngStrike" dirty="0">
                <a:solidFill>
                  <a:srgbClr val="00B050"/>
                </a:solidFill>
              </a:rPr>
              <a:t>cm</a:t>
            </a:r>
            <a:r>
              <a:rPr lang="en-US" altLang="en-US" sz="3600" i="0" strike="sngStrike" baseline="30000" dirty="0">
                <a:solidFill>
                  <a:srgbClr val="00B050"/>
                </a:solidFill>
              </a:rPr>
              <a:t>3</a:t>
            </a:r>
            <a:r>
              <a:rPr lang="en-US" altLang="en-US" sz="3600" i="0" dirty="0">
                <a:solidFill>
                  <a:srgbClr val="00B050"/>
                </a:solidFill>
              </a:rPr>
              <a:t> </a:t>
            </a:r>
            <a:r>
              <a:rPr lang="en-US" altLang="en-US" sz="3600" i="0" dirty="0">
                <a:solidFill>
                  <a:srgbClr val="0070C0"/>
                </a:solidFill>
              </a:rPr>
              <a:t>x </a:t>
            </a:r>
            <a:r>
              <a:rPr lang="en-US" altLang="en-US" sz="3600" i="0" dirty="0">
                <a:solidFill>
                  <a:srgbClr val="FF0000"/>
                </a:solidFill>
              </a:rPr>
              <a:t>4.7 </a:t>
            </a:r>
            <a:r>
              <a:rPr lang="en-US" altLang="en-US" sz="3600" i="0" strike="sngStrike" dirty="0">
                <a:solidFill>
                  <a:srgbClr val="FF0000"/>
                </a:solidFill>
              </a:rPr>
              <a:t>ml</a:t>
            </a:r>
            <a:r>
              <a:rPr lang="en-US" altLang="en-US" sz="3600" i="0" dirty="0">
                <a:solidFill>
                  <a:srgbClr val="FF0000"/>
                </a:solidFill>
              </a:rPr>
              <a:t> x </a:t>
            </a:r>
            <a:r>
              <a:rPr lang="en-US" altLang="en-US" sz="3600" i="0" strike="sngStrike" dirty="0">
                <a:solidFill>
                  <a:srgbClr val="002060"/>
                </a:solidFill>
              </a:rPr>
              <a:t>1 cm</a:t>
            </a:r>
            <a:r>
              <a:rPr lang="en-US" altLang="en-US" sz="3600" i="0" strike="sngStrike" baseline="30000" dirty="0">
                <a:solidFill>
                  <a:srgbClr val="002060"/>
                </a:solidFill>
              </a:rPr>
              <a:t>3</a:t>
            </a:r>
            <a:r>
              <a:rPr lang="en-US" altLang="en-US" sz="3600" i="0" dirty="0">
                <a:solidFill>
                  <a:srgbClr val="002060"/>
                </a:solidFill>
              </a:rPr>
              <a:t>/</a:t>
            </a:r>
            <a:r>
              <a:rPr lang="en-US" altLang="en-US" sz="3600" i="0" strike="sngStrike" dirty="0">
                <a:solidFill>
                  <a:srgbClr val="002060"/>
                </a:solidFill>
              </a:rPr>
              <a:t>1 ml  </a:t>
            </a:r>
          </a:p>
          <a:p>
            <a:pPr>
              <a:spcBef>
                <a:spcPct val="50000"/>
              </a:spcBef>
              <a:buNone/>
              <a:tabLst>
                <a:tab pos="2286000" algn="l"/>
              </a:tabLst>
            </a:pPr>
            <a:r>
              <a:rPr lang="en-US" altLang="en-US" sz="3600" i="0" dirty="0">
                <a:solidFill>
                  <a:srgbClr val="002060"/>
                </a:solidFill>
              </a:rPr>
              <a:t>	</a:t>
            </a:r>
            <a:r>
              <a:rPr lang="en-US" altLang="en-US" sz="3600" i="0" dirty="0">
                <a:solidFill>
                  <a:srgbClr val="0070C0"/>
                </a:solidFill>
              </a:rPr>
              <a:t>=   </a:t>
            </a:r>
            <a:r>
              <a:rPr lang="en-US" altLang="en-US" sz="3600" i="0" dirty="0">
                <a:solidFill>
                  <a:srgbClr val="002060"/>
                </a:solidFill>
              </a:rPr>
              <a:t>89.3 g </a:t>
            </a:r>
            <a:r>
              <a:rPr lang="en-US" altLang="en-US" sz="3600" i="0" dirty="0">
                <a:solidFill>
                  <a:srgbClr val="002060"/>
                </a:solidFill>
                <a:sym typeface="Wingdings" panose="05000000000000000000" pitchFamily="2" charset="2"/>
              </a:rPr>
              <a:t>  </a:t>
            </a:r>
            <a:r>
              <a:rPr lang="en-US" altLang="en-US" sz="3600" i="0" dirty="0">
                <a:solidFill>
                  <a:srgbClr val="0070C0"/>
                </a:solidFill>
                <a:sym typeface="Wingdings" panose="05000000000000000000" pitchFamily="2" charset="2"/>
              </a:rPr>
              <a:t>89 g  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(2 sig figs)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438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Density</a:t>
            </a:r>
            <a:endParaRPr lang="en-US" altLang="en-US" sz="2000" dirty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019800" y="1371600"/>
            <a:ext cx="2424567" cy="2553102"/>
            <a:chOff x="7961" y="192"/>
            <a:chExt cx="1466" cy="1934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7961" y="192"/>
              <a:ext cx="1466" cy="1932"/>
            </a:xfrm>
            <a:prstGeom prst="triangle">
              <a:avLst>
                <a:gd name="adj" fmla="val 50000"/>
              </a:avLst>
            </a:prstGeom>
            <a:solidFill>
              <a:srgbClr val="CFE7F5"/>
            </a:solidFill>
            <a:ln w="9360" cap="sq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8260" y="1577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Aft>
                  <a:spcPts val="1000"/>
                </a:spcAft>
              </a:pPr>
              <a:r>
                <a:rPr lang="el-GR" sz="3600" b="1" dirty="0"/>
                <a:t>ρ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8468" y="709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8944" y="1577"/>
              <a:ext cx="48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600" dirty="0"/>
                <a:t>V</a:t>
              </a:r>
            </a:p>
          </p:txBody>
        </p:sp>
      </p:grp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31" y="38100"/>
            <a:ext cx="956993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622197"/>
            <a:ext cx="4419600" cy="3803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We are constantly converting measurements according to units.</a:t>
            </a:r>
          </a:p>
          <a:p>
            <a:pPr marL="0" indent="0" eaLnBrk="1" hangingPunct="1">
              <a:buFontTx/>
              <a:buNone/>
            </a:pP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1 U.S. dollars = 0.89 euros</a:t>
            </a:r>
          </a:p>
          <a:p>
            <a:pPr marL="0" indent="0" eaLnBrk="1" hangingPunct="1">
              <a:buFontTx/>
              <a:buNone/>
            </a:pP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For money we call it “exchange rate”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80900" name="Picture 7" descr="0132525763_R08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622197"/>
            <a:ext cx="4805362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8"/>
          <p:cNvSpPr>
            <a:spLocks noChangeArrowheads="1"/>
          </p:cNvSpPr>
          <p:nvPr/>
        </p:nvSpPr>
        <p:spPr bwMode="auto">
          <a:xfrm>
            <a:off x="129209" y="769220"/>
            <a:ext cx="8915400" cy="14711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Scientists constantly convert measurements according to units.</a:t>
            </a:r>
          </a:p>
          <a:p>
            <a:pPr eaLnBrk="1" hangingPunct="1">
              <a:buNone/>
            </a:pPr>
            <a:r>
              <a:rPr lang="en-US" altLang="en-US" dirty="0">
                <a:solidFill>
                  <a:srgbClr val="0070C0"/>
                </a:solidFill>
              </a:rPr>
              <a:t>This is called </a:t>
            </a:r>
            <a:r>
              <a:rPr lang="en-US" altLang="en-US" dirty="0"/>
              <a:t>dimensional analysis </a:t>
            </a:r>
            <a:r>
              <a:rPr lang="en-US" altLang="en-US" dirty="0">
                <a:solidFill>
                  <a:srgbClr val="0070C0"/>
                </a:solidFill>
              </a:rPr>
              <a:t>or </a:t>
            </a:r>
            <a:r>
              <a:rPr lang="en-US" altLang="en-US" dirty="0">
                <a:solidFill>
                  <a:srgbClr val="FF0000"/>
                </a:solidFill>
              </a:rPr>
              <a:t>factor labeling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  <a:endParaRPr lang="en-US" altLang="en-US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3 Solving Conversion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091157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Measurement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lIns="182755" tIns="91376" rIns="182755" bIns="91376"/>
          <a:lstStyle/>
          <a:p>
            <a:r>
              <a:rPr lang="en-US" sz="2300" dirty="0">
                <a:solidFill>
                  <a:srgbClr val="7030A0"/>
                </a:solidFill>
              </a:rPr>
              <a:t>What is the metric progression from milli to kilo?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milli, </a:t>
            </a:r>
            <a:r>
              <a:rPr lang="en-US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centi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standard, deka, </a:t>
            </a:r>
            <a:r>
              <a:rPr lang="en-US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hecta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kilo</a:t>
            </a:r>
          </a:p>
          <a:p>
            <a:r>
              <a:rPr lang="en-US" sz="2300" dirty="0">
                <a:solidFill>
                  <a:srgbClr val="7030A0"/>
                </a:solidFill>
              </a:rPr>
              <a:t>Write 34597 in scientific notation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3.4597 x 10</a:t>
            </a:r>
            <a:r>
              <a:rPr lang="en-US" sz="23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(#↓ E↑)</a:t>
            </a:r>
          </a:p>
          <a:p>
            <a:r>
              <a:rPr lang="en-US" sz="2300" dirty="0"/>
              <a:t>Write 0.000128 in scientific notation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1.28 x 10</a:t>
            </a:r>
            <a:r>
              <a:rPr lang="en-US" sz="23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(#↑ E↓)</a:t>
            </a:r>
          </a:p>
          <a:p>
            <a:r>
              <a:rPr lang="en-US" sz="2300" dirty="0"/>
              <a:t>Write 89.3 x 10</a:t>
            </a:r>
            <a:r>
              <a:rPr lang="en-US" sz="2300" baseline="30000" dirty="0"/>
              <a:t>3</a:t>
            </a:r>
            <a:r>
              <a:rPr lang="en-US" sz="2300" dirty="0"/>
              <a:t> in standard notation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89300 (E↓ #↑)</a:t>
            </a:r>
          </a:p>
          <a:p>
            <a:r>
              <a:rPr lang="en-US" sz="2300" dirty="0"/>
              <a:t>Write 26.9 x 10</a:t>
            </a:r>
            <a:r>
              <a:rPr lang="en-US" sz="2300" baseline="30000" dirty="0"/>
              <a:t>-4</a:t>
            </a:r>
            <a:r>
              <a:rPr lang="en-US" sz="2300" dirty="0"/>
              <a:t> in standard notation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0.00269 (E↑ #↓)</a:t>
            </a:r>
          </a:p>
          <a:p>
            <a:pPr algn="ctr"/>
            <a:endParaRPr lang="en-US" sz="2300" dirty="0"/>
          </a:p>
        </p:txBody>
      </p:sp>
      <p:pic>
        <p:nvPicPr>
          <p:cNvPr id="10" name="Picture 9" descr="warm_up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88163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399" y="835970"/>
            <a:ext cx="5486400" cy="3964630"/>
          </a:xfrm>
        </p:spPr>
        <p:txBody>
          <a:bodyPr/>
          <a:lstStyle/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</a:rPr>
              <a:t>To convert units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</a:p>
          <a:p>
            <a:pPr marL="457200" lvl="1" indent="-342900">
              <a:spcBef>
                <a:spcPts val="600"/>
              </a:spcBef>
            </a:pPr>
            <a:r>
              <a:rPr lang="en-US" altLang="en-US" sz="2400" dirty="0"/>
              <a:t>cancel out </a:t>
            </a:r>
            <a:r>
              <a:rPr lang="en-US" altLang="en-US" sz="2400" dirty="0">
                <a:solidFill>
                  <a:srgbClr val="0070C0"/>
                </a:solidFill>
              </a:rPr>
              <a:t>the undesired unit </a:t>
            </a:r>
          </a:p>
          <a:p>
            <a:pPr marL="457200" lvl="1" indent="-342900">
              <a:spcBef>
                <a:spcPts val="600"/>
              </a:spcBef>
            </a:pPr>
            <a:r>
              <a:rPr lang="en-US" altLang="en-US" sz="2400" dirty="0">
                <a:solidFill>
                  <a:srgbClr val="0070C0"/>
                </a:solidFill>
              </a:rPr>
              <a:t>leave the desired unit.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altLang="en-US" sz="800" dirty="0"/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Begin with </a:t>
            </a:r>
            <a:r>
              <a:rPr lang="en-US" altLang="en-US" sz="3600" dirty="0">
                <a:solidFill>
                  <a:srgbClr val="FF0000"/>
                </a:solidFill>
              </a:rPr>
              <a:t>Equalities</a:t>
            </a:r>
            <a:r>
              <a:rPr lang="en-US" altLang="en-US" sz="2400" dirty="0"/>
              <a:t>.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altLang="en-US" sz="800" dirty="0"/>
          </a:p>
          <a:p>
            <a:pPr marL="0" lvl="1" indent="0"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1000 g = 1 kg</a:t>
            </a:r>
          </a:p>
          <a:p>
            <a:pPr marL="0" lvl="1" indent="0" algn="ctr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0" lvl="1" indent="0">
              <a:spcBef>
                <a:spcPct val="0"/>
              </a:spcBef>
              <a:buNone/>
            </a:pPr>
            <a:r>
              <a:rPr lang="en-US" altLang="en-US" sz="2400" dirty="0"/>
              <a:t>Create </a:t>
            </a:r>
            <a:r>
              <a:rPr lang="en-US" altLang="en-US" sz="3600" dirty="0">
                <a:solidFill>
                  <a:srgbClr val="7030A0"/>
                </a:solidFill>
              </a:rPr>
              <a:t>Conversion Factors</a:t>
            </a:r>
            <a:r>
              <a:rPr lang="en-US" altLang="en-US" sz="2400" dirty="0"/>
              <a:t>.</a:t>
            </a:r>
          </a:p>
          <a:p>
            <a:pPr marL="457200" lvl="1" indent="0" algn="ctr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2590800" cy="685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Equalities</a:t>
            </a:r>
          </a:p>
        </p:txBody>
      </p:sp>
      <p:pic>
        <p:nvPicPr>
          <p:cNvPr id="82949" name="Picture 13" descr="0132525763_R08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0" r="130" b="8441"/>
          <a:stretch>
            <a:fillRect/>
          </a:stretch>
        </p:blipFill>
        <p:spPr bwMode="auto">
          <a:xfrm>
            <a:off x="5726320" y="990600"/>
            <a:ext cx="33845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5943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Converting Metric Units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9D928-AECC-4004-88C5-393C212FE269}"/>
              </a:ext>
            </a:extLst>
          </p:cNvPr>
          <p:cNvSpPr/>
          <p:nvPr/>
        </p:nvSpPr>
        <p:spPr>
          <a:xfrm>
            <a:off x="1959124" y="4572000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0B252F-BF2A-4728-BA79-AA85683138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59" y="4800600"/>
            <a:ext cx="1371600" cy="15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61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399" y="835970"/>
            <a:ext cx="5486400" cy="3964630"/>
          </a:xfrm>
        </p:spPr>
        <p:txBody>
          <a:bodyPr/>
          <a:lstStyle/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</a:rPr>
              <a:t>To convert units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</a:p>
          <a:p>
            <a:pPr marL="457200" lvl="1" indent="-342900">
              <a:spcBef>
                <a:spcPts val="600"/>
              </a:spcBef>
            </a:pPr>
            <a:r>
              <a:rPr lang="en-US" altLang="en-US" sz="2400" dirty="0"/>
              <a:t>cancel out </a:t>
            </a:r>
            <a:r>
              <a:rPr lang="en-US" altLang="en-US" sz="2400" dirty="0">
                <a:solidFill>
                  <a:srgbClr val="0070C0"/>
                </a:solidFill>
              </a:rPr>
              <a:t>the undesired unit </a:t>
            </a:r>
          </a:p>
          <a:p>
            <a:pPr marL="457200" lvl="1" indent="-342900">
              <a:spcBef>
                <a:spcPts val="600"/>
              </a:spcBef>
            </a:pPr>
            <a:r>
              <a:rPr lang="en-US" altLang="en-US" sz="2400" dirty="0">
                <a:solidFill>
                  <a:srgbClr val="0070C0"/>
                </a:solidFill>
              </a:rPr>
              <a:t>leave the desired unit.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altLang="en-US" sz="800" dirty="0"/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Begin with </a:t>
            </a:r>
            <a:r>
              <a:rPr lang="en-US" altLang="en-US" sz="3600" dirty="0">
                <a:solidFill>
                  <a:srgbClr val="FF0000"/>
                </a:solidFill>
              </a:rPr>
              <a:t>Equalities</a:t>
            </a:r>
            <a:r>
              <a:rPr lang="en-US" altLang="en-US" sz="2400" dirty="0"/>
              <a:t>.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altLang="en-US" sz="800" dirty="0"/>
          </a:p>
          <a:p>
            <a:pPr marL="0" lvl="1" indent="0"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1000 g = 1 kg</a:t>
            </a:r>
          </a:p>
          <a:p>
            <a:pPr marL="0" lvl="1" indent="0" algn="ctr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0" lvl="1" indent="0">
              <a:spcBef>
                <a:spcPct val="0"/>
              </a:spcBef>
              <a:buNone/>
            </a:pPr>
            <a:r>
              <a:rPr lang="en-US" altLang="en-US" sz="2400" dirty="0"/>
              <a:t>Create </a:t>
            </a:r>
            <a:r>
              <a:rPr lang="en-US" altLang="en-US" sz="3600" dirty="0">
                <a:solidFill>
                  <a:srgbClr val="7030A0"/>
                </a:solidFill>
              </a:rPr>
              <a:t>Conversion Factors</a:t>
            </a:r>
            <a:r>
              <a:rPr lang="en-US" altLang="en-US" sz="2400" dirty="0"/>
              <a:t>.</a:t>
            </a:r>
          </a:p>
          <a:p>
            <a:pPr marL="457200" lvl="1" indent="0" algn="ctr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2590800" cy="685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Equalities</a:t>
            </a:r>
          </a:p>
        </p:txBody>
      </p:sp>
      <p:pic>
        <p:nvPicPr>
          <p:cNvPr id="82949" name="Picture 13" descr="0132525763_R08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0" r="130" b="8441"/>
          <a:stretch>
            <a:fillRect/>
          </a:stretch>
        </p:blipFill>
        <p:spPr bwMode="auto">
          <a:xfrm>
            <a:off x="5726320" y="990600"/>
            <a:ext cx="33845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4918718"/>
            <a:ext cx="34385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0EC77-32BC-4C6D-B70E-0ADF6FBB7B73}"/>
              </a:ext>
            </a:extLst>
          </p:cNvPr>
          <p:cNvSpPr txBox="1"/>
          <p:nvPr/>
        </p:nvSpPr>
        <p:spPr>
          <a:xfrm>
            <a:off x="76200" y="76200"/>
            <a:ext cx="5943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Converting Metric Units</a:t>
            </a:r>
          </a:p>
        </p:txBody>
      </p:sp>
    </p:spTree>
    <p:extLst>
      <p:ext uri="{BB962C8B-B14F-4D97-AF65-F5344CB8AC3E}">
        <p14:creationId xmlns:p14="http://schemas.microsoft.com/office/powerpoint/2010/main" val="14414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" y="838200"/>
            <a:ext cx="8953500" cy="5334000"/>
          </a:xfrm>
        </p:spPr>
        <p:txBody>
          <a:bodyPr/>
          <a:lstStyle/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Conversion factors: 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us to convert units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equalities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a ratio of equivalent measurements</a:t>
            </a:r>
          </a:p>
          <a:p>
            <a:pPr marL="1428750"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in the numerator is equivalent to the measurement in the denominator. 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MULTIPLYING by “ONE”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 2.4 kg to g 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971800" cy="685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Conversion Factors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88081-12F2-4649-9B4E-7B68C1CE6F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05200"/>
            <a:ext cx="1371600" cy="15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8173F7-A03B-4C62-A25D-07A1257C3A03}"/>
              </a:ext>
            </a:extLst>
          </p:cNvPr>
          <p:cNvSpPr txBox="1"/>
          <p:nvPr/>
        </p:nvSpPr>
        <p:spPr>
          <a:xfrm>
            <a:off x="76200" y="76200"/>
            <a:ext cx="5943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Converting Metric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" y="838200"/>
            <a:ext cx="8953500" cy="5334000"/>
          </a:xfrm>
        </p:spPr>
        <p:txBody>
          <a:bodyPr/>
          <a:lstStyle/>
          <a:p>
            <a:pPr marL="119063" lvl="1" indent="0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 2.4 kg to g</a:t>
            </a:r>
          </a:p>
          <a:p>
            <a:pPr marL="119063" lvl="1" indent="0">
              <a:spcBef>
                <a:spcPts val="1200"/>
              </a:spcBef>
              <a:buNone/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are larger than g … # kg </a:t>
            </a:r>
            <a:r>
              <a:rPr lang="en-US" dirty="0"/>
              <a:t>↓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# g </a:t>
            </a:r>
            <a:r>
              <a:rPr lang="en-US" dirty="0"/>
              <a:t>↑</a:t>
            </a:r>
            <a:endParaRPr lang="en-US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lvl="1" indent="0">
              <a:spcBef>
                <a:spcPts val="1200"/>
              </a:spcBef>
              <a:buNone/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kg … milli, </a:t>
            </a:r>
            <a:r>
              <a:rPr lang="en-US" alt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centi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deci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gram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deka, </a:t>
            </a:r>
            <a:r>
              <a:rPr lang="en-US" alt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hecta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kilo</a:t>
            </a:r>
          </a:p>
          <a:p>
            <a:pPr marL="119063" lvl="1" indent="0">
              <a:spcBef>
                <a:spcPts val="1200"/>
              </a:spcBef>
              <a:buNone/>
              <a:tabLst>
                <a:tab pos="1262063" algn="l"/>
              </a:tabLst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… </a:t>
            </a:r>
            <a:r>
              <a:rPr lang="en-US" alt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multiples of ten … move decimal to the right …</a:t>
            </a:r>
            <a:r>
              <a:rPr lang="en-US" alt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/>
              <a:t>E↓</a:t>
            </a:r>
          </a:p>
          <a:p>
            <a:pPr marL="119063" lvl="1" indent="0">
              <a:spcBef>
                <a:spcPts val="1200"/>
              </a:spcBef>
              <a:buNone/>
              <a:tabLst>
                <a:tab pos="1600200" algn="l"/>
              </a:tabLst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	= 2,400 g</a:t>
            </a:r>
          </a:p>
          <a:p>
            <a:pPr marL="119063" lvl="1" indent="0">
              <a:spcBef>
                <a:spcPct val="0"/>
              </a:spcBef>
              <a:buNone/>
            </a:pPr>
            <a:endParaRPr lang="en-US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lvl="1" indent="0">
              <a:spcBef>
                <a:spcPts val="1200"/>
              </a:spcBef>
              <a:buNone/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Equality: 1000 g = 1 kg </a:t>
            </a:r>
          </a:p>
          <a:p>
            <a:pPr marL="119063" lvl="1" indent="0">
              <a:spcBef>
                <a:spcPts val="1200"/>
              </a:spcBef>
              <a:buNone/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Factor:  1000 g/1 kg</a:t>
            </a:r>
          </a:p>
          <a:p>
            <a:pPr marL="457200" lvl="1" indent="0" algn="ctr">
              <a:spcBef>
                <a:spcPts val="1200"/>
              </a:spcBef>
              <a:buFontTx/>
              <a:buNone/>
            </a:pPr>
            <a:r>
              <a:rPr lang="en-US" altLang="en-US" sz="3600" dirty="0"/>
              <a:t>2.4 </a:t>
            </a:r>
            <a:r>
              <a:rPr lang="en-US" altLang="en-US" sz="3600" strike="sngStrike" dirty="0"/>
              <a:t>kg</a:t>
            </a:r>
            <a:r>
              <a:rPr lang="en-US" altLang="en-US" sz="3600" dirty="0"/>
              <a:t> x </a:t>
            </a:r>
            <a:r>
              <a:rPr lang="en-US" altLang="en-US" sz="3600" dirty="0">
                <a:solidFill>
                  <a:srgbClr val="FF0000"/>
                </a:solidFill>
              </a:rPr>
              <a:t>10</a:t>
            </a:r>
            <a:r>
              <a:rPr lang="en-US" altLang="en-US" sz="3600" baseline="30000" dirty="0">
                <a:solidFill>
                  <a:srgbClr val="FF0000"/>
                </a:solidFill>
              </a:rPr>
              <a:t>3</a:t>
            </a:r>
            <a:r>
              <a:rPr lang="en-US" altLang="en-US" sz="3600" dirty="0">
                <a:solidFill>
                  <a:srgbClr val="FF0000"/>
                </a:solidFill>
              </a:rPr>
              <a:t> g/</a:t>
            </a:r>
            <a:r>
              <a:rPr lang="en-US" altLang="en-US" sz="3600" strike="sngStrike" dirty="0">
                <a:solidFill>
                  <a:srgbClr val="FF0000"/>
                </a:solidFill>
              </a:rPr>
              <a:t>1 kg</a:t>
            </a:r>
            <a:r>
              <a:rPr lang="en-US" altLang="en-US" sz="3600" dirty="0">
                <a:solidFill>
                  <a:srgbClr val="FF0000"/>
                </a:solidFill>
              </a:rPr>
              <a:t>  </a:t>
            </a:r>
            <a:r>
              <a:rPr lang="en-US" altLang="en-US" sz="3600" dirty="0"/>
              <a:t>=  </a:t>
            </a:r>
            <a:r>
              <a:rPr lang="en-US" altLang="en-US" sz="3600" dirty="0">
                <a:solidFill>
                  <a:srgbClr val="0070C0"/>
                </a:solidFill>
              </a:rPr>
              <a:t>2.4 x 10</a:t>
            </a:r>
            <a:r>
              <a:rPr lang="en-US" altLang="en-US" sz="3600" baseline="30000" dirty="0">
                <a:solidFill>
                  <a:srgbClr val="0070C0"/>
                </a:solidFill>
              </a:rPr>
              <a:t>3</a:t>
            </a:r>
            <a:r>
              <a:rPr lang="en-US" altLang="en-US" sz="3600" dirty="0">
                <a:solidFill>
                  <a:srgbClr val="0070C0"/>
                </a:solidFill>
              </a:rPr>
              <a:t> g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971800" cy="685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Conversion Factors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8747BCFC-CF4C-4296-9D2B-C4757DA747CE}"/>
              </a:ext>
            </a:extLst>
          </p:cNvPr>
          <p:cNvSpPr/>
          <p:nvPr/>
        </p:nvSpPr>
        <p:spPr bwMode="auto">
          <a:xfrm>
            <a:off x="457200" y="3581400"/>
            <a:ext cx="304800" cy="15240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051BED68-E8C4-4536-BE80-06B146213BAD}"/>
              </a:ext>
            </a:extLst>
          </p:cNvPr>
          <p:cNvSpPr/>
          <p:nvPr/>
        </p:nvSpPr>
        <p:spPr bwMode="auto">
          <a:xfrm>
            <a:off x="876300" y="3581400"/>
            <a:ext cx="304800" cy="15240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32EE74CB-3FA4-4A9B-91EA-3D5394E1E635}"/>
              </a:ext>
            </a:extLst>
          </p:cNvPr>
          <p:cNvSpPr/>
          <p:nvPr/>
        </p:nvSpPr>
        <p:spPr bwMode="auto">
          <a:xfrm>
            <a:off x="1295400" y="3581400"/>
            <a:ext cx="304800" cy="15240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D1BB48-F643-4799-90F7-A64A0AEF6C01}"/>
              </a:ext>
            </a:extLst>
          </p:cNvPr>
          <p:cNvCxnSpPr/>
          <p:nvPr/>
        </p:nvCxnSpPr>
        <p:spPr bwMode="auto">
          <a:xfrm>
            <a:off x="533400" y="4038600"/>
            <a:ext cx="632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B148B1-8D32-4E2E-A5E8-320F44F41C81}"/>
              </a:ext>
            </a:extLst>
          </p:cNvPr>
          <p:cNvSpPr txBox="1"/>
          <p:nvPr/>
        </p:nvSpPr>
        <p:spPr>
          <a:xfrm>
            <a:off x="76200" y="76200"/>
            <a:ext cx="5943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Converting Metric Units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DF395-F217-4F76-9773-ED64EBFB2A39}"/>
              </a:ext>
            </a:extLst>
          </p:cNvPr>
          <p:cNvSpPr/>
          <p:nvPr/>
        </p:nvSpPr>
        <p:spPr>
          <a:xfrm>
            <a:off x="1790700" y="6137919"/>
            <a:ext cx="55626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FontTx/>
              <a:buNone/>
            </a:pPr>
            <a:r>
              <a:rPr lang="en-US" altLang="en-US" i="0" dirty="0">
                <a:solidFill>
                  <a:srgbClr val="C00000"/>
                </a:solidFill>
              </a:rPr>
              <a:t>NOTE:  </a:t>
            </a:r>
            <a:r>
              <a:rPr lang="en-US" altLang="en-US" i="0" dirty="0"/>
              <a:t>kg cancels out </a:t>
            </a:r>
            <a:r>
              <a:rPr lang="en-US" altLang="en-US" i="0" dirty="0">
                <a:solidFill>
                  <a:srgbClr val="00B050"/>
                </a:solidFill>
              </a:rPr>
              <a:t>… </a:t>
            </a:r>
            <a:r>
              <a:rPr lang="en-US" altLang="en-US" i="0" dirty="0">
                <a:solidFill>
                  <a:srgbClr val="7030A0"/>
                </a:solidFill>
              </a:rPr>
              <a:t>g are left</a:t>
            </a:r>
          </a:p>
        </p:txBody>
      </p:sp>
    </p:spTree>
    <p:extLst>
      <p:ext uri="{BB962C8B-B14F-4D97-AF65-F5344CB8AC3E}">
        <p14:creationId xmlns:p14="http://schemas.microsoft.com/office/powerpoint/2010/main" val="34734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48" y="762000"/>
            <a:ext cx="8915400" cy="5579372"/>
          </a:xfrm>
        </p:spPr>
        <p:txBody>
          <a:bodyPr/>
          <a:lstStyle/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In general, a calculated answer cannot be more precise than the least precise measurement from which it was calculated.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8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The calculated value must be rounded to make it consistent with the measurements from which it was calculated.  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5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 and Subtraction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6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The answer to an addition or subtraction calculation should be rounded to the same place (units, tens, etc.) as the 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precise</a:t>
            </a:r>
            <a:r>
              <a:rPr lang="en-US" altLang="en-US" sz="2400" dirty="0"/>
              <a:t> measurement.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Significant Figures</a:t>
            </a:r>
          </a:p>
        </p:txBody>
      </p:sp>
      <p:pic>
        <p:nvPicPr>
          <p:cNvPr id="54278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5"/>
          <a:stretch/>
        </p:blipFill>
        <p:spPr bwMode="auto">
          <a:xfrm>
            <a:off x="3200400" y="4114800"/>
            <a:ext cx="2393950" cy="120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73C41-94C3-42E2-8B9D-DC10BCF982B8}"/>
              </a:ext>
            </a:extLst>
          </p:cNvPr>
          <p:cNvSpPr txBox="1"/>
          <p:nvPr/>
        </p:nvSpPr>
        <p:spPr>
          <a:xfrm>
            <a:off x="76200" y="76200"/>
            <a:ext cx="5943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/>
              <a:t>Calculations</a:t>
            </a: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F8AE4-9E54-422F-A566-49C254B797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48" y="3810000"/>
            <a:ext cx="83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9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15400" cy="5579372"/>
          </a:xfrm>
        </p:spPr>
        <p:txBody>
          <a:bodyPr/>
          <a:lstStyle/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In general, a calculated answer cannot be more precise than the least precise measurement from which it was calculated.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8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The calculated value must be rounded to make it consistent with the measurements from which it was calculated.  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5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 and Subtraction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6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The answer to an addition or subtraction calculation should be rounded to the same place (units, tens, etc.) as the 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precise</a:t>
            </a:r>
            <a:r>
              <a:rPr lang="en-US" altLang="en-US" sz="2400" dirty="0"/>
              <a:t> measurement.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Significant Figures</a:t>
            </a:r>
          </a:p>
        </p:txBody>
      </p:sp>
      <p:pic>
        <p:nvPicPr>
          <p:cNvPr id="542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51218"/>
            <a:ext cx="23939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73C41-94C3-42E2-8B9D-DC10BCF982B8}"/>
              </a:ext>
            </a:extLst>
          </p:cNvPr>
          <p:cNvSpPr txBox="1"/>
          <p:nvPr/>
        </p:nvSpPr>
        <p:spPr>
          <a:xfrm>
            <a:off x="76200" y="76200"/>
            <a:ext cx="5943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/>
              <a:t>Calculations</a:t>
            </a:r>
            <a:endParaRPr lang="en-US" i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ED6C5-06DC-4F49-BE98-7E07160BCC8F}"/>
              </a:ext>
            </a:extLst>
          </p:cNvPr>
          <p:cNvSpPr txBox="1"/>
          <p:nvPr/>
        </p:nvSpPr>
        <p:spPr>
          <a:xfrm>
            <a:off x="3124200" y="5925873"/>
            <a:ext cx="403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/>
              <a:t>369.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altLang="en-US" sz="2400" dirty="0"/>
              <a:t> meters (nearest tenth)</a:t>
            </a:r>
          </a:p>
          <a:p>
            <a:r>
              <a:rPr lang="en-US" dirty="0"/>
              <a:t>3.698 x 10</a:t>
            </a:r>
            <a:r>
              <a:rPr lang="en-US" baseline="30000" dirty="0"/>
              <a:t>2</a:t>
            </a:r>
            <a:r>
              <a:rPr lang="en-US" dirty="0"/>
              <a:t>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DC441-B9BB-4F63-A42F-306D7F84DA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48" y="3810000"/>
            <a:ext cx="83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697" y="914400"/>
            <a:ext cx="8763000" cy="57150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 and Division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10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 calculations involving multiplication and division, you need to round the answer to the same number of significant figures as the measurement with the 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number of significant figures</a:t>
            </a:r>
            <a:r>
              <a:rPr lang="en-US" altLang="en-US" sz="2400" dirty="0"/>
              <a:t>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B54C8C"/>
                </a:solidFill>
              </a:rPr>
              <a:t>The position of the decimal point has nothing to do with the rounding process when multiplying and dividing measurements.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  <a:tabLst>
                <a:tab pos="4686300" algn="l"/>
              </a:tabLst>
              <a:defRPr/>
            </a:pPr>
            <a:r>
              <a:rPr lang="en-US" altLang="en-US" sz="2400" dirty="0"/>
              <a:t>	e.g. 7.55 meters x 0.34 meter = ?</a:t>
            </a:r>
            <a:endParaRPr lang="en-US" altLang="en-US" sz="2400" baseline="30000" dirty="0"/>
          </a:p>
          <a:p>
            <a:pPr eaLnBrk="1" hangingPunct="1">
              <a:spcBef>
                <a:spcPct val="0"/>
              </a:spcBef>
              <a:buFontTx/>
              <a:buNone/>
              <a:tabLst>
                <a:tab pos="914400" algn="l"/>
                <a:tab pos="2860675" algn="l"/>
                <a:tab pos="4405313" algn="l"/>
              </a:tabLst>
              <a:defRPr/>
            </a:pPr>
            <a:r>
              <a:rPr lang="en-US" altLang="en-US" sz="2400" dirty="0"/>
              <a:t>	 	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Significant Figures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BD735-7CDC-4D49-A8CA-CC9253C7D463}"/>
              </a:ext>
            </a:extLst>
          </p:cNvPr>
          <p:cNvSpPr txBox="1"/>
          <p:nvPr/>
        </p:nvSpPr>
        <p:spPr>
          <a:xfrm>
            <a:off x="76200" y="76200"/>
            <a:ext cx="5943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Calculations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E8538-7770-4148-81A0-6C0C94ECB2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64" y="4724400"/>
            <a:ext cx="83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5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697" y="914400"/>
            <a:ext cx="8763000" cy="57150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 and Division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10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 calculations involving multiplication and division, you need to round the answer to the same number of significant figures as the measurement with the 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number of significant figures</a:t>
            </a:r>
            <a:r>
              <a:rPr lang="en-US" altLang="en-US" sz="2400" dirty="0"/>
              <a:t>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B54C8C"/>
                </a:solidFill>
              </a:rPr>
              <a:t>The position of the decimal point has nothing to do with the rounding process when multiplying and dividing measurements.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  <a:tabLst>
                <a:tab pos="4686300" algn="l"/>
              </a:tabLst>
              <a:defRPr/>
            </a:pPr>
            <a:r>
              <a:rPr lang="en-US" altLang="en-US" sz="2400" dirty="0"/>
              <a:t>	e.g. 7.55 meters x 0.34 meter = 2.567 meters</a:t>
            </a:r>
            <a:r>
              <a:rPr lang="en-US" altLang="en-US" sz="2400" baseline="30000" dirty="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914400" algn="l"/>
                <a:tab pos="2860675" algn="l"/>
                <a:tab pos="4405313" algn="l"/>
              </a:tabLst>
              <a:defRPr/>
            </a:pPr>
            <a:r>
              <a:rPr lang="en-US" altLang="en-US" sz="2400" dirty="0"/>
              <a:t>	 	</a:t>
            </a:r>
            <a:r>
              <a:rPr lang="en-US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Sig Figs 	2 Sig Figs	</a:t>
            </a:r>
            <a:r>
              <a:rPr lang="en-US" altLang="en-US" sz="2400" dirty="0"/>
              <a:t>=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 meters</a:t>
            </a:r>
            <a:r>
              <a:rPr lang="en-US" alt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en-US" sz="2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4689475" algn="l"/>
              </a:tabLst>
              <a:defRPr/>
            </a:pPr>
            <a:r>
              <a:rPr lang="en-US" altLang="en-US" sz="2400" baseline="30000" dirty="0"/>
              <a:t>		</a:t>
            </a:r>
            <a:r>
              <a:rPr lang="en-US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Sig Figs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Significant Figures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BD735-7CDC-4D49-A8CA-CC9253C7D463}"/>
              </a:ext>
            </a:extLst>
          </p:cNvPr>
          <p:cNvSpPr txBox="1"/>
          <p:nvPr/>
        </p:nvSpPr>
        <p:spPr>
          <a:xfrm>
            <a:off x="76200" y="76200"/>
            <a:ext cx="5943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Calculations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E8538-7770-4148-81A0-6C0C94ECB2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64" y="4724400"/>
            <a:ext cx="83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5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14400" y="9906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874B98"/>
                </a:solidFill>
              </a:rPr>
              <a:t>      </a:t>
            </a:r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Converting Between Metric Units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The diameter of a sewing needle is 0.073 hm. What is the diameter in millimeters?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3 Solving Conversion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6096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" y="838200"/>
            <a:ext cx="8953500" cy="5334000"/>
          </a:xfrm>
        </p:spPr>
        <p:txBody>
          <a:bodyPr/>
          <a:lstStyle/>
          <a:p>
            <a:pPr marL="119063" lvl="1" indent="0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 0.073 hm to mm</a:t>
            </a:r>
          </a:p>
          <a:p>
            <a:pPr marL="119063" lvl="1" indent="0">
              <a:spcBef>
                <a:spcPts val="1200"/>
              </a:spcBef>
              <a:buNone/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 are larger than mm … # hm </a:t>
            </a:r>
            <a:r>
              <a:rPr lang="en-US" dirty="0"/>
              <a:t>↓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# mm </a:t>
            </a:r>
            <a:r>
              <a:rPr lang="en-US" dirty="0"/>
              <a:t>↑</a:t>
            </a:r>
            <a:endParaRPr lang="en-US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lvl="1" indent="0">
              <a:spcBef>
                <a:spcPts val="1200"/>
              </a:spcBef>
              <a:buNone/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hm … </a:t>
            </a:r>
            <a:r>
              <a:rPr lang="en-US" alt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milli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centi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deci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meter, deka, </a:t>
            </a:r>
            <a:r>
              <a:rPr lang="en-US" altLang="en-US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hecta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kilo</a:t>
            </a:r>
          </a:p>
          <a:p>
            <a:pPr marL="119063" lvl="1" indent="0">
              <a:spcBef>
                <a:spcPts val="1200"/>
              </a:spcBef>
              <a:buNone/>
              <a:tabLst>
                <a:tab pos="1262063" algn="l"/>
              </a:tabLst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… </a:t>
            </a:r>
            <a:r>
              <a:rPr lang="en-US" alt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 multiples of ten … move decimal to the right …</a:t>
            </a:r>
            <a:r>
              <a:rPr lang="en-US" alt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/>
              <a:t>E↓</a:t>
            </a:r>
          </a:p>
          <a:p>
            <a:pPr marL="119063" lvl="1" indent="0">
              <a:spcBef>
                <a:spcPts val="1200"/>
              </a:spcBef>
              <a:buNone/>
              <a:tabLst>
                <a:tab pos="2286000" algn="l"/>
              </a:tabLst>
            </a:pPr>
            <a:r>
              <a:rPr lang="en-US" alt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0.073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= 7,300 mm</a:t>
            </a:r>
          </a:p>
          <a:p>
            <a:pPr marL="119063" lvl="1" indent="0">
              <a:spcBef>
                <a:spcPct val="0"/>
              </a:spcBef>
              <a:buNone/>
            </a:pPr>
            <a:endParaRPr lang="en-US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lvl="1" indent="0">
              <a:spcBef>
                <a:spcPts val="1200"/>
              </a:spcBef>
              <a:buNone/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Equalities: 100 m = 1 hm; 1000 mm = 1 m </a:t>
            </a:r>
          </a:p>
          <a:p>
            <a:pPr marL="119063" lvl="1" indent="0">
              <a:spcBef>
                <a:spcPts val="1200"/>
              </a:spcBef>
              <a:buNone/>
            </a:pPr>
            <a:r>
              <a:rPr lang="en-US" alt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conversion factors.</a:t>
            </a:r>
          </a:p>
          <a:p>
            <a:pPr marL="119063" lvl="1" indent="0">
              <a:spcBef>
                <a:spcPts val="1200"/>
              </a:spcBef>
              <a:buNone/>
            </a:pPr>
            <a:endParaRPr lang="en-US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1631674" cy="685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9A457-C46C-4722-B532-A663CC933E08}"/>
              </a:ext>
            </a:extLst>
          </p:cNvPr>
          <p:cNvSpPr txBox="1"/>
          <p:nvPr/>
        </p:nvSpPr>
        <p:spPr>
          <a:xfrm>
            <a:off x="114300" y="76200"/>
            <a:ext cx="5905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Converting Metric Units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D1BB48-F643-4799-90F7-A64A0AEF6C01}"/>
              </a:ext>
            </a:extLst>
          </p:cNvPr>
          <p:cNvCxnSpPr/>
          <p:nvPr/>
        </p:nvCxnSpPr>
        <p:spPr bwMode="auto">
          <a:xfrm>
            <a:off x="485360" y="4038600"/>
            <a:ext cx="632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05716A28-B602-4A4F-80D8-D2D9AC577E80}"/>
              </a:ext>
            </a:extLst>
          </p:cNvPr>
          <p:cNvSpPr/>
          <p:nvPr/>
        </p:nvSpPr>
        <p:spPr bwMode="auto">
          <a:xfrm>
            <a:off x="942560" y="3614524"/>
            <a:ext cx="228600" cy="15239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244EF971-837A-40E9-9DAA-3F5B1A0E22DF}"/>
              </a:ext>
            </a:extLst>
          </p:cNvPr>
          <p:cNvSpPr/>
          <p:nvPr/>
        </p:nvSpPr>
        <p:spPr bwMode="auto">
          <a:xfrm>
            <a:off x="713960" y="3607901"/>
            <a:ext cx="228600" cy="15239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93C2A364-8EA4-44EC-B315-7A7C085A47DB}"/>
              </a:ext>
            </a:extLst>
          </p:cNvPr>
          <p:cNvSpPr/>
          <p:nvPr/>
        </p:nvSpPr>
        <p:spPr bwMode="auto">
          <a:xfrm>
            <a:off x="485360" y="3607900"/>
            <a:ext cx="228600" cy="15239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048E8145-860A-4CD7-B167-5642500C315A}"/>
              </a:ext>
            </a:extLst>
          </p:cNvPr>
          <p:cNvSpPr/>
          <p:nvPr/>
        </p:nvSpPr>
        <p:spPr bwMode="auto">
          <a:xfrm>
            <a:off x="1181098" y="3614524"/>
            <a:ext cx="228600" cy="15239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E969845D-96F7-4D38-87E1-A1CE7B5161E8}"/>
              </a:ext>
            </a:extLst>
          </p:cNvPr>
          <p:cNvSpPr/>
          <p:nvPr/>
        </p:nvSpPr>
        <p:spPr bwMode="auto">
          <a:xfrm>
            <a:off x="1409698" y="3614524"/>
            <a:ext cx="228600" cy="15239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6BF3BA-FCD7-48FB-9052-3AEB2CA2C6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1984"/>
            <a:ext cx="990600" cy="105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091157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Measurement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lIns="182755" tIns="91376" rIns="182755" bIns="91376"/>
          <a:lstStyle/>
          <a:p>
            <a:r>
              <a:rPr lang="en-US" sz="2300" dirty="0">
                <a:solidFill>
                  <a:srgbClr val="7030A0"/>
                </a:solidFill>
              </a:rPr>
              <a:t>The boiling point of ethanol is known to be 78.0 C. A student observes the following temperatures for the boiling point of ethanol: 69.43 C, 73.8 C, and 74 C. Are these numbers accurate and/or precise? Explain.     </a:t>
            </a:r>
          </a:p>
          <a:p>
            <a:pPr algn="ctr"/>
            <a:endParaRPr 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dirty="0"/>
              <a:t>Use the value, 73.8 to determine how accurate the student’s temperature is. </a:t>
            </a:r>
          </a:p>
          <a:p>
            <a:pPr algn="ctr"/>
            <a:endParaRPr 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300" dirty="0"/>
          </a:p>
        </p:txBody>
      </p:sp>
      <p:pic>
        <p:nvPicPr>
          <p:cNvPr id="10" name="Picture 9" descr="warm_up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88163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226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62000" y="990600"/>
            <a:ext cx="7772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874B98"/>
                </a:solidFill>
              </a:rPr>
              <a:t>      </a:t>
            </a:r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Converting Between Metric Units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The diameter of a sewing needle is 0.073 hm. What is the diameter in millimeters?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00B050"/>
                </a:solidFill>
              </a:rPr>
              <a:t>A:  mm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G:  0.073 hm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00B050"/>
                </a:solidFill>
              </a:rPr>
              <a:t>E:  1 hm = 10</a:t>
            </a:r>
            <a:r>
              <a:rPr lang="en-US" altLang="en-US" sz="2400" i="0" baseline="30000" dirty="0">
                <a:solidFill>
                  <a:srgbClr val="00B050"/>
                </a:solidFill>
              </a:rPr>
              <a:t>2</a:t>
            </a:r>
            <a:r>
              <a:rPr lang="en-US" altLang="en-US" sz="2400" i="0" dirty="0">
                <a:solidFill>
                  <a:srgbClr val="00B050"/>
                </a:solidFill>
              </a:rPr>
              <a:t> m  … go to the </a:t>
            </a:r>
            <a:r>
              <a:rPr lang="en-US" altLang="en-US" sz="2400" i="0" dirty="0"/>
              <a:t>“</a:t>
            </a:r>
            <a:r>
              <a:rPr lang="en-US" altLang="en-US" sz="2400" i="0" dirty="0">
                <a:solidFill>
                  <a:srgbClr val="FF0000"/>
                </a:solidFill>
              </a:rPr>
              <a:t>standard</a:t>
            </a:r>
            <a:r>
              <a:rPr lang="en-US" altLang="en-US" sz="2400" i="0" dirty="0"/>
              <a:t>”</a:t>
            </a:r>
          </a:p>
          <a:p>
            <a:pPr>
              <a:spcBef>
                <a:spcPct val="50000"/>
              </a:spcBef>
              <a:buNone/>
              <a:tabLst>
                <a:tab pos="461963" algn="l"/>
              </a:tabLst>
            </a:pPr>
            <a:r>
              <a:rPr lang="en-US" altLang="en-US" sz="2400" i="0" dirty="0"/>
              <a:t>	10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 mm = 1 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S:  begin with the amount GIVEN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0" dirty="0">
                <a:solidFill>
                  <a:srgbClr val="00B050"/>
                </a:solidFill>
              </a:rPr>
              <a:t>	0.073 hm … change to scientific notation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0" dirty="0">
                <a:solidFill>
                  <a:srgbClr val="00B050"/>
                </a:solidFill>
              </a:rPr>
              <a:t>	</a:t>
            </a:r>
            <a:r>
              <a:rPr lang="en-US" altLang="en-US" sz="2400" b="1" i="0" dirty="0">
                <a:solidFill>
                  <a:srgbClr val="0070C0"/>
                </a:solidFill>
              </a:rPr>
              <a:t># 1 to 9 </a:t>
            </a:r>
            <a:r>
              <a:rPr lang="en-US" altLang="en-US" sz="2400" b="1" i="0" dirty="0">
                <a:solidFill>
                  <a:srgbClr val="00B050"/>
                </a:solidFill>
              </a:rPr>
              <a:t>7.3 </a:t>
            </a:r>
            <a:r>
              <a:rPr lang="en-US" altLang="en-US" sz="2400" b="1" i="0" dirty="0">
                <a:solidFill>
                  <a:srgbClr val="0070C0"/>
                </a:solidFill>
              </a:rPr>
              <a:t>(# ↑ , therefore Exp. ↓) </a:t>
            </a:r>
            <a:r>
              <a:rPr lang="en-US" altLang="en-US" sz="2400" b="1" i="0" dirty="0">
                <a:solidFill>
                  <a:srgbClr val="00B050"/>
                </a:solidFill>
              </a:rPr>
              <a:t>x </a:t>
            </a:r>
            <a:r>
              <a:rPr lang="en-US" altLang="en-US" sz="2400" i="0" dirty="0">
                <a:solidFill>
                  <a:srgbClr val="00B050"/>
                </a:solidFill>
              </a:rPr>
              <a:t>10</a:t>
            </a:r>
            <a:r>
              <a:rPr lang="en-US" altLang="en-US" sz="2400" i="0" baseline="30000" dirty="0">
                <a:solidFill>
                  <a:srgbClr val="00B050"/>
                </a:solidFill>
              </a:rPr>
              <a:t>-2</a:t>
            </a:r>
            <a:r>
              <a:rPr lang="en-US" altLang="en-US" sz="2400" i="0" dirty="0">
                <a:solidFill>
                  <a:srgbClr val="00B050"/>
                </a:solidFill>
              </a:rPr>
              <a:t> dm </a:t>
            </a:r>
            <a:endParaRPr lang="en-US" altLang="en-US" sz="2400" b="1" i="0" dirty="0">
              <a:solidFill>
                <a:srgbClr val="00B05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99D87AE-18F0-461E-A7FC-D4D5853E6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76200"/>
            <a:ext cx="163167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34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i="0"/>
              <a:t>Practice</a:t>
            </a:r>
            <a:endParaRPr lang="en-US" altLang="en-US" i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21978-F190-46CD-B771-6655CE896285}"/>
              </a:ext>
            </a:extLst>
          </p:cNvPr>
          <p:cNvSpPr txBox="1"/>
          <p:nvPr/>
        </p:nvSpPr>
        <p:spPr>
          <a:xfrm>
            <a:off x="114300" y="76200"/>
            <a:ext cx="5905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Converting Metric Units</a:t>
            </a:r>
          </a:p>
        </p:txBody>
      </p:sp>
    </p:spTree>
    <p:extLst>
      <p:ext uri="{BB962C8B-B14F-4D97-AF65-F5344CB8AC3E}">
        <p14:creationId xmlns:p14="http://schemas.microsoft.com/office/powerpoint/2010/main" val="20394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>
          <a:xfrm>
            <a:off x="1524000" y="25357"/>
            <a:ext cx="5943600" cy="6848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" y="152400"/>
            <a:ext cx="1447800" cy="11508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A72578-F946-472C-8659-CA7DCDDEDE54}"/>
              </a:ext>
            </a:extLst>
          </p:cNvPr>
          <p:cNvSpPr/>
          <p:nvPr/>
        </p:nvSpPr>
        <p:spPr bwMode="auto">
          <a:xfrm>
            <a:off x="1317796" y="4419600"/>
            <a:ext cx="6019800" cy="30480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EA3FDC1C-38C4-4DF9-8332-48668DA007CB}"/>
              </a:ext>
            </a:extLst>
          </p:cNvPr>
          <p:cNvSpPr/>
          <p:nvPr/>
        </p:nvSpPr>
        <p:spPr bwMode="auto">
          <a:xfrm flipH="1">
            <a:off x="7086599" y="2895600"/>
            <a:ext cx="443153" cy="882422"/>
          </a:xfrm>
          <a:prstGeom prst="leftBrace">
            <a:avLst>
              <a:gd name="adj1" fmla="val 8333"/>
              <a:gd name="adj2" fmla="val 511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7B262-8CDC-41A0-8186-575D9FFD886F}"/>
              </a:ext>
            </a:extLst>
          </p:cNvPr>
          <p:cNvSpPr txBox="1"/>
          <p:nvPr/>
        </p:nvSpPr>
        <p:spPr>
          <a:xfrm>
            <a:off x="31242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 l, g </a:t>
            </a:r>
            <a:r>
              <a:rPr lang="en-US" dirty="0">
                <a:sym typeface="Wingdings" panose="05000000000000000000" pitchFamily="2" charset="2"/>
              </a:rPr>
              <a:t> standards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4F9C5E-C918-41F1-BEEC-87D137D83F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</p:spTree>
    <p:extLst>
      <p:ext uri="{BB962C8B-B14F-4D97-AF65-F5344CB8AC3E}">
        <p14:creationId xmlns:p14="http://schemas.microsoft.com/office/powerpoint/2010/main" val="38027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62000" y="990600"/>
            <a:ext cx="7772400" cy="14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874B98"/>
                </a:solidFill>
              </a:rPr>
              <a:t>      </a:t>
            </a:r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Converting Between Metric Units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The diameter of a sewing needle is 0.073 hm. What is the diameter in millimeters?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00B050"/>
                </a:solidFill>
              </a:rPr>
              <a:t>10</a:t>
            </a:r>
            <a:r>
              <a:rPr lang="en-US" altLang="en-US" sz="2400" i="0" baseline="30000" dirty="0">
                <a:solidFill>
                  <a:srgbClr val="00B050"/>
                </a:solidFill>
              </a:rPr>
              <a:t>2</a:t>
            </a:r>
            <a:r>
              <a:rPr lang="en-US" altLang="en-US" sz="2400" i="0" dirty="0">
                <a:solidFill>
                  <a:srgbClr val="00B050"/>
                </a:solidFill>
              </a:rPr>
              <a:t> m = 1 hm  … </a:t>
            </a:r>
            <a:r>
              <a:rPr lang="en-US" altLang="en-US" sz="2400" i="0" dirty="0"/>
              <a:t>10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 mm = 1 m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i="0" dirty="0">
                <a:solidFill>
                  <a:srgbClr val="C00000"/>
                </a:solidFill>
              </a:rPr>
              <a:t>Remember:  </a:t>
            </a:r>
            <a:r>
              <a:rPr lang="en-US" altLang="en-US" sz="2000" i="0" dirty="0">
                <a:solidFill>
                  <a:srgbClr val="00B050"/>
                </a:solidFill>
              </a:rPr>
              <a:t>when dividing exponents, subtract superscripts</a:t>
            </a:r>
          </a:p>
          <a:p>
            <a:pPr marL="1431925" lvl="1" indent="-14288">
              <a:spcBef>
                <a:spcPct val="50000"/>
              </a:spcBef>
              <a:buNone/>
            </a:pPr>
            <a:r>
              <a:rPr lang="en-US" altLang="en-US" sz="2000" i="0" dirty="0"/>
              <a:t>	</a:t>
            </a:r>
            <a:r>
              <a:rPr lang="en-US" altLang="en-US" sz="2000" i="0" dirty="0">
                <a:solidFill>
                  <a:srgbClr val="7030A0"/>
                </a:solidFill>
              </a:rPr>
              <a:t>when multiplying exponents, add superscripts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AD61D5-46FD-4F22-9B00-A27825D93FB1}"/>
              </a:ext>
            </a:extLst>
          </p:cNvPr>
          <p:cNvGrpSpPr/>
          <p:nvPr/>
        </p:nvGrpSpPr>
        <p:grpSpPr>
          <a:xfrm>
            <a:off x="719355" y="3142462"/>
            <a:ext cx="7857689" cy="967792"/>
            <a:chOff x="752911" y="2667000"/>
            <a:chExt cx="7857689" cy="967792"/>
          </a:xfrm>
        </p:grpSpPr>
        <p:sp>
          <p:nvSpPr>
            <p:cNvPr id="86031" name="Line 27"/>
            <p:cNvSpPr>
              <a:spLocks noChangeShapeType="1"/>
            </p:cNvSpPr>
            <p:nvPr/>
          </p:nvSpPr>
          <p:spPr bwMode="auto">
            <a:xfrm>
              <a:off x="4724400" y="3124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E0E101-B9C0-428B-84AC-C38769320096}"/>
                </a:ext>
              </a:extLst>
            </p:cNvPr>
            <p:cNvGrpSpPr/>
            <p:nvPr/>
          </p:nvGrpSpPr>
          <p:grpSpPr>
            <a:xfrm>
              <a:off x="752911" y="2667000"/>
              <a:ext cx="7857689" cy="967792"/>
              <a:chOff x="752911" y="2667000"/>
              <a:chExt cx="7857689" cy="967792"/>
            </a:xfrm>
          </p:grpSpPr>
          <p:sp>
            <p:nvSpPr>
              <p:cNvPr id="86028" name="Line 22"/>
              <p:cNvSpPr>
                <a:spLocks noChangeShapeType="1"/>
              </p:cNvSpPr>
              <p:nvPr/>
            </p:nvSpPr>
            <p:spPr bwMode="auto">
              <a:xfrm>
                <a:off x="3048000" y="3124200"/>
                <a:ext cx="1295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5081647-4C16-4F49-BDA3-52E00574FEDB}"/>
                  </a:ext>
                </a:extLst>
              </p:cNvPr>
              <p:cNvGrpSpPr/>
              <p:nvPr/>
            </p:nvGrpSpPr>
            <p:grpSpPr>
              <a:xfrm>
                <a:off x="752911" y="2667000"/>
                <a:ext cx="7857689" cy="967792"/>
                <a:chOff x="752911" y="2667000"/>
                <a:chExt cx="7857689" cy="967792"/>
              </a:xfrm>
            </p:grpSpPr>
            <p:sp>
              <p:nvSpPr>
                <p:cNvPr id="8603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953000" y="3124200"/>
                  <a:ext cx="694889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i="0" dirty="0"/>
                    <a:t>1 m</a:t>
                  </a:r>
                </a:p>
              </p:txBody>
            </p:sp>
            <p:sp>
              <p:nvSpPr>
                <p:cNvPr id="8603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43400" y="2819400"/>
                  <a:ext cx="381000" cy="519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i="0"/>
                    <a:t>x</a:t>
                  </a:r>
                </a:p>
              </p:txBody>
            </p:sp>
            <p:sp>
              <p:nvSpPr>
                <p:cNvPr id="8602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314700" y="2681288"/>
                  <a:ext cx="1028700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i="0" dirty="0"/>
                    <a:t>1 m</a:t>
                  </a:r>
                </a:p>
              </p:txBody>
            </p:sp>
            <p:sp>
              <p:nvSpPr>
                <p:cNvPr id="8602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648200" y="2667000"/>
                  <a:ext cx="1524000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i="0" dirty="0"/>
                    <a:t>10</a:t>
                  </a:r>
                  <a:r>
                    <a:rPr lang="en-US" altLang="en-US" sz="2400" i="0" baseline="30000" dirty="0"/>
                    <a:t>6</a:t>
                  </a:r>
                  <a:r>
                    <a:rPr lang="en-US" altLang="en-US" sz="2400" i="0" dirty="0"/>
                    <a:t> </a:t>
                  </a:r>
                  <a:r>
                    <a:rPr lang="el-GR" altLang="en-US" sz="2400" i="0" dirty="0"/>
                    <a:t>μ</a:t>
                  </a:r>
                  <a:r>
                    <a:rPr lang="en-US" altLang="en-US" sz="2400" i="0" dirty="0"/>
                    <a:t>m</a:t>
                  </a:r>
                </a:p>
              </p:txBody>
            </p:sp>
            <p:sp>
              <p:nvSpPr>
                <p:cNvPr id="8602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52911" y="2871972"/>
                  <a:ext cx="22860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i="0" dirty="0"/>
                    <a:t>7.3 x 10</a:t>
                  </a:r>
                  <a:r>
                    <a:rPr lang="en-US" altLang="en-US" sz="2400" i="0" baseline="30000" dirty="0"/>
                    <a:t>-2</a:t>
                  </a:r>
                  <a:r>
                    <a:rPr lang="en-US" altLang="en-US" sz="2400" i="0" dirty="0"/>
                    <a:t> hm  x</a:t>
                  </a:r>
                </a:p>
              </p:txBody>
            </p:sp>
            <p:sp>
              <p:nvSpPr>
                <p:cNvPr id="8602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819400"/>
                  <a:ext cx="381000" cy="5754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i="0" dirty="0"/>
                    <a:t>=</a:t>
                  </a:r>
                </a:p>
              </p:txBody>
            </p:sp>
            <p:sp>
              <p:nvSpPr>
                <p:cNvPr id="860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324600" y="2819400"/>
                  <a:ext cx="22860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i="0" dirty="0"/>
                    <a:t>7.3 x 10</a:t>
                  </a:r>
                  <a:r>
                    <a:rPr lang="en-US" altLang="en-US" sz="2400" i="0" baseline="30000" dirty="0"/>
                    <a:t>2</a:t>
                  </a:r>
                  <a:r>
                    <a:rPr lang="en-US" altLang="en-US" sz="2400" i="0" dirty="0"/>
                    <a:t> mm</a:t>
                  </a:r>
                </a:p>
              </p:txBody>
            </p:sp>
            <p:sp>
              <p:nvSpPr>
                <p:cNvPr id="860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048000" y="3173127"/>
                  <a:ext cx="11430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i="0" dirty="0"/>
                    <a:t>10</a:t>
                  </a:r>
                  <a:r>
                    <a:rPr lang="en-US" altLang="en-US" sz="2400" i="0" baseline="30000" dirty="0"/>
                    <a:t>2</a:t>
                  </a:r>
                  <a:r>
                    <a:rPr lang="en-US" altLang="en-US" sz="2400" i="0" dirty="0"/>
                    <a:t> cm</a:t>
                  </a: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6DC5AC-E3FA-4504-9E76-8E28AA0D3B9F}"/>
              </a:ext>
            </a:extLst>
          </p:cNvPr>
          <p:cNvGrpSpPr/>
          <p:nvPr/>
        </p:nvGrpSpPr>
        <p:grpSpPr>
          <a:xfrm>
            <a:off x="3527564" y="3263621"/>
            <a:ext cx="2039937" cy="828882"/>
            <a:chOff x="3979992" y="3996353"/>
            <a:chExt cx="2039937" cy="747713"/>
          </a:xfrm>
        </p:grpSpPr>
        <p:sp>
          <p:nvSpPr>
            <p:cNvPr id="86033" name="Line 28"/>
            <p:cNvSpPr>
              <a:spLocks noChangeShapeType="1"/>
            </p:cNvSpPr>
            <p:nvPr/>
          </p:nvSpPr>
          <p:spPr bwMode="auto">
            <a:xfrm flipH="1">
              <a:off x="3979992" y="3996353"/>
              <a:ext cx="3810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Line 30"/>
            <p:cNvSpPr>
              <a:spLocks noChangeShapeType="1"/>
            </p:cNvSpPr>
            <p:nvPr/>
          </p:nvSpPr>
          <p:spPr bwMode="auto">
            <a:xfrm flipH="1">
              <a:off x="5638929" y="4439266"/>
              <a:ext cx="3810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4BBFE4-C770-4D5E-86F1-A1E7B0741A28}"/>
              </a:ext>
            </a:extLst>
          </p:cNvPr>
          <p:cNvSpPr/>
          <p:nvPr/>
        </p:nvSpPr>
        <p:spPr bwMode="auto">
          <a:xfrm>
            <a:off x="2663249" y="3200400"/>
            <a:ext cx="1646595" cy="877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3B9DE0-083F-4EB9-9F77-A414E3CB7350}"/>
              </a:ext>
            </a:extLst>
          </p:cNvPr>
          <p:cNvSpPr/>
          <p:nvPr/>
        </p:nvSpPr>
        <p:spPr bwMode="auto">
          <a:xfrm>
            <a:off x="4386044" y="3187628"/>
            <a:ext cx="1646595" cy="877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B95BA4-7AAD-453C-9101-5400091EF5CD}"/>
              </a:ext>
            </a:extLst>
          </p:cNvPr>
          <p:cNvSpPr/>
          <p:nvPr/>
        </p:nvSpPr>
        <p:spPr bwMode="auto">
          <a:xfrm>
            <a:off x="6367244" y="3200400"/>
            <a:ext cx="1276835" cy="877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3725005-8C8F-4C70-BEC9-020476EE4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1631674" cy="685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Practice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53950-86D7-48FC-B433-DE86D9043749}"/>
              </a:ext>
            </a:extLst>
          </p:cNvPr>
          <p:cNvSpPr txBox="1"/>
          <p:nvPr/>
        </p:nvSpPr>
        <p:spPr>
          <a:xfrm>
            <a:off x="114300" y="76200"/>
            <a:ext cx="5905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Converting Metric Units</a:t>
            </a:r>
          </a:p>
        </p:txBody>
      </p:sp>
    </p:spTree>
    <p:extLst>
      <p:ext uri="{BB962C8B-B14F-4D97-AF65-F5344CB8AC3E}">
        <p14:creationId xmlns:p14="http://schemas.microsoft.com/office/powerpoint/2010/main" val="27403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82561" y="8001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874B98"/>
                </a:solidFill>
              </a:rPr>
              <a:t>      </a:t>
            </a:r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Converting Between Metric Units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The diameter of a sewing needle is 0.073 dm. What is the diameter in millimeters?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i="0" dirty="0">
                <a:solidFill>
                  <a:srgbClr val="C00000"/>
                </a:solidFill>
              </a:rPr>
              <a:t>Remember:  </a:t>
            </a:r>
            <a:r>
              <a:rPr lang="en-US" altLang="en-US" sz="2000" i="0" dirty="0">
                <a:solidFill>
                  <a:srgbClr val="00B050"/>
                </a:solidFill>
              </a:rPr>
              <a:t>when dividing exponents, subtract superscripts</a:t>
            </a:r>
          </a:p>
          <a:p>
            <a:pPr marL="1431925" lvl="1" indent="-14288">
              <a:spcBef>
                <a:spcPct val="50000"/>
              </a:spcBef>
              <a:buNone/>
            </a:pPr>
            <a:r>
              <a:rPr lang="en-US" altLang="en-US" sz="2000" i="0" dirty="0"/>
              <a:t>	</a:t>
            </a:r>
            <a:r>
              <a:rPr lang="en-US" altLang="en-US" sz="2000" i="0" dirty="0">
                <a:solidFill>
                  <a:srgbClr val="7030A0"/>
                </a:solidFill>
              </a:rPr>
              <a:t>when multiplying exponents, add superscripts</a:t>
            </a:r>
          </a:p>
          <a:p>
            <a:pPr marL="14288" lvl="1" indent="-14288">
              <a:spcBef>
                <a:spcPts val="2400"/>
              </a:spcBef>
              <a:buNone/>
            </a:pPr>
            <a:r>
              <a:rPr lang="en-US" altLang="en-US" sz="2000" i="0" dirty="0">
                <a:solidFill>
                  <a:srgbClr val="C00000"/>
                </a:solidFill>
              </a:rPr>
              <a:t>NOTE:  </a:t>
            </a:r>
            <a:r>
              <a:rPr lang="en-US" altLang="en-US" sz="2000" i="0" dirty="0">
                <a:solidFill>
                  <a:srgbClr val="00B050"/>
                </a:solidFill>
              </a:rPr>
              <a:t>hm cancels out … </a:t>
            </a:r>
            <a:r>
              <a:rPr lang="en-US" altLang="en-US" sz="2000" i="0" dirty="0">
                <a:solidFill>
                  <a:srgbClr val="7030A0"/>
                </a:solidFill>
              </a:rPr>
              <a:t>mm are left</a:t>
            </a:r>
          </a:p>
          <a:p>
            <a:pPr marL="1431925" lvl="1" indent="-14288">
              <a:spcBef>
                <a:spcPct val="50000"/>
              </a:spcBef>
              <a:buNone/>
            </a:pPr>
            <a:endParaRPr lang="en-US" altLang="en-US" sz="2000" i="0" dirty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/>
          </a:p>
        </p:txBody>
      </p:sp>
      <p:sp>
        <p:nvSpPr>
          <p:cNvPr id="86022" name="Text Box 13"/>
          <p:cNvSpPr txBox="1">
            <a:spLocks noChangeArrowheads="1"/>
          </p:cNvSpPr>
          <p:nvPr/>
        </p:nvSpPr>
        <p:spPr bwMode="auto">
          <a:xfrm>
            <a:off x="506361" y="2930525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7.3 x 10</a:t>
            </a:r>
            <a:r>
              <a:rPr lang="en-US" altLang="en-US" sz="2400" i="0" baseline="30000" dirty="0"/>
              <a:t>-2</a:t>
            </a:r>
            <a:r>
              <a:rPr lang="en-US" altLang="en-US" sz="2400" i="0" dirty="0"/>
              <a:t> hm  x</a:t>
            </a:r>
          </a:p>
        </p:txBody>
      </p:sp>
      <p:sp>
        <p:nvSpPr>
          <p:cNvPr id="86023" name="Text Box 15"/>
          <p:cNvSpPr txBox="1">
            <a:spLocks noChangeArrowheads="1"/>
          </p:cNvSpPr>
          <p:nvPr/>
        </p:nvSpPr>
        <p:spPr bwMode="auto">
          <a:xfrm>
            <a:off x="5840361" y="28956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i="0"/>
              <a:t>=</a:t>
            </a:r>
          </a:p>
        </p:txBody>
      </p:sp>
      <p:sp>
        <p:nvSpPr>
          <p:cNvPr id="86024" name="Text Box 16"/>
          <p:cNvSpPr txBox="1">
            <a:spLocks noChangeArrowheads="1"/>
          </p:cNvSpPr>
          <p:nvPr/>
        </p:nvSpPr>
        <p:spPr bwMode="auto">
          <a:xfrm>
            <a:off x="6145161" y="28956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7.3 x 10</a:t>
            </a:r>
            <a:r>
              <a:rPr lang="en-US" altLang="en-US" sz="2400" i="0" baseline="30000" dirty="0"/>
              <a:t>2 </a:t>
            </a:r>
            <a:r>
              <a:rPr lang="en-US" altLang="en-US" sz="2400" i="0" dirty="0"/>
              <a:t>mm</a:t>
            </a:r>
          </a:p>
        </p:txBody>
      </p:sp>
      <p:sp>
        <p:nvSpPr>
          <p:cNvPr id="86025" name="Line 18"/>
          <p:cNvSpPr>
            <a:spLocks noChangeShapeType="1"/>
          </p:cNvSpPr>
          <p:nvPr/>
        </p:nvSpPr>
        <p:spPr bwMode="auto">
          <a:xfrm flipH="1">
            <a:off x="1839861" y="3086100"/>
            <a:ext cx="609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Text Box 20"/>
          <p:cNvSpPr txBox="1">
            <a:spLocks noChangeArrowheads="1"/>
          </p:cNvSpPr>
          <p:nvPr/>
        </p:nvSpPr>
        <p:spPr bwMode="auto">
          <a:xfrm>
            <a:off x="2928886" y="2757488"/>
            <a:ext cx="1028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10</a:t>
            </a:r>
            <a:r>
              <a:rPr lang="en-US" altLang="en-US" sz="2400" i="0" baseline="30000" dirty="0"/>
              <a:t>2</a:t>
            </a:r>
            <a:r>
              <a:rPr lang="en-US" altLang="en-US" sz="2400" i="0" dirty="0"/>
              <a:t> m</a:t>
            </a:r>
          </a:p>
        </p:txBody>
      </p:sp>
      <p:sp>
        <p:nvSpPr>
          <p:cNvPr id="86027" name="Text Box 21"/>
          <p:cNvSpPr txBox="1">
            <a:spLocks noChangeArrowheads="1"/>
          </p:cNvSpPr>
          <p:nvPr/>
        </p:nvSpPr>
        <p:spPr bwMode="auto">
          <a:xfrm>
            <a:off x="2868561" y="3214688"/>
            <a:ext cx="1828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  1 hm</a:t>
            </a:r>
          </a:p>
        </p:txBody>
      </p:sp>
      <p:sp>
        <p:nvSpPr>
          <p:cNvPr id="86028" name="Line 22"/>
          <p:cNvSpPr>
            <a:spLocks noChangeShapeType="1"/>
          </p:cNvSpPr>
          <p:nvPr/>
        </p:nvSpPr>
        <p:spPr bwMode="auto">
          <a:xfrm>
            <a:off x="2868561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Text Box 25"/>
          <p:cNvSpPr txBox="1">
            <a:spLocks noChangeArrowheads="1"/>
          </p:cNvSpPr>
          <p:nvPr/>
        </p:nvSpPr>
        <p:spPr bwMode="auto">
          <a:xfrm>
            <a:off x="4468761" y="2743200"/>
            <a:ext cx="152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10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 mm</a:t>
            </a:r>
          </a:p>
        </p:txBody>
      </p:sp>
      <p:sp>
        <p:nvSpPr>
          <p:cNvPr id="86030" name="Text Box 26"/>
          <p:cNvSpPr txBox="1">
            <a:spLocks noChangeArrowheads="1"/>
          </p:cNvSpPr>
          <p:nvPr/>
        </p:nvSpPr>
        <p:spPr bwMode="auto">
          <a:xfrm>
            <a:off x="4773561" y="3200400"/>
            <a:ext cx="1066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1 m</a:t>
            </a:r>
          </a:p>
        </p:txBody>
      </p:sp>
      <p:sp>
        <p:nvSpPr>
          <p:cNvPr id="86031" name="Line 27"/>
          <p:cNvSpPr>
            <a:spLocks noChangeShapeType="1"/>
          </p:cNvSpPr>
          <p:nvPr/>
        </p:nvSpPr>
        <p:spPr bwMode="auto">
          <a:xfrm>
            <a:off x="4544961" y="3200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Text Box 23"/>
          <p:cNvSpPr txBox="1">
            <a:spLocks noChangeArrowheads="1"/>
          </p:cNvSpPr>
          <p:nvPr/>
        </p:nvSpPr>
        <p:spPr bwMode="auto">
          <a:xfrm>
            <a:off x="4163961" y="28956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i="0"/>
              <a:t>x</a:t>
            </a:r>
          </a:p>
        </p:txBody>
      </p:sp>
      <p:sp>
        <p:nvSpPr>
          <p:cNvPr id="86033" name="Line 28"/>
          <p:cNvSpPr>
            <a:spLocks noChangeShapeType="1"/>
          </p:cNvSpPr>
          <p:nvPr/>
        </p:nvSpPr>
        <p:spPr bwMode="auto">
          <a:xfrm flipH="1">
            <a:off x="3478161" y="2819400"/>
            <a:ext cx="381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29"/>
          <p:cNvSpPr>
            <a:spLocks noChangeShapeType="1"/>
          </p:cNvSpPr>
          <p:nvPr/>
        </p:nvSpPr>
        <p:spPr bwMode="auto">
          <a:xfrm flipH="1">
            <a:off x="3332111" y="3290888"/>
            <a:ext cx="60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30"/>
          <p:cNvSpPr>
            <a:spLocks noChangeShapeType="1"/>
          </p:cNvSpPr>
          <p:nvPr/>
        </p:nvSpPr>
        <p:spPr bwMode="auto">
          <a:xfrm flipH="1">
            <a:off x="5078361" y="3314700"/>
            <a:ext cx="381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1B Measurement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93BEBDE6-2D0C-480C-9616-02EE41729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1631674" cy="685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Practice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5FAFB-D52C-45D4-BEF3-84866B2AAF3D}"/>
              </a:ext>
            </a:extLst>
          </p:cNvPr>
          <p:cNvSpPr txBox="1"/>
          <p:nvPr/>
        </p:nvSpPr>
        <p:spPr>
          <a:xfrm>
            <a:off x="114300" y="76200"/>
            <a:ext cx="5905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Converting Metric Units</a:t>
            </a:r>
          </a:p>
        </p:txBody>
      </p:sp>
    </p:spTree>
    <p:extLst>
      <p:ext uri="{BB962C8B-B14F-4D97-AF65-F5344CB8AC3E}">
        <p14:creationId xmlns:p14="http://schemas.microsoft.com/office/powerpoint/2010/main" val="23067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 animBg="1"/>
      <p:bldP spid="86026" grpId="0"/>
      <p:bldP spid="86027" grpId="0"/>
      <p:bldP spid="86028" grpId="0" animBg="1"/>
      <p:bldP spid="86029" grpId="0"/>
      <p:bldP spid="86030" grpId="0"/>
      <p:bldP spid="86031" grpId="0" animBg="1"/>
      <p:bldP spid="86033" grpId="0" animBg="1"/>
      <p:bldP spid="86034" grpId="0" animBg="1"/>
      <p:bldP spid="8603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endParaRPr lang="en-US" altLang="en-US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81000" y="838200"/>
            <a:ext cx="830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Converting Between Metric Units</a:t>
            </a:r>
            <a:endParaRPr lang="en-US" altLang="en-US" i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The density of manganese (</a:t>
            </a:r>
            <a:r>
              <a:rPr lang="en-US" altLang="en-US" sz="2400" i="0" dirty="0" err="1"/>
              <a:t>Mn</a:t>
            </a:r>
            <a:r>
              <a:rPr lang="en-US" altLang="en-US" sz="2400" i="0" dirty="0"/>
              <a:t>), a metal, is 7.21 g/cm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. What is the density of manganese expressed in units of kg/m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?</a:t>
            </a:r>
            <a:endParaRPr lang="en-US" altLang="en-US" sz="2400" i="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3 Solving Conversion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6096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55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endParaRPr lang="en-US" altLang="en-US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81000" y="838200"/>
            <a:ext cx="830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Converting Between Metric Units</a:t>
            </a:r>
            <a:endParaRPr lang="en-US" altLang="en-US" i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The density of manganese (</a:t>
            </a:r>
            <a:r>
              <a:rPr lang="en-US" altLang="en-US" sz="2400" i="0" dirty="0" err="1"/>
              <a:t>Mn</a:t>
            </a:r>
            <a:r>
              <a:rPr lang="en-US" altLang="en-US" sz="2400" i="0" dirty="0"/>
              <a:t>), a metal, is 7.21 g/cm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. What is the density of manganese expressed in units of kg/m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?</a:t>
            </a:r>
            <a:endParaRPr lang="en-US" altLang="en-US" sz="2400" i="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3 Solving Conversion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6096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C426F9-26C7-4758-A7EE-DCCFCA4869EE}"/>
              </a:ext>
            </a:extLst>
          </p:cNvPr>
          <p:cNvSpPr/>
          <p:nvPr/>
        </p:nvSpPr>
        <p:spPr>
          <a:xfrm>
            <a:off x="457200" y="2667000"/>
            <a:ext cx="7924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i="0" dirty="0">
                <a:solidFill>
                  <a:srgbClr val="00B050"/>
                </a:solidFill>
              </a:rPr>
              <a:t>A:  kg/m</a:t>
            </a:r>
            <a:r>
              <a:rPr lang="en-US" altLang="en-US" i="0" baseline="30000" dirty="0">
                <a:solidFill>
                  <a:srgbClr val="00B050"/>
                </a:solidFill>
              </a:rPr>
              <a:t>3</a:t>
            </a:r>
            <a:endParaRPr lang="en-US" altLang="en-US" i="0" dirty="0">
              <a:solidFill>
                <a:srgbClr val="00B05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i="0" dirty="0"/>
              <a:t>G:  7.21 g/cm</a:t>
            </a:r>
            <a:r>
              <a:rPr lang="en-US" altLang="en-US" i="0" baseline="30000" dirty="0"/>
              <a:t>3</a:t>
            </a:r>
            <a:endParaRPr lang="en-US" altLang="en-US" i="0" dirty="0"/>
          </a:p>
          <a:p>
            <a:pPr>
              <a:spcBef>
                <a:spcPct val="50000"/>
              </a:spcBef>
            </a:pPr>
            <a:r>
              <a:rPr lang="en-US" altLang="en-US" i="0" dirty="0">
                <a:solidFill>
                  <a:srgbClr val="00B050"/>
                </a:solidFill>
              </a:rPr>
              <a:t>E:  10</a:t>
            </a:r>
            <a:r>
              <a:rPr lang="en-US" altLang="en-US" i="0" baseline="30000" dirty="0">
                <a:solidFill>
                  <a:srgbClr val="00B050"/>
                </a:solidFill>
              </a:rPr>
              <a:t>3</a:t>
            </a:r>
            <a:r>
              <a:rPr lang="en-US" altLang="en-US" i="0" dirty="0">
                <a:solidFill>
                  <a:srgbClr val="00B050"/>
                </a:solidFill>
              </a:rPr>
              <a:t> g = 1 kg  </a:t>
            </a:r>
          </a:p>
          <a:p>
            <a:pPr>
              <a:spcBef>
                <a:spcPct val="50000"/>
              </a:spcBef>
            </a:pPr>
            <a:r>
              <a:rPr lang="en-US" altLang="en-US" i="0" dirty="0">
                <a:solidFill>
                  <a:srgbClr val="00B050"/>
                </a:solidFill>
              </a:rPr>
              <a:t>     </a:t>
            </a:r>
            <a:r>
              <a:rPr lang="en-US" altLang="en-US" i="0" dirty="0"/>
              <a:t>10</a:t>
            </a:r>
            <a:r>
              <a:rPr lang="en-US" altLang="en-US" i="0" baseline="30000" dirty="0"/>
              <a:t>2</a:t>
            </a:r>
            <a:r>
              <a:rPr lang="en-US" altLang="en-US" i="0" dirty="0"/>
              <a:t> cm = 1 m </a:t>
            </a:r>
            <a:r>
              <a:rPr lang="en-US" altLang="en-US" sz="2000" i="0" dirty="0">
                <a:solidFill>
                  <a:srgbClr val="FF0000"/>
                </a:solidFill>
              </a:rPr>
              <a:t>… therefore, cube this relationship:</a:t>
            </a:r>
          </a:p>
          <a:p>
            <a:pPr marL="914400" lvl="1" indent="-14288">
              <a:spcBef>
                <a:spcPct val="50000"/>
              </a:spcBef>
              <a:buNone/>
            </a:pPr>
            <a:r>
              <a:rPr lang="en-US" altLang="en-US" i="0" dirty="0">
                <a:solidFill>
                  <a:srgbClr val="002060"/>
                </a:solidFill>
              </a:rPr>
              <a:t>10</a:t>
            </a:r>
            <a:r>
              <a:rPr lang="en-US" altLang="en-US" i="0" baseline="30000" dirty="0">
                <a:solidFill>
                  <a:srgbClr val="002060"/>
                </a:solidFill>
              </a:rPr>
              <a:t>2</a:t>
            </a:r>
            <a:r>
              <a:rPr lang="en-US" altLang="en-US" i="0" dirty="0">
                <a:solidFill>
                  <a:srgbClr val="002060"/>
                </a:solidFill>
              </a:rPr>
              <a:t> cm ∙ 10</a:t>
            </a:r>
            <a:r>
              <a:rPr lang="en-US" altLang="en-US" i="0" baseline="30000" dirty="0">
                <a:solidFill>
                  <a:srgbClr val="002060"/>
                </a:solidFill>
              </a:rPr>
              <a:t>2</a:t>
            </a:r>
            <a:r>
              <a:rPr lang="en-US" altLang="en-US" i="0" dirty="0">
                <a:solidFill>
                  <a:srgbClr val="002060"/>
                </a:solidFill>
              </a:rPr>
              <a:t> cm ∙ 10</a:t>
            </a:r>
            <a:r>
              <a:rPr lang="en-US" altLang="en-US" i="0" baseline="30000" dirty="0">
                <a:solidFill>
                  <a:srgbClr val="002060"/>
                </a:solidFill>
              </a:rPr>
              <a:t>2</a:t>
            </a:r>
            <a:r>
              <a:rPr lang="en-US" altLang="en-US" i="0" dirty="0">
                <a:solidFill>
                  <a:srgbClr val="002060"/>
                </a:solidFill>
              </a:rPr>
              <a:t> cm </a:t>
            </a:r>
            <a:r>
              <a:rPr lang="en-US" altLang="en-US" i="0" dirty="0">
                <a:solidFill>
                  <a:srgbClr val="00B050"/>
                </a:solidFill>
              </a:rPr>
              <a:t>= </a:t>
            </a:r>
            <a:r>
              <a:rPr lang="en-US" altLang="en-US" b="1" i="0" dirty="0">
                <a:solidFill>
                  <a:srgbClr val="00B050"/>
                </a:solidFill>
              </a:rPr>
              <a:t>10</a:t>
            </a:r>
            <a:r>
              <a:rPr lang="en-US" altLang="en-US" b="1" i="0" baseline="30000" dirty="0">
                <a:solidFill>
                  <a:srgbClr val="00B050"/>
                </a:solidFill>
              </a:rPr>
              <a:t>6</a:t>
            </a:r>
            <a:r>
              <a:rPr lang="en-US" altLang="en-US" b="1" i="0" dirty="0">
                <a:solidFill>
                  <a:srgbClr val="00B050"/>
                </a:solidFill>
              </a:rPr>
              <a:t> cm</a:t>
            </a:r>
            <a:r>
              <a:rPr lang="en-US" altLang="en-US" b="1" i="0" baseline="30000" dirty="0">
                <a:solidFill>
                  <a:srgbClr val="00B050"/>
                </a:solidFill>
              </a:rPr>
              <a:t>3</a:t>
            </a:r>
            <a:r>
              <a:rPr lang="en-US" altLang="en-US" b="1" i="0" dirty="0">
                <a:solidFill>
                  <a:srgbClr val="00B050"/>
                </a:solidFill>
              </a:rPr>
              <a:t>  </a:t>
            </a:r>
            <a:r>
              <a:rPr lang="en-US" altLang="en-US" b="1" i="0" dirty="0">
                <a:solidFill>
                  <a:srgbClr val="FF0000"/>
                </a:solidFill>
              </a:rPr>
              <a:t>= 1 m</a:t>
            </a:r>
            <a:r>
              <a:rPr lang="en-US" altLang="en-US" b="1" i="0" baseline="30000" dirty="0">
                <a:solidFill>
                  <a:srgbClr val="FF0000"/>
                </a:solidFill>
              </a:rPr>
              <a:t>3</a:t>
            </a:r>
            <a:endParaRPr lang="en-US" altLang="en-US" b="1" i="0" dirty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  <a:buNone/>
              <a:tabLst>
                <a:tab pos="461963" algn="l"/>
              </a:tabLst>
            </a:pPr>
            <a:r>
              <a:rPr lang="en-US" altLang="en-US" i="0" dirty="0"/>
              <a:t>S:  begin with the amount GIVEN:   </a:t>
            </a:r>
            <a:r>
              <a:rPr lang="en-US" altLang="en-US" b="1" i="0" dirty="0">
                <a:solidFill>
                  <a:srgbClr val="00B050"/>
                </a:solidFill>
              </a:rPr>
              <a:t>7.21 g/cm</a:t>
            </a:r>
            <a:r>
              <a:rPr lang="en-US" altLang="en-US" b="1" i="0" baseline="30000" dirty="0">
                <a:solidFill>
                  <a:srgbClr val="00B050"/>
                </a:solidFill>
              </a:rPr>
              <a:t>3</a:t>
            </a:r>
            <a:endParaRPr lang="en-US" altLang="en-US" b="1" i="0" dirty="0">
              <a:solidFill>
                <a:srgbClr val="00B05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2DEF06-98A7-41EE-853C-B695F0CDA20F}"/>
              </a:ext>
            </a:extLst>
          </p:cNvPr>
          <p:cNvSpPr/>
          <p:nvPr/>
        </p:nvSpPr>
        <p:spPr bwMode="auto">
          <a:xfrm>
            <a:off x="5105400" y="4876800"/>
            <a:ext cx="2286000" cy="45720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6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>
          <a:xfrm>
            <a:off x="1524000" y="25357"/>
            <a:ext cx="5943600" cy="6848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" y="152400"/>
            <a:ext cx="1447800" cy="1150815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EA3FDC1C-38C4-4DF9-8332-48668DA007CB}"/>
              </a:ext>
            </a:extLst>
          </p:cNvPr>
          <p:cNvSpPr/>
          <p:nvPr/>
        </p:nvSpPr>
        <p:spPr bwMode="auto">
          <a:xfrm flipH="1">
            <a:off x="7086599" y="3505200"/>
            <a:ext cx="435735" cy="867020"/>
          </a:xfrm>
          <a:prstGeom prst="leftBrace">
            <a:avLst>
              <a:gd name="adj1" fmla="val 8333"/>
              <a:gd name="adj2" fmla="val 511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7B262-8CDC-41A0-8186-575D9FFD886F}"/>
              </a:ext>
            </a:extLst>
          </p:cNvPr>
          <p:cNvSpPr txBox="1"/>
          <p:nvPr/>
        </p:nvSpPr>
        <p:spPr>
          <a:xfrm>
            <a:off x="31242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 l, g </a:t>
            </a:r>
            <a:r>
              <a:rPr lang="en-US" dirty="0">
                <a:sym typeface="Wingdings" panose="05000000000000000000" pitchFamily="2" charset="2"/>
              </a:rPr>
              <a:t> standards</a:t>
            </a:r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86CC61C-7B45-40C4-92B2-52C296EE121F}"/>
              </a:ext>
            </a:extLst>
          </p:cNvPr>
          <p:cNvSpPr/>
          <p:nvPr/>
        </p:nvSpPr>
        <p:spPr bwMode="auto">
          <a:xfrm>
            <a:off x="990599" y="2590800"/>
            <a:ext cx="609601" cy="1223665"/>
          </a:xfrm>
          <a:prstGeom prst="leftBrace">
            <a:avLst>
              <a:gd name="adj1" fmla="val 8333"/>
              <a:gd name="adj2" fmla="val 5117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9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66700" y="771423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Converting Between Metric Units</a:t>
            </a:r>
            <a:endParaRPr lang="en-US" altLang="en-US" i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The density of manganese (</a:t>
            </a:r>
            <a:r>
              <a:rPr lang="en-US" altLang="en-US" sz="2400" i="0" dirty="0" err="1"/>
              <a:t>Mn</a:t>
            </a:r>
            <a:r>
              <a:rPr lang="en-US" altLang="en-US" sz="2400" i="0" dirty="0"/>
              <a:t>), a metal, is 7.21 g/cm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. What is the density of manganese expressed in units of kg/m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baseline="300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baseline="300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baseline="300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baseline="300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 i="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 i="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i="0" dirty="0">
                <a:solidFill>
                  <a:srgbClr val="C00000"/>
                </a:solidFill>
              </a:rPr>
              <a:t>Remember:  </a:t>
            </a:r>
            <a:r>
              <a:rPr lang="en-US" altLang="en-US" sz="2000" i="0" dirty="0">
                <a:solidFill>
                  <a:srgbClr val="00B050"/>
                </a:solidFill>
              </a:rPr>
              <a:t>Go ONE step at a time! (K. I. S.)</a:t>
            </a:r>
          </a:p>
          <a:p>
            <a:pPr marL="1431925" lvl="1" indent="-14288">
              <a:spcBef>
                <a:spcPct val="50000"/>
              </a:spcBef>
              <a:buNone/>
            </a:pPr>
            <a:r>
              <a:rPr lang="en-US" altLang="en-US" sz="2000" i="0" dirty="0"/>
              <a:t>	</a:t>
            </a:r>
            <a:r>
              <a:rPr lang="en-US" altLang="en-US" sz="2000" i="0" dirty="0">
                <a:solidFill>
                  <a:srgbClr val="7030A0"/>
                </a:solidFill>
              </a:rPr>
              <a:t>factor label </a:t>
            </a:r>
            <a:r>
              <a:rPr lang="en-US" altLang="en-US" sz="2000" i="0" dirty="0">
                <a:solidFill>
                  <a:srgbClr val="FF0000"/>
                </a:solidFill>
              </a:rPr>
              <a:t>grams to kg </a:t>
            </a:r>
            <a:r>
              <a:rPr lang="en-US" altLang="en-US" sz="2000" i="0" dirty="0">
                <a:solidFill>
                  <a:srgbClr val="7030A0"/>
                </a:solidFill>
              </a:rPr>
              <a:t>first, then deal with cm</a:t>
            </a:r>
            <a:r>
              <a:rPr lang="en-US" altLang="en-US" sz="2000" i="0" baseline="30000" dirty="0">
                <a:solidFill>
                  <a:srgbClr val="7030A0"/>
                </a:solidFill>
              </a:rPr>
              <a:t>3</a:t>
            </a:r>
            <a:r>
              <a:rPr lang="en-US" altLang="en-US" sz="2000" i="0" dirty="0">
                <a:solidFill>
                  <a:srgbClr val="7030A0"/>
                </a:solidFill>
              </a:rPr>
              <a:t> to m</a:t>
            </a:r>
            <a:r>
              <a:rPr lang="en-US" altLang="en-US" sz="2000" i="0" baseline="30000" dirty="0">
                <a:solidFill>
                  <a:srgbClr val="7030A0"/>
                </a:solidFill>
              </a:rPr>
              <a:t>3</a:t>
            </a:r>
            <a:endParaRPr lang="en-US" altLang="en-US" sz="2000" i="0" dirty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baseline="30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21DA1F-408D-4CCE-9B4F-3DE8E02C1264}"/>
              </a:ext>
            </a:extLst>
          </p:cNvPr>
          <p:cNvGrpSpPr/>
          <p:nvPr/>
        </p:nvGrpSpPr>
        <p:grpSpPr>
          <a:xfrm>
            <a:off x="540774" y="3192821"/>
            <a:ext cx="7079226" cy="914400"/>
            <a:chOff x="540774" y="3192821"/>
            <a:chExt cx="7079226" cy="914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5D8325-A50B-4AD1-8EA6-16AD813426DF}"/>
                </a:ext>
              </a:extLst>
            </p:cNvPr>
            <p:cNvGrpSpPr/>
            <p:nvPr/>
          </p:nvGrpSpPr>
          <p:grpSpPr>
            <a:xfrm>
              <a:off x="540774" y="3210642"/>
              <a:ext cx="1414616" cy="870360"/>
              <a:chOff x="540774" y="3210642"/>
              <a:chExt cx="1414616" cy="87036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666182C-6110-4164-BE52-7F11AAC6BA35}"/>
                  </a:ext>
                </a:extLst>
              </p:cNvPr>
              <p:cNvGrpSpPr/>
              <p:nvPr/>
            </p:nvGrpSpPr>
            <p:grpSpPr>
              <a:xfrm>
                <a:off x="540774" y="3210642"/>
                <a:ext cx="1414616" cy="870360"/>
                <a:chOff x="540774" y="3210642"/>
                <a:chExt cx="1414616" cy="870360"/>
              </a:xfrm>
            </p:grpSpPr>
            <p:sp>
              <p:nvSpPr>
                <p:cNvPr id="8705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40774" y="3210642"/>
                  <a:ext cx="10668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i="0" dirty="0"/>
                    <a:t>7.21 g</a:t>
                  </a:r>
                </a:p>
              </p:txBody>
            </p:sp>
            <p:sp>
              <p:nvSpPr>
                <p:cNvPr id="8705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40990" y="3623802"/>
                  <a:ext cx="9144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i="0" dirty="0"/>
                    <a:t> cm</a:t>
                  </a:r>
                  <a:r>
                    <a:rPr lang="en-US" altLang="en-US" sz="2400" i="0" baseline="30000" dirty="0"/>
                    <a:t>3</a:t>
                  </a:r>
                  <a:endParaRPr lang="en-US" altLang="en-US" sz="2400" i="0" dirty="0"/>
                </a:p>
              </p:txBody>
            </p:sp>
          </p:grpSp>
          <p:sp>
            <p:nvSpPr>
              <p:cNvPr id="87052" name="Line 11"/>
              <p:cNvSpPr>
                <a:spLocks noChangeShapeType="1"/>
              </p:cNvSpPr>
              <p:nvPr/>
            </p:nvSpPr>
            <p:spPr bwMode="auto">
              <a:xfrm>
                <a:off x="1219200" y="3650021"/>
                <a:ext cx="4968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6" name="Text Box 19"/>
            <p:cNvSpPr txBox="1">
              <a:spLocks noChangeArrowheads="1"/>
            </p:cNvSpPr>
            <p:nvPr/>
          </p:nvSpPr>
          <p:spPr bwMode="auto">
            <a:xfrm>
              <a:off x="3429000" y="3421421"/>
              <a:ext cx="30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i="0"/>
                <a:t>x</a:t>
              </a:r>
            </a:p>
          </p:txBody>
        </p:sp>
        <p:sp>
          <p:nvSpPr>
            <p:cNvPr id="87057" name="Text Box 21"/>
            <p:cNvSpPr txBox="1">
              <a:spLocks noChangeArrowheads="1"/>
            </p:cNvSpPr>
            <p:nvPr/>
          </p:nvSpPr>
          <p:spPr bwMode="auto">
            <a:xfrm>
              <a:off x="3657600" y="3192821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i="0" dirty="0"/>
                <a:t>10</a:t>
              </a:r>
              <a:r>
                <a:rPr lang="en-US" altLang="en-US" sz="2400" i="0" baseline="30000" dirty="0"/>
                <a:t>6</a:t>
              </a:r>
              <a:r>
                <a:rPr lang="en-US" altLang="en-US" sz="2400" i="0" dirty="0"/>
                <a:t> cm</a:t>
              </a:r>
              <a:r>
                <a:rPr lang="en-US" altLang="en-US" sz="2400" i="0" baseline="30000" dirty="0"/>
                <a:t>3</a:t>
              </a:r>
            </a:p>
          </p:txBody>
        </p:sp>
        <p:sp>
          <p:nvSpPr>
            <p:cNvPr id="87058" name="Text Box 22"/>
            <p:cNvSpPr txBox="1">
              <a:spLocks noChangeArrowheads="1"/>
            </p:cNvSpPr>
            <p:nvPr/>
          </p:nvSpPr>
          <p:spPr bwMode="auto">
            <a:xfrm>
              <a:off x="3810000" y="365002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i="0"/>
                <a:t>1 m</a:t>
              </a:r>
              <a:r>
                <a:rPr lang="en-US" altLang="en-US" sz="2400" i="0" baseline="30000"/>
                <a:t>3</a:t>
              </a:r>
            </a:p>
          </p:txBody>
        </p:sp>
        <p:sp>
          <p:nvSpPr>
            <p:cNvPr id="87059" name="Line 23"/>
            <p:cNvSpPr>
              <a:spLocks noChangeShapeType="1"/>
            </p:cNvSpPr>
            <p:nvPr/>
          </p:nvSpPr>
          <p:spPr bwMode="auto">
            <a:xfrm>
              <a:off x="3733800" y="3650021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Text Box 26"/>
            <p:cNvSpPr txBox="1">
              <a:spLocks noChangeArrowheads="1"/>
            </p:cNvSpPr>
            <p:nvPr/>
          </p:nvSpPr>
          <p:spPr bwMode="auto">
            <a:xfrm>
              <a:off x="4876800" y="3421421"/>
              <a:ext cx="2743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i="0" dirty="0"/>
                <a:t>= 7.21 x 10</a:t>
              </a:r>
              <a:r>
                <a:rPr lang="en-US" altLang="en-US" sz="2400" i="0" baseline="30000" dirty="0"/>
                <a:t>3</a:t>
              </a:r>
              <a:r>
                <a:rPr lang="en-US" altLang="en-US" sz="2400" i="0" dirty="0"/>
                <a:t> kg/m</a:t>
              </a:r>
              <a:r>
                <a:rPr lang="en-US" altLang="en-US" sz="2400" i="0" baseline="30000" dirty="0"/>
                <a:t>3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898BB2-D6FF-4457-9468-D308B24ED562}"/>
                </a:ext>
              </a:extLst>
            </p:cNvPr>
            <p:cNvGrpSpPr/>
            <p:nvPr/>
          </p:nvGrpSpPr>
          <p:grpSpPr>
            <a:xfrm>
              <a:off x="2057400" y="3192821"/>
              <a:ext cx="1447800" cy="914400"/>
              <a:chOff x="2057400" y="3192821"/>
              <a:chExt cx="1447800" cy="914400"/>
            </a:xfrm>
          </p:grpSpPr>
          <p:sp>
            <p:nvSpPr>
              <p:cNvPr id="87053" name="Text Box 15"/>
              <p:cNvSpPr txBox="1">
                <a:spLocks noChangeArrowheads="1"/>
              </p:cNvSpPr>
              <p:nvPr/>
            </p:nvSpPr>
            <p:spPr bwMode="auto">
              <a:xfrm>
                <a:off x="2057400" y="3421421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/>
                  <a:t>x</a:t>
                </a:r>
              </a:p>
            </p:txBody>
          </p:sp>
          <p:sp>
            <p:nvSpPr>
              <p:cNvPr id="87054" name="Text Box 16"/>
              <p:cNvSpPr txBox="1">
                <a:spLocks noChangeArrowheads="1"/>
              </p:cNvSpPr>
              <p:nvPr/>
            </p:nvSpPr>
            <p:spPr bwMode="auto">
              <a:xfrm>
                <a:off x="2438400" y="3192821"/>
                <a:ext cx="1066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 dirty="0"/>
                  <a:t>1 kg</a:t>
                </a:r>
              </a:p>
            </p:txBody>
          </p:sp>
          <p:sp>
            <p:nvSpPr>
              <p:cNvPr id="87055" name="Text Box 18"/>
              <p:cNvSpPr txBox="1">
                <a:spLocks noChangeArrowheads="1"/>
              </p:cNvSpPr>
              <p:nvPr/>
            </p:nvSpPr>
            <p:spPr bwMode="auto">
              <a:xfrm>
                <a:off x="2438400" y="3650021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 dirty="0"/>
                  <a:t>10</a:t>
                </a:r>
                <a:r>
                  <a:rPr lang="en-US" altLang="en-US" sz="2400" i="0" baseline="30000" dirty="0"/>
                  <a:t>3 </a:t>
                </a:r>
                <a:r>
                  <a:rPr lang="en-US" altLang="en-US" sz="2400" i="0" dirty="0"/>
                  <a:t>g</a:t>
                </a:r>
              </a:p>
            </p:txBody>
          </p:sp>
          <p:sp>
            <p:nvSpPr>
              <p:cNvPr id="87061" name="Line 17"/>
              <p:cNvSpPr>
                <a:spLocks noChangeShapeType="1"/>
              </p:cNvSpPr>
              <p:nvPr/>
            </p:nvSpPr>
            <p:spPr bwMode="auto">
              <a:xfrm>
                <a:off x="2362200" y="3650021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3 Solving Conversion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6096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895F8D-9B75-494B-9B56-1E8FC974035E}"/>
              </a:ext>
            </a:extLst>
          </p:cNvPr>
          <p:cNvSpPr/>
          <p:nvPr/>
        </p:nvSpPr>
        <p:spPr>
          <a:xfrm>
            <a:off x="1716001" y="2443357"/>
            <a:ext cx="4572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i="0" dirty="0">
                <a:solidFill>
                  <a:srgbClr val="00B050"/>
                </a:solidFill>
              </a:rPr>
              <a:t>10</a:t>
            </a:r>
            <a:r>
              <a:rPr lang="en-US" altLang="en-US" i="0" baseline="30000" dirty="0">
                <a:solidFill>
                  <a:srgbClr val="00B050"/>
                </a:solidFill>
              </a:rPr>
              <a:t>3</a:t>
            </a:r>
            <a:r>
              <a:rPr lang="en-US" altLang="en-US" i="0" dirty="0">
                <a:solidFill>
                  <a:srgbClr val="00B050"/>
                </a:solidFill>
              </a:rPr>
              <a:t> g = 1 kg  … </a:t>
            </a:r>
            <a:r>
              <a:rPr lang="en-US" altLang="en-US" b="1" i="0" dirty="0">
                <a:solidFill>
                  <a:srgbClr val="00B050"/>
                </a:solidFill>
              </a:rPr>
              <a:t>10</a:t>
            </a:r>
            <a:r>
              <a:rPr lang="en-US" altLang="en-US" b="1" i="0" baseline="30000" dirty="0">
                <a:solidFill>
                  <a:srgbClr val="00B050"/>
                </a:solidFill>
              </a:rPr>
              <a:t>6</a:t>
            </a:r>
            <a:r>
              <a:rPr lang="en-US" altLang="en-US" b="1" i="0" dirty="0">
                <a:solidFill>
                  <a:srgbClr val="00B050"/>
                </a:solidFill>
              </a:rPr>
              <a:t> cm</a:t>
            </a:r>
            <a:r>
              <a:rPr lang="en-US" altLang="en-US" b="1" i="0" baseline="30000" dirty="0">
                <a:solidFill>
                  <a:srgbClr val="00B050"/>
                </a:solidFill>
              </a:rPr>
              <a:t>3</a:t>
            </a:r>
            <a:r>
              <a:rPr lang="en-US" altLang="en-US" b="1" i="0" dirty="0">
                <a:solidFill>
                  <a:srgbClr val="00B050"/>
                </a:solidFill>
              </a:rPr>
              <a:t>  </a:t>
            </a:r>
            <a:r>
              <a:rPr lang="en-US" altLang="en-US" b="1" i="0" dirty="0">
                <a:solidFill>
                  <a:srgbClr val="FF0000"/>
                </a:solidFill>
              </a:rPr>
              <a:t>= 1 m</a:t>
            </a:r>
            <a:r>
              <a:rPr lang="en-US" altLang="en-US" b="1" i="0" baseline="30000" dirty="0">
                <a:solidFill>
                  <a:srgbClr val="FF0000"/>
                </a:solidFill>
              </a:rPr>
              <a:t>3</a:t>
            </a:r>
            <a:endParaRPr lang="en-US" altLang="en-US" i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140151-91DB-4A35-A76C-810A64A5C950}"/>
              </a:ext>
            </a:extLst>
          </p:cNvPr>
          <p:cNvSpPr/>
          <p:nvPr/>
        </p:nvSpPr>
        <p:spPr bwMode="auto">
          <a:xfrm>
            <a:off x="1944601" y="3189713"/>
            <a:ext cx="1451893" cy="877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DADE18-DA58-4874-B640-2BFE071E41EF}"/>
              </a:ext>
            </a:extLst>
          </p:cNvPr>
          <p:cNvSpPr/>
          <p:nvPr/>
        </p:nvSpPr>
        <p:spPr bwMode="auto">
          <a:xfrm>
            <a:off x="3498504" y="3211289"/>
            <a:ext cx="1421990" cy="877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E449EE-2684-4E7B-B151-C84A760327A2}"/>
              </a:ext>
            </a:extLst>
          </p:cNvPr>
          <p:cNvSpPr/>
          <p:nvPr/>
        </p:nvSpPr>
        <p:spPr bwMode="auto">
          <a:xfrm>
            <a:off x="5213620" y="3245772"/>
            <a:ext cx="1415780" cy="877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  <p:bldP spid="3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81000" y="1143000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chemeClr val="accent1">
                    <a:lumMod val="50000"/>
                  </a:schemeClr>
                </a:solidFill>
              </a:rPr>
              <a:t>Converting Between Metric Units</a:t>
            </a:r>
            <a:endParaRPr lang="en-US" altLang="en-US" i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The density of manganese (</a:t>
            </a:r>
            <a:r>
              <a:rPr lang="en-US" altLang="en-US" sz="2400" i="0" dirty="0" err="1"/>
              <a:t>Mn</a:t>
            </a:r>
            <a:r>
              <a:rPr lang="en-US" altLang="en-US" sz="2400" i="0" dirty="0"/>
              <a:t>), a metal, is 7.21 g/cm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. What is the density of manganese expressed in units of kg/m</a:t>
            </a:r>
            <a:r>
              <a:rPr lang="en-US" altLang="en-US" sz="2400" i="0" baseline="30000" dirty="0"/>
              <a:t>3</a:t>
            </a:r>
            <a:r>
              <a:rPr lang="en-US" altLang="en-US" sz="2400" i="0" dirty="0"/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baseline="300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baseline="300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baseline="300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baseline="300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baseline="30000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3225800"/>
            <a:ext cx="6705600" cy="914400"/>
            <a:chOff x="990600" y="3657600"/>
            <a:chExt cx="6705600" cy="914400"/>
          </a:xfrm>
        </p:grpSpPr>
        <p:grpSp>
          <p:nvGrpSpPr>
            <p:cNvPr id="87045" name="Group 27"/>
            <p:cNvGrpSpPr>
              <a:grpSpLocks/>
            </p:cNvGrpSpPr>
            <p:nvPr/>
          </p:nvGrpSpPr>
          <p:grpSpPr bwMode="auto">
            <a:xfrm>
              <a:off x="990600" y="3657600"/>
              <a:ext cx="6705600" cy="914400"/>
              <a:chOff x="384" y="1824"/>
              <a:chExt cx="4224" cy="576"/>
            </a:xfrm>
          </p:grpSpPr>
          <p:sp>
            <p:nvSpPr>
              <p:cNvPr id="87050" name="Text Box 9"/>
              <p:cNvSpPr txBox="1">
                <a:spLocks noChangeArrowheads="1"/>
              </p:cNvSpPr>
              <p:nvPr/>
            </p:nvSpPr>
            <p:spPr bwMode="auto">
              <a:xfrm>
                <a:off x="384" y="1824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/>
                  <a:t>7.21 g</a:t>
                </a:r>
              </a:p>
            </p:txBody>
          </p:sp>
          <p:sp>
            <p:nvSpPr>
              <p:cNvPr id="87051" name="Text Box 10"/>
              <p:cNvSpPr txBox="1">
                <a:spLocks noChangeArrowheads="1"/>
              </p:cNvSpPr>
              <p:nvPr/>
            </p:nvSpPr>
            <p:spPr bwMode="auto">
              <a:xfrm>
                <a:off x="384" y="2112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/>
                  <a:t>1 cm</a:t>
                </a:r>
                <a:r>
                  <a:rPr lang="en-US" altLang="en-US" sz="2400" i="0" baseline="30000"/>
                  <a:t>3</a:t>
                </a:r>
                <a:endParaRPr lang="en-US" altLang="en-US" sz="2400" i="0"/>
              </a:p>
            </p:txBody>
          </p:sp>
          <p:sp>
            <p:nvSpPr>
              <p:cNvPr id="87052" name="Line 11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3" name="Text Box 15"/>
              <p:cNvSpPr txBox="1">
                <a:spLocks noChangeArrowheads="1"/>
              </p:cNvSpPr>
              <p:nvPr/>
            </p:nvSpPr>
            <p:spPr bwMode="auto">
              <a:xfrm>
                <a:off x="1104" y="1968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/>
                  <a:t>x</a:t>
                </a:r>
              </a:p>
            </p:txBody>
          </p:sp>
          <p:sp>
            <p:nvSpPr>
              <p:cNvPr id="87054" name="Text Box 16"/>
              <p:cNvSpPr txBox="1">
                <a:spLocks noChangeArrowheads="1"/>
              </p:cNvSpPr>
              <p:nvPr/>
            </p:nvSpPr>
            <p:spPr bwMode="auto">
              <a:xfrm>
                <a:off x="1344" y="1824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 dirty="0"/>
                  <a:t>1 kg</a:t>
                </a:r>
              </a:p>
            </p:txBody>
          </p:sp>
          <p:sp>
            <p:nvSpPr>
              <p:cNvPr id="87055" name="Text Box 18"/>
              <p:cNvSpPr txBox="1">
                <a:spLocks noChangeArrowheads="1"/>
              </p:cNvSpPr>
              <p:nvPr/>
            </p:nvSpPr>
            <p:spPr bwMode="auto">
              <a:xfrm>
                <a:off x="1344" y="2112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 dirty="0"/>
                  <a:t>10</a:t>
                </a:r>
                <a:r>
                  <a:rPr lang="en-US" altLang="en-US" sz="2400" i="0" baseline="30000" dirty="0"/>
                  <a:t>3 </a:t>
                </a:r>
                <a:r>
                  <a:rPr lang="en-US" altLang="en-US" sz="2400" i="0" dirty="0"/>
                  <a:t>g</a:t>
                </a:r>
              </a:p>
            </p:txBody>
          </p:sp>
          <p:sp>
            <p:nvSpPr>
              <p:cNvPr id="87056" name="Text Box 19"/>
              <p:cNvSpPr txBox="1">
                <a:spLocks noChangeArrowheads="1"/>
              </p:cNvSpPr>
              <p:nvPr/>
            </p:nvSpPr>
            <p:spPr bwMode="auto">
              <a:xfrm>
                <a:off x="1968" y="1968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/>
                  <a:t>x</a:t>
                </a:r>
              </a:p>
            </p:txBody>
          </p:sp>
          <p:sp>
            <p:nvSpPr>
              <p:cNvPr id="87057" name="Text Box 21"/>
              <p:cNvSpPr txBox="1">
                <a:spLocks noChangeArrowheads="1"/>
              </p:cNvSpPr>
              <p:nvPr/>
            </p:nvSpPr>
            <p:spPr bwMode="auto">
              <a:xfrm>
                <a:off x="2112" y="1824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 dirty="0"/>
                  <a:t>10</a:t>
                </a:r>
                <a:r>
                  <a:rPr lang="en-US" altLang="en-US" sz="2400" i="0" baseline="30000" dirty="0"/>
                  <a:t>6</a:t>
                </a:r>
                <a:r>
                  <a:rPr lang="en-US" altLang="en-US" sz="2400" i="0" dirty="0"/>
                  <a:t> cm</a:t>
                </a:r>
                <a:r>
                  <a:rPr lang="en-US" altLang="en-US" sz="2400" i="0" baseline="30000" dirty="0"/>
                  <a:t>3</a:t>
                </a:r>
              </a:p>
            </p:txBody>
          </p:sp>
          <p:sp>
            <p:nvSpPr>
              <p:cNvPr id="87058" name="Text Box 22"/>
              <p:cNvSpPr txBox="1">
                <a:spLocks noChangeArrowheads="1"/>
              </p:cNvSpPr>
              <p:nvPr/>
            </p:nvSpPr>
            <p:spPr bwMode="auto">
              <a:xfrm>
                <a:off x="2208" y="2112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/>
                  <a:t>1 m</a:t>
                </a:r>
                <a:r>
                  <a:rPr lang="en-US" altLang="en-US" sz="2400" i="0" baseline="30000"/>
                  <a:t>3</a:t>
                </a:r>
              </a:p>
            </p:txBody>
          </p:sp>
          <p:sp>
            <p:nvSpPr>
              <p:cNvPr id="87059" name="Line 23"/>
              <p:cNvSpPr>
                <a:spLocks noChangeShapeType="1"/>
              </p:cNvSpPr>
              <p:nvPr/>
            </p:nvSpPr>
            <p:spPr bwMode="auto">
              <a:xfrm>
                <a:off x="2160" y="211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0" name="Text Box 26"/>
              <p:cNvSpPr txBox="1">
                <a:spLocks noChangeArrowheads="1"/>
              </p:cNvSpPr>
              <p:nvPr/>
            </p:nvSpPr>
            <p:spPr bwMode="auto">
              <a:xfrm>
                <a:off x="2880" y="1968"/>
                <a:ext cx="17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0"/>
                  <a:t>= 7.21 x 10</a:t>
                </a:r>
                <a:r>
                  <a:rPr lang="en-US" altLang="en-US" sz="2400" i="0" baseline="30000"/>
                  <a:t>3</a:t>
                </a:r>
                <a:r>
                  <a:rPr lang="en-US" altLang="en-US" sz="2400" i="0"/>
                  <a:t> kg/m</a:t>
                </a:r>
                <a:r>
                  <a:rPr lang="en-US" altLang="en-US" sz="2400" i="0" baseline="30000"/>
                  <a:t>3</a:t>
                </a:r>
              </a:p>
            </p:txBody>
          </p:sp>
          <p:sp>
            <p:nvSpPr>
              <p:cNvPr id="87061" name="Line 17"/>
              <p:cNvSpPr>
                <a:spLocks noChangeShapeType="1"/>
              </p:cNvSpPr>
              <p:nvPr/>
            </p:nvSpPr>
            <p:spPr bwMode="auto">
              <a:xfrm>
                <a:off x="1296" y="211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46" name="Line 30"/>
            <p:cNvSpPr>
              <a:spLocks noChangeShapeType="1"/>
            </p:cNvSpPr>
            <p:nvPr/>
          </p:nvSpPr>
          <p:spPr bwMode="auto">
            <a:xfrm flipH="1">
              <a:off x="1600200" y="3810000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7" name="Line 31"/>
            <p:cNvSpPr>
              <a:spLocks noChangeShapeType="1"/>
            </p:cNvSpPr>
            <p:nvPr/>
          </p:nvSpPr>
          <p:spPr bwMode="auto">
            <a:xfrm flipH="1">
              <a:off x="1219200" y="4191000"/>
              <a:ext cx="6858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8" name="Line 32"/>
            <p:cNvSpPr>
              <a:spLocks noChangeShapeType="1"/>
            </p:cNvSpPr>
            <p:nvPr/>
          </p:nvSpPr>
          <p:spPr bwMode="auto">
            <a:xfrm flipH="1">
              <a:off x="4267200" y="3733800"/>
              <a:ext cx="6858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Line 33"/>
            <p:cNvSpPr>
              <a:spLocks noChangeShapeType="1"/>
            </p:cNvSpPr>
            <p:nvPr/>
          </p:nvSpPr>
          <p:spPr bwMode="auto">
            <a:xfrm flipH="1">
              <a:off x="2971800" y="4267200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3 Solving Conversion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6096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Practice:    </a:t>
            </a:r>
            <a:r>
              <a:rPr lang="en-US" dirty="0"/>
              <a:t>Convert </a:t>
            </a:r>
            <a:r>
              <a:rPr lang="en-US" dirty="0">
                <a:solidFill>
                  <a:srgbClr val="0070C0"/>
                </a:solidFill>
              </a:rPr>
              <a:t>1453 g/cm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to </a:t>
            </a:r>
            <a:r>
              <a:rPr lang="en-US" dirty="0">
                <a:solidFill>
                  <a:srgbClr val="00B050"/>
                </a:solidFill>
              </a:rPr>
              <a:t>kg/L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3DBF7-6CC2-4D79-B59A-93359E019688}"/>
              </a:ext>
            </a:extLst>
          </p:cNvPr>
          <p:cNvSpPr txBox="1"/>
          <p:nvPr/>
        </p:nvSpPr>
        <p:spPr>
          <a:xfrm>
            <a:off x="76200" y="76200"/>
            <a:ext cx="601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165591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091157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Measurement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lIns="182755" tIns="91376" rIns="182755" bIns="91376"/>
          <a:lstStyle/>
          <a:p>
            <a:r>
              <a:rPr lang="en-US" sz="2300" dirty="0">
                <a:solidFill>
                  <a:srgbClr val="7030A0"/>
                </a:solidFill>
              </a:rPr>
              <a:t>The boiling point of ethanol is known to be 78.0 C. A student observes the following temperatures for the boiling point of ethanol: 69.43 C, 73.8 C, and 74 C. Are these numbers accurate and/or precise? Explain.     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Inaccurate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they miss the target (accepted value)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Not precise  all different decimal places</a:t>
            </a:r>
            <a:endParaRPr 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dirty="0"/>
              <a:t>Use the value, 73.8 to determine how accurate the student’s temperature is. </a:t>
            </a:r>
          </a:p>
          <a:p>
            <a:pPr algn="ctr"/>
            <a:endParaRPr 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Error = (78.0 C – 73.8 C) / 78.0 C x 100% = 5.38%</a:t>
            </a:r>
          </a:p>
          <a:p>
            <a:pPr algn="ctr"/>
            <a:endParaRPr lang="en-US" sz="2300" dirty="0"/>
          </a:p>
        </p:txBody>
      </p:sp>
      <p:pic>
        <p:nvPicPr>
          <p:cNvPr id="10" name="Picture 9" descr="warm_up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881636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BC0DF-F8DA-4BC6-B5F5-F8B1575D8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105400"/>
            <a:ext cx="489246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Practice:    </a:t>
            </a:r>
            <a:r>
              <a:rPr lang="en-US" sz="1800" dirty="0"/>
              <a:t>Convert </a:t>
            </a:r>
            <a:r>
              <a:rPr lang="en-US" sz="1800" dirty="0">
                <a:solidFill>
                  <a:srgbClr val="0070C0"/>
                </a:solidFill>
              </a:rPr>
              <a:t>1453 g/cm</a:t>
            </a:r>
            <a:r>
              <a:rPr lang="en-US" sz="1800" baseline="30000" dirty="0">
                <a:solidFill>
                  <a:srgbClr val="0070C0"/>
                </a:solidFill>
              </a:rPr>
              <a:t>3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to </a:t>
            </a:r>
            <a:r>
              <a:rPr lang="en-US" sz="1800" dirty="0">
                <a:solidFill>
                  <a:srgbClr val="00B050"/>
                </a:solidFill>
              </a:rPr>
              <a:t>kg/L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E3A7A-8994-49D8-8955-19E2ADE0B6AA}"/>
              </a:ext>
            </a:extLst>
          </p:cNvPr>
          <p:cNvSpPr/>
          <p:nvPr/>
        </p:nvSpPr>
        <p:spPr>
          <a:xfrm>
            <a:off x="609600" y="1295400"/>
            <a:ext cx="7620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i="0" dirty="0">
                <a:solidFill>
                  <a:srgbClr val="00B050"/>
                </a:solidFill>
              </a:rPr>
              <a:t>A:  kg/L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i="0" dirty="0"/>
              <a:t>G:  1453 g/cm</a:t>
            </a:r>
            <a:r>
              <a:rPr lang="en-US" altLang="en-US" i="0" baseline="30000" dirty="0"/>
              <a:t>3</a:t>
            </a:r>
            <a:endParaRPr lang="en-US" altLang="en-US" i="0" dirty="0"/>
          </a:p>
          <a:p>
            <a:pPr>
              <a:spcBef>
                <a:spcPct val="50000"/>
              </a:spcBef>
            </a:pPr>
            <a:r>
              <a:rPr lang="en-US" altLang="en-US" i="0" dirty="0">
                <a:solidFill>
                  <a:srgbClr val="00B050"/>
                </a:solidFill>
              </a:rPr>
              <a:t>E:  10</a:t>
            </a:r>
            <a:r>
              <a:rPr lang="en-US" altLang="en-US" i="0" baseline="30000" dirty="0">
                <a:solidFill>
                  <a:srgbClr val="00B050"/>
                </a:solidFill>
              </a:rPr>
              <a:t>3</a:t>
            </a:r>
            <a:r>
              <a:rPr lang="en-US" altLang="en-US" i="0" dirty="0">
                <a:solidFill>
                  <a:srgbClr val="00B050"/>
                </a:solidFill>
              </a:rPr>
              <a:t> g = 1 kg  </a:t>
            </a:r>
          </a:p>
          <a:p>
            <a:pPr>
              <a:spcBef>
                <a:spcPct val="50000"/>
              </a:spcBef>
            </a:pPr>
            <a:r>
              <a:rPr lang="en-US" altLang="en-US" i="0" dirty="0">
                <a:solidFill>
                  <a:srgbClr val="00B050"/>
                </a:solidFill>
              </a:rPr>
              <a:t>     </a:t>
            </a:r>
            <a:r>
              <a:rPr lang="en-US" altLang="en-US" i="0" dirty="0"/>
              <a:t>1 cm</a:t>
            </a:r>
            <a:r>
              <a:rPr lang="en-US" altLang="en-US" i="0" baseline="30000" dirty="0"/>
              <a:t>3</a:t>
            </a:r>
            <a:r>
              <a:rPr lang="en-US" altLang="en-US" i="0" dirty="0"/>
              <a:t> = 1 mL </a:t>
            </a:r>
            <a:endParaRPr lang="en-US" altLang="en-US" sz="2000" i="0" dirty="0">
              <a:solidFill>
                <a:srgbClr val="FF0000"/>
              </a:solidFill>
            </a:endParaRPr>
          </a:p>
          <a:p>
            <a:pPr marL="403225">
              <a:spcBef>
                <a:spcPct val="50000"/>
              </a:spcBef>
            </a:pPr>
            <a:r>
              <a:rPr lang="en-US" altLang="en-US" i="0" dirty="0">
                <a:solidFill>
                  <a:srgbClr val="002060"/>
                </a:solidFill>
              </a:rPr>
              <a:t>10</a:t>
            </a:r>
            <a:r>
              <a:rPr lang="en-US" altLang="en-US" i="0" baseline="30000" dirty="0">
                <a:solidFill>
                  <a:srgbClr val="002060"/>
                </a:solidFill>
              </a:rPr>
              <a:t>3</a:t>
            </a:r>
            <a:r>
              <a:rPr lang="en-US" altLang="en-US" i="0" dirty="0">
                <a:solidFill>
                  <a:srgbClr val="002060"/>
                </a:solidFill>
              </a:rPr>
              <a:t> mL </a:t>
            </a:r>
            <a:r>
              <a:rPr lang="en-US" altLang="en-US" i="0" dirty="0">
                <a:solidFill>
                  <a:srgbClr val="00B050"/>
                </a:solidFill>
              </a:rPr>
              <a:t>= </a:t>
            </a:r>
            <a:r>
              <a:rPr lang="en-US" altLang="en-US" b="1" i="0" dirty="0">
                <a:solidFill>
                  <a:srgbClr val="00B050"/>
                </a:solidFill>
              </a:rPr>
              <a:t>1 L</a:t>
            </a:r>
            <a:endParaRPr lang="en-US" altLang="en-US" b="1" i="0" dirty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  <a:buNone/>
              <a:tabLst>
                <a:tab pos="461963" algn="l"/>
              </a:tabLst>
            </a:pPr>
            <a:r>
              <a:rPr lang="en-US" altLang="en-US" i="0" dirty="0"/>
              <a:t>S:  begin with the amount GIVEN:  </a:t>
            </a:r>
            <a:r>
              <a:rPr lang="en-US" altLang="en-US" b="1" i="0" dirty="0">
                <a:solidFill>
                  <a:srgbClr val="00B050"/>
                </a:solidFill>
              </a:rPr>
              <a:t>1453 g/cm</a:t>
            </a:r>
            <a:r>
              <a:rPr lang="en-US" altLang="en-US" b="1" i="0" baseline="30000" dirty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95D66-3FCE-4C35-8CAB-0E81BA31F00F}"/>
              </a:ext>
            </a:extLst>
          </p:cNvPr>
          <p:cNvSpPr txBox="1"/>
          <p:nvPr/>
        </p:nvSpPr>
        <p:spPr>
          <a:xfrm>
            <a:off x="76200" y="76200"/>
            <a:ext cx="601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26362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>
          <a:xfrm>
            <a:off x="1524000" y="25357"/>
            <a:ext cx="5943600" cy="6848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" y="152400"/>
            <a:ext cx="1447800" cy="1150815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EA3FDC1C-38C4-4DF9-8332-48668DA007CB}"/>
              </a:ext>
            </a:extLst>
          </p:cNvPr>
          <p:cNvSpPr/>
          <p:nvPr/>
        </p:nvSpPr>
        <p:spPr bwMode="auto">
          <a:xfrm flipH="1">
            <a:off x="7086598" y="3505200"/>
            <a:ext cx="435735" cy="1143000"/>
          </a:xfrm>
          <a:prstGeom prst="leftBrace">
            <a:avLst>
              <a:gd name="adj1" fmla="val 8333"/>
              <a:gd name="adj2" fmla="val 5117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7B262-8CDC-41A0-8186-575D9FFD886F}"/>
              </a:ext>
            </a:extLst>
          </p:cNvPr>
          <p:cNvSpPr txBox="1"/>
          <p:nvPr/>
        </p:nvSpPr>
        <p:spPr>
          <a:xfrm>
            <a:off x="31242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 l, g </a:t>
            </a:r>
            <a:r>
              <a:rPr lang="en-US" dirty="0">
                <a:sym typeface="Wingdings" panose="05000000000000000000" pitchFamily="2" charset="2"/>
              </a:rPr>
              <a:t> standards</a:t>
            </a:r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86CC61C-7B45-40C4-92B2-52C296EE121F}"/>
              </a:ext>
            </a:extLst>
          </p:cNvPr>
          <p:cNvSpPr/>
          <p:nvPr/>
        </p:nvSpPr>
        <p:spPr bwMode="auto">
          <a:xfrm>
            <a:off x="990599" y="2590800"/>
            <a:ext cx="609601" cy="1223665"/>
          </a:xfrm>
          <a:prstGeom prst="leftBrace">
            <a:avLst>
              <a:gd name="adj1" fmla="val 8333"/>
              <a:gd name="adj2" fmla="val 511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9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Practice:    </a:t>
            </a:r>
            <a:r>
              <a:rPr lang="en-US" sz="1800" dirty="0"/>
              <a:t>Convert </a:t>
            </a:r>
            <a:r>
              <a:rPr lang="en-US" sz="1800" dirty="0">
                <a:solidFill>
                  <a:srgbClr val="0070C0"/>
                </a:solidFill>
              </a:rPr>
              <a:t>1453 g/cm</a:t>
            </a:r>
            <a:r>
              <a:rPr lang="en-US" sz="1800" baseline="30000" dirty="0">
                <a:solidFill>
                  <a:srgbClr val="0070C0"/>
                </a:solidFill>
              </a:rPr>
              <a:t>3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to </a:t>
            </a:r>
            <a:r>
              <a:rPr lang="en-US" sz="1800" dirty="0">
                <a:solidFill>
                  <a:srgbClr val="00B050"/>
                </a:solidFill>
              </a:rPr>
              <a:t>kg/L</a:t>
            </a:r>
          </a:p>
          <a:p>
            <a:pPr marL="0" indent="0">
              <a:buNone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Use </a:t>
            </a:r>
            <a:r>
              <a:rPr lang="en-US" sz="2000" dirty="0">
                <a:solidFill>
                  <a:srgbClr val="0070C0"/>
                </a:solidFill>
              </a:rPr>
              <a:t>equalities</a:t>
            </a:r>
            <a:r>
              <a:rPr lang="en-US" sz="2000" dirty="0">
                <a:solidFill>
                  <a:srgbClr val="00B050"/>
                </a:solidFill>
              </a:rPr>
              <a:t> and </a:t>
            </a:r>
            <a:r>
              <a:rPr lang="en-US" sz="2000" dirty="0">
                <a:solidFill>
                  <a:srgbClr val="7030A0"/>
                </a:solidFill>
              </a:rPr>
              <a:t>conversion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factors</a:t>
            </a:r>
            <a:r>
              <a:rPr lang="en-US" sz="2000" dirty="0">
                <a:solidFill>
                  <a:srgbClr val="00B050"/>
                </a:solidFill>
              </a:rPr>
              <a:t> to cancel undesired units and leave desired units.</a:t>
            </a: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1453 g/cm</a:t>
            </a:r>
            <a:r>
              <a:rPr lang="en-US" baseline="30000" dirty="0">
                <a:solidFill>
                  <a:srgbClr val="0070C0"/>
                </a:solidFill>
              </a:rPr>
              <a:t>3 </a:t>
            </a:r>
            <a:r>
              <a:rPr lang="en-US" dirty="0">
                <a:solidFill>
                  <a:srgbClr val="0070C0"/>
                </a:solidFill>
              </a:rPr>
              <a:t> x  1 kg/10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g</a:t>
            </a:r>
            <a:endParaRPr lang="en-US" dirty="0"/>
          </a:p>
          <a:p>
            <a:pPr marL="0" indent="0">
              <a:buNone/>
            </a:pPr>
            <a:endParaRPr lang="en-US" sz="24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strike="sngStrike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3D7903-8839-427D-A3B0-2A3B4B970FB6}"/>
              </a:ext>
            </a:extLst>
          </p:cNvPr>
          <p:cNvGrpSpPr/>
          <p:nvPr/>
        </p:nvGrpSpPr>
        <p:grpSpPr>
          <a:xfrm>
            <a:off x="1524000" y="2514600"/>
            <a:ext cx="3352800" cy="381000"/>
            <a:chOff x="1447800" y="2438400"/>
            <a:chExt cx="2819400" cy="228600"/>
          </a:xfrm>
        </p:grpSpPr>
        <p:sp>
          <p:nvSpPr>
            <p:cNvPr id="6" name="Line 30">
              <a:extLst>
                <a:ext uri="{FF2B5EF4-FFF2-40B4-BE49-F238E27FC236}">
                  <a16:creationId xmlns:a16="http://schemas.microsoft.com/office/drawing/2014/main" id="{38A690D8-D235-4518-AEB7-947853FC9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7800" y="2438400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3">
              <a:extLst>
                <a:ext uri="{FF2B5EF4-FFF2-40B4-BE49-F238E27FC236}">
                  <a16:creationId xmlns:a16="http://schemas.microsoft.com/office/drawing/2014/main" id="{F56A6606-681A-40AF-BE25-55FF3DA50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0" y="2438400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A4807B-0A26-4C8C-AB88-1B143DB839BA}"/>
              </a:ext>
            </a:extLst>
          </p:cNvPr>
          <p:cNvSpPr txBox="1"/>
          <p:nvPr/>
        </p:nvSpPr>
        <p:spPr>
          <a:xfrm>
            <a:off x="76200" y="76200"/>
            <a:ext cx="601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960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Practice:    </a:t>
            </a:r>
            <a:r>
              <a:rPr lang="en-US" sz="1800" dirty="0"/>
              <a:t>Convert </a:t>
            </a:r>
            <a:r>
              <a:rPr lang="en-US" sz="1800" dirty="0">
                <a:solidFill>
                  <a:srgbClr val="0070C0"/>
                </a:solidFill>
              </a:rPr>
              <a:t>1453 g/cm</a:t>
            </a:r>
            <a:r>
              <a:rPr lang="en-US" sz="1800" baseline="30000" dirty="0">
                <a:solidFill>
                  <a:srgbClr val="0070C0"/>
                </a:solidFill>
              </a:rPr>
              <a:t>3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to </a:t>
            </a:r>
            <a:r>
              <a:rPr lang="en-US" sz="1800" dirty="0">
                <a:solidFill>
                  <a:srgbClr val="00B050"/>
                </a:solidFill>
              </a:rPr>
              <a:t>kg/L</a:t>
            </a:r>
          </a:p>
          <a:p>
            <a:pPr marL="0" indent="0">
              <a:buNone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Use </a:t>
            </a:r>
            <a:r>
              <a:rPr lang="en-US" sz="1800" dirty="0">
                <a:solidFill>
                  <a:srgbClr val="0070C0"/>
                </a:solidFill>
              </a:rPr>
              <a:t>equalities</a:t>
            </a:r>
            <a:r>
              <a:rPr lang="en-US" sz="1800" dirty="0">
                <a:solidFill>
                  <a:srgbClr val="00B050"/>
                </a:solidFill>
              </a:rPr>
              <a:t> and </a:t>
            </a:r>
            <a:r>
              <a:rPr lang="en-US" sz="1800" dirty="0">
                <a:solidFill>
                  <a:srgbClr val="7030A0"/>
                </a:solidFill>
              </a:rPr>
              <a:t>conversion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factors</a:t>
            </a:r>
            <a:r>
              <a:rPr lang="en-US" sz="1800" dirty="0">
                <a:solidFill>
                  <a:srgbClr val="00B050"/>
                </a:solidFill>
              </a:rPr>
              <a:t> to cancel undesired units and leave desired units.</a:t>
            </a:r>
          </a:p>
          <a:p>
            <a:pPr marL="0" indent="0">
              <a:buNone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1453 g/cm</a:t>
            </a:r>
            <a:r>
              <a:rPr lang="en-US" sz="2400" baseline="30000" dirty="0">
                <a:solidFill>
                  <a:srgbClr val="0070C0"/>
                </a:solidFill>
              </a:rPr>
              <a:t>3 </a:t>
            </a:r>
            <a:r>
              <a:rPr lang="en-US" sz="2400" dirty="0">
                <a:solidFill>
                  <a:srgbClr val="0070C0"/>
                </a:solidFill>
              </a:rPr>
              <a:t> x  1 kg/10</a:t>
            </a:r>
            <a:r>
              <a:rPr lang="en-US" sz="2400" baseline="30000" dirty="0">
                <a:solidFill>
                  <a:srgbClr val="0070C0"/>
                </a:solidFill>
              </a:rPr>
              <a:t>3</a:t>
            </a:r>
            <a:r>
              <a:rPr lang="en-US" sz="2400" dirty="0">
                <a:solidFill>
                  <a:srgbClr val="0070C0"/>
                </a:solidFill>
              </a:rPr>
              <a:t> g</a:t>
            </a:r>
            <a:endParaRPr lang="en-US" sz="2400" dirty="0"/>
          </a:p>
          <a:p>
            <a:pPr marL="0" indent="0">
              <a:buNone/>
            </a:pPr>
            <a:endParaRPr lang="en-US" sz="24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1453 </a:t>
            </a:r>
            <a:r>
              <a:rPr lang="en-US" sz="2400" strike="sngStrike" dirty="0">
                <a:solidFill>
                  <a:srgbClr val="0070C0"/>
                </a:solidFill>
              </a:rPr>
              <a:t>g</a:t>
            </a:r>
            <a:r>
              <a:rPr lang="en-US" sz="2400" dirty="0">
                <a:solidFill>
                  <a:srgbClr val="0070C0"/>
                </a:solidFill>
              </a:rPr>
              <a:t>/cm</a:t>
            </a:r>
            <a:r>
              <a:rPr lang="en-US" sz="2400" baseline="30000" dirty="0">
                <a:solidFill>
                  <a:srgbClr val="0070C0"/>
                </a:solidFill>
              </a:rPr>
              <a:t>3 </a:t>
            </a:r>
            <a:r>
              <a:rPr lang="en-US" sz="2400" dirty="0">
                <a:solidFill>
                  <a:srgbClr val="0070C0"/>
                </a:solidFill>
              </a:rPr>
              <a:t> x  1 kg/10</a:t>
            </a:r>
            <a:r>
              <a:rPr lang="en-US" sz="2400" baseline="30000" dirty="0">
                <a:solidFill>
                  <a:srgbClr val="0070C0"/>
                </a:solidFill>
              </a:rPr>
              <a:t>3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strike="sngStrike" dirty="0">
                <a:solidFill>
                  <a:srgbClr val="0070C0"/>
                </a:solidFill>
              </a:rPr>
              <a:t>g</a:t>
            </a:r>
            <a:r>
              <a:rPr lang="en-US" sz="2400" dirty="0">
                <a:solidFill>
                  <a:srgbClr val="0070C0"/>
                </a:solidFill>
              </a:rPr>
              <a:t>   </a:t>
            </a:r>
            <a:r>
              <a:rPr lang="en-US" sz="2400" dirty="0">
                <a:solidFill>
                  <a:srgbClr val="002060"/>
                </a:solidFill>
              </a:rPr>
              <a:t>x  </a:t>
            </a:r>
            <a:r>
              <a:rPr lang="en-US" sz="2400" dirty="0"/>
              <a:t>cm</a:t>
            </a:r>
            <a:r>
              <a:rPr lang="en-US" sz="2400" baseline="30000" dirty="0"/>
              <a:t>3</a:t>
            </a:r>
            <a:r>
              <a:rPr lang="en-US" sz="2400" dirty="0"/>
              <a:t>/1 ml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1453 </a:t>
            </a:r>
            <a:r>
              <a:rPr lang="en-US" sz="2400" strike="sngStrike" dirty="0">
                <a:solidFill>
                  <a:srgbClr val="0070C0"/>
                </a:solidFill>
              </a:rPr>
              <a:t>g/cm</a:t>
            </a:r>
            <a:r>
              <a:rPr lang="en-US" sz="2400" strike="sngStrike" baseline="30000" dirty="0">
                <a:solidFill>
                  <a:srgbClr val="0070C0"/>
                </a:solidFill>
              </a:rPr>
              <a:t>3</a:t>
            </a:r>
            <a:r>
              <a:rPr lang="en-US" sz="2400" baseline="300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 x  1 kg/10</a:t>
            </a:r>
            <a:r>
              <a:rPr lang="en-US" sz="2400" baseline="30000" dirty="0">
                <a:solidFill>
                  <a:srgbClr val="0070C0"/>
                </a:solidFill>
              </a:rPr>
              <a:t>3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strike="sngStrike" dirty="0">
                <a:solidFill>
                  <a:srgbClr val="0070C0"/>
                </a:solidFill>
              </a:rPr>
              <a:t>g</a:t>
            </a:r>
            <a:r>
              <a:rPr lang="en-US" sz="2400" dirty="0">
                <a:solidFill>
                  <a:srgbClr val="0070C0"/>
                </a:solidFill>
              </a:rPr>
              <a:t>   </a:t>
            </a:r>
            <a:r>
              <a:rPr lang="en-US" sz="2400" dirty="0">
                <a:solidFill>
                  <a:srgbClr val="002060"/>
                </a:solidFill>
              </a:rPr>
              <a:t>x  </a:t>
            </a:r>
            <a:r>
              <a:rPr lang="en-US" sz="2400" strike="sngStrike" dirty="0"/>
              <a:t>cm</a:t>
            </a:r>
            <a:r>
              <a:rPr lang="en-US" sz="2400" strike="sngStrike" baseline="30000" dirty="0"/>
              <a:t>3</a:t>
            </a:r>
            <a:r>
              <a:rPr lang="en-US" sz="2400" dirty="0"/>
              <a:t>/1 ml  </a:t>
            </a:r>
            <a:r>
              <a:rPr lang="en-US" sz="2400" dirty="0">
                <a:solidFill>
                  <a:srgbClr val="FF0000"/>
                </a:solidFill>
              </a:rPr>
              <a:t>x  10</a:t>
            </a:r>
            <a:r>
              <a:rPr lang="en-US" sz="2400" baseline="30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ml / 1 L  =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1453 kg/L  … change to scientific notation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=   </a:t>
            </a:r>
            <a:r>
              <a:rPr lang="en-US" sz="2400" b="1" dirty="0">
                <a:solidFill>
                  <a:srgbClr val="00B050"/>
                </a:solidFill>
              </a:rPr>
              <a:t>1.453  x 10</a:t>
            </a:r>
            <a:r>
              <a:rPr lang="en-US" sz="2400" b="1" baseline="30000" dirty="0">
                <a:solidFill>
                  <a:srgbClr val="00B050"/>
                </a:solidFill>
              </a:rPr>
              <a:t>3</a:t>
            </a:r>
            <a:r>
              <a:rPr lang="en-US" sz="2400" b="1" dirty="0">
                <a:solidFill>
                  <a:srgbClr val="00B050"/>
                </a:solidFill>
              </a:rPr>
              <a:t> kg/L</a:t>
            </a:r>
          </a:p>
          <a:p>
            <a:pPr marL="0" indent="0" algn="ctr"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(# ↓, therefore Exp. ↑)</a:t>
            </a:r>
            <a:endParaRPr lang="en-US" sz="2400" strike="sngStrike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3D7903-8839-427D-A3B0-2A3B4B970FB6}"/>
              </a:ext>
            </a:extLst>
          </p:cNvPr>
          <p:cNvGrpSpPr/>
          <p:nvPr/>
        </p:nvGrpSpPr>
        <p:grpSpPr>
          <a:xfrm>
            <a:off x="1447800" y="2438400"/>
            <a:ext cx="2819400" cy="228600"/>
            <a:chOff x="1447800" y="2438400"/>
            <a:chExt cx="2819400" cy="228600"/>
          </a:xfrm>
        </p:grpSpPr>
        <p:sp>
          <p:nvSpPr>
            <p:cNvPr id="6" name="Line 30">
              <a:extLst>
                <a:ext uri="{FF2B5EF4-FFF2-40B4-BE49-F238E27FC236}">
                  <a16:creationId xmlns:a16="http://schemas.microsoft.com/office/drawing/2014/main" id="{38A690D8-D235-4518-AEB7-947853FC9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7800" y="2438400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3">
              <a:extLst>
                <a:ext uri="{FF2B5EF4-FFF2-40B4-BE49-F238E27FC236}">
                  <a16:creationId xmlns:a16="http://schemas.microsoft.com/office/drawing/2014/main" id="{F56A6606-681A-40AF-BE25-55FF3DA50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0" y="2438400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6C65C5-C702-450C-AD8D-0DFADD4DF492}"/>
              </a:ext>
            </a:extLst>
          </p:cNvPr>
          <p:cNvGrpSpPr/>
          <p:nvPr/>
        </p:nvGrpSpPr>
        <p:grpSpPr>
          <a:xfrm>
            <a:off x="1850922" y="3276600"/>
            <a:ext cx="3406878" cy="266700"/>
            <a:chOff x="1850922" y="3276600"/>
            <a:chExt cx="3406878" cy="266700"/>
          </a:xfrm>
        </p:grpSpPr>
        <p:sp>
          <p:nvSpPr>
            <p:cNvPr id="8" name="Line 30">
              <a:extLst>
                <a:ext uri="{FF2B5EF4-FFF2-40B4-BE49-F238E27FC236}">
                  <a16:creationId xmlns:a16="http://schemas.microsoft.com/office/drawing/2014/main" id="{AD58070E-D380-418F-9D3D-352318CBD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0922" y="3314700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3">
              <a:extLst>
                <a:ext uri="{FF2B5EF4-FFF2-40B4-BE49-F238E27FC236}">
                  <a16:creationId xmlns:a16="http://schemas.microsoft.com/office/drawing/2014/main" id="{93E5DF69-FB97-4DC2-BE06-1640B0E7E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600" y="3276600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8E9AE1-796C-4B78-9FDE-90A3AF4E0318}"/>
              </a:ext>
            </a:extLst>
          </p:cNvPr>
          <p:cNvGrpSpPr/>
          <p:nvPr/>
        </p:nvGrpSpPr>
        <p:grpSpPr>
          <a:xfrm>
            <a:off x="5486400" y="4186084"/>
            <a:ext cx="1828800" cy="233516"/>
            <a:chOff x="5486400" y="4186084"/>
            <a:chExt cx="1828800" cy="233516"/>
          </a:xfrm>
        </p:grpSpPr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6CC3B69-04E3-4B4C-941A-01FA7403D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4191000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3">
              <a:extLst>
                <a:ext uri="{FF2B5EF4-FFF2-40B4-BE49-F238E27FC236}">
                  <a16:creationId xmlns:a16="http://schemas.microsoft.com/office/drawing/2014/main" id="{0615EC49-4041-49AC-B9FE-CF49D4422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58000" y="4186084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2E078B-B609-4B9E-AC46-F34DA66DAD6C}"/>
              </a:ext>
            </a:extLst>
          </p:cNvPr>
          <p:cNvGrpSpPr/>
          <p:nvPr/>
        </p:nvGrpSpPr>
        <p:grpSpPr>
          <a:xfrm>
            <a:off x="3429000" y="4181168"/>
            <a:ext cx="3429000" cy="233516"/>
            <a:chOff x="3429000" y="4181168"/>
            <a:chExt cx="3429000" cy="233516"/>
          </a:xfrm>
        </p:grpSpPr>
        <p:sp>
          <p:nvSpPr>
            <p:cNvPr id="16" name="Line 30">
              <a:extLst>
                <a:ext uri="{FF2B5EF4-FFF2-40B4-BE49-F238E27FC236}">
                  <a16:creationId xmlns:a16="http://schemas.microsoft.com/office/drawing/2014/main" id="{83254908-1919-493F-8DB2-00D8BC67D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9000" y="4181168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3">
              <a:extLst>
                <a:ext uri="{FF2B5EF4-FFF2-40B4-BE49-F238E27FC236}">
                  <a16:creationId xmlns:a16="http://schemas.microsoft.com/office/drawing/2014/main" id="{ACA8AD32-DBF1-40C9-AD31-5691E0354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4186084"/>
              <a:ext cx="457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4507449-82B5-4B2E-A8A4-019C08144DBE}"/>
              </a:ext>
            </a:extLst>
          </p:cNvPr>
          <p:cNvSpPr txBox="1"/>
          <p:nvPr/>
        </p:nvSpPr>
        <p:spPr>
          <a:xfrm>
            <a:off x="76200" y="76200"/>
            <a:ext cx="601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5900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E769-9685-47E7-A0D6-24CD30B5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0616F-B3A8-482A-B887-5221DFB25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2362200"/>
            <a:ext cx="1752600" cy="6096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1600" b="1" dirty="0"/>
              <a:t>Temperature</a:t>
            </a: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1C51C-C09E-49C0-9A5C-A0B57107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3" y="1027833"/>
            <a:ext cx="5940697" cy="3544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69F48E-E081-4C2E-ABB6-821F5A954297}"/>
              </a:ext>
            </a:extLst>
          </p:cNvPr>
          <p:cNvSpPr txBox="1"/>
          <p:nvPr/>
        </p:nvSpPr>
        <p:spPr>
          <a:xfrm>
            <a:off x="381000" y="76200"/>
            <a:ext cx="4191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Units of Measurement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AF8CA6-9EA8-4256-9E1A-63A44ACEC20A}"/>
              </a:ext>
            </a:extLst>
          </p:cNvPr>
          <p:cNvSpPr txBox="1">
            <a:spLocks/>
          </p:cNvSpPr>
          <p:nvPr/>
        </p:nvSpPr>
        <p:spPr bwMode="auto">
          <a:xfrm>
            <a:off x="932622" y="5213151"/>
            <a:ext cx="1752600" cy="6096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Density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E8B3AF-0054-46A8-9626-D20F698CB7DD}"/>
              </a:ext>
            </a:extLst>
          </p:cNvPr>
          <p:cNvSpPr txBox="1">
            <a:spLocks/>
          </p:cNvSpPr>
          <p:nvPr/>
        </p:nvSpPr>
        <p:spPr bwMode="auto">
          <a:xfrm>
            <a:off x="6400800" y="3276600"/>
            <a:ext cx="1600200" cy="2286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Kelvin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1AEBD3-D7AC-4663-B826-FDB5ADD5480A}"/>
              </a:ext>
            </a:extLst>
          </p:cNvPr>
          <p:cNvSpPr txBox="1">
            <a:spLocks/>
          </p:cNvSpPr>
          <p:nvPr/>
        </p:nvSpPr>
        <p:spPr bwMode="auto">
          <a:xfrm>
            <a:off x="6324600" y="3965713"/>
            <a:ext cx="1752600" cy="6096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Thermometer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648079-0869-48A5-B7AF-FB298DAAAF07}"/>
              </a:ext>
            </a:extLst>
          </p:cNvPr>
          <p:cNvCxnSpPr/>
          <p:nvPr/>
        </p:nvCxnSpPr>
        <p:spPr bwMode="auto">
          <a:xfrm>
            <a:off x="3962400" y="1828800"/>
            <a:ext cx="3124200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FC66F3-7B3C-4A23-8F0F-9490643B6590}"/>
              </a:ext>
            </a:extLst>
          </p:cNvPr>
          <p:cNvCxnSpPr>
            <a:stCxn id="8" idx="0"/>
            <a:endCxn id="3" idx="2"/>
          </p:cNvCxnSpPr>
          <p:nvPr/>
        </p:nvCxnSpPr>
        <p:spPr bwMode="auto">
          <a:xfrm flipV="1">
            <a:off x="7200900" y="2971800"/>
            <a:ext cx="0" cy="304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CDDD3A-A0AD-45DB-9633-EDBD7C32F060}"/>
              </a:ext>
            </a:extLst>
          </p:cNvPr>
          <p:cNvCxnSpPr>
            <a:stCxn id="9" idx="0"/>
          </p:cNvCxnSpPr>
          <p:nvPr/>
        </p:nvCxnSpPr>
        <p:spPr bwMode="auto">
          <a:xfrm flipH="1" flipV="1">
            <a:off x="7199243" y="3505200"/>
            <a:ext cx="1657" cy="4605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A83A63-C9FA-43CD-9CC2-4EC875B0405F}"/>
              </a:ext>
            </a:extLst>
          </p:cNvPr>
          <p:cNvCxnSpPr/>
          <p:nvPr/>
        </p:nvCxnSpPr>
        <p:spPr bwMode="auto">
          <a:xfrm>
            <a:off x="762000" y="4648200"/>
            <a:ext cx="381000" cy="4137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4ECEB9-575E-4D22-B413-468AD8278A38}"/>
              </a:ext>
            </a:extLst>
          </p:cNvPr>
          <p:cNvCxnSpPr/>
          <p:nvPr/>
        </p:nvCxnSpPr>
        <p:spPr bwMode="auto">
          <a:xfrm flipH="1">
            <a:off x="2332383" y="4648200"/>
            <a:ext cx="381000" cy="4137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CE421FE2-68B5-424F-AE38-B77D654BF37E}"/>
              </a:ext>
            </a:extLst>
          </p:cNvPr>
          <p:cNvSpPr txBox="1">
            <a:spLocks/>
          </p:cNvSpPr>
          <p:nvPr/>
        </p:nvSpPr>
        <p:spPr>
          <a:xfrm>
            <a:off x="8610600" y="6477000"/>
            <a:ext cx="457200" cy="3317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873E6-185F-4164-99EA-F7A6EC4F8BE6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8C833-01DF-4555-B050-3C47D680D01E}"/>
              </a:ext>
            </a:extLst>
          </p:cNvPr>
          <p:cNvSpPr txBox="1"/>
          <p:nvPr/>
        </p:nvSpPr>
        <p:spPr>
          <a:xfrm>
            <a:off x="2895600" y="5329535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 = m / 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 = g / L = g / m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8906" y="1764784"/>
            <a:ext cx="8866188" cy="4038600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</a:rPr>
              <a:t>Volume is the amount of space a substance occupies.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Volume measurements depend on the </a:t>
            </a:r>
            <a:r>
              <a:rPr lang="en-US" altLang="en-US" sz="2400" dirty="0"/>
              <a:t>state of matter </a:t>
            </a:r>
            <a:r>
              <a:rPr lang="en-US" altLang="en-US" sz="2400" dirty="0">
                <a:solidFill>
                  <a:srgbClr val="00B0F0"/>
                </a:solidFill>
              </a:rPr>
              <a:t>(solid (s), liquid (l), or gas (g), and the </a:t>
            </a:r>
            <a:r>
              <a:rPr lang="en-US" altLang="en-US" sz="2400" dirty="0"/>
              <a:t>shape</a:t>
            </a:r>
            <a:r>
              <a:rPr lang="en-US" altLang="en-US" sz="2400" dirty="0">
                <a:solidFill>
                  <a:srgbClr val="00B0F0"/>
                </a:solidFill>
              </a:rPr>
              <a:t> of the matter. 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7030A0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Volume measurements are obtained related to:</a:t>
            </a:r>
          </a:p>
          <a:p>
            <a:pPr marL="1371600" indent="-3381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</a:rPr>
              <a:t>REGULARLY shaped solids</a:t>
            </a:r>
          </a:p>
          <a:p>
            <a:pPr marL="1371600" indent="-3381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Liquids</a:t>
            </a:r>
          </a:p>
          <a:p>
            <a:pPr marL="1371600" indent="-3381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Irregularly shaped solids</a:t>
            </a:r>
            <a:endParaRPr lang="en-US" altLang="en-US" sz="2400" dirty="0">
              <a:solidFill>
                <a:srgbClr val="00B0F0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85800" y="717550"/>
            <a:ext cx="541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Units of </a:t>
            </a:r>
            <a:r>
              <a:rPr lang="en-US" altLang="en-US" sz="3600" b="1" i="0" dirty="0">
                <a:solidFill>
                  <a:srgbClr val="FF0000"/>
                </a:solidFill>
              </a:rPr>
              <a:t>Volume</a:t>
            </a:r>
            <a:r>
              <a:rPr lang="en-US" altLang="en-US" b="1" i="0" dirty="0">
                <a:solidFill>
                  <a:srgbClr val="FF0000"/>
                </a:solidFill>
              </a:rPr>
              <a:t> </a:t>
            </a:r>
            <a:r>
              <a:rPr lang="en-US" altLang="en-US" b="1" i="0" dirty="0">
                <a:solidFill>
                  <a:srgbClr val="658B92"/>
                </a:solidFill>
              </a:rPr>
              <a:t>- liter</a:t>
            </a: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title"/>
          </p:nvPr>
        </p:nvSpPr>
        <p:spPr>
          <a:xfrm>
            <a:off x="6324600" y="131763"/>
            <a:ext cx="28194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Regular Solids</a:t>
            </a:r>
            <a:endParaRPr lang="en-US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0" dirty="0"/>
              <a:t>2 Units of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3B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SK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ASK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2004:Templates:Presentations:Designs:Bar Code</Template>
  <TotalTime>6722</TotalTime>
  <Words>4591</Words>
  <Application>Microsoft Office PowerPoint</Application>
  <PresentationFormat>On-screen Show (4:3)</PresentationFormat>
  <Paragraphs>886</Paragraphs>
  <Slides>73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73</vt:i4>
      </vt:variant>
    </vt:vector>
  </HeadingPairs>
  <TitlesOfParts>
    <vt:vector size="92" baseType="lpstr">
      <vt:lpstr>Arial</vt:lpstr>
      <vt:lpstr>Arial Black</vt:lpstr>
      <vt:lpstr>Arial Unicode MS</vt:lpstr>
      <vt:lpstr>Book Antiqua</vt:lpstr>
      <vt:lpstr>Calibri</vt:lpstr>
      <vt:lpstr>Tahoma</vt:lpstr>
      <vt:lpstr>Times New Roman</vt:lpstr>
      <vt:lpstr>Verdana</vt:lpstr>
      <vt:lpstr>Wingdings</vt:lpstr>
      <vt:lpstr>ヒラギノ角ゴ Pro W3</vt:lpstr>
      <vt:lpstr>Blank Presentation</vt:lpstr>
      <vt:lpstr>1_Office Theme</vt:lpstr>
      <vt:lpstr>TASK TEMPLATES</vt:lpstr>
      <vt:lpstr>Textured</vt:lpstr>
      <vt:lpstr>1_Blank Presentation</vt:lpstr>
      <vt:lpstr>2_Blank Presentation</vt:lpstr>
      <vt:lpstr>3_Blank Presentation</vt:lpstr>
      <vt:lpstr>1_TASK TEMPLATES</vt:lpstr>
      <vt:lpstr>4_Blank Presentation</vt:lpstr>
      <vt:lpstr>Click on “Slide Show”</vt:lpstr>
      <vt:lpstr>PowerPoint Presentation</vt:lpstr>
      <vt:lpstr>PowerPoint Presentation</vt:lpstr>
      <vt:lpstr> Measurement</vt:lpstr>
      <vt:lpstr> Measurement</vt:lpstr>
      <vt:lpstr> Measurement</vt:lpstr>
      <vt:lpstr> Measurement</vt:lpstr>
      <vt:lpstr>Measures</vt:lpstr>
      <vt:lpstr>Regular Solids</vt:lpstr>
      <vt:lpstr>Regular Solids</vt:lpstr>
      <vt:lpstr>Volume (Liquids)</vt:lpstr>
      <vt:lpstr>Volume (liquids)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</vt:lpstr>
      <vt:lpstr>Mass</vt:lpstr>
      <vt:lpstr>Enrichment</vt:lpstr>
      <vt:lpstr>Measuring Mass    vs.  Weight</vt:lpstr>
      <vt:lpstr>Using SI Units</vt:lpstr>
      <vt:lpstr>Temperature Scales</vt:lpstr>
      <vt:lpstr>Temperature Scales</vt:lpstr>
      <vt:lpstr>Temperature Scales</vt:lpstr>
      <vt:lpstr>PowerPoint Presentation</vt:lpstr>
      <vt:lpstr>Temperature  The measure of heat intensity: describes the average kinetic energy (KE) of the molecules in a system</vt:lpstr>
      <vt:lpstr>PowerPoint Presentation</vt:lpstr>
      <vt:lpstr>Density</vt:lpstr>
      <vt:lpstr>Density</vt:lpstr>
      <vt:lpstr>Density</vt:lpstr>
      <vt:lpstr>Density</vt:lpstr>
      <vt:lpstr>Density</vt:lpstr>
      <vt:lpstr>Density</vt:lpstr>
      <vt:lpstr>Density</vt:lpstr>
      <vt:lpstr>Density</vt:lpstr>
      <vt:lpstr> Identify the Correct Units</vt:lpstr>
      <vt:lpstr> Identify the Correct Units</vt:lpstr>
      <vt:lpstr>Density</vt:lpstr>
      <vt:lpstr>Density</vt:lpstr>
      <vt:lpstr>PowerPoint Presentation</vt:lpstr>
      <vt:lpstr>Density</vt:lpstr>
      <vt:lpstr>Density</vt:lpstr>
      <vt:lpstr>Density</vt:lpstr>
      <vt:lpstr>Density</vt:lpstr>
      <vt:lpstr>Density</vt:lpstr>
      <vt:lpstr>Density</vt:lpstr>
      <vt:lpstr>Density</vt:lpstr>
      <vt:lpstr>PowerPoint Presentation</vt:lpstr>
      <vt:lpstr>Equalities</vt:lpstr>
      <vt:lpstr>Equalities</vt:lpstr>
      <vt:lpstr>Conversion Factors</vt:lpstr>
      <vt:lpstr>Conversion Factors</vt:lpstr>
      <vt:lpstr>Significant Figures</vt:lpstr>
      <vt:lpstr>Significant Figures</vt:lpstr>
      <vt:lpstr>Significant Figures</vt:lpstr>
      <vt:lpstr>Significant Figures</vt:lpstr>
      <vt:lpstr>Practice</vt:lpstr>
      <vt:lpstr>Practice</vt:lpstr>
      <vt:lpstr>PowerPoint Presentation</vt:lpstr>
      <vt:lpstr>PowerPoint Presentation</vt:lpstr>
      <vt:lpstr>Practice</vt:lpstr>
      <vt:lpstr>Practice</vt:lpstr>
      <vt:lpstr>Practice</vt:lpstr>
      <vt:lpstr>Practice</vt:lpstr>
      <vt:lpstr>PowerPoint Presentation</vt:lpstr>
      <vt:lpstr>Practice</vt:lpstr>
      <vt:lpstr>Practice</vt:lpstr>
      <vt:lpstr>Practice</vt:lpstr>
      <vt:lpstr>Practice</vt:lpstr>
      <vt:lpstr>PowerPoint Presentation</vt:lpstr>
      <vt:lpstr>Practice</vt:lpstr>
      <vt:lpstr>Practice</vt:lpstr>
    </vt:vector>
  </TitlesOfParts>
  <Company>Karen Rowan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Rowan</dc:creator>
  <cp:lastModifiedBy>Craig Riesen</cp:lastModifiedBy>
  <cp:revision>231</cp:revision>
  <dcterms:created xsi:type="dcterms:W3CDTF">2009-11-18T19:40:23Z</dcterms:created>
  <dcterms:modified xsi:type="dcterms:W3CDTF">2024-09-24T14:36:36Z</dcterms:modified>
</cp:coreProperties>
</file>