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4" r:id="rId3"/>
    <p:sldMasterId id="2147483683" r:id="rId4"/>
    <p:sldMasterId id="2147483688" r:id="rId5"/>
    <p:sldMasterId id="2147483697" r:id="rId6"/>
    <p:sldMasterId id="2147483707" r:id="rId7"/>
    <p:sldMasterId id="2147483716" r:id="rId8"/>
    <p:sldMasterId id="2147483726" r:id="rId9"/>
    <p:sldMasterId id="2147483738" r:id="rId10"/>
    <p:sldMasterId id="2147483746" r:id="rId11"/>
    <p:sldMasterId id="2147483760" r:id="rId12"/>
    <p:sldMasterId id="2147483765" r:id="rId13"/>
    <p:sldMasterId id="2147483773" r:id="rId14"/>
    <p:sldMasterId id="2147483781" r:id="rId15"/>
    <p:sldMasterId id="2147483790" r:id="rId16"/>
  </p:sldMasterIdLst>
  <p:notesMasterIdLst>
    <p:notesMasterId r:id="rId91"/>
  </p:notesMasterIdLst>
  <p:sldIdLst>
    <p:sldId id="1139" r:id="rId17"/>
    <p:sldId id="259" r:id="rId18"/>
    <p:sldId id="789" r:id="rId19"/>
    <p:sldId id="724" r:id="rId20"/>
    <p:sldId id="736" r:id="rId21"/>
    <p:sldId id="1140" r:id="rId22"/>
    <p:sldId id="725" r:id="rId23"/>
    <p:sldId id="740" r:id="rId24"/>
    <p:sldId id="271" r:id="rId25"/>
    <p:sldId id="616" r:id="rId26"/>
    <p:sldId id="739" r:id="rId27"/>
    <p:sldId id="586" r:id="rId28"/>
    <p:sldId id="620" r:id="rId29"/>
    <p:sldId id="738" r:id="rId30"/>
    <p:sldId id="737" r:id="rId31"/>
    <p:sldId id="635" r:id="rId32"/>
    <p:sldId id="666" r:id="rId33"/>
    <p:sldId id="670" r:id="rId34"/>
    <p:sldId id="674" r:id="rId35"/>
    <p:sldId id="757" r:id="rId36"/>
    <p:sldId id="765" r:id="rId37"/>
    <p:sldId id="727" r:id="rId38"/>
    <p:sldId id="728" r:id="rId39"/>
    <p:sldId id="730" r:id="rId40"/>
    <p:sldId id="758" r:id="rId41"/>
    <p:sldId id="778" r:id="rId42"/>
    <p:sldId id="731" r:id="rId43"/>
    <p:sldId id="759" r:id="rId44"/>
    <p:sldId id="779" r:id="rId45"/>
    <p:sldId id="732" r:id="rId46"/>
    <p:sldId id="762" r:id="rId47"/>
    <p:sldId id="733" r:id="rId48"/>
    <p:sldId id="763" r:id="rId49"/>
    <p:sldId id="734" r:id="rId50"/>
    <p:sldId id="760" r:id="rId51"/>
    <p:sldId id="780" r:id="rId52"/>
    <p:sldId id="735" r:id="rId53"/>
    <p:sldId id="761" r:id="rId54"/>
    <p:sldId id="788" r:id="rId55"/>
    <p:sldId id="777" r:id="rId56"/>
    <p:sldId id="768" r:id="rId57"/>
    <p:sldId id="766" r:id="rId58"/>
    <p:sldId id="783" r:id="rId59"/>
    <p:sldId id="767" r:id="rId60"/>
    <p:sldId id="782" r:id="rId61"/>
    <p:sldId id="764" r:id="rId62"/>
    <p:sldId id="770" r:id="rId63"/>
    <p:sldId id="771" r:id="rId64"/>
    <p:sldId id="772" r:id="rId65"/>
    <p:sldId id="697" r:id="rId66"/>
    <p:sldId id="699" r:id="rId67"/>
    <p:sldId id="773" r:id="rId68"/>
    <p:sldId id="700" r:id="rId69"/>
    <p:sldId id="702" r:id="rId70"/>
    <p:sldId id="774" r:id="rId71"/>
    <p:sldId id="704" r:id="rId72"/>
    <p:sldId id="705" r:id="rId73"/>
    <p:sldId id="706" r:id="rId74"/>
    <p:sldId id="784" r:id="rId75"/>
    <p:sldId id="708" r:id="rId76"/>
    <p:sldId id="785" r:id="rId77"/>
    <p:sldId id="781" r:id="rId78"/>
    <p:sldId id="786" r:id="rId79"/>
    <p:sldId id="717" r:id="rId80"/>
    <p:sldId id="775" r:id="rId81"/>
    <p:sldId id="787" r:id="rId82"/>
    <p:sldId id="776" r:id="rId83"/>
    <p:sldId id="720" r:id="rId84"/>
    <p:sldId id="755" r:id="rId85"/>
    <p:sldId id="756" r:id="rId86"/>
    <p:sldId id="407" r:id="rId87"/>
    <p:sldId id="424" r:id="rId88"/>
    <p:sldId id="409" r:id="rId89"/>
    <p:sldId id="425" r:id="rId90"/>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1pPr>
    <a:lvl2pPr marL="455208"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10430"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65644"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20856"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76068" algn="l" defTabSz="91043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31279" algn="l" defTabSz="91043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86487" algn="l" defTabSz="91043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41699" algn="l" defTabSz="91043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3" clrIdx="0"/>
  <p:cmAuthor id="1" name="CRiesen" initials="C" lastIdx="8" clrIdx="1"/>
  <p:cmAuthor id="2" name="Katherine Porter" initials="KAP" lastIdx="5" clrIdx="2"/>
  <p:cmAuthor id="3" name="Yurah Kim" initials="YK"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B732"/>
    <a:srgbClr val="009999"/>
    <a:srgbClr val="9EC4DE"/>
    <a:srgbClr val="7FD6FD"/>
    <a:srgbClr val="89B1F3"/>
    <a:srgbClr val="92B4EA"/>
    <a:srgbClr val="008080"/>
    <a:srgbClr val="FFCC66"/>
    <a:srgbClr val="A35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90291" autoAdjust="0"/>
  </p:normalViewPr>
  <p:slideViewPr>
    <p:cSldViewPr>
      <p:cViewPr varScale="1">
        <p:scale>
          <a:sx n="74" d="100"/>
          <a:sy n="74" d="100"/>
        </p:scale>
        <p:origin x="1157" y="10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10T13:54:27.341" idx="3">
    <p:pos x="5650" y="1508"/>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B36A0275-F238-440C-91F5-43492D177ED5}" type="slidenum">
              <a:rPr lang="en-US" altLang="en-US"/>
              <a:pPr/>
              <a:t>‹#›</a:t>
            </a:fld>
            <a:endParaRPr lang="en-US" altLang="en-US"/>
          </a:p>
        </p:txBody>
      </p:sp>
    </p:spTree>
    <p:extLst>
      <p:ext uri="{BB962C8B-B14F-4D97-AF65-F5344CB8AC3E}">
        <p14:creationId xmlns:p14="http://schemas.microsoft.com/office/powerpoint/2010/main" val="776046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20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43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64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0856"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6068" algn="l" defTabSz="910430" rtl="0" eaLnBrk="1" latinLnBrk="0" hangingPunct="1">
      <a:defRPr sz="1300" kern="1200">
        <a:solidFill>
          <a:schemeClr val="tx1"/>
        </a:solidFill>
        <a:latin typeface="+mn-lt"/>
        <a:ea typeface="+mn-ea"/>
        <a:cs typeface="+mn-cs"/>
      </a:defRPr>
    </a:lvl6pPr>
    <a:lvl7pPr marL="2731279" algn="l" defTabSz="910430" rtl="0" eaLnBrk="1" latinLnBrk="0" hangingPunct="1">
      <a:defRPr sz="1300" kern="1200">
        <a:solidFill>
          <a:schemeClr val="tx1"/>
        </a:solidFill>
        <a:latin typeface="+mn-lt"/>
        <a:ea typeface="+mn-ea"/>
        <a:cs typeface="+mn-cs"/>
      </a:defRPr>
    </a:lvl7pPr>
    <a:lvl8pPr marL="3186487" algn="l" defTabSz="910430" rtl="0" eaLnBrk="1" latinLnBrk="0" hangingPunct="1">
      <a:defRPr sz="1300" kern="1200">
        <a:solidFill>
          <a:schemeClr val="tx1"/>
        </a:solidFill>
        <a:latin typeface="+mn-lt"/>
        <a:ea typeface="+mn-ea"/>
        <a:cs typeface="+mn-cs"/>
      </a:defRPr>
    </a:lvl8pPr>
    <a:lvl9pPr marL="3641699" algn="l" defTabSz="91043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ommons.wikimedia.org/wiki/File:Godesy_fashion_plate_1869.jp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88F9F-F964-47CB-8DC0-DBBD8BB7A5AB}" type="slidenum">
              <a:rPr lang="en-US" altLang="en-US"/>
              <a:pPr/>
              <a:t>2</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19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43000" y="685800"/>
            <a:ext cx="4572000" cy="3429000"/>
          </a:xfrm>
          <a:ln/>
        </p:spPr>
      </p:sp>
      <p:sp>
        <p:nvSpPr>
          <p:cNvPr id="5017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[Animate stem and picture]</a:t>
            </a:r>
            <a:r>
              <a:rPr lang="en-US" baseline="0" dirty="0"/>
              <a:t> </a:t>
            </a:r>
            <a:r>
              <a:rPr lang="en-US" dirty="0"/>
              <a:t>What you see is the modern</a:t>
            </a:r>
            <a:r>
              <a:rPr lang="en-US" baseline="0" dirty="0"/>
              <a:t> </a:t>
            </a:r>
            <a:r>
              <a:rPr lang="en-US" dirty="0"/>
              <a:t>periodic table:</a:t>
            </a:r>
            <a:r>
              <a:rPr lang="en-US" baseline="0" dirty="0"/>
              <a:t> </a:t>
            </a:r>
            <a:r>
              <a:rPr lang="en-US" sz="1000" dirty="0">
                <a:solidFill>
                  <a:schemeClr val="tx1"/>
                </a:solidFill>
              </a:rPr>
              <a:t>an organized display of the elements. </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sz="1000" dirty="0">
                <a:solidFill>
                  <a:schemeClr val="tx1"/>
                </a:solidFill>
              </a:rPr>
              <a:t>[Animate bullet 1] The elements are arranged</a:t>
            </a:r>
            <a:r>
              <a:rPr lang="en-US" sz="1000" baseline="0" dirty="0">
                <a:solidFill>
                  <a:schemeClr val="tx1"/>
                </a:solidFill>
              </a:rPr>
              <a:t> in the periodic table in order of increasing atomic number.</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sz="1000" baseline="0" dirty="0">
                <a:solidFill>
                  <a:schemeClr val="tx1"/>
                </a:solidFill>
              </a:rPr>
              <a:t>The periodic table also groups the elements according to similarities in [Animate bullet 2] chemical properties and [Animate bullet 3] electron configuration (state that they will be learning about electron configuration later in </a:t>
            </a:r>
            <a:r>
              <a:rPr lang="en-US" sz="1000" baseline="0">
                <a:solidFill>
                  <a:schemeClr val="tx1"/>
                </a:solidFill>
              </a:rPr>
              <a:t>this lesson) </a:t>
            </a:r>
            <a:endParaRPr lang="en-US" sz="1000" dirty="0">
              <a:solidFill>
                <a:schemeClr val="tx1"/>
              </a:solidFill>
            </a:endParaRP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You</a:t>
            </a:r>
            <a:r>
              <a:rPr lang="en-US" baseline="0" dirty="0"/>
              <a:t> will be using the periodic table if you have not yet throughout this course. </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baseline="0" dirty="0"/>
              <a:t>In order for you to use the periodic table properly, you must have an understanding of how elements are arranged in the periodic table and what kind of information you can get from the periodic table. The periodic table has come a long way. Take a look at the e</a:t>
            </a:r>
            <a:r>
              <a:rPr lang="en-US" dirty="0"/>
              <a:t>arly attempts at creating a periodic table.</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endParaRPr lang="en-US" dirty="0"/>
          </a:p>
          <a:p>
            <a:pPr eaLnBrk="1" hangingPunct="1"/>
            <a:endParaRPr lang="en-US"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p>
          <a:p>
            <a:pPr eaLnBrk="1" hangingPunct="1"/>
            <a:r>
              <a:rPr lang="en-US" dirty="0">
                <a:latin typeface="Book Antiqua" pitchFamily="18" charset="0"/>
                <a:cs typeface="Book Antiqua" pitchFamily="18" charset="0"/>
              </a:rPr>
              <a:t>http://commons.wikimedia.org/wiki/File:Lavoisier.jpg</a:t>
            </a:r>
          </a:p>
        </p:txBody>
      </p:sp>
      <p:sp>
        <p:nvSpPr>
          <p:cNvPr id="50179" name="Slide Number Placeholder 3"/>
          <p:cNvSpPr>
            <a:spLocks noGrp="1"/>
          </p:cNvSpPr>
          <p:nvPr>
            <p:ph type="sldNum" sz="quarter" idx="5"/>
          </p:nvPr>
        </p:nvSpPr>
        <p:spPr>
          <a:noFill/>
          <a:ln>
            <a:miter lim="800000"/>
            <a:headEnd/>
            <a:tailEnd/>
          </a:ln>
        </p:spPr>
        <p:txBody>
          <a:bodyPr/>
          <a:lstStyle/>
          <a:p>
            <a:fld id="{CD2B3BB2-196A-4F2B-85F9-B3CD1AD4604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204DE-8883-44E4-A5B3-96F5C9C096B2}" type="slidenum">
              <a:rPr lang="en-US" altLang="en-US"/>
              <a:pPr/>
              <a:t>16</a:t>
            </a:fld>
            <a:endParaRPr lang="en-US" altLang="en-US"/>
          </a:p>
        </p:txBody>
      </p:sp>
      <p:sp>
        <p:nvSpPr>
          <p:cNvPr id="482306" name="Rectangle 2"/>
          <p:cNvSpPr>
            <a:spLocks noGrp="1" noRot="1" noChangeAspect="1" noChangeArrowheads="1" noTextEdit="1"/>
          </p:cNvSpPr>
          <p:nvPr>
            <p:ph type="sldImg"/>
          </p:nvPr>
        </p:nvSpPr>
        <p:spPr>
          <a:xfrm>
            <a:off x="1143000" y="685800"/>
            <a:ext cx="4572000" cy="3429000"/>
          </a:xfrm>
          <a:ln/>
        </p:spPr>
      </p:sp>
      <p:sp>
        <p:nvSpPr>
          <p:cNvPr id="482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657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26897-DC14-41EA-9263-266D303E4E1E}" type="slidenum">
              <a:rPr lang="en-US" altLang="en-US"/>
              <a:pPr/>
              <a:t>17</a:t>
            </a:fld>
            <a:endParaRPr lang="en-US" altLang="en-US"/>
          </a:p>
        </p:txBody>
      </p:sp>
      <p:sp>
        <p:nvSpPr>
          <p:cNvPr id="546818" name="Rectangle 2"/>
          <p:cNvSpPr>
            <a:spLocks noGrp="1" noRot="1" noChangeAspect="1" noChangeArrowheads="1" noTextEdit="1"/>
          </p:cNvSpPr>
          <p:nvPr>
            <p:ph type="sldImg"/>
          </p:nvPr>
        </p:nvSpPr>
        <p:spPr>
          <a:xfrm>
            <a:off x="1143000" y="685800"/>
            <a:ext cx="4572000" cy="3429000"/>
          </a:xfrm>
          <a:ln/>
        </p:spPr>
      </p:sp>
      <p:sp>
        <p:nvSpPr>
          <p:cNvPr id="546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007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528AB-AF57-410E-8713-D36621DF8E6A}" type="slidenum">
              <a:rPr lang="en-US" altLang="en-US"/>
              <a:pPr/>
              <a:t>18</a:t>
            </a:fld>
            <a:endParaRPr lang="en-US" altLang="en-US"/>
          </a:p>
        </p:txBody>
      </p:sp>
      <p:sp>
        <p:nvSpPr>
          <p:cNvPr id="555010" name="Rectangle 2"/>
          <p:cNvSpPr>
            <a:spLocks noGrp="1" noRot="1" noChangeAspect="1" noChangeArrowheads="1" noTextEdit="1"/>
          </p:cNvSpPr>
          <p:nvPr>
            <p:ph type="sldImg"/>
          </p:nvPr>
        </p:nvSpPr>
        <p:spPr>
          <a:xfrm>
            <a:off x="1143000" y="685800"/>
            <a:ext cx="4572000" cy="3429000"/>
          </a:xfrm>
          <a:ln/>
        </p:spPr>
      </p:sp>
      <p:sp>
        <p:nvSpPr>
          <p:cNvPr id="555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536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FAEC4-0C7E-4329-8067-685653FB1DDF}" type="slidenum">
              <a:rPr lang="en-US" altLang="en-US"/>
              <a:pPr/>
              <a:t>19</a:t>
            </a:fld>
            <a:endParaRPr lang="en-US" altLang="en-US"/>
          </a:p>
        </p:txBody>
      </p:sp>
      <p:sp>
        <p:nvSpPr>
          <p:cNvPr id="563202" name="Rectangle 2"/>
          <p:cNvSpPr>
            <a:spLocks noGrp="1" noRot="1" noChangeAspect="1" noChangeArrowheads="1" noTextEdit="1"/>
          </p:cNvSpPr>
          <p:nvPr>
            <p:ph type="sldImg"/>
          </p:nvPr>
        </p:nvSpPr>
        <p:spPr>
          <a:xfrm>
            <a:off x="1143000" y="685800"/>
            <a:ext cx="4572000" cy="3429000"/>
          </a:xfrm>
          <a:ln/>
        </p:spPr>
      </p:sp>
      <p:sp>
        <p:nvSpPr>
          <p:cNvPr id="563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528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143000" y="685800"/>
            <a:ext cx="4572000" cy="3429000"/>
          </a:xfrm>
          <a:ln/>
        </p:spPr>
      </p:sp>
      <p:sp>
        <p:nvSpPr>
          <p:cNvPr id="6451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stem and image] </a:t>
            </a:r>
            <a:r>
              <a:rPr lang="en-US" dirty="0">
                <a:latin typeface="Book Antiqua" pitchFamily="18" charset="0"/>
                <a:cs typeface="Book Antiqua" pitchFamily="18" charset="0"/>
              </a:rPr>
              <a:t>Cells of the periodic table provide information</a:t>
            </a:r>
            <a:r>
              <a:rPr lang="en-US" baseline="0" dirty="0">
                <a:latin typeface="Book Antiqua" pitchFamily="18" charset="0"/>
                <a:cs typeface="Book Antiqua" pitchFamily="18" charset="0"/>
              </a:rPr>
              <a:t> about each element’s</a:t>
            </a:r>
            <a:r>
              <a:rPr lang="en-US" dirty="0">
                <a:latin typeface="Book Antiqua" pitchFamily="18" charset="0"/>
                <a:cs typeface="Book Antiqua" pitchFamily="18" charset="0"/>
              </a:rPr>
              <a:t> [Animate bullet</a:t>
            </a:r>
            <a:r>
              <a:rPr lang="en-US" baseline="0" dirty="0">
                <a:latin typeface="Book Antiqua" pitchFamily="18" charset="0"/>
                <a:cs typeface="Book Antiqua" pitchFamily="18" charset="0"/>
              </a:rPr>
              <a:t> 1] </a:t>
            </a:r>
            <a:r>
              <a:rPr lang="en-US" dirty="0">
                <a:latin typeface="Book Antiqua" pitchFamily="18" charset="0"/>
                <a:cs typeface="Book Antiqua" pitchFamily="18" charset="0"/>
              </a:rPr>
              <a:t>chemical symbol (teacher circle), [Animate bullet 2] element name (teacher circle), [Animate bullet 3] atomic number (teacher circle), and [Animate bullet 4] average atomic mass (teacher circle). </a:t>
            </a:r>
          </a:p>
          <a:p>
            <a:pPr marL="171450" indent="-171450" eaLnBrk="1" hangingPunct="1">
              <a:buFont typeface="Arial" pitchFamily="34" charset="0"/>
              <a:buChar char="•"/>
            </a:pPr>
            <a:r>
              <a:rPr lang="en-US" dirty="0">
                <a:latin typeface="Book Antiqua" pitchFamily="18" charset="0"/>
                <a:cs typeface="Book Antiqua" pitchFamily="18" charset="0"/>
              </a:rPr>
              <a:t>Many times other information is also included, such as oxidation numbers, ionization energy,</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electronegativity, and atomic size (to name a few). Knowledge of the information provided in the cell of the periodic table, plus the chemical properties of the major groups, allows scientists as well as students to predict how elements will interact.  </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a:t>
            </a:r>
            <a:endParaRPr lang="en-US" dirty="0">
              <a:latin typeface="Book Antiqua" pitchFamily="18" charset="0"/>
              <a:cs typeface="Book Antiqua" pitchFamily="18" charset="0"/>
            </a:endParaRPr>
          </a:p>
        </p:txBody>
      </p:sp>
      <p:sp>
        <p:nvSpPr>
          <p:cNvPr id="64515" name="Slide Number Placeholder 3"/>
          <p:cNvSpPr>
            <a:spLocks noGrp="1"/>
          </p:cNvSpPr>
          <p:nvPr>
            <p:ph type="sldNum" sz="quarter" idx="5"/>
          </p:nvPr>
        </p:nvSpPr>
        <p:spPr>
          <a:noFill/>
          <a:ln>
            <a:miter lim="800000"/>
            <a:headEnd/>
            <a:tailEnd/>
          </a:ln>
        </p:spPr>
        <p:txBody>
          <a:bodyPr/>
          <a:lstStyle/>
          <a:p>
            <a:fld id="{8A016BF9-652E-4ECE-8140-57B4846C38B5}"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143000" y="685800"/>
            <a:ext cx="4572000" cy="3429000"/>
          </a:xfrm>
          <a:ln/>
        </p:spPr>
      </p:sp>
      <p:sp>
        <p:nvSpPr>
          <p:cNvPr id="6656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Alkali metals are found in [Animate bullet 1] (teacher pull up</a:t>
            </a:r>
            <a:r>
              <a:rPr lang="en-US" baseline="0" dirty="0">
                <a:latin typeface="Book Antiqua" pitchFamily="18" charset="0"/>
                <a:cs typeface="Book Antiqua" pitchFamily="18" charset="0"/>
              </a:rPr>
              <a:t> periodic table) </a:t>
            </a:r>
            <a:r>
              <a:rPr lang="en-US" dirty="0">
                <a:latin typeface="Book Antiqua" pitchFamily="18" charset="0"/>
                <a:cs typeface="Book Antiqua" pitchFamily="18" charset="0"/>
              </a:rPr>
              <a:t>Group 1 or 1A of the periodic table. Teacher point out each element</a:t>
            </a:r>
            <a:r>
              <a:rPr lang="en-US" baseline="0" dirty="0">
                <a:latin typeface="Book Antiqua" pitchFamily="18" charset="0"/>
                <a:cs typeface="Book Antiqua" pitchFamily="18" charset="0"/>
              </a:rPr>
              <a:t> down group 1) </a:t>
            </a:r>
            <a:r>
              <a:rPr lang="en-US" dirty="0">
                <a:latin typeface="Book Antiqua" pitchFamily="18" charset="0"/>
                <a:cs typeface="Book Antiqua" pitchFamily="18" charset="0"/>
              </a:rPr>
              <a:t>Lithium (Li), sodium (Na), potassium (K), rubidium (Rb), cesium (Cs), and francium (Fr) are the alkali metals.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2] These metals are noted for being [Animate sub-bullet 1] silver in color, [Animate</a:t>
            </a:r>
            <a:r>
              <a:rPr lang="en-US" baseline="0" dirty="0">
                <a:latin typeface="Book Antiqua" pitchFamily="18" charset="0"/>
                <a:cs typeface="Book Antiqua" pitchFamily="18" charset="0"/>
              </a:rPr>
              <a:t> sub-bullet 2] </a:t>
            </a:r>
            <a:r>
              <a:rPr lang="en-US" dirty="0">
                <a:latin typeface="Book Antiqua" pitchFamily="18" charset="0"/>
                <a:cs typeface="Book Antiqua" pitchFamily="18" charset="0"/>
              </a:rPr>
              <a:t>soft, [Animate sub-bullet 3] highly reactive (teacher point to picture), and [Animate sub-bullet</a:t>
            </a:r>
            <a:r>
              <a:rPr lang="en-US" baseline="0" dirty="0">
                <a:latin typeface="Book Antiqua" pitchFamily="18" charset="0"/>
                <a:cs typeface="Book Antiqua" pitchFamily="18" charset="0"/>
              </a:rPr>
              <a:t> 4] </a:t>
            </a:r>
            <a:r>
              <a:rPr lang="en-US" dirty="0">
                <a:latin typeface="Book Antiqua" pitchFamily="18" charset="0"/>
                <a:cs typeface="Book Antiqua" pitchFamily="18" charset="0"/>
              </a:rPr>
              <a:t>able to oxidize in air. They must be stored in oil or some other inert material.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3] These</a:t>
            </a:r>
            <a:r>
              <a:rPr lang="en-US" baseline="0" dirty="0">
                <a:latin typeface="Book Antiqua" pitchFamily="18" charset="0"/>
                <a:cs typeface="Book Antiqua" pitchFamily="18" charset="0"/>
              </a:rPr>
              <a:t> are the most reactive metals and some of the most reactive elements on the periodic table</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The pictures show</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pure</a:t>
            </a:r>
            <a:r>
              <a:rPr lang="en-US" baseline="0" dirty="0">
                <a:latin typeface="Book Antiqua" pitchFamily="18" charset="0"/>
                <a:cs typeface="Book Antiqua" pitchFamily="18" charset="0"/>
              </a:rPr>
              <a:t> potassium metal and the reaction of sodium metal with water</a:t>
            </a:r>
            <a:r>
              <a:rPr lang="en-US" dirty="0">
                <a:latin typeface="Book Antiqua" pitchFamily="18" charset="0"/>
                <a:cs typeface="Book Antiqua" pitchFamily="18" charset="0"/>
              </a:rPr>
              <a:t>. Each of the alkali metals reacts with water (the exception is francium, due to its radioactivity).</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[Animate bullet 3] They easily lose that electron to </a:t>
            </a:r>
            <a:r>
              <a:rPr lang="en-US" baseline="0" dirty="0">
                <a:latin typeface="Book Antiqua" pitchFamily="18" charset="0"/>
                <a:cs typeface="Book Antiqua" pitchFamily="18" charset="0"/>
              </a:rPr>
              <a:t>obtain a full valence, </a:t>
            </a:r>
            <a:r>
              <a:rPr lang="en-US" dirty="0"/>
              <a:t>becoming a </a:t>
            </a:r>
            <a:r>
              <a:rPr lang="en-US" dirty="0" err="1"/>
              <a:t>cation</a:t>
            </a:r>
            <a:r>
              <a:rPr lang="en-US" dirty="0"/>
              <a:t> (a positive ion)</a:t>
            </a:r>
            <a:endParaRPr lang="en-US" dirty="0">
              <a:latin typeface="Book Antiqua" pitchFamily="18" charset="0"/>
              <a:cs typeface="Book Antiqua" pitchFamily="18" charset="0"/>
            </a:endParaRP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Mention common</a:t>
            </a:r>
            <a:r>
              <a:rPr lang="en-US" baseline="0" dirty="0">
                <a:latin typeface="Book Antiqua" pitchFamily="18" charset="0"/>
                <a:cs typeface="Book Antiqua" pitchFamily="18" charset="0"/>
              </a:rPr>
              <a:t> uses of common elements belonging to this group.</a:t>
            </a:r>
            <a:endParaRPr lang="en-US" dirty="0">
              <a:latin typeface="Book Antiqua" pitchFamily="18" charset="0"/>
              <a:cs typeface="Book Antiqua" pitchFamily="18" charset="0"/>
            </a:endParaRPr>
          </a:p>
          <a:p>
            <a:pPr marL="0" indent="0" eaLnBrk="1" hangingPunct="1">
              <a:buFont typeface="Arial" pitchFamily="34" charset="0"/>
              <a:buNone/>
            </a:pPr>
            <a:endParaRPr lang="en-US" dirty="0">
              <a:latin typeface="Book Antiqua" pitchFamily="18" charset="0"/>
              <a:cs typeface="Book Antiqua" pitchFamily="18" charset="0"/>
            </a:endParaRPr>
          </a:p>
          <a:p>
            <a:pPr marL="0" indent="0" eaLnBrk="1" hangingPunct="1">
              <a:buFont typeface="Arial" pitchFamily="34" charset="0"/>
              <a:buNone/>
            </a:pPr>
            <a:r>
              <a:rPr lang="en-US" dirty="0">
                <a:latin typeface="Book Antiqua" pitchFamily="18" charset="0"/>
                <a:cs typeface="Book Antiqua" pitchFamily="18" charset="0"/>
              </a:rPr>
              <a:t>SOURCES:</a:t>
            </a:r>
          </a:p>
          <a:p>
            <a:pPr marL="0" indent="0" eaLnBrk="1" hangingPunct="1">
              <a:buFont typeface="Arial" pitchFamily="34" charset="0"/>
              <a:buNone/>
            </a:pPr>
            <a:r>
              <a:rPr lang="en-US" dirty="0">
                <a:latin typeface="Book Antiqua" pitchFamily="18" charset="0"/>
                <a:cs typeface="Book Antiqua" pitchFamily="18" charset="0"/>
              </a:rPr>
              <a:t>http://commons.wikimedia.org/wiki/File:Potassium.JPG</a:t>
            </a:r>
          </a:p>
          <a:p>
            <a:pPr marL="0" indent="0" eaLnBrk="1" hangingPunct="1">
              <a:buFont typeface="Arial" pitchFamily="34" charset="0"/>
              <a:buNone/>
            </a:pPr>
            <a:r>
              <a:rPr lang="en-US" dirty="0">
                <a:latin typeface="Book Antiqua" pitchFamily="18" charset="0"/>
                <a:cs typeface="Book Antiqua" pitchFamily="18" charset="0"/>
              </a:rPr>
              <a:t>http://commons.wikimedia.org/wiki/File:Large_Sodium_Explosion.jpg</a:t>
            </a:r>
          </a:p>
        </p:txBody>
      </p:sp>
      <p:sp>
        <p:nvSpPr>
          <p:cNvPr id="66563" name="Slide Number Placeholder 3"/>
          <p:cNvSpPr>
            <a:spLocks noGrp="1"/>
          </p:cNvSpPr>
          <p:nvPr>
            <p:ph type="sldNum" sz="quarter" idx="5"/>
          </p:nvPr>
        </p:nvSpPr>
        <p:spPr>
          <a:noFill/>
          <a:ln>
            <a:miter lim="800000"/>
            <a:headEnd/>
            <a:tailEnd/>
          </a:ln>
        </p:spPr>
        <p:txBody>
          <a:bodyPr/>
          <a:lstStyle/>
          <a:p>
            <a:fld id="{C553C3D5-80F2-48F0-B42A-F05507F6F56B}"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143000" y="685800"/>
            <a:ext cx="4572000" cy="3429000"/>
          </a:xfrm>
          <a:ln/>
        </p:spPr>
      </p:sp>
      <p:sp>
        <p:nvSpPr>
          <p:cNvPr id="6656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Alkali metals are found in [Animate bullet 1] (teacher pull up</a:t>
            </a:r>
            <a:r>
              <a:rPr lang="en-US" baseline="0" dirty="0">
                <a:latin typeface="Book Antiqua" pitchFamily="18" charset="0"/>
                <a:cs typeface="Book Antiqua" pitchFamily="18" charset="0"/>
              </a:rPr>
              <a:t> periodic table) </a:t>
            </a:r>
            <a:r>
              <a:rPr lang="en-US" dirty="0">
                <a:latin typeface="Book Antiqua" pitchFamily="18" charset="0"/>
                <a:cs typeface="Book Antiqua" pitchFamily="18" charset="0"/>
              </a:rPr>
              <a:t>Group 1 or 1A of the periodic table. Teacher point out each element</a:t>
            </a:r>
            <a:r>
              <a:rPr lang="en-US" baseline="0" dirty="0">
                <a:latin typeface="Book Antiqua" pitchFamily="18" charset="0"/>
                <a:cs typeface="Book Antiqua" pitchFamily="18" charset="0"/>
              </a:rPr>
              <a:t> down group 1) </a:t>
            </a:r>
            <a:r>
              <a:rPr lang="en-US" dirty="0">
                <a:latin typeface="Book Antiqua" pitchFamily="18" charset="0"/>
                <a:cs typeface="Book Antiqua" pitchFamily="18" charset="0"/>
              </a:rPr>
              <a:t>Lithium (Li), sodium (Na), potassium (K), rubidium (Rb), cesium (Cs), and francium (Fr) are the alkali metals.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2] These metals are noted for being [Animate sub-bullet 1] silver in color, [Animate</a:t>
            </a:r>
            <a:r>
              <a:rPr lang="en-US" baseline="0" dirty="0">
                <a:latin typeface="Book Antiqua" pitchFamily="18" charset="0"/>
                <a:cs typeface="Book Antiqua" pitchFamily="18" charset="0"/>
              </a:rPr>
              <a:t> sub-bullet 2] </a:t>
            </a:r>
            <a:r>
              <a:rPr lang="en-US" dirty="0">
                <a:latin typeface="Book Antiqua" pitchFamily="18" charset="0"/>
                <a:cs typeface="Book Antiqua" pitchFamily="18" charset="0"/>
              </a:rPr>
              <a:t>soft, [Animate sub-bullet 3] highly reactive (teacher point to picture), and [Animate sub-bullet</a:t>
            </a:r>
            <a:r>
              <a:rPr lang="en-US" baseline="0" dirty="0">
                <a:latin typeface="Book Antiqua" pitchFamily="18" charset="0"/>
                <a:cs typeface="Book Antiqua" pitchFamily="18" charset="0"/>
              </a:rPr>
              <a:t> 4] </a:t>
            </a:r>
            <a:r>
              <a:rPr lang="en-US" dirty="0">
                <a:latin typeface="Book Antiqua" pitchFamily="18" charset="0"/>
                <a:cs typeface="Book Antiqua" pitchFamily="18" charset="0"/>
              </a:rPr>
              <a:t>able to oxidize in air. They must be stored in oil or some other inert material.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3] These</a:t>
            </a:r>
            <a:r>
              <a:rPr lang="en-US" baseline="0" dirty="0">
                <a:latin typeface="Book Antiqua" pitchFamily="18" charset="0"/>
                <a:cs typeface="Book Antiqua" pitchFamily="18" charset="0"/>
              </a:rPr>
              <a:t> are the most reactive metals and some of the most reactive elements on the periodic table</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The pictures show</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pure</a:t>
            </a:r>
            <a:r>
              <a:rPr lang="en-US" baseline="0" dirty="0">
                <a:latin typeface="Book Antiqua" pitchFamily="18" charset="0"/>
                <a:cs typeface="Book Antiqua" pitchFamily="18" charset="0"/>
              </a:rPr>
              <a:t> potassium metal and the reaction of sodium metal with water</a:t>
            </a:r>
            <a:r>
              <a:rPr lang="en-US" dirty="0">
                <a:latin typeface="Book Antiqua" pitchFamily="18" charset="0"/>
                <a:cs typeface="Book Antiqua" pitchFamily="18" charset="0"/>
              </a:rPr>
              <a:t>. Each of the alkali metals reacts with water (the exception is francium, due to its radioactivity).</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[Animate bullet 3] They easily lose that electron to </a:t>
            </a:r>
            <a:r>
              <a:rPr lang="en-US" baseline="0" dirty="0">
                <a:latin typeface="Book Antiqua" pitchFamily="18" charset="0"/>
                <a:cs typeface="Book Antiqua" pitchFamily="18" charset="0"/>
              </a:rPr>
              <a:t>obtain a full valence, </a:t>
            </a:r>
            <a:r>
              <a:rPr lang="en-US" dirty="0"/>
              <a:t>becoming a </a:t>
            </a:r>
            <a:r>
              <a:rPr lang="en-US" dirty="0" err="1"/>
              <a:t>cation</a:t>
            </a:r>
            <a:r>
              <a:rPr lang="en-US" dirty="0"/>
              <a:t> (a positive ion)</a:t>
            </a:r>
            <a:endParaRPr lang="en-US" dirty="0">
              <a:latin typeface="Book Antiqua" pitchFamily="18" charset="0"/>
              <a:cs typeface="Book Antiqua" pitchFamily="18" charset="0"/>
            </a:endParaRP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Mention common</a:t>
            </a:r>
            <a:r>
              <a:rPr lang="en-US" baseline="0" dirty="0">
                <a:latin typeface="Book Antiqua" pitchFamily="18" charset="0"/>
                <a:cs typeface="Book Antiqua" pitchFamily="18" charset="0"/>
              </a:rPr>
              <a:t> uses of common elements belonging to this group.</a:t>
            </a:r>
            <a:endParaRPr lang="en-US" dirty="0">
              <a:latin typeface="Book Antiqua" pitchFamily="18" charset="0"/>
              <a:cs typeface="Book Antiqua" pitchFamily="18" charset="0"/>
            </a:endParaRPr>
          </a:p>
          <a:p>
            <a:pPr marL="0" indent="0" eaLnBrk="1" hangingPunct="1">
              <a:buFont typeface="Arial" pitchFamily="34" charset="0"/>
              <a:buNone/>
            </a:pPr>
            <a:endParaRPr lang="en-US" dirty="0">
              <a:latin typeface="Book Antiqua" pitchFamily="18" charset="0"/>
              <a:cs typeface="Book Antiqua" pitchFamily="18" charset="0"/>
            </a:endParaRPr>
          </a:p>
          <a:p>
            <a:pPr marL="0" indent="0" eaLnBrk="1" hangingPunct="1">
              <a:buFont typeface="Arial" pitchFamily="34" charset="0"/>
              <a:buNone/>
            </a:pPr>
            <a:r>
              <a:rPr lang="en-US" dirty="0">
                <a:latin typeface="Book Antiqua" pitchFamily="18" charset="0"/>
                <a:cs typeface="Book Antiqua" pitchFamily="18" charset="0"/>
              </a:rPr>
              <a:t>SOURCES:</a:t>
            </a:r>
          </a:p>
          <a:p>
            <a:pPr marL="0" indent="0" eaLnBrk="1" hangingPunct="1">
              <a:buFont typeface="Arial" pitchFamily="34" charset="0"/>
              <a:buNone/>
            </a:pPr>
            <a:r>
              <a:rPr lang="en-US" dirty="0">
                <a:latin typeface="Book Antiqua" pitchFamily="18" charset="0"/>
                <a:cs typeface="Book Antiqua" pitchFamily="18" charset="0"/>
              </a:rPr>
              <a:t>http://commons.wikimedia.org/wiki/File:Potassium.JPG</a:t>
            </a:r>
          </a:p>
          <a:p>
            <a:pPr marL="0" indent="0" eaLnBrk="1" hangingPunct="1">
              <a:buFont typeface="Arial" pitchFamily="34" charset="0"/>
              <a:buNone/>
            </a:pPr>
            <a:r>
              <a:rPr lang="en-US" dirty="0">
                <a:latin typeface="Book Antiqua" pitchFamily="18" charset="0"/>
                <a:cs typeface="Book Antiqua" pitchFamily="18" charset="0"/>
              </a:rPr>
              <a:t>http://commons.wikimedia.org/wiki/File:Large_Sodium_Explosion.jpg</a:t>
            </a:r>
          </a:p>
        </p:txBody>
      </p:sp>
      <p:sp>
        <p:nvSpPr>
          <p:cNvPr id="66563" name="Slide Number Placeholder 3"/>
          <p:cNvSpPr>
            <a:spLocks noGrp="1"/>
          </p:cNvSpPr>
          <p:nvPr>
            <p:ph type="sldNum" sz="quarter" idx="5"/>
          </p:nvPr>
        </p:nvSpPr>
        <p:spPr>
          <a:noFill/>
          <a:ln>
            <a:miter lim="800000"/>
            <a:headEnd/>
            <a:tailEnd/>
          </a:ln>
        </p:spPr>
        <p:txBody>
          <a:bodyPr/>
          <a:lstStyle/>
          <a:p>
            <a:fld id="{C553C3D5-80F2-48F0-B42A-F05507F6F56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361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xfrm>
            <a:off x="1143000" y="685800"/>
            <a:ext cx="4572000" cy="3429000"/>
          </a:xfrm>
          <a:ln/>
        </p:spPr>
      </p:sp>
      <p:sp>
        <p:nvSpPr>
          <p:cNvPr id="68610"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stem and pictures] </a:t>
            </a:r>
            <a:r>
              <a:rPr lang="en-US" dirty="0">
                <a:latin typeface="Book Antiqua" pitchFamily="18" charset="0"/>
                <a:cs typeface="Book Antiqua" pitchFamily="18" charset="0"/>
              </a:rPr>
              <a:t>Alkaline Earth metals are found in [Animate bullet 1] (teacher pull up periodic table) Group 2 or 2A of the periodic table. Teacher</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point out each element</a:t>
            </a:r>
            <a:r>
              <a:rPr lang="en-US" baseline="0" dirty="0">
                <a:latin typeface="Book Antiqua" pitchFamily="18" charset="0"/>
                <a:cs typeface="Book Antiqua" pitchFamily="18" charset="0"/>
              </a:rPr>
              <a:t> down group 2 on the periodic table) </a:t>
            </a:r>
            <a:r>
              <a:rPr lang="en-US" dirty="0">
                <a:latin typeface="Book Antiqua" pitchFamily="18" charset="0"/>
                <a:cs typeface="Book Antiqua" pitchFamily="18" charset="0"/>
              </a:rPr>
              <a:t>Alkaline earth metals are </a:t>
            </a:r>
            <a:r>
              <a:rPr lang="en-US" dirty="0"/>
              <a:t>beryllium (Be), magnesium (Mg), calcium (Ca), strontium (Sr), barium (Ba), radium (Ra).</a:t>
            </a:r>
            <a:endParaRPr lang="en-US"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bullet 2] These metals are [Animate sub-bullet 1 and pictures] silver in color, [Animate sub-bullet 2] more brittle than alkali metals, [Animate sub-bullet 3] somewhat reactive, and [Animate sub-bullet 4] have low density, melting point, and boiling point.</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3] Alkaline Earth Metals </a:t>
            </a:r>
            <a:r>
              <a:rPr lang="en-US" baseline="0" dirty="0">
                <a:latin typeface="Book Antiqua" pitchFamily="18" charset="0"/>
                <a:cs typeface="Book Antiqua" pitchFamily="18" charset="0"/>
              </a:rPr>
              <a:t>possess two valence electrons. </a:t>
            </a:r>
            <a:r>
              <a:rPr lang="en-US" dirty="0"/>
              <a:t>They lose those electrons to </a:t>
            </a:r>
            <a:r>
              <a:rPr lang="en-US" baseline="0" dirty="0">
                <a:latin typeface="Book Antiqua" pitchFamily="18" charset="0"/>
                <a:cs typeface="Book Antiqua" pitchFamily="18" charset="0"/>
              </a:rPr>
              <a:t>obtain a full valence, </a:t>
            </a:r>
            <a:r>
              <a:rPr lang="en-US" dirty="0"/>
              <a:t>becoming a positive</a:t>
            </a:r>
            <a:r>
              <a:rPr lang="en-US" baseline="0" dirty="0"/>
              <a:t> 2 </a:t>
            </a:r>
            <a:r>
              <a:rPr lang="en-US" dirty="0" err="1"/>
              <a:t>cation</a:t>
            </a:r>
            <a:r>
              <a:rPr lang="en-US" dirty="0"/>
              <a:t>.</a:t>
            </a:r>
          </a:p>
          <a:p>
            <a:pPr marL="171450" indent="-171450" eaLnBrk="1" hangingPunct="1">
              <a:buFont typeface="Arial" pitchFamily="34" charset="0"/>
              <a:buChar char="•"/>
            </a:pPr>
            <a:r>
              <a:rPr lang="en-US" dirty="0">
                <a:latin typeface="Book Antiqua" pitchFamily="18" charset="0"/>
                <a:cs typeface="Book Antiqua" pitchFamily="18" charset="0"/>
              </a:rPr>
              <a:t>Mention common uses of</a:t>
            </a:r>
            <a:r>
              <a:rPr lang="en-US" baseline="0" dirty="0">
                <a:latin typeface="Book Antiqua" pitchFamily="18" charset="0"/>
                <a:cs typeface="Book Antiqua" pitchFamily="18" charset="0"/>
              </a:rPr>
              <a:t> common elements belonging to this group</a:t>
            </a:r>
            <a:r>
              <a:rPr lang="en-US" dirty="0">
                <a:latin typeface="Book Antiqua" pitchFamily="18" charset="0"/>
                <a:cs typeface="Book Antiqua" pitchFamily="18" charset="0"/>
              </a:rPr>
              <a:t>.</a:t>
            </a:r>
          </a:p>
          <a:p>
            <a:pPr marL="0" indent="0" eaLnBrk="1" hangingPunct="1">
              <a:buFont typeface="Arial" pitchFamily="34" charset="0"/>
              <a:buNone/>
            </a:pPr>
            <a:endParaRPr lang="en-US" dirty="0">
              <a:latin typeface="Book Antiqua" pitchFamily="18" charset="0"/>
              <a:cs typeface="Book Antiqua" pitchFamily="18" charset="0"/>
            </a:endParaRPr>
          </a:p>
          <a:p>
            <a:pPr marL="0" indent="0" eaLnBrk="1" hangingPunct="1">
              <a:buFont typeface="Arial" pitchFamily="34" charset="0"/>
              <a:buNone/>
            </a:pPr>
            <a:r>
              <a:rPr lang="en-US" dirty="0">
                <a:latin typeface="Book Antiqua" pitchFamily="18" charset="0"/>
                <a:cs typeface="Book Antiqua" pitchFamily="18" charset="0"/>
              </a:rPr>
              <a:t>SOURCES</a:t>
            </a:r>
          </a:p>
          <a:p>
            <a:pPr marL="0" indent="0" eaLnBrk="1" hangingPunct="1">
              <a:buFont typeface="Arial" pitchFamily="34" charset="0"/>
              <a:buNone/>
            </a:pPr>
            <a:r>
              <a:rPr lang="en-US" dirty="0">
                <a:latin typeface="Book Antiqua" pitchFamily="18" charset="0"/>
                <a:cs typeface="Book Antiqua" pitchFamily="18" charset="0"/>
              </a:rPr>
              <a:t>http://commons.wikimedia.org/wiki/File:Calcium_metal.jpg</a:t>
            </a:r>
          </a:p>
          <a:p>
            <a:pPr marL="0" indent="0" eaLnBrk="1" hangingPunct="1">
              <a:buFont typeface="Arial" pitchFamily="34" charset="0"/>
              <a:buNone/>
            </a:pPr>
            <a:r>
              <a:rPr lang="en-US" dirty="0">
                <a:latin typeface="Book Antiqua" pitchFamily="18" charset="0"/>
                <a:cs typeface="Book Antiqua" pitchFamily="18" charset="0"/>
              </a:rPr>
              <a:t>http://commons.wikimedia.org/wiki/File:Magnesium.jpg</a:t>
            </a:r>
          </a:p>
        </p:txBody>
      </p:sp>
      <p:sp>
        <p:nvSpPr>
          <p:cNvPr id="68611" name="Slide Number Placeholder 3"/>
          <p:cNvSpPr>
            <a:spLocks noGrp="1"/>
          </p:cNvSpPr>
          <p:nvPr>
            <p:ph type="sldNum" sz="quarter" idx="5"/>
          </p:nvPr>
        </p:nvSpPr>
        <p:spPr>
          <a:noFill/>
          <a:ln>
            <a:miter lim="800000"/>
            <a:headEnd/>
            <a:tailEnd/>
          </a:ln>
        </p:spPr>
        <p:txBody>
          <a:bodyPr/>
          <a:lstStyle/>
          <a:p>
            <a:fld id="{085433B1-540C-4EF9-B527-7DFB6FB524A3}"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143000" y="685800"/>
            <a:ext cx="4572000" cy="3429000"/>
          </a:xfrm>
          <a:ln/>
        </p:spPr>
      </p:sp>
      <p:sp>
        <p:nvSpPr>
          <p:cNvPr id="6656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Alkali metals are found in [Animate bullet 1] (teacher pull up</a:t>
            </a:r>
            <a:r>
              <a:rPr lang="en-US" baseline="0" dirty="0">
                <a:latin typeface="Book Antiqua" pitchFamily="18" charset="0"/>
                <a:cs typeface="Book Antiqua" pitchFamily="18" charset="0"/>
              </a:rPr>
              <a:t> periodic table) </a:t>
            </a:r>
            <a:r>
              <a:rPr lang="en-US" dirty="0">
                <a:latin typeface="Book Antiqua" pitchFamily="18" charset="0"/>
                <a:cs typeface="Book Antiqua" pitchFamily="18" charset="0"/>
              </a:rPr>
              <a:t>Group 1 or 1A of the periodic table. Teacher point out each element</a:t>
            </a:r>
            <a:r>
              <a:rPr lang="en-US" baseline="0" dirty="0">
                <a:latin typeface="Book Antiqua" pitchFamily="18" charset="0"/>
                <a:cs typeface="Book Antiqua" pitchFamily="18" charset="0"/>
              </a:rPr>
              <a:t> down group 1) </a:t>
            </a:r>
            <a:r>
              <a:rPr lang="en-US" dirty="0">
                <a:latin typeface="Book Antiqua" pitchFamily="18" charset="0"/>
                <a:cs typeface="Book Antiqua" pitchFamily="18" charset="0"/>
              </a:rPr>
              <a:t>Lithium (Li), sodium (Na), potassium (K), rubidium (Rb), cesium (Cs), and francium (Fr) are the alkali metals.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2] These metals are noted for being [Animate sub-bullet 1] silver in color, [Animate</a:t>
            </a:r>
            <a:r>
              <a:rPr lang="en-US" baseline="0" dirty="0">
                <a:latin typeface="Book Antiqua" pitchFamily="18" charset="0"/>
                <a:cs typeface="Book Antiqua" pitchFamily="18" charset="0"/>
              </a:rPr>
              <a:t> sub-bullet 2] </a:t>
            </a:r>
            <a:r>
              <a:rPr lang="en-US" dirty="0">
                <a:latin typeface="Book Antiqua" pitchFamily="18" charset="0"/>
                <a:cs typeface="Book Antiqua" pitchFamily="18" charset="0"/>
              </a:rPr>
              <a:t>soft, [Animate sub-bullet 3] highly reactive (teacher point to picture), and [Animate sub-bullet</a:t>
            </a:r>
            <a:r>
              <a:rPr lang="en-US" baseline="0" dirty="0">
                <a:latin typeface="Book Antiqua" pitchFamily="18" charset="0"/>
                <a:cs typeface="Book Antiqua" pitchFamily="18" charset="0"/>
              </a:rPr>
              <a:t> 4] </a:t>
            </a:r>
            <a:r>
              <a:rPr lang="en-US" dirty="0">
                <a:latin typeface="Book Antiqua" pitchFamily="18" charset="0"/>
                <a:cs typeface="Book Antiqua" pitchFamily="18" charset="0"/>
              </a:rPr>
              <a:t>able to oxidize in air. They must be stored in oil or some other inert material.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3] These</a:t>
            </a:r>
            <a:r>
              <a:rPr lang="en-US" baseline="0" dirty="0">
                <a:latin typeface="Book Antiqua" pitchFamily="18" charset="0"/>
                <a:cs typeface="Book Antiqua" pitchFamily="18" charset="0"/>
              </a:rPr>
              <a:t> are the most reactive metals and some of the most reactive elements on the periodic table</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The pictures show</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pure</a:t>
            </a:r>
            <a:r>
              <a:rPr lang="en-US" baseline="0" dirty="0">
                <a:latin typeface="Book Antiqua" pitchFamily="18" charset="0"/>
                <a:cs typeface="Book Antiqua" pitchFamily="18" charset="0"/>
              </a:rPr>
              <a:t> potassium metal and the reaction of sodium metal with water</a:t>
            </a:r>
            <a:r>
              <a:rPr lang="en-US" dirty="0">
                <a:latin typeface="Book Antiqua" pitchFamily="18" charset="0"/>
                <a:cs typeface="Book Antiqua" pitchFamily="18" charset="0"/>
              </a:rPr>
              <a:t>. Each of the alkali metals reacts with water (the exception is francium, due to its radioactivity).</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[Animate bullet 3] They easily lose that electron to </a:t>
            </a:r>
            <a:r>
              <a:rPr lang="en-US" baseline="0" dirty="0">
                <a:latin typeface="Book Antiqua" pitchFamily="18" charset="0"/>
                <a:cs typeface="Book Antiqua" pitchFamily="18" charset="0"/>
              </a:rPr>
              <a:t>obtain a full valence, </a:t>
            </a:r>
            <a:r>
              <a:rPr lang="en-US" dirty="0"/>
              <a:t>becoming a </a:t>
            </a:r>
            <a:r>
              <a:rPr lang="en-US" dirty="0" err="1"/>
              <a:t>cation</a:t>
            </a:r>
            <a:r>
              <a:rPr lang="en-US" dirty="0"/>
              <a:t> (a positive ion)</a:t>
            </a:r>
            <a:endParaRPr lang="en-US" dirty="0">
              <a:latin typeface="Book Antiqua" pitchFamily="18" charset="0"/>
              <a:cs typeface="Book Antiqua" pitchFamily="18" charset="0"/>
            </a:endParaRP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Mention common</a:t>
            </a:r>
            <a:r>
              <a:rPr lang="en-US" baseline="0" dirty="0">
                <a:latin typeface="Book Antiqua" pitchFamily="18" charset="0"/>
                <a:cs typeface="Book Antiqua" pitchFamily="18" charset="0"/>
              </a:rPr>
              <a:t> uses of common elements belonging to this group.</a:t>
            </a:r>
            <a:endParaRPr lang="en-US" dirty="0">
              <a:latin typeface="Book Antiqua" pitchFamily="18" charset="0"/>
              <a:cs typeface="Book Antiqua" pitchFamily="18" charset="0"/>
            </a:endParaRPr>
          </a:p>
          <a:p>
            <a:pPr marL="0" indent="0" eaLnBrk="1" hangingPunct="1">
              <a:buFont typeface="Arial" pitchFamily="34" charset="0"/>
              <a:buNone/>
            </a:pPr>
            <a:endParaRPr lang="en-US" dirty="0">
              <a:latin typeface="Book Antiqua" pitchFamily="18" charset="0"/>
              <a:cs typeface="Book Antiqua" pitchFamily="18" charset="0"/>
            </a:endParaRPr>
          </a:p>
          <a:p>
            <a:pPr marL="0" indent="0" eaLnBrk="1" hangingPunct="1">
              <a:buFont typeface="Arial" pitchFamily="34" charset="0"/>
              <a:buNone/>
            </a:pPr>
            <a:r>
              <a:rPr lang="en-US" dirty="0">
                <a:latin typeface="Book Antiqua" pitchFamily="18" charset="0"/>
                <a:cs typeface="Book Antiqua" pitchFamily="18" charset="0"/>
              </a:rPr>
              <a:t>SOURCES:</a:t>
            </a:r>
          </a:p>
          <a:p>
            <a:pPr marL="0" indent="0" eaLnBrk="1" hangingPunct="1">
              <a:buFont typeface="Arial" pitchFamily="34" charset="0"/>
              <a:buNone/>
            </a:pPr>
            <a:r>
              <a:rPr lang="en-US" dirty="0">
                <a:latin typeface="Book Antiqua" pitchFamily="18" charset="0"/>
                <a:cs typeface="Book Antiqua" pitchFamily="18" charset="0"/>
              </a:rPr>
              <a:t>http://commons.wikimedia.org/wiki/File:Potassium.JPG</a:t>
            </a:r>
          </a:p>
          <a:p>
            <a:pPr marL="0" indent="0" eaLnBrk="1" hangingPunct="1">
              <a:buFont typeface="Arial" pitchFamily="34" charset="0"/>
              <a:buNone/>
            </a:pPr>
            <a:r>
              <a:rPr lang="en-US" dirty="0">
                <a:latin typeface="Book Antiqua" pitchFamily="18" charset="0"/>
                <a:cs typeface="Book Antiqua" pitchFamily="18" charset="0"/>
              </a:rPr>
              <a:t>http://commons.wikimedia.org/wiki/File:Large_Sodium_Explosion.jpg</a:t>
            </a:r>
          </a:p>
        </p:txBody>
      </p:sp>
      <p:sp>
        <p:nvSpPr>
          <p:cNvPr id="66563" name="Slide Number Placeholder 3"/>
          <p:cNvSpPr>
            <a:spLocks noGrp="1"/>
          </p:cNvSpPr>
          <p:nvPr>
            <p:ph type="sldNum" sz="quarter" idx="5"/>
          </p:nvPr>
        </p:nvSpPr>
        <p:spPr>
          <a:noFill/>
          <a:ln>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53C3D5-80F2-48F0-B42A-F05507F6F56B}"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8471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88F9F-F964-47CB-8DC0-DBBD8BB7A5AB}" type="slidenum">
              <a:rPr lang="en-US" altLang="en-US"/>
              <a:pPr/>
              <a:t>3</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07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143000" y="685800"/>
            <a:ext cx="4572000" cy="3429000"/>
          </a:xfrm>
          <a:ln/>
        </p:spPr>
      </p:sp>
      <p:sp>
        <p:nvSpPr>
          <p:cNvPr id="7065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 Transition elements are metals found in [Animate bullet 1] (teacher pull up periodic table) Groups 3 through 12. They</a:t>
            </a:r>
            <a:r>
              <a:rPr lang="en-US" baseline="0" dirty="0">
                <a:latin typeface="Book Antiqua" pitchFamily="18" charset="0"/>
                <a:cs typeface="Book Antiqua" pitchFamily="18" charset="0"/>
              </a:rPr>
              <a:t> are also called the “B” group elements because their valence is affected by the “d” and “f” sublevels in terms of electron configuration, meaning that the electrons that </a:t>
            </a:r>
            <a:r>
              <a:rPr lang="en-US" dirty="0"/>
              <a:t>combine with other elements are present in more than one energy level</a:t>
            </a:r>
            <a:r>
              <a:rPr lang="en-US" baseline="0" dirty="0">
                <a:latin typeface="Book Antiqua" pitchFamily="18" charset="0"/>
                <a:cs typeface="Book Antiqua" pitchFamily="18" charset="0"/>
              </a:rPr>
              <a:t>. </a:t>
            </a:r>
          </a:p>
          <a:p>
            <a:pPr marL="171450" indent="-171450" eaLnBrk="1" hangingPunct="1">
              <a:buFont typeface="Arial" pitchFamily="34" charset="0"/>
              <a:buChar char="•"/>
            </a:pPr>
            <a:r>
              <a:rPr lang="en-US" dirty="0">
                <a:latin typeface="Book Antiqua" pitchFamily="18" charset="0"/>
                <a:cs typeface="Book Antiqua" pitchFamily="18" charset="0"/>
              </a:rPr>
              <a:t>Teacher point out each element</a:t>
            </a:r>
            <a:r>
              <a:rPr lang="en-US" baseline="0" dirty="0">
                <a:latin typeface="Book Antiqua" pitchFamily="18" charset="0"/>
                <a:cs typeface="Book Antiqua" pitchFamily="18" charset="0"/>
              </a:rPr>
              <a:t> on the periodic table. </a:t>
            </a:r>
            <a:r>
              <a:rPr lang="en-US" dirty="0">
                <a:latin typeface="Book Antiqua" pitchFamily="18" charset="0"/>
                <a:cs typeface="Book Antiqua" pitchFamily="18" charset="0"/>
              </a:rPr>
              <a:t>Some of the more common transition metals</a:t>
            </a:r>
            <a:r>
              <a:rPr lang="en-US" baseline="0" dirty="0">
                <a:latin typeface="Book Antiqua" pitchFamily="18" charset="0"/>
                <a:cs typeface="Book Antiqua" pitchFamily="18" charset="0"/>
              </a:rPr>
              <a:t> are iron (Fe), copper (Cu), gold (Au), mercury (Hg), cobalt (Co), silver (Ag), nickel (Ni), and tungsten (W). Notice that the chemical symbol for all of these examples comes from the Latin origin of the element.</a:t>
            </a:r>
            <a:endParaRPr lang="en-US"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bullet 2] The transition metals display many interesting properties. </a:t>
            </a:r>
          </a:p>
          <a:p>
            <a:pPr marL="171450" indent="-171450" eaLnBrk="1" hangingPunct="1">
              <a:buFont typeface="Arial" pitchFamily="34" charset="0"/>
              <a:buChar char="•"/>
            </a:pPr>
            <a:r>
              <a:rPr lang="en-US" dirty="0">
                <a:latin typeface="Book Antiqua" pitchFamily="18" charset="0"/>
                <a:cs typeface="Book Antiqua" pitchFamily="18" charset="0"/>
              </a:rPr>
              <a:t>[Animate sub-bullet 1] Most form colored compounds. (teacher point to picture of colorful solutions)</a:t>
            </a:r>
            <a:r>
              <a:rPr lang="en-US" baseline="0" dirty="0">
                <a:latin typeface="Book Antiqua" pitchFamily="18" charset="0"/>
                <a:cs typeface="Book Antiqua" pitchFamily="18" charset="0"/>
              </a:rPr>
              <a:t> </a:t>
            </a:r>
          </a:p>
          <a:p>
            <a:pPr marL="171450" indent="-171450" eaLnBrk="1" hangingPunct="1">
              <a:buFont typeface="Arial" pitchFamily="34" charset="0"/>
              <a:buChar char="•"/>
            </a:pPr>
            <a:r>
              <a:rPr lang="en-US" baseline="0" dirty="0">
                <a:latin typeface="Book Antiqua" pitchFamily="18" charset="0"/>
                <a:cs typeface="Book Antiqua" pitchFamily="18" charset="0"/>
              </a:rPr>
              <a:t>[Animate sub-bullet 2] </a:t>
            </a:r>
            <a:r>
              <a:rPr lang="en-US" dirty="0">
                <a:latin typeface="Book Antiqua" pitchFamily="18" charset="0"/>
                <a:cs typeface="Book Antiqua" pitchFamily="18" charset="0"/>
              </a:rPr>
              <a:t>Some, such as iron, cobalt and nickel are [Animate level 3 bullet</a:t>
            </a:r>
            <a:r>
              <a:rPr lang="en-US" baseline="0" dirty="0">
                <a:latin typeface="Book Antiqua" pitchFamily="18" charset="0"/>
                <a:cs typeface="Book Antiqua" pitchFamily="18" charset="0"/>
              </a:rPr>
              <a:t> 1] </a:t>
            </a:r>
            <a:r>
              <a:rPr lang="en-US" dirty="0">
                <a:latin typeface="Book Antiqua" pitchFamily="18" charset="0"/>
                <a:cs typeface="Book Antiqua" pitchFamily="18" charset="0"/>
              </a:rPr>
              <a:t>magnetic. </a:t>
            </a:r>
          </a:p>
          <a:p>
            <a:pPr marL="171450" indent="-171450" eaLnBrk="1" hangingPunct="1">
              <a:buFont typeface="Arial" pitchFamily="34" charset="0"/>
              <a:buChar char="•"/>
            </a:pPr>
            <a:r>
              <a:rPr lang="en-US" dirty="0">
                <a:latin typeface="Book Antiqua" pitchFamily="18" charset="0"/>
                <a:cs typeface="Book Antiqua" pitchFamily="18" charset="0"/>
              </a:rPr>
              <a:t>Transition elements are known to help reactions work more efficiently. </a:t>
            </a:r>
          </a:p>
          <a:p>
            <a:pPr marL="171450" indent="-171450" eaLnBrk="1" hangingPunct="1">
              <a:buFont typeface="Arial" pitchFamily="34" charset="0"/>
              <a:buChar char="•"/>
            </a:pPr>
            <a:r>
              <a:rPr lang="en-US" dirty="0">
                <a:latin typeface="Book Antiqua" pitchFamily="18" charset="0"/>
                <a:cs typeface="Book Antiqua" pitchFamily="18" charset="0"/>
              </a:rPr>
              <a:t>[Animate level 3 bullet</a:t>
            </a:r>
            <a:r>
              <a:rPr lang="en-US" baseline="0" dirty="0">
                <a:latin typeface="Book Antiqua" pitchFamily="18" charset="0"/>
                <a:cs typeface="Book Antiqua" pitchFamily="18" charset="0"/>
              </a:rPr>
              <a:t> 2] </a:t>
            </a:r>
            <a:r>
              <a:rPr lang="en-US" dirty="0">
                <a:latin typeface="Book Antiqua" pitchFamily="18" charset="0"/>
                <a:cs typeface="Book Antiqua" pitchFamily="18" charset="0"/>
              </a:rPr>
              <a:t>As metals, they conduct electricity. Copper, silver, and gold are noted to be great conductors of electricity. </a:t>
            </a:r>
          </a:p>
          <a:p>
            <a:pPr marL="171450" indent="-171450" eaLnBrk="1" hangingPunct="1">
              <a:buFont typeface="Arial" pitchFamily="34" charset="0"/>
              <a:buChar char="•"/>
            </a:pPr>
            <a:r>
              <a:rPr lang="en-US" dirty="0">
                <a:latin typeface="Book Antiqua" pitchFamily="18" charset="0"/>
                <a:cs typeface="Book Antiqua" pitchFamily="18" charset="0"/>
              </a:rPr>
              <a:t>Money (i.e. coins) is made from different transition metals (silver, nickel, zinc).</a:t>
            </a:r>
          </a:p>
          <a:p>
            <a:pPr eaLnBrk="1" hangingPunct="1"/>
            <a:endParaRPr lang="en-US" dirty="0">
              <a:latin typeface="Book Antiqua" pitchFamily="18" charset="0"/>
              <a:cs typeface="Book Antiqua" pitchFamily="18" charset="0"/>
            </a:endParaRPr>
          </a:p>
          <a:p>
            <a:pPr eaLnBrk="1" hangingPunct="1"/>
            <a:r>
              <a:rPr lang="en-US" u="sng" dirty="0">
                <a:latin typeface="Book Antiqua" pitchFamily="18" charset="0"/>
                <a:cs typeface="Book Antiqua" pitchFamily="18" charset="0"/>
              </a:rPr>
              <a:t>Sources</a:t>
            </a:r>
            <a:r>
              <a:rPr lang="en-US" dirty="0">
                <a:latin typeface="Book Antiqua" pitchFamily="18" charset="0"/>
                <a:cs typeface="Book Antiqua" pitchFamily="18" charset="0"/>
              </a:rPr>
              <a:t>:</a:t>
            </a:r>
          </a:p>
          <a:p>
            <a:pPr eaLnBrk="1" hangingPunct="1"/>
            <a:r>
              <a:rPr lang="en-US" dirty="0">
                <a:latin typeface="Book Antiqua" pitchFamily="18" charset="0"/>
                <a:cs typeface="Book Antiqua" pitchFamily="18" charset="0"/>
              </a:rPr>
              <a:t>http://commons.wikimedia.org/wiki/File:Coloured-transition-metal-solutions.jpg</a:t>
            </a:r>
          </a:p>
        </p:txBody>
      </p:sp>
      <p:sp>
        <p:nvSpPr>
          <p:cNvPr id="70659" name="Slide Number Placeholder 3"/>
          <p:cNvSpPr>
            <a:spLocks noGrp="1"/>
          </p:cNvSpPr>
          <p:nvPr>
            <p:ph type="sldNum" sz="quarter" idx="5"/>
          </p:nvPr>
        </p:nvSpPr>
        <p:spPr>
          <a:noFill/>
          <a:ln>
            <a:miter lim="800000"/>
            <a:headEnd/>
            <a:tailEnd/>
          </a:ln>
        </p:spPr>
        <p:txBody>
          <a:bodyPr/>
          <a:lstStyle/>
          <a:p>
            <a:fld id="{9795A657-1708-446C-86FF-AD9F2451228F}"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43000" y="685800"/>
            <a:ext cx="4572000" cy="3429000"/>
          </a:xfrm>
          <a:ln/>
        </p:spPr>
      </p:sp>
      <p:sp>
        <p:nvSpPr>
          <p:cNvPr id="7680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a:t>
            </a:r>
            <a:r>
              <a:rPr lang="en-US" baseline="0" dirty="0">
                <a:latin typeface="Book Antiqua" pitchFamily="18" charset="0"/>
                <a:cs typeface="Book Antiqua" pitchFamily="18" charset="0"/>
              </a:rPr>
              <a:t> pictures] </a:t>
            </a:r>
            <a:r>
              <a:rPr lang="en-US" dirty="0">
                <a:latin typeface="Book Antiqua" pitchFamily="18" charset="0"/>
                <a:cs typeface="Book Antiqua" pitchFamily="18" charset="0"/>
              </a:rPr>
              <a:t>There is a section</a:t>
            </a:r>
            <a:r>
              <a:rPr lang="en-US" baseline="0" dirty="0">
                <a:latin typeface="Book Antiqua" pitchFamily="18" charset="0"/>
                <a:cs typeface="Book Antiqua" pitchFamily="18" charset="0"/>
              </a:rPr>
              <a:t> of elements on the periodic table that is part of [Animate bullet 1] (teacher pull up the periodic table) the “B” group transition metals. </a:t>
            </a:r>
          </a:p>
          <a:p>
            <a:pPr marL="171450" indent="-171450" eaLnBrk="1" hangingPunct="1">
              <a:buFont typeface="Arial" pitchFamily="34" charset="0"/>
              <a:buChar char="•"/>
            </a:pPr>
            <a:r>
              <a:rPr lang="en-US" baseline="0" dirty="0">
                <a:latin typeface="Book Antiqua" pitchFamily="18" charset="0"/>
                <a:cs typeface="Book Antiqua" pitchFamily="18" charset="0"/>
              </a:rPr>
              <a:t>They are placed below the rest of the transition metals in the same period. (teacher point out)</a:t>
            </a:r>
          </a:p>
          <a:p>
            <a:pPr marL="171450" indent="-171450" eaLnBrk="1" hangingPunct="1">
              <a:buFont typeface="Arial" pitchFamily="34" charset="0"/>
              <a:buChar char="•"/>
            </a:pPr>
            <a:r>
              <a:rPr lang="en-US" dirty="0">
                <a:latin typeface="Book Antiqua" pitchFamily="18" charset="0"/>
                <a:cs typeface="Book Antiqua" pitchFamily="18" charset="0"/>
              </a:rPr>
              <a:t>The inner transition metals are made up of two series: [Animate bullet</a:t>
            </a:r>
            <a:r>
              <a:rPr lang="en-US" baseline="0" dirty="0">
                <a:latin typeface="Book Antiqua" pitchFamily="18" charset="0"/>
                <a:cs typeface="Book Antiqua" pitchFamily="18" charset="0"/>
              </a:rPr>
              <a:t> 2] </a:t>
            </a:r>
            <a:r>
              <a:rPr lang="en-US" dirty="0">
                <a:latin typeface="Book Antiqua" pitchFamily="18" charset="0"/>
                <a:cs typeface="Book Antiqua" pitchFamily="18" charset="0"/>
              </a:rPr>
              <a:t>lanthanides (elements 57 to 71) and [Animate bullet 3] actinides (elements 89 to 103). (teacher point out the lanthanide series first, then the actinides)</a:t>
            </a:r>
          </a:p>
          <a:p>
            <a:pPr marL="171450" indent="-171450" eaLnBrk="1" hangingPunct="1">
              <a:buFont typeface="Arial" pitchFamily="34" charset="0"/>
              <a:buChar char="•"/>
            </a:pPr>
            <a:r>
              <a:rPr lang="en-US" dirty="0">
                <a:latin typeface="Book Antiqua" pitchFamily="18" charset="0"/>
                <a:cs typeface="Book Antiqua" pitchFamily="18" charset="0"/>
              </a:rPr>
              <a:t>[Animate bullet 4] Both lanthanides and actinides have [Animate sub-bullet</a:t>
            </a:r>
            <a:r>
              <a:rPr lang="en-US" baseline="0" dirty="0">
                <a:latin typeface="Book Antiqua" pitchFamily="18" charset="0"/>
                <a:cs typeface="Book Antiqua" pitchFamily="18" charset="0"/>
              </a:rPr>
              <a:t> 1] </a:t>
            </a:r>
            <a:r>
              <a:rPr lang="en-US" dirty="0">
                <a:latin typeface="Book Antiqua" pitchFamily="18" charset="0"/>
                <a:cs typeface="Book Antiqua" pitchFamily="18" charset="0"/>
              </a:rPr>
              <a:t>radioactive elements. </a:t>
            </a:r>
          </a:p>
          <a:p>
            <a:pPr marL="171450" indent="-171450" eaLnBrk="1" hangingPunct="1">
              <a:buFont typeface="Arial" pitchFamily="34" charset="0"/>
              <a:buChar char="•"/>
            </a:pPr>
            <a:r>
              <a:rPr lang="en-US" dirty="0">
                <a:latin typeface="Book Antiqua" pitchFamily="18" charset="0"/>
                <a:cs typeface="Book Antiqua" pitchFamily="18" charset="0"/>
              </a:rPr>
              <a:t>Lanthanide elements are used to produce lasers, sunglasses, and strong magnets. </a:t>
            </a:r>
          </a:p>
          <a:p>
            <a:pPr marL="171450" indent="-171450" eaLnBrk="1" hangingPunct="1">
              <a:buFont typeface="Arial" pitchFamily="34" charset="0"/>
              <a:buChar char="•"/>
            </a:pPr>
            <a:r>
              <a:rPr lang="en-US" dirty="0">
                <a:latin typeface="Book Antiqua" pitchFamily="18" charset="0"/>
                <a:cs typeface="Book Antiqua" pitchFamily="18" charset="0"/>
              </a:rPr>
              <a:t>Notable actinides are uranium and plutonium. (teacher point to U and </a:t>
            </a:r>
            <a:r>
              <a:rPr lang="en-US" dirty="0" err="1">
                <a:latin typeface="Book Antiqua" pitchFamily="18" charset="0"/>
                <a:cs typeface="Book Antiqua" pitchFamily="18" charset="0"/>
              </a:rPr>
              <a:t>Pu</a:t>
            </a:r>
            <a:r>
              <a:rPr lang="en-US" dirty="0">
                <a:latin typeface="Book Antiqua" pitchFamily="18" charset="0"/>
                <a:cs typeface="Book Antiqua" pitchFamily="18" charset="0"/>
              </a:rPr>
              <a:t>) They are noted as being used in nuclear weapons and as fuel for nuclear power plants to generate electricity.  </a:t>
            </a:r>
          </a:p>
          <a:p>
            <a:pPr marL="171450" indent="-171450" eaLnBrk="1" hangingPunct="1">
              <a:buFont typeface="Arial" pitchFamily="34" charset="0"/>
              <a:buChar char="•"/>
            </a:pPr>
            <a:r>
              <a:rPr lang="en-US" dirty="0">
                <a:latin typeface="Book Antiqua" pitchFamily="18" charset="0"/>
                <a:cs typeface="Book Antiqua" pitchFamily="18" charset="0"/>
              </a:rPr>
              <a:t>The transuranium elements (teacher point</a:t>
            </a:r>
            <a:r>
              <a:rPr lang="en-US" baseline="0" dirty="0">
                <a:latin typeface="Book Antiqua" pitchFamily="18" charset="0"/>
                <a:cs typeface="Book Antiqua" pitchFamily="18" charset="0"/>
              </a:rPr>
              <a:t> out) </a:t>
            </a:r>
            <a:r>
              <a:rPr lang="en-US" sz="1000" kern="1200" dirty="0">
                <a:solidFill>
                  <a:schemeClr val="tx1"/>
                </a:solidFill>
                <a:effectLst/>
                <a:latin typeface="Book Antiqua"/>
                <a:ea typeface="Book Antiqua" pitchFamily="18" charset="0"/>
                <a:cs typeface="Book Antiqua"/>
              </a:rPr>
              <a:t>were synthesized and identified in laboratory experiments through the use of nuclear accelerators.</a:t>
            </a:r>
          </a:p>
          <a:p>
            <a:pPr marL="171450" indent="-171450" eaLnBrk="1" hangingPunct="1">
              <a:buFont typeface="Arial" pitchFamily="34" charset="0"/>
              <a:buChar char="•"/>
            </a:pPr>
            <a:r>
              <a:rPr lang="en-US" sz="1000" kern="1200" dirty="0">
                <a:solidFill>
                  <a:schemeClr val="tx1"/>
                </a:solidFill>
                <a:effectLst/>
                <a:latin typeface="Book Antiqua"/>
                <a:cs typeface="Book Antiqua" pitchFamily="18" charset="0"/>
              </a:rPr>
              <a:t>[Animate sub-bullet 2] These elements are present in only trace amounts</a:t>
            </a:r>
            <a:r>
              <a:rPr lang="en-US" sz="1000" kern="1200" baseline="0" dirty="0">
                <a:solidFill>
                  <a:schemeClr val="tx1"/>
                </a:solidFill>
                <a:effectLst/>
                <a:latin typeface="Book Antiqua"/>
                <a:cs typeface="Book Antiqua" pitchFamily="18" charset="0"/>
              </a:rPr>
              <a:t> on Earth.</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a:t>
            </a:r>
          </a:p>
          <a:p>
            <a:pPr eaLnBrk="1" hangingPunct="1"/>
            <a:r>
              <a:rPr lang="en-US" dirty="0">
                <a:latin typeface="Book Antiqua" pitchFamily="18" charset="0"/>
                <a:cs typeface="Book Antiqua" pitchFamily="18" charset="0"/>
              </a:rPr>
              <a:t>http://commons.wikimedia.org/wiki/File:Neodymium_ampoule.jpg</a:t>
            </a:r>
          </a:p>
          <a:p>
            <a:pPr eaLnBrk="1" hangingPunct="1"/>
            <a:r>
              <a:rPr lang="en-US" dirty="0">
                <a:latin typeface="Book Antiqua" pitchFamily="18" charset="0"/>
                <a:cs typeface="Book Antiqua" pitchFamily="18" charset="0"/>
              </a:rPr>
              <a:t>http://commons.wikimedia.org/wiki/File:2Uranium.jpg</a:t>
            </a:r>
          </a:p>
        </p:txBody>
      </p:sp>
      <p:sp>
        <p:nvSpPr>
          <p:cNvPr id="76803" name="Slide Number Placeholder 3"/>
          <p:cNvSpPr>
            <a:spLocks noGrp="1"/>
          </p:cNvSpPr>
          <p:nvPr>
            <p:ph type="sldNum" sz="quarter" idx="5"/>
          </p:nvPr>
        </p:nvSpPr>
        <p:spPr>
          <a:noFill/>
          <a:ln>
            <a:miter lim="800000"/>
            <a:headEnd/>
            <a:tailEnd/>
          </a:ln>
        </p:spPr>
        <p:txBody>
          <a:bodyPr/>
          <a:lstStyle/>
          <a:p>
            <a:fld id="{C65E0E2C-280E-4495-8DF1-14621F368021}"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143000" y="685800"/>
            <a:ext cx="4572000" cy="3429000"/>
          </a:xfrm>
          <a:ln/>
        </p:spPr>
      </p:sp>
      <p:sp>
        <p:nvSpPr>
          <p:cNvPr id="7270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pictures] Halogens are nonmetals found in [Animate bullet 1] (teacher</a:t>
            </a:r>
            <a:r>
              <a:rPr lang="en-US" baseline="0" dirty="0">
                <a:latin typeface="Book Antiqua" pitchFamily="18" charset="0"/>
                <a:cs typeface="Book Antiqua" pitchFamily="18" charset="0"/>
              </a:rPr>
              <a:t> pull up periodic table) </a:t>
            </a:r>
            <a:r>
              <a:rPr lang="en-US" dirty="0">
                <a:latin typeface="Book Antiqua" pitchFamily="18" charset="0"/>
                <a:cs typeface="Book Antiqua" pitchFamily="18" charset="0"/>
              </a:rPr>
              <a:t>Group 17 or 7A</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of the periodic table. Teacher point out each element</a:t>
            </a:r>
            <a:r>
              <a:rPr lang="en-US" baseline="0" dirty="0">
                <a:latin typeface="Book Antiqua" pitchFamily="18" charset="0"/>
                <a:cs typeface="Book Antiqua" pitchFamily="18" charset="0"/>
              </a:rPr>
              <a:t> down group 17 on the periodic table] </a:t>
            </a:r>
            <a:r>
              <a:rPr lang="en-US" dirty="0"/>
              <a:t>fluorine (F), chlorine (Cl), bromine (Br), iodine (I), astatine (At) </a:t>
            </a:r>
            <a:r>
              <a:rPr lang="en-US" dirty="0">
                <a:latin typeface="Book Antiqua" pitchFamily="18" charset="0"/>
                <a:cs typeface="Book Antiqua" pitchFamily="18" charset="0"/>
              </a:rPr>
              <a:t>are nonmetal elements known as halogens.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2 and sub-bullet 1] These</a:t>
            </a:r>
            <a:r>
              <a:rPr lang="en-US" baseline="0" dirty="0">
                <a:latin typeface="Book Antiqua" pitchFamily="18" charset="0"/>
                <a:cs typeface="Book Antiqua" pitchFamily="18" charset="0"/>
              </a:rPr>
              <a:t> elements are </a:t>
            </a:r>
            <a:r>
              <a:rPr lang="en-US" dirty="0">
                <a:latin typeface="Book Antiqua" pitchFamily="18" charset="0"/>
                <a:cs typeface="Book Antiqua" pitchFamily="18" charset="0"/>
              </a:rPr>
              <a:t>highly reactive</a:t>
            </a:r>
            <a:r>
              <a:rPr lang="en-US" dirty="0"/>
              <a:t>, especially with alkali metals and alkaline earth</a:t>
            </a:r>
            <a:r>
              <a:rPr lang="en-US" baseline="0" dirty="0"/>
              <a:t> metals.</a:t>
            </a:r>
          </a:p>
          <a:p>
            <a:pPr marL="171450" indent="-171450" eaLnBrk="1" hangingPunct="1">
              <a:buFont typeface="Arial" pitchFamily="34" charset="0"/>
              <a:buChar char="•"/>
            </a:pPr>
            <a:r>
              <a:rPr lang="en-US" dirty="0">
                <a:latin typeface="Book Antiqua" pitchFamily="18" charset="0"/>
                <a:cs typeface="Book Antiqua" pitchFamily="18" charset="0"/>
              </a:rPr>
              <a:t>[Animate sub-bullet 2] Halogens can be lethal to biological organisms. </a:t>
            </a:r>
          </a:p>
          <a:p>
            <a:pPr marL="171450" indent="-171450" eaLnBrk="1" hangingPunct="1">
              <a:buFont typeface="Arial" pitchFamily="34" charset="0"/>
              <a:buChar char="•"/>
            </a:pPr>
            <a:r>
              <a:rPr lang="en-US" dirty="0">
                <a:latin typeface="Book Antiqua" pitchFamily="18" charset="0"/>
                <a:cs typeface="Book Antiqua" pitchFamily="18" charset="0"/>
              </a:rPr>
              <a:t>(teacher point to pictures) Chlorine and bromine are used to kill microorganisms in pools, surfaces, wounds, spas, sewage treatment plants and dishes. Chlorine is an element found in bleach. </a:t>
            </a:r>
          </a:p>
          <a:p>
            <a:pPr marL="171450" indent="-171450" eaLnBrk="1" hangingPunct="1">
              <a:buFont typeface="Arial" pitchFamily="34" charset="0"/>
              <a:buChar char="•"/>
            </a:pPr>
            <a:r>
              <a:rPr lang="en-US" dirty="0"/>
              <a:t>[Animate sub-bullet 3] Most halogens occur as diatomic molecules </a:t>
            </a:r>
            <a:endParaRPr lang="en-US"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sub-bullet</a:t>
            </a:r>
            <a:r>
              <a:rPr lang="en-US" baseline="0" dirty="0">
                <a:latin typeface="Book Antiqua" pitchFamily="18" charset="0"/>
                <a:cs typeface="Book Antiqua" pitchFamily="18" charset="0"/>
              </a:rPr>
              <a:t> 4] </a:t>
            </a:r>
            <a:r>
              <a:rPr lang="en-US" dirty="0">
                <a:latin typeface="Book Antiqua" pitchFamily="18" charset="0"/>
                <a:cs typeface="Book Antiqua" pitchFamily="18" charset="0"/>
              </a:rPr>
              <a:t>Halogens react with metals to form salts (Na</a:t>
            </a:r>
            <a:r>
              <a:rPr lang="en-US" baseline="0" dirty="0">
                <a:latin typeface="Book Antiqua" pitchFamily="18" charset="0"/>
                <a:cs typeface="Book Antiqua" pitchFamily="18" charset="0"/>
              </a:rPr>
              <a:t>Cl as an example)</a:t>
            </a:r>
            <a:r>
              <a:rPr lang="en-US" dirty="0">
                <a:latin typeface="Book Antiqua" pitchFamily="18" charset="0"/>
                <a:cs typeface="Book Antiqua" pitchFamily="18" charset="0"/>
              </a:rPr>
              <a:t>.</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These</a:t>
            </a:r>
            <a:r>
              <a:rPr lang="en-US" baseline="0" dirty="0">
                <a:latin typeface="Book Antiqua" pitchFamily="18" charset="0"/>
                <a:cs typeface="Book Antiqua" pitchFamily="18" charset="0"/>
              </a:rPr>
              <a:t> are the most reactive non-metals and some of the most reactive elements on the periodic table because they possess seven valence electrons </a:t>
            </a:r>
            <a:r>
              <a:rPr lang="en-US" dirty="0"/>
              <a:t>(one short of a stable octet)</a:t>
            </a:r>
            <a:r>
              <a:rPr lang="en-US" baseline="0" dirty="0">
                <a:latin typeface="Book Antiqua" pitchFamily="18" charset="0"/>
                <a:cs typeface="Book Antiqua" pitchFamily="18" charset="0"/>
              </a:rPr>
              <a:t>. </a:t>
            </a:r>
            <a:r>
              <a:rPr lang="en-US" dirty="0"/>
              <a:t>They easily gain one electron to </a:t>
            </a:r>
            <a:r>
              <a:rPr lang="en-US" baseline="0" dirty="0">
                <a:latin typeface="Book Antiqua" pitchFamily="18" charset="0"/>
                <a:cs typeface="Book Antiqua" pitchFamily="18" charset="0"/>
              </a:rPr>
              <a:t>obtain a full valence, </a:t>
            </a:r>
            <a:r>
              <a:rPr lang="en-US" dirty="0"/>
              <a:t>becoming a -1 anion (a negative ion)</a:t>
            </a:r>
            <a:r>
              <a:rPr lang="en-US" dirty="0">
                <a:latin typeface="Book Antiqua" pitchFamily="18" charset="0"/>
              </a:rPr>
              <a:t>. </a:t>
            </a:r>
            <a:r>
              <a:rPr lang="en-US" dirty="0"/>
              <a:t>They</a:t>
            </a:r>
            <a:r>
              <a:rPr lang="en-US" baseline="0" dirty="0"/>
              <a:t> are h</a:t>
            </a:r>
            <a:r>
              <a:rPr lang="en-US" dirty="0"/>
              <a:t>ighly reactive, especially with alkali metals and alkaline earth</a:t>
            </a:r>
            <a:r>
              <a:rPr lang="en-US" baseline="0" dirty="0"/>
              <a:t> metals.</a:t>
            </a:r>
          </a:p>
          <a:p>
            <a:pPr marL="0" indent="0" eaLnBrk="1" hangingPunct="1">
              <a:buFont typeface="Arial" pitchFamily="34" charset="0"/>
              <a:buNone/>
            </a:pPr>
            <a:endParaRPr lang="en-US" dirty="0">
              <a:latin typeface="Book Antiqua" pitchFamily="18" charset="0"/>
              <a:cs typeface="Book Antiqua" pitchFamily="18" charset="0"/>
            </a:endParaRPr>
          </a:p>
          <a:p>
            <a:pPr eaLnBrk="1" hangingPunct="1">
              <a:buFontTx/>
              <a:buNone/>
            </a:pPr>
            <a:endParaRPr lang="en-US" baseline="0" dirty="0"/>
          </a:p>
          <a:p>
            <a:pPr eaLnBrk="1" hangingPunct="1">
              <a:buFontTx/>
              <a:buNone/>
            </a:pPr>
            <a:r>
              <a:rPr lang="en-US" baseline="0" dirty="0"/>
              <a:t>SOURCES:</a:t>
            </a:r>
          </a:p>
          <a:p>
            <a:pPr eaLnBrk="1" hangingPunct="1">
              <a:buFontTx/>
              <a:buNone/>
            </a:pPr>
            <a:r>
              <a:rPr lang="en-US" dirty="0"/>
              <a:t>http://commons.wikimedia.org/wiki/File:Chlorine_ampoule.jpg</a:t>
            </a:r>
          </a:p>
          <a:p>
            <a:pPr eaLnBrk="1" hangingPunct="1">
              <a:buFontTx/>
              <a:buNone/>
            </a:pPr>
            <a:r>
              <a:rPr lang="en-US" dirty="0"/>
              <a:t>http://commons.wikimedia.org/wiki/File:Bromine-ampoule.jpg</a:t>
            </a:r>
          </a:p>
        </p:txBody>
      </p:sp>
      <p:sp>
        <p:nvSpPr>
          <p:cNvPr id="72707" name="Slide Number Placeholder 3"/>
          <p:cNvSpPr>
            <a:spLocks noGrp="1"/>
          </p:cNvSpPr>
          <p:nvPr>
            <p:ph type="sldNum" sz="quarter" idx="5"/>
          </p:nvPr>
        </p:nvSpPr>
        <p:spPr>
          <a:noFill/>
          <a:ln>
            <a:miter lim="800000"/>
            <a:headEnd/>
            <a:tailEnd/>
          </a:ln>
        </p:spPr>
        <p:txBody>
          <a:bodyPr/>
          <a:lstStyle/>
          <a:p>
            <a:fld id="{87CEE8F7-8879-4D48-9C82-844B385DE5F6}"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143000" y="685800"/>
            <a:ext cx="4572000" cy="3429000"/>
          </a:xfrm>
          <a:ln/>
        </p:spPr>
      </p:sp>
      <p:sp>
        <p:nvSpPr>
          <p:cNvPr id="7270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stem and pictures] Halogens are nonmetals found in [Animate bullet 1] (teacher</a:t>
            </a:r>
            <a:r>
              <a:rPr lang="en-US" baseline="0" dirty="0">
                <a:latin typeface="Book Antiqua" pitchFamily="18" charset="0"/>
                <a:cs typeface="Book Antiqua" pitchFamily="18" charset="0"/>
              </a:rPr>
              <a:t> pull up periodic table) </a:t>
            </a:r>
            <a:r>
              <a:rPr lang="en-US" dirty="0">
                <a:latin typeface="Book Antiqua" pitchFamily="18" charset="0"/>
                <a:cs typeface="Book Antiqua" pitchFamily="18" charset="0"/>
              </a:rPr>
              <a:t>Group 17 or 7A</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of the periodic table. Teacher point out each element</a:t>
            </a:r>
            <a:r>
              <a:rPr lang="en-US" baseline="0" dirty="0">
                <a:latin typeface="Book Antiqua" pitchFamily="18" charset="0"/>
                <a:cs typeface="Book Antiqua" pitchFamily="18" charset="0"/>
              </a:rPr>
              <a:t> down group 17 on the periodic table] </a:t>
            </a:r>
            <a:r>
              <a:rPr lang="en-US" dirty="0"/>
              <a:t>fluorine (F), chlorine (Cl), bromine (Br), iodine (I), astatine (At) </a:t>
            </a:r>
            <a:r>
              <a:rPr lang="en-US" dirty="0">
                <a:latin typeface="Book Antiqua" pitchFamily="18" charset="0"/>
                <a:cs typeface="Book Antiqua" pitchFamily="18" charset="0"/>
              </a:rPr>
              <a:t>are nonmetal elements known as halogens. </a:t>
            </a: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bullet 2 and sub-bullet 1] These</a:t>
            </a:r>
            <a:r>
              <a:rPr lang="en-US" baseline="0" dirty="0">
                <a:latin typeface="Book Antiqua" pitchFamily="18" charset="0"/>
                <a:cs typeface="Book Antiqua" pitchFamily="18" charset="0"/>
              </a:rPr>
              <a:t> elements are </a:t>
            </a:r>
            <a:r>
              <a:rPr lang="en-US" dirty="0">
                <a:latin typeface="Book Antiqua" pitchFamily="18" charset="0"/>
                <a:cs typeface="Book Antiqua" pitchFamily="18" charset="0"/>
              </a:rPr>
              <a:t>highly reactive</a:t>
            </a:r>
            <a:r>
              <a:rPr lang="en-US" dirty="0"/>
              <a:t>, especially with alkali metals and alkaline earth</a:t>
            </a:r>
            <a:r>
              <a:rPr lang="en-US" baseline="0" dirty="0"/>
              <a:t> metals.</a:t>
            </a:r>
          </a:p>
          <a:p>
            <a:pPr marL="171450" indent="-171450" eaLnBrk="1" hangingPunct="1">
              <a:buFont typeface="Arial" pitchFamily="34" charset="0"/>
              <a:buChar char="•"/>
            </a:pPr>
            <a:r>
              <a:rPr lang="en-US" dirty="0">
                <a:latin typeface="Book Antiqua" pitchFamily="18" charset="0"/>
                <a:cs typeface="Book Antiqua" pitchFamily="18" charset="0"/>
              </a:rPr>
              <a:t>[Animate sub-bullet 2] Halogens can be lethal to biological organisms. </a:t>
            </a:r>
          </a:p>
          <a:p>
            <a:pPr marL="171450" indent="-171450" eaLnBrk="1" hangingPunct="1">
              <a:buFont typeface="Arial" pitchFamily="34" charset="0"/>
              <a:buChar char="•"/>
            </a:pPr>
            <a:r>
              <a:rPr lang="en-US" dirty="0">
                <a:latin typeface="Book Antiqua" pitchFamily="18" charset="0"/>
                <a:cs typeface="Book Antiqua" pitchFamily="18" charset="0"/>
              </a:rPr>
              <a:t>(teacher point to pictures) Chlorine and bromine are used to kill microorganisms in pools, surfaces, wounds, spas, sewage treatment plants and dishes. Chlorine is an element found in bleach. </a:t>
            </a:r>
          </a:p>
          <a:p>
            <a:pPr marL="171450" indent="-171450" eaLnBrk="1" hangingPunct="1">
              <a:buFont typeface="Arial" pitchFamily="34" charset="0"/>
              <a:buChar char="•"/>
            </a:pPr>
            <a:r>
              <a:rPr lang="en-US" dirty="0"/>
              <a:t>[Animate sub-bullet 3] Most halogens occur as diatomic molecules </a:t>
            </a:r>
            <a:endParaRPr lang="en-US"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sub-bullet</a:t>
            </a:r>
            <a:r>
              <a:rPr lang="en-US" baseline="0" dirty="0">
                <a:latin typeface="Book Antiqua" pitchFamily="18" charset="0"/>
                <a:cs typeface="Book Antiqua" pitchFamily="18" charset="0"/>
              </a:rPr>
              <a:t> 4] </a:t>
            </a:r>
            <a:r>
              <a:rPr lang="en-US" dirty="0">
                <a:latin typeface="Book Antiqua" pitchFamily="18" charset="0"/>
                <a:cs typeface="Book Antiqua" pitchFamily="18" charset="0"/>
              </a:rPr>
              <a:t>Halogens react with metals to form salts (Na</a:t>
            </a:r>
            <a:r>
              <a:rPr lang="en-US" baseline="0" dirty="0">
                <a:latin typeface="Book Antiqua" pitchFamily="18" charset="0"/>
                <a:cs typeface="Book Antiqua" pitchFamily="18" charset="0"/>
              </a:rPr>
              <a:t>Cl as an example)</a:t>
            </a:r>
            <a:r>
              <a:rPr lang="en-US" dirty="0">
                <a:latin typeface="Book Antiqua" pitchFamily="18" charset="0"/>
                <a:cs typeface="Book Antiqua" pitchFamily="18" charset="0"/>
              </a:rPr>
              <a:t>.</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These</a:t>
            </a:r>
            <a:r>
              <a:rPr lang="en-US" baseline="0" dirty="0">
                <a:latin typeface="Book Antiqua" pitchFamily="18" charset="0"/>
                <a:cs typeface="Book Antiqua" pitchFamily="18" charset="0"/>
              </a:rPr>
              <a:t> are the most reactive non-metals and some of the most reactive elements on the periodic table because they possess seven valence electrons </a:t>
            </a:r>
            <a:r>
              <a:rPr lang="en-US" dirty="0"/>
              <a:t>(one short of a stable octet)</a:t>
            </a:r>
            <a:r>
              <a:rPr lang="en-US" baseline="0" dirty="0">
                <a:latin typeface="Book Antiqua" pitchFamily="18" charset="0"/>
                <a:cs typeface="Book Antiqua" pitchFamily="18" charset="0"/>
              </a:rPr>
              <a:t>. </a:t>
            </a:r>
            <a:r>
              <a:rPr lang="en-US" dirty="0"/>
              <a:t>They easily gain one electron to </a:t>
            </a:r>
            <a:r>
              <a:rPr lang="en-US" baseline="0" dirty="0">
                <a:latin typeface="Book Antiqua" pitchFamily="18" charset="0"/>
                <a:cs typeface="Book Antiqua" pitchFamily="18" charset="0"/>
              </a:rPr>
              <a:t>obtain a full valence, </a:t>
            </a:r>
            <a:r>
              <a:rPr lang="en-US" dirty="0"/>
              <a:t>becoming a -1 anion (a negative ion)</a:t>
            </a:r>
            <a:r>
              <a:rPr lang="en-US" dirty="0">
                <a:latin typeface="Book Antiqua" pitchFamily="18" charset="0"/>
              </a:rPr>
              <a:t>. </a:t>
            </a:r>
            <a:r>
              <a:rPr lang="en-US" dirty="0"/>
              <a:t>They</a:t>
            </a:r>
            <a:r>
              <a:rPr lang="en-US" baseline="0" dirty="0"/>
              <a:t> are h</a:t>
            </a:r>
            <a:r>
              <a:rPr lang="en-US" dirty="0"/>
              <a:t>ighly reactive, especially with alkali metals and alkaline earth</a:t>
            </a:r>
            <a:r>
              <a:rPr lang="en-US" baseline="0" dirty="0"/>
              <a:t> metals.</a:t>
            </a:r>
          </a:p>
          <a:p>
            <a:pPr marL="0" indent="0" eaLnBrk="1" hangingPunct="1">
              <a:buFont typeface="Arial" pitchFamily="34" charset="0"/>
              <a:buNone/>
            </a:pPr>
            <a:endParaRPr lang="en-US" dirty="0">
              <a:latin typeface="Book Antiqua" pitchFamily="18" charset="0"/>
              <a:cs typeface="Book Antiqua" pitchFamily="18" charset="0"/>
            </a:endParaRPr>
          </a:p>
          <a:p>
            <a:pPr eaLnBrk="1" hangingPunct="1">
              <a:buFontTx/>
              <a:buNone/>
            </a:pPr>
            <a:endParaRPr lang="en-US" baseline="0" dirty="0"/>
          </a:p>
          <a:p>
            <a:pPr eaLnBrk="1" hangingPunct="1">
              <a:buFontTx/>
              <a:buNone/>
            </a:pPr>
            <a:r>
              <a:rPr lang="en-US" baseline="0" dirty="0"/>
              <a:t>SOURCES:</a:t>
            </a:r>
          </a:p>
          <a:p>
            <a:pPr eaLnBrk="1" hangingPunct="1">
              <a:buFontTx/>
              <a:buNone/>
            </a:pPr>
            <a:r>
              <a:rPr lang="en-US" dirty="0"/>
              <a:t>http://commons.wikimedia.org/wiki/File:Chlorine_ampoule.jpg</a:t>
            </a:r>
          </a:p>
          <a:p>
            <a:pPr eaLnBrk="1" hangingPunct="1">
              <a:buFontTx/>
              <a:buNone/>
            </a:pPr>
            <a:r>
              <a:rPr lang="en-US" dirty="0"/>
              <a:t>http://commons.wikimedia.org/wiki/File:Bromine-ampoule.jpg</a:t>
            </a:r>
          </a:p>
        </p:txBody>
      </p:sp>
      <p:sp>
        <p:nvSpPr>
          <p:cNvPr id="72707" name="Slide Number Placeholder 3"/>
          <p:cNvSpPr>
            <a:spLocks noGrp="1"/>
          </p:cNvSpPr>
          <p:nvPr>
            <p:ph type="sldNum" sz="quarter" idx="5"/>
          </p:nvPr>
        </p:nvSpPr>
        <p:spPr>
          <a:noFill/>
          <a:ln>
            <a:miter lim="800000"/>
            <a:headEnd/>
            <a:tailEnd/>
          </a:ln>
        </p:spPr>
        <p:txBody>
          <a:bodyPr/>
          <a:lstStyle/>
          <a:p>
            <a:fld id="{87CEE8F7-8879-4D48-9C82-844B385DE5F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28501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xfrm>
            <a:off x="1143000" y="685800"/>
            <a:ext cx="4572000" cy="3429000"/>
          </a:xfrm>
          <a:ln/>
        </p:spPr>
      </p:sp>
      <p:sp>
        <p:nvSpPr>
          <p:cNvPr id="7475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marR="0" lvl="1"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stem and pictures] Noble gases are found in [Animate bullet 1] (teacher</a:t>
            </a:r>
            <a:r>
              <a:rPr lang="en-US" baseline="0" dirty="0">
                <a:latin typeface="Book Antiqua" pitchFamily="18" charset="0"/>
                <a:cs typeface="Book Antiqua" pitchFamily="18" charset="0"/>
              </a:rPr>
              <a:t> pull up periodic table) </a:t>
            </a:r>
            <a:r>
              <a:rPr lang="en-US" dirty="0">
                <a:latin typeface="Book Antiqua" pitchFamily="18" charset="0"/>
                <a:cs typeface="Book Antiqua" pitchFamily="18" charset="0"/>
              </a:rPr>
              <a:t>Group 18 or 8A of the periodic table. Teacher point out each element</a:t>
            </a:r>
            <a:r>
              <a:rPr lang="en-US" baseline="0" dirty="0">
                <a:latin typeface="Book Antiqua" pitchFamily="18" charset="0"/>
                <a:cs typeface="Book Antiqua" pitchFamily="18" charset="0"/>
              </a:rPr>
              <a:t> down group 18 on the periodic table] </a:t>
            </a:r>
            <a:r>
              <a:rPr lang="en-US" dirty="0">
                <a:latin typeface="Book Antiqua" pitchFamily="18" charset="0"/>
                <a:cs typeface="Book Antiqua" pitchFamily="18" charset="0"/>
              </a:rPr>
              <a:t>Noble Gases are </a:t>
            </a:r>
            <a:r>
              <a:rPr lang="en-US" dirty="0"/>
              <a:t>helium (He), neon (Ne), argon (</a:t>
            </a:r>
            <a:r>
              <a:rPr lang="en-US" dirty="0" err="1"/>
              <a:t>Ar</a:t>
            </a:r>
            <a:r>
              <a:rPr lang="en-US" dirty="0"/>
              <a:t>), krypton (Kr), xenon (</a:t>
            </a:r>
            <a:r>
              <a:rPr lang="en-US" dirty="0" err="1"/>
              <a:t>Xe</a:t>
            </a:r>
            <a:r>
              <a:rPr lang="en-US" dirty="0"/>
              <a:t>), radon (</a:t>
            </a:r>
            <a:r>
              <a:rPr lang="en-US" dirty="0" err="1"/>
              <a:t>Rn</a:t>
            </a:r>
            <a:r>
              <a:rPr lang="en-US" dirty="0"/>
              <a:t>)</a:t>
            </a:r>
            <a:r>
              <a:rPr lang="en-US" dirty="0">
                <a:latin typeface="Book Antiqua" pitchFamily="18" charset="0"/>
                <a:cs typeface="Book Antiqua" pitchFamily="18" charset="0"/>
              </a:rPr>
              <a:t> </a:t>
            </a:r>
          </a:p>
          <a:p>
            <a:pPr marL="171450" indent="-171450" eaLnBrk="1" hangingPunct="1">
              <a:buFont typeface="Arial" pitchFamily="34" charset="0"/>
              <a:buChar char="•"/>
            </a:pPr>
            <a:r>
              <a:rPr lang="en-US" dirty="0">
                <a:latin typeface="Book Antiqua" pitchFamily="18" charset="0"/>
                <a:cs typeface="Book Antiqua" pitchFamily="18" charset="0"/>
              </a:rPr>
              <a:t>Noble gases are made up of </a:t>
            </a:r>
            <a:r>
              <a:rPr lang="en-US" baseline="0" dirty="0">
                <a:latin typeface="Book Antiqua" pitchFamily="18" charset="0"/>
                <a:cs typeface="Book Antiqua" pitchFamily="18" charset="0"/>
              </a:rPr>
              <a:t>stable atoms and do not bond with other elements. For this reason, [Animate bullet 2] they are also called “inert gases.”</a:t>
            </a:r>
            <a:endParaRPr lang="en-US"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 bullet</a:t>
            </a:r>
            <a:r>
              <a:rPr lang="en-US" baseline="0" dirty="0">
                <a:latin typeface="Book Antiqua" pitchFamily="18" charset="0"/>
                <a:cs typeface="Book Antiqua" pitchFamily="18" charset="0"/>
              </a:rPr>
              <a:t> 3] </a:t>
            </a:r>
            <a:r>
              <a:rPr lang="en-US" dirty="0">
                <a:latin typeface="Book Antiqua" pitchFamily="18" charset="0"/>
                <a:cs typeface="Book Antiqua" pitchFamily="18" charset="0"/>
              </a:rPr>
              <a:t>These [Animate sub-bullet 1] odorless and tasteless gases are known to [Animate sub-bullet</a:t>
            </a:r>
            <a:r>
              <a:rPr lang="en-US" baseline="0" dirty="0">
                <a:latin typeface="Book Antiqua" pitchFamily="18" charset="0"/>
                <a:cs typeface="Book Antiqua" pitchFamily="18" charset="0"/>
              </a:rPr>
              <a:t> 2] </a:t>
            </a:r>
            <a:r>
              <a:rPr lang="en-US" dirty="0">
                <a:latin typeface="Book Antiqua" pitchFamily="18" charset="0"/>
                <a:cs typeface="Book Antiqua" pitchFamily="18" charset="0"/>
              </a:rPr>
              <a:t>have low chemical reactivity. </a:t>
            </a:r>
          </a:p>
          <a:p>
            <a:pPr marL="171450" indent="-171450" eaLnBrk="1" hangingPunct="1">
              <a:buFont typeface="Arial" pitchFamily="34" charset="0"/>
              <a:buChar char="•"/>
            </a:pPr>
            <a:r>
              <a:rPr lang="en-US" dirty="0">
                <a:latin typeface="Book Antiqua" pitchFamily="18" charset="0"/>
                <a:cs typeface="Book Antiqua" pitchFamily="18" charset="0"/>
              </a:rPr>
              <a:t>[Animate sub-bullet</a:t>
            </a:r>
            <a:r>
              <a:rPr lang="en-US" baseline="0" dirty="0">
                <a:latin typeface="Book Antiqua" pitchFamily="18" charset="0"/>
                <a:cs typeface="Book Antiqua" pitchFamily="18" charset="0"/>
              </a:rPr>
              <a:t> 3] </a:t>
            </a:r>
            <a:r>
              <a:rPr lang="en-US" dirty="0">
                <a:latin typeface="Book Antiqua" pitchFamily="18" charset="0"/>
                <a:cs typeface="Book Antiqua" pitchFamily="18" charset="0"/>
              </a:rPr>
              <a:t>Since the gases have extremely low boiling points, they are used as cryogenic refrigerants. </a:t>
            </a:r>
          </a:p>
          <a:p>
            <a:pPr marL="171450" indent="-171450" eaLnBrk="1" hangingPunct="1">
              <a:buFont typeface="Arial" pitchFamily="34" charset="0"/>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sub-bullet 4] </a:t>
            </a:r>
            <a:r>
              <a:rPr lang="en-US" dirty="0">
                <a:latin typeface="Book Antiqua" pitchFamily="18" charset="0"/>
                <a:cs typeface="Book Antiqua" pitchFamily="18" charset="0"/>
              </a:rPr>
              <a:t>A more common use is in lighting, such as in neon lights (teacher</a:t>
            </a:r>
            <a:r>
              <a:rPr lang="en-US" baseline="0" dirty="0">
                <a:latin typeface="Book Antiqua" pitchFamily="18" charset="0"/>
                <a:cs typeface="Book Antiqua" pitchFamily="18" charset="0"/>
              </a:rPr>
              <a:t> point to picture)</a:t>
            </a:r>
            <a:r>
              <a:rPr lang="en-US" dirty="0">
                <a:latin typeface="Book Antiqua" pitchFamily="18" charset="0"/>
                <a:cs typeface="Book Antiqua" pitchFamily="18" charset="0"/>
              </a:rPr>
              <a:t>. </a:t>
            </a:r>
          </a:p>
          <a:p>
            <a:pPr marL="171450" indent="-171450" eaLnBrk="1" hangingPunct="1">
              <a:buFont typeface="Arial" pitchFamily="34" charset="0"/>
              <a:buChar char="•"/>
            </a:pPr>
            <a:r>
              <a:rPr lang="en-US" dirty="0">
                <a:latin typeface="Book Antiqua" pitchFamily="18" charset="0"/>
                <a:cs typeface="Book Antiqua" pitchFamily="18" charset="0"/>
              </a:rPr>
              <a:t>Helium, of course, is commonly used (teacher</a:t>
            </a:r>
            <a:r>
              <a:rPr lang="en-US" baseline="0" dirty="0">
                <a:latin typeface="Book Antiqua" pitchFamily="18" charset="0"/>
                <a:cs typeface="Book Antiqua" pitchFamily="18" charset="0"/>
              </a:rPr>
              <a:t> point to picture) </a:t>
            </a:r>
            <a:r>
              <a:rPr lang="en-US" dirty="0">
                <a:latin typeface="Book Antiqua" pitchFamily="18" charset="0"/>
                <a:cs typeface="Book Antiqua" pitchFamily="18" charset="0"/>
              </a:rPr>
              <a:t>to inflate balloons and</a:t>
            </a:r>
            <a:r>
              <a:rPr lang="en-US" baseline="0" dirty="0">
                <a:latin typeface="Book Antiqua" pitchFamily="18" charset="0"/>
                <a:cs typeface="Book Antiqua" pitchFamily="18" charset="0"/>
              </a:rPr>
              <a:t> other objects. Because it is less dense than air and very unreactive, it makes an excellent filler for buoyant objects.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SOURCES:</a:t>
            </a:r>
          </a:p>
          <a:p>
            <a:pPr eaLnBrk="1" hangingPunct="1"/>
            <a:r>
              <a:rPr lang="en-US" dirty="0">
                <a:latin typeface="Book Antiqua" pitchFamily="18" charset="0"/>
                <a:cs typeface="Book Antiqua" pitchFamily="18" charset="0"/>
              </a:rPr>
              <a:t>http://commons.wikimedia.org/wiki/File:Toy_balloons_2011_G1.jpg</a:t>
            </a:r>
          </a:p>
          <a:p>
            <a:pPr eaLnBrk="1" hangingPunct="1"/>
            <a:r>
              <a:rPr lang="en-US" dirty="0">
                <a:latin typeface="Book Antiqua" pitchFamily="18" charset="0"/>
                <a:cs typeface="Book Antiqua" pitchFamily="18" charset="0"/>
              </a:rPr>
              <a:t>http://commons.wikimedia.org/wiki/File:Neon_light_sculpture_behind_King%27s_Cross_station.jpg</a:t>
            </a:r>
          </a:p>
        </p:txBody>
      </p:sp>
      <p:sp>
        <p:nvSpPr>
          <p:cNvPr id="74755" name="Slide Number Placeholder 3"/>
          <p:cNvSpPr>
            <a:spLocks noGrp="1"/>
          </p:cNvSpPr>
          <p:nvPr>
            <p:ph type="sldNum" sz="quarter" idx="5"/>
          </p:nvPr>
        </p:nvSpPr>
        <p:spPr>
          <a:noFill/>
          <a:ln>
            <a:miter lim="800000"/>
            <a:headEnd/>
            <a:tailEnd/>
          </a:ln>
        </p:spPr>
        <p:txBody>
          <a:bodyPr/>
          <a:lstStyle/>
          <a:p>
            <a:fld id="{B84D3893-7440-42A2-B126-EF83F4CA9264}"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143000" y="685800"/>
            <a:ext cx="4572000" cy="3429000"/>
          </a:xfrm>
          <a:ln/>
        </p:spPr>
      </p:sp>
      <p:sp>
        <p:nvSpPr>
          <p:cNvPr id="6451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lvl="0">
              <a:buFont typeface="Arial" pitchFamily="34" charset="0"/>
              <a:buChar char="•"/>
            </a:pPr>
            <a:r>
              <a:rPr lang="en-US" b="0" dirty="0">
                <a:solidFill>
                  <a:srgbClr val="5B8F22"/>
                </a:solidFill>
              </a:rPr>
              <a:t>[teacher points out the “A” groups (left and right side of periodic table) and explains that</a:t>
            </a:r>
            <a:r>
              <a:rPr lang="en-US" b="0" dirty="0"/>
              <a:t> valence </a:t>
            </a:r>
            <a:r>
              <a:rPr lang="en-US" dirty="0"/>
              <a:t>electrons fill the s and p orbitals…(circle</a:t>
            </a:r>
            <a:r>
              <a:rPr lang="en-US" baseline="0" dirty="0"/>
              <a:t> the “s” and “p” sublevels shown on table)</a:t>
            </a:r>
            <a:r>
              <a:rPr lang="en-US" dirty="0"/>
              <a:t>]]</a:t>
            </a:r>
          </a:p>
          <a:p>
            <a:pPr lvl="0">
              <a:buFont typeface="Arial" pitchFamily="34" charset="0"/>
              <a:buChar char="•"/>
            </a:pPr>
            <a:r>
              <a:rPr lang="en-US" dirty="0"/>
              <a:t>[</a:t>
            </a:r>
            <a:r>
              <a:rPr lang="en-US" b="0" dirty="0">
                <a:solidFill>
                  <a:srgbClr val="5B8F22"/>
                </a:solidFill>
              </a:rPr>
              <a:t>teacher points out the “B” groups (middle of periodic table)</a:t>
            </a:r>
            <a:r>
              <a:rPr lang="en-US" b="0" baseline="0" dirty="0">
                <a:solidFill>
                  <a:schemeClr val="tx1"/>
                </a:solidFill>
              </a:rPr>
              <a:t> and explains that</a:t>
            </a:r>
            <a:r>
              <a:rPr lang="en-US" dirty="0"/>
              <a:t> valence is affected by the d and f sublevels … (circle</a:t>
            </a:r>
            <a:r>
              <a:rPr lang="en-US" baseline="0" dirty="0"/>
              <a:t> the “d” and “f” sublevels shown on table)</a:t>
            </a:r>
            <a:r>
              <a:rPr lang="en-US" dirty="0"/>
              <a:t>]</a:t>
            </a:r>
            <a:endParaRPr lang="en-US" b="1" dirty="0">
              <a:solidFill>
                <a:srgbClr val="5B8F22"/>
              </a:solidFill>
            </a:endParaRPr>
          </a:p>
          <a:p>
            <a:pPr eaLnBrk="1" hangingPunct="1"/>
            <a:endParaRPr lang="en-US" b="1" u="sng" dirty="0">
              <a:latin typeface="Book Antiqua" pitchFamily="18" charset="0"/>
              <a:cs typeface="Book Antiqua" pitchFamily="18" charset="0"/>
            </a:endParaRP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a:t>
            </a:r>
            <a:r>
              <a:rPr lang="en-US" b="1" u="none" dirty="0">
                <a:latin typeface="Book Antiqua" pitchFamily="18" charset="0"/>
                <a:cs typeface="Book Antiqua" pitchFamily="18" charset="0"/>
              </a:rPr>
              <a:t>:</a:t>
            </a:r>
            <a:r>
              <a:rPr lang="en-US" b="1" u="sng" dirty="0">
                <a:latin typeface="Book Antiqua" pitchFamily="18" charset="0"/>
                <a:cs typeface="Book Antiqua" pitchFamily="18" charset="0"/>
              </a:rPr>
              <a:t> </a:t>
            </a:r>
            <a:endParaRPr lang="en-US" dirty="0">
              <a:latin typeface="Book Antiqua" pitchFamily="18" charset="0"/>
              <a:cs typeface="Book Antiqua" pitchFamily="18" charset="0"/>
            </a:endParaRPr>
          </a:p>
        </p:txBody>
      </p:sp>
      <p:sp>
        <p:nvSpPr>
          <p:cNvPr id="64515" name="Slide Number Placeholder 3"/>
          <p:cNvSpPr>
            <a:spLocks noGrp="1"/>
          </p:cNvSpPr>
          <p:nvPr>
            <p:ph type="sldNum" sz="quarter" idx="5"/>
          </p:nvPr>
        </p:nvSpPr>
        <p:spPr>
          <a:noFill/>
          <a:ln>
            <a:miter lim="800000"/>
            <a:headEnd/>
            <a:tailEnd/>
          </a:ln>
        </p:spPr>
        <p:txBody>
          <a:bodyPr/>
          <a:lstStyle/>
          <a:p>
            <a:fld id="{8A016BF9-652E-4ECE-8140-57B4846C38B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938322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FDAB8-05F5-4AF1-A19C-2ED9F3FC2998}" type="slidenum">
              <a:rPr lang="en-US" altLang="en-US">
                <a:solidFill>
                  <a:prstClr val="black"/>
                </a:solidFill>
              </a:rPr>
              <a:pPr/>
              <a:t>41</a:t>
            </a:fld>
            <a:endParaRPr lang="en-US" altLang="en-US">
              <a:solidFill>
                <a:prstClr val="black"/>
              </a:solidFill>
            </a:endParaRPr>
          </a:p>
        </p:txBody>
      </p:sp>
      <p:sp>
        <p:nvSpPr>
          <p:cNvPr id="542722" name="Rectangle 2"/>
          <p:cNvSpPr>
            <a:spLocks noGrp="1" noRot="1" noChangeAspect="1" noChangeArrowheads="1" noTextEdit="1"/>
          </p:cNvSpPr>
          <p:nvPr>
            <p:ph type="sldImg"/>
          </p:nvPr>
        </p:nvSpPr>
        <p:spPr>
          <a:xfrm>
            <a:off x="1143000" y="685800"/>
            <a:ext cx="4572000" cy="3429000"/>
          </a:xfrm>
          <a:ln/>
        </p:spPr>
      </p:sp>
      <p:sp>
        <p:nvSpPr>
          <p:cNvPr id="542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044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r>
              <a:rPr lang="en-US" b="1" dirty="0"/>
              <a:t>Timing ≈ 1 min</a:t>
            </a:r>
          </a:p>
          <a:p>
            <a:endParaRPr lang="en-US" b="1" dirty="0"/>
          </a:p>
          <a:p>
            <a:pPr marL="171450" indent="-171450">
              <a:buFont typeface="Arial" pitchFamily="34" charset="0"/>
              <a:buChar char="•"/>
            </a:pPr>
            <a:r>
              <a:rPr lang="en-US" dirty="0"/>
              <a:t>It may not be apparent when</a:t>
            </a:r>
            <a:r>
              <a:rPr lang="en-US" baseline="0" dirty="0"/>
              <a:t> you look at the longhand notation of an element’s electron configuration, but there are two sets of electrons present in an atom: the core electrons and the valence electrons. These two sets of electrons differ in reactivity. </a:t>
            </a:r>
          </a:p>
          <a:p>
            <a:pPr marL="171450" indent="-171450">
              <a:buFont typeface="Arial" pitchFamily="34" charset="0"/>
              <a:buChar char="•"/>
            </a:pPr>
            <a:r>
              <a:rPr lang="en-US" baseline="0" dirty="0"/>
              <a:t>The least reactive electrons in an atom are the core electrons. [animate core electrons in longhand notation] Notice that these electrons are the same as those abbreviated in the noble-gas notation [animate blue [Ne] box]. Noble gases are very nonreactive as you may recall. These elements have every atomic orbital filled with electrons, which makes them very stable. Likewise, core electrons are very stable and generally nonreactive.</a:t>
            </a:r>
          </a:p>
          <a:p>
            <a:pPr marL="171450" indent="-171450">
              <a:buFont typeface="Arial" pitchFamily="34" charset="0"/>
              <a:buChar char="•"/>
            </a:pPr>
            <a:r>
              <a:rPr lang="en-US" baseline="0" dirty="0"/>
              <a:t>The most reactive electrons in an atom are the valence electrons [animate valence electrons in longhand notation]. These electrons are located outside of the noble-gas core [animate valence electrons in noble-gas notation] and are the electrons called out in more detail whenever you write a noble-gas notation. </a:t>
            </a:r>
          </a:p>
          <a:p>
            <a:pPr marL="171450" indent="-171450">
              <a:buFont typeface="Arial" pitchFamily="34" charset="0"/>
              <a:buChar char="•"/>
            </a:pPr>
            <a:r>
              <a:rPr lang="en-US" baseline="0" dirty="0"/>
              <a:t>In periods 1, 2, and 3, all of the electrons located in the orbitals with the highest value of n [animate first green bullet] are valence electrons. For example, in phosphorus, the valence electrons all have n=3. </a:t>
            </a:r>
          </a:p>
          <a:p>
            <a:pPr marL="171450" indent="-171450">
              <a:buFont typeface="Arial" pitchFamily="34" charset="0"/>
              <a:buChar char="•"/>
            </a:pPr>
            <a:r>
              <a:rPr lang="en-US" baseline="0" dirty="0"/>
              <a:t>All other electrons [animate second bullet] are core electrons. In phosphorus, the core electrons have n=1 and n=2.</a:t>
            </a:r>
          </a:p>
          <a:p>
            <a:pPr marL="171450" indent="-171450">
              <a:buFont typeface="Arial" pitchFamily="34" charset="0"/>
              <a:buChar char="•"/>
            </a:pPr>
            <a:r>
              <a:rPr lang="en-US" baseline="0" dirty="0"/>
              <a:t>If you look on the periodic table [pull up periodic table and animate third green bullet] for the first three periods, the number of valence electrons is related to the group number. [teacher show how group number is related to # valence electrons--e.g., group 1/IA has one valence electron, group 15/VA has five.]</a:t>
            </a:r>
          </a:p>
          <a:p>
            <a:pPr marL="171450" indent="-171450">
              <a:buFont typeface="Arial" pitchFamily="34" charset="0"/>
              <a:buChar char="•"/>
            </a:pPr>
            <a:r>
              <a:rPr lang="en-US" baseline="0" dirty="0"/>
              <a:t>The noble gases [animate last green bullet] have a full valence shell, which is why they are nonreactive. When we talk about valence electrons, we're talking about reactivity, so we often say that noble gases have no valence electrons--they have only core electrons.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r>
              <a:rPr lang="en-US" b="1" dirty="0"/>
              <a:t>Timing ≈ 1 min</a:t>
            </a:r>
          </a:p>
          <a:p>
            <a:endParaRPr lang="en-US" b="1" dirty="0"/>
          </a:p>
          <a:p>
            <a:pPr marL="171450" indent="-171450">
              <a:buFont typeface="Arial" pitchFamily="34" charset="0"/>
              <a:buChar char="•"/>
            </a:pPr>
            <a:r>
              <a:rPr lang="en-US" dirty="0"/>
              <a:t>It may not be apparent when</a:t>
            </a:r>
            <a:r>
              <a:rPr lang="en-US" baseline="0" dirty="0"/>
              <a:t> you look at the longhand notation of an element’s electron configuration, but there are two sets of electrons present in an atom: the core electrons and the valence electrons. These two sets of electrons differ in reactivity. </a:t>
            </a:r>
          </a:p>
          <a:p>
            <a:pPr marL="171450" indent="-171450">
              <a:buFont typeface="Arial" pitchFamily="34" charset="0"/>
              <a:buChar char="•"/>
            </a:pPr>
            <a:r>
              <a:rPr lang="en-US" baseline="0" dirty="0"/>
              <a:t>The least reactive electrons in an atom are the core electrons. [animate core electrons in longhand notation] Notice that these electrons are the same as those abbreviated in the noble-gas notation [animate blue [Ne] box]. Noble gases are very nonreactive as you may recall. These elements have every atomic orbital filled with electrons, which makes them very stable. Likewise, core electrons are very stable and generally nonreactive.</a:t>
            </a:r>
          </a:p>
          <a:p>
            <a:pPr marL="171450" indent="-171450">
              <a:buFont typeface="Arial" pitchFamily="34" charset="0"/>
              <a:buChar char="•"/>
            </a:pPr>
            <a:r>
              <a:rPr lang="en-US" baseline="0" dirty="0"/>
              <a:t>The most reactive electrons in an atom are the valence electrons [animate valence electrons in longhand notation]. These electrons are located outside of the noble-gas core [animate valence electrons in noble-gas notation] and are the electrons called out in more detail whenever you write a noble-gas notation. </a:t>
            </a:r>
          </a:p>
          <a:p>
            <a:pPr marL="171450" indent="-171450">
              <a:buFont typeface="Arial" pitchFamily="34" charset="0"/>
              <a:buChar char="•"/>
            </a:pPr>
            <a:r>
              <a:rPr lang="en-US" baseline="0" dirty="0"/>
              <a:t>In periods 1, 2, and 3, all of the electrons located in the orbitals with the highest value of n [animate first green bullet] are valence electrons. For example, in phosphorus, the valence electrons all have n=3. </a:t>
            </a:r>
          </a:p>
          <a:p>
            <a:pPr marL="171450" indent="-171450">
              <a:buFont typeface="Arial" pitchFamily="34" charset="0"/>
              <a:buChar char="•"/>
            </a:pPr>
            <a:r>
              <a:rPr lang="en-US" baseline="0" dirty="0"/>
              <a:t>All other electrons [animate second bullet] are core electrons. In phosphorus, the core electrons have n=1 and n=2.</a:t>
            </a:r>
          </a:p>
          <a:p>
            <a:pPr marL="171450" indent="-171450">
              <a:buFont typeface="Arial" pitchFamily="34" charset="0"/>
              <a:buChar char="•"/>
            </a:pPr>
            <a:r>
              <a:rPr lang="en-US" baseline="0" dirty="0"/>
              <a:t>If you look on the periodic table [pull up periodic table and animate third green bullet] for the first three periods, the number of valence electrons is related to the group number. [teacher show how group number is related to # valence electrons--e.g., group 1/IA has one valence electron, group 15/VA has five.]</a:t>
            </a:r>
          </a:p>
          <a:p>
            <a:pPr marL="171450" indent="-171450">
              <a:buFont typeface="Arial" pitchFamily="34" charset="0"/>
              <a:buChar char="•"/>
            </a:pPr>
            <a:r>
              <a:rPr lang="en-US" baseline="0" dirty="0"/>
              <a:t>The noble gases [animate last green bullet] have a full valence shell, which is why they are nonreactive. When we talk about valence electrons, we're talking about reactivity, so we often say that noble gases have no valence electrons--they have only core electrons.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91314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r>
              <a:rPr lang="en-US" b="1" dirty="0"/>
              <a:t>Timing ≈ 1 min</a:t>
            </a:r>
          </a:p>
          <a:p>
            <a:endParaRPr lang="en-US" b="1" dirty="0"/>
          </a:p>
          <a:p>
            <a:pPr marL="171450" indent="-171450">
              <a:buFont typeface="Arial" pitchFamily="34" charset="0"/>
              <a:buChar char="•"/>
            </a:pPr>
            <a:r>
              <a:rPr lang="en-US" dirty="0"/>
              <a:t>For elements in period 4 and higher, valence and core electrons become</a:t>
            </a:r>
            <a:r>
              <a:rPr lang="en-US" baseline="0" dirty="0"/>
              <a:t> slightly more complicated.</a:t>
            </a:r>
          </a:p>
          <a:p>
            <a:pPr marL="171450" indent="-171450">
              <a:buFont typeface="Arial" pitchFamily="34" charset="0"/>
              <a:buChar char="•"/>
            </a:pPr>
            <a:r>
              <a:rPr lang="en-US" baseline="0" dirty="0"/>
              <a:t>For example, consider cobalt. [pull up periodic table and show cobalt.] It is a transition metal, so we know that electrons are filling its 3d orbital. It has two electrons in the 4s subshell and 7 electrons in the 3d subshell. Both the 4s and the 3d electrons are considered to be valence electrons.</a:t>
            </a:r>
          </a:p>
          <a:p>
            <a:pPr marL="171450" indent="-171450">
              <a:buFont typeface="Arial" pitchFamily="34" charset="0"/>
              <a:buChar char="•"/>
            </a:pPr>
            <a:r>
              <a:rPr lang="en-US" baseline="0" dirty="0"/>
              <a:t>However, for arsenic [pull up periodic table and show arsenic], the 3d orbital is completely full. It is not available to participate in bonding, so the 3d electrons are considered to be core electrons, not valence electrons. For arsenic, only the 4s and 4p electrons are valence electrons. This makes sense--arsenic is in the same group as phosphorus, so it should have the same number of valence electrons.</a:t>
            </a:r>
          </a:p>
          <a:p>
            <a:pPr marL="171450" indent="-171450">
              <a:buFont typeface="Arial" pitchFamily="34" charset="0"/>
              <a:buChar char="•"/>
            </a:pPr>
            <a:r>
              <a:rPr lang="en-US" baseline="0" dirty="0"/>
              <a:t>Here are the rules for determining core &amp; valence electrons for periods 4 and above. </a:t>
            </a:r>
          </a:p>
          <a:p>
            <a:pPr marL="171450" indent="-171450">
              <a:buFont typeface="Arial" pitchFamily="34" charset="0"/>
              <a:buChar char="•"/>
            </a:pPr>
            <a:r>
              <a:rPr lang="en-US" baseline="0" dirty="0"/>
              <a:t>[animate first bullet] Just like in periods 1-3, the s and p orbitals that have the highest value of n are valence orbitals.</a:t>
            </a:r>
          </a:p>
          <a:p>
            <a:pPr marL="171450" indent="-171450">
              <a:buFont typeface="Arial" pitchFamily="34" charset="0"/>
              <a:buChar char="•"/>
            </a:pPr>
            <a:r>
              <a:rPr lang="en-US" baseline="0" dirty="0"/>
              <a:t>[animate 2nd bullet] Any partially filled d or f orbitals are also considered to be valence orbitals.</a:t>
            </a:r>
          </a:p>
          <a:p>
            <a:pPr marL="171450" indent="-171450">
              <a:buFont typeface="Arial" pitchFamily="34" charset="0"/>
              <a:buChar char="•"/>
            </a:pPr>
            <a:r>
              <a:rPr lang="en-US" baseline="0" dirty="0"/>
              <a:t>[animate 3rd bullet] Any full d or f orbitals are considered to be core orbitals, not valence orbitals.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A0275-F238-440C-91F5-43492D177ED5}" type="slidenum">
              <a:rPr lang="en-US" altLang="en-US" smtClean="0"/>
              <a:pPr/>
              <a:t>7</a:t>
            </a:fld>
            <a:endParaRPr lang="en-US" altLang="en-US"/>
          </a:p>
        </p:txBody>
      </p:sp>
    </p:spTree>
    <p:extLst>
      <p:ext uri="{BB962C8B-B14F-4D97-AF65-F5344CB8AC3E}">
        <p14:creationId xmlns:p14="http://schemas.microsoft.com/office/powerpoint/2010/main" val="2697077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r>
              <a:rPr lang="en-US" b="1" dirty="0"/>
              <a:t>Timing ≈ 1 min</a:t>
            </a:r>
          </a:p>
          <a:p>
            <a:endParaRPr lang="en-US" b="1" dirty="0"/>
          </a:p>
          <a:p>
            <a:pPr marL="171450" indent="-171450">
              <a:buFont typeface="Arial" pitchFamily="34" charset="0"/>
              <a:buChar char="•"/>
            </a:pPr>
            <a:r>
              <a:rPr lang="en-US" dirty="0"/>
              <a:t>For elements in period 4 and higher, valence and core electrons become</a:t>
            </a:r>
            <a:r>
              <a:rPr lang="en-US" baseline="0" dirty="0"/>
              <a:t> slightly more complicated.</a:t>
            </a:r>
          </a:p>
          <a:p>
            <a:pPr marL="171450" indent="-171450">
              <a:buFont typeface="Arial" pitchFamily="34" charset="0"/>
              <a:buChar char="•"/>
            </a:pPr>
            <a:r>
              <a:rPr lang="en-US" baseline="0" dirty="0"/>
              <a:t>For example, consider cobalt. [pull up periodic table and show cobalt.] It is a transition metal, so we know that electrons are filling its 3d orbital. It has two electrons in the 4s subshell and 7 electrons in the 3d subshell. Both the 4s and the 3d electrons are considered to be valence electrons.</a:t>
            </a:r>
          </a:p>
          <a:p>
            <a:pPr marL="171450" indent="-171450">
              <a:buFont typeface="Arial" pitchFamily="34" charset="0"/>
              <a:buChar char="•"/>
            </a:pPr>
            <a:r>
              <a:rPr lang="en-US" baseline="0" dirty="0"/>
              <a:t>However, for arsenic [pull up periodic table and show arsenic], the 3d orbital is completely full. It is not available to participate in bonding, so the 3d electrons are considered to be core electrons, not valence electrons. For arsenic, only the 4s and 4p electrons are valence electrons. This makes sense--arsenic is in the same group as phosphorus, so it should have the same number of valence electrons.</a:t>
            </a:r>
          </a:p>
          <a:p>
            <a:pPr marL="171450" indent="-171450">
              <a:buFont typeface="Arial" pitchFamily="34" charset="0"/>
              <a:buChar char="•"/>
            </a:pPr>
            <a:r>
              <a:rPr lang="en-US" baseline="0" dirty="0"/>
              <a:t>Here are the rules for determining core &amp; valence electrons for periods 4 and above. </a:t>
            </a:r>
          </a:p>
          <a:p>
            <a:pPr marL="171450" indent="-171450">
              <a:buFont typeface="Arial" pitchFamily="34" charset="0"/>
              <a:buChar char="•"/>
            </a:pPr>
            <a:r>
              <a:rPr lang="en-US" baseline="0" dirty="0"/>
              <a:t>[animate first bullet] Just like in periods 1-3, the s and p orbitals that have the highest value of n are valence orbitals.</a:t>
            </a:r>
          </a:p>
          <a:p>
            <a:pPr marL="171450" indent="-171450">
              <a:buFont typeface="Arial" pitchFamily="34" charset="0"/>
              <a:buChar char="•"/>
            </a:pPr>
            <a:r>
              <a:rPr lang="en-US" baseline="0" dirty="0"/>
              <a:t>[animate 2nd bullet] Any partially filled d or f orbitals are also considered to be valence orbitals.</a:t>
            </a:r>
          </a:p>
          <a:p>
            <a:pPr marL="171450" indent="-171450">
              <a:buFont typeface="Arial" pitchFamily="34" charset="0"/>
              <a:buChar char="•"/>
            </a:pPr>
            <a:r>
              <a:rPr lang="en-US" baseline="0" dirty="0"/>
              <a:t>[animate 3rd bullet] Any full d or f orbitals are considered to be core orbitals, not valence orbitals.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78749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143000" y="685800"/>
            <a:ext cx="4572000" cy="3429000"/>
          </a:xfrm>
          <a:ln/>
        </p:spPr>
      </p:sp>
      <p:sp>
        <p:nvSpPr>
          <p:cNvPr id="6451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lvl="0">
              <a:buFont typeface="Arial" pitchFamily="34" charset="0"/>
              <a:buChar char="•"/>
            </a:pPr>
            <a:r>
              <a:rPr lang="en-US" b="0" dirty="0">
                <a:solidFill>
                  <a:srgbClr val="5B8F22"/>
                </a:solidFill>
              </a:rPr>
              <a:t>[teacher points out the “A” groups (left and right side of periodic table) and explains that</a:t>
            </a:r>
            <a:r>
              <a:rPr lang="en-US" b="0" dirty="0"/>
              <a:t> valence </a:t>
            </a:r>
            <a:r>
              <a:rPr lang="en-US" dirty="0"/>
              <a:t>electrons fill the s and p orbitals…(circle</a:t>
            </a:r>
            <a:r>
              <a:rPr lang="en-US" baseline="0" dirty="0"/>
              <a:t> the “s” and “p” sublevels shown on table)</a:t>
            </a:r>
            <a:r>
              <a:rPr lang="en-US" dirty="0"/>
              <a:t>]]</a:t>
            </a:r>
          </a:p>
          <a:p>
            <a:pPr lvl="0">
              <a:buFont typeface="Arial" pitchFamily="34" charset="0"/>
              <a:buChar char="•"/>
            </a:pPr>
            <a:r>
              <a:rPr lang="en-US" dirty="0"/>
              <a:t>[</a:t>
            </a:r>
            <a:r>
              <a:rPr lang="en-US" b="0" dirty="0">
                <a:solidFill>
                  <a:srgbClr val="5B8F22"/>
                </a:solidFill>
              </a:rPr>
              <a:t>teacher points out the “B” groups (middle of periodic table)</a:t>
            </a:r>
            <a:r>
              <a:rPr lang="en-US" b="0" baseline="0" dirty="0">
                <a:solidFill>
                  <a:schemeClr val="tx1"/>
                </a:solidFill>
              </a:rPr>
              <a:t> and explains that</a:t>
            </a:r>
            <a:r>
              <a:rPr lang="en-US" dirty="0"/>
              <a:t> valence is affected by the d and f sublevels … (circle</a:t>
            </a:r>
            <a:r>
              <a:rPr lang="en-US" baseline="0" dirty="0"/>
              <a:t> the “d” and “f” sublevels shown on table)</a:t>
            </a:r>
            <a:r>
              <a:rPr lang="en-US" dirty="0"/>
              <a:t>]</a:t>
            </a:r>
            <a:endParaRPr lang="en-US" b="1" dirty="0">
              <a:solidFill>
                <a:srgbClr val="5B8F22"/>
              </a:solidFill>
            </a:endParaRPr>
          </a:p>
          <a:p>
            <a:pPr eaLnBrk="1" hangingPunct="1"/>
            <a:endParaRPr lang="en-US" b="1" u="sng" dirty="0">
              <a:latin typeface="Book Antiqua" pitchFamily="18" charset="0"/>
              <a:cs typeface="Book Antiqua" pitchFamily="18" charset="0"/>
            </a:endParaRP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a:t>
            </a:r>
            <a:r>
              <a:rPr lang="en-US" b="1" u="none" dirty="0">
                <a:latin typeface="Book Antiqua" pitchFamily="18" charset="0"/>
                <a:cs typeface="Book Antiqua" pitchFamily="18" charset="0"/>
              </a:rPr>
              <a:t>:</a:t>
            </a:r>
            <a:r>
              <a:rPr lang="en-US" b="1" u="sng" dirty="0">
                <a:latin typeface="Book Antiqua" pitchFamily="18" charset="0"/>
                <a:cs typeface="Book Antiqua" pitchFamily="18" charset="0"/>
              </a:rPr>
              <a:t> </a:t>
            </a:r>
            <a:endParaRPr lang="en-US" dirty="0">
              <a:latin typeface="Book Antiqua" pitchFamily="18" charset="0"/>
              <a:cs typeface="Book Antiqua" pitchFamily="18" charset="0"/>
            </a:endParaRPr>
          </a:p>
        </p:txBody>
      </p:sp>
      <p:sp>
        <p:nvSpPr>
          <p:cNvPr id="64515" name="Slide Number Placeholder 3"/>
          <p:cNvSpPr>
            <a:spLocks noGrp="1"/>
          </p:cNvSpPr>
          <p:nvPr>
            <p:ph type="sldNum" sz="quarter" idx="5"/>
          </p:nvPr>
        </p:nvSpPr>
        <p:spPr>
          <a:noFill/>
          <a:ln>
            <a:miter lim="800000"/>
            <a:headEnd/>
            <a:tailEnd/>
          </a:ln>
        </p:spPr>
        <p:txBody>
          <a:bodyPr/>
          <a:lstStyle/>
          <a:p>
            <a:fld id="{8A016BF9-652E-4ECE-8140-57B4846C38B5}"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0.5 min</a:t>
            </a:r>
          </a:p>
          <a:p>
            <a:endParaRPr lang="en-US" b="1" dirty="0"/>
          </a:p>
          <a:p>
            <a:pPr marL="171450" indent="-171450">
              <a:buFont typeface="Arial"/>
              <a:buChar char="•"/>
            </a:pPr>
            <a:r>
              <a:rPr lang="en-US" b="1" dirty="0"/>
              <a:t>Greeting: </a:t>
            </a:r>
            <a:r>
              <a:rPr lang="en-US" b="0" dirty="0"/>
              <a:t>Teacher will do this.</a:t>
            </a:r>
          </a:p>
          <a:p>
            <a:pPr marL="171450" marR="0" indent="-171450" algn="l" defTabSz="914400" rtl="0" eaLnBrk="1" fontAlgn="base" latinLnBrk="0" hangingPunct="1">
              <a:lnSpc>
                <a:spcPct val="100000"/>
              </a:lnSpc>
              <a:spcBef>
                <a:spcPts val="571"/>
              </a:spcBef>
              <a:spcAft>
                <a:spcPct val="0"/>
              </a:spcAft>
              <a:buClrTx/>
              <a:buSzTx/>
              <a:buFont typeface="Arial"/>
              <a:buChar char="•"/>
              <a:tabLst/>
              <a:defRPr/>
            </a:pPr>
            <a:r>
              <a:rPr lang="en-US" b="1" dirty="0"/>
              <a:t>Picture: </a:t>
            </a:r>
            <a:r>
              <a:rPr lang="en-US" b="0" dirty="0"/>
              <a:t>The</a:t>
            </a:r>
            <a:r>
              <a:rPr lang="en-US" b="0" baseline="0" dirty="0"/>
              <a:t> clothes you are wearing right now are influenced by today’s fashion trends.</a:t>
            </a:r>
            <a:endParaRPr lang="en-US" b="1" dirty="0"/>
          </a:p>
          <a:p>
            <a:pPr marL="171450" indent="-171450">
              <a:buFont typeface="Arial"/>
              <a:buChar char="•"/>
            </a:pPr>
            <a:r>
              <a:rPr lang="en-US" sz="1050" kern="1200" dirty="0">
                <a:solidFill>
                  <a:schemeClr val="tx1"/>
                </a:solidFill>
                <a:latin typeface="Book Antiqua"/>
                <a:ea typeface="+mn-ea"/>
                <a:cs typeface="Book Antiqua"/>
              </a:rPr>
              <a:t>Fashion trends have changed drastically since Dmitri Mendeleev</a:t>
            </a:r>
            <a:r>
              <a:rPr lang="en-US" sz="1050" kern="1200" baseline="0" dirty="0">
                <a:solidFill>
                  <a:schemeClr val="tx1"/>
                </a:solidFill>
                <a:latin typeface="Book Antiqua"/>
                <a:ea typeface="+mn-ea"/>
                <a:cs typeface="Book Antiqua"/>
              </a:rPr>
              <a:t> </a:t>
            </a:r>
            <a:r>
              <a:rPr lang="en-US" sz="1050" kern="1200" dirty="0">
                <a:solidFill>
                  <a:schemeClr val="tx1"/>
                </a:solidFill>
                <a:latin typeface="Book Antiqua"/>
                <a:ea typeface="+mn-ea"/>
                <a:cs typeface="Book Antiqua"/>
              </a:rPr>
              <a:t>organized elements into the first periodic table. </a:t>
            </a:r>
            <a:endParaRPr lang="en-US" dirty="0"/>
          </a:p>
          <a:p>
            <a:pPr marL="171450" indent="-171450">
              <a:buFont typeface="Arial"/>
              <a:buChar char="•"/>
            </a:pPr>
            <a:r>
              <a:rPr lang="en-US" b="1" dirty="0"/>
              <a:t>Title: </a:t>
            </a:r>
            <a:r>
              <a:rPr lang="en-US" sz="1050" kern="1200" dirty="0">
                <a:solidFill>
                  <a:schemeClr val="tx1"/>
                </a:solidFill>
                <a:latin typeface="Book Antiqua"/>
                <a:ea typeface="+mn-ea"/>
                <a:cs typeface="Book Antiqua"/>
              </a:rPr>
              <a:t>Unlike fashion trends, the trends in the periodic table are predictable because they depend on the arrangement of electrons</a:t>
            </a:r>
            <a:r>
              <a:rPr lang="en-US" sz="1050" kern="1200" baseline="0" dirty="0">
                <a:solidFill>
                  <a:schemeClr val="tx1"/>
                </a:solidFill>
                <a:latin typeface="Book Antiqua"/>
                <a:ea typeface="+mn-ea"/>
                <a:cs typeface="Book Antiqua"/>
              </a:rPr>
              <a:t> and atomic number</a:t>
            </a:r>
            <a:r>
              <a:rPr lang="en-US" sz="1050" kern="1200" dirty="0">
                <a:solidFill>
                  <a:schemeClr val="tx1"/>
                </a:solidFill>
                <a:latin typeface="Book Antiqua"/>
                <a:ea typeface="+mn-ea"/>
                <a:cs typeface="Book Antiqua"/>
              </a:rPr>
              <a:t>. </a:t>
            </a:r>
            <a:endParaRPr lang="en-US" dirty="0"/>
          </a:p>
          <a:p>
            <a:pPr marL="171450" indent="-171450">
              <a:buFont typeface="Arial"/>
              <a:buChar char="•"/>
            </a:pPr>
            <a:r>
              <a:rPr lang="en-US" b="1" dirty="0"/>
              <a:t>Transition:</a:t>
            </a:r>
            <a:r>
              <a:rPr lang="en-US" dirty="0"/>
              <a:t> In this lesson, you will learn about some important trends in properties of elements in the periodic table. To understand</a:t>
            </a:r>
            <a:r>
              <a:rPr lang="en-US" baseline="0" dirty="0"/>
              <a:t> these trends, you need to know how an element’s valence electron configuration relates to its position in the periodic table. </a:t>
            </a:r>
          </a:p>
          <a:p>
            <a:pPr marL="171450" indent="-171450">
              <a:buFont typeface="Arial"/>
              <a:buNone/>
            </a:pPr>
            <a:endParaRPr lang="en-US" baseline="0" dirty="0"/>
          </a:p>
          <a:p>
            <a:pPr marL="0" indent="0">
              <a:buFont typeface="Arial"/>
              <a:buNone/>
            </a:pPr>
            <a:r>
              <a:rPr lang="en-US" sz="1050" b="1" u="sng" dirty="0"/>
              <a:t>SOURCES:</a:t>
            </a:r>
            <a:endParaRPr lang="en-US" sz="1050" baseline="0" dirty="0"/>
          </a:p>
          <a:p>
            <a:r>
              <a:rPr lang="en-US" dirty="0">
                <a:hlinkClick r:id="rId3"/>
              </a:rPr>
              <a:t>http://commons.wikimedia.org/wiki/File:Godesy_fashion_plate_1869.jpg</a:t>
            </a:r>
            <a:r>
              <a:rPr lang="en-US" dirty="0"/>
              <a:t>, Public Domain - </a:t>
            </a:r>
            <a:r>
              <a:rPr lang="en-US" i="1" dirty="0"/>
              <a:t>This applies to Australia, the European Union and those countries with a copyright term of </a:t>
            </a:r>
            <a:r>
              <a:rPr lang="en-US" b="1" i="1" dirty="0"/>
              <a:t>life of the author plus 70 years</a:t>
            </a:r>
            <a:r>
              <a:rPr lang="en-US" i="1" dirty="0"/>
              <a:t>. </a:t>
            </a:r>
          </a:p>
          <a:p>
            <a:r>
              <a:rPr lang="en-US" i="1" dirty="0"/>
              <a:t>(Should also be public domain in US because published before 1920.)</a:t>
            </a:r>
            <a:endParaRPr lang="en-US" dirty="0"/>
          </a:p>
          <a:p>
            <a:pPr marL="171450" indent="-171450">
              <a:buFont typeface="Arial"/>
              <a:buNone/>
            </a:pPr>
            <a:endParaRPr lang="en-US" dirty="0"/>
          </a:p>
          <a:p>
            <a:pPr marL="171450" indent="-171450">
              <a:buFont typeface="Arial"/>
              <a:buNone/>
            </a:pPr>
            <a:r>
              <a:rPr lang="en-US" dirty="0"/>
              <a:t>http://www.aip.org/history/curie/periodic.htm</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508577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738FC-7C9A-481B-B766-36FDC076887C}" type="slidenum">
              <a:rPr lang="en-US" altLang="en-US"/>
              <a:pPr/>
              <a:t>50</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620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EBCE7-190B-46A2-BD72-2D6F1D4C0FD6}" type="slidenum">
              <a:rPr lang="en-US" altLang="en-US"/>
              <a:pPr/>
              <a:t>51</a:t>
            </a:fld>
            <a:endParaRPr lang="en-US" altLang="en-US"/>
          </a:p>
        </p:txBody>
      </p:sp>
      <p:sp>
        <p:nvSpPr>
          <p:cNvPr id="596994" name="Rectangle 2"/>
          <p:cNvSpPr>
            <a:spLocks noGrp="1" noRot="1" noChangeAspect="1" noChangeArrowheads="1" noTextEdit="1"/>
          </p:cNvSpPr>
          <p:nvPr>
            <p:ph type="sldImg"/>
          </p:nvPr>
        </p:nvSpPr>
        <p:spPr>
          <a:xfrm>
            <a:off x="1143000" y="685800"/>
            <a:ext cx="4572000" cy="3429000"/>
          </a:xfrm>
          <a:ln/>
        </p:spPr>
      </p:sp>
      <p:sp>
        <p:nvSpPr>
          <p:cNvPr id="596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915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r>
              <a:rPr lang="en-US" sz="1050" b="1" kern="1200" dirty="0">
                <a:solidFill>
                  <a:schemeClr val="tx1"/>
                </a:solidFill>
                <a:effectLst/>
                <a:latin typeface="Book Antiqua"/>
                <a:ea typeface="+mn-ea"/>
                <a:cs typeface="Book Antiqua"/>
              </a:rPr>
              <a:t>Timing ≈ 1.5 min</a:t>
            </a:r>
          </a:p>
          <a:p>
            <a:pPr marL="171450" indent="-171450">
              <a:buFont typeface="Arial"/>
              <a:buChar char="•"/>
            </a:pPr>
            <a:endParaRPr lang="en-US" sz="1050" baseline="0" dirty="0"/>
          </a:p>
          <a:p>
            <a:pPr marL="171450" indent="-171450">
              <a:buFont typeface="Arial" pitchFamily="34" charset="0"/>
              <a:buChar char="•"/>
            </a:pPr>
            <a:r>
              <a:rPr lang="en-US" baseline="0" dirty="0"/>
              <a:t>[Animate definition] The atomic radius is a measure of the size of an atom and is defined as half </a:t>
            </a:r>
            <a:r>
              <a:rPr lang="en-US" dirty="0"/>
              <a:t>the distance between two identical atoms in a diatomic molecule</a:t>
            </a:r>
            <a:r>
              <a:rPr lang="en-US" dirty="0">
                <a:ea typeface="ＭＳ Ｐゴシック" pitchFamily="-128" charset="-128"/>
                <a:cs typeface="ＭＳ Ｐゴシック" pitchFamily="-128" charset="-128"/>
              </a:rPr>
              <a:t>. (teacher sketch a diatomic molecule and show atomic radius)</a:t>
            </a:r>
          </a:p>
          <a:p>
            <a:pPr marL="171450" indent="-171450">
              <a:buFont typeface="Arial" pitchFamily="34" charset="0"/>
              <a:buChar char="•"/>
            </a:pPr>
            <a:r>
              <a:rPr lang="en-US" dirty="0">
                <a:ea typeface="ＭＳ Ｐゴシック" pitchFamily="-128" charset="-128"/>
              </a:rPr>
              <a:t>The</a:t>
            </a:r>
            <a:r>
              <a:rPr lang="en-US" baseline="0" dirty="0">
                <a:ea typeface="ＭＳ Ｐゴシック" pitchFamily="-128" charset="-128"/>
              </a:rPr>
              <a:t> atomic radius of an atom depends on how many electron energy levels contain electrons, and on the attraction between the electrons and the protons in the nucleus. </a:t>
            </a:r>
          </a:p>
          <a:p>
            <a:pPr marL="171450" indent="-171450">
              <a:buFont typeface="Arial" pitchFamily="34" charset="0"/>
              <a:buChar char="•"/>
            </a:pPr>
            <a:r>
              <a:rPr lang="en-US" baseline="0" dirty="0">
                <a:ea typeface="ＭＳ Ｐゴシック" pitchFamily="-128" charset="-128"/>
              </a:rPr>
              <a:t>(teacher pull up periodic table and use in explanation where appropriate)</a:t>
            </a:r>
          </a:p>
          <a:p>
            <a:pPr marL="171450" indent="-171450">
              <a:buFont typeface="Arial" pitchFamily="34" charset="0"/>
              <a:buChar char="•"/>
            </a:pPr>
            <a:r>
              <a:rPr lang="en-US" baseline="0" dirty="0">
                <a:ea typeface="ＭＳ Ｐゴシック" pitchFamily="-128" charset="-128"/>
              </a:rPr>
              <a:t>[Animate left stem] Electrons are added [Animate left bullet 1] to the same energy level across a period, so the distance from the nucleus does not increase. However, the positive charge on the nucleus increases because the number of protons increases. Electrons are pulled closer to the nucleus. </a:t>
            </a:r>
          </a:p>
          <a:p>
            <a:pPr marL="171450" indent="-171450">
              <a:buFont typeface="Arial" pitchFamily="34" charset="0"/>
              <a:buChar char="•"/>
            </a:pPr>
            <a:r>
              <a:rPr lang="en-US" baseline="0" dirty="0">
                <a:ea typeface="ＭＳ Ｐゴシック" pitchFamily="-128" charset="-128"/>
              </a:rPr>
              <a:t>[Animate right stem and right bullet 1] So atomic radii tend to decrease across a group. [Animate  horizontal group of circles] </a:t>
            </a:r>
          </a:p>
          <a:p>
            <a:pPr marL="171450" indent="-171450">
              <a:buFont typeface="Arial" pitchFamily="34" charset="0"/>
              <a:buChar char="•"/>
            </a:pPr>
            <a:r>
              <a:rPr lang="en-US" baseline="0" dirty="0">
                <a:ea typeface="ＭＳ Ｐゴシック" pitchFamily="-128" charset="-128"/>
              </a:rPr>
              <a:t>[Animate left bullet 2] Electrons are added to a higher energy level that is farther away from the nucleus going down each group in the periodic table. Even though the charge on the nucleus also increases, the valence electrons or electrons in the outer energy levels are shielded by the inner energy levels.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ea typeface="ＭＳ Ｐゴシック" pitchFamily="-128" charset="-128"/>
              </a:rPr>
              <a:t>[Animate right bullet 2] This means that atomic radii tend to increase from the top to the bottom of a group. [Animate vertical group of circles] The increase down a group is much more significant than the decrease across a period.</a:t>
            </a:r>
          </a:p>
          <a:p>
            <a:pPr marL="171450" indent="-171450">
              <a:buFont typeface="Arial" pitchFamily="34" charset="0"/>
              <a:buChar char="•"/>
            </a:pPr>
            <a:r>
              <a:rPr lang="en-US" baseline="0" dirty="0">
                <a:ea typeface="ＭＳ Ｐゴシック" pitchFamily="-128" charset="-128"/>
              </a:rPr>
              <a:t>Putting it all together, we see that the element with the largest atomic radius should be located in the lower left corner of the periodic table.</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85AA1-2F41-4969-B369-8D990461167B}" type="slidenum">
              <a:rPr lang="en-US" altLang="en-US"/>
              <a:pPr/>
              <a:t>53</a:t>
            </a:fld>
            <a:endParaRPr lang="en-US" altLang="en-US"/>
          </a:p>
        </p:txBody>
      </p:sp>
      <p:sp>
        <p:nvSpPr>
          <p:cNvPr id="601090" name="Rectangle 2"/>
          <p:cNvSpPr>
            <a:spLocks noGrp="1" noRot="1" noChangeAspect="1" noChangeArrowheads="1" noTextEdit="1"/>
          </p:cNvSpPr>
          <p:nvPr>
            <p:ph type="sldImg"/>
          </p:nvPr>
        </p:nvSpPr>
        <p:spPr>
          <a:xfrm>
            <a:off x="1143000" y="685800"/>
            <a:ext cx="4572000" cy="3429000"/>
          </a:xfrm>
          <a:ln/>
        </p:spPr>
      </p:sp>
      <p:sp>
        <p:nvSpPr>
          <p:cNvPr id="601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2657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15D16-DE54-4FA1-8EA5-B0E5A32B1F59}" type="slidenum">
              <a:rPr lang="en-US" altLang="en-US"/>
              <a:pPr/>
              <a:t>54</a:t>
            </a:fld>
            <a:endParaRPr lang="en-US" altLang="en-US"/>
          </a:p>
        </p:txBody>
      </p:sp>
      <p:sp>
        <p:nvSpPr>
          <p:cNvPr id="607234" name="Rectangle 2"/>
          <p:cNvSpPr>
            <a:spLocks noGrp="1" noRot="1" noChangeAspect="1" noChangeArrowheads="1" noTextEdit="1"/>
          </p:cNvSpPr>
          <p:nvPr>
            <p:ph type="sldImg"/>
          </p:nvPr>
        </p:nvSpPr>
        <p:spPr>
          <a:xfrm>
            <a:off x="1143000" y="685800"/>
            <a:ext cx="4572000" cy="3429000"/>
          </a:xfrm>
          <a:ln/>
        </p:spPr>
      </p:sp>
      <p:sp>
        <p:nvSpPr>
          <p:cNvPr id="607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60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[Animate</a:t>
            </a:r>
            <a:r>
              <a:rPr lang="en-US" sz="1050" b="0" kern="1200" baseline="0" dirty="0">
                <a:solidFill>
                  <a:schemeClr val="tx1"/>
                </a:solidFill>
                <a:effectLst/>
                <a:latin typeface="Book Antiqua"/>
                <a:ea typeface="+mn-ea"/>
                <a:cs typeface="Book Antiqua"/>
              </a:rPr>
              <a:t> definition] </a:t>
            </a:r>
            <a:r>
              <a:rPr lang="en-US" sz="1050" b="0" kern="1200" dirty="0">
                <a:solidFill>
                  <a:schemeClr val="tx1"/>
                </a:solidFill>
                <a:effectLst/>
                <a:latin typeface="Book Antiqua"/>
                <a:ea typeface="+mn-ea"/>
                <a:cs typeface="Book Antiqua"/>
              </a:rPr>
              <a:t>Ionic</a:t>
            </a:r>
            <a:r>
              <a:rPr lang="en-US" sz="1050" b="0" kern="1200" baseline="0" dirty="0">
                <a:solidFill>
                  <a:schemeClr val="tx1"/>
                </a:solidFill>
                <a:effectLst/>
                <a:latin typeface="Book Antiqua"/>
                <a:ea typeface="+mn-ea"/>
                <a:cs typeface="Book Antiqua"/>
              </a:rPr>
              <a:t> radius is the measure of the size of an ion. (teacher remind students what an ion is)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The size of an ion compared with its atom depends on the type of ion that is formed.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appearance of first group of spheres on left] Atoms gain electrons to form negative ions, or anions. Oxygen forms an anion by gaining two electrons. The added electrons increase the electron repulsion between atoms since they are added to an energy level that already has electrons. There are no added protons to counter this repulsion, so anions are bigger than the corresponding atom.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appearance of bottom group of sphere on left] Cations form when an atom loses electrons to form a positive ion. Losing an atom reduces the electron repulsion between atoms in the same energy level. If all of the atoms in an energy level are lost, like when magnesium forms the magnesium two plus, that cation is much smaller than the atom.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Because ionic radii depend on whether a cation or anion is formed, the trends in the periodic table are not as straightforward as for atomic radii.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Like atomic radii, ionic radii tend to increase down a group because electrons are added in higher energy levels.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Within a period, metals tend to form cations and nonmetals tend to form anions.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So, ionic radii tend to decrease for the elements that form cations because more electrons are removed from the same energy level at the same time that the charge on the nucleus is increasing. For example, in period 2, the atomic radius decreases going from lithium to beryllium to boron.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Then, carbon has a much larger ionic radii than a boron ion. Carbon forms an anion that has 4 extra electrons. In general, there is a large increase in ionic radii when elements begin forming anions instead of cations.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Once elements start forming anions, ionic radii tend to start decreasing again. Fewer electrons are added to form the ions moving from left to right while the nuclear charge is increasing. So, a nitrogen ion with 3 extra electrons is smaller than a carbon ion. </a:t>
            </a:r>
            <a:endParaRPr lang="en-US" sz="1050" b="0" kern="1200" dirty="0">
              <a:solidFill>
                <a:schemeClr val="tx1"/>
              </a:solidFill>
              <a:effectLst/>
              <a:latin typeface="Book Antiqua"/>
              <a:ea typeface="+mn-ea"/>
              <a:cs typeface="Book Antiqua"/>
            </a:endParaRPr>
          </a:p>
          <a:p>
            <a:pPr marL="171450" indent="-171450">
              <a:buFont typeface="Arial"/>
              <a:buChar char="•"/>
            </a:pPr>
            <a:endParaRPr lang="en-US" sz="1050" baseline="0" dirty="0"/>
          </a:p>
          <a:p>
            <a:pPr marL="0" indent="0">
              <a:buFont typeface="Arial"/>
              <a:buNone/>
            </a:pPr>
            <a:r>
              <a:rPr lang="en-US" sz="1050" b="1" u="sng" dirty="0"/>
              <a:t>SOURCES:</a:t>
            </a:r>
          </a:p>
          <a:p>
            <a:pPr marL="0" indent="0">
              <a:buFont typeface="Arial"/>
              <a:buNone/>
            </a:pPr>
            <a:r>
              <a:rPr lang="en-US" dirty="0"/>
              <a:t>http://acswebcontent.acs.org/games/pt.html</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A6E71-1E91-4413-9ED9-A5424FC14078}" type="slidenum">
              <a:rPr lang="en-US" altLang="en-US"/>
              <a:pPr/>
              <a:t>56</a:t>
            </a:fld>
            <a:endParaRPr lang="en-US" altLang="en-US"/>
          </a:p>
        </p:txBody>
      </p:sp>
      <p:sp>
        <p:nvSpPr>
          <p:cNvPr id="679938" name="Rectangle 2"/>
          <p:cNvSpPr>
            <a:spLocks noGrp="1" noRot="1" noChangeAspect="1" noChangeArrowheads="1" noTextEdit="1"/>
          </p:cNvSpPr>
          <p:nvPr>
            <p:ph type="sldImg"/>
          </p:nvPr>
        </p:nvSpPr>
        <p:spPr>
          <a:xfrm>
            <a:off x="1143000" y="685800"/>
            <a:ext cx="4572000" cy="3429000"/>
          </a:xfrm>
          <a:ln/>
        </p:spPr>
      </p:sp>
      <p:sp>
        <p:nvSpPr>
          <p:cNvPr id="679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814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43000" y="685800"/>
            <a:ext cx="4572000" cy="3429000"/>
          </a:xfrm>
          <a:ln/>
        </p:spPr>
      </p:sp>
      <p:sp>
        <p:nvSpPr>
          <p:cNvPr id="58370"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Recap: </a:t>
            </a:r>
            <a:r>
              <a:rPr lang="en-US" dirty="0">
                <a:latin typeface="Book Antiqua" pitchFamily="18" charset="0"/>
                <a:cs typeface="Book Antiqua" pitchFamily="18" charset="0"/>
              </a:rPr>
              <a:t> Mendeleev was a scientist during the mid to late 1800s. Mendeleev was one of the first organizers of all of the known elements into the periodic table. The picture shown is a copy of a modern periodic table, which is based on Mendeleev’s work. </a:t>
            </a:r>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Connect:  </a:t>
            </a:r>
            <a:r>
              <a:rPr lang="en-US" dirty="0">
                <a:latin typeface="Book Antiqua" pitchFamily="18" charset="0"/>
                <a:cs typeface="Book Antiqua" pitchFamily="18" charset="0"/>
              </a:rPr>
              <a:t>In this section, we will be looking at the structure of the modern periodic table. Studying the arrangement of the modern periodic table will provide the pattern by which predictions of chemical behavior can be based.</a:t>
            </a:r>
            <a:endParaRPr lang="en-US" u="sng"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Preview:  </a:t>
            </a:r>
            <a:r>
              <a:rPr lang="en-US" dirty="0">
                <a:latin typeface="Book Antiqua" pitchFamily="18" charset="0"/>
                <a:cs typeface="Book Antiqua" pitchFamily="18" charset="0"/>
              </a:rPr>
              <a:t>In this section, we will look at the periods, groups, and information found in the cells of the modern periodic table.</a:t>
            </a:r>
          </a:p>
          <a:p>
            <a:pPr eaLnBrk="1" hangingPunct="1"/>
            <a:r>
              <a:rPr lang="en-US" dirty="0">
                <a:latin typeface="Book Antiqua" pitchFamily="18" charset="0"/>
                <a:cs typeface="Book Antiqua" pitchFamily="18" charset="0"/>
              </a:rPr>
              <a:t> </a:t>
            </a:r>
          </a:p>
          <a:p>
            <a:pPr eaLnBrk="1" hangingPunct="1"/>
            <a:r>
              <a:rPr lang="en-US" b="1" u="sng" dirty="0">
                <a:latin typeface="Book Antiqua" pitchFamily="18" charset="0"/>
                <a:cs typeface="Book Antiqua" pitchFamily="18" charset="0"/>
              </a:rPr>
              <a:t>SOURCE:</a:t>
            </a:r>
          </a:p>
          <a:p>
            <a:pPr eaLnBrk="1" hangingPunct="1"/>
            <a:r>
              <a:rPr lang="en-US" dirty="0">
                <a:latin typeface="Book Antiqua" pitchFamily="18" charset="0"/>
                <a:cs typeface="Book Antiqua" pitchFamily="18" charset="0"/>
              </a:rPr>
              <a:t>http://www.chem1.com/acad/webtext/atoms/atpt-6.html</a:t>
            </a:r>
          </a:p>
        </p:txBody>
      </p:sp>
      <p:sp>
        <p:nvSpPr>
          <p:cNvPr id="58371" name="Slide Number Placeholder 3"/>
          <p:cNvSpPr>
            <a:spLocks noGrp="1"/>
          </p:cNvSpPr>
          <p:nvPr>
            <p:ph type="sldNum" sz="quarter" idx="5"/>
          </p:nvPr>
        </p:nvSpPr>
        <p:spPr>
          <a:noFill/>
          <a:ln>
            <a:miter lim="800000"/>
            <a:headEnd/>
            <a:tailEnd/>
          </a:ln>
        </p:spPr>
        <p:txBody>
          <a:bodyPr/>
          <a:lstStyle/>
          <a:p>
            <a:fld id="{2C4454A3-0467-47AA-8D4E-A0DDD95D1A5B}"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CB26D-1C97-4F73-8F06-0617C3EBE4D8}" type="slidenum">
              <a:rPr lang="en-US" altLang="en-US"/>
              <a:pPr/>
              <a:t>57</a:t>
            </a:fld>
            <a:endParaRPr lang="en-US" altLang="en-US"/>
          </a:p>
        </p:txBody>
      </p:sp>
      <p:sp>
        <p:nvSpPr>
          <p:cNvPr id="684034" name="Rectangle 2"/>
          <p:cNvSpPr>
            <a:spLocks noGrp="1" noRot="1" noChangeAspect="1" noChangeArrowheads="1" noTextEdit="1"/>
          </p:cNvSpPr>
          <p:nvPr>
            <p:ph type="sldImg"/>
          </p:nvPr>
        </p:nvSpPr>
        <p:spPr>
          <a:xfrm>
            <a:off x="1143000" y="685800"/>
            <a:ext cx="4572000" cy="3429000"/>
          </a:xfrm>
          <a:ln/>
        </p:spPr>
      </p:sp>
      <p:sp>
        <p:nvSpPr>
          <p:cNvPr id="68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060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6EA76-9600-40F8-8119-A5682E94D3A4}" type="slidenum">
              <a:rPr lang="en-US" altLang="en-US"/>
              <a:pPr/>
              <a:t>58</a:t>
            </a:fld>
            <a:endParaRPr lang="en-US" altLang="en-US"/>
          </a:p>
        </p:txBody>
      </p:sp>
      <p:sp>
        <p:nvSpPr>
          <p:cNvPr id="704514" name="Rectangle 2"/>
          <p:cNvSpPr>
            <a:spLocks noGrp="1" noRot="1" noChangeAspect="1" noChangeArrowheads="1" noTextEdit="1"/>
          </p:cNvSpPr>
          <p:nvPr>
            <p:ph type="sldImg"/>
          </p:nvPr>
        </p:nvSpPr>
        <p:spPr>
          <a:xfrm>
            <a:off x="1143000" y="685800"/>
            <a:ext cx="4572000" cy="3429000"/>
          </a:xfrm>
          <a:ln/>
        </p:spPr>
      </p:sp>
      <p:sp>
        <p:nvSpPr>
          <p:cNvPr id="70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1864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6EA76-9600-40F8-8119-A5682E94D3A4}" type="slidenum">
              <a:rPr lang="en-US" altLang="en-US"/>
              <a:pPr/>
              <a:t>59</a:t>
            </a:fld>
            <a:endParaRPr lang="en-US" altLang="en-US"/>
          </a:p>
        </p:txBody>
      </p:sp>
      <p:sp>
        <p:nvSpPr>
          <p:cNvPr id="704514" name="Rectangle 2"/>
          <p:cNvSpPr>
            <a:spLocks noGrp="1" noRot="1" noChangeAspect="1" noChangeArrowheads="1" noTextEdit="1"/>
          </p:cNvSpPr>
          <p:nvPr>
            <p:ph type="sldImg"/>
          </p:nvPr>
        </p:nvSpPr>
        <p:spPr>
          <a:xfrm>
            <a:off x="1143000" y="685800"/>
            <a:ext cx="4572000" cy="3429000"/>
          </a:xfrm>
          <a:ln/>
        </p:spPr>
      </p:sp>
      <p:sp>
        <p:nvSpPr>
          <p:cNvPr id="70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8492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A6DAC-E5FB-4588-BE72-EE60FC07C659}" type="slidenum">
              <a:rPr lang="en-US" altLang="en-US"/>
              <a:pPr/>
              <a:t>60</a:t>
            </a:fld>
            <a:endParaRPr lang="en-US" altLang="en-US"/>
          </a:p>
        </p:txBody>
      </p:sp>
      <p:sp>
        <p:nvSpPr>
          <p:cNvPr id="711682" name="Rectangle 2"/>
          <p:cNvSpPr>
            <a:spLocks noGrp="1" noRot="1" noChangeAspect="1" noChangeArrowheads="1" noTextEdit="1"/>
          </p:cNvSpPr>
          <p:nvPr>
            <p:ph type="sldImg"/>
          </p:nvPr>
        </p:nvSpPr>
        <p:spPr>
          <a:xfrm>
            <a:off x="1143000" y="685800"/>
            <a:ext cx="4572000" cy="3429000"/>
          </a:xfrm>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0816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A6DAC-E5FB-4588-BE72-EE60FC07C659}" type="slidenum">
              <a:rPr lang="en-US" altLang="en-US"/>
              <a:pPr/>
              <a:t>61</a:t>
            </a:fld>
            <a:endParaRPr lang="en-US" altLang="en-US"/>
          </a:p>
        </p:txBody>
      </p:sp>
      <p:sp>
        <p:nvSpPr>
          <p:cNvPr id="711682" name="Rectangle 2"/>
          <p:cNvSpPr>
            <a:spLocks noGrp="1" noRot="1" noChangeAspect="1" noChangeArrowheads="1" noTextEdit="1"/>
          </p:cNvSpPr>
          <p:nvPr>
            <p:ph type="sldImg"/>
          </p:nvPr>
        </p:nvSpPr>
        <p:spPr>
          <a:xfrm>
            <a:off x="1143000" y="685800"/>
            <a:ext cx="4572000" cy="3429000"/>
          </a:xfrm>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7207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A6DAC-E5FB-4588-BE72-EE60FC07C659}" type="slidenum">
              <a:rPr lang="en-US" altLang="en-US"/>
              <a:pPr/>
              <a:t>62</a:t>
            </a:fld>
            <a:endParaRPr lang="en-US" altLang="en-US"/>
          </a:p>
        </p:txBody>
      </p:sp>
      <p:sp>
        <p:nvSpPr>
          <p:cNvPr id="711682" name="Rectangle 2"/>
          <p:cNvSpPr>
            <a:spLocks noGrp="1" noRot="1" noChangeAspect="1" noChangeArrowheads="1" noTextEdit="1"/>
          </p:cNvSpPr>
          <p:nvPr>
            <p:ph type="sldImg"/>
          </p:nvPr>
        </p:nvSpPr>
        <p:spPr>
          <a:xfrm>
            <a:off x="1143000" y="685800"/>
            <a:ext cx="4572000" cy="3429000"/>
          </a:xfrm>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41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0CC4-1CC9-40B6-9612-AA0D087B5892}" type="slidenum">
              <a:rPr lang="en-US" altLang="en-US"/>
              <a:pPr/>
              <a:t>63</a:t>
            </a:fld>
            <a:endParaRPr lang="en-US" altLang="en-US"/>
          </a:p>
        </p:txBody>
      </p:sp>
      <p:sp>
        <p:nvSpPr>
          <p:cNvPr id="615426" name="Rectangle 2"/>
          <p:cNvSpPr>
            <a:spLocks noGrp="1" noRot="1" noChangeAspect="1" noChangeArrowheads="1" noTextEdit="1"/>
          </p:cNvSpPr>
          <p:nvPr>
            <p:ph type="sldImg"/>
          </p:nvPr>
        </p:nvSpPr>
        <p:spPr>
          <a:xfrm>
            <a:off x="1143000" y="685800"/>
            <a:ext cx="4572000" cy="3429000"/>
          </a:xfrm>
          <a:ln/>
        </p:spPr>
      </p:sp>
      <p:sp>
        <p:nvSpPr>
          <p:cNvPr id="615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6522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0CC4-1CC9-40B6-9612-AA0D087B5892}" type="slidenum">
              <a:rPr lang="en-US" altLang="en-US"/>
              <a:pPr/>
              <a:t>64</a:t>
            </a:fld>
            <a:endParaRPr lang="en-US" altLang="en-US"/>
          </a:p>
        </p:txBody>
      </p:sp>
      <p:sp>
        <p:nvSpPr>
          <p:cNvPr id="615426" name="Rectangle 2"/>
          <p:cNvSpPr>
            <a:spLocks noGrp="1" noRot="1" noChangeAspect="1" noChangeArrowheads="1" noTextEdit="1"/>
          </p:cNvSpPr>
          <p:nvPr>
            <p:ph type="sldImg"/>
          </p:nvPr>
        </p:nvSpPr>
        <p:spPr>
          <a:xfrm>
            <a:off x="1143000" y="685800"/>
            <a:ext cx="4572000" cy="3429000"/>
          </a:xfrm>
          <a:ln/>
        </p:spPr>
      </p:sp>
      <p:sp>
        <p:nvSpPr>
          <p:cNvPr id="615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1821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A6DAC-E5FB-4588-BE72-EE60FC07C659}" type="slidenum">
              <a:rPr lang="en-US" altLang="en-US">
                <a:solidFill>
                  <a:prstClr val="black"/>
                </a:solidFill>
              </a:rPr>
              <a:pPr/>
              <a:t>65</a:t>
            </a:fld>
            <a:endParaRPr lang="en-US" altLang="en-US">
              <a:solidFill>
                <a:prstClr val="black"/>
              </a:solidFill>
            </a:endParaRPr>
          </a:p>
        </p:txBody>
      </p:sp>
      <p:sp>
        <p:nvSpPr>
          <p:cNvPr id="711682" name="Rectangle 2"/>
          <p:cNvSpPr>
            <a:spLocks noGrp="1" noRot="1" noChangeAspect="1" noChangeArrowheads="1" noTextEdit="1"/>
          </p:cNvSpPr>
          <p:nvPr>
            <p:ph type="sldImg"/>
          </p:nvPr>
        </p:nvSpPr>
        <p:spPr>
          <a:xfrm>
            <a:off x="1143000" y="685800"/>
            <a:ext cx="4572000" cy="3429000"/>
          </a:xfrm>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0816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A6DAC-E5FB-4588-BE72-EE60FC07C659}" type="slidenum">
              <a:rPr lang="en-US" altLang="en-US">
                <a:solidFill>
                  <a:prstClr val="black"/>
                </a:solidFill>
              </a:rPr>
              <a:pPr/>
              <a:t>66</a:t>
            </a:fld>
            <a:endParaRPr lang="en-US" altLang="en-US">
              <a:solidFill>
                <a:prstClr val="black"/>
              </a:solidFill>
            </a:endParaRPr>
          </a:p>
        </p:txBody>
      </p:sp>
      <p:sp>
        <p:nvSpPr>
          <p:cNvPr id="711682" name="Rectangle 2"/>
          <p:cNvSpPr>
            <a:spLocks noGrp="1" noRot="1" noChangeAspect="1" noChangeArrowheads="1" noTextEdit="1"/>
          </p:cNvSpPr>
          <p:nvPr>
            <p:ph type="sldImg"/>
          </p:nvPr>
        </p:nvSpPr>
        <p:spPr>
          <a:xfrm>
            <a:off x="1143000" y="685800"/>
            <a:ext cx="4572000" cy="3429000"/>
          </a:xfrm>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134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F70DB-F522-47ED-934D-F36326BF2055}" type="slidenum">
              <a:rPr lang="en-US" altLang="en-US"/>
              <a:pPr/>
              <a:t>9</a:t>
            </a:fld>
            <a:endParaRPr lang="en-US" altLang="en-US"/>
          </a:p>
        </p:txBody>
      </p:sp>
      <p:sp>
        <p:nvSpPr>
          <p:cNvPr id="402434" name="Rectangle 2"/>
          <p:cNvSpPr>
            <a:spLocks noGrp="1" noRot="1" noChangeAspect="1" noChangeArrowheads="1" noTextEdit="1"/>
          </p:cNvSpPr>
          <p:nvPr>
            <p:ph type="sldImg"/>
          </p:nvPr>
        </p:nvSpPr>
        <p:spPr>
          <a:xfrm>
            <a:off x="1143000" y="685800"/>
            <a:ext cx="4572000" cy="3429000"/>
          </a:xfrm>
          <a:ln/>
        </p:spPr>
      </p:sp>
      <p:sp>
        <p:nvSpPr>
          <p:cNvPr id="402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3941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46549-39BD-49A3-8772-1EBE24D39109}" type="slidenum">
              <a:rPr lang="en-US" altLang="en-US">
                <a:solidFill>
                  <a:prstClr val="black"/>
                </a:solidFill>
              </a:rPr>
              <a:pPr/>
              <a:t>67</a:t>
            </a:fld>
            <a:endParaRPr lang="en-US" altLang="en-US">
              <a:solidFill>
                <a:prstClr val="black"/>
              </a:solidFill>
            </a:endParaRPr>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7325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46549-39BD-49A3-8772-1EBE24D39109}" type="slidenum">
              <a:rPr lang="en-US" altLang="en-US"/>
              <a:pPr/>
              <a:t>68</a:t>
            </a:fld>
            <a:endParaRPr lang="en-US" alt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7325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143000" y="685800"/>
            <a:ext cx="4572000" cy="3429000"/>
          </a:xfrm>
          <a:ln/>
        </p:spPr>
      </p:sp>
      <p:sp>
        <p:nvSpPr>
          <p:cNvPr id="89090"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indent="-171450" eaLnBrk="1" hangingPunct="1">
              <a:buFont typeface="Arial" pitchFamily="34" charset="0"/>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stem] </a:t>
            </a:r>
            <a:r>
              <a:rPr lang="en-US" dirty="0">
                <a:latin typeface="Book Antiqua" pitchFamily="18" charset="0"/>
                <a:cs typeface="Book Antiqua" pitchFamily="18" charset="0"/>
              </a:rPr>
              <a:t>The periodic</a:t>
            </a:r>
            <a:r>
              <a:rPr lang="en-US" baseline="0" dirty="0">
                <a:latin typeface="Book Antiqua" pitchFamily="18" charset="0"/>
                <a:cs typeface="Book Antiqua" pitchFamily="18" charset="0"/>
              </a:rPr>
              <a:t> table contains a great deal of information on the elements. </a:t>
            </a:r>
          </a:p>
          <a:p>
            <a:pPr marL="171450" indent="-171450" eaLnBrk="1" hangingPunct="1">
              <a:buFont typeface="Arial" pitchFamily="34" charset="0"/>
              <a:buChar char="•"/>
            </a:pPr>
            <a:r>
              <a:rPr lang="en-US" baseline="0" dirty="0">
                <a:latin typeface="Book Antiqua" pitchFamily="18" charset="0"/>
                <a:cs typeface="Book Antiqua" pitchFamily="18" charset="0"/>
              </a:rPr>
              <a:t>[Animate bullets one by one] (teacher reads through slide)</a:t>
            </a:r>
            <a:endParaRPr lang="en-US" dirty="0">
              <a:latin typeface="Book Antiqua" pitchFamily="18" charset="0"/>
              <a:cs typeface="Book Antiqua" pitchFamily="18" charset="0"/>
            </a:endParaRPr>
          </a:p>
        </p:txBody>
      </p:sp>
      <p:sp>
        <p:nvSpPr>
          <p:cNvPr id="89091" name="Slide Number Placeholder 3"/>
          <p:cNvSpPr>
            <a:spLocks noGrp="1"/>
          </p:cNvSpPr>
          <p:nvPr>
            <p:ph type="sldNum" sz="quarter" idx="5"/>
          </p:nvPr>
        </p:nvSpPr>
        <p:spPr>
          <a:noFill/>
          <a:ln>
            <a:miter lim="800000"/>
            <a:headEnd/>
            <a:tailEnd/>
          </a:ln>
        </p:spPr>
        <p:txBody>
          <a:bodyPr/>
          <a:lstStyle/>
          <a:p>
            <a:fld id="{31DF92E0-B580-429A-9C50-34050777891B}" type="slidenum">
              <a:rPr lang="en-US" smtClean="0">
                <a:solidFill>
                  <a:prstClr val="black"/>
                </a:solidFill>
              </a:rPr>
              <a:pPr/>
              <a:t>69</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xfrm>
            <a:off x="1143000" y="685800"/>
            <a:ext cx="4572000" cy="3429000"/>
          </a:xfrm>
          <a:ln/>
        </p:spPr>
      </p:sp>
      <p:sp>
        <p:nvSpPr>
          <p:cNvPr id="9318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latin typeface="Book Antiqua" pitchFamily="18" charset="0"/>
                <a:cs typeface="Book Antiqua" pitchFamily="18" charset="0"/>
              </a:rPr>
              <a:t>[Animate stem] More specific groups on the Modern periodic table include (</a:t>
            </a:r>
            <a:r>
              <a:rPr lang="en-US" baseline="0" dirty="0">
                <a:latin typeface="Book Antiqua" pitchFamily="18" charset="0"/>
                <a:cs typeface="Book Antiqua" pitchFamily="18" charset="0"/>
              </a:rPr>
              <a:t>teacher reads through slide)</a:t>
            </a:r>
            <a:r>
              <a:rPr lang="en-US" dirty="0">
                <a:latin typeface="Book Antiqua" pitchFamily="18" charset="0"/>
                <a:cs typeface="Book Antiqua" pitchFamily="18" charset="0"/>
              </a:rPr>
              <a:t>:</a:t>
            </a:r>
          </a:p>
          <a:p>
            <a:pPr marL="171450" indent="-171450" eaLnBrk="1" hangingPunct="1">
              <a:buFont typeface="Arial" pitchFamily="34" charset="0"/>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bullet 1] </a:t>
            </a:r>
            <a:r>
              <a:rPr lang="en-US" dirty="0">
                <a:latin typeface="Book Antiqua" pitchFamily="18" charset="0"/>
                <a:cs typeface="Book Antiqua" pitchFamily="18" charset="0"/>
              </a:rPr>
              <a:t>the alkali metals, </a:t>
            </a:r>
          </a:p>
          <a:p>
            <a:pPr marL="171450" indent="-171450" eaLnBrk="1" hangingPunct="1">
              <a:buFont typeface="Arial" pitchFamily="34" charset="0"/>
              <a:buChar char="•"/>
            </a:pPr>
            <a:r>
              <a:rPr lang="en-US" dirty="0">
                <a:latin typeface="Book Antiqua" pitchFamily="18" charset="0"/>
                <a:cs typeface="Book Antiqua" pitchFamily="18" charset="0"/>
              </a:rPr>
              <a:t>[Animate bullet 2] alkaline earth metals, </a:t>
            </a:r>
          </a:p>
          <a:p>
            <a:pPr marL="171450" indent="-171450" eaLnBrk="1" hangingPunct="1">
              <a:buFont typeface="Arial" pitchFamily="34" charset="0"/>
              <a:buChar char="•"/>
            </a:pPr>
            <a:r>
              <a:rPr lang="en-US" dirty="0">
                <a:latin typeface="Book Antiqua" pitchFamily="18" charset="0"/>
                <a:cs typeface="Book Antiqua" pitchFamily="18" charset="0"/>
              </a:rPr>
              <a:t>[Animate bullet 3] transition metals, </a:t>
            </a:r>
          </a:p>
          <a:p>
            <a:pPr marL="171450" indent="-171450" eaLnBrk="1" hangingPunct="1">
              <a:buFont typeface="Arial" pitchFamily="34" charset="0"/>
              <a:buChar char="•"/>
            </a:pPr>
            <a:r>
              <a:rPr lang="en-US" dirty="0">
                <a:latin typeface="Book Antiqua" pitchFamily="18" charset="0"/>
                <a:cs typeface="Book Antiqua" pitchFamily="18" charset="0"/>
              </a:rPr>
              <a:t>[Animate bullet 4] halogens, </a:t>
            </a:r>
          </a:p>
          <a:p>
            <a:pPr marL="171450" indent="-171450" eaLnBrk="1" hangingPunct="1">
              <a:buFont typeface="Arial" pitchFamily="34" charset="0"/>
              <a:buChar char="•"/>
            </a:pPr>
            <a:r>
              <a:rPr lang="en-US" dirty="0">
                <a:latin typeface="Book Antiqua" pitchFamily="18" charset="0"/>
                <a:cs typeface="Book Antiqua" pitchFamily="18" charset="0"/>
              </a:rPr>
              <a:t>[Animate bullet 5] noble</a:t>
            </a:r>
            <a:r>
              <a:rPr lang="en-US" baseline="0" dirty="0">
                <a:latin typeface="Book Antiqua" pitchFamily="18" charset="0"/>
                <a:cs typeface="Book Antiqua" pitchFamily="18" charset="0"/>
              </a:rPr>
              <a:t> gases, and </a:t>
            </a:r>
          </a:p>
          <a:p>
            <a:pPr marL="171450" indent="-171450" eaLnBrk="1" hangingPunct="1">
              <a:buFont typeface="Arial" pitchFamily="34" charset="0"/>
              <a:buChar char="•"/>
            </a:pPr>
            <a:r>
              <a:rPr lang="en-US" baseline="0" dirty="0">
                <a:latin typeface="Book Antiqua" pitchFamily="18" charset="0"/>
                <a:cs typeface="Book Antiqua" pitchFamily="18" charset="0"/>
              </a:rPr>
              <a:t>[Animate bullet 6] inner transition metals. </a:t>
            </a:r>
            <a:endParaRPr lang="en-US" dirty="0">
              <a:latin typeface="Book Antiqua" pitchFamily="18" charset="0"/>
              <a:cs typeface="Book Antiqua" pitchFamily="18" charset="0"/>
            </a:endParaRPr>
          </a:p>
        </p:txBody>
      </p:sp>
      <p:sp>
        <p:nvSpPr>
          <p:cNvPr id="93187" name="Slide Number Placeholder 3"/>
          <p:cNvSpPr>
            <a:spLocks noGrp="1"/>
          </p:cNvSpPr>
          <p:nvPr>
            <p:ph type="sldNum" sz="quarter" idx="5"/>
          </p:nvPr>
        </p:nvSpPr>
        <p:spPr>
          <a:noFill/>
          <a:ln>
            <a:miter lim="800000"/>
            <a:headEnd/>
            <a:tailEnd/>
          </a:ln>
        </p:spPr>
        <p:txBody>
          <a:bodyPr/>
          <a:lstStyle/>
          <a:p>
            <a:fld id="{69D6A7CD-7AF4-4E04-AF02-A5C2B186495E}" type="slidenum">
              <a:rPr lang="en-US" smtClean="0">
                <a:solidFill>
                  <a:prstClr val="black"/>
                </a:solidFill>
              </a:rPr>
              <a:pPr/>
              <a:t>70</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17972-9224-4106-92C0-915DDE079761}" type="slidenum">
              <a:rPr lang="en-US" altLang="en-US"/>
              <a:pPr/>
              <a:t>10</a:t>
            </a:fld>
            <a:endParaRPr lang="en-US" altLang="en-US"/>
          </a:p>
        </p:txBody>
      </p:sp>
      <p:sp>
        <p:nvSpPr>
          <p:cNvPr id="443394" name="Rectangle 2"/>
          <p:cNvSpPr>
            <a:spLocks noGrp="1" noRot="1" noChangeAspect="1" noChangeArrowheads="1" noTextEdit="1"/>
          </p:cNvSpPr>
          <p:nvPr>
            <p:ph type="sldImg"/>
          </p:nvPr>
        </p:nvSpPr>
        <p:spPr>
          <a:xfrm>
            <a:off x="1143000" y="685800"/>
            <a:ext cx="4572000" cy="3429000"/>
          </a:xfrm>
          <a:ln/>
        </p:spPr>
      </p:sp>
      <p:sp>
        <p:nvSpPr>
          <p:cNvPr id="443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707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AAD7E-A40D-4C24-A910-1F1687CBE34F}" type="slidenum">
              <a:rPr lang="en-US" altLang="en-US"/>
              <a:pPr/>
              <a:t>12</a:t>
            </a:fld>
            <a:endParaRPr lang="en-US" altLang="en-US"/>
          </a:p>
        </p:txBody>
      </p:sp>
      <p:sp>
        <p:nvSpPr>
          <p:cNvPr id="414722" name="Rectangle 2"/>
          <p:cNvSpPr>
            <a:spLocks noGrp="1" noRot="1" noChangeAspect="1" noChangeArrowheads="1" noTextEdit="1"/>
          </p:cNvSpPr>
          <p:nvPr>
            <p:ph type="sldImg"/>
          </p:nvPr>
        </p:nvSpPr>
        <p:spPr>
          <a:xfrm>
            <a:off x="1143000" y="685800"/>
            <a:ext cx="4572000" cy="3429000"/>
          </a:xfrm>
          <a:ln/>
        </p:spPr>
      </p:sp>
      <p:sp>
        <p:nvSpPr>
          <p:cNvPr id="414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39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E6E93-79E9-479C-8991-FB2731ED7C69}" type="slidenum">
              <a:rPr lang="en-US" altLang="en-US"/>
              <a:pPr/>
              <a:t>13</a:t>
            </a:fld>
            <a:endParaRPr lang="en-US" altLang="en-US"/>
          </a:p>
        </p:txBody>
      </p:sp>
      <p:sp>
        <p:nvSpPr>
          <p:cNvPr id="451586" name="Rectangle 2"/>
          <p:cNvSpPr>
            <a:spLocks noGrp="1" noRot="1" noChangeAspect="1" noChangeArrowheads="1" noTextEdit="1"/>
          </p:cNvSpPr>
          <p:nvPr>
            <p:ph type="sldImg"/>
          </p:nvPr>
        </p:nvSpPr>
        <p:spPr>
          <a:xfrm>
            <a:off x="1143000" y="685800"/>
            <a:ext cx="4572000" cy="3429000"/>
          </a:xfrm>
          <a:ln/>
        </p:spPr>
      </p:sp>
      <p:sp>
        <p:nvSpPr>
          <p:cNvPr id="451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092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1143000" y="685800"/>
            <a:ext cx="4572000" cy="3429000"/>
          </a:xfrm>
          <a:ln/>
        </p:spPr>
      </p:sp>
      <p:sp>
        <p:nvSpPr>
          <p:cNvPr id="5222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eaLnBrk="1" hangingPunct="1"/>
            <a:endParaRPr lang="en-US" b="1" dirty="0">
              <a:latin typeface="Book Antiqua" pitchFamily="18" charset="0"/>
              <a:cs typeface="Book Antiqua" pitchFamily="18" charset="0"/>
            </a:endParaRP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Forty years after Mendeleev published his periodic table, an English chemist named [Animate stem and picture and bullet 1] Henry Moseley found a different physical basis for the arrangement of elements. </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Moseley discovered that appropriate structure of the periodic table correlated to the atomic number (teacher, remind students of definition), rather than atomic mass, which is what most other scientists had used before. </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dirty="0"/>
              <a:t>[Animate bullet 2] </a:t>
            </a:r>
            <a:r>
              <a:rPr lang="en-US" sz="1000" b="0" i="0" u="none" strike="noStrike" kern="1200" baseline="0" dirty="0">
                <a:solidFill>
                  <a:schemeClr val="tx1"/>
                </a:solidFill>
                <a:latin typeface="Book Antiqua"/>
                <a:ea typeface="Book Antiqua" pitchFamily="18" charset="0"/>
                <a:cs typeface="Book Antiqua"/>
              </a:rPr>
              <a:t>He arranged all the elements in order of increasing atomic number, not atomic mass.</a:t>
            </a:r>
          </a:p>
          <a:p>
            <a:pPr marL="171450" marR="0" indent="-171450" algn="l" defTabSz="914400" rtl="0" eaLnBrk="1" fontAlgn="base" latinLnBrk="0" hangingPunct="1">
              <a:lnSpc>
                <a:spcPct val="100000"/>
              </a:lnSpc>
              <a:spcBef>
                <a:spcPts val="575"/>
              </a:spcBef>
              <a:spcAft>
                <a:spcPct val="0"/>
              </a:spcAft>
              <a:buClrTx/>
              <a:buSzTx/>
              <a:buFont typeface="Arial" pitchFamily="34" charset="0"/>
              <a:buChar char="•"/>
              <a:tabLst/>
              <a:defRPr/>
            </a:pPr>
            <a:r>
              <a:rPr lang="en-US" sz="1000" b="0" i="0" u="none" strike="noStrike" kern="1200" baseline="0" dirty="0">
                <a:solidFill>
                  <a:schemeClr val="tx1"/>
                </a:solidFill>
                <a:latin typeface="Book Antiqua"/>
                <a:ea typeface="Book Antiqua" pitchFamily="18" charset="0"/>
                <a:cs typeface="Book Antiqua"/>
              </a:rPr>
              <a:t>[Animate bullet 3] By using atomic number instead of atomic mass, Moseley enabled the establishment of a more accurate periodic table because he accounted for the effects of isotopes on atomic mass.</a:t>
            </a:r>
          </a:p>
          <a:p>
            <a:pPr marL="0" marR="0" indent="0" algn="l" defTabSz="914400" rtl="0" eaLnBrk="1" fontAlgn="base" latinLnBrk="0" hangingPunct="1">
              <a:lnSpc>
                <a:spcPct val="100000"/>
              </a:lnSpc>
              <a:spcBef>
                <a:spcPts val="575"/>
              </a:spcBef>
              <a:spcAft>
                <a:spcPct val="0"/>
              </a:spcAft>
              <a:buClrTx/>
              <a:buSzTx/>
              <a:buFont typeface="Arial" pitchFamily="34" charset="0"/>
              <a:buNone/>
              <a:tabLst/>
              <a:defRPr/>
            </a:pPr>
            <a:endParaRPr lang="en-US" b="1" u="sng" dirty="0">
              <a:latin typeface="Book Antiqua" pitchFamily="18" charset="0"/>
              <a:cs typeface="Book Antiqua" pitchFamily="18" charset="0"/>
            </a:endParaRPr>
          </a:p>
          <a:p>
            <a:pPr marL="0" marR="0" indent="0" algn="l" defTabSz="914400" rtl="0" eaLnBrk="1" fontAlgn="base" latinLnBrk="0" hangingPunct="1">
              <a:lnSpc>
                <a:spcPct val="100000"/>
              </a:lnSpc>
              <a:spcBef>
                <a:spcPts val="575"/>
              </a:spcBef>
              <a:spcAft>
                <a:spcPct val="0"/>
              </a:spcAft>
              <a:buClrTx/>
              <a:buSzTx/>
              <a:buFont typeface="Arial" pitchFamily="34" charset="0"/>
              <a:buNone/>
              <a:tabLst/>
              <a:defRPr/>
            </a:pPr>
            <a:r>
              <a:rPr lang="en-US" b="1" u="sng" dirty="0">
                <a:latin typeface="Book Antiqua" pitchFamily="18" charset="0"/>
                <a:cs typeface="Book Antiqua" pitchFamily="18" charset="0"/>
              </a:rPr>
              <a:t>SOURCES:</a:t>
            </a:r>
          </a:p>
          <a:p>
            <a:pPr marL="0" marR="0" indent="0" algn="l" defTabSz="914400" rtl="0" eaLnBrk="1" fontAlgn="base" latinLnBrk="0" hangingPunct="1">
              <a:lnSpc>
                <a:spcPct val="100000"/>
              </a:lnSpc>
              <a:spcBef>
                <a:spcPts val="575"/>
              </a:spcBef>
              <a:spcAft>
                <a:spcPct val="0"/>
              </a:spcAft>
              <a:buClrTx/>
              <a:buSzTx/>
              <a:buFont typeface="Arial" pitchFamily="34" charset="0"/>
              <a:buNone/>
              <a:tabLst/>
              <a:defRPr/>
            </a:pPr>
            <a:r>
              <a:rPr lang="en-US" dirty="0"/>
              <a:t>http://commons.wikimedia.org/wiki/File:Henry_Moseley.jpg</a:t>
            </a:r>
          </a:p>
        </p:txBody>
      </p:sp>
      <p:sp>
        <p:nvSpPr>
          <p:cNvPr id="52227" name="Slide Number Placeholder 3"/>
          <p:cNvSpPr>
            <a:spLocks noGrp="1"/>
          </p:cNvSpPr>
          <p:nvPr>
            <p:ph type="sldNum" sz="quarter" idx="5"/>
          </p:nvPr>
        </p:nvSpPr>
        <p:spPr>
          <a:noFill/>
          <a:ln>
            <a:miter lim="800000"/>
            <a:headEnd/>
            <a:tailEnd/>
          </a:ln>
        </p:spPr>
        <p:txBody>
          <a:bodyPr/>
          <a:lstStyle/>
          <a:p>
            <a:fld id="{1509DE87-0724-4683-8F7F-1992A003F382}" type="slidenum">
              <a:rPr lang="en-US" smtClean="0">
                <a:solidFill>
                  <a:prstClr val="black"/>
                </a:solidFill>
              </a:rPr>
              <a:pPr/>
              <a:t>14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22326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9056108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44" anchor="ctr" anchorCtr="0"/>
          <a:lstStyle>
            <a:lvl1pPr marL="1074992" indent="-1074992"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059" tIns="45587" rIns="345059" bIns="45587"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Periodic Trends</a:t>
            </a:r>
          </a:p>
        </p:txBody>
      </p:sp>
    </p:spTree>
    <p:extLst>
      <p:ext uri="{BB962C8B-B14F-4D97-AF65-F5344CB8AC3E}">
        <p14:creationId xmlns:p14="http://schemas.microsoft.com/office/powerpoint/2010/main" val="14963216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059"/>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5161227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8710879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0671464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1445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94929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334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3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2461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69016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1775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095499"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12864020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82499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28730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877739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64582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11295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6491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40032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78572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440710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12661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208" indent="0" algn="ctr">
              <a:buNone/>
              <a:defRPr/>
            </a:lvl2pPr>
            <a:lvl3pPr marL="910430" indent="0" algn="ctr">
              <a:buNone/>
              <a:defRPr/>
            </a:lvl3pPr>
            <a:lvl4pPr marL="1365644" indent="0" algn="ctr">
              <a:buNone/>
              <a:defRPr/>
            </a:lvl4pPr>
            <a:lvl5pPr marL="1820856" indent="0" algn="ctr">
              <a:buNone/>
              <a:defRPr/>
            </a:lvl5pPr>
            <a:lvl6pPr marL="2276068" indent="0" algn="ctr">
              <a:buNone/>
              <a:defRPr/>
            </a:lvl6pPr>
            <a:lvl7pPr marL="2731279" indent="0" algn="ctr">
              <a:buNone/>
              <a:defRPr/>
            </a:lvl7pPr>
            <a:lvl8pPr marL="3186487" indent="0" algn="ctr">
              <a:buNone/>
              <a:defRPr/>
            </a:lvl8pPr>
            <a:lvl9pPr marL="364169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625CC1-2C69-4921-95F7-F2E68CFA06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3742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156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534473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790538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259794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49829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dirty="0">
                <a:solidFill>
                  <a:srgbClr val="FFFFFF"/>
                </a:solidFill>
                <a:latin typeface="Arial" charset="0"/>
              </a:rPr>
              <a:t>The History and Structure of the periodic table</a:t>
            </a:r>
          </a:p>
        </p:txBody>
      </p:sp>
    </p:spTree>
    <p:extLst>
      <p:ext uri="{BB962C8B-B14F-4D97-AF65-F5344CB8AC3E}">
        <p14:creationId xmlns:p14="http://schemas.microsoft.com/office/powerpoint/2010/main" val="40533812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18574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73969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113040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1881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F8CDCE-17E0-4799-82B0-D5D31D950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6014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646264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559987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57438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4149248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661097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603522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58732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9"/>
            <a:ext cx="7772400" cy="1500188"/>
          </a:xfrm>
        </p:spPr>
        <p:txBody>
          <a:bodyPr anchor="b"/>
          <a:lstStyle>
            <a:lvl1pPr marL="0" indent="0">
              <a:buNone/>
              <a:defRPr sz="2100"/>
            </a:lvl1pPr>
            <a:lvl2pPr marL="455208" indent="0">
              <a:buNone/>
              <a:defRPr sz="1900"/>
            </a:lvl2pPr>
            <a:lvl3pPr marL="910430" indent="0">
              <a:buNone/>
              <a:defRPr sz="1700"/>
            </a:lvl3pPr>
            <a:lvl4pPr marL="1365644" indent="0">
              <a:buNone/>
              <a:defRPr sz="1500"/>
            </a:lvl4pPr>
            <a:lvl5pPr marL="1820856" indent="0">
              <a:buNone/>
              <a:defRPr sz="1500"/>
            </a:lvl5pPr>
            <a:lvl6pPr marL="2276068" indent="0">
              <a:buNone/>
              <a:defRPr sz="1500"/>
            </a:lvl6pPr>
            <a:lvl7pPr marL="2731279" indent="0">
              <a:buNone/>
              <a:defRPr sz="1500"/>
            </a:lvl7pPr>
            <a:lvl8pPr marL="3186487" indent="0">
              <a:buNone/>
              <a:defRPr sz="1500"/>
            </a:lvl8pPr>
            <a:lvl9pPr marL="3641699" indent="0">
              <a:buNone/>
              <a:defRPr sz="15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89C52B-F40B-4AD4-A848-80B5D58E3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049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10A772-96AF-44EE-815E-332CB8E67F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69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9"/>
            <a:ext cx="4040188" cy="63976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9"/>
            <a:ext cx="4041775" cy="63976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379AECA-3328-4E1E-922F-0B5B742EB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15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98C451B-8999-4CF7-A352-8B6D2719D7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231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07D99B-3E9D-493E-A446-952B7848B7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028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73"/>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6" y="1435123"/>
            <a:ext cx="3008313" cy="4691063"/>
          </a:xfrm>
        </p:spPr>
        <p:txBody>
          <a:bodyPr/>
          <a:lstStyle>
            <a:lvl1pPr marL="0" indent="0">
              <a:buNone/>
              <a:defRPr sz="1500"/>
            </a:lvl1pPr>
            <a:lvl2pPr marL="455208" indent="0">
              <a:buNone/>
              <a:defRPr sz="1300"/>
            </a:lvl2pPr>
            <a:lvl3pPr marL="910430" indent="0">
              <a:buNone/>
              <a:defRPr sz="1100"/>
            </a:lvl3pPr>
            <a:lvl4pPr marL="1365644" indent="0">
              <a:buNone/>
              <a:defRPr sz="800"/>
            </a:lvl4pPr>
            <a:lvl5pPr marL="1820856" indent="0">
              <a:buNone/>
              <a:defRPr sz="800"/>
            </a:lvl5pPr>
            <a:lvl6pPr marL="2276068" indent="0">
              <a:buNone/>
              <a:defRPr sz="800"/>
            </a:lvl6pPr>
            <a:lvl7pPr marL="2731279" indent="0">
              <a:buNone/>
              <a:defRPr sz="800"/>
            </a:lvl7pPr>
            <a:lvl8pPr marL="3186487" indent="0">
              <a:buNone/>
              <a:defRPr sz="800"/>
            </a:lvl8pPr>
            <a:lvl9pPr marL="364169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A923F9-AC47-43D3-9F81-E7D21AC94B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140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378222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1792293" y="5367384"/>
            <a:ext cx="5486400" cy="804863"/>
          </a:xfrm>
        </p:spPr>
        <p:txBody>
          <a:bodyPr/>
          <a:lstStyle>
            <a:lvl1pPr marL="0" indent="0">
              <a:buNone/>
              <a:defRPr sz="1500"/>
            </a:lvl1pPr>
            <a:lvl2pPr marL="455208" indent="0">
              <a:buNone/>
              <a:defRPr sz="1300"/>
            </a:lvl2pPr>
            <a:lvl3pPr marL="910430" indent="0">
              <a:buNone/>
              <a:defRPr sz="1100"/>
            </a:lvl3pPr>
            <a:lvl4pPr marL="1365644" indent="0">
              <a:buNone/>
              <a:defRPr sz="800"/>
            </a:lvl4pPr>
            <a:lvl5pPr marL="1820856" indent="0">
              <a:buNone/>
              <a:defRPr sz="800"/>
            </a:lvl5pPr>
            <a:lvl6pPr marL="2276068" indent="0">
              <a:buNone/>
              <a:defRPr sz="800"/>
            </a:lvl6pPr>
            <a:lvl7pPr marL="2731279" indent="0">
              <a:buNone/>
              <a:defRPr sz="800"/>
            </a:lvl7pPr>
            <a:lvl8pPr marL="3186487" indent="0">
              <a:buNone/>
              <a:defRPr sz="800"/>
            </a:lvl8pPr>
            <a:lvl9pPr marL="364169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CD7F48-4CDE-440B-B69B-3E022B57FF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720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D382DF-CDB5-49A8-9808-E188BFDC7B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2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35"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592F74-DCDB-43BB-B0BC-785251630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8706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40350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600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54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3" y="223525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84684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5" y="528626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848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41173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4019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523905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3176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60" anchor="ctr"/>
          <a:lstStyle>
            <a:lvl1pPr marL="1072534" indent="-1072534"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28"/>
            <a:ext cx="9144000" cy="1373188"/>
          </a:xfrm>
          <a:prstGeom prst="rect">
            <a:avLst/>
          </a:prstGeom>
          <a:solidFill>
            <a:srgbClr val="4D4F58"/>
          </a:solidFill>
        </p:spPr>
        <p:txBody>
          <a:bodyPr lIns="344264" tIns="45482" rIns="344264" bIns="45482"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dirty="0">
                <a:solidFill>
                  <a:srgbClr val="FFFFFF"/>
                </a:solidFill>
                <a:latin typeface="Arial" charset="0"/>
                <a:ea typeface="+mn-ea"/>
              </a:rPr>
              <a:t>The History and Structure of the periodic table</a:t>
            </a:r>
          </a:p>
        </p:txBody>
      </p:sp>
    </p:spTree>
    <p:extLst>
      <p:ext uri="{BB962C8B-B14F-4D97-AF65-F5344CB8AC3E}">
        <p14:creationId xmlns:p14="http://schemas.microsoft.com/office/powerpoint/2010/main" val="1786785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264"/>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68116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00623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6"/>
            <a:ext cx="3002330" cy="1484313"/>
          </a:xfrm>
          <a:prstGeom prst="rect">
            <a:avLst/>
          </a:prstGeom>
          <a:solidFill>
            <a:schemeClr val="accent4"/>
          </a:solidFill>
          <a:ln>
            <a:noFill/>
          </a:ln>
          <a:effectLst/>
        </p:spPr>
        <p:txBody>
          <a:bodyPr lIns="573781" tIns="95641" rIns="573781" bIns="95641"/>
          <a:lstStyle/>
          <a:p>
            <a:pPr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a typeface="+mn-ea"/>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938" indent="-113893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9316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5009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59312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0857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5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7232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94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3721037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66788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77909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90329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759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46061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93"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7995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0045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19766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26258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222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5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0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0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292654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dirty="0">
                <a:solidFill>
                  <a:srgbClr val="FFFFFF"/>
                </a:solidFill>
                <a:latin typeface="Arial" charset="0"/>
                <a:ea typeface="+mn-ea"/>
              </a:rPr>
              <a:t>The History and Structure of the periodic table</a:t>
            </a:r>
          </a:p>
        </p:txBody>
      </p:sp>
    </p:spTree>
    <p:extLst>
      <p:ext uri="{BB962C8B-B14F-4D97-AF65-F5344CB8AC3E}">
        <p14:creationId xmlns:p14="http://schemas.microsoft.com/office/powerpoint/2010/main" val="1338844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56402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92673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61170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5541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4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48263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7258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25392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31590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580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3143452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1466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481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5341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15439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5021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129193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7847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dirty="0">
                <a:solidFill>
                  <a:srgbClr val="FFFFFF"/>
                </a:solidFill>
                <a:latin typeface="Arial" charset="0"/>
                <a:ea typeface="+mn-ea"/>
              </a:rPr>
              <a:t>The History and Structure of the periodic table</a:t>
            </a:r>
          </a:p>
        </p:txBody>
      </p:sp>
    </p:spTree>
    <p:extLst>
      <p:ext uri="{BB962C8B-B14F-4D97-AF65-F5344CB8AC3E}">
        <p14:creationId xmlns:p14="http://schemas.microsoft.com/office/powerpoint/2010/main" val="1162893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34737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5208" indent="0" algn="ctr">
              <a:buNone/>
              <a:defRPr/>
            </a:lvl2pPr>
            <a:lvl3pPr marL="910430" indent="0" algn="ctr">
              <a:buNone/>
              <a:defRPr/>
            </a:lvl3pPr>
            <a:lvl4pPr marL="1365644" indent="0" algn="ctr">
              <a:buNone/>
              <a:defRPr/>
            </a:lvl4pPr>
            <a:lvl5pPr marL="1820856" indent="0" algn="ctr">
              <a:buNone/>
              <a:defRPr/>
            </a:lvl5pPr>
            <a:lvl6pPr marL="2276068" indent="0" algn="ctr">
              <a:buNone/>
              <a:defRPr/>
            </a:lvl6pPr>
            <a:lvl7pPr marL="2731279" indent="0" algn="ctr">
              <a:buNone/>
              <a:defRPr/>
            </a:lvl7pPr>
            <a:lvl8pPr marL="3186487" indent="0" algn="ctr">
              <a:buNone/>
              <a:defRPr/>
            </a:lvl8pPr>
            <a:lvl9pPr marL="364169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625CC1-2C69-4921-95F7-F2E68CFA06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493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2970800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F8CDCE-17E0-4799-82B0-D5D31D950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9947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9"/>
            <a:ext cx="7772400" cy="1500188"/>
          </a:xfrm>
        </p:spPr>
        <p:txBody>
          <a:bodyPr anchor="b"/>
          <a:lstStyle>
            <a:lvl1pPr marL="0" indent="0">
              <a:buNone/>
              <a:defRPr sz="2100"/>
            </a:lvl1pPr>
            <a:lvl2pPr marL="455208" indent="0">
              <a:buNone/>
              <a:defRPr sz="1900"/>
            </a:lvl2pPr>
            <a:lvl3pPr marL="910430" indent="0">
              <a:buNone/>
              <a:defRPr sz="1700"/>
            </a:lvl3pPr>
            <a:lvl4pPr marL="1365644" indent="0">
              <a:buNone/>
              <a:defRPr sz="1500"/>
            </a:lvl4pPr>
            <a:lvl5pPr marL="1820856" indent="0">
              <a:buNone/>
              <a:defRPr sz="1500"/>
            </a:lvl5pPr>
            <a:lvl6pPr marL="2276068" indent="0">
              <a:buNone/>
              <a:defRPr sz="1500"/>
            </a:lvl6pPr>
            <a:lvl7pPr marL="2731279" indent="0">
              <a:buNone/>
              <a:defRPr sz="1500"/>
            </a:lvl7pPr>
            <a:lvl8pPr marL="3186487" indent="0">
              <a:buNone/>
              <a:defRPr sz="1500"/>
            </a:lvl8pPr>
            <a:lvl9pPr marL="3641699" indent="0">
              <a:buNone/>
              <a:defRPr sz="15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89C52B-F40B-4AD4-A848-80B5D58E3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4678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10A772-96AF-44EE-815E-332CB8E67F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97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9"/>
            <a:ext cx="4040188" cy="63976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9"/>
            <a:ext cx="4041775" cy="63976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379AECA-3328-4E1E-922F-0B5B742EB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91310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98C451B-8999-4CF7-A352-8B6D2719D7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244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07D99B-3E9D-493E-A446-952B7848B7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911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73"/>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6" y="1435123"/>
            <a:ext cx="3008313" cy="4691063"/>
          </a:xfrm>
        </p:spPr>
        <p:txBody>
          <a:bodyPr/>
          <a:lstStyle>
            <a:lvl1pPr marL="0" indent="0">
              <a:buNone/>
              <a:defRPr sz="1500"/>
            </a:lvl1pPr>
            <a:lvl2pPr marL="455208" indent="0">
              <a:buNone/>
              <a:defRPr sz="1300"/>
            </a:lvl2pPr>
            <a:lvl3pPr marL="910430" indent="0">
              <a:buNone/>
              <a:defRPr sz="1100"/>
            </a:lvl3pPr>
            <a:lvl4pPr marL="1365644" indent="0">
              <a:buNone/>
              <a:defRPr sz="800"/>
            </a:lvl4pPr>
            <a:lvl5pPr marL="1820856" indent="0">
              <a:buNone/>
              <a:defRPr sz="800"/>
            </a:lvl5pPr>
            <a:lvl6pPr marL="2276068" indent="0">
              <a:buNone/>
              <a:defRPr sz="800"/>
            </a:lvl6pPr>
            <a:lvl7pPr marL="2731279" indent="0">
              <a:buNone/>
              <a:defRPr sz="800"/>
            </a:lvl7pPr>
            <a:lvl8pPr marL="3186487" indent="0">
              <a:buNone/>
              <a:defRPr sz="800"/>
            </a:lvl8pPr>
            <a:lvl9pPr marL="364169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A923F9-AC47-43D3-9F81-E7D21AC94B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3309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1792293" y="5367384"/>
            <a:ext cx="5486400" cy="804863"/>
          </a:xfrm>
        </p:spPr>
        <p:txBody>
          <a:bodyPr/>
          <a:lstStyle>
            <a:lvl1pPr marL="0" indent="0">
              <a:buNone/>
              <a:defRPr sz="1500"/>
            </a:lvl1pPr>
            <a:lvl2pPr marL="455208" indent="0">
              <a:buNone/>
              <a:defRPr sz="1300"/>
            </a:lvl2pPr>
            <a:lvl3pPr marL="910430" indent="0">
              <a:buNone/>
              <a:defRPr sz="1100"/>
            </a:lvl3pPr>
            <a:lvl4pPr marL="1365644" indent="0">
              <a:buNone/>
              <a:defRPr sz="800"/>
            </a:lvl4pPr>
            <a:lvl5pPr marL="1820856" indent="0">
              <a:buNone/>
              <a:defRPr sz="800"/>
            </a:lvl5pPr>
            <a:lvl6pPr marL="2276068" indent="0">
              <a:buNone/>
              <a:defRPr sz="800"/>
            </a:lvl6pPr>
            <a:lvl7pPr marL="2731279" indent="0">
              <a:buNone/>
              <a:defRPr sz="800"/>
            </a:lvl7pPr>
            <a:lvl8pPr marL="3186487" indent="0">
              <a:buNone/>
              <a:defRPr sz="800"/>
            </a:lvl8pPr>
            <a:lvl9pPr marL="3641699"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CD7F48-4CDE-440B-B69B-3E022B57FF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048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D382DF-CDB5-49A8-9808-E188BFDC7B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056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35"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592F74-DCDB-43BB-B0BC-785251630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98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7998498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255882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3131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81734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3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3800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42843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26490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1722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886819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23779879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201663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Copyright © Pearson Education, Inc., or its affiliates. All Rights Reserved.</a:t>
            </a:r>
          </a:p>
          <a:p>
            <a:r>
              <a:rPr lang="en-US" altLang="en-US"/>
              <a:t>.</a:t>
            </a:r>
          </a:p>
        </p:txBody>
      </p:sp>
    </p:spTree>
    <p:extLst>
      <p:ext uri="{BB962C8B-B14F-4D97-AF65-F5344CB8AC3E}">
        <p14:creationId xmlns:p14="http://schemas.microsoft.com/office/powerpoint/2010/main" val="4260690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3475078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5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0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0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1251152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4292192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31007150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2449121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endParaRPr lang="en-US"/>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33952438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1099424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095499"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22571907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733801" cy="990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733807" y="6553200"/>
            <a:ext cx="4495800" cy="304800"/>
          </a:xfrm>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1071590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257799" cy="7620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endParaRPr lang="en-US"/>
          </a:p>
        </p:txBody>
      </p:sp>
      <p:sp>
        <p:nvSpPr>
          <p:cNvPr id="4" name="Footer Placeholder 3"/>
          <p:cNvSpPr>
            <a:spLocks noGrp="1"/>
          </p:cNvSpPr>
          <p:nvPr>
            <p:ph type="ftr" sz="quarter" idx="10"/>
          </p:nvPr>
        </p:nvSpPr>
        <p:spPr>
          <a:xfrm>
            <a:off x="3581399" y="6553200"/>
            <a:ext cx="4648200" cy="304800"/>
          </a:xfrm>
        </p:spPr>
        <p:txBody>
          <a:bodyPr/>
          <a:lstStyle>
            <a:lvl1pPr>
              <a:defRPr/>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spTree>
    <p:extLst>
      <p:ext uri="{BB962C8B-B14F-4D97-AF65-F5344CB8AC3E}">
        <p14:creationId xmlns:p14="http://schemas.microsoft.com/office/powerpoint/2010/main" val="333586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5.jpeg"/><Relationship Id="rId5" Type="http://schemas.openxmlformats.org/officeDocument/2006/relationships/theme" Target="../theme/theme12.xml"/><Relationship Id="rId4"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9"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6.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4.png"/><Relationship Id="rId4" Type="http://schemas.openxmlformats.org/officeDocument/2006/relationships/slideLayout" Target="../slideLayouts/slideLayout5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 y="2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a:p>
        </p:txBody>
      </p:sp>
      <p:sp>
        <p:nvSpPr>
          <p:cNvPr id="1026" name="Rectangle 2"/>
          <p:cNvSpPr>
            <a:spLocks noGrp="1" noChangeArrowheads="1"/>
          </p:cNvSpPr>
          <p:nvPr>
            <p:ph type="title"/>
          </p:nvPr>
        </p:nvSpPr>
        <p:spPr bwMode="auto">
          <a:xfrm>
            <a:off x="5334000" y="0"/>
            <a:ext cx="373380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a:lvl1pPr>
          </a:lstStyle>
          <a:p>
            <a:r>
              <a:rPr lang="en-US" altLang="en-US"/>
              <a:t>Copyright © Pearson Education, Inc., or its affiliates. All Rights Reserved.</a:t>
            </a:r>
          </a:p>
          <a:p>
            <a:r>
              <a:rPr lang="en-US" altLang="en-US"/>
              <a:t>.</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13"/>
            <a:ext cx="6400801" cy="50742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80" charset="-128"/>
              </a:rPr>
              <a:t>6.1 Organizing the Elements </a:t>
            </a:r>
            <a:r>
              <a:rPr lang="en-US" altLang="en-US" sz="2300" b="1">
                <a:solidFill>
                  <a:srgbClr val="5D88A2"/>
                </a:solidFill>
                <a:effectLst>
                  <a:outerShdw blurRad="38100" dist="38100" dir="2700000" algn="tl">
                    <a:srgbClr val="C0C0C0"/>
                  </a:outerShdw>
                </a:effectLst>
              </a:rPr>
              <a:t>&gt;</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AC104717-585A-4299-AD2A-BB4419CAC844}"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230775" indent="-230775" algn="l" rtl="0" fontAlgn="base">
        <a:spcBef>
          <a:spcPct val="20000"/>
        </a:spcBef>
        <a:spcAft>
          <a:spcPct val="0"/>
        </a:spcAft>
        <a:defRPr sz="3200" kern="1200">
          <a:solidFill>
            <a:schemeClr val="tx1"/>
          </a:solidFill>
          <a:latin typeface="+mn-lt"/>
          <a:ea typeface="+mn-ea"/>
          <a:cs typeface="+mn-cs"/>
        </a:defRPr>
      </a:lvl1pPr>
      <a:lvl2pPr marL="679668" indent="-335084" algn="l" rtl="0" fontAlgn="base">
        <a:spcBef>
          <a:spcPct val="20000"/>
        </a:spcBef>
        <a:spcAft>
          <a:spcPct val="0"/>
        </a:spcAft>
        <a:buChar char="•"/>
        <a:defRPr sz="3200" kern="1200">
          <a:solidFill>
            <a:schemeClr val="tx1"/>
          </a:solidFill>
          <a:latin typeface="+mn-lt"/>
          <a:ea typeface="+mn-ea"/>
          <a:cs typeface="+mn-cs"/>
        </a:defRPr>
      </a:lvl2pPr>
      <a:lvl3pPr marL="1136455" indent="-336662" algn="l" rtl="0" fontAlgn="base">
        <a:spcBef>
          <a:spcPct val="20000"/>
        </a:spcBef>
        <a:spcAft>
          <a:spcPct val="0"/>
        </a:spcAft>
        <a:buChar char="•"/>
        <a:defRPr sz="2700" kern="1200">
          <a:solidFill>
            <a:schemeClr val="tx1"/>
          </a:solidFill>
          <a:latin typeface="+mn-lt"/>
          <a:ea typeface="+mn-ea"/>
          <a:cs typeface="+mn-cs"/>
        </a:defRPr>
      </a:lvl3pPr>
      <a:lvl4pPr marL="1593247" indent="-342991"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48459" indent="-336662"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512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 y="2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p>
            <a:endParaRPr lang="en-US">
              <a:solidFill>
                <a:srgbClr val="000000"/>
              </a:solidFill>
            </a:endParaRPr>
          </a:p>
        </p:txBody>
      </p:sp>
      <p:sp>
        <p:nvSpPr>
          <p:cNvPr id="1026" name="Rectangle 2"/>
          <p:cNvSpPr>
            <a:spLocks noGrp="1" noChangeArrowheads="1"/>
          </p:cNvSpPr>
          <p:nvPr>
            <p:ph type="title"/>
          </p:nvPr>
        </p:nvSpPr>
        <p:spPr bwMode="auto">
          <a:xfrm>
            <a:off x="5334000" y="0"/>
            <a:ext cx="373380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algn="ctr">
              <a:defRPr sz="800"/>
            </a:lvl1pPr>
          </a:lstStyle>
          <a:p>
            <a:r>
              <a:rPr lang="en-US" altLang="en-US">
                <a:solidFill>
                  <a:srgbClr val="000000"/>
                </a:solidFill>
              </a:rPr>
              <a:t>Copyright © Pearson Education, Inc., or its affiliates. All Rights Reserved.</a:t>
            </a:r>
          </a:p>
          <a:p>
            <a:r>
              <a:rPr lang="en-US" altLang="en-US">
                <a:solidFill>
                  <a:srgbClr val="000000"/>
                </a:solidFill>
              </a:rPr>
              <a:t>.</a:t>
            </a:r>
          </a:p>
        </p:txBody>
      </p:sp>
      <p:pic>
        <p:nvPicPr>
          <p:cNvPr id="1034" name="Picture 10" descr="PEA_RGB_bluebg-sm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37584"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13"/>
            <a:ext cx="6400801" cy="50742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80" charset="-128"/>
              </a:rPr>
              <a:t>6.1 Organizing the Elements </a:t>
            </a:r>
            <a:r>
              <a:rPr lang="en-US" altLang="en-US" sz="2300" b="1">
                <a:solidFill>
                  <a:srgbClr val="5D88A2"/>
                </a:solidFill>
                <a:effectLst>
                  <a:outerShdw blurRad="38100" dist="38100" dir="2700000" algn="tl">
                    <a:srgbClr val="C0C0C0"/>
                  </a:outerShdw>
                </a:effectLst>
              </a:rPr>
              <a:t>&gt;</a:t>
            </a:r>
          </a:p>
        </p:txBody>
      </p:sp>
      <p:sp>
        <p:nvSpPr>
          <p:cNvPr id="1037" name="Text Box 13"/>
          <p:cNvSpPr txBox="1">
            <a:spLocks noChangeArrowheads="1"/>
          </p:cNvSpPr>
          <p:nvPr userDrawn="1"/>
        </p:nvSpPr>
        <p:spPr bwMode="auto">
          <a:xfrm>
            <a:off x="0" y="6400813"/>
            <a:ext cx="1371600" cy="44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p>
            <a:pPr>
              <a:spcBef>
                <a:spcPct val="50000"/>
              </a:spcBef>
            </a:pPr>
            <a:fld id="{AC104717-585A-4299-AD2A-BB4419CAC844}"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8265985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230775" indent="-230775" algn="l" rtl="0" fontAlgn="base">
        <a:spcBef>
          <a:spcPct val="20000"/>
        </a:spcBef>
        <a:spcAft>
          <a:spcPct val="0"/>
        </a:spcAft>
        <a:defRPr sz="3200" kern="1200">
          <a:solidFill>
            <a:schemeClr val="tx1"/>
          </a:solidFill>
          <a:latin typeface="+mn-lt"/>
          <a:ea typeface="+mn-ea"/>
          <a:cs typeface="+mn-cs"/>
        </a:defRPr>
      </a:lvl1pPr>
      <a:lvl2pPr marL="679668" indent="-335084" algn="l" rtl="0" fontAlgn="base">
        <a:spcBef>
          <a:spcPct val="20000"/>
        </a:spcBef>
        <a:spcAft>
          <a:spcPct val="0"/>
        </a:spcAft>
        <a:buChar char="•"/>
        <a:defRPr sz="3200" kern="1200">
          <a:solidFill>
            <a:schemeClr val="tx1"/>
          </a:solidFill>
          <a:latin typeface="+mn-lt"/>
          <a:ea typeface="+mn-ea"/>
          <a:cs typeface="+mn-cs"/>
        </a:defRPr>
      </a:lvl2pPr>
      <a:lvl3pPr marL="1136455" indent="-336662" algn="l" rtl="0" fontAlgn="base">
        <a:spcBef>
          <a:spcPct val="20000"/>
        </a:spcBef>
        <a:spcAft>
          <a:spcPct val="0"/>
        </a:spcAft>
        <a:buChar char="•"/>
        <a:defRPr sz="2700" kern="1200">
          <a:solidFill>
            <a:schemeClr val="tx1"/>
          </a:solidFill>
          <a:latin typeface="+mn-lt"/>
          <a:ea typeface="+mn-ea"/>
          <a:cs typeface="+mn-cs"/>
        </a:defRPr>
      </a:lvl3pPr>
      <a:lvl4pPr marL="1593247" indent="-342991"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48459" indent="-336662"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5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700" rIns="0" bIns="4559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306492542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hf sldNum="0"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885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346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11"/>
            <a:ext cx="9144000" cy="1377158"/>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173"/>
            <a:ext cx="9144000" cy="5480843"/>
          </a:xfrm>
          <a:prstGeom prst="rect">
            <a:avLst/>
          </a:prstGeom>
          <a:noFill/>
          <a:ln w="9525">
            <a:noFill/>
            <a:miter lim="800000"/>
            <a:headEnd/>
            <a:tailEnd/>
          </a:ln>
        </p:spPr>
        <p:txBody>
          <a:bodyPr vert="horz" wrap="square" lIns="344661" tIns="191480" rIns="344661" bIns="1914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52" y="-702468"/>
            <a:ext cx="497411" cy="1078220"/>
          </a:xfrm>
          <a:prstGeom prst="rect">
            <a:avLst/>
          </a:prstGeom>
          <a:noFill/>
        </p:spPr>
        <p:txBody>
          <a:bodyPr lIns="191480" tIns="95746" rIns="191480" bIns="95746">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cs typeface="Arial" charset="0"/>
              </a:rPr>
              <a:t>*</a:t>
            </a:r>
          </a:p>
        </p:txBody>
      </p:sp>
    </p:spTree>
    <p:extLst>
      <p:ext uri="{BB962C8B-B14F-4D97-AF65-F5344CB8AC3E}">
        <p14:creationId xmlns:p14="http://schemas.microsoft.com/office/powerpoint/2010/main" val="10551924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sldNum="0" hdr="0" dt="0"/>
  <p:txStyles>
    <p:titleStyle>
      <a:lvl1pPr marL="1140243" indent="-114024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0243" indent="-1140243" algn="l" rtl="0" eaLnBrk="0" fontAlgn="base" hangingPunct="0">
        <a:lnSpc>
          <a:spcPct val="95000"/>
        </a:lnSpc>
        <a:spcBef>
          <a:spcPct val="0"/>
        </a:spcBef>
        <a:spcAft>
          <a:spcPct val="0"/>
        </a:spcAft>
        <a:defRPr sz="2900" b="1">
          <a:solidFill>
            <a:schemeClr val="bg2"/>
          </a:solidFill>
          <a:latin typeface="Arial" charset="0"/>
        </a:defRPr>
      </a:lvl2pPr>
      <a:lvl3pPr marL="1140243" indent="-1140243" algn="l" rtl="0" eaLnBrk="0" fontAlgn="base" hangingPunct="0">
        <a:lnSpc>
          <a:spcPct val="95000"/>
        </a:lnSpc>
        <a:spcBef>
          <a:spcPct val="0"/>
        </a:spcBef>
        <a:spcAft>
          <a:spcPct val="0"/>
        </a:spcAft>
        <a:defRPr sz="2900" b="1">
          <a:solidFill>
            <a:schemeClr val="bg2"/>
          </a:solidFill>
          <a:latin typeface="Arial" charset="0"/>
        </a:defRPr>
      </a:lvl3pPr>
      <a:lvl4pPr marL="1140243" indent="-1140243" algn="l" rtl="0" eaLnBrk="0" fontAlgn="base" hangingPunct="0">
        <a:lnSpc>
          <a:spcPct val="95000"/>
        </a:lnSpc>
        <a:spcBef>
          <a:spcPct val="0"/>
        </a:spcBef>
        <a:spcAft>
          <a:spcPct val="0"/>
        </a:spcAft>
        <a:defRPr sz="2900" b="1">
          <a:solidFill>
            <a:schemeClr val="bg2"/>
          </a:solidFill>
          <a:latin typeface="Arial" charset="0"/>
        </a:defRPr>
      </a:lvl4pPr>
      <a:lvl5pPr marL="1140243" indent="-1140243"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676" indent="-36567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5980" indent="-23270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7788" indent="-226048"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3884621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35"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defRPr sz="1500"/>
            </a:lvl1pPr>
          </a:lstStyle>
          <a:p>
            <a:endParaRPr lang="en-US" altLang="en-US">
              <a:solidFill>
                <a:srgbClr val="000000"/>
              </a:solidFill>
              <a:latin typeface="Times New Roman" pitchFamily="18" charset="0"/>
              <a:ea typeface="+mn-ea"/>
            </a:endParaRPr>
          </a:p>
        </p:txBody>
      </p:sp>
      <p:sp>
        <p:nvSpPr>
          <p:cNvPr id="1029" name="Rectangle 5"/>
          <p:cNvSpPr>
            <a:spLocks noGrp="1" noChangeArrowheads="1"/>
          </p:cNvSpPr>
          <p:nvPr>
            <p:ph type="ftr" sz="quarter" idx="3"/>
          </p:nvPr>
        </p:nvSpPr>
        <p:spPr bwMode="auto">
          <a:xfrm>
            <a:off x="3124234" y="6248400"/>
            <a:ext cx="289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lgn="ctr">
              <a:defRPr sz="1500"/>
            </a:lvl1pPr>
          </a:lstStyle>
          <a:p>
            <a:endParaRPr lang="en-US" altLang="en-US">
              <a:solidFill>
                <a:srgbClr val="000000"/>
              </a:solidFill>
              <a:latin typeface="Times New Roman" pitchFamily="18" charset="0"/>
              <a:ea typeface="+mn-ea"/>
            </a:endParaRPr>
          </a:p>
        </p:txBody>
      </p:sp>
      <p:sp>
        <p:nvSpPr>
          <p:cNvPr id="1030" name="Rectangle 6"/>
          <p:cNvSpPr>
            <a:spLocks noGrp="1" noChangeArrowheads="1"/>
          </p:cNvSpPr>
          <p:nvPr>
            <p:ph type="sldNum" sz="quarter" idx="4"/>
          </p:nvPr>
        </p:nvSpPr>
        <p:spPr bwMode="auto">
          <a:xfrm>
            <a:off x="6553234"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lgn="r">
              <a:defRPr sz="1500"/>
            </a:lvl1pPr>
          </a:lstStyle>
          <a:p>
            <a:fld id="{5B167B1F-FCB1-4770-BBFA-8D87B85B3B89}" type="slidenum">
              <a:rPr lang="en-US" altLang="en-US" smtClean="0">
                <a:solidFill>
                  <a:srgbClr val="000000"/>
                </a:solidFill>
                <a:latin typeface="Times New Roman" pitchFamily="18" charset="0"/>
                <a:ea typeface="+mn-ea"/>
              </a:rPr>
              <a:pPr/>
              <a:t>‹#›</a:t>
            </a:fld>
            <a:endParaRPr lang="en-US" altLang="en-US">
              <a:solidFill>
                <a:srgbClr val="000000"/>
              </a:solidFill>
              <a:latin typeface="Times New Roman" pitchFamily="18" charset="0"/>
              <a:ea typeface="+mn-ea"/>
            </a:endParaRPr>
          </a:p>
        </p:txBody>
      </p:sp>
    </p:spTree>
    <p:extLst>
      <p:ext uri="{BB962C8B-B14F-4D97-AF65-F5344CB8AC3E}">
        <p14:creationId xmlns:p14="http://schemas.microsoft.com/office/powerpoint/2010/main" val="207410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5208" algn="ctr" rtl="0" eaLnBrk="0" fontAlgn="base" hangingPunct="0">
        <a:spcBef>
          <a:spcPct val="0"/>
        </a:spcBef>
        <a:spcAft>
          <a:spcPct val="0"/>
        </a:spcAft>
        <a:defRPr sz="4400">
          <a:solidFill>
            <a:schemeClr val="tx2"/>
          </a:solidFill>
          <a:latin typeface="Times New Roman" pitchFamily="18" charset="0"/>
        </a:defRPr>
      </a:lvl6pPr>
      <a:lvl7pPr marL="910430" algn="ctr" rtl="0" eaLnBrk="0" fontAlgn="base" hangingPunct="0">
        <a:spcBef>
          <a:spcPct val="0"/>
        </a:spcBef>
        <a:spcAft>
          <a:spcPct val="0"/>
        </a:spcAft>
        <a:defRPr sz="4400">
          <a:solidFill>
            <a:schemeClr val="tx2"/>
          </a:solidFill>
          <a:latin typeface="Times New Roman" pitchFamily="18" charset="0"/>
        </a:defRPr>
      </a:lvl7pPr>
      <a:lvl8pPr marL="1365644" algn="ctr" rtl="0" eaLnBrk="0" fontAlgn="base" hangingPunct="0">
        <a:spcBef>
          <a:spcPct val="0"/>
        </a:spcBef>
        <a:spcAft>
          <a:spcPct val="0"/>
        </a:spcAft>
        <a:defRPr sz="4400">
          <a:solidFill>
            <a:schemeClr val="tx2"/>
          </a:solidFill>
          <a:latin typeface="Times New Roman" pitchFamily="18" charset="0"/>
        </a:defRPr>
      </a:lvl8pPr>
      <a:lvl9pPr marL="1820856" algn="ctr" rtl="0" eaLnBrk="0" fontAlgn="base" hangingPunct="0">
        <a:spcBef>
          <a:spcPct val="0"/>
        </a:spcBef>
        <a:spcAft>
          <a:spcPct val="0"/>
        </a:spcAft>
        <a:defRPr sz="4400">
          <a:solidFill>
            <a:schemeClr val="tx2"/>
          </a:solidFill>
          <a:latin typeface="Times New Roman" pitchFamily="18" charset="0"/>
        </a:defRPr>
      </a:lvl9pPr>
    </p:titleStyle>
    <p:bodyStyle>
      <a:lvl1pPr marL="341416" indent="-341416" algn="l" rtl="0" eaLnBrk="0" fontAlgn="base" hangingPunct="0">
        <a:spcBef>
          <a:spcPct val="20000"/>
        </a:spcBef>
        <a:spcAft>
          <a:spcPct val="0"/>
        </a:spcAft>
        <a:buChar char="•"/>
        <a:defRPr sz="3200">
          <a:solidFill>
            <a:schemeClr val="tx1"/>
          </a:solidFill>
          <a:latin typeface="+mn-lt"/>
          <a:ea typeface="+mn-ea"/>
          <a:cs typeface="+mn-cs"/>
        </a:defRPr>
      </a:lvl1pPr>
      <a:lvl2pPr marL="739717" indent="-284511" algn="l" rtl="0" eaLnBrk="0" fontAlgn="base" hangingPunct="0">
        <a:spcBef>
          <a:spcPct val="20000"/>
        </a:spcBef>
        <a:spcAft>
          <a:spcPct val="0"/>
        </a:spcAft>
        <a:buChar char="–"/>
        <a:defRPr sz="2700">
          <a:solidFill>
            <a:schemeClr val="tx1"/>
          </a:solidFill>
          <a:latin typeface="+mn-lt"/>
        </a:defRPr>
      </a:lvl2pPr>
      <a:lvl3pPr marL="1138031" indent="-227603" algn="l" rtl="0" eaLnBrk="0" fontAlgn="base" hangingPunct="0">
        <a:spcBef>
          <a:spcPct val="20000"/>
        </a:spcBef>
        <a:spcAft>
          <a:spcPct val="0"/>
        </a:spcAft>
        <a:buChar char="•"/>
        <a:defRPr sz="2300">
          <a:solidFill>
            <a:schemeClr val="tx1"/>
          </a:solidFill>
          <a:latin typeface="+mn-lt"/>
        </a:defRPr>
      </a:lvl3pPr>
      <a:lvl4pPr marL="1593247" indent="-227603" algn="l" rtl="0" eaLnBrk="0" fontAlgn="base" hangingPunct="0">
        <a:spcBef>
          <a:spcPct val="20000"/>
        </a:spcBef>
        <a:spcAft>
          <a:spcPct val="0"/>
        </a:spcAft>
        <a:buChar char="–"/>
        <a:defRPr sz="2100">
          <a:solidFill>
            <a:schemeClr val="tx1"/>
          </a:solidFill>
          <a:latin typeface="+mn-lt"/>
        </a:defRPr>
      </a:lvl4pPr>
      <a:lvl5pPr marL="2048459" indent="-227603" algn="l" rtl="0" eaLnBrk="0" fontAlgn="base" hangingPunct="0">
        <a:spcBef>
          <a:spcPct val="20000"/>
        </a:spcBef>
        <a:spcAft>
          <a:spcPct val="0"/>
        </a:spcAft>
        <a:buChar char="»"/>
        <a:defRPr sz="2100">
          <a:solidFill>
            <a:schemeClr val="tx1"/>
          </a:solidFill>
          <a:latin typeface="+mn-lt"/>
        </a:defRPr>
      </a:lvl5pPr>
      <a:lvl6pPr marL="2503673" indent="-227603" algn="l" rtl="0" eaLnBrk="0" fontAlgn="base" hangingPunct="0">
        <a:spcBef>
          <a:spcPct val="20000"/>
        </a:spcBef>
        <a:spcAft>
          <a:spcPct val="0"/>
        </a:spcAft>
        <a:buChar char="»"/>
        <a:defRPr sz="2100">
          <a:solidFill>
            <a:schemeClr val="tx1"/>
          </a:solidFill>
          <a:latin typeface="+mn-lt"/>
        </a:defRPr>
      </a:lvl6pPr>
      <a:lvl7pPr marL="2958882" indent="-227603" algn="l" rtl="0" eaLnBrk="0" fontAlgn="base" hangingPunct="0">
        <a:spcBef>
          <a:spcPct val="20000"/>
        </a:spcBef>
        <a:spcAft>
          <a:spcPct val="0"/>
        </a:spcAft>
        <a:buChar char="»"/>
        <a:defRPr sz="2100">
          <a:solidFill>
            <a:schemeClr val="tx1"/>
          </a:solidFill>
          <a:latin typeface="+mn-lt"/>
        </a:defRPr>
      </a:lvl7pPr>
      <a:lvl8pPr marL="3414092" indent="-227603" algn="l" rtl="0" eaLnBrk="0" fontAlgn="base" hangingPunct="0">
        <a:spcBef>
          <a:spcPct val="20000"/>
        </a:spcBef>
        <a:spcAft>
          <a:spcPct val="0"/>
        </a:spcAft>
        <a:buChar char="»"/>
        <a:defRPr sz="2100">
          <a:solidFill>
            <a:schemeClr val="tx1"/>
          </a:solidFill>
          <a:latin typeface="+mn-lt"/>
        </a:defRPr>
      </a:lvl8pPr>
      <a:lvl9pPr marL="3869302" indent="-227603" algn="l" rtl="0" eaLnBrk="0" fontAlgn="base" hangingPunct="0">
        <a:spcBef>
          <a:spcPct val="20000"/>
        </a:spcBef>
        <a:spcAft>
          <a:spcPct val="0"/>
        </a:spcAft>
        <a:buChar char="»"/>
        <a:defRPr sz="2100">
          <a:solidFill>
            <a:schemeClr val="tx1"/>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26"/>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83"/>
            <a:ext cx="9144000" cy="5480843"/>
          </a:xfrm>
          <a:prstGeom prst="rect">
            <a:avLst/>
          </a:prstGeom>
          <a:noFill/>
          <a:ln w="9525">
            <a:noFill/>
            <a:miter lim="800000"/>
            <a:headEnd/>
            <a:tailEnd/>
          </a:ln>
        </p:spPr>
        <p:txBody>
          <a:bodyPr vert="horz" wrap="square" lIns="344264" tIns="191259" rIns="344264" bIns="1912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10" cstate="print"/>
          <a:srcRect/>
          <a:stretch>
            <a:fillRect/>
          </a:stretch>
        </p:blipFill>
        <p:spPr bwMode="auto">
          <a:xfrm>
            <a:off x="7702405" y="26"/>
            <a:ext cx="1441595" cy="1373188"/>
          </a:xfrm>
          <a:prstGeom prst="rect">
            <a:avLst/>
          </a:prstGeom>
          <a:noFill/>
          <a:ln w="9525">
            <a:noFill/>
            <a:miter lim="800000"/>
            <a:headEnd/>
            <a:tailEnd/>
          </a:ln>
        </p:spPr>
      </p:pic>
    </p:spTree>
    <p:extLst>
      <p:ext uri="{BB962C8B-B14F-4D97-AF65-F5344CB8AC3E}">
        <p14:creationId xmlns:p14="http://schemas.microsoft.com/office/powerpoint/2010/main" val="33361184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788" indent="-225788"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0716" indent="-225788"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26"/>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259" rIns="0" bIns="454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21705659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5788" indent="-225788"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716" indent="-225788"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21"/>
            <a:ext cx="9144000" cy="1377158"/>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83"/>
            <a:ext cx="9144000" cy="5480843"/>
          </a:xfrm>
          <a:prstGeom prst="rect">
            <a:avLst/>
          </a:prstGeom>
          <a:noFill/>
          <a:ln w="9525">
            <a:noFill/>
            <a:miter lim="800000"/>
            <a:headEnd/>
            <a:tailEnd/>
          </a:ln>
        </p:spPr>
        <p:txBody>
          <a:bodyPr vert="horz" wrap="square" lIns="344344" tIns="191303" rIns="344344" bIns="1913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10" cstate="print"/>
          <a:srcRect/>
          <a:stretch>
            <a:fillRect/>
          </a:stretch>
        </p:blipFill>
        <p:spPr bwMode="auto">
          <a:xfrm>
            <a:off x="7702405" y="21"/>
            <a:ext cx="1441595" cy="1373188"/>
          </a:xfrm>
          <a:prstGeom prst="rect">
            <a:avLst/>
          </a:prstGeom>
          <a:noFill/>
          <a:ln w="9525">
            <a:noFill/>
            <a:miter lim="800000"/>
            <a:headEnd/>
            <a:tailEnd/>
          </a:ln>
        </p:spPr>
      </p:pic>
    </p:spTree>
    <p:extLst>
      <p:ext uri="{BB962C8B-B14F-4D97-AF65-F5344CB8AC3E}">
        <p14:creationId xmlns:p14="http://schemas.microsoft.com/office/powerpoint/2010/main" val="4175132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sldNum="0" hdr="0" dt="0"/>
  <p:txStyles>
    <p:titleStyle>
      <a:lvl1pPr marL="1139199" indent="-113919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199" indent="-1139199" algn="l" rtl="0" eaLnBrk="0" fontAlgn="base" hangingPunct="0">
        <a:lnSpc>
          <a:spcPct val="95000"/>
        </a:lnSpc>
        <a:spcBef>
          <a:spcPct val="0"/>
        </a:spcBef>
        <a:spcAft>
          <a:spcPct val="0"/>
        </a:spcAft>
        <a:defRPr sz="2900" b="1">
          <a:solidFill>
            <a:schemeClr val="bg2"/>
          </a:solidFill>
          <a:latin typeface="Arial" charset="0"/>
        </a:defRPr>
      </a:lvl2pPr>
      <a:lvl3pPr marL="1139199" indent="-1139199" algn="l" rtl="0" eaLnBrk="0" fontAlgn="base" hangingPunct="0">
        <a:lnSpc>
          <a:spcPct val="95000"/>
        </a:lnSpc>
        <a:spcBef>
          <a:spcPct val="0"/>
        </a:spcBef>
        <a:spcAft>
          <a:spcPct val="0"/>
        </a:spcAft>
        <a:defRPr sz="2900" b="1">
          <a:solidFill>
            <a:schemeClr val="bg2"/>
          </a:solidFill>
          <a:latin typeface="Arial" charset="0"/>
        </a:defRPr>
      </a:lvl3pPr>
      <a:lvl4pPr marL="1139199" indent="-1139199" algn="l" rtl="0" eaLnBrk="0" fontAlgn="base" hangingPunct="0">
        <a:lnSpc>
          <a:spcPct val="95000"/>
        </a:lnSpc>
        <a:spcBef>
          <a:spcPct val="0"/>
        </a:spcBef>
        <a:spcAft>
          <a:spcPct val="0"/>
        </a:spcAft>
        <a:defRPr sz="2900" b="1">
          <a:solidFill>
            <a:schemeClr val="bg2"/>
          </a:solidFill>
          <a:latin typeface="Arial" charset="0"/>
        </a:defRPr>
      </a:lvl4pPr>
      <a:lvl5pPr marL="1139199" indent="-1139199" algn="l" rtl="0" eaLnBrk="0" fontAlgn="base" hangingPunct="0">
        <a:lnSpc>
          <a:spcPct val="95000"/>
        </a:lnSpc>
        <a:spcBef>
          <a:spcPct val="0"/>
        </a:spcBef>
        <a:spcAft>
          <a:spcPct val="0"/>
        </a:spcAft>
        <a:defRPr sz="2900" b="1">
          <a:solidFill>
            <a:schemeClr val="bg2"/>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840" indent="-225840"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0871" indent="-225840"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619" indent="-23249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910" indent="-225840" algn="l" rtl="0" eaLnBrk="0" fontAlgn="base" hangingPunct="0">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26"/>
            <a:ext cx="9144000" cy="1377158"/>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183"/>
            <a:ext cx="9144000" cy="5480843"/>
          </a:xfrm>
          <a:prstGeom prst="rect">
            <a:avLst/>
          </a:prstGeom>
          <a:noFill/>
          <a:ln w="9525">
            <a:noFill/>
            <a:miter lim="800000"/>
            <a:headEnd/>
            <a:tailEnd/>
          </a:ln>
        </p:spPr>
        <p:txBody>
          <a:bodyPr vert="horz" wrap="square" lIns="344264" tIns="191259" rIns="344264" bIns="1912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61" y="-702467"/>
            <a:ext cx="497411" cy="1078008"/>
          </a:xfrm>
          <a:prstGeom prst="rect">
            <a:avLst/>
          </a:prstGeom>
          <a:noFill/>
        </p:spPr>
        <p:txBody>
          <a:bodyPr lIns="191259" tIns="95641" rIns="191259" bIns="95641">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21491613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dt="0"/>
  <p:txStyles>
    <p:titleStyle>
      <a:lvl1pPr marL="1138938" indent="-11389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938" indent="-1138938" algn="l" rtl="0" eaLnBrk="0" fontAlgn="base" hangingPunct="0">
        <a:lnSpc>
          <a:spcPct val="95000"/>
        </a:lnSpc>
        <a:spcBef>
          <a:spcPct val="0"/>
        </a:spcBef>
        <a:spcAft>
          <a:spcPct val="0"/>
        </a:spcAft>
        <a:defRPr sz="2900" b="1">
          <a:solidFill>
            <a:schemeClr val="bg2"/>
          </a:solidFill>
          <a:latin typeface="Arial" charset="0"/>
        </a:defRPr>
      </a:lvl2pPr>
      <a:lvl3pPr marL="1138938" indent="-1138938" algn="l" rtl="0" eaLnBrk="0" fontAlgn="base" hangingPunct="0">
        <a:lnSpc>
          <a:spcPct val="95000"/>
        </a:lnSpc>
        <a:spcBef>
          <a:spcPct val="0"/>
        </a:spcBef>
        <a:spcAft>
          <a:spcPct val="0"/>
        </a:spcAft>
        <a:defRPr sz="2900" b="1">
          <a:solidFill>
            <a:schemeClr val="bg2"/>
          </a:solidFill>
          <a:latin typeface="Arial" charset="0"/>
        </a:defRPr>
      </a:lvl3pPr>
      <a:lvl4pPr marL="1138938" indent="-1138938" algn="l" rtl="0" eaLnBrk="0" fontAlgn="base" hangingPunct="0">
        <a:lnSpc>
          <a:spcPct val="95000"/>
        </a:lnSpc>
        <a:spcBef>
          <a:spcPct val="0"/>
        </a:spcBef>
        <a:spcAft>
          <a:spcPct val="0"/>
        </a:spcAft>
        <a:defRPr sz="2900" b="1">
          <a:solidFill>
            <a:schemeClr val="bg2"/>
          </a:solidFill>
          <a:latin typeface="Arial" charset="0"/>
        </a:defRPr>
      </a:lvl4pPr>
      <a:lvl5pPr marL="1138938" indent="-1138938" algn="l" rtl="0" eaLnBrk="0" fontAlgn="base" hangingPunct="0">
        <a:lnSpc>
          <a:spcPct val="95000"/>
        </a:lnSpc>
        <a:spcBef>
          <a:spcPct val="0"/>
        </a:spcBef>
        <a:spcAft>
          <a:spcPct val="0"/>
        </a:spcAft>
        <a:defRPr sz="2900" b="1">
          <a:solidFill>
            <a:schemeClr val="bg2"/>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256" indent="-36525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4278" indent="-23243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5442" indent="-225788" algn="l" rtl="0" eaLnBrk="0" fontAlgn="base" hangingPunct="0">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16"/>
            <a:ext cx="9144000" cy="1377158"/>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73"/>
            <a:ext cx="9144000" cy="5480843"/>
          </a:xfrm>
          <a:prstGeom prst="rect">
            <a:avLst/>
          </a:prstGeom>
          <a:noFill/>
          <a:ln w="9525">
            <a:noFill/>
            <a:miter lim="800000"/>
            <a:headEnd/>
            <a:tailEnd/>
          </a:ln>
        </p:spPr>
        <p:txBody>
          <a:bodyPr vert="horz" wrap="square" lIns="344582" tIns="191435" rIns="344582" bIns="1914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10" cstate="print"/>
          <a:srcRect/>
          <a:stretch>
            <a:fillRect/>
          </a:stretch>
        </p:blipFill>
        <p:spPr bwMode="auto">
          <a:xfrm>
            <a:off x="7702405" y="16"/>
            <a:ext cx="1441595" cy="1373188"/>
          </a:xfrm>
          <a:prstGeom prst="rect">
            <a:avLst/>
          </a:prstGeom>
          <a:noFill/>
          <a:ln w="9525">
            <a:noFill/>
            <a:miter lim="800000"/>
            <a:headEnd/>
            <a:tailEnd/>
          </a:ln>
        </p:spPr>
      </p:pic>
    </p:spTree>
    <p:extLst>
      <p:ext uri="{BB962C8B-B14F-4D97-AF65-F5344CB8AC3E}">
        <p14:creationId xmlns:p14="http://schemas.microsoft.com/office/powerpoint/2010/main" val="24663010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sldNum="0" hdr="0" dt="0"/>
  <p:txStyles>
    <p:titleStyle>
      <a:lvl1pPr marL="1139982" indent="-1139982"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982" indent="-1139982" algn="l" rtl="0" eaLnBrk="0" fontAlgn="base" hangingPunct="0">
        <a:lnSpc>
          <a:spcPct val="95000"/>
        </a:lnSpc>
        <a:spcBef>
          <a:spcPct val="0"/>
        </a:spcBef>
        <a:spcAft>
          <a:spcPct val="0"/>
        </a:spcAft>
        <a:defRPr sz="2900" b="1">
          <a:solidFill>
            <a:schemeClr val="bg2"/>
          </a:solidFill>
          <a:latin typeface="Arial" charset="0"/>
        </a:defRPr>
      </a:lvl2pPr>
      <a:lvl3pPr marL="1139982" indent="-1139982" algn="l" rtl="0" eaLnBrk="0" fontAlgn="base" hangingPunct="0">
        <a:lnSpc>
          <a:spcPct val="95000"/>
        </a:lnSpc>
        <a:spcBef>
          <a:spcPct val="0"/>
        </a:spcBef>
        <a:spcAft>
          <a:spcPct val="0"/>
        </a:spcAft>
        <a:defRPr sz="2900" b="1">
          <a:solidFill>
            <a:schemeClr val="bg2"/>
          </a:solidFill>
          <a:latin typeface="Arial" charset="0"/>
        </a:defRPr>
      </a:lvl3pPr>
      <a:lvl4pPr marL="1139982" indent="-1139982" algn="l" rtl="0" eaLnBrk="0" fontAlgn="base" hangingPunct="0">
        <a:lnSpc>
          <a:spcPct val="95000"/>
        </a:lnSpc>
        <a:spcBef>
          <a:spcPct val="0"/>
        </a:spcBef>
        <a:spcAft>
          <a:spcPct val="0"/>
        </a:spcAft>
        <a:defRPr sz="2900" b="1">
          <a:solidFill>
            <a:schemeClr val="bg2"/>
          </a:solidFill>
          <a:latin typeface="Arial" charset="0"/>
        </a:defRPr>
      </a:lvl4pPr>
      <a:lvl5pPr marL="1139982" indent="-1139982"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996" indent="-225996"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338" indent="-225996"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5640" indent="-2326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7318" indent="-225996"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11"/>
            <a:ext cx="9144000" cy="1377158"/>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173"/>
            <a:ext cx="9144000" cy="5480843"/>
          </a:xfrm>
          <a:prstGeom prst="rect">
            <a:avLst/>
          </a:prstGeom>
          <a:noFill/>
          <a:ln w="9525">
            <a:noFill/>
            <a:miter lim="800000"/>
            <a:headEnd/>
            <a:tailEnd/>
          </a:ln>
        </p:spPr>
        <p:txBody>
          <a:bodyPr vert="horz" wrap="square" lIns="344661" tIns="191480" rIns="344661" bIns="1914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52" y="-702468"/>
            <a:ext cx="497411" cy="1078220"/>
          </a:xfrm>
          <a:prstGeom prst="rect">
            <a:avLst/>
          </a:prstGeom>
          <a:noFill/>
        </p:spPr>
        <p:txBody>
          <a:bodyPr lIns="191480" tIns="95746" rIns="191480" bIns="95746">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24823331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sldNum="0" hdr="0" dt="0"/>
  <p:txStyles>
    <p:titleStyle>
      <a:lvl1pPr marL="1140243" indent="-114024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0243" indent="-1140243" algn="l" rtl="0" eaLnBrk="0" fontAlgn="base" hangingPunct="0">
        <a:lnSpc>
          <a:spcPct val="95000"/>
        </a:lnSpc>
        <a:spcBef>
          <a:spcPct val="0"/>
        </a:spcBef>
        <a:spcAft>
          <a:spcPct val="0"/>
        </a:spcAft>
        <a:defRPr sz="2900" b="1">
          <a:solidFill>
            <a:schemeClr val="bg2"/>
          </a:solidFill>
          <a:latin typeface="Arial" charset="0"/>
        </a:defRPr>
      </a:lvl2pPr>
      <a:lvl3pPr marL="1140243" indent="-1140243" algn="l" rtl="0" eaLnBrk="0" fontAlgn="base" hangingPunct="0">
        <a:lnSpc>
          <a:spcPct val="95000"/>
        </a:lnSpc>
        <a:spcBef>
          <a:spcPct val="0"/>
        </a:spcBef>
        <a:spcAft>
          <a:spcPct val="0"/>
        </a:spcAft>
        <a:defRPr sz="2900" b="1">
          <a:solidFill>
            <a:schemeClr val="bg2"/>
          </a:solidFill>
          <a:latin typeface="Arial" charset="0"/>
        </a:defRPr>
      </a:lvl3pPr>
      <a:lvl4pPr marL="1140243" indent="-1140243" algn="l" rtl="0" eaLnBrk="0" fontAlgn="base" hangingPunct="0">
        <a:lnSpc>
          <a:spcPct val="95000"/>
        </a:lnSpc>
        <a:spcBef>
          <a:spcPct val="0"/>
        </a:spcBef>
        <a:spcAft>
          <a:spcPct val="0"/>
        </a:spcAft>
        <a:defRPr sz="2900" b="1">
          <a:solidFill>
            <a:schemeClr val="bg2"/>
          </a:solidFill>
          <a:latin typeface="Arial" charset="0"/>
        </a:defRPr>
      </a:lvl4pPr>
      <a:lvl5pPr marL="1140243" indent="-1140243"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5676" indent="-365676"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5980" indent="-23270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7788" indent="-226048"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35"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defRPr sz="15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34" y="6248400"/>
            <a:ext cx="289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lgn="ctr">
              <a:defRPr sz="15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34" y="6248400"/>
            <a:ext cx="1905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t" anchorCtr="0" compatLnSpc="1">
            <a:prstTxWarp prst="textNoShape">
              <a:avLst/>
            </a:prstTxWarp>
          </a:bodyPr>
          <a:lstStyle>
            <a:lvl1pPr algn="r">
              <a:defRPr sz="1500"/>
            </a:lvl1pPr>
          </a:lstStyle>
          <a:p>
            <a:fld id="{5B167B1F-FCB1-4770-BBFA-8D87B85B3B89}"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9908119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5208" algn="ctr" rtl="0" eaLnBrk="0" fontAlgn="base" hangingPunct="0">
        <a:spcBef>
          <a:spcPct val="0"/>
        </a:spcBef>
        <a:spcAft>
          <a:spcPct val="0"/>
        </a:spcAft>
        <a:defRPr sz="4400">
          <a:solidFill>
            <a:schemeClr val="tx2"/>
          </a:solidFill>
          <a:latin typeface="Times New Roman" pitchFamily="18" charset="0"/>
        </a:defRPr>
      </a:lvl6pPr>
      <a:lvl7pPr marL="910430" algn="ctr" rtl="0" eaLnBrk="0" fontAlgn="base" hangingPunct="0">
        <a:spcBef>
          <a:spcPct val="0"/>
        </a:spcBef>
        <a:spcAft>
          <a:spcPct val="0"/>
        </a:spcAft>
        <a:defRPr sz="4400">
          <a:solidFill>
            <a:schemeClr val="tx2"/>
          </a:solidFill>
          <a:latin typeface="Times New Roman" pitchFamily="18" charset="0"/>
        </a:defRPr>
      </a:lvl7pPr>
      <a:lvl8pPr marL="1365644" algn="ctr" rtl="0" eaLnBrk="0" fontAlgn="base" hangingPunct="0">
        <a:spcBef>
          <a:spcPct val="0"/>
        </a:spcBef>
        <a:spcAft>
          <a:spcPct val="0"/>
        </a:spcAft>
        <a:defRPr sz="4400">
          <a:solidFill>
            <a:schemeClr val="tx2"/>
          </a:solidFill>
          <a:latin typeface="Times New Roman" pitchFamily="18" charset="0"/>
        </a:defRPr>
      </a:lvl8pPr>
      <a:lvl9pPr marL="1820856" algn="ctr" rtl="0" eaLnBrk="0" fontAlgn="base" hangingPunct="0">
        <a:spcBef>
          <a:spcPct val="0"/>
        </a:spcBef>
        <a:spcAft>
          <a:spcPct val="0"/>
        </a:spcAft>
        <a:defRPr sz="4400">
          <a:solidFill>
            <a:schemeClr val="tx2"/>
          </a:solidFill>
          <a:latin typeface="Times New Roman" pitchFamily="18" charset="0"/>
        </a:defRPr>
      </a:lvl9pPr>
    </p:titleStyle>
    <p:bodyStyle>
      <a:lvl1pPr marL="341416" indent="-341416" algn="l" rtl="0" eaLnBrk="0" fontAlgn="base" hangingPunct="0">
        <a:spcBef>
          <a:spcPct val="20000"/>
        </a:spcBef>
        <a:spcAft>
          <a:spcPct val="0"/>
        </a:spcAft>
        <a:buChar char="•"/>
        <a:defRPr sz="3200">
          <a:solidFill>
            <a:schemeClr val="tx1"/>
          </a:solidFill>
          <a:latin typeface="+mn-lt"/>
          <a:ea typeface="+mn-ea"/>
          <a:cs typeface="+mn-cs"/>
        </a:defRPr>
      </a:lvl1pPr>
      <a:lvl2pPr marL="739717" indent="-284511" algn="l" rtl="0" eaLnBrk="0" fontAlgn="base" hangingPunct="0">
        <a:spcBef>
          <a:spcPct val="20000"/>
        </a:spcBef>
        <a:spcAft>
          <a:spcPct val="0"/>
        </a:spcAft>
        <a:buChar char="–"/>
        <a:defRPr sz="2700">
          <a:solidFill>
            <a:schemeClr val="tx1"/>
          </a:solidFill>
          <a:latin typeface="+mn-lt"/>
        </a:defRPr>
      </a:lvl2pPr>
      <a:lvl3pPr marL="1138031" indent="-227603" algn="l" rtl="0" eaLnBrk="0" fontAlgn="base" hangingPunct="0">
        <a:spcBef>
          <a:spcPct val="20000"/>
        </a:spcBef>
        <a:spcAft>
          <a:spcPct val="0"/>
        </a:spcAft>
        <a:buChar char="•"/>
        <a:defRPr sz="2300">
          <a:solidFill>
            <a:schemeClr val="tx1"/>
          </a:solidFill>
          <a:latin typeface="+mn-lt"/>
        </a:defRPr>
      </a:lvl3pPr>
      <a:lvl4pPr marL="1593247" indent="-227603" algn="l" rtl="0" eaLnBrk="0" fontAlgn="base" hangingPunct="0">
        <a:spcBef>
          <a:spcPct val="20000"/>
        </a:spcBef>
        <a:spcAft>
          <a:spcPct val="0"/>
        </a:spcAft>
        <a:buChar char="–"/>
        <a:defRPr sz="2100">
          <a:solidFill>
            <a:schemeClr val="tx1"/>
          </a:solidFill>
          <a:latin typeface="+mn-lt"/>
        </a:defRPr>
      </a:lvl4pPr>
      <a:lvl5pPr marL="2048459" indent="-227603" algn="l" rtl="0" eaLnBrk="0" fontAlgn="base" hangingPunct="0">
        <a:spcBef>
          <a:spcPct val="20000"/>
        </a:spcBef>
        <a:spcAft>
          <a:spcPct val="0"/>
        </a:spcAft>
        <a:buChar char="»"/>
        <a:defRPr sz="2100">
          <a:solidFill>
            <a:schemeClr val="tx1"/>
          </a:solidFill>
          <a:latin typeface="+mn-lt"/>
        </a:defRPr>
      </a:lvl5pPr>
      <a:lvl6pPr marL="2503673" indent="-227603" algn="l" rtl="0" eaLnBrk="0" fontAlgn="base" hangingPunct="0">
        <a:spcBef>
          <a:spcPct val="20000"/>
        </a:spcBef>
        <a:spcAft>
          <a:spcPct val="0"/>
        </a:spcAft>
        <a:buChar char="»"/>
        <a:defRPr sz="2100">
          <a:solidFill>
            <a:schemeClr val="tx1"/>
          </a:solidFill>
          <a:latin typeface="+mn-lt"/>
        </a:defRPr>
      </a:lvl6pPr>
      <a:lvl7pPr marL="2958882" indent="-227603" algn="l" rtl="0" eaLnBrk="0" fontAlgn="base" hangingPunct="0">
        <a:spcBef>
          <a:spcPct val="20000"/>
        </a:spcBef>
        <a:spcAft>
          <a:spcPct val="0"/>
        </a:spcAft>
        <a:buChar char="»"/>
        <a:defRPr sz="2100">
          <a:solidFill>
            <a:schemeClr val="tx1"/>
          </a:solidFill>
          <a:latin typeface="+mn-lt"/>
        </a:defRPr>
      </a:lvl7pPr>
      <a:lvl8pPr marL="3414092" indent="-227603" algn="l" rtl="0" eaLnBrk="0" fontAlgn="base" hangingPunct="0">
        <a:spcBef>
          <a:spcPct val="20000"/>
        </a:spcBef>
        <a:spcAft>
          <a:spcPct val="0"/>
        </a:spcAft>
        <a:buChar char="»"/>
        <a:defRPr sz="2100">
          <a:solidFill>
            <a:schemeClr val="tx1"/>
          </a:solidFill>
          <a:latin typeface="+mn-lt"/>
        </a:defRPr>
      </a:lvl8pPr>
      <a:lvl9pPr marL="3869302" indent="-227603" algn="l" rtl="0" eaLnBrk="0" fontAlgn="base" hangingPunct="0">
        <a:spcBef>
          <a:spcPct val="20000"/>
        </a:spcBef>
        <a:spcAft>
          <a:spcPct val="0"/>
        </a:spcAft>
        <a:buChar char="»"/>
        <a:defRPr sz="2100">
          <a:solidFill>
            <a:schemeClr val="tx1"/>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hyperlink" Target="http://somup.com/cF6QFinnyQ" TargetMode="External"/><Relationship Id="rId2" Type="http://schemas.openxmlformats.org/officeDocument/2006/relationships/notesSlide" Target="../notesSlides/notesSlide25.xml"/><Relationship Id="rId1" Type="http://schemas.openxmlformats.org/officeDocument/2006/relationships/slideLayout" Target="../slideLayouts/slideLayout68.xml"/><Relationship Id="rId4" Type="http://schemas.openxmlformats.org/officeDocument/2006/relationships/hyperlink" Target="http://somup.com/cFQ22hVSKJ"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00.xml"/><Relationship Id="rId5" Type="http://schemas.openxmlformats.org/officeDocument/2006/relationships/image" Target="../media/image51.png"/><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0.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6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p:cNvSpPr>
            <a:spLocks noGrp="1" noChangeArrowheads="1"/>
          </p:cNvSpPr>
          <p:nvPr>
            <p:ph type="title"/>
          </p:nvPr>
        </p:nvSpPr>
        <p:spPr>
          <a:xfrm>
            <a:off x="5334000" y="0"/>
            <a:ext cx="3733801" cy="838200"/>
          </a:xfrm>
        </p:spPr>
        <p:txBody>
          <a:bodyPr/>
          <a:lstStyle/>
          <a:p>
            <a:r>
              <a:rPr lang="en-US" altLang="en-US" dirty="0" err="1"/>
              <a:t>Dobereiner’s</a:t>
            </a:r>
            <a:r>
              <a:rPr lang="en-US" altLang="en-US" dirty="0"/>
              <a:t> Triads</a:t>
            </a:r>
          </a:p>
        </p:txBody>
      </p:sp>
      <p:sp>
        <p:nvSpPr>
          <p:cNvPr id="2" name="Content Placeholder 1"/>
          <p:cNvSpPr>
            <a:spLocks noGrp="1"/>
          </p:cNvSpPr>
          <p:nvPr>
            <p:ph idx="1"/>
          </p:nvPr>
        </p:nvSpPr>
        <p:spPr>
          <a:xfrm>
            <a:off x="228600" y="800100"/>
            <a:ext cx="2286000" cy="5600700"/>
          </a:xfrm>
        </p:spPr>
        <p:txBody>
          <a:bodyPr/>
          <a:lstStyle/>
          <a:p>
            <a:pPr marL="3174" indent="-3174"/>
            <a:r>
              <a:rPr lang="en-US" sz="2300" b="1" i="1" dirty="0">
                <a:solidFill>
                  <a:srgbClr val="FF0000"/>
                </a:solidFill>
                <a:latin typeface="Times New Roman" panose="02020603050405020304" pitchFamily="18" charset="0"/>
                <a:cs typeface="Times New Roman" panose="02020603050405020304" pitchFamily="18" charset="0"/>
              </a:rPr>
              <a:t>When the 3 elements in a triad are put in the order of their atomic masses,</a:t>
            </a:r>
          </a:p>
          <a:p>
            <a:pPr marL="3174" indent="-3174"/>
            <a:r>
              <a:rPr lang="en-US" sz="2300" b="1" i="1" dirty="0">
                <a:solidFill>
                  <a:srgbClr val="002060"/>
                </a:solidFill>
                <a:latin typeface="Times New Roman" panose="02020603050405020304" pitchFamily="18" charset="0"/>
                <a:cs typeface="Times New Roman" panose="02020603050405020304" pitchFamily="18" charset="0"/>
              </a:rPr>
              <a:t>the difference in mass between the first and second elements </a:t>
            </a:r>
          </a:p>
          <a:p>
            <a:pPr marL="3174" indent="-3174"/>
            <a:r>
              <a:rPr lang="en-US" sz="2300" b="1" i="1" dirty="0">
                <a:solidFill>
                  <a:srgbClr val="00B050"/>
                </a:solidFill>
                <a:latin typeface="Times New Roman" panose="02020603050405020304" pitchFamily="18" charset="0"/>
                <a:cs typeface="Times New Roman" panose="02020603050405020304" pitchFamily="18" charset="0"/>
              </a:rPr>
              <a:t>is about the same as the difference in mass between the second and third elements.</a:t>
            </a:r>
          </a:p>
        </p:txBody>
      </p:sp>
      <p:pic>
        <p:nvPicPr>
          <p:cNvPr id="6" name="Picture 2" descr="Dobereiner's Tria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9" t="30402" r="13381" b="51854"/>
          <a:stretch/>
        </p:blipFill>
        <p:spPr bwMode="auto">
          <a:xfrm>
            <a:off x="2667008" y="838224"/>
            <a:ext cx="6477000" cy="167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obereiner's Triads">
            <a:extLst>
              <a:ext uri="{FF2B5EF4-FFF2-40B4-BE49-F238E27FC236}">
                <a16:creationId xmlns:a16="http://schemas.microsoft.com/office/drawing/2014/main" id="{1980941F-217F-1957-3234-7124AEAB6B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9" t="48146" r="13381" b="42175"/>
          <a:stretch/>
        </p:blipFill>
        <p:spPr bwMode="auto">
          <a:xfrm>
            <a:off x="2667008" y="2635826"/>
            <a:ext cx="6477000" cy="91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obereiner's Triads">
            <a:extLst>
              <a:ext uri="{FF2B5EF4-FFF2-40B4-BE49-F238E27FC236}">
                <a16:creationId xmlns:a16="http://schemas.microsoft.com/office/drawing/2014/main" id="{37975968-7A2C-E34A-0574-B2AAB7BC33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9" t="57825" r="13381" b="31690"/>
          <a:stretch/>
        </p:blipFill>
        <p:spPr bwMode="auto">
          <a:xfrm>
            <a:off x="2673935" y="3671452"/>
            <a:ext cx="6477000" cy="99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obereiner's Triads">
            <a:extLst>
              <a:ext uri="{FF2B5EF4-FFF2-40B4-BE49-F238E27FC236}">
                <a16:creationId xmlns:a16="http://schemas.microsoft.com/office/drawing/2014/main" id="{E27C8340-F6F1-6134-45EE-D8A50A3D94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9" t="68311" r="13381" b="21993"/>
          <a:stretch/>
        </p:blipFill>
        <p:spPr bwMode="auto">
          <a:xfrm>
            <a:off x="2684326" y="4783277"/>
            <a:ext cx="6477000" cy="91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t>Newland’s Law of Octaves</a:t>
            </a:r>
            <a:endParaRPr lang="en-US" dirty="0">
              <a:solidFill>
                <a:srgbClr val="7030A0"/>
              </a:solidFill>
            </a:endParaRPr>
          </a:p>
        </p:txBody>
      </p:sp>
      <p:sp>
        <p:nvSpPr>
          <p:cNvPr id="3" name="Content Placeholder 2"/>
          <p:cNvSpPr>
            <a:spLocks noGrp="1"/>
          </p:cNvSpPr>
          <p:nvPr>
            <p:ph idx="1"/>
          </p:nvPr>
        </p:nvSpPr>
        <p:spPr>
          <a:xfrm>
            <a:off x="304834" y="838200"/>
            <a:ext cx="8686799" cy="1828800"/>
          </a:xfrm>
        </p:spPr>
        <p:txBody>
          <a:bodyPr/>
          <a:lstStyle/>
          <a:p>
            <a:pPr lvl="0"/>
            <a:r>
              <a:rPr lang="en-US" sz="3600" dirty="0">
                <a:solidFill>
                  <a:srgbClr val="FF0000"/>
                </a:solidFill>
              </a:rPr>
              <a:t>John Newlands </a:t>
            </a:r>
            <a:r>
              <a:rPr lang="en-US" sz="2300" dirty="0"/>
              <a:t>(1865)</a:t>
            </a:r>
          </a:p>
          <a:p>
            <a:r>
              <a:rPr lang="en-US" sz="800" dirty="0"/>
              <a:t> </a:t>
            </a:r>
          </a:p>
          <a:p>
            <a:pPr marL="3174" indent="-3174"/>
            <a:r>
              <a:rPr lang="en-US" sz="2700" dirty="0">
                <a:solidFill>
                  <a:srgbClr val="00B050"/>
                </a:solidFill>
              </a:rPr>
              <a:t>He arranged the Periodic Table according to increasing atomic mass</a:t>
            </a:r>
            <a:r>
              <a:rPr lang="en-US" sz="2800" dirty="0">
                <a:solidFill>
                  <a:srgbClr val="00B050"/>
                </a:solidFill>
              </a:rPr>
              <a:t>.</a:t>
            </a:r>
          </a:p>
        </p:txBody>
      </p:sp>
      <p:sp>
        <p:nvSpPr>
          <p:cNvPr id="4" name="Footer Placeholder 3"/>
          <p:cNvSpPr>
            <a:spLocks noGrp="1"/>
          </p:cNvSpPr>
          <p:nvPr>
            <p:ph type="ftr" sz="quarter" idx="10"/>
          </p:nvPr>
        </p:nvSpPr>
        <p:spPr/>
        <p:txBody>
          <a:bodyPr/>
          <a:lstStyle/>
          <a:p>
            <a:r>
              <a:rPr lang="en-US" altLang="en-US"/>
              <a:t>Copyright © Pearson Education, Inc., or its affiliates. All Rights Reserved.</a:t>
            </a:r>
          </a:p>
          <a:p>
            <a:r>
              <a:rPr lang="en-US" altLang="en-US"/>
              <a:t>.</a:t>
            </a:r>
          </a:p>
        </p:txBody>
      </p:sp>
      <p:pic>
        <p:nvPicPr>
          <p:cNvPr id="1026" name="Picture 2" descr="Newland's Octav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4" t="39783" r="8173" b="9968"/>
          <a:stretch/>
        </p:blipFill>
        <p:spPr bwMode="auto">
          <a:xfrm>
            <a:off x="3705224" y="2590800"/>
            <a:ext cx="528637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6" y="2738275"/>
            <a:ext cx="3400424" cy="3554415"/>
          </a:xfrm>
          <a:prstGeom prst="rect">
            <a:avLst/>
          </a:prstGeom>
        </p:spPr>
        <p:txBody>
          <a:bodyPr wrap="square" lIns="91040" tIns="45520" rIns="91040" bIns="45520">
            <a:spAutoFit/>
          </a:bodyPr>
          <a:lstStyle/>
          <a:p>
            <a:pPr marL="3174" indent="-3174"/>
            <a:r>
              <a:rPr lang="en-US" i="1" dirty="0">
                <a:latin typeface="Times New Roman" panose="02020603050405020304" pitchFamily="18" charset="0"/>
                <a:cs typeface="Times New Roman" panose="02020603050405020304" pitchFamily="18" charset="0"/>
              </a:rPr>
              <a:t>He established the “</a:t>
            </a:r>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 of Octaves</a:t>
            </a:r>
            <a:r>
              <a:rPr lang="en-US"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sym typeface="Wingdings"/>
              </a:rPr>
              <a:t></a:t>
            </a:r>
            <a:r>
              <a:rPr lang="en-US" i="1" dirty="0">
                <a:latin typeface="Times New Roman" panose="02020603050405020304" pitchFamily="18" charset="0"/>
                <a:cs typeface="Times New Roman" panose="02020603050405020304" pitchFamily="18" charset="0"/>
              </a:rPr>
              <a:t> noticing a repeating pattern of </a:t>
            </a:r>
            <a:r>
              <a:rPr lang="en-US" b="1" i="1"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SIMILAR PROPERTIES </a:t>
            </a:r>
            <a:r>
              <a:rPr lang="en-US" i="1" dirty="0">
                <a:latin typeface="Times New Roman" panose="02020603050405020304" pitchFamily="18" charset="0"/>
                <a:cs typeface="Times New Roman" panose="02020603050405020304" pitchFamily="18" charset="0"/>
              </a:rPr>
              <a:t>every </a:t>
            </a:r>
            <a:r>
              <a:rPr lang="en-US" sz="3600" i="1" dirty="0">
                <a:solidFill>
                  <a:srgbClr val="FF0000"/>
                </a:solidFill>
                <a:latin typeface="Times New Roman" panose="02020603050405020304" pitchFamily="18" charset="0"/>
                <a:cs typeface="Times New Roman" panose="02020603050405020304" pitchFamily="18" charset="0"/>
              </a:rPr>
              <a:t>eight</a:t>
            </a:r>
            <a:r>
              <a:rPr lang="en-US" i="1" dirty="0">
                <a:latin typeface="Times New Roman" panose="02020603050405020304" pitchFamily="18" charset="0"/>
                <a:cs typeface="Times New Roman" panose="02020603050405020304" pitchFamily="18" charset="0"/>
              </a:rPr>
              <a:t> elements on the Periodic table.</a:t>
            </a:r>
          </a:p>
          <a:p>
            <a:r>
              <a:rPr lang="en-US" dirty="0"/>
              <a:t> </a:t>
            </a:r>
          </a:p>
        </p:txBody>
      </p:sp>
    </p:spTree>
    <p:extLst>
      <p:ext uri="{BB962C8B-B14F-4D97-AF65-F5344CB8AC3E}">
        <p14:creationId xmlns:p14="http://schemas.microsoft.com/office/powerpoint/2010/main" val="7308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body" idx="1"/>
          </p:nvPr>
        </p:nvSpPr>
        <p:spPr>
          <a:xfrm>
            <a:off x="304802" y="990600"/>
            <a:ext cx="8458200" cy="3733800"/>
          </a:xfrm>
        </p:spPr>
        <p:txBody>
          <a:bodyPr/>
          <a:lstStyle/>
          <a:p>
            <a:pPr marL="0" indent="0"/>
            <a:r>
              <a:rPr lang="en-US" sz="2700" dirty="0"/>
              <a:t>In 1869, the Russian chemist Dmitri </a:t>
            </a:r>
            <a:r>
              <a:rPr lang="en-US" sz="3600" dirty="0">
                <a:solidFill>
                  <a:srgbClr val="00B0F0"/>
                </a:solidFill>
              </a:rPr>
              <a:t>Mendeleev</a:t>
            </a:r>
            <a:r>
              <a:rPr lang="en-US" sz="2700" dirty="0"/>
              <a:t> produced the first orderly arrangement, or periodic table, of all 63 elements known at the time. </a:t>
            </a:r>
          </a:p>
          <a:p>
            <a:pPr marL="0" indent="0"/>
            <a:r>
              <a:rPr lang="en-US" sz="800" dirty="0"/>
              <a:t> </a:t>
            </a:r>
          </a:p>
          <a:p>
            <a:pPr marL="0" indent="0"/>
            <a:r>
              <a:rPr lang="en-US" sz="2700" dirty="0"/>
              <a:t>Mendeleev wrote the symbol for each element, along with the </a:t>
            </a:r>
            <a:r>
              <a:rPr lang="en-US" sz="3600" dirty="0">
                <a:solidFill>
                  <a:srgbClr val="00B050"/>
                </a:solidFill>
              </a:rPr>
              <a:t>physical</a:t>
            </a:r>
            <a:r>
              <a:rPr lang="en-US" sz="3600" dirty="0">
                <a:solidFill>
                  <a:srgbClr val="FF0000"/>
                </a:solidFill>
              </a:rPr>
              <a:t> </a:t>
            </a:r>
            <a:r>
              <a:rPr lang="en-US" sz="2700" dirty="0"/>
              <a:t>and</a:t>
            </a:r>
            <a:r>
              <a:rPr lang="en-US" sz="3600" dirty="0">
                <a:solidFill>
                  <a:srgbClr val="FF0000"/>
                </a:solidFill>
              </a:rPr>
              <a:t> </a:t>
            </a:r>
            <a:r>
              <a:rPr lang="en-US" sz="3600" dirty="0">
                <a:solidFill>
                  <a:srgbClr val="002060"/>
                </a:solidFill>
              </a:rPr>
              <a:t>chemical</a:t>
            </a:r>
            <a:r>
              <a:rPr lang="en-US" sz="3600" dirty="0">
                <a:solidFill>
                  <a:srgbClr val="FF0000"/>
                </a:solidFill>
              </a:rPr>
              <a:t> </a:t>
            </a:r>
            <a:r>
              <a:rPr lang="en-US" sz="3600" dirty="0">
                <a:solidFill>
                  <a:srgbClr val="00B0F0"/>
                </a:solidFill>
              </a:rPr>
              <a:t>properties.</a:t>
            </a:r>
            <a:endParaRPr lang="en-US" sz="2700" dirty="0">
              <a:solidFill>
                <a:srgbClr val="FF0000"/>
              </a:solidFill>
            </a:endParaRPr>
          </a:p>
        </p:txBody>
      </p:sp>
      <p:sp>
        <p:nvSpPr>
          <p:cNvPr id="375811" name="Rectangle 3"/>
          <p:cNvSpPr>
            <a:spLocks noGrp="1" noChangeArrowheads="1"/>
          </p:cNvSpPr>
          <p:nvPr>
            <p:ph type="title"/>
          </p:nvPr>
        </p:nvSpPr>
        <p:spPr/>
        <p:txBody>
          <a:bodyPr/>
          <a:lstStyle/>
          <a:p>
            <a:r>
              <a:rPr lang="en-US" altLang="en-US"/>
              <a:t>Mendeleev’s Periodic Table</a:t>
            </a:r>
          </a:p>
        </p:txBody>
      </p:sp>
      <p:pic>
        <p:nvPicPr>
          <p:cNvPr id="375813" name="Picture 5" descr="0132525763_R15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847" y="3505200"/>
            <a:ext cx="4501020" cy="3352800"/>
          </a:xfrm>
          <a:prstGeom prst="rect">
            <a:avLst/>
          </a:prstGeom>
          <a:noFill/>
          <a:extLst>
            <a:ext uri="{909E8E84-426E-40DD-AFC4-6F175D3DCCD1}">
              <a14:hiddenFill xmlns:a14="http://schemas.microsoft.com/office/drawing/2010/main">
                <a:solidFill>
                  <a:srgbClr val="FFFFFF"/>
                </a:solidFill>
              </a14:hiddenFill>
            </a:ext>
          </a:extLst>
        </p:spPr>
      </p:pic>
      <p:sp>
        <p:nvSpPr>
          <p:cNvPr id="375814" name="Rectangle 6"/>
          <p:cNvSpPr>
            <a:spLocks noChangeArrowheads="1"/>
          </p:cNvSpPr>
          <p:nvPr/>
        </p:nvSpPr>
        <p:spPr bwMode="auto">
          <a:xfrm>
            <a:off x="304802" y="2895600"/>
            <a:ext cx="4800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96925" indent="-45085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254125" indent="-45085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344488">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338138">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338138" fontAlgn="base">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338138" fontAlgn="base">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338138" fontAlgn="base">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338138" fontAlgn="base">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marL="344561" lvl="1" indent="0">
              <a:lnSpc>
                <a:spcPct val="90000"/>
              </a:lnSpc>
              <a:spcBef>
                <a:spcPct val="50000"/>
              </a:spcBef>
              <a:buNone/>
            </a:pPr>
            <a:endParaRPr lang="en-US" altLang="en-US" sz="2700" dirty="0"/>
          </a:p>
        </p:txBody>
      </p:sp>
      <p:sp>
        <p:nvSpPr>
          <p:cNvPr id="2" name="Rectangle 1"/>
          <p:cNvSpPr/>
          <p:nvPr/>
        </p:nvSpPr>
        <p:spPr>
          <a:xfrm>
            <a:off x="333377" y="3912679"/>
            <a:ext cx="4495766" cy="2154032"/>
          </a:xfrm>
          <a:prstGeom prst="rect">
            <a:avLst/>
          </a:prstGeom>
        </p:spPr>
        <p:txBody>
          <a:bodyPr wrap="square" lIns="91040" tIns="45520" rIns="91040" bIns="45520">
            <a:spAutoFit/>
          </a:bodyPr>
          <a:lstStyle/>
          <a:p>
            <a:r>
              <a:rPr lang="en-US" dirty="0"/>
              <a:t>Mendeleev arranged the elements in order of </a:t>
            </a:r>
            <a:r>
              <a:rPr lang="en-US" sz="4000" dirty="0">
                <a:solidFill>
                  <a:srgbClr val="00B0F0"/>
                </a:solidFill>
              </a:rPr>
              <a:t>increasing atomic mass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810">
                                            <p:txEl>
                                              <p:pRg st="0" end="0"/>
                                            </p:txEl>
                                          </p:spTgt>
                                        </p:tgtEl>
                                        <p:attrNameLst>
                                          <p:attrName>style.visibility</p:attrName>
                                        </p:attrNameLst>
                                      </p:cBhvr>
                                      <p:to>
                                        <p:strVal val="visible"/>
                                      </p:to>
                                    </p:set>
                                    <p:animEffect transition="in" filter="fade">
                                      <p:cBhvr>
                                        <p:cTn id="7" dur="500"/>
                                        <p:tgtEl>
                                          <p:spTgt spid="375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810">
                                            <p:txEl>
                                              <p:pRg st="2" end="2"/>
                                            </p:txEl>
                                          </p:spTgt>
                                        </p:tgtEl>
                                        <p:attrNameLst>
                                          <p:attrName>style.visibility</p:attrName>
                                        </p:attrNameLst>
                                      </p:cBhvr>
                                      <p:to>
                                        <p:strVal val="visible"/>
                                      </p:to>
                                    </p:set>
                                    <p:animEffect transition="in" filter="fade">
                                      <p:cBhvr>
                                        <p:cTn id="12" dur="500"/>
                                        <p:tgtEl>
                                          <p:spTgt spid="3758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title"/>
          </p:nvPr>
        </p:nvSpPr>
        <p:spPr>
          <a:xfrm>
            <a:off x="5334000" y="23"/>
            <a:ext cx="3733801" cy="609577"/>
          </a:xfrm>
        </p:spPr>
        <p:txBody>
          <a:bodyPr/>
          <a:lstStyle/>
          <a:p>
            <a:r>
              <a:rPr lang="en-US" altLang="en-US" dirty="0"/>
              <a:t>Mendeleev’s Periodic Table</a:t>
            </a:r>
          </a:p>
        </p:txBody>
      </p:sp>
      <p:sp>
        <p:nvSpPr>
          <p:cNvPr id="450566" name="Text Box 6"/>
          <p:cNvSpPr txBox="1">
            <a:spLocks noChangeArrowheads="1"/>
          </p:cNvSpPr>
          <p:nvPr/>
        </p:nvSpPr>
        <p:spPr bwMode="auto">
          <a:xfrm>
            <a:off x="50660" y="557227"/>
            <a:ext cx="8788540" cy="324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40" tIns="45520" rIns="91040" bIns="45520">
            <a:spAutoFit/>
          </a:bodyPr>
          <a:lstStyle>
            <a:lvl1pPr marL="347663" indent="-347663">
              <a:defRPr sz="2400">
                <a:solidFill>
                  <a:schemeClr val="tx1"/>
                </a:solidFill>
                <a:latin typeface="Arial" panose="020B0604020202020204" pitchFamily="34" charset="0"/>
                <a:ea typeface="ＭＳ Ｐゴシック" panose="020B0600070205080204" pitchFamily="34" charset="-128"/>
              </a:defRPr>
            </a:lvl1pPr>
            <a:lvl2pPr marL="46196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763" indent="-4763"/>
            <a:r>
              <a:rPr lang="en-US" dirty="0">
                <a:solidFill>
                  <a:srgbClr val="FF0000"/>
                </a:solidFill>
              </a:rPr>
              <a:t>Mendeleev noticed that similar properties of elements occurred after “</a:t>
            </a:r>
            <a:r>
              <a:rPr lang="en-US" b="1" dirty="0">
                <a:solidFill>
                  <a:srgbClr val="7030A0"/>
                </a:solidFill>
                <a:effectLst>
                  <a:outerShdw blurRad="38100" dist="38100" dir="2700000" algn="tl">
                    <a:srgbClr val="000000">
                      <a:alpha val="43137"/>
                    </a:srgbClr>
                  </a:outerShdw>
                </a:effectLst>
              </a:rPr>
              <a:t>periods</a:t>
            </a:r>
            <a:r>
              <a:rPr lang="en-US" dirty="0">
                <a:solidFill>
                  <a:srgbClr val="FF0000"/>
                </a:solidFill>
              </a:rPr>
              <a:t>” of varying lengths (rows on Periodic Table). </a:t>
            </a:r>
          </a:p>
          <a:p>
            <a:pPr marL="4763" indent="-4763"/>
            <a:r>
              <a:rPr lang="en-US" sz="800" dirty="0"/>
              <a:t> </a:t>
            </a:r>
          </a:p>
          <a:p>
            <a:pPr marL="4763" indent="-4763"/>
            <a:r>
              <a:rPr lang="en-US" dirty="0"/>
              <a:t>He established “</a:t>
            </a:r>
            <a:r>
              <a:rPr lang="en-US" dirty="0">
                <a:solidFill>
                  <a:srgbClr val="00B050"/>
                </a:solidFill>
              </a:rPr>
              <a:t>Families</a:t>
            </a:r>
            <a:r>
              <a:rPr lang="en-US" dirty="0"/>
              <a:t>” or “</a:t>
            </a:r>
            <a:r>
              <a:rPr lang="en-US" sz="2800" b="1" dirty="0">
                <a:solidFill>
                  <a:srgbClr val="00B050"/>
                </a:solidFill>
                <a:effectLst>
                  <a:outerShdw blurRad="38100" dist="38100" dir="2700000" algn="tl">
                    <a:srgbClr val="000000">
                      <a:alpha val="43137"/>
                    </a:srgbClr>
                  </a:outerShdw>
                </a:effectLst>
              </a:rPr>
              <a:t>Groups</a:t>
            </a:r>
            <a:r>
              <a:rPr lang="en-US" dirty="0"/>
              <a:t>” (</a:t>
            </a:r>
            <a:r>
              <a:rPr lang="en-US" i="1" dirty="0">
                <a:latin typeface="Times New Roman" panose="02020603050405020304" pitchFamily="18" charset="0"/>
                <a:cs typeface="Times New Roman" panose="02020603050405020304" pitchFamily="18" charset="0"/>
              </a:rPr>
              <a:t>columns</a:t>
            </a:r>
            <a:r>
              <a:rPr lang="en-US" dirty="0"/>
              <a:t>) on the Periodic Table, possessing </a:t>
            </a:r>
            <a:r>
              <a:rPr lang="en-US" dirty="0">
                <a:solidFill>
                  <a:srgbClr val="00B050"/>
                </a:solidFill>
              </a:rPr>
              <a:t>similar chemical properties</a:t>
            </a:r>
            <a:r>
              <a:rPr lang="en-US" dirty="0"/>
              <a:t>.</a:t>
            </a:r>
          </a:p>
          <a:p>
            <a:r>
              <a:rPr lang="en-US" sz="1700" dirty="0"/>
              <a:t> </a:t>
            </a:r>
          </a:p>
          <a:p>
            <a:pPr marL="4763" indent="-4763"/>
            <a:r>
              <a:rPr lang="en-US" dirty="0">
                <a:solidFill>
                  <a:srgbClr val="0070C0"/>
                </a:solidFill>
              </a:rPr>
              <a:t>Mendeleev </a:t>
            </a:r>
            <a:r>
              <a:rPr lang="en-US" dirty="0"/>
              <a:t>predicted</a:t>
            </a:r>
            <a:r>
              <a:rPr lang="en-US" dirty="0">
                <a:solidFill>
                  <a:srgbClr val="0070C0"/>
                </a:solidFill>
              </a:rPr>
              <a:t> properties and masses of </a:t>
            </a:r>
          </a:p>
          <a:p>
            <a:pPr marL="4763" indent="-4763"/>
            <a:r>
              <a:rPr lang="en-US" sz="3200" b="1" dirty="0">
                <a:solidFill>
                  <a:srgbClr val="FF0000"/>
                </a:solidFill>
                <a:effectLst>
                  <a:outerShdw blurRad="38100" dist="38100" dir="2700000" algn="tl">
                    <a:srgbClr val="000000">
                      <a:alpha val="43137"/>
                    </a:srgbClr>
                  </a:outerShdw>
                </a:effectLst>
              </a:rPr>
              <a:t>unknown elements </a:t>
            </a:r>
            <a:r>
              <a:rPr lang="en-US" dirty="0">
                <a:solidFill>
                  <a:srgbClr val="0070C0"/>
                </a:solidFill>
              </a:rPr>
              <a:t>that he knew existed. </a:t>
            </a:r>
          </a:p>
          <a:p>
            <a:pPr marL="4763" indent="-4763"/>
            <a:r>
              <a:rPr lang="en-US" dirty="0">
                <a:solidFill>
                  <a:srgbClr val="0070C0"/>
                </a:solidFill>
              </a:rPr>
              <a:t>(e.g. scandium, gallium, germanium).</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352" b="31158"/>
          <a:stretch/>
        </p:blipFill>
        <p:spPr bwMode="auto">
          <a:xfrm>
            <a:off x="457199" y="4219575"/>
            <a:ext cx="462277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1219201" y="4009280"/>
            <a:ext cx="1600199" cy="9437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09278"/>
            <a:ext cx="2057401" cy="454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7877175" y="5486400"/>
            <a:ext cx="962025" cy="12668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sp>
        <p:nvSpPr>
          <p:cNvPr id="2" name="Rectangle 1"/>
          <p:cNvSpPr/>
          <p:nvPr/>
        </p:nvSpPr>
        <p:spPr>
          <a:xfrm>
            <a:off x="117335" y="5094642"/>
            <a:ext cx="6816864" cy="1153758"/>
          </a:xfrm>
          <a:prstGeom prst="rect">
            <a:avLst/>
          </a:prstGeom>
        </p:spPr>
        <p:txBody>
          <a:bodyPr wrap="square" lIns="91040" tIns="45520" rIns="91040" bIns="45520">
            <a:spAutoFit/>
          </a:bodyPr>
          <a:lstStyle/>
          <a:p>
            <a:pPr marL="0" lvl="1"/>
            <a:r>
              <a:rPr lang="en-US" altLang="en-US" sz="2300" i="1" dirty="0">
                <a:latin typeface="Times New Roman" panose="02020603050405020304" pitchFamily="18" charset="0"/>
                <a:cs typeface="Times New Roman" panose="02020603050405020304" pitchFamily="18" charset="0"/>
              </a:rPr>
              <a:t>Mendeleev could NOT account for </a:t>
            </a:r>
            <a:r>
              <a:rPr lang="en-US" altLang="en-US" sz="2300" i="1" dirty="0">
                <a:solidFill>
                  <a:srgbClr val="FF0000"/>
                </a:solidFill>
                <a:latin typeface="Times New Roman" panose="02020603050405020304" pitchFamily="18" charset="0"/>
                <a:cs typeface="Times New Roman" panose="02020603050405020304" pitchFamily="18" charset="0"/>
              </a:rPr>
              <a:t>Iodine</a:t>
            </a:r>
            <a:r>
              <a:rPr lang="en-US" altLang="en-US" sz="2300" i="1" dirty="0">
                <a:latin typeface="Times New Roman" panose="02020603050405020304" pitchFamily="18" charset="0"/>
                <a:cs typeface="Times New Roman" panose="02020603050405020304" pitchFamily="18" charset="0"/>
              </a:rPr>
              <a:t> whose atomic mass was less than Tellurium, but whose chemical properties belonged with Br and Cl’s group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66">
                                            <p:txEl>
                                              <p:pRg st="0" end="0"/>
                                            </p:txEl>
                                          </p:spTgt>
                                        </p:tgtEl>
                                        <p:attrNameLst>
                                          <p:attrName>style.visibility</p:attrName>
                                        </p:attrNameLst>
                                      </p:cBhvr>
                                      <p:to>
                                        <p:strVal val="visible"/>
                                      </p:to>
                                    </p:set>
                                    <p:animEffect transition="in" filter="fade">
                                      <p:cBhvr>
                                        <p:cTn id="7" dur="500"/>
                                        <p:tgtEl>
                                          <p:spTgt spid="4505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66">
                                            <p:txEl>
                                              <p:pRg st="2" end="2"/>
                                            </p:txEl>
                                          </p:spTgt>
                                        </p:tgtEl>
                                        <p:attrNameLst>
                                          <p:attrName>style.visibility</p:attrName>
                                        </p:attrNameLst>
                                      </p:cBhvr>
                                      <p:to>
                                        <p:strVal val="visible"/>
                                      </p:to>
                                    </p:set>
                                    <p:animEffect transition="in" filter="fade">
                                      <p:cBhvr>
                                        <p:cTn id="12" dur="500"/>
                                        <p:tgtEl>
                                          <p:spTgt spid="4505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66">
                                            <p:txEl>
                                              <p:pRg st="4" end="4"/>
                                            </p:txEl>
                                          </p:spTgt>
                                        </p:tgtEl>
                                        <p:attrNameLst>
                                          <p:attrName>style.visibility</p:attrName>
                                        </p:attrNameLst>
                                      </p:cBhvr>
                                      <p:to>
                                        <p:strVal val="visible"/>
                                      </p:to>
                                    </p:set>
                                    <p:animEffect transition="in" filter="fade">
                                      <p:cBhvr>
                                        <p:cTn id="17" dur="500"/>
                                        <p:tgtEl>
                                          <p:spTgt spid="450566">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50566">
                                            <p:txEl>
                                              <p:pRg st="5" end="5"/>
                                            </p:txEl>
                                          </p:spTgt>
                                        </p:tgtEl>
                                        <p:attrNameLst>
                                          <p:attrName>style.visibility</p:attrName>
                                        </p:attrNameLst>
                                      </p:cBhvr>
                                      <p:to>
                                        <p:strVal val="visible"/>
                                      </p:to>
                                    </p:set>
                                    <p:animEffect transition="in" filter="fade">
                                      <p:cBhvr>
                                        <p:cTn id="21" dur="500"/>
                                        <p:tgtEl>
                                          <p:spTgt spid="450566">
                                            <p:txEl>
                                              <p:pRg st="5" end="5"/>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50566">
                                            <p:txEl>
                                              <p:pRg st="6" end="6"/>
                                            </p:txEl>
                                          </p:spTgt>
                                        </p:tgtEl>
                                        <p:attrNameLst>
                                          <p:attrName>style.visibility</p:attrName>
                                        </p:attrNameLst>
                                      </p:cBhvr>
                                      <p:to>
                                        <p:strVal val="visible"/>
                                      </p:to>
                                    </p:set>
                                    <p:animEffect transition="in" filter="fade">
                                      <p:cBhvr>
                                        <p:cTn id="25" dur="500"/>
                                        <p:tgtEl>
                                          <p:spTgt spid="45056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0" y="3996"/>
            <a:ext cx="9143996" cy="1373188"/>
          </a:xfrm>
        </p:spPr>
        <p:txBody>
          <a:bodyPr/>
          <a:lstStyle/>
          <a:p>
            <a:pPr marL="0" indent="0" eaLnBrk="1" hangingPunct="1"/>
            <a:r>
              <a:rPr lang="en-US" dirty="0"/>
              <a:t>The Modern Periodic Table </a:t>
            </a:r>
            <a:endParaRPr lang="en-US" dirty="0">
              <a:solidFill>
                <a:srgbClr val="FFFF00"/>
              </a:solidFill>
            </a:endParaRPr>
          </a:p>
        </p:txBody>
      </p:sp>
      <p:sp>
        <p:nvSpPr>
          <p:cNvPr id="51202" name="Text Placeholder 10"/>
          <p:cNvSpPr>
            <a:spLocks noGrp="1"/>
          </p:cNvSpPr>
          <p:nvPr>
            <p:ph type="body" sz="quarter" idx="12"/>
          </p:nvPr>
        </p:nvSpPr>
        <p:spPr>
          <a:xfrm>
            <a:off x="19" y="1377193"/>
            <a:ext cx="5714988" cy="5480843"/>
          </a:xfrm>
        </p:spPr>
        <p:txBody>
          <a:bodyPr/>
          <a:lstStyle/>
          <a:p>
            <a:pPr>
              <a:lnSpc>
                <a:spcPct val="100000"/>
              </a:lnSpc>
              <a:spcBef>
                <a:spcPts val="0"/>
              </a:spcBef>
            </a:pPr>
            <a:r>
              <a:rPr lang="en-US" sz="3600" dirty="0">
                <a:solidFill>
                  <a:srgbClr val="FF0000"/>
                </a:solidFill>
              </a:rPr>
              <a:t>Henry </a:t>
            </a:r>
            <a:r>
              <a:rPr lang="en-US" sz="4000" dirty="0">
                <a:solidFill>
                  <a:srgbClr val="FF0000"/>
                </a:solidFill>
              </a:rPr>
              <a:t>Moseley</a:t>
            </a:r>
            <a:r>
              <a:rPr lang="en-US" dirty="0"/>
              <a:t> (1887-1915)</a:t>
            </a:r>
          </a:p>
          <a:p>
            <a:pPr marL="566502" lvl="1" indent="-338636"/>
            <a:r>
              <a:rPr lang="en-US" sz="2500" dirty="0"/>
              <a:t>Contributed to the modern version of the periodic table.</a:t>
            </a:r>
          </a:p>
          <a:p>
            <a:pPr marL="566502" lvl="1" indent="-338636"/>
            <a:r>
              <a:rPr lang="en-US" sz="2500" dirty="0">
                <a:solidFill>
                  <a:srgbClr val="FF0000"/>
                </a:solidFill>
              </a:rPr>
              <a:t>Arranged all the elements in order of </a:t>
            </a:r>
            <a:r>
              <a:rPr lang="en-US" sz="4400" dirty="0">
                <a:solidFill>
                  <a:srgbClr val="0070C0"/>
                </a:solidFill>
              </a:rPr>
              <a:t>increasing atomic number</a:t>
            </a:r>
            <a:r>
              <a:rPr lang="en-US" sz="3600" dirty="0">
                <a:solidFill>
                  <a:srgbClr val="0070C0"/>
                </a:solidFill>
              </a:rPr>
              <a:t>.</a:t>
            </a:r>
          </a:p>
          <a:p>
            <a:pPr marL="566502" lvl="1" indent="-338636"/>
            <a:r>
              <a:rPr lang="en-US" sz="2500" dirty="0"/>
              <a:t>Accounted for variations resulting from isotopes.</a:t>
            </a:r>
          </a:p>
        </p:txBody>
      </p:sp>
      <p:pic>
        <p:nvPicPr>
          <p:cNvPr id="4098" name="Picture 2" descr="File:Henry Mose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685" y="1373208"/>
            <a:ext cx="3051151" cy="434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fade">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fade">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fade">
                                      <p:cBhvr>
                                        <p:cTn id="22" dur="5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0"/>
          <p:cNvSpPr>
            <a:spLocks noGrp="1"/>
          </p:cNvSpPr>
          <p:nvPr>
            <p:ph type="body" sz="quarter" idx="12"/>
          </p:nvPr>
        </p:nvSpPr>
        <p:spPr>
          <a:xfrm>
            <a:off x="0" y="1377153"/>
            <a:ext cx="4419599" cy="5480848"/>
          </a:xfrm>
        </p:spPr>
        <p:txBody>
          <a:bodyPr lIns="91040"/>
          <a:lstStyle/>
          <a:p>
            <a:pPr indent="1588" defTabSz="454792" eaLnBrk="1" fontAlgn="auto" hangingPunct="1">
              <a:lnSpc>
                <a:spcPct val="100000"/>
              </a:lnSpc>
              <a:spcBef>
                <a:spcPts val="1200"/>
              </a:spcBef>
              <a:spcAft>
                <a:spcPts val="0"/>
              </a:spcAft>
              <a:defRPr/>
            </a:pPr>
            <a:r>
              <a:rPr lang="en-US" sz="2700" dirty="0">
                <a:solidFill>
                  <a:schemeClr val="tx1"/>
                </a:solidFill>
              </a:rPr>
              <a:t>The </a:t>
            </a:r>
            <a:r>
              <a:rPr lang="en-US" sz="2700" b="1" dirty="0">
                <a:solidFill>
                  <a:schemeClr val="accent3"/>
                </a:solidFill>
              </a:rPr>
              <a:t>periodic table</a:t>
            </a:r>
            <a:r>
              <a:rPr lang="en-US" sz="2700" b="1" dirty="0">
                <a:solidFill>
                  <a:schemeClr val="tx1"/>
                </a:solidFill>
              </a:rPr>
              <a:t> </a:t>
            </a:r>
            <a:r>
              <a:rPr lang="en-US" sz="2700" dirty="0">
                <a:solidFill>
                  <a:schemeClr val="tx1"/>
                </a:solidFill>
              </a:rPr>
              <a:t>of elements is an organized display of the chemical elements.</a:t>
            </a:r>
          </a:p>
          <a:p>
            <a:pPr marL="229189" indent="-229189" defTabSz="454792" eaLnBrk="1" fontAlgn="auto" hangingPunct="1">
              <a:lnSpc>
                <a:spcPct val="100000"/>
              </a:lnSpc>
              <a:spcBef>
                <a:spcPts val="1200"/>
              </a:spcBef>
              <a:spcAft>
                <a:spcPts val="0"/>
              </a:spcAft>
              <a:buClr>
                <a:schemeClr val="accent1"/>
              </a:buClr>
              <a:buFont typeface="Wingdings" pitchFamily="2" charset="2"/>
              <a:buChar char="§"/>
              <a:defRPr/>
            </a:pPr>
            <a:r>
              <a:rPr lang="en-US" sz="2700" dirty="0">
                <a:solidFill>
                  <a:srgbClr val="FF0000"/>
                </a:solidFill>
              </a:rPr>
              <a:t>In order of increasing </a:t>
            </a:r>
            <a:r>
              <a:rPr lang="en-US" sz="2700" b="1" u="sng" dirty="0">
                <a:solidFill>
                  <a:srgbClr val="FF0000"/>
                </a:solidFill>
                <a:effectLst>
                  <a:outerShdw blurRad="38100" dist="38100" dir="2700000" algn="tl">
                    <a:srgbClr val="000000">
                      <a:alpha val="43137"/>
                    </a:srgbClr>
                  </a:outerShdw>
                </a:effectLst>
              </a:rPr>
              <a:t>atomic number</a:t>
            </a:r>
            <a:r>
              <a:rPr lang="en-US" sz="2700" b="1" dirty="0">
                <a:solidFill>
                  <a:srgbClr val="FF0000"/>
                </a:solidFill>
                <a:effectLst>
                  <a:outerShdw blurRad="38100" dist="38100" dir="2700000" algn="tl">
                    <a:srgbClr val="000000">
                      <a:alpha val="43137"/>
                    </a:srgbClr>
                  </a:outerShdw>
                </a:effectLst>
              </a:rPr>
              <a:t> </a:t>
            </a:r>
            <a:r>
              <a:rPr lang="en-US" sz="2700" dirty="0">
                <a:solidFill>
                  <a:srgbClr val="FF0000"/>
                </a:solidFill>
              </a:rPr>
              <a:t>(</a:t>
            </a:r>
            <a:r>
              <a:rPr lang="en-US" sz="2700" dirty="0">
                <a:solidFill>
                  <a:schemeClr val="tx1"/>
                </a:solidFill>
              </a:rPr>
              <a:t>protons</a:t>
            </a:r>
            <a:r>
              <a:rPr lang="en-US" sz="2700" dirty="0">
                <a:solidFill>
                  <a:srgbClr val="FF0000"/>
                </a:solidFill>
              </a:rPr>
              <a:t>)</a:t>
            </a:r>
          </a:p>
          <a:p>
            <a:pPr marL="229189" indent="-229189" defTabSz="454792" eaLnBrk="1" fontAlgn="auto" hangingPunct="1">
              <a:lnSpc>
                <a:spcPct val="100000"/>
              </a:lnSpc>
              <a:spcBef>
                <a:spcPts val="1200"/>
              </a:spcBef>
              <a:spcAft>
                <a:spcPts val="0"/>
              </a:spcAft>
              <a:buClr>
                <a:schemeClr val="accent1"/>
              </a:buClr>
              <a:buFont typeface="Wingdings" pitchFamily="2" charset="2"/>
              <a:buChar char="§"/>
              <a:defRPr/>
            </a:pPr>
            <a:r>
              <a:rPr lang="en-US" sz="2700" b="1" dirty="0">
                <a:solidFill>
                  <a:srgbClr val="0070C0"/>
                </a:solidFill>
                <a:effectLst>
                  <a:outerShdw blurRad="38100" dist="38100" dir="2700000" algn="tl">
                    <a:srgbClr val="000000">
                      <a:alpha val="43137"/>
                    </a:srgbClr>
                  </a:outerShdw>
                </a:effectLst>
              </a:rPr>
              <a:t>Similarities</a:t>
            </a:r>
            <a:r>
              <a:rPr lang="en-US" sz="2700" dirty="0">
                <a:solidFill>
                  <a:srgbClr val="0070C0"/>
                </a:solidFill>
              </a:rPr>
              <a:t> in chemical </a:t>
            </a:r>
            <a:r>
              <a:rPr lang="en-US" sz="2700" b="1" dirty="0">
                <a:solidFill>
                  <a:srgbClr val="0070C0"/>
                </a:solidFill>
                <a:effectLst>
                  <a:outerShdw blurRad="38100" dist="38100" dir="2700000" algn="tl">
                    <a:srgbClr val="000000">
                      <a:alpha val="43137"/>
                    </a:srgbClr>
                  </a:outerShdw>
                </a:effectLst>
              </a:rPr>
              <a:t>properties</a:t>
            </a:r>
          </a:p>
          <a:p>
            <a:pPr marL="682988" lvl="1" indent="-457200" defTabSz="454792" eaLnBrk="1" fontAlgn="auto" hangingPunct="1">
              <a:spcBef>
                <a:spcPts val="1200"/>
              </a:spcBef>
              <a:spcAft>
                <a:spcPts val="0"/>
              </a:spcAft>
              <a:buFont typeface="Wingdings" panose="05000000000000000000" pitchFamily="2" charset="2"/>
              <a:buChar char="v"/>
              <a:defRPr/>
            </a:pPr>
            <a:r>
              <a:rPr lang="en-US" sz="2700" dirty="0">
                <a:solidFill>
                  <a:srgbClr val="00B050"/>
                </a:solidFill>
              </a:rPr>
              <a:t>Similarities in </a:t>
            </a:r>
            <a:r>
              <a:rPr lang="en-US" sz="2700" b="1" dirty="0">
                <a:solidFill>
                  <a:srgbClr val="00B050"/>
                </a:solidFill>
                <a:effectLst>
                  <a:outerShdw blurRad="38100" dist="38100" dir="2700000" algn="tl">
                    <a:srgbClr val="000000">
                      <a:alpha val="43137"/>
                    </a:srgbClr>
                  </a:outerShdw>
                </a:effectLst>
              </a:rPr>
              <a:t>electron configurations</a:t>
            </a:r>
          </a:p>
          <a:p>
            <a:pPr eaLnBrk="1" hangingPunct="1">
              <a:lnSpc>
                <a:spcPct val="100000"/>
              </a:lnSpc>
              <a:spcBef>
                <a:spcPts val="1208"/>
              </a:spcBef>
              <a:buClrTx/>
              <a:buFont typeface="Arial" pitchFamily="34" charset="0"/>
              <a:buChar char="•"/>
              <a:defRPr/>
            </a:pPr>
            <a:endParaRPr lang="en-US" dirty="0"/>
          </a:p>
        </p:txBody>
      </p:sp>
      <p:sp>
        <p:nvSpPr>
          <p:cNvPr id="49153" name="Title 1"/>
          <p:cNvSpPr>
            <a:spLocks noGrp="1"/>
          </p:cNvSpPr>
          <p:nvPr>
            <p:ph type="title"/>
          </p:nvPr>
        </p:nvSpPr>
        <p:spPr>
          <a:xfrm>
            <a:off x="6" y="0"/>
            <a:ext cx="9143994" cy="1371600"/>
          </a:xfrm>
        </p:spPr>
        <p:txBody>
          <a:bodyPr/>
          <a:lstStyle/>
          <a:p>
            <a:pPr marL="0" indent="0" eaLnBrk="1" hangingPunct="1"/>
            <a:r>
              <a:rPr lang="en-US" dirty="0"/>
              <a:t>The Modern Periodic Table</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67236" y="1371600"/>
            <a:ext cx="4876801"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fade">
                                      <p:cBhvr>
                                        <p:cTn id="12" dur="5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fade">
                                      <p:cBhvr>
                                        <p:cTn id="17" dur="500"/>
                                        <p:tgtEl>
                                          <p:spTgt spid="49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fade">
                                      <p:cBhvr>
                                        <p:cTn id="22" dur="500"/>
                                        <p:tgtEl>
                                          <p:spTgt spid="49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8" name="Picture 8" descr="NPT"/>
          <p:cNvPicPr>
            <a:picLocks noChangeAspect="1" noChangeArrowheads="1"/>
          </p:cNvPicPr>
          <p:nvPr/>
        </p:nvPicPr>
        <p:blipFill rotWithShape="1">
          <a:blip r:embed="rId3">
            <a:extLst>
              <a:ext uri="{28A0092B-C50C-407E-A947-70E740481C1C}">
                <a14:useLocalDpi xmlns:a14="http://schemas.microsoft.com/office/drawing/2010/main" val="0"/>
              </a:ext>
            </a:extLst>
          </a:blip>
          <a:srcRect r="3846"/>
          <a:stretch/>
        </p:blipFill>
        <p:spPr bwMode="auto">
          <a:xfrm>
            <a:off x="419003" y="2232555"/>
            <a:ext cx="8420197" cy="4549245"/>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body" idx="1"/>
          </p:nvPr>
        </p:nvSpPr>
        <p:spPr>
          <a:xfrm>
            <a:off x="8" y="685800"/>
            <a:ext cx="9144000" cy="1600200"/>
          </a:xfrm>
        </p:spPr>
        <p:txBody>
          <a:bodyPr/>
          <a:lstStyle/>
          <a:p>
            <a:pPr marL="795039" indent="0" eaLnBrk="0" hangingPunct="0">
              <a:spcBef>
                <a:spcPct val="0"/>
              </a:spcBef>
            </a:pPr>
            <a:r>
              <a:rPr lang="en-US" altLang="en-US" sz="3600" b="1" dirty="0">
                <a:solidFill>
                  <a:srgbClr val="FF0000"/>
                </a:solidFill>
              </a:rPr>
              <a:t>Metals</a:t>
            </a:r>
            <a:r>
              <a:rPr lang="en-US" altLang="en-US" sz="2300" b="1" dirty="0">
                <a:solidFill>
                  <a:srgbClr val="658B92"/>
                </a:solidFill>
              </a:rPr>
              <a:t> </a:t>
            </a:r>
          </a:p>
          <a:p>
            <a:pPr marL="795039" indent="0" eaLnBrk="0" hangingPunct="0">
              <a:spcBef>
                <a:spcPct val="0"/>
              </a:spcBef>
            </a:pPr>
            <a:r>
              <a:rPr lang="en-US" altLang="en-US" sz="2300" dirty="0">
                <a:solidFill>
                  <a:srgbClr val="0070C0"/>
                </a:solidFill>
              </a:rPr>
              <a:t>As one goes across a period, the properties of elements become less metallic and more nonmetallic</a:t>
            </a:r>
            <a:r>
              <a:rPr lang="en-US" altLang="en-US" sz="2300" dirty="0"/>
              <a:t>. About 80% of the elements are metals</a:t>
            </a:r>
            <a:r>
              <a:rPr lang="en-US" altLang="en-US" sz="2300" dirty="0">
                <a:cs typeface="Tahoma" panose="020B0604030504040204" pitchFamily="34" charset="0"/>
              </a:rPr>
              <a:t>.</a:t>
            </a:r>
            <a:endParaRPr lang="en-US" altLang="en-US" sz="2300" dirty="0"/>
          </a:p>
        </p:txBody>
      </p:sp>
      <p:sp>
        <p:nvSpPr>
          <p:cNvPr id="481286" name="Rectangle 6"/>
          <p:cNvSpPr>
            <a:spLocks noGrp="1" noChangeArrowheads="1"/>
          </p:cNvSpPr>
          <p:nvPr>
            <p:ph type="title"/>
          </p:nvPr>
        </p:nvSpPr>
        <p:spPr>
          <a:xfrm>
            <a:off x="5257799" y="0"/>
            <a:ext cx="3657600" cy="838200"/>
          </a:xfrm>
          <a:noFill/>
          <a:ln/>
        </p:spPr>
        <p:txBody>
          <a:bodyPr/>
          <a:lstStyle/>
          <a:p>
            <a:r>
              <a:rPr lang="en-US" altLang="en-US"/>
              <a:t>Metals, Nonmetals, and Metalloids</a:t>
            </a:r>
          </a:p>
        </p:txBody>
      </p:sp>
      <p:sp>
        <p:nvSpPr>
          <p:cNvPr id="6" name="Oval 5"/>
          <p:cNvSpPr/>
          <p:nvPr/>
        </p:nvSpPr>
        <p:spPr bwMode="auto">
          <a:xfrm>
            <a:off x="1752607" y="2667000"/>
            <a:ext cx="1143000" cy="838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sp>
        <p:nvSpPr>
          <p:cNvPr id="3" name="Arrow: Left-Right 2">
            <a:extLst>
              <a:ext uri="{FF2B5EF4-FFF2-40B4-BE49-F238E27FC236}">
                <a16:creationId xmlns:a16="http://schemas.microsoft.com/office/drawing/2014/main" id="{AE6BC30E-20CF-C912-6523-979BD93C63CD}"/>
              </a:ext>
            </a:extLst>
          </p:cNvPr>
          <p:cNvSpPr/>
          <p:nvPr/>
        </p:nvSpPr>
        <p:spPr bwMode="auto">
          <a:xfrm>
            <a:off x="1066800" y="2438400"/>
            <a:ext cx="4876800" cy="228600"/>
          </a:xfrm>
          <a:prstGeom prst="lef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282">
                                            <p:txEl>
                                              <p:pRg st="0" end="0"/>
                                            </p:txEl>
                                          </p:spTgt>
                                        </p:tgtEl>
                                        <p:attrNameLst>
                                          <p:attrName>style.visibility</p:attrName>
                                        </p:attrNameLst>
                                      </p:cBhvr>
                                      <p:to>
                                        <p:strVal val="visible"/>
                                      </p:to>
                                    </p:set>
                                    <p:animEffect transition="in" filter="fade">
                                      <p:cBhvr>
                                        <p:cTn id="7" dur="500"/>
                                        <p:tgtEl>
                                          <p:spTgt spid="481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282">
                                            <p:txEl>
                                              <p:pRg st="1" end="1"/>
                                            </p:txEl>
                                          </p:spTgt>
                                        </p:tgtEl>
                                        <p:attrNameLst>
                                          <p:attrName>style.visibility</p:attrName>
                                        </p:attrNameLst>
                                      </p:cBhvr>
                                      <p:to>
                                        <p:strVal val="visible"/>
                                      </p:to>
                                    </p:set>
                                    <p:animEffect transition="in" filter="fade">
                                      <p:cBhvr>
                                        <p:cTn id="12" dur="500"/>
                                        <p:tgtEl>
                                          <p:spTgt spid="481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00400" y="4672046"/>
            <a:ext cx="2829835" cy="2109788"/>
          </a:xfrm>
          <a:prstGeom prst="rect">
            <a:avLst/>
          </a:prstGeom>
        </p:spPr>
      </p:pic>
      <p:sp>
        <p:nvSpPr>
          <p:cNvPr id="545794" name="Rectangle 2"/>
          <p:cNvSpPr>
            <a:spLocks noGrp="1" noChangeArrowheads="1"/>
          </p:cNvSpPr>
          <p:nvPr>
            <p:ph type="body" idx="1"/>
          </p:nvPr>
        </p:nvSpPr>
        <p:spPr>
          <a:xfrm>
            <a:off x="29893" y="824345"/>
            <a:ext cx="8927071" cy="4953000"/>
          </a:xfrm>
        </p:spPr>
        <p:txBody>
          <a:bodyPr/>
          <a:lstStyle/>
          <a:p>
            <a:pPr marL="0" indent="0" eaLnBrk="0" hangingPunct="0">
              <a:spcBef>
                <a:spcPct val="50000"/>
              </a:spcBef>
            </a:pPr>
            <a:r>
              <a:rPr lang="en-US" altLang="en-US" sz="3600" b="1" dirty="0">
                <a:solidFill>
                  <a:srgbClr val="FF0000"/>
                </a:solidFill>
              </a:rPr>
              <a:t>Metals </a:t>
            </a:r>
          </a:p>
          <a:p>
            <a:pPr marL="341804" indent="-341804" eaLnBrk="0" hangingPunct="0">
              <a:spcBef>
                <a:spcPct val="50000"/>
              </a:spcBef>
              <a:buFont typeface="Arial" panose="020B0604020202020204" pitchFamily="34" charset="0"/>
              <a:buChar char="•"/>
            </a:pPr>
            <a:r>
              <a:rPr lang="en-US" altLang="en-US" sz="2800" dirty="0">
                <a:solidFill>
                  <a:srgbClr val="FF0000"/>
                </a:solidFill>
              </a:rPr>
              <a:t>Good conductors of heat and electric current</a:t>
            </a:r>
            <a:r>
              <a:rPr lang="en-US" altLang="en-US" sz="2800" dirty="0"/>
              <a:t>. </a:t>
            </a:r>
          </a:p>
          <a:p>
            <a:pPr marL="341804" indent="-341804" eaLnBrk="0" hangingPunct="0">
              <a:spcBef>
                <a:spcPct val="50000"/>
              </a:spcBef>
              <a:buFont typeface="Arial" panose="020B0604020202020204" pitchFamily="34" charset="0"/>
              <a:buChar char="•"/>
            </a:pPr>
            <a:r>
              <a:rPr lang="en-US" altLang="en-US" sz="2800" dirty="0"/>
              <a:t>High</a:t>
            </a:r>
            <a:r>
              <a:rPr lang="en-US" altLang="en-US" sz="2800" b="1" dirty="0"/>
              <a:t> </a:t>
            </a:r>
            <a:r>
              <a:rPr lang="en-US" altLang="en-US" sz="2800" b="1" dirty="0">
                <a:solidFill>
                  <a:schemeClr val="accent1">
                    <a:lumMod val="50000"/>
                  </a:schemeClr>
                </a:solidFill>
              </a:rPr>
              <a:t>luster</a:t>
            </a:r>
            <a:r>
              <a:rPr lang="en-US" altLang="en-US" sz="2800" dirty="0"/>
              <a:t>, or sheen … ability to reflect light.</a:t>
            </a:r>
          </a:p>
          <a:p>
            <a:pPr marL="341804" indent="-341804" eaLnBrk="0" hangingPunct="0">
              <a:spcBef>
                <a:spcPct val="50000"/>
              </a:spcBef>
              <a:buFont typeface="Arial" panose="020B0604020202020204" pitchFamily="34" charset="0"/>
              <a:buChar char="•"/>
            </a:pPr>
            <a:r>
              <a:rPr lang="en-US" altLang="en-US" sz="2800" dirty="0">
                <a:solidFill>
                  <a:srgbClr val="00B050"/>
                </a:solidFill>
              </a:rPr>
              <a:t>Solids at room temperature, except for mercury (Hg). </a:t>
            </a:r>
          </a:p>
          <a:p>
            <a:pPr marL="341804" indent="-341804" eaLnBrk="0" hangingPunct="0">
              <a:spcBef>
                <a:spcPct val="50000"/>
              </a:spcBef>
              <a:buFont typeface="Arial" panose="020B0604020202020204" pitchFamily="34" charset="0"/>
              <a:buChar char="•"/>
            </a:pPr>
            <a:r>
              <a:rPr lang="en-US" altLang="en-US" sz="2800" b="1" dirty="0">
                <a:solidFill>
                  <a:schemeClr val="accent1">
                    <a:lumMod val="50000"/>
                  </a:schemeClr>
                </a:solidFill>
              </a:rPr>
              <a:t>Ductile</a:t>
            </a:r>
            <a:r>
              <a:rPr lang="en-US" altLang="en-US" sz="2800" dirty="0"/>
              <a:t>, can be drawn into wires. </a:t>
            </a:r>
          </a:p>
          <a:p>
            <a:pPr marL="341804" indent="-341804" eaLnBrk="0" hangingPunct="0">
              <a:spcBef>
                <a:spcPct val="50000"/>
              </a:spcBef>
              <a:buFont typeface="Arial" panose="020B0604020202020204" pitchFamily="34" charset="0"/>
              <a:buChar char="•"/>
            </a:pPr>
            <a:r>
              <a:rPr lang="en-US" altLang="en-US" sz="2800" b="1" dirty="0">
                <a:solidFill>
                  <a:schemeClr val="accent1">
                    <a:lumMod val="50000"/>
                  </a:schemeClr>
                </a:solidFill>
              </a:rPr>
              <a:t>Malleable</a:t>
            </a:r>
            <a:r>
              <a:rPr lang="en-US" altLang="en-US" sz="2800" dirty="0"/>
              <a:t>, </a:t>
            </a:r>
            <a:r>
              <a:rPr lang="en-US" altLang="en-US" sz="2800" dirty="0">
                <a:solidFill>
                  <a:srgbClr val="0070C0"/>
                </a:solidFill>
              </a:rPr>
              <a:t>can be hammered into thin sheets without breaking.</a:t>
            </a:r>
          </a:p>
          <a:p>
            <a:pPr marL="341804" indent="-341804" eaLnBrk="0" hangingPunct="0">
              <a:spcBef>
                <a:spcPct val="50000"/>
              </a:spcBef>
              <a:buFont typeface="Arial" panose="020B0604020202020204" pitchFamily="34" charset="0"/>
              <a:buChar char="•"/>
            </a:pPr>
            <a:r>
              <a:rPr lang="en-US" altLang="en-US" sz="2800" b="1" dirty="0">
                <a:solidFill>
                  <a:schemeClr val="accent1">
                    <a:lumMod val="50000"/>
                  </a:schemeClr>
                </a:solidFill>
              </a:rPr>
              <a:t>Hard &amp; Strong</a:t>
            </a:r>
            <a:endParaRPr lang="en-US" altLang="en-US" sz="2800" dirty="0"/>
          </a:p>
          <a:p>
            <a:pPr marL="0" indent="0" eaLnBrk="0" hangingPunct="0">
              <a:spcBef>
                <a:spcPct val="50000"/>
              </a:spcBef>
            </a:pPr>
            <a:endParaRPr lang="en-US" altLang="en-US" sz="2300" dirty="0"/>
          </a:p>
          <a:p>
            <a:pPr marL="0" indent="0" eaLnBrk="0" hangingPunct="0">
              <a:spcBef>
                <a:spcPct val="0"/>
              </a:spcBef>
            </a:pPr>
            <a:endParaRPr lang="en-US" altLang="en-US" sz="2300" dirty="0"/>
          </a:p>
          <a:p>
            <a:pPr marL="0" indent="0" eaLnBrk="0" hangingPunct="0">
              <a:spcBef>
                <a:spcPct val="0"/>
              </a:spcBef>
            </a:pPr>
            <a:endParaRPr lang="en-US" altLang="en-US" sz="2300" dirty="0"/>
          </a:p>
          <a:p>
            <a:pPr marL="0" indent="0" eaLnBrk="0" hangingPunct="0">
              <a:spcBef>
                <a:spcPct val="0"/>
              </a:spcBef>
            </a:pPr>
            <a:endParaRPr lang="en-US" altLang="en-US" sz="2300" dirty="0"/>
          </a:p>
        </p:txBody>
      </p:sp>
      <p:sp>
        <p:nvSpPr>
          <p:cNvPr id="545796" name="Rectangle 4"/>
          <p:cNvSpPr>
            <a:spLocks noGrp="1" noChangeArrowheads="1"/>
          </p:cNvSpPr>
          <p:nvPr>
            <p:ph type="title"/>
          </p:nvPr>
        </p:nvSpPr>
        <p:spPr>
          <a:xfrm>
            <a:off x="5257799" y="0"/>
            <a:ext cx="3048001" cy="838200"/>
          </a:xfrm>
          <a:noFill/>
          <a:ln/>
        </p:spPr>
        <p:txBody>
          <a:bodyPr/>
          <a:lstStyle/>
          <a:p>
            <a:r>
              <a:rPr lang="en-US" altLang="en-US" dirty="0"/>
              <a:t>Metals, Nonmetals, &amp; Metalloids</a:t>
            </a:r>
          </a:p>
        </p:txBody>
      </p:sp>
      <p:pic>
        <p:nvPicPr>
          <p:cNvPr id="545799" name="Picture 7" descr="0132525763_R16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4672046"/>
            <a:ext cx="2831072" cy="2109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5794">
                                            <p:txEl>
                                              <p:pRg st="1" end="1"/>
                                            </p:txEl>
                                          </p:spTgt>
                                        </p:tgtEl>
                                        <p:attrNameLst>
                                          <p:attrName>style.visibility</p:attrName>
                                        </p:attrNameLst>
                                      </p:cBhvr>
                                      <p:to>
                                        <p:strVal val="visible"/>
                                      </p:to>
                                    </p:set>
                                    <p:animEffect transition="in" filter="fade">
                                      <p:cBhvr>
                                        <p:cTn id="7" dur="500"/>
                                        <p:tgtEl>
                                          <p:spTgt spid="5457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5794">
                                            <p:txEl>
                                              <p:pRg st="2" end="2"/>
                                            </p:txEl>
                                          </p:spTgt>
                                        </p:tgtEl>
                                        <p:attrNameLst>
                                          <p:attrName>style.visibility</p:attrName>
                                        </p:attrNameLst>
                                      </p:cBhvr>
                                      <p:to>
                                        <p:strVal val="visible"/>
                                      </p:to>
                                    </p:set>
                                    <p:animEffect transition="in" filter="fade">
                                      <p:cBhvr>
                                        <p:cTn id="12" dur="500"/>
                                        <p:tgtEl>
                                          <p:spTgt spid="5457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5794">
                                            <p:txEl>
                                              <p:pRg st="3" end="3"/>
                                            </p:txEl>
                                          </p:spTgt>
                                        </p:tgtEl>
                                        <p:attrNameLst>
                                          <p:attrName>style.visibility</p:attrName>
                                        </p:attrNameLst>
                                      </p:cBhvr>
                                      <p:to>
                                        <p:strVal val="visible"/>
                                      </p:to>
                                    </p:set>
                                    <p:animEffect transition="in" filter="fade">
                                      <p:cBhvr>
                                        <p:cTn id="17" dur="500"/>
                                        <p:tgtEl>
                                          <p:spTgt spid="5457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5794">
                                            <p:txEl>
                                              <p:pRg st="4" end="4"/>
                                            </p:txEl>
                                          </p:spTgt>
                                        </p:tgtEl>
                                        <p:attrNameLst>
                                          <p:attrName>style.visibility</p:attrName>
                                        </p:attrNameLst>
                                      </p:cBhvr>
                                      <p:to>
                                        <p:strVal val="visible"/>
                                      </p:to>
                                    </p:set>
                                    <p:animEffect transition="in" filter="fade">
                                      <p:cBhvr>
                                        <p:cTn id="22" dur="500"/>
                                        <p:tgtEl>
                                          <p:spTgt spid="5457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5799"/>
                                        </p:tgtEl>
                                        <p:attrNameLst>
                                          <p:attrName>style.visibility</p:attrName>
                                        </p:attrNameLst>
                                      </p:cBhvr>
                                      <p:to>
                                        <p:strVal val="visible"/>
                                      </p:to>
                                    </p:set>
                                    <p:animEffect transition="in" filter="fade">
                                      <p:cBhvr>
                                        <p:cTn id="27" dur="500"/>
                                        <p:tgtEl>
                                          <p:spTgt spid="5457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5794">
                                            <p:txEl>
                                              <p:pRg st="5" end="5"/>
                                            </p:txEl>
                                          </p:spTgt>
                                        </p:tgtEl>
                                        <p:attrNameLst>
                                          <p:attrName>style.visibility</p:attrName>
                                        </p:attrNameLst>
                                      </p:cBhvr>
                                      <p:to>
                                        <p:strVal val="visible"/>
                                      </p:to>
                                    </p:set>
                                    <p:animEffect transition="in" filter="fade">
                                      <p:cBhvr>
                                        <p:cTn id="32" dur="500"/>
                                        <p:tgtEl>
                                          <p:spTgt spid="5457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5794">
                                            <p:txEl>
                                              <p:pRg st="6" end="6"/>
                                            </p:txEl>
                                          </p:spTgt>
                                        </p:tgtEl>
                                        <p:attrNameLst>
                                          <p:attrName>style.visibility</p:attrName>
                                        </p:attrNameLst>
                                      </p:cBhvr>
                                      <p:to>
                                        <p:strVal val="visible"/>
                                      </p:to>
                                    </p:set>
                                    <p:animEffect transition="in" filter="fade">
                                      <p:cBhvr>
                                        <p:cTn id="42" dur="500"/>
                                        <p:tgtEl>
                                          <p:spTgt spid="545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8" name="Rectangle 4"/>
          <p:cNvSpPr>
            <a:spLocks noGrp="1" noChangeArrowheads="1"/>
          </p:cNvSpPr>
          <p:nvPr>
            <p:ph type="title"/>
          </p:nvPr>
        </p:nvSpPr>
        <p:spPr>
          <a:xfrm>
            <a:off x="5257799" y="0"/>
            <a:ext cx="3657600" cy="838200"/>
          </a:xfrm>
          <a:noFill/>
          <a:ln/>
        </p:spPr>
        <p:txBody>
          <a:bodyPr/>
          <a:lstStyle/>
          <a:p>
            <a:r>
              <a:rPr lang="en-US" altLang="en-US"/>
              <a:t>Metals, Nonmetals, and Metalloids</a:t>
            </a:r>
          </a:p>
        </p:txBody>
      </p:sp>
      <p:pic>
        <p:nvPicPr>
          <p:cNvPr id="553990" name="Picture 6" descr="N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09800"/>
            <a:ext cx="8915399"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4191000" y="2667000"/>
            <a:ext cx="1409692" cy="838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sp>
        <p:nvSpPr>
          <p:cNvPr id="7" name="Rectangle 2"/>
          <p:cNvSpPr txBox="1">
            <a:spLocks noChangeArrowheads="1"/>
          </p:cNvSpPr>
          <p:nvPr/>
        </p:nvSpPr>
        <p:spPr bwMode="auto">
          <a:xfrm>
            <a:off x="457199" y="762000"/>
            <a:ext cx="838200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lvl1pPr marL="231510" indent="-231510" algn="l" rtl="0" fontAlgn="base">
              <a:spcBef>
                <a:spcPct val="20000"/>
              </a:spcBef>
              <a:spcAft>
                <a:spcPct val="0"/>
              </a:spcAft>
              <a:defRPr sz="3200" kern="1200">
                <a:solidFill>
                  <a:schemeClr val="tx1"/>
                </a:solidFill>
                <a:latin typeface="+mn-lt"/>
                <a:ea typeface="+mn-ea"/>
                <a:cs typeface="+mn-cs"/>
              </a:defRPr>
            </a:lvl1pPr>
            <a:lvl2pPr marL="681846" indent="-336164" algn="l" rtl="0" fontAlgn="base">
              <a:spcBef>
                <a:spcPct val="20000"/>
              </a:spcBef>
              <a:spcAft>
                <a:spcPct val="0"/>
              </a:spcAft>
              <a:buChar char="•"/>
              <a:defRPr sz="3200" kern="1200">
                <a:solidFill>
                  <a:schemeClr val="tx1"/>
                </a:solidFill>
                <a:latin typeface="+mn-lt"/>
                <a:ea typeface="+mn-ea"/>
                <a:cs typeface="+mn-cs"/>
              </a:defRPr>
            </a:lvl2pPr>
            <a:lvl3pPr marL="1140104" indent="-337750" algn="l" rtl="0" fontAlgn="base">
              <a:spcBef>
                <a:spcPct val="20000"/>
              </a:spcBef>
              <a:spcAft>
                <a:spcPct val="0"/>
              </a:spcAft>
              <a:buChar char="•"/>
              <a:defRPr sz="2700" kern="1200">
                <a:solidFill>
                  <a:schemeClr val="tx1"/>
                </a:solidFill>
                <a:latin typeface="+mn-lt"/>
                <a:ea typeface="+mn-ea"/>
                <a:cs typeface="+mn-cs"/>
              </a:defRPr>
            </a:lvl3pPr>
            <a:lvl4pPr marL="1598368" indent="-34409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5045" indent="-3377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11721" indent="-228338" algn="l" defTabSz="913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397" indent="-228338" algn="l" defTabSz="913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071" indent="-228338" algn="l" defTabSz="913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747" indent="-228338" algn="l" defTabSz="913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spcBef>
                <a:spcPts val="1200"/>
              </a:spcBef>
            </a:pPr>
            <a:r>
              <a:rPr lang="en-US" altLang="en-US" sz="3600" dirty="0">
                <a:solidFill>
                  <a:srgbClr val="FF0000"/>
                </a:solidFill>
              </a:rPr>
              <a:t>Nonmetals</a:t>
            </a:r>
            <a:r>
              <a:rPr lang="en-US" altLang="en-US" sz="2300" dirty="0"/>
              <a:t> </a:t>
            </a:r>
          </a:p>
          <a:p>
            <a:pPr marL="626622" indent="-284837" eaLnBrk="1" hangingPunct="1">
              <a:spcBef>
                <a:spcPts val="1200"/>
              </a:spcBef>
              <a:buFont typeface="Arial" panose="020B0604020202020204" pitchFamily="34" charset="0"/>
              <a:buChar char="•"/>
            </a:pPr>
            <a:r>
              <a:rPr lang="en-US" altLang="en-US" sz="2700" dirty="0"/>
              <a:t>Tend to have properties opposite of metals. </a:t>
            </a:r>
          </a:p>
          <a:p>
            <a:pPr marL="626622" indent="-284837" eaLnBrk="1" hangingPunct="1">
              <a:spcBef>
                <a:spcPts val="1200"/>
              </a:spcBef>
              <a:buFont typeface="Arial" panose="020B0604020202020204" pitchFamily="34" charset="0"/>
              <a:buChar char="•"/>
            </a:pPr>
            <a:r>
              <a:rPr lang="en-US" altLang="en-US" sz="2700" dirty="0"/>
              <a:t>Usually </a:t>
            </a:r>
            <a:r>
              <a:rPr lang="en-US" altLang="en-US" sz="2300" b="1" dirty="0">
                <a:solidFill>
                  <a:schemeClr val="accent1">
                    <a:lumMod val="50000"/>
                  </a:schemeClr>
                </a:solidFill>
              </a:rPr>
              <a:t>poor conductors &amp; brittle.</a:t>
            </a:r>
            <a:endParaRPr lang="en-US" altLang="en-US" sz="2300" dirty="0"/>
          </a:p>
          <a:p>
            <a:pPr marL="0" indent="0">
              <a:spcBef>
                <a:spcPct val="0"/>
              </a:spcBef>
            </a:pPr>
            <a:endParaRPr lang="en-US" altLang="en-US" sz="2300" dirty="0"/>
          </a:p>
        </p:txBody>
      </p:sp>
      <p:sp>
        <p:nvSpPr>
          <p:cNvPr id="2" name="Arrow: Left-Right 1">
            <a:extLst>
              <a:ext uri="{FF2B5EF4-FFF2-40B4-BE49-F238E27FC236}">
                <a16:creationId xmlns:a16="http://schemas.microsoft.com/office/drawing/2014/main" id="{430D0504-D0EB-6CF1-F095-98EC398324C6}"/>
              </a:ext>
            </a:extLst>
          </p:cNvPr>
          <p:cNvSpPr/>
          <p:nvPr/>
        </p:nvSpPr>
        <p:spPr bwMode="auto">
          <a:xfrm>
            <a:off x="6248400" y="2428008"/>
            <a:ext cx="1981200" cy="238991"/>
          </a:xfrm>
          <a:prstGeom prst="lef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84" name="Picture 8" descr="N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514600"/>
            <a:ext cx="7447286" cy="4343400"/>
          </a:xfrm>
          <a:prstGeom prst="rect">
            <a:avLst/>
          </a:prstGeom>
          <a:noFill/>
          <a:extLst>
            <a:ext uri="{909E8E84-426E-40DD-AFC4-6F175D3DCCD1}">
              <a14:hiddenFill xmlns:a14="http://schemas.microsoft.com/office/drawing/2010/main">
                <a:solidFill>
                  <a:srgbClr val="FFFFFF"/>
                </a:solidFill>
              </a14:hiddenFill>
            </a:ext>
          </a:extLst>
        </p:spPr>
      </p:pic>
      <p:sp>
        <p:nvSpPr>
          <p:cNvPr id="562178" name="Rectangle 2"/>
          <p:cNvSpPr>
            <a:spLocks noGrp="1" noChangeArrowheads="1"/>
          </p:cNvSpPr>
          <p:nvPr>
            <p:ph type="body" idx="1"/>
          </p:nvPr>
        </p:nvSpPr>
        <p:spPr>
          <a:xfrm>
            <a:off x="152400" y="831465"/>
            <a:ext cx="8991600" cy="2119800"/>
          </a:xfrm>
        </p:spPr>
        <p:txBody>
          <a:bodyPr/>
          <a:lstStyle/>
          <a:p>
            <a:pPr marL="0" indent="0" eaLnBrk="0" hangingPunct="0">
              <a:spcBef>
                <a:spcPct val="0"/>
              </a:spcBef>
            </a:pPr>
            <a:r>
              <a:rPr lang="en-US" altLang="en-US" sz="3600" b="1" dirty="0">
                <a:solidFill>
                  <a:srgbClr val="FF0000"/>
                </a:solidFill>
              </a:rPr>
              <a:t>Metalloids</a:t>
            </a:r>
          </a:p>
          <a:p>
            <a:pPr marL="911470" indent="-341804" eaLnBrk="0" hangingPunct="0">
              <a:spcBef>
                <a:spcPct val="0"/>
              </a:spcBef>
              <a:buFont typeface="Arial" panose="020B0604020202020204" pitchFamily="34" charset="0"/>
              <a:buChar char="•"/>
            </a:pPr>
            <a:r>
              <a:rPr lang="en-US" altLang="en-US" sz="2300" dirty="0"/>
              <a:t>“</a:t>
            </a:r>
            <a:r>
              <a:rPr lang="en-US" altLang="en-US" sz="2300" dirty="0">
                <a:solidFill>
                  <a:srgbClr val="0070C0"/>
                </a:solidFill>
              </a:rPr>
              <a:t>Staircase Elements</a:t>
            </a:r>
            <a:r>
              <a:rPr lang="en-US" altLang="en-US" sz="2300" dirty="0"/>
              <a:t>” that </a:t>
            </a:r>
            <a:r>
              <a:rPr lang="en-US" altLang="en-US" sz="2300" dirty="0">
                <a:solidFill>
                  <a:srgbClr val="00B050"/>
                </a:solidFill>
              </a:rPr>
              <a:t>sometimes behave like metals</a:t>
            </a:r>
            <a:r>
              <a:rPr lang="en-US" altLang="en-US" sz="2300" dirty="0"/>
              <a:t>. </a:t>
            </a:r>
          </a:p>
          <a:p>
            <a:pPr marL="911470" indent="-341804" eaLnBrk="0" hangingPunct="0">
              <a:spcBef>
                <a:spcPct val="0"/>
              </a:spcBef>
              <a:buFont typeface="Arial" panose="020B0604020202020204" pitchFamily="34" charset="0"/>
              <a:buChar char="•"/>
            </a:pPr>
            <a:r>
              <a:rPr lang="en-US" altLang="en-US" sz="2300" dirty="0"/>
              <a:t>Under other conditions, they may behave like nonmetals.</a:t>
            </a:r>
          </a:p>
          <a:p>
            <a:pPr marL="911470" indent="-341804" eaLnBrk="0" hangingPunct="0">
              <a:spcBef>
                <a:spcPct val="0"/>
              </a:spcBef>
              <a:buFont typeface="Arial" panose="020B0604020202020204" pitchFamily="34" charset="0"/>
              <a:buChar char="•"/>
            </a:pPr>
            <a:r>
              <a:rPr lang="en-US" altLang="en-US" sz="2300" dirty="0">
                <a:solidFill>
                  <a:srgbClr val="FF0000"/>
                </a:solidFill>
              </a:rPr>
              <a:t>Silicon is also present as the compound silicon dioxide in glass items and the earth’s crust (</a:t>
            </a:r>
            <a:r>
              <a:rPr lang="en-US" altLang="en-US" sz="2300" i="1" dirty="0">
                <a:solidFill>
                  <a:srgbClr val="FF0000"/>
                </a:solidFill>
                <a:latin typeface="Times New Roman" panose="02020603050405020304" pitchFamily="18" charset="0"/>
                <a:cs typeface="Times New Roman" panose="02020603050405020304" pitchFamily="18" charset="0"/>
              </a:rPr>
              <a:t>silica</a:t>
            </a:r>
            <a:r>
              <a:rPr lang="en-US" altLang="en-US" sz="2300" dirty="0">
                <a:solidFill>
                  <a:srgbClr val="FF0000"/>
                </a:solidFill>
              </a:rPr>
              <a:t>).</a:t>
            </a:r>
          </a:p>
          <a:p>
            <a:pPr marL="0" indent="0" eaLnBrk="0" hangingPunct="0">
              <a:spcBef>
                <a:spcPct val="0"/>
              </a:spcBef>
            </a:pPr>
            <a:endParaRPr lang="en-US" altLang="en-US" sz="2300" dirty="0"/>
          </a:p>
        </p:txBody>
      </p:sp>
      <p:sp>
        <p:nvSpPr>
          <p:cNvPr id="562180" name="Rectangle 4"/>
          <p:cNvSpPr>
            <a:spLocks noGrp="1" noChangeArrowheads="1"/>
          </p:cNvSpPr>
          <p:nvPr>
            <p:ph type="title"/>
          </p:nvPr>
        </p:nvSpPr>
        <p:spPr>
          <a:xfrm>
            <a:off x="5257799" y="0"/>
            <a:ext cx="3657600" cy="838200"/>
          </a:xfrm>
          <a:noFill/>
          <a:ln/>
        </p:spPr>
        <p:txBody>
          <a:bodyPr/>
          <a:lstStyle/>
          <a:p>
            <a:r>
              <a:rPr lang="en-US" altLang="en-US"/>
              <a:t>Metals, Nonmetals, and Metalloids</a:t>
            </a:r>
          </a:p>
        </p:txBody>
      </p:sp>
      <p:pic>
        <p:nvPicPr>
          <p:cNvPr id="6" name="Picture 6" descr="0132525763_R161b"/>
          <p:cNvPicPr>
            <a:picLocks noChangeAspect="1" noChangeArrowheads="1"/>
          </p:cNvPicPr>
          <p:nvPr/>
        </p:nvPicPr>
        <p:blipFill>
          <a:blip r:embed="rId4">
            <a:extLst>
              <a:ext uri="{28A0092B-C50C-407E-A947-70E740481C1C}">
                <a14:useLocalDpi xmlns:a14="http://schemas.microsoft.com/office/drawing/2010/main" val="0"/>
              </a:ext>
            </a:extLst>
          </a:blip>
          <a:srcRect l="25130" t="5547" r="22183" b="12651"/>
          <a:stretch>
            <a:fillRect/>
          </a:stretch>
        </p:blipFill>
        <p:spPr bwMode="auto">
          <a:xfrm>
            <a:off x="7651763" y="2951299"/>
            <a:ext cx="867964" cy="26911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2286000" y="2941774"/>
            <a:ext cx="1257292" cy="838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sp>
        <p:nvSpPr>
          <p:cNvPr id="8" name="Oval 7"/>
          <p:cNvSpPr/>
          <p:nvPr/>
        </p:nvSpPr>
        <p:spPr bwMode="auto">
          <a:xfrm rot="2830499">
            <a:off x="4370052" y="4056036"/>
            <a:ext cx="2982178" cy="9249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040" tIns="45520" rIns="91040" bIns="45520" numCol="1" rtlCol="0" anchor="t" anchorCtr="0" compatLnSpc="1">
            <a:prstTxWarp prst="textNoShape">
              <a:avLst/>
            </a:prstTxWarp>
          </a:bodyPr>
          <a:lstStyle/>
          <a:p>
            <a:pPr defTabSz="91043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178">
                                            <p:txEl>
                                              <p:pRg st="0" end="0"/>
                                            </p:txEl>
                                          </p:spTgt>
                                        </p:tgtEl>
                                        <p:attrNameLst>
                                          <p:attrName>style.visibility</p:attrName>
                                        </p:attrNameLst>
                                      </p:cBhvr>
                                      <p:to>
                                        <p:strVal val="visible"/>
                                      </p:to>
                                    </p:set>
                                    <p:animEffect transition="in" filter="fade">
                                      <p:cBhvr>
                                        <p:cTn id="7" dur="500"/>
                                        <p:tgtEl>
                                          <p:spTgt spid="562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2178">
                                            <p:txEl>
                                              <p:pRg st="1" end="1"/>
                                            </p:txEl>
                                          </p:spTgt>
                                        </p:tgtEl>
                                        <p:attrNameLst>
                                          <p:attrName>style.visibility</p:attrName>
                                        </p:attrNameLst>
                                      </p:cBhvr>
                                      <p:to>
                                        <p:strVal val="visible"/>
                                      </p:to>
                                    </p:set>
                                    <p:animEffect transition="in" filter="fade">
                                      <p:cBhvr>
                                        <p:cTn id="12" dur="500"/>
                                        <p:tgtEl>
                                          <p:spTgt spid="562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2178">
                                            <p:txEl>
                                              <p:pRg st="2" end="2"/>
                                            </p:txEl>
                                          </p:spTgt>
                                        </p:tgtEl>
                                        <p:attrNameLst>
                                          <p:attrName>style.visibility</p:attrName>
                                        </p:attrNameLst>
                                      </p:cBhvr>
                                      <p:to>
                                        <p:strVal val="visible"/>
                                      </p:to>
                                    </p:set>
                                    <p:animEffect transition="in" filter="fade">
                                      <p:cBhvr>
                                        <p:cTn id="17" dur="500"/>
                                        <p:tgtEl>
                                          <p:spTgt spid="562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2178">
                                            <p:txEl>
                                              <p:pRg st="3" end="3"/>
                                            </p:txEl>
                                          </p:spTgt>
                                        </p:tgtEl>
                                        <p:attrNameLst>
                                          <p:attrName>style.visibility</p:attrName>
                                        </p:attrNameLst>
                                      </p:cBhvr>
                                      <p:to>
                                        <p:strVal val="visible"/>
                                      </p:to>
                                    </p:set>
                                    <p:animEffect transition="in" filter="fade">
                                      <p:cBhvr>
                                        <p:cTn id="22" dur="500"/>
                                        <p:tgtEl>
                                          <p:spTgt spid="562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40" tIns="45520" rIns="91040" bIns="45520"/>
          <a:lstStyle>
            <a:lvl1pPr marL="282575" indent="-28257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solidFill>
                  <a:srgbClr val="FFB732"/>
                </a:solidFill>
                <a:ea typeface="ヒラギノ角ゴ Pro W3" pitchFamily="-80" charset="-128"/>
              </a:rPr>
              <a:t>Chapter 6</a:t>
            </a:r>
            <a:endParaRPr lang="en-US" altLang="en-US" sz="3200" dirty="0">
              <a:solidFill>
                <a:schemeClr val="bg1"/>
              </a:solidFill>
              <a:ea typeface="ヒラギノ角ゴ Pro W3" pitchFamily="-80" charset="-128"/>
            </a:endParaRPr>
          </a:p>
          <a:p>
            <a:r>
              <a:rPr lang="en-US" altLang="en-US" sz="2700" dirty="0">
                <a:solidFill>
                  <a:schemeClr val="bg1"/>
                </a:solidFill>
              </a:rPr>
              <a:t>The Periodic Table</a:t>
            </a:r>
          </a:p>
          <a:p>
            <a:endParaRPr lang="en-US" altLang="en-US" sz="2700" b="1" dirty="0">
              <a:solidFill>
                <a:srgbClr val="FFB732"/>
              </a:solidFill>
            </a:endParaRPr>
          </a:p>
          <a:p>
            <a:pPr indent="3174"/>
            <a:r>
              <a:rPr lang="en-US" altLang="en-US" sz="2100" dirty="0">
                <a:solidFill>
                  <a:srgbClr val="FFFF00"/>
                </a:solidFill>
              </a:rPr>
              <a:t>Organizing the Elements</a:t>
            </a:r>
          </a:p>
          <a:p>
            <a:pPr indent="3174"/>
            <a:endParaRPr lang="en-US" altLang="en-US" dirty="0">
              <a:solidFill>
                <a:srgbClr val="FFFF00"/>
              </a:solidFill>
            </a:endParaRPr>
          </a:p>
          <a:p>
            <a:pPr indent="3174"/>
            <a:r>
              <a:rPr lang="en-US" altLang="en-US" sz="2100" dirty="0">
                <a:solidFill>
                  <a:srgbClr val="FFFF00"/>
                </a:solidFill>
              </a:rPr>
              <a:t>Classifying the Elements</a:t>
            </a:r>
          </a:p>
          <a:p>
            <a:pPr indent="3174"/>
            <a:endParaRPr lang="en-US" altLang="en-US" sz="2100" dirty="0">
              <a:solidFill>
                <a:srgbClr val="FFFF00"/>
              </a:solidFill>
            </a:endParaRPr>
          </a:p>
          <a:p>
            <a:pPr indent="3174"/>
            <a:r>
              <a:rPr lang="en-US" altLang="en-US" sz="2100" dirty="0">
                <a:solidFill>
                  <a:srgbClr val="FFFF00"/>
                </a:solidFill>
              </a:rPr>
              <a:t>Periodic Trends</a:t>
            </a:r>
          </a:p>
        </p:txBody>
      </p:sp>
      <p:pic>
        <p:nvPicPr>
          <p:cNvPr id="5133" name="Picture 13" descr="0132525763_R154b"/>
          <p:cNvPicPr>
            <a:picLocks noChangeAspect="1" noChangeArrowheads="1"/>
          </p:cNvPicPr>
          <p:nvPr/>
        </p:nvPicPr>
        <p:blipFill>
          <a:blip r:embed="rId3">
            <a:extLst>
              <a:ext uri="{28A0092B-C50C-407E-A947-70E740481C1C}">
                <a14:useLocalDpi xmlns:a14="http://schemas.microsoft.com/office/drawing/2010/main" val="0"/>
              </a:ext>
            </a:extLst>
          </a:blip>
          <a:srcRect l="10938"/>
          <a:stretch>
            <a:fillRect/>
          </a:stretch>
        </p:blipFill>
        <p:spPr bwMode="auto">
          <a:xfrm>
            <a:off x="304800" y="1981200"/>
            <a:ext cx="4343400" cy="36353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4"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5" y="21"/>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p:txBody>
          <a:bodyPr/>
          <a:lstStyle/>
          <a:p>
            <a:r>
              <a:rPr lang="en-US" dirty="0"/>
              <a:t>Information for Each Element</a:t>
            </a:r>
          </a:p>
        </p:txBody>
      </p:sp>
      <p:sp>
        <p:nvSpPr>
          <p:cNvPr id="2" name="Text Placeholder 1"/>
          <p:cNvSpPr>
            <a:spLocks noGrp="1"/>
          </p:cNvSpPr>
          <p:nvPr>
            <p:ph type="body" sz="quarter" idx="12"/>
          </p:nvPr>
        </p:nvSpPr>
        <p:spPr>
          <a:xfrm>
            <a:off x="11" y="1377153"/>
            <a:ext cx="4419586" cy="5480848"/>
          </a:xfrm>
        </p:spPr>
        <p:txBody>
          <a:bodyPr>
            <a:normAutofit/>
          </a:bodyPr>
          <a:lstStyle/>
          <a:p>
            <a:r>
              <a:rPr lang="en-US" sz="2700" dirty="0"/>
              <a:t>Each element’s entry on the periodic table shows:</a:t>
            </a:r>
          </a:p>
          <a:p>
            <a:pPr marL="343384" lvl="1" indent="-343384">
              <a:spcBef>
                <a:spcPts val="1800"/>
              </a:spcBef>
            </a:pPr>
            <a:r>
              <a:rPr lang="en-US" sz="2700" dirty="0">
                <a:solidFill>
                  <a:srgbClr val="0070C0"/>
                </a:solidFill>
              </a:rPr>
              <a:t>Chemical symbol</a:t>
            </a:r>
          </a:p>
          <a:p>
            <a:pPr marL="343384" lvl="1" indent="-343384">
              <a:spcBef>
                <a:spcPts val="1800"/>
              </a:spcBef>
            </a:pPr>
            <a:r>
              <a:rPr lang="en-US" sz="2700" dirty="0"/>
              <a:t>Element name</a:t>
            </a:r>
          </a:p>
          <a:p>
            <a:pPr marL="343384" lvl="1" indent="-343384">
              <a:spcBef>
                <a:spcPts val="1800"/>
              </a:spcBef>
            </a:pPr>
            <a:r>
              <a:rPr lang="en-US" sz="2700" dirty="0">
                <a:solidFill>
                  <a:srgbClr val="0070C0"/>
                </a:solidFill>
              </a:rPr>
              <a:t>Atomic number</a:t>
            </a:r>
          </a:p>
          <a:p>
            <a:pPr marL="343384" lvl="1" indent="-343384">
              <a:spcBef>
                <a:spcPts val="1800"/>
              </a:spcBef>
            </a:pPr>
            <a:r>
              <a:rPr lang="en-US" sz="2700" dirty="0"/>
              <a:t>Average atomic mass</a:t>
            </a:r>
          </a:p>
          <a:p>
            <a:pPr marL="343384" lvl="1" indent="-343384">
              <a:spcBef>
                <a:spcPts val="1800"/>
              </a:spcBef>
            </a:pPr>
            <a:r>
              <a:rPr lang="en-US" sz="2700" dirty="0">
                <a:solidFill>
                  <a:srgbClr val="0070C0"/>
                </a:solidFill>
              </a:rPr>
              <a:t>Electron configuration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30" y="0"/>
            <a:ext cx="1811197" cy="218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0132525763_A16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598" y="2442678"/>
            <a:ext cx="4648202" cy="346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 y="-9525"/>
            <a:ext cx="9144000" cy="1228725"/>
          </a:xfrm>
          <a:noFill/>
          <a:ln/>
        </p:spPr>
        <p:txBody>
          <a:bodyPr/>
          <a:lstStyle/>
          <a:p>
            <a:r>
              <a:rPr lang="en-US" altLang="en-US" sz="6500" i="1" dirty="0">
                <a:solidFill>
                  <a:srgbClr val="FF0000"/>
                </a:solidFill>
                <a:latin typeface="Comic Sans MS" pitchFamily="66" charset="0"/>
              </a:rPr>
              <a:t>Periodic Law</a:t>
            </a:r>
            <a:endParaRPr lang="en-US" altLang="en-US" dirty="0">
              <a:solidFill>
                <a:srgbClr val="FF0000"/>
              </a:solidFill>
            </a:endParaRPr>
          </a:p>
        </p:txBody>
      </p:sp>
      <p:sp>
        <p:nvSpPr>
          <p:cNvPr id="16389" name="Rectangle 5"/>
          <p:cNvSpPr>
            <a:spLocks noChangeArrowheads="1"/>
          </p:cNvSpPr>
          <p:nvPr/>
        </p:nvSpPr>
        <p:spPr bwMode="auto">
          <a:xfrm>
            <a:off x="533400" y="3124200"/>
            <a:ext cx="7924800" cy="3657600"/>
          </a:xfrm>
          <a:prstGeom prst="rect">
            <a:avLst/>
          </a:prstGeom>
          <a:solidFill>
            <a:srgbClr val="FFCC66"/>
          </a:solidFill>
          <a:ln>
            <a:noFill/>
          </a:ln>
          <a:effectLst/>
        </p:spPr>
        <p:txBody>
          <a:bodyPr lIns="91040" tIns="45520" rIns="91040" bIns="45520"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a:r>
              <a:rPr lang="en-US" altLang="en-US" sz="3600" b="1" i="1" dirty="0">
                <a:solidFill>
                  <a:srgbClr val="3333CC"/>
                </a:solidFill>
                <a:latin typeface="Comic Sans MS" pitchFamily="66" charset="0"/>
              </a:rPr>
              <a:t>When elements are arranged in order of increasing </a:t>
            </a:r>
            <a:r>
              <a:rPr lang="en-US" altLang="en-US" b="1" i="1" dirty="0">
                <a:solidFill>
                  <a:srgbClr val="FF0000"/>
                </a:solidFill>
                <a:latin typeface="Comic Sans MS" pitchFamily="66" charset="0"/>
              </a:rPr>
              <a:t>atomic number</a:t>
            </a:r>
            <a:r>
              <a:rPr lang="en-US" altLang="en-US" sz="3600" b="1" i="1" dirty="0">
                <a:solidFill>
                  <a:srgbClr val="3333CC"/>
                </a:solidFill>
                <a:latin typeface="Comic Sans MS" pitchFamily="66" charset="0"/>
              </a:rPr>
              <a:t>, there is a periodic pattern in their </a:t>
            </a:r>
            <a:r>
              <a:rPr lang="en-US" altLang="en-US" sz="4800" b="1" i="1" dirty="0">
                <a:solidFill>
                  <a:srgbClr val="00B050"/>
                </a:solidFill>
                <a:latin typeface="Comic Sans MS" pitchFamily="66" charset="0"/>
              </a:rPr>
              <a:t>physical</a:t>
            </a:r>
            <a:r>
              <a:rPr lang="en-US" altLang="en-US" sz="4800" b="1" i="1" dirty="0">
                <a:solidFill>
                  <a:srgbClr val="3333CC"/>
                </a:solidFill>
                <a:latin typeface="Comic Sans MS" pitchFamily="66" charset="0"/>
              </a:rPr>
              <a:t> and </a:t>
            </a:r>
            <a:r>
              <a:rPr lang="en-US" altLang="en-US" sz="4800" b="1" i="1" dirty="0">
                <a:solidFill>
                  <a:srgbClr val="D13426"/>
                </a:solidFill>
                <a:latin typeface="Comic Sans MS" pitchFamily="66" charset="0"/>
              </a:rPr>
              <a:t>chemical</a:t>
            </a:r>
            <a:r>
              <a:rPr lang="en-US" altLang="en-US" sz="4800" b="1" i="1" dirty="0">
                <a:solidFill>
                  <a:srgbClr val="3333CC"/>
                </a:solidFill>
                <a:latin typeface="Comic Sans MS" pitchFamily="66" charset="0"/>
              </a:rPr>
              <a:t> properties</a:t>
            </a:r>
            <a:r>
              <a:rPr lang="en-US" altLang="en-US" sz="3600" b="1" i="1" dirty="0">
                <a:solidFill>
                  <a:srgbClr val="3333CC"/>
                </a:solidFill>
                <a:latin typeface="Comic Sans MS" pitchFamily="66" charset="0"/>
              </a:rPr>
              <a:t>.</a:t>
            </a:r>
            <a:endParaRPr lang="en-US" altLang="en-US" b="1" dirty="0">
              <a:solidFill>
                <a:srgbClr val="000000"/>
              </a:solidFill>
            </a:endParaRPr>
          </a:p>
        </p:txBody>
      </p:sp>
    </p:spTree>
    <p:extLst>
      <p:ext uri="{BB962C8B-B14F-4D97-AF65-F5344CB8AC3E}">
        <p14:creationId xmlns:p14="http://schemas.microsoft.com/office/powerpoint/2010/main" val="26091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3557" name="AutoShape 5"/>
          <p:cNvSpPr>
            <a:spLocks noChangeArrowheads="1"/>
          </p:cNvSpPr>
          <p:nvPr/>
        </p:nvSpPr>
        <p:spPr bwMode="auto">
          <a:xfrm rot="10800000">
            <a:off x="228599" y="2743200"/>
            <a:ext cx="1066801"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5" name="Title 4"/>
          <p:cNvSpPr txBox="1">
            <a:spLocks/>
          </p:cNvSpPr>
          <p:nvPr/>
        </p:nvSpPr>
        <p:spPr bwMode="auto">
          <a:xfrm>
            <a:off x="12" y="0"/>
            <a:ext cx="9143992" cy="838200"/>
          </a:xfrm>
          <a:prstGeom prst="rect">
            <a:avLst/>
          </a:prstGeom>
          <a:solidFill>
            <a:srgbClr val="4D4F58"/>
          </a:solidFill>
          <a:ln>
            <a:noFill/>
          </a:ln>
          <a:effectLst/>
        </p:spPr>
        <p:txBody>
          <a:bodyPr vert="horz" wrap="square" lIns="325219" tIns="133901" rIns="325219" bIns="133901" numCol="1" anchor="ctr" anchorCtr="0" compatLnSpc="1">
            <a:prstTxWarp prst="textNoShape">
              <a:avLst/>
            </a:prstTxWarp>
            <a:noAutofit/>
          </a:bodyPr>
          <a:lstStyle>
            <a:lvl1pPr marL="1143125" indent="-11431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125" indent="-1143125" algn="l" rtl="0" eaLnBrk="0" fontAlgn="base" hangingPunct="0">
              <a:lnSpc>
                <a:spcPct val="95000"/>
              </a:lnSpc>
              <a:spcBef>
                <a:spcPct val="0"/>
              </a:spcBef>
              <a:spcAft>
                <a:spcPct val="0"/>
              </a:spcAft>
              <a:defRPr sz="2900" b="1">
                <a:solidFill>
                  <a:schemeClr val="bg2"/>
                </a:solidFill>
                <a:latin typeface="Arial" charset="0"/>
              </a:defRPr>
            </a:lvl2pPr>
            <a:lvl3pPr marL="1143125" indent="-1143125" algn="l" rtl="0" eaLnBrk="0" fontAlgn="base" hangingPunct="0">
              <a:lnSpc>
                <a:spcPct val="95000"/>
              </a:lnSpc>
              <a:spcBef>
                <a:spcPct val="0"/>
              </a:spcBef>
              <a:spcAft>
                <a:spcPct val="0"/>
              </a:spcAft>
              <a:defRPr sz="2900" b="1">
                <a:solidFill>
                  <a:schemeClr val="bg2"/>
                </a:solidFill>
                <a:latin typeface="Arial" charset="0"/>
              </a:defRPr>
            </a:lvl3pPr>
            <a:lvl4pPr marL="1143125" indent="-1143125" algn="l" rtl="0" eaLnBrk="0" fontAlgn="base" hangingPunct="0">
              <a:lnSpc>
                <a:spcPct val="95000"/>
              </a:lnSpc>
              <a:spcBef>
                <a:spcPct val="0"/>
              </a:spcBef>
              <a:spcAft>
                <a:spcPct val="0"/>
              </a:spcAft>
              <a:defRPr sz="2900" b="1">
                <a:solidFill>
                  <a:schemeClr val="bg2"/>
                </a:solidFill>
                <a:latin typeface="Arial" charset="0"/>
              </a:defRPr>
            </a:lvl4pPr>
            <a:lvl5pPr marL="1143125" indent="-1143125" algn="l" rtl="0" eaLnBrk="0" fontAlgn="base" hangingPunct="0">
              <a:lnSpc>
                <a:spcPct val="95000"/>
              </a:lnSpc>
              <a:spcBef>
                <a:spcPct val="0"/>
              </a:spcBef>
              <a:spcAft>
                <a:spcPct val="0"/>
              </a:spcAft>
              <a:defRPr sz="2900" b="1">
                <a:solidFill>
                  <a:schemeClr val="bg2"/>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a:lstStyle>
          <a:p>
            <a:pPr marL="1139199" indent="-1139199" algn="ctr" defTabSz="911262"/>
            <a:r>
              <a:rPr lang="en-US" sz="7100" kern="0">
                <a:solidFill>
                  <a:srgbClr val="FFFF00"/>
                </a:solidFill>
                <a:latin typeface="Arial"/>
              </a:rPr>
              <a:t>Periods</a:t>
            </a:r>
            <a:endParaRPr lang="en-US" sz="7100" kern="0" dirty="0">
              <a:solidFill>
                <a:srgbClr val="FFFF00"/>
              </a:solidFill>
              <a:latin typeface="Arial"/>
            </a:endParaRPr>
          </a:p>
        </p:txBody>
      </p:sp>
      <p:sp>
        <p:nvSpPr>
          <p:cNvPr id="6" name="Text Placeholder 1"/>
          <p:cNvSpPr txBox="1">
            <a:spLocks/>
          </p:cNvSpPr>
          <p:nvPr/>
        </p:nvSpPr>
        <p:spPr bwMode="auto">
          <a:xfrm>
            <a:off x="457199" y="3352800"/>
            <a:ext cx="8305800" cy="3426225"/>
          </a:xfrm>
          <a:prstGeom prst="rect">
            <a:avLst/>
          </a:prstGeom>
          <a:solidFill>
            <a:srgbClr val="92D050"/>
          </a:solidFill>
          <a:ln>
            <a:noFill/>
          </a:ln>
          <a:effectLst/>
        </p:spPr>
        <p:txBody>
          <a:bodyPr vert="horz" wrap="square" lIns="91082" tIns="45520" rIns="91040" bIns="45520" numCol="1" anchor="t" anchorCtr="0" compatLnSpc="1">
            <a:prstTxWarp prst="textNoShape">
              <a:avLst/>
            </a:prstTxWarp>
            <a:noAutofit/>
          </a:bodyPr>
          <a:lstStyle>
            <a:defPPr>
              <a:defRPr lang="en-US"/>
            </a:defPPr>
            <a:lvl1pPr algn="r" rtl="0" eaLnBrk="0" fontAlgn="base" hangingPunct="0">
              <a:spcBef>
                <a:spcPct val="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456779"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13560"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70346"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27127"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83906"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40687"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97466"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54247"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a:lstStyle>
          <a:p>
            <a:pPr marL="0" lvl="1" algn="ctr"/>
            <a:r>
              <a:rPr lang="en-US" dirty="0">
                <a:solidFill>
                  <a:srgbClr val="0070C0"/>
                </a:solidFill>
              </a:rPr>
              <a:t>Horizontal rows on the periodic table</a:t>
            </a:r>
          </a:p>
          <a:p>
            <a:pPr marL="796936" lvl="1" indent="-341727">
              <a:spcBef>
                <a:spcPts val="601"/>
              </a:spcBef>
              <a:buFont typeface="Arial" panose="020B0604020202020204" pitchFamily="34" charset="0"/>
              <a:buChar char="•"/>
            </a:pPr>
            <a:r>
              <a:rPr lang="en-US" sz="2100" dirty="0">
                <a:solidFill>
                  <a:srgbClr val="FF0000"/>
                </a:solidFill>
              </a:rPr>
              <a:t>Indicate </a:t>
            </a:r>
            <a:r>
              <a:rPr lang="en-US" sz="2800" b="1" u="sng" dirty="0"/>
              <a:t>principal energy level </a:t>
            </a:r>
            <a:r>
              <a:rPr lang="en-US" sz="2100" dirty="0">
                <a:solidFill>
                  <a:srgbClr val="FF0000"/>
                </a:solidFill>
              </a:rPr>
              <a:t>of valence electrons (Quantum number 1, n).</a:t>
            </a:r>
          </a:p>
          <a:p>
            <a:pPr marL="796936" lvl="1" indent="-341727">
              <a:spcBef>
                <a:spcPts val="601"/>
              </a:spcBef>
              <a:buFont typeface="Arial" panose="020B0604020202020204" pitchFamily="34" charset="0"/>
              <a:buChar char="•"/>
            </a:pPr>
            <a:r>
              <a:rPr lang="en-US" sz="2100" dirty="0"/>
              <a:t>Atomic number increases from left to right across the period.</a:t>
            </a:r>
          </a:p>
          <a:p>
            <a:pPr marL="796936" lvl="1" indent="-341727">
              <a:spcBef>
                <a:spcPts val="601"/>
              </a:spcBef>
              <a:buFont typeface="Arial" panose="020B0604020202020204" pitchFamily="34" charset="0"/>
              <a:buChar char="•"/>
            </a:pPr>
            <a:r>
              <a:rPr lang="en-US" sz="2100" dirty="0">
                <a:solidFill>
                  <a:srgbClr val="7030A0"/>
                </a:solidFill>
              </a:rPr>
              <a:t>In each period the number of </a:t>
            </a:r>
            <a:r>
              <a:rPr lang="en-US" sz="3200" b="1" u="sng" dirty="0">
                <a:solidFill>
                  <a:srgbClr val="FFFF00"/>
                </a:solidFill>
              </a:rPr>
              <a:t>valence</a:t>
            </a:r>
            <a:r>
              <a:rPr lang="en-US" sz="2100" dirty="0">
                <a:solidFill>
                  <a:srgbClr val="7030A0"/>
                </a:solidFill>
              </a:rPr>
              <a:t> electrons increases from left to right.</a:t>
            </a:r>
          </a:p>
          <a:p>
            <a:pPr marL="796936" lvl="1" indent="-341727">
              <a:spcBef>
                <a:spcPts val="601"/>
              </a:spcBef>
              <a:buFont typeface="Arial" panose="020B0604020202020204" pitchFamily="34" charset="0"/>
              <a:buChar char="•"/>
            </a:pPr>
            <a:r>
              <a:rPr lang="en-US" sz="2100" dirty="0"/>
              <a:t>Chemical properties change systematically across the periodic table.</a:t>
            </a:r>
          </a:p>
        </p:txBody>
      </p:sp>
    </p:spTree>
    <p:extLst>
      <p:ext uri="{BB962C8B-B14F-4D97-AF65-F5344CB8AC3E}">
        <p14:creationId xmlns:p14="http://schemas.microsoft.com/office/powerpoint/2010/main" val="6411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left)">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 Placeholder 1"/>
          <p:cNvSpPr txBox="1">
            <a:spLocks/>
          </p:cNvSpPr>
          <p:nvPr/>
        </p:nvSpPr>
        <p:spPr bwMode="auto">
          <a:xfrm>
            <a:off x="190500" y="2971800"/>
            <a:ext cx="8762999" cy="3657600"/>
          </a:xfrm>
          <a:prstGeom prst="rect">
            <a:avLst/>
          </a:prstGeom>
          <a:solidFill>
            <a:srgbClr val="FFFF00"/>
          </a:solidFill>
          <a:ln w="9525">
            <a:noFill/>
            <a:miter lim="800000"/>
            <a:headEnd/>
            <a:tailEnd/>
          </a:ln>
        </p:spPr>
        <p:txBody>
          <a:bodyPr vert="horz" wrap="square" lIns="344344" tIns="191303" rIns="0" bIns="191303" numCol="1" anchor="t" anchorCtr="0" compatLnSpc="1">
            <a:prstTxWarp prst="textNoShape">
              <a:avLst/>
            </a:prstTxWarp>
            <a:normAutofit fontScale="85000" lnSpcReduction="10000"/>
          </a:bodyPr>
          <a:lst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6624" indent="-226624" algn="l" rtl="0" eaLnBrk="0" fontAlgn="base" hangingPunct="0">
              <a:lnSpc>
                <a:spcPct val="100000"/>
              </a:lnSpc>
              <a:spcBef>
                <a:spcPts val="1050"/>
              </a:spcBef>
              <a:spcAft>
                <a:spcPct val="0"/>
              </a:spcAft>
              <a:buClr>
                <a:schemeClr val="accent1"/>
              </a:buClr>
              <a:buFont typeface="Wingdings" pitchFamily="2" charset="2"/>
              <a:buChar char="§"/>
              <a:defRPr sz="2300">
                <a:solidFill>
                  <a:srgbClr val="000000"/>
                </a:solidFill>
                <a:latin typeface="+mn-lt"/>
              </a:defRPr>
            </a:lvl2pPr>
            <a:lvl3pPr marL="683210" indent="-226624" algn="l" rtl="0" eaLnBrk="0" fontAlgn="base" hangingPunct="0">
              <a:lnSpc>
                <a:spcPct val="100000"/>
              </a:lnSpc>
              <a:spcBef>
                <a:spcPts val="1099"/>
              </a:spcBef>
              <a:spcAft>
                <a:spcPct val="0"/>
              </a:spcAft>
              <a:buClr>
                <a:srgbClr val="5B8F22"/>
              </a:buClr>
              <a:buChar char="•"/>
              <a:defRPr sz="2300">
                <a:solidFill>
                  <a:srgbClr val="000000"/>
                </a:solidFill>
                <a:latin typeface="+mn-lt"/>
              </a:defRPr>
            </a:lvl3pPr>
            <a:lvl4pPr marL="1489730" indent="-233290" algn="l" rtl="0" eaLnBrk="0" fontAlgn="base" hangingPunct="0">
              <a:lnSpc>
                <a:spcPct val="115000"/>
              </a:lnSpc>
              <a:spcBef>
                <a:spcPct val="0"/>
              </a:spcBef>
              <a:spcAft>
                <a:spcPct val="0"/>
              </a:spcAft>
              <a:buClr>
                <a:srgbClr val="4D4F58"/>
              </a:buClr>
              <a:buFont typeface="Arial" charset="0"/>
              <a:buChar char="•"/>
              <a:defRPr sz="2500">
                <a:solidFill>
                  <a:srgbClr val="000000"/>
                </a:solidFill>
                <a:latin typeface="+mn-lt"/>
              </a:defRPr>
            </a:lvl4pPr>
            <a:lvl5pPr marL="2052961" indent="-226624" algn="l" rtl="0" eaLnBrk="0" fontAlgn="base" hangingPunct="0">
              <a:lnSpc>
                <a:spcPct val="115000"/>
              </a:lnSpc>
              <a:spcBef>
                <a:spcPct val="20000"/>
              </a:spcBef>
              <a:spcAft>
                <a:spcPct val="0"/>
              </a:spcAft>
              <a:buChar char="»"/>
              <a:defRPr sz="2100">
                <a:solidFill>
                  <a:srgbClr val="000000"/>
                </a:solidFill>
                <a:latin typeface="+mn-lt"/>
              </a:defRPr>
            </a:lvl5pPr>
            <a:lvl6pPr marL="2509559" indent="-226697" algn="l" rtl="0" eaLnBrk="1" fontAlgn="base" hangingPunct="1">
              <a:lnSpc>
                <a:spcPct val="115000"/>
              </a:lnSpc>
              <a:spcBef>
                <a:spcPct val="20000"/>
              </a:spcBef>
              <a:spcAft>
                <a:spcPct val="0"/>
              </a:spcAft>
              <a:buChar char="»"/>
              <a:defRPr sz="2100">
                <a:solidFill>
                  <a:srgbClr val="000000"/>
                </a:solidFill>
                <a:latin typeface="+mn-lt"/>
              </a:defRPr>
            </a:lvl6pPr>
            <a:lvl7pPr marL="2966128" indent="-226697" algn="l" rtl="0" eaLnBrk="1" fontAlgn="base" hangingPunct="1">
              <a:lnSpc>
                <a:spcPct val="115000"/>
              </a:lnSpc>
              <a:spcBef>
                <a:spcPct val="20000"/>
              </a:spcBef>
              <a:spcAft>
                <a:spcPct val="0"/>
              </a:spcAft>
              <a:buChar char="»"/>
              <a:defRPr sz="2100">
                <a:solidFill>
                  <a:srgbClr val="000000"/>
                </a:solidFill>
                <a:latin typeface="+mn-lt"/>
              </a:defRPr>
            </a:lvl7pPr>
            <a:lvl8pPr marL="3422701" indent="-226697" algn="l" rtl="0" eaLnBrk="1" fontAlgn="base" hangingPunct="1">
              <a:lnSpc>
                <a:spcPct val="115000"/>
              </a:lnSpc>
              <a:spcBef>
                <a:spcPct val="20000"/>
              </a:spcBef>
              <a:spcAft>
                <a:spcPct val="0"/>
              </a:spcAft>
              <a:buChar char="»"/>
              <a:defRPr sz="2100">
                <a:solidFill>
                  <a:srgbClr val="000000"/>
                </a:solidFill>
                <a:latin typeface="+mn-lt"/>
              </a:defRPr>
            </a:lvl8pPr>
            <a:lvl9pPr marL="3879270" indent="-226697" algn="l" rtl="0" eaLnBrk="1" fontAlgn="base" hangingPunct="1">
              <a:lnSpc>
                <a:spcPct val="115000"/>
              </a:lnSpc>
              <a:spcBef>
                <a:spcPct val="20000"/>
              </a:spcBef>
              <a:spcAft>
                <a:spcPct val="0"/>
              </a:spcAft>
              <a:buChar char="»"/>
              <a:defRPr sz="2100">
                <a:solidFill>
                  <a:srgbClr val="000000"/>
                </a:solidFill>
                <a:latin typeface="+mn-lt"/>
              </a:defRPr>
            </a:lvl9pPr>
          </a:lstStyle>
          <a:p>
            <a:pPr marL="0" lvl="1" indent="0" defTabSz="911262">
              <a:buClr>
                <a:srgbClr val="FE8900"/>
              </a:buClr>
              <a:buNone/>
            </a:pPr>
            <a:r>
              <a:rPr lang="en-US" sz="3300" b="1" kern="0" dirty="0">
                <a:solidFill>
                  <a:srgbClr val="7030A0"/>
                </a:solidFill>
                <a:latin typeface="Arial"/>
              </a:rPr>
              <a:t>Groups</a:t>
            </a:r>
            <a:r>
              <a:rPr lang="en-US" sz="2900" kern="0" dirty="0">
                <a:latin typeface="Arial"/>
              </a:rPr>
              <a:t>: columns or </a:t>
            </a:r>
            <a:r>
              <a:rPr lang="en-US" sz="3800" b="1" kern="0" dirty="0">
                <a:solidFill>
                  <a:srgbClr val="7030A0"/>
                </a:solidFill>
                <a:latin typeface="Arial"/>
              </a:rPr>
              <a:t>families</a:t>
            </a:r>
            <a:r>
              <a:rPr lang="en-US" sz="2900" b="1" kern="0" dirty="0">
                <a:solidFill>
                  <a:srgbClr val="5B8F22"/>
                </a:solidFill>
                <a:latin typeface="Arial"/>
              </a:rPr>
              <a:t> </a:t>
            </a:r>
            <a:r>
              <a:rPr lang="en-US" sz="2900" kern="0" dirty="0">
                <a:latin typeface="Arial"/>
              </a:rPr>
              <a:t>on the periodic table</a:t>
            </a:r>
          </a:p>
          <a:p>
            <a:pPr marL="358625" indent="-358625" defTabSz="911262" eaLnBrk="1" hangingPunct="1">
              <a:lnSpc>
                <a:spcPct val="100000"/>
              </a:lnSpc>
              <a:spcBef>
                <a:spcPts val="1208"/>
              </a:spcBef>
              <a:buClr>
                <a:srgbClr val="FE8900"/>
              </a:buClr>
              <a:buFont typeface="Wingdings" pitchFamily="2" charset="2"/>
              <a:buChar char="§"/>
              <a:defRPr/>
            </a:pPr>
            <a:r>
              <a:rPr lang="en-US" sz="2600" kern="0" dirty="0">
                <a:solidFill>
                  <a:srgbClr val="0070C0"/>
                </a:solidFill>
                <a:latin typeface="Arial"/>
                <a:cs typeface="Book Antiqua" pitchFamily="18" charset="0"/>
              </a:rPr>
              <a:t>Elements within a g</a:t>
            </a:r>
            <a:r>
              <a:rPr lang="en-US" sz="2600" dirty="0">
                <a:solidFill>
                  <a:srgbClr val="0070C0"/>
                </a:solidFill>
                <a:latin typeface="Arial"/>
                <a:ea typeface="Book Antiqua" pitchFamily="18" charset="0"/>
                <a:cs typeface="Book Antiqua"/>
              </a:rPr>
              <a:t>roup have the same chemical properties.</a:t>
            </a:r>
          </a:p>
          <a:p>
            <a:pPr marL="358625" indent="-358625" defTabSz="911262" eaLnBrk="1" hangingPunct="1">
              <a:lnSpc>
                <a:spcPct val="100000"/>
              </a:lnSpc>
              <a:spcBef>
                <a:spcPts val="1208"/>
              </a:spcBef>
              <a:buClr>
                <a:srgbClr val="FE8900"/>
              </a:buClr>
              <a:buFont typeface="Wingdings" pitchFamily="2" charset="2"/>
              <a:buChar char="§"/>
              <a:defRPr/>
            </a:pPr>
            <a:r>
              <a:rPr lang="en-US" sz="2600" kern="0" dirty="0">
                <a:solidFill>
                  <a:srgbClr val="FF0000"/>
                </a:solidFill>
                <a:latin typeface="Arial"/>
              </a:rPr>
              <a:t>Groups contain the same number of </a:t>
            </a:r>
            <a:r>
              <a:rPr lang="en-US" sz="3000" kern="0" dirty="0">
                <a:solidFill>
                  <a:srgbClr val="0070C0"/>
                </a:solidFill>
                <a:latin typeface="Arial"/>
              </a:rPr>
              <a:t>electrons in outermost level </a:t>
            </a:r>
            <a:r>
              <a:rPr lang="en-US" sz="2600" kern="0" dirty="0">
                <a:solidFill>
                  <a:srgbClr val="FF0000"/>
                </a:solidFill>
                <a:latin typeface="Arial"/>
              </a:rPr>
              <a:t>(</a:t>
            </a:r>
            <a:r>
              <a:rPr lang="en-US" sz="4300" u="sng" kern="0" dirty="0">
                <a:effectLst>
                  <a:outerShdw blurRad="38100" dist="38100" dir="2700000" algn="tl">
                    <a:srgbClr val="000000">
                      <a:alpha val="43137"/>
                    </a:srgbClr>
                  </a:outerShdw>
                </a:effectLst>
                <a:latin typeface="Arial"/>
              </a:rPr>
              <a:t>valence</a:t>
            </a:r>
            <a:r>
              <a:rPr lang="en-US" sz="2600" kern="0" dirty="0">
                <a:latin typeface="Arial"/>
              </a:rPr>
              <a:t> electrons</a:t>
            </a:r>
            <a:r>
              <a:rPr lang="en-US" sz="2600" kern="0" dirty="0">
                <a:solidFill>
                  <a:srgbClr val="FF0000"/>
                </a:solidFill>
                <a:latin typeface="Arial"/>
              </a:rPr>
              <a:t>), which </a:t>
            </a:r>
            <a:r>
              <a:rPr lang="en-US" sz="2600" kern="0" dirty="0">
                <a:solidFill>
                  <a:srgbClr val="00B050"/>
                </a:solidFill>
                <a:latin typeface="Arial"/>
              </a:rPr>
              <a:t>explains why groups have the same properties.</a:t>
            </a:r>
          </a:p>
          <a:p>
            <a:pPr marL="358625" indent="-358625" defTabSz="911262" eaLnBrk="1" hangingPunct="1">
              <a:lnSpc>
                <a:spcPct val="100000"/>
              </a:lnSpc>
              <a:spcBef>
                <a:spcPts val="1208"/>
              </a:spcBef>
              <a:buClr>
                <a:srgbClr val="FE8900"/>
              </a:buClr>
              <a:buFont typeface="Wingdings" pitchFamily="2" charset="2"/>
              <a:buChar char="§"/>
              <a:defRPr/>
            </a:pPr>
            <a:r>
              <a:rPr lang="en-US" sz="2700" kern="0" dirty="0">
                <a:solidFill>
                  <a:srgbClr val="FF0000"/>
                </a:solidFill>
                <a:latin typeface="Arial"/>
              </a:rPr>
              <a:t>“A” groups </a:t>
            </a:r>
            <a:r>
              <a:rPr lang="en-US" sz="2700" kern="0" dirty="0">
                <a:latin typeface="Arial"/>
                <a:sym typeface="Wingdings"/>
              </a:rPr>
              <a:t></a:t>
            </a:r>
            <a:r>
              <a:rPr lang="en-US" sz="2700" kern="0" dirty="0">
                <a:latin typeface="Arial"/>
              </a:rPr>
              <a:t> electrons filling s and p valence orbitals. </a:t>
            </a:r>
          </a:p>
          <a:p>
            <a:pPr algn="ctr" defTabSz="911262" eaLnBrk="1" hangingPunct="1">
              <a:lnSpc>
                <a:spcPct val="100000"/>
              </a:lnSpc>
              <a:spcBef>
                <a:spcPts val="1208"/>
              </a:spcBef>
              <a:buClr>
                <a:srgbClr val="FE8900"/>
              </a:buClr>
              <a:defRPr/>
            </a:pPr>
            <a:r>
              <a:rPr lang="en-US" sz="2600" b="1" dirty="0">
                <a:solidFill>
                  <a:srgbClr val="FF0000"/>
                </a:solidFill>
                <a:effectLst>
                  <a:outerShdw blurRad="38100" dist="38100" dir="2700000" algn="tl">
                    <a:srgbClr val="000000">
                      <a:alpha val="43137"/>
                    </a:srgbClr>
                  </a:outerShdw>
                </a:effectLst>
              </a:rPr>
              <a:t>Magic number is “8” … s2 + p6</a:t>
            </a:r>
            <a:endParaRPr lang="en-US" sz="2600" b="1" kern="0" dirty="0">
              <a:solidFill>
                <a:srgbClr val="FF0000"/>
              </a:solidFill>
              <a:effectLst>
                <a:outerShdw blurRad="38100" dist="38100" dir="2700000" algn="tl">
                  <a:srgbClr val="000000">
                    <a:alpha val="43137"/>
                  </a:srgbClr>
                </a:outerShdw>
              </a:effectLst>
              <a:latin typeface="Arial"/>
            </a:endParaRPr>
          </a:p>
          <a:p>
            <a:pPr marL="358625" indent="-358625" defTabSz="911262" eaLnBrk="1" hangingPunct="1">
              <a:lnSpc>
                <a:spcPct val="100000"/>
              </a:lnSpc>
              <a:spcBef>
                <a:spcPts val="1208"/>
              </a:spcBef>
              <a:buClr>
                <a:srgbClr val="FE8900"/>
              </a:buClr>
              <a:buFont typeface="Wingdings" pitchFamily="2" charset="2"/>
              <a:buChar char="§"/>
              <a:defRPr/>
            </a:pPr>
            <a:endParaRPr lang="en-US" sz="2100" dirty="0">
              <a:latin typeface="Arial"/>
              <a:ea typeface="Book Antiqua" pitchFamily="18" charset="0"/>
              <a:cs typeface="Book Antiqua"/>
            </a:endParaRPr>
          </a:p>
        </p:txBody>
      </p:sp>
      <p:sp>
        <p:nvSpPr>
          <p:cNvPr id="24579" name="AutoShape 1027"/>
          <p:cNvSpPr>
            <a:spLocks noChangeArrowheads="1"/>
          </p:cNvSpPr>
          <p:nvPr/>
        </p:nvSpPr>
        <p:spPr bwMode="auto">
          <a:xfrm rot="16200000">
            <a:off x="4648200" y="609600"/>
            <a:ext cx="1066800"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5" name="Title 4"/>
          <p:cNvSpPr txBox="1">
            <a:spLocks/>
          </p:cNvSpPr>
          <p:nvPr/>
        </p:nvSpPr>
        <p:spPr bwMode="auto">
          <a:xfrm>
            <a:off x="12" y="0"/>
            <a:ext cx="9143992" cy="762000"/>
          </a:xfrm>
          <a:prstGeom prst="rect">
            <a:avLst/>
          </a:prstGeom>
          <a:solidFill>
            <a:srgbClr val="4D4F58"/>
          </a:solidFill>
          <a:ln>
            <a:noFill/>
          </a:ln>
          <a:effectLst/>
        </p:spPr>
        <p:txBody>
          <a:bodyPr vert="horz" wrap="square" lIns="325219" tIns="133901" rIns="325219" bIns="133901" numCol="1" anchor="ctr" anchorCtr="0" compatLnSpc="1">
            <a:prstTxWarp prst="textNoShape">
              <a:avLst/>
            </a:prstTxWarp>
            <a:noAutofit/>
          </a:bodyPr>
          <a:lstStyle>
            <a:lvl1pPr marL="1143125" indent="-11431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125" indent="-1143125" algn="l" rtl="0" eaLnBrk="0" fontAlgn="base" hangingPunct="0">
              <a:lnSpc>
                <a:spcPct val="95000"/>
              </a:lnSpc>
              <a:spcBef>
                <a:spcPct val="0"/>
              </a:spcBef>
              <a:spcAft>
                <a:spcPct val="0"/>
              </a:spcAft>
              <a:defRPr sz="2900" b="1">
                <a:solidFill>
                  <a:schemeClr val="bg2"/>
                </a:solidFill>
                <a:latin typeface="Arial" charset="0"/>
              </a:defRPr>
            </a:lvl2pPr>
            <a:lvl3pPr marL="1143125" indent="-1143125" algn="l" rtl="0" eaLnBrk="0" fontAlgn="base" hangingPunct="0">
              <a:lnSpc>
                <a:spcPct val="95000"/>
              </a:lnSpc>
              <a:spcBef>
                <a:spcPct val="0"/>
              </a:spcBef>
              <a:spcAft>
                <a:spcPct val="0"/>
              </a:spcAft>
              <a:defRPr sz="2900" b="1">
                <a:solidFill>
                  <a:schemeClr val="bg2"/>
                </a:solidFill>
                <a:latin typeface="Arial" charset="0"/>
              </a:defRPr>
            </a:lvl3pPr>
            <a:lvl4pPr marL="1143125" indent="-1143125" algn="l" rtl="0" eaLnBrk="0" fontAlgn="base" hangingPunct="0">
              <a:lnSpc>
                <a:spcPct val="95000"/>
              </a:lnSpc>
              <a:spcBef>
                <a:spcPct val="0"/>
              </a:spcBef>
              <a:spcAft>
                <a:spcPct val="0"/>
              </a:spcAft>
              <a:defRPr sz="2900" b="1">
                <a:solidFill>
                  <a:schemeClr val="bg2"/>
                </a:solidFill>
                <a:latin typeface="Arial" charset="0"/>
              </a:defRPr>
            </a:lvl4pPr>
            <a:lvl5pPr marL="1143125" indent="-1143125" algn="l" rtl="0" eaLnBrk="0" fontAlgn="base" hangingPunct="0">
              <a:lnSpc>
                <a:spcPct val="95000"/>
              </a:lnSpc>
              <a:spcBef>
                <a:spcPct val="0"/>
              </a:spcBef>
              <a:spcAft>
                <a:spcPct val="0"/>
              </a:spcAft>
              <a:defRPr sz="2900" b="1">
                <a:solidFill>
                  <a:schemeClr val="bg2"/>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a:lstStyle>
          <a:p>
            <a:pPr marL="1139199" indent="-1139199" algn="ctr" defTabSz="911262"/>
            <a:r>
              <a:rPr lang="en-US" kern="0">
                <a:solidFill>
                  <a:srgbClr val="FFC000"/>
                </a:solidFill>
                <a:latin typeface="Arial"/>
              </a:rPr>
              <a:t>Groups or Families</a:t>
            </a:r>
            <a:endParaRPr lang="en-US" kern="0" dirty="0">
              <a:solidFill>
                <a:srgbClr val="FFC000"/>
              </a:solidFill>
              <a:latin typeface="Arial"/>
            </a:endParaRPr>
          </a:p>
        </p:txBody>
      </p:sp>
    </p:spTree>
    <p:extLst>
      <p:ext uri="{BB962C8B-B14F-4D97-AF65-F5344CB8AC3E}">
        <p14:creationId xmlns:p14="http://schemas.microsoft.com/office/powerpoint/2010/main" val="314596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up)">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04799" y="5257800"/>
            <a:ext cx="8610600" cy="1371600"/>
          </a:xfrm>
          <a:noFill/>
          <a:ln/>
        </p:spPr>
        <p:txBody>
          <a:bodyPr/>
          <a:lstStyle/>
          <a:p>
            <a:r>
              <a:rPr lang="en-US" altLang="en-US" sz="6500" i="1" dirty="0">
                <a:solidFill>
                  <a:schemeClr val="accent2"/>
                </a:solidFill>
                <a:latin typeface="Comic Sans MS" pitchFamily="66" charset="0"/>
              </a:rPr>
              <a:t>Alkali Metals</a:t>
            </a:r>
            <a:endParaRPr lang="en-US" altLang="en-US" dirty="0"/>
          </a:p>
        </p:txBody>
      </p:sp>
      <p:sp>
        <p:nvSpPr>
          <p:cNvPr id="10245" name="AutoShape 5"/>
          <p:cNvSpPr>
            <a:spLocks noChangeArrowheads="1"/>
          </p:cNvSpPr>
          <p:nvPr/>
        </p:nvSpPr>
        <p:spPr bwMode="auto">
          <a:xfrm rot="5400000">
            <a:off x="1143000" y="4343400"/>
            <a:ext cx="1066800"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4"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6500" i="1" kern="0" dirty="0">
                <a:solidFill>
                  <a:schemeClr val="accent2"/>
                </a:solidFill>
                <a:latin typeface="Comic Sans MS" pitchFamily="66" charset="0"/>
              </a:rPr>
              <a:t>S</a:t>
            </a:r>
            <a:r>
              <a:rPr lang="en-US" altLang="en-US" sz="6500" i="1" kern="0" baseline="30000" dirty="0">
                <a:solidFill>
                  <a:schemeClr val="accent2"/>
                </a:solidFill>
                <a:latin typeface="Comic Sans MS" pitchFamily="66" charset="0"/>
              </a:rPr>
              <a:t>1</a:t>
            </a:r>
          </a:p>
          <a:p>
            <a:r>
              <a:rPr lang="en-US" altLang="en-US" i="1" kern="0" baseline="30000" dirty="0">
                <a:solidFill>
                  <a:schemeClr val="accent2"/>
                </a:solidFill>
                <a:latin typeface="Comic Sans MS" pitchFamily="66" charset="0"/>
              </a:rPr>
              <a:t>valence</a:t>
            </a:r>
            <a:endParaRPr lang="en-US" altLang="en-US" kern="0" dirty="0"/>
          </a:p>
        </p:txBody>
      </p:sp>
    </p:spTree>
    <p:extLst>
      <p:ext uri="{BB962C8B-B14F-4D97-AF65-F5344CB8AC3E}">
        <p14:creationId xmlns:p14="http://schemas.microsoft.com/office/powerpoint/2010/main" val="32204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ipe(down)">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3" y="1377153"/>
            <a:ext cx="4724391" cy="5480848"/>
          </a:xfrm>
        </p:spPr>
        <p:txBody>
          <a:bodyPr lIns="91145"/>
          <a:lstStyle/>
          <a:p>
            <a:pPr marL="338636" lvl="1" indent="-338636"/>
            <a:r>
              <a:rPr lang="en-US" dirty="0"/>
              <a:t>Group 1 or </a:t>
            </a:r>
            <a:r>
              <a:rPr lang="en-US" dirty="0">
                <a:latin typeface="Times New Roman" panose="02020603050405020304" pitchFamily="18" charset="0"/>
                <a:cs typeface="Times New Roman" panose="02020603050405020304" pitchFamily="18" charset="0"/>
              </a:rPr>
              <a:t>I</a:t>
            </a:r>
            <a:r>
              <a:rPr lang="en-US" dirty="0"/>
              <a:t>A </a:t>
            </a:r>
          </a:p>
          <a:p>
            <a:pPr marL="338636" lvl="1" indent="-338636"/>
            <a:r>
              <a:rPr lang="en-US" sz="2700" dirty="0">
                <a:solidFill>
                  <a:srgbClr val="FF0000"/>
                </a:solidFill>
              </a:rPr>
              <a:t>Easily lose an electron to form a </a:t>
            </a:r>
            <a:r>
              <a:rPr lang="en-US" sz="3200" dirty="0">
                <a:solidFill>
                  <a:srgbClr val="0070C0"/>
                </a:solidFill>
                <a:effectLst>
                  <a:outerShdw blurRad="38100" dist="38100" dir="2700000" algn="tl">
                    <a:srgbClr val="000000">
                      <a:alpha val="43137"/>
                    </a:srgbClr>
                  </a:outerShdw>
                </a:effectLst>
              </a:rPr>
              <a:t>+1 cation </a:t>
            </a:r>
            <a:r>
              <a:rPr lang="en-US" sz="2400" i="1" dirty="0">
                <a:solidFill>
                  <a:srgbClr val="FF0000"/>
                </a:solidFill>
                <a:latin typeface="Times New Roman" panose="02020603050405020304" pitchFamily="18" charset="0"/>
                <a:cs typeface="Times New Roman" panose="02020603050405020304" pitchFamily="18" charset="0"/>
              </a:rPr>
              <a:t>in order to gain ideal electron configuration</a:t>
            </a:r>
          </a:p>
          <a:p>
            <a:pPr marL="338636" lvl="1" indent="-338636"/>
            <a:r>
              <a:rPr lang="en-US" dirty="0">
                <a:solidFill>
                  <a:srgbClr val="00B050"/>
                </a:solidFill>
              </a:rPr>
              <a:t>Typical properties:</a:t>
            </a:r>
          </a:p>
          <a:p>
            <a:pPr lvl="2"/>
            <a:r>
              <a:rPr lang="en-US" dirty="0"/>
              <a:t>Silver in color</a:t>
            </a:r>
          </a:p>
          <a:p>
            <a:pPr lvl="2"/>
            <a:r>
              <a:rPr lang="en-US" dirty="0"/>
              <a:t>Soft (can be cut with a knife)</a:t>
            </a:r>
          </a:p>
          <a:p>
            <a:pPr lvl="2"/>
            <a:r>
              <a:rPr lang="en-US" dirty="0">
                <a:solidFill>
                  <a:srgbClr val="0070C0"/>
                </a:solidFill>
              </a:rPr>
              <a:t>Highly reactive with oxygen and water</a:t>
            </a:r>
          </a:p>
          <a:p>
            <a:pPr lvl="2"/>
            <a:r>
              <a:rPr lang="en-US" dirty="0"/>
              <a:t>Able to oxidize in air</a:t>
            </a:r>
          </a:p>
          <a:p>
            <a:pPr lvl="1"/>
            <a:endParaRPr lang="en-US" dirty="0"/>
          </a:p>
        </p:txBody>
      </p:sp>
      <p:sp>
        <p:nvSpPr>
          <p:cNvPr id="3" name="Content Placeholder 2"/>
          <p:cNvSpPr>
            <a:spLocks noGrp="1"/>
          </p:cNvSpPr>
          <p:nvPr>
            <p:ph sz="quarter" idx="13"/>
          </p:nvPr>
        </p:nvSpPr>
        <p:spPr/>
        <p:txBody>
          <a:bodyPr/>
          <a:lstStyle/>
          <a:p>
            <a:endParaRPr lang="en-US"/>
          </a:p>
        </p:txBody>
      </p:sp>
      <p:sp>
        <p:nvSpPr>
          <p:cNvPr id="65537" name="Title 4"/>
          <p:cNvSpPr>
            <a:spLocks noGrp="1"/>
          </p:cNvSpPr>
          <p:nvPr>
            <p:ph type="title"/>
          </p:nvPr>
        </p:nvSpPr>
        <p:spPr>
          <a:xfrm>
            <a:off x="12" y="0"/>
            <a:ext cx="9143992" cy="1371600"/>
          </a:xfrm>
        </p:spPr>
        <p:txBody>
          <a:bodyPr/>
          <a:lstStyle/>
          <a:p>
            <a:r>
              <a:rPr lang="en-US" dirty="0"/>
              <a:t>Alkali Metals </a:t>
            </a:r>
            <a:r>
              <a:rPr lang="en-US" dirty="0">
                <a:solidFill>
                  <a:srgbClr val="FFFF00"/>
                </a:solidFill>
              </a:rPr>
              <a:t>(Group </a:t>
            </a:r>
            <a:r>
              <a:rPr lang="en-US" dirty="0">
                <a:latin typeface="Times New Roman" panose="02020603050405020304" pitchFamily="18" charset="0"/>
                <a:cs typeface="Times New Roman" panose="02020603050405020304" pitchFamily="18" charset="0"/>
              </a:rPr>
              <a:t>I</a:t>
            </a:r>
            <a:r>
              <a:rPr lang="en-US" dirty="0">
                <a:solidFill>
                  <a:srgbClr val="FFFF00"/>
                </a:solidFill>
              </a:rPr>
              <a:t>A)</a:t>
            </a:r>
            <a:endParaRPr lang="en-US" dirty="0"/>
          </a:p>
        </p:txBody>
      </p:sp>
      <p:pic>
        <p:nvPicPr>
          <p:cNvPr id="6146" name="Picture 2" descr="File:Potass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895" y="1371600"/>
            <a:ext cx="2638954" cy="26853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Large Sodium Explo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048" y="4056956"/>
            <a:ext cx="2638954" cy="280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animEffect transition="in" filter="fade">
                                      <p:cBhvr>
                                        <p:cTn id="42" dur="500"/>
                                        <p:tgtEl>
                                          <p:spTgt spid="61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3" y="1377153"/>
            <a:ext cx="4800567" cy="5480848"/>
          </a:xfrm>
        </p:spPr>
        <p:txBody>
          <a:bodyPr lIns="91145"/>
          <a:lstStyle/>
          <a:p>
            <a:pPr marL="338636" lvl="1" indent="-338636"/>
            <a:r>
              <a:rPr lang="en-US" dirty="0"/>
              <a:t>Group 1 or </a:t>
            </a:r>
            <a:r>
              <a:rPr lang="en-US" dirty="0">
                <a:latin typeface="Times New Roman" panose="02020603050405020304" pitchFamily="18" charset="0"/>
                <a:cs typeface="Times New Roman" panose="02020603050405020304" pitchFamily="18" charset="0"/>
              </a:rPr>
              <a:t>I</a:t>
            </a:r>
            <a:r>
              <a:rPr lang="en-US" dirty="0"/>
              <a:t>A </a:t>
            </a:r>
          </a:p>
          <a:p>
            <a:pPr marL="338636" lvl="1" indent="-338636"/>
            <a:r>
              <a:rPr lang="en-US" sz="2700" dirty="0">
                <a:solidFill>
                  <a:srgbClr val="FF0000"/>
                </a:solidFill>
              </a:rPr>
              <a:t>Easily lose an electron to form a </a:t>
            </a:r>
            <a:r>
              <a:rPr lang="en-US" sz="2700" dirty="0">
                <a:solidFill>
                  <a:srgbClr val="0070C0"/>
                </a:solidFill>
                <a:effectLst>
                  <a:outerShdw blurRad="38100" dist="38100" dir="2700000" algn="tl">
                    <a:srgbClr val="000000">
                      <a:alpha val="43137"/>
                    </a:srgbClr>
                  </a:outerShdw>
                </a:effectLst>
              </a:rPr>
              <a:t>+1 cation </a:t>
            </a:r>
            <a:r>
              <a:rPr lang="en-US" sz="2400" i="1" dirty="0">
                <a:solidFill>
                  <a:srgbClr val="FF0000"/>
                </a:solidFill>
                <a:latin typeface="Times New Roman" panose="02020603050405020304" pitchFamily="18" charset="0"/>
                <a:cs typeface="Times New Roman" panose="02020603050405020304" pitchFamily="18" charset="0"/>
              </a:rPr>
              <a:t>in order to gain ideal electron configuration</a:t>
            </a:r>
          </a:p>
          <a:p>
            <a:pPr marL="338636" lvl="1" indent="-338636"/>
            <a:endParaRPr lang="en-US" sz="2400" i="1" dirty="0">
              <a:solidFill>
                <a:srgbClr val="FF0000"/>
              </a:solidFill>
              <a:latin typeface="Times New Roman" panose="02020603050405020304" pitchFamily="18" charset="0"/>
              <a:cs typeface="Times New Roman" panose="02020603050405020304" pitchFamily="18" charset="0"/>
            </a:endParaRPr>
          </a:p>
          <a:p>
            <a:pPr marL="338636" lvl="1" indent="-338636"/>
            <a:r>
              <a:rPr lang="en-US" sz="2400" b="1" dirty="0">
                <a:latin typeface="Times New Roman" panose="02020603050405020304" pitchFamily="18" charset="0"/>
                <a:cs typeface="Times New Roman" panose="02020603050405020304" pitchFamily="18" charset="0"/>
              </a:rPr>
              <a:t>“Magic number is “8” … s2 + p6 </a:t>
            </a:r>
          </a:p>
          <a:p>
            <a:pPr marL="338636" lvl="1" indent="-338636"/>
            <a:r>
              <a:rPr lang="en-US" sz="2400" i="1" dirty="0">
                <a:solidFill>
                  <a:srgbClr val="009999"/>
                </a:solidFill>
                <a:latin typeface="Times New Roman" panose="02020603050405020304" pitchFamily="18" charset="0"/>
                <a:cs typeface="Times New Roman" panose="02020603050405020304" pitchFamily="18" charset="0"/>
              </a:rPr>
              <a:t>Is it easier for the metals to gain 7 electrons to make 8 or to lose 1 electron to have a full valence in the next lowest energy level?</a:t>
            </a:r>
          </a:p>
          <a:p>
            <a:pPr lvl="1"/>
            <a:endParaRPr lang="en-US" dirty="0"/>
          </a:p>
        </p:txBody>
      </p:sp>
      <p:sp>
        <p:nvSpPr>
          <p:cNvPr id="3" name="Content Placeholder 2"/>
          <p:cNvSpPr>
            <a:spLocks noGrp="1"/>
          </p:cNvSpPr>
          <p:nvPr>
            <p:ph sz="quarter" idx="13"/>
          </p:nvPr>
        </p:nvSpPr>
        <p:spPr/>
        <p:txBody>
          <a:bodyPr/>
          <a:lstStyle/>
          <a:p>
            <a:r>
              <a:rPr lang="en-US" baseline="-25000" dirty="0"/>
              <a:t>11</a:t>
            </a:r>
            <a:r>
              <a:rPr lang="en-US" dirty="0"/>
              <a:t>Na</a:t>
            </a:r>
            <a:r>
              <a:rPr lang="en-US" baseline="30000" dirty="0"/>
              <a:t>23</a:t>
            </a:r>
            <a:r>
              <a:rPr lang="en-US" dirty="0"/>
              <a:t> </a:t>
            </a:r>
          </a:p>
          <a:p>
            <a:r>
              <a:rPr lang="en-US" dirty="0"/>
              <a:t>+11 p</a:t>
            </a:r>
          </a:p>
          <a:p>
            <a:pPr>
              <a:lnSpc>
                <a:spcPct val="100000"/>
              </a:lnSpc>
              <a:spcBef>
                <a:spcPts val="600"/>
              </a:spcBef>
            </a:pPr>
            <a:r>
              <a:rPr lang="en-US" u="sng" dirty="0"/>
              <a:t>-11 e</a:t>
            </a:r>
          </a:p>
          <a:p>
            <a:pPr>
              <a:lnSpc>
                <a:spcPct val="100000"/>
              </a:lnSpc>
              <a:spcBef>
                <a:spcPts val="600"/>
              </a:spcBef>
            </a:pPr>
            <a:r>
              <a:rPr lang="en-US" dirty="0"/>
              <a:t>   0</a:t>
            </a:r>
          </a:p>
          <a:p>
            <a:pPr>
              <a:lnSpc>
                <a:spcPct val="100000"/>
              </a:lnSpc>
              <a:spcBef>
                <a:spcPts val="600"/>
              </a:spcBef>
            </a:pPr>
            <a:endParaRPr lang="en-US" dirty="0"/>
          </a:p>
          <a:p>
            <a:r>
              <a:rPr lang="en-US" dirty="0"/>
              <a:t>+11 p</a:t>
            </a:r>
          </a:p>
          <a:p>
            <a:pPr>
              <a:lnSpc>
                <a:spcPct val="100000"/>
              </a:lnSpc>
              <a:spcBef>
                <a:spcPts val="600"/>
              </a:spcBef>
            </a:pPr>
            <a:r>
              <a:rPr lang="en-US" u="sng" dirty="0"/>
              <a:t>-10 e</a:t>
            </a:r>
          </a:p>
          <a:p>
            <a:pPr>
              <a:lnSpc>
                <a:spcPct val="100000"/>
              </a:lnSpc>
              <a:spcBef>
                <a:spcPts val="600"/>
              </a:spcBef>
            </a:pPr>
            <a:r>
              <a:rPr lang="en-US" sz="4000" dirty="0">
                <a:solidFill>
                  <a:srgbClr val="FF0000"/>
                </a:solidFill>
              </a:rPr>
              <a:t>+1  charge</a:t>
            </a:r>
          </a:p>
          <a:p>
            <a:pPr>
              <a:lnSpc>
                <a:spcPct val="100000"/>
              </a:lnSpc>
              <a:spcBef>
                <a:spcPts val="600"/>
              </a:spcBef>
            </a:pPr>
            <a:endParaRPr lang="en-US" dirty="0"/>
          </a:p>
        </p:txBody>
      </p:sp>
      <p:sp>
        <p:nvSpPr>
          <p:cNvPr id="65537" name="Title 4"/>
          <p:cNvSpPr>
            <a:spLocks noGrp="1"/>
          </p:cNvSpPr>
          <p:nvPr>
            <p:ph type="title"/>
          </p:nvPr>
        </p:nvSpPr>
        <p:spPr>
          <a:xfrm>
            <a:off x="12" y="0"/>
            <a:ext cx="9143992" cy="1371600"/>
          </a:xfrm>
        </p:spPr>
        <p:txBody>
          <a:bodyPr/>
          <a:lstStyle/>
          <a:p>
            <a:r>
              <a:rPr lang="en-US" dirty="0"/>
              <a:t>Alkali Metals </a:t>
            </a:r>
            <a:r>
              <a:rPr lang="en-US" dirty="0">
                <a:solidFill>
                  <a:srgbClr val="FFFF00"/>
                </a:solidFill>
              </a:rPr>
              <a:t>(Group </a:t>
            </a:r>
            <a:r>
              <a:rPr lang="en-US" dirty="0">
                <a:latin typeface="Times New Roman" panose="02020603050405020304" pitchFamily="18" charset="0"/>
                <a:cs typeface="Times New Roman" panose="02020603050405020304" pitchFamily="18" charset="0"/>
              </a:rPr>
              <a:t>I</a:t>
            </a:r>
            <a:r>
              <a:rPr lang="en-US" dirty="0">
                <a:solidFill>
                  <a:srgbClr val="FFFF00"/>
                </a:solidFill>
              </a:rPr>
              <a:t>A)</a:t>
            </a:r>
            <a:endParaRPr lang="en-US" dirty="0"/>
          </a:p>
        </p:txBody>
      </p:sp>
      <p:sp>
        <p:nvSpPr>
          <p:cNvPr id="4" name="TextBox 3">
            <a:extLst>
              <a:ext uri="{FF2B5EF4-FFF2-40B4-BE49-F238E27FC236}">
                <a16:creationId xmlns:a16="http://schemas.microsoft.com/office/drawing/2014/main" id="{3D43E4DE-B9E2-4BC6-9945-185CE0FA570B}"/>
              </a:ext>
            </a:extLst>
          </p:cNvPr>
          <p:cNvSpPr txBox="1"/>
          <p:nvPr/>
        </p:nvSpPr>
        <p:spPr>
          <a:xfrm>
            <a:off x="6553200" y="2590800"/>
            <a:ext cx="2362200" cy="461665"/>
          </a:xfrm>
          <a:prstGeom prst="rect">
            <a:avLst/>
          </a:prstGeom>
          <a:no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r>
              <a:rPr lang="en-US" sz="2400" dirty="0"/>
              <a:t> </a:t>
            </a:r>
            <a:r>
              <a:rPr lang="en-US" sz="2400" b="1" dirty="0">
                <a:solidFill>
                  <a:srgbClr val="FF0000"/>
                </a:solidFill>
              </a:rPr>
              <a:t>3s</a:t>
            </a:r>
            <a:r>
              <a:rPr lang="en-US" sz="2400" b="1" baseline="30000" dirty="0">
                <a:solidFill>
                  <a:srgbClr val="FF0000"/>
                </a:solidFill>
              </a:rPr>
              <a:t>1</a:t>
            </a:r>
            <a:endParaRPr lang="en-US" sz="2400" b="1" dirty="0">
              <a:solidFill>
                <a:srgbClr val="FF0000"/>
              </a:solidFill>
            </a:endParaRPr>
          </a:p>
        </p:txBody>
      </p:sp>
      <p:sp>
        <p:nvSpPr>
          <p:cNvPr id="5" name="TextBox 4">
            <a:extLst>
              <a:ext uri="{FF2B5EF4-FFF2-40B4-BE49-F238E27FC236}">
                <a16:creationId xmlns:a16="http://schemas.microsoft.com/office/drawing/2014/main" id="{F6BB3AB8-8A66-724E-02DA-00D2AA7848C4}"/>
              </a:ext>
            </a:extLst>
          </p:cNvPr>
          <p:cNvSpPr txBox="1"/>
          <p:nvPr/>
        </p:nvSpPr>
        <p:spPr>
          <a:xfrm>
            <a:off x="6400800" y="4241953"/>
            <a:ext cx="2362200" cy="461665"/>
          </a:xfrm>
          <a:prstGeom prst="rect">
            <a:avLst/>
          </a:prstGeom>
          <a:no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endParaRPr lang="en-US" sz="2400" b="1" dirty="0">
              <a:solidFill>
                <a:srgbClr val="FF0000"/>
              </a:solidFill>
            </a:endParaRPr>
          </a:p>
        </p:txBody>
      </p:sp>
    </p:spTree>
    <p:extLst>
      <p:ext uri="{BB962C8B-B14F-4D97-AF65-F5344CB8AC3E}">
        <p14:creationId xmlns:p14="http://schemas.microsoft.com/office/powerpoint/2010/main" val="40867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5257800"/>
            <a:ext cx="8382001" cy="1371600"/>
          </a:xfrm>
          <a:noFill/>
          <a:ln/>
        </p:spPr>
        <p:txBody>
          <a:bodyPr/>
          <a:lstStyle/>
          <a:p>
            <a:r>
              <a:rPr lang="en-US" altLang="en-US" sz="6100" i="1" dirty="0">
                <a:solidFill>
                  <a:schemeClr val="accent2"/>
                </a:solidFill>
                <a:latin typeface="Comic Sans MS" pitchFamily="66" charset="0"/>
              </a:rPr>
              <a:t>Alkaline Earth Metals</a:t>
            </a:r>
            <a:endParaRPr lang="en-US" altLang="en-US" sz="6100" dirty="0"/>
          </a:p>
        </p:txBody>
      </p:sp>
      <p:sp>
        <p:nvSpPr>
          <p:cNvPr id="11267" name="AutoShape 3"/>
          <p:cNvSpPr>
            <a:spLocks noChangeArrowheads="1"/>
          </p:cNvSpPr>
          <p:nvPr/>
        </p:nvSpPr>
        <p:spPr bwMode="auto">
          <a:xfrm rot="5400000">
            <a:off x="1447800" y="4343400"/>
            <a:ext cx="1066800"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4"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6500" i="1" kern="0" dirty="0">
                <a:solidFill>
                  <a:schemeClr val="accent2"/>
                </a:solidFill>
                <a:latin typeface="Comic Sans MS" pitchFamily="66" charset="0"/>
              </a:rPr>
              <a:t>S</a:t>
            </a:r>
            <a:r>
              <a:rPr lang="en-US" altLang="en-US" sz="6500" i="1" kern="0" baseline="30000" dirty="0">
                <a:solidFill>
                  <a:schemeClr val="accent2"/>
                </a:solidFill>
                <a:latin typeface="Comic Sans MS" pitchFamily="66" charset="0"/>
              </a:rPr>
              <a:t>2</a:t>
            </a:r>
          </a:p>
          <a:p>
            <a:r>
              <a:rPr lang="en-US" altLang="en-US" sz="6500" i="1" kern="0" baseline="30000" dirty="0">
                <a:solidFill>
                  <a:schemeClr val="accent2"/>
                </a:solidFill>
                <a:latin typeface="Comic Sans MS" pitchFamily="66" charset="0"/>
              </a:rPr>
              <a:t>valence</a:t>
            </a:r>
            <a:endParaRPr lang="en-US" altLang="en-US" kern="0" dirty="0"/>
          </a:p>
        </p:txBody>
      </p:sp>
    </p:spTree>
    <p:extLst>
      <p:ext uri="{BB962C8B-B14F-4D97-AF65-F5344CB8AC3E}">
        <p14:creationId xmlns:p14="http://schemas.microsoft.com/office/powerpoint/2010/main" val="32387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down)">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 y="1377153"/>
            <a:ext cx="4536257" cy="5480848"/>
          </a:xfrm>
        </p:spPr>
        <p:txBody>
          <a:bodyPr lIns="91145"/>
          <a:lstStyle/>
          <a:p>
            <a:pPr marL="338636" lvl="1" indent="-338636"/>
            <a:r>
              <a:rPr lang="en-US" dirty="0"/>
              <a:t>Group 2 or </a:t>
            </a:r>
            <a:r>
              <a:rPr lang="en-US" dirty="0">
                <a:latin typeface="Times New Roman" panose="02020603050405020304" pitchFamily="18" charset="0"/>
                <a:cs typeface="Times New Roman" panose="02020603050405020304" pitchFamily="18" charset="0"/>
              </a:rPr>
              <a:t>II</a:t>
            </a:r>
            <a:r>
              <a:rPr lang="en-US" dirty="0"/>
              <a:t>A</a:t>
            </a:r>
          </a:p>
          <a:p>
            <a:pPr marL="338636" lvl="1" indent="-338636"/>
            <a:r>
              <a:rPr lang="en-US" sz="2700" dirty="0">
                <a:solidFill>
                  <a:srgbClr val="0070C0"/>
                </a:solidFill>
              </a:rPr>
              <a:t>Lose two electrons to form a </a:t>
            </a:r>
            <a:r>
              <a:rPr lang="en-US" sz="3200" dirty="0">
                <a:solidFill>
                  <a:srgbClr val="00B050"/>
                </a:solidFill>
                <a:effectLst>
                  <a:outerShdw blurRad="38100" dist="38100" dir="2700000" algn="tl">
                    <a:srgbClr val="000000">
                      <a:alpha val="43137"/>
                    </a:srgbClr>
                  </a:outerShdw>
                </a:effectLst>
              </a:rPr>
              <a:t>+2 cation </a:t>
            </a:r>
            <a:r>
              <a:rPr lang="en-US" sz="2400" i="1" dirty="0">
                <a:solidFill>
                  <a:srgbClr val="FF0000"/>
                </a:solidFill>
                <a:latin typeface="Times New Roman" panose="02020603050405020304" pitchFamily="18" charset="0"/>
                <a:cs typeface="Times New Roman" panose="02020603050405020304" pitchFamily="18" charset="0"/>
              </a:rPr>
              <a:t>in order to gain ideal electron configuration</a:t>
            </a:r>
            <a:endParaRPr lang="en-US" sz="2400" dirty="0">
              <a:solidFill>
                <a:srgbClr val="0070C0"/>
              </a:solidFill>
            </a:endParaRPr>
          </a:p>
          <a:p>
            <a:pPr marL="338636" lvl="1" indent="-338636"/>
            <a:r>
              <a:rPr lang="en-US" dirty="0">
                <a:solidFill>
                  <a:srgbClr val="00B050"/>
                </a:solidFill>
              </a:rPr>
              <a:t>Typical properties:</a:t>
            </a:r>
          </a:p>
          <a:p>
            <a:pPr marL="740568" lvl="2" indent="-284837"/>
            <a:r>
              <a:rPr lang="en-US" dirty="0"/>
              <a:t>Silver in color</a:t>
            </a:r>
          </a:p>
          <a:p>
            <a:pPr lvl="2"/>
            <a:r>
              <a:rPr lang="en-US" dirty="0"/>
              <a:t>More brittle than alkali metals</a:t>
            </a:r>
          </a:p>
          <a:p>
            <a:pPr lvl="2"/>
            <a:r>
              <a:rPr lang="en-US" dirty="0"/>
              <a:t>Somewhat reactive</a:t>
            </a:r>
          </a:p>
          <a:p>
            <a:pPr lvl="2"/>
            <a:r>
              <a:rPr lang="en-US" dirty="0">
                <a:solidFill>
                  <a:srgbClr val="00B0F0"/>
                </a:solidFill>
              </a:rPr>
              <a:t>Low in density, with low melting and boiling points</a:t>
            </a:r>
          </a:p>
          <a:p>
            <a:pPr lvl="1"/>
            <a:endParaRPr lang="en-US" sz="2100" dirty="0"/>
          </a:p>
        </p:txBody>
      </p:sp>
      <p:sp>
        <p:nvSpPr>
          <p:cNvPr id="67585" name="Title 4"/>
          <p:cNvSpPr>
            <a:spLocks noGrp="1"/>
          </p:cNvSpPr>
          <p:nvPr>
            <p:ph type="title"/>
          </p:nvPr>
        </p:nvSpPr>
        <p:spPr>
          <a:xfrm>
            <a:off x="12" y="0"/>
            <a:ext cx="9143992" cy="1371600"/>
          </a:xfrm>
        </p:spPr>
        <p:txBody>
          <a:bodyPr/>
          <a:lstStyle/>
          <a:p>
            <a:r>
              <a:rPr lang="en-US" dirty="0"/>
              <a:t>Alkaline Earth Metals </a:t>
            </a:r>
            <a:r>
              <a:rPr lang="en-US" dirty="0">
                <a:solidFill>
                  <a:srgbClr val="FFFF00"/>
                </a:solidFill>
              </a:rPr>
              <a:t>(Group </a:t>
            </a:r>
            <a:r>
              <a:rPr lang="en-US" dirty="0">
                <a:latin typeface="Times New Roman" panose="02020603050405020304" pitchFamily="18" charset="0"/>
                <a:cs typeface="Times New Roman" panose="02020603050405020304" pitchFamily="18" charset="0"/>
              </a:rPr>
              <a:t>II</a:t>
            </a:r>
            <a:r>
              <a:rPr lang="en-US" dirty="0">
                <a:solidFill>
                  <a:srgbClr val="FFFF00"/>
                </a:solidFill>
              </a:rPr>
              <a:t>A)</a:t>
            </a:r>
            <a:endParaRPr lang="en-US" dirty="0"/>
          </a:p>
        </p:txBody>
      </p:sp>
      <p:pic>
        <p:nvPicPr>
          <p:cNvPr id="7170" name="Picture 2" descr="File:Calcium me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292" y="1371649"/>
            <a:ext cx="2630611" cy="2628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Magnes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85181" y="4000538"/>
            <a:ext cx="2158820" cy="285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2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fade">
                                      <p:cBhvr>
                                        <p:cTn id="27" dur="5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3" y="1377153"/>
            <a:ext cx="4724391" cy="5480848"/>
          </a:xfrm>
        </p:spPr>
        <p:txBody>
          <a:bodyPr lIns="91145"/>
          <a:lstStyle/>
          <a:p>
            <a:pPr marL="338636" lvl="1" indent="-338636"/>
            <a:r>
              <a:rPr lang="en-US" dirty="0"/>
              <a:t>Group 2 or </a:t>
            </a:r>
            <a:r>
              <a:rPr lang="en-US" dirty="0">
                <a:latin typeface="Times New Roman" panose="02020603050405020304" pitchFamily="18" charset="0"/>
                <a:cs typeface="Times New Roman" panose="02020603050405020304" pitchFamily="18" charset="0"/>
              </a:rPr>
              <a:t>II</a:t>
            </a:r>
            <a:r>
              <a:rPr lang="en-US" dirty="0"/>
              <a:t>A</a:t>
            </a:r>
          </a:p>
          <a:p>
            <a:pPr marL="338636" lvl="1" indent="-338636"/>
            <a:r>
              <a:rPr lang="en-US" sz="2400" dirty="0">
                <a:solidFill>
                  <a:srgbClr val="0070C0"/>
                </a:solidFill>
              </a:rPr>
              <a:t>Lose two electrons to form a  </a:t>
            </a:r>
            <a:r>
              <a:rPr lang="en-US" sz="2400" dirty="0">
                <a:solidFill>
                  <a:srgbClr val="00B050"/>
                </a:solidFill>
                <a:effectLst>
                  <a:outerShdw blurRad="38100" dist="38100" dir="2700000" algn="tl">
                    <a:srgbClr val="000000">
                      <a:alpha val="43137"/>
                    </a:srgbClr>
                  </a:outerShdw>
                </a:effectLst>
              </a:rPr>
              <a:t>+2 cation</a:t>
            </a:r>
            <a:r>
              <a:rPr lang="en-US" sz="2400" dirty="0">
                <a:solidFill>
                  <a:srgbClr val="0070C0"/>
                </a:solidFill>
              </a:rPr>
              <a:t> </a:t>
            </a:r>
            <a:r>
              <a:rPr lang="en-US" sz="2000" i="1" dirty="0">
                <a:solidFill>
                  <a:srgbClr val="FF0000"/>
                </a:solidFill>
                <a:latin typeface="Times New Roman" panose="02020603050405020304" pitchFamily="18" charset="0"/>
                <a:cs typeface="Times New Roman" panose="02020603050405020304" pitchFamily="18" charset="0"/>
              </a:rPr>
              <a:t>in order to gain ideal electron configuration</a:t>
            </a:r>
          </a:p>
          <a:p>
            <a:pPr marL="338636" lvl="1" indent="-338636"/>
            <a:endParaRPr lang="en-US" sz="2000" b="1" dirty="0">
              <a:latin typeface="Times New Roman" panose="02020603050405020304" pitchFamily="18" charset="0"/>
              <a:cs typeface="Times New Roman" panose="02020603050405020304" pitchFamily="18" charset="0"/>
            </a:endParaRPr>
          </a:p>
          <a:p>
            <a:pPr marL="338636" lvl="1" indent="-338636"/>
            <a:r>
              <a:rPr lang="en-US" sz="2400" b="1" dirty="0">
                <a:latin typeface="Times New Roman" panose="02020603050405020304" pitchFamily="18" charset="0"/>
                <a:cs typeface="Times New Roman" panose="02020603050405020304" pitchFamily="18" charset="0"/>
              </a:rPr>
              <a:t>“Magic number is “8” … s2 + p6 </a:t>
            </a:r>
          </a:p>
          <a:p>
            <a:pPr marL="338636" lvl="1" indent="-338636"/>
            <a:r>
              <a:rPr lang="en-US" sz="2400" i="1" dirty="0">
                <a:solidFill>
                  <a:srgbClr val="009999"/>
                </a:solidFill>
                <a:latin typeface="Times New Roman" panose="02020603050405020304" pitchFamily="18" charset="0"/>
                <a:cs typeface="Times New Roman" panose="02020603050405020304" pitchFamily="18" charset="0"/>
              </a:rPr>
              <a:t>Is it easier for the metals to gain 6 electrons to make 8 or to lose 2 electron to have a full valence in the next lowest energy level?</a:t>
            </a:r>
          </a:p>
          <a:p>
            <a:pPr marL="338636" lvl="1" indent="-338636"/>
            <a:endParaRPr lang="en-US" sz="2000" dirty="0">
              <a:solidFill>
                <a:srgbClr val="0070C0"/>
              </a:solidFill>
            </a:endParaRPr>
          </a:p>
          <a:p>
            <a:pPr marL="0" lvl="1" indent="0">
              <a:buNone/>
            </a:pPr>
            <a:endParaRPr lang="en-US" dirty="0"/>
          </a:p>
        </p:txBody>
      </p:sp>
      <p:sp>
        <p:nvSpPr>
          <p:cNvPr id="3" name="Content Placeholder 2"/>
          <p:cNvSpPr>
            <a:spLocks noGrp="1"/>
          </p:cNvSpPr>
          <p:nvPr>
            <p:ph sz="quarter" idx="13"/>
          </p:nvPr>
        </p:nvSpPr>
        <p:spPr/>
        <p:txBody>
          <a:bodyPr/>
          <a:lstStyle/>
          <a:p>
            <a:r>
              <a:rPr lang="en-US" baseline="-25000" dirty="0"/>
              <a:t>12</a:t>
            </a:r>
            <a:r>
              <a:rPr lang="en-US" dirty="0"/>
              <a:t>Mg</a:t>
            </a:r>
            <a:r>
              <a:rPr lang="en-US" baseline="30000" dirty="0"/>
              <a:t>24</a:t>
            </a:r>
            <a:r>
              <a:rPr lang="en-US" dirty="0"/>
              <a:t> </a:t>
            </a:r>
          </a:p>
          <a:p>
            <a:r>
              <a:rPr lang="en-US" dirty="0"/>
              <a:t>+12 p</a:t>
            </a:r>
          </a:p>
          <a:p>
            <a:pPr>
              <a:lnSpc>
                <a:spcPct val="100000"/>
              </a:lnSpc>
              <a:spcBef>
                <a:spcPts val="600"/>
              </a:spcBef>
            </a:pPr>
            <a:r>
              <a:rPr lang="en-US" u="sng" dirty="0"/>
              <a:t>-12 e</a:t>
            </a:r>
          </a:p>
          <a:p>
            <a:pPr>
              <a:lnSpc>
                <a:spcPct val="100000"/>
              </a:lnSpc>
              <a:spcBef>
                <a:spcPts val="600"/>
              </a:spcBef>
            </a:pPr>
            <a:r>
              <a:rPr lang="en-US" dirty="0"/>
              <a:t>   0</a:t>
            </a:r>
          </a:p>
          <a:p>
            <a:pPr>
              <a:lnSpc>
                <a:spcPct val="100000"/>
              </a:lnSpc>
              <a:spcBef>
                <a:spcPts val="600"/>
              </a:spcBef>
            </a:pPr>
            <a:endParaRPr lang="en-US" dirty="0"/>
          </a:p>
          <a:p>
            <a:r>
              <a:rPr lang="en-US" dirty="0"/>
              <a:t>+12 p</a:t>
            </a:r>
          </a:p>
          <a:p>
            <a:pPr>
              <a:lnSpc>
                <a:spcPct val="100000"/>
              </a:lnSpc>
              <a:spcBef>
                <a:spcPts val="600"/>
              </a:spcBef>
            </a:pPr>
            <a:r>
              <a:rPr lang="en-US" u="sng" dirty="0"/>
              <a:t>-10 e</a:t>
            </a:r>
          </a:p>
          <a:p>
            <a:pPr>
              <a:lnSpc>
                <a:spcPct val="100000"/>
              </a:lnSpc>
              <a:spcBef>
                <a:spcPts val="600"/>
              </a:spcBef>
            </a:pPr>
            <a:r>
              <a:rPr lang="en-US" sz="4000" dirty="0">
                <a:solidFill>
                  <a:srgbClr val="FF0000"/>
                </a:solidFill>
              </a:rPr>
              <a:t>+2  charge</a:t>
            </a:r>
          </a:p>
          <a:p>
            <a:pPr>
              <a:lnSpc>
                <a:spcPct val="100000"/>
              </a:lnSpc>
              <a:spcBef>
                <a:spcPts val="600"/>
              </a:spcBef>
            </a:pPr>
            <a:endParaRPr lang="en-US" dirty="0"/>
          </a:p>
        </p:txBody>
      </p:sp>
      <p:sp>
        <p:nvSpPr>
          <p:cNvPr id="65537" name="Title 4"/>
          <p:cNvSpPr>
            <a:spLocks noGrp="1"/>
          </p:cNvSpPr>
          <p:nvPr>
            <p:ph type="title"/>
          </p:nvPr>
        </p:nvSpPr>
        <p:spPr>
          <a:xfrm>
            <a:off x="12" y="0"/>
            <a:ext cx="9143992" cy="1371600"/>
          </a:xfrm>
        </p:spPr>
        <p:txBody>
          <a:bodyPr/>
          <a:lstStyle/>
          <a:p>
            <a:r>
              <a:rPr lang="en-US" dirty="0"/>
              <a:t>Alkaline Earth Metals </a:t>
            </a:r>
            <a:r>
              <a:rPr lang="en-US" dirty="0">
                <a:solidFill>
                  <a:srgbClr val="FFFF00"/>
                </a:solidFill>
              </a:rPr>
              <a:t>(Group </a:t>
            </a:r>
            <a:r>
              <a:rPr lang="en-US" dirty="0">
                <a:latin typeface="Times New Roman" panose="02020603050405020304" pitchFamily="18" charset="0"/>
                <a:cs typeface="Times New Roman" panose="02020603050405020304" pitchFamily="18" charset="0"/>
              </a:rPr>
              <a:t>II</a:t>
            </a:r>
            <a:r>
              <a:rPr lang="en-US" dirty="0">
                <a:solidFill>
                  <a:srgbClr val="FFFF00"/>
                </a:solidFill>
              </a:rPr>
              <a:t>A)</a:t>
            </a:r>
            <a:endParaRPr lang="en-US" dirty="0"/>
          </a:p>
        </p:txBody>
      </p:sp>
      <p:sp>
        <p:nvSpPr>
          <p:cNvPr id="4" name="TextBox 3">
            <a:extLst>
              <a:ext uri="{FF2B5EF4-FFF2-40B4-BE49-F238E27FC236}">
                <a16:creationId xmlns:a16="http://schemas.microsoft.com/office/drawing/2014/main" id="{D2C12765-84B0-4DB8-9767-AA75F2B95BDE}"/>
              </a:ext>
            </a:extLst>
          </p:cNvPr>
          <p:cNvSpPr txBox="1"/>
          <p:nvPr/>
        </p:nvSpPr>
        <p:spPr>
          <a:xfrm>
            <a:off x="6553200" y="2590800"/>
            <a:ext cx="2362200" cy="461665"/>
          </a:xfrm>
          <a:prstGeom prst="rect">
            <a:avLst/>
          </a:prstGeom>
          <a:no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r>
              <a:rPr lang="en-US" sz="2400" dirty="0"/>
              <a:t> </a:t>
            </a:r>
            <a:r>
              <a:rPr lang="en-US" sz="2400" b="1" dirty="0">
                <a:solidFill>
                  <a:srgbClr val="FF0000"/>
                </a:solidFill>
              </a:rPr>
              <a:t>3s</a:t>
            </a:r>
            <a:r>
              <a:rPr lang="en-US" sz="2400" b="1" baseline="30000" dirty="0">
                <a:solidFill>
                  <a:srgbClr val="FF0000"/>
                </a:solidFill>
              </a:rPr>
              <a:t>2</a:t>
            </a:r>
            <a:endParaRPr lang="en-US" sz="2400" b="1" dirty="0">
              <a:solidFill>
                <a:srgbClr val="FF0000"/>
              </a:solidFill>
            </a:endParaRPr>
          </a:p>
        </p:txBody>
      </p:sp>
      <p:sp>
        <p:nvSpPr>
          <p:cNvPr id="5" name="TextBox 4">
            <a:extLst>
              <a:ext uri="{FF2B5EF4-FFF2-40B4-BE49-F238E27FC236}">
                <a16:creationId xmlns:a16="http://schemas.microsoft.com/office/drawing/2014/main" id="{25A0D1DA-BAED-B8BE-514C-A5564518AA08}"/>
              </a:ext>
            </a:extLst>
          </p:cNvPr>
          <p:cNvSpPr txBox="1"/>
          <p:nvPr/>
        </p:nvSpPr>
        <p:spPr>
          <a:xfrm>
            <a:off x="6400800" y="4241953"/>
            <a:ext cx="2362200" cy="461665"/>
          </a:xfrm>
          <a:prstGeom prst="rect">
            <a:avLst/>
          </a:prstGeom>
          <a:no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endParaRPr lang="en-US" sz="2400" b="1" dirty="0">
              <a:solidFill>
                <a:srgbClr val="FF0000"/>
              </a:solidFill>
            </a:endParaRPr>
          </a:p>
        </p:txBody>
      </p:sp>
    </p:spTree>
    <p:extLst>
      <p:ext uri="{BB962C8B-B14F-4D97-AF65-F5344CB8AC3E}">
        <p14:creationId xmlns:p14="http://schemas.microsoft.com/office/powerpoint/2010/main" val="32863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4"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35" y="21"/>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03270CC-AA28-4965-BD3B-61FC4FF94854}"/>
              </a:ext>
            </a:extLst>
          </p:cNvPr>
          <p:cNvPicPr>
            <a:picLocks noChangeAspect="1"/>
          </p:cNvPicPr>
          <p:nvPr/>
        </p:nvPicPr>
        <p:blipFill>
          <a:blip r:embed="rId5"/>
          <a:stretch>
            <a:fillRect/>
          </a:stretch>
        </p:blipFill>
        <p:spPr>
          <a:xfrm>
            <a:off x="656833" y="-1576"/>
            <a:ext cx="7830333" cy="6859555"/>
          </a:xfrm>
          <a:prstGeom prst="rect">
            <a:avLst/>
          </a:prstGeom>
        </p:spPr>
      </p:pic>
    </p:spTree>
    <p:extLst>
      <p:ext uri="{BB962C8B-B14F-4D97-AF65-F5344CB8AC3E}">
        <p14:creationId xmlns:p14="http://schemas.microsoft.com/office/powerpoint/2010/main" val="127998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5486400"/>
            <a:ext cx="9144000" cy="1371600"/>
          </a:xfrm>
          <a:noFill/>
          <a:ln/>
        </p:spPr>
        <p:txBody>
          <a:bodyPr/>
          <a:lstStyle/>
          <a:p>
            <a:r>
              <a:rPr lang="en-US" altLang="en-US" sz="6500" i="1" dirty="0">
                <a:solidFill>
                  <a:schemeClr val="accent2"/>
                </a:solidFill>
                <a:latin typeface="Comic Sans MS" pitchFamily="66" charset="0"/>
              </a:rPr>
              <a:t>Transition Metals</a:t>
            </a:r>
            <a:endParaRPr lang="en-US" altLang="en-US" dirty="0"/>
          </a:p>
        </p:txBody>
      </p:sp>
      <p:sp>
        <p:nvSpPr>
          <p:cNvPr id="12291" name="AutoShape 3"/>
          <p:cNvSpPr>
            <a:spLocks noChangeArrowheads="1"/>
          </p:cNvSpPr>
          <p:nvPr/>
        </p:nvSpPr>
        <p:spPr bwMode="auto">
          <a:xfrm rot="5400000">
            <a:off x="2743198" y="4440383"/>
            <a:ext cx="1600202" cy="838199"/>
          </a:xfrm>
          <a:prstGeom prst="leftArrow">
            <a:avLst>
              <a:gd name="adj1" fmla="val 50000"/>
              <a:gd name="adj2" fmla="val 8626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4"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4000" i="1" kern="0" dirty="0">
                <a:solidFill>
                  <a:schemeClr val="accent2"/>
                </a:solidFill>
                <a:latin typeface="Comic Sans MS" pitchFamily="66" charset="0"/>
              </a:rPr>
              <a:t>B Groups</a:t>
            </a:r>
            <a:endParaRPr lang="en-US" altLang="en-US" sz="4000" kern="0" dirty="0"/>
          </a:p>
        </p:txBody>
      </p:sp>
    </p:spTree>
    <p:extLst>
      <p:ext uri="{BB962C8B-B14F-4D97-AF65-F5344CB8AC3E}">
        <p14:creationId xmlns:p14="http://schemas.microsoft.com/office/powerpoint/2010/main" val="4737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 y="1377153"/>
            <a:ext cx="4419565" cy="5480848"/>
          </a:xfrm>
        </p:spPr>
        <p:txBody>
          <a:bodyPr>
            <a:normAutofit/>
          </a:bodyPr>
          <a:lstStyle/>
          <a:p>
            <a:pPr marL="344958" lvl="1" indent="-344958">
              <a:spcBef>
                <a:spcPts val="1800"/>
              </a:spcBef>
            </a:pPr>
            <a:r>
              <a:rPr lang="en-US" altLang="en-US" dirty="0">
                <a:solidFill>
                  <a:srgbClr val="FF0000"/>
                </a:solidFill>
              </a:rPr>
              <a:t>Characterized by the presence of electrons in </a:t>
            </a:r>
            <a:r>
              <a:rPr lang="en-US" altLang="en-US" sz="4000" dirty="0">
                <a:solidFill>
                  <a:schemeClr val="tx1"/>
                </a:solidFill>
                <a:effectLst>
                  <a:outerShdw blurRad="38100" dist="38100" dir="2700000" algn="tl">
                    <a:srgbClr val="000000">
                      <a:alpha val="43137"/>
                    </a:srgbClr>
                  </a:outerShdw>
                </a:effectLst>
              </a:rPr>
              <a:t>d</a:t>
            </a:r>
            <a:r>
              <a:rPr lang="en-US" altLang="en-US" dirty="0">
                <a:solidFill>
                  <a:srgbClr val="FF0000"/>
                </a:solidFill>
              </a:rPr>
              <a:t> orbitals</a:t>
            </a:r>
          </a:p>
          <a:p>
            <a:pPr marL="344958" lvl="1" indent="-344958">
              <a:spcBef>
                <a:spcPts val="1800"/>
              </a:spcBef>
            </a:pPr>
            <a:r>
              <a:rPr lang="en-US" altLang="en-US" sz="1600" dirty="0">
                <a:solidFill>
                  <a:srgbClr val="00B050"/>
                </a:solidFill>
              </a:rPr>
              <a:t>E.g.</a:t>
            </a:r>
            <a:r>
              <a:rPr lang="en-US" altLang="en-US" dirty="0">
                <a:solidFill>
                  <a:srgbClr val="00B050"/>
                </a:solidFill>
              </a:rPr>
              <a:t> Copper, silver, gold, iron</a:t>
            </a:r>
          </a:p>
          <a:p>
            <a:pPr marL="344958" lvl="1" indent="-344958">
              <a:spcBef>
                <a:spcPts val="1800"/>
              </a:spcBef>
            </a:pPr>
            <a:r>
              <a:rPr lang="en-US" dirty="0">
                <a:solidFill>
                  <a:srgbClr val="0070C0"/>
                </a:solidFill>
              </a:rPr>
              <a:t>Form colored compounds</a:t>
            </a:r>
          </a:p>
          <a:p>
            <a:pPr marL="344958" lvl="1" indent="-344958">
              <a:spcBef>
                <a:spcPts val="1800"/>
              </a:spcBef>
            </a:pPr>
            <a:r>
              <a:rPr lang="en-US" dirty="0"/>
              <a:t>May have unusual properties:</a:t>
            </a:r>
          </a:p>
          <a:p>
            <a:pPr marL="686768" lvl="3" indent="-231038">
              <a:lnSpc>
                <a:spcPct val="100000"/>
              </a:lnSpc>
              <a:spcBef>
                <a:spcPts val="1800"/>
              </a:spcBef>
            </a:pPr>
            <a:r>
              <a:rPr lang="en-US" dirty="0">
                <a:solidFill>
                  <a:srgbClr val="00B050"/>
                </a:solidFill>
              </a:rPr>
              <a:t>Magnetism</a:t>
            </a:r>
          </a:p>
          <a:p>
            <a:pPr marL="686768" lvl="3" indent="-231038">
              <a:lnSpc>
                <a:spcPct val="100000"/>
              </a:lnSpc>
              <a:spcBef>
                <a:spcPts val="1800"/>
              </a:spcBef>
            </a:pPr>
            <a:r>
              <a:rPr lang="en-US" dirty="0">
                <a:solidFill>
                  <a:srgbClr val="FF0000"/>
                </a:solidFill>
              </a:rPr>
              <a:t>High conductivity</a:t>
            </a:r>
          </a:p>
          <a:p>
            <a:endParaRPr lang="en-US" dirty="0"/>
          </a:p>
        </p:txBody>
      </p:sp>
      <p:sp>
        <p:nvSpPr>
          <p:cNvPr id="69633" name="Title 4"/>
          <p:cNvSpPr>
            <a:spLocks noGrp="1"/>
          </p:cNvSpPr>
          <p:nvPr>
            <p:ph type="title"/>
          </p:nvPr>
        </p:nvSpPr>
        <p:spPr>
          <a:xfrm>
            <a:off x="12" y="0"/>
            <a:ext cx="9143992" cy="1371600"/>
          </a:xfrm>
        </p:spPr>
        <p:txBody>
          <a:bodyPr/>
          <a:lstStyle/>
          <a:p>
            <a:r>
              <a:rPr lang="en-US" dirty="0">
                <a:solidFill>
                  <a:srgbClr val="FFFF00"/>
                </a:solidFill>
              </a:rPr>
              <a:t>Transition Metals (B Groups)</a:t>
            </a:r>
          </a:p>
        </p:txBody>
      </p:sp>
      <p:pic>
        <p:nvPicPr>
          <p:cNvPr id="8194" name="Picture 2" descr="File:Coloured-transition-metal-solu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173" y="1670538"/>
            <a:ext cx="4009061" cy="492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8" y="5257800"/>
            <a:ext cx="9144000" cy="1371600"/>
          </a:xfrm>
          <a:noFill/>
          <a:ln/>
        </p:spPr>
        <p:txBody>
          <a:bodyPr/>
          <a:lstStyle/>
          <a:p>
            <a:r>
              <a:rPr lang="en-US" altLang="en-US" sz="6100" i="1" dirty="0" err="1">
                <a:solidFill>
                  <a:schemeClr val="accent2"/>
                </a:solidFill>
                <a:latin typeface="Comic Sans MS" pitchFamily="66" charset="0"/>
              </a:rPr>
              <a:t>InnerTransition</a:t>
            </a:r>
            <a:r>
              <a:rPr lang="en-US" altLang="en-US" sz="6100" i="1" dirty="0">
                <a:solidFill>
                  <a:schemeClr val="accent2"/>
                </a:solidFill>
                <a:latin typeface="Comic Sans MS" pitchFamily="66" charset="0"/>
              </a:rPr>
              <a:t> Metals</a:t>
            </a:r>
            <a:endParaRPr lang="en-US" altLang="en-US" dirty="0"/>
          </a:p>
        </p:txBody>
      </p:sp>
      <p:sp>
        <p:nvSpPr>
          <p:cNvPr id="30724" name="AutoShape 4"/>
          <p:cNvSpPr>
            <a:spLocks noChangeArrowheads="1"/>
          </p:cNvSpPr>
          <p:nvPr/>
        </p:nvSpPr>
        <p:spPr bwMode="auto">
          <a:xfrm rot="10800000">
            <a:off x="228599" y="4343400"/>
            <a:ext cx="1066801"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1040" tIns="45520" rIns="91040" bIns="45520" anchor="ctr"/>
          <a:lstStyle/>
          <a:p>
            <a:pPr algn="ctr"/>
            <a:endParaRPr lang="en-US" altLang="en-US" sz="2300">
              <a:solidFill>
                <a:srgbClr val="000000"/>
              </a:solidFill>
              <a:latin typeface="Times New Roman" pitchFamily="18" charset="0"/>
              <a:ea typeface="+mn-ea"/>
            </a:endParaRPr>
          </a:p>
        </p:txBody>
      </p:sp>
      <p:sp>
        <p:nvSpPr>
          <p:cNvPr id="30726" name="Rectangle 6"/>
          <p:cNvSpPr>
            <a:spLocks noChangeArrowheads="1"/>
          </p:cNvSpPr>
          <p:nvPr/>
        </p:nvSpPr>
        <p:spPr bwMode="auto">
          <a:xfrm>
            <a:off x="4343435" y="228600"/>
            <a:ext cx="45720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r"/>
            <a:r>
              <a:rPr lang="en-US" altLang="en-US" sz="2700" i="1" dirty="0">
                <a:solidFill>
                  <a:srgbClr val="3333CC"/>
                </a:solidFill>
                <a:latin typeface="Comic Sans MS" pitchFamily="66" charset="0"/>
                <a:ea typeface="+mn-ea"/>
              </a:rPr>
              <a:t>These elements are also called the </a:t>
            </a:r>
            <a:r>
              <a:rPr lang="en-US" altLang="en-US" sz="2700" i="1" dirty="0">
                <a:solidFill>
                  <a:srgbClr val="FF0000"/>
                </a:solidFill>
                <a:latin typeface="Comic Sans MS" pitchFamily="66" charset="0"/>
                <a:ea typeface="+mn-ea"/>
              </a:rPr>
              <a:t>rare-earth</a:t>
            </a:r>
            <a:r>
              <a:rPr lang="en-US" altLang="en-US" sz="2700" i="1" dirty="0">
                <a:solidFill>
                  <a:srgbClr val="3333CC"/>
                </a:solidFill>
                <a:latin typeface="Comic Sans MS" pitchFamily="66" charset="0"/>
                <a:ea typeface="+mn-ea"/>
              </a:rPr>
              <a:t> elements.</a:t>
            </a:r>
            <a:endParaRPr lang="en-US" altLang="en-US" dirty="0">
              <a:solidFill>
                <a:srgbClr val="000000"/>
              </a:solidFill>
              <a:ea typeface="+mn-ea"/>
            </a:endParaRPr>
          </a:p>
        </p:txBody>
      </p:sp>
      <p:sp>
        <p:nvSpPr>
          <p:cNvPr id="5"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4000" i="1" kern="0" dirty="0">
                <a:solidFill>
                  <a:schemeClr val="accent2"/>
                </a:solidFill>
                <a:latin typeface="Comic Sans MS" pitchFamily="66" charset="0"/>
              </a:rPr>
              <a:t>B Groups</a:t>
            </a:r>
            <a:endParaRPr lang="en-US" altLang="en-US" sz="4000" kern="0" dirty="0"/>
          </a:p>
        </p:txBody>
      </p:sp>
    </p:spTree>
    <p:extLst>
      <p:ext uri="{BB962C8B-B14F-4D97-AF65-F5344CB8AC3E}">
        <p14:creationId xmlns:p14="http://schemas.microsoft.com/office/powerpoint/2010/main" val="16798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left)">
                                      <p:cBhvr>
                                        <p:cTn id="12" dur="5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animBg="1"/>
      <p:bldP spid="30726"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 y="1377153"/>
            <a:ext cx="4404019" cy="5480848"/>
          </a:xfrm>
        </p:spPr>
        <p:txBody>
          <a:bodyPr lIns="91145"/>
          <a:lstStyle/>
          <a:p>
            <a:pPr marL="395610" lvl="1" indent="-281663">
              <a:spcBef>
                <a:spcPts val="1800"/>
              </a:spcBef>
            </a:pPr>
            <a:r>
              <a:rPr lang="en-US" altLang="en-US" sz="2700" dirty="0">
                <a:solidFill>
                  <a:srgbClr val="0070C0"/>
                </a:solidFill>
              </a:rPr>
              <a:t>Characterized by the presence of electrons in  </a:t>
            </a:r>
            <a:r>
              <a:rPr lang="en-US" altLang="en-US" sz="3600" dirty="0">
                <a:solidFill>
                  <a:schemeClr val="tx1"/>
                </a:solidFill>
              </a:rPr>
              <a:t>f</a:t>
            </a:r>
            <a:r>
              <a:rPr lang="en-US" altLang="en-US" sz="2700" dirty="0">
                <a:solidFill>
                  <a:srgbClr val="0070C0"/>
                </a:solidFill>
              </a:rPr>
              <a:t> orbitals</a:t>
            </a:r>
          </a:p>
          <a:p>
            <a:pPr marL="395610" lvl="1" indent="-281663">
              <a:spcBef>
                <a:spcPts val="1800"/>
              </a:spcBef>
            </a:pPr>
            <a:r>
              <a:rPr lang="en-US" sz="2700" b="1" dirty="0">
                <a:solidFill>
                  <a:schemeClr val="accent3"/>
                </a:solidFill>
              </a:rPr>
              <a:t>Lanthanides</a:t>
            </a:r>
            <a:r>
              <a:rPr lang="en-US" sz="2700" dirty="0"/>
              <a:t>: </a:t>
            </a:r>
            <a:r>
              <a:rPr lang="en-US" sz="1900" i="1" dirty="0">
                <a:latin typeface="Times New Roman" panose="02020603050405020304" pitchFamily="18" charset="0"/>
                <a:cs typeface="Times New Roman" panose="02020603050405020304" pitchFamily="18" charset="0"/>
              </a:rPr>
              <a:t>elements 57-71</a:t>
            </a:r>
          </a:p>
          <a:p>
            <a:pPr marL="395610" lvl="1" indent="-281663">
              <a:spcBef>
                <a:spcPts val="1800"/>
              </a:spcBef>
            </a:pPr>
            <a:r>
              <a:rPr lang="en-US" sz="2700" b="1" dirty="0">
                <a:solidFill>
                  <a:schemeClr val="accent3"/>
                </a:solidFill>
              </a:rPr>
              <a:t>Actinides</a:t>
            </a:r>
            <a:r>
              <a:rPr lang="en-US" sz="2700" dirty="0"/>
              <a:t>: </a:t>
            </a:r>
            <a:r>
              <a:rPr lang="en-US" i="1" dirty="0">
                <a:latin typeface="Times New Roman" panose="02020603050405020304" pitchFamily="18" charset="0"/>
                <a:cs typeface="Times New Roman" panose="02020603050405020304" pitchFamily="18" charset="0"/>
              </a:rPr>
              <a:t>elements 89-103</a:t>
            </a:r>
            <a:endParaRPr lang="en-US" dirty="0"/>
          </a:p>
          <a:p>
            <a:pPr marL="395610" lvl="1" indent="-281663">
              <a:spcBef>
                <a:spcPts val="1800"/>
              </a:spcBef>
            </a:pPr>
            <a:r>
              <a:rPr lang="en-US" sz="2700" dirty="0"/>
              <a:t>Radioactive (e.g. U-92)</a:t>
            </a:r>
          </a:p>
          <a:p>
            <a:pPr marL="395610" lvl="1" indent="-281663">
              <a:spcBef>
                <a:spcPts val="1800"/>
              </a:spcBef>
            </a:pPr>
            <a:r>
              <a:rPr lang="en-US" sz="2700" dirty="0">
                <a:solidFill>
                  <a:srgbClr val="FF0000"/>
                </a:solidFill>
              </a:rPr>
              <a:t>Present in only trace amounts on Earth</a:t>
            </a:r>
          </a:p>
        </p:txBody>
      </p:sp>
      <p:sp>
        <p:nvSpPr>
          <p:cNvPr id="75777" name="Title 4"/>
          <p:cNvSpPr>
            <a:spLocks noGrp="1"/>
          </p:cNvSpPr>
          <p:nvPr>
            <p:ph type="title"/>
          </p:nvPr>
        </p:nvSpPr>
        <p:spPr>
          <a:xfrm>
            <a:off x="12" y="0"/>
            <a:ext cx="9143992" cy="1371600"/>
          </a:xfrm>
        </p:spPr>
        <p:txBody>
          <a:bodyPr/>
          <a:lstStyle/>
          <a:p>
            <a:r>
              <a:rPr lang="en-US" dirty="0">
                <a:solidFill>
                  <a:srgbClr val="FFFF00"/>
                </a:solidFill>
              </a:rPr>
              <a:t>Inner Transition Metals  (B Groups)</a:t>
            </a:r>
          </a:p>
        </p:txBody>
      </p:sp>
      <p:pic>
        <p:nvPicPr>
          <p:cNvPr id="11266" name="Picture 2" descr="File:Neodymium ampo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277" y="1377153"/>
            <a:ext cx="4712723" cy="250428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le:2Uran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611218" y="3225857"/>
            <a:ext cx="2476498" cy="43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 y="5257800"/>
            <a:ext cx="9144000" cy="1371600"/>
          </a:xfrm>
          <a:noFill/>
          <a:ln/>
        </p:spPr>
        <p:txBody>
          <a:bodyPr/>
          <a:lstStyle/>
          <a:p>
            <a:r>
              <a:rPr lang="en-US" altLang="en-US" sz="6500" i="1" dirty="0">
                <a:solidFill>
                  <a:schemeClr val="accent2"/>
                </a:solidFill>
                <a:latin typeface="Comic Sans MS" pitchFamily="66" charset="0"/>
              </a:rPr>
              <a:t>Halogens</a:t>
            </a:r>
            <a:endParaRPr lang="en-US" altLang="en-US" dirty="0"/>
          </a:p>
        </p:txBody>
      </p:sp>
      <p:sp>
        <p:nvSpPr>
          <p:cNvPr id="14339" name="AutoShape 3"/>
          <p:cNvSpPr>
            <a:spLocks noChangeArrowheads="1"/>
          </p:cNvSpPr>
          <p:nvPr/>
        </p:nvSpPr>
        <p:spPr bwMode="auto">
          <a:xfrm rot="5400000">
            <a:off x="5867401" y="3962400"/>
            <a:ext cx="1066800"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4"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6500" i="1" kern="0" dirty="0">
                <a:solidFill>
                  <a:schemeClr val="accent2"/>
                </a:solidFill>
                <a:latin typeface="Comic Sans MS" pitchFamily="66" charset="0"/>
              </a:rPr>
              <a:t>S</a:t>
            </a:r>
            <a:r>
              <a:rPr lang="en-US" altLang="en-US" sz="6500" i="1" kern="0" baseline="30000" dirty="0">
                <a:solidFill>
                  <a:schemeClr val="accent2"/>
                </a:solidFill>
                <a:latin typeface="Comic Sans MS" pitchFamily="66" charset="0"/>
              </a:rPr>
              <a:t>2</a:t>
            </a:r>
            <a:r>
              <a:rPr lang="en-US" altLang="en-US" sz="6500" i="1" kern="0" dirty="0">
                <a:solidFill>
                  <a:schemeClr val="accent2"/>
                </a:solidFill>
                <a:latin typeface="Comic Sans MS" pitchFamily="66" charset="0"/>
              </a:rPr>
              <a:t>p</a:t>
            </a:r>
            <a:r>
              <a:rPr lang="en-US" altLang="en-US" sz="6500" i="1" kern="0" baseline="30000" dirty="0">
                <a:solidFill>
                  <a:schemeClr val="accent2"/>
                </a:solidFill>
                <a:latin typeface="Comic Sans MS" pitchFamily="66" charset="0"/>
              </a:rPr>
              <a:t>5</a:t>
            </a:r>
          </a:p>
          <a:p>
            <a:r>
              <a:rPr lang="en-US" altLang="en-US" sz="6500" i="1" kern="0" baseline="30000" dirty="0">
                <a:solidFill>
                  <a:schemeClr val="accent2"/>
                </a:solidFill>
                <a:latin typeface="Comic Sans MS" pitchFamily="66" charset="0"/>
              </a:rPr>
              <a:t>valence</a:t>
            </a:r>
            <a:endParaRPr lang="en-US" altLang="en-US" sz="6500" kern="0" dirty="0"/>
          </a:p>
        </p:txBody>
      </p:sp>
    </p:spTree>
    <p:extLst>
      <p:ext uri="{BB962C8B-B14F-4D97-AF65-F5344CB8AC3E}">
        <p14:creationId xmlns:p14="http://schemas.microsoft.com/office/powerpoint/2010/main" val="13521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 y="1377153"/>
            <a:ext cx="5105392" cy="5480848"/>
          </a:xfrm>
        </p:spPr>
        <p:txBody>
          <a:bodyPr lIns="91145"/>
          <a:lstStyle/>
          <a:p>
            <a:pPr lvl="1"/>
            <a:r>
              <a:rPr lang="en-US" dirty="0"/>
              <a:t>Group 17 or V</a:t>
            </a:r>
            <a:r>
              <a:rPr lang="en-US" dirty="0">
                <a:latin typeface="Times New Roman" panose="02020603050405020304" pitchFamily="18" charset="0"/>
                <a:cs typeface="Times New Roman" panose="02020603050405020304" pitchFamily="18" charset="0"/>
              </a:rPr>
              <a:t>II</a:t>
            </a:r>
            <a:r>
              <a:rPr lang="en-US" dirty="0"/>
              <a:t>A</a:t>
            </a:r>
          </a:p>
          <a:p>
            <a:pPr marL="338636" lvl="1" indent="-338636"/>
            <a:r>
              <a:rPr lang="en-US" sz="2700" dirty="0">
                <a:solidFill>
                  <a:srgbClr val="0070C0"/>
                </a:solidFill>
              </a:rPr>
              <a:t>Easily gain an electron to form a </a:t>
            </a:r>
            <a:r>
              <a:rPr lang="en-US" sz="3200" dirty="0">
                <a:solidFill>
                  <a:srgbClr val="00B050"/>
                </a:solidFill>
                <a:effectLst>
                  <a:outerShdw blurRad="38100" dist="38100" dir="2700000" algn="tl">
                    <a:srgbClr val="000000">
                      <a:alpha val="43137"/>
                    </a:srgbClr>
                  </a:outerShdw>
                </a:effectLst>
              </a:rPr>
              <a:t>–1 anion </a:t>
            </a:r>
            <a:r>
              <a:rPr lang="en-US" sz="2400" i="1" dirty="0">
                <a:solidFill>
                  <a:srgbClr val="FF0000"/>
                </a:solidFill>
                <a:latin typeface="Times New Roman" panose="02020603050405020304" pitchFamily="18" charset="0"/>
                <a:cs typeface="Times New Roman" panose="02020603050405020304" pitchFamily="18" charset="0"/>
              </a:rPr>
              <a:t>in order to gain ideal electron configuration</a:t>
            </a:r>
            <a:endParaRPr lang="en-US" sz="2400" dirty="0">
              <a:solidFill>
                <a:srgbClr val="0070C0"/>
              </a:solidFill>
            </a:endParaRPr>
          </a:p>
          <a:p>
            <a:pPr lvl="1"/>
            <a:r>
              <a:rPr lang="en-US" dirty="0"/>
              <a:t>Typical properties</a:t>
            </a:r>
          </a:p>
          <a:p>
            <a:pPr lvl="2"/>
            <a:r>
              <a:rPr lang="en-US" dirty="0">
                <a:solidFill>
                  <a:srgbClr val="FF0000"/>
                </a:solidFill>
              </a:rPr>
              <a:t>Highly reactive with metals</a:t>
            </a:r>
          </a:p>
          <a:p>
            <a:pPr lvl="2"/>
            <a:r>
              <a:rPr lang="en-US" dirty="0"/>
              <a:t>Toxic to organisms</a:t>
            </a:r>
          </a:p>
          <a:p>
            <a:pPr lvl="2"/>
            <a:r>
              <a:rPr lang="en-US" dirty="0"/>
              <a:t>Most occur as diatomic molecules (F</a:t>
            </a:r>
            <a:r>
              <a:rPr lang="en-US" baseline="-25000" dirty="0"/>
              <a:t>2</a:t>
            </a:r>
            <a:r>
              <a:rPr lang="en-US" dirty="0"/>
              <a:t>, Cl</a:t>
            </a:r>
            <a:r>
              <a:rPr lang="en-US" baseline="-25000" dirty="0"/>
              <a:t>2</a:t>
            </a:r>
            <a:r>
              <a:rPr lang="en-US" dirty="0"/>
              <a:t>, Br</a:t>
            </a:r>
            <a:r>
              <a:rPr lang="en-US" baseline="-25000" dirty="0"/>
              <a:t>2</a:t>
            </a:r>
            <a:r>
              <a:rPr lang="en-US" dirty="0"/>
              <a:t>, I</a:t>
            </a:r>
            <a:r>
              <a:rPr lang="en-US" baseline="-25000" dirty="0"/>
              <a:t>2</a:t>
            </a:r>
            <a:r>
              <a:rPr lang="en-US" dirty="0"/>
              <a:t>)</a:t>
            </a:r>
          </a:p>
          <a:p>
            <a:pPr lvl="2"/>
            <a:r>
              <a:rPr lang="en-US" dirty="0">
                <a:solidFill>
                  <a:srgbClr val="00B050"/>
                </a:solidFill>
                <a:cs typeface="Book Antiqua" pitchFamily="18" charset="0"/>
              </a:rPr>
              <a:t>React with metals to form salts</a:t>
            </a:r>
          </a:p>
          <a:p>
            <a:pPr lvl="2"/>
            <a:endParaRPr lang="en-US" sz="2100" dirty="0"/>
          </a:p>
          <a:p>
            <a:endParaRPr lang="en-US" dirty="0"/>
          </a:p>
          <a:p>
            <a:endParaRPr lang="en-US" dirty="0"/>
          </a:p>
          <a:p>
            <a:endParaRPr lang="en-US" dirty="0"/>
          </a:p>
        </p:txBody>
      </p:sp>
      <p:sp>
        <p:nvSpPr>
          <p:cNvPr id="71681" name="Title 4"/>
          <p:cNvSpPr>
            <a:spLocks noGrp="1"/>
          </p:cNvSpPr>
          <p:nvPr>
            <p:ph type="title"/>
          </p:nvPr>
        </p:nvSpPr>
        <p:spPr>
          <a:xfrm>
            <a:off x="12" y="0"/>
            <a:ext cx="9143992" cy="1371600"/>
          </a:xfrm>
        </p:spPr>
        <p:txBody>
          <a:bodyPr/>
          <a:lstStyle/>
          <a:p>
            <a:r>
              <a:rPr lang="en-US" dirty="0"/>
              <a:t>Halogens </a:t>
            </a:r>
            <a:r>
              <a:rPr lang="en-US" dirty="0">
                <a:solidFill>
                  <a:srgbClr val="FFFF00"/>
                </a:solidFill>
              </a:rPr>
              <a:t>(Group V</a:t>
            </a:r>
            <a:r>
              <a:rPr lang="en-US" dirty="0">
                <a:latin typeface="Times New Roman" panose="02020603050405020304" pitchFamily="18" charset="0"/>
                <a:cs typeface="Times New Roman" panose="02020603050405020304" pitchFamily="18" charset="0"/>
              </a:rPr>
              <a:t>II</a:t>
            </a:r>
            <a:r>
              <a:rPr lang="en-US" dirty="0">
                <a:solidFill>
                  <a:srgbClr val="FFFF00"/>
                </a:solidFill>
              </a:rPr>
              <a:t>A)</a:t>
            </a:r>
            <a:endParaRPr lang="en-US" dirty="0"/>
          </a:p>
        </p:txBody>
      </p:sp>
      <p:pic>
        <p:nvPicPr>
          <p:cNvPr id="9218" name="Picture 2" descr="File:Chlorine ampo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796" y="1371600"/>
            <a:ext cx="3157210" cy="16827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le:Bromine-ampou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658" y="3595734"/>
            <a:ext cx="2217486" cy="295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 y="1377153"/>
            <a:ext cx="5105392" cy="5480848"/>
          </a:xfrm>
        </p:spPr>
        <p:txBody>
          <a:bodyPr lIns="91145"/>
          <a:lstStyle/>
          <a:p>
            <a:pPr lvl="1"/>
            <a:r>
              <a:rPr lang="en-US" dirty="0"/>
              <a:t>Group 17 or V</a:t>
            </a:r>
            <a:r>
              <a:rPr lang="en-US" dirty="0">
                <a:latin typeface="Times New Roman" panose="02020603050405020304" pitchFamily="18" charset="0"/>
                <a:cs typeface="Times New Roman" panose="02020603050405020304" pitchFamily="18" charset="0"/>
              </a:rPr>
              <a:t>II</a:t>
            </a:r>
            <a:r>
              <a:rPr lang="en-US" dirty="0"/>
              <a:t>A</a:t>
            </a:r>
          </a:p>
          <a:p>
            <a:pPr marL="338636" lvl="1" indent="-338636"/>
            <a:r>
              <a:rPr lang="en-US" sz="2700" dirty="0">
                <a:solidFill>
                  <a:srgbClr val="0070C0"/>
                </a:solidFill>
              </a:rPr>
              <a:t>Easily gain an electron to form a </a:t>
            </a:r>
            <a:r>
              <a:rPr lang="en-US" sz="2800" dirty="0">
                <a:solidFill>
                  <a:srgbClr val="00B050"/>
                </a:solidFill>
                <a:effectLst>
                  <a:outerShdw blurRad="38100" dist="38100" dir="2700000" algn="tl">
                    <a:srgbClr val="000000">
                      <a:alpha val="43137"/>
                    </a:srgbClr>
                  </a:outerShdw>
                </a:effectLst>
              </a:rPr>
              <a:t>–1 anion </a:t>
            </a:r>
            <a:r>
              <a:rPr lang="en-US" sz="2400" i="1" dirty="0">
                <a:solidFill>
                  <a:srgbClr val="FF0000"/>
                </a:solidFill>
                <a:latin typeface="Times New Roman" panose="02020603050405020304" pitchFamily="18" charset="0"/>
                <a:cs typeface="Times New Roman" panose="02020603050405020304" pitchFamily="18" charset="0"/>
              </a:rPr>
              <a:t>in order to gain ideal electron configuration</a:t>
            </a:r>
          </a:p>
          <a:p>
            <a:pPr marL="338636" lvl="1" indent="-338636"/>
            <a:endParaRPr lang="en-US" sz="2400" i="1" dirty="0">
              <a:solidFill>
                <a:srgbClr val="FF0000"/>
              </a:solidFill>
              <a:latin typeface="Times New Roman" panose="02020603050405020304" pitchFamily="18" charset="0"/>
              <a:cs typeface="Times New Roman" panose="02020603050405020304" pitchFamily="18" charset="0"/>
            </a:endParaRPr>
          </a:p>
          <a:p>
            <a:pPr marL="338636" lvl="1" indent="-338636"/>
            <a:r>
              <a:rPr lang="en-US" sz="2400" b="1" dirty="0">
                <a:latin typeface="Times New Roman" panose="02020603050405020304" pitchFamily="18" charset="0"/>
                <a:cs typeface="Times New Roman" panose="02020603050405020304" pitchFamily="18" charset="0"/>
              </a:rPr>
              <a:t>“Magic number is “8” … s2 + p6 </a:t>
            </a:r>
          </a:p>
          <a:p>
            <a:pPr marL="338636" lvl="1" indent="-338636"/>
            <a:r>
              <a:rPr lang="en-US" sz="2400" i="1" dirty="0">
                <a:solidFill>
                  <a:srgbClr val="009999"/>
                </a:solidFill>
                <a:latin typeface="Times New Roman" panose="02020603050405020304" pitchFamily="18" charset="0"/>
                <a:cs typeface="Times New Roman" panose="02020603050405020304" pitchFamily="18" charset="0"/>
              </a:rPr>
              <a:t>Is it easier for the non-metal to gain 1 electron to make 8 or to lose 7 electrons to have a full valence in the energy level?</a:t>
            </a:r>
            <a:endParaRPr lang="en-US" sz="2400" dirty="0">
              <a:solidFill>
                <a:srgbClr val="0070C0"/>
              </a:solidFill>
            </a:endParaRPr>
          </a:p>
          <a:p>
            <a:pPr marL="455031" lvl="2" indent="0">
              <a:buNone/>
            </a:pPr>
            <a:endParaRPr lang="en-US" sz="2100" dirty="0"/>
          </a:p>
          <a:p>
            <a:endParaRPr lang="en-US" dirty="0"/>
          </a:p>
          <a:p>
            <a:endParaRPr lang="en-US" dirty="0"/>
          </a:p>
          <a:p>
            <a:endParaRPr lang="en-US" dirty="0"/>
          </a:p>
        </p:txBody>
      </p:sp>
      <p:sp>
        <p:nvSpPr>
          <p:cNvPr id="71681" name="Title 4"/>
          <p:cNvSpPr>
            <a:spLocks noGrp="1"/>
          </p:cNvSpPr>
          <p:nvPr>
            <p:ph type="title"/>
          </p:nvPr>
        </p:nvSpPr>
        <p:spPr>
          <a:xfrm>
            <a:off x="12" y="0"/>
            <a:ext cx="9143992" cy="1371600"/>
          </a:xfrm>
        </p:spPr>
        <p:txBody>
          <a:bodyPr/>
          <a:lstStyle/>
          <a:p>
            <a:r>
              <a:rPr lang="en-US" dirty="0"/>
              <a:t>Halogens </a:t>
            </a:r>
            <a:r>
              <a:rPr lang="en-US" dirty="0">
                <a:solidFill>
                  <a:srgbClr val="FFFF00"/>
                </a:solidFill>
              </a:rPr>
              <a:t>(Group V</a:t>
            </a:r>
            <a:r>
              <a:rPr lang="en-US" sz="3200" dirty="0">
                <a:latin typeface="Times New Roman" panose="02020603050405020304" pitchFamily="18" charset="0"/>
                <a:cs typeface="Times New Roman" panose="02020603050405020304" pitchFamily="18" charset="0"/>
              </a:rPr>
              <a:t>II</a:t>
            </a:r>
            <a:r>
              <a:rPr lang="en-US" dirty="0">
                <a:solidFill>
                  <a:srgbClr val="FFFF00"/>
                </a:solidFill>
              </a:rPr>
              <a:t>A)</a:t>
            </a:r>
            <a:endParaRPr lang="en-US" dirty="0"/>
          </a:p>
        </p:txBody>
      </p:sp>
      <p:sp>
        <p:nvSpPr>
          <p:cNvPr id="3" name="Rectangle 2"/>
          <p:cNvSpPr/>
          <p:nvPr/>
        </p:nvSpPr>
        <p:spPr>
          <a:xfrm>
            <a:off x="5486402" y="1524000"/>
            <a:ext cx="3276600" cy="4478149"/>
          </a:xfrm>
          <a:prstGeom prst="rect">
            <a:avLst/>
          </a:prstGeom>
        </p:spPr>
        <p:txBody>
          <a:bodyPr wrap="square">
            <a:spAutoFit/>
          </a:bodyPr>
          <a:lstStyle/>
          <a:p>
            <a:r>
              <a:rPr lang="en-US" baseline="-25000" dirty="0"/>
              <a:t>17</a:t>
            </a:r>
            <a:r>
              <a:rPr lang="en-US" dirty="0"/>
              <a:t>Cl</a:t>
            </a:r>
            <a:r>
              <a:rPr lang="en-US" baseline="30000" dirty="0"/>
              <a:t>35</a:t>
            </a:r>
          </a:p>
          <a:p>
            <a:endParaRPr lang="en-US" dirty="0"/>
          </a:p>
          <a:p>
            <a:r>
              <a:rPr lang="en-US" dirty="0"/>
              <a:t>+17 p</a:t>
            </a:r>
          </a:p>
          <a:p>
            <a:pPr>
              <a:lnSpc>
                <a:spcPct val="100000"/>
              </a:lnSpc>
              <a:spcBef>
                <a:spcPts val="600"/>
              </a:spcBef>
            </a:pPr>
            <a:r>
              <a:rPr lang="en-US" u="sng" dirty="0"/>
              <a:t>-17 e</a:t>
            </a:r>
          </a:p>
          <a:p>
            <a:pPr>
              <a:lnSpc>
                <a:spcPct val="100000"/>
              </a:lnSpc>
              <a:spcBef>
                <a:spcPts val="600"/>
              </a:spcBef>
            </a:pPr>
            <a:r>
              <a:rPr lang="en-US" dirty="0"/>
              <a:t>   0</a:t>
            </a:r>
          </a:p>
          <a:p>
            <a:pPr>
              <a:lnSpc>
                <a:spcPct val="100000"/>
              </a:lnSpc>
              <a:spcBef>
                <a:spcPts val="600"/>
              </a:spcBef>
            </a:pPr>
            <a:endParaRPr lang="en-US" dirty="0"/>
          </a:p>
          <a:p>
            <a:r>
              <a:rPr lang="en-US" dirty="0"/>
              <a:t>+17 p</a:t>
            </a:r>
          </a:p>
          <a:p>
            <a:pPr>
              <a:lnSpc>
                <a:spcPct val="100000"/>
              </a:lnSpc>
              <a:spcBef>
                <a:spcPts val="600"/>
              </a:spcBef>
            </a:pPr>
            <a:r>
              <a:rPr lang="en-US" u="sng" dirty="0"/>
              <a:t>-18 e</a:t>
            </a:r>
          </a:p>
          <a:p>
            <a:pPr>
              <a:lnSpc>
                <a:spcPct val="100000"/>
              </a:lnSpc>
              <a:spcBef>
                <a:spcPts val="600"/>
              </a:spcBef>
            </a:pPr>
            <a:r>
              <a:rPr lang="en-US" sz="4400" dirty="0">
                <a:solidFill>
                  <a:srgbClr val="FF0000"/>
                </a:solidFill>
              </a:rPr>
              <a:t>-1  charge</a:t>
            </a:r>
          </a:p>
        </p:txBody>
      </p:sp>
      <p:sp>
        <p:nvSpPr>
          <p:cNvPr id="4" name="TextBox 3">
            <a:extLst>
              <a:ext uri="{FF2B5EF4-FFF2-40B4-BE49-F238E27FC236}">
                <a16:creationId xmlns:a16="http://schemas.microsoft.com/office/drawing/2014/main" id="{E16FEE03-1C9E-4F5C-8368-1379181F186A}"/>
              </a:ext>
            </a:extLst>
          </p:cNvPr>
          <p:cNvSpPr txBox="1"/>
          <p:nvPr/>
        </p:nvSpPr>
        <p:spPr>
          <a:xfrm>
            <a:off x="6324592" y="3655912"/>
            <a:ext cx="2819400" cy="461665"/>
          </a:xfrm>
          <a:prstGeom prst="rect">
            <a:avLst/>
          </a:prstGeom>
          <a:solidFill>
            <a:srgbClr val="FFFF00"/>
          </a:solid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r>
              <a:rPr lang="en-US" sz="2400" dirty="0"/>
              <a:t> </a:t>
            </a:r>
            <a:r>
              <a:rPr lang="en-US" sz="2400" b="1" dirty="0">
                <a:solidFill>
                  <a:srgbClr val="FF0000"/>
                </a:solidFill>
              </a:rPr>
              <a:t>3s</a:t>
            </a:r>
            <a:r>
              <a:rPr lang="en-US" sz="2400" b="1" baseline="30000" dirty="0">
                <a:solidFill>
                  <a:srgbClr val="FF0000"/>
                </a:solidFill>
              </a:rPr>
              <a:t>2</a:t>
            </a:r>
            <a:r>
              <a:rPr lang="en-US" sz="2400" b="1" dirty="0">
                <a:solidFill>
                  <a:srgbClr val="FF0000"/>
                </a:solidFill>
              </a:rPr>
              <a:t> 3p</a:t>
            </a:r>
            <a:r>
              <a:rPr lang="en-US" sz="2400" b="1" baseline="30000" dirty="0">
                <a:solidFill>
                  <a:srgbClr val="FF0000"/>
                </a:solidFill>
              </a:rPr>
              <a:t>5</a:t>
            </a:r>
            <a:endParaRPr lang="en-US" sz="2400" b="1" dirty="0">
              <a:solidFill>
                <a:srgbClr val="FF0000"/>
              </a:solidFill>
            </a:endParaRPr>
          </a:p>
        </p:txBody>
      </p:sp>
      <p:sp>
        <p:nvSpPr>
          <p:cNvPr id="5" name="TextBox 4">
            <a:extLst>
              <a:ext uri="{FF2B5EF4-FFF2-40B4-BE49-F238E27FC236}">
                <a16:creationId xmlns:a16="http://schemas.microsoft.com/office/drawing/2014/main" id="{1E696541-71E5-C3F6-E011-7FA8C27A8CD9}"/>
              </a:ext>
            </a:extLst>
          </p:cNvPr>
          <p:cNvSpPr txBox="1"/>
          <p:nvPr/>
        </p:nvSpPr>
        <p:spPr>
          <a:xfrm>
            <a:off x="3048000" y="6154549"/>
            <a:ext cx="2819400" cy="461665"/>
          </a:xfrm>
          <a:prstGeom prst="rect">
            <a:avLst/>
          </a:prstGeom>
          <a:solidFill>
            <a:srgbClr val="FFFF00"/>
          </a:solidFill>
        </p:spPr>
        <p:txBody>
          <a:bodyPr wrap="square" rtlCol="0">
            <a:spAutoFit/>
          </a:bodyPr>
          <a:lstStyle/>
          <a:p>
            <a:r>
              <a:rPr lang="en-US" sz="2400" dirty="0"/>
              <a:t>1s</a:t>
            </a:r>
            <a:r>
              <a:rPr lang="en-US" sz="2400" baseline="30000" dirty="0"/>
              <a:t>2</a:t>
            </a:r>
            <a:r>
              <a:rPr lang="en-US" sz="2400" dirty="0"/>
              <a:t> 2s</a:t>
            </a:r>
            <a:r>
              <a:rPr lang="en-US" sz="2400" baseline="30000" dirty="0"/>
              <a:t>2</a:t>
            </a:r>
            <a:r>
              <a:rPr lang="en-US" sz="2400" dirty="0"/>
              <a:t> 2p</a:t>
            </a:r>
            <a:r>
              <a:rPr lang="en-US" sz="2400" baseline="30000" dirty="0"/>
              <a:t>6</a:t>
            </a:r>
            <a:r>
              <a:rPr lang="en-US" sz="2400" dirty="0"/>
              <a:t> </a:t>
            </a:r>
            <a:r>
              <a:rPr lang="en-US" sz="2400" b="1" dirty="0">
                <a:solidFill>
                  <a:srgbClr val="FF0000"/>
                </a:solidFill>
              </a:rPr>
              <a:t>3s</a:t>
            </a:r>
            <a:r>
              <a:rPr lang="en-US" sz="2400" b="1" baseline="30000" dirty="0">
                <a:solidFill>
                  <a:srgbClr val="FF0000"/>
                </a:solidFill>
              </a:rPr>
              <a:t>2</a:t>
            </a:r>
            <a:r>
              <a:rPr lang="en-US" sz="2400" b="1" dirty="0">
                <a:solidFill>
                  <a:srgbClr val="FF0000"/>
                </a:solidFill>
              </a:rPr>
              <a:t> 3p</a:t>
            </a:r>
            <a:r>
              <a:rPr lang="en-US" sz="2400" b="1" baseline="30000" dirty="0">
                <a:solidFill>
                  <a:srgbClr val="FF0000"/>
                </a:solidFill>
              </a:rPr>
              <a:t>6</a:t>
            </a:r>
            <a:endParaRPr lang="en-US" sz="2400" b="1" dirty="0">
              <a:solidFill>
                <a:srgbClr val="FF0000"/>
              </a:solidFill>
            </a:endParaRPr>
          </a:p>
        </p:txBody>
      </p:sp>
    </p:spTree>
    <p:extLst>
      <p:ext uri="{BB962C8B-B14F-4D97-AF65-F5344CB8AC3E}">
        <p14:creationId xmlns:p14="http://schemas.microsoft.com/office/powerpoint/2010/main" val="18600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contras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 y="5257800"/>
            <a:ext cx="9144000" cy="1371600"/>
          </a:xfrm>
          <a:noFill/>
          <a:ln/>
        </p:spPr>
        <p:txBody>
          <a:bodyPr/>
          <a:lstStyle/>
          <a:p>
            <a:r>
              <a:rPr lang="en-US" altLang="en-US" sz="6500" i="1" dirty="0">
                <a:solidFill>
                  <a:schemeClr val="accent2"/>
                </a:solidFill>
                <a:latin typeface="Comic Sans MS" pitchFamily="66" charset="0"/>
              </a:rPr>
              <a:t>Noble Gases</a:t>
            </a:r>
            <a:endParaRPr lang="en-US" altLang="en-US" dirty="0"/>
          </a:p>
        </p:txBody>
      </p:sp>
      <p:sp>
        <p:nvSpPr>
          <p:cNvPr id="15363" name="AutoShape 3"/>
          <p:cNvSpPr>
            <a:spLocks noChangeArrowheads="1"/>
          </p:cNvSpPr>
          <p:nvPr/>
        </p:nvSpPr>
        <p:spPr bwMode="auto">
          <a:xfrm rot="5400000">
            <a:off x="6172201" y="3962400"/>
            <a:ext cx="1066800" cy="304800"/>
          </a:xfrm>
          <a:prstGeom prst="leftArrow">
            <a:avLst>
              <a:gd name="adj1" fmla="val 50000"/>
              <a:gd name="adj2" fmla="val 8750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40" tIns="45520" rIns="91040" bIns="45520" anchor="ctr"/>
          <a:lstStyle/>
          <a:p>
            <a:endParaRPr lang="en-US" sz="2300">
              <a:solidFill>
                <a:srgbClr val="000000"/>
              </a:solidFill>
              <a:latin typeface="Times New Roman" pitchFamily="18" charset="0"/>
              <a:ea typeface="+mn-ea"/>
            </a:endParaRPr>
          </a:p>
        </p:txBody>
      </p:sp>
      <p:sp>
        <p:nvSpPr>
          <p:cNvPr id="4" name="Rectangle 4"/>
          <p:cNvSpPr txBox="1">
            <a:spLocks noChangeArrowheads="1"/>
          </p:cNvSpPr>
          <p:nvPr/>
        </p:nvSpPr>
        <p:spPr bwMode="auto">
          <a:xfrm>
            <a:off x="6934199" y="2514600"/>
            <a:ext cx="20574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40" tIns="45520" rIns="91040" bIns="455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6500" i="1" kern="0" dirty="0">
                <a:solidFill>
                  <a:schemeClr val="accent2"/>
                </a:solidFill>
                <a:latin typeface="Comic Sans MS" pitchFamily="66" charset="0"/>
              </a:rPr>
              <a:t>S</a:t>
            </a:r>
            <a:r>
              <a:rPr lang="en-US" altLang="en-US" sz="6500" i="1" kern="0" baseline="30000" dirty="0">
                <a:solidFill>
                  <a:schemeClr val="accent2"/>
                </a:solidFill>
                <a:latin typeface="Comic Sans MS" pitchFamily="66" charset="0"/>
              </a:rPr>
              <a:t>2</a:t>
            </a:r>
            <a:r>
              <a:rPr lang="en-US" altLang="en-US" sz="6500" i="1" kern="0" dirty="0">
                <a:solidFill>
                  <a:schemeClr val="accent2"/>
                </a:solidFill>
                <a:latin typeface="Comic Sans MS" pitchFamily="66" charset="0"/>
              </a:rPr>
              <a:t>p</a:t>
            </a:r>
            <a:r>
              <a:rPr lang="en-US" altLang="en-US" sz="6500" i="1" kern="0" baseline="30000" dirty="0">
                <a:solidFill>
                  <a:schemeClr val="accent2"/>
                </a:solidFill>
                <a:latin typeface="Comic Sans MS" pitchFamily="66" charset="0"/>
              </a:rPr>
              <a:t>6</a:t>
            </a:r>
          </a:p>
          <a:p>
            <a:r>
              <a:rPr lang="en-US" altLang="en-US" sz="6500" i="1" kern="0" baseline="30000" dirty="0">
                <a:solidFill>
                  <a:schemeClr val="accent2"/>
                </a:solidFill>
                <a:latin typeface="Comic Sans MS" pitchFamily="66" charset="0"/>
              </a:rPr>
              <a:t>valence</a:t>
            </a:r>
            <a:endParaRPr lang="en-US" altLang="en-US" sz="6500" kern="0" dirty="0"/>
          </a:p>
        </p:txBody>
      </p:sp>
    </p:spTree>
    <p:extLst>
      <p:ext uri="{BB962C8B-B14F-4D97-AF65-F5344CB8AC3E}">
        <p14:creationId xmlns:p14="http://schemas.microsoft.com/office/powerpoint/2010/main" val="2135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wipe(down)">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3" y="1377153"/>
            <a:ext cx="4724367" cy="5480848"/>
          </a:xfrm>
        </p:spPr>
        <p:txBody>
          <a:bodyPr lIns="91440"/>
          <a:lstStyle/>
          <a:p>
            <a:pPr lvl="1"/>
            <a:r>
              <a:rPr lang="en-US" sz="2100" dirty="0"/>
              <a:t>Group 18 or V</a:t>
            </a:r>
            <a:r>
              <a:rPr lang="en-US" sz="2400" dirty="0">
                <a:latin typeface="Times New Roman" panose="02020603050405020304" pitchFamily="18" charset="0"/>
                <a:cs typeface="Times New Roman" panose="02020603050405020304" pitchFamily="18" charset="0"/>
              </a:rPr>
              <a:t>III</a:t>
            </a:r>
            <a:r>
              <a:rPr lang="en-US" sz="2100" dirty="0"/>
              <a:t>A </a:t>
            </a:r>
          </a:p>
          <a:p>
            <a:pPr lvl="1"/>
            <a:r>
              <a:rPr lang="en-US" sz="3600" dirty="0">
                <a:solidFill>
                  <a:srgbClr val="00B050"/>
                </a:solidFill>
              </a:rPr>
              <a:t>Inert gases (</a:t>
            </a:r>
            <a:r>
              <a:rPr lang="en-US" sz="2000" dirty="0">
                <a:solidFill>
                  <a:srgbClr val="00B050"/>
                </a:solidFill>
              </a:rPr>
              <a:t>nonreactive</a:t>
            </a:r>
            <a:r>
              <a:rPr lang="en-US" sz="3600" dirty="0">
                <a:solidFill>
                  <a:srgbClr val="00B050"/>
                </a:solidFill>
              </a:rPr>
              <a:t>) </a:t>
            </a:r>
            <a:r>
              <a:rPr lang="en-US" sz="2400" i="1" dirty="0">
                <a:solidFill>
                  <a:srgbClr val="FF0000"/>
                </a:solidFill>
                <a:latin typeface="Times New Roman" panose="02020603050405020304" pitchFamily="18" charset="0"/>
                <a:cs typeface="Times New Roman" panose="02020603050405020304" pitchFamily="18" charset="0"/>
              </a:rPr>
              <a:t> have ideal electron configuration</a:t>
            </a:r>
          </a:p>
          <a:p>
            <a:pPr marL="0" lvl="1" indent="0">
              <a:buNone/>
            </a:pPr>
            <a:endParaRPr lang="en-US" sz="400" dirty="0">
              <a:solidFill>
                <a:srgbClr val="00B050"/>
              </a:solidFill>
            </a:endParaRPr>
          </a:p>
          <a:p>
            <a:pPr lvl="1"/>
            <a:r>
              <a:rPr lang="en-US" sz="2100" dirty="0"/>
              <a:t>Typical properties</a:t>
            </a:r>
          </a:p>
          <a:p>
            <a:pPr lvl="2"/>
            <a:r>
              <a:rPr lang="en-US" sz="2100" dirty="0"/>
              <a:t>Odorless and tasteless</a:t>
            </a:r>
          </a:p>
          <a:p>
            <a:pPr lvl="2"/>
            <a:r>
              <a:rPr lang="en-US" sz="2100" dirty="0">
                <a:solidFill>
                  <a:srgbClr val="0070C0"/>
                </a:solidFill>
              </a:rPr>
              <a:t>Nonreactive and nonflammable</a:t>
            </a:r>
          </a:p>
          <a:p>
            <a:pPr lvl="2"/>
            <a:r>
              <a:rPr lang="en-US" sz="2100" dirty="0">
                <a:solidFill>
                  <a:srgbClr val="FF0000"/>
                </a:solidFill>
              </a:rPr>
              <a:t>Have extremely low boiling points (i.e. gases)</a:t>
            </a:r>
          </a:p>
          <a:p>
            <a:pPr lvl="2"/>
            <a:r>
              <a:rPr lang="en-US" sz="2100" dirty="0">
                <a:solidFill>
                  <a:srgbClr val="00B050"/>
                </a:solidFill>
              </a:rPr>
              <a:t>Produce characteristic colors when excited electrically</a:t>
            </a:r>
          </a:p>
          <a:p>
            <a:endParaRPr lang="en-US" sz="2100" dirty="0"/>
          </a:p>
        </p:txBody>
      </p:sp>
      <p:sp>
        <p:nvSpPr>
          <p:cNvPr id="73729" name="Title 4"/>
          <p:cNvSpPr>
            <a:spLocks noGrp="1"/>
          </p:cNvSpPr>
          <p:nvPr>
            <p:ph type="title"/>
          </p:nvPr>
        </p:nvSpPr>
        <p:spPr>
          <a:xfrm>
            <a:off x="7" y="0"/>
            <a:ext cx="9143991" cy="1371600"/>
          </a:xfrm>
        </p:spPr>
        <p:txBody>
          <a:bodyPr/>
          <a:lstStyle/>
          <a:p>
            <a:r>
              <a:rPr lang="en-US" dirty="0"/>
              <a:t>Noble Gases </a:t>
            </a:r>
            <a:r>
              <a:rPr lang="en-US" dirty="0">
                <a:solidFill>
                  <a:srgbClr val="FFFF00"/>
                </a:solidFill>
              </a:rPr>
              <a:t>(Group V</a:t>
            </a:r>
            <a:r>
              <a:rPr lang="en-US" dirty="0">
                <a:latin typeface="Times New Roman" panose="02020603050405020304" pitchFamily="18" charset="0"/>
                <a:cs typeface="Times New Roman" panose="02020603050405020304" pitchFamily="18" charset="0"/>
              </a:rPr>
              <a:t>III</a:t>
            </a:r>
            <a:r>
              <a:rPr lang="en-US" dirty="0">
                <a:solidFill>
                  <a:srgbClr val="FFFF00"/>
                </a:solidFill>
              </a:rPr>
              <a:t>A)</a:t>
            </a:r>
            <a:endParaRPr lang="en-US" dirty="0"/>
          </a:p>
        </p:txBody>
      </p:sp>
      <p:pic>
        <p:nvPicPr>
          <p:cNvPr id="10242" name="Picture 2" descr="File:Toy balloons 2011 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71633"/>
            <a:ext cx="2328209" cy="53963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le:Neon light sculpture behind King's Cross st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16" r="28930"/>
          <a:stretch/>
        </p:blipFill>
        <p:spPr bwMode="auto">
          <a:xfrm>
            <a:off x="7052573" y="2150468"/>
            <a:ext cx="2091426" cy="334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44"/>
                                        </p:tgtEl>
                                        <p:attrNameLst>
                                          <p:attrName>style.visibility</p:attrName>
                                        </p:attrNameLst>
                                      </p:cBhvr>
                                      <p:to>
                                        <p:strVal val="visible"/>
                                      </p:to>
                                    </p:set>
                                    <p:animEffect transition="in" filter="fade">
                                      <p:cBhvr>
                                        <p:cTn id="4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a:xfrm>
            <a:off x="10166" y="-5080"/>
            <a:ext cx="9143994" cy="1371600"/>
          </a:xfrm>
        </p:spPr>
        <p:txBody>
          <a:bodyPr/>
          <a:lstStyle/>
          <a:p>
            <a:r>
              <a:rPr lang="en-US" sz="4800" dirty="0"/>
              <a:t>Songs</a:t>
            </a:r>
            <a:endParaRPr lang="en-US" sz="4800" dirty="0">
              <a:solidFill>
                <a:srgbClr val="FFFF00"/>
              </a:solidFill>
            </a:endParaRPr>
          </a:p>
        </p:txBody>
      </p:sp>
      <p:sp>
        <p:nvSpPr>
          <p:cNvPr id="99330" name="Rectangle 2"/>
          <p:cNvSpPr>
            <a:spLocks noChangeArrowheads="1"/>
          </p:cNvSpPr>
          <p:nvPr/>
        </p:nvSpPr>
        <p:spPr bwMode="auto">
          <a:xfrm>
            <a:off x="11" y="-342862"/>
            <a:ext cx="386674" cy="685762"/>
          </a:xfrm>
          <a:prstGeom prst="rect">
            <a:avLst/>
          </a:prstGeom>
          <a:noFill/>
          <a:ln w="9525">
            <a:noFill/>
            <a:miter lim="800000"/>
            <a:headEnd/>
            <a:tailEnd/>
          </a:ln>
          <a:effectLst/>
        </p:spPr>
        <p:txBody>
          <a:bodyPr vert="horz" wrap="none" lIns="191435" tIns="95725" rIns="191435" bIns="95725" numCol="1" anchor="ctr" anchorCtr="0" compatLnSpc="1">
            <a:prstTxWarp prst="textNoShape">
              <a:avLst/>
            </a:prstTxWarp>
            <a:spAutoFit/>
          </a:bodyPr>
          <a:lstStyle/>
          <a:p>
            <a:pPr eaLnBrk="1" hangingPunct="1"/>
            <a:endParaRPr lang="en-US" sz="3200" dirty="0">
              <a:solidFill>
                <a:srgbClr val="000000"/>
              </a:solidFill>
              <a:latin typeface="Arial" charset="0"/>
              <a:ea typeface="+mn-ea"/>
              <a:cs typeface="Arial" charset="0"/>
            </a:endParaRPr>
          </a:p>
        </p:txBody>
      </p:sp>
      <p:sp>
        <p:nvSpPr>
          <p:cNvPr id="13" name="Content Placeholder 7">
            <a:extLst>
              <a:ext uri="{FF2B5EF4-FFF2-40B4-BE49-F238E27FC236}">
                <a16:creationId xmlns:a16="http://schemas.microsoft.com/office/drawing/2014/main" id="{5405C0D9-AB0D-4992-A011-845CA5EFEA95}"/>
              </a:ext>
            </a:extLst>
          </p:cNvPr>
          <p:cNvSpPr>
            <a:spLocks noGrp="1"/>
          </p:cNvSpPr>
          <p:nvPr>
            <p:ph sz="quarter" idx="13"/>
          </p:nvPr>
        </p:nvSpPr>
        <p:spPr>
          <a:xfrm>
            <a:off x="0" y="1377155"/>
            <a:ext cx="9144000" cy="5480845"/>
          </a:xfrm>
        </p:spPr>
        <p:txBody>
          <a:bodyPr/>
          <a:lstStyle/>
          <a:p>
            <a:pPr algn="ctr"/>
            <a:r>
              <a:rPr lang="en-US" sz="3200" dirty="0"/>
              <a:t>The Periodic Table Song (2:44)</a:t>
            </a:r>
          </a:p>
          <a:p>
            <a:pPr algn="ctr"/>
            <a:r>
              <a:rPr lang="en-US" sz="3200" dirty="0">
                <a:hlinkClick r:id="rId3"/>
              </a:rPr>
              <a:t>http://somup.com/cF6QFinnyQ</a:t>
            </a:r>
            <a:r>
              <a:rPr lang="en-US" sz="3200" dirty="0"/>
              <a:t> </a:t>
            </a:r>
          </a:p>
          <a:p>
            <a:pPr algn="ctr"/>
            <a:endParaRPr lang="en-US" sz="3200" dirty="0"/>
          </a:p>
          <a:p>
            <a:pPr algn="ctr"/>
            <a:r>
              <a:rPr lang="en-US" sz="3200" dirty="0"/>
              <a:t>Tom Lehrer (1970 … 1:47)</a:t>
            </a:r>
          </a:p>
          <a:p>
            <a:pPr algn="ctr"/>
            <a:r>
              <a:rPr lang="en-US" sz="3200" u="sng" dirty="0">
                <a:hlinkClick r:id="rId4"/>
              </a:rPr>
              <a:t>The Elements Song http://somup.com/cFQ22hVSKJ</a:t>
            </a:r>
            <a:endParaRPr lang="en-US" sz="3200" dirty="0"/>
          </a:p>
        </p:txBody>
      </p:sp>
    </p:spTree>
    <p:extLst>
      <p:ext uri="{BB962C8B-B14F-4D97-AF65-F5344CB8AC3E}">
        <p14:creationId xmlns:p14="http://schemas.microsoft.com/office/powerpoint/2010/main" val="255633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09761504"/>
              </p:ext>
            </p:extLst>
          </p:nvPr>
        </p:nvGraphicFramePr>
        <p:xfrm>
          <a:off x="457230" y="2133600"/>
          <a:ext cx="8229600" cy="3368040"/>
        </p:xfrm>
        <a:graphic>
          <a:graphicData uri="http://schemas.openxmlformats.org/drawingml/2006/table">
            <a:tbl>
              <a:tblPr>
                <a:tableStyleId>{ED083AE6-46FA-4A59-8FB0-9F97EB10719F}</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685800">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radio</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microwave</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infrared</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Visible ROY</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Visible GBIV</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ultraviolet</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x-rays</a:t>
                      </a:r>
                    </a:p>
                  </a:txBody>
                  <a:tcPr marL="68580" marR="68580" marT="0" marB="0"/>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gamma</a:t>
                      </a:r>
                    </a:p>
                  </a:txBody>
                  <a:tcPr marL="68580" marR="68580" marT="0" marB="0"/>
                </a:tc>
                <a:extLst>
                  <a:ext uri="{0D108BD9-81ED-4DB2-BD59-A6C34878D82A}">
                    <a16:rowId xmlns:a16="http://schemas.microsoft.com/office/drawing/2014/main" val="10000"/>
                  </a:ext>
                </a:extLst>
              </a:tr>
              <a:tr h="894080">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extLst>
                  <a:ext uri="{0D108BD9-81ED-4DB2-BD59-A6C34878D82A}">
                    <a16:rowId xmlns:a16="http://schemas.microsoft.com/office/drawing/2014/main" val="10001"/>
                  </a:ext>
                </a:extLst>
              </a:tr>
              <a:tr h="894080">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extLst>
                  <a:ext uri="{0D108BD9-81ED-4DB2-BD59-A6C34878D82A}">
                    <a16:rowId xmlns:a16="http://schemas.microsoft.com/office/drawing/2014/main" val="10002"/>
                  </a:ext>
                </a:extLst>
              </a:tr>
              <a:tr h="894080">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tc>
                  <a:txBody>
                    <a:bodyPr/>
                    <a:lstStyle/>
                    <a:p>
                      <a:pPr marL="0" marR="0" algn="ctr">
                        <a:spcBef>
                          <a:spcPts val="0"/>
                        </a:spcBef>
                        <a:spcAft>
                          <a:spcPts val="0"/>
                        </a:spcAft>
                      </a:pPr>
                      <a:endParaRPr lang="en-US" sz="1500" dirty="0">
                        <a:effectLst/>
                        <a:latin typeface="Times New Roman" panose="02020603050405020304" pitchFamily="18" charset="0"/>
                        <a:ea typeface="Times New Roman"/>
                        <a:cs typeface="Times New Roman" panose="02020603050405020304" pitchFamily="18" charset="0"/>
                      </a:endParaRPr>
                    </a:p>
                  </a:txBody>
                  <a:tcPr marL="62345" marR="62345" marT="0" marB="0" anchor="ctr"/>
                </a:tc>
                <a:extLst>
                  <a:ext uri="{0D108BD9-81ED-4DB2-BD59-A6C34878D82A}">
                    <a16:rowId xmlns:a16="http://schemas.microsoft.com/office/drawing/2014/main" val="10003"/>
                  </a:ext>
                </a:extLst>
              </a:tr>
            </a:tbl>
          </a:graphicData>
        </a:graphic>
      </p:graphicFrame>
      <p:pic>
        <p:nvPicPr>
          <p:cNvPr id="6" name="Picture 5"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7848600" y="76200"/>
            <a:ext cx="1221105" cy="990600"/>
          </a:xfrm>
          <a:prstGeom prst="rect">
            <a:avLst/>
          </a:prstGeom>
        </p:spPr>
      </p:pic>
      <p:sp>
        <p:nvSpPr>
          <p:cNvPr id="7" name="TextBox 6"/>
          <p:cNvSpPr txBox="1"/>
          <p:nvPr/>
        </p:nvSpPr>
        <p:spPr>
          <a:xfrm>
            <a:off x="576295" y="838220"/>
            <a:ext cx="7543801" cy="953703"/>
          </a:xfrm>
          <a:prstGeom prst="rect">
            <a:avLst/>
          </a:prstGeom>
          <a:noFill/>
        </p:spPr>
        <p:txBody>
          <a:bodyPr wrap="square" lIns="91040" tIns="45520" rIns="91040" bIns="45520" rtlCol="0">
            <a:spAutoFit/>
          </a:bodyPr>
          <a:lstStyle/>
          <a:p>
            <a:pPr algn="ctr"/>
            <a:r>
              <a:rPr lang="en-US" dirty="0"/>
              <a:t>Copy the chart below in your notebook:</a:t>
            </a:r>
          </a:p>
          <a:p>
            <a:pPr algn="ctr"/>
            <a:endParaRPr lang="en-US" sz="800" dirty="0"/>
          </a:p>
          <a:p>
            <a:pPr algn="ctr"/>
            <a:r>
              <a:rPr lang="en-US" sz="2100" i="1" dirty="0">
                <a:solidFill>
                  <a:srgbClr val="FF0000"/>
                </a:solidFill>
                <a:latin typeface="Times New Roman" panose="02020603050405020304" pitchFamily="18" charset="0"/>
                <a:cs typeface="Times New Roman" panose="02020603050405020304" pitchFamily="18" charset="0"/>
              </a:rPr>
              <a:t>The top row is the order of the EM spectra</a:t>
            </a:r>
          </a:p>
        </p:txBody>
      </p:sp>
    </p:spTree>
    <p:extLst>
      <p:ext uri="{BB962C8B-B14F-4D97-AF65-F5344CB8AC3E}">
        <p14:creationId xmlns:p14="http://schemas.microsoft.com/office/powerpoint/2010/main" val="897832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400" dirty="0">
                <a:solidFill>
                  <a:srgbClr val="FF0000"/>
                </a:solidFill>
              </a:rPr>
              <a:t>The stability of an atom is associated with electron configuration:</a:t>
            </a:r>
          </a:p>
          <a:p>
            <a:r>
              <a:rPr lang="en-US" sz="2400" dirty="0">
                <a:solidFill>
                  <a:srgbClr val="0070C0"/>
                </a:solidFill>
              </a:rPr>
              <a:t>The maximum number of electrons in outer level is 8e</a:t>
            </a:r>
            <a:r>
              <a:rPr lang="en-US" sz="2400" baseline="30000" dirty="0">
                <a:solidFill>
                  <a:srgbClr val="0070C0"/>
                </a:solidFill>
              </a:rPr>
              <a:t>- </a:t>
            </a:r>
            <a:r>
              <a:rPr lang="en-US" sz="2400" dirty="0">
                <a:solidFill>
                  <a:srgbClr val="0070C0"/>
                </a:solidFill>
              </a:rPr>
              <a:t>  [ </a:t>
            </a:r>
            <a:r>
              <a:rPr lang="en-US" sz="2400" b="1" i="1" dirty="0">
                <a:solidFill>
                  <a:srgbClr val="0070C0"/>
                </a:solidFill>
              </a:rPr>
              <a:t>s</a:t>
            </a:r>
            <a:r>
              <a:rPr lang="en-US" sz="2400" dirty="0">
                <a:solidFill>
                  <a:srgbClr val="0070C0"/>
                </a:solidFill>
              </a:rPr>
              <a:t> orbital holds up to 2 e</a:t>
            </a:r>
            <a:r>
              <a:rPr lang="en-US" sz="2400" baseline="30000" dirty="0">
                <a:solidFill>
                  <a:srgbClr val="0070C0"/>
                </a:solidFill>
              </a:rPr>
              <a:t>-</a:t>
            </a:r>
            <a:r>
              <a:rPr lang="en-US" sz="2400" dirty="0">
                <a:solidFill>
                  <a:srgbClr val="0070C0"/>
                </a:solidFill>
              </a:rPr>
              <a:t>,   </a:t>
            </a:r>
            <a:r>
              <a:rPr lang="en-US" sz="2400" b="1" i="1" dirty="0">
                <a:solidFill>
                  <a:srgbClr val="0070C0"/>
                </a:solidFill>
              </a:rPr>
              <a:t>p</a:t>
            </a:r>
            <a:r>
              <a:rPr lang="en-US" sz="2400" dirty="0">
                <a:solidFill>
                  <a:srgbClr val="0070C0"/>
                </a:solidFill>
              </a:rPr>
              <a:t> orbitals hold up to 6 e</a:t>
            </a:r>
            <a:r>
              <a:rPr lang="en-US" sz="2400" baseline="30000" dirty="0">
                <a:solidFill>
                  <a:srgbClr val="0070C0"/>
                </a:solidFill>
              </a:rPr>
              <a:t>- </a:t>
            </a:r>
            <a:r>
              <a:rPr lang="en-US" sz="2400" dirty="0">
                <a:solidFill>
                  <a:srgbClr val="0070C0"/>
                </a:solidFill>
              </a:rPr>
              <a:t> ].</a:t>
            </a:r>
          </a:p>
          <a:p>
            <a:r>
              <a:rPr lang="en-US" sz="4000" b="1" dirty="0">
                <a:solidFill>
                  <a:schemeClr val="tx1"/>
                </a:solidFill>
              </a:rPr>
              <a:t>8e- </a:t>
            </a:r>
            <a:r>
              <a:rPr lang="en-US" sz="2400" dirty="0">
                <a:solidFill>
                  <a:srgbClr val="00B050"/>
                </a:solidFill>
              </a:rPr>
              <a:t>represents a very stable arrangement (noble gas configuration).</a:t>
            </a:r>
          </a:p>
          <a:p>
            <a:r>
              <a:rPr lang="en-US" dirty="0"/>
              <a:t> </a:t>
            </a:r>
          </a:p>
          <a:p>
            <a:endParaRPr lang="en-US" dirty="0"/>
          </a:p>
        </p:txBody>
      </p:sp>
      <p:sp>
        <p:nvSpPr>
          <p:cNvPr id="4" name="Content Placeholder 3"/>
          <p:cNvSpPr>
            <a:spLocks noGrp="1"/>
          </p:cNvSpPr>
          <p:nvPr>
            <p:ph sz="quarter" idx="13"/>
          </p:nvPr>
        </p:nvSpPr>
        <p:spPr/>
        <p:txBody>
          <a:bodyPr/>
          <a:lstStyle/>
          <a:p>
            <a:r>
              <a:rPr lang="en-US" dirty="0">
                <a:solidFill>
                  <a:srgbClr val="7030A0"/>
                </a:solidFill>
                <a:effectLst>
                  <a:outerShdw blurRad="38100" dist="38100" dir="2700000" algn="tl">
                    <a:srgbClr val="000000">
                      <a:alpha val="43137"/>
                    </a:srgbClr>
                  </a:outerShdw>
                </a:effectLst>
              </a:rPr>
              <a:t>Helium (</a:t>
            </a:r>
            <a:r>
              <a:rPr lang="en-US" baseline="-25000" dirty="0">
                <a:solidFill>
                  <a:srgbClr val="7030A0"/>
                </a:solidFill>
                <a:effectLst>
                  <a:outerShdw blurRad="38100" dist="38100" dir="2700000" algn="tl">
                    <a:srgbClr val="000000">
                      <a:alpha val="43137"/>
                    </a:srgbClr>
                  </a:outerShdw>
                </a:effectLst>
              </a:rPr>
              <a:t>2</a:t>
            </a:r>
            <a:r>
              <a:rPr lang="en-US" dirty="0">
                <a:solidFill>
                  <a:srgbClr val="7030A0"/>
                </a:solidFill>
                <a:effectLst>
                  <a:outerShdw blurRad="38100" dist="38100" dir="2700000" algn="tl">
                    <a:srgbClr val="000000">
                      <a:alpha val="43137"/>
                    </a:srgbClr>
                  </a:outerShdw>
                </a:effectLst>
              </a:rPr>
              <a:t>He</a:t>
            </a:r>
            <a:r>
              <a:rPr lang="en-US" baseline="30000" dirty="0">
                <a:solidFill>
                  <a:srgbClr val="7030A0"/>
                </a:solidFill>
                <a:effectLst>
                  <a:outerShdw blurRad="38100" dist="38100" dir="2700000" algn="tl">
                    <a:srgbClr val="000000">
                      <a:alpha val="43137"/>
                    </a:srgbClr>
                  </a:outerShdw>
                </a:effectLst>
              </a:rPr>
              <a:t>4</a:t>
            </a:r>
            <a:r>
              <a:rPr lang="en-US" dirty="0">
                <a:solidFill>
                  <a:srgbClr val="7030A0"/>
                </a:solidFill>
                <a:effectLst>
                  <a:outerShdw blurRad="38100" dist="38100" dir="2700000" algn="tl">
                    <a:srgbClr val="000000">
                      <a:alpha val="43137"/>
                    </a:srgbClr>
                  </a:outerShdw>
                </a:effectLst>
              </a:rPr>
              <a:t>) has only 2e- but a complete outer shell.</a:t>
            </a:r>
          </a:p>
          <a:p>
            <a:r>
              <a:rPr lang="en-US" sz="2800" dirty="0">
                <a:solidFill>
                  <a:srgbClr val="FF0000"/>
                </a:solidFill>
              </a:rPr>
              <a:t>Atoms tend to combine with other atoms in such a way that each atom has </a:t>
            </a:r>
            <a:r>
              <a:rPr lang="en-US" sz="2800" dirty="0">
                <a:solidFill>
                  <a:srgbClr val="002060"/>
                </a:solidFill>
              </a:rPr>
              <a:t>eight electrons in its valence shell</a:t>
            </a:r>
            <a:r>
              <a:rPr lang="en-US" sz="2800" dirty="0">
                <a:solidFill>
                  <a:srgbClr val="FF0000"/>
                </a:solidFill>
              </a:rPr>
              <a:t>, giving it the same electron configuration as a noble gas.</a:t>
            </a:r>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Octet Rule</a:t>
            </a:r>
            <a:r>
              <a:rPr lang="en-US" dirty="0"/>
              <a:t> – Stability of Atoms When Bonding</a:t>
            </a:r>
          </a:p>
        </p:txBody>
      </p:sp>
    </p:spTree>
    <p:extLst>
      <p:ext uri="{BB962C8B-B14F-4D97-AF65-F5344CB8AC3E}">
        <p14:creationId xmlns:p14="http://schemas.microsoft.com/office/powerpoint/2010/main" val="41822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5334001" y="0"/>
            <a:ext cx="3505200" cy="990600"/>
          </a:xfrm>
        </p:spPr>
        <p:txBody>
          <a:bodyPr/>
          <a:lstStyle/>
          <a:p>
            <a:r>
              <a:rPr lang="en-US" altLang="en-US"/>
              <a:t>Electron Configurations in Groups</a:t>
            </a:r>
          </a:p>
        </p:txBody>
      </p:sp>
      <p:sp>
        <p:nvSpPr>
          <p:cNvPr id="541699" name="Rectangle 3"/>
          <p:cNvSpPr>
            <a:spLocks noGrp="1" noChangeArrowheads="1"/>
          </p:cNvSpPr>
          <p:nvPr>
            <p:ph type="body" sz="half" idx="1"/>
          </p:nvPr>
        </p:nvSpPr>
        <p:spPr>
          <a:xfrm>
            <a:off x="304817" y="762000"/>
            <a:ext cx="8686784" cy="1447800"/>
          </a:xfrm>
        </p:spPr>
        <p:txBody>
          <a:bodyPr/>
          <a:lstStyle/>
          <a:p>
            <a:pPr marL="0" indent="0">
              <a:lnSpc>
                <a:spcPct val="90000"/>
              </a:lnSpc>
              <a:spcBef>
                <a:spcPct val="0"/>
              </a:spcBef>
            </a:pPr>
            <a:r>
              <a:rPr lang="en-US" altLang="en-US" sz="3600" dirty="0">
                <a:solidFill>
                  <a:srgbClr val="FF0000"/>
                </a:solidFill>
              </a:rPr>
              <a:t>Valence Electrons</a:t>
            </a:r>
          </a:p>
          <a:p>
            <a:pPr marL="0" indent="0">
              <a:lnSpc>
                <a:spcPct val="90000"/>
              </a:lnSpc>
              <a:spcBef>
                <a:spcPct val="0"/>
              </a:spcBef>
            </a:pPr>
            <a:r>
              <a:rPr lang="en-US" altLang="en-US" sz="2300" dirty="0"/>
              <a:t>The number of electrons in the highest occupied energy level (n) level (valence electrons.)</a:t>
            </a:r>
          </a:p>
          <a:p>
            <a:pPr marL="0" indent="0">
              <a:lnSpc>
                <a:spcPct val="90000"/>
              </a:lnSpc>
              <a:spcBef>
                <a:spcPct val="0"/>
              </a:spcBef>
            </a:pPr>
            <a:endParaRPr lang="en-US" altLang="en-US" sz="2300" dirty="0"/>
          </a:p>
          <a:p>
            <a:pPr marL="0" indent="0" eaLnBrk="0" hangingPunct="0">
              <a:lnSpc>
                <a:spcPct val="90000"/>
              </a:lnSpc>
              <a:spcBef>
                <a:spcPct val="0"/>
              </a:spcBef>
            </a:pPr>
            <a:endParaRPr lang="en-US" altLang="en-US" sz="2300" dirty="0"/>
          </a:p>
        </p:txBody>
      </p:sp>
      <p:graphicFrame>
        <p:nvGraphicFramePr>
          <p:cNvPr id="541740" name="Group 44"/>
          <p:cNvGraphicFramePr>
            <a:graphicFrameLocks noGrp="1"/>
          </p:cNvGraphicFramePr>
          <p:nvPr>
            <p:ph sz="half" idx="2"/>
            <p:extLst>
              <p:ext uri="{D42A27DB-BD31-4B8C-83A1-F6EECF244321}">
                <p14:modId xmlns:p14="http://schemas.microsoft.com/office/powerpoint/2010/main" val="3910282036"/>
              </p:ext>
            </p:extLst>
          </p:nvPr>
        </p:nvGraphicFramePr>
        <p:xfrm>
          <a:off x="228601" y="2133600"/>
          <a:ext cx="4267200" cy="2103120"/>
        </p:xfrm>
        <a:graphic>
          <a:graphicData uri="http://schemas.openxmlformats.org/drawingml/2006/table">
            <a:tbl>
              <a:tblPr/>
              <a:tblGrid>
                <a:gridCol w="1193386">
                  <a:extLst>
                    <a:ext uri="{9D8B030D-6E8A-4147-A177-3AD203B41FA5}">
                      <a16:colId xmlns:a16="http://schemas.microsoft.com/office/drawing/2014/main" val="20000"/>
                    </a:ext>
                  </a:extLst>
                </a:gridCol>
                <a:gridCol w="3073814">
                  <a:extLst>
                    <a:ext uri="{9D8B030D-6E8A-4147-A177-3AD203B41FA5}">
                      <a16:colId xmlns:a16="http://schemas.microsoft.com/office/drawing/2014/main" val="20001"/>
                    </a:ext>
                  </a:extLst>
                </a:gridCol>
              </a:tblGrid>
              <a:tr h="70104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Lithium (Li)</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4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Sodium (Na)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Potassium (K) </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4</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41720" name="Rectangle 24"/>
          <p:cNvSpPr>
            <a:spLocks noChangeArrowheads="1"/>
          </p:cNvSpPr>
          <p:nvPr/>
        </p:nvSpPr>
        <p:spPr bwMode="auto">
          <a:xfrm>
            <a:off x="762007" y="3124200"/>
            <a:ext cx="7772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lstStyle>
            <a:lvl1pPr marL="346075" indent="-346075">
              <a:spcBef>
                <a:spcPct val="20000"/>
              </a:spcBef>
              <a:defRPr sz="2800" b="1">
                <a:solidFill>
                  <a:schemeClr val="tx1"/>
                </a:solidFill>
                <a:latin typeface="Arial" panose="020B0604020202020204" pitchFamily="34" charset="0"/>
                <a:ea typeface="ＭＳ Ｐゴシック" panose="020B0600070205080204" pitchFamily="34" charset="-128"/>
              </a:defRPr>
            </a:lvl1pPr>
            <a:lvl2pPr marL="800100" indent="-339725">
              <a:spcBef>
                <a:spcPct val="20000"/>
              </a:spcBef>
              <a:defRPr sz="2800">
                <a:solidFill>
                  <a:schemeClr val="tx1"/>
                </a:solidFill>
                <a:latin typeface="Arial" panose="020B0604020202020204" pitchFamily="34" charset="0"/>
                <a:ea typeface="ＭＳ Ｐゴシック" panose="020B0600070205080204" pitchFamily="34" charset="-128"/>
              </a:defRPr>
            </a:lvl2pPr>
            <a:lvl3pPr marL="1254125" indent="-3397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marL="0" indent="0">
              <a:lnSpc>
                <a:spcPct val="90000"/>
              </a:lnSpc>
              <a:spcBef>
                <a:spcPct val="0"/>
              </a:spcBef>
            </a:pPr>
            <a:endParaRPr lang="en-US" altLang="en-US" sz="2300" dirty="0">
              <a:solidFill>
                <a:srgbClr val="000000"/>
              </a:solidFill>
            </a:endParaRPr>
          </a:p>
        </p:txBody>
      </p:sp>
      <p:graphicFrame>
        <p:nvGraphicFramePr>
          <p:cNvPr id="7" name="Group 51"/>
          <p:cNvGraphicFramePr>
            <a:graphicFrameLocks/>
          </p:cNvGraphicFramePr>
          <p:nvPr>
            <p:extLst>
              <p:ext uri="{D42A27DB-BD31-4B8C-83A1-F6EECF244321}">
                <p14:modId xmlns:p14="http://schemas.microsoft.com/office/powerpoint/2010/main" val="3161359319"/>
              </p:ext>
            </p:extLst>
          </p:nvPr>
        </p:nvGraphicFramePr>
        <p:xfrm>
          <a:off x="1143000" y="4343400"/>
          <a:ext cx="6934199" cy="2133600"/>
        </p:xfrm>
        <a:graphic>
          <a:graphicData uri="http://schemas.openxmlformats.org/drawingml/2006/table">
            <a:tbl>
              <a:tblPr/>
              <a:tblGrid>
                <a:gridCol w="1939251">
                  <a:extLst>
                    <a:ext uri="{9D8B030D-6E8A-4147-A177-3AD203B41FA5}">
                      <a16:colId xmlns:a16="http://schemas.microsoft.com/office/drawing/2014/main" val="20000"/>
                    </a:ext>
                  </a:extLst>
                </a:gridCol>
                <a:gridCol w="4994948">
                  <a:extLst>
                    <a:ext uri="{9D8B030D-6E8A-4147-A177-3AD203B41FA5}">
                      <a16:colId xmlns:a16="http://schemas.microsoft.com/office/drawing/2014/main" val="20001"/>
                    </a:ext>
                  </a:extLst>
                </a:gridCol>
              </a:tblGrid>
              <a:tr h="5334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Helium (He)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endPar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Neon (Ne)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Argon (Ar)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Krypton (Kr)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5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a:t>
                      </a:r>
                      <a:r>
                        <a:rPr kumimoji="0" lang="en-US" altLang="en-US" sz="2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10</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4</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5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4</a:t>
                      </a:r>
                      <a:r>
                        <a:rPr kumimoji="0" lang="en-US" altLang="en-US" sz="25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p</a:t>
                      </a:r>
                      <a:r>
                        <a:rPr kumimoji="0" lang="en-US" altLang="en-US" sz="25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44"/>
          <p:cNvGraphicFramePr>
            <a:graphicFrameLocks/>
          </p:cNvGraphicFramePr>
          <p:nvPr>
            <p:extLst>
              <p:ext uri="{D42A27DB-BD31-4B8C-83A1-F6EECF244321}">
                <p14:modId xmlns:p14="http://schemas.microsoft.com/office/powerpoint/2010/main" val="2966822927"/>
              </p:ext>
            </p:extLst>
          </p:nvPr>
        </p:nvGraphicFramePr>
        <p:xfrm>
          <a:off x="4800600" y="2423185"/>
          <a:ext cx="3886200" cy="1402080"/>
        </p:xfrm>
        <a:graphic>
          <a:graphicData uri="http://schemas.openxmlformats.org/drawingml/2006/table">
            <a:tbl>
              <a:tblPr/>
              <a:tblGrid>
                <a:gridCol w="1086834">
                  <a:extLst>
                    <a:ext uri="{9D8B030D-6E8A-4147-A177-3AD203B41FA5}">
                      <a16:colId xmlns:a16="http://schemas.microsoft.com/office/drawing/2014/main" val="20000"/>
                    </a:ext>
                  </a:extLst>
                </a:gridCol>
                <a:gridCol w="2799366">
                  <a:extLst>
                    <a:ext uri="{9D8B030D-6E8A-4147-A177-3AD203B41FA5}">
                      <a16:colId xmlns:a16="http://schemas.microsoft.com/office/drawing/2014/main" val="20001"/>
                    </a:ext>
                  </a:extLst>
                </a:gridCol>
              </a:tblGrid>
              <a:tr h="70104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Carbon (C)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4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Silicon (Si)</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20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s</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a:t>
                      </a:r>
                      <a:r>
                        <a:rPr kumimoji="0" lang="en-US" altLang="en-US" sz="2000" b="0" i="1"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p</a:t>
                      </a:r>
                      <a:r>
                        <a:rPr kumimoji="0" lang="en-US" altLang="en-US" sz="2000" b="0"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2</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86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Effect transition="in" filter="fade">
                                      <p:cBhvr>
                                        <p:cTn id="7" dur="500"/>
                                        <p:tgtEl>
                                          <p:spTgt spid="541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1699">
                                            <p:txEl>
                                              <p:pRg st="1" end="1"/>
                                            </p:txEl>
                                          </p:spTgt>
                                        </p:tgtEl>
                                        <p:attrNameLst>
                                          <p:attrName>style.visibility</p:attrName>
                                        </p:attrNameLst>
                                      </p:cBhvr>
                                      <p:to>
                                        <p:strVal val="visible"/>
                                      </p:to>
                                    </p:set>
                                    <p:animEffect transition="in" filter="fade">
                                      <p:cBhvr>
                                        <p:cTn id="12" dur="500"/>
                                        <p:tgtEl>
                                          <p:spTgt spid="541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1740"/>
                                        </p:tgtEl>
                                        <p:attrNameLst>
                                          <p:attrName>style.visibility</p:attrName>
                                        </p:attrNameLst>
                                      </p:cBhvr>
                                      <p:to>
                                        <p:strVal val="visible"/>
                                      </p:to>
                                    </p:set>
                                    <p:animEffect transition="in" filter="fade">
                                      <p:cBhvr>
                                        <p:cTn id="17" dur="500"/>
                                        <p:tgtEl>
                                          <p:spTgt spid="5417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pPr marL="1586" lvl="1" indent="0">
              <a:buNone/>
            </a:pPr>
            <a:r>
              <a:rPr lang="en-US" dirty="0"/>
              <a:t>Example:</a:t>
            </a:r>
          </a:p>
          <a:p>
            <a:pPr marL="1586" lvl="1" indent="0">
              <a:buNone/>
            </a:pPr>
            <a:r>
              <a:rPr lang="en-US" dirty="0"/>
              <a:t>Phosphorus (</a:t>
            </a:r>
            <a:r>
              <a:rPr lang="en-US" baseline="-25000" dirty="0"/>
              <a:t>15</a:t>
            </a:r>
            <a:r>
              <a:rPr lang="en-US" dirty="0"/>
              <a:t>P</a:t>
            </a:r>
            <a:r>
              <a:rPr lang="en-US" baseline="30000" dirty="0"/>
              <a:t>31</a:t>
            </a:r>
            <a:r>
              <a:rPr lang="en-US" dirty="0"/>
              <a:t>)</a:t>
            </a:r>
          </a:p>
          <a:p>
            <a:endParaRPr lang="en-US" dirty="0"/>
          </a:p>
          <a:p>
            <a:endParaRPr lang="en-US" dirty="0"/>
          </a:p>
          <a:p>
            <a:endParaRPr lang="en-US" dirty="0"/>
          </a:p>
        </p:txBody>
      </p:sp>
      <p:sp>
        <p:nvSpPr>
          <p:cNvPr id="14" name="Content Placeholder 13"/>
          <p:cNvSpPr>
            <a:spLocks noGrp="1"/>
          </p:cNvSpPr>
          <p:nvPr>
            <p:ph sz="quarter" idx="13"/>
          </p:nvPr>
        </p:nvSpPr>
        <p:spPr>
          <a:xfrm>
            <a:off x="3810000" y="1377155"/>
            <a:ext cx="5334000" cy="5480845"/>
          </a:xfrm>
        </p:spPr>
        <p:txBody>
          <a:bodyPr/>
          <a:lstStyle/>
          <a:p>
            <a:pPr marL="459323" lvl="2" indent="-224907">
              <a:lnSpc>
                <a:spcPct val="100000"/>
              </a:lnSpc>
              <a:spcBef>
                <a:spcPts val="1800"/>
              </a:spcBef>
            </a:pPr>
            <a:r>
              <a:rPr lang="en-US" sz="3600" dirty="0">
                <a:solidFill>
                  <a:srgbClr val="FF0000"/>
                </a:solidFill>
              </a:rPr>
              <a:t>Highest </a:t>
            </a:r>
            <a:r>
              <a:rPr lang="en-US" sz="3600" i="1" dirty="0">
                <a:solidFill>
                  <a:srgbClr val="FF0000"/>
                </a:solidFill>
                <a:latin typeface="Georgia" pitchFamily="18" charset="0"/>
              </a:rPr>
              <a:t>n</a:t>
            </a:r>
            <a:r>
              <a:rPr lang="en-US" sz="3600" dirty="0">
                <a:solidFill>
                  <a:srgbClr val="FF0000"/>
                </a:solidFill>
              </a:rPr>
              <a:t> orbitals = </a:t>
            </a:r>
            <a:r>
              <a:rPr lang="en-US" sz="3600" b="1" dirty="0">
                <a:solidFill>
                  <a:srgbClr val="5B8F22"/>
                </a:solidFill>
              </a:rPr>
              <a:t>valence electrons</a:t>
            </a:r>
          </a:p>
        </p:txBody>
      </p:sp>
      <p:sp>
        <p:nvSpPr>
          <p:cNvPr id="2" name="Title 1"/>
          <p:cNvSpPr>
            <a:spLocks noGrp="1"/>
          </p:cNvSpPr>
          <p:nvPr>
            <p:ph type="title"/>
          </p:nvPr>
        </p:nvSpPr>
        <p:spPr>
          <a:xfrm>
            <a:off x="6" y="0"/>
            <a:ext cx="9143994" cy="1371600"/>
          </a:xfrm>
        </p:spPr>
        <p:txBody>
          <a:bodyPr/>
          <a:lstStyle/>
          <a:p>
            <a:pPr marL="0" indent="0"/>
            <a:r>
              <a:rPr lang="en-US" dirty="0"/>
              <a:t>Kernel &amp; </a:t>
            </a:r>
            <a:r>
              <a:rPr lang="en-US" dirty="0">
                <a:solidFill>
                  <a:srgbClr val="FFB732"/>
                </a:solidFill>
              </a:rPr>
              <a:t>Valence</a:t>
            </a:r>
            <a:r>
              <a:rPr lang="en-US" dirty="0"/>
              <a:t> Electrons in </a:t>
            </a:r>
            <a:r>
              <a:rPr lang="en-US" sz="7200" dirty="0">
                <a:solidFill>
                  <a:srgbClr val="FFFF00"/>
                </a:solidFill>
              </a:rPr>
              <a:t>A</a:t>
            </a:r>
            <a:r>
              <a:rPr lang="en-US" dirty="0"/>
              <a:t> Groups</a:t>
            </a:r>
          </a:p>
        </p:txBody>
      </p:sp>
      <p:sp>
        <p:nvSpPr>
          <p:cNvPr id="5" name="Content Placeholder 2"/>
          <p:cNvSpPr txBox="1">
            <a:spLocks/>
          </p:cNvSpPr>
          <p:nvPr/>
        </p:nvSpPr>
        <p:spPr bwMode="auto">
          <a:xfrm>
            <a:off x="228601" y="2766203"/>
            <a:ext cx="1788820" cy="656619"/>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1</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p</a:t>
            </a:r>
            <a:r>
              <a:rPr lang="en-US" sz="2300" baseline="30000" dirty="0">
                <a:solidFill>
                  <a:srgbClr val="000000"/>
                </a:solidFill>
              </a:rPr>
              <a:t>6</a:t>
            </a:r>
            <a:endParaRPr lang="en-US" sz="2300" b="1" dirty="0">
              <a:solidFill>
                <a:srgbClr val="000000"/>
              </a:solidFill>
            </a:endParaRPr>
          </a:p>
        </p:txBody>
      </p:sp>
      <p:sp>
        <p:nvSpPr>
          <p:cNvPr id="6" name="_s2055"/>
          <p:cNvSpPr>
            <a:spLocks noChangeArrowheads="1"/>
          </p:cNvSpPr>
          <p:nvPr/>
        </p:nvSpPr>
        <p:spPr bwMode="auto">
          <a:xfrm>
            <a:off x="1890596" y="2823094"/>
            <a:ext cx="1386004"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3</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r>
              <a:rPr lang="en-US" sz="2300" dirty="0">
                <a:solidFill>
                  <a:srgbClr val="000000"/>
                </a:solidFill>
                <a:latin typeface="Arial" charset="0"/>
                <a:ea typeface="+mn-ea"/>
              </a:rPr>
              <a:t>3</a:t>
            </a:r>
            <a:r>
              <a:rPr lang="en-US" sz="2300" i="1" dirty="0">
                <a:solidFill>
                  <a:srgbClr val="000000"/>
                </a:solidFill>
                <a:latin typeface="Arial" charset="0"/>
                <a:ea typeface="+mn-ea"/>
              </a:rPr>
              <a:t>p</a:t>
            </a:r>
            <a:r>
              <a:rPr lang="en-US" sz="2300" baseline="30000" dirty="0">
                <a:solidFill>
                  <a:srgbClr val="000000"/>
                </a:solidFill>
                <a:latin typeface="Arial" charset="0"/>
                <a:ea typeface="+mn-ea"/>
              </a:rPr>
              <a:t>3</a:t>
            </a:r>
            <a:endParaRPr lang="en-US" sz="2300" b="1" dirty="0">
              <a:solidFill>
                <a:srgbClr val="000000"/>
              </a:solidFill>
              <a:latin typeface="Arial" charset="0"/>
              <a:ea typeface="+mn-ea"/>
            </a:endParaRPr>
          </a:p>
        </p:txBody>
      </p:sp>
      <p:sp>
        <p:nvSpPr>
          <p:cNvPr id="4" name="Arrow: Bent-Up 3">
            <a:extLst>
              <a:ext uri="{FF2B5EF4-FFF2-40B4-BE49-F238E27FC236}">
                <a16:creationId xmlns:a16="http://schemas.microsoft.com/office/drawing/2014/main" id="{6A32CE4D-D8FD-4C84-9242-7377BC157D18}"/>
              </a:ext>
            </a:extLst>
          </p:cNvPr>
          <p:cNvSpPr/>
          <p:nvPr/>
        </p:nvSpPr>
        <p:spPr bwMode="auto">
          <a:xfrm rot="16200000" flipH="1">
            <a:off x="4344087" y="2048131"/>
            <a:ext cx="735420" cy="2013961"/>
          </a:xfrm>
          <a:prstGeom prst="bentUp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2484048-9659-4D7D-AB15-432635B39A41}"/>
              </a:ext>
            </a:extLst>
          </p:cNvPr>
          <p:cNvSpPr txBox="1"/>
          <p:nvPr/>
        </p:nvSpPr>
        <p:spPr>
          <a:xfrm>
            <a:off x="609220" y="3505200"/>
            <a:ext cx="1027582" cy="738387"/>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2877C4"/>
                </a:solidFill>
                <a:ea typeface="+mn-ea"/>
                <a:cs typeface="Arial" pitchFamily="34" charset="0"/>
              </a:rPr>
              <a:t>Core</a:t>
            </a:r>
          </a:p>
          <a:p>
            <a:pPr algn="ctr" defTabSz="911678" eaLnBrk="1" fontAlgn="auto" hangingPunct="1">
              <a:spcBef>
                <a:spcPts val="0"/>
              </a:spcBef>
              <a:spcAft>
                <a:spcPts val="0"/>
              </a:spcAft>
            </a:pPr>
            <a:r>
              <a:rPr lang="en-US" sz="2100" b="1" dirty="0">
                <a:solidFill>
                  <a:srgbClr val="2877C4"/>
                </a:solidFill>
                <a:ea typeface="+mn-ea"/>
                <a:cs typeface="Arial" pitchFamily="34" charset="0"/>
              </a:rPr>
              <a:t>kernel</a:t>
            </a:r>
          </a:p>
        </p:txBody>
      </p:sp>
    </p:spTree>
    <p:extLst>
      <p:ext uri="{BB962C8B-B14F-4D97-AF65-F5344CB8AC3E}">
        <p14:creationId xmlns:p14="http://schemas.microsoft.com/office/powerpoint/2010/main" val="8958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animBg="1"/>
      <p:bldP spid="6" grpId="0" animBg="1"/>
      <p:bldP spid="4" grpId="0" animBg="1"/>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pPr marL="1586" lvl="1" indent="0">
              <a:buNone/>
            </a:pPr>
            <a:r>
              <a:rPr lang="en-US" dirty="0"/>
              <a:t>Example:</a:t>
            </a:r>
          </a:p>
          <a:p>
            <a:pPr marL="1586" lvl="1" indent="0">
              <a:buNone/>
            </a:pPr>
            <a:r>
              <a:rPr lang="en-US" dirty="0"/>
              <a:t>Phosphorus (</a:t>
            </a:r>
            <a:r>
              <a:rPr lang="en-US" baseline="-25000" dirty="0"/>
              <a:t>15</a:t>
            </a:r>
            <a:r>
              <a:rPr lang="en-US" dirty="0"/>
              <a:t>P</a:t>
            </a:r>
            <a:r>
              <a:rPr lang="en-US" baseline="30000" dirty="0"/>
              <a:t>31</a:t>
            </a:r>
            <a:r>
              <a:rPr lang="en-US" dirty="0"/>
              <a:t>)</a:t>
            </a:r>
          </a:p>
          <a:p>
            <a:endParaRPr lang="en-US" dirty="0"/>
          </a:p>
          <a:p>
            <a:endParaRPr lang="en-US" dirty="0"/>
          </a:p>
          <a:p>
            <a:endParaRPr lang="en-US" dirty="0"/>
          </a:p>
        </p:txBody>
      </p:sp>
      <p:sp>
        <p:nvSpPr>
          <p:cNvPr id="14" name="Content Placeholder 13"/>
          <p:cNvSpPr>
            <a:spLocks noGrp="1"/>
          </p:cNvSpPr>
          <p:nvPr>
            <p:ph sz="quarter" idx="13"/>
          </p:nvPr>
        </p:nvSpPr>
        <p:spPr>
          <a:xfrm>
            <a:off x="3810000" y="1377155"/>
            <a:ext cx="5334000" cy="5480845"/>
          </a:xfrm>
        </p:spPr>
        <p:txBody>
          <a:bodyPr/>
          <a:lstStyle/>
          <a:p>
            <a:pPr marL="459323" lvl="2" indent="-224907">
              <a:lnSpc>
                <a:spcPct val="100000"/>
              </a:lnSpc>
              <a:spcBef>
                <a:spcPts val="1800"/>
              </a:spcBef>
            </a:pPr>
            <a:r>
              <a:rPr lang="en-US" sz="3600" dirty="0">
                <a:solidFill>
                  <a:srgbClr val="FF0000"/>
                </a:solidFill>
              </a:rPr>
              <a:t>Highest </a:t>
            </a:r>
            <a:r>
              <a:rPr lang="en-US" sz="3600" i="1" dirty="0">
                <a:solidFill>
                  <a:srgbClr val="FF0000"/>
                </a:solidFill>
                <a:latin typeface="Georgia" pitchFamily="18" charset="0"/>
              </a:rPr>
              <a:t>n</a:t>
            </a:r>
            <a:r>
              <a:rPr lang="en-US" sz="3600" dirty="0">
                <a:solidFill>
                  <a:srgbClr val="FF0000"/>
                </a:solidFill>
              </a:rPr>
              <a:t> orbitals = </a:t>
            </a:r>
            <a:r>
              <a:rPr lang="en-US" sz="3600" b="1" dirty="0">
                <a:solidFill>
                  <a:srgbClr val="5B8F22"/>
                </a:solidFill>
              </a:rPr>
              <a:t>valence electrons.</a:t>
            </a:r>
          </a:p>
          <a:p>
            <a:pPr marL="459323" lvl="2" indent="-224907">
              <a:lnSpc>
                <a:spcPct val="100000"/>
              </a:lnSpc>
              <a:spcBef>
                <a:spcPts val="1800"/>
              </a:spcBef>
            </a:pPr>
            <a:r>
              <a:rPr lang="en-US" sz="2700" dirty="0"/>
              <a:t>All other orbitals = </a:t>
            </a:r>
            <a:r>
              <a:rPr lang="en-US" sz="2700" b="1" dirty="0">
                <a:solidFill>
                  <a:srgbClr val="5B8F22"/>
                </a:solidFill>
              </a:rPr>
              <a:t>kernel electrons (use [Ne]).</a:t>
            </a:r>
          </a:p>
          <a:p>
            <a:pPr marL="459323" lvl="2" indent="-224907">
              <a:lnSpc>
                <a:spcPct val="100000"/>
              </a:lnSpc>
              <a:spcBef>
                <a:spcPts val="1800"/>
              </a:spcBef>
            </a:pPr>
            <a:r>
              <a:rPr lang="en-US" sz="2700" dirty="0">
                <a:solidFill>
                  <a:srgbClr val="FF0000"/>
                </a:solidFill>
              </a:rPr>
              <a:t>Group number relates to the number of valence electrons.</a:t>
            </a:r>
          </a:p>
          <a:p>
            <a:pPr marL="459323" lvl="2" indent="-224907">
              <a:lnSpc>
                <a:spcPct val="100000"/>
              </a:lnSpc>
              <a:spcBef>
                <a:spcPts val="1800"/>
              </a:spcBef>
            </a:pPr>
            <a:r>
              <a:rPr lang="en-US" sz="2700" dirty="0"/>
              <a:t>Noble gases </a:t>
            </a:r>
            <a:r>
              <a:rPr lang="en-US" sz="2000" dirty="0"/>
              <a:t>(group V</a:t>
            </a:r>
            <a:r>
              <a:rPr lang="en-US" sz="2000" dirty="0">
                <a:latin typeface="Times New Roman" panose="02020603050405020304" pitchFamily="18" charset="0"/>
                <a:cs typeface="Times New Roman" panose="02020603050405020304" pitchFamily="18" charset="0"/>
              </a:rPr>
              <a:t>III</a:t>
            </a:r>
            <a:r>
              <a:rPr lang="en-US" sz="2000" dirty="0"/>
              <a:t> or 18)</a:t>
            </a:r>
            <a:r>
              <a:rPr lang="en-US" sz="2400" dirty="0"/>
              <a:t>:</a:t>
            </a:r>
            <a:r>
              <a:rPr lang="en-US" sz="2700" dirty="0"/>
              <a:t> </a:t>
            </a:r>
            <a:r>
              <a:rPr lang="en-US" sz="2700" dirty="0">
                <a:solidFill>
                  <a:srgbClr val="0070C0"/>
                </a:solidFill>
              </a:rPr>
              <a:t>full valence shell.</a:t>
            </a:r>
          </a:p>
        </p:txBody>
      </p:sp>
      <p:sp>
        <p:nvSpPr>
          <p:cNvPr id="2" name="Title 1"/>
          <p:cNvSpPr>
            <a:spLocks noGrp="1"/>
          </p:cNvSpPr>
          <p:nvPr>
            <p:ph type="title"/>
          </p:nvPr>
        </p:nvSpPr>
        <p:spPr>
          <a:xfrm>
            <a:off x="6" y="0"/>
            <a:ext cx="9143994" cy="1371600"/>
          </a:xfrm>
        </p:spPr>
        <p:txBody>
          <a:bodyPr/>
          <a:lstStyle/>
          <a:p>
            <a:pPr marL="0" indent="0"/>
            <a:r>
              <a:rPr lang="en-US" dirty="0"/>
              <a:t>Kernel &amp; </a:t>
            </a:r>
            <a:r>
              <a:rPr lang="en-US" dirty="0">
                <a:solidFill>
                  <a:srgbClr val="FFB732"/>
                </a:solidFill>
              </a:rPr>
              <a:t>Valence</a:t>
            </a:r>
            <a:r>
              <a:rPr lang="en-US" dirty="0"/>
              <a:t> Electrons in </a:t>
            </a:r>
            <a:r>
              <a:rPr lang="en-US" sz="7200" dirty="0">
                <a:solidFill>
                  <a:srgbClr val="FFFF00"/>
                </a:solidFill>
              </a:rPr>
              <a:t>A</a:t>
            </a:r>
            <a:r>
              <a:rPr lang="en-US" dirty="0"/>
              <a:t> Groups</a:t>
            </a:r>
          </a:p>
        </p:txBody>
      </p:sp>
      <p:sp>
        <p:nvSpPr>
          <p:cNvPr id="5" name="Content Placeholder 2"/>
          <p:cNvSpPr txBox="1">
            <a:spLocks/>
          </p:cNvSpPr>
          <p:nvPr/>
        </p:nvSpPr>
        <p:spPr bwMode="auto">
          <a:xfrm>
            <a:off x="228601" y="2766203"/>
            <a:ext cx="1788820" cy="656619"/>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1</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p</a:t>
            </a:r>
            <a:r>
              <a:rPr lang="en-US" sz="2300" baseline="30000" dirty="0">
                <a:solidFill>
                  <a:srgbClr val="000000"/>
                </a:solidFill>
              </a:rPr>
              <a:t>6</a:t>
            </a:r>
            <a:endParaRPr lang="en-US" sz="2300" b="1" dirty="0">
              <a:solidFill>
                <a:srgbClr val="000000"/>
              </a:solidFill>
            </a:endParaRPr>
          </a:p>
        </p:txBody>
      </p:sp>
      <p:sp>
        <p:nvSpPr>
          <p:cNvPr id="6" name="_s2055"/>
          <p:cNvSpPr>
            <a:spLocks noChangeArrowheads="1"/>
          </p:cNvSpPr>
          <p:nvPr/>
        </p:nvSpPr>
        <p:spPr bwMode="auto">
          <a:xfrm>
            <a:off x="1890596" y="2823094"/>
            <a:ext cx="1386004"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3</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r>
              <a:rPr lang="en-US" sz="2300" dirty="0">
                <a:solidFill>
                  <a:srgbClr val="000000"/>
                </a:solidFill>
                <a:latin typeface="Arial" charset="0"/>
                <a:ea typeface="+mn-ea"/>
              </a:rPr>
              <a:t>3</a:t>
            </a:r>
            <a:r>
              <a:rPr lang="en-US" sz="2300" i="1" dirty="0">
                <a:solidFill>
                  <a:srgbClr val="000000"/>
                </a:solidFill>
                <a:latin typeface="Arial" charset="0"/>
                <a:ea typeface="+mn-ea"/>
              </a:rPr>
              <a:t>p</a:t>
            </a:r>
            <a:r>
              <a:rPr lang="en-US" sz="2300" baseline="30000" dirty="0">
                <a:solidFill>
                  <a:srgbClr val="000000"/>
                </a:solidFill>
                <a:latin typeface="Arial" charset="0"/>
                <a:ea typeface="+mn-ea"/>
              </a:rPr>
              <a:t>3</a:t>
            </a:r>
            <a:endParaRPr lang="en-US" sz="2300" b="1" dirty="0">
              <a:solidFill>
                <a:srgbClr val="000000"/>
              </a:solidFill>
              <a:latin typeface="Arial" charset="0"/>
              <a:ea typeface="+mn-ea"/>
            </a:endParaRPr>
          </a:p>
        </p:txBody>
      </p:sp>
      <p:sp>
        <p:nvSpPr>
          <p:cNvPr id="11" name="TextBox 10"/>
          <p:cNvSpPr txBox="1"/>
          <p:nvPr/>
        </p:nvSpPr>
        <p:spPr>
          <a:xfrm>
            <a:off x="615053" y="4815341"/>
            <a:ext cx="1027582" cy="738387"/>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2877C4"/>
                </a:solidFill>
                <a:ea typeface="+mn-ea"/>
                <a:cs typeface="Arial" pitchFamily="34" charset="0"/>
              </a:rPr>
              <a:t>Core</a:t>
            </a:r>
          </a:p>
          <a:p>
            <a:pPr algn="ctr" defTabSz="911678" eaLnBrk="1" fontAlgn="auto" hangingPunct="1">
              <a:spcBef>
                <a:spcPts val="0"/>
              </a:spcBef>
              <a:spcAft>
                <a:spcPts val="0"/>
              </a:spcAft>
            </a:pPr>
            <a:r>
              <a:rPr lang="en-US" sz="2100" b="1" dirty="0">
                <a:solidFill>
                  <a:srgbClr val="2877C4"/>
                </a:solidFill>
                <a:ea typeface="+mn-ea"/>
                <a:cs typeface="Arial" pitchFamily="34" charset="0"/>
              </a:rPr>
              <a:t>kernel</a:t>
            </a:r>
          </a:p>
        </p:txBody>
      </p:sp>
      <p:sp>
        <p:nvSpPr>
          <p:cNvPr id="12" name="TextBox 11"/>
          <p:cNvSpPr txBox="1"/>
          <p:nvPr/>
        </p:nvSpPr>
        <p:spPr>
          <a:xfrm>
            <a:off x="1923605" y="4884065"/>
            <a:ext cx="1198358"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FE8900"/>
                </a:solidFill>
                <a:ea typeface="+mn-ea"/>
                <a:cs typeface="Arial" pitchFamily="34" charset="0"/>
              </a:rPr>
              <a:t>valence</a:t>
            </a:r>
          </a:p>
        </p:txBody>
      </p:sp>
      <p:sp>
        <p:nvSpPr>
          <p:cNvPr id="15" name="Content Placeholder 2"/>
          <p:cNvSpPr txBox="1">
            <a:spLocks/>
          </p:cNvSpPr>
          <p:nvPr/>
        </p:nvSpPr>
        <p:spPr bwMode="auto">
          <a:xfrm>
            <a:off x="304802" y="3870803"/>
            <a:ext cx="1589518" cy="656619"/>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[Ne]</a:t>
            </a:r>
            <a:endParaRPr lang="en-US" sz="2300" b="1" dirty="0">
              <a:solidFill>
                <a:srgbClr val="000000"/>
              </a:solidFill>
            </a:endParaRPr>
          </a:p>
        </p:txBody>
      </p:sp>
      <p:sp>
        <p:nvSpPr>
          <p:cNvPr id="16" name="_s2055"/>
          <p:cNvSpPr>
            <a:spLocks noChangeArrowheads="1"/>
          </p:cNvSpPr>
          <p:nvPr/>
        </p:nvSpPr>
        <p:spPr bwMode="auto">
          <a:xfrm>
            <a:off x="1829780" y="3886454"/>
            <a:ext cx="1386004"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3</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r>
              <a:rPr lang="en-US" sz="2300" dirty="0">
                <a:solidFill>
                  <a:srgbClr val="000000"/>
                </a:solidFill>
                <a:latin typeface="Arial" charset="0"/>
                <a:ea typeface="+mn-ea"/>
              </a:rPr>
              <a:t>3</a:t>
            </a:r>
            <a:r>
              <a:rPr lang="en-US" sz="2300" i="1" dirty="0">
                <a:solidFill>
                  <a:srgbClr val="000000"/>
                </a:solidFill>
                <a:latin typeface="Arial" charset="0"/>
                <a:ea typeface="+mn-ea"/>
              </a:rPr>
              <a:t>p</a:t>
            </a:r>
            <a:r>
              <a:rPr lang="en-US" sz="2300" baseline="30000" dirty="0">
                <a:solidFill>
                  <a:srgbClr val="000000"/>
                </a:solidFill>
                <a:latin typeface="Arial" charset="0"/>
                <a:ea typeface="+mn-ea"/>
              </a:rPr>
              <a:t>3</a:t>
            </a:r>
            <a:endParaRPr lang="en-US" sz="2300" b="1" dirty="0">
              <a:solidFill>
                <a:srgbClr val="000000"/>
              </a:solidFill>
              <a:latin typeface="Arial" charset="0"/>
              <a:ea typeface="+mn-ea"/>
            </a:endParaRPr>
          </a:p>
        </p:txBody>
      </p:sp>
    </p:spTree>
    <p:extLst>
      <p:ext uri="{BB962C8B-B14F-4D97-AF65-F5344CB8AC3E}">
        <p14:creationId xmlns:p14="http://schemas.microsoft.com/office/powerpoint/2010/main" val="19653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pPr marL="1586" lvl="1" indent="0">
              <a:buNone/>
            </a:pPr>
            <a:r>
              <a:rPr lang="en-US" dirty="0"/>
              <a:t>Examples:</a:t>
            </a:r>
          </a:p>
          <a:p>
            <a:pPr marL="1586" lvl="1" indent="0">
              <a:buNone/>
            </a:pPr>
            <a:r>
              <a:rPr lang="en-US" dirty="0"/>
              <a:t>Cobalt (</a:t>
            </a:r>
            <a:r>
              <a:rPr lang="en-US" baseline="-25000" dirty="0"/>
              <a:t>27</a:t>
            </a:r>
            <a:r>
              <a:rPr lang="en-US" dirty="0"/>
              <a:t>Co</a:t>
            </a:r>
            <a:r>
              <a:rPr lang="en-US" baseline="30000" dirty="0"/>
              <a:t>59</a:t>
            </a:r>
            <a:r>
              <a:rPr lang="en-US" dirty="0"/>
              <a:t>)</a:t>
            </a:r>
          </a:p>
          <a:p>
            <a:endParaRPr lang="en-US" dirty="0"/>
          </a:p>
          <a:p>
            <a:endParaRPr lang="en-US" dirty="0"/>
          </a:p>
          <a:p>
            <a:endParaRPr lang="en-US" sz="400" dirty="0"/>
          </a:p>
          <a:p>
            <a:endParaRPr lang="en-US" dirty="0"/>
          </a:p>
        </p:txBody>
      </p:sp>
      <p:sp>
        <p:nvSpPr>
          <p:cNvPr id="14" name="Content Placeholder 13"/>
          <p:cNvSpPr>
            <a:spLocks noGrp="1"/>
          </p:cNvSpPr>
          <p:nvPr>
            <p:ph sz="quarter" idx="13"/>
          </p:nvPr>
        </p:nvSpPr>
        <p:spPr/>
        <p:txBody>
          <a:bodyPr/>
          <a:lstStyle/>
          <a:p>
            <a:pPr lvl="1"/>
            <a:r>
              <a:rPr lang="en-US" sz="2700" i="1" dirty="0">
                <a:solidFill>
                  <a:srgbClr val="0070C0"/>
                </a:solidFill>
              </a:rPr>
              <a:t>NOTICE that valence electrons are still in the highest “n” </a:t>
            </a:r>
            <a:r>
              <a:rPr lang="en-US" sz="2700" i="1" dirty="0">
                <a:solidFill>
                  <a:srgbClr val="FF0000"/>
                </a:solidFill>
              </a:rPr>
              <a:t>s</a:t>
            </a:r>
            <a:r>
              <a:rPr lang="en-US" sz="2700" dirty="0">
                <a:solidFill>
                  <a:srgbClr val="0070C0"/>
                </a:solidFill>
              </a:rPr>
              <a:t> and </a:t>
            </a:r>
            <a:r>
              <a:rPr lang="en-US" sz="2700" i="1" dirty="0">
                <a:solidFill>
                  <a:srgbClr val="00B050"/>
                </a:solidFill>
              </a:rPr>
              <a:t>p</a:t>
            </a:r>
            <a:r>
              <a:rPr lang="en-US" sz="2700" dirty="0">
                <a:solidFill>
                  <a:srgbClr val="0070C0"/>
                </a:solidFill>
              </a:rPr>
              <a:t> orbitals. </a:t>
            </a:r>
          </a:p>
          <a:p>
            <a:pPr lvl="1"/>
            <a:r>
              <a:rPr lang="en-US" dirty="0"/>
              <a:t>Partially filled </a:t>
            </a:r>
            <a:r>
              <a:rPr lang="en-US" i="1" dirty="0"/>
              <a:t>d</a:t>
            </a:r>
            <a:r>
              <a:rPr lang="en-US" dirty="0"/>
              <a:t> and </a:t>
            </a:r>
            <a:r>
              <a:rPr lang="en-US" i="1" dirty="0"/>
              <a:t>f</a:t>
            </a:r>
            <a:r>
              <a:rPr lang="en-US" dirty="0"/>
              <a:t> orbitals = valence electrons</a:t>
            </a:r>
          </a:p>
          <a:p>
            <a:pPr marL="1586" lvl="1" indent="0">
              <a:buNone/>
            </a:pPr>
            <a:endParaRPr lang="en-US" dirty="0"/>
          </a:p>
          <a:p>
            <a:pPr marL="1586" lvl="1" indent="0">
              <a:buNone/>
            </a:pPr>
            <a:endParaRPr lang="en-US" dirty="0"/>
          </a:p>
          <a:p>
            <a:pPr marL="457422" lvl="2" indent="0">
              <a:buNone/>
            </a:pPr>
            <a:endParaRPr lang="en-US" dirty="0"/>
          </a:p>
        </p:txBody>
      </p:sp>
      <p:sp>
        <p:nvSpPr>
          <p:cNvPr id="2" name="Title 1"/>
          <p:cNvSpPr>
            <a:spLocks noGrp="1"/>
          </p:cNvSpPr>
          <p:nvPr>
            <p:ph type="title"/>
          </p:nvPr>
        </p:nvSpPr>
        <p:spPr>
          <a:xfrm>
            <a:off x="6" y="0"/>
            <a:ext cx="9143994" cy="1371600"/>
          </a:xfrm>
        </p:spPr>
        <p:txBody>
          <a:bodyPr/>
          <a:lstStyle/>
          <a:p>
            <a:pPr marL="0" indent="0"/>
            <a:r>
              <a:rPr lang="en-US" dirty="0"/>
              <a:t>Kernel &amp; </a:t>
            </a:r>
            <a:r>
              <a:rPr lang="en-US" dirty="0">
                <a:solidFill>
                  <a:srgbClr val="FFB732"/>
                </a:solidFill>
              </a:rPr>
              <a:t>Valence</a:t>
            </a:r>
            <a:r>
              <a:rPr lang="en-US" dirty="0"/>
              <a:t> Electrons in </a:t>
            </a:r>
            <a:r>
              <a:rPr lang="en-US" sz="7200" dirty="0">
                <a:solidFill>
                  <a:srgbClr val="FFFF00"/>
                </a:solidFill>
              </a:rPr>
              <a:t>B</a:t>
            </a:r>
            <a:r>
              <a:rPr lang="en-US" dirty="0"/>
              <a:t> Groups</a:t>
            </a:r>
          </a:p>
        </p:txBody>
      </p:sp>
      <p:sp>
        <p:nvSpPr>
          <p:cNvPr id="5" name="Content Placeholder 2"/>
          <p:cNvSpPr txBox="1">
            <a:spLocks/>
          </p:cNvSpPr>
          <p:nvPr/>
        </p:nvSpPr>
        <p:spPr bwMode="auto">
          <a:xfrm>
            <a:off x="228601" y="2707583"/>
            <a:ext cx="2605696" cy="62029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1</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s</a:t>
            </a:r>
            <a:r>
              <a:rPr lang="en-US" sz="2300" baseline="30000" dirty="0">
                <a:solidFill>
                  <a:srgbClr val="000000"/>
                </a:solidFill>
              </a:rPr>
              <a:t>2</a:t>
            </a:r>
            <a:r>
              <a:rPr lang="en-US" sz="2300" dirty="0">
                <a:solidFill>
                  <a:srgbClr val="000000"/>
                </a:solidFill>
              </a:rPr>
              <a:t>2</a:t>
            </a:r>
            <a:r>
              <a:rPr lang="en-US" sz="2300" i="1" dirty="0">
                <a:solidFill>
                  <a:srgbClr val="000000"/>
                </a:solidFill>
              </a:rPr>
              <a:t>p</a:t>
            </a:r>
            <a:r>
              <a:rPr lang="en-US" sz="2300" baseline="30000" dirty="0">
                <a:solidFill>
                  <a:srgbClr val="000000"/>
                </a:solidFill>
              </a:rPr>
              <a:t>6</a:t>
            </a:r>
            <a:r>
              <a:rPr lang="en-US" sz="2300" dirty="0">
                <a:solidFill>
                  <a:srgbClr val="000000"/>
                </a:solidFill>
              </a:rPr>
              <a:t>3</a:t>
            </a:r>
            <a:r>
              <a:rPr lang="en-US" sz="2300" i="1" dirty="0">
                <a:solidFill>
                  <a:srgbClr val="000000"/>
                </a:solidFill>
              </a:rPr>
              <a:t>s</a:t>
            </a:r>
            <a:r>
              <a:rPr lang="en-US" sz="2300" baseline="30000" dirty="0">
                <a:solidFill>
                  <a:srgbClr val="000000"/>
                </a:solidFill>
              </a:rPr>
              <a:t>2</a:t>
            </a:r>
            <a:r>
              <a:rPr lang="en-US" sz="2300" dirty="0">
                <a:solidFill>
                  <a:srgbClr val="000000"/>
                </a:solidFill>
              </a:rPr>
              <a:t>3</a:t>
            </a:r>
            <a:r>
              <a:rPr lang="en-US" sz="2300" i="1" dirty="0">
                <a:solidFill>
                  <a:srgbClr val="000000"/>
                </a:solidFill>
              </a:rPr>
              <a:t>p</a:t>
            </a:r>
            <a:r>
              <a:rPr lang="en-US" sz="2300" i="1" baseline="30000" dirty="0">
                <a:solidFill>
                  <a:srgbClr val="000000"/>
                </a:solidFill>
              </a:rPr>
              <a:t>6</a:t>
            </a:r>
            <a:endParaRPr lang="en-US" sz="2300" b="1" dirty="0">
              <a:solidFill>
                <a:srgbClr val="000000"/>
              </a:solidFill>
            </a:endParaRPr>
          </a:p>
        </p:txBody>
      </p:sp>
      <p:sp>
        <p:nvSpPr>
          <p:cNvPr id="6" name="_s2055"/>
          <p:cNvSpPr>
            <a:spLocks noChangeArrowheads="1"/>
          </p:cNvSpPr>
          <p:nvPr/>
        </p:nvSpPr>
        <p:spPr bwMode="auto">
          <a:xfrm>
            <a:off x="2702677" y="2747117"/>
            <a:ext cx="1386004"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4</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r>
              <a:rPr lang="en-US" sz="2300" dirty="0">
                <a:solidFill>
                  <a:srgbClr val="000000"/>
                </a:solidFill>
                <a:latin typeface="Arial" charset="0"/>
                <a:ea typeface="+mn-ea"/>
              </a:rPr>
              <a:t>3</a:t>
            </a:r>
            <a:r>
              <a:rPr lang="en-US" sz="2300" i="1" dirty="0">
                <a:solidFill>
                  <a:srgbClr val="000000"/>
                </a:solidFill>
                <a:latin typeface="Arial" charset="0"/>
                <a:ea typeface="+mn-ea"/>
              </a:rPr>
              <a:t>d</a:t>
            </a:r>
            <a:r>
              <a:rPr lang="en-US" sz="2300" baseline="30000" dirty="0">
                <a:solidFill>
                  <a:srgbClr val="000000"/>
                </a:solidFill>
                <a:latin typeface="Arial" charset="0"/>
                <a:ea typeface="+mn-ea"/>
              </a:rPr>
              <a:t>7</a:t>
            </a:r>
            <a:endParaRPr lang="en-US" sz="2300" b="1" dirty="0">
              <a:solidFill>
                <a:srgbClr val="000000"/>
              </a:solidFill>
              <a:latin typeface="Arial" charset="0"/>
              <a:ea typeface="+mn-ea"/>
            </a:endParaRPr>
          </a:p>
        </p:txBody>
      </p:sp>
      <p:sp>
        <p:nvSpPr>
          <p:cNvPr id="11" name="TextBox 10"/>
          <p:cNvSpPr txBox="1"/>
          <p:nvPr/>
        </p:nvSpPr>
        <p:spPr>
          <a:xfrm>
            <a:off x="384975" y="3478686"/>
            <a:ext cx="2052155"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2877C4"/>
                </a:solidFill>
                <a:ea typeface="+mn-ea"/>
                <a:cs typeface="Arial" pitchFamily="34" charset="0"/>
              </a:rPr>
              <a:t>Core / kernel</a:t>
            </a:r>
          </a:p>
        </p:txBody>
      </p:sp>
      <p:sp>
        <p:nvSpPr>
          <p:cNvPr id="12" name="TextBox 11"/>
          <p:cNvSpPr txBox="1"/>
          <p:nvPr/>
        </p:nvSpPr>
        <p:spPr>
          <a:xfrm>
            <a:off x="2710168" y="3394570"/>
            <a:ext cx="1328432"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FE8900"/>
                </a:solidFill>
                <a:ea typeface="+mn-ea"/>
                <a:cs typeface="Arial" pitchFamily="34" charset="0"/>
              </a:rPr>
              <a:t>valence</a:t>
            </a:r>
          </a:p>
        </p:txBody>
      </p:sp>
    </p:spTree>
    <p:extLst>
      <p:ext uri="{BB962C8B-B14F-4D97-AF65-F5344CB8AC3E}">
        <p14:creationId xmlns:p14="http://schemas.microsoft.com/office/powerpoint/2010/main" val="1214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fade">
                                      <p:cBhvr>
                                        <p:cTn id="4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pPr marL="1586" lvl="1" indent="0">
              <a:buNone/>
            </a:pPr>
            <a:r>
              <a:rPr lang="en-US" dirty="0"/>
              <a:t>Examples:</a:t>
            </a:r>
          </a:p>
          <a:p>
            <a:pPr marL="1586" lvl="1" indent="0">
              <a:buNone/>
            </a:pPr>
            <a:r>
              <a:rPr lang="en-US" dirty="0"/>
              <a:t>Cobalt (</a:t>
            </a:r>
            <a:r>
              <a:rPr lang="en-US" baseline="-25000" dirty="0"/>
              <a:t>27</a:t>
            </a:r>
            <a:r>
              <a:rPr lang="en-US" dirty="0"/>
              <a:t>Co</a:t>
            </a:r>
            <a:r>
              <a:rPr lang="en-US" baseline="30000" dirty="0"/>
              <a:t>59</a:t>
            </a:r>
            <a:r>
              <a:rPr lang="en-US" dirty="0"/>
              <a:t>)</a:t>
            </a:r>
          </a:p>
          <a:p>
            <a:endParaRPr lang="en-US" dirty="0"/>
          </a:p>
          <a:p>
            <a:endParaRPr lang="en-US" dirty="0"/>
          </a:p>
          <a:p>
            <a:endParaRPr lang="en-US" sz="400" dirty="0"/>
          </a:p>
          <a:p>
            <a:r>
              <a:rPr lang="en-US" dirty="0"/>
              <a:t>Mercury (</a:t>
            </a:r>
            <a:r>
              <a:rPr lang="en-US" baseline="-25000" dirty="0"/>
              <a:t>80</a:t>
            </a:r>
            <a:r>
              <a:rPr lang="en-US" dirty="0"/>
              <a:t>Hg</a:t>
            </a:r>
            <a:r>
              <a:rPr lang="en-US" baseline="30000" dirty="0"/>
              <a:t>201</a:t>
            </a:r>
            <a:r>
              <a:rPr lang="en-US" dirty="0"/>
              <a:t>)</a:t>
            </a:r>
          </a:p>
          <a:p>
            <a:endParaRPr lang="en-US" dirty="0"/>
          </a:p>
          <a:p>
            <a:endParaRPr lang="en-US" dirty="0"/>
          </a:p>
        </p:txBody>
      </p:sp>
      <p:sp>
        <p:nvSpPr>
          <p:cNvPr id="14" name="Content Placeholder 13"/>
          <p:cNvSpPr>
            <a:spLocks noGrp="1"/>
          </p:cNvSpPr>
          <p:nvPr>
            <p:ph sz="quarter" idx="13"/>
          </p:nvPr>
        </p:nvSpPr>
        <p:spPr>
          <a:xfrm>
            <a:off x="4523381" y="1377155"/>
            <a:ext cx="4620619" cy="3332639"/>
          </a:xfrm>
        </p:spPr>
        <p:txBody>
          <a:bodyPr/>
          <a:lstStyle/>
          <a:p>
            <a:pPr marL="228600" lvl="1" indent="-228600"/>
            <a:r>
              <a:rPr lang="en-US" sz="2700" i="1" dirty="0">
                <a:solidFill>
                  <a:srgbClr val="0070C0"/>
                </a:solidFill>
              </a:rPr>
              <a:t>NOTICE that valence electrons are still in the highest “n” </a:t>
            </a:r>
            <a:r>
              <a:rPr lang="en-US" sz="2700" i="1" dirty="0">
                <a:solidFill>
                  <a:srgbClr val="FF0000"/>
                </a:solidFill>
              </a:rPr>
              <a:t>s</a:t>
            </a:r>
            <a:r>
              <a:rPr lang="en-US" sz="2700" dirty="0">
                <a:solidFill>
                  <a:srgbClr val="0070C0"/>
                </a:solidFill>
              </a:rPr>
              <a:t> and </a:t>
            </a:r>
            <a:r>
              <a:rPr lang="en-US" sz="2700" i="1" dirty="0">
                <a:solidFill>
                  <a:srgbClr val="00B050"/>
                </a:solidFill>
              </a:rPr>
              <a:t>p</a:t>
            </a:r>
            <a:r>
              <a:rPr lang="en-US" sz="2700" dirty="0">
                <a:solidFill>
                  <a:srgbClr val="0070C0"/>
                </a:solidFill>
              </a:rPr>
              <a:t> orbitals </a:t>
            </a:r>
          </a:p>
          <a:p>
            <a:pPr marL="228600" lvl="1" indent="-228600"/>
            <a:r>
              <a:rPr lang="en-US" dirty="0"/>
              <a:t>Partially filled </a:t>
            </a:r>
            <a:r>
              <a:rPr lang="en-US" i="1" dirty="0"/>
              <a:t>d</a:t>
            </a:r>
            <a:r>
              <a:rPr lang="en-US" dirty="0"/>
              <a:t> and </a:t>
            </a:r>
            <a:r>
              <a:rPr lang="en-US" i="1" dirty="0"/>
              <a:t>f</a:t>
            </a:r>
            <a:r>
              <a:rPr lang="en-US" dirty="0"/>
              <a:t> orbitals = valence electrons</a:t>
            </a:r>
          </a:p>
          <a:p>
            <a:pPr marL="1586" lvl="1" indent="0">
              <a:buNone/>
            </a:pPr>
            <a:endParaRPr lang="en-US" dirty="0"/>
          </a:p>
          <a:p>
            <a:pPr marL="1586" lvl="1" indent="0">
              <a:buNone/>
            </a:pPr>
            <a:endParaRPr lang="en-US" dirty="0"/>
          </a:p>
          <a:p>
            <a:pPr marL="457422" lvl="2" indent="0">
              <a:buNone/>
            </a:pPr>
            <a:endParaRPr lang="en-US" dirty="0"/>
          </a:p>
        </p:txBody>
      </p:sp>
      <p:sp>
        <p:nvSpPr>
          <p:cNvPr id="2" name="Title 1"/>
          <p:cNvSpPr>
            <a:spLocks noGrp="1"/>
          </p:cNvSpPr>
          <p:nvPr>
            <p:ph type="title"/>
          </p:nvPr>
        </p:nvSpPr>
        <p:spPr>
          <a:xfrm>
            <a:off x="6" y="0"/>
            <a:ext cx="9143994" cy="1371600"/>
          </a:xfrm>
        </p:spPr>
        <p:txBody>
          <a:bodyPr/>
          <a:lstStyle/>
          <a:p>
            <a:pPr marL="0" indent="0"/>
            <a:r>
              <a:rPr lang="en-US" dirty="0"/>
              <a:t>Core and </a:t>
            </a:r>
            <a:r>
              <a:rPr lang="en-US" dirty="0">
                <a:solidFill>
                  <a:srgbClr val="FFB732"/>
                </a:solidFill>
              </a:rPr>
              <a:t>Valence</a:t>
            </a:r>
            <a:r>
              <a:rPr lang="en-US" dirty="0"/>
              <a:t> Electrons in </a:t>
            </a:r>
            <a:r>
              <a:rPr lang="en-US" sz="7200" dirty="0">
                <a:solidFill>
                  <a:srgbClr val="FFFF00"/>
                </a:solidFill>
              </a:rPr>
              <a:t>B</a:t>
            </a:r>
            <a:r>
              <a:rPr lang="en-US" dirty="0"/>
              <a:t> Groups</a:t>
            </a:r>
          </a:p>
        </p:txBody>
      </p:sp>
      <p:sp>
        <p:nvSpPr>
          <p:cNvPr id="5" name="Content Placeholder 2"/>
          <p:cNvSpPr txBox="1">
            <a:spLocks/>
          </p:cNvSpPr>
          <p:nvPr/>
        </p:nvSpPr>
        <p:spPr bwMode="auto">
          <a:xfrm>
            <a:off x="228601" y="2707583"/>
            <a:ext cx="2605696" cy="62029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a:t>
            </a:r>
            <a:r>
              <a:rPr lang="en-US" sz="2300" dirty="0" err="1">
                <a:solidFill>
                  <a:srgbClr val="000000"/>
                </a:solidFill>
              </a:rPr>
              <a:t>Ar</a:t>
            </a:r>
            <a:r>
              <a:rPr lang="en-US" sz="2300" dirty="0">
                <a:solidFill>
                  <a:srgbClr val="000000"/>
                </a:solidFill>
              </a:rPr>
              <a:t>]</a:t>
            </a:r>
            <a:endParaRPr lang="en-US" sz="2300" b="1" dirty="0">
              <a:solidFill>
                <a:srgbClr val="000000"/>
              </a:solidFill>
            </a:endParaRPr>
          </a:p>
        </p:txBody>
      </p:sp>
      <p:sp>
        <p:nvSpPr>
          <p:cNvPr id="6" name="_s2055"/>
          <p:cNvSpPr>
            <a:spLocks noChangeArrowheads="1"/>
          </p:cNvSpPr>
          <p:nvPr/>
        </p:nvSpPr>
        <p:spPr bwMode="auto">
          <a:xfrm>
            <a:off x="2702677" y="2746894"/>
            <a:ext cx="1386004"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4</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r>
              <a:rPr lang="en-US" sz="2300" dirty="0">
                <a:solidFill>
                  <a:srgbClr val="000000"/>
                </a:solidFill>
                <a:latin typeface="Arial" charset="0"/>
                <a:ea typeface="+mn-ea"/>
              </a:rPr>
              <a:t>3</a:t>
            </a:r>
            <a:r>
              <a:rPr lang="en-US" sz="2300" i="1" dirty="0">
                <a:solidFill>
                  <a:srgbClr val="000000"/>
                </a:solidFill>
                <a:latin typeface="Arial" charset="0"/>
                <a:ea typeface="+mn-ea"/>
              </a:rPr>
              <a:t>d</a:t>
            </a:r>
            <a:r>
              <a:rPr lang="en-US" sz="2300" baseline="30000" dirty="0">
                <a:solidFill>
                  <a:srgbClr val="000000"/>
                </a:solidFill>
                <a:latin typeface="Arial" charset="0"/>
                <a:ea typeface="+mn-ea"/>
              </a:rPr>
              <a:t>7</a:t>
            </a:r>
            <a:endParaRPr lang="en-US" sz="2300" b="1" dirty="0">
              <a:solidFill>
                <a:srgbClr val="000000"/>
              </a:solidFill>
              <a:latin typeface="Arial" charset="0"/>
              <a:ea typeface="+mn-ea"/>
            </a:endParaRPr>
          </a:p>
        </p:txBody>
      </p:sp>
      <p:sp>
        <p:nvSpPr>
          <p:cNvPr id="11" name="TextBox 10"/>
          <p:cNvSpPr txBox="1"/>
          <p:nvPr/>
        </p:nvSpPr>
        <p:spPr>
          <a:xfrm>
            <a:off x="384975" y="3478686"/>
            <a:ext cx="2052155"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2877C4"/>
                </a:solidFill>
                <a:ea typeface="+mn-ea"/>
                <a:cs typeface="Arial" pitchFamily="34" charset="0"/>
              </a:rPr>
              <a:t>Core / kernel</a:t>
            </a:r>
          </a:p>
        </p:txBody>
      </p:sp>
      <p:sp>
        <p:nvSpPr>
          <p:cNvPr id="12" name="TextBox 11"/>
          <p:cNvSpPr txBox="1"/>
          <p:nvPr/>
        </p:nvSpPr>
        <p:spPr>
          <a:xfrm>
            <a:off x="2710168" y="3394570"/>
            <a:ext cx="1328432"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FE8900"/>
                </a:solidFill>
                <a:ea typeface="+mn-ea"/>
                <a:cs typeface="Arial" pitchFamily="34" charset="0"/>
              </a:rPr>
              <a:t>valence</a:t>
            </a:r>
          </a:p>
        </p:txBody>
      </p:sp>
      <p:sp>
        <p:nvSpPr>
          <p:cNvPr id="17" name="Content Placeholder 2"/>
          <p:cNvSpPr txBox="1">
            <a:spLocks/>
          </p:cNvSpPr>
          <p:nvPr/>
        </p:nvSpPr>
        <p:spPr bwMode="auto">
          <a:xfrm>
            <a:off x="329236" y="4724408"/>
            <a:ext cx="2772502" cy="62029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dirty="0">
                <a:solidFill>
                  <a:srgbClr val="000000"/>
                </a:solidFill>
              </a:rPr>
              <a:t>[</a:t>
            </a:r>
            <a:r>
              <a:rPr lang="en-US" sz="2300" dirty="0" err="1">
                <a:solidFill>
                  <a:srgbClr val="000000"/>
                </a:solidFill>
              </a:rPr>
              <a:t>Xe</a:t>
            </a:r>
            <a:r>
              <a:rPr lang="en-US" sz="2300" dirty="0">
                <a:solidFill>
                  <a:srgbClr val="000000"/>
                </a:solidFill>
              </a:rPr>
              <a:t>]</a:t>
            </a:r>
            <a:endParaRPr lang="en-US" sz="2300" b="1" dirty="0">
              <a:solidFill>
                <a:srgbClr val="000000"/>
              </a:solidFill>
            </a:endParaRPr>
          </a:p>
        </p:txBody>
      </p:sp>
      <p:sp>
        <p:nvSpPr>
          <p:cNvPr id="18" name="_s2055"/>
          <p:cNvSpPr>
            <a:spLocks noChangeArrowheads="1"/>
          </p:cNvSpPr>
          <p:nvPr/>
        </p:nvSpPr>
        <p:spPr bwMode="auto">
          <a:xfrm>
            <a:off x="5012736" y="4739022"/>
            <a:ext cx="1097111" cy="605683"/>
          </a:xfrm>
          <a:prstGeom prst="roundRect">
            <a:avLst/>
          </a:prstGeom>
          <a:solidFill>
            <a:schemeClr val="accent1">
              <a:lumMod val="40000"/>
              <a:lumOff val="60000"/>
            </a:schemeClr>
          </a:solidFill>
          <a:ln w="28575" cmpd="sng">
            <a:solidFill>
              <a:srgbClr val="FE8600"/>
            </a:solidFill>
            <a:miter lim="800000"/>
            <a:headEnd/>
            <a:tailEnd/>
          </a:ln>
        </p:spPr>
        <p:txBody>
          <a:bodyPr wrap="square" lIns="191612" tIns="95815" rIns="191612" bIns="95815" anchor="ctr">
            <a:spAutoFit/>
          </a:bodyPr>
          <a:lstStyle/>
          <a:p>
            <a:pPr algn="ctr" eaLnBrk="1" hangingPunct="1"/>
            <a:r>
              <a:rPr lang="en-US" sz="2300" dirty="0">
                <a:solidFill>
                  <a:srgbClr val="000000"/>
                </a:solidFill>
                <a:latin typeface="Arial" charset="0"/>
                <a:ea typeface="+mn-ea"/>
              </a:rPr>
              <a:t>6</a:t>
            </a:r>
            <a:r>
              <a:rPr lang="en-US" sz="2300" i="1" dirty="0">
                <a:solidFill>
                  <a:srgbClr val="000000"/>
                </a:solidFill>
                <a:latin typeface="Arial" charset="0"/>
                <a:ea typeface="+mn-ea"/>
              </a:rPr>
              <a:t>s</a:t>
            </a:r>
            <a:r>
              <a:rPr lang="en-US" sz="2300" baseline="30000" dirty="0">
                <a:solidFill>
                  <a:srgbClr val="000000"/>
                </a:solidFill>
                <a:latin typeface="Arial" charset="0"/>
                <a:ea typeface="+mn-ea"/>
              </a:rPr>
              <a:t>2</a:t>
            </a:r>
            <a:endParaRPr lang="en-US" sz="2300" b="1" dirty="0">
              <a:solidFill>
                <a:srgbClr val="000000"/>
              </a:solidFill>
              <a:latin typeface="Arial" charset="0"/>
              <a:ea typeface="+mn-ea"/>
            </a:endParaRPr>
          </a:p>
        </p:txBody>
      </p:sp>
      <p:sp>
        <p:nvSpPr>
          <p:cNvPr id="21" name="TextBox 20"/>
          <p:cNvSpPr txBox="1"/>
          <p:nvPr/>
        </p:nvSpPr>
        <p:spPr>
          <a:xfrm>
            <a:off x="462957" y="5967594"/>
            <a:ext cx="2505060"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2877C4"/>
                </a:solidFill>
                <a:ea typeface="+mn-ea"/>
                <a:cs typeface="Arial" pitchFamily="34" charset="0"/>
              </a:rPr>
              <a:t>Core / kernel</a:t>
            </a:r>
          </a:p>
        </p:txBody>
      </p:sp>
      <p:sp>
        <p:nvSpPr>
          <p:cNvPr id="22" name="TextBox 21"/>
          <p:cNvSpPr txBox="1"/>
          <p:nvPr/>
        </p:nvSpPr>
        <p:spPr>
          <a:xfrm>
            <a:off x="3412498" y="5949400"/>
            <a:ext cx="1398209" cy="415222"/>
          </a:xfrm>
          <a:prstGeom prst="rect">
            <a:avLst/>
          </a:prstGeom>
          <a:noFill/>
          <a:ln w="9525">
            <a:noFill/>
            <a:prstDash val="solid"/>
          </a:ln>
          <a:effectLst/>
        </p:spPr>
        <p:txBody>
          <a:bodyPr wrap="square" lIns="91166" tIns="45583" rIns="91166" bIns="45583" rtlCol="0">
            <a:spAutoFit/>
          </a:bodyPr>
          <a:lstStyle/>
          <a:p>
            <a:pPr algn="ctr" defTabSz="911678" eaLnBrk="1" fontAlgn="auto" hangingPunct="1">
              <a:spcBef>
                <a:spcPts val="0"/>
              </a:spcBef>
              <a:spcAft>
                <a:spcPts val="0"/>
              </a:spcAft>
            </a:pPr>
            <a:r>
              <a:rPr lang="en-US" sz="2100" b="1" dirty="0">
                <a:solidFill>
                  <a:srgbClr val="FE8900"/>
                </a:solidFill>
                <a:ea typeface="+mn-ea"/>
                <a:cs typeface="Arial" pitchFamily="34" charset="0"/>
              </a:rPr>
              <a:t>valence</a:t>
            </a:r>
          </a:p>
        </p:txBody>
      </p:sp>
      <p:sp>
        <p:nvSpPr>
          <p:cNvPr id="24" name="_s2055"/>
          <p:cNvSpPr>
            <a:spLocks noChangeArrowheads="1"/>
          </p:cNvSpPr>
          <p:nvPr/>
        </p:nvSpPr>
        <p:spPr bwMode="auto">
          <a:xfrm>
            <a:off x="2749545" y="4739022"/>
            <a:ext cx="1187175" cy="620297"/>
          </a:xfrm>
          <a:prstGeom prst="roundRect">
            <a:avLst/>
          </a:prstGeom>
          <a:solidFill>
            <a:srgbClr val="00B050"/>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p>
            <a:pPr algn="ctr" eaLnBrk="1" hangingPunct="1">
              <a:lnSpc>
                <a:spcPct val="113000"/>
              </a:lnSpc>
              <a:spcBef>
                <a:spcPts val="945"/>
              </a:spcBef>
              <a:spcAft>
                <a:spcPts val="0"/>
              </a:spcAft>
              <a:buClr>
                <a:srgbClr val="2877C4"/>
              </a:buClr>
            </a:pPr>
            <a:r>
              <a:rPr lang="en-US" sz="2300" dirty="0">
                <a:solidFill>
                  <a:schemeClr val="tx1"/>
                </a:solidFill>
              </a:rPr>
              <a:t>4f</a:t>
            </a:r>
            <a:r>
              <a:rPr lang="en-US" sz="2300" baseline="30000" dirty="0">
                <a:solidFill>
                  <a:schemeClr val="tx1"/>
                </a:solidFill>
              </a:rPr>
              <a:t>14</a:t>
            </a:r>
          </a:p>
        </p:txBody>
      </p:sp>
      <p:cxnSp>
        <p:nvCxnSpPr>
          <p:cNvPr id="8" name="Straight Connector 7"/>
          <p:cNvCxnSpPr>
            <a:cxnSpLocks/>
            <a:stCxn id="21" idx="0"/>
            <a:endCxn id="17" idx="2"/>
          </p:cNvCxnSpPr>
          <p:nvPr/>
        </p:nvCxnSpPr>
        <p:spPr bwMode="auto">
          <a:xfrm flipV="1">
            <a:off x="1715487" y="5344705"/>
            <a:ext cx="0" cy="62288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cxnSpLocks/>
            <a:stCxn id="21" idx="0"/>
            <a:endCxn id="24" idx="2"/>
          </p:cNvCxnSpPr>
          <p:nvPr/>
        </p:nvCxnSpPr>
        <p:spPr bwMode="auto">
          <a:xfrm flipV="1">
            <a:off x="1715487" y="5359319"/>
            <a:ext cx="1627646" cy="608275"/>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4156379" y="5392273"/>
            <a:ext cx="1470255" cy="61906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_s2055"/>
          <p:cNvSpPr>
            <a:spLocks noChangeArrowheads="1"/>
          </p:cNvSpPr>
          <p:nvPr/>
        </p:nvSpPr>
        <p:spPr bwMode="auto">
          <a:xfrm>
            <a:off x="3849924" y="4724408"/>
            <a:ext cx="1187175" cy="620297"/>
          </a:xfrm>
          <a:prstGeom prst="roundRect">
            <a:avLst/>
          </a:prstGeom>
          <a:solidFill>
            <a:srgbClr val="FFB732"/>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12" tIns="95815" rIns="191612" bIns="95815" numCol="1" anchor="t" anchorCtr="0" compatLnSpc="1">
            <a:prstTxWarp prst="textNoShape">
              <a:avLst/>
            </a:prstTxWarp>
            <a:spAutoFit/>
          </a:bodyPr>
          <a:lstStyle/>
          <a:p>
            <a:pPr algn="ctr" eaLnBrk="1" hangingPunct="1">
              <a:lnSpc>
                <a:spcPct val="113000"/>
              </a:lnSpc>
              <a:spcBef>
                <a:spcPts val="945"/>
              </a:spcBef>
              <a:spcAft>
                <a:spcPts val="0"/>
              </a:spcAft>
              <a:buClr>
                <a:srgbClr val="2877C4"/>
              </a:buClr>
            </a:pPr>
            <a:r>
              <a:rPr lang="en-US" sz="2300" dirty="0">
                <a:solidFill>
                  <a:srgbClr val="000000"/>
                </a:solidFill>
              </a:rPr>
              <a:t>5d</a:t>
            </a:r>
            <a:r>
              <a:rPr lang="en-US" sz="2300" baseline="30000" dirty="0">
                <a:solidFill>
                  <a:srgbClr val="000000"/>
                </a:solidFill>
              </a:rPr>
              <a:t>10</a:t>
            </a:r>
          </a:p>
        </p:txBody>
      </p:sp>
      <p:sp>
        <p:nvSpPr>
          <p:cNvPr id="4" name="TextBox 3">
            <a:extLst>
              <a:ext uri="{FF2B5EF4-FFF2-40B4-BE49-F238E27FC236}">
                <a16:creationId xmlns:a16="http://schemas.microsoft.com/office/drawing/2014/main" id="{7B2D6F5C-29EC-0D86-0E8D-E605BD9FA144}"/>
              </a:ext>
            </a:extLst>
          </p:cNvPr>
          <p:cNvSpPr txBox="1"/>
          <p:nvPr/>
        </p:nvSpPr>
        <p:spPr>
          <a:xfrm>
            <a:off x="5063589" y="5679487"/>
            <a:ext cx="3915994" cy="830997"/>
          </a:xfrm>
          <a:prstGeom prst="rect">
            <a:avLst/>
          </a:prstGeom>
          <a:noFill/>
        </p:spPr>
        <p:txBody>
          <a:bodyPr wrap="square">
            <a:spAutoFit/>
          </a:bodyPr>
          <a:lstStyle/>
          <a:p>
            <a:pPr lvl="1"/>
            <a:r>
              <a:rPr lang="en-US" sz="2400" dirty="0">
                <a:solidFill>
                  <a:srgbClr val="00B050"/>
                </a:solidFill>
              </a:rPr>
              <a:t>Full </a:t>
            </a:r>
            <a:r>
              <a:rPr lang="en-US" sz="2400" i="1" dirty="0">
                <a:solidFill>
                  <a:srgbClr val="00B050"/>
                </a:solidFill>
              </a:rPr>
              <a:t>d</a:t>
            </a:r>
            <a:r>
              <a:rPr lang="en-US" sz="2400" dirty="0">
                <a:solidFill>
                  <a:srgbClr val="00B050"/>
                </a:solidFill>
              </a:rPr>
              <a:t> and </a:t>
            </a:r>
            <a:r>
              <a:rPr lang="en-US" sz="2400" i="1" dirty="0">
                <a:solidFill>
                  <a:srgbClr val="00B050"/>
                </a:solidFill>
              </a:rPr>
              <a:t>f</a:t>
            </a:r>
            <a:r>
              <a:rPr lang="en-US" sz="2400" dirty="0">
                <a:solidFill>
                  <a:srgbClr val="00B050"/>
                </a:solidFill>
              </a:rPr>
              <a:t> orbitals = Core electrons</a:t>
            </a:r>
          </a:p>
        </p:txBody>
      </p:sp>
    </p:spTree>
    <p:extLst>
      <p:ext uri="{BB962C8B-B14F-4D97-AF65-F5344CB8AC3E}">
        <p14:creationId xmlns:p14="http://schemas.microsoft.com/office/powerpoint/2010/main" val="16720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500"/>
                                        <p:tgtEl>
                                          <p:spTgt spid="1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4" grpId="0" animBg="1"/>
      <p:bldP spid="26"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p:nvPr>
        </p:nvSpPr>
        <p:spPr>
          <a:xfrm>
            <a:off x="6" y="0"/>
            <a:ext cx="9143994" cy="1371600"/>
          </a:xfrm>
        </p:spPr>
        <p:txBody>
          <a:bodyPr/>
          <a:lstStyle/>
          <a:p>
            <a:r>
              <a:rPr lang="en-US" sz="2400" dirty="0"/>
              <a:t>Group “A” &amp; “B” Elements </a:t>
            </a:r>
            <a:r>
              <a:rPr lang="en-US" sz="2400" dirty="0">
                <a:solidFill>
                  <a:srgbClr val="FFFF00"/>
                </a:solidFill>
              </a:rPr>
              <a:t>distinguished by sublevels</a:t>
            </a:r>
          </a:p>
        </p:txBody>
      </p:sp>
      <p:sp>
        <p:nvSpPr>
          <p:cNvPr id="99330" name="Rectangle 2"/>
          <p:cNvSpPr>
            <a:spLocks noChangeArrowheads="1"/>
          </p:cNvSpPr>
          <p:nvPr/>
        </p:nvSpPr>
        <p:spPr bwMode="auto">
          <a:xfrm>
            <a:off x="11" y="-342862"/>
            <a:ext cx="386674" cy="685762"/>
          </a:xfrm>
          <a:prstGeom prst="rect">
            <a:avLst/>
          </a:prstGeom>
          <a:noFill/>
          <a:ln w="9525">
            <a:noFill/>
            <a:miter lim="800000"/>
            <a:headEnd/>
            <a:tailEnd/>
          </a:ln>
          <a:effectLst/>
        </p:spPr>
        <p:txBody>
          <a:bodyPr vert="horz" wrap="none" lIns="191435" tIns="95725" rIns="191435" bIns="95725" numCol="1" anchor="ctr" anchorCtr="0" compatLnSpc="1">
            <a:prstTxWarp prst="textNoShape">
              <a:avLst/>
            </a:prstTxWarp>
            <a:spAutoFit/>
          </a:bodyPr>
          <a:lstStyle/>
          <a:p>
            <a:pPr eaLnBrk="1" hangingPunct="1"/>
            <a:endParaRPr lang="en-US" sz="3200" dirty="0">
              <a:solidFill>
                <a:srgbClr val="000000"/>
              </a:solidFill>
              <a:latin typeface="Arial" charset="0"/>
              <a:ea typeface="+mn-ea"/>
              <a:cs typeface="Arial" charset="0"/>
            </a:endParaRPr>
          </a:p>
        </p:txBody>
      </p:sp>
      <p:pic>
        <p:nvPicPr>
          <p:cNvPr id="99329" name="Picture 1" descr="04_02"/>
          <p:cNvPicPr>
            <a:picLocks noChangeAspect="1" noChangeArrowheads="1"/>
          </p:cNvPicPr>
          <p:nvPr/>
        </p:nvPicPr>
        <p:blipFill>
          <a:blip r:embed="rId3" cstate="print"/>
          <a:srcRect/>
          <a:stretch>
            <a:fillRect/>
          </a:stretch>
        </p:blipFill>
        <p:spPr bwMode="auto">
          <a:xfrm>
            <a:off x="1318216" y="2209800"/>
            <a:ext cx="6019196" cy="4207508"/>
          </a:xfrm>
          <a:prstGeom prst="rect">
            <a:avLst/>
          </a:prstGeom>
          <a:noFill/>
        </p:spPr>
      </p:pic>
      <p:sp>
        <p:nvSpPr>
          <p:cNvPr id="9" name="TextBox 8"/>
          <p:cNvSpPr txBox="1"/>
          <p:nvPr/>
        </p:nvSpPr>
        <p:spPr>
          <a:xfrm>
            <a:off x="2767012" y="3429000"/>
            <a:ext cx="2301876" cy="1393648"/>
          </a:xfrm>
          <a:prstGeom prst="rect">
            <a:avLst/>
          </a:prstGeom>
          <a:noFill/>
        </p:spPr>
        <p:txBody>
          <a:bodyPr wrap="square" lIns="191435" tIns="95725" rIns="191435" bIns="95725" rtlCol="0">
            <a:spAutoFit/>
          </a:bodyPr>
          <a:lstStyle/>
          <a:p>
            <a:pPr algn="ctr" eaLnBrk="1" hangingPunct="1"/>
            <a:r>
              <a:rPr lang="en-US" sz="3200" dirty="0">
                <a:solidFill>
                  <a:srgbClr val="000000"/>
                </a:solidFill>
                <a:latin typeface="Arial" charset="0"/>
                <a:ea typeface="+mn-ea"/>
                <a:cs typeface="Arial" charset="0"/>
              </a:rPr>
              <a:t>B Groups</a:t>
            </a:r>
          </a:p>
          <a:p>
            <a:pPr algn="ctr" eaLnBrk="1" hangingPunct="1"/>
            <a:r>
              <a:rPr lang="en-US" sz="2300" b="1" i="1" dirty="0">
                <a:solidFill>
                  <a:srgbClr val="000000"/>
                </a:solidFill>
                <a:latin typeface="Times New Roman" panose="02020603050405020304" pitchFamily="18" charset="0"/>
                <a:ea typeface="+mn-ea"/>
                <a:cs typeface="Times New Roman" panose="02020603050405020304" pitchFamily="18" charset="0"/>
              </a:rPr>
              <a:t>Transition</a:t>
            </a:r>
          </a:p>
          <a:p>
            <a:pPr algn="ctr" eaLnBrk="1" hangingPunct="1"/>
            <a:r>
              <a:rPr lang="en-US" sz="2300" i="1" dirty="0">
                <a:solidFill>
                  <a:srgbClr val="000000"/>
                </a:solidFill>
                <a:latin typeface="Times New Roman" panose="02020603050405020304" pitchFamily="18" charset="0"/>
                <a:ea typeface="+mn-ea"/>
                <a:cs typeface="Times New Roman" panose="02020603050405020304" pitchFamily="18" charset="0"/>
              </a:rPr>
              <a:t>d block</a:t>
            </a:r>
          </a:p>
        </p:txBody>
      </p:sp>
      <p:sp>
        <p:nvSpPr>
          <p:cNvPr id="10" name="TextBox 9"/>
          <p:cNvSpPr txBox="1"/>
          <p:nvPr/>
        </p:nvSpPr>
        <p:spPr>
          <a:xfrm>
            <a:off x="2514625" y="5638800"/>
            <a:ext cx="3886201" cy="685762"/>
          </a:xfrm>
          <a:prstGeom prst="rect">
            <a:avLst/>
          </a:prstGeom>
          <a:noFill/>
        </p:spPr>
        <p:txBody>
          <a:bodyPr wrap="square" lIns="191435" tIns="95725" rIns="191435" bIns="95725" rtlCol="0">
            <a:spAutoFit/>
          </a:bodyPr>
          <a:lstStyle/>
          <a:p>
            <a:pPr eaLnBrk="1" hangingPunct="1"/>
            <a:r>
              <a:rPr lang="en-US" sz="3200" dirty="0">
                <a:solidFill>
                  <a:srgbClr val="000000"/>
                </a:solidFill>
                <a:latin typeface="Arial" charset="0"/>
                <a:ea typeface="+mn-ea"/>
                <a:cs typeface="Arial" charset="0"/>
              </a:rPr>
              <a:t>B Groups – </a:t>
            </a:r>
            <a:r>
              <a:rPr lang="en-US" sz="3200" i="1" dirty="0">
                <a:solidFill>
                  <a:srgbClr val="000000"/>
                </a:solidFill>
                <a:latin typeface="Times New Roman" panose="02020603050405020304" pitchFamily="18" charset="0"/>
                <a:ea typeface="+mn-ea"/>
                <a:cs typeface="Times New Roman" panose="02020603050405020304" pitchFamily="18" charset="0"/>
              </a:rPr>
              <a:t>f block</a:t>
            </a:r>
          </a:p>
        </p:txBody>
      </p:sp>
      <p:sp>
        <p:nvSpPr>
          <p:cNvPr id="11" name="TextBox 10"/>
          <p:cNvSpPr txBox="1"/>
          <p:nvPr/>
        </p:nvSpPr>
        <p:spPr>
          <a:xfrm>
            <a:off x="5486400" y="1752600"/>
            <a:ext cx="2006397" cy="901206"/>
          </a:xfrm>
          <a:prstGeom prst="rect">
            <a:avLst/>
          </a:prstGeom>
          <a:noFill/>
        </p:spPr>
        <p:txBody>
          <a:bodyPr wrap="square" lIns="191435" tIns="95725" rIns="191435" bIns="95725" rtlCol="0">
            <a:spAutoFit/>
          </a:bodyPr>
          <a:lstStyle/>
          <a:p>
            <a:pPr algn="ctr" eaLnBrk="1" hangingPunct="1"/>
            <a:r>
              <a:rPr lang="en-US" sz="2300" dirty="0">
                <a:solidFill>
                  <a:srgbClr val="000000"/>
                </a:solidFill>
                <a:latin typeface="Arial" charset="0"/>
                <a:ea typeface="+mn-ea"/>
                <a:cs typeface="Arial" charset="0"/>
              </a:rPr>
              <a:t>A Groups</a:t>
            </a:r>
          </a:p>
          <a:p>
            <a:pPr algn="ctr" eaLnBrk="1" hangingPunct="1"/>
            <a:r>
              <a:rPr lang="en-US" sz="2300" i="1" dirty="0">
                <a:solidFill>
                  <a:srgbClr val="000000"/>
                </a:solidFill>
                <a:latin typeface="Times New Roman" panose="02020603050405020304" pitchFamily="18" charset="0"/>
                <a:ea typeface="+mn-ea"/>
                <a:cs typeface="Times New Roman" panose="02020603050405020304" pitchFamily="18" charset="0"/>
              </a:rPr>
              <a:t>p block</a:t>
            </a:r>
          </a:p>
        </p:txBody>
      </p:sp>
      <p:sp>
        <p:nvSpPr>
          <p:cNvPr id="12" name="TextBox 11"/>
          <p:cNvSpPr txBox="1"/>
          <p:nvPr/>
        </p:nvSpPr>
        <p:spPr>
          <a:xfrm>
            <a:off x="803389" y="1524000"/>
            <a:ext cx="2006397" cy="901206"/>
          </a:xfrm>
          <a:prstGeom prst="rect">
            <a:avLst/>
          </a:prstGeom>
          <a:noFill/>
        </p:spPr>
        <p:txBody>
          <a:bodyPr wrap="square" lIns="191435" tIns="95725" rIns="191435" bIns="95725" rtlCol="0">
            <a:spAutoFit/>
          </a:bodyPr>
          <a:lstStyle/>
          <a:p>
            <a:pPr algn="ctr" eaLnBrk="1" hangingPunct="1"/>
            <a:r>
              <a:rPr lang="en-US" sz="2300" dirty="0">
                <a:solidFill>
                  <a:srgbClr val="000000"/>
                </a:solidFill>
                <a:latin typeface="Arial" charset="0"/>
                <a:ea typeface="+mn-ea"/>
                <a:cs typeface="Arial" charset="0"/>
              </a:rPr>
              <a:t>A Groups</a:t>
            </a:r>
          </a:p>
          <a:p>
            <a:pPr algn="ctr" eaLnBrk="1" hangingPunct="1"/>
            <a:r>
              <a:rPr lang="en-US" sz="2300" i="1" dirty="0">
                <a:solidFill>
                  <a:srgbClr val="000000"/>
                </a:solidFill>
                <a:latin typeface="Times New Roman" panose="02020603050405020304" pitchFamily="18" charset="0"/>
                <a:ea typeface="+mn-ea"/>
                <a:cs typeface="Times New Roman" panose="02020603050405020304" pitchFamily="18" charset="0"/>
              </a:rPr>
              <a:t>s block</a:t>
            </a:r>
          </a:p>
        </p:txBody>
      </p:sp>
    </p:spTree>
    <p:extLst>
      <p:ext uri="{BB962C8B-B14F-4D97-AF65-F5344CB8AC3E}">
        <p14:creationId xmlns:p14="http://schemas.microsoft.com/office/powerpoint/2010/main" val="36100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lIns="91229"/>
          <a:lstStyle/>
          <a:p>
            <a:pPr marL="342117" indent="-342117">
              <a:buFont typeface="Arial" panose="020B0604020202020204" pitchFamily="34" charset="0"/>
              <a:buChar char="•"/>
            </a:pPr>
            <a:r>
              <a:rPr lang="en-US" dirty="0">
                <a:solidFill>
                  <a:srgbClr val="FF0000"/>
                </a:solidFill>
              </a:rPr>
              <a:t>A</a:t>
            </a:r>
            <a:r>
              <a:rPr lang="en-US" dirty="0"/>
              <a:t> Groups </a:t>
            </a:r>
            <a:r>
              <a:rPr lang="en-US" dirty="0">
                <a:solidFill>
                  <a:srgbClr val="00B050"/>
                </a:solidFill>
              </a:rPr>
              <a:t>with valence electron configuration</a:t>
            </a:r>
          </a:p>
          <a:p>
            <a:pPr marL="342117" indent="-342117">
              <a:buFont typeface="Arial" panose="020B0604020202020204" pitchFamily="34" charset="0"/>
              <a:buChar char="•"/>
            </a:pPr>
            <a:r>
              <a:rPr lang="en-US" dirty="0">
                <a:solidFill>
                  <a:srgbClr val="0070C0"/>
                </a:solidFill>
              </a:rPr>
              <a:t>B</a:t>
            </a:r>
            <a:r>
              <a:rPr lang="en-US" dirty="0"/>
              <a:t> Groups (transition elements, inner transition)</a:t>
            </a:r>
          </a:p>
          <a:p>
            <a:pPr marL="342117" indent="-342117">
              <a:buFont typeface="Arial" panose="020B0604020202020204" pitchFamily="34" charset="0"/>
              <a:buChar char="•"/>
            </a:pPr>
            <a:r>
              <a:rPr lang="en-US" dirty="0">
                <a:solidFill>
                  <a:srgbClr val="00B050"/>
                </a:solidFill>
              </a:rPr>
              <a:t>Metals, non-metals, metalloids</a:t>
            </a:r>
          </a:p>
          <a:p>
            <a:pPr marL="342117" indent="-342117">
              <a:buFont typeface="Arial" panose="020B0604020202020204" pitchFamily="34" charset="0"/>
              <a:buChar char="•"/>
            </a:pPr>
            <a:r>
              <a:rPr lang="en-US" dirty="0">
                <a:solidFill>
                  <a:srgbClr val="0070C0"/>
                </a:solidFill>
              </a:rPr>
              <a:t>Alkali &amp; Alkaline Earth Metals, Halogens, Noble Gases</a:t>
            </a:r>
          </a:p>
          <a:p>
            <a:pPr marL="342117" indent="-342117">
              <a:buFont typeface="Arial" panose="020B0604020202020204" pitchFamily="34" charset="0"/>
              <a:buChar char="•"/>
            </a:pPr>
            <a:r>
              <a:rPr lang="en-US" dirty="0"/>
              <a:t>What ion would the major groups form?</a:t>
            </a:r>
          </a:p>
          <a:p>
            <a:pPr marL="342117" indent="-342117">
              <a:buFont typeface="Arial" panose="020B0604020202020204" pitchFamily="34" charset="0"/>
              <a:buChar char="•"/>
            </a:pPr>
            <a:endParaRPr lang="en-US" dirty="0"/>
          </a:p>
          <a:p>
            <a:endParaRPr lang="en-US" dirty="0"/>
          </a:p>
        </p:txBody>
      </p:sp>
      <p:sp>
        <p:nvSpPr>
          <p:cNvPr id="5" name="Title 4"/>
          <p:cNvSpPr>
            <a:spLocks noGrp="1"/>
          </p:cNvSpPr>
          <p:nvPr>
            <p:ph type="title"/>
          </p:nvPr>
        </p:nvSpPr>
        <p:spPr>
          <a:xfrm>
            <a:off x="12" y="0"/>
            <a:ext cx="9143992" cy="1371600"/>
          </a:xfrm>
        </p:spPr>
        <p:txBody>
          <a:bodyPr/>
          <a:lstStyle/>
          <a:p>
            <a:r>
              <a:rPr lang="en-US" dirty="0"/>
              <a:t>Review of the Periodic Table</a:t>
            </a:r>
            <a:br>
              <a:rPr lang="en-US" dirty="0"/>
            </a:br>
            <a:r>
              <a:rPr lang="en-US" dirty="0">
                <a:solidFill>
                  <a:srgbClr val="FFFF00"/>
                </a:solidFill>
              </a:rPr>
              <a:t>Copy the Blank table and LABEL</a:t>
            </a: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7769859" y="28575"/>
            <a:ext cx="1374141" cy="1114425"/>
          </a:xfrm>
          <a:prstGeom prst="rect">
            <a:avLst/>
          </a:prstGeom>
        </p:spPr>
      </p:pic>
      <p:grpSp>
        <p:nvGrpSpPr>
          <p:cNvPr id="8" name="Group 14"/>
          <p:cNvGrpSpPr>
            <a:grpSpLocks/>
          </p:cNvGrpSpPr>
          <p:nvPr/>
        </p:nvGrpSpPr>
        <p:grpSpPr bwMode="auto">
          <a:xfrm>
            <a:off x="4267200" y="1853447"/>
            <a:ext cx="4552950" cy="2702530"/>
            <a:chOff x="1260" y="1965"/>
            <a:chExt cx="9570" cy="5055"/>
          </a:xfrm>
        </p:grpSpPr>
        <p:cxnSp>
          <p:nvCxnSpPr>
            <p:cNvPr id="1039" name="AutoShape 15"/>
            <p:cNvCxnSpPr>
              <a:cxnSpLocks noChangeShapeType="1"/>
            </p:cNvCxnSpPr>
            <p:nvPr/>
          </p:nvCxnSpPr>
          <p:spPr bwMode="auto">
            <a:xfrm>
              <a:off x="2640" y="2823"/>
              <a:ext cx="1" cy="14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9" name="Group 16"/>
            <p:cNvGrpSpPr>
              <a:grpSpLocks/>
            </p:cNvGrpSpPr>
            <p:nvPr/>
          </p:nvGrpSpPr>
          <p:grpSpPr bwMode="auto">
            <a:xfrm>
              <a:off x="1260" y="1965"/>
              <a:ext cx="9570" cy="5055"/>
              <a:chOff x="1260" y="1965"/>
              <a:chExt cx="9570" cy="3360"/>
            </a:xfrm>
          </p:grpSpPr>
          <p:cxnSp>
            <p:nvCxnSpPr>
              <p:cNvPr id="1041" name="AutoShape 17"/>
              <p:cNvCxnSpPr>
                <a:cxnSpLocks noChangeShapeType="1"/>
              </p:cNvCxnSpPr>
              <p:nvPr/>
            </p:nvCxnSpPr>
            <p:spPr bwMode="auto">
              <a:xfrm>
                <a:off x="1260" y="1965"/>
                <a:ext cx="6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2" name="AutoShape 18"/>
              <p:cNvCxnSpPr>
                <a:cxnSpLocks noChangeShapeType="1"/>
              </p:cNvCxnSpPr>
              <p:nvPr/>
            </p:nvCxnSpPr>
            <p:spPr bwMode="auto">
              <a:xfrm>
                <a:off x="1260" y="1965"/>
                <a:ext cx="0" cy="33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3" name="AutoShape 19"/>
              <p:cNvCxnSpPr>
                <a:cxnSpLocks noChangeShapeType="1"/>
              </p:cNvCxnSpPr>
              <p:nvPr/>
            </p:nvCxnSpPr>
            <p:spPr bwMode="auto">
              <a:xfrm>
                <a:off x="1260" y="5325"/>
                <a:ext cx="957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4" name="AutoShape 20"/>
              <p:cNvCxnSpPr>
                <a:cxnSpLocks noChangeShapeType="1"/>
              </p:cNvCxnSpPr>
              <p:nvPr/>
            </p:nvCxnSpPr>
            <p:spPr bwMode="auto">
              <a:xfrm>
                <a:off x="1920" y="1965"/>
                <a:ext cx="0" cy="5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5" name="AutoShape 21"/>
              <p:cNvCxnSpPr>
                <a:cxnSpLocks noChangeShapeType="1"/>
              </p:cNvCxnSpPr>
              <p:nvPr/>
            </p:nvCxnSpPr>
            <p:spPr bwMode="auto">
              <a:xfrm>
                <a:off x="2580" y="3555"/>
                <a:ext cx="355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6" name="AutoShape 22"/>
              <p:cNvCxnSpPr>
                <a:cxnSpLocks noChangeShapeType="1"/>
              </p:cNvCxnSpPr>
              <p:nvPr/>
            </p:nvCxnSpPr>
            <p:spPr bwMode="auto">
              <a:xfrm flipV="1">
                <a:off x="10830" y="1965"/>
                <a:ext cx="0" cy="33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7" name="AutoShape 23"/>
              <p:cNvCxnSpPr>
                <a:cxnSpLocks noChangeShapeType="1"/>
              </p:cNvCxnSpPr>
              <p:nvPr/>
            </p:nvCxnSpPr>
            <p:spPr bwMode="auto">
              <a:xfrm flipH="1">
                <a:off x="10080" y="1965"/>
                <a:ext cx="7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8" name="AutoShape 24"/>
              <p:cNvCxnSpPr>
                <a:cxnSpLocks noChangeShapeType="1"/>
              </p:cNvCxnSpPr>
              <p:nvPr/>
            </p:nvCxnSpPr>
            <p:spPr bwMode="auto">
              <a:xfrm>
                <a:off x="10080" y="1965"/>
                <a:ext cx="0" cy="5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9" name="AutoShape 25"/>
              <p:cNvCxnSpPr>
                <a:cxnSpLocks noChangeShapeType="1"/>
              </p:cNvCxnSpPr>
              <p:nvPr/>
            </p:nvCxnSpPr>
            <p:spPr bwMode="auto">
              <a:xfrm>
                <a:off x="1920" y="2535"/>
                <a:ext cx="6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50" name="AutoShape 26"/>
              <p:cNvCxnSpPr>
                <a:cxnSpLocks noChangeShapeType="1"/>
              </p:cNvCxnSpPr>
              <p:nvPr/>
            </p:nvCxnSpPr>
            <p:spPr bwMode="auto">
              <a:xfrm>
                <a:off x="6135" y="2535"/>
                <a:ext cx="394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51" name="AutoShape 27"/>
              <p:cNvCxnSpPr>
                <a:cxnSpLocks noChangeShapeType="1"/>
              </p:cNvCxnSpPr>
              <p:nvPr/>
            </p:nvCxnSpPr>
            <p:spPr bwMode="auto">
              <a:xfrm>
                <a:off x="6135" y="2536"/>
                <a:ext cx="0" cy="10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3" name="Rectangle 2"/>
          <p:cNvSpPr/>
          <p:nvPr/>
        </p:nvSpPr>
        <p:spPr bwMode="auto">
          <a:xfrm>
            <a:off x="5334000" y="4648200"/>
            <a:ext cx="28956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42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 y="0"/>
            <a:ext cx="9143992" cy="1371600"/>
          </a:xfrm>
        </p:spPr>
        <p:txBody>
          <a:bodyPr/>
          <a:lstStyle/>
          <a:p>
            <a:r>
              <a:rPr lang="en-US" dirty="0">
                <a:solidFill>
                  <a:srgbClr val="FFFF00"/>
                </a:solidFill>
              </a:rPr>
              <a:t>Review of the Periodic Table</a:t>
            </a:r>
          </a:p>
        </p:txBody>
      </p:sp>
      <p:pic>
        <p:nvPicPr>
          <p:cNvPr id="6" name="Picture 5" descr="quick_check-01.eps"/>
          <p:cNvPicPr/>
          <p:nvPr/>
        </p:nvPicPr>
        <p:blipFill>
          <a:blip r:embed="rId2">
            <a:extLst>
              <a:ext uri="{28A0092B-C50C-407E-A947-70E740481C1C}">
                <a14:useLocalDpi xmlns:a14="http://schemas.microsoft.com/office/drawing/2010/main" val="0"/>
              </a:ext>
            </a:extLst>
          </a:blip>
          <a:stretch>
            <a:fillRect/>
          </a:stretch>
        </p:blipFill>
        <p:spPr>
          <a:xfrm>
            <a:off x="7769859" y="28575"/>
            <a:ext cx="1374141" cy="1114425"/>
          </a:xfrm>
          <a:prstGeom prst="rect">
            <a:avLst/>
          </a:prstGeom>
        </p:spPr>
      </p:pic>
      <p:sp>
        <p:nvSpPr>
          <p:cNvPr id="30" name="TextBox 29"/>
          <p:cNvSpPr txBox="1"/>
          <p:nvPr/>
        </p:nvSpPr>
        <p:spPr>
          <a:xfrm>
            <a:off x="1794442" y="1447871"/>
            <a:ext cx="2997667" cy="507619"/>
          </a:xfrm>
          <a:prstGeom prst="rect">
            <a:avLst/>
          </a:prstGeom>
          <a:noFill/>
        </p:spPr>
        <p:txBody>
          <a:bodyPr wrap="square" lIns="91229" tIns="45615" rIns="91229" bIns="45615" rtlCol="0">
            <a:spAutoFit/>
          </a:bodyPr>
          <a:lstStyle/>
          <a:p>
            <a:pPr algn="ctr"/>
            <a:r>
              <a:rPr lang="en-US" dirty="0">
                <a:solidFill>
                  <a:srgbClr val="0070C0"/>
                </a:solidFill>
              </a:rPr>
              <a:t>A Groups</a:t>
            </a:r>
            <a:endParaRPr lang="en-US" baseline="30000" dirty="0">
              <a:solidFill>
                <a:srgbClr val="0070C0"/>
              </a:solidFill>
            </a:endParaRPr>
          </a:p>
        </p:txBody>
      </p:sp>
      <p:sp>
        <p:nvSpPr>
          <p:cNvPr id="35" name="TextBox 34"/>
          <p:cNvSpPr txBox="1"/>
          <p:nvPr/>
        </p:nvSpPr>
        <p:spPr>
          <a:xfrm>
            <a:off x="652955" y="3090676"/>
            <a:ext cx="4637689" cy="507619"/>
          </a:xfrm>
          <a:prstGeom prst="rect">
            <a:avLst/>
          </a:prstGeom>
          <a:solidFill>
            <a:srgbClr val="FFC000"/>
          </a:solidFill>
        </p:spPr>
        <p:txBody>
          <a:bodyPr wrap="square" lIns="91229" tIns="45615" rIns="91229" bIns="45615" rtlCol="0">
            <a:spAutoFit/>
          </a:bodyPr>
          <a:lstStyle/>
          <a:p>
            <a:pPr algn="ctr"/>
            <a:r>
              <a:rPr lang="en-US" dirty="0">
                <a:solidFill>
                  <a:srgbClr val="0070C0"/>
                </a:solidFill>
              </a:rPr>
              <a:t>Metals</a:t>
            </a:r>
            <a:endParaRPr lang="en-US" baseline="30000" dirty="0">
              <a:solidFill>
                <a:srgbClr val="0070C0"/>
              </a:solidFill>
            </a:endParaRPr>
          </a:p>
        </p:txBody>
      </p:sp>
      <p:grpSp>
        <p:nvGrpSpPr>
          <p:cNvPr id="8" name="Group 14"/>
          <p:cNvGrpSpPr>
            <a:grpSpLocks/>
          </p:cNvGrpSpPr>
          <p:nvPr/>
        </p:nvGrpSpPr>
        <p:grpSpPr bwMode="auto">
          <a:xfrm>
            <a:off x="609600" y="1853471"/>
            <a:ext cx="8210550" cy="4471153"/>
            <a:chOff x="1260" y="1965"/>
            <a:chExt cx="9570" cy="5055"/>
          </a:xfrm>
        </p:grpSpPr>
        <p:cxnSp>
          <p:nvCxnSpPr>
            <p:cNvPr id="1039" name="AutoShape 15"/>
            <p:cNvCxnSpPr>
              <a:cxnSpLocks noChangeShapeType="1"/>
            </p:cNvCxnSpPr>
            <p:nvPr/>
          </p:nvCxnSpPr>
          <p:spPr bwMode="auto">
            <a:xfrm>
              <a:off x="2640" y="2823"/>
              <a:ext cx="1" cy="14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9" name="Group 16"/>
            <p:cNvGrpSpPr>
              <a:grpSpLocks/>
            </p:cNvGrpSpPr>
            <p:nvPr/>
          </p:nvGrpSpPr>
          <p:grpSpPr bwMode="auto">
            <a:xfrm>
              <a:off x="1260" y="1965"/>
              <a:ext cx="9570" cy="5055"/>
              <a:chOff x="1260" y="1965"/>
              <a:chExt cx="9570" cy="3360"/>
            </a:xfrm>
          </p:grpSpPr>
          <p:cxnSp>
            <p:nvCxnSpPr>
              <p:cNvPr id="1041" name="AutoShape 17"/>
              <p:cNvCxnSpPr>
                <a:cxnSpLocks noChangeShapeType="1"/>
              </p:cNvCxnSpPr>
              <p:nvPr/>
            </p:nvCxnSpPr>
            <p:spPr bwMode="auto">
              <a:xfrm>
                <a:off x="1260" y="1965"/>
                <a:ext cx="6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2" name="AutoShape 18"/>
              <p:cNvCxnSpPr>
                <a:cxnSpLocks noChangeShapeType="1"/>
              </p:cNvCxnSpPr>
              <p:nvPr/>
            </p:nvCxnSpPr>
            <p:spPr bwMode="auto">
              <a:xfrm>
                <a:off x="1260" y="1965"/>
                <a:ext cx="0" cy="33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3" name="AutoShape 19"/>
              <p:cNvCxnSpPr>
                <a:cxnSpLocks noChangeShapeType="1"/>
              </p:cNvCxnSpPr>
              <p:nvPr/>
            </p:nvCxnSpPr>
            <p:spPr bwMode="auto">
              <a:xfrm>
                <a:off x="1260" y="5325"/>
                <a:ext cx="957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4" name="AutoShape 20"/>
              <p:cNvCxnSpPr>
                <a:cxnSpLocks noChangeShapeType="1"/>
              </p:cNvCxnSpPr>
              <p:nvPr/>
            </p:nvCxnSpPr>
            <p:spPr bwMode="auto">
              <a:xfrm>
                <a:off x="1920" y="1965"/>
                <a:ext cx="0" cy="5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5" name="AutoShape 21"/>
              <p:cNvCxnSpPr>
                <a:cxnSpLocks noChangeShapeType="1"/>
              </p:cNvCxnSpPr>
              <p:nvPr/>
            </p:nvCxnSpPr>
            <p:spPr bwMode="auto">
              <a:xfrm>
                <a:off x="2580" y="3555"/>
                <a:ext cx="355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6" name="AutoShape 22"/>
              <p:cNvCxnSpPr>
                <a:cxnSpLocks noChangeShapeType="1"/>
              </p:cNvCxnSpPr>
              <p:nvPr/>
            </p:nvCxnSpPr>
            <p:spPr bwMode="auto">
              <a:xfrm flipV="1">
                <a:off x="10830" y="1965"/>
                <a:ext cx="0" cy="33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7" name="AutoShape 23"/>
              <p:cNvCxnSpPr>
                <a:cxnSpLocks noChangeShapeType="1"/>
              </p:cNvCxnSpPr>
              <p:nvPr/>
            </p:nvCxnSpPr>
            <p:spPr bwMode="auto">
              <a:xfrm flipH="1">
                <a:off x="10080" y="1965"/>
                <a:ext cx="7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8" name="AutoShape 24"/>
              <p:cNvCxnSpPr>
                <a:cxnSpLocks noChangeShapeType="1"/>
              </p:cNvCxnSpPr>
              <p:nvPr/>
            </p:nvCxnSpPr>
            <p:spPr bwMode="auto">
              <a:xfrm>
                <a:off x="10080" y="1965"/>
                <a:ext cx="0" cy="5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9" name="AutoShape 25"/>
              <p:cNvCxnSpPr>
                <a:cxnSpLocks noChangeShapeType="1"/>
              </p:cNvCxnSpPr>
              <p:nvPr/>
            </p:nvCxnSpPr>
            <p:spPr bwMode="auto">
              <a:xfrm>
                <a:off x="1920" y="2535"/>
                <a:ext cx="6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50" name="AutoShape 26"/>
              <p:cNvCxnSpPr>
                <a:cxnSpLocks noChangeShapeType="1"/>
              </p:cNvCxnSpPr>
              <p:nvPr/>
            </p:nvCxnSpPr>
            <p:spPr bwMode="auto">
              <a:xfrm>
                <a:off x="6135" y="2535"/>
                <a:ext cx="394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51" name="AutoShape 27"/>
              <p:cNvCxnSpPr>
                <a:cxnSpLocks noChangeShapeType="1"/>
              </p:cNvCxnSpPr>
              <p:nvPr/>
            </p:nvCxnSpPr>
            <p:spPr bwMode="auto">
              <a:xfrm>
                <a:off x="6135" y="2536"/>
                <a:ext cx="0" cy="10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7" name="TextBox 6"/>
          <p:cNvSpPr txBox="1"/>
          <p:nvPr/>
        </p:nvSpPr>
        <p:spPr>
          <a:xfrm>
            <a:off x="652961" y="1447880"/>
            <a:ext cx="566246" cy="415286"/>
          </a:xfrm>
          <a:prstGeom prst="rect">
            <a:avLst/>
          </a:prstGeom>
          <a:noFill/>
        </p:spPr>
        <p:txBody>
          <a:bodyPr wrap="square" lIns="91229" tIns="45615" rIns="91229" bIns="45615" rtlCol="0">
            <a:spAutoFit/>
          </a:bodyPr>
          <a:lstStyle/>
          <a:p>
            <a:pPr algn="ctr"/>
            <a:r>
              <a:rPr lang="en-US" sz="2100" dirty="0"/>
              <a:t>s</a:t>
            </a:r>
            <a:r>
              <a:rPr lang="en-US" sz="2100" baseline="30000" dirty="0"/>
              <a:t>1</a:t>
            </a:r>
          </a:p>
        </p:txBody>
      </p:sp>
      <p:sp>
        <p:nvSpPr>
          <p:cNvPr id="22" name="TextBox 21"/>
          <p:cNvSpPr txBox="1"/>
          <p:nvPr/>
        </p:nvSpPr>
        <p:spPr>
          <a:xfrm>
            <a:off x="1194219" y="2211850"/>
            <a:ext cx="566246" cy="415286"/>
          </a:xfrm>
          <a:prstGeom prst="rect">
            <a:avLst/>
          </a:prstGeom>
          <a:noFill/>
        </p:spPr>
        <p:txBody>
          <a:bodyPr wrap="square" lIns="91229" tIns="45615" rIns="91229" bIns="45615" rtlCol="0">
            <a:spAutoFit/>
          </a:bodyPr>
          <a:lstStyle/>
          <a:p>
            <a:pPr algn="ctr"/>
            <a:r>
              <a:rPr lang="en-US" sz="2100" dirty="0"/>
              <a:t>s</a:t>
            </a:r>
            <a:r>
              <a:rPr lang="en-US" sz="2100" baseline="30000" dirty="0"/>
              <a:t>2</a:t>
            </a:r>
          </a:p>
        </p:txBody>
      </p:sp>
      <p:sp>
        <p:nvSpPr>
          <p:cNvPr id="23" name="TextBox 22"/>
          <p:cNvSpPr txBox="1"/>
          <p:nvPr/>
        </p:nvSpPr>
        <p:spPr>
          <a:xfrm>
            <a:off x="4714875" y="2252264"/>
            <a:ext cx="575772"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1</a:t>
            </a:r>
          </a:p>
        </p:txBody>
      </p:sp>
      <p:sp>
        <p:nvSpPr>
          <p:cNvPr id="24" name="TextBox 23"/>
          <p:cNvSpPr txBox="1"/>
          <p:nvPr/>
        </p:nvSpPr>
        <p:spPr>
          <a:xfrm>
            <a:off x="5290647" y="2242634"/>
            <a:ext cx="762003"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2</a:t>
            </a:r>
          </a:p>
        </p:txBody>
      </p:sp>
      <p:sp>
        <p:nvSpPr>
          <p:cNvPr id="25" name="TextBox 24"/>
          <p:cNvSpPr txBox="1"/>
          <p:nvPr/>
        </p:nvSpPr>
        <p:spPr>
          <a:xfrm>
            <a:off x="6052650" y="2211854"/>
            <a:ext cx="762003"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3</a:t>
            </a:r>
          </a:p>
        </p:txBody>
      </p:sp>
      <p:sp>
        <p:nvSpPr>
          <p:cNvPr id="26" name="TextBox 25"/>
          <p:cNvSpPr txBox="1"/>
          <p:nvPr/>
        </p:nvSpPr>
        <p:spPr>
          <a:xfrm>
            <a:off x="6814653" y="2211854"/>
            <a:ext cx="685793"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4</a:t>
            </a:r>
          </a:p>
        </p:txBody>
      </p:sp>
      <p:sp>
        <p:nvSpPr>
          <p:cNvPr id="27" name="TextBox 26"/>
          <p:cNvSpPr txBox="1"/>
          <p:nvPr/>
        </p:nvSpPr>
        <p:spPr>
          <a:xfrm>
            <a:off x="7500446" y="2232714"/>
            <a:ext cx="637887"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5</a:t>
            </a:r>
          </a:p>
        </p:txBody>
      </p:sp>
      <p:sp>
        <p:nvSpPr>
          <p:cNvPr id="28" name="TextBox 27"/>
          <p:cNvSpPr txBox="1"/>
          <p:nvPr/>
        </p:nvSpPr>
        <p:spPr>
          <a:xfrm>
            <a:off x="8138333" y="1447884"/>
            <a:ext cx="643210" cy="353731"/>
          </a:xfrm>
          <a:prstGeom prst="rect">
            <a:avLst/>
          </a:prstGeom>
          <a:noFill/>
        </p:spPr>
        <p:txBody>
          <a:bodyPr wrap="square" lIns="91229" tIns="45615" rIns="91229" bIns="45615" rtlCol="0">
            <a:spAutoFit/>
          </a:bodyPr>
          <a:lstStyle/>
          <a:p>
            <a:pPr algn="ctr"/>
            <a:r>
              <a:rPr lang="en-US" sz="1700" dirty="0"/>
              <a:t>s</a:t>
            </a:r>
            <a:r>
              <a:rPr lang="en-US" sz="1700" baseline="30000" dirty="0"/>
              <a:t>2</a:t>
            </a:r>
            <a:r>
              <a:rPr lang="en-US" sz="1700" dirty="0"/>
              <a:t>p</a:t>
            </a:r>
            <a:r>
              <a:rPr lang="en-US" sz="1700" baseline="30000" dirty="0"/>
              <a:t>6</a:t>
            </a:r>
          </a:p>
        </p:txBody>
      </p:sp>
      <p:sp>
        <p:nvSpPr>
          <p:cNvPr id="29" name="TextBox 28"/>
          <p:cNvSpPr txBox="1"/>
          <p:nvPr/>
        </p:nvSpPr>
        <p:spPr>
          <a:xfrm>
            <a:off x="1794442" y="4092575"/>
            <a:ext cx="2997667" cy="1615615"/>
          </a:xfrm>
          <a:prstGeom prst="rect">
            <a:avLst/>
          </a:prstGeom>
          <a:noFill/>
        </p:spPr>
        <p:txBody>
          <a:bodyPr wrap="square" lIns="91229" tIns="45615" rIns="91229" bIns="45615" rtlCol="0">
            <a:spAutoFit/>
          </a:bodyPr>
          <a:lstStyle/>
          <a:p>
            <a:pPr algn="ctr"/>
            <a:r>
              <a:rPr lang="en-US" dirty="0"/>
              <a:t>B Groups Transition Elements</a:t>
            </a:r>
          </a:p>
          <a:p>
            <a:pPr algn="ctr"/>
            <a:r>
              <a:rPr lang="en-US" baseline="30000" dirty="0"/>
              <a:t>(d block)</a:t>
            </a:r>
          </a:p>
        </p:txBody>
      </p:sp>
      <p:sp>
        <p:nvSpPr>
          <p:cNvPr id="31" name="TextBox 30"/>
          <p:cNvSpPr txBox="1"/>
          <p:nvPr/>
        </p:nvSpPr>
        <p:spPr>
          <a:xfrm rot="5400000">
            <a:off x="-464902" y="3239676"/>
            <a:ext cx="2715283" cy="507619"/>
          </a:xfrm>
          <a:prstGeom prst="rect">
            <a:avLst/>
          </a:prstGeom>
          <a:noFill/>
        </p:spPr>
        <p:txBody>
          <a:bodyPr wrap="square" lIns="91229" tIns="45615" rIns="91229" bIns="45615" rtlCol="0">
            <a:spAutoFit/>
          </a:bodyPr>
          <a:lstStyle/>
          <a:p>
            <a:pPr algn="ctr"/>
            <a:r>
              <a:rPr lang="en-US" dirty="0">
                <a:solidFill>
                  <a:srgbClr val="0070C0"/>
                </a:solidFill>
              </a:rPr>
              <a:t>Alkali Metals</a:t>
            </a:r>
            <a:endParaRPr lang="en-US" baseline="30000" dirty="0">
              <a:solidFill>
                <a:srgbClr val="0070C0"/>
              </a:solidFill>
            </a:endParaRPr>
          </a:p>
        </p:txBody>
      </p:sp>
      <p:sp>
        <p:nvSpPr>
          <p:cNvPr id="32" name="TextBox 31"/>
          <p:cNvSpPr txBox="1"/>
          <p:nvPr/>
        </p:nvSpPr>
        <p:spPr>
          <a:xfrm rot="5400000">
            <a:off x="-310086" y="4138278"/>
            <a:ext cx="3560253" cy="507619"/>
          </a:xfrm>
          <a:prstGeom prst="rect">
            <a:avLst/>
          </a:prstGeom>
          <a:noFill/>
        </p:spPr>
        <p:txBody>
          <a:bodyPr wrap="square" lIns="91229" tIns="45615" rIns="91229" bIns="45615" rtlCol="0">
            <a:spAutoFit/>
          </a:bodyPr>
          <a:lstStyle/>
          <a:p>
            <a:pPr algn="ctr"/>
            <a:r>
              <a:rPr lang="en-US" dirty="0">
                <a:solidFill>
                  <a:srgbClr val="00B050"/>
                </a:solidFill>
              </a:rPr>
              <a:t>Alkaline Earth Metals</a:t>
            </a:r>
            <a:endParaRPr lang="en-US" baseline="30000" dirty="0">
              <a:solidFill>
                <a:srgbClr val="00B050"/>
              </a:solidFill>
            </a:endParaRPr>
          </a:p>
        </p:txBody>
      </p:sp>
      <p:sp>
        <p:nvSpPr>
          <p:cNvPr id="33" name="TextBox 32"/>
          <p:cNvSpPr txBox="1"/>
          <p:nvPr/>
        </p:nvSpPr>
        <p:spPr>
          <a:xfrm rot="5400000">
            <a:off x="6994088" y="3250756"/>
            <a:ext cx="1775045" cy="507619"/>
          </a:xfrm>
          <a:prstGeom prst="rect">
            <a:avLst/>
          </a:prstGeom>
          <a:noFill/>
        </p:spPr>
        <p:txBody>
          <a:bodyPr wrap="square" lIns="91229" tIns="45615" rIns="91229" bIns="45615" rtlCol="0">
            <a:spAutoFit/>
          </a:bodyPr>
          <a:lstStyle/>
          <a:p>
            <a:pPr algn="ctr"/>
            <a:r>
              <a:rPr lang="en-US" dirty="0">
                <a:solidFill>
                  <a:srgbClr val="FF0000"/>
                </a:solidFill>
              </a:rPr>
              <a:t>Halogens</a:t>
            </a:r>
            <a:endParaRPr lang="en-US" baseline="30000" dirty="0">
              <a:solidFill>
                <a:srgbClr val="FF0000"/>
              </a:solidFill>
            </a:endParaRPr>
          </a:p>
        </p:txBody>
      </p:sp>
      <p:sp>
        <p:nvSpPr>
          <p:cNvPr id="34" name="TextBox 33"/>
          <p:cNvSpPr txBox="1"/>
          <p:nvPr/>
        </p:nvSpPr>
        <p:spPr>
          <a:xfrm rot="5400000">
            <a:off x="6999586" y="3159886"/>
            <a:ext cx="2997668" cy="507619"/>
          </a:xfrm>
          <a:prstGeom prst="rect">
            <a:avLst/>
          </a:prstGeom>
          <a:noFill/>
        </p:spPr>
        <p:txBody>
          <a:bodyPr wrap="square" lIns="91229" tIns="45615" rIns="91229" bIns="45615" rtlCol="0">
            <a:spAutoFit/>
          </a:bodyPr>
          <a:lstStyle/>
          <a:p>
            <a:pPr algn="ctr"/>
            <a:r>
              <a:rPr lang="en-US" dirty="0">
                <a:solidFill>
                  <a:srgbClr val="7030A0"/>
                </a:solidFill>
              </a:rPr>
              <a:t>Noble Gases</a:t>
            </a:r>
            <a:endParaRPr lang="en-US" baseline="30000" dirty="0">
              <a:solidFill>
                <a:srgbClr val="7030A0"/>
              </a:solidFill>
            </a:endParaRPr>
          </a:p>
        </p:txBody>
      </p:sp>
      <p:sp>
        <p:nvSpPr>
          <p:cNvPr id="36" name="TextBox 35"/>
          <p:cNvSpPr txBox="1"/>
          <p:nvPr/>
        </p:nvSpPr>
        <p:spPr>
          <a:xfrm rot="2110515">
            <a:off x="4531476" y="3389231"/>
            <a:ext cx="2997667" cy="507619"/>
          </a:xfrm>
          <a:prstGeom prst="rect">
            <a:avLst/>
          </a:prstGeom>
          <a:noFill/>
        </p:spPr>
        <p:txBody>
          <a:bodyPr wrap="square" lIns="91229" tIns="45615" rIns="91229" bIns="45615" rtlCol="0">
            <a:spAutoFit/>
          </a:bodyPr>
          <a:lstStyle/>
          <a:p>
            <a:pPr algn="ctr"/>
            <a:r>
              <a:rPr lang="en-US" dirty="0">
                <a:solidFill>
                  <a:srgbClr val="A3573F"/>
                </a:solidFill>
              </a:rPr>
              <a:t>Metalloids</a:t>
            </a:r>
            <a:endParaRPr lang="en-US" baseline="30000" dirty="0">
              <a:solidFill>
                <a:srgbClr val="A3573F"/>
              </a:solidFill>
            </a:endParaRPr>
          </a:p>
        </p:txBody>
      </p:sp>
      <p:sp>
        <p:nvSpPr>
          <p:cNvPr id="37" name="TextBox 36"/>
          <p:cNvSpPr txBox="1"/>
          <p:nvPr/>
        </p:nvSpPr>
        <p:spPr>
          <a:xfrm>
            <a:off x="6610695" y="4458701"/>
            <a:ext cx="2228506" cy="507619"/>
          </a:xfrm>
          <a:prstGeom prst="rect">
            <a:avLst/>
          </a:prstGeom>
          <a:solidFill>
            <a:srgbClr val="FFC000"/>
          </a:solidFill>
        </p:spPr>
        <p:txBody>
          <a:bodyPr wrap="square" lIns="91229" tIns="45615" rIns="91229" bIns="45615" rtlCol="0">
            <a:spAutoFit/>
          </a:bodyPr>
          <a:lstStyle/>
          <a:p>
            <a:pPr algn="ctr"/>
            <a:r>
              <a:rPr lang="en-US" dirty="0"/>
              <a:t>Non-Metals</a:t>
            </a:r>
            <a:endParaRPr lang="en-US" baseline="30000" dirty="0"/>
          </a:p>
        </p:txBody>
      </p:sp>
      <p:sp>
        <p:nvSpPr>
          <p:cNvPr id="38" name="TextBox 37"/>
          <p:cNvSpPr txBox="1"/>
          <p:nvPr/>
        </p:nvSpPr>
        <p:spPr>
          <a:xfrm>
            <a:off x="652955" y="1905010"/>
            <a:ext cx="522892" cy="415286"/>
          </a:xfrm>
          <a:prstGeom prst="rect">
            <a:avLst/>
          </a:prstGeom>
          <a:solidFill>
            <a:srgbClr val="FFFF00"/>
          </a:solidFill>
        </p:spPr>
        <p:txBody>
          <a:bodyPr wrap="square" lIns="91229" tIns="45615" rIns="91229" bIns="45615" rtlCol="0">
            <a:spAutoFit/>
          </a:bodyPr>
          <a:lstStyle/>
          <a:p>
            <a:pPr algn="ctr"/>
            <a:r>
              <a:rPr lang="en-US" sz="2100" dirty="0">
                <a:solidFill>
                  <a:srgbClr val="0070C0"/>
                </a:solidFill>
              </a:rPr>
              <a:t>+1</a:t>
            </a:r>
            <a:endParaRPr lang="en-US" sz="2100" baseline="30000" dirty="0">
              <a:solidFill>
                <a:srgbClr val="0070C0"/>
              </a:solidFill>
            </a:endParaRPr>
          </a:p>
        </p:txBody>
      </p:sp>
      <p:sp>
        <p:nvSpPr>
          <p:cNvPr id="39" name="TextBox 38"/>
          <p:cNvSpPr txBox="1"/>
          <p:nvPr/>
        </p:nvSpPr>
        <p:spPr>
          <a:xfrm>
            <a:off x="1228267" y="1809326"/>
            <a:ext cx="566246" cy="446064"/>
          </a:xfrm>
          <a:prstGeom prst="rect">
            <a:avLst/>
          </a:prstGeom>
          <a:solidFill>
            <a:srgbClr val="FFFF00"/>
          </a:solidFill>
        </p:spPr>
        <p:txBody>
          <a:bodyPr wrap="square" lIns="91229" tIns="45615" rIns="91229" bIns="45615" rtlCol="0">
            <a:spAutoFit/>
          </a:bodyPr>
          <a:lstStyle/>
          <a:p>
            <a:pPr algn="ctr"/>
            <a:r>
              <a:rPr lang="en-US" sz="2300" dirty="0">
                <a:solidFill>
                  <a:srgbClr val="0070C0"/>
                </a:solidFill>
              </a:rPr>
              <a:t>+2</a:t>
            </a:r>
            <a:endParaRPr lang="en-US" sz="2300" baseline="30000" dirty="0">
              <a:solidFill>
                <a:srgbClr val="0070C0"/>
              </a:solidFill>
            </a:endParaRPr>
          </a:p>
        </p:txBody>
      </p:sp>
      <p:sp>
        <p:nvSpPr>
          <p:cNvPr id="40" name="TextBox 39"/>
          <p:cNvSpPr txBox="1"/>
          <p:nvPr/>
        </p:nvSpPr>
        <p:spPr>
          <a:xfrm>
            <a:off x="7563717" y="1771041"/>
            <a:ext cx="566246" cy="446064"/>
          </a:xfrm>
          <a:prstGeom prst="rect">
            <a:avLst/>
          </a:prstGeom>
          <a:solidFill>
            <a:srgbClr val="FFFF00"/>
          </a:solidFill>
        </p:spPr>
        <p:txBody>
          <a:bodyPr wrap="square" lIns="91229" tIns="45615" rIns="91229" bIns="45615" rtlCol="0">
            <a:spAutoFit/>
          </a:bodyPr>
          <a:lstStyle/>
          <a:p>
            <a:pPr algn="ctr"/>
            <a:r>
              <a:rPr lang="en-US" sz="2300" dirty="0">
                <a:solidFill>
                  <a:srgbClr val="0070C0"/>
                </a:solidFill>
              </a:rPr>
              <a:t>-1</a:t>
            </a:r>
            <a:endParaRPr lang="en-US" sz="2300" baseline="30000" dirty="0">
              <a:solidFill>
                <a:srgbClr val="0070C0"/>
              </a:solidFill>
            </a:endParaRPr>
          </a:p>
        </p:txBody>
      </p:sp>
      <p:sp>
        <p:nvSpPr>
          <p:cNvPr id="41" name="TextBox 40"/>
          <p:cNvSpPr txBox="1"/>
          <p:nvPr/>
        </p:nvSpPr>
        <p:spPr>
          <a:xfrm>
            <a:off x="8215297" y="1908036"/>
            <a:ext cx="566246" cy="446064"/>
          </a:xfrm>
          <a:prstGeom prst="rect">
            <a:avLst/>
          </a:prstGeom>
          <a:solidFill>
            <a:srgbClr val="FFFF00"/>
          </a:solidFill>
        </p:spPr>
        <p:txBody>
          <a:bodyPr wrap="square" lIns="91229" tIns="45615" rIns="91229" bIns="45615" rtlCol="0">
            <a:spAutoFit/>
          </a:bodyPr>
          <a:lstStyle/>
          <a:p>
            <a:pPr algn="ctr"/>
            <a:r>
              <a:rPr lang="en-US" sz="2300" dirty="0">
                <a:solidFill>
                  <a:srgbClr val="0070C0"/>
                </a:solidFill>
              </a:rPr>
              <a:t>0</a:t>
            </a:r>
            <a:endParaRPr lang="en-US" sz="2300" baseline="30000" dirty="0">
              <a:solidFill>
                <a:srgbClr val="0070C0"/>
              </a:solidFill>
            </a:endParaRPr>
          </a:p>
        </p:txBody>
      </p:sp>
      <p:sp>
        <p:nvSpPr>
          <p:cNvPr id="4" name="TextBox 3"/>
          <p:cNvSpPr txBox="1"/>
          <p:nvPr/>
        </p:nvSpPr>
        <p:spPr>
          <a:xfrm>
            <a:off x="2743200" y="5791200"/>
            <a:ext cx="2928448" cy="923330"/>
          </a:xfrm>
          <a:prstGeom prst="rect">
            <a:avLst/>
          </a:prstGeom>
          <a:noFill/>
          <a:ln>
            <a:solidFill>
              <a:schemeClr val="tx1"/>
            </a:solidFill>
          </a:ln>
        </p:spPr>
        <p:txBody>
          <a:bodyPr wrap="square" rtlCol="0">
            <a:spAutoFit/>
          </a:bodyPr>
          <a:lstStyle/>
          <a:p>
            <a:r>
              <a:rPr lang="en-US" dirty="0"/>
              <a:t>Inner Transition Metals (f block)</a:t>
            </a:r>
          </a:p>
        </p:txBody>
      </p:sp>
    </p:spTree>
    <p:extLst>
      <p:ext uri="{BB962C8B-B14F-4D97-AF65-F5344CB8AC3E}">
        <p14:creationId xmlns:p14="http://schemas.microsoft.com/office/powerpoint/2010/main" val="20782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P spid="22" grpId="0"/>
      <p:bldP spid="23" grpId="0"/>
      <p:bldP spid="24" grpId="0"/>
      <p:bldP spid="25" grpId="0"/>
      <p:bldP spid="26" grpId="0"/>
      <p:bldP spid="27" grpId="0"/>
      <p:bldP spid="28" grpId="0"/>
      <p:bldP spid="29" grpId="0"/>
      <p:bldP spid="31" grpId="0"/>
      <p:bldP spid="32" grpId="0"/>
      <p:bldP spid="33" grpId="0"/>
      <p:bldP spid="34" grpId="0"/>
      <p:bldP spid="36" grpId="0"/>
      <p:bldP spid="37" grpId="0" animBg="1"/>
      <p:bldP spid="38" grpId="0" animBg="1"/>
      <p:bldP spid="39" grpId="0" animBg="1"/>
      <p:bldP spid="40" grpId="0" animBg="1"/>
      <p:bldP spid="41"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952999" y="3328430"/>
            <a:ext cx="4190999" cy="3300970"/>
          </a:xfrm>
        </p:spPr>
        <p:txBody>
          <a:bodyPr/>
          <a:lstStyle/>
          <a:p>
            <a:pPr marL="118817" indent="9506" eaLnBrk="1" hangingPunct="1">
              <a:lnSpc>
                <a:spcPct val="113000"/>
              </a:lnSpc>
              <a:spcBef>
                <a:spcPts val="2101"/>
              </a:spcBef>
              <a:spcAft>
                <a:spcPts val="0"/>
              </a:spcAft>
              <a:buClr>
                <a:srgbClr val="2877C4"/>
              </a:buClr>
            </a:pPr>
            <a:r>
              <a:rPr lang="en-US" sz="2500" dirty="0">
                <a:latin typeface="Arial" charset="0"/>
              </a:rPr>
              <a:t>What </a:t>
            </a:r>
            <a:r>
              <a:rPr lang="en-US" sz="2500" dirty="0">
                <a:solidFill>
                  <a:srgbClr val="FFFF00"/>
                </a:solidFill>
                <a:latin typeface="Arial" charset="0"/>
              </a:rPr>
              <a:t>trends</a:t>
            </a:r>
            <a:r>
              <a:rPr lang="en-US" sz="2500" dirty="0">
                <a:latin typeface="Arial" charset="0"/>
              </a:rPr>
              <a:t> become apparent from the arrangement of electrons in the periodic table?</a:t>
            </a:r>
            <a:endParaRPr lang="en-US" sz="2500" kern="0" dirty="0">
              <a:latin typeface="Arial"/>
            </a:endParaRPr>
          </a:p>
        </p:txBody>
      </p:sp>
      <p:pic>
        <p:nvPicPr>
          <p:cNvPr id="35844" name="Picture 4"/>
          <p:cNvPicPr>
            <a:picLocks noChangeAspect="1" noChangeArrowheads="1"/>
          </p:cNvPicPr>
          <p:nvPr/>
        </p:nvPicPr>
        <p:blipFill>
          <a:blip r:embed="rId3" cstate="print"/>
          <a:srcRect/>
          <a:stretch>
            <a:fillRect/>
          </a:stretch>
        </p:blipFill>
        <p:spPr bwMode="auto">
          <a:xfrm>
            <a:off x="38102" y="0"/>
            <a:ext cx="5121045" cy="3328430"/>
          </a:xfrm>
          <a:prstGeom prst="rect">
            <a:avLst/>
          </a:prstGeom>
          <a:noFill/>
          <a:ln w="9525">
            <a:noFill/>
            <a:miter lim="800000"/>
            <a:headEnd/>
            <a:tailEnd/>
          </a:ln>
        </p:spPr>
      </p:pic>
      <p:pic>
        <p:nvPicPr>
          <p:cNvPr id="9" name="Picture 8" descr="lesson_summary-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653" y="5086388"/>
            <a:ext cx="881636" cy="9525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152" y="0"/>
            <a:ext cx="3984852" cy="332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15923" y="3505203"/>
            <a:ext cx="3662544" cy="2783883"/>
            <a:chOff x="615922" y="3505200"/>
            <a:chExt cx="3662543" cy="2783883"/>
          </a:xfrm>
        </p:grpSpPr>
        <p:cxnSp>
          <p:nvCxnSpPr>
            <p:cNvPr id="11" name="Straight Connector 10"/>
            <p:cNvCxnSpPr>
              <a:stCxn id="13" idx="0"/>
              <a:endCxn id="15" idx="2"/>
            </p:cNvCxnSpPr>
            <p:nvPr/>
          </p:nvCxnSpPr>
          <p:spPr bwMode="auto">
            <a:xfrm flipH="1" flipV="1">
              <a:off x="2549795" y="4235616"/>
              <a:ext cx="1139759" cy="52816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stCxn id="15" idx="2"/>
              <a:endCxn id="14" idx="0"/>
            </p:cNvCxnSpPr>
            <p:nvPr/>
          </p:nvCxnSpPr>
          <p:spPr bwMode="auto">
            <a:xfrm flipH="1">
              <a:off x="1238665" y="4235616"/>
              <a:ext cx="1311130" cy="526038"/>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_s2057"/>
            <p:cNvSpPr>
              <a:spLocks noChangeArrowheads="1"/>
            </p:cNvSpPr>
            <p:nvPr/>
          </p:nvSpPr>
          <p:spPr bwMode="auto">
            <a:xfrm>
              <a:off x="3100642" y="4763779"/>
              <a:ext cx="1177823" cy="623518"/>
            </a:xfrm>
            <a:prstGeom prst="roundRect">
              <a:avLst/>
            </a:prstGeom>
            <a:solidFill>
              <a:srgbClr val="5B8F22">
                <a:alpha val="40000"/>
              </a:srgbClr>
            </a:solidFill>
            <a:ln w="28575">
              <a:headEnd/>
              <a:tailEnd/>
            </a:ln>
          </p:spPr>
          <p:style>
            <a:lnRef idx="2">
              <a:schemeClr val="accent3"/>
            </a:lnRef>
            <a:fillRef idx="1">
              <a:schemeClr val="lt1"/>
            </a:fillRef>
            <a:effectRef idx="0">
              <a:schemeClr val="accent3"/>
            </a:effectRef>
            <a:fontRef idx="minor">
              <a:schemeClr val="dk1"/>
            </a:fontRef>
          </p:style>
          <p:txBody>
            <a:bodyPr wrap="square" lIns="0" tIns="0" rIns="0" bIns="0" anchor="ctr"/>
            <a:lstStyle/>
            <a:p>
              <a:pPr algn="ctr">
                <a:lnSpc>
                  <a:spcPct val="100000"/>
                </a:lnSpc>
                <a:spcBef>
                  <a:spcPct val="0"/>
                </a:spcBef>
                <a:buClrTx/>
                <a:buFontTx/>
                <a:buNone/>
              </a:pPr>
              <a:r>
                <a:rPr lang="en-US" sz="1700" b="1" dirty="0">
                  <a:solidFill>
                    <a:srgbClr val="000000"/>
                  </a:solidFill>
                </a:rPr>
                <a:t>Ionization energy</a:t>
              </a:r>
            </a:p>
          </p:txBody>
        </p:sp>
        <p:sp>
          <p:nvSpPr>
            <p:cNvPr id="14" name="_s2055"/>
            <p:cNvSpPr>
              <a:spLocks noChangeArrowheads="1"/>
            </p:cNvSpPr>
            <p:nvPr/>
          </p:nvSpPr>
          <p:spPr bwMode="auto">
            <a:xfrm>
              <a:off x="615922" y="4761654"/>
              <a:ext cx="1245485" cy="705724"/>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lnSpc>
                  <a:spcPct val="100000"/>
                </a:lnSpc>
                <a:spcBef>
                  <a:spcPct val="0"/>
                </a:spcBef>
                <a:buClrTx/>
                <a:buFontTx/>
                <a:buNone/>
              </a:pPr>
              <a:r>
                <a:rPr lang="en-US" sz="1700" b="1" dirty="0">
                  <a:solidFill>
                    <a:srgbClr val="000000"/>
                  </a:solidFill>
                </a:rPr>
                <a:t>Atomic and ionic radii</a:t>
              </a:r>
            </a:p>
          </p:txBody>
        </p:sp>
        <p:sp>
          <p:nvSpPr>
            <p:cNvPr id="15" name="_s2055"/>
            <p:cNvSpPr>
              <a:spLocks noChangeArrowheads="1"/>
            </p:cNvSpPr>
            <p:nvPr/>
          </p:nvSpPr>
          <p:spPr bwMode="auto">
            <a:xfrm>
              <a:off x="1024309" y="3505200"/>
              <a:ext cx="3050971" cy="730416"/>
            </a:xfrm>
            <a:prstGeom prst="roundRect">
              <a:avLst/>
            </a:prstGeom>
            <a:solidFill>
              <a:schemeClr val="accent1">
                <a:lumMod val="40000"/>
                <a:lumOff val="60000"/>
              </a:schemeClr>
            </a:solidFill>
            <a:ln w="28575" cmpd="sng">
              <a:solidFill>
                <a:schemeClr val="accent1"/>
              </a:solidFill>
              <a:miter lim="800000"/>
              <a:headEnd/>
              <a:tailEnd/>
            </a:ln>
          </p:spPr>
          <p:txBody>
            <a:bodyPr wrap="none" lIns="0" tIns="0" rIns="0" bIns="0" anchor="ctr"/>
            <a:lstStyle/>
            <a:p>
              <a:pPr algn="ctr">
                <a:lnSpc>
                  <a:spcPct val="100000"/>
                </a:lnSpc>
                <a:spcBef>
                  <a:spcPct val="0"/>
                </a:spcBef>
                <a:buClrTx/>
                <a:buFontTx/>
                <a:buNone/>
              </a:pPr>
              <a:r>
                <a:rPr lang="en-US" sz="2100" b="1" dirty="0">
                  <a:solidFill>
                    <a:srgbClr val="000000"/>
                  </a:solidFill>
                </a:rPr>
                <a:t>Periodic trends</a:t>
              </a:r>
            </a:p>
          </p:txBody>
        </p:sp>
        <p:cxnSp>
          <p:nvCxnSpPr>
            <p:cNvPr id="16" name="Straight Connector 15"/>
            <p:cNvCxnSpPr>
              <a:stCxn id="17" idx="0"/>
            </p:cNvCxnSpPr>
            <p:nvPr/>
          </p:nvCxnSpPr>
          <p:spPr bwMode="auto">
            <a:xfrm flipH="1" flipV="1">
              <a:off x="2542575" y="4235616"/>
              <a:ext cx="56048" cy="142994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_s2057"/>
            <p:cNvSpPr>
              <a:spLocks noChangeArrowheads="1"/>
            </p:cNvSpPr>
            <p:nvPr/>
          </p:nvSpPr>
          <p:spPr bwMode="auto">
            <a:xfrm>
              <a:off x="1458864" y="5665565"/>
              <a:ext cx="2279518" cy="623518"/>
            </a:xfrm>
            <a:prstGeom prst="roundRect">
              <a:avLst/>
            </a:prstGeom>
            <a:solidFill>
              <a:schemeClr val="accent6">
                <a:lumMod val="60000"/>
                <a:lumOff val="40000"/>
                <a:alpha val="40000"/>
              </a:schemeClr>
            </a:solidFill>
            <a:ln w="28575">
              <a:solidFill>
                <a:schemeClr val="accent6">
                  <a:lumMod val="75000"/>
                </a:schemeClr>
              </a:solidFill>
              <a:headEnd/>
              <a:tailEnd/>
            </a:ln>
          </p:spPr>
          <p:style>
            <a:lnRef idx="2">
              <a:schemeClr val="accent3"/>
            </a:lnRef>
            <a:fillRef idx="1">
              <a:schemeClr val="lt1"/>
            </a:fillRef>
            <a:effectRef idx="0">
              <a:schemeClr val="accent3"/>
            </a:effectRef>
            <a:fontRef idx="minor">
              <a:schemeClr val="dk1"/>
            </a:fontRef>
          </p:style>
          <p:txBody>
            <a:bodyPr wrap="square" lIns="0" tIns="0" rIns="0" bIns="0" anchor="ctr"/>
            <a:lstStyle/>
            <a:p>
              <a:pPr algn="ctr">
                <a:lnSpc>
                  <a:spcPct val="100000"/>
                </a:lnSpc>
                <a:spcBef>
                  <a:spcPct val="0"/>
                </a:spcBef>
                <a:buClrTx/>
                <a:buFontTx/>
                <a:buNone/>
              </a:pPr>
              <a:r>
                <a:rPr lang="en-US" sz="1700" b="1" dirty="0"/>
                <a:t>Electron affinity and electronegativity</a:t>
              </a:r>
              <a:endParaRPr lang="en-US" sz="1700" b="1" dirty="0">
                <a:solidFill>
                  <a:srgbClr val="000000"/>
                </a:solidFill>
              </a:endParaRPr>
            </a:p>
          </p:txBody>
        </p:sp>
      </p:grpSp>
    </p:spTree>
    <p:extLst>
      <p:ext uri="{BB962C8B-B14F-4D97-AF65-F5344CB8AC3E}">
        <p14:creationId xmlns:p14="http://schemas.microsoft.com/office/powerpoint/2010/main" val="35404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7848600" y="76200"/>
            <a:ext cx="1221105" cy="990600"/>
          </a:xfrm>
          <a:prstGeom prst="rect">
            <a:avLst/>
          </a:prstGeom>
        </p:spPr>
      </p:pic>
      <p:graphicFrame>
        <p:nvGraphicFramePr>
          <p:cNvPr id="7" name="Content Placeholder 4"/>
          <p:cNvGraphicFramePr>
            <a:graphicFrameLocks/>
          </p:cNvGraphicFramePr>
          <p:nvPr>
            <p:extLst>
              <p:ext uri="{D42A27DB-BD31-4B8C-83A1-F6EECF244321}">
                <p14:modId xmlns:p14="http://schemas.microsoft.com/office/powerpoint/2010/main" val="1245177488"/>
              </p:ext>
            </p:extLst>
          </p:nvPr>
        </p:nvGraphicFramePr>
        <p:xfrm>
          <a:off x="457230" y="2590800"/>
          <a:ext cx="8229600" cy="3540760"/>
        </p:xfrm>
        <a:graphic>
          <a:graphicData uri="http://schemas.openxmlformats.org/drawingml/2006/table">
            <a:tbl>
              <a:tblPr>
                <a:tableStyleId>{ED083AE6-46FA-4A59-8FB0-9F97EB10719F}</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685800">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Visible GBIV</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endParaRPr lang="en-US" sz="1500" dirty="0">
                        <a:effectLst/>
                        <a:latin typeface="Times New Roman"/>
                        <a:ea typeface="Times New Roman"/>
                      </a:endParaRPr>
                    </a:p>
                    <a:p>
                      <a:pPr marL="0" marR="0" algn="ctr">
                        <a:spcBef>
                          <a:spcPts val="0"/>
                        </a:spcBef>
                        <a:spcAft>
                          <a:spcPts val="0"/>
                        </a:spcAft>
                      </a:pPr>
                      <a:r>
                        <a:rPr lang="en-US" sz="1500" dirty="0">
                          <a:effectLst/>
                          <a:latin typeface="Times New Roman"/>
                          <a:ea typeface="Times New Roman"/>
                        </a:rPr>
                        <a:t>gamma</a:t>
                      </a:r>
                    </a:p>
                  </a:txBody>
                  <a:tcPr marL="68580" marR="68580" marT="0" marB="0" anchor="ctr"/>
                </a:tc>
                <a:extLst>
                  <a:ext uri="{0D108BD9-81ED-4DB2-BD59-A6C34878D82A}">
                    <a16:rowId xmlns:a16="http://schemas.microsoft.com/office/drawing/2014/main" val="10000"/>
                  </a:ext>
                </a:extLst>
              </a:tr>
              <a:tr h="894080">
                <a:tc>
                  <a:txBody>
                    <a:bodyPr/>
                    <a:lstStyle/>
                    <a:p>
                      <a:pPr marL="0" marR="0" algn="ctr">
                        <a:spcBef>
                          <a:spcPts val="0"/>
                        </a:spcBef>
                        <a:spcAft>
                          <a:spcPts val="0"/>
                        </a:spcAft>
                      </a:pPr>
                      <a:r>
                        <a:rPr lang="en-US" sz="1400" b="1" kern="0" dirty="0">
                          <a:effectLst/>
                          <a:latin typeface="Times New Roman"/>
                        </a:rPr>
                        <a:t> </a:t>
                      </a:r>
                      <a:r>
                        <a:rPr lang="en-US" sz="1400" b="0" kern="0" dirty="0">
                          <a:effectLst/>
                          <a:latin typeface="Times New Roman"/>
                        </a:rPr>
                        <a:t>Pork</a:t>
                      </a:r>
                    </a:p>
                    <a:p>
                      <a:pPr marL="0" marR="0" algn="ctr">
                        <a:spcBef>
                          <a:spcPts val="0"/>
                        </a:spcBef>
                        <a:spcAft>
                          <a:spcPts val="0"/>
                        </a:spcAft>
                      </a:pPr>
                      <a:r>
                        <a:rPr lang="en-US" sz="1400" dirty="0">
                          <a:effectLst/>
                          <a:latin typeface="Times New Roman"/>
                          <a:ea typeface="Times New Roman"/>
                        </a:rPr>
                        <a:t>0.5 </a:t>
                      </a:r>
                      <a:r>
                        <a:rPr lang="en-US" sz="1400" dirty="0" err="1">
                          <a:effectLst/>
                          <a:latin typeface="Times New Roman"/>
                          <a:ea typeface="Times New Roman"/>
                        </a:rPr>
                        <a:t>lb</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Salmon</a:t>
                      </a:r>
                    </a:p>
                    <a:p>
                      <a:pPr marL="0" marR="0" algn="ctr">
                        <a:spcBef>
                          <a:spcPts val="0"/>
                        </a:spcBef>
                        <a:spcAft>
                          <a:spcPts val="0"/>
                        </a:spcAft>
                      </a:pPr>
                      <a:r>
                        <a:rPr lang="en-US" sz="1400" dirty="0">
                          <a:effectLst/>
                          <a:latin typeface="Times New Roman"/>
                          <a:ea typeface="Times New Roman"/>
                        </a:rPr>
                        <a:t>steak </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Beans</a:t>
                      </a:r>
                    </a:p>
                    <a:p>
                      <a:pPr marL="0" marR="0" algn="ctr">
                        <a:spcBef>
                          <a:spcPts val="0"/>
                        </a:spcBef>
                        <a:spcAft>
                          <a:spcPts val="0"/>
                        </a:spcAft>
                      </a:pPr>
                      <a:r>
                        <a:rPr lang="en-US" sz="1400" dirty="0">
                          <a:effectLst/>
                          <a:latin typeface="Times New Roman"/>
                          <a:ea typeface="Times New Roman"/>
                        </a:rPr>
                        <a:t>5 pods</a:t>
                      </a:r>
                    </a:p>
                    <a:p>
                      <a:pPr marL="0" marR="0" algn="ctr">
                        <a:spcBef>
                          <a:spcPts val="0"/>
                        </a:spcBef>
                        <a:spcAft>
                          <a:spcPts val="0"/>
                        </a:spcAft>
                      </a:pPr>
                      <a:r>
                        <a:rPr lang="en-US" sz="14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Milk</a:t>
                      </a:r>
                    </a:p>
                    <a:p>
                      <a:pPr marL="0" marR="0" algn="ctr">
                        <a:spcBef>
                          <a:spcPts val="0"/>
                        </a:spcBef>
                        <a:spcAft>
                          <a:spcPts val="0"/>
                        </a:spcAft>
                      </a:pPr>
                      <a:r>
                        <a:rPr lang="en-US" sz="1400" dirty="0">
                          <a:effectLst/>
                          <a:latin typeface="Times New Roman"/>
                          <a:ea typeface="Times New Roman"/>
                        </a:rPr>
                        <a:t>1 gallon</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Grapes</a:t>
                      </a:r>
                    </a:p>
                    <a:p>
                      <a:pPr marL="0" marR="0" algn="ctr">
                        <a:spcBef>
                          <a:spcPts val="0"/>
                        </a:spcBef>
                        <a:spcAft>
                          <a:spcPts val="0"/>
                        </a:spcAft>
                      </a:pPr>
                      <a:r>
                        <a:rPr lang="en-US" sz="1400" dirty="0">
                          <a:effectLst/>
                          <a:latin typeface="Times New Roman"/>
                          <a:ea typeface="Times New Roman"/>
                        </a:rPr>
                        <a:t>1 twig</a:t>
                      </a:r>
                    </a:p>
                    <a:p>
                      <a:pPr marL="0" marR="0" algn="ctr">
                        <a:spcBef>
                          <a:spcPts val="0"/>
                        </a:spcBef>
                        <a:spcAft>
                          <a:spcPts val="0"/>
                        </a:spcAft>
                      </a:pPr>
                      <a:r>
                        <a:rPr lang="en-US" sz="1400" dirty="0">
                          <a:effectLst/>
                          <a:latin typeface="Times New Roman"/>
                          <a:ea typeface="Times New Roman"/>
                        </a:rPr>
                        <a:t>gamma</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Beef</a:t>
                      </a:r>
                    </a:p>
                    <a:p>
                      <a:pPr marL="0" marR="0" algn="ctr">
                        <a:spcBef>
                          <a:spcPts val="0"/>
                        </a:spcBef>
                        <a:spcAft>
                          <a:spcPts val="0"/>
                        </a:spcAft>
                      </a:pPr>
                      <a:r>
                        <a:rPr lang="en-US" sz="1400" dirty="0">
                          <a:effectLst/>
                          <a:latin typeface="Times New Roman"/>
                          <a:ea typeface="Times New Roman"/>
                        </a:rPr>
                        <a:t>0.25 </a:t>
                      </a:r>
                      <a:r>
                        <a:rPr lang="en-US" sz="1400" dirty="0" err="1">
                          <a:effectLst/>
                          <a:latin typeface="Times New Roman"/>
                          <a:ea typeface="Times New Roman"/>
                        </a:rPr>
                        <a:t>lb</a:t>
                      </a:r>
                      <a:r>
                        <a:rPr lang="en-US" sz="1400" dirty="0">
                          <a:effectLst/>
                          <a:latin typeface="Times New Roman"/>
                          <a:ea typeface="Times New Roman"/>
                        </a:rPr>
                        <a:t> </a:t>
                      </a: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Tomato Soup</a:t>
                      </a:r>
                    </a:p>
                    <a:p>
                      <a:pPr marL="0" marR="0" algn="ctr">
                        <a:spcBef>
                          <a:spcPts val="0"/>
                        </a:spcBef>
                        <a:spcAft>
                          <a:spcPts val="0"/>
                        </a:spcAft>
                      </a:pPr>
                      <a:r>
                        <a:rPr lang="en-US" sz="1400" dirty="0">
                          <a:effectLst/>
                          <a:latin typeface="Times New Roman"/>
                          <a:ea typeface="Times New Roman"/>
                        </a:rPr>
                        <a:t>8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Rye</a:t>
                      </a:r>
                    </a:p>
                    <a:p>
                      <a:pPr marL="0" marR="0" algn="ctr">
                        <a:spcBef>
                          <a:spcPts val="0"/>
                        </a:spcBef>
                        <a:spcAft>
                          <a:spcPts val="0"/>
                        </a:spcAft>
                      </a:pPr>
                      <a:r>
                        <a:rPr lang="en-US" sz="1400" dirty="0">
                          <a:effectLst/>
                          <a:latin typeface="Times New Roman"/>
                          <a:ea typeface="Times New Roman"/>
                        </a:rPr>
                        <a:t>1 loaf</a:t>
                      </a: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extLst>
                  <a:ext uri="{0D108BD9-81ED-4DB2-BD59-A6C34878D82A}">
                    <a16:rowId xmlns:a16="http://schemas.microsoft.com/office/drawing/2014/main" val="10001"/>
                  </a:ext>
                </a:extLst>
              </a:tr>
              <a:tr h="894080">
                <a:tc>
                  <a:txBody>
                    <a:bodyPr/>
                    <a:lstStyle/>
                    <a:p>
                      <a:pPr marL="0" marR="0" algn="ctr">
                        <a:spcBef>
                          <a:spcPts val="0"/>
                        </a:spcBef>
                        <a:spcAft>
                          <a:spcPts val="0"/>
                        </a:spcAft>
                      </a:pPr>
                      <a:r>
                        <a:rPr lang="en-US" sz="1400" dirty="0">
                          <a:effectLst/>
                          <a:latin typeface="Times New Roman"/>
                          <a:ea typeface="Times New Roman"/>
                        </a:rPr>
                        <a:t> Stew</a:t>
                      </a:r>
                    </a:p>
                    <a:p>
                      <a:pPr marL="0" marR="0" algn="ctr">
                        <a:spcBef>
                          <a:spcPts val="0"/>
                        </a:spcBef>
                        <a:spcAft>
                          <a:spcPts val="0"/>
                        </a:spcAft>
                      </a:pPr>
                      <a:r>
                        <a:rPr lang="en-US" sz="1400" dirty="0">
                          <a:effectLst/>
                          <a:latin typeface="Times New Roman"/>
                          <a:ea typeface="Times New Roman"/>
                        </a:rPr>
                        <a:t>32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Spaghetti</a:t>
                      </a:r>
                    </a:p>
                    <a:p>
                      <a:pPr marL="0" marR="0" algn="ctr">
                        <a:spcBef>
                          <a:spcPts val="0"/>
                        </a:spcBef>
                        <a:spcAft>
                          <a:spcPts val="0"/>
                        </a:spcAft>
                      </a:pPr>
                      <a:r>
                        <a:rPr lang="en-US" sz="1400" dirty="0">
                          <a:effectLst/>
                          <a:latin typeface="Times New Roman"/>
                          <a:ea typeface="Times New Roman"/>
                        </a:rPr>
                        <a:t>1 pot</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Bananas</a:t>
                      </a:r>
                    </a:p>
                    <a:p>
                      <a:pPr marL="0" marR="0" algn="ctr">
                        <a:spcBef>
                          <a:spcPts val="0"/>
                        </a:spcBef>
                        <a:spcAft>
                          <a:spcPts val="0"/>
                        </a:spcAft>
                      </a:pPr>
                      <a:r>
                        <a:rPr lang="en-US" sz="1400" dirty="0">
                          <a:effectLst/>
                          <a:latin typeface="Times New Roman"/>
                          <a:ea typeface="Times New Roman"/>
                        </a:rPr>
                        <a:t>1 bunch</a:t>
                      </a:r>
                    </a:p>
                    <a:p>
                      <a:pPr marL="0" marR="0" algn="ctr">
                        <a:spcBef>
                          <a:spcPts val="0"/>
                        </a:spcBef>
                        <a:spcAft>
                          <a:spcPts val="0"/>
                        </a:spcAft>
                      </a:pPr>
                      <a:r>
                        <a:rPr lang="en-US" sz="1400" dirty="0">
                          <a:effectLst/>
                          <a:latin typeface="Times New Roman"/>
                          <a:ea typeface="Times New Roman"/>
                        </a:rPr>
                        <a:t>gamma </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Clams</a:t>
                      </a:r>
                    </a:p>
                    <a:p>
                      <a:pPr marL="0" marR="0" algn="ctr">
                        <a:spcBef>
                          <a:spcPts val="0"/>
                        </a:spcBef>
                        <a:spcAft>
                          <a:spcPts val="0"/>
                        </a:spcAft>
                      </a:pPr>
                      <a:r>
                        <a:rPr lang="en-US" sz="1400" dirty="0">
                          <a:effectLst/>
                          <a:latin typeface="Times New Roman"/>
                          <a:ea typeface="Times New Roman"/>
                        </a:rPr>
                        <a:t>1 bushel </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Cheese</a:t>
                      </a:r>
                    </a:p>
                    <a:p>
                      <a:pPr marL="0" marR="0" algn="ctr">
                        <a:spcBef>
                          <a:spcPts val="0"/>
                        </a:spcBef>
                        <a:spcAft>
                          <a:spcPts val="0"/>
                        </a:spcAft>
                      </a:pPr>
                      <a:r>
                        <a:rPr lang="en-US" sz="1400" dirty="0">
                          <a:effectLst/>
                          <a:latin typeface="Times New Roman"/>
                          <a:ea typeface="Times New Roman"/>
                        </a:rPr>
                        <a:t>1 slice</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Celery</a:t>
                      </a:r>
                    </a:p>
                    <a:p>
                      <a:pPr marL="0" marR="0" algn="ctr">
                        <a:spcBef>
                          <a:spcPts val="0"/>
                        </a:spcBef>
                        <a:spcAft>
                          <a:spcPts val="0"/>
                        </a:spcAft>
                      </a:pPr>
                      <a:r>
                        <a:rPr lang="en-US" sz="1400" dirty="0">
                          <a:effectLst/>
                          <a:latin typeface="Times New Roman"/>
                          <a:ea typeface="Times New Roman"/>
                        </a:rPr>
                        <a:t>1 stalk</a:t>
                      </a:r>
                    </a:p>
                    <a:p>
                      <a:pPr marL="0" marR="0" algn="ctr">
                        <a:spcBef>
                          <a:spcPts val="0"/>
                        </a:spcBef>
                        <a:spcAft>
                          <a:spcPts val="0"/>
                        </a:spcAft>
                      </a:pPr>
                      <a:r>
                        <a:rPr lang="en-US" sz="1400" dirty="0">
                          <a:effectLst/>
                          <a:latin typeface="Times New Roman"/>
                          <a:ea typeface="Times New Roman"/>
                        </a:rPr>
                        <a:t>ultraviolet </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Eggs</a:t>
                      </a:r>
                    </a:p>
                    <a:p>
                      <a:pPr marL="0" marR="0" algn="ctr">
                        <a:spcBef>
                          <a:spcPts val="0"/>
                        </a:spcBef>
                        <a:spcAft>
                          <a:spcPts val="0"/>
                        </a:spcAft>
                      </a:pPr>
                      <a:r>
                        <a:rPr lang="en-US" sz="1400" dirty="0">
                          <a:effectLst/>
                          <a:latin typeface="Times New Roman"/>
                          <a:ea typeface="Times New Roman"/>
                        </a:rPr>
                        <a:t>1 dozen</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Barley</a:t>
                      </a:r>
                    </a:p>
                    <a:p>
                      <a:pPr marL="0" marR="0" algn="ctr">
                        <a:spcBef>
                          <a:spcPts val="0"/>
                        </a:spcBef>
                        <a:spcAft>
                          <a:spcPts val="0"/>
                        </a:spcAft>
                      </a:pPr>
                      <a:r>
                        <a:rPr lang="en-US" sz="1400" dirty="0">
                          <a:effectLst/>
                          <a:latin typeface="Times New Roman"/>
                          <a:ea typeface="Times New Roman"/>
                        </a:rPr>
                        <a:t>1 stalk</a:t>
                      </a: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extLst>
                  <a:ext uri="{0D108BD9-81ED-4DB2-BD59-A6C34878D82A}">
                    <a16:rowId xmlns:a16="http://schemas.microsoft.com/office/drawing/2014/main" val="10002"/>
                  </a:ext>
                </a:extLst>
              </a:tr>
              <a:tr h="894080">
                <a:tc>
                  <a:txBody>
                    <a:bodyPr/>
                    <a:lstStyle/>
                    <a:p>
                      <a:pPr marL="0" marR="0" algn="ctr">
                        <a:spcBef>
                          <a:spcPts val="0"/>
                        </a:spcBef>
                        <a:spcAft>
                          <a:spcPts val="0"/>
                        </a:spcAft>
                      </a:pPr>
                      <a:r>
                        <a:rPr lang="en-US" sz="1400" dirty="0">
                          <a:effectLst/>
                          <a:latin typeface="Times New Roman"/>
                          <a:ea typeface="Times New Roman"/>
                        </a:rPr>
                        <a:t> Chicken Noodle </a:t>
                      </a:r>
                    </a:p>
                    <a:p>
                      <a:pPr marL="0" marR="0" algn="ctr">
                        <a:spcBef>
                          <a:spcPts val="0"/>
                        </a:spcBef>
                        <a:spcAft>
                          <a:spcPts val="0"/>
                        </a:spcAft>
                      </a:pPr>
                      <a:r>
                        <a:rPr lang="en-US" sz="1400" dirty="0">
                          <a:effectLst/>
                          <a:latin typeface="Times New Roman"/>
                          <a:ea typeface="Times New Roman"/>
                        </a:rPr>
                        <a:t>16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Wheat flour</a:t>
                      </a:r>
                    </a:p>
                    <a:p>
                      <a:pPr marL="0" marR="0" algn="ctr">
                        <a:spcBef>
                          <a:spcPts val="0"/>
                        </a:spcBef>
                        <a:spcAft>
                          <a:spcPts val="0"/>
                        </a:spcAft>
                      </a:pPr>
                      <a:r>
                        <a:rPr lang="en-US" sz="1400" dirty="0">
                          <a:effectLst/>
                          <a:latin typeface="Times New Roman"/>
                          <a:ea typeface="Times New Roman"/>
                        </a:rPr>
                        <a:t>2 </a:t>
                      </a:r>
                      <a:r>
                        <a:rPr lang="en-US" sz="1400" dirty="0" err="1">
                          <a:effectLst/>
                          <a:latin typeface="Times New Roman"/>
                          <a:ea typeface="Times New Roman"/>
                        </a:rPr>
                        <a:t>lbs</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Shrimp</a:t>
                      </a:r>
                    </a:p>
                    <a:p>
                      <a:pPr marL="0" marR="0" algn="ctr">
                        <a:spcBef>
                          <a:spcPts val="0"/>
                        </a:spcBef>
                        <a:spcAft>
                          <a:spcPts val="0"/>
                        </a:spcAft>
                      </a:pPr>
                      <a:r>
                        <a:rPr lang="en-US" sz="1400" dirty="0">
                          <a:effectLst/>
                          <a:latin typeface="Times New Roman"/>
                          <a:ea typeface="Times New Roman"/>
                        </a:rPr>
                        <a:t>Cocktail</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Rigatoni</a:t>
                      </a:r>
                    </a:p>
                    <a:p>
                      <a:pPr marL="0" marR="0" algn="ctr">
                        <a:spcBef>
                          <a:spcPts val="0"/>
                        </a:spcBef>
                        <a:spcAft>
                          <a:spcPts val="0"/>
                        </a:spcAft>
                      </a:pPr>
                      <a:r>
                        <a:rPr lang="en-US" sz="1400" dirty="0">
                          <a:effectLst/>
                          <a:latin typeface="Times New Roman"/>
                          <a:ea typeface="Times New Roman"/>
                        </a:rPr>
                        <a:t>1 bite</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Chicken</a:t>
                      </a:r>
                    </a:p>
                    <a:p>
                      <a:pPr marL="0" marR="0" lvl="0" indent="0" algn="ctr">
                        <a:spcBef>
                          <a:spcPts val="0"/>
                        </a:spcBef>
                        <a:spcAft>
                          <a:spcPts val="0"/>
                        </a:spcAft>
                        <a:buFont typeface="+mj-lt"/>
                        <a:buNone/>
                        <a:tabLst>
                          <a:tab pos="228600" algn="l"/>
                        </a:tabLst>
                      </a:pPr>
                      <a:r>
                        <a:rPr lang="en-US" sz="1400" dirty="0">
                          <a:effectLst/>
                          <a:latin typeface="Times New Roman"/>
                          <a:ea typeface="Times New Roman"/>
                        </a:rPr>
                        <a:t>1 </a:t>
                      </a:r>
                      <a:r>
                        <a:rPr lang="en-US" sz="1400" dirty="0" err="1">
                          <a:effectLst/>
                          <a:latin typeface="Times New Roman"/>
                          <a:ea typeface="Times New Roman"/>
                        </a:rPr>
                        <a:t>lb</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Apple</a:t>
                      </a:r>
                    </a:p>
                    <a:p>
                      <a:pPr marL="0" marR="0" algn="ctr">
                        <a:spcBef>
                          <a:spcPts val="0"/>
                        </a:spcBef>
                        <a:spcAft>
                          <a:spcPts val="0"/>
                        </a:spcAft>
                      </a:pPr>
                      <a:r>
                        <a:rPr lang="en-US" sz="1400" dirty="0">
                          <a:effectLst/>
                          <a:latin typeface="Times New Roman"/>
                          <a:ea typeface="Times New Roman"/>
                        </a:rPr>
                        <a:t>1 bushel</a:t>
                      </a:r>
                    </a:p>
                    <a:p>
                      <a:pPr marL="0" marR="0" algn="ctr">
                        <a:spcBef>
                          <a:spcPts val="0"/>
                        </a:spcBef>
                        <a:spcAft>
                          <a:spcPts val="0"/>
                        </a:spcAft>
                      </a:pPr>
                      <a:r>
                        <a:rPr lang="en-US" sz="1400" dirty="0">
                          <a:effectLst/>
                          <a:latin typeface="Times New Roman"/>
                          <a:ea typeface="Times New Roman"/>
                        </a:rPr>
                        <a:t>gamma</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Cucumber</a:t>
                      </a:r>
                    </a:p>
                    <a:p>
                      <a:pPr marL="0" marR="0" algn="ctr">
                        <a:spcBef>
                          <a:spcPts val="0"/>
                        </a:spcBef>
                        <a:spcAft>
                          <a:spcPts val="0"/>
                        </a:spcAft>
                      </a:pPr>
                      <a:r>
                        <a:rPr lang="en-US" sz="1400" dirty="0">
                          <a:effectLst/>
                          <a:latin typeface="Times New Roman"/>
                          <a:ea typeface="Times New Roman"/>
                        </a:rPr>
                        <a:t>1 plant </a:t>
                      </a:r>
                    </a:p>
                    <a:p>
                      <a:pPr marL="0" marR="0" algn="ctr">
                        <a:spcBef>
                          <a:spcPts val="0"/>
                        </a:spcBef>
                        <a:spcAft>
                          <a:spcPts val="0"/>
                        </a:spcAft>
                      </a:pPr>
                      <a:r>
                        <a:rPr lang="en-US" sz="14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Macaroni</a:t>
                      </a:r>
                    </a:p>
                    <a:p>
                      <a:pPr marL="0" marR="0" algn="ctr">
                        <a:spcBef>
                          <a:spcPts val="0"/>
                        </a:spcBef>
                        <a:spcAft>
                          <a:spcPts val="0"/>
                        </a:spcAft>
                      </a:pPr>
                      <a:r>
                        <a:rPr lang="en-US" sz="1400" dirty="0">
                          <a:effectLst/>
                          <a:latin typeface="Times New Roman"/>
                          <a:ea typeface="Times New Roman"/>
                        </a:rPr>
                        <a:t>1 bowl</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extLst>
                  <a:ext uri="{0D108BD9-81ED-4DB2-BD59-A6C34878D82A}">
                    <a16:rowId xmlns:a16="http://schemas.microsoft.com/office/drawing/2014/main" val="10003"/>
                  </a:ext>
                </a:extLst>
              </a:tr>
            </a:tbl>
          </a:graphicData>
        </a:graphic>
      </p:graphicFrame>
      <p:sp>
        <p:nvSpPr>
          <p:cNvPr id="8" name="Content Placeholder 1"/>
          <p:cNvSpPr>
            <a:spLocks noGrp="1"/>
          </p:cNvSpPr>
          <p:nvPr>
            <p:ph idx="1"/>
          </p:nvPr>
        </p:nvSpPr>
        <p:spPr>
          <a:xfrm>
            <a:off x="686752" y="838200"/>
            <a:ext cx="7772400" cy="1676400"/>
          </a:xfrm>
        </p:spPr>
        <p:txBody>
          <a:bodyPr/>
          <a:lstStyle/>
          <a:p>
            <a:pPr marL="3174" indent="224443"/>
            <a:r>
              <a:rPr lang="en-US" sz="2300" dirty="0">
                <a:solidFill>
                  <a:srgbClr val="FF0000"/>
                </a:solidFill>
              </a:rPr>
              <a:t>Observe the items in all 24 squares below in terms of similar characteristics.</a:t>
            </a:r>
          </a:p>
          <a:p>
            <a:pPr marL="3174" indent="224443"/>
            <a:r>
              <a:rPr lang="en-US" sz="2300" dirty="0">
                <a:solidFill>
                  <a:srgbClr val="0070C0"/>
                </a:solidFill>
              </a:rPr>
              <a:t>Fill in the columns and rows (for the chart you copied) based on a recognizable &amp; sensible pattern of the items.</a:t>
            </a:r>
          </a:p>
        </p:txBody>
      </p:sp>
    </p:spTree>
    <p:extLst>
      <p:ext uri="{BB962C8B-B14F-4D97-AF65-F5344CB8AC3E}">
        <p14:creationId xmlns:p14="http://schemas.microsoft.com/office/powerpoint/2010/main" val="3992794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16" y="838200"/>
            <a:ext cx="5410199" cy="2971800"/>
          </a:xfrm>
        </p:spPr>
        <p:txBody>
          <a:bodyPr/>
          <a:lstStyle/>
          <a:p>
            <a:pPr marL="0" eaLnBrk="0" hangingPunct="0">
              <a:spcBef>
                <a:spcPct val="0"/>
              </a:spcBef>
            </a:pPr>
            <a:r>
              <a:rPr lang="en-US" altLang="en-US" sz="3600" dirty="0">
                <a:solidFill>
                  <a:srgbClr val="FF0000"/>
                </a:solidFill>
              </a:rPr>
              <a:t>Atomic Radii (Size)</a:t>
            </a:r>
          </a:p>
          <a:p>
            <a:pPr marL="0" eaLnBrk="0" hangingPunct="0">
              <a:spcBef>
                <a:spcPct val="0"/>
              </a:spcBef>
            </a:pPr>
            <a:endParaRPr lang="en-US" altLang="en-US" sz="800" dirty="0"/>
          </a:p>
          <a:p>
            <a:pPr marL="0" eaLnBrk="0" hangingPunct="0">
              <a:spcBef>
                <a:spcPct val="0"/>
              </a:spcBef>
            </a:pPr>
            <a:r>
              <a:rPr lang="en-US" altLang="en-US" sz="2300" dirty="0"/>
              <a:t>This size is expressed as an atomic radius, and is one-half of the distance between the nuclei of two atoms of the same element when the atoms are joined. (</a:t>
            </a:r>
            <a:r>
              <a:rPr lang="en-US" altLang="en-US" sz="2300" dirty="0" err="1">
                <a:solidFill>
                  <a:srgbClr val="00B0F0"/>
                </a:solidFill>
              </a:rPr>
              <a:t>picometers</a:t>
            </a:r>
            <a:r>
              <a:rPr lang="en-US" altLang="en-US" sz="2300" dirty="0"/>
              <a:t> or </a:t>
            </a:r>
            <a:r>
              <a:rPr lang="en-US" altLang="en-US" sz="2300" dirty="0">
                <a:solidFill>
                  <a:srgbClr val="00B0F0"/>
                </a:solidFill>
              </a:rPr>
              <a:t>10</a:t>
            </a:r>
            <a:r>
              <a:rPr lang="en-US" altLang="en-US" sz="2300" baseline="30000" dirty="0">
                <a:solidFill>
                  <a:srgbClr val="00B0F0"/>
                </a:solidFill>
              </a:rPr>
              <a:t>-12</a:t>
            </a:r>
            <a:r>
              <a:rPr lang="en-US" altLang="en-US" sz="2300" dirty="0">
                <a:solidFill>
                  <a:srgbClr val="00B0F0"/>
                </a:solidFill>
              </a:rPr>
              <a:t> m</a:t>
            </a:r>
            <a:r>
              <a:rPr lang="en-US" altLang="en-US" sz="2300" dirty="0"/>
              <a:t>)</a:t>
            </a:r>
          </a:p>
          <a:p>
            <a:pPr eaLnBrk="0" hangingPunct="0">
              <a:spcBef>
                <a:spcPct val="0"/>
              </a:spcBef>
            </a:pPr>
            <a:endParaRPr lang="en-US" altLang="en-US" sz="2300" dirty="0"/>
          </a:p>
        </p:txBody>
      </p:sp>
      <p:pic>
        <p:nvPicPr>
          <p:cNvPr id="19465" name="Picture 9" descr="molecular model"/>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380999" y="4000500"/>
            <a:ext cx="8524875" cy="2781300"/>
          </a:xfrm>
          <a:prstGeom prst="rect">
            <a:avLst/>
          </a:prstGeom>
          <a:solidFill>
            <a:srgbClr val="FFFF00"/>
          </a:solidFill>
        </p:spPr>
      </p:pic>
      <p:sp>
        <p:nvSpPr>
          <p:cNvPr id="5" name="Rectangle 8"/>
          <p:cNvSpPr txBox="1">
            <a:spLocks noChangeArrowheads="1"/>
          </p:cNvSpPr>
          <p:nvPr/>
        </p:nvSpPr>
        <p:spPr bwMode="auto">
          <a:xfrm>
            <a:off x="5334000" y="0"/>
            <a:ext cx="3733801"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a:t>Trends in Atomic Size</a:t>
            </a:r>
            <a:endParaRPr lang="en-US" altLang="en-US" dirty="0"/>
          </a:p>
        </p:txBody>
      </p:sp>
      <p:sp>
        <p:nvSpPr>
          <p:cNvPr id="6" name="Rectangle 3"/>
          <p:cNvSpPr>
            <a:spLocks noGrp="1" noChangeArrowheads="1"/>
          </p:cNvSpPr>
          <p:nvPr>
            <p:ph type="title" idx="1"/>
          </p:nvPr>
        </p:nvSpPr>
        <p:spPr>
          <a:xfrm>
            <a:off x="457200" y="76211"/>
            <a:ext cx="4800600" cy="484188"/>
          </a:xfrm>
          <a:solidFill>
            <a:srgbClr val="FFC000"/>
          </a:solidFill>
        </p:spPr>
        <p:txBody>
          <a:bodyPr anchor="ctr"/>
          <a:lstStyle/>
          <a:p>
            <a:pPr>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dirty="0">
                <a:solidFill>
                  <a:srgbClr val="D13426"/>
                </a:solidFill>
                <a:effectLst>
                  <a:outerShdw blurRad="38100" dist="38100" dir="2700000" algn="tl">
                    <a:srgbClr val="C0C0C0"/>
                  </a:outerShdw>
                </a:effectLst>
              </a:rPr>
              <a:t>3 Periodic Trends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2" y="714399"/>
            <a:ext cx="2952750" cy="332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93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65"/>
                                        </p:tgtEl>
                                        <p:attrNameLst>
                                          <p:attrName>style.visibility</p:attrName>
                                        </p:attrNameLst>
                                      </p:cBhvr>
                                      <p:to>
                                        <p:strVal val="visible"/>
                                      </p:to>
                                    </p:set>
                                    <p:animEffect transition="in" filter="fade">
                                      <p:cBhvr>
                                        <p:cTn id="22"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body" idx="1"/>
          </p:nvPr>
        </p:nvSpPr>
        <p:spPr>
          <a:xfrm>
            <a:off x="304804" y="1329793"/>
            <a:ext cx="8153400" cy="1373980"/>
          </a:xfrm>
        </p:spPr>
        <p:txBody>
          <a:bodyPr/>
          <a:lstStyle/>
          <a:p>
            <a:pPr marL="0" lvl="1" indent="0" eaLnBrk="0" hangingPunct="0">
              <a:lnSpc>
                <a:spcPct val="90000"/>
              </a:lnSpc>
              <a:spcBef>
                <a:spcPct val="0"/>
              </a:spcBef>
              <a:buNone/>
            </a:pPr>
            <a:r>
              <a:rPr lang="en-US" altLang="en-US" sz="2300" dirty="0"/>
              <a:t>In general, atomic size </a:t>
            </a:r>
          </a:p>
          <a:p>
            <a:pPr marL="741419" lvl="1" indent="-342195" eaLnBrk="0" hangingPunct="0">
              <a:lnSpc>
                <a:spcPct val="90000"/>
              </a:lnSpc>
              <a:spcBef>
                <a:spcPct val="0"/>
              </a:spcBef>
            </a:pPr>
            <a:r>
              <a:rPr lang="en-US" altLang="en-US" sz="2300" dirty="0">
                <a:solidFill>
                  <a:srgbClr val="0070C0"/>
                </a:solidFill>
              </a:rPr>
              <a:t>decreases from left to right across a </a:t>
            </a:r>
            <a:r>
              <a:rPr lang="en-US" altLang="en-US" sz="2300" dirty="0">
                <a:solidFill>
                  <a:srgbClr val="FF0000"/>
                </a:solidFill>
              </a:rPr>
              <a:t>period. </a:t>
            </a:r>
          </a:p>
          <a:p>
            <a:pPr marL="741419" lvl="1" indent="-342195" eaLnBrk="0" hangingPunct="0">
              <a:lnSpc>
                <a:spcPct val="90000"/>
              </a:lnSpc>
              <a:spcBef>
                <a:spcPct val="0"/>
              </a:spcBef>
            </a:pPr>
            <a:r>
              <a:rPr lang="en-US" altLang="en-US" sz="2300" dirty="0">
                <a:solidFill>
                  <a:srgbClr val="00B050"/>
                </a:solidFill>
              </a:rPr>
              <a:t>increases going down a </a:t>
            </a:r>
            <a:r>
              <a:rPr lang="en-US" altLang="en-US" sz="2300" dirty="0">
                <a:solidFill>
                  <a:srgbClr val="FF0000"/>
                </a:solidFill>
              </a:rPr>
              <a:t>group.</a:t>
            </a:r>
            <a:endParaRPr lang="en-US" altLang="en-US" sz="2300" dirty="0"/>
          </a:p>
        </p:txBody>
      </p:sp>
      <p:sp>
        <p:nvSpPr>
          <p:cNvPr id="595973" name="Text Box 5"/>
          <p:cNvSpPr txBox="1">
            <a:spLocks noChangeArrowheads="1"/>
          </p:cNvSpPr>
          <p:nvPr/>
        </p:nvSpPr>
        <p:spPr bwMode="auto">
          <a:xfrm>
            <a:off x="228607" y="753365"/>
            <a:ext cx="8305792" cy="59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040" tIns="45520" rIns="91040" bIns="45520">
            <a:spAutoFit/>
          </a:bodyPr>
          <a:lstStyle/>
          <a:p>
            <a:pPr eaLnBrk="1" hangingPunct="1">
              <a:lnSpc>
                <a:spcPct val="90000"/>
              </a:lnSpc>
              <a:spcBef>
                <a:spcPct val="20000"/>
              </a:spcBef>
            </a:pPr>
            <a:r>
              <a:rPr lang="en-US" altLang="en-US" sz="3600" b="1" dirty="0">
                <a:solidFill>
                  <a:srgbClr val="FF0000"/>
                </a:solidFill>
              </a:rPr>
              <a:t>Trends in Atomic Size</a:t>
            </a:r>
          </a:p>
        </p:txBody>
      </p:sp>
      <p:grpSp>
        <p:nvGrpSpPr>
          <p:cNvPr id="595981" name="Group 13"/>
          <p:cNvGrpSpPr>
            <a:grpSpLocks/>
          </p:cNvGrpSpPr>
          <p:nvPr/>
        </p:nvGrpSpPr>
        <p:grpSpPr bwMode="auto">
          <a:xfrm>
            <a:off x="675817" y="2514600"/>
            <a:ext cx="7629983" cy="4194175"/>
            <a:chOff x="364" y="1488"/>
            <a:chExt cx="3572" cy="2642"/>
          </a:xfrm>
        </p:grpSpPr>
        <p:pic>
          <p:nvPicPr>
            <p:cNvPr id="595975" name="Picture 7" descr="0132525763_A171a"/>
            <p:cNvPicPr>
              <a:picLocks noChangeAspect="1" noChangeArrowheads="1"/>
            </p:cNvPicPr>
            <p:nvPr/>
          </p:nvPicPr>
          <p:blipFill>
            <a:blip r:embed="rId3">
              <a:extLst>
                <a:ext uri="{28A0092B-C50C-407E-A947-70E740481C1C}">
                  <a14:useLocalDpi xmlns:a14="http://schemas.microsoft.com/office/drawing/2010/main" val="0"/>
                </a:ext>
              </a:extLst>
            </a:blip>
            <a:srcRect l="6584" t="3903" r="2545" b="7800"/>
            <a:stretch>
              <a:fillRect/>
            </a:stretch>
          </p:blipFill>
          <p:spPr bwMode="auto">
            <a:xfrm>
              <a:off x="624" y="1488"/>
              <a:ext cx="3312" cy="2400"/>
            </a:xfrm>
            <a:prstGeom prst="rect">
              <a:avLst/>
            </a:prstGeom>
            <a:noFill/>
            <a:extLst>
              <a:ext uri="{909E8E84-426E-40DD-AFC4-6F175D3DCCD1}">
                <a14:hiddenFill xmlns:a14="http://schemas.microsoft.com/office/drawing/2010/main">
                  <a:solidFill>
                    <a:srgbClr val="FFFFFF"/>
                  </a:solidFill>
                </a14:hiddenFill>
              </a:ext>
            </a:extLst>
          </p:spPr>
        </p:pic>
        <p:sp>
          <p:nvSpPr>
            <p:cNvPr id="595976" name="Text Box 8"/>
            <p:cNvSpPr txBox="1">
              <a:spLocks noChangeArrowheads="1"/>
            </p:cNvSpPr>
            <p:nvPr/>
          </p:nvSpPr>
          <p:spPr bwMode="auto">
            <a:xfrm rot="16200000">
              <a:off x="-377" y="2610"/>
              <a:ext cx="1661"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b="1"/>
                <a:t>Atomic radius (pm)</a:t>
              </a:r>
            </a:p>
          </p:txBody>
        </p:sp>
        <p:sp>
          <p:nvSpPr>
            <p:cNvPr id="595978" name="Text Box 10"/>
            <p:cNvSpPr txBox="1">
              <a:spLocks noChangeArrowheads="1"/>
            </p:cNvSpPr>
            <p:nvPr/>
          </p:nvSpPr>
          <p:spPr bwMode="auto">
            <a:xfrm>
              <a:off x="1584" y="3888"/>
              <a:ext cx="201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b="1"/>
                <a:t>Atomic number</a:t>
              </a:r>
            </a:p>
          </p:txBody>
        </p:sp>
      </p:grpSp>
      <p:sp>
        <p:nvSpPr>
          <p:cNvPr id="8" name="Rectangle 8"/>
          <p:cNvSpPr>
            <a:spLocks noGrp="1" noChangeArrowheads="1"/>
          </p:cNvSpPr>
          <p:nvPr>
            <p:ph type="title"/>
          </p:nvPr>
        </p:nvSpPr>
        <p:spPr>
          <a:xfrm>
            <a:off x="5334000" y="0"/>
            <a:ext cx="3733801" cy="701675"/>
          </a:xfrm>
        </p:spPr>
        <p:txBody>
          <a:bodyPr/>
          <a:lstStyle/>
          <a:p>
            <a:r>
              <a:rPr lang="en-US" altLang="en-US" dirty="0"/>
              <a:t>Trends in Atomic Size</a:t>
            </a:r>
          </a:p>
        </p:txBody>
      </p:sp>
      <p:sp>
        <p:nvSpPr>
          <p:cNvPr id="9"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spTree>
    <p:extLst>
      <p:ext uri="{BB962C8B-B14F-4D97-AF65-F5344CB8AC3E}">
        <p14:creationId xmlns:p14="http://schemas.microsoft.com/office/powerpoint/2010/main" val="5616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3"/>
                                        </p:tgtEl>
                                        <p:attrNameLst>
                                          <p:attrName>style.visibility</p:attrName>
                                        </p:attrNameLst>
                                      </p:cBhvr>
                                      <p:to>
                                        <p:strVal val="visible"/>
                                      </p:to>
                                    </p:set>
                                    <p:animEffect transition="in" filter="fade">
                                      <p:cBhvr>
                                        <p:cTn id="7" dur="500"/>
                                        <p:tgtEl>
                                          <p:spTgt spid="595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5981"/>
                                        </p:tgtEl>
                                        <p:attrNameLst>
                                          <p:attrName>style.visibility</p:attrName>
                                        </p:attrNameLst>
                                      </p:cBhvr>
                                      <p:to>
                                        <p:strVal val="visible"/>
                                      </p:to>
                                    </p:set>
                                    <p:animEffect transition="in" filter="fade">
                                      <p:cBhvr>
                                        <p:cTn id="12" dur="500"/>
                                        <p:tgtEl>
                                          <p:spTgt spid="5959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5970">
                                            <p:txEl>
                                              <p:pRg st="0" end="0"/>
                                            </p:txEl>
                                          </p:spTgt>
                                        </p:tgtEl>
                                        <p:attrNameLst>
                                          <p:attrName>style.visibility</p:attrName>
                                        </p:attrNameLst>
                                      </p:cBhvr>
                                      <p:to>
                                        <p:strVal val="visible"/>
                                      </p:to>
                                    </p:set>
                                    <p:animEffect transition="in" filter="fade">
                                      <p:cBhvr>
                                        <p:cTn id="17" dur="500"/>
                                        <p:tgtEl>
                                          <p:spTgt spid="5959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5970">
                                            <p:txEl>
                                              <p:pRg st="1" end="1"/>
                                            </p:txEl>
                                          </p:spTgt>
                                        </p:tgtEl>
                                        <p:attrNameLst>
                                          <p:attrName>style.visibility</p:attrName>
                                        </p:attrNameLst>
                                      </p:cBhvr>
                                      <p:to>
                                        <p:strVal val="visible"/>
                                      </p:to>
                                    </p:set>
                                    <p:animEffect transition="in" filter="fade">
                                      <p:cBhvr>
                                        <p:cTn id="22" dur="500"/>
                                        <p:tgtEl>
                                          <p:spTgt spid="59597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5970">
                                            <p:txEl>
                                              <p:pRg st="2" end="2"/>
                                            </p:txEl>
                                          </p:spTgt>
                                        </p:tgtEl>
                                        <p:attrNameLst>
                                          <p:attrName>style.visibility</p:attrName>
                                        </p:attrNameLst>
                                      </p:cBhvr>
                                      <p:to>
                                        <p:strVal val="visible"/>
                                      </p:to>
                                    </p:set>
                                    <p:animEffect transition="in" filter="fade">
                                      <p:cBhvr>
                                        <p:cTn id="27" dur="500"/>
                                        <p:tgtEl>
                                          <p:spTgt spid="5959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93077" y="1295406"/>
            <a:ext cx="4688105" cy="5480848"/>
          </a:xfrm>
        </p:spPr>
        <p:txBody>
          <a:bodyPr lIns="91334"/>
          <a:lstStyle/>
          <a:p>
            <a:r>
              <a:rPr lang="en-US" dirty="0">
                <a:ea typeface="ＭＳ Ｐゴシック" pitchFamily="-128" charset="-128"/>
                <a:cs typeface="ＭＳ Ｐゴシック" pitchFamily="-128" charset="-128"/>
              </a:rPr>
              <a:t>Electrons are added:</a:t>
            </a:r>
          </a:p>
          <a:p>
            <a:pPr marL="230201" lvl="1" indent="-230201">
              <a:lnSpc>
                <a:spcPct val="112000"/>
              </a:lnSpc>
            </a:pPr>
            <a:r>
              <a:rPr lang="en-US" dirty="0">
                <a:solidFill>
                  <a:srgbClr val="FF0000"/>
                </a:solidFill>
                <a:ea typeface="ＭＳ Ｐゴシック" pitchFamily="-128" charset="-128"/>
                <a:cs typeface="ＭＳ Ｐゴシック" pitchFamily="-128" charset="-128"/>
              </a:rPr>
              <a:t>To the </a:t>
            </a:r>
            <a:r>
              <a:rPr lang="en-US" dirty="0">
                <a:solidFill>
                  <a:srgbClr val="002060"/>
                </a:solidFill>
                <a:ea typeface="ＭＳ Ｐゴシック" pitchFamily="-128" charset="-128"/>
                <a:cs typeface="ＭＳ Ｐゴシック" pitchFamily="-128" charset="-128"/>
              </a:rPr>
              <a:t>same energy level </a:t>
            </a:r>
            <a:r>
              <a:rPr lang="en-US" dirty="0">
                <a:solidFill>
                  <a:srgbClr val="FF0000"/>
                </a:solidFill>
                <a:ea typeface="ＭＳ Ｐゴシック" pitchFamily="-128" charset="-128"/>
                <a:cs typeface="ＭＳ Ｐゴシック" pitchFamily="-128" charset="-128"/>
              </a:rPr>
              <a:t>across a period (</a:t>
            </a:r>
            <a:r>
              <a:rPr lang="en-US" i="1" dirty="0">
                <a:solidFill>
                  <a:srgbClr val="00B050"/>
                </a:solidFill>
                <a:effectLst>
                  <a:outerShdw blurRad="38100" dist="38100" dir="2700000" algn="tl">
                    <a:srgbClr val="000000">
                      <a:alpha val="43137"/>
                    </a:srgbClr>
                  </a:outerShdw>
                </a:effectLst>
                <a:latin typeface="Times New Roman" panose="02020603050405020304" pitchFamily="18" charset="0"/>
                <a:ea typeface="ＭＳ Ｐゴシック" pitchFamily="-128" charset="-128"/>
                <a:cs typeface="Times New Roman" panose="02020603050405020304" pitchFamily="18" charset="0"/>
              </a:rPr>
              <a:t>stronger nuclear charge </a:t>
            </a:r>
            <a:r>
              <a:rPr lang="en-US" i="1" dirty="0">
                <a:solidFill>
                  <a:srgbClr val="FF0000"/>
                </a:solidFill>
                <a:latin typeface="Times New Roman" panose="02020603050405020304" pitchFamily="18" charset="0"/>
                <a:ea typeface="ＭＳ Ｐゴシック" pitchFamily="-128" charset="-128"/>
                <a:cs typeface="Times New Roman" panose="02020603050405020304" pitchFamily="18" charset="0"/>
              </a:rPr>
              <a:t>draws them in</a:t>
            </a:r>
            <a:r>
              <a:rPr lang="en-US" dirty="0">
                <a:solidFill>
                  <a:srgbClr val="FF0000"/>
                </a:solidFill>
                <a:ea typeface="ＭＳ Ｐゴシック" pitchFamily="-128" charset="-128"/>
                <a:cs typeface="ＭＳ Ｐゴシック" pitchFamily="-128" charset="-128"/>
              </a:rPr>
              <a:t>).</a:t>
            </a:r>
          </a:p>
          <a:p>
            <a:pPr marL="686600" lvl="1" indent="-229924">
              <a:lnSpc>
                <a:spcPct val="112000"/>
              </a:lnSpc>
            </a:pPr>
            <a:r>
              <a:rPr lang="en-US" i="1" dirty="0">
                <a:solidFill>
                  <a:srgbClr val="0070C0"/>
                </a:solidFill>
                <a:latin typeface="Times New Roman" panose="02020603050405020304" pitchFamily="18" charset="0"/>
                <a:ea typeface="ＭＳ Ｐゴシック" pitchFamily="-128" charset="-128"/>
                <a:cs typeface="Times New Roman" panose="02020603050405020304" pitchFamily="18" charset="0"/>
              </a:rPr>
              <a:t>E.g. using a larger magnet to pick up metals</a:t>
            </a:r>
            <a:r>
              <a:rPr lang="en-US" dirty="0">
                <a:solidFill>
                  <a:srgbClr val="0070C0"/>
                </a:solidFill>
                <a:latin typeface="Times New Roman" panose="02020603050405020304" pitchFamily="18" charset="0"/>
                <a:ea typeface="ＭＳ Ｐゴシック" pitchFamily="-128" charset="-128"/>
                <a:cs typeface="Times New Roman" panose="02020603050405020304" pitchFamily="18" charset="0"/>
              </a:rPr>
              <a:t>.</a:t>
            </a:r>
          </a:p>
          <a:p>
            <a:pPr marL="230201" lvl="1" indent="-230201">
              <a:lnSpc>
                <a:spcPct val="112000"/>
              </a:lnSpc>
            </a:pPr>
            <a:r>
              <a:rPr lang="en-US" dirty="0">
                <a:solidFill>
                  <a:srgbClr val="00B050"/>
                </a:solidFill>
                <a:ea typeface="ＭＳ Ｐゴシック" pitchFamily="-128" charset="-128"/>
                <a:cs typeface="ＭＳ Ｐゴシック" pitchFamily="-128" charset="-128"/>
              </a:rPr>
              <a:t>To a </a:t>
            </a:r>
            <a:r>
              <a:rPr lang="en-US" dirty="0">
                <a:solidFill>
                  <a:srgbClr val="FF0000"/>
                </a:solidFill>
                <a:effectLst>
                  <a:outerShdw blurRad="38100" dist="38100" dir="2700000" algn="tl">
                    <a:srgbClr val="000000">
                      <a:alpha val="43137"/>
                    </a:srgbClr>
                  </a:outerShdw>
                </a:effectLst>
                <a:ea typeface="ＭＳ Ｐゴシック" pitchFamily="-128" charset="-128"/>
                <a:cs typeface="ＭＳ Ｐゴシック" pitchFamily="-128" charset="-128"/>
              </a:rPr>
              <a:t>higher energy level </a:t>
            </a:r>
            <a:r>
              <a:rPr lang="en-US" dirty="0">
                <a:solidFill>
                  <a:srgbClr val="00B050"/>
                </a:solidFill>
                <a:ea typeface="ＭＳ Ｐゴシック" pitchFamily="-128" charset="-128"/>
                <a:cs typeface="ＭＳ Ｐゴシック" pitchFamily="-128" charset="-128"/>
              </a:rPr>
              <a:t>down a group (</a:t>
            </a:r>
            <a:r>
              <a:rPr lang="en-US" i="1" dirty="0">
                <a:solidFill>
                  <a:srgbClr val="00B050"/>
                </a:solidFill>
                <a:latin typeface="Times New Roman" panose="02020603050405020304" pitchFamily="18" charset="0"/>
                <a:ea typeface="ＭＳ Ｐゴシック" pitchFamily="-128" charset="-128"/>
                <a:cs typeface="Times New Roman" panose="02020603050405020304" pitchFamily="18" charset="0"/>
              </a:rPr>
              <a:t>the atom is much larger and electrons more energetic</a:t>
            </a:r>
            <a:r>
              <a:rPr lang="en-US" dirty="0">
                <a:solidFill>
                  <a:srgbClr val="00B050"/>
                </a:solidFill>
                <a:ea typeface="ＭＳ Ｐゴシック" pitchFamily="-128" charset="-128"/>
                <a:cs typeface="ＭＳ Ｐゴシック" pitchFamily="-128" charset="-128"/>
              </a:rPr>
              <a:t>).</a:t>
            </a:r>
            <a:r>
              <a:rPr lang="en-US" dirty="0">
                <a:solidFill>
                  <a:srgbClr val="0070C0"/>
                </a:solidFill>
                <a:latin typeface="Times New Roman" panose="02020603050405020304" pitchFamily="18" charset="0"/>
                <a:ea typeface="ＭＳ Ｐゴシック" pitchFamily="-128" charset="-128"/>
                <a:cs typeface="Times New Roman" panose="02020603050405020304" pitchFamily="18" charset="0"/>
              </a:rPr>
              <a:t> </a:t>
            </a:r>
          </a:p>
          <a:p>
            <a:pPr marL="686600" lvl="1" indent="-229924">
              <a:lnSpc>
                <a:spcPct val="112000"/>
              </a:lnSpc>
            </a:pPr>
            <a:r>
              <a:rPr lang="en-US" i="1" dirty="0">
                <a:solidFill>
                  <a:srgbClr val="0070C0"/>
                </a:solidFill>
                <a:latin typeface="Times New Roman" panose="02020603050405020304" pitchFamily="18" charset="0"/>
                <a:ea typeface="ＭＳ Ｐゴシック" pitchFamily="-128" charset="-128"/>
                <a:cs typeface="Times New Roman" panose="02020603050405020304" pitchFamily="18" charset="0"/>
              </a:rPr>
              <a:t>E.g. placing the electrons in a bigger room to accommodate the larger atom.</a:t>
            </a:r>
          </a:p>
          <a:p>
            <a:pPr marL="230201" lvl="1" indent="-230201">
              <a:lnSpc>
                <a:spcPct val="112000"/>
              </a:lnSpc>
            </a:pPr>
            <a:endParaRPr lang="en-US" dirty="0">
              <a:solidFill>
                <a:srgbClr val="00B050"/>
              </a:solidFill>
              <a:ea typeface="ＭＳ Ｐゴシック" pitchFamily="-128" charset="-128"/>
              <a:cs typeface="ＭＳ Ｐゴシック" pitchFamily="-128" charset="-128"/>
            </a:endParaRPr>
          </a:p>
        </p:txBody>
      </p:sp>
      <p:sp>
        <p:nvSpPr>
          <p:cNvPr id="12" name="Content Placeholder 11"/>
          <p:cNvSpPr>
            <a:spLocks noGrp="1"/>
          </p:cNvSpPr>
          <p:nvPr>
            <p:ph sz="quarter" idx="13"/>
          </p:nvPr>
        </p:nvSpPr>
        <p:spPr/>
        <p:txBody>
          <a:bodyPr/>
          <a:lstStyle/>
          <a:p>
            <a:pPr>
              <a:lnSpc>
                <a:spcPct val="100000"/>
              </a:lnSpc>
              <a:spcBef>
                <a:spcPts val="601"/>
              </a:spcBef>
            </a:pPr>
            <a:r>
              <a:rPr lang="en-US" dirty="0">
                <a:ea typeface="ＭＳ Ｐゴシック" pitchFamily="-128" charset="-128"/>
                <a:cs typeface="ＭＳ Ｐゴシック" pitchFamily="-128" charset="-128"/>
              </a:rPr>
              <a:t>Atomic radii tend to:</a:t>
            </a:r>
            <a:endParaRPr lang="en-US" dirty="0"/>
          </a:p>
          <a:p>
            <a:pPr marL="230201" lvl="1" indent="-230201">
              <a:lnSpc>
                <a:spcPct val="100000"/>
              </a:lnSpc>
              <a:spcBef>
                <a:spcPts val="601"/>
              </a:spcBef>
            </a:pPr>
            <a:r>
              <a:rPr lang="en-US" dirty="0">
                <a:solidFill>
                  <a:srgbClr val="FF0000"/>
                </a:solidFill>
                <a:ea typeface="ＭＳ Ｐゴシック" pitchFamily="-128" charset="-128"/>
                <a:cs typeface="ＭＳ Ｐゴシック" pitchFamily="-128" charset="-128"/>
              </a:rPr>
              <a:t>Decrease across a period.</a:t>
            </a:r>
          </a:p>
          <a:p>
            <a:pPr marL="230201" lvl="1" indent="-230201">
              <a:lnSpc>
                <a:spcPct val="100000"/>
              </a:lnSpc>
              <a:spcBef>
                <a:spcPts val="601"/>
              </a:spcBef>
            </a:pPr>
            <a:r>
              <a:rPr lang="en-US" dirty="0">
                <a:solidFill>
                  <a:srgbClr val="00B050"/>
                </a:solidFill>
                <a:ea typeface="ＭＳ Ｐゴシック" pitchFamily="-128" charset="-128"/>
                <a:cs typeface="ＭＳ Ｐゴシック" pitchFamily="-128" charset="-128"/>
              </a:rPr>
              <a:t>Increase down a group.</a:t>
            </a:r>
            <a:endParaRPr lang="en-US" dirty="0">
              <a:solidFill>
                <a:srgbClr val="00B050"/>
              </a:solidFill>
            </a:endParaRPr>
          </a:p>
          <a:p>
            <a:endParaRPr lang="en-US" dirty="0"/>
          </a:p>
        </p:txBody>
      </p:sp>
      <p:sp>
        <p:nvSpPr>
          <p:cNvPr id="2" name="Title 1"/>
          <p:cNvSpPr>
            <a:spLocks noGrp="1"/>
          </p:cNvSpPr>
          <p:nvPr>
            <p:ph type="title"/>
          </p:nvPr>
        </p:nvSpPr>
        <p:spPr>
          <a:xfrm>
            <a:off x="6" y="0"/>
            <a:ext cx="9143994" cy="1371600"/>
          </a:xfrm>
        </p:spPr>
        <p:txBody>
          <a:bodyPr/>
          <a:lstStyle/>
          <a:p>
            <a:r>
              <a:rPr lang="en-US" dirty="0"/>
              <a:t>Trends of Atomic Radii</a:t>
            </a:r>
          </a:p>
        </p:txBody>
      </p:sp>
      <p:grpSp>
        <p:nvGrpSpPr>
          <p:cNvPr id="21" name="Group 20"/>
          <p:cNvGrpSpPr/>
          <p:nvPr/>
        </p:nvGrpSpPr>
        <p:grpSpPr>
          <a:xfrm>
            <a:off x="5085982" y="3175000"/>
            <a:ext cx="3376459" cy="558800"/>
            <a:chOff x="2670145" y="1137920"/>
            <a:chExt cx="1420312" cy="223520"/>
          </a:xfrm>
        </p:grpSpPr>
        <p:sp>
          <p:nvSpPr>
            <p:cNvPr id="13" name="Oval 12"/>
            <p:cNvSpPr/>
            <p:nvPr/>
          </p:nvSpPr>
          <p:spPr bwMode="auto">
            <a:xfrm>
              <a:off x="2670145" y="1137920"/>
              <a:ext cx="223520" cy="223520"/>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4" name="Oval 13"/>
            <p:cNvSpPr>
              <a:spLocks noChangeAspect="1"/>
            </p:cNvSpPr>
            <p:nvPr/>
          </p:nvSpPr>
          <p:spPr bwMode="auto">
            <a:xfrm>
              <a:off x="3000742" y="1173683"/>
              <a:ext cx="151994" cy="151994"/>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5" name="Oval 14"/>
            <p:cNvSpPr/>
            <p:nvPr/>
          </p:nvSpPr>
          <p:spPr bwMode="auto">
            <a:xfrm>
              <a:off x="3259813" y="1191565"/>
              <a:ext cx="116230" cy="116230"/>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6" name="Oval 15"/>
            <p:cNvSpPr/>
            <p:nvPr/>
          </p:nvSpPr>
          <p:spPr bwMode="auto">
            <a:xfrm>
              <a:off x="3483120" y="1204976"/>
              <a:ext cx="89408" cy="89408"/>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7" name="Oval 16"/>
            <p:cNvSpPr/>
            <p:nvPr/>
          </p:nvSpPr>
          <p:spPr bwMode="auto">
            <a:xfrm>
              <a:off x="3679605" y="1211682"/>
              <a:ext cx="75997" cy="75997"/>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8" name="Oval 17"/>
            <p:cNvSpPr>
              <a:spLocks noChangeAspect="1"/>
            </p:cNvSpPr>
            <p:nvPr/>
          </p:nvSpPr>
          <p:spPr bwMode="auto">
            <a:xfrm>
              <a:off x="3862679" y="1217270"/>
              <a:ext cx="64821" cy="64821"/>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9" name="Oval 18"/>
            <p:cNvSpPr>
              <a:spLocks noChangeAspect="1"/>
            </p:cNvSpPr>
            <p:nvPr/>
          </p:nvSpPr>
          <p:spPr bwMode="auto">
            <a:xfrm>
              <a:off x="4034577" y="1221740"/>
              <a:ext cx="55880" cy="55880"/>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35" name="Group 34"/>
          <p:cNvGrpSpPr/>
          <p:nvPr/>
        </p:nvGrpSpPr>
        <p:grpSpPr>
          <a:xfrm>
            <a:off x="4980385" y="3940670"/>
            <a:ext cx="658415" cy="2629735"/>
            <a:chOff x="2608542" y="1576268"/>
            <a:chExt cx="350926" cy="1051894"/>
          </a:xfrm>
        </p:grpSpPr>
        <p:sp>
          <p:nvSpPr>
            <p:cNvPr id="31" name="Oval 30"/>
            <p:cNvSpPr>
              <a:spLocks noChangeAspect="1"/>
            </p:cNvSpPr>
            <p:nvPr/>
          </p:nvSpPr>
          <p:spPr bwMode="auto">
            <a:xfrm rot="5400000">
              <a:off x="2656599" y="1576268"/>
              <a:ext cx="254813" cy="254813"/>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 name="Oval 31"/>
            <p:cNvSpPr>
              <a:spLocks noChangeAspect="1"/>
            </p:cNvSpPr>
            <p:nvPr/>
          </p:nvSpPr>
          <p:spPr bwMode="auto">
            <a:xfrm rot="5400000">
              <a:off x="2620836" y="1887602"/>
              <a:ext cx="326339" cy="326339"/>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 name="Oval 32"/>
            <p:cNvSpPr>
              <a:spLocks noChangeAspect="1"/>
            </p:cNvSpPr>
            <p:nvPr/>
          </p:nvSpPr>
          <p:spPr bwMode="auto">
            <a:xfrm rot="5400000">
              <a:off x="2608542" y="2277236"/>
              <a:ext cx="350926" cy="350926"/>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331"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spTree>
    <p:extLst>
      <p:ext uri="{BB962C8B-B14F-4D97-AF65-F5344CB8AC3E}">
        <p14:creationId xmlns:p14="http://schemas.microsoft.com/office/powerpoint/2010/main" val="31492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bwMode="auto">
          <a:xfrm>
            <a:off x="5334000" y="0"/>
            <a:ext cx="3733801"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Trends in Atomic Size</a:t>
            </a:r>
          </a:p>
        </p:txBody>
      </p:sp>
      <p:pic>
        <p:nvPicPr>
          <p:cNvPr id="4098" name="Picture 2" descr="VFI_Atomic_Radii_sm"/>
          <p:cNvPicPr>
            <a:picLocks noChangeAspect="1" noChangeArrowheads="1"/>
          </p:cNvPicPr>
          <p:nvPr/>
        </p:nvPicPr>
        <p:blipFill>
          <a:blip r:embed="rId3">
            <a:extLst>
              <a:ext uri="{28A0092B-C50C-407E-A947-70E740481C1C}">
                <a14:useLocalDpi xmlns:a14="http://schemas.microsoft.com/office/drawing/2010/main" val="0"/>
              </a:ext>
            </a:extLst>
          </a:blip>
          <a:srcRect t="8359"/>
          <a:stretch>
            <a:fillRect/>
          </a:stretch>
        </p:blipFill>
        <p:spPr bwMode="auto">
          <a:xfrm>
            <a:off x="152400" y="701675"/>
            <a:ext cx="8892352"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title" idx="1"/>
          </p:nvPr>
        </p:nvSpPr>
        <p:spPr>
          <a:xfrm>
            <a:off x="457200" y="76211"/>
            <a:ext cx="4800600" cy="484188"/>
          </a:xfrm>
          <a:solidFill>
            <a:srgbClr val="FFC000"/>
          </a:solidFill>
        </p:spPr>
        <p:txBody>
          <a:bodyPr anchor="ctr"/>
          <a:lstStyle/>
          <a:p>
            <a:pPr>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dirty="0">
                <a:solidFill>
                  <a:srgbClr val="D13426"/>
                </a:solidFill>
                <a:effectLst>
                  <a:outerShdw blurRad="38100" dist="38100" dir="2700000" algn="tl">
                    <a:srgbClr val="C0C0C0"/>
                  </a:outerShdw>
                </a:effectLst>
              </a:rPr>
              <a:t>3 Periodic Trends</a:t>
            </a:r>
          </a:p>
        </p:txBody>
      </p:sp>
    </p:spTree>
    <p:extLst>
      <p:ext uri="{BB962C8B-B14F-4D97-AF65-F5344CB8AC3E}">
        <p14:creationId xmlns:p14="http://schemas.microsoft.com/office/powerpoint/2010/main" val="497219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21" name="Picture 13" descr="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1" y="2809875"/>
            <a:ext cx="8001000" cy="3590925"/>
          </a:xfrm>
          <a:prstGeom prst="rect">
            <a:avLst/>
          </a:prstGeom>
          <a:noFill/>
          <a:extLst>
            <a:ext uri="{909E8E84-426E-40DD-AFC4-6F175D3DCCD1}">
              <a14:hiddenFill xmlns:a14="http://schemas.microsoft.com/office/drawing/2010/main">
                <a:solidFill>
                  <a:srgbClr val="FFFFFF"/>
                </a:solidFill>
              </a14:hiddenFill>
            </a:ext>
          </a:extLst>
        </p:spPr>
      </p:pic>
      <p:sp>
        <p:nvSpPr>
          <p:cNvPr id="606210" name="Rectangle 2"/>
          <p:cNvSpPr>
            <a:spLocks noGrp="1" noChangeArrowheads="1"/>
          </p:cNvSpPr>
          <p:nvPr>
            <p:ph type="body" idx="1"/>
          </p:nvPr>
        </p:nvSpPr>
        <p:spPr>
          <a:xfrm>
            <a:off x="685835" y="914400"/>
            <a:ext cx="8077199" cy="5334000"/>
          </a:xfrm>
        </p:spPr>
        <p:txBody>
          <a:bodyPr/>
          <a:lstStyle/>
          <a:p>
            <a:pPr eaLnBrk="0" hangingPunct="0">
              <a:lnSpc>
                <a:spcPct val="90000"/>
              </a:lnSpc>
              <a:spcBef>
                <a:spcPct val="0"/>
              </a:spcBef>
            </a:pPr>
            <a:r>
              <a:rPr lang="en-US" altLang="en-US" sz="3600" dirty="0"/>
              <a:t>The Shielding Effect </a:t>
            </a:r>
          </a:p>
          <a:p>
            <a:pPr marL="1588" indent="-1588" eaLnBrk="0" hangingPunct="0">
              <a:lnSpc>
                <a:spcPct val="90000"/>
              </a:lnSpc>
              <a:spcBef>
                <a:spcPct val="0"/>
              </a:spcBef>
            </a:pPr>
            <a:r>
              <a:rPr lang="en-US" altLang="en-US" sz="2700" i="1" dirty="0">
                <a:solidFill>
                  <a:schemeClr val="accent1">
                    <a:lumMod val="50000"/>
                  </a:schemeClr>
                </a:solidFill>
              </a:rPr>
              <a:t>The increase in the number of occupied orbitals </a:t>
            </a:r>
            <a:r>
              <a:rPr lang="en-US" altLang="en-US" sz="2700" i="1" dirty="0">
                <a:solidFill>
                  <a:srgbClr val="FF0000"/>
                </a:solidFill>
              </a:rPr>
              <a:t>shields</a:t>
            </a:r>
            <a:r>
              <a:rPr lang="en-US" altLang="en-US" sz="2700" i="1" dirty="0">
                <a:solidFill>
                  <a:schemeClr val="accent1">
                    <a:lumMod val="50000"/>
                  </a:schemeClr>
                </a:solidFill>
              </a:rPr>
              <a:t> electrons in the highest occupied energy level from the attraction of protons in the nucleus (</a:t>
            </a:r>
            <a:r>
              <a:rPr lang="en-US" altLang="en-US" sz="2700" i="1" dirty="0">
                <a:solidFill>
                  <a:srgbClr val="FF0000"/>
                </a:solidFill>
              </a:rPr>
              <a:t>e.g. solar eclipse</a:t>
            </a:r>
            <a:r>
              <a:rPr lang="en-US" altLang="en-US" sz="2700" i="1" dirty="0">
                <a:solidFill>
                  <a:schemeClr val="accent1">
                    <a:lumMod val="50000"/>
                  </a:schemeClr>
                </a:solidFill>
              </a:rPr>
              <a:t>). </a:t>
            </a:r>
            <a:endParaRPr lang="en-US" altLang="en-US" sz="2700" dirty="0"/>
          </a:p>
        </p:txBody>
      </p:sp>
      <p:sp>
        <p:nvSpPr>
          <p:cNvPr id="6" name="Rectangle 8"/>
          <p:cNvSpPr txBox="1">
            <a:spLocks noChangeArrowheads="1"/>
          </p:cNvSpPr>
          <p:nvPr/>
        </p:nvSpPr>
        <p:spPr bwMode="auto">
          <a:xfrm>
            <a:off x="5334000" y="0"/>
            <a:ext cx="3733801"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dirty="0"/>
              <a:t>Trends in Atomic Size</a:t>
            </a:r>
          </a:p>
        </p:txBody>
      </p:sp>
      <p:sp>
        <p:nvSpPr>
          <p:cNvPr id="5" name="Rectangle 3"/>
          <p:cNvSpPr>
            <a:spLocks noGrp="1" noChangeArrowheads="1"/>
          </p:cNvSpPr>
          <p:nvPr>
            <p:ph type="title" idx="1"/>
          </p:nvPr>
        </p:nvSpPr>
        <p:spPr>
          <a:xfrm>
            <a:off x="457200" y="76211"/>
            <a:ext cx="4800600" cy="484188"/>
          </a:xfrm>
          <a:solidFill>
            <a:srgbClr val="FFC000"/>
          </a:solidFill>
        </p:spPr>
        <p:txBody>
          <a:bodyPr anchor="ctr"/>
          <a:lstStyle/>
          <a:p>
            <a:pPr>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dirty="0">
                <a:solidFill>
                  <a:srgbClr val="D13426"/>
                </a:solidFill>
                <a:effectLst>
                  <a:outerShdw blurRad="38100" dist="38100" dir="2700000" algn="tl">
                    <a:srgbClr val="C0C0C0"/>
                  </a:outerShdw>
                </a:effectLst>
              </a:rPr>
              <a:t>3 Periodic Trends</a:t>
            </a:r>
          </a:p>
        </p:txBody>
      </p:sp>
      <p:sp>
        <p:nvSpPr>
          <p:cNvPr id="2" name="TextBox 1"/>
          <p:cNvSpPr txBox="1"/>
          <p:nvPr/>
        </p:nvSpPr>
        <p:spPr>
          <a:xfrm>
            <a:off x="1524009" y="3352806"/>
            <a:ext cx="5867401" cy="415391"/>
          </a:xfrm>
          <a:prstGeom prst="rect">
            <a:avLst/>
          </a:prstGeom>
          <a:noFill/>
        </p:spPr>
        <p:txBody>
          <a:bodyPr wrap="square" lIns="91334" tIns="45667" rIns="91334" bIns="45667" rtlCol="0">
            <a:spAutoFit/>
          </a:bodyPr>
          <a:lstStyle/>
          <a:p>
            <a:pPr algn="ctr"/>
            <a:r>
              <a:rPr lang="en-US" sz="2100" i="1" dirty="0">
                <a:latin typeface="Times New Roman" panose="02020603050405020304" pitchFamily="18" charset="0"/>
                <a:cs typeface="Times New Roman" panose="02020603050405020304" pitchFamily="18" charset="0"/>
              </a:rPr>
              <a:t>Shielding Effect is constant across a period</a:t>
            </a:r>
          </a:p>
        </p:txBody>
      </p:sp>
      <p:sp>
        <p:nvSpPr>
          <p:cNvPr id="7" name="TextBox 6"/>
          <p:cNvSpPr txBox="1"/>
          <p:nvPr/>
        </p:nvSpPr>
        <p:spPr>
          <a:xfrm>
            <a:off x="1538296" y="5486400"/>
            <a:ext cx="5867401" cy="415391"/>
          </a:xfrm>
          <a:prstGeom prst="rect">
            <a:avLst/>
          </a:prstGeom>
          <a:solidFill>
            <a:srgbClr val="FFFF00"/>
          </a:solidFill>
          <a:ln>
            <a:solidFill>
              <a:schemeClr val="tx2"/>
            </a:solidFill>
          </a:ln>
        </p:spPr>
        <p:txBody>
          <a:bodyPr wrap="square" lIns="91334" tIns="45667" rIns="91334" bIns="45667" rtlCol="0">
            <a:spAutoFit/>
          </a:bodyPr>
          <a:lstStyle/>
          <a:p>
            <a:pPr algn="ctr"/>
            <a:r>
              <a:rPr lang="en-US" sz="2100" i="1" dirty="0">
                <a:latin typeface="Times New Roman" panose="02020603050405020304" pitchFamily="18" charset="0"/>
                <a:cs typeface="Times New Roman" panose="02020603050405020304" pitchFamily="18" charset="0"/>
              </a:rPr>
              <a:t>Shielding Effect increases down a group</a:t>
            </a:r>
          </a:p>
        </p:txBody>
      </p:sp>
      <p:sp>
        <p:nvSpPr>
          <p:cNvPr id="3" name="Down Arrow 2"/>
          <p:cNvSpPr/>
          <p:nvPr/>
        </p:nvSpPr>
        <p:spPr bwMode="auto">
          <a:xfrm>
            <a:off x="7200900" y="3768197"/>
            <a:ext cx="342900" cy="1683806"/>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Down Arrow 8"/>
          <p:cNvSpPr/>
          <p:nvPr/>
        </p:nvSpPr>
        <p:spPr bwMode="auto">
          <a:xfrm>
            <a:off x="3886200" y="4568295"/>
            <a:ext cx="342900" cy="859102"/>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Down Arrow 9"/>
          <p:cNvSpPr/>
          <p:nvPr/>
        </p:nvSpPr>
        <p:spPr bwMode="auto">
          <a:xfrm>
            <a:off x="1366846" y="3709195"/>
            <a:ext cx="342900" cy="17182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38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6210">
                                            <p:txEl>
                                              <p:pRg st="0" end="0"/>
                                            </p:txEl>
                                          </p:spTgt>
                                        </p:tgtEl>
                                        <p:attrNameLst>
                                          <p:attrName>style.visibility</p:attrName>
                                        </p:attrNameLst>
                                      </p:cBhvr>
                                      <p:to>
                                        <p:strVal val="visible"/>
                                      </p:to>
                                    </p:set>
                                    <p:animEffect transition="in" filter="fade">
                                      <p:cBhvr>
                                        <p:cTn id="7" dur="500"/>
                                        <p:tgtEl>
                                          <p:spTgt spid="606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6210">
                                            <p:txEl>
                                              <p:pRg st="1" end="1"/>
                                            </p:txEl>
                                          </p:spTgt>
                                        </p:tgtEl>
                                        <p:attrNameLst>
                                          <p:attrName>style.visibility</p:attrName>
                                        </p:attrNameLst>
                                      </p:cBhvr>
                                      <p:to>
                                        <p:strVal val="visible"/>
                                      </p:to>
                                    </p:set>
                                    <p:animEffect transition="in" filter="fade">
                                      <p:cBhvr>
                                        <p:cTn id="12" dur="500"/>
                                        <p:tgtEl>
                                          <p:spTgt spid="606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b="1" dirty="0">
                <a:solidFill>
                  <a:schemeClr val="accent3"/>
                </a:solidFill>
                <a:ea typeface="ＭＳ Ｐゴシック" pitchFamily="-128" charset="-128"/>
                <a:cs typeface="ＭＳ Ｐゴシック" pitchFamily="-128" charset="-128"/>
              </a:rPr>
              <a:t>Ionic radius</a:t>
            </a:r>
            <a:r>
              <a:rPr lang="en-US" b="1" dirty="0">
                <a:solidFill>
                  <a:schemeClr val="accent1"/>
                </a:solidFill>
                <a:ea typeface="ＭＳ Ｐゴシック" pitchFamily="-128" charset="-128"/>
                <a:cs typeface="ＭＳ Ｐゴシック" pitchFamily="-128" charset="-128"/>
              </a:rPr>
              <a:t> </a:t>
            </a:r>
            <a:r>
              <a:rPr lang="en-US" dirty="0">
                <a:solidFill>
                  <a:schemeClr val="tx1"/>
                </a:solidFill>
                <a:ea typeface="ＭＳ Ｐゴシック" pitchFamily="-128" charset="-128"/>
                <a:cs typeface="ＭＳ Ｐゴシック" pitchFamily="-128" charset="-128"/>
              </a:rPr>
              <a:t>is</a:t>
            </a:r>
            <a:r>
              <a:rPr lang="en-US" b="1" dirty="0">
                <a:solidFill>
                  <a:srgbClr val="FFC000"/>
                </a:solidFill>
                <a:ea typeface="ＭＳ Ｐゴシック" pitchFamily="-128" charset="-128"/>
                <a:cs typeface="ＭＳ Ｐゴシック" pitchFamily="-128" charset="-128"/>
              </a:rPr>
              <a:t> </a:t>
            </a:r>
            <a:r>
              <a:rPr lang="en-US" dirty="0"/>
              <a:t>a measure of the size of an ion</a:t>
            </a:r>
            <a:r>
              <a:rPr lang="en-US" dirty="0">
                <a:ea typeface="ＭＳ Ｐゴシック" pitchFamily="-128" charset="-128"/>
                <a:cs typeface="ＭＳ Ｐゴシック" pitchFamily="-128" charset="-128"/>
              </a:rPr>
              <a:t>. </a:t>
            </a:r>
          </a:p>
          <a:p>
            <a:r>
              <a:rPr lang="en-US" dirty="0">
                <a:solidFill>
                  <a:schemeClr val="accent2"/>
                </a:solidFill>
              </a:rPr>
              <a:t>Cation e.g. Na </a:t>
            </a:r>
            <a:r>
              <a:rPr lang="en-US" dirty="0">
                <a:solidFill>
                  <a:schemeClr val="accent2"/>
                </a:solidFill>
                <a:sym typeface="Wingdings" panose="05000000000000000000" pitchFamily="2" charset="2"/>
              </a:rPr>
              <a:t> Na</a:t>
            </a:r>
            <a:r>
              <a:rPr lang="en-US" baseline="30000" dirty="0">
                <a:solidFill>
                  <a:schemeClr val="accent2"/>
                </a:solidFill>
                <a:sym typeface="Wingdings" panose="05000000000000000000" pitchFamily="2" charset="2"/>
              </a:rPr>
              <a:t>+</a:t>
            </a:r>
            <a:endParaRPr lang="en-US" baseline="30000" dirty="0">
              <a:solidFill>
                <a:schemeClr val="accent2"/>
              </a:solidFill>
            </a:endParaRPr>
          </a:p>
          <a:p>
            <a:endParaRPr lang="en-US" dirty="0">
              <a:solidFill>
                <a:schemeClr val="accent1"/>
              </a:solidFill>
            </a:endParaRPr>
          </a:p>
          <a:p>
            <a:endParaRPr lang="en-US" dirty="0">
              <a:solidFill>
                <a:schemeClr val="accent1"/>
              </a:solidFill>
            </a:endParaRPr>
          </a:p>
          <a:p>
            <a:r>
              <a:rPr lang="en-US" dirty="0">
                <a:solidFill>
                  <a:schemeClr val="accent1"/>
                </a:solidFill>
              </a:rPr>
              <a:t>Anion e.g. Cl </a:t>
            </a:r>
            <a:r>
              <a:rPr lang="en-US" dirty="0">
                <a:solidFill>
                  <a:schemeClr val="accent1"/>
                </a:solidFill>
                <a:sym typeface="Wingdings" panose="05000000000000000000" pitchFamily="2" charset="2"/>
              </a:rPr>
              <a:t> Cl</a:t>
            </a:r>
            <a:r>
              <a:rPr lang="en-US" baseline="30000" dirty="0">
                <a:solidFill>
                  <a:schemeClr val="accent1"/>
                </a:solidFill>
                <a:sym typeface="Wingdings" panose="05000000000000000000" pitchFamily="2" charset="2"/>
              </a:rPr>
              <a:t>-</a:t>
            </a:r>
            <a:endParaRPr lang="en-US" baseline="30000" dirty="0">
              <a:solidFill>
                <a:schemeClr val="accent1"/>
              </a:solidFill>
            </a:endParaRPr>
          </a:p>
          <a:p>
            <a:endParaRPr lang="en-US" dirty="0">
              <a:solidFill>
                <a:schemeClr val="accent1"/>
              </a:solidFill>
            </a:endParaRPr>
          </a:p>
          <a:p>
            <a:r>
              <a:rPr lang="en-US" dirty="0">
                <a:solidFill>
                  <a:schemeClr val="accent1"/>
                </a:solidFill>
              </a:rPr>
              <a:t>	</a:t>
            </a:r>
            <a:r>
              <a:rPr lang="en-US" dirty="0">
                <a:solidFill>
                  <a:schemeClr val="accent2"/>
                </a:solidFill>
              </a:rPr>
              <a:t>  </a:t>
            </a:r>
          </a:p>
        </p:txBody>
      </p:sp>
      <p:sp>
        <p:nvSpPr>
          <p:cNvPr id="7" name="Content Placeholder 6"/>
          <p:cNvSpPr>
            <a:spLocks noGrp="1"/>
          </p:cNvSpPr>
          <p:nvPr>
            <p:ph sz="quarter" idx="13"/>
          </p:nvPr>
        </p:nvSpPr>
        <p:spPr>
          <a:xfrm>
            <a:off x="4586894" y="0"/>
            <a:ext cx="4557106" cy="6477000"/>
          </a:xfrm>
          <a:solidFill>
            <a:schemeClr val="bg1"/>
          </a:solidFill>
        </p:spPr>
        <p:txBody>
          <a:bodyPr lIns="91440" tIns="91440" rIns="182880"/>
          <a:lstStyle/>
          <a:p>
            <a:pPr marL="0" lvl="1" indent="0">
              <a:lnSpc>
                <a:spcPct val="112000"/>
              </a:lnSpc>
              <a:buNone/>
            </a:pPr>
            <a:endParaRPr lang="en-US" sz="800" dirty="0">
              <a:solidFill>
                <a:srgbClr val="FF0000"/>
              </a:solidFill>
              <a:ea typeface="ＭＳ Ｐゴシック" pitchFamily="-128" charset="-128"/>
              <a:cs typeface="ＭＳ Ｐゴシック" pitchFamily="-128" charset="-128"/>
            </a:endParaRPr>
          </a:p>
          <a:p>
            <a:pPr marL="349250" lvl="1" indent="-349250">
              <a:lnSpc>
                <a:spcPct val="112000"/>
              </a:lnSpc>
            </a:pPr>
            <a:r>
              <a:rPr lang="en-US" sz="2800" dirty="0">
                <a:solidFill>
                  <a:srgbClr val="FF0000"/>
                </a:solidFill>
                <a:ea typeface="ＭＳ Ｐゴシック" pitchFamily="-128" charset="-128"/>
                <a:cs typeface="ＭＳ Ｐゴシック" pitchFamily="-128" charset="-128"/>
              </a:rPr>
              <a:t>DECREASE for </a:t>
            </a:r>
            <a:r>
              <a:rPr lang="en-US" sz="2800" dirty="0">
                <a:solidFill>
                  <a:schemeClr val="tx1"/>
                </a:solidFill>
                <a:ea typeface="ＭＳ Ｐゴシック" pitchFamily="-128" charset="-128"/>
                <a:cs typeface="ＭＳ Ｐゴシック" pitchFamily="-128" charset="-128"/>
              </a:rPr>
              <a:t>cations</a:t>
            </a:r>
            <a:r>
              <a:rPr lang="en-US" sz="2800" dirty="0">
                <a:solidFill>
                  <a:srgbClr val="FF0000"/>
                </a:solidFill>
                <a:ea typeface="ＭＳ Ｐゴシック" pitchFamily="-128" charset="-128"/>
                <a:cs typeface="ＭＳ Ｐゴシック" pitchFamily="-128" charset="-128"/>
              </a:rPr>
              <a:t> across a period. </a:t>
            </a:r>
          </a:p>
          <a:p>
            <a:pPr marL="804548" lvl="2" indent="-349250">
              <a:lnSpc>
                <a:spcPct val="112000"/>
              </a:lnSpc>
            </a:pPr>
            <a:r>
              <a:rPr lang="en-US" sz="2400" i="1" dirty="0">
                <a:solidFill>
                  <a:srgbClr val="FF0000"/>
                </a:solidFill>
                <a:latin typeface="Times New Roman" panose="02020603050405020304" pitchFamily="18" charset="0"/>
                <a:ea typeface="ＭＳ Ｐゴシック" pitchFamily="-128" charset="-128"/>
                <a:cs typeface="Times New Roman" panose="02020603050405020304" pitchFamily="18" charset="0"/>
              </a:rPr>
              <a:t>Groups 1A – 3A elements lose electrons to become cations.</a:t>
            </a:r>
            <a:endParaRPr lang="en-US" sz="2400" dirty="0">
              <a:solidFill>
                <a:srgbClr val="FF0000"/>
              </a:solidFill>
              <a:ea typeface="ＭＳ Ｐゴシック" pitchFamily="-128" charset="-128"/>
              <a:cs typeface="ＭＳ Ｐゴシック" pitchFamily="-128" charset="-128"/>
            </a:endParaRPr>
          </a:p>
          <a:p>
            <a:pPr marL="349250" lvl="1" indent="-349250">
              <a:lnSpc>
                <a:spcPct val="112000"/>
              </a:lnSpc>
            </a:pPr>
            <a:r>
              <a:rPr lang="en-US" sz="2800" dirty="0">
                <a:solidFill>
                  <a:srgbClr val="0070C0"/>
                </a:solidFill>
                <a:ea typeface="ＭＳ Ｐゴシック" pitchFamily="-128" charset="-128"/>
                <a:cs typeface="ＭＳ Ｐゴシック" pitchFamily="-128" charset="-128"/>
              </a:rPr>
              <a:t>INCREASE for </a:t>
            </a:r>
            <a:r>
              <a:rPr lang="en-US" sz="2800" dirty="0">
                <a:solidFill>
                  <a:schemeClr val="tx1"/>
                </a:solidFill>
                <a:ea typeface="ＭＳ Ｐゴシック" pitchFamily="-128" charset="-128"/>
                <a:cs typeface="ＭＳ Ｐゴシック" pitchFamily="-128" charset="-128"/>
              </a:rPr>
              <a:t>anions</a:t>
            </a:r>
            <a:r>
              <a:rPr lang="en-US" sz="2800" dirty="0">
                <a:solidFill>
                  <a:srgbClr val="0070C0"/>
                </a:solidFill>
                <a:ea typeface="ＭＳ Ｐゴシック" pitchFamily="-128" charset="-128"/>
                <a:cs typeface="ＭＳ Ｐゴシック" pitchFamily="-128" charset="-128"/>
              </a:rPr>
              <a:t> across a period.</a:t>
            </a:r>
          </a:p>
          <a:p>
            <a:pPr marL="804548" lvl="2" indent="-349250">
              <a:lnSpc>
                <a:spcPct val="112000"/>
              </a:lnSpc>
            </a:pPr>
            <a:r>
              <a:rPr lang="en-US" sz="2400" i="1" dirty="0">
                <a:solidFill>
                  <a:srgbClr val="FF0000"/>
                </a:solidFill>
                <a:latin typeface="Times New Roman" panose="02020603050405020304" pitchFamily="18" charset="0"/>
                <a:ea typeface="ＭＳ Ｐゴシック" pitchFamily="-128" charset="-128"/>
                <a:cs typeface="Times New Roman" panose="02020603050405020304" pitchFamily="18" charset="0"/>
              </a:rPr>
              <a:t>Groups 4A – 7A elements gain electrons to become anions.</a:t>
            </a:r>
            <a:endParaRPr lang="en-US" sz="2400" dirty="0">
              <a:solidFill>
                <a:srgbClr val="0070C0"/>
              </a:solidFill>
              <a:ea typeface="ＭＳ Ｐゴシック" pitchFamily="-128" charset="-128"/>
              <a:cs typeface="ＭＳ Ｐゴシック" pitchFamily="-128" charset="-128"/>
            </a:endParaRPr>
          </a:p>
          <a:p>
            <a:pPr marL="349250" lvl="1" indent="-349250">
              <a:lnSpc>
                <a:spcPct val="112000"/>
              </a:lnSpc>
            </a:pPr>
            <a:r>
              <a:rPr lang="en-US" sz="3600" dirty="0">
                <a:solidFill>
                  <a:srgbClr val="00B050"/>
                </a:solidFill>
                <a:ea typeface="ＭＳ Ｐゴシック" pitchFamily="-128" charset="-128"/>
                <a:cs typeface="ＭＳ Ｐゴシック" pitchFamily="-128" charset="-128"/>
              </a:rPr>
              <a:t>Increase down a group.</a:t>
            </a:r>
          </a:p>
        </p:txBody>
      </p:sp>
      <p:sp>
        <p:nvSpPr>
          <p:cNvPr id="2" name="Title 1"/>
          <p:cNvSpPr>
            <a:spLocks noGrp="1"/>
          </p:cNvSpPr>
          <p:nvPr>
            <p:ph type="title"/>
          </p:nvPr>
        </p:nvSpPr>
        <p:spPr>
          <a:xfrm>
            <a:off x="5" y="0"/>
            <a:ext cx="4571996" cy="1371600"/>
          </a:xfrm>
        </p:spPr>
        <p:txBody>
          <a:bodyPr/>
          <a:lstStyle/>
          <a:p>
            <a:r>
              <a:rPr lang="en-US" dirty="0"/>
              <a:t>Trends of </a:t>
            </a:r>
            <a:r>
              <a:rPr lang="en-US" dirty="0">
                <a:solidFill>
                  <a:srgbClr val="FFFF00"/>
                </a:solidFill>
              </a:rPr>
              <a:t>Ionic Radii</a:t>
            </a:r>
          </a:p>
        </p:txBody>
      </p:sp>
      <p:grpSp>
        <p:nvGrpSpPr>
          <p:cNvPr id="18" name="Group 17"/>
          <p:cNvGrpSpPr/>
          <p:nvPr/>
        </p:nvGrpSpPr>
        <p:grpSpPr>
          <a:xfrm>
            <a:off x="816109" y="4934665"/>
            <a:ext cx="2678828" cy="1466135"/>
            <a:chOff x="331170" y="974528"/>
            <a:chExt cx="1427778" cy="586454"/>
          </a:xfrm>
        </p:grpSpPr>
        <p:sp>
          <p:nvSpPr>
            <p:cNvPr id="10" name="Oval 9"/>
            <p:cNvSpPr/>
            <p:nvPr/>
          </p:nvSpPr>
          <p:spPr bwMode="auto">
            <a:xfrm>
              <a:off x="331170" y="1240899"/>
              <a:ext cx="284480" cy="270934"/>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5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3" name="Left Arrow 12"/>
            <p:cNvSpPr/>
            <p:nvPr/>
          </p:nvSpPr>
          <p:spPr bwMode="auto">
            <a:xfrm flipH="1">
              <a:off x="795236" y="1237663"/>
              <a:ext cx="231991" cy="277407"/>
            </a:xfrm>
            <a:prstGeom prst="leftArrow">
              <a:avLst/>
            </a:prstGeom>
            <a:solidFill>
              <a:schemeClr val="accent4">
                <a:lumMod val="60000"/>
                <a:lumOff val="40000"/>
              </a:schemeClr>
            </a:solidFill>
            <a:ln>
              <a:noFill/>
            </a:ln>
            <a:effectLst/>
          </p:spPr>
          <p:txBody>
            <a:bodyPr vert="horz" wrap="square" lIns="274320" tIns="45720" rIns="274320" bIns="45720" numCol="1" rtlCol="0" anchor="t" anchorCtr="0" compatLnSpc="1">
              <a:prstTxWarp prst="textNoShape">
                <a:avLst/>
              </a:prstTxWarp>
            </a:bodyPr>
            <a:lstStyle/>
            <a:p>
              <a:pPr defTabSz="1920532"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 name="Oval 13"/>
            <p:cNvSpPr>
              <a:spLocks noChangeAspect="1"/>
            </p:cNvSpPr>
            <p:nvPr/>
          </p:nvSpPr>
          <p:spPr bwMode="auto">
            <a:xfrm>
              <a:off x="1157542" y="974528"/>
              <a:ext cx="601406" cy="586454"/>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532" eaLnBrk="1" hangingPunct="1">
                <a:lnSpc>
                  <a:spcPct val="115000"/>
                </a:lnSpc>
                <a:spcBef>
                  <a:spcPct val="20000"/>
                </a:spcBef>
                <a:buClr>
                  <a:srgbClr val="2877C4"/>
                </a:buClr>
              </a:pPr>
              <a:r>
                <a:rPr lang="en-US" sz="2100" b="1" dirty="0">
                  <a:solidFill>
                    <a:srgbClr val="000000"/>
                  </a:solidFill>
                  <a:latin typeface="Arial" charset="0"/>
                  <a:ea typeface="+mn-ea"/>
                </a:rPr>
                <a:t>−</a:t>
              </a:r>
            </a:p>
          </p:txBody>
        </p:sp>
      </p:grpSp>
      <p:grpSp>
        <p:nvGrpSpPr>
          <p:cNvPr id="19" name="Group 18"/>
          <p:cNvGrpSpPr/>
          <p:nvPr/>
        </p:nvGrpSpPr>
        <p:grpSpPr>
          <a:xfrm>
            <a:off x="1278429" y="3083355"/>
            <a:ext cx="2389437" cy="1260045"/>
            <a:chOff x="172462" y="1629547"/>
            <a:chExt cx="1273537" cy="504018"/>
          </a:xfrm>
        </p:grpSpPr>
        <p:sp>
          <p:nvSpPr>
            <p:cNvPr id="15" name="Oval 14"/>
            <p:cNvSpPr/>
            <p:nvPr/>
          </p:nvSpPr>
          <p:spPr bwMode="auto">
            <a:xfrm>
              <a:off x="172462" y="1629547"/>
              <a:ext cx="443188" cy="500781"/>
            </a:xfrm>
            <a:prstGeom prst="ellipse">
              <a:avLst/>
            </a:prstGeom>
            <a:solidFill>
              <a:schemeClr val="accent2">
                <a:lumMod val="40000"/>
                <a:lumOff val="60000"/>
              </a:schemeClr>
            </a:solidFill>
            <a:ln w="28575"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5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6" name="Left Arrow 15"/>
            <p:cNvSpPr/>
            <p:nvPr/>
          </p:nvSpPr>
          <p:spPr bwMode="auto">
            <a:xfrm flipH="1">
              <a:off x="785404" y="1856158"/>
              <a:ext cx="231991" cy="277407"/>
            </a:xfrm>
            <a:prstGeom prst="leftArrow">
              <a:avLst/>
            </a:prstGeom>
            <a:solidFill>
              <a:schemeClr val="accent4">
                <a:lumMod val="60000"/>
                <a:lumOff val="40000"/>
              </a:schemeClr>
            </a:solidFill>
            <a:ln>
              <a:noFill/>
            </a:ln>
            <a:effectLst/>
          </p:spPr>
          <p:txBody>
            <a:bodyPr vert="horz" wrap="square" lIns="274320" tIns="45720" rIns="274320" bIns="45720" numCol="1" rtlCol="0" anchor="t" anchorCtr="0" compatLnSpc="1">
              <a:prstTxWarp prst="textNoShape">
                <a:avLst/>
              </a:prstTxWarp>
            </a:bodyPr>
            <a:lstStyle/>
            <a:p>
              <a:pPr defTabSz="1920532"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 name="Oval 16"/>
            <p:cNvSpPr>
              <a:spLocks noChangeAspect="1"/>
            </p:cNvSpPr>
            <p:nvPr/>
          </p:nvSpPr>
          <p:spPr bwMode="auto">
            <a:xfrm>
              <a:off x="1247727" y="1898190"/>
              <a:ext cx="198272" cy="193342"/>
            </a:xfrm>
            <a:prstGeom prst="ellipse">
              <a:avLst/>
            </a:prstGeom>
            <a:solidFill>
              <a:schemeClr val="accent2">
                <a:lumMod val="40000"/>
                <a:lumOff val="60000"/>
              </a:schemeClr>
            </a:solidFill>
            <a:ln w="28575"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532" eaLnBrk="1" hangingPunct="1">
                <a:lnSpc>
                  <a:spcPct val="115000"/>
                </a:lnSpc>
                <a:spcBef>
                  <a:spcPct val="20000"/>
                </a:spcBef>
                <a:buClr>
                  <a:srgbClr val="2877C4"/>
                </a:buClr>
              </a:pPr>
              <a:r>
                <a:rPr lang="en-US" sz="2100" b="1" dirty="0">
                  <a:solidFill>
                    <a:srgbClr val="000000"/>
                  </a:solidFill>
                  <a:latin typeface="Arial" charset="0"/>
                  <a:ea typeface="+mn-ea"/>
                </a:rPr>
                <a:t>+</a:t>
              </a:r>
            </a:p>
          </p:txBody>
        </p:sp>
      </p:grpSp>
    </p:spTree>
    <p:extLst>
      <p:ext uri="{BB962C8B-B14F-4D97-AF65-F5344CB8AC3E}">
        <p14:creationId xmlns:p14="http://schemas.microsoft.com/office/powerpoint/2010/main" val="31456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body" idx="1"/>
          </p:nvPr>
        </p:nvSpPr>
        <p:spPr>
          <a:xfrm>
            <a:off x="185737" y="990600"/>
            <a:ext cx="8686800" cy="5029200"/>
          </a:xfrm>
        </p:spPr>
        <p:txBody>
          <a:bodyPr/>
          <a:lstStyle/>
          <a:p>
            <a:pPr marL="0" eaLnBrk="0" hangingPunct="0">
              <a:spcBef>
                <a:spcPct val="0"/>
              </a:spcBef>
            </a:pPr>
            <a:r>
              <a:rPr lang="en-US" altLang="en-US" sz="2300" dirty="0"/>
              <a:t>Metals, such as Sodium lose electrons when bonding, </a:t>
            </a:r>
            <a:r>
              <a:rPr lang="en-US" altLang="en-US" sz="2300" dirty="0">
                <a:solidFill>
                  <a:srgbClr val="FF0000"/>
                </a:solidFill>
              </a:rPr>
              <a:t>giving the sodium ion a net positive charge (11 protons - 10 electrons)</a:t>
            </a:r>
            <a:r>
              <a:rPr lang="en-US" altLang="en-US" sz="2300" dirty="0"/>
              <a:t>. </a:t>
            </a:r>
          </a:p>
          <a:p>
            <a:pPr marL="0" eaLnBrk="0" hangingPunct="0">
              <a:spcBef>
                <a:spcPts val="1200"/>
              </a:spcBef>
            </a:pPr>
            <a:r>
              <a:rPr lang="en-US" altLang="en-US" sz="2300" dirty="0"/>
              <a:t>The positive ion is called a </a:t>
            </a:r>
            <a:r>
              <a:rPr lang="en-US" altLang="en-US" sz="2300" b="1" dirty="0">
                <a:solidFill>
                  <a:schemeClr val="accent1">
                    <a:lumMod val="50000"/>
                  </a:schemeClr>
                </a:solidFill>
              </a:rPr>
              <a:t>cation </a:t>
            </a:r>
            <a:r>
              <a:rPr lang="en-US" altLang="en-US" sz="2300" dirty="0"/>
              <a:t>and is written as Na</a:t>
            </a:r>
            <a:r>
              <a:rPr lang="en-US" altLang="en-US" sz="2300" baseline="30000" dirty="0"/>
              <a:t>+</a:t>
            </a:r>
            <a:r>
              <a:rPr lang="en-US" altLang="en-US" sz="2300" dirty="0"/>
              <a:t>.  The </a:t>
            </a:r>
            <a:r>
              <a:rPr lang="en-US" altLang="en-US" sz="2300" dirty="0">
                <a:solidFill>
                  <a:srgbClr val="00B050"/>
                </a:solidFill>
              </a:rPr>
              <a:t>ionic size is SMALLER than the atomic size</a:t>
            </a:r>
            <a:r>
              <a:rPr lang="en-US" altLang="en-US" sz="2300" dirty="0"/>
              <a:t>.</a:t>
            </a:r>
            <a:r>
              <a:rPr lang="en-US" altLang="en-US" sz="2300" baseline="30000" dirty="0"/>
              <a:t> </a:t>
            </a:r>
          </a:p>
          <a:p>
            <a:pPr eaLnBrk="0" hangingPunct="0">
              <a:spcBef>
                <a:spcPct val="0"/>
              </a:spcBef>
            </a:pPr>
            <a:endParaRPr lang="en-US" altLang="en-US" sz="2300" b="1" u="sng" dirty="0"/>
          </a:p>
        </p:txBody>
      </p:sp>
      <p:pic>
        <p:nvPicPr>
          <p:cNvPr id="678918" name="Picture 6" descr="Na"/>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838200" y="3200400"/>
            <a:ext cx="7686675" cy="2946400"/>
          </a:xfrm>
          <a:prstGeom prst="rect">
            <a:avLst/>
          </a:prstGeom>
          <a:noFill/>
          <a:extLst>
            <a:ext uri="{909E8E84-426E-40DD-AFC4-6F175D3DCCD1}">
              <a14:hiddenFill xmlns:a14="http://schemas.microsoft.com/office/drawing/2010/main">
                <a:solidFill>
                  <a:srgbClr val="FFFFFF"/>
                </a:solidFill>
              </a14:hiddenFill>
            </a:ext>
          </a:extLst>
        </p:spPr>
      </p:pic>
      <p:sp>
        <p:nvSpPr>
          <p:cNvPr id="678919" name="Rectangle 7"/>
          <p:cNvSpPr>
            <a:spLocks noGrp="1" noChangeArrowheads="1"/>
          </p:cNvSpPr>
          <p:nvPr>
            <p:ph type="title"/>
          </p:nvPr>
        </p:nvSpPr>
        <p:spPr>
          <a:xfrm>
            <a:off x="5334001" y="0"/>
            <a:ext cx="838200" cy="762000"/>
          </a:xfrm>
        </p:spPr>
        <p:txBody>
          <a:bodyPr/>
          <a:lstStyle/>
          <a:p>
            <a:r>
              <a:rPr lang="en-US" altLang="en-US" dirty="0"/>
              <a:t>Ions</a:t>
            </a:r>
          </a:p>
        </p:txBody>
      </p:sp>
      <p:sp>
        <p:nvSpPr>
          <p:cNvPr id="5"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spTree>
    <p:extLst>
      <p:ext uri="{BB962C8B-B14F-4D97-AF65-F5344CB8AC3E}">
        <p14:creationId xmlns:p14="http://schemas.microsoft.com/office/powerpoint/2010/main" val="12542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914">
                                            <p:txEl>
                                              <p:pRg st="0" end="0"/>
                                            </p:txEl>
                                          </p:spTgt>
                                        </p:tgtEl>
                                        <p:attrNameLst>
                                          <p:attrName>style.visibility</p:attrName>
                                        </p:attrNameLst>
                                      </p:cBhvr>
                                      <p:to>
                                        <p:strVal val="visible"/>
                                      </p:to>
                                    </p:set>
                                    <p:animEffect transition="in" filter="fade">
                                      <p:cBhvr>
                                        <p:cTn id="7" dur="500"/>
                                        <p:tgtEl>
                                          <p:spTgt spid="67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8918"/>
                                        </p:tgtEl>
                                        <p:attrNameLst>
                                          <p:attrName>style.visibility</p:attrName>
                                        </p:attrNameLst>
                                      </p:cBhvr>
                                      <p:to>
                                        <p:strVal val="visible"/>
                                      </p:to>
                                    </p:set>
                                    <p:animEffect transition="in" filter="fade">
                                      <p:cBhvr>
                                        <p:cTn id="12" dur="500"/>
                                        <p:tgtEl>
                                          <p:spTgt spid="6789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8914">
                                            <p:txEl>
                                              <p:pRg st="1" end="1"/>
                                            </p:txEl>
                                          </p:spTgt>
                                        </p:tgtEl>
                                        <p:attrNameLst>
                                          <p:attrName>style.visibility</p:attrName>
                                        </p:attrNameLst>
                                      </p:cBhvr>
                                      <p:to>
                                        <p:strVal val="visible"/>
                                      </p:to>
                                    </p:set>
                                    <p:animEffect transition="in" filter="fade">
                                      <p:cBhvr>
                                        <p:cTn id="17" dur="500"/>
                                        <p:tgtEl>
                                          <p:spTgt spid="678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body" idx="1"/>
          </p:nvPr>
        </p:nvSpPr>
        <p:spPr>
          <a:xfrm>
            <a:off x="202424" y="744682"/>
            <a:ext cx="8677275" cy="1066800"/>
          </a:xfrm>
        </p:spPr>
        <p:txBody>
          <a:bodyPr/>
          <a:lstStyle/>
          <a:p>
            <a:pPr marL="0">
              <a:spcBef>
                <a:spcPct val="50000"/>
              </a:spcBef>
            </a:pPr>
            <a:r>
              <a:rPr lang="en-US" altLang="en-US" sz="2300" dirty="0"/>
              <a:t>Nonmetals, such as chlorine, </a:t>
            </a:r>
            <a:r>
              <a:rPr lang="en-US" altLang="en-US" sz="2300" i="1" dirty="0">
                <a:solidFill>
                  <a:schemeClr val="accent1">
                    <a:lumMod val="50000"/>
                  </a:schemeClr>
                </a:solidFill>
              </a:rPr>
              <a:t>gain</a:t>
            </a:r>
            <a:r>
              <a:rPr lang="en-US" altLang="en-US" sz="2300" dirty="0"/>
              <a:t> electrons when bonding, producing an </a:t>
            </a:r>
            <a:r>
              <a:rPr lang="en-US" altLang="en-US" sz="2300" b="1" dirty="0">
                <a:solidFill>
                  <a:schemeClr val="accent1">
                    <a:lumMod val="50000"/>
                  </a:schemeClr>
                </a:solidFill>
              </a:rPr>
              <a:t>anion </a:t>
            </a:r>
            <a:r>
              <a:rPr lang="en-US" altLang="en-US" sz="2300" dirty="0"/>
              <a:t>(negative ion):  (</a:t>
            </a:r>
            <a:r>
              <a:rPr lang="en-US" altLang="en-US" sz="2300" dirty="0">
                <a:solidFill>
                  <a:srgbClr val="FF0000"/>
                </a:solidFill>
              </a:rPr>
              <a:t>+17 p – 18 e-</a:t>
            </a:r>
            <a:r>
              <a:rPr lang="en-US" altLang="en-US" sz="2300" dirty="0"/>
              <a:t>). This is written: Cl</a:t>
            </a:r>
            <a:r>
              <a:rPr lang="en-US" altLang="en-US" sz="2300" baseline="30000" dirty="0"/>
              <a:t>-</a:t>
            </a:r>
            <a:r>
              <a:rPr lang="en-US" altLang="en-US" sz="2300" dirty="0"/>
              <a:t>.  The </a:t>
            </a:r>
            <a:r>
              <a:rPr lang="en-US" altLang="en-US" sz="2300" dirty="0">
                <a:solidFill>
                  <a:srgbClr val="00B050"/>
                </a:solidFill>
              </a:rPr>
              <a:t>ionic size is GREATER than the atomic size</a:t>
            </a:r>
            <a:r>
              <a:rPr lang="en-US" altLang="en-US" sz="2300" dirty="0"/>
              <a:t>.</a:t>
            </a:r>
            <a:r>
              <a:rPr lang="en-US" altLang="en-US" sz="2300" baseline="30000" dirty="0"/>
              <a:t>  </a:t>
            </a:r>
            <a:r>
              <a:rPr lang="en-US" altLang="en-US" sz="2300" dirty="0"/>
              <a:t> </a:t>
            </a:r>
          </a:p>
          <a:p>
            <a:pPr marL="0">
              <a:spcBef>
                <a:spcPct val="50000"/>
              </a:spcBef>
            </a:pPr>
            <a:endParaRPr lang="en-US" altLang="en-US" sz="2300" dirty="0"/>
          </a:p>
          <a:p>
            <a:pPr marL="0">
              <a:spcBef>
                <a:spcPct val="50000"/>
              </a:spcBef>
            </a:pPr>
            <a:endParaRPr lang="en-US" altLang="en-US" sz="2300" dirty="0"/>
          </a:p>
          <a:p>
            <a:pPr marL="0">
              <a:spcBef>
                <a:spcPct val="50000"/>
              </a:spcBef>
            </a:pPr>
            <a:endParaRPr lang="en-US" altLang="en-US" sz="2300" dirty="0"/>
          </a:p>
          <a:p>
            <a:pPr marL="0">
              <a:spcBef>
                <a:spcPct val="50000"/>
              </a:spcBef>
            </a:pPr>
            <a:endParaRPr lang="en-US" altLang="en-US" sz="2300" dirty="0"/>
          </a:p>
          <a:p>
            <a:pPr marL="0">
              <a:spcBef>
                <a:spcPct val="50000"/>
              </a:spcBef>
            </a:pPr>
            <a:endParaRPr lang="en-US" altLang="en-US" sz="2300" dirty="0"/>
          </a:p>
          <a:p>
            <a:pPr marL="0">
              <a:spcBef>
                <a:spcPct val="50000"/>
              </a:spcBef>
            </a:pPr>
            <a:endParaRPr lang="en-US" altLang="en-US" sz="2300" dirty="0"/>
          </a:p>
          <a:p>
            <a:pPr marL="0">
              <a:spcBef>
                <a:spcPct val="50000"/>
              </a:spcBef>
            </a:pPr>
            <a:endParaRPr lang="en-US" altLang="en-US" sz="2300" dirty="0"/>
          </a:p>
          <a:p>
            <a:pPr marL="0">
              <a:spcBef>
                <a:spcPct val="50000"/>
              </a:spcBef>
            </a:pPr>
            <a:r>
              <a:rPr lang="en-US" altLang="en-US" sz="2300" i="1" dirty="0">
                <a:solidFill>
                  <a:schemeClr val="accent1">
                    <a:lumMod val="50000"/>
                  </a:schemeClr>
                </a:solidFill>
              </a:rPr>
              <a:t>In general, metals tend to form cations. Nonmetals tend to form anions.</a:t>
            </a:r>
          </a:p>
          <a:p>
            <a:pPr>
              <a:spcBef>
                <a:spcPct val="50000"/>
              </a:spcBef>
            </a:pPr>
            <a:endParaRPr lang="en-US" altLang="en-US" sz="2300" dirty="0"/>
          </a:p>
          <a:p>
            <a:pPr marL="0" indent="0">
              <a:spcBef>
                <a:spcPct val="5000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700" b="1" u="sng" dirty="0"/>
          </a:p>
        </p:txBody>
      </p:sp>
      <p:pic>
        <p:nvPicPr>
          <p:cNvPr id="683013" name="Picture 5" descr="Cl"/>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b="5246"/>
          <a:stretch>
            <a:fillRect/>
          </a:stretch>
        </p:blipFill>
        <p:spPr bwMode="auto">
          <a:xfrm>
            <a:off x="306431" y="1963882"/>
            <a:ext cx="8531138" cy="3276600"/>
          </a:xfrm>
          <a:prstGeom prst="rect">
            <a:avLst/>
          </a:prstGeom>
          <a:noFill/>
          <a:extLst>
            <a:ext uri="{909E8E84-426E-40DD-AFC4-6F175D3DCCD1}">
              <a14:hiddenFill xmlns:a14="http://schemas.microsoft.com/office/drawing/2010/main">
                <a:solidFill>
                  <a:srgbClr val="FFFFFF"/>
                </a:solidFill>
              </a14:hiddenFill>
            </a:ext>
          </a:extLst>
        </p:spPr>
      </p:pic>
      <p:sp>
        <p:nvSpPr>
          <p:cNvPr id="683015" name="Rectangle 7"/>
          <p:cNvSpPr>
            <a:spLocks noGrp="1" noChangeArrowheads="1"/>
          </p:cNvSpPr>
          <p:nvPr>
            <p:ph type="title"/>
          </p:nvPr>
        </p:nvSpPr>
        <p:spPr>
          <a:xfrm>
            <a:off x="5334000" y="0"/>
            <a:ext cx="3733801" cy="762000"/>
          </a:xfrm>
        </p:spPr>
        <p:txBody>
          <a:bodyPr/>
          <a:lstStyle/>
          <a:p>
            <a:r>
              <a:rPr lang="en-US" altLang="en-US" dirty="0"/>
              <a:t>Ions</a:t>
            </a:r>
          </a:p>
        </p:txBody>
      </p:sp>
      <p:sp>
        <p:nvSpPr>
          <p:cNvPr id="5"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spTree>
    <p:extLst>
      <p:ext uri="{BB962C8B-B14F-4D97-AF65-F5344CB8AC3E}">
        <p14:creationId xmlns:p14="http://schemas.microsoft.com/office/powerpoint/2010/main" val="22261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3010">
                                            <p:txEl>
                                              <p:pRg st="0" end="0"/>
                                            </p:txEl>
                                          </p:spTgt>
                                        </p:tgtEl>
                                        <p:attrNameLst>
                                          <p:attrName>style.visibility</p:attrName>
                                        </p:attrNameLst>
                                      </p:cBhvr>
                                      <p:to>
                                        <p:strVal val="visible"/>
                                      </p:to>
                                    </p:set>
                                    <p:animEffect transition="in" filter="fade">
                                      <p:cBhvr>
                                        <p:cTn id="7" dur="500"/>
                                        <p:tgtEl>
                                          <p:spTgt spid="68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013"/>
                                        </p:tgtEl>
                                        <p:attrNameLst>
                                          <p:attrName>style.visibility</p:attrName>
                                        </p:attrNameLst>
                                      </p:cBhvr>
                                      <p:to>
                                        <p:strVal val="visible"/>
                                      </p:to>
                                    </p:set>
                                    <p:animEffect transition="in" filter="fade">
                                      <p:cBhvr>
                                        <p:cTn id="12" dur="500"/>
                                        <p:tgtEl>
                                          <p:spTgt spid="6830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3010">
                                            <p:txEl>
                                              <p:pRg st="8" end="8"/>
                                            </p:txEl>
                                          </p:spTgt>
                                        </p:tgtEl>
                                        <p:attrNameLst>
                                          <p:attrName>style.visibility</p:attrName>
                                        </p:attrNameLst>
                                      </p:cBhvr>
                                      <p:to>
                                        <p:strVal val="visible"/>
                                      </p:to>
                                    </p:set>
                                    <p:animEffect transition="in" filter="fade">
                                      <p:cBhvr>
                                        <p:cTn id="17" dur="500"/>
                                        <p:tgtEl>
                                          <p:spTgt spid="6830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0"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body" idx="1"/>
          </p:nvPr>
        </p:nvSpPr>
        <p:spPr>
          <a:xfrm>
            <a:off x="304800" y="609600"/>
            <a:ext cx="8610600" cy="2057400"/>
          </a:xfrm>
        </p:spPr>
        <p:txBody>
          <a:bodyPr/>
          <a:lstStyle/>
          <a:p>
            <a:pPr marL="0" eaLnBrk="0" hangingPunct="0">
              <a:spcBef>
                <a:spcPct val="0"/>
              </a:spcBef>
            </a:pPr>
            <a:r>
              <a:rPr lang="en-US" altLang="en-US" sz="3600" b="1" dirty="0">
                <a:solidFill>
                  <a:srgbClr val="FF0000"/>
                </a:solidFill>
              </a:rPr>
              <a:t>Ionization Energy</a:t>
            </a:r>
          </a:p>
          <a:p>
            <a:pPr marL="0" eaLnBrk="0" hangingPunct="0">
              <a:spcBef>
                <a:spcPct val="0"/>
              </a:spcBef>
            </a:pPr>
            <a:r>
              <a:rPr lang="en-US" altLang="en-US" sz="2300" dirty="0"/>
              <a:t>The energy required to remove an electron from an atom.</a:t>
            </a:r>
          </a:p>
          <a:p>
            <a:pPr marL="0" eaLnBrk="0" hangingPunct="0">
              <a:spcBef>
                <a:spcPct val="0"/>
              </a:spcBef>
            </a:pPr>
            <a:endParaRPr lang="en-US" altLang="en-US" sz="800" b="1" dirty="0">
              <a:solidFill>
                <a:schemeClr val="accent1">
                  <a:lumMod val="50000"/>
                </a:schemeClr>
              </a:solidFill>
            </a:endParaRPr>
          </a:p>
          <a:p>
            <a:pPr marL="1588" lvl="0" indent="-1588"/>
            <a:r>
              <a:rPr lang="en-US" sz="2400" dirty="0">
                <a:solidFill>
                  <a:srgbClr val="0070C0"/>
                </a:solidFill>
              </a:rPr>
              <a:t>The </a:t>
            </a:r>
            <a:r>
              <a:rPr lang="en-US" sz="2400" b="1" dirty="0">
                <a:solidFill>
                  <a:srgbClr val="0070C0"/>
                </a:solidFill>
              </a:rPr>
              <a:t>tendency to lose electrons</a:t>
            </a:r>
            <a:r>
              <a:rPr lang="en-US" sz="2400" dirty="0">
                <a:solidFill>
                  <a:srgbClr val="0070C0"/>
                </a:solidFill>
              </a:rPr>
              <a:t> is evidence of </a:t>
            </a:r>
            <a:r>
              <a:rPr lang="en-US" sz="2400" b="1" dirty="0">
                <a:solidFill>
                  <a:srgbClr val="0070C0"/>
                </a:solidFill>
              </a:rPr>
              <a:t>????</a:t>
            </a:r>
            <a:r>
              <a:rPr lang="en-US" sz="2400" dirty="0">
                <a:solidFill>
                  <a:srgbClr val="0070C0"/>
                </a:solidFill>
              </a:rPr>
              <a:t> character (</a:t>
            </a:r>
            <a:r>
              <a:rPr lang="en-US" sz="2400" i="1" dirty="0">
                <a:solidFill>
                  <a:srgbClr val="0070C0"/>
                </a:solidFill>
                <a:latin typeface="Times New Roman" panose="02020603050405020304" pitchFamily="18" charset="0"/>
                <a:cs typeface="Times New Roman" panose="02020603050405020304" pitchFamily="18" charset="0"/>
              </a:rPr>
              <a:t>to gain ideal electron configuration</a:t>
            </a:r>
            <a:r>
              <a:rPr lang="en-US" sz="2400" dirty="0">
                <a:solidFill>
                  <a:srgbClr val="0070C0"/>
                </a:solidFill>
              </a:rPr>
              <a:t>).</a:t>
            </a:r>
          </a:p>
          <a:p>
            <a:r>
              <a:rPr lang="en-US" sz="800" dirty="0"/>
              <a:t> </a:t>
            </a:r>
          </a:p>
          <a:p>
            <a:pPr eaLnBrk="0" hangingPunct="0">
              <a:spcBef>
                <a:spcPct val="0"/>
              </a:spcBef>
            </a:pPr>
            <a:endParaRPr lang="en-US" altLang="en-US" sz="2300" dirty="0"/>
          </a:p>
        </p:txBody>
      </p:sp>
      <p:sp>
        <p:nvSpPr>
          <p:cNvPr id="703491" name="Rectangle 3"/>
          <p:cNvSpPr>
            <a:spLocks noGrp="1" noChangeArrowheads="1"/>
          </p:cNvSpPr>
          <p:nvPr>
            <p:ph type="title"/>
          </p:nvPr>
        </p:nvSpPr>
        <p:spPr>
          <a:xfrm>
            <a:off x="5486400" y="0"/>
            <a:ext cx="3657600" cy="685800"/>
          </a:xfrm>
        </p:spPr>
        <p:txBody>
          <a:bodyPr/>
          <a:lstStyle/>
          <a:p>
            <a:r>
              <a:rPr lang="en-US" altLang="en-US" dirty="0"/>
              <a:t>Ionization Energy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5122" name="Picture 2" descr="Ionization Energy 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718" y="2451408"/>
            <a:ext cx="583228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669678"/>
            <a:ext cx="3276600" cy="3200876"/>
          </a:xfrm>
          <a:prstGeom prst="rect">
            <a:avLst/>
          </a:prstGeom>
        </p:spPr>
        <p:txBody>
          <a:bodyPr wrap="square">
            <a:spAutoFit/>
          </a:bodyPr>
          <a:lstStyle/>
          <a:p>
            <a:r>
              <a:rPr lang="en-US" altLang="en-US" sz="2400" b="1" i="1" dirty="0">
                <a:solidFill>
                  <a:srgbClr val="00B050"/>
                </a:solidFill>
                <a:latin typeface="Times New Roman" panose="02020603050405020304" pitchFamily="18" charset="0"/>
                <a:cs typeface="Times New Roman" panose="02020603050405020304" pitchFamily="18" charset="0"/>
              </a:rPr>
              <a:t>The energy required to remove the first electron from an atom is called the first ionization energy. </a:t>
            </a:r>
          </a:p>
          <a:p>
            <a:endParaRPr lang="en-US" altLang="en-US" sz="1000" dirty="0"/>
          </a:p>
          <a:p>
            <a:r>
              <a:rPr lang="en-US" altLang="en-US" sz="2400" dirty="0"/>
              <a:t>Ionization energy </a:t>
            </a:r>
            <a:r>
              <a:rPr lang="en-US" altLang="en-US" sz="2400" dirty="0">
                <a:solidFill>
                  <a:srgbClr val="0070C0"/>
                </a:solidFill>
              </a:rPr>
              <a:t>???? across a period </a:t>
            </a:r>
            <a:r>
              <a:rPr lang="en-US" altLang="en-US" sz="2400" dirty="0"/>
              <a:t>&amp;</a:t>
            </a:r>
            <a:r>
              <a:rPr lang="en-US" altLang="en-US" sz="2400" dirty="0">
                <a:solidFill>
                  <a:srgbClr val="0070C0"/>
                </a:solidFill>
              </a:rPr>
              <a:t> </a:t>
            </a:r>
            <a:r>
              <a:rPr lang="en-US" altLang="en-US" sz="2400" dirty="0">
                <a:solidFill>
                  <a:srgbClr val="FF0000"/>
                </a:solidFill>
              </a:rPr>
              <a:t>???? down a group</a:t>
            </a:r>
            <a:r>
              <a:rPr lang="en-US" altLang="en-US" sz="2400" dirty="0"/>
              <a:t>.</a:t>
            </a:r>
          </a:p>
        </p:txBody>
      </p:sp>
      <p:pic>
        <p:nvPicPr>
          <p:cNvPr id="8" name="Picture 7">
            <a:extLst>
              <a:ext uri="{FF2B5EF4-FFF2-40B4-BE49-F238E27FC236}">
                <a16:creationId xmlns:a16="http://schemas.microsoft.com/office/drawing/2014/main" id="{5D93A903-9524-4248-9B9D-00E6A7D15E5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1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490">
                                            <p:txEl>
                                              <p:pRg st="0" end="0"/>
                                            </p:txEl>
                                          </p:spTgt>
                                        </p:tgtEl>
                                        <p:attrNameLst>
                                          <p:attrName>style.visibility</p:attrName>
                                        </p:attrNameLst>
                                      </p:cBhvr>
                                      <p:to>
                                        <p:strVal val="visible"/>
                                      </p:to>
                                    </p:set>
                                    <p:animEffect transition="in" filter="fade">
                                      <p:cBhvr>
                                        <p:cTn id="7" dur="500"/>
                                        <p:tgtEl>
                                          <p:spTgt spid="70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3490">
                                            <p:txEl>
                                              <p:pRg st="1" end="1"/>
                                            </p:txEl>
                                          </p:spTgt>
                                        </p:tgtEl>
                                        <p:attrNameLst>
                                          <p:attrName>style.visibility</p:attrName>
                                        </p:attrNameLst>
                                      </p:cBhvr>
                                      <p:to>
                                        <p:strVal val="visible"/>
                                      </p:to>
                                    </p:set>
                                    <p:animEffect transition="in" filter="fade">
                                      <p:cBhvr>
                                        <p:cTn id="12" dur="500"/>
                                        <p:tgtEl>
                                          <p:spTgt spid="70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3490">
                                            <p:txEl>
                                              <p:pRg st="3" end="3"/>
                                            </p:txEl>
                                          </p:spTgt>
                                        </p:tgtEl>
                                        <p:attrNameLst>
                                          <p:attrName>style.visibility</p:attrName>
                                        </p:attrNameLst>
                                      </p:cBhvr>
                                      <p:to>
                                        <p:strVal val="visible"/>
                                      </p:to>
                                    </p:set>
                                    <p:animEffect transition="in" filter="fade">
                                      <p:cBhvr>
                                        <p:cTn id="17" dur="500"/>
                                        <p:tgtEl>
                                          <p:spTgt spid="7034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body" idx="1"/>
          </p:nvPr>
        </p:nvSpPr>
        <p:spPr>
          <a:xfrm>
            <a:off x="304800" y="609600"/>
            <a:ext cx="8610600" cy="1987539"/>
          </a:xfrm>
        </p:spPr>
        <p:txBody>
          <a:bodyPr/>
          <a:lstStyle/>
          <a:p>
            <a:pPr marL="0" eaLnBrk="0" hangingPunct="0">
              <a:spcBef>
                <a:spcPct val="0"/>
              </a:spcBef>
            </a:pPr>
            <a:r>
              <a:rPr lang="en-US" altLang="en-US" sz="3600" b="1" dirty="0">
                <a:solidFill>
                  <a:srgbClr val="FF0000"/>
                </a:solidFill>
              </a:rPr>
              <a:t>Ionization Energy</a:t>
            </a:r>
          </a:p>
          <a:p>
            <a:pPr marL="0" eaLnBrk="0" hangingPunct="0">
              <a:spcBef>
                <a:spcPct val="0"/>
              </a:spcBef>
            </a:pPr>
            <a:r>
              <a:rPr lang="en-US" altLang="en-US" sz="2300" dirty="0"/>
              <a:t>The energy required to remove an electron from an atom.</a:t>
            </a:r>
          </a:p>
          <a:p>
            <a:pPr marL="0" eaLnBrk="0" hangingPunct="0">
              <a:spcBef>
                <a:spcPct val="0"/>
              </a:spcBef>
            </a:pPr>
            <a:endParaRPr lang="en-US" altLang="en-US" sz="800" b="1" dirty="0">
              <a:solidFill>
                <a:schemeClr val="accent1">
                  <a:lumMod val="50000"/>
                </a:schemeClr>
              </a:solidFill>
            </a:endParaRPr>
          </a:p>
          <a:p>
            <a:pPr marL="1588" lvl="0" indent="-1588"/>
            <a:r>
              <a:rPr lang="en-US" sz="2400" dirty="0">
                <a:solidFill>
                  <a:srgbClr val="0070C0"/>
                </a:solidFill>
              </a:rPr>
              <a:t>The </a:t>
            </a:r>
            <a:r>
              <a:rPr lang="en-US" sz="2400" b="1" dirty="0">
                <a:solidFill>
                  <a:srgbClr val="FF0000"/>
                </a:solidFill>
                <a:effectLst>
                  <a:outerShdw blurRad="38100" dist="38100" dir="2700000" algn="tl">
                    <a:srgbClr val="000000">
                      <a:alpha val="43137"/>
                    </a:srgbClr>
                  </a:outerShdw>
                </a:effectLst>
              </a:rPr>
              <a:t>tendency to lose electrons</a:t>
            </a:r>
            <a:r>
              <a:rPr lang="en-US" sz="2400" dirty="0">
                <a:solidFill>
                  <a:srgbClr val="FF0000"/>
                </a:solidFill>
                <a:effectLst>
                  <a:outerShdw blurRad="38100" dist="38100" dir="2700000" algn="tl">
                    <a:srgbClr val="000000">
                      <a:alpha val="43137"/>
                    </a:srgbClr>
                  </a:outerShdw>
                </a:effectLst>
              </a:rPr>
              <a:t> </a:t>
            </a:r>
            <a:r>
              <a:rPr lang="en-US" sz="2400" dirty="0">
                <a:solidFill>
                  <a:srgbClr val="0070C0"/>
                </a:solidFill>
              </a:rPr>
              <a:t>is evidence of </a:t>
            </a:r>
            <a:r>
              <a:rPr lang="en-US" sz="2800" b="1" dirty="0">
                <a:solidFill>
                  <a:srgbClr val="FF0000"/>
                </a:solidFill>
                <a:effectLst>
                  <a:outerShdw blurRad="38100" dist="38100" dir="2700000" algn="tl">
                    <a:srgbClr val="000000">
                      <a:alpha val="43137"/>
                    </a:srgbClr>
                  </a:outerShdw>
                </a:effectLst>
              </a:rPr>
              <a:t>metallic</a:t>
            </a:r>
            <a:r>
              <a:rPr lang="en-US" sz="2400" dirty="0">
                <a:solidFill>
                  <a:srgbClr val="0070C0"/>
                </a:solidFill>
              </a:rPr>
              <a:t> character (</a:t>
            </a:r>
            <a:r>
              <a:rPr lang="en-US" sz="2400" i="1" dirty="0">
                <a:solidFill>
                  <a:srgbClr val="0070C0"/>
                </a:solidFill>
                <a:latin typeface="Times New Roman" panose="02020603050405020304" pitchFamily="18" charset="0"/>
                <a:cs typeface="Times New Roman" panose="02020603050405020304" pitchFamily="18" charset="0"/>
              </a:rPr>
              <a:t>to gain ideal electron configuration</a:t>
            </a:r>
            <a:r>
              <a:rPr lang="en-US" sz="2400" dirty="0">
                <a:solidFill>
                  <a:srgbClr val="0070C0"/>
                </a:solidFill>
              </a:rPr>
              <a:t>).</a:t>
            </a:r>
          </a:p>
          <a:p>
            <a:r>
              <a:rPr lang="en-US" sz="800" dirty="0"/>
              <a:t> </a:t>
            </a:r>
          </a:p>
          <a:p>
            <a:pPr eaLnBrk="0" hangingPunct="0">
              <a:spcBef>
                <a:spcPct val="0"/>
              </a:spcBef>
            </a:pPr>
            <a:endParaRPr lang="en-US" altLang="en-US" sz="2300" dirty="0"/>
          </a:p>
        </p:txBody>
      </p:sp>
      <p:sp>
        <p:nvSpPr>
          <p:cNvPr id="703491" name="Rectangle 3"/>
          <p:cNvSpPr>
            <a:spLocks noGrp="1" noChangeArrowheads="1"/>
          </p:cNvSpPr>
          <p:nvPr>
            <p:ph type="title"/>
          </p:nvPr>
        </p:nvSpPr>
        <p:spPr>
          <a:xfrm>
            <a:off x="5486400" y="0"/>
            <a:ext cx="3657600" cy="685800"/>
          </a:xfrm>
        </p:spPr>
        <p:txBody>
          <a:bodyPr/>
          <a:lstStyle/>
          <a:p>
            <a:r>
              <a:rPr lang="en-US" altLang="en-US" dirty="0"/>
              <a:t>Ionization Energy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5122" name="Picture 2" descr="Ionization Energy 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718" y="2597138"/>
            <a:ext cx="5832282" cy="426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669678"/>
            <a:ext cx="3276600" cy="3570208"/>
          </a:xfrm>
          <a:prstGeom prst="rect">
            <a:avLst/>
          </a:prstGeom>
        </p:spPr>
        <p:txBody>
          <a:bodyPr wrap="square">
            <a:spAutoFit/>
          </a:bodyPr>
          <a:lstStyle/>
          <a:p>
            <a:r>
              <a:rPr lang="en-US" altLang="en-US" sz="2400" b="1" i="1" dirty="0">
                <a:solidFill>
                  <a:srgbClr val="00B050"/>
                </a:solidFill>
                <a:latin typeface="Times New Roman" panose="02020603050405020304" pitchFamily="18" charset="0"/>
                <a:cs typeface="Times New Roman" panose="02020603050405020304" pitchFamily="18" charset="0"/>
              </a:rPr>
              <a:t>The energy required to remove the first electron from an atom is called the first ionization energy. </a:t>
            </a:r>
          </a:p>
          <a:p>
            <a:endParaRPr lang="en-US" altLang="en-US" sz="1000" dirty="0"/>
          </a:p>
          <a:p>
            <a:r>
              <a:rPr lang="en-US" altLang="en-US" sz="2400" dirty="0"/>
              <a:t>Ionization energy </a:t>
            </a:r>
            <a:r>
              <a:rPr lang="en-US" altLang="en-US" sz="2400" dirty="0">
                <a:solidFill>
                  <a:srgbClr val="0070C0"/>
                </a:solidFill>
              </a:rPr>
              <a:t>increases across a period </a:t>
            </a:r>
            <a:r>
              <a:rPr lang="en-US" altLang="en-US" sz="2400" dirty="0"/>
              <a:t>&amp;</a:t>
            </a:r>
            <a:r>
              <a:rPr lang="en-US" altLang="en-US" sz="2400" dirty="0">
                <a:solidFill>
                  <a:srgbClr val="0070C0"/>
                </a:solidFill>
              </a:rPr>
              <a:t> </a:t>
            </a:r>
            <a:r>
              <a:rPr lang="en-US" altLang="en-US" sz="2400" dirty="0">
                <a:solidFill>
                  <a:srgbClr val="FF0000"/>
                </a:solidFill>
              </a:rPr>
              <a:t>decreases down a group</a:t>
            </a:r>
            <a:r>
              <a:rPr lang="en-US" altLang="en-US" sz="2400" dirty="0"/>
              <a:t>.</a:t>
            </a:r>
          </a:p>
        </p:txBody>
      </p:sp>
      <p:pic>
        <p:nvPicPr>
          <p:cNvPr id="7" name="Picture 6">
            <a:extLst>
              <a:ext uri="{FF2B5EF4-FFF2-40B4-BE49-F238E27FC236}">
                <a16:creationId xmlns:a16="http://schemas.microsoft.com/office/drawing/2014/main" id="{33BB638C-9BFD-4277-8A71-D81BC9F6A6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71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490">
                                            <p:txEl>
                                              <p:pRg st="3" end="3"/>
                                            </p:txEl>
                                          </p:spTgt>
                                        </p:tgtEl>
                                        <p:attrNameLst>
                                          <p:attrName>style.visibility</p:attrName>
                                        </p:attrNameLst>
                                      </p:cBhvr>
                                      <p:to>
                                        <p:strVal val="visible"/>
                                      </p:to>
                                    </p:set>
                                    <p:animEffect transition="in" filter="fade">
                                      <p:cBhvr>
                                        <p:cTn id="7" dur="500"/>
                                        <p:tgtEl>
                                          <p:spTgt spid="70349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7848600" y="76200"/>
            <a:ext cx="1221105" cy="990600"/>
          </a:xfrm>
          <a:prstGeom prst="rect">
            <a:avLst/>
          </a:prstGeom>
        </p:spPr>
      </p:pic>
      <p:graphicFrame>
        <p:nvGraphicFramePr>
          <p:cNvPr id="7" name="Content Placeholder 4"/>
          <p:cNvGraphicFramePr>
            <a:graphicFrameLocks/>
          </p:cNvGraphicFramePr>
          <p:nvPr/>
        </p:nvGraphicFramePr>
        <p:xfrm>
          <a:off x="457230" y="2590800"/>
          <a:ext cx="8229600" cy="3540760"/>
        </p:xfrm>
        <a:graphic>
          <a:graphicData uri="http://schemas.openxmlformats.org/drawingml/2006/table">
            <a:tbl>
              <a:tblPr>
                <a:tableStyleId>{ED083AE6-46FA-4A59-8FB0-9F97EB10719F}</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685800">
                <a:tc>
                  <a:txBody>
                    <a:bodyPr/>
                    <a:lstStyle/>
                    <a:p>
                      <a:pPr marL="0" marR="0" algn="ctr">
                        <a:spcBef>
                          <a:spcPts val="0"/>
                        </a:spcBef>
                        <a:spcAft>
                          <a:spcPts val="0"/>
                        </a:spcAft>
                      </a:pPr>
                      <a:r>
                        <a:rPr lang="en-US" sz="1500" dirty="0">
                          <a:effectLst/>
                          <a:latin typeface="Times New Roman"/>
                          <a:ea typeface="Times New Roman"/>
                        </a:rPr>
                        <a:t>Meat</a:t>
                      </a:r>
                    </a:p>
                    <a:p>
                      <a:pPr marL="0" marR="0" algn="ctr">
                        <a:spcBef>
                          <a:spcPts val="0"/>
                        </a:spcBef>
                        <a:spcAft>
                          <a:spcPts val="0"/>
                        </a:spcAft>
                      </a:pPr>
                      <a:r>
                        <a:rPr lang="en-US" sz="15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Seafood</a:t>
                      </a:r>
                    </a:p>
                    <a:p>
                      <a:pPr marL="0" marR="0" algn="ctr">
                        <a:spcBef>
                          <a:spcPts val="0"/>
                        </a:spcBef>
                        <a:spcAft>
                          <a:spcPts val="0"/>
                        </a:spcAft>
                      </a:pPr>
                      <a:r>
                        <a:rPr lang="en-US" sz="15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Soup</a:t>
                      </a:r>
                    </a:p>
                    <a:p>
                      <a:pPr marL="0" marR="0" algn="ctr">
                        <a:spcBef>
                          <a:spcPts val="0"/>
                        </a:spcBef>
                        <a:spcAft>
                          <a:spcPts val="0"/>
                        </a:spcAft>
                      </a:pPr>
                      <a:r>
                        <a:rPr lang="en-US" sz="15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Dairy</a:t>
                      </a:r>
                    </a:p>
                    <a:p>
                      <a:pPr marL="0" marR="0" algn="ctr">
                        <a:spcBef>
                          <a:spcPts val="0"/>
                        </a:spcBef>
                        <a:spcAft>
                          <a:spcPts val="0"/>
                        </a:spcAft>
                      </a:pPr>
                      <a:r>
                        <a:rPr lang="en-US" sz="15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Breads</a:t>
                      </a:r>
                    </a:p>
                    <a:p>
                      <a:pPr marL="0" marR="0" algn="ctr">
                        <a:spcBef>
                          <a:spcPts val="0"/>
                        </a:spcBef>
                        <a:spcAft>
                          <a:spcPts val="0"/>
                        </a:spcAft>
                      </a:pPr>
                      <a:r>
                        <a:rPr lang="en-US" sz="1500" dirty="0">
                          <a:effectLst/>
                          <a:latin typeface="Times New Roman"/>
                          <a:ea typeface="Times New Roman"/>
                        </a:rPr>
                        <a:t>Visible GBIV</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Vegetables</a:t>
                      </a:r>
                    </a:p>
                    <a:p>
                      <a:pPr marL="0" marR="0" algn="ctr">
                        <a:spcBef>
                          <a:spcPts val="0"/>
                        </a:spcBef>
                        <a:spcAft>
                          <a:spcPts val="0"/>
                        </a:spcAft>
                      </a:pPr>
                      <a:r>
                        <a:rPr lang="en-US" sz="15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Pasta</a:t>
                      </a:r>
                    </a:p>
                    <a:p>
                      <a:pPr marL="0" marR="0" algn="ctr">
                        <a:spcBef>
                          <a:spcPts val="0"/>
                        </a:spcBef>
                        <a:spcAft>
                          <a:spcPts val="0"/>
                        </a:spcAft>
                      </a:pPr>
                      <a:r>
                        <a:rPr lang="en-US" sz="15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r>
                        <a:rPr lang="en-US" sz="1500" dirty="0">
                          <a:effectLst/>
                          <a:latin typeface="Times New Roman"/>
                          <a:ea typeface="Times New Roman"/>
                        </a:rPr>
                        <a:t>Fruit</a:t>
                      </a:r>
                    </a:p>
                    <a:p>
                      <a:pPr marL="0" marR="0" algn="ctr">
                        <a:spcBef>
                          <a:spcPts val="0"/>
                        </a:spcBef>
                        <a:spcAft>
                          <a:spcPts val="0"/>
                        </a:spcAft>
                      </a:pPr>
                      <a:r>
                        <a:rPr lang="en-US" sz="1500" dirty="0">
                          <a:effectLst/>
                          <a:latin typeface="Times New Roman"/>
                          <a:ea typeface="Times New Roman"/>
                        </a:rPr>
                        <a:t>gamma</a:t>
                      </a:r>
                    </a:p>
                  </a:txBody>
                  <a:tcPr marL="68580" marR="68580" marT="0" marB="0" anchor="ctr"/>
                </a:tc>
                <a:extLst>
                  <a:ext uri="{0D108BD9-81ED-4DB2-BD59-A6C34878D82A}">
                    <a16:rowId xmlns:a16="http://schemas.microsoft.com/office/drawing/2014/main" val="10000"/>
                  </a:ext>
                </a:extLst>
              </a:tr>
              <a:tr h="894080">
                <a:tc>
                  <a:txBody>
                    <a:bodyPr/>
                    <a:lstStyle/>
                    <a:p>
                      <a:pPr marL="0" marR="0" algn="ctr">
                        <a:spcBef>
                          <a:spcPts val="0"/>
                        </a:spcBef>
                        <a:spcAft>
                          <a:spcPts val="0"/>
                        </a:spcAft>
                      </a:pPr>
                      <a:r>
                        <a:rPr lang="en-US" sz="1400" b="1" kern="0" dirty="0">
                          <a:effectLst/>
                          <a:latin typeface="Times New Roman"/>
                        </a:rPr>
                        <a:t> </a:t>
                      </a:r>
                      <a:r>
                        <a:rPr lang="en-US" sz="1400" b="0" kern="0" dirty="0">
                          <a:effectLst/>
                          <a:latin typeface="Times New Roman"/>
                        </a:rPr>
                        <a:t>Pork</a:t>
                      </a:r>
                    </a:p>
                    <a:p>
                      <a:pPr marL="0" marR="0" algn="ctr">
                        <a:spcBef>
                          <a:spcPts val="0"/>
                        </a:spcBef>
                        <a:spcAft>
                          <a:spcPts val="0"/>
                        </a:spcAft>
                      </a:pPr>
                      <a:r>
                        <a:rPr lang="en-US" sz="1400" dirty="0">
                          <a:effectLst/>
                          <a:latin typeface="Times New Roman"/>
                          <a:ea typeface="Times New Roman"/>
                        </a:rPr>
                        <a:t>0.5 </a:t>
                      </a:r>
                      <a:r>
                        <a:rPr lang="en-US" sz="1400" dirty="0" err="1">
                          <a:effectLst/>
                          <a:latin typeface="Times New Roman"/>
                          <a:ea typeface="Times New Roman"/>
                        </a:rPr>
                        <a:t>lb</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Salmon</a:t>
                      </a:r>
                    </a:p>
                    <a:p>
                      <a:pPr marL="0" marR="0" algn="ctr">
                        <a:spcBef>
                          <a:spcPts val="0"/>
                        </a:spcBef>
                        <a:spcAft>
                          <a:spcPts val="0"/>
                        </a:spcAft>
                      </a:pPr>
                      <a:r>
                        <a:rPr lang="en-US" sz="1400" dirty="0">
                          <a:effectLst/>
                          <a:latin typeface="Times New Roman"/>
                          <a:ea typeface="Times New Roman"/>
                        </a:rPr>
                        <a:t>steak </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Beans</a:t>
                      </a:r>
                    </a:p>
                    <a:p>
                      <a:pPr marL="0" marR="0" algn="ctr">
                        <a:spcBef>
                          <a:spcPts val="0"/>
                        </a:spcBef>
                        <a:spcAft>
                          <a:spcPts val="0"/>
                        </a:spcAft>
                      </a:pPr>
                      <a:r>
                        <a:rPr lang="en-US" sz="1400" dirty="0">
                          <a:effectLst/>
                          <a:latin typeface="Times New Roman"/>
                          <a:ea typeface="Times New Roman"/>
                        </a:rPr>
                        <a:t>5 pods</a:t>
                      </a:r>
                    </a:p>
                    <a:p>
                      <a:pPr marL="0" marR="0" algn="ctr">
                        <a:spcBef>
                          <a:spcPts val="0"/>
                        </a:spcBef>
                        <a:spcAft>
                          <a:spcPts val="0"/>
                        </a:spcAft>
                      </a:pPr>
                      <a:r>
                        <a:rPr lang="en-US" sz="14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Milk</a:t>
                      </a:r>
                    </a:p>
                    <a:p>
                      <a:pPr marL="0" marR="0" algn="ctr">
                        <a:spcBef>
                          <a:spcPts val="0"/>
                        </a:spcBef>
                        <a:spcAft>
                          <a:spcPts val="0"/>
                        </a:spcAft>
                      </a:pPr>
                      <a:r>
                        <a:rPr lang="en-US" sz="1400" dirty="0">
                          <a:effectLst/>
                          <a:latin typeface="Times New Roman"/>
                          <a:ea typeface="Times New Roman"/>
                        </a:rPr>
                        <a:t>1 gallon</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Grapes</a:t>
                      </a:r>
                    </a:p>
                    <a:p>
                      <a:pPr marL="0" marR="0" algn="ctr">
                        <a:spcBef>
                          <a:spcPts val="0"/>
                        </a:spcBef>
                        <a:spcAft>
                          <a:spcPts val="0"/>
                        </a:spcAft>
                      </a:pPr>
                      <a:r>
                        <a:rPr lang="en-US" sz="1400" dirty="0">
                          <a:effectLst/>
                          <a:latin typeface="Times New Roman"/>
                          <a:ea typeface="Times New Roman"/>
                        </a:rPr>
                        <a:t>1 twig</a:t>
                      </a:r>
                    </a:p>
                    <a:p>
                      <a:pPr marL="0" marR="0" algn="ctr">
                        <a:spcBef>
                          <a:spcPts val="0"/>
                        </a:spcBef>
                        <a:spcAft>
                          <a:spcPts val="0"/>
                        </a:spcAft>
                      </a:pPr>
                      <a:r>
                        <a:rPr lang="en-US" sz="1400" dirty="0">
                          <a:effectLst/>
                          <a:latin typeface="Times New Roman"/>
                          <a:ea typeface="Times New Roman"/>
                        </a:rPr>
                        <a:t>gamma</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Beef</a:t>
                      </a:r>
                    </a:p>
                    <a:p>
                      <a:pPr marL="0" marR="0" algn="ctr">
                        <a:spcBef>
                          <a:spcPts val="0"/>
                        </a:spcBef>
                        <a:spcAft>
                          <a:spcPts val="0"/>
                        </a:spcAft>
                      </a:pPr>
                      <a:r>
                        <a:rPr lang="en-US" sz="1400" dirty="0">
                          <a:effectLst/>
                          <a:latin typeface="Times New Roman"/>
                          <a:ea typeface="Times New Roman"/>
                        </a:rPr>
                        <a:t>0.25 </a:t>
                      </a:r>
                      <a:r>
                        <a:rPr lang="en-US" sz="1400" dirty="0" err="1">
                          <a:effectLst/>
                          <a:latin typeface="Times New Roman"/>
                          <a:ea typeface="Times New Roman"/>
                        </a:rPr>
                        <a:t>lb</a:t>
                      </a:r>
                      <a:r>
                        <a:rPr lang="en-US" sz="1400" dirty="0">
                          <a:effectLst/>
                          <a:latin typeface="Times New Roman"/>
                          <a:ea typeface="Times New Roman"/>
                        </a:rPr>
                        <a:t> </a:t>
                      </a: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Tomato Soup</a:t>
                      </a:r>
                    </a:p>
                    <a:p>
                      <a:pPr marL="0" marR="0" algn="ctr">
                        <a:spcBef>
                          <a:spcPts val="0"/>
                        </a:spcBef>
                        <a:spcAft>
                          <a:spcPts val="0"/>
                        </a:spcAft>
                      </a:pPr>
                      <a:r>
                        <a:rPr lang="en-US" sz="1400" dirty="0">
                          <a:effectLst/>
                          <a:latin typeface="Times New Roman"/>
                          <a:ea typeface="Times New Roman"/>
                        </a:rPr>
                        <a:t>8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Rye</a:t>
                      </a:r>
                    </a:p>
                    <a:p>
                      <a:pPr marL="0" marR="0" algn="ctr">
                        <a:spcBef>
                          <a:spcPts val="0"/>
                        </a:spcBef>
                        <a:spcAft>
                          <a:spcPts val="0"/>
                        </a:spcAft>
                      </a:pPr>
                      <a:r>
                        <a:rPr lang="en-US" sz="1400" dirty="0">
                          <a:effectLst/>
                          <a:latin typeface="Times New Roman"/>
                          <a:ea typeface="Times New Roman"/>
                        </a:rPr>
                        <a:t>1 loaf</a:t>
                      </a: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extLst>
                  <a:ext uri="{0D108BD9-81ED-4DB2-BD59-A6C34878D82A}">
                    <a16:rowId xmlns:a16="http://schemas.microsoft.com/office/drawing/2014/main" val="10001"/>
                  </a:ext>
                </a:extLst>
              </a:tr>
              <a:tr h="894080">
                <a:tc>
                  <a:txBody>
                    <a:bodyPr/>
                    <a:lstStyle/>
                    <a:p>
                      <a:pPr marL="0" marR="0" algn="ctr">
                        <a:spcBef>
                          <a:spcPts val="0"/>
                        </a:spcBef>
                        <a:spcAft>
                          <a:spcPts val="0"/>
                        </a:spcAft>
                      </a:pPr>
                      <a:r>
                        <a:rPr lang="en-US" sz="1400" dirty="0">
                          <a:effectLst/>
                          <a:latin typeface="Times New Roman"/>
                          <a:ea typeface="Times New Roman"/>
                        </a:rPr>
                        <a:t> Stew</a:t>
                      </a:r>
                    </a:p>
                    <a:p>
                      <a:pPr marL="0" marR="0" algn="ctr">
                        <a:spcBef>
                          <a:spcPts val="0"/>
                        </a:spcBef>
                        <a:spcAft>
                          <a:spcPts val="0"/>
                        </a:spcAft>
                      </a:pPr>
                      <a:r>
                        <a:rPr lang="en-US" sz="1400" dirty="0">
                          <a:effectLst/>
                          <a:latin typeface="Times New Roman"/>
                          <a:ea typeface="Times New Roman"/>
                        </a:rPr>
                        <a:t>32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Spaghetti</a:t>
                      </a:r>
                    </a:p>
                    <a:p>
                      <a:pPr marL="0" marR="0" algn="ctr">
                        <a:spcBef>
                          <a:spcPts val="0"/>
                        </a:spcBef>
                        <a:spcAft>
                          <a:spcPts val="0"/>
                        </a:spcAft>
                      </a:pPr>
                      <a:r>
                        <a:rPr lang="en-US" sz="1400" dirty="0">
                          <a:effectLst/>
                          <a:latin typeface="Times New Roman"/>
                          <a:ea typeface="Times New Roman"/>
                        </a:rPr>
                        <a:t>1 pot</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Bananas</a:t>
                      </a:r>
                    </a:p>
                    <a:p>
                      <a:pPr marL="0" marR="0" algn="ctr">
                        <a:spcBef>
                          <a:spcPts val="0"/>
                        </a:spcBef>
                        <a:spcAft>
                          <a:spcPts val="0"/>
                        </a:spcAft>
                      </a:pPr>
                      <a:r>
                        <a:rPr lang="en-US" sz="1400" dirty="0">
                          <a:effectLst/>
                          <a:latin typeface="Times New Roman"/>
                          <a:ea typeface="Times New Roman"/>
                        </a:rPr>
                        <a:t>1 bunch</a:t>
                      </a:r>
                    </a:p>
                    <a:p>
                      <a:pPr marL="0" marR="0" algn="ctr">
                        <a:spcBef>
                          <a:spcPts val="0"/>
                        </a:spcBef>
                        <a:spcAft>
                          <a:spcPts val="0"/>
                        </a:spcAft>
                      </a:pPr>
                      <a:r>
                        <a:rPr lang="en-US" sz="1400" dirty="0">
                          <a:effectLst/>
                          <a:latin typeface="Times New Roman"/>
                          <a:ea typeface="Times New Roman"/>
                        </a:rPr>
                        <a:t>gamma </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Clams</a:t>
                      </a:r>
                    </a:p>
                    <a:p>
                      <a:pPr marL="0" marR="0" algn="ctr">
                        <a:spcBef>
                          <a:spcPts val="0"/>
                        </a:spcBef>
                        <a:spcAft>
                          <a:spcPts val="0"/>
                        </a:spcAft>
                      </a:pPr>
                      <a:r>
                        <a:rPr lang="en-US" sz="1400" dirty="0">
                          <a:effectLst/>
                          <a:latin typeface="Times New Roman"/>
                          <a:ea typeface="Times New Roman"/>
                        </a:rPr>
                        <a:t>1 bushel </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Cheese</a:t>
                      </a:r>
                    </a:p>
                    <a:p>
                      <a:pPr marL="0" marR="0" algn="ctr">
                        <a:spcBef>
                          <a:spcPts val="0"/>
                        </a:spcBef>
                        <a:spcAft>
                          <a:spcPts val="0"/>
                        </a:spcAft>
                      </a:pPr>
                      <a:r>
                        <a:rPr lang="en-US" sz="1400" dirty="0">
                          <a:effectLst/>
                          <a:latin typeface="Times New Roman"/>
                          <a:ea typeface="Times New Roman"/>
                        </a:rPr>
                        <a:t>1 slice</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Celery</a:t>
                      </a:r>
                    </a:p>
                    <a:p>
                      <a:pPr marL="0" marR="0" algn="ctr">
                        <a:spcBef>
                          <a:spcPts val="0"/>
                        </a:spcBef>
                        <a:spcAft>
                          <a:spcPts val="0"/>
                        </a:spcAft>
                      </a:pPr>
                      <a:r>
                        <a:rPr lang="en-US" sz="1400" dirty="0">
                          <a:effectLst/>
                          <a:latin typeface="Times New Roman"/>
                          <a:ea typeface="Times New Roman"/>
                        </a:rPr>
                        <a:t>1 stalk</a:t>
                      </a:r>
                    </a:p>
                    <a:p>
                      <a:pPr marL="0" marR="0" algn="ctr">
                        <a:spcBef>
                          <a:spcPts val="0"/>
                        </a:spcBef>
                        <a:spcAft>
                          <a:spcPts val="0"/>
                        </a:spcAft>
                      </a:pPr>
                      <a:r>
                        <a:rPr lang="en-US" sz="1400" dirty="0">
                          <a:effectLst/>
                          <a:latin typeface="Times New Roman"/>
                          <a:ea typeface="Times New Roman"/>
                        </a:rPr>
                        <a:t>ultraviolet </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Eggs</a:t>
                      </a:r>
                    </a:p>
                    <a:p>
                      <a:pPr marL="0" marR="0" algn="ctr">
                        <a:spcBef>
                          <a:spcPts val="0"/>
                        </a:spcBef>
                        <a:spcAft>
                          <a:spcPts val="0"/>
                        </a:spcAft>
                      </a:pPr>
                      <a:r>
                        <a:rPr lang="en-US" sz="1400" dirty="0">
                          <a:effectLst/>
                          <a:latin typeface="Times New Roman"/>
                          <a:ea typeface="Times New Roman"/>
                        </a:rPr>
                        <a:t>1 dozen</a:t>
                      </a:r>
                    </a:p>
                    <a:p>
                      <a:pPr marL="0" marR="0" algn="ctr">
                        <a:spcBef>
                          <a:spcPts val="0"/>
                        </a:spcBef>
                        <a:spcAft>
                          <a:spcPts val="0"/>
                        </a:spcAft>
                      </a:pPr>
                      <a:r>
                        <a:rPr lang="en-US" sz="1400" dirty="0">
                          <a:effectLst/>
                          <a:latin typeface="Times New Roman"/>
                          <a:ea typeface="Times New Roman"/>
                        </a:rPr>
                        <a:t>visible ROY</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Barley</a:t>
                      </a:r>
                    </a:p>
                    <a:p>
                      <a:pPr marL="0" marR="0" algn="ctr">
                        <a:spcBef>
                          <a:spcPts val="0"/>
                        </a:spcBef>
                        <a:spcAft>
                          <a:spcPts val="0"/>
                        </a:spcAft>
                      </a:pPr>
                      <a:r>
                        <a:rPr lang="en-US" sz="1400" dirty="0">
                          <a:effectLst/>
                          <a:latin typeface="Times New Roman"/>
                          <a:ea typeface="Times New Roman"/>
                        </a:rPr>
                        <a:t>1 stalk</a:t>
                      </a: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extLst>
                  <a:ext uri="{0D108BD9-81ED-4DB2-BD59-A6C34878D82A}">
                    <a16:rowId xmlns:a16="http://schemas.microsoft.com/office/drawing/2014/main" val="10002"/>
                  </a:ext>
                </a:extLst>
              </a:tr>
              <a:tr h="894080">
                <a:tc>
                  <a:txBody>
                    <a:bodyPr/>
                    <a:lstStyle/>
                    <a:p>
                      <a:pPr marL="0" marR="0" algn="ctr">
                        <a:spcBef>
                          <a:spcPts val="0"/>
                        </a:spcBef>
                        <a:spcAft>
                          <a:spcPts val="0"/>
                        </a:spcAft>
                      </a:pPr>
                      <a:r>
                        <a:rPr lang="en-US" sz="1400" dirty="0">
                          <a:effectLst/>
                          <a:latin typeface="Times New Roman"/>
                          <a:ea typeface="Times New Roman"/>
                        </a:rPr>
                        <a:t> Chicken Noodle </a:t>
                      </a:r>
                    </a:p>
                    <a:p>
                      <a:pPr marL="0" marR="0" algn="ctr">
                        <a:spcBef>
                          <a:spcPts val="0"/>
                        </a:spcBef>
                        <a:spcAft>
                          <a:spcPts val="0"/>
                        </a:spcAft>
                      </a:pPr>
                      <a:r>
                        <a:rPr lang="en-US" sz="1400" dirty="0">
                          <a:effectLst/>
                          <a:latin typeface="Times New Roman"/>
                          <a:ea typeface="Times New Roman"/>
                        </a:rPr>
                        <a:t>16 </a:t>
                      </a:r>
                      <a:r>
                        <a:rPr lang="en-US" sz="1400" dirty="0" err="1">
                          <a:effectLst/>
                          <a:latin typeface="Times New Roman"/>
                          <a:ea typeface="Times New Roman"/>
                        </a:rPr>
                        <a:t>oz</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infrared</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Wheat flour</a:t>
                      </a:r>
                    </a:p>
                    <a:p>
                      <a:pPr marL="0" marR="0" algn="ctr">
                        <a:spcBef>
                          <a:spcPts val="0"/>
                        </a:spcBef>
                        <a:spcAft>
                          <a:spcPts val="0"/>
                        </a:spcAft>
                      </a:pPr>
                      <a:r>
                        <a:rPr lang="en-US" sz="1400" dirty="0">
                          <a:effectLst/>
                          <a:latin typeface="Times New Roman"/>
                          <a:ea typeface="Times New Roman"/>
                        </a:rPr>
                        <a:t>2 </a:t>
                      </a:r>
                      <a:r>
                        <a:rPr lang="en-US" sz="1400" dirty="0" err="1">
                          <a:effectLst/>
                          <a:latin typeface="Times New Roman"/>
                          <a:ea typeface="Times New Roman"/>
                        </a:rPr>
                        <a:t>lbs</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visible GBIV</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Shrimp</a:t>
                      </a:r>
                    </a:p>
                    <a:p>
                      <a:pPr marL="0" marR="0" algn="ctr">
                        <a:spcBef>
                          <a:spcPts val="0"/>
                        </a:spcBef>
                        <a:spcAft>
                          <a:spcPts val="0"/>
                        </a:spcAft>
                      </a:pPr>
                      <a:r>
                        <a:rPr lang="en-US" sz="1400" dirty="0">
                          <a:effectLst/>
                          <a:latin typeface="Times New Roman"/>
                          <a:ea typeface="Times New Roman"/>
                        </a:rPr>
                        <a:t>Cocktail</a:t>
                      </a:r>
                    </a:p>
                    <a:p>
                      <a:pPr marL="0" marR="0" algn="ctr">
                        <a:spcBef>
                          <a:spcPts val="0"/>
                        </a:spcBef>
                        <a:spcAft>
                          <a:spcPts val="0"/>
                        </a:spcAft>
                      </a:pPr>
                      <a:r>
                        <a:rPr lang="en-US" sz="1400" dirty="0">
                          <a:effectLst/>
                          <a:latin typeface="Times New Roman"/>
                          <a:ea typeface="Times New Roman"/>
                        </a:rPr>
                        <a:t>microwave</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Rigatoni</a:t>
                      </a:r>
                    </a:p>
                    <a:p>
                      <a:pPr marL="0" marR="0" algn="ctr">
                        <a:spcBef>
                          <a:spcPts val="0"/>
                        </a:spcBef>
                        <a:spcAft>
                          <a:spcPts val="0"/>
                        </a:spcAft>
                      </a:pPr>
                      <a:r>
                        <a:rPr lang="en-US" sz="1400" dirty="0">
                          <a:effectLst/>
                          <a:latin typeface="Times New Roman"/>
                          <a:ea typeface="Times New Roman"/>
                        </a:rPr>
                        <a:t>1 bite</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Chicken</a:t>
                      </a:r>
                    </a:p>
                    <a:p>
                      <a:pPr marL="0" marR="0" lvl="0" indent="0" algn="ctr">
                        <a:spcBef>
                          <a:spcPts val="0"/>
                        </a:spcBef>
                        <a:spcAft>
                          <a:spcPts val="0"/>
                        </a:spcAft>
                        <a:buFont typeface="+mj-lt"/>
                        <a:buNone/>
                        <a:tabLst>
                          <a:tab pos="228600" algn="l"/>
                        </a:tabLst>
                      </a:pPr>
                      <a:r>
                        <a:rPr lang="en-US" sz="1400" dirty="0">
                          <a:effectLst/>
                          <a:latin typeface="Times New Roman"/>
                          <a:ea typeface="Times New Roman"/>
                        </a:rPr>
                        <a:t>1 </a:t>
                      </a:r>
                      <a:r>
                        <a:rPr lang="en-US" sz="1400" dirty="0" err="1">
                          <a:effectLst/>
                          <a:latin typeface="Times New Roman"/>
                          <a:ea typeface="Times New Roman"/>
                        </a:rPr>
                        <a:t>lb</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radio</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Apple</a:t>
                      </a:r>
                    </a:p>
                    <a:p>
                      <a:pPr marL="0" marR="0" algn="ctr">
                        <a:spcBef>
                          <a:spcPts val="0"/>
                        </a:spcBef>
                        <a:spcAft>
                          <a:spcPts val="0"/>
                        </a:spcAft>
                      </a:pPr>
                      <a:r>
                        <a:rPr lang="en-US" sz="1400" dirty="0">
                          <a:effectLst/>
                          <a:latin typeface="Times New Roman"/>
                          <a:ea typeface="Times New Roman"/>
                        </a:rPr>
                        <a:t>1 bushel</a:t>
                      </a:r>
                    </a:p>
                    <a:p>
                      <a:pPr marL="0" marR="0" algn="ctr">
                        <a:spcBef>
                          <a:spcPts val="0"/>
                        </a:spcBef>
                        <a:spcAft>
                          <a:spcPts val="0"/>
                        </a:spcAft>
                      </a:pPr>
                      <a:r>
                        <a:rPr lang="en-US" sz="1400" dirty="0">
                          <a:effectLst/>
                          <a:latin typeface="Times New Roman"/>
                          <a:ea typeface="Times New Roman"/>
                        </a:rPr>
                        <a:t>gamma</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Cucumber</a:t>
                      </a:r>
                    </a:p>
                    <a:p>
                      <a:pPr marL="0" marR="0" algn="ctr">
                        <a:spcBef>
                          <a:spcPts val="0"/>
                        </a:spcBef>
                        <a:spcAft>
                          <a:spcPts val="0"/>
                        </a:spcAft>
                      </a:pPr>
                      <a:r>
                        <a:rPr lang="en-US" sz="1400" dirty="0">
                          <a:effectLst/>
                          <a:latin typeface="Times New Roman"/>
                          <a:ea typeface="Times New Roman"/>
                        </a:rPr>
                        <a:t>1 plant </a:t>
                      </a:r>
                    </a:p>
                    <a:p>
                      <a:pPr marL="0" marR="0" algn="ctr">
                        <a:spcBef>
                          <a:spcPts val="0"/>
                        </a:spcBef>
                        <a:spcAft>
                          <a:spcPts val="0"/>
                        </a:spcAft>
                      </a:pPr>
                      <a:r>
                        <a:rPr lang="en-US" sz="1400" dirty="0">
                          <a:effectLst/>
                          <a:latin typeface="Times New Roman"/>
                          <a:ea typeface="Times New Roman"/>
                        </a:rPr>
                        <a:t>ultraviolet</a:t>
                      </a:r>
                    </a:p>
                  </a:txBody>
                  <a:tcPr marL="68580" marR="68580" marT="0" marB="0" anchor="ctr"/>
                </a:tc>
                <a:tc>
                  <a:txBody>
                    <a:bodyPr/>
                    <a:lstStyle/>
                    <a:p>
                      <a:pPr marL="0" marR="0" algn="ctr">
                        <a:spcBef>
                          <a:spcPts val="0"/>
                        </a:spcBef>
                        <a:spcAft>
                          <a:spcPts val="0"/>
                        </a:spcAft>
                      </a:pPr>
                      <a:r>
                        <a:rPr lang="en-US" sz="1400" dirty="0">
                          <a:effectLst/>
                          <a:latin typeface="Times New Roman"/>
                          <a:ea typeface="Times New Roman"/>
                        </a:rPr>
                        <a:t> Macaroni</a:t>
                      </a:r>
                    </a:p>
                    <a:p>
                      <a:pPr marL="0" marR="0" algn="ctr">
                        <a:spcBef>
                          <a:spcPts val="0"/>
                        </a:spcBef>
                        <a:spcAft>
                          <a:spcPts val="0"/>
                        </a:spcAft>
                      </a:pPr>
                      <a:r>
                        <a:rPr lang="en-US" sz="1400" dirty="0">
                          <a:effectLst/>
                          <a:latin typeface="Times New Roman"/>
                          <a:ea typeface="Times New Roman"/>
                        </a:rPr>
                        <a:t>1 bowl</a:t>
                      </a:r>
                    </a:p>
                    <a:p>
                      <a:pPr marL="0" marR="0" algn="ctr">
                        <a:spcBef>
                          <a:spcPts val="0"/>
                        </a:spcBef>
                        <a:spcAft>
                          <a:spcPts val="0"/>
                        </a:spcAft>
                      </a:pPr>
                      <a:r>
                        <a:rPr lang="en-US" sz="1400" dirty="0">
                          <a:effectLst/>
                          <a:latin typeface="Times New Roman"/>
                          <a:ea typeface="Times New Roman"/>
                        </a:rPr>
                        <a:t>x-rays</a:t>
                      </a:r>
                    </a:p>
                  </a:txBody>
                  <a:tcPr marL="68580" marR="68580" marT="0" marB="0" anchor="ctr"/>
                </a:tc>
                <a:extLst>
                  <a:ext uri="{0D108BD9-81ED-4DB2-BD59-A6C34878D82A}">
                    <a16:rowId xmlns:a16="http://schemas.microsoft.com/office/drawing/2014/main" val="10003"/>
                  </a:ext>
                </a:extLst>
              </a:tr>
            </a:tbl>
          </a:graphicData>
        </a:graphic>
      </p:graphicFrame>
      <p:sp>
        <p:nvSpPr>
          <p:cNvPr id="8" name="Content Placeholder 1"/>
          <p:cNvSpPr>
            <a:spLocks noGrp="1"/>
          </p:cNvSpPr>
          <p:nvPr>
            <p:ph idx="1"/>
          </p:nvPr>
        </p:nvSpPr>
        <p:spPr>
          <a:xfrm>
            <a:off x="686752" y="838200"/>
            <a:ext cx="7772400" cy="1676400"/>
          </a:xfrm>
        </p:spPr>
        <p:txBody>
          <a:bodyPr/>
          <a:lstStyle/>
          <a:p>
            <a:pPr marL="3174" indent="224443"/>
            <a:r>
              <a:rPr lang="en-US" sz="2300" dirty="0">
                <a:solidFill>
                  <a:srgbClr val="FF0000"/>
                </a:solidFill>
              </a:rPr>
              <a:t>Observe the items in all 24 squares below in terms of similar characteristics.</a:t>
            </a:r>
          </a:p>
          <a:p>
            <a:pPr marL="3174" indent="224443"/>
            <a:r>
              <a:rPr lang="en-US" sz="2300" dirty="0">
                <a:solidFill>
                  <a:srgbClr val="0070C0"/>
                </a:solidFill>
              </a:rPr>
              <a:t>Fill in the columns and rows (for the chart you copied) based on a recognizable &amp; sensible pattern of the items.</a:t>
            </a:r>
          </a:p>
        </p:txBody>
      </p:sp>
    </p:spTree>
    <p:extLst>
      <p:ext uri="{BB962C8B-B14F-4D97-AF65-F5344CB8AC3E}">
        <p14:creationId xmlns:p14="http://schemas.microsoft.com/office/powerpoint/2010/main" val="2047622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a:xfrm>
            <a:off x="609602" y="838200"/>
            <a:ext cx="7848600" cy="3886200"/>
          </a:xfrm>
        </p:spPr>
        <p:txBody>
          <a:bodyPr/>
          <a:lstStyle/>
          <a:p>
            <a:pPr marL="0" eaLnBrk="0" hangingPunct="0">
              <a:spcBef>
                <a:spcPct val="0"/>
              </a:spcBef>
            </a:pPr>
            <a:r>
              <a:rPr lang="en-US" altLang="en-US" sz="2300" dirty="0">
                <a:solidFill>
                  <a:srgbClr val="FF0000"/>
                </a:solidFill>
              </a:rPr>
              <a:t>Metals tend to lose/gain electrons, meaning it takes less/more energy (lower/higher I.E.)?</a:t>
            </a:r>
          </a:p>
          <a:p>
            <a:pPr marL="0" eaLnBrk="0" hangingPunct="0">
              <a:spcBef>
                <a:spcPct val="0"/>
              </a:spcBef>
            </a:pPr>
            <a:endParaRPr lang="en-US" altLang="en-US" sz="1000" dirty="0">
              <a:solidFill>
                <a:srgbClr val="FF0000"/>
              </a:solidFill>
            </a:endParaRPr>
          </a:p>
          <a:p>
            <a:pPr marL="0" eaLnBrk="0" hangingPunct="0">
              <a:spcBef>
                <a:spcPct val="0"/>
              </a:spcBef>
            </a:pPr>
            <a:r>
              <a:rPr lang="en-US" altLang="en-US" sz="2300" dirty="0">
                <a:solidFill>
                  <a:srgbClr val="0070C0"/>
                </a:solidFill>
              </a:rPr>
              <a:t>Non-metals tend to lose/gain electrons, meaning it would require less/more energy (lower/higher I.E.)?</a:t>
            </a:r>
          </a:p>
          <a:p>
            <a:pPr marL="0" eaLnBrk="0" hangingPunct="0">
              <a:spcBef>
                <a:spcPct val="0"/>
              </a:spcBef>
            </a:pPr>
            <a:endParaRPr lang="en-US" altLang="en-US" sz="2300" dirty="0"/>
          </a:p>
        </p:txBody>
      </p:sp>
      <p:sp>
        <p:nvSpPr>
          <p:cNvPr id="710659" name="Rectangle 3"/>
          <p:cNvSpPr>
            <a:spLocks noGrp="1" noChangeArrowheads="1"/>
          </p:cNvSpPr>
          <p:nvPr>
            <p:ph type="title"/>
          </p:nvPr>
        </p:nvSpPr>
        <p:spPr>
          <a:xfrm>
            <a:off x="5257834" y="0"/>
            <a:ext cx="3886201" cy="685800"/>
          </a:xfrm>
        </p:spPr>
        <p:txBody>
          <a:bodyPr/>
          <a:lstStyle/>
          <a:p>
            <a:r>
              <a:rPr lang="en-US" altLang="en-US" dirty="0"/>
              <a:t>Trends in Ionization Energy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6146" name="Picture 2" descr="Ionization energy graph"/>
          <p:cNvPicPr>
            <a:picLocks noChangeAspect="1" noChangeArrowheads="1"/>
          </p:cNvPicPr>
          <p:nvPr/>
        </p:nvPicPr>
        <p:blipFill rotWithShape="1">
          <a:blip r:embed="rId3">
            <a:extLst>
              <a:ext uri="{28A0092B-C50C-407E-A947-70E740481C1C}">
                <a14:useLocalDpi xmlns:a14="http://schemas.microsoft.com/office/drawing/2010/main" val="0"/>
              </a:ext>
            </a:extLst>
          </a:blip>
          <a:srcRect t="3365"/>
          <a:stretch/>
        </p:blipFill>
        <p:spPr bwMode="auto">
          <a:xfrm>
            <a:off x="152400" y="2614612"/>
            <a:ext cx="8991600" cy="422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A587CD0-57CD-48E8-8CE6-2AA11DFAA6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5640" y="685800"/>
            <a:ext cx="838200" cy="84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8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0658">
                                            <p:txEl>
                                              <p:pRg st="0" end="0"/>
                                            </p:txEl>
                                          </p:spTgt>
                                        </p:tgtEl>
                                        <p:attrNameLst>
                                          <p:attrName>style.visibility</p:attrName>
                                        </p:attrNameLst>
                                      </p:cBhvr>
                                      <p:to>
                                        <p:strVal val="visible"/>
                                      </p:to>
                                    </p:set>
                                    <p:animEffect transition="in" filter="fade">
                                      <p:cBhvr>
                                        <p:cTn id="7" dur="500"/>
                                        <p:tgtEl>
                                          <p:spTgt spid="71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0658">
                                            <p:txEl>
                                              <p:pRg st="2" end="2"/>
                                            </p:txEl>
                                          </p:spTgt>
                                        </p:tgtEl>
                                        <p:attrNameLst>
                                          <p:attrName>style.visibility</p:attrName>
                                        </p:attrNameLst>
                                      </p:cBhvr>
                                      <p:to>
                                        <p:strVal val="visible"/>
                                      </p:to>
                                    </p:set>
                                    <p:animEffect transition="in" filter="fade">
                                      <p:cBhvr>
                                        <p:cTn id="12" dur="500"/>
                                        <p:tgtEl>
                                          <p:spTgt spid="7106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a:xfrm>
            <a:off x="609602" y="838200"/>
            <a:ext cx="7848600" cy="3886200"/>
          </a:xfrm>
        </p:spPr>
        <p:txBody>
          <a:bodyPr/>
          <a:lstStyle/>
          <a:p>
            <a:pPr marL="0" eaLnBrk="0" hangingPunct="0">
              <a:spcBef>
                <a:spcPct val="0"/>
              </a:spcBef>
            </a:pPr>
            <a:r>
              <a:rPr lang="en-US" altLang="en-US" sz="2300" dirty="0">
                <a:solidFill>
                  <a:srgbClr val="7030A0"/>
                </a:solidFill>
                <a:effectLst>
                  <a:outerShdw blurRad="38100" dist="38100" dir="2700000" algn="tl">
                    <a:srgbClr val="000000">
                      <a:alpha val="43137"/>
                    </a:srgbClr>
                  </a:outerShdw>
                </a:effectLst>
              </a:rPr>
              <a:t>Metals</a:t>
            </a:r>
            <a:r>
              <a:rPr lang="en-US" altLang="en-US" sz="2300" dirty="0">
                <a:solidFill>
                  <a:srgbClr val="FF0000"/>
                </a:solidFill>
              </a:rPr>
              <a:t> tend to </a:t>
            </a:r>
            <a:r>
              <a:rPr lang="en-US" altLang="en-US" sz="2300" dirty="0">
                <a:solidFill>
                  <a:srgbClr val="7030A0"/>
                </a:solidFill>
                <a:effectLst>
                  <a:outerShdw blurRad="38100" dist="38100" dir="2700000" algn="tl">
                    <a:srgbClr val="000000">
                      <a:alpha val="43137"/>
                    </a:srgbClr>
                  </a:outerShdw>
                </a:effectLst>
              </a:rPr>
              <a:t>lose</a:t>
            </a:r>
            <a:r>
              <a:rPr lang="en-US" altLang="en-US" sz="2300" dirty="0">
                <a:solidFill>
                  <a:srgbClr val="FF0000"/>
                </a:solidFill>
              </a:rPr>
              <a:t> electrons, meaning it takes LESS energy (</a:t>
            </a:r>
            <a:r>
              <a:rPr lang="en-US" altLang="en-US" sz="2300" dirty="0">
                <a:solidFill>
                  <a:srgbClr val="7030A0"/>
                </a:solidFill>
                <a:effectLst>
                  <a:outerShdw blurRad="38100" dist="38100" dir="2700000" algn="tl">
                    <a:srgbClr val="000000">
                      <a:alpha val="43137"/>
                    </a:srgbClr>
                  </a:outerShdw>
                </a:effectLst>
              </a:rPr>
              <a:t>lower I.E.</a:t>
            </a:r>
            <a:r>
              <a:rPr lang="en-US" altLang="en-US" sz="2300" dirty="0">
                <a:solidFill>
                  <a:srgbClr val="FF0000"/>
                </a:solidFill>
              </a:rPr>
              <a:t>)</a:t>
            </a:r>
          </a:p>
          <a:p>
            <a:pPr marL="0" eaLnBrk="0" hangingPunct="0">
              <a:spcBef>
                <a:spcPct val="0"/>
              </a:spcBef>
            </a:pPr>
            <a:endParaRPr lang="en-US" altLang="en-US" sz="1000" dirty="0">
              <a:solidFill>
                <a:srgbClr val="FF0000"/>
              </a:solidFill>
            </a:endParaRPr>
          </a:p>
          <a:p>
            <a:pPr marL="0" eaLnBrk="0" hangingPunct="0">
              <a:spcBef>
                <a:spcPct val="0"/>
              </a:spcBef>
            </a:pPr>
            <a:r>
              <a:rPr lang="en-US" altLang="en-US" sz="2300" dirty="0">
                <a:solidFill>
                  <a:srgbClr val="00B050"/>
                </a:solidFill>
                <a:effectLst>
                  <a:outerShdw blurRad="38100" dist="38100" dir="2700000" algn="tl">
                    <a:srgbClr val="000000">
                      <a:alpha val="43137"/>
                    </a:srgbClr>
                  </a:outerShdw>
                </a:effectLst>
              </a:rPr>
              <a:t>Non-metals</a:t>
            </a:r>
            <a:r>
              <a:rPr lang="en-US" altLang="en-US" sz="2300" dirty="0">
                <a:solidFill>
                  <a:srgbClr val="0070C0"/>
                </a:solidFill>
              </a:rPr>
              <a:t> tend to </a:t>
            </a:r>
            <a:r>
              <a:rPr lang="en-US" altLang="en-US" sz="2300" dirty="0">
                <a:solidFill>
                  <a:srgbClr val="00B050"/>
                </a:solidFill>
                <a:effectLst>
                  <a:outerShdw blurRad="38100" dist="38100" dir="2700000" algn="tl">
                    <a:srgbClr val="000000">
                      <a:alpha val="43137"/>
                    </a:srgbClr>
                  </a:outerShdw>
                </a:effectLst>
              </a:rPr>
              <a:t>gain</a:t>
            </a:r>
            <a:r>
              <a:rPr lang="en-US" altLang="en-US" sz="2300" dirty="0">
                <a:solidFill>
                  <a:srgbClr val="0070C0"/>
                </a:solidFill>
              </a:rPr>
              <a:t> electrons, meaning it would require MORE energy (</a:t>
            </a:r>
            <a:r>
              <a:rPr lang="en-US" altLang="en-US" sz="2300" dirty="0">
                <a:solidFill>
                  <a:srgbClr val="00B050"/>
                </a:solidFill>
                <a:effectLst>
                  <a:outerShdw blurRad="38100" dist="38100" dir="2700000" algn="tl">
                    <a:srgbClr val="000000">
                      <a:alpha val="43137"/>
                    </a:srgbClr>
                  </a:outerShdw>
                </a:effectLst>
              </a:rPr>
              <a:t>higher I.E.</a:t>
            </a:r>
            <a:r>
              <a:rPr lang="en-US" altLang="en-US" sz="2300" dirty="0">
                <a:solidFill>
                  <a:srgbClr val="0070C0"/>
                </a:solidFill>
              </a:rPr>
              <a:t>)</a:t>
            </a:r>
          </a:p>
          <a:p>
            <a:pPr marL="0" eaLnBrk="0" hangingPunct="0">
              <a:spcBef>
                <a:spcPct val="0"/>
              </a:spcBef>
            </a:pPr>
            <a:endParaRPr lang="en-US" altLang="en-US" sz="2300" dirty="0"/>
          </a:p>
        </p:txBody>
      </p:sp>
      <p:sp>
        <p:nvSpPr>
          <p:cNvPr id="710659" name="Rectangle 3"/>
          <p:cNvSpPr>
            <a:spLocks noGrp="1" noChangeArrowheads="1"/>
          </p:cNvSpPr>
          <p:nvPr>
            <p:ph type="title"/>
          </p:nvPr>
        </p:nvSpPr>
        <p:spPr>
          <a:xfrm>
            <a:off x="5257834" y="0"/>
            <a:ext cx="3886201" cy="685800"/>
          </a:xfrm>
        </p:spPr>
        <p:txBody>
          <a:bodyPr/>
          <a:lstStyle/>
          <a:p>
            <a:r>
              <a:rPr lang="en-US" altLang="en-US" dirty="0"/>
              <a:t>Trends in Ionization Energy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6146" name="Picture 2" descr="Ionization energy graph"/>
          <p:cNvPicPr>
            <a:picLocks noChangeAspect="1" noChangeArrowheads="1"/>
          </p:cNvPicPr>
          <p:nvPr/>
        </p:nvPicPr>
        <p:blipFill rotWithShape="1">
          <a:blip r:embed="rId3">
            <a:extLst>
              <a:ext uri="{28A0092B-C50C-407E-A947-70E740481C1C}">
                <a14:useLocalDpi xmlns:a14="http://schemas.microsoft.com/office/drawing/2010/main" val="0"/>
              </a:ext>
            </a:extLst>
          </a:blip>
          <a:srcRect t="3365"/>
          <a:stretch/>
        </p:blipFill>
        <p:spPr bwMode="auto">
          <a:xfrm>
            <a:off x="152400" y="2614612"/>
            <a:ext cx="8991600" cy="422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9338797">
            <a:off x="2406912" y="3341781"/>
            <a:ext cx="3170436"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Why the irregularities?</a:t>
            </a:r>
          </a:p>
        </p:txBody>
      </p:sp>
      <p:pic>
        <p:nvPicPr>
          <p:cNvPr id="7" name="Picture 6">
            <a:extLst>
              <a:ext uri="{FF2B5EF4-FFF2-40B4-BE49-F238E27FC236}">
                <a16:creationId xmlns:a16="http://schemas.microsoft.com/office/drawing/2014/main" id="{57D37C05-1379-44A9-8D7E-3B608E9CE6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797218"/>
            <a:ext cx="838200" cy="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a:extLst>
              <a:ext uri="{FF2B5EF4-FFF2-40B4-BE49-F238E27FC236}">
                <a16:creationId xmlns:a16="http://schemas.microsoft.com/office/drawing/2014/main" id="{6C70B1A2-AC7A-C77A-85ED-BA878A088636}"/>
              </a:ext>
            </a:extLst>
          </p:cNvPr>
          <p:cNvSpPr/>
          <p:nvPr/>
        </p:nvSpPr>
        <p:spPr bwMode="auto">
          <a:xfrm>
            <a:off x="2971800" y="4495800"/>
            <a:ext cx="8382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Oval 4">
            <a:extLst>
              <a:ext uri="{FF2B5EF4-FFF2-40B4-BE49-F238E27FC236}">
                <a16:creationId xmlns:a16="http://schemas.microsoft.com/office/drawing/2014/main" id="{14401DED-1F36-6D83-CA3E-4CE2D0CBCF6C}"/>
              </a:ext>
            </a:extLst>
          </p:cNvPr>
          <p:cNvSpPr/>
          <p:nvPr/>
        </p:nvSpPr>
        <p:spPr bwMode="auto">
          <a:xfrm>
            <a:off x="3962400" y="3886200"/>
            <a:ext cx="8382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26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0658">
                                            <p:txEl>
                                              <p:pRg st="0" end="0"/>
                                            </p:txEl>
                                          </p:spTgt>
                                        </p:tgtEl>
                                        <p:attrNameLst>
                                          <p:attrName>style.visibility</p:attrName>
                                        </p:attrNameLst>
                                      </p:cBhvr>
                                      <p:to>
                                        <p:strVal val="visible"/>
                                      </p:to>
                                    </p:set>
                                    <p:animEffect transition="in" filter="fade">
                                      <p:cBhvr>
                                        <p:cTn id="7" dur="500"/>
                                        <p:tgtEl>
                                          <p:spTgt spid="71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0658">
                                            <p:txEl>
                                              <p:pRg st="2" end="2"/>
                                            </p:txEl>
                                          </p:spTgt>
                                        </p:tgtEl>
                                        <p:attrNameLst>
                                          <p:attrName>style.visibility</p:attrName>
                                        </p:attrNameLst>
                                      </p:cBhvr>
                                      <p:to>
                                        <p:strVal val="visible"/>
                                      </p:to>
                                    </p:set>
                                    <p:animEffect transition="in" filter="fade">
                                      <p:cBhvr>
                                        <p:cTn id="12" dur="500"/>
                                        <p:tgtEl>
                                          <p:spTgt spid="7106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a:xfrm>
            <a:off x="647700" y="858892"/>
            <a:ext cx="7848600" cy="1582627"/>
          </a:xfrm>
        </p:spPr>
        <p:txBody>
          <a:bodyPr/>
          <a:lstStyle/>
          <a:p>
            <a:pPr marL="0" eaLnBrk="0" hangingPunct="0">
              <a:spcBef>
                <a:spcPct val="0"/>
              </a:spcBef>
            </a:pPr>
            <a:r>
              <a:rPr lang="en-US" altLang="en-US" sz="2300" dirty="0">
                <a:solidFill>
                  <a:srgbClr val="FF0000"/>
                </a:solidFill>
              </a:rPr>
              <a:t>The irregularities are produced when electrons </a:t>
            </a:r>
            <a:r>
              <a:rPr lang="en-US" altLang="en-US" sz="2300" b="1" dirty="0">
                <a:solidFill>
                  <a:srgbClr val="7030A0"/>
                </a:solidFill>
              </a:rPr>
              <a:t>enter the “p” sublevel </a:t>
            </a:r>
            <a:r>
              <a:rPr lang="en-US" altLang="en-US" sz="2300" dirty="0">
                <a:solidFill>
                  <a:srgbClr val="FF0000"/>
                </a:solidFill>
              </a:rPr>
              <a:t>(e.g. Be, Mg) and again when the electrons </a:t>
            </a:r>
            <a:r>
              <a:rPr lang="en-US" altLang="en-US" sz="2300" b="1" dirty="0">
                <a:solidFill>
                  <a:srgbClr val="00B050"/>
                </a:solidFill>
              </a:rPr>
              <a:t>fill the first “p” orbital</a:t>
            </a:r>
            <a:r>
              <a:rPr lang="en-US" altLang="en-US" sz="2300" dirty="0">
                <a:solidFill>
                  <a:srgbClr val="FF0000"/>
                </a:solidFill>
              </a:rPr>
              <a:t> (Hund’s Rule) [e.t. N, P]</a:t>
            </a:r>
          </a:p>
          <a:p>
            <a:pPr marL="0" eaLnBrk="0" hangingPunct="0">
              <a:spcBef>
                <a:spcPct val="0"/>
              </a:spcBef>
            </a:pPr>
            <a:endParaRPr lang="en-US" altLang="en-US" sz="1000" dirty="0">
              <a:solidFill>
                <a:srgbClr val="FF0000"/>
              </a:solidFill>
            </a:endParaRPr>
          </a:p>
          <a:p>
            <a:pPr marL="0" eaLnBrk="0" hangingPunct="0">
              <a:spcBef>
                <a:spcPct val="0"/>
              </a:spcBef>
            </a:pPr>
            <a:endParaRPr lang="en-US" altLang="en-US" sz="2300" dirty="0"/>
          </a:p>
        </p:txBody>
      </p:sp>
      <p:sp>
        <p:nvSpPr>
          <p:cNvPr id="710659" name="Rectangle 3"/>
          <p:cNvSpPr>
            <a:spLocks noGrp="1" noChangeArrowheads="1"/>
          </p:cNvSpPr>
          <p:nvPr>
            <p:ph type="title"/>
          </p:nvPr>
        </p:nvSpPr>
        <p:spPr>
          <a:xfrm>
            <a:off x="5257834" y="0"/>
            <a:ext cx="3886201" cy="685800"/>
          </a:xfrm>
          <a:solidFill>
            <a:srgbClr val="FFFF00"/>
          </a:solidFill>
        </p:spPr>
        <p:txBody>
          <a:bodyPr/>
          <a:lstStyle/>
          <a:p>
            <a:pPr algn="ctr"/>
            <a:r>
              <a:rPr lang="en-US" altLang="en-US" dirty="0"/>
              <a:t>Enrichment</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6146" name="Picture 2" descr="Ionization energy graph"/>
          <p:cNvPicPr>
            <a:picLocks noChangeAspect="1" noChangeArrowheads="1"/>
          </p:cNvPicPr>
          <p:nvPr/>
        </p:nvPicPr>
        <p:blipFill rotWithShape="1">
          <a:blip r:embed="rId3">
            <a:extLst>
              <a:ext uri="{28A0092B-C50C-407E-A947-70E740481C1C}">
                <a14:useLocalDpi xmlns:a14="http://schemas.microsoft.com/office/drawing/2010/main" val="0"/>
              </a:ext>
            </a:extLst>
          </a:blip>
          <a:srcRect t="3365"/>
          <a:stretch/>
        </p:blipFill>
        <p:spPr bwMode="auto">
          <a:xfrm>
            <a:off x="152400" y="2614612"/>
            <a:ext cx="8991600" cy="422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9338797">
            <a:off x="2406912" y="3341781"/>
            <a:ext cx="3170436"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Why the irregularities?</a:t>
            </a:r>
          </a:p>
        </p:txBody>
      </p:sp>
      <p:sp>
        <p:nvSpPr>
          <p:cNvPr id="3" name="Oval 2">
            <a:extLst>
              <a:ext uri="{FF2B5EF4-FFF2-40B4-BE49-F238E27FC236}">
                <a16:creationId xmlns:a16="http://schemas.microsoft.com/office/drawing/2014/main" id="{AF4EFDAC-124C-42A4-5A3D-433457F6BEF1}"/>
              </a:ext>
            </a:extLst>
          </p:cNvPr>
          <p:cNvSpPr/>
          <p:nvPr/>
        </p:nvSpPr>
        <p:spPr bwMode="auto">
          <a:xfrm>
            <a:off x="2971800" y="4495800"/>
            <a:ext cx="8382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Oval 4">
            <a:extLst>
              <a:ext uri="{FF2B5EF4-FFF2-40B4-BE49-F238E27FC236}">
                <a16:creationId xmlns:a16="http://schemas.microsoft.com/office/drawing/2014/main" id="{87CF154F-9B7A-681B-7442-E554A7FF7748}"/>
              </a:ext>
            </a:extLst>
          </p:cNvPr>
          <p:cNvSpPr/>
          <p:nvPr/>
        </p:nvSpPr>
        <p:spPr bwMode="auto">
          <a:xfrm>
            <a:off x="3985203" y="3889664"/>
            <a:ext cx="8382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55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0658">
                                            <p:txEl>
                                              <p:pRg st="0" end="0"/>
                                            </p:txEl>
                                          </p:spTgt>
                                        </p:tgtEl>
                                        <p:attrNameLst>
                                          <p:attrName>style.visibility</p:attrName>
                                        </p:attrNameLst>
                                      </p:cBhvr>
                                      <p:to>
                                        <p:strVal val="visible"/>
                                      </p:to>
                                    </p:set>
                                    <p:animEffect transition="in" filter="fade">
                                      <p:cBhvr>
                                        <p:cTn id="7" dur="500"/>
                                        <p:tgtEl>
                                          <p:spTgt spid="71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body" idx="1"/>
          </p:nvPr>
        </p:nvSpPr>
        <p:spPr>
          <a:xfrm>
            <a:off x="381000" y="609600"/>
            <a:ext cx="8763000" cy="5334000"/>
          </a:xfrm>
        </p:spPr>
        <p:txBody>
          <a:bodyPr/>
          <a:lstStyle/>
          <a:p>
            <a:pPr eaLnBrk="0" hangingPunct="0">
              <a:spcBef>
                <a:spcPct val="0"/>
              </a:spcBef>
            </a:pPr>
            <a:r>
              <a:rPr lang="en-US" altLang="en-US" sz="3600" dirty="0">
                <a:solidFill>
                  <a:srgbClr val="7030A0"/>
                </a:solidFill>
              </a:rPr>
              <a:t>Electron</a:t>
            </a:r>
            <a:r>
              <a:rPr lang="en-US" altLang="en-US" sz="3600" dirty="0">
                <a:solidFill>
                  <a:srgbClr val="FF0000"/>
                </a:solidFill>
              </a:rPr>
              <a:t>egativity</a:t>
            </a:r>
          </a:p>
          <a:p>
            <a:pPr marL="1588" lvl="0" indent="-1588" eaLnBrk="0" hangingPunct="0">
              <a:spcBef>
                <a:spcPct val="0"/>
              </a:spcBef>
            </a:pPr>
            <a:r>
              <a:rPr lang="en-US" sz="2400" dirty="0">
                <a:solidFill>
                  <a:srgbClr val="00B050"/>
                </a:solidFill>
              </a:rPr>
              <a:t>The measure of the </a:t>
            </a:r>
            <a:r>
              <a:rPr lang="en-US" sz="2400" b="1" dirty="0">
                <a:solidFill>
                  <a:srgbClr val="00B050"/>
                </a:solidFill>
              </a:rPr>
              <a:t>electron attracting power</a:t>
            </a:r>
            <a:r>
              <a:rPr lang="en-US" sz="2400" dirty="0">
                <a:solidFill>
                  <a:srgbClr val="00B050"/>
                </a:solidFill>
              </a:rPr>
              <a:t> (ELECTRON AFFINITY) of an atom when it bonds with another atom (</a:t>
            </a:r>
            <a:r>
              <a:rPr lang="en-US" sz="2400" i="1" dirty="0">
                <a:solidFill>
                  <a:srgbClr val="00B050"/>
                </a:solidFill>
                <a:latin typeface="Times New Roman" panose="02020603050405020304" pitchFamily="18" charset="0"/>
                <a:cs typeface="Times New Roman" panose="02020603050405020304" pitchFamily="18" charset="0"/>
              </a:rPr>
              <a:t>to gain ideal electron configuration</a:t>
            </a:r>
            <a:r>
              <a:rPr lang="en-US" sz="2400" dirty="0">
                <a:solidFill>
                  <a:srgbClr val="00B050"/>
                </a:solidFill>
              </a:rPr>
              <a:t>).</a:t>
            </a:r>
            <a:endParaRPr lang="en-US" sz="800" dirty="0">
              <a:solidFill>
                <a:srgbClr val="00B050"/>
              </a:solidFill>
            </a:endParaRPr>
          </a:p>
          <a:p>
            <a:pPr marL="1588" lvl="0" indent="-1588" eaLnBrk="0" hangingPunct="0">
              <a:spcBef>
                <a:spcPts val="600"/>
              </a:spcBef>
            </a:pPr>
            <a:r>
              <a:rPr lang="en-US" sz="2400" dirty="0">
                <a:solidFill>
                  <a:srgbClr val="0070C0"/>
                </a:solidFill>
              </a:rPr>
              <a:t>A</a:t>
            </a:r>
            <a:r>
              <a:rPr lang="en-US" altLang="en-US" sz="2300" dirty="0">
                <a:solidFill>
                  <a:srgbClr val="0070C0"/>
                </a:solidFill>
              </a:rPr>
              <a:t> property used to predict Bonding type during a reaction. </a:t>
            </a:r>
          </a:p>
          <a:p>
            <a:pPr marL="800100" lvl="0" indent="-342900" eaLnBrk="0" hangingPunct="0">
              <a:spcBef>
                <a:spcPts val="600"/>
              </a:spcBef>
              <a:buFont typeface="Arial" panose="020B0604020202020204" pitchFamily="34" charset="0"/>
              <a:buChar char="•"/>
            </a:pPr>
            <a:r>
              <a:rPr lang="en-US" sz="2400" dirty="0">
                <a:solidFill>
                  <a:srgbClr val="FF0000"/>
                </a:solidFill>
              </a:rPr>
              <a:t>Increase/decrease along a period or row?</a:t>
            </a:r>
          </a:p>
          <a:p>
            <a:pPr marL="800100" lvl="0" indent="-342900" eaLnBrk="0" hangingPunct="0">
              <a:spcBef>
                <a:spcPts val="600"/>
              </a:spcBef>
              <a:buFont typeface="Arial" panose="020B0604020202020204" pitchFamily="34" charset="0"/>
              <a:buChar char="•"/>
            </a:pPr>
            <a:r>
              <a:rPr lang="en-US" sz="2400" dirty="0">
                <a:solidFill>
                  <a:srgbClr val="00B050"/>
                </a:solidFill>
              </a:rPr>
              <a:t>Increase/decrease down a group or family?</a:t>
            </a:r>
            <a:endParaRPr lang="en-US" altLang="en-US" sz="2300" dirty="0">
              <a:solidFill>
                <a:srgbClr val="00B050"/>
              </a:solidFill>
            </a:endParaRPr>
          </a:p>
        </p:txBody>
      </p:sp>
      <p:sp>
        <p:nvSpPr>
          <p:cNvPr id="614409" name="Rectangle 9"/>
          <p:cNvSpPr>
            <a:spLocks noGrp="1" noChangeArrowheads="1"/>
          </p:cNvSpPr>
          <p:nvPr>
            <p:ph type="title"/>
          </p:nvPr>
        </p:nvSpPr>
        <p:spPr>
          <a:xfrm>
            <a:off x="5334000" y="0"/>
            <a:ext cx="3733801" cy="685800"/>
          </a:xfrm>
        </p:spPr>
        <p:txBody>
          <a:bodyPr/>
          <a:lstStyle/>
          <a:p>
            <a:r>
              <a:rPr lang="en-US" altLang="en-US" dirty="0"/>
              <a:t>Trends in Electronegativity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1026" name="Picture 2" descr="electronegativity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8991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4034135"/>
            <a:ext cx="4800600"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Halogens “really want electrons”</a:t>
            </a:r>
          </a:p>
        </p:txBody>
      </p:sp>
      <p:pic>
        <p:nvPicPr>
          <p:cNvPr id="7" name="Picture 6">
            <a:extLst>
              <a:ext uri="{FF2B5EF4-FFF2-40B4-BE49-F238E27FC236}">
                <a16:creationId xmlns:a16="http://schemas.microsoft.com/office/drawing/2014/main" id="{08A1A306-EB23-447B-9E27-AAD81886AB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300" y="276352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02">
                                            <p:txEl>
                                              <p:pRg st="0" end="0"/>
                                            </p:txEl>
                                          </p:spTgt>
                                        </p:tgtEl>
                                        <p:attrNameLst>
                                          <p:attrName>style.visibility</p:attrName>
                                        </p:attrNameLst>
                                      </p:cBhvr>
                                      <p:to>
                                        <p:strVal val="visible"/>
                                      </p:to>
                                    </p:set>
                                    <p:animEffect transition="in" filter="fade">
                                      <p:cBhvr>
                                        <p:cTn id="7" dur="500"/>
                                        <p:tgtEl>
                                          <p:spTgt spid="614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02">
                                            <p:txEl>
                                              <p:pRg st="1" end="1"/>
                                            </p:txEl>
                                          </p:spTgt>
                                        </p:tgtEl>
                                        <p:attrNameLst>
                                          <p:attrName>style.visibility</p:attrName>
                                        </p:attrNameLst>
                                      </p:cBhvr>
                                      <p:to>
                                        <p:strVal val="visible"/>
                                      </p:to>
                                    </p:set>
                                    <p:animEffect transition="in" filter="fade">
                                      <p:cBhvr>
                                        <p:cTn id="12" dur="500"/>
                                        <p:tgtEl>
                                          <p:spTgt spid="614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02">
                                            <p:txEl>
                                              <p:pRg st="2" end="2"/>
                                            </p:txEl>
                                          </p:spTgt>
                                        </p:tgtEl>
                                        <p:attrNameLst>
                                          <p:attrName>style.visibility</p:attrName>
                                        </p:attrNameLst>
                                      </p:cBhvr>
                                      <p:to>
                                        <p:strVal val="visible"/>
                                      </p:to>
                                    </p:set>
                                    <p:animEffect transition="in" filter="fade">
                                      <p:cBhvr>
                                        <p:cTn id="17" dur="500"/>
                                        <p:tgtEl>
                                          <p:spTgt spid="6144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402">
                                            <p:txEl>
                                              <p:pRg st="3" end="3"/>
                                            </p:txEl>
                                          </p:spTgt>
                                        </p:tgtEl>
                                        <p:attrNameLst>
                                          <p:attrName>style.visibility</p:attrName>
                                        </p:attrNameLst>
                                      </p:cBhvr>
                                      <p:to>
                                        <p:strVal val="visible"/>
                                      </p:to>
                                    </p:set>
                                    <p:animEffect transition="in" filter="fade">
                                      <p:cBhvr>
                                        <p:cTn id="22" dur="500"/>
                                        <p:tgtEl>
                                          <p:spTgt spid="6144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402">
                                            <p:txEl>
                                              <p:pRg st="4" end="4"/>
                                            </p:txEl>
                                          </p:spTgt>
                                        </p:tgtEl>
                                        <p:attrNameLst>
                                          <p:attrName>style.visibility</p:attrName>
                                        </p:attrNameLst>
                                      </p:cBhvr>
                                      <p:to>
                                        <p:strVal val="visible"/>
                                      </p:to>
                                    </p:set>
                                    <p:animEffect transition="in" filter="fade">
                                      <p:cBhvr>
                                        <p:cTn id="27" dur="500"/>
                                        <p:tgtEl>
                                          <p:spTgt spid="6144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body" idx="1"/>
          </p:nvPr>
        </p:nvSpPr>
        <p:spPr>
          <a:xfrm>
            <a:off x="381000" y="609600"/>
            <a:ext cx="8763000" cy="5334000"/>
          </a:xfrm>
        </p:spPr>
        <p:txBody>
          <a:bodyPr/>
          <a:lstStyle/>
          <a:p>
            <a:pPr eaLnBrk="0" hangingPunct="0">
              <a:spcBef>
                <a:spcPct val="0"/>
              </a:spcBef>
            </a:pPr>
            <a:r>
              <a:rPr lang="en-US" altLang="en-US" sz="3600" dirty="0">
                <a:solidFill>
                  <a:srgbClr val="FF0000"/>
                </a:solidFill>
              </a:rPr>
              <a:t>Electronegativity</a:t>
            </a:r>
          </a:p>
          <a:p>
            <a:pPr marL="1588" lvl="0" indent="-1588" eaLnBrk="0" hangingPunct="0">
              <a:spcBef>
                <a:spcPct val="0"/>
              </a:spcBef>
            </a:pPr>
            <a:r>
              <a:rPr lang="en-US" sz="2400" dirty="0">
                <a:solidFill>
                  <a:srgbClr val="00B050"/>
                </a:solidFill>
              </a:rPr>
              <a:t>The measure of the </a:t>
            </a:r>
            <a:r>
              <a:rPr lang="en-US" sz="2400" b="1" dirty="0">
                <a:solidFill>
                  <a:srgbClr val="00B050"/>
                </a:solidFill>
              </a:rPr>
              <a:t>electron attracting power</a:t>
            </a:r>
            <a:r>
              <a:rPr lang="en-US" sz="2400" dirty="0">
                <a:solidFill>
                  <a:srgbClr val="00B050"/>
                </a:solidFill>
              </a:rPr>
              <a:t> (ELECTRON AFFINITY) of an atom when it bonds with another atom (</a:t>
            </a:r>
            <a:r>
              <a:rPr lang="en-US" sz="2400" i="1" dirty="0">
                <a:solidFill>
                  <a:srgbClr val="00B050"/>
                </a:solidFill>
                <a:latin typeface="Times New Roman" panose="02020603050405020304" pitchFamily="18" charset="0"/>
                <a:cs typeface="Times New Roman" panose="02020603050405020304" pitchFamily="18" charset="0"/>
              </a:rPr>
              <a:t>to gain ideal electron configuration</a:t>
            </a:r>
            <a:r>
              <a:rPr lang="en-US" sz="2400" dirty="0">
                <a:solidFill>
                  <a:srgbClr val="00B050"/>
                </a:solidFill>
              </a:rPr>
              <a:t>).</a:t>
            </a:r>
            <a:endParaRPr lang="en-US" sz="800" dirty="0">
              <a:solidFill>
                <a:srgbClr val="00B050"/>
              </a:solidFill>
            </a:endParaRPr>
          </a:p>
          <a:p>
            <a:pPr marL="1588" lvl="0" indent="-1588" eaLnBrk="0" hangingPunct="0">
              <a:spcBef>
                <a:spcPts val="600"/>
              </a:spcBef>
            </a:pPr>
            <a:r>
              <a:rPr lang="en-US" sz="2400" dirty="0">
                <a:solidFill>
                  <a:srgbClr val="0070C0"/>
                </a:solidFill>
              </a:rPr>
              <a:t>A</a:t>
            </a:r>
            <a:r>
              <a:rPr lang="en-US" altLang="en-US" sz="2300" dirty="0">
                <a:solidFill>
                  <a:srgbClr val="0070C0"/>
                </a:solidFill>
              </a:rPr>
              <a:t> property used to predict Bonding type during a reaction. </a:t>
            </a:r>
          </a:p>
          <a:p>
            <a:pPr marL="800100" lvl="0" indent="-342900" eaLnBrk="0" hangingPunct="0">
              <a:spcBef>
                <a:spcPts val="600"/>
              </a:spcBef>
              <a:buFont typeface="Arial" panose="020B0604020202020204" pitchFamily="34" charset="0"/>
              <a:buChar char="•"/>
            </a:pPr>
            <a:r>
              <a:rPr lang="en-US" sz="2400" dirty="0">
                <a:solidFill>
                  <a:srgbClr val="FF0000"/>
                </a:solidFill>
              </a:rPr>
              <a:t>INCREASES along a period or row.</a:t>
            </a:r>
          </a:p>
          <a:p>
            <a:pPr marL="800100" lvl="0" indent="-342900" eaLnBrk="0" hangingPunct="0">
              <a:spcBef>
                <a:spcPts val="600"/>
              </a:spcBef>
              <a:buFont typeface="Arial" panose="020B0604020202020204" pitchFamily="34" charset="0"/>
              <a:buChar char="•"/>
            </a:pPr>
            <a:r>
              <a:rPr lang="en-US" sz="2400" dirty="0">
                <a:solidFill>
                  <a:srgbClr val="00B050"/>
                </a:solidFill>
              </a:rPr>
              <a:t>DECREASES down a group or family.</a:t>
            </a:r>
            <a:endParaRPr lang="en-US" altLang="en-US" sz="2300" dirty="0">
              <a:solidFill>
                <a:srgbClr val="00B050"/>
              </a:solidFill>
            </a:endParaRPr>
          </a:p>
        </p:txBody>
      </p:sp>
      <p:sp>
        <p:nvSpPr>
          <p:cNvPr id="614409" name="Rectangle 9"/>
          <p:cNvSpPr>
            <a:spLocks noGrp="1" noChangeArrowheads="1"/>
          </p:cNvSpPr>
          <p:nvPr>
            <p:ph type="title"/>
          </p:nvPr>
        </p:nvSpPr>
        <p:spPr>
          <a:xfrm>
            <a:off x="5334000" y="0"/>
            <a:ext cx="3733801" cy="685800"/>
          </a:xfrm>
        </p:spPr>
        <p:txBody>
          <a:bodyPr/>
          <a:lstStyle/>
          <a:p>
            <a:r>
              <a:rPr lang="en-US" altLang="en-US" dirty="0"/>
              <a:t>Trends in Electronegativity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1026" name="Picture 2" descr="electronegativity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8991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4034135"/>
            <a:ext cx="4800600"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Halogens “really want electrons”</a:t>
            </a:r>
          </a:p>
        </p:txBody>
      </p:sp>
      <p:pic>
        <p:nvPicPr>
          <p:cNvPr id="7" name="Picture 6">
            <a:extLst>
              <a:ext uri="{FF2B5EF4-FFF2-40B4-BE49-F238E27FC236}">
                <a16:creationId xmlns:a16="http://schemas.microsoft.com/office/drawing/2014/main" id="{9691A744-2EE9-4C42-ABB3-5A86FC492CD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300" y="276352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3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02">
                                            <p:txEl>
                                              <p:pRg st="3" end="3"/>
                                            </p:txEl>
                                          </p:spTgt>
                                        </p:tgtEl>
                                        <p:attrNameLst>
                                          <p:attrName>style.visibility</p:attrName>
                                        </p:attrNameLst>
                                      </p:cBhvr>
                                      <p:to>
                                        <p:strVal val="visible"/>
                                      </p:to>
                                    </p:set>
                                    <p:animEffect transition="in" filter="fade">
                                      <p:cBhvr>
                                        <p:cTn id="7" dur="500"/>
                                        <p:tgtEl>
                                          <p:spTgt spid="61440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02">
                                            <p:txEl>
                                              <p:pRg st="4" end="4"/>
                                            </p:txEl>
                                          </p:spTgt>
                                        </p:tgtEl>
                                        <p:attrNameLst>
                                          <p:attrName>style.visibility</p:attrName>
                                        </p:attrNameLst>
                                      </p:cBhvr>
                                      <p:to>
                                        <p:strVal val="visible"/>
                                      </p:to>
                                    </p:set>
                                    <p:animEffect transition="in" filter="fade">
                                      <p:cBhvr>
                                        <p:cTn id="12" dur="500"/>
                                        <p:tgtEl>
                                          <p:spTgt spid="614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a:xfrm>
            <a:off x="304800" y="762000"/>
            <a:ext cx="8839200" cy="1905000"/>
          </a:xfrm>
        </p:spPr>
        <p:txBody>
          <a:bodyPr/>
          <a:lstStyle/>
          <a:p>
            <a:pPr marL="0" eaLnBrk="0" hangingPunct="0">
              <a:spcBef>
                <a:spcPct val="0"/>
              </a:spcBef>
            </a:pPr>
            <a:r>
              <a:rPr lang="en-US" altLang="en-US" sz="2300" dirty="0">
                <a:solidFill>
                  <a:srgbClr val="FF0000"/>
                </a:solidFill>
              </a:rPr>
              <a:t>Describe metals in terms of electrons and electronegativity.</a:t>
            </a:r>
          </a:p>
          <a:p>
            <a:pPr marL="0" eaLnBrk="0" hangingPunct="0">
              <a:spcBef>
                <a:spcPct val="0"/>
              </a:spcBef>
            </a:pPr>
            <a:endParaRPr lang="en-US" altLang="en-US" sz="1000" dirty="0">
              <a:solidFill>
                <a:srgbClr val="FF0000"/>
              </a:solidFill>
            </a:endParaRPr>
          </a:p>
          <a:p>
            <a:pPr marL="0" eaLnBrk="0" hangingPunct="0">
              <a:spcBef>
                <a:spcPct val="0"/>
              </a:spcBef>
            </a:pPr>
            <a:r>
              <a:rPr lang="en-US" altLang="en-US" sz="2300" dirty="0">
                <a:solidFill>
                  <a:srgbClr val="0070C0"/>
                </a:solidFill>
              </a:rPr>
              <a:t>Describe non-metals in terms of electrons and electronegativity.</a:t>
            </a:r>
          </a:p>
          <a:p>
            <a:pPr marL="0" eaLnBrk="0" hangingPunct="0">
              <a:spcBef>
                <a:spcPct val="0"/>
              </a:spcBef>
            </a:pPr>
            <a:endParaRPr lang="en-US" altLang="en-US" sz="2300" dirty="0"/>
          </a:p>
        </p:txBody>
      </p:sp>
      <p:sp>
        <p:nvSpPr>
          <p:cNvPr id="710659" name="Rectangle 3"/>
          <p:cNvSpPr>
            <a:spLocks noGrp="1" noChangeArrowheads="1"/>
          </p:cNvSpPr>
          <p:nvPr>
            <p:ph type="title"/>
          </p:nvPr>
        </p:nvSpPr>
        <p:spPr>
          <a:xfrm>
            <a:off x="5257834" y="0"/>
            <a:ext cx="3886201" cy="685800"/>
          </a:xfrm>
        </p:spPr>
        <p:txBody>
          <a:bodyPr/>
          <a:lstStyle/>
          <a:p>
            <a:r>
              <a:rPr lang="en-US" altLang="en-US" dirty="0"/>
              <a:t>Trends in Electronegativity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graphicFrame>
        <p:nvGraphicFramePr>
          <p:cNvPr id="7" name="Group 353"/>
          <p:cNvGraphicFramePr>
            <a:graphicFrameLocks/>
          </p:cNvGraphicFramePr>
          <p:nvPr>
            <p:extLst>
              <p:ext uri="{D42A27DB-BD31-4B8C-83A1-F6EECF244321}">
                <p14:modId xmlns:p14="http://schemas.microsoft.com/office/powerpoint/2010/main" val="140790964"/>
              </p:ext>
            </p:extLst>
          </p:nvPr>
        </p:nvGraphicFramePr>
        <p:xfrm>
          <a:off x="1066800" y="1747834"/>
          <a:ext cx="7238999" cy="5105403"/>
        </p:xfrm>
        <a:graphic>
          <a:graphicData uri="http://schemas.openxmlformats.org/drawingml/2006/table">
            <a:tbl>
              <a:tblPr/>
              <a:tblGrid>
                <a:gridCol w="1045633">
                  <a:extLst>
                    <a:ext uri="{9D8B030D-6E8A-4147-A177-3AD203B41FA5}">
                      <a16:colId xmlns:a16="http://schemas.microsoft.com/office/drawing/2014/main" val="20000"/>
                    </a:ext>
                  </a:extLst>
                </a:gridCol>
                <a:gridCol w="965201">
                  <a:extLst>
                    <a:ext uri="{9D8B030D-6E8A-4147-A177-3AD203B41FA5}">
                      <a16:colId xmlns:a16="http://schemas.microsoft.com/office/drawing/2014/main" val="20001"/>
                    </a:ext>
                  </a:extLst>
                </a:gridCol>
                <a:gridCol w="1045633">
                  <a:extLst>
                    <a:ext uri="{9D8B030D-6E8A-4147-A177-3AD203B41FA5}">
                      <a16:colId xmlns:a16="http://schemas.microsoft.com/office/drawing/2014/main" val="20002"/>
                    </a:ext>
                  </a:extLst>
                </a:gridCol>
                <a:gridCol w="1045633">
                  <a:extLst>
                    <a:ext uri="{9D8B030D-6E8A-4147-A177-3AD203B41FA5}">
                      <a16:colId xmlns:a16="http://schemas.microsoft.com/office/drawing/2014/main" val="20003"/>
                    </a:ext>
                  </a:extLst>
                </a:gridCol>
                <a:gridCol w="1045633">
                  <a:extLst>
                    <a:ext uri="{9D8B030D-6E8A-4147-A177-3AD203B41FA5}">
                      <a16:colId xmlns:a16="http://schemas.microsoft.com/office/drawing/2014/main" val="20004"/>
                    </a:ext>
                  </a:extLst>
                </a:gridCol>
                <a:gridCol w="1045633">
                  <a:extLst>
                    <a:ext uri="{9D8B030D-6E8A-4147-A177-3AD203B41FA5}">
                      <a16:colId xmlns:a16="http://schemas.microsoft.com/office/drawing/2014/main" val="20005"/>
                    </a:ext>
                  </a:extLst>
                </a:gridCol>
                <a:gridCol w="1045633">
                  <a:extLst>
                    <a:ext uri="{9D8B030D-6E8A-4147-A177-3AD203B41FA5}">
                      <a16:colId xmlns:a16="http://schemas.microsoft.com/office/drawing/2014/main" val="20006"/>
                    </a:ext>
                  </a:extLst>
                </a:gridCol>
              </a:tblGrid>
              <a:tr h="459627">
                <a:tc gridSpan="7">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Electronegativity Values for Selected Elements</a:t>
                      </a:r>
                      <a:endParaRPr kumimoji="0" lang="en-US" altLang="en-US" sz="20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Be</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2.5</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3.5</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Mg</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Al</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Si</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Cl</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1.6</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Ge</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As</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Se</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2.4</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Rb</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Sr</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1.7</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Sb</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Te</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Cs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0.7</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Tl</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Pb</a:t>
                      </a: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Bi</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Oval 2"/>
          <p:cNvSpPr/>
          <p:nvPr/>
        </p:nvSpPr>
        <p:spPr bwMode="auto">
          <a:xfrm>
            <a:off x="7391400" y="2971800"/>
            <a:ext cx="838200" cy="838200"/>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1143000" y="6019800"/>
            <a:ext cx="838200" cy="838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59558C41-172E-4D3B-A1C4-01B0D86BBF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39" y="171450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0658">
                                            <p:txEl>
                                              <p:pRg st="0" end="0"/>
                                            </p:txEl>
                                          </p:spTgt>
                                        </p:tgtEl>
                                        <p:attrNameLst>
                                          <p:attrName>style.visibility</p:attrName>
                                        </p:attrNameLst>
                                      </p:cBhvr>
                                      <p:to>
                                        <p:strVal val="visible"/>
                                      </p:to>
                                    </p:set>
                                    <p:animEffect transition="in" filter="fade">
                                      <p:cBhvr>
                                        <p:cTn id="7" dur="500"/>
                                        <p:tgtEl>
                                          <p:spTgt spid="71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0658">
                                            <p:txEl>
                                              <p:pRg st="2" end="2"/>
                                            </p:txEl>
                                          </p:spTgt>
                                        </p:tgtEl>
                                        <p:attrNameLst>
                                          <p:attrName>style.visibility</p:attrName>
                                        </p:attrNameLst>
                                      </p:cBhvr>
                                      <p:to>
                                        <p:strVal val="visible"/>
                                      </p:to>
                                    </p:set>
                                    <p:animEffect transition="in" filter="fade">
                                      <p:cBhvr>
                                        <p:cTn id="12" dur="500"/>
                                        <p:tgtEl>
                                          <p:spTgt spid="7106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a:xfrm>
            <a:off x="304800" y="762000"/>
            <a:ext cx="8839200" cy="1905000"/>
          </a:xfrm>
        </p:spPr>
        <p:txBody>
          <a:bodyPr/>
          <a:lstStyle/>
          <a:p>
            <a:pPr marL="0" eaLnBrk="0" hangingPunct="0">
              <a:spcBef>
                <a:spcPct val="0"/>
              </a:spcBef>
            </a:pPr>
            <a:r>
              <a:rPr lang="en-US" altLang="en-US" sz="2300" dirty="0">
                <a:solidFill>
                  <a:srgbClr val="FF0000"/>
                </a:solidFill>
              </a:rPr>
              <a:t>Metals do not “gain” electrons, meaning LESS electronegativity.</a:t>
            </a:r>
          </a:p>
          <a:p>
            <a:pPr marL="0" eaLnBrk="0" hangingPunct="0">
              <a:spcBef>
                <a:spcPct val="0"/>
              </a:spcBef>
            </a:pPr>
            <a:endParaRPr lang="en-US" altLang="en-US" sz="1000" dirty="0">
              <a:solidFill>
                <a:srgbClr val="FF0000"/>
              </a:solidFill>
            </a:endParaRPr>
          </a:p>
          <a:p>
            <a:pPr marL="0" eaLnBrk="0" hangingPunct="0">
              <a:spcBef>
                <a:spcPct val="0"/>
              </a:spcBef>
            </a:pPr>
            <a:r>
              <a:rPr lang="en-US" altLang="en-US" sz="2300" dirty="0">
                <a:solidFill>
                  <a:srgbClr val="0070C0"/>
                </a:solidFill>
              </a:rPr>
              <a:t>Non-metals DO gain electrons, meaning MORE electronegativity.</a:t>
            </a:r>
          </a:p>
          <a:p>
            <a:pPr marL="0" eaLnBrk="0" hangingPunct="0">
              <a:spcBef>
                <a:spcPct val="0"/>
              </a:spcBef>
            </a:pPr>
            <a:endParaRPr lang="en-US" altLang="en-US" sz="2300" dirty="0"/>
          </a:p>
        </p:txBody>
      </p:sp>
      <p:sp>
        <p:nvSpPr>
          <p:cNvPr id="710659" name="Rectangle 3"/>
          <p:cNvSpPr>
            <a:spLocks noGrp="1" noChangeArrowheads="1"/>
          </p:cNvSpPr>
          <p:nvPr>
            <p:ph type="title"/>
          </p:nvPr>
        </p:nvSpPr>
        <p:spPr>
          <a:xfrm>
            <a:off x="5257834" y="0"/>
            <a:ext cx="3886201" cy="685800"/>
          </a:xfrm>
        </p:spPr>
        <p:txBody>
          <a:bodyPr/>
          <a:lstStyle/>
          <a:p>
            <a:r>
              <a:rPr lang="en-US" altLang="en-US" dirty="0"/>
              <a:t>Trends in Electronegativity</a:t>
            </a:r>
          </a:p>
        </p:txBody>
      </p:sp>
      <p:sp>
        <p:nvSpPr>
          <p:cNvPr id="4"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graphicFrame>
        <p:nvGraphicFramePr>
          <p:cNvPr id="7" name="Group 353"/>
          <p:cNvGraphicFramePr>
            <a:graphicFrameLocks/>
          </p:cNvGraphicFramePr>
          <p:nvPr/>
        </p:nvGraphicFramePr>
        <p:xfrm>
          <a:off x="1066800" y="1747834"/>
          <a:ext cx="7238999" cy="5105403"/>
        </p:xfrm>
        <a:graphic>
          <a:graphicData uri="http://schemas.openxmlformats.org/drawingml/2006/table">
            <a:tbl>
              <a:tblPr/>
              <a:tblGrid>
                <a:gridCol w="1045633">
                  <a:extLst>
                    <a:ext uri="{9D8B030D-6E8A-4147-A177-3AD203B41FA5}">
                      <a16:colId xmlns:a16="http://schemas.microsoft.com/office/drawing/2014/main" val="20000"/>
                    </a:ext>
                  </a:extLst>
                </a:gridCol>
                <a:gridCol w="965201">
                  <a:extLst>
                    <a:ext uri="{9D8B030D-6E8A-4147-A177-3AD203B41FA5}">
                      <a16:colId xmlns:a16="http://schemas.microsoft.com/office/drawing/2014/main" val="20001"/>
                    </a:ext>
                  </a:extLst>
                </a:gridCol>
                <a:gridCol w="1045633">
                  <a:extLst>
                    <a:ext uri="{9D8B030D-6E8A-4147-A177-3AD203B41FA5}">
                      <a16:colId xmlns:a16="http://schemas.microsoft.com/office/drawing/2014/main" val="20002"/>
                    </a:ext>
                  </a:extLst>
                </a:gridCol>
                <a:gridCol w="1045633">
                  <a:extLst>
                    <a:ext uri="{9D8B030D-6E8A-4147-A177-3AD203B41FA5}">
                      <a16:colId xmlns:a16="http://schemas.microsoft.com/office/drawing/2014/main" val="20003"/>
                    </a:ext>
                  </a:extLst>
                </a:gridCol>
                <a:gridCol w="1045633">
                  <a:extLst>
                    <a:ext uri="{9D8B030D-6E8A-4147-A177-3AD203B41FA5}">
                      <a16:colId xmlns:a16="http://schemas.microsoft.com/office/drawing/2014/main" val="20004"/>
                    </a:ext>
                  </a:extLst>
                </a:gridCol>
                <a:gridCol w="1045633">
                  <a:extLst>
                    <a:ext uri="{9D8B030D-6E8A-4147-A177-3AD203B41FA5}">
                      <a16:colId xmlns:a16="http://schemas.microsoft.com/office/drawing/2014/main" val="20005"/>
                    </a:ext>
                  </a:extLst>
                </a:gridCol>
                <a:gridCol w="1045633">
                  <a:extLst>
                    <a:ext uri="{9D8B030D-6E8A-4147-A177-3AD203B41FA5}">
                      <a16:colId xmlns:a16="http://schemas.microsoft.com/office/drawing/2014/main" val="20006"/>
                    </a:ext>
                  </a:extLst>
                </a:gridCol>
              </a:tblGrid>
              <a:tr h="459627">
                <a:tc gridSpan="7">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Electronegativity Values for Selected Elements</a:t>
                      </a:r>
                      <a:endParaRPr kumimoji="0" lang="en-US" altLang="en-US" sz="20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Be</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2.5</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3.5</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Mg</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Al</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Si</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Cl</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1.6</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Ge</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As</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Se</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2.4</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Rb</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Sr</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1.7</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Sn</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Sb</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Te</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42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Cs </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0.7</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Tl</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Pb</a:t>
                      </a: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Bi</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indent="-115888">
                        <a:spcBef>
                          <a:spcPct val="20000"/>
                        </a:spcBef>
                        <a:defRPr sz="2400">
                          <a:solidFill>
                            <a:schemeClr val="tx1"/>
                          </a:solidFill>
                          <a:latin typeface="Arial" panose="020B0604020202020204" pitchFamily="34" charset="0"/>
                          <a:ea typeface="ＭＳ Ｐゴシック" panose="020B0600070205080204" pitchFamily="34" charset="-128"/>
                        </a:defRPr>
                      </a:lvl2pPr>
                      <a:lvl3pPr indent="-111125">
                        <a:spcBef>
                          <a:spcPct val="20000"/>
                        </a:spcBef>
                        <a:defRPr sz="2400">
                          <a:solidFill>
                            <a:schemeClr val="tx1"/>
                          </a:solidFill>
                          <a:latin typeface="Arial" panose="020B0604020202020204" pitchFamily="34" charset="0"/>
                          <a:ea typeface="ＭＳ Ｐゴシック" panose="020B0600070205080204" pitchFamily="34" charset="-128"/>
                        </a:defRPr>
                      </a:lvl3pPr>
                      <a:lvl4pPr indent="-11588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4pPr>
                      <a:lvl5pPr indent="-109538">
                        <a:spcBef>
                          <a:spcPct val="20000"/>
                        </a:spcBef>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5pPr>
                      <a:lvl6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6pPr>
                      <a:lvl7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7pPr>
                      <a:lvl8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8pPr>
                      <a:lvl9pPr indent="-109538" fontAlgn="base">
                        <a:spcBef>
                          <a:spcPct val="20000"/>
                        </a:spcBef>
                        <a:spcAft>
                          <a:spcPct val="0"/>
                        </a:spcAft>
                        <a:buFont typeface="Arial" panose="020B0604020202020204" pitchFamily="34" charset="0"/>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Oval 2"/>
          <p:cNvSpPr/>
          <p:nvPr/>
        </p:nvSpPr>
        <p:spPr bwMode="auto">
          <a:xfrm>
            <a:off x="7391400" y="2971800"/>
            <a:ext cx="838200" cy="838200"/>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1143000" y="6019800"/>
            <a:ext cx="838200" cy="838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A1F30A88-32BF-41BB-B6C1-E8F69D08A3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39" y="171450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0658">
                                            <p:txEl>
                                              <p:pRg st="0" end="0"/>
                                            </p:txEl>
                                          </p:spTgt>
                                        </p:tgtEl>
                                        <p:attrNameLst>
                                          <p:attrName>style.visibility</p:attrName>
                                        </p:attrNameLst>
                                      </p:cBhvr>
                                      <p:to>
                                        <p:strVal val="visible"/>
                                      </p:to>
                                    </p:set>
                                    <p:animEffect transition="in" filter="fade">
                                      <p:cBhvr>
                                        <p:cTn id="7" dur="500"/>
                                        <p:tgtEl>
                                          <p:spTgt spid="71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0658">
                                            <p:txEl>
                                              <p:pRg st="2" end="2"/>
                                            </p:txEl>
                                          </p:spTgt>
                                        </p:tgtEl>
                                        <p:attrNameLst>
                                          <p:attrName>style.visibility</p:attrName>
                                        </p:attrNameLst>
                                      </p:cBhvr>
                                      <p:to>
                                        <p:strVal val="visible"/>
                                      </p:to>
                                    </p:set>
                                    <p:animEffect transition="in" filter="fade">
                                      <p:cBhvr>
                                        <p:cTn id="12" dur="500"/>
                                        <p:tgtEl>
                                          <p:spTgt spid="7106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52" name="Picture 8" descr="periodic7"/>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b="10062"/>
          <a:stretch/>
        </p:blipFill>
        <p:spPr bwMode="auto">
          <a:xfrm>
            <a:off x="457200" y="762000"/>
            <a:ext cx="8229635" cy="5095875"/>
          </a:xfrm>
          <a:prstGeom prst="rect">
            <a:avLst/>
          </a:prstGeom>
          <a:noFill/>
          <a:extLst>
            <a:ext uri="{909E8E84-426E-40DD-AFC4-6F175D3DCCD1}">
              <a14:hiddenFill xmlns:a14="http://schemas.microsoft.com/office/drawing/2010/main">
                <a:solidFill>
                  <a:srgbClr val="FFFFFF"/>
                </a:solidFill>
              </a14:hiddenFill>
            </a:ext>
          </a:extLst>
        </p:spPr>
      </p:pic>
      <p:sp>
        <p:nvSpPr>
          <p:cNvPr id="646153" name="Rectangle 9"/>
          <p:cNvSpPr>
            <a:spLocks noGrp="1" noChangeArrowheads="1"/>
          </p:cNvSpPr>
          <p:nvPr>
            <p:ph type="title"/>
          </p:nvPr>
        </p:nvSpPr>
        <p:spPr>
          <a:xfrm>
            <a:off x="5334000" y="0"/>
            <a:ext cx="3733801" cy="560399"/>
          </a:xfrm>
        </p:spPr>
        <p:txBody>
          <a:bodyPr/>
          <a:lstStyle/>
          <a:p>
            <a:r>
              <a:rPr lang="en-US" altLang="en-US" dirty="0"/>
              <a:t>SUMMARY</a:t>
            </a:r>
          </a:p>
        </p:txBody>
      </p:sp>
      <p:sp>
        <p:nvSpPr>
          <p:cNvPr id="5"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6" name="Picture 5" descr="quick_check-01.eps"/>
          <p:cNvPicPr/>
          <p:nvPr/>
        </p:nvPicPr>
        <p:blipFill>
          <a:blip r:embed="rId4">
            <a:extLst>
              <a:ext uri="{28A0092B-C50C-407E-A947-70E740481C1C}">
                <a14:useLocalDpi xmlns:a14="http://schemas.microsoft.com/office/drawing/2010/main" val="0"/>
              </a:ext>
            </a:extLst>
          </a:blip>
          <a:stretch>
            <a:fillRect/>
          </a:stretch>
        </p:blipFill>
        <p:spPr>
          <a:xfrm>
            <a:off x="8074659" y="33337"/>
            <a:ext cx="1069341" cy="728663"/>
          </a:xfrm>
          <a:prstGeom prst="rect">
            <a:avLst/>
          </a:prstGeom>
        </p:spPr>
      </p:pic>
      <p:sp>
        <p:nvSpPr>
          <p:cNvPr id="2" name="Rectangle 1"/>
          <p:cNvSpPr/>
          <p:nvPr/>
        </p:nvSpPr>
        <p:spPr bwMode="auto">
          <a:xfrm>
            <a:off x="4419600" y="8382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p:cNvSpPr/>
          <p:nvPr/>
        </p:nvSpPr>
        <p:spPr bwMode="auto">
          <a:xfrm>
            <a:off x="4876800" y="11430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Rectangle 7"/>
          <p:cNvSpPr/>
          <p:nvPr/>
        </p:nvSpPr>
        <p:spPr bwMode="auto">
          <a:xfrm>
            <a:off x="4800600" y="13716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p:cNvSpPr/>
          <p:nvPr/>
        </p:nvSpPr>
        <p:spPr bwMode="auto">
          <a:xfrm>
            <a:off x="4800600" y="16764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ectangle 9"/>
          <p:cNvSpPr/>
          <p:nvPr/>
        </p:nvSpPr>
        <p:spPr bwMode="auto">
          <a:xfrm>
            <a:off x="4191000" y="19812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Rectangle 11"/>
          <p:cNvSpPr/>
          <p:nvPr/>
        </p:nvSpPr>
        <p:spPr bwMode="auto">
          <a:xfrm rot="16200000">
            <a:off x="371794" y="3590608"/>
            <a:ext cx="2895600" cy="2572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Rectangle 12"/>
          <p:cNvSpPr/>
          <p:nvPr/>
        </p:nvSpPr>
        <p:spPr bwMode="auto">
          <a:xfrm rot="16200000">
            <a:off x="838201" y="1143001"/>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Rectangle 13"/>
          <p:cNvSpPr/>
          <p:nvPr/>
        </p:nvSpPr>
        <p:spPr bwMode="auto">
          <a:xfrm rot="16200000">
            <a:off x="609599" y="19812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Rectangle 14"/>
          <p:cNvSpPr/>
          <p:nvPr/>
        </p:nvSpPr>
        <p:spPr bwMode="auto">
          <a:xfrm rot="16200000">
            <a:off x="1286193" y="12573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6" name="Rectangle 15"/>
          <p:cNvSpPr/>
          <p:nvPr/>
        </p:nvSpPr>
        <p:spPr bwMode="auto">
          <a:xfrm rot="16200000">
            <a:off x="1600200" y="13335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7" name="Rectangle 16"/>
          <p:cNvSpPr/>
          <p:nvPr/>
        </p:nvSpPr>
        <p:spPr bwMode="auto">
          <a:xfrm rot="16200000">
            <a:off x="1066799" y="24384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8" name="Rectangle 17"/>
          <p:cNvSpPr/>
          <p:nvPr/>
        </p:nvSpPr>
        <p:spPr bwMode="auto">
          <a:xfrm rot="16200000">
            <a:off x="1981200" y="1790699"/>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9" name="Rectangle 18"/>
          <p:cNvSpPr/>
          <p:nvPr/>
        </p:nvSpPr>
        <p:spPr bwMode="auto">
          <a:xfrm rot="16200000">
            <a:off x="457199" y="18288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0" name="Rectangle 19"/>
          <p:cNvSpPr/>
          <p:nvPr/>
        </p:nvSpPr>
        <p:spPr bwMode="auto">
          <a:xfrm rot="16200000">
            <a:off x="76200" y="1600200"/>
            <a:ext cx="1295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TextBox 2"/>
          <p:cNvSpPr txBox="1"/>
          <p:nvPr/>
        </p:nvSpPr>
        <p:spPr>
          <a:xfrm>
            <a:off x="5105400" y="838200"/>
            <a:ext cx="3503929" cy="1338828"/>
          </a:xfrm>
          <a:prstGeom prst="rect">
            <a:avLst/>
          </a:prstGeom>
          <a:solidFill>
            <a:schemeClr val="bg1"/>
          </a:solidFill>
          <a:ln>
            <a:solidFill>
              <a:schemeClr val="bg1"/>
            </a:solidFill>
          </a:ln>
        </p:spPr>
        <p:txBody>
          <a:bodyPr wrap="square" rtlCol="0">
            <a:spAutoFit/>
          </a:bodyPr>
          <a:lstStyle/>
          <a:p>
            <a:pPr algn="ctr"/>
            <a:r>
              <a:rPr lang="en-US" i="1" dirty="0">
                <a:solidFill>
                  <a:srgbClr val="00B050"/>
                </a:solidFill>
                <a:latin typeface="Times New Roman" panose="02020603050405020304" pitchFamily="18" charset="0"/>
                <a:cs typeface="Times New Roman" panose="02020603050405020304" pitchFamily="18" charset="0"/>
              </a:rPr>
              <a:t>Determine whether each Trend increases or decreases.</a:t>
            </a:r>
          </a:p>
        </p:txBody>
      </p:sp>
      <p:sp>
        <p:nvSpPr>
          <p:cNvPr id="22" name="TextBox 21"/>
          <p:cNvSpPr txBox="1"/>
          <p:nvPr/>
        </p:nvSpPr>
        <p:spPr>
          <a:xfrm>
            <a:off x="352725" y="3808274"/>
            <a:ext cx="2619075" cy="1754326"/>
          </a:xfrm>
          <a:prstGeom prst="rect">
            <a:avLst/>
          </a:prstGeom>
          <a:solidFill>
            <a:schemeClr val="bg1"/>
          </a:solidFill>
          <a:ln>
            <a:solidFill>
              <a:schemeClr val="bg1"/>
            </a:solidFill>
          </a:ln>
        </p:spPr>
        <p:txBody>
          <a:bodyPr wrap="square" rtlCol="0">
            <a:spAutoFit/>
          </a:bodyPr>
          <a:lstStyle/>
          <a:p>
            <a:pPr algn="ctr"/>
            <a:r>
              <a:rPr lang="en-US" i="1" dirty="0">
                <a:solidFill>
                  <a:srgbClr val="00B05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going across a period  </a:t>
            </a:r>
            <a:r>
              <a:rPr lang="en-US"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i="1"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00B050"/>
                </a:solidFill>
                <a:latin typeface="Times New Roman" panose="02020603050405020304" pitchFamily="18" charset="0"/>
                <a:cs typeface="Times New Roman" panose="02020603050405020304" pitchFamily="18" charset="0"/>
              </a:rPr>
              <a:t>… going down a group </a:t>
            </a:r>
            <a:r>
              <a:rPr lang="en-US" sz="2800" b="1" i="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71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52" name="Picture 8" descr="periodic7"/>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b="9558"/>
          <a:stretch/>
        </p:blipFill>
        <p:spPr bwMode="auto">
          <a:xfrm>
            <a:off x="457200" y="762001"/>
            <a:ext cx="8229635" cy="5124450"/>
          </a:xfrm>
          <a:prstGeom prst="rect">
            <a:avLst/>
          </a:prstGeom>
          <a:noFill/>
          <a:extLst>
            <a:ext uri="{909E8E84-426E-40DD-AFC4-6F175D3DCCD1}">
              <a14:hiddenFill xmlns:a14="http://schemas.microsoft.com/office/drawing/2010/main">
                <a:solidFill>
                  <a:srgbClr val="FFFFFF"/>
                </a:solidFill>
              </a14:hiddenFill>
            </a:ext>
          </a:extLst>
        </p:spPr>
      </p:pic>
      <p:sp>
        <p:nvSpPr>
          <p:cNvPr id="646153" name="Rectangle 9"/>
          <p:cNvSpPr>
            <a:spLocks noGrp="1" noChangeArrowheads="1"/>
          </p:cNvSpPr>
          <p:nvPr>
            <p:ph type="title"/>
          </p:nvPr>
        </p:nvSpPr>
        <p:spPr>
          <a:xfrm>
            <a:off x="5334000" y="0"/>
            <a:ext cx="3733801" cy="560399"/>
          </a:xfrm>
        </p:spPr>
        <p:txBody>
          <a:bodyPr/>
          <a:lstStyle/>
          <a:p>
            <a:r>
              <a:rPr lang="en-US" altLang="en-US" dirty="0"/>
              <a:t>SUMMARY</a:t>
            </a:r>
          </a:p>
        </p:txBody>
      </p:sp>
      <p:sp>
        <p:nvSpPr>
          <p:cNvPr id="5" name="Rectangle 3"/>
          <p:cNvSpPr txBox="1">
            <a:spLocks noChangeArrowheads="1"/>
          </p:cNvSpPr>
          <p:nvPr/>
        </p:nvSpPr>
        <p:spPr bwMode="auto">
          <a:xfrm>
            <a:off x="457200" y="76211"/>
            <a:ext cx="4800600" cy="484188"/>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lvl1pPr marL="231038" indent="-231038" algn="l" rtl="0" fontAlgn="base">
              <a:spcBef>
                <a:spcPct val="20000"/>
              </a:spcBef>
              <a:spcAft>
                <a:spcPct val="0"/>
              </a:spcAft>
              <a:defRPr sz="3200" kern="1200">
                <a:solidFill>
                  <a:schemeClr val="tx1"/>
                </a:solidFill>
                <a:latin typeface="+mn-lt"/>
                <a:ea typeface="+mn-ea"/>
                <a:cs typeface="+mn-cs"/>
              </a:defRPr>
            </a:lvl1pPr>
            <a:lvl2pPr marL="680445" indent="-335468" algn="l" rtl="0" fontAlgn="base">
              <a:spcBef>
                <a:spcPct val="20000"/>
              </a:spcBef>
              <a:spcAft>
                <a:spcPct val="0"/>
              </a:spcAft>
              <a:buChar char="•"/>
              <a:defRPr sz="3200" kern="1200">
                <a:solidFill>
                  <a:schemeClr val="tx1"/>
                </a:solidFill>
                <a:latin typeface="+mn-lt"/>
                <a:ea typeface="+mn-ea"/>
                <a:cs typeface="+mn-cs"/>
              </a:defRPr>
            </a:lvl2pPr>
            <a:lvl3pPr marL="1137758" indent="-337050" algn="l" rtl="0" fontAlgn="base">
              <a:spcBef>
                <a:spcPct val="20000"/>
              </a:spcBef>
              <a:spcAft>
                <a:spcPct val="0"/>
              </a:spcAft>
              <a:buChar char="•"/>
              <a:defRPr sz="2700" kern="1200">
                <a:solidFill>
                  <a:schemeClr val="tx1"/>
                </a:solidFill>
                <a:latin typeface="+mn-lt"/>
                <a:ea typeface="+mn-ea"/>
                <a:cs typeface="+mn-cs"/>
              </a:defRPr>
            </a:lvl3pPr>
            <a:lvl4pPr marL="1595074" indent="-343384"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050809" indent="-337050"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6542"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2275"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008"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3743" indent="-227865" algn="l" defTabSz="9114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spcBef>
                <a:spcPct val="0"/>
              </a:spcBef>
              <a:tabLst>
                <a:tab pos="0" algn="l"/>
                <a:tab pos="910430" algn="l"/>
                <a:tab pos="1820856" algn="l"/>
                <a:tab pos="2731279" algn="l"/>
                <a:tab pos="3641699" algn="l"/>
                <a:tab pos="4552127" algn="l"/>
                <a:tab pos="5462553" algn="l"/>
                <a:tab pos="6372978" algn="l"/>
                <a:tab pos="7283398" algn="l"/>
                <a:tab pos="8193824" algn="l"/>
                <a:tab pos="9104250" algn="l"/>
                <a:tab pos="10014675" algn="l"/>
              </a:tabLst>
              <a:defRPr/>
            </a:pPr>
            <a:r>
              <a:rPr lang="en-US" altLang="en-US" sz="2300">
                <a:solidFill>
                  <a:srgbClr val="D13426"/>
                </a:solidFill>
                <a:effectLst>
                  <a:outerShdw blurRad="38100" dist="38100" dir="2700000" algn="tl">
                    <a:srgbClr val="C0C0C0"/>
                  </a:outerShdw>
                </a:effectLst>
              </a:rPr>
              <a:t>3 Periodic Trends</a:t>
            </a:r>
            <a:endParaRPr lang="en-US" altLang="en-US" sz="2300" dirty="0">
              <a:solidFill>
                <a:srgbClr val="D13426"/>
              </a:solidFill>
              <a:effectLst>
                <a:outerShdw blurRad="38100" dist="38100" dir="2700000" algn="tl">
                  <a:srgbClr val="C0C0C0"/>
                </a:outerShdw>
              </a:effectLst>
            </a:endParaRPr>
          </a:p>
        </p:txBody>
      </p:sp>
      <p:pic>
        <p:nvPicPr>
          <p:cNvPr id="7" name="Picture 6" descr="quick_check-01.eps"/>
          <p:cNvPicPr/>
          <p:nvPr/>
        </p:nvPicPr>
        <p:blipFill>
          <a:blip r:embed="rId4">
            <a:extLst>
              <a:ext uri="{28A0092B-C50C-407E-A947-70E740481C1C}">
                <a14:useLocalDpi xmlns:a14="http://schemas.microsoft.com/office/drawing/2010/main" val="0"/>
              </a:ext>
            </a:extLst>
          </a:blip>
          <a:stretch>
            <a:fillRect/>
          </a:stretch>
        </p:blipFill>
        <p:spPr>
          <a:xfrm>
            <a:off x="8074659" y="33337"/>
            <a:ext cx="1069341" cy="728663"/>
          </a:xfrm>
          <a:prstGeom prst="rect">
            <a:avLst/>
          </a:prstGeom>
        </p:spPr>
      </p:pic>
    </p:spTree>
    <p:extLst>
      <p:ext uri="{BB962C8B-B14F-4D97-AF65-F5344CB8AC3E}">
        <p14:creationId xmlns:p14="http://schemas.microsoft.com/office/powerpoint/2010/main" val="3795916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8"/>
          <p:cNvSpPr>
            <a:spLocks noGrp="1"/>
          </p:cNvSpPr>
          <p:nvPr>
            <p:ph idx="1"/>
          </p:nvPr>
        </p:nvSpPr>
        <p:spPr/>
        <p:txBody>
          <a:bodyPr/>
          <a:lstStyle/>
          <a:p>
            <a:pPr marL="0" lvl="1" indent="0">
              <a:buNone/>
            </a:pPr>
            <a:r>
              <a:rPr lang="en-US" dirty="0">
                <a:cs typeface="Book Antiqua" pitchFamily="18" charset="0"/>
              </a:rPr>
              <a:t>The periodic table contains a great deal of information on the elements. </a:t>
            </a:r>
            <a:endParaRPr lang="en-US" i="1" dirty="0"/>
          </a:p>
          <a:p>
            <a:pPr lvl="1"/>
            <a:r>
              <a:rPr lang="en-US" i="1" dirty="0">
                <a:solidFill>
                  <a:srgbClr val="FF0000"/>
                </a:solidFill>
              </a:rPr>
              <a:t>Periods </a:t>
            </a:r>
            <a:r>
              <a:rPr lang="en-US" dirty="0">
                <a:solidFill>
                  <a:srgbClr val="FF0000"/>
                </a:solidFill>
              </a:rPr>
              <a:t>refer to horizontal rows of the periodic table.</a:t>
            </a:r>
          </a:p>
          <a:p>
            <a:pPr lvl="1"/>
            <a:r>
              <a:rPr lang="en-US" i="1" dirty="0">
                <a:solidFill>
                  <a:srgbClr val="0070C0"/>
                </a:solidFill>
              </a:rPr>
              <a:t>Groups</a:t>
            </a:r>
            <a:r>
              <a:rPr lang="en-US" dirty="0">
                <a:solidFill>
                  <a:srgbClr val="0070C0"/>
                </a:solidFill>
              </a:rPr>
              <a:t> or </a:t>
            </a:r>
            <a:r>
              <a:rPr lang="en-US" i="1" dirty="0">
                <a:solidFill>
                  <a:srgbClr val="0070C0"/>
                </a:solidFill>
              </a:rPr>
              <a:t>families</a:t>
            </a:r>
            <a:r>
              <a:rPr lang="en-US" dirty="0">
                <a:solidFill>
                  <a:srgbClr val="0070C0"/>
                </a:solidFill>
              </a:rPr>
              <a:t> refer to vertical columns of the periodic table.</a:t>
            </a:r>
          </a:p>
          <a:p>
            <a:pPr lvl="1"/>
            <a:r>
              <a:rPr lang="en-US" dirty="0">
                <a:solidFill>
                  <a:srgbClr val="00B050"/>
                </a:solidFill>
              </a:rPr>
              <a:t>Cells of the periodic table contain information such as the atomic symbol, atomic number, atomic mass, name of the element, electron configuration, and possible oxidation numbers.</a:t>
            </a:r>
          </a:p>
          <a:p>
            <a:pPr lvl="1"/>
            <a:r>
              <a:rPr lang="en-US" dirty="0">
                <a:solidFill>
                  <a:srgbClr val="FF0000"/>
                </a:solidFill>
              </a:rPr>
              <a:t>Elements can be categorized broadly as metals, nonmetals, or semimetals (metalloids).</a:t>
            </a:r>
          </a:p>
        </p:txBody>
      </p:sp>
      <p:sp>
        <p:nvSpPr>
          <p:cNvPr id="88067" name="Title 1"/>
          <p:cNvSpPr>
            <a:spLocks noGrp="1"/>
          </p:cNvSpPr>
          <p:nvPr>
            <p:ph type="title"/>
          </p:nvPr>
        </p:nvSpPr>
        <p:spPr>
          <a:xfrm>
            <a:off x="6" y="0"/>
            <a:ext cx="9143994" cy="1371600"/>
          </a:xfrm>
        </p:spPr>
        <p:txBody>
          <a:bodyPr/>
          <a:lstStyle/>
          <a:p>
            <a:r>
              <a:rPr lang="en-US" dirty="0"/>
              <a:t>The Arrangement of the Periodic Table</a:t>
            </a:r>
          </a:p>
        </p:txBody>
      </p:sp>
      <p:pic>
        <p:nvPicPr>
          <p:cNvPr id="4" name="Picture 3" descr="lesson_summar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28" y="79304"/>
            <a:ext cx="1405872" cy="1139896"/>
          </a:xfrm>
          <a:prstGeom prst="rect">
            <a:avLst/>
          </a:prstGeom>
        </p:spPr>
      </p:pic>
    </p:spTree>
    <p:extLst>
      <p:ext uri="{BB962C8B-B14F-4D97-AF65-F5344CB8AC3E}">
        <p14:creationId xmlns:p14="http://schemas.microsoft.com/office/powerpoint/2010/main" val="9880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fad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fad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fade">
                                      <p:cBhvr>
                                        <p:cTn id="17" dur="500"/>
                                        <p:tgtEl>
                                          <p:spTgt spid="880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6">
                                            <p:txEl>
                                              <p:pRg st="3" end="3"/>
                                            </p:txEl>
                                          </p:spTgt>
                                        </p:tgtEl>
                                        <p:attrNameLst>
                                          <p:attrName>style.visibility</p:attrName>
                                        </p:attrNameLst>
                                      </p:cBhvr>
                                      <p:to>
                                        <p:strVal val="visible"/>
                                      </p:to>
                                    </p:set>
                                    <p:animEffect transition="in" filter="fade">
                                      <p:cBhvr>
                                        <p:cTn id="22" dur="500"/>
                                        <p:tgtEl>
                                          <p:spTgt spid="880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66">
                                            <p:txEl>
                                              <p:pRg st="4" end="4"/>
                                            </p:txEl>
                                          </p:spTgt>
                                        </p:tgtEl>
                                        <p:attrNameLst>
                                          <p:attrName>style.visibility</p:attrName>
                                        </p:attrNameLst>
                                      </p:cBhvr>
                                      <p:to>
                                        <p:strVal val="visible"/>
                                      </p:to>
                                    </p:set>
                                    <p:animEffect transition="in" filter="fade">
                                      <p:cBhvr>
                                        <p:cTn id="27" dur="500"/>
                                        <p:tgtEl>
                                          <p:spTgt spid="88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 Pearson Education, Inc., or its affiliates. All Rights Reserved.</a:t>
            </a:r>
          </a:p>
          <a:p>
            <a:r>
              <a:rPr lang="en-US" altLang="en-US"/>
              <a:t>.</a:t>
            </a:r>
          </a:p>
        </p:txBody>
      </p:sp>
      <p:pic>
        <p:nvPicPr>
          <p:cNvPr id="6" name="Picture 5"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916305" cy="762000"/>
          </a:xfrm>
          <a:prstGeom prst="rect">
            <a:avLst/>
          </a:prstGeom>
        </p:spPr>
      </p:pic>
      <p:graphicFrame>
        <p:nvGraphicFramePr>
          <p:cNvPr id="7" name="Content Placeholder 4"/>
          <p:cNvGraphicFramePr>
            <a:graphicFrameLocks/>
          </p:cNvGraphicFramePr>
          <p:nvPr>
            <p:extLst>
              <p:ext uri="{D42A27DB-BD31-4B8C-83A1-F6EECF244321}">
                <p14:modId xmlns:p14="http://schemas.microsoft.com/office/powerpoint/2010/main" val="754010250"/>
              </p:ext>
            </p:extLst>
          </p:nvPr>
        </p:nvGraphicFramePr>
        <p:xfrm>
          <a:off x="533431" y="823913"/>
          <a:ext cx="8229600" cy="3810000"/>
        </p:xfrm>
        <a:graphic>
          <a:graphicData uri="http://schemas.openxmlformats.org/drawingml/2006/table">
            <a:tbl>
              <a:tblPr>
                <a:tableStyleId>{ED083AE6-46FA-4A59-8FB0-9F97EB10719F}</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685800">
                <a:tc>
                  <a:txBody>
                    <a:bodyPr/>
                    <a:lstStyle/>
                    <a:p>
                      <a:pPr marL="0" marR="0" algn="ctr">
                        <a:spcBef>
                          <a:spcPts val="0"/>
                        </a:spcBef>
                        <a:spcAft>
                          <a:spcPts val="0"/>
                        </a:spcAft>
                      </a:pPr>
                      <a:r>
                        <a:rPr lang="en-US" sz="1500" dirty="0">
                          <a:effectLst/>
                          <a:latin typeface="Times New Roman"/>
                          <a:ea typeface="Times New Roman"/>
                        </a:rPr>
                        <a:t>Meat</a:t>
                      </a:r>
                    </a:p>
                    <a:p>
                      <a:pPr marL="0" marR="0" algn="ctr">
                        <a:spcBef>
                          <a:spcPts val="0"/>
                        </a:spcBef>
                        <a:spcAft>
                          <a:spcPts val="0"/>
                        </a:spcAft>
                      </a:pPr>
                      <a:r>
                        <a:rPr lang="en-US" sz="1500" dirty="0">
                          <a:effectLst/>
                          <a:latin typeface="Times New Roman"/>
                          <a:ea typeface="Times New Roman"/>
                        </a:rPr>
                        <a:t>radio</a:t>
                      </a:r>
                    </a:p>
                  </a:txBody>
                  <a:tcPr marL="68580" marR="68580" marT="0" marB="0"/>
                </a:tc>
                <a:tc>
                  <a:txBody>
                    <a:bodyPr/>
                    <a:lstStyle/>
                    <a:p>
                      <a:pPr marL="0" marR="0" algn="ctr">
                        <a:spcBef>
                          <a:spcPts val="0"/>
                        </a:spcBef>
                        <a:spcAft>
                          <a:spcPts val="0"/>
                        </a:spcAft>
                      </a:pPr>
                      <a:r>
                        <a:rPr lang="en-US" sz="1500" dirty="0">
                          <a:effectLst/>
                          <a:latin typeface="Times New Roman"/>
                          <a:ea typeface="Times New Roman"/>
                        </a:rPr>
                        <a:t>Seafood</a:t>
                      </a:r>
                    </a:p>
                    <a:p>
                      <a:pPr marL="0" marR="0" algn="ctr">
                        <a:spcBef>
                          <a:spcPts val="0"/>
                        </a:spcBef>
                        <a:spcAft>
                          <a:spcPts val="0"/>
                        </a:spcAft>
                      </a:pPr>
                      <a:r>
                        <a:rPr lang="en-US" sz="1500" dirty="0">
                          <a:effectLst/>
                          <a:latin typeface="Times New Roman"/>
                          <a:ea typeface="Times New Roman"/>
                        </a:rPr>
                        <a:t>microwave</a:t>
                      </a:r>
                    </a:p>
                  </a:txBody>
                  <a:tcPr marL="68580" marR="68580" marT="0" marB="0"/>
                </a:tc>
                <a:tc>
                  <a:txBody>
                    <a:bodyPr/>
                    <a:lstStyle/>
                    <a:p>
                      <a:pPr marL="0" marR="0" algn="ctr">
                        <a:spcBef>
                          <a:spcPts val="0"/>
                        </a:spcBef>
                        <a:spcAft>
                          <a:spcPts val="0"/>
                        </a:spcAft>
                      </a:pPr>
                      <a:r>
                        <a:rPr lang="en-US" sz="1500">
                          <a:effectLst/>
                          <a:latin typeface="Times New Roman"/>
                          <a:ea typeface="Times New Roman"/>
                        </a:rPr>
                        <a:t>Soup</a:t>
                      </a:r>
                    </a:p>
                    <a:p>
                      <a:pPr marL="0" marR="0" algn="ctr">
                        <a:spcBef>
                          <a:spcPts val="0"/>
                        </a:spcBef>
                        <a:spcAft>
                          <a:spcPts val="0"/>
                        </a:spcAft>
                      </a:pPr>
                      <a:r>
                        <a:rPr lang="en-US" sz="1500">
                          <a:effectLst/>
                          <a:latin typeface="Times New Roman"/>
                          <a:ea typeface="Times New Roman"/>
                        </a:rPr>
                        <a:t>infrared</a:t>
                      </a:r>
                    </a:p>
                  </a:txBody>
                  <a:tcPr marL="68580" marR="68580" marT="0" marB="0"/>
                </a:tc>
                <a:tc>
                  <a:txBody>
                    <a:bodyPr/>
                    <a:lstStyle/>
                    <a:p>
                      <a:pPr marL="0" marR="0" algn="ctr">
                        <a:spcBef>
                          <a:spcPts val="0"/>
                        </a:spcBef>
                        <a:spcAft>
                          <a:spcPts val="0"/>
                        </a:spcAft>
                      </a:pPr>
                      <a:r>
                        <a:rPr lang="en-US" sz="1500">
                          <a:effectLst/>
                          <a:latin typeface="Times New Roman"/>
                          <a:ea typeface="Times New Roman"/>
                        </a:rPr>
                        <a:t>Dairy</a:t>
                      </a:r>
                    </a:p>
                    <a:p>
                      <a:pPr marL="0" marR="0" algn="ctr">
                        <a:spcBef>
                          <a:spcPts val="0"/>
                        </a:spcBef>
                        <a:spcAft>
                          <a:spcPts val="0"/>
                        </a:spcAft>
                      </a:pPr>
                      <a:r>
                        <a:rPr lang="en-US" sz="1500">
                          <a:effectLst/>
                          <a:latin typeface="Times New Roman"/>
                          <a:ea typeface="Times New Roman"/>
                        </a:rPr>
                        <a:t>Visible ROY</a:t>
                      </a:r>
                    </a:p>
                  </a:txBody>
                  <a:tcPr marL="68580" marR="68580" marT="0" marB="0"/>
                </a:tc>
                <a:tc>
                  <a:txBody>
                    <a:bodyPr/>
                    <a:lstStyle/>
                    <a:p>
                      <a:pPr marL="0" marR="0" algn="ctr">
                        <a:spcBef>
                          <a:spcPts val="0"/>
                        </a:spcBef>
                        <a:spcAft>
                          <a:spcPts val="0"/>
                        </a:spcAft>
                      </a:pPr>
                      <a:r>
                        <a:rPr lang="en-US" sz="1500">
                          <a:effectLst/>
                          <a:latin typeface="Times New Roman"/>
                          <a:ea typeface="Times New Roman"/>
                        </a:rPr>
                        <a:t>Breads</a:t>
                      </a:r>
                    </a:p>
                    <a:p>
                      <a:pPr marL="0" marR="0" algn="ctr">
                        <a:spcBef>
                          <a:spcPts val="0"/>
                        </a:spcBef>
                        <a:spcAft>
                          <a:spcPts val="0"/>
                        </a:spcAft>
                      </a:pPr>
                      <a:r>
                        <a:rPr lang="en-US" sz="1500">
                          <a:effectLst/>
                          <a:latin typeface="Times New Roman"/>
                          <a:ea typeface="Times New Roman"/>
                        </a:rPr>
                        <a:t>Visible GBIV</a:t>
                      </a:r>
                    </a:p>
                  </a:txBody>
                  <a:tcPr marL="68580" marR="68580" marT="0" marB="0"/>
                </a:tc>
                <a:tc>
                  <a:txBody>
                    <a:bodyPr/>
                    <a:lstStyle/>
                    <a:p>
                      <a:pPr marL="0" marR="0" algn="ctr">
                        <a:spcBef>
                          <a:spcPts val="0"/>
                        </a:spcBef>
                        <a:spcAft>
                          <a:spcPts val="0"/>
                        </a:spcAft>
                      </a:pPr>
                      <a:r>
                        <a:rPr lang="en-US" sz="1500">
                          <a:effectLst/>
                          <a:latin typeface="Times New Roman"/>
                          <a:ea typeface="Times New Roman"/>
                        </a:rPr>
                        <a:t>Vegetables</a:t>
                      </a:r>
                    </a:p>
                    <a:p>
                      <a:pPr marL="0" marR="0" algn="ctr">
                        <a:spcBef>
                          <a:spcPts val="0"/>
                        </a:spcBef>
                        <a:spcAft>
                          <a:spcPts val="0"/>
                        </a:spcAft>
                      </a:pPr>
                      <a:r>
                        <a:rPr lang="en-US" sz="1500">
                          <a:effectLst/>
                          <a:latin typeface="Times New Roman"/>
                          <a:ea typeface="Times New Roman"/>
                        </a:rPr>
                        <a:t>ultraviolet</a:t>
                      </a:r>
                    </a:p>
                  </a:txBody>
                  <a:tcPr marL="68580" marR="68580" marT="0" marB="0"/>
                </a:tc>
                <a:tc>
                  <a:txBody>
                    <a:bodyPr/>
                    <a:lstStyle/>
                    <a:p>
                      <a:pPr marL="0" marR="0" algn="ctr">
                        <a:spcBef>
                          <a:spcPts val="0"/>
                        </a:spcBef>
                        <a:spcAft>
                          <a:spcPts val="0"/>
                        </a:spcAft>
                      </a:pPr>
                      <a:r>
                        <a:rPr lang="en-US" sz="1500">
                          <a:effectLst/>
                          <a:latin typeface="Times New Roman"/>
                          <a:ea typeface="Times New Roman"/>
                        </a:rPr>
                        <a:t>Pasta</a:t>
                      </a:r>
                    </a:p>
                    <a:p>
                      <a:pPr marL="0" marR="0" algn="ctr">
                        <a:spcBef>
                          <a:spcPts val="0"/>
                        </a:spcBef>
                        <a:spcAft>
                          <a:spcPts val="0"/>
                        </a:spcAft>
                      </a:pPr>
                      <a:r>
                        <a:rPr lang="en-US" sz="1500">
                          <a:effectLst/>
                          <a:latin typeface="Times New Roman"/>
                          <a:ea typeface="Times New Roman"/>
                        </a:rPr>
                        <a:t>x-rays</a:t>
                      </a:r>
                    </a:p>
                  </a:txBody>
                  <a:tcPr marL="68580" marR="68580" marT="0" marB="0"/>
                </a:tc>
                <a:tc>
                  <a:txBody>
                    <a:bodyPr/>
                    <a:lstStyle/>
                    <a:p>
                      <a:pPr marL="0" marR="0" algn="ctr">
                        <a:spcBef>
                          <a:spcPts val="0"/>
                        </a:spcBef>
                        <a:spcAft>
                          <a:spcPts val="0"/>
                        </a:spcAft>
                      </a:pPr>
                      <a:r>
                        <a:rPr lang="en-US" sz="1500" dirty="0">
                          <a:effectLst/>
                          <a:latin typeface="Times New Roman"/>
                          <a:ea typeface="Times New Roman"/>
                        </a:rPr>
                        <a:t>Fruit</a:t>
                      </a:r>
                    </a:p>
                    <a:p>
                      <a:pPr marL="0" marR="0" algn="ctr">
                        <a:spcBef>
                          <a:spcPts val="0"/>
                        </a:spcBef>
                        <a:spcAft>
                          <a:spcPts val="0"/>
                        </a:spcAft>
                      </a:pPr>
                      <a:r>
                        <a:rPr lang="en-US" sz="1500" dirty="0">
                          <a:effectLst/>
                          <a:latin typeface="Times New Roman"/>
                          <a:ea typeface="Times New Roman"/>
                        </a:rPr>
                        <a:t>gamma</a:t>
                      </a:r>
                    </a:p>
                  </a:txBody>
                  <a:tcPr marL="68580" marR="68580" marT="0" marB="0"/>
                </a:tc>
                <a:extLst>
                  <a:ext uri="{0D108BD9-81ED-4DB2-BD59-A6C34878D82A}">
                    <a16:rowId xmlns:a16="http://schemas.microsoft.com/office/drawing/2014/main" val="10000"/>
                  </a:ext>
                </a:extLst>
              </a:tr>
              <a:tr h="914400">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Beef</a:t>
                      </a:r>
                    </a:p>
                    <a:p>
                      <a:pPr marL="0" marR="0" algn="ctr">
                        <a:spcBef>
                          <a:spcPts val="0"/>
                        </a:spcBef>
                        <a:spcAft>
                          <a:spcPts val="0"/>
                        </a:spcAft>
                      </a:pPr>
                      <a:r>
                        <a:rPr lang="en-US" sz="1400">
                          <a:effectLst/>
                          <a:latin typeface="Times New Roman"/>
                          <a:ea typeface="Times New Roman"/>
                        </a:rPr>
                        <a:t>0.25 lb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Shrimp</a:t>
                      </a:r>
                    </a:p>
                    <a:p>
                      <a:pPr marL="0" marR="0" algn="ctr">
                        <a:spcBef>
                          <a:spcPts val="0"/>
                        </a:spcBef>
                        <a:spcAft>
                          <a:spcPts val="0"/>
                        </a:spcAft>
                      </a:pPr>
                      <a:r>
                        <a:rPr lang="en-US" sz="1400">
                          <a:effectLst/>
                          <a:latin typeface="Times New Roman"/>
                          <a:ea typeface="Times New Roman"/>
                        </a:rPr>
                        <a:t>cocktail</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Tomato Soup</a:t>
                      </a:r>
                    </a:p>
                    <a:p>
                      <a:pPr marL="0" marR="0" algn="ctr">
                        <a:spcBef>
                          <a:spcPts val="0"/>
                        </a:spcBef>
                        <a:spcAft>
                          <a:spcPts val="0"/>
                        </a:spcAft>
                      </a:pPr>
                      <a:r>
                        <a:rPr lang="en-US" sz="1400">
                          <a:effectLst/>
                          <a:latin typeface="Times New Roman"/>
                          <a:ea typeface="Times New Roman"/>
                        </a:rPr>
                        <a:t>8 oz</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Cheese</a:t>
                      </a:r>
                    </a:p>
                    <a:p>
                      <a:pPr marL="0" marR="0" algn="ctr">
                        <a:spcBef>
                          <a:spcPts val="0"/>
                        </a:spcBef>
                        <a:spcAft>
                          <a:spcPts val="0"/>
                        </a:spcAft>
                      </a:pPr>
                      <a:r>
                        <a:rPr lang="en-US" sz="1400">
                          <a:effectLst/>
                          <a:latin typeface="Times New Roman"/>
                          <a:ea typeface="Times New Roman"/>
                        </a:rPr>
                        <a:t>1 slice</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Rye</a:t>
                      </a:r>
                    </a:p>
                    <a:p>
                      <a:pPr marL="0" marR="0" algn="ctr">
                        <a:spcBef>
                          <a:spcPts val="0"/>
                        </a:spcBef>
                        <a:spcAft>
                          <a:spcPts val="0"/>
                        </a:spcAft>
                      </a:pPr>
                      <a:r>
                        <a:rPr lang="en-US" sz="1400">
                          <a:effectLst/>
                          <a:latin typeface="Times New Roman"/>
                          <a:ea typeface="Times New Roman"/>
                        </a:rPr>
                        <a:t>1 loaf</a:t>
                      </a:r>
                    </a:p>
                    <a:p>
                      <a:pPr marL="0" marR="0" algn="ctr">
                        <a:spcBef>
                          <a:spcPts val="0"/>
                        </a:spcBef>
                        <a:spcAft>
                          <a:spcPts val="0"/>
                        </a:spcAft>
                      </a:pPr>
                      <a:r>
                        <a:rPr lang="en-US" sz="14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Beans</a:t>
                      </a:r>
                    </a:p>
                    <a:p>
                      <a:pPr marL="0" marR="0" algn="ctr">
                        <a:spcBef>
                          <a:spcPts val="0"/>
                        </a:spcBef>
                        <a:spcAft>
                          <a:spcPts val="0"/>
                        </a:spcAft>
                      </a:pPr>
                      <a:r>
                        <a:rPr lang="en-US" sz="1400">
                          <a:effectLst/>
                          <a:latin typeface="Times New Roman"/>
                          <a:ea typeface="Times New Roman"/>
                        </a:rPr>
                        <a:t>5 pods</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Rigatoni</a:t>
                      </a:r>
                    </a:p>
                    <a:p>
                      <a:pPr marL="0" marR="0" algn="ctr">
                        <a:spcBef>
                          <a:spcPts val="0"/>
                        </a:spcBef>
                        <a:spcAft>
                          <a:spcPts val="0"/>
                        </a:spcAft>
                      </a:pPr>
                      <a:r>
                        <a:rPr lang="en-US" sz="1400">
                          <a:effectLst/>
                          <a:latin typeface="Times New Roman"/>
                          <a:ea typeface="Times New Roman"/>
                        </a:rPr>
                        <a:t>1 bite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Grapes</a:t>
                      </a:r>
                    </a:p>
                    <a:p>
                      <a:pPr marL="0" marR="0" algn="ctr">
                        <a:spcBef>
                          <a:spcPts val="0"/>
                        </a:spcBef>
                        <a:spcAft>
                          <a:spcPts val="0"/>
                        </a:spcAft>
                      </a:pPr>
                      <a:r>
                        <a:rPr lang="en-US" sz="1400">
                          <a:effectLst/>
                          <a:latin typeface="Times New Roman"/>
                          <a:ea typeface="Times New Roman"/>
                        </a:rPr>
                        <a:t>1 twig</a:t>
                      </a:r>
                    </a:p>
                    <a:p>
                      <a:pPr marL="0" marR="0" algn="ctr">
                        <a:spcBef>
                          <a:spcPts val="0"/>
                        </a:spcBef>
                        <a:spcAft>
                          <a:spcPts val="0"/>
                        </a:spcAft>
                      </a:pPr>
                      <a:r>
                        <a:rPr lang="en-US" sz="1400">
                          <a:effectLst/>
                          <a:latin typeface="Times New Roman"/>
                          <a:ea typeface="Times New Roman"/>
                        </a:rPr>
                        <a:t> </a:t>
                      </a:r>
                    </a:p>
                  </a:txBody>
                  <a:tcPr marL="68580" marR="68580" marT="0" marB="0"/>
                </a:tc>
                <a:extLst>
                  <a:ext uri="{0D108BD9-81ED-4DB2-BD59-A6C34878D82A}">
                    <a16:rowId xmlns:a16="http://schemas.microsoft.com/office/drawing/2014/main" val="10001"/>
                  </a:ext>
                </a:extLst>
              </a:tr>
              <a:tr h="914400">
                <a:tc>
                  <a:txBody>
                    <a:bodyPr/>
                    <a:lstStyle/>
                    <a:p>
                      <a:pPr marL="0" marR="0" algn="ctr">
                        <a:spcBef>
                          <a:spcPts val="0"/>
                        </a:spcBef>
                        <a:spcAft>
                          <a:spcPts val="0"/>
                        </a:spcAft>
                      </a:pPr>
                      <a:r>
                        <a:rPr lang="en-US" sz="1400" b="1" kern="0" dirty="0">
                          <a:effectLst/>
                          <a:latin typeface="Times New Roman"/>
                        </a:rPr>
                        <a:t> </a:t>
                      </a:r>
                    </a:p>
                    <a:p>
                      <a:pPr marL="0" marR="0" algn="ctr">
                        <a:spcBef>
                          <a:spcPts val="0"/>
                        </a:spcBef>
                        <a:spcAft>
                          <a:spcPts val="0"/>
                        </a:spcAft>
                      </a:pPr>
                      <a:r>
                        <a:rPr lang="en-US" sz="1400" b="0" kern="0" dirty="0">
                          <a:effectLst/>
                          <a:latin typeface="Times New Roman"/>
                        </a:rPr>
                        <a:t>Pork</a:t>
                      </a:r>
                    </a:p>
                    <a:p>
                      <a:pPr marL="0" marR="0" algn="ctr">
                        <a:spcBef>
                          <a:spcPts val="0"/>
                        </a:spcBef>
                        <a:spcAft>
                          <a:spcPts val="0"/>
                        </a:spcAft>
                      </a:pPr>
                      <a:r>
                        <a:rPr lang="en-US" sz="1400" dirty="0">
                          <a:effectLst/>
                          <a:latin typeface="Times New Roman"/>
                          <a:ea typeface="Times New Roman"/>
                        </a:rPr>
                        <a:t>0.5 </a:t>
                      </a:r>
                      <a:r>
                        <a:rPr lang="en-US" sz="1400" dirty="0" err="1">
                          <a:effectLst/>
                          <a:latin typeface="Times New Roman"/>
                          <a:ea typeface="Times New Roman"/>
                        </a:rPr>
                        <a:t>lb</a:t>
                      </a:r>
                      <a:endParaRPr lang="en-US" sz="1400" dirty="0">
                        <a:effectLst/>
                        <a:latin typeface="Times New Roman"/>
                        <a:ea typeface="Times New Roman"/>
                      </a:endParaRPr>
                    </a:p>
                    <a:p>
                      <a:pPr marL="0" marR="0" algn="ctr">
                        <a:spcBef>
                          <a:spcPts val="0"/>
                        </a:spcBef>
                        <a:spcAft>
                          <a:spcPts val="0"/>
                        </a:spcAft>
                      </a:pPr>
                      <a:r>
                        <a:rPr lang="en-US" sz="1400" dirty="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Salmon</a:t>
                      </a:r>
                    </a:p>
                    <a:p>
                      <a:pPr marL="0" marR="0" algn="ctr">
                        <a:spcBef>
                          <a:spcPts val="0"/>
                        </a:spcBef>
                        <a:spcAft>
                          <a:spcPts val="0"/>
                        </a:spcAft>
                      </a:pPr>
                      <a:r>
                        <a:rPr lang="en-US" sz="1400">
                          <a:effectLst/>
                          <a:latin typeface="Times New Roman"/>
                          <a:ea typeface="Times New Roman"/>
                        </a:rPr>
                        <a:t>steak</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Chicken Noodle 16 oz</a:t>
                      </a:r>
                    </a:p>
                    <a:p>
                      <a:pPr marL="0" marR="0" algn="ctr">
                        <a:spcBef>
                          <a:spcPts val="0"/>
                        </a:spcBef>
                        <a:spcAft>
                          <a:spcPts val="0"/>
                        </a:spcAft>
                      </a:pPr>
                      <a:r>
                        <a:rPr lang="en-US" sz="14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Eggs</a:t>
                      </a:r>
                    </a:p>
                    <a:p>
                      <a:pPr marL="0" marR="0" algn="ctr">
                        <a:spcBef>
                          <a:spcPts val="0"/>
                        </a:spcBef>
                        <a:spcAft>
                          <a:spcPts val="0"/>
                        </a:spcAft>
                      </a:pPr>
                      <a:r>
                        <a:rPr lang="en-US" sz="1400">
                          <a:effectLst/>
                          <a:latin typeface="Times New Roman"/>
                          <a:ea typeface="Times New Roman"/>
                        </a:rPr>
                        <a:t>1 dozen</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Barley</a:t>
                      </a:r>
                    </a:p>
                    <a:p>
                      <a:pPr marL="0" marR="0" algn="ctr">
                        <a:spcBef>
                          <a:spcPts val="0"/>
                        </a:spcBef>
                        <a:spcAft>
                          <a:spcPts val="0"/>
                        </a:spcAft>
                      </a:pPr>
                      <a:r>
                        <a:rPr lang="en-US" sz="1400">
                          <a:effectLst/>
                          <a:latin typeface="Times New Roman"/>
                          <a:ea typeface="Times New Roman"/>
                        </a:rPr>
                        <a:t>1 stalk</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Cucumber</a:t>
                      </a:r>
                    </a:p>
                    <a:p>
                      <a:pPr marL="0" marR="0" algn="ctr">
                        <a:spcBef>
                          <a:spcPts val="0"/>
                        </a:spcBef>
                        <a:spcAft>
                          <a:spcPts val="0"/>
                        </a:spcAft>
                      </a:pPr>
                      <a:r>
                        <a:rPr lang="en-US" sz="1400">
                          <a:effectLst/>
                          <a:latin typeface="Times New Roman"/>
                          <a:ea typeface="Times New Roman"/>
                        </a:rPr>
                        <a:t>1 plant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Macaroni</a:t>
                      </a:r>
                    </a:p>
                    <a:p>
                      <a:pPr marL="0" marR="0" algn="ctr">
                        <a:spcBef>
                          <a:spcPts val="0"/>
                        </a:spcBef>
                        <a:spcAft>
                          <a:spcPts val="0"/>
                        </a:spcAft>
                      </a:pPr>
                      <a:r>
                        <a:rPr lang="en-US" sz="1400">
                          <a:effectLst/>
                          <a:latin typeface="Times New Roman"/>
                          <a:ea typeface="Times New Roman"/>
                        </a:rPr>
                        <a:t>1 bowl</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Bananas</a:t>
                      </a:r>
                    </a:p>
                    <a:p>
                      <a:pPr marL="0" marR="0" algn="ctr">
                        <a:spcBef>
                          <a:spcPts val="0"/>
                        </a:spcBef>
                        <a:spcAft>
                          <a:spcPts val="0"/>
                        </a:spcAft>
                      </a:pPr>
                      <a:r>
                        <a:rPr lang="en-US" sz="1400">
                          <a:effectLst/>
                          <a:latin typeface="Times New Roman"/>
                          <a:ea typeface="Times New Roman"/>
                        </a:rPr>
                        <a:t>1 bunch </a:t>
                      </a:r>
                    </a:p>
                  </a:txBody>
                  <a:tcPr marL="68580" marR="68580" marT="0" marB="0"/>
                </a:tc>
                <a:extLst>
                  <a:ext uri="{0D108BD9-81ED-4DB2-BD59-A6C34878D82A}">
                    <a16:rowId xmlns:a16="http://schemas.microsoft.com/office/drawing/2014/main" val="10002"/>
                  </a:ext>
                </a:extLst>
              </a:tr>
              <a:tr h="1143000">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Chicken</a:t>
                      </a:r>
                    </a:p>
                    <a:p>
                      <a:pPr marL="0" marR="0" algn="ctr">
                        <a:spcBef>
                          <a:spcPts val="0"/>
                        </a:spcBef>
                        <a:spcAft>
                          <a:spcPts val="0"/>
                        </a:spcAft>
                      </a:pPr>
                      <a:r>
                        <a:rPr lang="en-US" sz="1400">
                          <a:effectLst/>
                          <a:latin typeface="Times New Roman"/>
                          <a:ea typeface="Times New Roman"/>
                        </a:rPr>
                        <a:t>1.0 lb </a:t>
                      </a:r>
                    </a:p>
                    <a:p>
                      <a:pPr marL="0" marR="0" algn="ctr">
                        <a:spcBef>
                          <a:spcPts val="0"/>
                        </a:spcBef>
                        <a:spcAft>
                          <a:spcPts val="0"/>
                        </a:spcAft>
                      </a:pPr>
                      <a:r>
                        <a:rPr lang="en-US" sz="14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Clams</a:t>
                      </a:r>
                    </a:p>
                    <a:p>
                      <a:pPr marL="0" marR="0" algn="ctr">
                        <a:spcBef>
                          <a:spcPts val="0"/>
                        </a:spcBef>
                        <a:spcAft>
                          <a:spcPts val="0"/>
                        </a:spcAft>
                      </a:pPr>
                      <a:r>
                        <a:rPr lang="en-US" sz="1400">
                          <a:effectLst/>
                          <a:latin typeface="Times New Roman"/>
                          <a:ea typeface="Times New Roman"/>
                        </a:rPr>
                        <a:t>1 bushel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Stew</a:t>
                      </a:r>
                    </a:p>
                    <a:p>
                      <a:pPr marL="0" marR="0" algn="ctr">
                        <a:spcBef>
                          <a:spcPts val="0"/>
                        </a:spcBef>
                        <a:spcAft>
                          <a:spcPts val="0"/>
                        </a:spcAft>
                      </a:pPr>
                      <a:r>
                        <a:rPr lang="en-US" sz="1400">
                          <a:effectLst/>
                          <a:latin typeface="Times New Roman"/>
                          <a:ea typeface="Times New Roman"/>
                        </a:rPr>
                        <a:t>32 oz</a:t>
                      </a:r>
                    </a:p>
                    <a:p>
                      <a:pPr marL="0" marR="0" algn="ctr">
                        <a:spcBef>
                          <a:spcPts val="0"/>
                        </a:spcBef>
                        <a:spcAft>
                          <a:spcPts val="0"/>
                        </a:spcAft>
                      </a:pPr>
                      <a:r>
                        <a:rPr lang="en-US" sz="14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Milk</a:t>
                      </a:r>
                    </a:p>
                    <a:p>
                      <a:pPr marL="0" marR="0" algn="ctr">
                        <a:spcBef>
                          <a:spcPts val="0"/>
                        </a:spcBef>
                        <a:spcAft>
                          <a:spcPts val="0"/>
                        </a:spcAft>
                      </a:pPr>
                      <a:r>
                        <a:rPr lang="en-US" sz="1400">
                          <a:effectLst/>
                          <a:latin typeface="Times New Roman"/>
                          <a:ea typeface="Times New Roman"/>
                        </a:rPr>
                        <a:t>1 gallon</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Wheat flour</a:t>
                      </a:r>
                    </a:p>
                    <a:p>
                      <a:pPr marL="0" marR="0" algn="ctr">
                        <a:spcBef>
                          <a:spcPts val="0"/>
                        </a:spcBef>
                        <a:spcAft>
                          <a:spcPts val="0"/>
                        </a:spcAft>
                      </a:pPr>
                      <a:r>
                        <a:rPr lang="en-US" sz="1400">
                          <a:effectLst/>
                          <a:latin typeface="Times New Roman"/>
                          <a:ea typeface="Times New Roman"/>
                        </a:rPr>
                        <a:t>2 lbs</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Celery</a:t>
                      </a:r>
                    </a:p>
                    <a:p>
                      <a:pPr marL="0" marR="0" algn="ctr">
                        <a:spcBef>
                          <a:spcPts val="0"/>
                        </a:spcBef>
                        <a:spcAft>
                          <a:spcPts val="0"/>
                        </a:spcAft>
                      </a:pPr>
                      <a:r>
                        <a:rPr lang="en-US" sz="1400">
                          <a:effectLst/>
                          <a:latin typeface="Times New Roman"/>
                          <a:ea typeface="Times New Roman"/>
                        </a:rPr>
                        <a:t>1 stalk</a:t>
                      </a:r>
                    </a:p>
                  </a:txBody>
                  <a:tcPr marL="68580" marR="68580" marT="0" marB="0"/>
                </a:tc>
                <a:tc>
                  <a:txBody>
                    <a:bodyPr/>
                    <a:lstStyle/>
                    <a:p>
                      <a:pPr marL="0" marR="0" algn="ctr">
                        <a:spcBef>
                          <a:spcPts val="0"/>
                        </a:spcBef>
                        <a:spcAft>
                          <a:spcPts val="0"/>
                        </a:spcAft>
                      </a:pPr>
                      <a:r>
                        <a:rPr lang="en-US" sz="1400">
                          <a:effectLst/>
                          <a:latin typeface="Times New Roman"/>
                          <a:ea typeface="Times New Roman"/>
                        </a:rPr>
                        <a:t> </a:t>
                      </a:r>
                    </a:p>
                    <a:p>
                      <a:pPr marL="0" marR="0" algn="ctr">
                        <a:spcBef>
                          <a:spcPts val="0"/>
                        </a:spcBef>
                        <a:spcAft>
                          <a:spcPts val="0"/>
                        </a:spcAft>
                      </a:pPr>
                      <a:r>
                        <a:rPr lang="en-US" sz="1400">
                          <a:effectLst/>
                          <a:latin typeface="Times New Roman"/>
                          <a:ea typeface="Times New Roman"/>
                        </a:rPr>
                        <a:t>Spaghetti</a:t>
                      </a:r>
                    </a:p>
                    <a:p>
                      <a:pPr marL="0" marR="0" algn="ctr">
                        <a:spcBef>
                          <a:spcPts val="0"/>
                        </a:spcBef>
                        <a:spcAft>
                          <a:spcPts val="0"/>
                        </a:spcAft>
                      </a:pPr>
                      <a:r>
                        <a:rPr lang="en-US" sz="1400">
                          <a:effectLst/>
                          <a:latin typeface="Times New Roman"/>
                          <a:ea typeface="Times New Roman"/>
                        </a:rPr>
                        <a:t>1 pot</a:t>
                      </a:r>
                    </a:p>
                    <a:p>
                      <a:pPr marL="0" marR="0">
                        <a:spcBef>
                          <a:spcPts val="0"/>
                        </a:spcBef>
                        <a:spcAft>
                          <a:spcPts val="0"/>
                        </a:spcAft>
                      </a:pPr>
                      <a:r>
                        <a:rPr lang="en-US" sz="14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400" dirty="0">
                          <a:effectLst/>
                          <a:latin typeface="Times New Roman"/>
                          <a:ea typeface="Times New Roman"/>
                        </a:rPr>
                        <a:t> </a:t>
                      </a:r>
                    </a:p>
                    <a:p>
                      <a:pPr marL="0" marR="0" algn="ctr">
                        <a:spcBef>
                          <a:spcPts val="0"/>
                        </a:spcBef>
                        <a:spcAft>
                          <a:spcPts val="0"/>
                        </a:spcAft>
                      </a:pPr>
                      <a:r>
                        <a:rPr lang="en-US" sz="1400" dirty="0">
                          <a:effectLst/>
                          <a:latin typeface="Times New Roman"/>
                          <a:ea typeface="Times New Roman"/>
                        </a:rPr>
                        <a:t>Apple</a:t>
                      </a:r>
                    </a:p>
                    <a:p>
                      <a:pPr marL="0" marR="0" algn="ctr">
                        <a:spcBef>
                          <a:spcPts val="0"/>
                        </a:spcBef>
                        <a:spcAft>
                          <a:spcPts val="0"/>
                        </a:spcAft>
                      </a:pPr>
                      <a:r>
                        <a:rPr lang="en-US" sz="1400" dirty="0">
                          <a:effectLst/>
                          <a:latin typeface="Times New Roman"/>
                          <a:ea typeface="Times New Roman"/>
                        </a:rPr>
                        <a:t>1 bushel</a:t>
                      </a:r>
                    </a:p>
                    <a:p>
                      <a:pPr marL="0" marR="0" algn="ctr">
                        <a:spcBef>
                          <a:spcPts val="0"/>
                        </a:spcBef>
                        <a:spcAft>
                          <a:spcPts val="0"/>
                        </a:spcAft>
                      </a:pPr>
                      <a:r>
                        <a:rPr lang="en-US" sz="1400" dirty="0">
                          <a:effectLst/>
                          <a:latin typeface="Times New Roman"/>
                          <a:ea typeface="Times New Roman"/>
                        </a:rPr>
                        <a:t> </a:t>
                      </a:r>
                    </a:p>
                  </a:txBody>
                  <a:tcPr marL="68580" marR="68580" marT="0" marB="0"/>
                </a:tc>
                <a:extLst>
                  <a:ext uri="{0D108BD9-81ED-4DB2-BD59-A6C34878D82A}">
                    <a16:rowId xmlns:a16="http://schemas.microsoft.com/office/drawing/2014/main" val="10003"/>
                  </a:ext>
                </a:extLst>
              </a:tr>
            </a:tbl>
          </a:graphicData>
        </a:graphic>
      </p:graphicFrame>
      <p:sp>
        <p:nvSpPr>
          <p:cNvPr id="8" name="Content Placeholder 1"/>
          <p:cNvSpPr>
            <a:spLocks noGrp="1"/>
          </p:cNvSpPr>
          <p:nvPr>
            <p:ph idx="1"/>
          </p:nvPr>
        </p:nvSpPr>
        <p:spPr>
          <a:xfrm>
            <a:off x="457234" y="4572000"/>
            <a:ext cx="8534401" cy="2286000"/>
          </a:xfrm>
          <a:solidFill>
            <a:srgbClr val="FFFF00"/>
          </a:solidFill>
        </p:spPr>
        <p:txBody>
          <a:bodyPr/>
          <a:lstStyle/>
          <a:p>
            <a:pPr marL="3174" indent="-3174"/>
            <a:r>
              <a:rPr lang="en-US" sz="2300" dirty="0">
                <a:solidFill>
                  <a:srgbClr val="7030A0"/>
                </a:solidFill>
              </a:rPr>
              <a:t>What guidelines did you use to make your Periodic Table of Foods?  </a:t>
            </a:r>
            <a:r>
              <a:rPr lang="en-US" sz="2300" dirty="0">
                <a:solidFill>
                  <a:srgbClr val="00B050"/>
                </a:solidFill>
              </a:rPr>
              <a:t>How did you determine “Groups”?</a:t>
            </a:r>
          </a:p>
          <a:p>
            <a:pPr marL="3174" indent="-3174" algn="ctr"/>
            <a:r>
              <a:rPr lang="en-US" sz="2300" dirty="0"/>
              <a:t> </a:t>
            </a:r>
            <a:r>
              <a:rPr lang="en-US" sz="2300" i="1" dirty="0">
                <a:solidFill>
                  <a:srgbClr val="0070C0"/>
                </a:solidFill>
                <a:latin typeface="Times New Roman" panose="02020603050405020304" pitchFamily="18" charset="0"/>
                <a:cs typeface="Times New Roman" panose="02020603050405020304" pitchFamily="18" charset="0"/>
              </a:rPr>
              <a:t>Food groups &amp; EM radiation order</a:t>
            </a:r>
          </a:p>
          <a:p>
            <a:pPr marL="3174" indent="-3174"/>
            <a:r>
              <a:rPr lang="en-US" sz="2300" dirty="0"/>
              <a:t> How did you determine “Periods” or “Rows”?</a:t>
            </a:r>
          </a:p>
          <a:p>
            <a:pPr marL="3174" indent="-3174" algn="ctr"/>
            <a:r>
              <a:rPr lang="en-US" sz="2300" i="1" dirty="0">
                <a:solidFill>
                  <a:srgbClr val="FF0000"/>
                </a:solidFill>
                <a:latin typeface="Times New Roman" panose="02020603050405020304" pitchFamily="18" charset="0"/>
                <a:cs typeface="Times New Roman" panose="02020603050405020304" pitchFamily="18" charset="0"/>
              </a:rPr>
              <a:t> Amounts within each food group</a:t>
            </a:r>
          </a:p>
          <a:p>
            <a:pPr marL="3174" indent="-3174"/>
            <a:endParaRPr lang="en-US" dirty="0"/>
          </a:p>
        </p:txBody>
      </p:sp>
      <p:sp>
        <p:nvSpPr>
          <p:cNvPr id="9" name="Rectangle 3"/>
          <p:cNvSpPr>
            <a:spLocks noGrp="1" noChangeArrowheads="1"/>
          </p:cNvSpPr>
          <p:nvPr>
            <p:ph type="title"/>
          </p:nvPr>
        </p:nvSpPr>
        <p:spPr>
          <a:xfrm>
            <a:off x="5486400" y="76200"/>
            <a:ext cx="1600199" cy="609600"/>
          </a:xfrm>
        </p:spPr>
        <p:txBody>
          <a:bodyPr/>
          <a:lstStyle/>
          <a:p>
            <a:r>
              <a:rPr lang="en-US" altLang="en-US" dirty="0"/>
              <a:t>Answers</a:t>
            </a:r>
          </a:p>
        </p:txBody>
      </p:sp>
      <p:sp>
        <p:nvSpPr>
          <p:cNvPr id="2" name="Rectangle 1">
            <a:extLst>
              <a:ext uri="{FF2B5EF4-FFF2-40B4-BE49-F238E27FC236}">
                <a16:creationId xmlns:a16="http://schemas.microsoft.com/office/drawing/2014/main" id="{48A73E6F-DEAA-CFB0-08D7-C65D141E4BCB}"/>
              </a:ext>
            </a:extLst>
          </p:cNvPr>
          <p:cNvSpPr/>
          <p:nvPr/>
        </p:nvSpPr>
        <p:spPr bwMode="auto">
          <a:xfrm>
            <a:off x="529952" y="1608354"/>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Rectangle 2">
            <a:extLst>
              <a:ext uri="{FF2B5EF4-FFF2-40B4-BE49-F238E27FC236}">
                <a16:creationId xmlns:a16="http://schemas.microsoft.com/office/drawing/2014/main" id="{3C309EDA-CB2C-D6C0-545E-BF0A16E2A515}"/>
              </a:ext>
            </a:extLst>
          </p:cNvPr>
          <p:cNvSpPr/>
          <p:nvPr/>
        </p:nvSpPr>
        <p:spPr bwMode="auto">
          <a:xfrm>
            <a:off x="498720" y="2497238"/>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4E85573E-CB8C-7451-5327-8D6C9BD87453}"/>
              </a:ext>
            </a:extLst>
          </p:cNvPr>
          <p:cNvSpPr/>
          <p:nvPr/>
        </p:nvSpPr>
        <p:spPr bwMode="auto">
          <a:xfrm>
            <a:off x="498720" y="3386123"/>
            <a:ext cx="990570" cy="8407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ectangle 9">
            <a:extLst>
              <a:ext uri="{FF2B5EF4-FFF2-40B4-BE49-F238E27FC236}">
                <a16:creationId xmlns:a16="http://schemas.microsoft.com/office/drawing/2014/main" id="{D137DAAC-FB7B-19B1-FC7B-C7634B6487C1}"/>
              </a:ext>
            </a:extLst>
          </p:cNvPr>
          <p:cNvSpPr/>
          <p:nvPr/>
        </p:nvSpPr>
        <p:spPr bwMode="auto">
          <a:xfrm>
            <a:off x="1544783" y="1620017"/>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Rectangle 10">
            <a:extLst>
              <a:ext uri="{FF2B5EF4-FFF2-40B4-BE49-F238E27FC236}">
                <a16:creationId xmlns:a16="http://schemas.microsoft.com/office/drawing/2014/main" id="{58B54170-B554-34E0-94A3-4335C1F53869}"/>
              </a:ext>
            </a:extLst>
          </p:cNvPr>
          <p:cNvSpPr/>
          <p:nvPr/>
        </p:nvSpPr>
        <p:spPr bwMode="auto">
          <a:xfrm>
            <a:off x="1530928" y="2474263"/>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Rectangle 11">
            <a:extLst>
              <a:ext uri="{FF2B5EF4-FFF2-40B4-BE49-F238E27FC236}">
                <a16:creationId xmlns:a16="http://schemas.microsoft.com/office/drawing/2014/main" id="{3ACDE30D-6FE0-880E-0463-8DCB4018FDCC}"/>
              </a:ext>
            </a:extLst>
          </p:cNvPr>
          <p:cNvSpPr/>
          <p:nvPr/>
        </p:nvSpPr>
        <p:spPr bwMode="auto">
          <a:xfrm>
            <a:off x="1520522" y="3286947"/>
            <a:ext cx="990570" cy="105167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Rectangle 12">
            <a:extLst>
              <a:ext uri="{FF2B5EF4-FFF2-40B4-BE49-F238E27FC236}">
                <a16:creationId xmlns:a16="http://schemas.microsoft.com/office/drawing/2014/main" id="{81090153-91C7-4BBF-D173-8E025AB6512F}"/>
              </a:ext>
            </a:extLst>
          </p:cNvPr>
          <p:cNvSpPr/>
          <p:nvPr/>
        </p:nvSpPr>
        <p:spPr bwMode="auto">
          <a:xfrm>
            <a:off x="2590829" y="1611818"/>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Rectangle 13">
            <a:extLst>
              <a:ext uri="{FF2B5EF4-FFF2-40B4-BE49-F238E27FC236}">
                <a16:creationId xmlns:a16="http://schemas.microsoft.com/office/drawing/2014/main" id="{3BB3A9DE-87CD-3946-AD7C-3067FC8E3462}"/>
              </a:ext>
            </a:extLst>
          </p:cNvPr>
          <p:cNvSpPr/>
          <p:nvPr/>
        </p:nvSpPr>
        <p:spPr bwMode="auto">
          <a:xfrm>
            <a:off x="2563136" y="2524947"/>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Rectangle 14">
            <a:extLst>
              <a:ext uri="{FF2B5EF4-FFF2-40B4-BE49-F238E27FC236}">
                <a16:creationId xmlns:a16="http://schemas.microsoft.com/office/drawing/2014/main" id="{60760873-CED2-AD08-6363-A698706C2457}"/>
              </a:ext>
            </a:extLst>
          </p:cNvPr>
          <p:cNvSpPr/>
          <p:nvPr/>
        </p:nvSpPr>
        <p:spPr bwMode="auto">
          <a:xfrm>
            <a:off x="2542324" y="3463593"/>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6" name="Rectangle 15">
            <a:extLst>
              <a:ext uri="{FF2B5EF4-FFF2-40B4-BE49-F238E27FC236}">
                <a16:creationId xmlns:a16="http://schemas.microsoft.com/office/drawing/2014/main" id="{1CA1D705-AB7E-8E46-5E05-30087BCA5C3B}"/>
              </a:ext>
            </a:extLst>
          </p:cNvPr>
          <p:cNvSpPr/>
          <p:nvPr/>
        </p:nvSpPr>
        <p:spPr bwMode="auto">
          <a:xfrm>
            <a:off x="3610827" y="1510101"/>
            <a:ext cx="990570" cy="79571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7" name="Rectangle 16">
            <a:extLst>
              <a:ext uri="{FF2B5EF4-FFF2-40B4-BE49-F238E27FC236}">
                <a16:creationId xmlns:a16="http://schemas.microsoft.com/office/drawing/2014/main" id="{BFB66805-B6D5-ECF9-010B-BFD5A039706C}"/>
              </a:ext>
            </a:extLst>
          </p:cNvPr>
          <p:cNvSpPr/>
          <p:nvPr/>
        </p:nvSpPr>
        <p:spPr bwMode="auto">
          <a:xfrm>
            <a:off x="3626441" y="2497238"/>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8" name="Rectangle 17">
            <a:extLst>
              <a:ext uri="{FF2B5EF4-FFF2-40B4-BE49-F238E27FC236}">
                <a16:creationId xmlns:a16="http://schemas.microsoft.com/office/drawing/2014/main" id="{0DB6D462-6A97-C920-3B31-FC0FAB2A6710}"/>
              </a:ext>
            </a:extLst>
          </p:cNvPr>
          <p:cNvSpPr/>
          <p:nvPr/>
        </p:nvSpPr>
        <p:spPr bwMode="auto">
          <a:xfrm>
            <a:off x="3610827" y="3451009"/>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9" name="Rectangle 18">
            <a:extLst>
              <a:ext uri="{FF2B5EF4-FFF2-40B4-BE49-F238E27FC236}">
                <a16:creationId xmlns:a16="http://schemas.microsoft.com/office/drawing/2014/main" id="{A8918BCE-7FF0-ECDB-D47D-7461FFD1D33A}"/>
              </a:ext>
            </a:extLst>
          </p:cNvPr>
          <p:cNvSpPr/>
          <p:nvPr/>
        </p:nvSpPr>
        <p:spPr bwMode="auto">
          <a:xfrm>
            <a:off x="4632629" y="1580645"/>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0" name="Rectangle 19">
            <a:extLst>
              <a:ext uri="{FF2B5EF4-FFF2-40B4-BE49-F238E27FC236}">
                <a16:creationId xmlns:a16="http://schemas.microsoft.com/office/drawing/2014/main" id="{6B889B63-F84D-030B-CB90-BE502CBEAC68}"/>
              </a:ext>
            </a:extLst>
          </p:cNvPr>
          <p:cNvSpPr/>
          <p:nvPr/>
        </p:nvSpPr>
        <p:spPr bwMode="auto">
          <a:xfrm>
            <a:off x="4639556" y="2401527"/>
            <a:ext cx="990570" cy="7538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1" name="Rectangle 20">
            <a:extLst>
              <a:ext uri="{FF2B5EF4-FFF2-40B4-BE49-F238E27FC236}">
                <a16:creationId xmlns:a16="http://schemas.microsoft.com/office/drawing/2014/main" id="{1E4ED308-3F02-D082-9217-D518B791D340}"/>
              </a:ext>
            </a:extLst>
          </p:cNvPr>
          <p:cNvSpPr/>
          <p:nvPr/>
        </p:nvSpPr>
        <p:spPr bwMode="auto">
          <a:xfrm>
            <a:off x="4632629" y="3451009"/>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2" name="Rectangle 21">
            <a:extLst>
              <a:ext uri="{FF2B5EF4-FFF2-40B4-BE49-F238E27FC236}">
                <a16:creationId xmlns:a16="http://schemas.microsoft.com/office/drawing/2014/main" id="{E5257BD6-2A8E-8810-B6FD-188531B7353A}"/>
              </a:ext>
            </a:extLst>
          </p:cNvPr>
          <p:cNvSpPr/>
          <p:nvPr/>
        </p:nvSpPr>
        <p:spPr bwMode="auto">
          <a:xfrm>
            <a:off x="5695949" y="1580645"/>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3" name="Rectangle 22">
            <a:extLst>
              <a:ext uri="{FF2B5EF4-FFF2-40B4-BE49-F238E27FC236}">
                <a16:creationId xmlns:a16="http://schemas.microsoft.com/office/drawing/2014/main" id="{B1233598-2E7A-8D1C-E2A8-83A485759757}"/>
              </a:ext>
            </a:extLst>
          </p:cNvPr>
          <p:cNvSpPr/>
          <p:nvPr/>
        </p:nvSpPr>
        <p:spPr bwMode="auto">
          <a:xfrm>
            <a:off x="5685589" y="2498510"/>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4" name="Rectangle 23">
            <a:extLst>
              <a:ext uri="{FF2B5EF4-FFF2-40B4-BE49-F238E27FC236}">
                <a16:creationId xmlns:a16="http://schemas.microsoft.com/office/drawing/2014/main" id="{97E24E3B-F0E3-3BD4-4799-9B75C7CD1B58}"/>
              </a:ext>
            </a:extLst>
          </p:cNvPr>
          <p:cNvSpPr/>
          <p:nvPr/>
        </p:nvSpPr>
        <p:spPr bwMode="auto">
          <a:xfrm>
            <a:off x="5662166" y="3451009"/>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5" name="Rectangle 24">
            <a:extLst>
              <a:ext uri="{FF2B5EF4-FFF2-40B4-BE49-F238E27FC236}">
                <a16:creationId xmlns:a16="http://schemas.microsoft.com/office/drawing/2014/main" id="{B2D95145-BBB1-62F4-F850-474F476BEF92}"/>
              </a:ext>
            </a:extLst>
          </p:cNvPr>
          <p:cNvSpPr/>
          <p:nvPr/>
        </p:nvSpPr>
        <p:spPr bwMode="auto">
          <a:xfrm>
            <a:off x="6703451" y="1503524"/>
            <a:ext cx="990570" cy="79571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6" name="Rectangle 25">
            <a:extLst>
              <a:ext uri="{FF2B5EF4-FFF2-40B4-BE49-F238E27FC236}">
                <a16:creationId xmlns:a16="http://schemas.microsoft.com/office/drawing/2014/main" id="{9C1793FE-F1AA-4AA0-A993-383FFC5D3FDA}"/>
              </a:ext>
            </a:extLst>
          </p:cNvPr>
          <p:cNvSpPr/>
          <p:nvPr/>
        </p:nvSpPr>
        <p:spPr bwMode="auto">
          <a:xfrm>
            <a:off x="6676159" y="2404990"/>
            <a:ext cx="990570" cy="77804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7" name="Rectangle 26">
            <a:extLst>
              <a:ext uri="{FF2B5EF4-FFF2-40B4-BE49-F238E27FC236}">
                <a16:creationId xmlns:a16="http://schemas.microsoft.com/office/drawing/2014/main" id="{AAA079D7-F4E6-B24D-3AC1-4F4B744DD4E2}"/>
              </a:ext>
            </a:extLst>
          </p:cNvPr>
          <p:cNvSpPr/>
          <p:nvPr/>
        </p:nvSpPr>
        <p:spPr bwMode="auto">
          <a:xfrm>
            <a:off x="6703451" y="3451009"/>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8" name="Rectangle 27">
            <a:extLst>
              <a:ext uri="{FF2B5EF4-FFF2-40B4-BE49-F238E27FC236}">
                <a16:creationId xmlns:a16="http://schemas.microsoft.com/office/drawing/2014/main" id="{D3B4B10E-D064-566D-49A5-CD95460B4777}"/>
              </a:ext>
            </a:extLst>
          </p:cNvPr>
          <p:cNvSpPr/>
          <p:nvPr/>
        </p:nvSpPr>
        <p:spPr bwMode="auto">
          <a:xfrm>
            <a:off x="7718266" y="1482392"/>
            <a:ext cx="990570" cy="77804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9" name="Rectangle 28">
            <a:extLst>
              <a:ext uri="{FF2B5EF4-FFF2-40B4-BE49-F238E27FC236}">
                <a16:creationId xmlns:a16="http://schemas.microsoft.com/office/drawing/2014/main" id="{C86B28EF-6777-159D-C0AE-62BC506BD55B}"/>
              </a:ext>
            </a:extLst>
          </p:cNvPr>
          <p:cNvSpPr/>
          <p:nvPr/>
        </p:nvSpPr>
        <p:spPr bwMode="auto">
          <a:xfrm>
            <a:off x="7714877" y="2372549"/>
            <a:ext cx="990570" cy="77804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0" name="Rectangle 29">
            <a:extLst>
              <a:ext uri="{FF2B5EF4-FFF2-40B4-BE49-F238E27FC236}">
                <a16:creationId xmlns:a16="http://schemas.microsoft.com/office/drawing/2014/main" id="{AEC8E44E-05AF-8986-F508-A0BB07A7E302}"/>
              </a:ext>
            </a:extLst>
          </p:cNvPr>
          <p:cNvSpPr/>
          <p:nvPr/>
        </p:nvSpPr>
        <p:spPr bwMode="auto">
          <a:xfrm>
            <a:off x="7732181" y="3439349"/>
            <a:ext cx="990570"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631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28"/>
                                        </p:tgtEl>
                                      </p:cBhvr>
                                    </p:animEffect>
                                    <p:set>
                                      <p:cBhvr>
                                        <p:cTn id="112" dur="1" fill="hold">
                                          <p:stCondLst>
                                            <p:cond delay="499"/>
                                          </p:stCondLst>
                                        </p:cTn>
                                        <p:tgtEl>
                                          <p:spTgt spid="2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8">
                                            <p:txEl>
                                              <p:pRg st="0" end="0"/>
                                            </p:txEl>
                                          </p:spTgt>
                                        </p:tgtEl>
                                        <p:attrNameLst>
                                          <p:attrName>style.visibility</p:attrName>
                                        </p:attrNameLst>
                                      </p:cBhvr>
                                      <p:to>
                                        <p:strVal val="visible"/>
                                      </p:to>
                                    </p:set>
                                    <p:animEffect transition="in" filter="fade">
                                      <p:cBhvr>
                                        <p:cTn id="127" dur="500"/>
                                        <p:tgtEl>
                                          <p:spTgt spid="8">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8">
                                            <p:txEl>
                                              <p:pRg st="1" end="1"/>
                                            </p:txEl>
                                          </p:spTgt>
                                        </p:tgtEl>
                                        <p:attrNameLst>
                                          <p:attrName>style.visibility</p:attrName>
                                        </p:attrNameLst>
                                      </p:cBhvr>
                                      <p:to>
                                        <p:strVal val="visible"/>
                                      </p:to>
                                    </p:set>
                                    <p:animEffect transition="in" filter="fade">
                                      <p:cBhvr>
                                        <p:cTn id="132" dur="500"/>
                                        <p:tgtEl>
                                          <p:spTgt spid="8">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
                                            <p:txEl>
                                              <p:pRg st="2" end="2"/>
                                            </p:txEl>
                                          </p:spTgt>
                                        </p:tgtEl>
                                        <p:attrNameLst>
                                          <p:attrName>style.visibility</p:attrName>
                                        </p:attrNameLst>
                                      </p:cBhvr>
                                      <p:to>
                                        <p:strVal val="visible"/>
                                      </p:to>
                                    </p:set>
                                    <p:animEffect transition="in" filter="fade">
                                      <p:cBhvr>
                                        <p:cTn id="137" dur="500"/>
                                        <p:tgtEl>
                                          <p:spTgt spid="8">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8">
                                            <p:txEl>
                                              <p:pRg st="3" end="3"/>
                                            </p:txEl>
                                          </p:spTgt>
                                        </p:tgtEl>
                                        <p:attrNameLst>
                                          <p:attrName>style.visibility</p:attrName>
                                        </p:attrNameLst>
                                      </p:cBhvr>
                                      <p:to>
                                        <p:strVal val="visible"/>
                                      </p:to>
                                    </p:set>
                                    <p:animEffect transition="in" filter="fade">
                                      <p:cBhvr>
                                        <p:cTn id="1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8"/>
          <p:cNvSpPr>
            <a:spLocks noGrp="1"/>
          </p:cNvSpPr>
          <p:nvPr>
            <p:ph idx="1"/>
          </p:nvPr>
        </p:nvSpPr>
        <p:spPr>
          <a:xfrm>
            <a:off x="8" y="1373229"/>
            <a:ext cx="9144000" cy="5484813"/>
          </a:xfrm>
        </p:spPr>
        <p:txBody>
          <a:bodyPr/>
          <a:lstStyle/>
          <a:p>
            <a:pPr eaLnBrk="1" hangingPunct="1">
              <a:buFont typeface="Arial" charset="0"/>
              <a:buNone/>
            </a:pPr>
            <a:r>
              <a:rPr lang="en-US" dirty="0"/>
              <a:t>Groups</a:t>
            </a:r>
          </a:p>
          <a:p>
            <a:pPr lvl="1" eaLnBrk="1" hangingPunct="1"/>
            <a:r>
              <a:rPr lang="en-US" dirty="0">
                <a:solidFill>
                  <a:srgbClr val="0070C0"/>
                </a:solidFill>
              </a:rPr>
              <a:t>Alkali metals: most reactive metals, soft, oxidize quickly.</a:t>
            </a:r>
          </a:p>
          <a:p>
            <a:pPr lvl="1" eaLnBrk="1" hangingPunct="1"/>
            <a:r>
              <a:rPr lang="en-US" dirty="0">
                <a:solidFill>
                  <a:srgbClr val="FF0000"/>
                </a:solidFill>
              </a:rPr>
              <a:t>Alkaline earth metals: not as reactive as alkali metals, brittle, shiny.</a:t>
            </a:r>
          </a:p>
          <a:p>
            <a:pPr lvl="1" eaLnBrk="1" hangingPunct="1"/>
            <a:r>
              <a:rPr lang="en-US" dirty="0">
                <a:solidFill>
                  <a:srgbClr val="0070C0"/>
                </a:solidFill>
              </a:rPr>
              <a:t>Transition metals: form colored compounds, good conductors of electricity.</a:t>
            </a:r>
          </a:p>
          <a:p>
            <a:pPr lvl="1" eaLnBrk="1" hangingPunct="1"/>
            <a:r>
              <a:rPr lang="en-US" dirty="0">
                <a:solidFill>
                  <a:srgbClr val="FF0000"/>
                </a:solidFill>
              </a:rPr>
              <a:t>Halogens: most reactive nonmetals.</a:t>
            </a:r>
          </a:p>
          <a:p>
            <a:pPr lvl="1" eaLnBrk="1" hangingPunct="1"/>
            <a:r>
              <a:rPr lang="en-US" dirty="0">
                <a:solidFill>
                  <a:srgbClr val="0070C0"/>
                </a:solidFill>
              </a:rPr>
              <a:t>Noble gases: lowest chemical reactivity, used in lighting.</a:t>
            </a:r>
          </a:p>
          <a:p>
            <a:pPr lvl="1" eaLnBrk="1" hangingPunct="1"/>
            <a:r>
              <a:rPr lang="en-US" dirty="0">
                <a:solidFill>
                  <a:srgbClr val="FF0000"/>
                </a:solidFill>
              </a:rPr>
              <a:t>Inner transition metals: radioactive, used in nuclear power plants.</a:t>
            </a:r>
          </a:p>
        </p:txBody>
      </p:sp>
      <p:sp>
        <p:nvSpPr>
          <p:cNvPr id="92163" name="Title 1"/>
          <p:cNvSpPr>
            <a:spLocks noGrp="1"/>
          </p:cNvSpPr>
          <p:nvPr>
            <p:ph type="title"/>
          </p:nvPr>
        </p:nvSpPr>
        <p:spPr>
          <a:xfrm>
            <a:off x="10" y="16"/>
            <a:ext cx="9143996" cy="1377158"/>
          </a:xfrm>
        </p:spPr>
        <p:txBody>
          <a:bodyPr/>
          <a:lstStyle/>
          <a:p>
            <a:pPr marL="239248" indent="-239248" eaLnBrk="1" hangingPunct="1"/>
            <a:r>
              <a:rPr lang="en-US" dirty="0"/>
              <a:t>Classifying the Elements</a:t>
            </a:r>
          </a:p>
        </p:txBody>
      </p:sp>
      <p:pic>
        <p:nvPicPr>
          <p:cNvPr id="4" name="Picture 3" descr="lesson_summar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28" y="79304"/>
            <a:ext cx="1405872" cy="1139896"/>
          </a:xfrm>
          <a:prstGeom prst="rect">
            <a:avLst/>
          </a:prstGeom>
        </p:spPr>
      </p:pic>
    </p:spTree>
    <p:extLst>
      <p:ext uri="{BB962C8B-B14F-4D97-AF65-F5344CB8AC3E}">
        <p14:creationId xmlns:p14="http://schemas.microsoft.com/office/powerpoint/2010/main" val="16611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fade">
                                      <p:cBhvr>
                                        <p:cTn id="7" dur="500"/>
                                        <p:tgtEl>
                                          <p:spTgt spid="92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2">
                                            <p:txEl>
                                              <p:pRg st="1" end="1"/>
                                            </p:txEl>
                                          </p:spTgt>
                                        </p:tgtEl>
                                        <p:attrNameLst>
                                          <p:attrName>style.visibility</p:attrName>
                                        </p:attrNameLst>
                                      </p:cBhvr>
                                      <p:to>
                                        <p:strVal val="visible"/>
                                      </p:to>
                                    </p:set>
                                    <p:animEffect transition="in" filter="fade">
                                      <p:cBhvr>
                                        <p:cTn id="12" dur="500"/>
                                        <p:tgtEl>
                                          <p:spTgt spid="92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62">
                                            <p:txEl>
                                              <p:pRg st="2" end="2"/>
                                            </p:txEl>
                                          </p:spTgt>
                                        </p:tgtEl>
                                        <p:attrNameLst>
                                          <p:attrName>style.visibility</p:attrName>
                                        </p:attrNameLst>
                                      </p:cBhvr>
                                      <p:to>
                                        <p:strVal val="visible"/>
                                      </p:to>
                                    </p:set>
                                    <p:animEffect transition="in" filter="fade">
                                      <p:cBhvr>
                                        <p:cTn id="17" dur="500"/>
                                        <p:tgtEl>
                                          <p:spTgt spid="921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62">
                                            <p:txEl>
                                              <p:pRg st="3" end="3"/>
                                            </p:txEl>
                                          </p:spTgt>
                                        </p:tgtEl>
                                        <p:attrNameLst>
                                          <p:attrName>style.visibility</p:attrName>
                                        </p:attrNameLst>
                                      </p:cBhvr>
                                      <p:to>
                                        <p:strVal val="visible"/>
                                      </p:to>
                                    </p:set>
                                    <p:animEffect transition="in" filter="fade">
                                      <p:cBhvr>
                                        <p:cTn id="22" dur="500"/>
                                        <p:tgtEl>
                                          <p:spTgt spid="921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62">
                                            <p:txEl>
                                              <p:pRg st="4" end="4"/>
                                            </p:txEl>
                                          </p:spTgt>
                                        </p:tgtEl>
                                        <p:attrNameLst>
                                          <p:attrName>style.visibility</p:attrName>
                                        </p:attrNameLst>
                                      </p:cBhvr>
                                      <p:to>
                                        <p:strVal val="visible"/>
                                      </p:to>
                                    </p:set>
                                    <p:animEffect transition="in" filter="fade">
                                      <p:cBhvr>
                                        <p:cTn id="27" dur="500"/>
                                        <p:tgtEl>
                                          <p:spTgt spid="921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62">
                                            <p:txEl>
                                              <p:pRg st="5" end="5"/>
                                            </p:txEl>
                                          </p:spTgt>
                                        </p:tgtEl>
                                        <p:attrNameLst>
                                          <p:attrName>style.visibility</p:attrName>
                                        </p:attrNameLst>
                                      </p:cBhvr>
                                      <p:to>
                                        <p:strVal val="visible"/>
                                      </p:to>
                                    </p:set>
                                    <p:animEffect transition="in" filter="fade">
                                      <p:cBhvr>
                                        <p:cTn id="32" dur="500"/>
                                        <p:tgtEl>
                                          <p:spTgt spid="921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62">
                                            <p:txEl>
                                              <p:pRg st="6" end="6"/>
                                            </p:txEl>
                                          </p:spTgt>
                                        </p:tgtEl>
                                        <p:attrNameLst>
                                          <p:attrName>style.visibility</p:attrName>
                                        </p:attrNameLst>
                                      </p:cBhvr>
                                      <p:to>
                                        <p:strVal val="visible"/>
                                      </p:to>
                                    </p:set>
                                    <p:animEffect transition="in" filter="fade">
                                      <p:cBhvr>
                                        <p:cTn id="37" dur="500"/>
                                        <p:tgtEl>
                                          <p:spTgt spid="921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7"/>
          <p:cNvSpPr>
            <a:spLocks noGrp="1"/>
          </p:cNvSpPr>
          <p:nvPr>
            <p:ph type="title"/>
          </p:nvPr>
        </p:nvSpPr>
        <p:spPr>
          <a:xfrm>
            <a:off x="8" y="26"/>
            <a:ext cx="9144000" cy="1373188"/>
          </a:xfrm>
        </p:spPr>
        <p:txBody>
          <a:bodyPr/>
          <a:lstStyle/>
          <a:p>
            <a:pPr eaLnBrk="1" hangingPunct="1"/>
            <a:r>
              <a:rPr lang="en-US" dirty="0"/>
              <a:t>	</a:t>
            </a:r>
            <a:r>
              <a:rPr lang="en-US" dirty="0">
                <a:solidFill>
                  <a:srgbClr val="FFFF00"/>
                </a:solidFill>
              </a:rPr>
              <a:t>How was the periodic table developed and how is it arranged?</a:t>
            </a:r>
          </a:p>
        </p:txBody>
      </p:sp>
      <p:pic>
        <p:nvPicPr>
          <p:cNvPr id="57347" name="Picture 6" descr="lesson_question-01.eps"/>
          <p:cNvPicPr>
            <a:picLocks noChangeAspect="1"/>
          </p:cNvPicPr>
          <p:nvPr/>
        </p:nvPicPr>
        <p:blipFill>
          <a:blip r:embed="rId3" cstate="print"/>
          <a:srcRect/>
          <a:stretch>
            <a:fillRect/>
          </a:stretch>
        </p:blipFill>
        <p:spPr bwMode="auto">
          <a:xfrm>
            <a:off x="321678" y="261938"/>
            <a:ext cx="881636" cy="952500"/>
          </a:xfrm>
          <a:prstGeom prst="rect">
            <a:avLst/>
          </a:prstGeom>
          <a:noFill/>
          <a:ln w="9525">
            <a:noFill/>
            <a:miter lim="800000"/>
            <a:headEnd/>
            <a:tailEnd/>
          </a:ln>
        </p:spPr>
      </p:pic>
      <p:pic>
        <p:nvPicPr>
          <p:cNvPr id="6" name="Content Placeholder 5" descr="550px-Mendelejevs_periodiska_system_1871.png"/>
          <p:cNvPicPr>
            <a:picLocks noGrp="1" noChangeAspect="1"/>
          </p:cNvPicPr>
          <p:nvPr>
            <p:ph sz="quarter" idx="13"/>
          </p:nvPr>
        </p:nvPicPr>
        <p:blipFill>
          <a:blip r:embed="rId4" cstate="print">
            <a:lum bright="6000" contrast="12000"/>
          </a:blip>
          <a:srcRect/>
          <a:stretch>
            <a:fillRect/>
          </a:stretch>
        </p:blipFill>
        <p:spPr>
          <a:xfrm>
            <a:off x="6989" y="1447800"/>
            <a:ext cx="9137011" cy="5257800"/>
          </a:xfrm>
        </p:spPr>
      </p:pic>
    </p:spTree>
    <p:extLst>
      <p:ext uri="{BB962C8B-B14F-4D97-AF65-F5344CB8AC3E}">
        <p14:creationId xmlns:p14="http://schemas.microsoft.com/office/powerpoint/2010/main" val="19328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animEffect transition="in" filter="fade">
                                      <p:cBhvr>
                                        <p:cTn id="7" dur="5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52400" y="990600"/>
            <a:ext cx="8610600" cy="2133600"/>
          </a:xfrm>
        </p:spPr>
        <p:txBody>
          <a:bodyPr/>
          <a:lstStyle/>
          <a:p>
            <a:pPr marL="113807" lvl="1" indent="0" eaLnBrk="0" hangingPunct="0">
              <a:spcBef>
                <a:spcPct val="0"/>
              </a:spcBef>
              <a:buNone/>
            </a:pPr>
            <a:r>
              <a:rPr lang="en-US" altLang="en-US" sz="2700" dirty="0"/>
              <a:t>In 1829, a German chemist, J. W. </a:t>
            </a:r>
            <a:r>
              <a:rPr lang="en-US" altLang="en-US" sz="3600" dirty="0">
                <a:solidFill>
                  <a:srgbClr val="0070C0"/>
                </a:solidFill>
              </a:rPr>
              <a:t>Dobereiner</a:t>
            </a:r>
            <a:r>
              <a:rPr lang="en-US" altLang="en-US" sz="2700" dirty="0"/>
              <a:t>, published a classification system. He grouped known elements into </a:t>
            </a:r>
            <a:r>
              <a:rPr lang="en-US" altLang="en-US" sz="3600" dirty="0">
                <a:solidFill>
                  <a:srgbClr val="0070C0"/>
                </a:solidFill>
              </a:rPr>
              <a:t>triads</a:t>
            </a:r>
            <a:r>
              <a:rPr lang="en-US" altLang="en-US" sz="2700" dirty="0"/>
              <a:t>, sets of three elements with similar properties. </a:t>
            </a:r>
          </a:p>
          <a:p>
            <a:pPr marL="113807" lvl="1" indent="0" eaLnBrk="0" hangingPunct="0">
              <a:spcBef>
                <a:spcPct val="0"/>
              </a:spcBef>
              <a:buNone/>
            </a:pPr>
            <a:endParaRPr lang="en-US" altLang="en-US" sz="1700" dirty="0"/>
          </a:p>
        </p:txBody>
      </p:sp>
      <p:sp>
        <p:nvSpPr>
          <p:cNvPr id="19459" name="Rectangle 3"/>
          <p:cNvSpPr>
            <a:spLocks noGrp="1" noChangeArrowheads="1"/>
          </p:cNvSpPr>
          <p:nvPr>
            <p:ph type="title"/>
          </p:nvPr>
        </p:nvSpPr>
        <p:spPr/>
        <p:txBody>
          <a:bodyPr/>
          <a:lstStyle/>
          <a:p>
            <a:r>
              <a:rPr lang="en-US" altLang="en-US" dirty="0"/>
              <a:t>Searching for an Organizing Principle</a:t>
            </a:r>
          </a:p>
        </p:txBody>
      </p:sp>
      <p:pic>
        <p:nvPicPr>
          <p:cNvPr id="2" name="Picture 1"/>
          <p:cNvPicPr>
            <a:picLocks noChangeAspect="1"/>
          </p:cNvPicPr>
          <p:nvPr/>
        </p:nvPicPr>
        <p:blipFill>
          <a:blip r:embed="rId3"/>
          <a:stretch>
            <a:fillRect/>
          </a:stretch>
        </p:blipFill>
        <p:spPr>
          <a:xfrm>
            <a:off x="4747790" y="2924247"/>
            <a:ext cx="4199817" cy="3123830"/>
          </a:xfrm>
          <a:prstGeom prst="rect">
            <a:avLst/>
          </a:prstGeom>
        </p:spPr>
      </p:pic>
      <p:sp>
        <p:nvSpPr>
          <p:cNvPr id="3" name="Rectangle 2"/>
          <p:cNvSpPr/>
          <p:nvPr/>
        </p:nvSpPr>
        <p:spPr>
          <a:xfrm>
            <a:off x="152406" y="3048000"/>
            <a:ext cx="4590628" cy="3123528"/>
          </a:xfrm>
          <a:prstGeom prst="rect">
            <a:avLst/>
          </a:prstGeom>
        </p:spPr>
        <p:txBody>
          <a:bodyPr wrap="square" lIns="91040" tIns="45520" rIns="91040" bIns="45520">
            <a:spAutoFit/>
          </a:bodyPr>
          <a:lstStyle/>
          <a:p>
            <a:pPr marL="113807" lvl="1"/>
            <a:r>
              <a:rPr lang="en-US" altLang="en-US" i="1" dirty="0">
                <a:solidFill>
                  <a:srgbClr val="FF0000"/>
                </a:solidFill>
                <a:latin typeface="Times New Roman" panose="02020603050405020304" pitchFamily="18" charset="0"/>
                <a:cs typeface="Times New Roman" panose="02020603050405020304" pitchFamily="18" charset="0"/>
              </a:rPr>
              <a:t>One triad consisted of chlorine, bromine, and iodine</a:t>
            </a:r>
            <a:r>
              <a:rPr lang="en-US" altLang="en-US" dirty="0"/>
              <a:t>. </a:t>
            </a:r>
          </a:p>
          <a:p>
            <a:pPr marL="113807" lvl="1"/>
            <a:r>
              <a:rPr lang="en-US" altLang="en-US" dirty="0"/>
              <a:t>                     </a:t>
            </a:r>
          </a:p>
          <a:p>
            <a:pPr marL="113807" lvl="1"/>
            <a:endParaRPr lang="en-US" altLang="en-US" sz="1700" dirty="0"/>
          </a:p>
          <a:p>
            <a:pPr marL="113807" lvl="1"/>
            <a:r>
              <a:rPr lang="en-US" altLang="en-US" dirty="0"/>
              <a:t>They each look different, but have very </a:t>
            </a:r>
            <a:r>
              <a:rPr lang="en-US" altLang="en-US" sz="3600" dirty="0">
                <a:solidFill>
                  <a:srgbClr val="0070C0"/>
                </a:solidFill>
              </a:rPr>
              <a:t>similar chemical properties</a:t>
            </a:r>
            <a:r>
              <a:rPr lang="en-US" altLang="en-US" dirty="0"/>
              <a:t>.</a:t>
            </a:r>
          </a:p>
        </p:txBody>
      </p:sp>
      <p:sp>
        <p:nvSpPr>
          <p:cNvPr id="4" name="Arrow: Right 3">
            <a:extLst>
              <a:ext uri="{FF2B5EF4-FFF2-40B4-BE49-F238E27FC236}">
                <a16:creationId xmlns:a16="http://schemas.microsoft.com/office/drawing/2014/main" id="{CE7F32C7-576C-45B5-B946-1E4510C96B13}"/>
              </a:ext>
            </a:extLst>
          </p:cNvPr>
          <p:cNvSpPr/>
          <p:nvPr/>
        </p:nvSpPr>
        <p:spPr bwMode="auto">
          <a:xfrm>
            <a:off x="1447800" y="4114800"/>
            <a:ext cx="2948411"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15125</TotalTime>
  <Words>9200</Words>
  <Application>Microsoft Office PowerPoint</Application>
  <PresentationFormat>On-screen Show (4:3)</PresentationFormat>
  <Paragraphs>1231</Paragraphs>
  <Slides>74</Slides>
  <Notes>53</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74</vt:i4>
      </vt:variant>
    </vt:vector>
  </HeadingPairs>
  <TitlesOfParts>
    <vt:vector size="100" baseType="lpstr">
      <vt:lpstr>ＭＳ Ｐゴシック</vt:lpstr>
      <vt:lpstr>Arial</vt:lpstr>
      <vt:lpstr>Arial Unicode MS</vt:lpstr>
      <vt:lpstr>Book Antiqua</vt:lpstr>
      <vt:lpstr>Comic Sans MS</vt:lpstr>
      <vt:lpstr>Georgia</vt:lpstr>
      <vt:lpstr>Tahoma</vt:lpstr>
      <vt:lpstr>Times New Roman</vt:lpstr>
      <vt:lpstr>Wingdings</vt:lpstr>
      <vt:lpstr>ヒラギノ角ゴ Pro W3</vt:lpstr>
      <vt:lpstr>Blank Presentation</vt:lpstr>
      <vt:lpstr>Default Design</vt:lpstr>
      <vt:lpstr>VIDEO TEMPLATES</vt:lpstr>
      <vt:lpstr>TITLE AND ANCHOR TEMPLATES</vt:lpstr>
      <vt:lpstr>1_VIDEO TEMPLATES</vt:lpstr>
      <vt:lpstr>TASK TEMPLATES</vt:lpstr>
      <vt:lpstr>2_VIDEO TEMPLATES</vt:lpstr>
      <vt:lpstr>1_TASK TEMPLATES</vt:lpstr>
      <vt:lpstr>1_Default Design</vt:lpstr>
      <vt:lpstr>3_VIDEO TEMPLATES</vt:lpstr>
      <vt:lpstr>1_Blank Presentation</vt:lpstr>
      <vt:lpstr>1_TITLE AND ANCHOR TEMPLATES</vt:lpstr>
      <vt:lpstr>4_VIDEO TEMPLATES</vt:lpstr>
      <vt:lpstr>5_VIDEO TEMPLATES</vt:lpstr>
      <vt:lpstr>2_TASK TEMPLATES</vt:lpstr>
      <vt:lpstr>4_Blank Presentation</vt:lpstr>
      <vt:lpstr>Click on “Slide Show”</vt:lpstr>
      <vt:lpstr>PowerPoint Presentation</vt:lpstr>
      <vt:lpstr>PowerPoint Presentation</vt:lpstr>
      <vt:lpstr>PowerPoint Presentation</vt:lpstr>
      <vt:lpstr>PowerPoint Presentation</vt:lpstr>
      <vt:lpstr>PowerPoint Presentation</vt:lpstr>
      <vt:lpstr>Answers</vt:lpstr>
      <vt:lpstr> How was the periodic table developed and how is it arranged?</vt:lpstr>
      <vt:lpstr>Searching for an Organizing Principle</vt:lpstr>
      <vt:lpstr>Dobereiner’s Triads</vt:lpstr>
      <vt:lpstr>Newland’s Law of Octaves</vt:lpstr>
      <vt:lpstr>Mendeleev’s Periodic Table</vt:lpstr>
      <vt:lpstr>Mendeleev’s Periodic Table</vt:lpstr>
      <vt:lpstr>The Modern Periodic Table </vt:lpstr>
      <vt:lpstr>The Modern Periodic Table</vt:lpstr>
      <vt:lpstr>Metals, Nonmetals, and Metalloids</vt:lpstr>
      <vt:lpstr>Metals, Nonmetals, &amp; Metalloids</vt:lpstr>
      <vt:lpstr>Metals, Nonmetals, and Metalloids</vt:lpstr>
      <vt:lpstr>Metals, Nonmetals, and Metalloids</vt:lpstr>
      <vt:lpstr>Information for Each Element</vt:lpstr>
      <vt:lpstr>Periodic Law</vt:lpstr>
      <vt:lpstr>PowerPoint Presentation</vt:lpstr>
      <vt:lpstr>PowerPoint Presentation</vt:lpstr>
      <vt:lpstr>Alkali Metals</vt:lpstr>
      <vt:lpstr>Alkali Metals (Group IA)</vt:lpstr>
      <vt:lpstr>Alkali Metals (Group IA)</vt:lpstr>
      <vt:lpstr>Alkaline Earth Metals</vt:lpstr>
      <vt:lpstr>Alkaline Earth Metals (Group IIA)</vt:lpstr>
      <vt:lpstr>Alkaline Earth Metals (Group IIA)</vt:lpstr>
      <vt:lpstr>Transition Metals</vt:lpstr>
      <vt:lpstr>Transition Metals (B Groups)</vt:lpstr>
      <vt:lpstr>InnerTransition Metals</vt:lpstr>
      <vt:lpstr>Inner Transition Metals  (B Groups)</vt:lpstr>
      <vt:lpstr>Halogens</vt:lpstr>
      <vt:lpstr>Halogens (Group VIIA)</vt:lpstr>
      <vt:lpstr>Halogens (Group VIIA)</vt:lpstr>
      <vt:lpstr>Noble Gases</vt:lpstr>
      <vt:lpstr>Noble Gases (Group VIIIA)</vt:lpstr>
      <vt:lpstr>Songs</vt:lpstr>
      <vt:lpstr>Octet Rule – Stability of Atoms When Bonding</vt:lpstr>
      <vt:lpstr>Electron Configurations in Groups</vt:lpstr>
      <vt:lpstr>Kernel &amp; Valence Electrons in A Groups</vt:lpstr>
      <vt:lpstr>Kernel &amp; Valence Electrons in A Groups</vt:lpstr>
      <vt:lpstr>Kernel &amp; Valence Electrons in B Groups</vt:lpstr>
      <vt:lpstr>Core and Valence Electrons in B Groups</vt:lpstr>
      <vt:lpstr>Group “A” &amp; “B” Elements distinguished by sublevels</vt:lpstr>
      <vt:lpstr>Review of the Periodic Table Copy the Blank table and LABEL</vt:lpstr>
      <vt:lpstr>Review of the Periodic Table</vt:lpstr>
      <vt:lpstr>PowerPoint Presentation</vt:lpstr>
      <vt:lpstr>3 Periodic Trends</vt:lpstr>
      <vt:lpstr>Trends in Atomic Size</vt:lpstr>
      <vt:lpstr>Trends of Atomic Radii</vt:lpstr>
      <vt:lpstr>3 Periodic Trends</vt:lpstr>
      <vt:lpstr>3 Periodic Trends</vt:lpstr>
      <vt:lpstr>Trends of Ionic Radii</vt:lpstr>
      <vt:lpstr>Ions</vt:lpstr>
      <vt:lpstr>Ions</vt:lpstr>
      <vt:lpstr>Ionization Energy</vt:lpstr>
      <vt:lpstr>Ionization Energy</vt:lpstr>
      <vt:lpstr>Trends in Ionization Energy</vt:lpstr>
      <vt:lpstr>Trends in Ionization Energy</vt:lpstr>
      <vt:lpstr>Enrichment</vt:lpstr>
      <vt:lpstr>Trends in Electronegativity</vt:lpstr>
      <vt:lpstr>Trends in Electronegativity</vt:lpstr>
      <vt:lpstr>Trends in Electronegativity</vt:lpstr>
      <vt:lpstr>Trends in Electronegativity</vt:lpstr>
      <vt:lpstr>SUMMARY</vt:lpstr>
      <vt:lpstr>SUMMARY</vt:lpstr>
      <vt:lpstr>The Arrangement of the Periodic Table</vt:lpstr>
      <vt:lpstr>Classifying the Elements</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407</cp:revision>
  <cp:lastPrinted>2010-08-12T14:01:00Z</cp:lastPrinted>
  <dcterms:created xsi:type="dcterms:W3CDTF">2009-07-10T02:57:27Z</dcterms:created>
  <dcterms:modified xsi:type="dcterms:W3CDTF">2024-10-15T19:16:33Z</dcterms:modified>
</cp:coreProperties>
</file>