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3" r:id="rId1"/>
    <p:sldMasterId id="2147483777" r:id="rId2"/>
    <p:sldMasterId id="2147484005" r:id="rId3"/>
    <p:sldMasterId id="2147484018" r:id="rId4"/>
    <p:sldMasterId id="2147484030" r:id="rId5"/>
    <p:sldMasterId id="2147484045" r:id="rId6"/>
    <p:sldMasterId id="2147484060" r:id="rId7"/>
    <p:sldMasterId id="2147484072" r:id="rId8"/>
    <p:sldMasterId id="2147484084" r:id="rId9"/>
    <p:sldMasterId id="2147484096" r:id="rId10"/>
  </p:sldMasterIdLst>
  <p:notesMasterIdLst>
    <p:notesMasterId r:id="rId66"/>
  </p:notesMasterIdLst>
  <p:sldIdLst>
    <p:sldId id="366" r:id="rId11"/>
    <p:sldId id="256" r:id="rId12"/>
    <p:sldId id="409" r:id="rId13"/>
    <p:sldId id="307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59" r:id="rId50"/>
    <p:sldId id="446" r:id="rId51"/>
    <p:sldId id="447" r:id="rId52"/>
    <p:sldId id="448" r:id="rId53"/>
    <p:sldId id="449" r:id="rId54"/>
    <p:sldId id="450" r:id="rId55"/>
    <p:sldId id="451" r:id="rId56"/>
    <p:sldId id="452" r:id="rId57"/>
    <p:sldId id="453" r:id="rId58"/>
    <p:sldId id="454" r:id="rId59"/>
    <p:sldId id="455" r:id="rId60"/>
    <p:sldId id="456" r:id="rId61"/>
    <p:sldId id="460" r:id="rId62"/>
    <p:sldId id="457" r:id="rId63"/>
    <p:sldId id="458" r:id="rId64"/>
    <p:sldId id="306" r:id="rId6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Google Shape;4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4" name="Google Shape;78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2" name="Google Shape;7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7" name="Google Shape;8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42" name="Google Shape;84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1" name="Google Shape;8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Most of the 600 zygomycote, or </a:t>
            </a:r>
            <a:r>
              <a:rPr lang="en-US" b="1">
                <a:solidFill>
                  <a:srgbClr val="000000"/>
                </a:solidFill>
              </a:rPr>
              <a:t>zygote fungi</a:t>
            </a:r>
            <a:r>
              <a:rPr lang="en-US">
                <a:solidFill>
                  <a:srgbClr val="000000"/>
                </a:solidFill>
              </a:rPr>
              <a:t>, are terrestrial, living in soil or on decaying plant and animal material.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Asexual reproduction in sporangia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One zygomycote group form </a:t>
            </a:r>
            <a:r>
              <a:rPr lang="en-US" b="1">
                <a:solidFill>
                  <a:srgbClr val="000000"/>
                </a:solidFill>
              </a:rPr>
              <a:t>mycorrhizas</a:t>
            </a:r>
            <a:r>
              <a:rPr lang="en-US">
                <a:solidFill>
                  <a:srgbClr val="000000"/>
                </a:solidFill>
              </a:rPr>
              <a:t>, mutualistic associations with the roots of plants.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1" name="Google Shape;7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2" name="Google Shape;96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0" name="Google Shape;97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15" name="Google Shape;7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2" name="Google Shape;99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9" name="Google Shape;99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07" name="Google Shape;100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15" name="Google Shape;101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1" name="Google Shape;104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0" name="Google Shape;105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Asexual spores conidia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Ecologically important on wood as decomposers and parasites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Half the mushrooms form mycorrhizas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2" name="Google Shape;106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75" name="Google Shape;107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0086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75" name="Google Shape;107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24" name="Google Shape;7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83" name="Google Shape;108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11" name="Google Shape;111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84" name="Google Shape;118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Half of the mushroom-forming fungi (basidiomycota) form mycorrhizas with trees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people think that the spongy tissue in roots evolved as a place where fungi could invade to form early links with plants that helped them survive the harsh life on early earth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4" name="Google Shape;7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9055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7" name="Google Shape;120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17" name="Google Shape;121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Half of the mushroom-forming fungi (basidiomycota) form mycorrhizas with trees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people think that the spongy tissue in roots evolved as a place where fungi could invade to form early links with plants that helped them survive the harsh life on early earth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25" name="Google Shape;122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6" name="Google Shape;7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4" name="Google Shape;7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64" name="Google Shape;7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6" name="Google Shape;77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lens_ani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10400" y="4724400"/>
            <a:ext cx="21336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43200" y="1752600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743200" y="3581400"/>
            <a:ext cx="61722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 rot="5400000">
            <a:off x="4886325" y="2524125"/>
            <a:ext cx="5486400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 rot="5400000">
            <a:off x="1495425" y="942975"/>
            <a:ext cx="5486400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2"/>
          <p:cNvSpPr txBox="1"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lt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4pPr>
            <a:lvl5pPr lvl="4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5pPr>
            <a:lvl6pPr lvl="5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6pPr>
            <a:lvl7pPr lvl="6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7pPr>
            <a:lvl8pPr lvl="7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8pPr>
            <a:lvl9pPr lvl="8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82"/>
          <p:cNvSpPr txBox="1"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9" name="Google Shape;549;p82"/>
          <p:cNvCxnSpPr/>
          <p:nvPr/>
        </p:nvCxnSpPr>
        <p:spPr>
          <a:xfrm>
            <a:off x="1463626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550" name="Google Shape;550;p82"/>
          <p:cNvCxnSpPr/>
          <p:nvPr/>
        </p:nvCxnSpPr>
        <p:spPr>
          <a:xfrm>
            <a:off x="4708574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sp>
        <p:nvSpPr>
          <p:cNvPr id="551" name="Google Shape;551;p82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52" name="Google Shape;552;p82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82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4" name="Google Shape;554;p82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0787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3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57" name="Google Shape;557;p83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83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9" name="Google Shape;559;p83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8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1734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4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84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84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5" name="Google Shape;565;p84"/>
          <p:cNvSpPr txBox="1"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84"/>
          <p:cNvSpPr txBox="1"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567" name="Google Shape;567;p84"/>
          <p:cNvCxnSpPr/>
          <p:nvPr/>
        </p:nvCxnSpPr>
        <p:spPr>
          <a:xfrm>
            <a:off x="685800" y="4916992"/>
            <a:ext cx="7924800" cy="4301"/>
          </a:xfrm>
          <a:prstGeom prst="straightConnector1">
            <a:avLst/>
          </a:prstGeom>
          <a:noFill/>
          <a:ln w="9525" cap="flat" cmpd="sng">
            <a:solidFill>
              <a:srgbClr val="E9E9E8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898773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5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85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85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2" name="Google Shape;572;p8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85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74" name="Google Shape;574;p85"/>
          <p:cNvSpPr txBox="1">
            <a:spLocks noGrp="1"/>
          </p:cNvSpPr>
          <p:nvPr>
            <p:ph type="body" idx="2"/>
          </p:nvPr>
        </p:nvSpPr>
        <p:spPr>
          <a:xfrm>
            <a:off x="4648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9406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6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7" name="Google Shape;577;p86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86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86"/>
          <p:cNvSpPr txBox="1"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80" name="Google Shape;580;p86"/>
          <p:cNvSpPr txBox="1">
            <a:spLocks noGrp="1"/>
          </p:cNvSpPr>
          <p:nvPr>
            <p:ph type="body" idx="2"/>
          </p:nvPr>
        </p:nvSpPr>
        <p:spPr>
          <a:xfrm>
            <a:off x="457200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81" name="Google Shape;581;p86"/>
          <p:cNvSpPr txBox="1">
            <a:spLocks noGrp="1"/>
          </p:cNvSpPr>
          <p:nvPr>
            <p:ph type="body" idx="3"/>
          </p:nvPr>
        </p:nvSpPr>
        <p:spPr>
          <a:xfrm>
            <a:off x="4649788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82" name="Google Shape;582;p86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86"/>
          <p:cNvSpPr txBox="1">
            <a:spLocks noGrp="1"/>
          </p:cNvSpPr>
          <p:nvPr>
            <p:ph type="body" idx="4"/>
          </p:nvPr>
        </p:nvSpPr>
        <p:spPr>
          <a:xfrm>
            <a:off x="4648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584" name="Google Shape;584;p86"/>
          <p:cNvCxnSpPr/>
          <p:nvPr/>
        </p:nvCxnSpPr>
        <p:spPr>
          <a:xfrm>
            <a:off x="562945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585" name="Google Shape;585;p86"/>
          <p:cNvCxnSpPr/>
          <p:nvPr/>
        </p:nvCxnSpPr>
        <p:spPr>
          <a:xfrm>
            <a:off x="4754880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70907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7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87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87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0" name="Google Shape;590;p8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0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8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6248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93" name="Google Shape;593;p88"/>
          <p:cNvSpPr txBox="1"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94" name="Google Shape;594;p88"/>
          <p:cNvSpPr txBox="1"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88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88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7" name="Google Shape;597;p88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7930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9"/>
          <p:cNvSpPr txBox="1"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9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6019800" cy="5562600"/>
          </a:xfrm>
          <a:prstGeom prst="rect">
            <a:avLst/>
          </a:prstGeom>
          <a:solidFill>
            <a:srgbClr val="FFFDEB"/>
          </a:solidFill>
          <a:ln>
            <a:noFill/>
          </a:ln>
          <a:effectLst>
            <a:outerShdw blurRad="88900" sx="103000" sy="103000" algn="ctr" rotWithShape="0">
              <a:srgbClr val="000000">
                <a:alpha val="31764"/>
              </a:srgbClr>
            </a:outerShdw>
          </a:effectLst>
        </p:spPr>
      </p:sp>
      <p:sp>
        <p:nvSpPr>
          <p:cNvPr id="601" name="Google Shape;601;p89"/>
          <p:cNvSpPr txBox="1">
            <a:spLocks noGrp="1"/>
          </p:cNvSpPr>
          <p:nvPr>
            <p:ph type="body" idx="1"/>
          </p:nvPr>
        </p:nvSpPr>
        <p:spPr>
          <a:xfrm>
            <a:off x="6629400" y="1600200"/>
            <a:ext cx="2057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Font typeface="Constantia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93369" algn="l">
              <a:spcBef>
                <a:spcPts val="100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82575" algn="l">
              <a:spcBef>
                <a:spcPts val="300"/>
              </a:spcBef>
              <a:spcAft>
                <a:spcPts val="0"/>
              </a:spcAft>
              <a:buSzPts val="850"/>
              <a:buChar char="⚫"/>
              <a:defRPr sz="1000"/>
            </a:lvl3pPr>
            <a:lvl4pPr marL="1828800" lvl="3" indent="-277177" algn="l">
              <a:spcBef>
                <a:spcPts val="300"/>
              </a:spcBef>
              <a:spcAft>
                <a:spcPts val="0"/>
              </a:spcAft>
              <a:buSzPts val="765"/>
              <a:buChar char="⚫"/>
              <a:defRPr sz="900"/>
            </a:lvl4pPr>
            <a:lvl5pPr marL="2286000" lvl="4" indent="-277177" algn="l">
              <a:spcBef>
                <a:spcPts val="340"/>
              </a:spcBef>
              <a:spcAft>
                <a:spcPts val="0"/>
              </a:spcAft>
              <a:buSzPts val="765"/>
              <a:buChar char="⚫"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02" name="Google Shape;602;p89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89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4" name="Google Shape;604;p89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9093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90"/>
          <p:cNvSpPr txBox="1">
            <a:spLocks noGrp="1"/>
          </p:cNvSpPr>
          <p:nvPr>
            <p:ph type="body" idx="1"/>
          </p:nvPr>
        </p:nvSpPr>
        <p:spPr>
          <a:xfrm rot="5400000">
            <a:off x="2232819" y="-327818"/>
            <a:ext cx="46783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08" name="Google Shape;608;p90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90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90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4698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9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14" name="Google Shape;614;p91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91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91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23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over Content" type="txOverObj">
  <p:cSld name="TEXT_OVER_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6629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2"/>
          </p:nvPr>
        </p:nvSpPr>
        <p:spPr>
          <a:xfrm>
            <a:off x="1828800" y="4114800"/>
            <a:ext cx="6629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3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93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93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6518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4"/>
          <p:cNvSpPr txBox="1"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lt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4pPr>
            <a:lvl5pPr lvl="4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5pPr>
            <a:lvl6pPr lvl="5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6pPr>
            <a:lvl7pPr lvl="6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7pPr>
            <a:lvl8pPr lvl="7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8pPr>
            <a:lvl9pPr lvl="8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94"/>
          <p:cNvSpPr txBox="1"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0" name="Google Shape;630;p94"/>
          <p:cNvCxnSpPr/>
          <p:nvPr/>
        </p:nvCxnSpPr>
        <p:spPr>
          <a:xfrm>
            <a:off x="1463626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631" name="Google Shape;631;p94"/>
          <p:cNvCxnSpPr/>
          <p:nvPr/>
        </p:nvCxnSpPr>
        <p:spPr>
          <a:xfrm>
            <a:off x="4708574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sp>
        <p:nvSpPr>
          <p:cNvPr id="632" name="Google Shape;632;p94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33" name="Google Shape;633;p94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94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5" name="Google Shape;635;p94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3761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5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38" name="Google Shape;638;p95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95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0" name="Google Shape;640;p95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9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8743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6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96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96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6" name="Google Shape;646;p96"/>
          <p:cNvSpPr txBox="1"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96"/>
          <p:cNvSpPr txBox="1"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648" name="Google Shape;648;p96"/>
          <p:cNvCxnSpPr/>
          <p:nvPr/>
        </p:nvCxnSpPr>
        <p:spPr>
          <a:xfrm>
            <a:off x="685800" y="4916992"/>
            <a:ext cx="7924800" cy="4301"/>
          </a:xfrm>
          <a:prstGeom prst="straightConnector1">
            <a:avLst/>
          </a:prstGeom>
          <a:noFill/>
          <a:ln w="9525" cap="flat" cmpd="sng">
            <a:solidFill>
              <a:srgbClr val="E9E9E8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322381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7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97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97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3" name="Google Shape;653;p9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9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55" name="Google Shape;655;p97"/>
          <p:cNvSpPr txBox="1">
            <a:spLocks noGrp="1"/>
          </p:cNvSpPr>
          <p:nvPr>
            <p:ph type="body" idx="2"/>
          </p:nvPr>
        </p:nvSpPr>
        <p:spPr>
          <a:xfrm>
            <a:off x="4648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591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8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8" name="Google Shape;658;p98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98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98"/>
          <p:cNvSpPr txBox="1"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61" name="Google Shape;661;p98"/>
          <p:cNvSpPr txBox="1">
            <a:spLocks noGrp="1"/>
          </p:cNvSpPr>
          <p:nvPr>
            <p:ph type="body" idx="2"/>
          </p:nvPr>
        </p:nvSpPr>
        <p:spPr>
          <a:xfrm>
            <a:off x="457200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62" name="Google Shape;662;p98"/>
          <p:cNvSpPr txBox="1">
            <a:spLocks noGrp="1"/>
          </p:cNvSpPr>
          <p:nvPr>
            <p:ph type="body" idx="3"/>
          </p:nvPr>
        </p:nvSpPr>
        <p:spPr>
          <a:xfrm>
            <a:off x="4649788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63" name="Google Shape;663;p98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98"/>
          <p:cNvSpPr txBox="1">
            <a:spLocks noGrp="1"/>
          </p:cNvSpPr>
          <p:nvPr>
            <p:ph type="body" idx="4"/>
          </p:nvPr>
        </p:nvSpPr>
        <p:spPr>
          <a:xfrm>
            <a:off x="4648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665" name="Google Shape;665;p98"/>
          <p:cNvCxnSpPr/>
          <p:nvPr/>
        </p:nvCxnSpPr>
        <p:spPr>
          <a:xfrm>
            <a:off x="562945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666" name="Google Shape;666;p98"/>
          <p:cNvCxnSpPr/>
          <p:nvPr/>
        </p:nvCxnSpPr>
        <p:spPr>
          <a:xfrm>
            <a:off x="4754880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977156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9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99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9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1" name="Google Shape;671;p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4840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0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6248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74" name="Google Shape;674;p100"/>
          <p:cNvSpPr txBox="1"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75" name="Google Shape;675;p100"/>
          <p:cNvSpPr txBox="1"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00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00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8" name="Google Shape;678;p100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3673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1"/>
          <p:cNvSpPr txBox="1"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01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6019800" cy="5562600"/>
          </a:xfrm>
          <a:prstGeom prst="rect">
            <a:avLst/>
          </a:prstGeom>
          <a:solidFill>
            <a:srgbClr val="FFFDEB"/>
          </a:solidFill>
          <a:ln>
            <a:noFill/>
          </a:ln>
          <a:effectLst>
            <a:outerShdw blurRad="88900" sx="103000" sy="103000" algn="ctr" rotWithShape="0">
              <a:srgbClr val="000000">
                <a:alpha val="31764"/>
              </a:srgbClr>
            </a:outerShdw>
          </a:effectLst>
        </p:spPr>
      </p:sp>
      <p:sp>
        <p:nvSpPr>
          <p:cNvPr id="682" name="Google Shape;682;p101"/>
          <p:cNvSpPr txBox="1">
            <a:spLocks noGrp="1"/>
          </p:cNvSpPr>
          <p:nvPr>
            <p:ph type="body" idx="1"/>
          </p:nvPr>
        </p:nvSpPr>
        <p:spPr>
          <a:xfrm>
            <a:off x="6629400" y="1600200"/>
            <a:ext cx="2057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Font typeface="Constantia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93369" algn="l">
              <a:spcBef>
                <a:spcPts val="100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82575" algn="l">
              <a:spcBef>
                <a:spcPts val="300"/>
              </a:spcBef>
              <a:spcAft>
                <a:spcPts val="0"/>
              </a:spcAft>
              <a:buSzPts val="850"/>
              <a:buChar char="⚫"/>
              <a:defRPr sz="1000"/>
            </a:lvl3pPr>
            <a:lvl4pPr marL="1828800" lvl="3" indent="-277177" algn="l">
              <a:spcBef>
                <a:spcPts val="300"/>
              </a:spcBef>
              <a:spcAft>
                <a:spcPts val="0"/>
              </a:spcAft>
              <a:buSzPts val="765"/>
              <a:buChar char="⚫"/>
              <a:defRPr sz="900"/>
            </a:lvl4pPr>
            <a:lvl5pPr marL="2286000" lvl="4" indent="-277177" algn="l">
              <a:spcBef>
                <a:spcPts val="340"/>
              </a:spcBef>
              <a:spcAft>
                <a:spcPts val="0"/>
              </a:spcAft>
              <a:buSzPts val="765"/>
              <a:buChar char="⚫"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83" name="Google Shape;683;p101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01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5" name="Google Shape;685;p101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2127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02"/>
          <p:cNvSpPr txBox="1">
            <a:spLocks noGrp="1"/>
          </p:cNvSpPr>
          <p:nvPr>
            <p:ph type="body" idx="1"/>
          </p:nvPr>
        </p:nvSpPr>
        <p:spPr>
          <a:xfrm rot="5400000">
            <a:off x="2232819" y="-327818"/>
            <a:ext cx="46783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89" name="Google Shape;689;p102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02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02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846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lip Art and Text" type="clipArtAndTx">
  <p:cSld name="CLIPART_AND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>
            <a:spLocks noGrp="1"/>
          </p:cNvSpPr>
          <p:nvPr>
            <p:ph type="clipArt" idx="2"/>
          </p:nvPr>
        </p:nvSpPr>
        <p:spPr>
          <a:xfrm>
            <a:off x="1828800" y="1981200"/>
            <a:ext cx="32385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52197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0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695" name="Google Shape;695;p103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3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03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979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2 Content over Text" type="twoObjOverTx">
  <p:cSld name="TWO_OBJECTS_OVER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3238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2"/>
          </p:nvPr>
        </p:nvSpPr>
        <p:spPr>
          <a:xfrm>
            <a:off x="5219700" y="1981200"/>
            <a:ext cx="3238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3"/>
          </p:nvPr>
        </p:nvSpPr>
        <p:spPr>
          <a:xfrm>
            <a:off x="1828800" y="4114800"/>
            <a:ext cx="6629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Text, and Content" type="txAndObj">
  <p:cSld name="TEXT_AND_OBJEC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2"/>
          </p:nvPr>
        </p:nvSpPr>
        <p:spPr>
          <a:xfrm>
            <a:off x="52197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365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215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54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159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5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38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219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665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615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826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709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13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267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4"/>
          <p:cNvCxnSpPr/>
          <p:nvPr/>
        </p:nvCxnSpPr>
        <p:spPr>
          <a:xfrm>
            <a:off x="514350" y="5349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SzPts val="1680"/>
              <a:buNone/>
              <a:defRPr sz="2400">
                <a:solidFill>
                  <a:srgbClr val="44332A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033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5"/>
          <p:cNvCxnSpPr/>
          <p:nvPr/>
        </p:nvCxnSpPr>
        <p:spPr>
          <a:xfrm>
            <a:off x="514350" y="3444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DCD0B0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0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52197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062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7"/>
          <p:cNvCxnSpPr/>
          <p:nvPr/>
        </p:nvCxnSpPr>
        <p:spPr>
          <a:xfrm>
            <a:off x="514350" y="6019800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281444" y="1316037"/>
            <a:ext cx="429055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28853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582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868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445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10"/>
          <p:cNvCxnSpPr/>
          <p:nvPr/>
        </p:nvCxnSpPr>
        <p:spPr>
          <a:xfrm>
            <a:off x="514350" y="5849117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mic Sans MS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3008313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2"/>
          </p:nvPr>
        </p:nvSpPr>
        <p:spPr>
          <a:xfrm>
            <a:off x="3575050" y="609600"/>
            <a:ext cx="534035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640"/>
              </a:spcBef>
              <a:spcAft>
                <a:spcPts val="0"/>
              </a:spcAft>
              <a:buSzPts val="2240"/>
              <a:buChar char="🞭"/>
              <a:defRPr sz="3200"/>
            </a:lvl1pPr>
            <a:lvl2pPr marL="914400" lvl="1" indent="-353060" algn="l">
              <a:spcBef>
                <a:spcPts val="560"/>
              </a:spcBef>
              <a:spcAft>
                <a:spcPts val="0"/>
              </a:spcAft>
              <a:buSzPts val="1960"/>
              <a:buChar char="🞤"/>
              <a:defRPr sz="28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🞫"/>
              <a:defRPr sz="2400"/>
            </a:lvl3pPr>
            <a:lvl4pPr marL="1828800" lvl="3" indent="-317500" algn="l">
              <a:spcBef>
                <a:spcPts val="400"/>
              </a:spcBef>
              <a:spcAft>
                <a:spcPts val="0"/>
              </a:spcAft>
              <a:buSzPts val="1400"/>
              <a:buChar char="🞲"/>
              <a:defRPr sz="2000"/>
            </a:lvl4pPr>
            <a:lvl5pPr marL="2286000" lvl="4" indent="-304800" algn="l">
              <a:spcBef>
                <a:spcPts val="400"/>
              </a:spcBef>
              <a:spcAft>
                <a:spcPts val="0"/>
              </a:spcAft>
              <a:buSzPts val="1200"/>
              <a:buChar char="🞩"/>
              <a:defRPr sz="20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243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>
            <a:spLocks noGrp="1"/>
          </p:cNvSpPr>
          <p:nvPr>
            <p:ph type="pic" idx="2"/>
          </p:nvPr>
        </p:nvSpPr>
        <p:spPr>
          <a:xfrm>
            <a:off x="3505200" y="616634"/>
            <a:ext cx="5029200" cy="36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reflection stA="49000" endA="500" endPos="10000" dist="900" dir="5400000" sy="-90000" algn="bl" rotWithShape="0"/>
          </a:effectLst>
        </p:spPr>
      </p:sp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mic Sans MS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381000" y="5533218"/>
            <a:ext cx="586740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81940" algn="l">
              <a:spcBef>
                <a:spcPts val="240"/>
              </a:spcBef>
              <a:spcAft>
                <a:spcPts val="0"/>
              </a:spcAft>
              <a:buSzPts val="840"/>
              <a:buChar char="🞤"/>
              <a:defRPr sz="1200"/>
            </a:lvl2pPr>
            <a:lvl3pPr marL="1371600" lvl="2" indent="-273050" algn="l">
              <a:spcBef>
                <a:spcPts val="200"/>
              </a:spcBef>
              <a:spcAft>
                <a:spcPts val="0"/>
              </a:spcAft>
              <a:buSzPts val="700"/>
              <a:buChar char="🞫"/>
              <a:defRPr sz="1000"/>
            </a:lvl3pPr>
            <a:lvl4pPr marL="1828800" lvl="3" indent="-268605" algn="l">
              <a:spcBef>
                <a:spcPts val="180"/>
              </a:spcBef>
              <a:spcAft>
                <a:spcPts val="0"/>
              </a:spcAft>
              <a:buSzPts val="630"/>
              <a:buChar char="🞲"/>
              <a:defRPr sz="900"/>
            </a:lvl4pPr>
            <a:lvl5pPr marL="2286000" lvl="4" indent="-262889" algn="l">
              <a:spcBef>
                <a:spcPts val="180"/>
              </a:spcBef>
              <a:spcAft>
                <a:spcPts val="0"/>
              </a:spcAft>
              <a:buSzPts val="540"/>
              <a:buChar char="🞩"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692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 rot="5400000">
            <a:off x="2385219" y="-526256"/>
            <a:ext cx="4525962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119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 rot="5400000">
            <a:off x="4846638" y="2560639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655638" y="350838"/>
            <a:ext cx="5851525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316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433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lt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4pPr>
            <a:lvl5pPr lvl="4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5pPr>
            <a:lvl6pPr lvl="5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6pPr>
            <a:lvl7pPr lvl="6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7pPr>
            <a:lvl8pPr lvl="7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8pPr>
            <a:lvl9pPr lvl="8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0" name="Google Shape;110;p16"/>
          <p:cNvCxnSpPr/>
          <p:nvPr/>
        </p:nvCxnSpPr>
        <p:spPr>
          <a:xfrm>
            <a:off x="1463626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111" name="Google Shape;111;p16"/>
          <p:cNvCxnSpPr/>
          <p:nvPr/>
        </p:nvCxnSpPr>
        <p:spPr>
          <a:xfrm>
            <a:off x="4708574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sp>
        <p:nvSpPr>
          <p:cNvPr id="112" name="Google Shape;112;p16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52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052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128" name="Google Shape;128;p18"/>
          <p:cNvCxnSpPr/>
          <p:nvPr/>
        </p:nvCxnSpPr>
        <p:spPr>
          <a:xfrm>
            <a:off x="685800" y="4916992"/>
            <a:ext cx="7924800" cy="4301"/>
          </a:xfrm>
          <a:prstGeom prst="straightConnector1">
            <a:avLst/>
          </a:prstGeom>
          <a:noFill/>
          <a:ln w="9525" cap="flat" cmpd="sng">
            <a:solidFill>
              <a:srgbClr val="E9E9E8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38459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2"/>
          </p:nvPr>
        </p:nvSpPr>
        <p:spPr>
          <a:xfrm>
            <a:off x="4648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205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2"/>
          </p:nvPr>
        </p:nvSpPr>
        <p:spPr>
          <a:xfrm>
            <a:off x="457200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3"/>
          </p:nvPr>
        </p:nvSpPr>
        <p:spPr>
          <a:xfrm>
            <a:off x="4649788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4"/>
          </p:nvPr>
        </p:nvSpPr>
        <p:spPr>
          <a:xfrm>
            <a:off x="4648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145" name="Google Shape;145;p20"/>
          <p:cNvCxnSpPr/>
          <p:nvPr/>
        </p:nvCxnSpPr>
        <p:spPr>
          <a:xfrm>
            <a:off x="562945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146" name="Google Shape;146;p20"/>
          <p:cNvCxnSpPr/>
          <p:nvPr/>
        </p:nvCxnSpPr>
        <p:spPr>
          <a:xfrm>
            <a:off x="4754880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66806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751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6248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004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6019800" cy="5562600"/>
          </a:xfrm>
          <a:prstGeom prst="rect">
            <a:avLst/>
          </a:prstGeom>
          <a:solidFill>
            <a:srgbClr val="FFFDEB"/>
          </a:solidFill>
          <a:ln>
            <a:noFill/>
          </a:ln>
          <a:effectLst>
            <a:outerShdw blurRad="88900" sx="103000" sy="103000" algn="ctr" rotWithShape="0">
              <a:srgbClr val="000000">
                <a:alpha val="31764"/>
              </a:srgbClr>
            </a:outerShdw>
          </a:effectLst>
        </p:spPr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6629400" y="1600200"/>
            <a:ext cx="2057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Font typeface="Constantia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93369" algn="l">
              <a:spcBef>
                <a:spcPts val="100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82575" algn="l">
              <a:spcBef>
                <a:spcPts val="300"/>
              </a:spcBef>
              <a:spcAft>
                <a:spcPts val="0"/>
              </a:spcAft>
              <a:buSzPts val="850"/>
              <a:buChar char="⚫"/>
              <a:defRPr sz="1000"/>
            </a:lvl3pPr>
            <a:lvl4pPr marL="1828800" lvl="3" indent="-277177" algn="l">
              <a:spcBef>
                <a:spcPts val="300"/>
              </a:spcBef>
              <a:spcAft>
                <a:spcPts val="0"/>
              </a:spcAft>
              <a:buSzPts val="765"/>
              <a:buChar char="⚫"/>
              <a:defRPr sz="900"/>
            </a:lvl4pPr>
            <a:lvl5pPr marL="2286000" lvl="4" indent="-277177" algn="l">
              <a:spcBef>
                <a:spcPts val="340"/>
              </a:spcBef>
              <a:spcAft>
                <a:spcPts val="0"/>
              </a:spcAft>
              <a:buSzPts val="765"/>
              <a:buChar char="⚫"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06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 rot="5400000">
            <a:off x="2232819" y="-327818"/>
            <a:ext cx="46783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12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315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53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96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174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4787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" name="Google Shape;210;p31"/>
          <p:cNvCxnSpPr/>
          <p:nvPr/>
        </p:nvCxnSpPr>
        <p:spPr>
          <a:xfrm>
            <a:off x="514350" y="5349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Google Shape;211;p31"/>
          <p:cNvSpPr txBox="1"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SzPts val="1680"/>
              <a:buNone/>
              <a:defRPr sz="2400">
                <a:solidFill>
                  <a:srgbClr val="44332A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190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Google Shape;217;p32"/>
          <p:cNvCxnSpPr/>
          <p:nvPr/>
        </p:nvCxnSpPr>
        <p:spPr>
          <a:xfrm>
            <a:off x="514350" y="3444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8" name="Google Shape;218;p32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DCD0B0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47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27" name="Google Shape;227;p33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9498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1" name="Google Shape;231;p34"/>
          <p:cNvCxnSpPr/>
          <p:nvPr/>
        </p:nvCxnSpPr>
        <p:spPr>
          <a:xfrm>
            <a:off x="514350" y="6019800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2" name="Google Shape;232;p34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4"/>
          <p:cNvSpPr txBox="1"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3"/>
          </p:nvPr>
        </p:nvSpPr>
        <p:spPr>
          <a:xfrm>
            <a:off x="281444" y="1316037"/>
            <a:ext cx="429055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28853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792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5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836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6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712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37"/>
          <p:cNvCxnSpPr/>
          <p:nvPr/>
        </p:nvCxnSpPr>
        <p:spPr>
          <a:xfrm>
            <a:off x="514350" y="5849117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mic Sans MS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3008313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2"/>
          </p:nvPr>
        </p:nvSpPr>
        <p:spPr>
          <a:xfrm>
            <a:off x="3575050" y="609600"/>
            <a:ext cx="534035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640"/>
              </a:spcBef>
              <a:spcAft>
                <a:spcPts val="0"/>
              </a:spcAft>
              <a:buSzPts val="2240"/>
              <a:buChar char="🞭"/>
              <a:defRPr sz="3200"/>
            </a:lvl1pPr>
            <a:lvl2pPr marL="914400" lvl="1" indent="-353060" algn="l">
              <a:spcBef>
                <a:spcPts val="560"/>
              </a:spcBef>
              <a:spcAft>
                <a:spcPts val="0"/>
              </a:spcAft>
              <a:buSzPts val="1960"/>
              <a:buChar char="🞤"/>
              <a:defRPr sz="28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🞫"/>
              <a:defRPr sz="2400"/>
            </a:lvl3pPr>
            <a:lvl4pPr marL="1828800" lvl="3" indent="-317500" algn="l">
              <a:spcBef>
                <a:spcPts val="400"/>
              </a:spcBef>
              <a:spcAft>
                <a:spcPts val="0"/>
              </a:spcAft>
              <a:buSzPts val="1400"/>
              <a:buChar char="🞲"/>
              <a:defRPr sz="2000"/>
            </a:lvl4pPr>
            <a:lvl5pPr marL="2286000" lvl="4" indent="-304800" algn="l">
              <a:spcBef>
                <a:spcPts val="400"/>
              </a:spcBef>
              <a:spcAft>
                <a:spcPts val="0"/>
              </a:spcAft>
              <a:buSzPts val="1200"/>
              <a:buChar char="🞩"/>
              <a:defRPr sz="20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54" name="Google Shape;254;p3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7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38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>
            <a:spLocks noGrp="1"/>
          </p:cNvSpPr>
          <p:nvPr>
            <p:ph type="pic" idx="2"/>
          </p:nvPr>
        </p:nvSpPr>
        <p:spPr>
          <a:xfrm>
            <a:off x="3505200" y="616634"/>
            <a:ext cx="5029200" cy="36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reflection stA="49000" endA="500" endPos="10000" dist="900" dir="5400000" sy="-90000" algn="bl" rotWithShape="0"/>
          </a:effectLst>
        </p:spPr>
      </p:sp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mic Sans MS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"/>
          </p:nvPr>
        </p:nvSpPr>
        <p:spPr>
          <a:xfrm>
            <a:off x="381000" y="5533218"/>
            <a:ext cx="586740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81940" algn="l">
              <a:spcBef>
                <a:spcPts val="240"/>
              </a:spcBef>
              <a:spcAft>
                <a:spcPts val="0"/>
              </a:spcAft>
              <a:buSzPts val="840"/>
              <a:buChar char="🞤"/>
              <a:defRPr sz="1200"/>
            </a:lvl2pPr>
            <a:lvl3pPr marL="1371600" lvl="2" indent="-273050" algn="l">
              <a:spcBef>
                <a:spcPts val="200"/>
              </a:spcBef>
              <a:spcAft>
                <a:spcPts val="0"/>
              </a:spcAft>
              <a:buSzPts val="700"/>
              <a:buChar char="🞫"/>
              <a:defRPr sz="1000"/>
            </a:lvl3pPr>
            <a:lvl4pPr marL="1828800" lvl="3" indent="-268605" algn="l">
              <a:spcBef>
                <a:spcPts val="180"/>
              </a:spcBef>
              <a:spcAft>
                <a:spcPts val="0"/>
              </a:spcAft>
              <a:buSzPts val="630"/>
              <a:buChar char="🞲"/>
              <a:defRPr sz="900"/>
            </a:lvl4pPr>
            <a:lvl5pPr marL="2286000" lvl="4" indent="-262889" algn="l">
              <a:spcBef>
                <a:spcPts val="180"/>
              </a:spcBef>
              <a:spcAft>
                <a:spcPts val="0"/>
              </a:spcAft>
              <a:buSzPts val="540"/>
              <a:buChar char="🞩"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737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body" idx="1"/>
          </p:nvPr>
        </p:nvSpPr>
        <p:spPr>
          <a:xfrm rot="5400000">
            <a:off x="2385219" y="-526256"/>
            <a:ext cx="4525962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3281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 rot="5400000">
            <a:off x="4846638" y="2560639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 rot="5400000">
            <a:off x="655638" y="350838"/>
            <a:ext cx="5851525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0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5687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063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243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4"/>
          <p:cNvSpPr txBox="1"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98" name="Google Shape;298;p4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4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276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2" name="Google Shape;302;p45"/>
          <p:cNvCxnSpPr/>
          <p:nvPr/>
        </p:nvCxnSpPr>
        <p:spPr>
          <a:xfrm>
            <a:off x="514350" y="5349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3" name="Google Shape;303;p45"/>
          <p:cNvSpPr txBox="1"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SzPts val="1680"/>
              <a:buNone/>
              <a:defRPr sz="2400">
                <a:solidFill>
                  <a:srgbClr val="44332A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5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662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9" name="Google Shape;309;p46"/>
          <p:cNvCxnSpPr/>
          <p:nvPr/>
        </p:nvCxnSpPr>
        <p:spPr>
          <a:xfrm>
            <a:off x="514350" y="3444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0" name="Google Shape;310;p46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DCD0B0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6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929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19" name="Google Shape;319;p4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349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3" name="Google Shape;323;p48"/>
          <p:cNvCxnSpPr/>
          <p:nvPr/>
        </p:nvCxnSpPr>
        <p:spPr>
          <a:xfrm>
            <a:off x="514350" y="6019800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48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26" name="Google Shape;326;p48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body" idx="3"/>
          </p:nvPr>
        </p:nvSpPr>
        <p:spPr>
          <a:xfrm>
            <a:off x="281444" y="1316037"/>
            <a:ext cx="429055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28" name="Google Shape;328;p48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28853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29" name="Google Shape;329;p4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32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ic Sans MS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ic Sans MS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ic Sans MS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9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724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336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2" name="Google Shape;342;p51"/>
          <p:cNvCxnSpPr/>
          <p:nvPr/>
        </p:nvCxnSpPr>
        <p:spPr>
          <a:xfrm>
            <a:off x="514350" y="5849117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3" name="Google Shape;343;p51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mic Sans MS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3008313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body" idx="2"/>
          </p:nvPr>
        </p:nvSpPr>
        <p:spPr>
          <a:xfrm>
            <a:off x="3575050" y="609600"/>
            <a:ext cx="534035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640"/>
              </a:spcBef>
              <a:spcAft>
                <a:spcPts val="0"/>
              </a:spcAft>
              <a:buSzPts val="2240"/>
              <a:buChar char="🞭"/>
              <a:defRPr sz="3200"/>
            </a:lvl1pPr>
            <a:lvl2pPr marL="914400" lvl="1" indent="-353060" algn="l">
              <a:spcBef>
                <a:spcPts val="560"/>
              </a:spcBef>
              <a:spcAft>
                <a:spcPts val="0"/>
              </a:spcAft>
              <a:buSzPts val="1960"/>
              <a:buChar char="🞤"/>
              <a:defRPr sz="28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🞫"/>
              <a:defRPr sz="2400"/>
            </a:lvl3pPr>
            <a:lvl4pPr marL="1828800" lvl="3" indent="-317500" algn="l">
              <a:spcBef>
                <a:spcPts val="400"/>
              </a:spcBef>
              <a:spcAft>
                <a:spcPts val="0"/>
              </a:spcAft>
              <a:buSzPts val="1400"/>
              <a:buChar char="🞲"/>
              <a:defRPr sz="2000"/>
            </a:lvl4pPr>
            <a:lvl5pPr marL="2286000" lvl="4" indent="-304800" algn="l">
              <a:spcBef>
                <a:spcPts val="400"/>
              </a:spcBef>
              <a:spcAft>
                <a:spcPts val="0"/>
              </a:spcAft>
              <a:buSzPts val="1200"/>
              <a:buChar char="🞩"/>
              <a:defRPr sz="20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671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2"/>
          <p:cNvSpPr>
            <a:spLocks noGrp="1"/>
          </p:cNvSpPr>
          <p:nvPr>
            <p:ph type="pic" idx="2"/>
          </p:nvPr>
        </p:nvSpPr>
        <p:spPr>
          <a:xfrm>
            <a:off x="3505200" y="616634"/>
            <a:ext cx="5029200" cy="36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reflection stA="49000" endA="500" endPos="10000" dist="900" dir="5400000" sy="-90000" algn="bl" rotWithShape="0"/>
          </a:effectLst>
        </p:spPr>
      </p:sp>
      <p:sp>
        <p:nvSpPr>
          <p:cNvPr id="351" name="Google Shape;351;p52"/>
          <p:cNvSpPr txBox="1"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mic Sans MS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body" idx="1"/>
          </p:nvPr>
        </p:nvSpPr>
        <p:spPr>
          <a:xfrm>
            <a:off x="381000" y="5533218"/>
            <a:ext cx="586740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81940" algn="l">
              <a:spcBef>
                <a:spcPts val="240"/>
              </a:spcBef>
              <a:spcAft>
                <a:spcPts val="0"/>
              </a:spcAft>
              <a:buSzPts val="840"/>
              <a:buChar char="🞤"/>
              <a:defRPr sz="1200"/>
            </a:lvl2pPr>
            <a:lvl3pPr marL="1371600" lvl="2" indent="-273050" algn="l">
              <a:spcBef>
                <a:spcPts val="200"/>
              </a:spcBef>
              <a:spcAft>
                <a:spcPts val="0"/>
              </a:spcAft>
              <a:buSzPts val="700"/>
              <a:buChar char="🞫"/>
              <a:defRPr sz="1000"/>
            </a:lvl3pPr>
            <a:lvl4pPr marL="1828800" lvl="3" indent="-268605" algn="l">
              <a:spcBef>
                <a:spcPts val="180"/>
              </a:spcBef>
              <a:spcAft>
                <a:spcPts val="0"/>
              </a:spcAft>
              <a:buSzPts val="630"/>
              <a:buChar char="🞲"/>
              <a:defRPr sz="900"/>
            </a:lvl4pPr>
            <a:lvl5pPr marL="2286000" lvl="4" indent="-262889" algn="l">
              <a:spcBef>
                <a:spcPts val="180"/>
              </a:spcBef>
              <a:spcAft>
                <a:spcPts val="0"/>
              </a:spcAft>
              <a:buSzPts val="540"/>
              <a:buChar char="🞩"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3953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3"/>
          <p:cNvSpPr txBox="1">
            <a:spLocks noGrp="1"/>
          </p:cNvSpPr>
          <p:nvPr>
            <p:ph type="body" idx="1"/>
          </p:nvPr>
        </p:nvSpPr>
        <p:spPr>
          <a:xfrm rot="5400000">
            <a:off x="2385219" y="-526256"/>
            <a:ext cx="4525962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59" name="Google Shape;359;p53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3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55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4"/>
          <p:cNvSpPr txBox="1">
            <a:spLocks noGrp="1"/>
          </p:cNvSpPr>
          <p:nvPr>
            <p:ph type="title"/>
          </p:nvPr>
        </p:nvSpPr>
        <p:spPr>
          <a:xfrm rot="5400000">
            <a:off x="4846638" y="2560639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4"/>
          <p:cNvSpPr txBox="1">
            <a:spLocks noGrp="1"/>
          </p:cNvSpPr>
          <p:nvPr>
            <p:ph type="body" idx="1"/>
          </p:nvPr>
        </p:nvSpPr>
        <p:spPr>
          <a:xfrm rot="5400000">
            <a:off x="655638" y="350838"/>
            <a:ext cx="5851525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65" name="Google Shape;365;p5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4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54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76304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71" name="Google Shape;371;p55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72" name="Google Shape;372;p55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73" name="Google Shape;373;p5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6020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7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57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7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8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8"/>
          <p:cNvSpPr txBox="1"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lt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4pPr>
            <a:lvl5pPr lvl="4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5pPr>
            <a:lvl6pPr lvl="5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6pPr>
            <a:lvl7pPr lvl="6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7pPr>
            <a:lvl8pPr lvl="7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8pPr>
            <a:lvl9pPr lvl="8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8"/>
          <p:cNvSpPr txBox="1"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87" name="Google Shape;387;p58"/>
          <p:cNvCxnSpPr/>
          <p:nvPr/>
        </p:nvCxnSpPr>
        <p:spPr>
          <a:xfrm>
            <a:off x="1463626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388" name="Google Shape;388;p58"/>
          <p:cNvCxnSpPr/>
          <p:nvPr/>
        </p:nvCxnSpPr>
        <p:spPr>
          <a:xfrm>
            <a:off x="4708574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sp>
        <p:nvSpPr>
          <p:cNvPr id="389" name="Google Shape;389;p58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90" name="Google Shape;390;p58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8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2" name="Google Shape;392;p58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4473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9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395" name="Google Shape;395;p59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9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7" name="Google Shape;397;p59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5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90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ic Sans MS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ic Sans MS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60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60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60"/>
          <p:cNvSpPr txBox="1"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0"/>
          <p:cNvSpPr txBox="1"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405" name="Google Shape;405;p60"/>
          <p:cNvCxnSpPr/>
          <p:nvPr/>
        </p:nvCxnSpPr>
        <p:spPr>
          <a:xfrm>
            <a:off x="685800" y="4916992"/>
            <a:ext cx="7924800" cy="4301"/>
          </a:xfrm>
          <a:prstGeom prst="straightConnector1">
            <a:avLst/>
          </a:prstGeom>
          <a:noFill/>
          <a:ln w="9525" cap="flat" cmpd="sng">
            <a:solidFill>
              <a:srgbClr val="E9E9E8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374895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1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61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1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0" name="Google Shape;410;p6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1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12" name="Google Shape;412;p61"/>
          <p:cNvSpPr txBox="1">
            <a:spLocks noGrp="1"/>
          </p:cNvSpPr>
          <p:nvPr>
            <p:ph type="body" idx="2"/>
          </p:nvPr>
        </p:nvSpPr>
        <p:spPr>
          <a:xfrm>
            <a:off x="4648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3360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2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5" name="Google Shape;415;p62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2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2"/>
          <p:cNvSpPr txBox="1"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18" name="Google Shape;418;p62"/>
          <p:cNvSpPr txBox="1">
            <a:spLocks noGrp="1"/>
          </p:cNvSpPr>
          <p:nvPr>
            <p:ph type="body" idx="2"/>
          </p:nvPr>
        </p:nvSpPr>
        <p:spPr>
          <a:xfrm>
            <a:off x="457200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19" name="Google Shape;419;p62"/>
          <p:cNvSpPr txBox="1">
            <a:spLocks noGrp="1"/>
          </p:cNvSpPr>
          <p:nvPr>
            <p:ph type="body" idx="3"/>
          </p:nvPr>
        </p:nvSpPr>
        <p:spPr>
          <a:xfrm>
            <a:off x="4649788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20" name="Google Shape;420;p62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2"/>
          <p:cNvSpPr txBox="1">
            <a:spLocks noGrp="1"/>
          </p:cNvSpPr>
          <p:nvPr>
            <p:ph type="body" idx="4"/>
          </p:nvPr>
        </p:nvSpPr>
        <p:spPr>
          <a:xfrm>
            <a:off x="4648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422" name="Google Shape;422;p62"/>
          <p:cNvCxnSpPr/>
          <p:nvPr/>
        </p:nvCxnSpPr>
        <p:spPr>
          <a:xfrm>
            <a:off x="562945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423" name="Google Shape;423;p62"/>
          <p:cNvCxnSpPr/>
          <p:nvPr/>
        </p:nvCxnSpPr>
        <p:spPr>
          <a:xfrm>
            <a:off x="4754880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297651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3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63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63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p6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637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6248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31" name="Google Shape;431;p64"/>
          <p:cNvSpPr txBox="1"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32" name="Google Shape;432;p64"/>
          <p:cNvSpPr txBox="1"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4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4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5" name="Google Shape;435;p64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3847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5"/>
          <p:cNvSpPr txBox="1"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5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6019800" cy="5562600"/>
          </a:xfrm>
          <a:prstGeom prst="rect">
            <a:avLst/>
          </a:prstGeom>
          <a:solidFill>
            <a:srgbClr val="FFFDEB"/>
          </a:solidFill>
          <a:ln>
            <a:noFill/>
          </a:ln>
          <a:effectLst>
            <a:outerShdw blurRad="88900" sx="103000" sy="103000" algn="ctr" rotWithShape="0">
              <a:srgbClr val="000000">
                <a:alpha val="31764"/>
              </a:srgbClr>
            </a:outerShdw>
          </a:effectLst>
        </p:spPr>
      </p:sp>
      <p:sp>
        <p:nvSpPr>
          <p:cNvPr id="439" name="Google Shape;439;p65"/>
          <p:cNvSpPr txBox="1">
            <a:spLocks noGrp="1"/>
          </p:cNvSpPr>
          <p:nvPr>
            <p:ph type="body" idx="1"/>
          </p:nvPr>
        </p:nvSpPr>
        <p:spPr>
          <a:xfrm>
            <a:off x="6629400" y="1600200"/>
            <a:ext cx="2057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Font typeface="Constantia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93369" algn="l">
              <a:spcBef>
                <a:spcPts val="100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82575" algn="l">
              <a:spcBef>
                <a:spcPts val="300"/>
              </a:spcBef>
              <a:spcAft>
                <a:spcPts val="0"/>
              </a:spcAft>
              <a:buSzPts val="850"/>
              <a:buChar char="⚫"/>
              <a:defRPr sz="1000"/>
            </a:lvl3pPr>
            <a:lvl4pPr marL="1828800" lvl="3" indent="-277177" algn="l">
              <a:spcBef>
                <a:spcPts val="300"/>
              </a:spcBef>
              <a:spcAft>
                <a:spcPts val="0"/>
              </a:spcAft>
              <a:buSzPts val="765"/>
              <a:buChar char="⚫"/>
              <a:defRPr sz="900"/>
            </a:lvl4pPr>
            <a:lvl5pPr marL="2286000" lvl="4" indent="-277177" algn="l">
              <a:spcBef>
                <a:spcPts val="340"/>
              </a:spcBef>
              <a:spcAft>
                <a:spcPts val="0"/>
              </a:spcAft>
              <a:buSzPts val="765"/>
              <a:buChar char="⚫"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40" name="Google Shape;440;p65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65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2" name="Google Shape;442;p65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7922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66"/>
          <p:cNvSpPr txBox="1">
            <a:spLocks noGrp="1"/>
          </p:cNvSpPr>
          <p:nvPr>
            <p:ph type="body" idx="1"/>
          </p:nvPr>
        </p:nvSpPr>
        <p:spPr>
          <a:xfrm rot="5400000">
            <a:off x="2232819" y="-327818"/>
            <a:ext cx="46783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46" name="Google Shape;446;p66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66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66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4964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6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52" name="Google Shape;452;p67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67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67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3470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9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69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69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8034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0"/>
          <p:cNvSpPr txBox="1"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lt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4pPr>
            <a:lvl5pPr lvl="4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5pPr>
            <a:lvl6pPr lvl="5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6pPr>
            <a:lvl7pPr lvl="6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7pPr>
            <a:lvl8pPr lvl="7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8pPr>
            <a:lvl9pPr lvl="8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0"/>
          <p:cNvSpPr txBox="1"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8" name="Google Shape;468;p70"/>
          <p:cNvCxnSpPr/>
          <p:nvPr/>
        </p:nvCxnSpPr>
        <p:spPr>
          <a:xfrm>
            <a:off x="1463626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469" name="Google Shape;469;p70"/>
          <p:cNvCxnSpPr/>
          <p:nvPr/>
        </p:nvCxnSpPr>
        <p:spPr>
          <a:xfrm>
            <a:off x="4708574" y="3550126"/>
            <a:ext cx="2971800" cy="1588"/>
          </a:xfrm>
          <a:prstGeom prst="straightConnector1">
            <a:avLst/>
          </a:prstGeom>
          <a:noFill/>
          <a:ln w="9525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  <p:sp>
        <p:nvSpPr>
          <p:cNvPr id="470" name="Google Shape;470;p70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71" name="Google Shape;471;p70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70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3" name="Google Shape;473;p70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37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3086100" y="723900"/>
            <a:ext cx="4114800" cy="6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1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76" name="Google Shape;476;p71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71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8" name="Google Shape;478;p71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7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8051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2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2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72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4" name="Google Shape;484;p72"/>
          <p:cNvSpPr txBox="1"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sz="4800" b="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2"/>
          <p:cNvSpPr txBox="1"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190"/>
              <a:buNone/>
              <a:defRPr sz="1400">
                <a:solidFill>
                  <a:schemeClr val="lt1"/>
                </a:solidFill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486" name="Google Shape;486;p72"/>
          <p:cNvCxnSpPr/>
          <p:nvPr/>
        </p:nvCxnSpPr>
        <p:spPr>
          <a:xfrm>
            <a:off x="685800" y="4916992"/>
            <a:ext cx="7924800" cy="4301"/>
          </a:xfrm>
          <a:prstGeom prst="straightConnector1">
            <a:avLst/>
          </a:prstGeom>
          <a:noFill/>
          <a:ln w="9525" cap="flat" cmpd="sng">
            <a:solidFill>
              <a:srgbClr val="E9E9E8"/>
            </a:solidFill>
            <a:prstDash val="solid"/>
            <a:round/>
            <a:headEnd type="none" w="sm" len="sm"/>
            <a:tailEnd type="none" w="sm" len="sm"/>
          </a:ln>
          <a:effectLst>
            <a:outerShdw blurRad="31750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46856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3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73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73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" name="Google Shape;491;p7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73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93" name="Google Shape;493;p73"/>
          <p:cNvSpPr txBox="1">
            <a:spLocks noGrp="1"/>
          </p:cNvSpPr>
          <p:nvPr>
            <p:ph type="body" idx="2"/>
          </p:nvPr>
        </p:nvSpPr>
        <p:spPr>
          <a:xfrm>
            <a:off x="4648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15381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4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6" name="Google Shape;496;p74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74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74"/>
          <p:cNvSpPr txBox="1"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499" name="Google Shape;499;p74"/>
          <p:cNvSpPr txBox="1">
            <a:spLocks noGrp="1"/>
          </p:cNvSpPr>
          <p:nvPr>
            <p:ph type="body" idx="2"/>
          </p:nvPr>
        </p:nvSpPr>
        <p:spPr>
          <a:xfrm>
            <a:off x="457200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00" name="Google Shape;500;p74"/>
          <p:cNvSpPr txBox="1">
            <a:spLocks noGrp="1"/>
          </p:cNvSpPr>
          <p:nvPr>
            <p:ph type="body" idx="3"/>
          </p:nvPr>
        </p:nvSpPr>
        <p:spPr>
          <a:xfrm>
            <a:off x="4649788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01" name="Google Shape;501;p74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74"/>
          <p:cNvSpPr txBox="1">
            <a:spLocks noGrp="1"/>
          </p:cNvSpPr>
          <p:nvPr>
            <p:ph type="body" idx="4"/>
          </p:nvPr>
        </p:nvSpPr>
        <p:spPr>
          <a:xfrm>
            <a:off x="4648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210"/>
              <a:buNone/>
              <a:defRPr sz="26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1360"/>
              <a:buNone/>
              <a:defRPr sz="1600" b="1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cxnSp>
        <p:nvCxnSpPr>
          <p:cNvPr id="503" name="Google Shape;503;p74"/>
          <p:cNvCxnSpPr/>
          <p:nvPr/>
        </p:nvCxnSpPr>
        <p:spPr>
          <a:xfrm>
            <a:off x="562945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  <p:cxnSp>
        <p:nvCxnSpPr>
          <p:cNvPr id="504" name="Google Shape;504;p74"/>
          <p:cNvCxnSpPr/>
          <p:nvPr/>
        </p:nvCxnSpPr>
        <p:spPr>
          <a:xfrm>
            <a:off x="4754880" y="2180219"/>
            <a:ext cx="3749040" cy="1588"/>
          </a:xfrm>
          <a:prstGeom prst="straightConnector1">
            <a:avLst/>
          </a:prstGeom>
          <a:noFill/>
          <a:ln w="12700" cap="flat" cmpd="sng">
            <a:solidFill>
              <a:srgbClr val="E8E8E7"/>
            </a:solidFill>
            <a:prstDash val="solid"/>
            <a:round/>
            <a:headEnd type="none" w="sm" len="sm"/>
            <a:tailEnd type="none" w="sm" len="sm"/>
          </a:ln>
          <a:effectLst>
            <a:outerShdw blurRad="34925" algn="tl" rotWithShape="0">
              <a:srgbClr val="000000">
                <a:alpha val="5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751387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5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75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75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9" name="Google Shape;509;p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9791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6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6248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12" name="Google Shape;512;p76"/>
          <p:cNvSpPr txBox="1"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13" name="Google Shape;513;p76"/>
          <p:cNvSpPr txBox="1"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76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76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6" name="Google Shape;516;p76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5102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7"/>
          <p:cNvSpPr txBox="1"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nstantia"/>
              <a:buNone/>
              <a:defRPr sz="1800" b="1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77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6019800" cy="5562600"/>
          </a:xfrm>
          <a:prstGeom prst="rect">
            <a:avLst/>
          </a:prstGeom>
          <a:solidFill>
            <a:srgbClr val="FFFDEB"/>
          </a:solidFill>
          <a:ln>
            <a:noFill/>
          </a:ln>
          <a:effectLst>
            <a:outerShdw blurRad="88900" sx="103000" sy="103000" algn="ctr" rotWithShape="0">
              <a:srgbClr val="000000">
                <a:alpha val="31764"/>
              </a:srgbClr>
            </a:outerShdw>
          </a:effectLst>
        </p:spPr>
      </p:sp>
      <p:sp>
        <p:nvSpPr>
          <p:cNvPr id="520" name="Google Shape;520;p77"/>
          <p:cNvSpPr txBox="1">
            <a:spLocks noGrp="1"/>
          </p:cNvSpPr>
          <p:nvPr>
            <p:ph type="body" idx="1"/>
          </p:nvPr>
        </p:nvSpPr>
        <p:spPr>
          <a:xfrm>
            <a:off x="6629400" y="1600200"/>
            <a:ext cx="2057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Font typeface="Constantia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93369" algn="l">
              <a:spcBef>
                <a:spcPts val="100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82575" algn="l">
              <a:spcBef>
                <a:spcPts val="300"/>
              </a:spcBef>
              <a:spcAft>
                <a:spcPts val="0"/>
              </a:spcAft>
              <a:buSzPts val="850"/>
              <a:buChar char="⚫"/>
              <a:defRPr sz="1000"/>
            </a:lvl3pPr>
            <a:lvl4pPr marL="1828800" lvl="3" indent="-277177" algn="l">
              <a:spcBef>
                <a:spcPts val="300"/>
              </a:spcBef>
              <a:spcAft>
                <a:spcPts val="0"/>
              </a:spcAft>
              <a:buSzPts val="765"/>
              <a:buChar char="⚫"/>
              <a:defRPr sz="900"/>
            </a:lvl4pPr>
            <a:lvl5pPr marL="2286000" lvl="4" indent="-277177" algn="l">
              <a:spcBef>
                <a:spcPts val="340"/>
              </a:spcBef>
              <a:spcAft>
                <a:spcPts val="0"/>
              </a:spcAft>
              <a:buSzPts val="765"/>
              <a:buChar char="⚫"/>
              <a:defRPr sz="900"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21" name="Google Shape;521;p77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7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3" name="Google Shape;523;p77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6461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body" idx="1"/>
          </p:nvPr>
        </p:nvSpPr>
        <p:spPr>
          <a:xfrm rot="5400000">
            <a:off x="2232819" y="-327818"/>
            <a:ext cx="46783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620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7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5755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marL="2286000" lvl="4" indent="-325754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marL="2743200" lvl="5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marL="3200400" lvl="6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marL="3657600" lvl="7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marL="4114800" lvl="8" indent="-325754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>
            <a:endParaRPr/>
          </a:p>
        </p:txBody>
      </p:sp>
      <p:sp>
        <p:nvSpPr>
          <p:cNvPr id="533" name="Google Shape;533;p79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79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79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85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1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81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1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1pPr>
            <a:lvl2pPr marL="0" lvl="1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2pPr>
            <a:lvl3pPr marL="0" lvl="2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3pPr>
            <a:lvl4pPr marL="0" lvl="3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4pPr>
            <a:lvl5pPr marL="0" lvl="4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5pPr>
            <a:lvl6pPr marL="0" lvl="5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6pPr>
            <a:lvl7pPr marL="0" lvl="6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7pPr>
            <a:lvl8pPr marL="0" lvl="7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8pPr>
            <a:lvl9pPr marL="0" lvl="8" indent="0" algn="ctr">
              <a:spcBef>
                <a:spcPts val="0"/>
              </a:spcBef>
              <a:buNone/>
              <a:defRPr>
                <a:solidFill>
                  <a:srgbClr val="FEFAC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47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6629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•"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–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spd="med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2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93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1947" algn="l" rtl="0">
              <a:spcBef>
                <a:spcPts val="300"/>
              </a:spcBef>
              <a:spcAft>
                <a:spcPts val="0"/>
              </a:spcAft>
              <a:buClr>
                <a:srgbClr val="B17733"/>
              </a:buClr>
              <a:buSzPts val="1785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1152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1615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357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445"/>
              <a:buFont typeface="Noto Sans Symbols"/>
              <a:buChar char="🖙"/>
              <a:defRPr sz="1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🖙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19" name="Google Shape;619;p92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20" name="Google Shape;620;p92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21" name="Google Shape;621;p92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2" name="Google Shape;622;p9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 sz="4200" b="0" i="0" u="none" strike="noStrike" cap="none"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460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228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🞭"/>
              <a:defRPr sz="3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🞤"/>
              <a:defRPr sz="2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🞫"/>
              <a:defRPr sz="2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🞲"/>
              <a:defRPr sz="20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🞩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🞤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🞲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cxnSp>
        <p:nvCxnSpPr>
          <p:cNvPr id="16" name="Google Shape;16;p1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1"/>
          <p:cNvCxnSpPr/>
          <p:nvPr/>
        </p:nvCxnSpPr>
        <p:spPr>
          <a:xfrm>
            <a:off x="514350" y="1057986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76637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93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1947" algn="l" rtl="0">
              <a:spcBef>
                <a:spcPts val="300"/>
              </a:spcBef>
              <a:spcAft>
                <a:spcPts val="0"/>
              </a:spcAft>
              <a:buClr>
                <a:srgbClr val="B17733"/>
              </a:buClr>
              <a:buSzPts val="1785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1152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1615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357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445"/>
              <a:buFont typeface="Noto Sans Symbols"/>
              <a:buChar char="🖙"/>
              <a:defRPr sz="1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🖙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 sz="4200" b="0" i="0" u="none" strike="noStrike" cap="none"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730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26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0" name="Google Shape;180;p26"/>
          <p:cNvSpPr txBox="1"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🞭"/>
              <a:defRPr sz="3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🞤"/>
              <a:defRPr sz="2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🞫"/>
              <a:defRPr sz="2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🞲"/>
              <a:defRPr sz="20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🞩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🞤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🞲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cxnSp>
        <p:nvCxnSpPr>
          <p:cNvPr id="185" name="Google Shape;185;p26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6" name="Google Shape;186;p26"/>
          <p:cNvCxnSpPr/>
          <p:nvPr/>
        </p:nvCxnSpPr>
        <p:spPr>
          <a:xfrm>
            <a:off x="514350" y="1057986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76735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7" name="Google Shape;277;p41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41"/>
          <p:cNvSpPr txBox="1"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🞭"/>
              <a:defRPr sz="3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🞤"/>
              <a:defRPr sz="2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🞫"/>
              <a:defRPr sz="2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🞲"/>
              <a:defRPr sz="20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🞩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🞤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🞲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79" name="Google Shape;279;p41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D28E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cxnSp>
        <p:nvCxnSpPr>
          <p:cNvPr id="283" name="Google Shape;283;p41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4" name="Google Shape;284;p41"/>
          <p:cNvCxnSpPr/>
          <p:nvPr/>
        </p:nvCxnSpPr>
        <p:spPr>
          <a:xfrm>
            <a:off x="514350" y="1057986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40295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6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93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1947" algn="l" rtl="0">
              <a:spcBef>
                <a:spcPts val="300"/>
              </a:spcBef>
              <a:spcAft>
                <a:spcPts val="0"/>
              </a:spcAft>
              <a:buClr>
                <a:srgbClr val="B17733"/>
              </a:buClr>
              <a:buSzPts val="1785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1152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1615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357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445"/>
              <a:buFont typeface="Noto Sans Symbols"/>
              <a:buChar char="🖙"/>
              <a:defRPr sz="1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🖙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76" name="Google Shape;376;p56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77" name="Google Shape;377;p56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78" name="Google Shape;378;p56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9" name="Google Shape;379;p5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 sz="4200" b="0" i="0" u="none" strike="noStrike" cap="none"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848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93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1947" algn="l" rtl="0">
              <a:spcBef>
                <a:spcPts val="300"/>
              </a:spcBef>
              <a:spcAft>
                <a:spcPts val="0"/>
              </a:spcAft>
              <a:buClr>
                <a:srgbClr val="B17733"/>
              </a:buClr>
              <a:buSzPts val="1785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1152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1615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357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445"/>
              <a:buFont typeface="Noto Sans Symbols"/>
              <a:buChar char="🖙"/>
              <a:defRPr sz="1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🖙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57" name="Google Shape;457;p68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58" name="Google Shape;458;p68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59" name="Google Shape;459;p68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0" name="Google Shape;460;p6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 sz="4200" b="0" i="0" u="none" strike="noStrike" cap="none"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6542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0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935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1947" algn="l" rtl="0">
              <a:spcBef>
                <a:spcPts val="300"/>
              </a:spcBef>
              <a:spcAft>
                <a:spcPts val="0"/>
              </a:spcAft>
              <a:buClr>
                <a:srgbClr val="B17733"/>
              </a:buClr>
              <a:buSzPts val="1785"/>
              <a:buFont typeface="Noto Sans Symbols"/>
              <a:buChar char="⚫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1152" algn="l" rtl="0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1615"/>
              <a:buFont typeface="Noto Sans Symbols"/>
              <a:buChar char="⚫"/>
              <a:defRPr sz="19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357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445"/>
              <a:buFont typeface="Noto Sans Symbols"/>
              <a:buChar char="🖙"/>
              <a:defRPr sz="17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14960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🖙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9562" algn="l" rtl="0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38" name="Google Shape;538;p80"/>
          <p:cNvSpPr txBox="1">
            <a:spLocks noGrp="1"/>
          </p:cNvSpPr>
          <p:nvPr>
            <p:ph type="dt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39" name="Google Shape;539;p80"/>
          <p:cNvSpPr txBox="1">
            <a:spLocks noGrp="1"/>
          </p:cNvSpPr>
          <p:nvPr>
            <p:ph type="ft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40" name="Google Shape;540;p80"/>
          <p:cNvSpPr txBox="1">
            <a:spLocks noGrp="1"/>
          </p:cNvSpPr>
          <p:nvPr>
            <p:ph type="sldNum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>
                <a:solidFill>
                  <a:srgbClr val="FEFAC9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1" name="Google Shape;541;p8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 sz="4200" b="0" i="0" u="none" strike="noStrike" cap="none"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5361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jp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somup.com/c3j6qEu7Xf" TargetMode="Externa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8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Intro to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138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1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/>
              <a:t>THE CHARACTERISTICS OF FUNGI</a:t>
            </a:r>
            <a:endParaRPr/>
          </a:p>
        </p:txBody>
      </p:sp>
      <p:sp>
        <p:nvSpPr>
          <p:cNvPr id="768" name="Google Shape;768;p111"/>
          <p:cNvSpPr txBox="1">
            <a:spLocks noGrp="1"/>
          </p:cNvSpPr>
          <p:nvPr>
            <p:ph type="body" idx="1"/>
          </p:nvPr>
        </p:nvSpPr>
        <p:spPr>
          <a:xfrm>
            <a:off x="152400" y="1219200"/>
            <a:ext cx="46482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b="1" dirty="0"/>
              <a:t>Reproduce </a:t>
            </a:r>
            <a:r>
              <a:rPr lang="en-US" b="1" dirty="0">
                <a:solidFill>
                  <a:srgbClr val="990000"/>
                </a:solidFill>
              </a:rPr>
              <a:t>sexually</a:t>
            </a:r>
            <a:r>
              <a:rPr lang="en-US" b="1" dirty="0"/>
              <a:t> and </a:t>
            </a:r>
            <a:r>
              <a:rPr lang="en-US" b="1" dirty="0">
                <a:solidFill>
                  <a:srgbClr val="990000"/>
                </a:solidFill>
              </a:rPr>
              <a:t>asexually </a:t>
            </a:r>
            <a:r>
              <a:rPr lang="en-US" b="1" dirty="0"/>
              <a:t>through</a:t>
            </a:r>
            <a:r>
              <a:rPr lang="en-US" b="1" dirty="0">
                <a:solidFill>
                  <a:srgbClr val="990000"/>
                </a:solidFill>
              </a:rPr>
              <a:t> SPORES.</a:t>
            </a:r>
            <a:endParaRPr dirty="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SzPts val="2240"/>
              <a:buNone/>
            </a:pPr>
            <a:r>
              <a:rPr lang="en-US" b="1" dirty="0"/>
              <a:t>Fungi are classified by the </a:t>
            </a:r>
            <a:r>
              <a:rPr lang="en-US" b="1" dirty="0">
                <a:solidFill>
                  <a:srgbClr val="C00000"/>
                </a:solidFill>
              </a:rPr>
              <a:t>form of sexual reproduction </a:t>
            </a:r>
            <a:r>
              <a:rPr lang="en-US" b="1" dirty="0"/>
              <a:t>it carries out.</a:t>
            </a:r>
            <a:endParaRPr sz="3600" b="1" dirty="0">
              <a:solidFill>
                <a:srgbClr val="990000"/>
              </a:solidFill>
            </a:endParaRPr>
          </a:p>
        </p:txBody>
      </p:sp>
      <p:pic>
        <p:nvPicPr>
          <p:cNvPr id="769" name="Google Shape;769;p111" descr="sexual-reproduction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00" y="1219200"/>
            <a:ext cx="3986213" cy="52768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770" name="Google Shape;770;p111" descr="Spore_Shapes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86695">
            <a:off x="2895600" y="4876800"/>
            <a:ext cx="1695450" cy="152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71" name="Google Shape;771;p111"/>
          <p:cNvSpPr txBox="1"/>
          <p:nvPr/>
        </p:nvSpPr>
        <p:spPr>
          <a:xfrm>
            <a:off x="228600" y="5334000"/>
            <a:ext cx="2209800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Spores come in various shapes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72" name="Google Shape;772;p111"/>
          <p:cNvCxnSpPr/>
          <p:nvPr/>
        </p:nvCxnSpPr>
        <p:spPr>
          <a:xfrm rot="10800000" flipH="1">
            <a:off x="2057400" y="5638800"/>
            <a:ext cx="762000" cy="30480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773" name="Google Shape;773;p111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2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B0F0"/>
                </a:solidFill>
              </a:rPr>
              <a:t>REPRODUCTION</a:t>
            </a:r>
            <a:endParaRPr sz="4000" b="1" dirty="0">
              <a:solidFill>
                <a:srgbClr val="00B0F0"/>
              </a:solidFill>
            </a:endParaRPr>
          </a:p>
        </p:txBody>
      </p:sp>
      <p:sp>
        <p:nvSpPr>
          <p:cNvPr id="780" name="Google Shape;780;p112"/>
          <p:cNvSpPr txBox="1">
            <a:spLocks noGrp="1"/>
          </p:cNvSpPr>
          <p:nvPr>
            <p:ph type="body" idx="1"/>
          </p:nvPr>
        </p:nvSpPr>
        <p:spPr>
          <a:xfrm>
            <a:off x="304800" y="1219200"/>
            <a:ext cx="8686800" cy="577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2800" b="1" dirty="0"/>
              <a:t>Most fungi exist in the </a:t>
            </a:r>
            <a:r>
              <a:rPr lang="en-US" sz="2800" b="1" dirty="0">
                <a:solidFill>
                  <a:srgbClr val="FF66FF"/>
                </a:solidFill>
              </a:rPr>
              <a:t>haploid</a:t>
            </a:r>
            <a:r>
              <a:rPr lang="en-US" sz="2800" b="1" dirty="0"/>
              <a:t> state and reproduce by </a:t>
            </a:r>
            <a:r>
              <a:rPr lang="en-US" sz="2800" b="1" dirty="0">
                <a:solidFill>
                  <a:srgbClr val="FF66FF"/>
                </a:solidFill>
              </a:rPr>
              <a:t>SPORES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/>
              <a:t>that are produced asexually or sexually.</a:t>
            </a:r>
            <a:endParaRPr sz="28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100"/>
              <a:buNone/>
            </a:pPr>
            <a:r>
              <a:rPr lang="en-US" sz="2800" b="1" dirty="0"/>
              <a:t>Either way, spores that land on a suitable habitat can germinate and give rise to </a:t>
            </a:r>
            <a:r>
              <a:rPr lang="en-US" sz="2800" b="1" dirty="0">
                <a:solidFill>
                  <a:srgbClr val="FF0000"/>
                </a:solidFill>
              </a:rPr>
              <a:t>haploid </a:t>
            </a:r>
            <a:r>
              <a:rPr lang="en-US" sz="2800" b="1" dirty="0">
                <a:solidFill>
                  <a:srgbClr val="FF66FF"/>
                </a:solidFill>
              </a:rPr>
              <a:t>hyphae</a:t>
            </a:r>
            <a:r>
              <a:rPr lang="en-US" sz="2800" b="1" dirty="0"/>
              <a:t>, starting a new organism.</a:t>
            </a:r>
            <a:endParaRPr sz="28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100"/>
              <a:buNone/>
            </a:pPr>
            <a:r>
              <a:rPr lang="en-US" sz="2800" b="1" dirty="0">
                <a:solidFill>
                  <a:srgbClr val="FF66FF"/>
                </a:solidFill>
              </a:rPr>
              <a:t>ASEXUAL</a:t>
            </a:r>
            <a:r>
              <a:rPr lang="en-US" sz="2800" b="1" dirty="0"/>
              <a:t> reproduction is the </a:t>
            </a:r>
            <a:r>
              <a:rPr lang="en-US" sz="2800" b="1" dirty="0">
                <a:solidFill>
                  <a:srgbClr val="FF66FF"/>
                </a:solidFill>
              </a:rPr>
              <a:t>most common </a:t>
            </a:r>
            <a:r>
              <a:rPr lang="en-US" sz="2800" b="1" dirty="0"/>
              <a:t>method and produces </a:t>
            </a:r>
            <a:r>
              <a:rPr lang="en-US" sz="2800" b="1" dirty="0">
                <a:solidFill>
                  <a:srgbClr val="FF66FF"/>
                </a:solidFill>
              </a:rPr>
              <a:t>genetically identical </a:t>
            </a:r>
            <a:r>
              <a:rPr lang="en-US" sz="2800" b="1" dirty="0"/>
              <a:t>organisms (mitosis).</a:t>
            </a:r>
            <a:endParaRPr sz="28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100"/>
              <a:buNone/>
            </a:pPr>
            <a:r>
              <a:rPr lang="en-US" sz="2800" b="1" dirty="0"/>
              <a:t>Fungi reproduce </a:t>
            </a:r>
            <a:r>
              <a:rPr lang="en-US" sz="2800" b="1" dirty="0">
                <a:solidFill>
                  <a:srgbClr val="FF66FF"/>
                </a:solidFill>
              </a:rPr>
              <a:t>SEXUALLY</a:t>
            </a:r>
            <a:r>
              <a:rPr lang="en-US" sz="2800" b="1" dirty="0"/>
              <a:t> when </a:t>
            </a:r>
            <a:r>
              <a:rPr lang="en-US" sz="2800" b="1" dirty="0">
                <a:solidFill>
                  <a:srgbClr val="FF66FF"/>
                </a:solidFill>
              </a:rPr>
              <a:t>conditions are poor and nutrients scarce</a:t>
            </a:r>
            <a:r>
              <a:rPr lang="en-US" sz="2800" b="1" dirty="0">
                <a:solidFill>
                  <a:srgbClr val="990000"/>
                </a:solidFill>
              </a:rPr>
              <a:t>.</a:t>
            </a:r>
            <a:endParaRPr sz="2800" b="1" dirty="0">
              <a:solidFill>
                <a:srgbClr val="990000"/>
              </a:solidFill>
            </a:endParaRPr>
          </a:p>
        </p:txBody>
      </p:sp>
      <p:sp>
        <p:nvSpPr>
          <p:cNvPr id="781" name="Google Shape;781;p112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1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ASEXUAL REPRODUCTION:</a:t>
            </a:r>
            <a:br>
              <a:rPr lang="en-US" sz="3000" b="1"/>
            </a:br>
            <a:r>
              <a:rPr lang="en-US" sz="3000" b="1"/>
              <a:t> THREE TYPES </a:t>
            </a:r>
            <a:endParaRPr sz="3000" b="1"/>
          </a:p>
        </p:txBody>
      </p:sp>
      <p:sp>
        <p:nvSpPr>
          <p:cNvPr id="788" name="Google Shape;788;p113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6868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680"/>
              <a:buFont typeface="Comic Sans MS"/>
              <a:buAutoNum type="arabicParenR"/>
            </a:pPr>
            <a:r>
              <a:rPr lang="en-US" sz="2400" b="1" dirty="0">
                <a:solidFill>
                  <a:srgbClr val="FF66FF"/>
                </a:solidFill>
              </a:rPr>
              <a:t>FRAGMENTATION</a:t>
            </a:r>
            <a:r>
              <a:rPr lang="en-US" sz="2400" dirty="0"/>
              <a:t> – </a:t>
            </a:r>
            <a:r>
              <a:rPr lang="en-US" sz="2400" b="1" dirty="0"/>
              <a:t>part of the mycelium becomes separated and begins a life of its own.</a:t>
            </a:r>
            <a:endParaRPr dirty="0"/>
          </a:p>
          <a:p>
            <a:pPr marL="457200" lvl="0" indent="-457200" algn="l" rtl="0">
              <a:spcBef>
                <a:spcPts val="1200"/>
              </a:spcBef>
              <a:spcAft>
                <a:spcPts val="0"/>
              </a:spcAft>
              <a:buSzPts val="1680"/>
              <a:buFont typeface="Comic Sans MS"/>
              <a:buAutoNum type="arabicParenR"/>
            </a:pPr>
            <a:r>
              <a:rPr lang="en-US" sz="2400" b="1" dirty="0">
                <a:solidFill>
                  <a:srgbClr val="FF66FF"/>
                </a:solidFill>
              </a:rPr>
              <a:t>BUDDING</a:t>
            </a:r>
            <a:r>
              <a:rPr lang="en-US" sz="2400" b="1" dirty="0"/>
              <a:t> – a small cell forms and gets pinched off as it grows to full size.</a:t>
            </a:r>
            <a:endParaRPr dirty="0"/>
          </a:p>
          <a:p>
            <a:pPr marL="800100" lvl="1" indent="-230188">
              <a:spcBef>
                <a:spcPts val="1200"/>
              </a:spcBef>
              <a:buSzPts val="16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90000"/>
                </a:solidFill>
              </a:rPr>
              <a:t>Used by Yeasts </a:t>
            </a:r>
            <a:endParaRPr dirty="0"/>
          </a:p>
          <a:p>
            <a:pPr marL="457200" lvl="0" indent="-457200" algn="l" rtl="0">
              <a:spcBef>
                <a:spcPts val="1200"/>
              </a:spcBef>
              <a:spcAft>
                <a:spcPts val="0"/>
              </a:spcAft>
              <a:buSzPts val="1680"/>
              <a:buFont typeface="Comic Sans MS"/>
              <a:buAutoNum type="arabicParenR"/>
            </a:pPr>
            <a:r>
              <a:rPr lang="en-US" sz="2400" b="1" dirty="0">
                <a:solidFill>
                  <a:srgbClr val="FF66FF"/>
                </a:solidFill>
              </a:rPr>
              <a:t>ASEXUAL SPORE PRODUCTION –</a:t>
            </a:r>
            <a:r>
              <a:rPr lang="en-US" sz="2400" b="1" dirty="0"/>
              <a:t> </a:t>
            </a:r>
            <a:endParaRPr dirty="0"/>
          </a:p>
          <a:p>
            <a:pPr marL="855663" lvl="1" indent="177800" algn="l" rtl="0">
              <a:spcBef>
                <a:spcPts val="1200"/>
              </a:spcBef>
              <a:spcAft>
                <a:spcPts val="0"/>
              </a:spcAft>
              <a:buSzPts val="1680"/>
              <a:buFont typeface="Arial" panose="020B0604020202020204" pitchFamily="34" charset="0"/>
              <a:buChar char="•"/>
            </a:pPr>
            <a:r>
              <a:rPr lang="en-US" sz="2400" b="1" dirty="0"/>
              <a:t>Most common method</a:t>
            </a:r>
            <a:endParaRPr dirty="0"/>
          </a:p>
          <a:p>
            <a:pPr marL="855663" lvl="1" indent="177800" algn="l" rtl="0">
              <a:spcBef>
                <a:spcPts val="1200"/>
              </a:spcBef>
              <a:spcAft>
                <a:spcPts val="0"/>
              </a:spcAft>
              <a:buSzPts val="16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66FF"/>
                </a:solidFill>
              </a:rPr>
              <a:t>Sporangiophore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/>
              <a:t>Specialized hyphae where spores are formed within an enclosure, called </a:t>
            </a:r>
            <a:r>
              <a:rPr lang="en-US" sz="2400" b="1" dirty="0">
                <a:solidFill>
                  <a:srgbClr val="C00000"/>
                </a:solidFill>
              </a:rPr>
              <a:t>Sporangium.</a:t>
            </a:r>
            <a:endParaRPr dirty="0"/>
          </a:p>
          <a:p>
            <a:pPr marL="855663" lvl="1" indent="177800" algn="l" rtl="0">
              <a:spcBef>
                <a:spcPts val="1200"/>
              </a:spcBef>
              <a:spcAft>
                <a:spcPts val="0"/>
              </a:spcAft>
              <a:buClr>
                <a:srgbClr val="F0A22E"/>
              </a:buClr>
              <a:buSzPts val="168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66FF"/>
                </a:solidFill>
              </a:rPr>
              <a:t>Conidiophore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>
                <a:solidFill>
                  <a:srgbClr val="4E3B30"/>
                </a:solidFill>
              </a:rPr>
              <a:t>Specialized hyphae where spores are formed at the tips of the hyphae.</a:t>
            </a:r>
            <a:endParaRPr dirty="0"/>
          </a:p>
          <a:p>
            <a:pPr marL="1312863" lvl="3" indent="177800">
              <a:spcBef>
                <a:spcPts val="1200"/>
              </a:spcBef>
              <a:buClr>
                <a:srgbClr val="F0A22E"/>
              </a:buClr>
              <a:buSzPts val="168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A2C23"/>
                </a:solidFill>
              </a:rPr>
              <a:t>Spores are called = </a:t>
            </a:r>
            <a:r>
              <a:rPr lang="en-US" b="1" dirty="0">
                <a:solidFill>
                  <a:srgbClr val="C00000"/>
                </a:solidFill>
              </a:rPr>
              <a:t>Conidia</a:t>
            </a:r>
            <a:endParaRPr b="1" dirty="0">
              <a:solidFill>
                <a:srgbClr val="C00000"/>
              </a:solidFill>
            </a:endParaRPr>
          </a:p>
          <a:p>
            <a:pPr marL="742950" lvl="1" indent="-161290" algn="l" rtl="0">
              <a:spcBef>
                <a:spcPts val="560"/>
              </a:spcBef>
              <a:spcAft>
                <a:spcPts val="0"/>
              </a:spcAft>
              <a:buSzPts val="1960"/>
              <a:buNone/>
            </a:pPr>
            <a:endParaRPr b="1" dirty="0">
              <a:solidFill>
                <a:srgbClr val="C00000"/>
              </a:solidFill>
            </a:endParaRPr>
          </a:p>
        </p:txBody>
      </p:sp>
      <p:sp>
        <p:nvSpPr>
          <p:cNvPr id="789" name="Google Shape;789;p113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4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SEXUAL REPRODUCTION</a:t>
            </a:r>
            <a:endParaRPr sz="4000" b="1"/>
          </a:p>
        </p:txBody>
      </p:sp>
      <p:sp>
        <p:nvSpPr>
          <p:cNvPr id="796" name="Google Shape;796;p114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6868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10"/>
              <a:buNone/>
            </a:pPr>
            <a:r>
              <a:rPr lang="en-US" sz="2300" b="1" dirty="0">
                <a:solidFill>
                  <a:srgbClr val="C00000"/>
                </a:solidFill>
              </a:rPr>
              <a:t>Haploid</a:t>
            </a:r>
            <a:r>
              <a:rPr lang="en-US" sz="2300" b="1" dirty="0">
                <a:solidFill>
                  <a:srgbClr val="990000"/>
                </a:solidFill>
              </a:rPr>
              <a:t> hyphae </a:t>
            </a:r>
            <a:r>
              <a:rPr lang="en-US" sz="2300" b="1" dirty="0">
                <a:solidFill>
                  <a:srgbClr val="2A1F03"/>
                </a:solidFill>
              </a:rPr>
              <a:t>from</a:t>
            </a:r>
            <a:r>
              <a:rPr lang="en-US" sz="2300" b="1" dirty="0">
                <a:solidFill>
                  <a:srgbClr val="990000"/>
                </a:solidFill>
              </a:rPr>
              <a:t> 2 mating types (+ and -) FUSE </a:t>
            </a:r>
            <a:r>
              <a:rPr lang="en-US" sz="2300" b="1" dirty="0">
                <a:solidFill>
                  <a:schemeClr val="dk1"/>
                </a:solidFill>
              </a:rPr>
              <a:t>(Fertilization).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610"/>
              <a:buNone/>
            </a:pPr>
            <a:r>
              <a:rPr lang="en-US" sz="2300" b="1" dirty="0">
                <a:solidFill>
                  <a:srgbClr val="2A1F03"/>
                </a:solidFill>
              </a:rPr>
              <a:t>Form a</a:t>
            </a:r>
            <a:r>
              <a:rPr lang="en-US" sz="2300" b="1" dirty="0">
                <a:solidFill>
                  <a:srgbClr val="990000"/>
                </a:solidFill>
              </a:rPr>
              <a:t> </a:t>
            </a:r>
            <a:r>
              <a:rPr lang="en-US" sz="2300" b="1" dirty="0">
                <a:solidFill>
                  <a:srgbClr val="C00000"/>
                </a:solidFill>
              </a:rPr>
              <a:t>FRUITING BODY (DIPLOID) </a:t>
            </a:r>
            <a:r>
              <a:rPr lang="en-US" sz="2300" b="1" dirty="0">
                <a:solidFill>
                  <a:srgbClr val="2A1F03"/>
                </a:solidFill>
              </a:rPr>
              <a:t>that will produce </a:t>
            </a:r>
            <a:r>
              <a:rPr lang="en-US" sz="2300" b="1" dirty="0">
                <a:solidFill>
                  <a:srgbClr val="C00000"/>
                </a:solidFill>
              </a:rPr>
              <a:t>diploid</a:t>
            </a:r>
            <a:r>
              <a:rPr lang="en-US" sz="2300" b="1" dirty="0">
                <a:solidFill>
                  <a:srgbClr val="2A1F03"/>
                </a:solidFill>
              </a:rPr>
              <a:t> </a:t>
            </a:r>
            <a:r>
              <a:rPr lang="en-US" sz="2300" b="1" dirty="0">
                <a:solidFill>
                  <a:srgbClr val="C00000"/>
                </a:solidFill>
              </a:rPr>
              <a:t>Zygotes.</a:t>
            </a:r>
            <a:endParaRPr sz="2300" b="1"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610"/>
              <a:buNone/>
            </a:pPr>
            <a:r>
              <a:rPr lang="en-US" sz="2300" b="1" dirty="0">
                <a:solidFill>
                  <a:srgbClr val="C00000"/>
                </a:solidFill>
              </a:rPr>
              <a:t>Zygotes</a:t>
            </a:r>
            <a:r>
              <a:rPr lang="en-US" sz="2300" b="1" dirty="0">
                <a:solidFill>
                  <a:srgbClr val="2A1F03"/>
                </a:solidFill>
              </a:rPr>
              <a:t> go through </a:t>
            </a:r>
            <a:r>
              <a:rPr lang="en-US" sz="2300" b="1" dirty="0">
                <a:solidFill>
                  <a:srgbClr val="C00000"/>
                </a:solidFill>
              </a:rPr>
              <a:t>meiosis</a:t>
            </a:r>
            <a:r>
              <a:rPr lang="en-US" sz="2300" b="1" dirty="0">
                <a:solidFill>
                  <a:srgbClr val="2A1F03"/>
                </a:solidFill>
              </a:rPr>
              <a:t> to produce </a:t>
            </a:r>
            <a:r>
              <a:rPr lang="en-US" sz="2300" b="1" dirty="0">
                <a:solidFill>
                  <a:srgbClr val="C00000"/>
                </a:solidFill>
              </a:rPr>
              <a:t>haploid</a:t>
            </a:r>
            <a:r>
              <a:rPr lang="en-US" sz="2300" b="1" dirty="0">
                <a:solidFill>
                  <a:srgbClr val="2A1F03"/>
                </a:solidFill>
              </a:rPr>
              <a:t> </a:t>
            </a:r>
            <a:r>
              <a:rPr lang="en-US" sz="2300" b="1" dirty="0">
                <a:solidFill>
                  <a:srgbClr val="990000"/>
                </a:solidFill>
              </a:rPr>
              <a:t>SPORES.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610"/>
              <a:buNone/>
            </a:pPr>
            <a:r>
              <a:rPr lang="en-US" sz="2300" b="1" dirty="0">
                <a:solidFill>
                  <a:schemeClr val="dk1"/>
                </a:solidFill>
              </a:rPr>
              <a:t>Haploid</a:t>
            </a:r>
            <a:r>
              <a:rPr lang="en-US" sz="2300" b="1" dirty="0">
                <a:solidFill>
                  <a:srgbClr val="990000"/>
                </a:solidFill>
              </a:rPr>
              <a:t> Spores </a:t>
            </a:r>
            <a:r>
              <a:rPr lang="en-US" sz="2300" b="1" dirty="0">
                <a:solidFill>
                  <a:schemeClr val="dk1"/>
                </a:solidFill>
              </a:rPr>
              <a:t>germinate and give rise to </a:t>
            </a:r>
            <a:r>
              <a:rPr lang="en-US" sz="2300" b="1" dirty="0">
                <a:solidFill>
                  <a:srgbClr val="990000"/>
                </a:solidFill>
              </a:rPr>
              <a:t>haploid hyphae, </a:t>
            </a:r>
            <a:r>
              <a:rPr lang="en-US" sz="2300" b="1" dirty="0">
                <a:solidFill>
                  <a:schemeClr val="dk1"/>
                </a:solidFill>
              </a:rPr>
              <a:t>starting a new organism.</a:t>
            </a:r>
            <a:endParaRPr sz="2300" b="1" dirty="0">
              <a:solidFill>
                <a:schemeClr val="dk1"/>
              </a:solidFill>
            </a:endParaRPr>
          </a:p>
          <a:p>
            <a:pPr marL="342900" lvl="0" indent="-182880" algn="l" rtl="0">
              <a:spcBef>
                <a:spcPts val="720"/>
              </a:spcBef>
              <a:spcAft>
                <a:spcPts val="0"/>
              </a:spcAft>
              <a:buSzPts val="2520"/>
              <a:buNone/>
            </a:pPr>
            <a:endParaRPr sz="3600" b="1" dirty="0">
              <a:solidFill>
                <a:srgbClr val="990000"/>
              </a:solidFill>
            </a:endParaRPr>
          </a:p>
        </p:txBody>
      </p:sp>
      <p:sp>
        <p:nvSpPr>
          <p:cNvPr id="797" name="Google Shape;797;p114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114" descr="zygospore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9211" y="4107656"/>
            <a:ext cx="3057525" cy="2327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F29BFB-E51E-F35E-FFDD-DE235B1DF22B}"/>
              </a:ext>
            </a:extLst>
          </p:cNvPr>
          <p:cNvGrpSpPr/>
          <p:nvPr/>
        </p:nvGrpSpPr>
        <p:grpSpPr>
          <a:xfrm>
            <a:off x="595874" y="4300850"/>
            <a:ext cx="3048000" cy="2411412"/>
            <a:chOff x="1006848" y="4010025"/>
            <a:chExt cx="3048000" cy="2411412"/>
          </a:xfrm>
        </p:grpSpPr>
        <p:pic>
          <p:nvPicPr>
            <p:cNvPr id="798" name="Google Shape;798;p114" descr="progametangial_fusion[1]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6848" y="4010025"/>
              <a:ext cx="3048000" cy="2411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0" name="Google Shape;800;p114"/>
            <p:cNvSpPr txBox="1"/>
            <p:nvPr/>
          </p:nvSpPr>
          <p:spPr>
            <a:xfrm>
              <a:off x="1752600" y="4800600"/>
              <a:ext cx="609600" cy="830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+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14"/>
            <p:cNvSpPr txBox="1"/>
            <p:nvPr/>
          </p:nvSpPr>
          <p:spPr>
            <a:xfrm>
              <a:off x="2667000" y="4648200"/>
              <a:ext cx="838200" cy="923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-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802" name="Google Shape;802;p114"/>
          <p:cNvCxnSpPr/>
          <p:nvPr/>
        </p:nvCxnSpPr>
        <p:spPr>
          <a:xfrm>
            <a:off x="4032998" y="5538930"/>
            <a:ext cx="914400" cy="1588"/>
          </a:xfrm>
          <a:prstGeom prst="straightConnector1">
            <a:avLst/>
          </a:prstGeom>
          <a:noFill/>
          <a:ln w="25400" cap="flat" cmpd="sng">
            <a:solidFill>
              <a:srgbClr val="0C0C0C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803" name="Google Shape;803;p114"/>
          <p:cNvSpPr txBox="1"/>
          <p:nvPr/>
        </p:nvSpPr>
        <p:spPr>
          <a:xfrm>
            <a:off x="5715000" y="6405243"/>
            <a:ext cx="25146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SPORES Forms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5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REPRODUCTION BY SPORES</a:t>
            </a:r>
            <a:endParaRPr/>
          </a:p>
        </p:txBody>
      </p:sp>
      <p:sp>
        <p:nvSpPr>
          <p:cNvPr id="810" name="Google Shape;810;p115"/>
          <p:cNvSpPr txBox="1">
            <a:spLocks noGrp="1"/>
          </p:cNvSpPr>
          <p:nvPr>
            <p:ph type="body" idx="1"/>
          </p:nvPr>
        </p:nvSpPr>
        <p:spPr>
          <a:xfrm>
            <a:off x="152399" y="1133100"/>
            <a:ext cx="6402779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990000"/>
                </a:solidFill>
              </a:rPr>
              <a:t>Spores may be Formed:</a:t>
            </a:r>
            <a:endParaRPr dirty="0"/>
          </a:p>
          <a:p>
            <a:pPr marL="800100" lvl="1" indent="-342900">
              <a:spcBef>
                <a:spcPts val="600"/>
              </a:spcBef>
              <a:buSzPts val="1680"/>
              <a:buFont typeface="Wingdings" panose="05000000000000000000" pitchFamily="2" charset="2"/>
              <a:buChar char="§"/>
            </a:pPr>
            <a:r>
              <a:rPr lang="en-US" sz="2400" b="1" dirty="0"/>
              <a:t>Directly on tips of </a:t>
            </a:r>
            <a:r>
              <a:rPr lang="en-US" sz="2400" b="1" dirty="0">
                <a:solidFill>
                  <a:srgbClr val="C00000"/>
                </a:solidFill>
              </a:rPr>
              <a:t>Hyphae</a:t>
            </a:r>
            <a:r>
              <a:rPr lang="en-US" sz="2400" b="1" dirty="0"/>
              <a:t> (asexual)</a:t>
            </a:r>
            <a:endParaRPr dirty="0"/>
          </a:p>
          <a:p>
            <a:pPr marL="800100" lvl="1" indent="-342900">
              <a:spcBef>
                <a:spcPts val="1200"/>
              </a:spcBef>
              <a:buSzPts val="1680"/>
              <a:buFont typeface="Wingdings" panose="05000000000000000000" pitchFamily="2" charset="2"/>
              <a:buChar char="§"/>
            </a:pPr>
            <a:r>
              <a:rPr lang="en-US" sz="2400" b="1" dirty="0"/>
              <a:t>Inside </a:t>
            </a:r>
            <a:r>
              <a:rPr lang="en-US" sz="2400" b="1" dirty="0">
                <a:solidFill>
                  <a:srgbClr val="C00000"/>
                </a:solidFill>
              </a:rPr>
              <a:t>Sporangia</a:t>
            </a:r>
            <a:r>
              <a:rPr lang="en-US" sz="2400" b="1" dirty="0"/>
              <a:t> (asexual)</a:t>
            </a:r>
            <a:endParaRPr dirty="0"/>
          </a:p>
          <a:p>
            <a:pPr marL="800100" lvl="1" indent="-342900">
              <a:spcBef>
                <a:spcPts val="1200"/>
              </a:spcBef>
              <a:buSzPts val="1680"/>
              <a:buFont typeface="Wingdings" panose="05000000000000000000" pitchFamily="2" charset="2"/>
              <a:buChar char="§"/>
            </a:pPr>
            <a:r>
              <a:rPr lang="en-US" sz="2400" b="1" dirty="0"/>
              <a:t>On </a:t>
            </a:r>
            <a:r>
              <a:rPr lang="en-US" sz="2400" b="1" dirty="0">
                <a:solidFill>
                  <a:srgbClr val="C00000"/>
                </a:solidFill>
              </a:rPr>
              <a:t>Fruiting Bodies </a:t>
            </a:r>
            <a:r>
              <a:rPr lang="en-US" sz="2400" b="1" dirty="0"/>
              <a:t>(sexual)</a:t>
            </a:r>
            <a:endParaRPr dirty="0"/>
          </a:p>
        </p:txBody>
      </p:sp>
      <p:pic>
        <p:nvPicPr>
          <p:cNvPr id="811" name="Google Shape;811;p115" descr="31-14b-Penicillium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15200" y="1447800"/>
            <a:ext cx="1622425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15" descr="31-11x5-Amanita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852119" y="3200400"/>
            <a:ext cx="3048000" cy="21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15" descr="31-08-Pilobolu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756" y="3128559"/>
            <a:ext cx="24384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15"/>
          <p:cNvSpPr txBox="1"/>
          <p:nvPr/>
        </p:nvSpPr>
        <p:spPr>
          <a:xfrm>
            <a:off x="3906005" y="5467290"/>
            <a:ext cx="29402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Amanita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Fruiting Body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5" name="Google Shape;815;p115"/>
          <p:cNvSpPr txBox="1"/>
          <p:nvPr/>
        </p:nvSpPr>
        <p:spPr>
          <a:xfrm>
            <a:off x="2896156" y="6279072"/>
            <a:ext cx="27606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Pilobolus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Sporangia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6" name="Google Shape;816;p115"/>
          <p:cNvSpPr txBox="1"/>
          <p:nvPr/>
        </p:nvSpPr>
        <p:spPr>
          <a:xfrm>
            <a:off x="7224713" y="3657600"/>
            <a:ext cx="1919287" cy="76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Penicillium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Hyphae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815" grpId="0"/>
      <p:bldP spid="8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16"/>
          <p:cNvSpPr/>
          <p:nvPr/>
        </p:nvSpPr>
        <p:spPr>
          <a:xfrm>
            <a:off x="340746" y="3208659"/>
            <a:ext cx="8534142" cy="1728634"/>
          </a:xfrm>
          <a:prstGeom prst="roundRect">
            <a:avLst>
              <a:gd name="adj" fmla="val 10000"/>
            </a:avLst>
          </a:prstGeom>
          <a:solidFill>
            <a:srgbClr val="E0E5DB">
              <a:alpha val="89803"/>
            </a:srgbClr>
          </a:solidFill>
          <a:ln w="12700" cap="flat" cmpd="sng">
            <a:solidFill>
              <a:srgbClr val="E0E5DB">
                <a:alpha val="8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116"/>
          <p:cNvSpPr/>
          <p:nvPr/>
        </p:nvSpPr>
        <p:spPr>
          <a:xfrm>
            <a:off x="599120" y="3037498"/>
            <a:ext cx="1864510" cy="1686818"/>
          </a:xfrm>
          <a:prstGeom prst="roundRect">
            <a:avLst>
              <a:gd name="adj" fmla="val 1000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28575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116"/>
          <p:cNvSpPr/>
          <p:nvPr/>
        </p:nvSpPr>
        <p:spPr>
          <a:xfrm rot="10800000">
            <a:off x="599120" y="4745225"/>
            <a:ext cx="1864510" cy="2112774"/>
          </a:xfrm>
          <a:prstGeom prst="round2SameRect">
            <a:avLst>
              <a:gd name="adj1" fmla="val 10500"/>
              <a:gd name="adj2" fmla="val 0"/>
            </a:avLst>
          </a:prstGeom>
          <a:blipFill rotWithShape="0">
            <a:blip r:embed="rId4">
              <a:alphaModFix/>
            </a:blip>
            <a:tile tx="1" ty="-10" sx="40000" sy="40000" flip="none" algn="tl"/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116"/>
          <p:cNvSpPr txBox="1"/>
          <p:nvPr/>
        </p:nvSpPr>
        <p:spPr>
          <a:xfrm>
            <a:off x="656460" y="4745225"/>
            <a:ext cx="1749830" cy="205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Phylum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Zygomycota: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common Molds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Bread mold;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Penicillium</a:t>
            </a:r>
            <a:endParaRPr kumimoji="0" sz="1800" b="0" i="1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26" name="Google Shape;826;p116"/>
          <p:cNvSpPr/>
          <p:nvPr/>
        </p:nvSpPr>
        <p:spPr>
          <a:xfrm>
            <a:off x="2650081" y="3022007"/>
            <a:ext cx="1864510" cy="1717800"/>
          </a:xfrm>
          <a:prstGeom prst="roundRect">
            <a:avLst>
              <a:gd name="adj" fmla="val 1000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28575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116"/>
          <p:cNvSpPr/>
          <p:nvPr/>
        </p:nvSpPr>
        <p:spPr>
          <a:xfrm rot="10800000">
            <a:off x="2650081" y="4745225"/>
            <a:ext cx="1864510" cy="2112774"/>
          </a:xfrm>
          <a:prstGeom prst="round2SameRect">
            <a:avLst>
              <a:gd name="adj1" fmla="val 10500"/>
              <a:gd name="adj2" fmla="val 0"/>
            </a:avLst>
          </a:prstGeom>
          <a:blipFill rotWithShape="0">
            <a:blip r:embed="rId4">
              <a:alphaModFix/>
            </a:blip>
            <a:tile tx="1" ty="-10" sx="40000" sy="40000" flip="none" algn="tl"/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116"/>
          <p:cNvSpPr txBox="1"/>
          <p:nvPr/>
        </p:nvSpPr>
        <p:spPr>
          <a:xfrm>
            <a:off x="2707421" y="4745225"/>
            <a:ext cx="1749830" cy="205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Phylum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Ascomycota: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Sac fungi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Yeasts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29" name="Google Shape;829;p116"/>
          <p:cNvSpPr/>
          <p:nvPr/>
        </p:nvSpPr>
        <p:spPr>
          <a:xfrm>
            <a:off x="4701042" y="3022007"/>
            <a:ext cx="1864510" cy="1717800"/>
          </a:xfrm>
          <a:prstGeom prst="roundRect">
            <a:avLst>
              <a:gd name="adj" fmla="val 1000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 w="38100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6"/>
          <p:cNvSpPr/>
          <p:nvPr/>
        </p:nvSpPr>
        <p:spPr>
          <a:xfrm rot="10800000">
            <a:off x="4701042" y="4745225"/>
            <a:ext cx="1864510" cy="2112774"/>
          </a:xfrm>
          <a:prstGeom prst="round2SameRect">
            <a:avLst>
              <a:gd name="adj1" fmla="val 10500"/>
              <a:gd name="adj2" fmla="val 0"/>
            </a:avLst>
          </a:prstGeom>
          <a:blipFill rotWithShape="0">
            <a:blip r:embed="rId4">
              <a:alphaModFix/>
            </a:blip>
            <a:tile tx="1" ty="-10" sx="40000" sy="40000" flip="none" algn="tl"/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116"/>
          <p:cNvSpPr txBox="1"/>
          <p:nvPr/>
        </p:nvSpPr>
        <p:spPr>
          <a:xfrm>
            <a:off x="4758382" y="4745225"/>
            <a:ext cx="1749830" cy="205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C354D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Phylum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C354D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Basidiomycota: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7C354D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C354D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Club fungi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C354D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(Mushrooms)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7C354D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32" name="Google Shape;832;p116"/>
          <p:cNvSpPr/>
          <p:nvPr/>
        </p:nvSpPr>
        <p:spPr>
          <a:xfrm>
            <a:off x="6752003" y="3037498"/>
            <a:ext cx="1864510" cy="1686818"/>
          </a:xfrm>
          <a:prstGeom prst="roundRect">
            <a:avLst>
              <a:gd name="adj" fmla="val 10000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 w="38100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116"/>
          <p:cNvSpPr/>
          <p:nvPr/>
        </p:nvSpPr>
        <p:spPr>
          <a:xfrm rot="10800000">
            <a:off x="6752003" y="4745225"/>
            <a:ext cx="1864510" cy="2112774"/>
          </a:xfrm>
          <a:prstGeom prst="round2SameRect">
            <a:avLst>
              <a:gd name="adj1" fmla="val 10500"/>
              <a:gd name="adj2" fmla="val 0"/>
            </a:avLst>
          </a:prstGeom>
          <a:blipFill rotWithShape="0">
            <a:blip r:embed="rId4">
              <a:alphaModFix/>
            </a:blip>
            <a:tile tx="1" ty="-10" sx="40000" sy="40000" flip="none" algn="tl"/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116"/>
          <p:cNvSpPr txBox="1"/>
          <p:nvPr/>
        </p:nvSpPr>
        <p:spPr>
          <a:xfrm>
            <a:off x="6752001" y="4745225"/>
            <a:ext cx="1807172" cy="205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ADAB3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Phylum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ADAB3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Deuteromycota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ADAB3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ADAB3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Imperfect fungi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FADAB3"/>
                </a:solidFill>
                <a:latin typeface="Constantia"/>
                <a:ea typeface="Constantia"/>
                <a:cs typeface="Constantia"/>
                <a:sym typeface="Constantia"/>
              </a:rPr>
              <a:t>(athlete’s foot)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ADAB3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35" name="Google Shape;835;p116"/>
          <p:cNvSpPr/>
          <p:nvPr/>
        </p:nvSpPr>
        <p:spPr>
          <a:xfrm>
            <a:off x="340746" y="495666"/>
            <a:ext cx="4003767" cy="1905215"/>
          </a:xfrm>
          <a:prstGeom prst="trapezoid">
            <a:avLst>
              <a:gd name="adj" fmla="val 25000"/>
            </a:avLst>
          </a:prstGeom>
          <a:blipFill rotWithShape="1">
            <a:blip r:embed="rId8">
              <a:alphaModFix/>
            </a:blip>
            <a:tile tx="0" ty="0" sx="40000" sy="40000" flip="none" algn="tl"/>
          </a:blip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36" name="Google Shape;836;p116"/>
          <p:cNvSpPr/>
          <p:nvPr/>
        </p:nvSpPr>
        <p:spPr>
          <a:xfrm>
            <a:off x="4902098" y="495666"/>
            <a:ext cx="3972790" cy="1905215"/>
          </a:xfrm>
          <a:prstGeom prst="trapezoid">
            <a:avLst>
              <a:gd name="adj" fmla="val 25000"/>
            </a:avLst>
          </a:prstGeom>
          <a:blipFill rotWithShape="1">
            <a:blip r:embed="rId9">
              <a:alphaModFix/>
            </a:blip>
            <a:tile tx="0" ty="0" sx="40000" sy="40000" flip="none" algn="tl"/>
          </a:blip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37" name="Google Shape;837;p116"/>
          <p:cNvSpPr txBox="1"/>
          <p:nvPr/>
        </p:nvSpPr>
        <p:spPr>
          <a:xfrm>
            <a:off x="820888" y="650041"/>
            <a:ext cx="30822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B376B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Kingdom Fungi has over 100,000 species.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116"/>
          <p:cNvSpPr txBox="1"/>
          <p:nvPr/>
        </p:nvSpPr>
        <p:spPr>
          <a:xfrm>
            <a:off x="5405473" y="495666"/>
            <a:ext cx="3066715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Fungi are classified according to….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….the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form of sexual reproduction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they carry out.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39" name="Google Shape;839;p116"/>
          <p:cNvSpPr txBox="1"/>
          <p:nvPr/>
        </p:nvSpPr>
        <p:spPr>
          <a:xfrm>
            <a:off x="1347496" y="2424631"/>
            <a:ext cx="652064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four main groups of fungi are: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3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" grpId="0" animBg="1"/>
      <p:bldP spid="825" grpId="0"/>
      <p:bldP spid="826" grpId="0" animBg="1"/>
      <p:bldP spid="828" grpId="0"/>
      <p:bldP spid="829" grpId="0" animBg="1"/>
      <p:bldP spid="831" grpId="0"/>
      <p:bldP spid="832" grpId="0" animBg="1"/>
      <p:bldP spid="834" grpId="0"/>
      <p:bldP spid="8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694F07"/>
                </a:solidFill>
              </a:rPr>
              <a:t>ZYGOMYCOTA</a:t>
            </a:r>
            <a:br>
              <a:rPr lang="en-US" sz="4000" b="1">
                <a:solidFill>
                  <a:srgbClr val="694F07"/>
                </a:solidFill>
              </a:rPr>
            </a:br>
            <a:r>
              <a:rPr lang="en-US" sz="4000" b="1">
                <a:solidFill>
                  <a:srgbClr val="694F07"/>
                </a:solidFill>
              </a:rPr>
              <a:t>(</a:t>
            </a:r>
            <a:r>
              <a:rPr lang="en-US" sz="4000" b="1" cap="none">
                <a:solidFill>
                  <a:srgbClr val="694F07"/>
                </a:solidFill>
              </a:rPr>
              <a:t>Molds</a:t>
            </a:r>
            <a:r>
              <a:rPr lang="en-US" sz="4000" b="1">
                <a:solidFill>
                  <a:srgbClr val="694F07"/>
                </a:solidFill>
              </a:rPr>
              <a:t>)</a:t>
            </a:r>
            <a:endParaRPr sz="4000" b="1">
              <a:solidFill>
                <a:srgbClr val="694F07"/>
              </a:solidFill>
            </a:endParaRPr>
          </a:p>
        </p:txBody>
      </p:sp>
      <p:sp>
        <p:nvSpPr>
          <p:cNvPr id="846" name="Google Shape;846;p1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117" descr="http://img.sparknotes.com/figures/5/5b2570b38ff96026a03c4f4d6d510ed7/zygostructure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5979" y="1261794"/>
            <a:ext cx="6092041" cy="5468587"/>
          </a:xfrm>
          <a:prstGeom prst="rect">
            <a:avLst/>
          </a:prstGeom>
          <a:noFill/>
          <a:ln w="25400" cap="flat" cmpd="sng">
            <a:solidFill>
              <a:srgbClr val="2A1F0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8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ZYGOMYCOTA</a:t>
            </a:r>
            <a:endParaRPr/>
          </a:p>
        </p:txBody>
      </p:sp>
      <p:sp>
        <p:nvSpPr>
          <p:cNvPr id="854" name="Google Shape;854;p118"/>
          <p:cNvSpPr txBox="1">
            <a:spLocks noGrp="1"/>
          </p:cNvSpPr>
          <p:nvPr>
            <p:ph type="body" idx="1"/>
          </p:nvPr>
        </p:nvSpPr>
        <p:spPr>
          <a:xfrm>
            <a:off x="533400" y="1295400"/>
            <a:ext cx="82296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b="1" dirty="0">
                <a:solidFill>
                  <a:srgbClr val="00B0F0"/>
                </a:solidFill>
              </a:rPr>
              <a:t>Commonly called </a:t>
            </a:r>
            <a:r>
              <a:rPr lang="en-US" b="1" dirty="0">
                <a:solidFill>
                  <a:srgbClr val="990000"/>
                </a:solidFill>
              </a:rPr>
              <a:t>Molds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 lang="en-US" sz="1800" b="1" dirty="0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</a:pPr>
            <a:r>
              <a:rPr lang="en-US" b="1" dirty="0">
                <a:solidFill>
                  <a:srgbClr val="00B0F0"/>
                </a:solidFill>
              </a:rPr>
              <a:t>Includes bread mold </a:t>
            </a:r>
            <a:r>
              <a:rPr lang="en-US" b="1" i="1" dirty="0">
                <a:solidFill>
                  <a:srgbClr val="990000"/>
                </a:solidFill>
              </a:rPr>
              <a:t>Rhizopus </a:t>
            </a:r>
            <a:r>
              <a:rPr lang="en-US" b="1" i="1" dirty="0" err="1">
                <a:solidFill>
                  <a:srgbClr val="990000"/>
                </a:solidFill>
              </a:rPr>
              <a:t>stolonifer</a:t>
            </a:r>
            <a:endParaRPr b="1" dirty="0"/>
          </a:p>
        </p:txBody>
      </p:sp>
      <p:pic>
        <p:nvPicPr>
          <p:cNvPr id="855" name="Google Shape;855;p118" descr="31-06-Rhizophus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124200"/>
            <a:ext cx="3276600" cy="2319338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18"/>
          <p:cNvSpPr txBox="1"/>
          <p:nvPr/>
        </p:nvSpPr>
        <p:spPr>
          <a:xfrm>
            <a:off x="334168" y="5489369"/>
            <a:ext cx="3675063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Rhizopus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on strawberries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57" name="Google Shape;857;p118" descr="rhizopu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3048000"/>
            <a:ext cx="2840038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18"/>
          <p:cNvSpPr txBox="1"/>
          <p:nvPr/>
        </p:nvSpPr>
        <p:spPr>
          <a:xfrm>
            <a:off x="4306887" y="5495925"/>
            <a:ext cx="3675063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Rhizopus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on bread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" grpId="0"/>
      <p:bldP spid="8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9"/>
          <p:cNvSpPr txBox="1"/>
          <p:nvPr/>
        </p:nvSpPr>
        <p:spPr>
          <a:xfrm>
            <a:off x="440597" y="349865"/>
            <a:ext cx="83972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life cycle of the common bread mold has both </a:t>
            </a:r>
            <a:r>
              <a:rPr lang="en-US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asexual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and </a:t>
            </a:r>
            <a:r>
              <a:rPr lang="en-US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sexual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components. 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866" name="Google Shape;866;p119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1574648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867" name="Google Shape;867;p119"/>
          <p:cNvSpPr txBox="1"/>
          <p:nvPr/>
        </p:nvSpPr>
        <p:spPr>
          <a:xfrm>
            <a:off x="6323857" y="1865946"/>
            <a:ext cx="2513993" cy="2677616"/>
          </a:xfrm>
          <a:prstGeom prst="rect">
            <a:avLst/>
          </a:prstGeom>
          <a:blipFill rotWithShape="1">
            <a:blip r:embed="rId4">
              <a:alphaModFix/>
            </a:blip>
            <a:tile tx="0" ty="0" sx="40000" sy="40000" flip="none" algn="tl"/>
          </a:blip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nstantia"/>
              <a:buAutoNum type="arabicPeriod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sporangium produces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asexual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spores.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5B327B-C4AF-368F-D4D9-4FD98743D994}"/>
              </a:ext>
            </a:extLst>
          </p:cNvPr>
          <p:cNvSpPr/>
          <p:nvPr/>
        </p:nvSpPr>
        <p:spPr>
          <a:xfrm>
            <a:off x="819397" y="2933205"/>
            <a:ext cx="522515" cy="49579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120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92" y="1185908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873" name="Google Shape;873;p120"/>
          <p:cNvSpPr txBox="1"/>
          <p:nvPr/>
        </p:nvSpPr>
        <p:spPr>
          <a:xfrm>
            <a:off x="6505280" y="1982568"/>
            <a:ext cx="2190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74" name="Google Shape;874;p120"/>
          <p:cNvSpPr txBox="1"/>
          <p:nvPr/>
        </p:nvSpPr>
        <p:spPr>
          <a:xfrm>
            <a:off x="5999889" y="2691026"/>
            <a:ext cx="2915713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4B376B"/>
              </a:buClr>
              <a:buSzPts val="3000"/>
              <a:buFont typeface="Constantia"/>
              <a:buAutoNum type="arabicPeriod" startAt="2"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sporangium is held up in the air by a </a:t>
            </a:r>
            <a:r>
              <a:rPr lang="en-US" sz="32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Sporangiophore </a:t>
            </a:r>
            <a:r>
              <a:rPr lang="en-US" sz="3200" dirty="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(special kind of hyphae).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876" name="Google Shape;876;p120" descr="mold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4980" y="385808"/>
            <a:ext cx="2630621" cy="2071614"/>
          </a:xfrm>
          <a:prstGeom prst="rect">
            <a:avLst/>
          </a:prstGeom>
          <a:noFill/>
          <a:ln w="88900" cap="sq" cmpd="thickThin">
            <a:solidFill>
              <a:srgbClr val="B55475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424F065-D3E7-7B04-8B0C-9F8C01B1708C}"/>
              </a:ext>
            </a:extLst>
          </p:cNvPr>
          <p:cNvSpPr/>
          <p:nvPr/>
        </p:nvSpPr>
        <p:spPr>
          <a:xfrm>
            <a:off x="688769" y="3072706"/>
            <a:ext cx="522515" cy="49579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85"/>
          <p:cNvSpPr txBox="1">
            <a:spLocks noGrp="1"/>
          </p:cNvSpPr>
          <p:nvPr>
            <p:ph type="subTitle" idx="1"/>
          </p:nvPr>
        </p:nvSpPr>
        <p:spPr>
          <a:xfrm>
            <a:off x="688770" y="2812981"/>
            <a:ext cx="7766462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mic Sans MS"/>
              <a:buNone/>
            </a:pPr>
            <a:r>
              <a:rPr lang="en-US" sz="4000" b="1" dirty="0">
                <a:solidFill>
                  <a:srgbClr val="FFFF00"/>
                </a:solidFill>
              </a:rPr>
              <a:t>Bacteria, Protists, Fungi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mic Sans MS"/>
              <a:buNone/>
            </a:pPr>
            <a:r>
              <a:rPr lang="en-US" sz="4000" b="1" dirty="0">
                <a:solidFill>
                  <a:srgbClr val="FFFF00"/>
                </a:solidFill>
              </a:rPr>
              <a:t>Chapters 21-23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F2173-4068-C2DA-4EBD-29350648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09" r="26271"/>
          <a:stretch/>
        </p:blipFill>
        <p:spPr>
          <a:xfrm>
            <a:off x="1485900" y="4138094"/>
            <a:ext cx="6172200" cy="2719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5DE334-813A-0EB6-8ED6-4C9F1D2A0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32" y="432536"/>
            <a:ext cx="3782445" cy="2357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D66D5-31DF-2259-D34A-00277409F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725" y="578115"/>
            <a:ext cx="2980726" cy="2066393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121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1095203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882" name="Google Shape;882;p121"/>
          <p:cNvSpPr txBox="1"/>
          <p:nvPr/>
        </p:nvSpPr>
        <p:spPr>
          <a:xfrm>
            <a:off x="6155394" y="2722839"/>
            <a:ext cx="278612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FADAB3"/>
              </a:buClr>
              <a:buSzPts val="3200"/>
              <a:buFont typeface="Constantia"/>
              <a:buAutoNum type="arabicPeriod" startAt="3"/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Stolons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ADAB3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spread the fungus across the surface of the substrate.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ADAB3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884" name="Google Shape;884;p121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2538" y="244475"/>
            <a:ext cx="2603500" cy="2133600"/>
          </a:xfrm>
          <a:prstGeom prst="rect">
            <a:avLst/>
          </a:prstGeom>
          <a:noFill/>
          <a:ln w="38100" cap="sq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67E786-85D2-476A-5118-0390C630F4B8}"/>
              </a:ext>
            </a:extLst>
          </p:cNvPr>
          <p:cNvSpPr/>
          <p:nvPr/>
        </p:nvSpPr>
        <p:spPr>
          <a:xfrm>
            <a:off x="1033153" y="3325092"/>
            <a:ext cx="617517" cy="50767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122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890" name="Google Shape;890;p122"/>
          <p:cNvSpPr txBox="1"/>
          <p:nvPr/>
        </p:nvSpPr>
        <p:spPr>
          <a:xfrm>
            <a:off x="440597" y="5040646"/>
            <a:ext cx="830654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0" indent="-514350">
              <a:buClr>
                <a:srgbClr val="CBD7E6"/>
              </a:buClr>
              <a:buSzPts val="3300"/>
              <a:buFont typeface="Constantia"/>
              <a:buAutoNum type="arabicPeriod" startAt="4"/>
              <a:defRPr/>
            </a:pPr>
            <a:r>
              <a:rPr lang="en-US" sz="33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Rhizoids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CBD7E6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anchor the fungus in the bread.</a:t>
            </a:r>
          </a:p>
          <a:p>
            <a:pPr lvl="0">
              <a:buClr>
                <a:srgbClr val="CBD7E6"/>
              </a:buClr>
              <a:buSzPts val="3300"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14350" indent="-514350"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CBD7E6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	They absorb </a:t>
            </a:r>
            <a:r>
              <a:rPr lang="en-US" sz="3300" dirty="0">
                <a:solidFill>
                  <a:srgbClr val="800000"/>
                </a:solidFill>
                <a:latin typeface="Constantia"/>
                <a:ea typeface="Constantia"/>
                <a:cs typeface="Constantia"/>
                <a:sym typeface="Constantia"/>
              </a:rPr>
              <a:t>water and nutrients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CBD7E6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93" name="Google Shape;893;p122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1771" y="909638"/>
            <a:ext cx="26035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C07B63-40F0-8958-83C8-A31BDDF0A1F9}"/>
              </a:ext>
            </a:extLst>
          </p:cNvPr>
          <p:cNvSpPr/>
          <p:nvPr/>
        </p:nvSpPr>
        <p:spPr>
          <a:xfrm>
            <a:off x="440597" y="2980706"/>
            <a:ext cx="641268" cy="60267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123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899" name="Google Shape;899;p123"/>
          <p:cNvSpPr txBox="1"/>
          <p:nvPr/>
        </p:nvSpPr>
        <p:spPr>
          <a:xfrm>
            <a:off x="440597" y="4911067"/>
            <a:ext cx="8513882" cy="1107996"/>
          </a:xfrm>
          <a:prstGeom prst="rect">
            <a:avLst/>
          </a:prstGeom>
          <a:solidFill>
            <a:schemeClr val="accent3"/>
          </a:solidFill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614"/>
              </a:buClr>
              <a:buSzPts val="3300"/>
              <a:buFont typeface="Constantia"/>
              <a:buAutoNum type="arabicPeriod" startAt="5"/>
              <a:tabLst/>
              <a:defRPr/>
            </a:pP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C5614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spores produced by the sporangium are released.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00" name="Google Shape;900;p123" descr="Gem-studdedSpor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8325" y="804923"/>
            <a:ext cx="2542743" cy="2577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7153A0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56C494-F520-9A71-20E0-F0059C9CB6A6}"/>
              </a:ext>
            </a:extLst>
          </p:cNvPr>
          <p:cNvSpPr/>
          <p:nvPr/>
        </p:nvSpPr>
        <p:spPr>
          <a:xfrm>
            <a:off x="1021278" y="591039"/>
            <a:ext cx="653143" cy="113088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124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906" name="Google Shape;906;p124"/>
          <p:cNvSpPr txBox="1"/>
          <p:nvPr/>
        </p:nvSpPr>
        <p:spPr>
          <a:xfrm>
            <a:off x="751606" y="5066562"/>
            <a:ext cx="6790372" cy="1200329"/>
          </a:xfrm>
          <a:prstGeom prst="rect">
            <a:avLst/>
          </a:prstGeom>
          <a:blipFill rotWithShape="1">
            <a:blip r:embed="rId4">
              <a:alphaModFix/>
            </a:blip>
            <a:tile tx="0" ty="0" sx="40000" sy="40000" flip="none" algn="tl"/>
          </a:blipFill>
          <a:ln>
            <a:noFill/>
          </a:ln>
          <a:effectLst>
            <a:outerShdw blurRad="95000" algn="t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Constantia"/>
              <a:buAutoNum type="arabicPeriod" startAt="6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Spores germinate into new hyphae.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07" name="Google Shape;907;p124" descr="1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2384" y="965199"/>
            <a:ext cx="2624127" cy="3142473"/>
          </a:xfrm>
          <a:prstGeom prst="rect">
            <a:avLst/>
          </a:prstGeom>
          <a:noFill/>
          <a:ln w="38100" cap="sq" cmpd="sng">
            <a:solidFill>
              <a:srgbClr val="DFCE0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8E2820-974A-0A8A-A1D3-F5223B020F19}"/>
              </a:ext>
            </a:extLst>
          </p:cNvPr>
          <p:cNvSpPr/>
          <p:nvPr/>
        </p:nvSpPr>
        <p:spPr>
          <a:xfrm>
            <a:off x="1935678" y="591109"/>
            <a:ext cx="890649" cy="174833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6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125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913" name="Google Shape;913;p125"/>
          <p:cNvSpPr txBox="1"/>
          <p:nvPr/>
        </p:nvSpPr>
        <p:spPr>
          <a:xfrm>
            <a:off x="440597" y="4988814"/>
            <a:ext cx="8306542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90"/>
              </a:buClr>
              <a:buSzPts val="3100"/>
              <a:buFont typeface="Constantia"/>
              <a:buAutoNum type="arabicPeriod" startAt="7"/>
              <a:defRPr/>
            </a:pP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tips of the hyphae contain </a:t>
            </a:r>
            <a:r>
              <a:rPr lang="en-US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gametes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that are neither male nor female, but rather, are referred to as “</a:t>
            </a:r>
            <a:r>
              <a:rPr lang="en-US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plus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” and “</a:t>
            </a:r>
            <a:r>
              <a:rPr lang="en-US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minus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”.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25"/>
          <p:cNvSpPr txBox="1"/>
          <p:nvPr/>
        </p:nvSpPr>
        <p:spPr>
          <a:xfrm>
            <a:off x="6388652" y="881141"/>
            <a:ext cx="2602948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59C"/>
              </a:buClr>
              <a:buSzPts val="3200"/>
              <a:buFont typeface="Constantia"/>
              <a:buAutoNum type="arabicPeriod" startAt="8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Hyphae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containinghaploid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gametes  (+ and -) fuse.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DF59C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55EEC4-1011-FB8E-A748-AE2C73B5E091}"/>
              </a:ext>
            </a:extLst>
          </p:cNvPr>
          <p:cNvSpPr/>
          <p:nvPr/>
        </p:nvSpPr>
        <p:spPr>
          <a:xfrm>
            <a:off x="4071353" y="633243"/>
            <a:ext cx="1391296" cy="144493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126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923" name="Google Shape;923;p126"/>
          <p:cNvSpPr txBox="1"/>
          <p:nvPr/>
        </p:nvSpPr>
        <p:spPr>
          <a:xfrm>
            <a:off x="1697593" y="5092478"/>
            <a:ext cx="6868124" cy="118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indent="-514350">
              <a:buClr>
                <a:srgbClr val="F5E8EC"/>
              </a:buClr>
              <a:buSzPts val="3500"/>
              <a:buFont typeface="Constantia"/>
              <a:buAutoNum type="arabicPeriod" startAt="9"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5E8E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Fusion of gametes produces a </a:t>
            </a:r>
            <a:r>
              <a:rPr lang="en-US" sz="3600" dirty="0">
                <a:solidFill>
                  <a:srgbClr val="F5E4A7"/>
                </a:solidFill>
                <a:latin typeface="Constantia"/>
                <a:ea typeface="Constantia"/>
                <a:cs typeface="Constantia"/>
                <a:sym typeface="Constantia"/>
              </a:rPr>
              <a:t>diploid zygote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5E8E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25" name="Google Shape;925;p126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4786" y="1382712"/>
            <a:ext cx="2565790" cy="24270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84C7EA-0081-411C-F73C-D4B7DE53F596}"/>
              </a:ext>
            </a:extLst>
          </p:cNvPr>
          <p:cNvSpPr/>
          <p:nvPr/>
        </p:nvSpPr>
        <p:spPr>
          <a:xfrm>
            <a:off x="5131655" y="2021416"/>
            <a:ext cx="1023739" cy="123242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127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931" name="Google Shape;931;p127"/>
          <p:cNvSpPr txBox="1"/>
          <p:nvPr/>
        </p:nvSpPr>
        <p:spPr>
          <a:xfrm>
            <a:off x="440596" y="4924025"/>
            <a:ext cx="8477083" cy="155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2763" indent="-512763">
              <a:buClr>
                <a:srgbClr val="FFFFFF"/>
              </a:buClr>
              <a:buSzPts val="2700"/>
              <a:buFont typeface="Constantia"/>
              <a:buAutoNum type="arabicPeriod" startAt="10"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Zygotes develop into thick walled </a:t>
            </a:r>
            <a:r>
              <a:rPr lang="en-US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zygospores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</a:t>
            </a:r>
          </a:p>
          <a:p>
            <a:pPr marL="511175">
              <a:buClr>
                <a:srgbClr val="FFFFFF"/>
              </a:buClr>
              <a:buSzPts val="2700"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511175">
              <a:buClr>
                <a:srgbClr val="FFFFFF"/>
              </a:buClr>
              <a:buSzPts val="2700"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zygospore may remain dormant for months, and can withstand </a:t>
            </a:r>
            <a:r>
              <a:rPr lang="en-US" sz="2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unfavorable conditions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934" name="Google Shape;934;p127" descr="Unknown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733" y="2364691"/>
            <a:ext cx="2487947" cy="18327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C7D0302-455E-B9D1-1049-CAC70365F8CD}"/>
              </a:ext>
            </a:extLst>
          </p:cNvPr>
          <p:cNvSpPr/>
          <p:nvPr/>
        </p:nvSpPr>
        <p:spPr>
          <a:xfrm>
            <a:off x="3754117" y="3419484"/>
            <a:ext cx="1023739" cy="123242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28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940" name="Google Shape;940;p128"/>
          <p:cNvSpPr txBox="1"/>
          <p:nvPr/>
        </p:nvSpPr>
        <p:spPr>
          <a:xfrm>
            <a:off x="440597" y="5093259"/>
            <a:ext cx="8274409" cy="892552"/>
          </a:xfrm>
          <a:prstGeom prst="rect">
            <a:avLst/>
          </a:prstGeom>
          <a:blipFill rotWithShape="1">
            <a:blip r:embed="rId4">
              <a:alphaModFix/>
            </a:blip>
            <a:tile tx="0" ty="0" sx="40000" sy="40000" flip="none" algn="tl"/>
          </a:blipFill>
          <a:ln w="127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90"/>
              </a:buClr>
              <a:buSzPts val="2600"/>
              <a:buFont typeface="Constantia"/>
              <a:buAutoNum type="arabicPeriod" startAt="11"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When conditions become favorable, the zygospore </a:t>
            </a:r>
            <a:r>
              <a:rPr lang="en-US" sz="26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germinates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, and undergoes </a:t>
            </a:r>
            <a:r>
              <a:rPr lang="en-US" sz="26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meiosis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43" name="Google Shape;943;p128" descr="images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1463" y="816785"/>
            <a:ext cx="21590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11C26D4-2E5C-DA11-BB9D-B59B606BDAF6}"/>
              </a:ext>
            </a:extLst>
          </p:cNvPr>
          <p:cNvSpPr/>
          <p:nvPr/>
        </p:nvSpPr>
        <p:spPr>
          <a:xfrm>
            <a:off x="1747188" y="3429000"/>
            <a:ext cx="1023739" cy="123242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129" descr=":bread mold life cycle 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597" y="382515"/>
            <a:ext cx="5714797" cy="4269392"/>
          </a:xfrm>
          <a:prstGeom prst="rect">
            <a:avLst/>
          </a:prstGeom>
          <a:noFill/>
          <a:ln w="38100" cap="sq" cmpd="sng">
            <a:solidFill>
              <a:srgbClr val="00009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949" name="Google Shape;949;p129"/>
          <p:cNvSpPr txBox="1"/>
          <p:nvPr/>
        </p:nvSpPr>
        <p:spPr>
          <a:xfrm>
            <a:off x="6155394" y="1364507"/>
            <a:ext cx="2681216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8788" lvl="0" indent="-458788">
              <a:buClr>
                <a:srgbClr val="800000"/>
              </a:buClr>
              <a:buSzPts val="3100"/>
              <a:buFont typeface="Constantia"/>
              <a:buAutoNum type="arabicPeriod" startAt="12"/>
              <a:defRPr/>
            </a:pP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sporangium releases new, haploid </a:t>
            </a:r>
            <a:r>
              <a:rPr lang="en-US" sz="31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spores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29"/>
          <p:cNvSpPr txBox="1"/>
          <p:nvPr/>
        </p:nvSpPr>
        <p:spPr>
          <a:xfrm>
            <a:off x="999861" y="5052730"/>
            <a:ext cx="66882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0" indent="-514350">
              <a:buClr>
                <a:srgbClr val="000090"/>
              </a:buClr>
              <a:buSzPts val="2700"/>
              <a:buFont typeface="Constantia"/>
              <a:buAutoNum type="arabicPeriod" startAt="13"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spores germinate and grow into new </a:t>
            </a:r>
            <a:r>
              <a:rPr lang="en-US" sz="27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hyphae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496E58-C759-27E3-1B16-C61419B08375}"/>
              </a:ext>
            </a:extLst>
          </p:cNvPr>
          <p:cNvSpPr/>
          <p:nvPr/>
        </p:nvSpPr>
        <p:spPr>
          <a:xfrm>
            <a:off x="1436915" y="2872997"/>
            <a:ext cx="775872" cy="111200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0"/>
          <p:cNvSpPr txBox="1"/>
          <p:nvPr/>
        </p:nvSpPr>
        <p:spPr>
          <a:xfrm>
            <a:off x="1297117" y="3850342"/>
            <a:ext cx="752598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66738" indent="-566738">
              <a:buClr>
                <a:srgbClr val="FFFF00"/>
              </a:buClr>
              <a:buSzPts val="3000"/>
              <a:buFont typeface="Constantia"/>
              <a:buAutoNum type="arabicPeriod" startAt="14"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This process insures </a:t>
            </a:r>
            <a:r>
              <a:rPr lang="en-US" sz="30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genetic variation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</a:t>
            </a:r>
          </a:p>
          <a:p>
            <a:pPr>
              <a:buClr>
                <a:srgbClr val="FFFF00"/>
              </a:buClr>
              <a:buSzPts val="3000"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	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It produces new combinations of genetic information that may help the organism meet changing environmental conditions.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959" name="Google Shape;959;p130" descr="tigerbreadmold1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533400"/>
            <a:ext cx="6992938" cy="2789237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4"/>
          <p:cNvSpPr txBox="1">
            <a:spLocks noGrp="1"/>
          </p:cNvSpPr>
          <p:nvPr>
            <p:ph type="title"/>
          </p:nvPr>
        </p:nvSpPr>
        <p:spPr>
          <a:xfrm>
            <a:off x="383458" y="-132735"/>
            <a:ext cx="4876800" cy="250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 dirty="0">
                <a:solidFill>
                  <a:schemeClr val="tx1"/>
                </a:solidFill>
              </a:rPr>
              <a:t>Chapter 23: Kingdom Fungi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04" name="Google Shape;704;p104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ASCOMYCOTA</a:t>
            </a:r>
            <a:endParaRPr sz="4000" b="1"/>
          </a:p>
        </p:txBody>
      </p:sp>
      <p:sp>
        <p:nvSpPr>
          <p:cNvPr id="966" name="Google Shape;966;p131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Google Shape;967;p131" descr="http://www.pnas.org/content/101/13/4507/F2.lar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1304925"/>
            <a:ext cx="6172200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32"/>
          <p:cNvSpPr/>
          <p:nvPr/>
        </p:nvSpPr>
        <p:spPr>
          <a:xfrm>
            <a:off x="445345" y="1699035"/>
            <a:ext cx="8296608" cy="2108124"/>
          </a:xfrm>
          <a:prstGeom prst="roundRect">
            <a:avLst>
              <a:gd name="adj" fmla="val 10000"/>
            </a:avLst>
          </a:prstGeom>
          <a:solidFill>
            <a:srgbClr val="E0E5DB">
              <a:alpha val="89803"/>
            </a:srgbClr>
          </a:solidFill>
          <a:ln w="12700" cap="flat" cmpd="sng">
            <a:solidFill>
              <a:srgbClr val="E0E5DB">
                <a:alpha val="8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5" name="Google Shape;975;p132"/>
          <p:cNvSpPr/>
          <p:nvPr/>
        </p:nvSpPr>
        <p:spPr>
          <a:xfrm>
            <a:off x="694243" y="1980118"/>
            <a:ext cx="2437128" cy="1545957"/>
          </a:xfrm>
          <a:prstGeom prst="roundRect">
            <a:avLst>
              <a:gd name="adj" fmla="val 1000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6" name="Google Shape;976;p132"/>
          <p:cNvSpPr/>
          <p:nvPr/>
        </p:nvSpPr>
        <p:spPr>
          <a:xfrm rot="10800000">
            <a:off x="694243" y="3807159"/>
            <a:ext cx="2437128" cy="2576596"/>
          </a:xfrm>
          <a:prstGeom prst="round2SameRect">
            <a:avLst>
              <a:gd name="adj1" fmla="val 10500"/>
              <a:gd name="adj2" fmla="val 0"/>
            </a:avLst>
          </a:prstGeom>
          <a:blipFill rotWithShape="0">
            <a:blip r:embed="rId4">
              <a:alphaModFix/>
            </a:blip>
            <a:tile tx="-2" ty="-9" sx="40000" sy="40000" flip="none" algn="tl"/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7" name="Google Shape;977;p132"/>
          <p:cNvSpPr txBox="1"/>
          <p:nvPr/>
        </p:nvSpPr>
        <p:spPr>
          <a:xfrm>
            <a:off x="769193" y="3807159"/>
            <a:ext cx="2287228" cy="250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575" tIns="163575" rIns="163575" bIns="1635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All of the fungi in this phylum are so named because they have an “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ascus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” 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sac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78" name="Google Shape;978;p132"/>
          <p:cNvSpPr/>
          <p:nvPr/>
        </p:nvSpPr>
        <p:spPr>
          <a:xfrm>
            <a:off x="3375084" y="1980118"/>
            <a:ext cx="2437128" cy="1545957"/>
          </a:xfrm>
          <a:prstGeom prst="roundRect">
            <a:avLst>
              <a:gd name="adj" fmla="val 1000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" name="Google Shape;979;p132"/>
          <p:cNvSpPr/>
          <p:nvPr/>
        </p:nvSpPr>
        <p:spPr>
          <a:xfrm rot="10800000">
            <a:off x="3375084" y="3807159"/>
            <a:ext cx="2437128" cy="2576596"/>
          </a:xfrm>
          <a:prstGeom prst="round2SameRect">
            <a:avLst>
              <a:gd name="adj1" fmla="val 10500"/>
              <a:gd name="adj2" fmla="val 0"/>
            </a:avLst>
          </a:prstGeom>
          <a:blipFill rotWithShape="0">
            <a:blip r:embed="rId4">
              <a:alphaModFix/>
            </a:blip>
            <a:tile tx="-2" ty="-9" sx="40000" sy="40000" flip="none" algn="tl"/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0" name="Google Shape;980;p132"/>
          <p:cNvSpPr txBox="1"/>
          <p:nvPr/>
        </p:nvSpPr>
        <p:spPr>
          <a:xfrm>
            <a:off x="3450034" y="3807159"/>
            <a:ext cx="2287228" cy="250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177800" rIns="177800" bIns="1778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An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ascus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is a reproductive structure that contains sexual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ascospores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81" name="Google Shape;981;p132"/>
          <p:cNvSpPr/>
          <p:nvPr/>
        </p:nvSpPr>
        <p:spPr>
          <a:xfrm>
            <a:off x="6055926" y="1980118"/>
            <a:ext cx="2437128" cy="1545957"/>
          </a:xfrm>
          <a:prstGeom prst="roundRect">
            <a:avLst>
              <a:gd name="adj" fmla="val 1000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2" name="Google Shape;982;p132"/>
          <p:cNvSpPr/>
          <p:nvPr/>
        </p:nvSpPr>
        <p:spPr>
          <a:xfrm rot="10800000">
            <a:off x="6055926" y="3807159"/>
            <a:ext cx="2437128" cy="2576596"/>
          </a:xfrm>
          <a:prstGeom prst="round2SameRect">
            <a:avLst>
              <a:gd name="adj1" fmla="val 10500"/>
              <a:gd name="adj2" fmla="val 0"/>
            </a:avLst>
          </a:prstGeom>
          <a:blipFill rotWithShape="0">
            <a:blip r:embed="rId4">
              <a:alphaModFix/>
            </a:blip>
            <a:tile tx="-2" ty="-9" sx="40000" sy="40000" flip="none" algn="tl"/>
          </a:blipFill>
          <a:ln>
            <a:noFill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3" name="Google Shape;983;p132"/>
          <p:cNvSpPr txBox="1"/>
          <p:nvPr/>
        </p:nvSpPr>
        <p:spPr>
          <a:xfrm>
            <a:off x="6130876" y="3807159"/>
            <a:ext cx="2287228" cy="250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6450" tIns="156450" rIns="156450" bIns="15645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This is the largest phylum of fungi, containing over 30,000 different species.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84" name="Google Shape;984;p132"/>
          <p:cNvSpPr txBox="1"/>
          <p:nvPr/>
        </p:nvSpPr>
        <p:spPr>
          <a:xfrm>
            <a:off x="1524000" y="5461000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85" name="Google Shape;985;p132"/>
          <p:cNvSpPr txBox="1"/>
          <p:nvPr/>
        </p:nvSpPr>
        <p:spPr>
          <a:xfrm>
            <a:off x="841207" y="494865"/>
            <a:ext cx="7686320" cy="646331"/>
          </a:xfrm>
          <a:prstGeom prst="rect">
            <a:avLst/>
          </a:prstGeom>
          <a:blipFill rotWithShape="1">
            <a:blip r:embed="rId7">
              <a:alphaModFix/>
            </a:blip>
            <a:tile tx="0" ty="0" sx="40000" sy="40000" flip="none" algn="tl"/>
          </a:blip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Phylum Ascomycota – The Sac Fungi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5" grpId="0" animBg="1"/>
      <p:bldP spid="977" grpId="0"/>
      <p:bldP spid="978" grpId="0" animBg="1"/>
      <p:bldP spid="980" grpId="0"/>
      <p:bldP spid="981" grpId="0" animBg="1"/>
      <p:bldP spid="9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33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62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CHARACTERISTICS</a:t>
            </a:r>
            <a:endParaRPr/>
          </a:p>
        </p:txBody>
      </p:sp>
      <p:sp>
        <p:nvSpPr>
          <p:cNvPr id="995" name="Google Shape;995;p133"/>
          <p:cNvSpPr txBox="1">
            <a:spLocks noGrp="1"/>
          </p:cNvSpPr>
          <p:nvPr>
            <p:ph type="body" idx="1"/>
          </p:nvPr>
        </p:nvSpPr>
        <p:spPr>
          <a:xfrm>
            <a:off x="304800" y="1219200"/>
            <a:ext cx="8610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chemeClr val="dk1"/>
                </a:solidFill>
              </a:rPr>
              <a:t>Includes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Cup fungi, morels, truffles, yeasts, </a:t>
            </a:r>
            <a:r>
              <a:rPr lang="en-US" sz="2800" b="1" dirty="0">
                <a:solidFill>
                  <a:schemeClr val="dk1"/>
                </a:solidFill>
              </a:rPr>
              <a:t>and</a:t>
            </a:r>
            <a:r>
              <a:rPr lang="en-US" sz="2800" b="1" dirty="0">
                <a:solidFill>
                  <a:srgbClr val="C00000"/>
                </a:solidFill>
              </a:rPr>
              <a:t> mildew.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May be plant parasites </a:t>
            </a:r>
            <a:r>
              <a:rPr lang="en-US" sz="2800" b="1" dirty="0">
                <a:solidFill>
                  <a:srgbClr val="990000"/>
                </a:solidFill>
              </a:rPr>
              <a:t>(Dutch Elm disease and Chestnut Blight).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i="1" dirty="0">
                <a:solidFill>
                  <a:srgbClr val="002060"/>
                </a:solidFill>
              </a:rPr>
              <a:t>Penicillium</a:t>
            </a:r>
            <a:endParaRPr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rgbClr val="F0A22E"/>
              </a:buClr>
              <a:buSzPts val="1960"/>
              <a:buNone/>
            </a:pPr>
            <a:r>
              <a:rPr lang="en-US" sz="2800" b="1" dirty="0">
                <a:solidFill>
                  <a:srgbClr val="990000"/>
                </a:solidFill>
              </a:rPr>
              <a:t>Asexual</a:t>
            </a:r>
            <a:r>
              <a:rPr lang="en-US" sz="2800" b="1" dirty="0">
                <a:solidFill>
                  <a:srgbClr val="000000"/>
                </a:solidFill>
              </a:rPr>
              <a:t> spores called </a:t>
            </a:r>
            <a:r>
              <a:rPr lang="en-US" sz="2800" b="1" dirty="0">
                <a:solidFill>
                  <a:srgbClr val="990000"/>
                </a:solidFill>
              </a:rPr>
              <a:t>Conidia</a:t>
            </a:r>
            <a:r>
              <a:rPr lang="en-US" sz="2800" b="1" dirty="0">
                <a:solidFill>
                  <a:srgbClr val="000000"/>
                </a:solidFill>
              </a:rPr>
              <a:t> form on the tips of special hyphae called </a:t>
            </a:r>
            <a:r>
              <a:rPr lang="en-US" sz="2800" b="1" dirty="0">
                <a:solidFill>
                  <a:srgbClr val="990000"/>
                </a:solidFill>
              </a:rPr>
              <a:t>Conidiophores.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990000"/>
                </a:solidFill>
              </a:rPr>
              <a:t>Ascus (fruiting body): </a:t>
            </a:r>
            <a:r>
              <a:rPr lang="en-US" sz="2800" b="1" dirty="0">
                <a:solidFill>
                  <a:schemeClr val="dk1"/>
                </a:solidFill>
              </a:rPr>
              <a:t>visual </a:t>
            </a:r>
            <a:r>
              <a:rPr lang="en-US" sz="2800" b="1" dirty="0">
                <a:solidFill>
                  <a:srgbClr val="C00000"/>
                </a:solidFill>
              </a:rPr>
              <a:t>Sexual</a:t>
            </a:r>
            <a:r>
              <a:rPr lang="en-US" sz="2800" b="1" dirty="0">
                <a:solidFill>
                  <a:schemeClr val="dk1"/>
                </a:solidFill>
              </a:rPr>
              <a:t> reproductive structure that produces </a:t>
            </a:r>
            <a:r>
              <a:rPr lang="en-US" sz="2800" b="1" dirty="0">
                <a:solidFill>
                  <a:srgbClr val="C00000"/>
                </a:solidFill>
              </a:rPr>
              <a:t>sexual</a:t>
            </a:r>
            <a:r>
              <a:rPr lang="en-US" sz="2800" b="1" dirty="0">
                <a:solidFill>
                  <a:schemeClr val="dk1"/>
                </a:solidFill>
              </a:rPr>
              <a:t> spores (</a:t>
            </a:r>
            <a:r>
              <a:rPr lang="en-US" sz="2800" b="1" dirty="0">
                <a:solidFill>
                  <a:srgbClr val="C00000"/>
                </a:solidFill>
              </a:rPr>
              <a:t>Ascospores</a:t>
            </a:r>
            <a:r>
              <a:rPr lang="en-US" sz="2800" b="1" dirty="0">
                <a:solidFill>
                  <a:schemeClr val="dk1"/>
                </a:solidFill>
              </a:rPr>
              <a:t>).</a:t>
            </a:r>
            <a:endParaRPr dirty="0"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Font typeface="Noto Sans Symbols"/>
              <a:buNone/>
            </a:pPr>
            <a:endParaRPr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3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4E3B30"/>
                </a:solidFill>
              </a:rPr>
              <a:t>ASCOMYCOTA</a:t>
            </a:r>
            <a:endParaRPr sz="4000" b="1"/>
          </a:p>
        </p:txBody>
      </p:sp>
      <p:pic>
        <p:nvPicPr>
          <p:cNvPr id="1002" name="Google Shape;1002;p1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447800"/>
            <a:ext cx="659934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34"/>
          <p:cNvSpPr txBox="1"/>
          <p:nvPr/>
        </p:nvSpPr>
        <p:spPr>
          <a:xfrm>
            <a:off x="3581400" y="6096000"/>
            <a:ext cx="16690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Penicillium</a:t>
            </a: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3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4E3B30"/>
                </a:solidFill>
              </a:rPr>
              <a:t>ASCOMYCOTA</a:t>
            </a:r>
            <a:endParaRPr sz="4000" b="1"/>
          </a:p>
        </p:txBody>
      </p:sp>
      <p:sp>
        <p:nvSpPr>
          <p:cNvPr id="1010" name="Google Shape;1010;p135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8686800" cy="159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3400" b="1" dirty="0">
                <a:solidFill>
                  <a:srgbClr val="C00000"/>
                </a:solidFill>
              </a:rPr>
              <a:t>Yeasts</a:t>
            </a:r>
            <a:r>
              <a:rPr lang="en-US" sz="3400" b="1" dirty="0">
                <a:solidFill>
                  <a:schemeClr val="dk1"/>
                </a:solidFill>
              </a:rPr>
              <a:t> reproduce </a:t>
            </a:r>
            <a:r>
              <a:rPr lang="en-US" sz="3400" b="1" dirty="0">
                <a:solidFill>
                  <a:srgbClr val="C00000"/>
                </a:solidFill>
              </a:rPr>
              <a:t>asexually</a:t>
            </a:r>
            <a:r>
              <a:rPr lang="en-US" sz="3400" b="1" dirty="0">
                <a:solidFill>
                  <a:schemeClr val="dk1"/>
                </a:solidFill>
              </a:rPr>
              <a:t> by </a:t>
            </a:r>
            <a:r>
              <a:rPr lang="en-US" sz="3400" b="1" dirty="0">
                <a:solidFill>
                  <a:srgbClr val="990000"/>
                </a:solidFill>
              </a:rPr>
              <a:t>budding </a:t>
            </a:r>
            <a:r>
              <a:rPr lang="en-US" sz="3400" b="1" dirty="0">
                <a:solidFill>
                  <a:schemeClr val="dk1"/>
                </a:solidFill>
              </a:rPr>
              <a:t>(buds break off to make more yeast cells).</a:t>
            </a:r>
            <a:endParaRPr dirty="0"/>
          </a:p>
        </p:txBody>
      </p:sp>
      <p:pic>
        <p:nvPicPr>
          <p:cNvPr id="1011" name="Google Shape;1011;p135" descr="YEASTS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2971800"/>
            <a:ext cx="5257800" cy="3199684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5"/>
          <p:cNvSpPr txBox="1"/>
          <p:nvPr/>
        </p:nvSpPr>
        <p:spPr>
          <a:xfrm>
            <a:off x="3200400" y="6248400"/>
            <a:ext cx="243363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Saccharomyces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36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USES OF ASCOMYCOTA</a:t>
            </a:r>
            <a:endParaRPr/>
          </a:p>
        </p:txBody>
      </p:sp>
      <p:sp>
        <p:nvSpPr>
          <p:cNvPr id="1019" name="Google Shape;1019;p136"/>
          <p:cNvSpPr txBox="1">
            <a:spLocks noGrp="1"/>
          </p:cNvSpPr>
          <p:nvPr>
            <p:ph type="body" idx="1"/>
          </p:nvPr>
        </p:nvSpPr>
        <p:spPr>
          <a:xfrm>
            <a:off x="0" y="1319150"/>
            <a:ext cx="6553200" cy="528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b="1" dirty="0">
                <a:solidFill>
                  <a:srgbClr val="FF66FF"/>
                </a:solidFill>
              </a:rPr>
              <a:t>Truffles</a:t>
            </a:r>
            <a:r>
              <a:rPr lang="en-US" dirty="0"/>
              <a:t> </a:t>
            </a:r>
            <a:r>
              <a:rPr lang="en-US" b="1" dirty="0"/>
              <a:t>and</a:t>
            </a:r>
            <a:r>
              <a:rPr lang="en-US" dirty="0"/>
              <a:t> </a:t>
            </a:r>
            <a:r>
              <a:rPr lang="en-US" b="1" dirty="0">
                <a:solidFill>
                  <a:srgbClr val="FF66FF"/>
                </a:solidFill>
              </a:rPr>
              <a:t>morels</a:t>
            </a:r>
            <a:r>
              <a:rPr lang="en-US" dirty="0"/>
              <a:t> </a:t>
            </a:r>
            <a:r>
              <a:rPr lang="en-US" b="1" dirty="0"/>
              <a:t>are good examples of edible </a:t>
            </a:r>
            <a:r>
              <a:rPr lang="en-US" b="1" i="1" dirty="0" err="1"/>
              <a:t>ascomycota</a:t>
            </a:r>
            <a:r>
              <a:rPr lang="en-US" b="1" dirty="0"/>
              <a:t>.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240"/>
              <a:buNone/>
            </a:pPr>
            <a:r>
              <a:rPr lang="en-US" b="1" i="1" dirty="0">
                <a:solidFill>
                  <a:srgbClr val="FF66FF"/>
                </a:solidFill>
              </a:rPr>
              <a:t>Penicillium</a:t>
            </a:r>
            <a:r>
              <a:rPr lang="en-US" b="1" dirty="0">
                <a:solidFill>
                  <a:srgbClr val="FF66FF"/>
                </a:solidFill>
              </a:rPr>
              <a:t> mold </a:t>
            </a:r>
            <a:r>
              <a:rPr lang="en-US" b="1" dirty="0">
                <a:solidFill>
                  <a:schemeClr val="dk1"/>
                </a:solidFill>
              </a:rPr>
              <a:t>makes the antibiotic penicillin.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240"/>
              <a:buNone/>
            </a:pPr>
            <a:r>
              <a:rPr lang="en-US" b="1" dirty="0">
                <a:solidFill>
                  <a:schemeClr val="dk1"/>
                </a:solidFill>
              </a:rPr>
              <a:t>Some </a:t>
            </a:r>
            <a:r>
              <a:rPr lang="en-US" b="1" dirty="0" err="1">
                <a:solidFill>
                  <a:schemeClr val="dk1"/>
                </a:solidFill>
              </a:rPr>
              <a:t>ascomycota</a:t>
            </a:r>
            <a:r>
              <a:rPr lang="en-US" b="1" dirty="0">
                <a:solidFill>
                  <a:schemeClr val="dk1"/>
                </a:solidFill>
              </a:rPr>
              <a:t> also give </a:t>
            </a:r>
            <a:r>
              <a:rPr lang="en-US" b="1" dirty="0">
                <a:solidFill>
                  <a:srgbClr val="FF66FF"/>
                </a:solidFill>
              </a:rPr>
              <a:t>flavor</a:t>
            </a:r>
            <a:r>
              <a:rPr lang="en-US" b="1" dirty="0">
                <a:solidFill>
                  <a:srgbClr val="990000"/>
                </a:solidFill>
              </a:rPr>
              <a:t> to </a:t>
            </a:r>
            <a:r>
              <a:rPr lang="en-US" b="1" dirty="0">
                <a:solidFill>
                  <a:schemeClr val="dk1"/>
                </a:solidFill>
              </a:rPr>
              <a:t>certain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>
                <a:solidFill>
                  <a:srgbClr val="FF66FF"/>
                </a:solidFill>
              </a:rPr>
              <a:t>cheeses</a:t>
            </a:r>
            <a:r>
              <a:rPr lang="en-US" b="1" dirty="0">
                <a:solidFill>
                  <a:srgbClr val="990000"/>
                </a:solidFill>
              </a:rPr>
              <a:t>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2240"/>
              <a:buNone/>
            </a:pPr>
            <a:r>
              <a:rPr lang="en-US" b="1" i="1" dirty="0">
                <a:solidFill>
                  <a:srgbClr val="FF66FF"/>
                </a:solidFill>
              </a:rPr>
              <a:t>Saccharomyces </a:t>
            </a:r>
            <a:r>
              <a:rPr lang="en-US" b="1" i="1" dirty="0" err="1">
                <a:solidFill>
                  <a:srgbClr val="FF66FF"/>
                </a:solidFill>
              </a:rPr>
              <a:t>cerevesiae</a:t>
            </a:r>
            <a:r>
              <a:rPr lang="en-US" b="1" i="1" dirty="0">
                <a:solidFill>
                  <a:srgbClr val="FF66FF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(yeast) is used to make bread rise &amp; to ferment beer &amp; wine.</a:t>
            </a:r>
            <a:endParaRPr dirty="0"/>
          </a:p>
        </p:txBody>
      </p:sp>
      <p:pic>
        <p:nvPicPr>
          <p:cNvPr id="1020" name="Google Shape;1020;p136" descr="http://www.independent.co.uk/multimedia/archive/00096/pg-38-truffle-getty_96225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200" y="1203325"/>
            <a:ext cx="2590800" cy="24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136" descr="http://aardvarks.files.wordpress.com/2009/04/morel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4123707"/>
            <a:ext cx="276225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37"/>
          <p:cNvSpPr txBox="1"/>
          <p:nvPr/>
        </p:nvSpPr>
        <p:spPr>
          <a:xfrm>
            <a:off x="320311" y="378279"/>
            <a:ext cx="588123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 package of yeast contains dry granules containing </a:t>
            </a:r>
            <a:r>
              <a:rPr lang="en-US" sz="24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ascospores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These ascospores become </a:t>
            </a:r>
            <a:r>
              <a:rPr lang="en-US" sz="24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active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when placed in a moist environment.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9" name="Google Shape;1029;p137"/>
          <p:cNvSpPr txBox="1"/>
          <p:nvPr/>
        </p:nvSpPr>
        <p:spPr>
          <a:xfrm>
            <a:off x="2757120" y="2283185"/>
            <a:ext cx="6152032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Prior to baking, yeasts are mixed with a thick, rich dough. This is an environment containing very little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oxygen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>
              <a:spcBef>
                <a:spcPts val="1200"/>
              </a:spcBef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Yeasts survive using the process of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alcoholic fermentation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In fermentation, the sugar of the bread dough is converted to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energy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>
              <a:spcBef>
                <a:spcPts val="1200"/>
              </a:spcBef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Two waste products are produced: 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carbon dioxide </a:t>
            </a:r>
            <a:r>
              <a:rPr lang="en-US" sz="2400" dirty="0">
                <a:solidFill>
                  <a:schemeClr val="tx1"/>
                </a:solidFill>
                <a:latin typeface="Constantia"/>
                <a:ea typeface="Constantia"/>
                <a:cs typeface="Constantia"/>
                <a:sym typeface="Constantia"/>
              </a:rPr>
              <a:t>and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 alcohol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carbon dioxide gas makes beverages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bubble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and breads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rise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alcohol evaporates during baking.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6" name="Google Shape;1036;p137" descr="images-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1544" y="211267"/>
            <a:ext cx="2553997" cy="207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37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48" y="1947899"/>
            <a:ext cx="2522271" cy="188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37" descr="images-2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10" y="4099046"/>
            <a:ext cx="2436809" cy="243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694F07"/>
                </a:solidFill>
              </a:rPr>
              <a:t>BASIDIOMYCOTA</a:t>
            </a:r>
            <a:br>
              <a:rPr lang="en-US" sz="4000" b="1" dirty="0">
                <a:solidFill>
                  <a:srgbClr val="694F07"/>
                </a:solidFill>
              </a:rPr>
            </a:br>
            <a:r>
              <a:rPr lang="en-US" sz="4000" b="1" dirty="0">
                <a:solidFill>
                  <a:srgbClr val="694F07"/>
                </a:solidFill>
              </a:rPr>
              <a:t>(</a:t>
            </a:r>
            <a:r>
              <a:rPr lang="en-US" sz="4000" b="1" cap="none" dirty="0">
                <a:solidFill>
                  <a:srgbClr val="694F07"/>
                </a:solidFill>
              </a:rPr>
              <a:t>Club Fungi</a:t>
            </a:r>
            <a:r>
              <a:rPr lang="en-US" sz="4000" b="1" dirty="0">
                <a:solidFill>
                  <a:srgbClr val="694F07"/>
                </a:solidFill>
              </a:rPr>
              <a:t>)</a:t>
            </a:r>
            <a:endParaRPr sz="4000" b="1" dirty="0">
              <a:solidFill>
                <a:srgbClr val="694F07"/>
              </a:solidFill>
            </a:endParaRPr>
          </a:p>
        </p:txBody>
      </p:sp>
      <p:pic>
        <p:nvPicPr>
          <p:cNvPr id="1045" name="Google Shape;1045;p138" descr="31-11x5-Ama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1981200"/>
            <a:ext cx="5670550" cy="38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39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305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     BASIDIOMYCOTA  </a:t>
            </a:r>
            <a:endParaRPr/>
          </a:p>
        </p:txBody>
      </p:sp>
      <p:sp>
        <p:nvSpPr>
          <p:cNvPr id="1053" name="Google Shape;1053;p139"/>
          <p:cNvSpPr txBox="1">
            <a:spLocks noGrp="1"/>
          </p:cNvSpPr>
          <p:nvPr>
            <p:ph type="body" idx="1"/>
          </p:nvPr>
        </p:nvSpPr>
        <p:spPr>
          <a:xfrm>
            <a:off x="304800" y="1212276"/>
            <a:ext cx="8382000" cy="55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b="1" dirty="0">
                <a:solidFill>
                  <a:srgbClr val="262626"/>
                </a:solidFill>
              </a:rPr>
              <a:t>Called</a:t>
            </a:r>
            <a:r>
              <a:rPr lang="en-US" b="1" dirty="0"/>
              <a:t> </a:t>
            </a:r>
            <a:r>
              <a:rPr lang="en-US" b="1" dirty="0">
                <a:solidFill>
                  <a:srgbClr val="990000"/>
                </a:solidFill>
              </a:rPr>
              <a:t>Club fungi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9F2CE1-D6C6-DF56-AC04-00D928DAF1C9}"/>
              </a:ext>
            </a:extLst>
          </p:cNvPr>
          <p:cNvGrpSpPr/>
          <p:nvPr/>
        </p:nvGrpSpPr>
        <p:grpSpPr>
          <a:xfrm>
            <a:off x="393865" y="1842881"/>
            <a:ext cx="2958935" cy="1931988"/>
            <a:chOff x="4160322" y="1080885"/>
            <a:chExt cx="2958935" cy="1931988"/>
          </a:xfrm>
        </p:grpSpPr>
        <p:pic>
          <p:nvPicPr>
            <p:cNvPr id="1056" name="Google Shape;1056;p139" descr="Shiitake%20Mushroom%20Tree%20Shii[1]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60322" y="1080885"/>
              <a:ext cx="2576513" cy="1931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4B2AC9-08B9-3437-4729-8658A020CBCB}"/>
                </a:ext>
              </a:extLst>
            </p:cNvPr>
            <p:cNvSpPr txBox="1"/>
            <p:nvPr/>
          </p:nvSpPr>
          <p:spPr>
            <a:xfrm>
              <a:off x="4833257" y="2612763"/>
              <a:ext cx="228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lvl="1" indent="0" algn="l" rtl="0">
                <a:spcBef>
                  <a:spcPts val="1200"/>
                </a:spcBef>
                <a:spcAft>
                  <a:spcPts val="0"/>
                </a:spcAft>
                <a:buSzPts val="1960"/>
                <a:buNone/>
              </a:pPr>
              <a:r>
                <a:rPr lang="en-US" sz="2000" b="1" dirty="0">
                  <a:solidFill>
                    <a:srgbClr val="990000"/>
                  </a:solidFill>
                </a:rPr>
                <a:t>Mushrooms</a:t>
              </a:r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D5C311-C8EA-0653-3DE0-59DF73307B6E}"/>
              </a:ext>
            </a:extLst>
          </p:cNvPr>
          <p:cNvGrpSpPr/>
          <p:nvPr/>
        </p:nvGrpSpPr>
        <p:grpSpPr>
          <a:xfrm>
            <a:off x="6926960" y="1212276"/>
            <a:ext cx="2057400" cy="3429000"/>
            <a:chOff x="6934200" y="457200"/>
            <a:chExt cx="2057400" cy="3429000"/>
          </a:xfrm>
        </p:grpSpPr>
        <p:pic>
          <p:nvPicPr>
            <p:cNvPr id="1054" name="Google Shape;1054;p139" descr="toadstool2[1].jpg"/>
            <p:cNvPicPr preferRelativeResize="0"/>
            <p:nvPr/>
          </p:nvPicPr>
          <p:blipFill rotWithShape="1">
            <a:blip r:embed="rId4">
              <a:alphaModFix/>
            </a:blip>
            <a:srcRect r="8946" b="3399"/>
            <a:stretch/>
          </p:blipFill>
          <p:spPr>
            <a:xfrm>
              <a:off x="6934200" y="457200"/>
              <a:ext cx="2057400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3B77B8-0592-0CFF-1C3A-86F062311666}"/>
                </a:ext>
              </a:extLst>
            </p:cNvPr>
            <p:cNvSpPr txBox="1"/>
            <p:nvPr/>
          </p:nvSpPr>
          <p:spPr>
            <a:xfrm>
              <a:off x="6934200" y="1378023"/>
              <a:ext cx="2057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990000"/>
                  </a:solidFill>
                </a:rPr>
                <a:t>Toadstools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2DEAB9-538E-2166-0C09-5C1533E53B48}"/>
              </a:ext>
            </a:extLst>
          </p:cNvPr>
          <p:cNvGrpSpPr/>
          <p:nvPr/>
        </p:nvGrpSpPr>
        <p:grpSpPr>
          <a:xfrm>
            <a:off x="4258538" y="1277596"/>
            <a:ext cx="1981200" cy="2028600"/>
            <a:chOff x="2895600" y="4456401"/>
            <a:chExt cx="1981200" cy="2028600"/>
          </a:xfrm>
        </p:grpSpPr>
        <p:pic>
          <p:nvPicPr>
            <p:cNvPr id="1057" name="Google Shape;1057;p139" descr="beefsteak[1]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95600" y="4456401"/>
              <a:ext cx="1981200" cy="1304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70950A-8342-4719-A93F-3ACC2A7BEAF3}"/>
                </a:ext>
              </a:extLst>
            </p:cNvPr>
            <p:cNvSpPr txBox="1"/>
            <p:nvPr/>
          </p:nvSpPr>
          <p:spPr>
            <a:xfrm>
              <a:off x="2897578" y="5777115"/>
              <a:ext cx="197922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 rtl="0">
                <a:spcBef>
                  <a:spcPts val="1200"/>
                </a:spcBef>
                <a:spcAft>
                  <a:spcPts val="0"/>
                </a:spcAft>
                <a:buSzPts val="1680"/>
                <a:buNone/>
              </a:pPr>
              <a:r>
                <a:rPr lang="en-US" sz="2000" b="1" dirty="0">
                  <a:solidFill>
                    <a:srgbClr val="990000"/>
                  </a:solidFill>
                </a:rPr>
                <a:t>Bracket &amp; Shelf fungi</a:t>
              </a:r>
              <a:endParaRPr lang="en-US" sz="20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4E8BD2-08F1-30D0-E51C-44F937602B52}"/>
              </a:ext>
            </a:extLst>
          </p:cNvPr>
          <p:cNvGrpSpPr/>
          <p:nvPr/>
        </p:nvGrpSpPr>
        <p:grpSpPr>
          <a:xfrm>
            <a:off x="736643" y="3992464"/>
            <a:ext cx="1585912" cy="2819400"/>
            <a:chOff x="7405688" y="4038600"/>
            <a:chExt cx="1585912" cy="2819400"/>
          </a:xfrm>
        </p:grpSpPr>
        <p:pic>
          <p:nvPicPr>
            <p:cNvPr id="1058" name="Google Shape;1058;p139" descr="puffball exploding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05688" y="4038600"/>
              <a:ext cx="1585912" cy="251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96AC03-29AC-9172-C9AA-A32BFE62DB8D}"/>
                </a:ext>
              </a:extLst>
            </p:cNvPr>
            <p:cNvSpPr txBox="1"/>
            <p:nvPr/>
          </p:nvSpPr>
          <p:spPr>
            <a:xfrm>
              <a:off x="7563314" y="6457890"/>
              <a:ext cx="12706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990000"/>
                  </a:solidFill>
                </a:rPr>
                <a:t>Puffballs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E9A75-CDCE-FC09-2AF7-3662A885CE63}"/>
              </a:ext>
            </a:extLst>
          </p:cNvPr>
          <p:cNvGrpSpPr/>
          <p:nvPr/>
        </p:nvGrpSpPr>
        <p:grpSpPr>
          <a:xfrm>
            <a:off x="3352800" y="3379826"/>
            <a:ext cx="2286000" cy="3429000"/>
            <a:chOff x="5029200" y="3429000"/>
            <a:chExt cx="2286000" cy="3429000"/>
          </a:xfrm>
        </p:grpSpPr>
        <p:pic>
          <p:nvPicPr>
            <p:cNvPr id="1055" name="Google Shape;1055;p139" descr="StinkhornElegant01[1]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29200" y="3429000"/>
              <a:ext cx="2286000" cy="304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8390F5-AA26-BE22-0E30-117E9E00BCB4}"/>
                </a:ext>
              </a:extLst>
            </p:cNvPr>
            <p:cNvSpPr txBox="1"/>
            <p:nvPr/>
          </p:nvSpPr>
          <p:spPr>
            <a:xfrm>
              <a:off x="5448578" y="6457890"/>
              <a:ext cx="154379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990000"/>
                  </a:solidFill>
                </a:rPr>
                <a:t>Stinkhorns</a:t>
              </a:r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803FB9-BC40-4B14-021B-6B32A9B27405}"/>
              </a:ext>
            </a:extLst>
          </p:cNvPr>
          <p:cNvGrpSpPr/>
          <p:nvPr/>
        </p:nvGrpSpPr>
        <p:grpSpPr>
          <a:xfrm>
            <a:off x="6346216" y="4933890"/>
            <a:ext cx="2133600" cy="1771710"/>
            <a:chOff x="609600" y="5181600"/>
            <a:chExt cx="2133600" cy="1771710"/>
          </a:xfrm>
        </p:grpSpPr>
        <p:pic>
          <p:nvPicPr>
            <p:cNvPr id="1059" name="Google Shape;1059;p139" descr="0610-rust[1]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09600" y="5181600"/>
              <a:ext cx="2133600" cy="142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EFBCB9-D8C5-B5C0-8950-F4FF78B291E4}"/>
                </a:ext>
              </a:extLst>
            </p:cNvPr>
            <p:cNvSpPr txBox="1"/>
            <p:nvPr/>
          </p:nvSpPr>
          <p:spPr>
            <a:xfrm>
              <a:off x="609600" y="6553200"/>
              <a:ext cx="2133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 rtl="0">
                <a:spcBef>
                  <a:spcPts val="1200"/>
                </a:spcBef>
                <a:spcAft>
                  <a:spcPts val="0"/>
                </a:spcAft>
                <a:buSzPts val="1960"/>
                <a:buNone/>
              </a:pPr>
              <a:r>
                <a:rPr lang="en-US" sz="2000" b="1" dirty="0">
                  <a:solidFill>
                    <a:srgbClr val="990000"/>
                  </a:solidFill>
                </a:rPr>
                <a:t>Rusts &amp; Smuts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4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USES FOR BASIDIOMYCOTA</a:t>
            </a:r>
            <a:endParaRPr/>
          </a:p>
        </p:txBody>
      </p:sp>
      <p:sp>
        <p:nvSpPr>
          <p:cNvPr id="1066" name="Google Shape;1066;p140"/>
          <p:cNvSpPr txBox="1">
            <a:spLocks noGrp="1"/>
          </p:cNvSpPr>
          <p:nvPr>
            <p:ph type="body" idx="1"/>
          </p:nvPr>
        </p:nvSpPr>
        <p:spPr>
          <a:xfrm>
            <a:off x="457200" y="1554163"/>
            <a:ext cx="4419600" cy="339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b="1" dirty="0">
                <a:solidFill>
                  <a:schemeClr val="dk1"/>
                </a:solidFill>
              </a:rPr>
              <a:t>Some are used as food </a:t>
            </a:r>
            <a:r>
              <a:rPr lang="en-US" sz="3600" b="1" dirty="0">
                <a:solidFill>
                  <a:srgbClr val="C00000"/>
                </a:solidFill>
              </a:rPr>
              <a:t>(mushrooms)</a:t>
            </a: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ts val="2240"/>
              <a:buNone/>
            </a:pPr>
            <a:endParaRPr lang="en-US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ts val="2240"/>
              <a:buNone/>
            </a:pPr>
            <a:r>
              <a:rPr lang="en-US" b="1" dirty="0">
                <a:solidFill>
                  <a:schemeClr val="dk1"/>
                </a:solidFill>
              </a:rPr>
              <a:t>Others damage crops </a:t>
            </a:r>
            <a:r>
              <a:rPr lang="en-US" sz="3600" b="1" dirty="0">
                <a:solidFill>
                  <a:srgbClr val="C00000"/>
                </a:solidFill>
              </a:rPr>
              <a:t>(rusts and smuts) </a:t>
            </a:r>
            <a:endParaRPr dirty="0"/>
          </a:p>
        </p:txBody>
      </p:sp>
      <p:pic>
        <p:nvPicPr>
          <p:cNvPr id="1067" name="Google Shape;1067;p140" descr="Portobello_mushrooms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181100"/>
            <a:ext cx="38100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40" descr="http://www.maine.gov/agriculture/pi/images/pests/soybean/SR_soybean_rust_4_leav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4191000"/>
            <a:ext cx="2571750" cy="240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40" descr="http://www.ent.iastate.edu/images/plantpath/corn/comsmut/corn-common-smu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0200" y="4572000"/>
            <a:ext cx="33528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40"/>
          <p:cNvSpPr txBox="1"/>
          <p:nvPr/>
        </p:nvSpPr>
        <p:spPr>
          <a:xfrm>
            <a:off x="304800" y="5334000"/>
            <a:ext cx="14478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Corn Smut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1" name="Google Shape;1071;p140"/>
          <p:cNvSpPr txBox="1"/>
          <p:nvPr/>
        </p:nvSpPr>
        <p:spPr>
          <a:xfrm>
            <a:off x="4724400" y="5257800"/>
            <a:ext cx="14478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Soybean Rust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2" name="Google Shape;1072;p140"/>
          <p:cNvSpPr txBox="1"/>
          <p:nvPr/>
        </p:nvSpPr>
        <p:spPr>
          <a:xfrm>
            <a:off x="5562600" y="3478212"/>
            <a:ext cx="28956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Portobello Mushrooms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28E3-8E90-A613-DC42-C077B6F9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22D94-1A4F-E005-7D4F-B334F9259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506" y="5299586"/>
            <a:ext cx="8649422" cy="694403"/>
          </a:xfrm>
        </p:spPr>
        <p:txBody>
          <a:bodyPr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https://somup.com/c3j6qEu7Xf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Bacteria Protists Fungi Lab (14:44)</a:t>
            </a:r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1505B-FA06-42C5-2E9A-D11EDBCA1FD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ABB90-274D-37E4-10BA-D82FA106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6" y="2123768"/>
            <a:ext cx="8977022" cy="26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90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41"/>
          <p:cNvSpPr txBox="1">
            <a:spLocks noGrp="1"/>
          </p:cNvSpPr>
          <p:nvPr>
            <p:ph type="title"/>
          </p:nvPr>
        </p:nvSpPr>
        <p:spPr>
          <a:xfrm>
            <a:off x="190500" y="136525"/>
            <a:ext cx="8763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CHARACTERISTICS OF CLUB FUNGI</a:t>
            </a:r>
            <a:endParaRPr sz="4000" b="1" dirty="0"/>
          </a:p>
        </p:txBody>
      </p:sp>
      <p:sp>
        <p:nvSpPr>
          <p:cNvPr id="1079" name="Google Shape;1079;p141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4781847" cy="557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1890"/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srgbClr val="C00000"/>
                </a:solidFill>
              </a:rPr>
              <a:t>Seldom</a:t>
            </a:r>
            <a:r>
              <a:rPr lang="en-US" sz="2700" b="1" dirty="0"/>
              <a:t> </a:t>
            </a:r>
            <a:r>
              <a:rPr lang="en-US" sz="2700" b="1" dirty="0">
                <a:solidFill>
                  <a:schemeClr val="dk1"/>
                </a:solidFill>
              </a:rPr>
              <a:t>reproduce asexually</a:t>
            </a:r>
            <a:endParaRPr dirty="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SzPts val="1890"/>
              <a:buNone/>
            </a:pPr>
            <a:r>
              <a:rPr lang="en-US" sz="2700" b="1" dirty="0" err="1">
                <a:solidFill>
                  <a:srgbClr val="C00000"/>
                </a:solidFill>
              </a:rPr>
              <a:t>Septated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>
                <a:solidFill>
                  <a:schemeClr val="dk1"/>
                </a:solidFill>
              </a:rPr>
              <a:t>Hyphae</a:t>
            </a:r>
            <a:endParaRPr dirty="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SzPts val="1890"/>
              <a:buNone/>
            </a:pPr>
            <a:r>
              <a:rPr lang="en-US" sz="2700" b="1" dirty="0">
                <a:solidFill>
                  <a:schemeClr val="dk1"/>
                </a:solidFill>
              </a:rPr>
              <a:t>The visible mushroom is a </a:t>
            </a:r>
            <a:r>
              <a:rPr lang="en-US" sz="2700" b="1" dirty="0">
                <a:solidFill>
                  <a:srgbClr val="C00000"/>
                </a:solidFill>
              </a:rPr>
              <a:t>Fruiting Body </a:t>
            </a:r>
            <a:r>
              <a:rPr lang="en-US" sz="2700" b="1" dirty="0">
                <a:solidFill>
                  <a:schemeClr val="dk1"/>
                </a:solidFill>
              </a:rPr>
              <a:t>(sexual reproductive structure)</a:t>
            </a:r>
            <a:endParaRPr dirty="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SzPts val="1890"/>
              <a:buNone/>
            </a:pPr>
            <a:r>
              <a:rPr lang="en-US" sz="2700" b="1" dirty="0">
                <a:solidFill>
                  <a:srgbClr val="C00000"/>
                </a:solidFill>
              </a:rPr>
              <a:t>Fruiting Body </a:t>
            </a:r>
            <a:r>
              <a:rPr lang="en-US" sz="2700" b="1" dirty="0"/>
              <a:t>(</a:t>
            </a:r>
            <a:r>
              <a:rPr lang="en-US" sz="2700" b="1" dirty="0">
                <a:solidFill>
                  <a:srgbClr val="C00000"/>
                </a:solidFill>
              </a:rPr>
              <a:t>Basidiocarp</a:t>
            </a:r>
            <a:r>
              <a:rPr lang="en-US" sz="2700" b="1" dirty="0"/>
              <a:t>) </a:t>
            </a:r>
            <a:r>
              <a:rPr lang="en-US" sz="2700" b="1" dirty="0">
                <a:solidFill>
                  <a:schemeClr val="dk1"/>
                </a:solidFill>
              </a:rPr>
              <a:t>is made of a stalk called the </a:t>
            </a:r>
            <a:r>
              <a:rPr lang="en-US" sz="2700" b="1" dirty="0">
                <a:solidFill>
                  <a:srgbClr val="C00000"/>
                </a:solidFill>
              </a:rPr>
              <a:t>Stipe</a:t>
            </a:r>
            <a:r>
              <a:rPr lang="en-US" sz="2700" dirty="0"/>
              <a:t> </a:t>
            </a:r>
            <a:r>
              <a:rPr lang="en-US" sz="2700" b="1" dirty="0">
                <a:solidFill>
                  <a:schemeClr val="dk1"/>
                </a:solidFill>
              </a:rPr>
              <a:t>and a flattened </a:t>
            </a:r>
            <a:r>
              <a:rPr lang="en-US" sz="2700" b="1" dirty="0">
                <a:solidFill>
                  <a:srgbClr val="C00000"/>
                </a:solidFill>
              </a:rPr>
              <a:t>Cap </a:t>
            </a:r>
            <a:r>
              <a:rPr lang="en-US" sz="2700" b="1" dirty="0">
                <a:solidFill>
                  <a:schemeClr val="dk1"/>
                </a:solidFill>
              </a:rPr>
              <a:t>with </a:t>
            </a:r>
            <a:r>
              <a:rPr lang="en-US" sz="2700" b="1" dirty="0">
                <a:solidFill>
                  <a:srgbClr val="C00000"/>
                </a:solidFill>
              </a:rPr>
              <a:t>Gills.</a:t>
            </a:r>
            <a:r>
              <a:rPr lang="en-US" sz="2700" b="1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540"/>
              </a:spcBef>
              <a:spcAft>
                <a:spcPts val="0"/>
              </a:spcAft>
              <a:buSzPts val="1890"/>
              <a:buNone/>
            </a:pP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1080" name="Google Shape;1080;p141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19CF2-0368-9E17-3666-87FE2773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025" y="1098854"/>
            <a:ext cx="3314987" cy="2423370"/>
          </a:xfrm>
          <a:prstGeom prst="rect">
            <a:avLst/>
          </a:prstGeom>
        </p:spPr>
      </p:pic>
      <p:pic>
        <p:nvPicPr>
          <p:cNvPr id="9" name="Google Shape;1087;p142" descr="Biology Fig 23.6.1_NEW.jpg">
            <a:extLst>
              <a:ext uri="{FF2B5EF4-FFF2-40B4-BE49-F238E27FC236}">
                <a16:creationId xmlns:a16="http://schemas.microsoft.com/office/drawing/2014/main" id="{8E29A274-BBC0-3D03-5663-B6B25742024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41457" r="21552" b="28693"/>
          <a:stretch/>
        </p:blipFill>
        <p:spPr>
          <a:xfrm>
            <a:off x="5294025" y="3764395"/>
            <a:ext cx="3314987" cy="2833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55D6021-A763-03BF-9AE9-A3A0FEA779E7}"/>
              </a:ext>
            </a:extLst>
          </p:cNvPr>
          <p:cNvSpPr/>
          <p:nvPr/>
        </p:nvSpPr>
        <p:spPr>
          <a:xfrm>
            <a:off x="5404788" y="2021203"/>
            <a:ext cx="984138" cy="5786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41"/>
          <p:cNvSpPr txBox="1">
            <a:spLocks noGrp="1"/>
          </p:cNvSpPr>
          <p:nvPr>
            <p:ph type="title"/>
          </p:nvPr>
        </p:nvSpPr>
        <p:spPr>
          <a:xfrm>
            <a:off x="190500" y="136525"/>
            <a:ext cx="8763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CHARACTERISTICS OF CLUB FUNGI</a:t>
            </a:r>
            <a:endParaRPr sz="4000" b="1" dirty="0"/>
          </a:p>
        </p:txBody>
      </p:sp>
      <p:sp>
        <p:nvSpPr>
          <p:cNvPr id="1079" name="Google Shape;1079;p141"/>
          <p:cNvSpPr txBox="1">
            <a:spLocks noGrp="1"/>
          </p:cNvSpPr>
          <p:nvPr>
            <p:ph type="body" idx="1"/>
          </p:nvPr>
        </p:nvSpPr>
        <p:spPr>
          <a:xfrm>
            <a:off x="304800" y="1142999"/>
            <a:ext cx="4937422" cy="557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40"/>
              </a:spcBef>
              <a:spcAft>
                <a:spcPts val="0"/>
              </a:spcAft>
              <a:buSzPts val="1890"/>
              <a:buNone/>
            </a:pPr>
            <a:r>
              <a:rPr lang="en-US" sz="2700" b="1" dirty="0">
                <a:solidFill>
                  <a:schemeClr val="dk1"/>
                </a:solidFill>
              </a:rPr>
              <a:t>Inside walls of gills: </a:t>
            </a:r>
            <a:r>
              <a:rPr lang="en-US" sz="2700" b="1" dirty="0">
                <a:solidFill>
                  <a:srgbClr val="C00000"/>
                </a:solidFill>
              </a:rPr>
              <a:t>Basidia </a:t>
            </a:r>
            <a:r>
              <a:rPr lang="en-US" sz="2700" b="1" dirty="0">
                <a:solidFill>
                  <a:schemeClr val="dk1"/>
                </a:solidFill>
              </a:rPr>
              <a:t>(club-shaped hyphae that produce spores sexually).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890"/>
              <a:buNone/>
            </a:pPr>
            <a:r>
              <a:rPr lang="en-US" sz="2700" b="1" dirty="0">
                <a:solidFill>
                  <a:srgbClr val="C00000"/>
                </a:solidFill>
              </a:rPr>
              <a:t>Basidiospores</a:t>
            </a:r>
            <a:r>
              <a:rPr lang="en-US" sz="2700" b="1" dirty="0">
                <a:solidFill>
                  <a:schemeClr val="dk1"/>
                </a:solidFill>
              </a:rPr>
              <a:t> (sexually produced gametes found in</a:t>
            </a:r>
            <a:r>
              <a:rPr lang="en-US" sz="2700" b="1" dirty="0">
                <a:solidFill>
                  <a:srgbClr val="C00000"/>
                </a:solidFill>
              </a:rPr>
              <a:t> Basidia</a:t>
            </a:r>
            <a:r>
              <a:rPr lang="en-US" sz="2700" b="1" dirty="0">
                <a:solidFill>
                  <a:schemeClr val="dk1"/>
                </a:solidFill>
              </a:rPr>
              <a:t>) are released during reproduction and are dispersed by wind, water, or animals.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890"/>
              <a:buNone/>
            </a:pPr>
            <a:r>
              <a:rPr lang="en-US" sz="2700" b="1" dirty="0">
                <a:solidFill>
                  <a:srgbClr val="C00000"/>
                </a:solidFill>
              </a:rPr>
              <a:t>Mycelium network </a:t>
            </a:r>
            <a:r>
              <a:rPr lang="en-US" sz="2700" b="1" dirty="0">
                <a:solidFill>
                  <a:schemeClr val="dk1"/>
                </a:solidFill>
              </a:rPr>
              <a:t>found below ground.</a:t>
            </a: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1080" name="Google Shape;1080;p141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7C803-FD2B-DCFA-A320-9A73285C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222" y="2261387"/>
            <a:ext cx="3901778" cy="3109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4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763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/>
              <a:t>Basidiomycota Structure</a:t>
            </a:r>
            <a:endParaRPr sz="4000" b="1" cap="none"/>
          </a:p>
        </p:txBody>
      </p:sp>
      <p:pic>
        <p:nvPicPr>
          <p:cNvPr id="1087" name="Google Shape;1087;p142" descr="Biology Fig 23.6.1_NEW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127" y="1905000"/>
            <a:ext cx="8961599" cy="3973286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42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43"/>
          <p:cNvSpPr txBox="1"/>
          <p:nvPr/>
        </p:nvSpPr>
        <p:spPr>
          <a:xfrm>
            <a:off x="243209" y="324239"/>
            <a:ext cx="1770025" cy="3554819"/>
          </a:xfrm>
          <a:prstGeom prst="rect">
            <a:avLst/>
          </a:prstGeom>
          <a:solidFill>
            <a:schemeClr val="accent5"/>
          </a:solidFill>
          <a:ln w="38100" cap="flat" cmpd="sng">
            <a:solidFill>
              <a:srgbClr val="7161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Life Cycle of Club Fungi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4" name="Google Shape;1094;p143"/>
          <p:cNvSpPr txBox="1"/>
          <p:nvPr/>
        </p:nvSpPr>
        <p:spPr>
          <a:xfrm>
            <a:off x="2013234" y="324239"/>
            <a:ext cx="689093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FFFF00"/>
              </a:buClr>
              <a:buSzPts val="1800"/>
              <a:buFont typeface="Constantia"/>
              <a:buAutoNum type="arabicPeriod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mycelium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lives underground and may grow for years, reaching an enormous size.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1200"/>
              </a:spcBef>
              <a:buClr>
                <a:srgbClr val="FFFF00"/>
              </a:buClr>
              <a:buSzPts val="1800"/>
              <a:buFont typeface="Constantia"/>
              <a:buAutoNum type="arabicPeriod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When the favorable conditions of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moisture and nutrients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are present, fruiting bodies will appear above ground. 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095" name="Google Shape;1095;p143"/>
          <p:cNvSpPr txBox="1"/>
          <p:nvPr/>
        </p:nvSpPr>
        <p:spPr>
          <a:xfrm>
            <a:off x="2013233" y="2035177"/>
            <a:ext cx="511753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90"/>
              </a:buClr>
              <a:buSzPts val="1800"/>
              <a:buFont typeface="Constantia"/>
              <a:buAutoNum type="arabicPeriod" startAt="3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These fruiting bodies are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mushrooms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lvl="0" indent="-342900">
              <a:spcBef>
                <a:spcPts val="1200"/>
              </a:spcBef>
              <a:buClr>
                <a:srgbClr val="000090"/>
              </a:buClr>
              <a:buSzPts val="1800"/>
              <a:buFont typeface="Constantia"/>
              <a:buAutoNum type="arabicPeriod" startAt="3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Mushrooms appear and grow at a very rapid rate.  Their growth is caused by cell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enlargement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, not cell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division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The cells enlarge by rapidly taking in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water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096" name="Google Shape;1096;p143"/>
          <p:cNvSpPr txBox="1"/>
          <p:nvPr/>
        </p:nvSpPr>
        <p:spPr>
          <a:xfrm>
            <a:off x="2576945" y="4066502"/>
            <a:ext cx="6412676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800000"/>
              </a:buClr>
              <a:buSzPts val="1800"/>
              <a:buFont typeface="Constantia"/>
              <a:buAutoNum type="arabicPeriod" startAt="5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mushroom opens, exposing hundreds of tiny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gills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Each gill is lined with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basidia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lang="en-US" sz="1600" dirty="0">
              <a:ea typeface="Constantia"/>
            </a:endParaRPr>
          </a:p>
          <a:p>
            <a:pPr lvl="0">
              <a:buClr>
                <a:srgbClr val="800000"/>
              </a:buClr>
              <a:buSzPts val="1800"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lvl="0" indent="-342900">
              <a:buClr>
                <a:srgbClr val="800000"/>
              </a:buClr>
              <a:buSzPts val="1800"/>
              <a:buFont typeface="Constantia"/>
              <a:buAutoNum type="arabicPeriod" startAt="7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 diploid zygote in the basidium undergoes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meiosis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forming clusters of haploid </a:t>
            </a:r>
            <a:r>
              <a:rPr lang="en-US" sz="20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basidiospores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Constantia"/>
              <a:buAutoNum type="arabicPeriod" startAt="7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 single mushroom can produce billions of spores and a giant puffball can produce trillions!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07" name="Google Shape;1107;p143" descr="images-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31" y="4385065"/>
            <a:ext cx="2420241" cy="176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43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5386" y="2148022"/>
            <a:ext cx="2208782" cy="13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44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DEUTEROMYCOTA</a:t>
            </a:r>
            <a:endParaRPr sz="4000" b="1" dirty="0"/>
          </a:p>
        </p:txBody>
      </p:sp>
      <p:sp>
        <p:nvSpPr>
          <p:cNvPr id="1115" name="Google Shape;1115;p144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6" name="Google Shape;1116;p144" descr="DEUTEROMYCOT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2574" y="3876039"/>
            <a:ext cx="3657600" cy="2981961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144"/>
          <p:cNvSpPr txBox="1"/>
          <p:nvPr/>
        </p:nvSpPr>
        <p:spPr>
          <a:xfrm>
            <a:off x="304800" y="1136006"/>
            <a:ext cx="883919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“Imperfect Fungi”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17529"/>
              </a:buClr>
              <a:buSzPts val="3000"/>
              <a:buFont typeface="Arial"/>
              <a:buChar char="•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1752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Not known to have any sexual reproductive cycle.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C1752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Ringworm, Athlete’s foot, and some other human parasitic fungi.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45"/>
          <p:cNvSpPr txBox="1"/>
          <p:nvPr/>
        </p:nvSpPr>
        <p:spPr>
          <a:xfrm>
            <a:off x="513442" y="405299"/>
            <a:ext cx="8296145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term “</a:t>
            </a:r>
            <a:r>
              <a:rPr lang="en-US" sz="23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imperfect fungi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” does not mean that there’s anything wrong with the organism.  It simply means that our understanding of the life cycle is “imperfect”.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24" name="Google Shape;1124;p145"/>
          <p:cNvSpPr txBox="1"/>
          <p:nvPr/>
        </p:nvSpPr>
        <p:spPr>
          <a:xfrm>
            <a:off x="287811" y="4768997"/>
            <a:ext cx="829614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Whenever a mycologist discovers a sexual stage in one of these fungi, the species is moved from the </a:t>
            </a:r>
            <a:r>
              <a:rPr lang="en-US" sz="24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imperfect category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to a particular </a:t>
            </a:r>
            <a:r>
              <a:rPr lang="en-US" sz="24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phylum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, depending on the type of sexual structures.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7" name="Google Shape;1127;p145" descr="images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37" y="1698752"/>
            <a:ext cx="3323347" cy="2331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45"/>
          <p:cNvSpPr txBox="1"/>
          <p:nvPr/>
        </p:nvSpPr>
        <p:spPr>
          <a:xfrm>
            <a:off x="1108619" y="4061053"/>
            <a:ext cx="27825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Ringworm hyphae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29" name="Google Shape;1129;p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1694270"/>
            <a:ext cx="3308739" cy="2278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45"/>
          <p:cNvSpPr txBox="1"/>
          <p:nvPr/>
        </p:nvSpPr>
        <p:spPr>
          <a:xfrm>
            <a:off x="5118674" y="4066044"/>
            <a:ext cx="30836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Athlete’s Foot hyphae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46"/>
          <p:cNvSpPr txBox="1"/>
          <p:nvPr/>
        </p:nvSpPr>
        <p:spPr>
          <a:xfrm>
            <a:off x="810698" y="405299"/>
            <a:ext cx="2783397" cy="846386"/>
          </a:xfrm>
          <a:prstGeom prst="rect">
            <a:avLst/>
          </a:prstGeom>
          <a:blipFill rotWithShape="1">
            <a:blip r:embed="rId3">
              <a:alphaModFix/>
            </a:blip>
            <a:tile tx="0" ty="0" sx="40000" sy="40000" flip="none" algn="tl"/>
          </a:blipFill>
          <a:ln>
            <a:noFill/>
          </a:ln>
          <a:effectLst>
            <a:outerShdw blurRad="95000" algn="t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Lichens</a:t>
            </a:r>
            <a:endParaRPr kumimoji="0" sz="4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36" name="Google Shape;1136;p146" descr="lichen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8860" y="447998"/>
            <a:ext cx="3359256" cy="3442714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46"/>
          <p:cNvSpPr txBox="1"/>
          <p:nvPr/>
        </p:nvSpPr>
        <p:spPr>
          <a:xfrm>
            <a:off x="445884" y="1580667"/>
            <a:ext cx="3148211" cy="220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8C78E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 lichen is a combination of a specific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fungus</a:t>
            </a:r>
            <a:r>
              <a:rPr kumimoji="0" lang="en-US" sz="2800" b="0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8C78E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and a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green algae</a:t>
            </a:r>
            <a:r>
              <a:rPr kumimoji="0" lang="en-US" sz="2800" b="0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600" b="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F8C78E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38" name="Google Shape;1138;p146"/>
          <p:cNvSpPr txBox="1"/>
          <p:nvPr/>
        </p:nvSpPr>
        <p:spPr>
          <a:xfrm>
            <a:off x="3342871" y="1556772"/>
            <a:ext cx="2324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Green algae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cxnSp>
        <p:nvCxnSpPr>
          <p:cNvPr id="1139" name="Google Shape;1139;p146"/>
          <p:cNvCxnSpPr/>
          <p:nvPr/>
        </p:nvCxnSpPr>
        <p:spPr>
          <a:xfrm rot="10800000">
            <a:off x="4769608" y="1757884"/>
            <a:ext cx="783676" cy="15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0" name="Google Shape;1140;p146"/>
          <p:cNvCxnSpPr/>
          <p:nvPr/>
        </p:nvCxnSpPr>
        <p:spPr>
          <a:xfrm rot="10800000">
            <a:off x="4769606" y="3012725"/>
            <a:ext cx="783676" cy="15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1" name="Google Shape;1141;p146"/>
          <p:cNvSpPr txBox="1"/>
          <p:nvPr/>
        </p:nvSpPr>
        <p:spPr>
          <a:xfrm>
            <a:off x="3885809" y="2709239"/>
            <a:ext cx="15133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Fungal hyphae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42" name="Google Shape;1142;p146"/>
          <p:cNvSpPr txBox="1"/>
          <p:nvPr/>
        </p:nvSpPr>
        <p:spPr>
          <a:xfrm>
            <a:off x="4263243" y="3956500"/>
            <a:ext cx="4654438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 lichen shows the biological relationship of  </a:t>
            </a:r>
            <a:r>
              <a:rPr lang="en-US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rPr>
              <a:t>mutualism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4" name="Google Shape;1144;p146"/>
          <p:cNvSpPr txBox="1"/>
          <p:nvPr/>
        </p:nvSpPr>
        <p:spPr>
          <a:xfrm>
            <a:off x="4400720" y="4941050"/>
            <a:ext cx="451696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376B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algae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376B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provides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food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376B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for the fungi.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fungus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376B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provides </a:t>
            </a:r>
            <a:r>
              <a:rPr lang="en-US" sz="2400" dirty="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water  and shelter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376B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in which to live for the algae. Both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benefit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376B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4B376B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47" name="Google Shape;1147;p146" descr="images-1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319" y="3890712"/>
            <a:ext cx="4174401" cy="2659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47"/>
          <p:cNvSpPr txBox="1"/>
          <p:nvPr/>
        </p:nvSpPr>
        <p:spPr>
          <a:xfrm>
            <a:off x="432371" y="345924"/>
            <a:ext cx="5404655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Since they are very resistant to drought and cold, they are often the first organisms to begin the colonization of barren environments.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  <a:p>
            <a:pPr lvl="0">
              <a:spcBef>
                <a:spcPts val="1200"/>
              </a:spcBef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FF07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They break down the </a:t>
            </a:r>
            <a:r>
              <a:rPr lang="en-US" sz="24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rocks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FF07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upon which they grow, the first step in the formation of </a:t>
            </a:r>
            <a:r>
              <a:rPr lang="en-US" sz="2400" dirty="0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rPr>
              <a:t>soil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FF07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C0FF07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53" name="Google Shape;1153;p147"/>
          <p:cNvSpPr txBox="1"/>
          <p:nvPr/>
        </p:nvSpPr>
        <p:spPr>
          <a:xfrm>
            <a:off x="5837026" y="3097574"/>
            <a:ext cx="3013096" cy="321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They are very sensitive to </a:t>
            </a:r>
            <a:r>
              <a:rPr lang="en-US" sz="2900" dirty="0">
                <a:solidFill>
                  <a:srgbClr val="C0FF07"/>
                </a:solidFill>
                <a:latin typeface="Constantia"/>
                <a:ea typeface="Constantia"/>
                <a:cs typeface="Constantia"/>
                <a:sym typeface="Constantia"/>
              </a:rPr>
              <a:t>air pollution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and are often used as an indicator of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C0FF07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poor air quality.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57" name="Google Shape;1157;p147" descr="images-1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026" y="3160299"/>
            <a:ext cx="4672836" cy="350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147" descr="images-14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7026" y="550863"/>
            <a:ext cx="3035512" cy="2273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48"/>
          <p:cNvSpPr/>
          <p:nvPr/>
        </p:nvSpPr>
        <p:spPr>
          <a:xfrm>
            <a:off x="3171063" y="618381"/>
            <a:ext cx="5372159" cy="11387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cs typeface="Arial"/>
                <a:sym typeface="Arial"/>
              </a:rPr>
              <a:t>Mycorrhizae</a:t>
            </a:r>
          </a:p>
        </p:txBody>
      </p:sp>
      <p:sp>
        <p:nvSpPr>
          <p:cNvPr id="1164" name="Google Shape;1164;p148"/>
          <p:cNvSpPr txBox="1"/>
          <p:nvPr/>
        </p:nvSpPr>
        <p:spPr>
          <a:xfrm>
            <a:off x="608024" y="2391265"/>
            <a:ext cx="8200521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This is a symbiotic (mutualistic) relationship between a </a:t>
            </a:r>
            <a:r>
              <a:rPr lang="en-US" sz="2800" dirty="0">
                <a:solidFill>
                  <a:srgbClr val="7B354D"/>
                </a:solidFill>
                <a:latin typeface="Constantia"/>
                <a:ea typeface="Constantia"/>
                <a:cs typeface="Constantia"/>
                <a:sym typeface="Constantia"/>
              </a:rPr>
              <a:t>fungus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and the </a:t>
            </a:r>
            <a:r>
              <a:rPr lang="en-US" sz="2800" dirty="0">
                <a:solidFill>
                  <a:srgbClr val="7B354D"/>
                </a:solidFill>
                <a:latin typeface="Constantia"/>
                <a:ea typeface="Constantia"/>
                <a:cs typeface="Constantia"/>
                <a:sym typeface="Constantia"/>
              </a:rPr>
              <a:t>roots of plants.</a:t>
            </a:r>
          </a:p>
          <a:p>
            <a:pPr lvl="0"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mass of fungal hyphae is found wrapped around the true roots of plants.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67" name="Google Shape;1167;p148"/>
          <p:cNvSpPr txBox="1"/>
          <p:nvPr/>
        </p:nvSpPr>
        <p:spPr>
          <a:xfrm>
            <a:off x="2648717" y="4555736"/>
            <a:ext cx="630926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fungal hyphae helps to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increase the surface area for the absorption of water.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hyphae also improve the delivery of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phosphate ions and other minerals to plants.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68" name="Google Shape;1168;p148" descr="images-1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568" y="112924"/>
            <a:ext cx="2438993" cy="227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48" descr="images-15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708" y="4350211"/>
            <a:ext cx="2226711" cy="235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49"/>
          <p:cNvSpPr/>
          <p:nvPr/>
        </p:nvSpPr>
        <p:spPr>
          <a:xfrm>
            <a:off x="3436386" y="362901"/>
            <a:ext cx="5372159" cy="11387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cs typeface="Arial"/>
                <a:sym typeface="Arial"/>
              </a:rPr>
              <a:t>Mycorrhizae</a:t>
            </a:r>
          </a:p>
        </p:txBody>
      </p:sp>
      <p:pic>
        <p:nvPicPr>
          <p:cNvPr id="1175" name="Google Shape;1175;p149" descr="images-1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469" y="362901"/>
            <a:ext cx="2879173" cy="2519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49"/>
          <p:cNvSpPr txBox="1"/>
          <p:nvPr/>
        </p:nvSpPr>
        <p:spPr>
          <a:xfrm>
            <a:off x="3152642" y="2987496"/>
            <a:ext cx="3086233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Almost all vascular plants have mycorrhizae and rely on their fungal partners for essential nutrients.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77" name="Google Shape;1177;p149"/>
          <p:cNvSpPr txBox="1"/>
          <p:nvPr/>
        </p:nvSpPr>
        <p:spPr>
          <a:xfrm>
            <a:off x="3436385" y="1605361"/>
            <a:ext cx="5372159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plant provides </a:t>
            </a:r>
            <a:r>
              <a:rPr lang="en-US" sz="31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food</a:t>
            </a: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for the fungus.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79" name="Google Shape;1179;p149" descr="images-16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8875" y="2882177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49" descr="images-12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468" y="3570673"/>
            <a:ext cx="2879173" cy="271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66FF"/>
                </a:solidFill>
              </a:rPr>
              <a:t>CHARACTERISTICS OF FUNGI</a:t>
            </a:r>
            <a:endParaRPr dirty="0">
              <a:solidFill>
                <a:srgbClr val="FF66FF"/>
              </a:solidFill>
            </a:endParaRPr>
          </a:p>
        </p:txBody>
      </p:sp>
      <p:sp>
        <p:nvSpPr>
          <p:cNvPr id="719" name="Google Shape;719;p106"/>
          <p:cNvSpPr txBox="1">
            <a:spLocks noGrp="1"/>
          </p:cNvSpPr>
          <p:nvPr>
            <p:ph type="body" idx="1"/>
          </p:nvPr>
        </p:nvSpPr>
        <p:spPr>
          <a:xfrm>
            <a:off x="126999" y="1181099"/>
            <a:ext cx="4114800" cy="549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Fungi are </a:t>
            </a:r>
            <a:r>
              <a:rPr lang="en-US" sz="2800" b="1" dirty="0">
                <a:solidFill>
                  <a:srgbClr val="00B050"/>
                </a:solidFill>
              </a:rPr>
              <a:t>NOT</a:t>
            </a:r>
            <a:r>
              <a:rPr lang="en-US" sz="2800" b="1" dirty="0"/>
              <a:t> plants (No Chlorophyll)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FF66FF"/>
                </a:solidFill>
              </a:rPr>
              <a:t>Eukaryotes</a:t>
            </a:r>
            <a:endParaRPr dirty="0">
              <a:solidFill>
                <a:srgbClr val="FF66FF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Heterotrophic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FF66FF"/>
                </a:solidFill>
              </a:rPr>
              <a:t>Non-motile</a:t>
            </a:r>
            <a:endParaRPr sz="2800" b="1" dirty="0">
              <a:solidFill>
                <a:srgbClr val="FF66FF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rgbClr val="F0A22E"/>
              </a:buClr>
              <a:buSzPts val="1960"/>
              <a:buNone/>
            </a:pPr>
            <a:r>
              <a:rPr lang="en-US" sz="2800" b="1" dirty="0">
                <a:solidFill>
                  <a:srgbClr val="4E3B30"/>
                </a:solidFill>
              </a:rPr>
              <a:t>Grow best in </a:t>
            </a:r>
            <a:r>
              <a:rPr lang="en-US" sz="2800" b="1" dirty="0">
                <a:solidFill>
                  <a:srgbClr val="990000"/>
                </a:solidFill>
              </a:rPr>
              <a:t>warm, moist </a:t>
            </a:r>
            <a:r>
              <a:rPr lang="en-US" sz="2800" b="1" dirty="0">
                <a:solidFill>
                  <a:srgbClr val="4E3B30"/>
                </a:solidFill>
              </a:rPr>
              <a:t>environments</a:t>
            </a:r>
            <a:endParaRPr sz="2800"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Most are </a:t>
            </a:r>
            <a:r>
              <a:rPr lang="en-US" sz="2800" b="1" dirty="0">
                <a:solidFill>
                  <a:srgbClr val="FF0000"/>
                </a:solidFill>
              </a:rPr>
              <a:t>saprophytes</a:t>
            </a:r>
            <a:r>
              <a:rPr lang="en-US" sz="2800" b="1" dirty="0"/>
              <a:t> 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(</a:t>
            </a:r>
            <a:r>
              <a:rPr lang="en-US" sz="2800" b="1" dirty="0">
                <a:solidFill>
                  <a:srgbClr val="C00000"/>
                </a:solidFill>
              </a:rPr>
              <a:t>decomposers</a:t>
            </a:r>
            <a:r>
              <a:rPr lang="en-US" sz="2800" b="1" dirty="0"/>
              <a:t>)</a:t>
            </a:r>
            <a:endParaRPr dirty="0"/>
          </a:p>
        </p:txBody>
      </p:sp>
      <p:sp>
        <p:nvSpPr>
          <p:cNvPr id="720" name="Google Shape;720;p106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371599"/>
            <a:ext cx="4902201" cy="5115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50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FUNGI: PRACTICAL ASPECTS</a:t>
            </a:r>
            <a:endParaRPr dirty="0"/>
          </a:p>
        </p:txBody>
      </p:sp>
      <p:sp>
        <p:nvSpPr>
          <p:cNvPr id="1187" name="Google Shape;1187;p150"/>
          <p:cNvSpPr txBox="1">
            <a:spLocks noGrp="1"/>
          </p:cNvSpPr>
          <p:nvPr>
            <p:ph type="body" idx="1"/>
          </p:nvPr>
        </p:nvSpPr>
        <p:spPr>
          <a:xfrm>
            <a:off x="0" y="1142999"/>
            <a:ext cx="9144000" cy="533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523126"/>
                </a:solidFill>
              </a:rPr>
              <a:t>Primary </a:t>
            </a:r>
            <a:r>
              <a:rPr lang="en-US" sz="2400" b="1" dirty="0">
                <a:solidFill>
                  <a:srgbClr val="FF0000"/>
                </a:solidFill>
              </a:rPr>
              <a:t>decomposers</a:t>
            </a:r>
            <a:r>
              <a:rPr lang="en-US" sz="2400" b="1" dirty="0">
                <a:solidFill>
                  <a:srgbClr val="523126"/>
                </a:solidFill>
              </a:rPr>
              <a:t> in the world</a:t>
            </a:r>
            <a:endParaRPr dirty="0"/>
          </a:p>
          <a:p>
            <a:pPr marL="457200" lvl="1" indent="0" algn="l" rtl="0">
              <a:spcBef>
                <a:spcPts val="120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523126"/>
                </a:solidFill>
              </a:rPr>
              <a:t>They break down organic substances into simple, soluble forms that plants can use.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00B050"/>
                </a:solidFill>
              </a:rPr>
              <a:t>Ergot of Rye</a:t>
            </a:r>
            <a:r>
              <a:rPr lang="en-US" sz="2400" b="1" dirty="0">
                <a:solidFill>
                  <a:srgbClr val="FF66FF"/>
                </a:solidFill>
              </a:rPr>
              <a:t>: fungus that causes a purplish black swelling in rye grain.</a:t>
            </a:r>
            <a:endParaRPr dirty="0">
              <a:solidFill>
                <a:srgbClr val="FF66FF"/>
              </a:solidFill>
            </a:endParaRPr>
          </a:p>
          <a:p>
            <a:pPr marL="457200" lvl="1" indent="0" algn="l" rtl="0">
              <a:spcBef>
                <a:spcPts val="120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FF66FF"/>
                </a:solidFill>
              </a:rPr>
              <a:t>“St. Anthony’s Fire”: Vomiting, Gangrene, Hallucinations, etc.</a:t>
            </a:r>
            <a:endParaRPr dirty="0">
              <a:solidFill>
                <a:srgbClr val="FF66FF"/>
              </a:solidFill>
            </a:endParaRPr>
          </a:p>
          <a:p>
            <a:pPr marL="457200" lvl="1" indent="0" algn="l" rtl="0">
              <a:spcBef>
                <a:spcPts val="120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FF66FF"/>
                </a:solidFill>
              </a:rPr>
              <a:t>Believed to have been the cause behind accusations of witchcraft in Massachusetts in 1600s.</a:t>
            </a:r>
            <a:endParaRPr dirty="0">
              <a:solidFill>
                <a:srgbClr val="FF66FF"/>
              </a:solidFill>
            </a:endParaRPr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FF0000"/>
                </a:solidFill>
              </a:rPr>
              <a:t>Chestnut Blight </a:t>
            </a:r>
            <a:r>
              <a:rPr lang="en-US" sz="2400" b="1" dirty="0">
                <a:solidFill>
                  <a:srgbClr val="3A2C23"/>
                </a:solidFill>
              </a:rPr>
              <a:t>and </a:t>
            </a:r>
            <a:r>
              <a:rPr lang="en-US" sz="2400" b="1" dirty="0">
                <a:solidFill>
                  <a:srgbClr val="FF0000"/>
                </a:solidFill>
              </a:rPr>
              <a:t>Dutch Elm disease</a:t>
            </a:r>
            <a:endParaRPr dirty="0"/>
          </a:p>
          <a:p>
            <a:pPr marL="457200" lvl="1" indent="0" algn="l" rtl="0">
              <a:spcBef>
                <a:spcPts val="1200"/>
              </a:spcBef>
              <a:spcAft>
                <a:spcPts val="0"/>
              </a:spcAft>
              <a:buSzPts val="1680"/>
              <a:buNone/>
            </a:pPr>
            <a:r>
              <a:rPr lang="en-US" sz="2400" b="1" dirty="0">
                <a:solidFill>
                  <a:srgbClr val="3A2C23"/>
                </a:solidFill>
              </a:rPr>
              <a:t>Have destroyed many trees in the US</a:t>
            </a:r>
            <a:r>
              <a:rPr lang="en-US" b="1" dirty="0">
                <a:solidFill>
                  <a:srgbClr val="3A2C23"/>
                </a:solidFill>
              </a:rPr>
              <a:t>A</a:t>
            </a:r>
            <a:endParaRPr dirty="0"/>
          </a:p>
        </p:txBody>
      </p:sp>
      <p:sp>
        <p:nvSpPr>
          <p:cNvPr id="1188" name="Google Shape;1188;p150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210;p152">
            <a:extLst>
              <a:ext uri="{FF2B5EF4-FFF2-40B4-BE49-F238E27FC236}">
                <a16:creationId xmlns:a16="http://schemas.microsoft.com/office/drawing/2014/main" id="{97567628-996E-3E51-2C71-57D694AB80D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7629" y="4945712"/>
            <a:ext cx="2536371" cy="1018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51"/>
          <p:cNvSpPr txBox="1"/>
          <p:nvPr/>
        </p:nvSpPr>
        <p:spPr>
          <a:xfrm>
            <a:off x="2524728" y="216404"/>
            <a:ext cx="3688677" cy="1046440"/>
          </a:xfrm>
          <a:prstGeom prst="rect">
            <a:avLst/>
          </a:prstGeom>
          <a:blipFill rotWithShape="1">
            <a:blip r:embed="rId3">
              <a:alphaModFix/>
            </a:blip>
            <a:tile tx="0" ty="0" sx="40000" sy="40000" flip="none" algn="tl"/>
          </a:blip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Importance of Decomposition </a:t>
            </a:r>
            <a:endParaRPr kumimoji="0" sz="3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94" name="Google Shape;1194;p151"/>
          <p:cNvSpPr txBox="1"/>
          <p:nvPr/>
        </p:nvSpPr>
        <p:spPr>
          <a:xfrm>
            <a:off x="3722197" y="1320816"/>
            <a:ext cx="498241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Fungi play an essential role in nearly every ecosystem by breaking down the bodies and wastes of other organisms.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151"/>
          <p:cNvSpPr txBox="1"/>
          <p:nvPr/>
        </p:nvSpPr>
        <p:spPr>
          <a:xfrm>
            <a:off x="283744" y="3991266"/>
            <a:ext cx="8593401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This promotes the recycling of </a:t>
            </a:r>
            <a:r>
              <a:rPr lang="en-US" sz="28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nutrients and essential chemicals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Without decomposition, these elements and compounds would be forever locked in the bodies of dead organisms. 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202" name="Google Shape;1202;p151" descr="Unknown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891" y="1358760"/>
            <a:ext cx="2823825" cy="240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51"/>
          <p:cNvSpPr txBox="1"/>
          <p:nvPr/>
        </p:nvSpPr>
        <p:spPr>
          <a:xfrm>
            <a:off x="4507768" y="347403"/>
            <a:ext cx="3688677" cy="1046440"/>
          </a:xfrm>
          <a:prstGeom prst="rect">
            <a:avLst/>
          </a:prstGeom>
          <a:blipFill rotWithShape="1">
            <a:blip r:embed="rId3">
              <a:alphaModFix/>
            </a:blip>
            <a:tile tx="0" ty="0" sx="40000" sy="40000" flip="none" algn="tl"/>
          </a:blip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The Importance of Decomposition </a:t>
            </a:r>
            <a:endParaRPr kumimoji="0" sz="3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95" name="Google Shape;1195;p151"/>
          <p:cNvSpPr txBox="1"/>
          <p:nvPr/>
        </p:nvSpPr>
        <p:spPr>
          <a:xfrm>
            <a:off x="346549" y="183594"/>
            <a:ext cx="3669237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Life on Earth depends upon the chemical elements being returned to the </a:t>
            </a:r>
            <a:r>
              <a:rPr lang="en-US" sz="32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ecosystem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 so that they may be used in the </a:t>
            </a:r>
            <a:r>
              <a:rPr lang="en-US" sz="3200" dirty="0">
                <a:solidFill>
                  <a:srgbClr val="000090"/>
                </a:solidFill>
                <a:latin typeface="Constantia"/>
                <a:ea typeface="Constantia"/>
                <a:cs typeface="Constantia"/>
                <a:sym typeface="Constantia"/>
              </a:rPr>
              <a:t>bodies of new organisms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DF59C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 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8" name="Google Shape;1198;p151"/>
          <p:cNvSpPr txBox="1"/>
          <p:nvPr/>
        </p:nvSpPr>
        <p:spPr>
          <a:xfrm>
            <a:off x="275299" y="4629045"/>
            <a:ext cx="3669237" cy="1926227"/>
          </a:xfrm>
          <a:prstGeom prst="rect">
            <a:avLst/>
          </a:prstGeom>
          <a:blipFill rotWithShape="1">
            <a:blip r:embed="rId4">
              <a:alphaModFix/>
            </a:blip>
            <a:tile tx="0" ty="0" sx="40000" sy="40000" flip="none" algn="tl"/>
          </a:blipFill>
          <a:ln w="127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If these materials were not returned, the soil would quickly be </a:t>
            </a:r>
            <a:r>
              <a:rPr lang="en-US" sz="2400" dirty="0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depleted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, and Earth would become </a:t>
            </a:r>
            <a:r>
              <a:rPr lang="en-US" sz="2400" dirty="0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lifeless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793FF-51B3-510C-F88F-A396A7089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43" y="1559071"/>
            <a:ext cx="4816257" cy="48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52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PRACTICAL ASPECTS</a:t>
            </a:r>
            <a:endParaRPr/>
          </a:p>
        </p:txBody>
      </p:sp>
      <p:pic>
        <p:nvPicPr>
          <p:cNvPr id="1210" name="Google Shape;1210;p1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447800"/>
            <a:ext cx="3733800" cy="239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152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2" name="Google Shape;1212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9215" y="1408112"/>
            <a:ext cx="3080385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800" y="4191000"/>
            <a:ext cx="33528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6A3628-E224-7B30-0A97-C7EF92051654}"/>
              </a:ext>
            </a:extLst>
          </p:cNvPr>
          <p:cNvSpPr txBox="1"/>
          <p:nvPr/>
        </p:nvSpPr>
        <p:spPr>
          <a:xfrm>
            <a:off x="5861464" y="6252915"/>
            <a:ext cx="2235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Dutch Elm disease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53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PRACTICAL ASPECTS</a:t>
            </a:r>
            <a:endParaRPr/>
          </a:p>
        </p:txBody>
      </p:sp>
      <p:sp>
        <p:nvSpPr>
          <p:cNvPr id="1220" name="Google Shape;1220;p153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523126"/>
                </a:solidFill>
              </a:rPr>
              <a:t>Edible Mushrooms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FF66FF"/>
                </a:solidFill>
              </a:rPr>
              <a:t>Making of Cheese</a:t>
            </a:r>
            <a:endParaRPr dirty="0">
              <a:solidFill>
                <a:srgbClr val="FF66FF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  <a:tabLst>
                <a:tab pos="4691063" algn="l"/>
              </a:tabLst>
            </a:pPr>
            <a:r>
              <a:rPr lang="en-US" sz="2800" b="1" dirty="0">
                <a:solidFill>
                  <a:srgbClr val="523126"/>
                </a:solidFill>
              </a:rPr>
              <a:t>	Yeast in Baking</a:t>
            </a:r>
            <a:endParaRPr dirty="0"/>
          </a:p>
        </p:txBody>
      </p:sp>
      <p:sp>
        <p:nvSpPr>
          <p:cNvPr id="1221" name="Google Shape;1221;p153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229;p154">
            <a:extLst>
              <a:ext uri="{FF2B5EF4-FFF2-40B4-BE49-F238E27FC236}">
                <a16:creationId xmlns:a16="http://schemas.microsoft.com/office/drawing/2014/main" id="{F3FE52D9-03DA-4ECC-1DB9-B36D7B04B8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420" y="2735507"/>
            <a:ext cx="2971800" cy="243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30;p154">
            <a:extLst>
              <a:ext uri="{FF2B5EF4-FFF2-40B4-BE49-F238E27FC236}">
                <a16:creationId xmlns:a16="http://schemas.microsoft.com/office/drawing/2014/main" id="{5CD5009F-6D56-7A91-55BE-D9F8D49142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424" y="3429000"/>
            <a:ext cx="3302176" cy="2207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54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PRACTICAL ASPECTS</a:t>
            </a:r>
            <a:endParaRPr/>
          </a:p>
        </p:txBody>
      </p:sp>
      <p:sp>
        <p:nvSpPr>
          <p:cNvPr id="1228" name="Google Shape;1228;p154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1" name="Google Shape;1231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513" y="3552495"/>
            <a:ext cx="3517039" cy="239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2475" y="4121975"/>
            <a:ext cx="3632200" cy="27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20;p153">
            <a:extLst>
              <a:ext uri="{FF2B5EF4-FFF2-40B4-BE49-F238E27FC236}">
                <a16:creationId xmlns:a16="http://schemas.microsoft.com/office/drawing/2014/main" id="{F14FEEF0-DBB0-E0D2-F19E-ED6C7C1CA511}"/>
              </a:ext>
            </a:extLst>
          </p:cNvPr>
          <p:cNvSpPr txBox="1">
            <a:spLocks/>
          </p:cNvSpPr>
          <p:nvPr/>
        </p:nvSpPr>
        <p:spPr>
          <a:xfrm>
            <a:off x="457200" y="1485900"/>
            <a:ext cx="8686800" cy="224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🞭"/>
              <a:defRPr sz="3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🞤"/>
              <a:defRPr sz="2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🞫"/>
              <a:defRPr sz="2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🞲"/>
              <a:defRPr sz="20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🞩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🞤"/>
              <a:defRPr sz="18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200400" marR="0" lvl="6" indent="-2971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🞲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57600" marR="0" lvl="7" indent="-2971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114800" marR="0" lvl="8" indent="-2971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spcBef>
                <a:spcPts val="1800"/>
              </a:spcBef>
              <a:buSzPts val="1960"/>
              <a:buFont typeface="Noto Sans Symbols"/>
              <a:buNone/>
            </a:pPr>
            <a:r>
              <a:rPr lang="en-US" sz="2800" b="1" dirty="0">
                <a:solidFill>
                  <a:srgbClr val="FF66FF"/>
                </a:solidFill>
              </a:rPr>
              <a:t>Yeast to ferment beer and wine</a:t>
            </a:r>
          </a:p>
          <a:p>
            <a:pPr marL="0" indent="0">
              <a:spcBef>
                <a:spcPts val="1800"/>
              </a:spcBef>
              <a:buSzPts val="1960"/>
              <a:buFont typeface="Noto Sans Symbols"/>
              <a:buNone/>
            </a:pPr>
            <a:endParaRPr lang="en-US" sz="2000" dirty="0">
              <a:solidFill>
                <a:srgbClr val="FF66FF"/>
              </a:solidFill>
            </a:endParaRPr>
          </a:p>
          <a:p>
            <a:pPr marL="0" indent="0">
              <a:spcBef>
                <a:spcPts val="1800"/>
              </a:spcBef>
              <a:buSzPts val="1960"/>
              <a:buFont typeface="Noto Sans Symbols"/>
              <a:buNone/>
            </a:pPr>
            <a:r>
              <a:rPr lang="en-US" sz="2800" b="1" dirty="0">
                <a:solidFill>
                  <a:srgbClr val="523126"/>
                </a:solidFill>
              </a:rPr>
              <a:t>Yeast to make ethanol added to gasoline</a:t>
            </a:r>
            <a:endParaRPr lang="en-US" dirty="0"/>
          </a:p>
          <a:p>
            <a:pPr marL="4121150" indent="0">
              <a:spcBef>
                <a:spcPts val="1800"/>
              </a:spcBef>
              <a:buSzPts val="1960"/>
              <a:buFont typeface="Noto Sans Symbols"/>
              <a:buNone/>
            </a:pPr>
            <a:r>
              <a:rPr lang="en-US" sz="2800" b="1" dirty="0">
                <a:solidFill>
                  <a:srgbClr val="FF66FF"/>
                </a:solidFill>
              </a:rPr>
              <a:t>Antibiotics - Penicillin</a:t>
            </a:r>
            <a:endParaRPr lang="en-US" b="1" dirty="0">
              <a:solidFill>
                <a:srgbClr val="FF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0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/>
              <a:t>THE CHARACTERISTICS OF FUNGI</a:t>
            </a:r>
            <a:endParaRPr/>
          </a:p>
        </p:txBody>
      </p:sp>
      <p:sp>
        <p:nvSpPr>
          <p:cNvPr id="728" name="Google Shape;728;p107"/>
          <p:cNvSpPr txBox="1">
            <a:spLocks noGrp="1"/>
          </p:cNvSpPr>
          <p:nvPr>
            <p:ph type="body" idx="1"/>
          </p:nvPr>
        </p:nvSpPr>
        <p:spPr>
          <a:xfrm>
            <a:off x="152400" y="1295400"/>
            <a:ext cx="89916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en-US" sz="3600" b="1" dirty="0">
                <a:solidFill>
                  <a:srgbClr val="FF0000"/>
                </a:solidFill>
              </a:rPr>
              <a:t>Absorptive heterotrophs: </a:t>
            </a:r>
            <a:r>
              <a:rPr lang="en-US" sz="3600" b="1" dirty="0"/>
              <a:t>digest food first and then absorb it into their bodies (</a:t>
            </a:r>
            <a:r>
              <a:rPr lang="en-US" sz="3600" b="1" dirty="0">
                <a:solidFill>
                  <a:srgbClr val="C00000"/>
                </a:solidFill>
              </a:rPr>
              <a:t>Extracellular Digestion</a:t>
            </a:r>
            <a:r>
              <a:rPr lang="en-US" sz="3600" b="1" dirty="0"/>
              <a:t>).</a:t>
            </a:r>
            <a:endParaRPr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ts val="2520"/>
              <a:buNone/>
            </a:pPr>
            <a:endParaRPr lang="en-US" sz="3600" b="1" dirty="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ts val="2520"/>
              <a:buNone/>
            </a:pPr>
            <a:r>
              <a:rPr lang="en-US" sz="3600" b="1" dirty="0"/>
              <a:t>Release </a:t>
            </a:r>
            <a:r>
              <a:rPr lang="en-US" sz="3600" b="1" dirty="0">
                <a:solidFill>
                  <a:srgbClr val="990000"/>
                </a:solidFill>
              </a:rPr>
              <a:t>digestive enzymes </a:t>
            </a:r>
            <a:r>
              <a:rPr lang="en-US" sz="3600" b="1" dirty="0"/>
              <a:t>to break down organic material or their host.</a:t>
            </a:r>
            <a:endParaRPr dirty="0"/>
          </a:p>
        </p:txBody>
      </p:sp>
      <p:pic>
        <p:nvPicPr>
          <p:cNvPr id="729" name="Google Shape;729;p107" descr="http://www.williamsclass.com/SixthScienceWork/Classification/ClassificationNotes/images/breadMold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4949825"/>
            <a:ext cx="19050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07"/>
          <p:cNvSpPr txBox="1"/>
          <p:nvPr/>
        </p:nvSpPr>
        <p:spPr>
          <a:xfrm>
            <a:off x="4648200" y="5712618"/>
            <a:ext cx="23622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BREAD MOLD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" name="Google Shape;731;p107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382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/>
              <a:t>THE CHARACTERISTICS OF FUNGI</a:t>
            </a:r>
            <a:endParaRPr/>
          </a:p>
        </p:txBody>
      </p:sp>
      <p:sp>
        <p:nvSpPr>
          <p:cNvPr id="738" name="Google Shape;738;p108"/>
          <p:cNvSpPr txBox="1">
            <a:spLocks noGrp="1"/>
          </p:cNvSpPr>
          <p:nvPr>
            <p:ph type="body" idx="1"/>
          </p:nvPr>
        </p:nvSpPr>
        <p:spPr>
          <a:xfrm>
            <a:off x="342900" y="1209675"/>
            <a:ext cx="64389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Important </a:t>
            </a:r>
            <a:r>
              <a:rPr lang="en-US" sz="2800" b="1" dirty="0">
                <a:solidFill>
                  <a:srgbClr val="FF66FF"/>
                </a:solidFill>
              </a:rPr>
              <a:t>decomposers</a:t>
            </a:r>
            <a:r>
              <a:rPr lang="en-US" sz="2800" b="1" dirty="0"/>
              <a:t> and </a:t>
            </a:r>
            <a:r>
              <a:rPr lang="en-US" sz="2800" b="1" dirty="0">
                <a:solidFill>
                  <a:srgbClr val="FF66FF"/>
                </a:solidFill>
              </a:rPr>
              <a:t>recyclers of nutrients </a:t>
            </a:r>
            <a:r>
              <a:rPr lang="en-US" sz="2800" b="1" dirty="0"/>
              <a:t>in the environment.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Most are </a:t>
            </a:r>
            <a:r>
              <a:rPr lang="en-US" sz="2800" b="1" dirty="0">
                <a:solidFill>
                  <a:srgbClr val="FF66FF"/>
                </a:solidFill>
              </a:rPr>
              <a:t>multicellular</a:t>
            </a:r>
            <a:r>
              <a:rPr lang="en-US" sz="2800" b="1" dirty="0"/>
              <a:t>, except </a:t>
            </a:r>
            <a:r>
              <a:rPr lang="en-US" sz="2800" b="1" dirty="0">
                <a:solidFill>
                  <a:srgbClr val="FF66FF"/>
                </a:solidFill>
              </a:rPr>
              <a:t>unicellular yeast.</a:t>
            </a:r>
            <a:endParaRPr dirty="0">
              <a:solidFill>
                <a:srgbClr val="FF66FF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2A1F03"/>
                </a:solidFill>
              </a:rPr>
              <a:t>Lack</a:t>
            </a:r>
            <a:r>
              <a:rPr lang="en-US" sz="2800" b="1" dirty="0">
                <a:solidFill>
                  <a:srgbClr val="990000"/>
                </a:solidFill>
              </a:rPr>
              <a:t> </a:t>
            </a:r>
            <a:r>
              <a:rPr lang="en-US" sz="2800" b="1" dirty="0">
                <a:solidFill>
                  <a:srgbClr val="FF66FF"/>
                </a:solidFill>
              </a:rPr>
              <a:t>true roots, stems or leaves </a:t>
            </a:r>
            <a:r>
              <a:rPr lang="en-US" sz="2800" b="1" dirty="0">
                <a:solidFill>
                  <a:schemeClr val="dk1"/>
                </a:solidFill>
              </a:rPr>
              <a:t>(no tissues).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rgbClr val="F0A22E"/>
              </a:buClr>
              <a:buSzPts val="1960"/>
              <a:buNone/>
            </a:pPr>
            <a:r>
              <a:rPr lang="en-US" sz="2800" b="1" dirty="0">
                <a:solidFill>
                  <a:srgbClr val="FF66FF"/>
                </a:solidFill>
              </a:rPr>
              <a:t>MYCOLOGY</a:t>
            </a:r>
            <a:r>
              <a:rPr lang="en-US" sz="2800" b="1" dirty="0">
                <a:solidFill>
                  <a:srgbClr val="4E3B30"/>
                </a:solidFill>
              </a:rPr>
              <a:t> is the study of fungi.</a:t>
            </a:r>
            <a:endParaRPr dirty="0"/>
          </a:p>
          <a:p>
            <a:pPr marL="342900" lvl="0" indent="-200660" algn="l" rtl="0"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739" name="Google Shape;739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1066800"/>
            <a:ext cx="2057400" cy="341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08" descr="http://www.uv.es/perisnav/images/yeas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800" y="5143500"/>
            <a:ext cx="178117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08"/>
          <p:cNvSpPr txBox="1"/>
          <p:nvPr/>
        </p:nvSpPr>
        <p:spPr>
          <a:xfrm>
            <a:off x="6781800" y="4508592"/>
            <a:ext cx="21336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MULTICELLULAR MUSHROOM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42" name="Google Shape;742;p108"/>
          <p:cNvSpPr txBox="1"/>
          <p:nvPr/>
        </p:nvSpPr>
        <p:spPr>
          <a:xfrm>
            <a:off x="4173187" y="5968835"/>
            <a:ext cx="28194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UNICELLULAR YEAST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" name="Google Shape;743;p108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" grpId="0"/>
      <p:bldP spid="7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09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66FF"/>
                </a:solidFill>
              </a:rPr>
              <a:t>CHARACTERISTICS OF FUNGI</a:t>
            </a:r>
            <a:endParaRPr dirty="0">
              <a:solidFill>
                <a:srgbClr val="FF66FF"/>
              </a:solidFill>
            </a:endParaRPr>
          </a:p>
        </p:txBody>
      </p:sp>
      <p:sp>
        <p:nvSpPr>
          <p:cNvPr id="750" name="Google Shape;750;p109"/>
          <p:cNvSpPr txBox="1">
            <a:spLocks noGrp="1"/>
          </p:cNvSpPr>
          <p:nvPr>
            <p:ph type="body" idx="1"/>
          </p:nvPr>
        </p:nvSpPr>
        <p:spPr>
          <a:xfrm>
            <a:off x="304800" y="1371599"/>
            <a:ext cx="8686800" cy="534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The visible body and underground structure of a multicellular fungus are made up of long chains of cells called </a:t>
            </a:r>
            <a:r>
              <a:rPr lang="en-US" sz="2800" b="1" dirty="0">
                <a:solidFill>
                  <a:srgbClr val="FF0000"/>
                </a:solidFill>
              </a:rPr>
              <a:t>HYPHAE, </a:t>
            </a:r>
            <a:r>
              <a:rPr lang="en-US" sz="2800" b="1" dirty="0"/>
              <a:t>that are entwined to form a mass, the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MYCELIUM.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FF0000"/>
                </a:solidFill>
              </a:rPr>
              <a:t>Mycelia </a:t>
            </a:r>
            <a:r>
              <a:rPr lang="en-US" sz="2800" b="1" dirty="0"/>
              <a:t>digest, absorb, and transport nutrients for the rest of the fungus.</a:t>
            </a:r>
            <a:endParaRPr sz="28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/>
              <a:t>A multicellular fungus consists of an above-ground </a:t>
            </a:r>
            <a:r>
              <a:rPr lang="en-US" sz="2800" b="1" dirty="0">
                <a:solidFill>
                  <a:srgbClr val="FF0000"/>
                </a:solidFill>
              </a:rPr>
              <a:t>FRUITING BODY </a:t>
            </a:r>
            <a:r>
              <a:rPr lang="en-US" sz="2800" b="1" dirty="0">
                <a:solidFill>
                  <a:srgbClr val="4E3B30"/>
                </a:solidFill>
              </a:rPr>
              <a:t>and a below-ground </a:t>
            </a:r>
            <a:r>
              <a:rPr lang="en-US" sz="2800" b="1" dirty="0">
                <a:solidFill>
                  <a:srgbClr val="FF0000"/>
                </a:solidFill>
              </a:rPr>
              <a:t>MYCELIUM.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SzPts val="1960"/>
              <a:buNone/>
            </a:pPr>
            <a:r>
              <a:rPr lang="en-US" sz="2800" b="1" dirty="0">
                <a:solidFill>
                  <a:srgbClr val="FF0000"/>
                </a:solidFill>
              </a:rPr>
              <a:t>Cell walls </a:t>
            </a:r>
            <a:r>
              <a:rPr lang="en-US" sz="2800" b="1" dirty="0"/>
              <a:t>are made of </a:t>
            </a:r>
            <a:r>
              <a:rPr lang="en-US" sz="2800" b="1" dirty="0">
                <a:solidFill>
                  <a:srgbClr val="FF0000"/>
                </a:solidFill>
              </a:rPr>
              <a:t>CHITIN </a:t>
            </a:r>
            <a:r>
              <a:rPr lang="en-US" sz="2800" b="1" dirty="0"/>
              <a:t>(complex carbohydrate).</a:t>
            </a:r>
            <a:endParaRPr sz="2800" b="1" dirty="0"/>
          </a:p>
          <a:p>
            <a:pPr marL="342900" lvl="0" indent="-218440" algn="l" rtl="0">
              <a:spcBef>
                <a:spcPts val="560"/>
              </a:spcBef>
              <a:spcAft>
                <a:spcPts val="0"/>
              </a:spcAft>
              <a:buSzPts val="1960"/>
              <a:buNone/>
            </a:pPr>
            <a:endParaRPr sz="2800" b="1" dirty="0">
              <a:solidFill>
                <a:srgbClr val="FF0000"/>
              </a:solidFill>
            </a:endParaRPr>
          </a:p>
          <a:p>
            <a:pPr marL="342900" lvl="0" indent="-218440" algn="l" rtl="0">
              <a:spcBef>
                <a:spcPts val="560"/>
              </a:spcBef>
              <a:spcAft>
                <a:spcPts val="0"/>
              </a:spcAft>
              <a:buSzPts val="1960"/>
              <a:buNone/>
            </a:pP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751" name="Google Shape;751;p109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0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D38E2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D38E2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28600"/>
            <a:ext cx="8741516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10"/>
          <p:cNvSpPr txBox="1"/>
          <p:nvPr/>
        </p:nvSpPr>
        <p:spPr>
          <a:xfrm>
            <a:off x="6096000" y="6189240"/>
            <a:ext cx="2597186" cy="369332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Coenocytic (No Septa)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0" name="Google Shape;760;p110"/>
          <p:cNvSpPr txBox="1"/>
          <p:nvPr/>
        </p:nvSpPr>
        <p:spPr>
          <a:xfrm>
            <a:off x="7775558" y="228600"/>
            <a:ext cx="1194558" cy="369332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Septated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1" name="Google Shape;761;p110"/>
          <p:cNvSpPr txBox="1"/>
          <p:nvPr/>
        </p:nvSpPr>
        <p:spPr>
          <a:xfrm>
            <a:off x="304801" y="351710"/>
            <a:ext cx="5943600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HYPHAE:  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Thin filaments that compose a fungus.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croscope">
  <a:themeElements>
    <a:clrScheme name="microscop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Paper">
  <a:themeElements>
    <a:clrScheme name="Paper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per">
  <a:themeElements>
    <a:clrScheme name="Paper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rek">
  <a:themeElements>
    <a:clrScheme name="Trek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rek">
  <a:themeElements>
    <a:clrScheme name="Trek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aper">
  <a:themeElements>
    <a:clrScheme name="Paper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Paper">
  <a:themeElements>
    <a:clrScheme name="Paper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9857</TotalTime>
  <Words>2049</Words>
  <Application>Microsoft Office PowerPoint</Application>
  <PresentationFormat>On-screen Show (4:3)</PresentationFormat>
  <Paragraphs>297</Paragraphs>
  <Slides>55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55</vt:i4>
      </vt:variant>
    </vt:vector>
  </HeadingPairs>
  <TitlesOfParts>
    <vt:vector size="73" baseType="lpstr">
      <vt:lpstr>Arial</vt:lpstr>
      <vt:lpstr>Calibri</vt:lpstr>
      <vt:lpstr>Comic Sans MS</vt:lpstr>
      <vt:lpstr>Constantia</vt:lpstr>
      <vt:lpstr>Noto Sans Symbols</vt:lpstr>
      <vt:lpstr>Tahoma</vt:lpstr>
      <vt:lpstr>Times New Roman</vt:lpstr>
      <vt:lpstr>Wingdings</vt:lpstr>
      <vt:lpstr>microscope</vt:lpstr>
      <vt:lpstr>1_Ripple</vt:lpstr>
      <vt:lpstr>Trek</vt:lpstr>
      <vt:lpstr>Paper</vt:lpstr>
      <vt:lpstr>1_Trek</vt:lpstr>
      <vt:lpstr>2_Trek</vt:lpstr>
      <vt:lpstr>4_Paper</vt:lpstr>
      <vt:lpstr>1_Paper</vt:lpstr>
      <vt:lpstr>3_Paper</vt:lpstr>
      <vt:lpstr>2_Paper</vt:lpstr>
      <vt:lpstr>Go to the “Slide Show” shade above</vt:lpstr>
      <vt:lpstr>PowerPoint Presentation</vt:lpstr>
      <vt:lpstr>Chapter 23: Kingdom Fungi</vt:lpstr>
      <vt:lpstr>PowerPoint Presentation</vt:lpstr>
      <vt:lpstr>CHARACTERISTICS OF FUNGI</vt:lpstr>
      <vt:lpstr>THE CHARACTERISTICS OF FUNGI</vt:lpstr>
      <vt:lpstr>THE CHARACTERISTICS OF FUNGI</vt:lpstr>
      <vt:lpstr>CHARACTERISTICS OF FUNGI</vt:lpstr>
      <vt:lpstr>PowerPoint Presentation</vt:lpstr>
      <vt:lpstr>THE CHARACTERISTICS OF FUNGI</vt:lpstr>
      <vt:lpstr>REPRODUCTION</vt:lpstr>
      <vt:lpstr>ASEXUAL REPRODUCTION:  THREE TYPES </vt:lpstr>
      <vt:lpstr>SEXUAL REPRODUCTION</vt:lpstr>
      <vt:lpstr>REPRODUCTION BY SPORES</vt:lpstr>
      <vt:lpstr>PowerPoint Presentation</vt:lpstr>
      <vt:lpstr>ZYGOMYCOTA (Molds)</vt:lpstr>
      <vt:lpstr>ZYGOMYCOTA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ASCOMYCOTA</vt:lpstr>
      <vt:lpstr>PowerPoint Presentation</vt:lpstr>
      <vt:lpstr>CHARACTERISTICS</vt:lpstr>
      <vt:lpstr>ASCOMYCOTA</vt:lpstr>
      <vt:lpstr>ASCOMYCOTA</vt:lpstr>
      <vt:lpstr>USES OF ASCOMYCOTA</vt:lpstr>
      <vt:lpstr>PowerPoint Presentation</vt:lpstr>
      <vt:lpstr>BASIDIOMYCOTA (Club Fungi)</vt:lpstr>
      <vt:lpstr>     BASIDIOMYCOTA  </vt:lpstr>
      <vt:lpstr>USES FOR BASIDIOMYCOTA</vt:lpstr>
      <vt:lpstr>CHARACTERISTICS OF CLUB FUNGI</vt:lpstr>
      <vt:lpstr>CHARACTERISTICS OF CLUB FUNGI</vt:lpstr>
      <vt:lpstr>Basidiomycota Structure</vt:lpstr>
      <vt:lpstr>PowerPoint Presentation</vt:lpstr>
      <vt:lpstr>DEUTEROMYCOTA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FUNGI: PRACTICAL ASPECTS</vt:lpstr>
      <vt:lpstr>PowerPoint Presentation</vt:lpstr>
      <vt:lpstr>PowerPoint Presentation</vt:lpstr>
      <vt:lpstr>PRACTICAL ASPECTS</vt:lpstr>
      <vt:lpstr>PRACTICAL ASPECTS</vt:lpstr>
      <vt:lpstr>PRACTICAL ASPECTS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to the “Slide Show” shade above</dc:title>
  <dc:creator>Craig Riesen</dc:creator>
  <cp:lastModifiedBy>Craig Riesen</cp:lastModifiedBy>
  <cp:revision>42</cp:revision>
  <dcterms:modified xsi:type="dcterms:W3CDTF">2022-08-20T13:14:44Z</dcterms:modified>
</cp:coreProperties>
</file>