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58"/>
  </p:notesMasterIdLst>
  <p:handoutMasterIdLst>
    <p:handoutMasterId r:id="rId59"/>
  </p:handoutMasterIdLst>
  <p:sldIdLst>
    <p:sldId id="355" r:id="rId2"/>
    <p:sldId id="332" r:id="rId3"/>
    <p:sldId id="381" r:id="rId4"/>
    <p:sldId id="389" r:id="rId5"/>
    <p:sldId id="390" r:id="rId6"/>
    <p:sldId id="392" r:id="rId7"/>
    <p:sldId id="395" r:id="rId8"/>
    <p:sldId id="391" r:id="rId9"/>
    <p:sldId id="397" r:id="rId10"/>
    <p:sldId id="393" r:id="rId11"/>
    <p:sldId id="398" r:id="rId12"/>
    <p:sldId id="400" r:id="rId13"/>
    <p:sldId id="396" r:id="rId14"/>
    <p:sldId id="399" r:id="rId15"/>
    <p:sldId id="394" r:id="rId16"/>
    <p:sldId id="405" r:id="rId17"/>
    <p:sldId id="382" r:id="rId18"/>
    <p:sldId id="336" r:id="rId19"/>
    <p:sldId id="337" r:id="rId20"/>
    <p:sldId id="338" r:id="rId21"/>
    <p:sldId id="339" r:id="rId22"/>
    <p:sldId id="340" r:id="rId23"/>
    <p:sldId id="341" r:id="rId24"/>
    <p:sldId id="406" r:id="rId25"/>
    <p:sldId id="407" r:id="rId26"/>
    <p:sldId id="409" r:id="rId27"/>
    <p:sldId id="345" r:id="rId28"/>
    <p:sldId id="270" r:id="rId29"/>
    <p:sldId id="426" r:id="rId30"/>
    <p:sldId id="385" r:id="rId31"/>
    <p:sldId id="387" r:id="rId32"/>
    <p:sldId id="388" r:id="rId33"/>
    <p:sldId id="277" r:id="rId34"/>
    <p:sldId id="401" r:id="rId35"/>
    <p:sldId id="410" r:id="rId36"/>
    <p:sldId id="415" r:id="rId37"/>
    <p:sldId id="402" r:id="rId38"/>
    <p:sldId id="416" r:id="rId39"/>
    <p:sldId id="351" r:id="rId40"/>
    <p:sldId id="417" r:id="rId41"/>
    <p:sldId id="418" r:id="rId42"/>
    <p:sldId id="419" r:id="rId43"/>
    <p:sldId id="422" r:id="rId44"/>
    <p:sldId id="421" r:id="rId45"/>
    <p:sldId id="427" r:id="rId46"/>
    <p:sldId id="423" r:id="rId47"/>
    <p:sldId id="411" r:id="rId48"/>
    <p:sldId id="412" r:id="rId49"/>
    <p:sldId id="357" r:id="rId50"/>
    <p:sldId id="428" r:id="rId51"/>
    <p:sldId id="361" r:id="rId52"/>
    <p:sldId id="425" r:id="rId53"/>
    <p:sldId id="365" r:id="rId54"/>
    <p:sldId id="429" r:id="rId55"/>
    <p:sldId id="424" r:id="rId56"/>
    <p:sldId id="379" r:id="rId57"/>
  </p:sldIdLst>
  <p:sldSz cx="9144000" cy="6858000" type="screen4x3"/>
  <p:notesSz cx="6858000" cy="89916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6EF05"/>
    <a:srgbClr val="041AF0"/>
    <a:srgbClr val="FAFE54"/>
    <a:srgbClr val="C0FE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2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70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26139ED1-08AC-345B-D5D2-7C59093D611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588" y="1588"/>
            <a:ext cx="2970212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i="1"/>
            </a:lvl1pPr>
          </a:lstStyle>
          <a:p>
            <a:r>
              <a:rPr lang="en-US" altLang="en-US"/>
              <a:t>DTE Energy / John Preston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8263B67D-1E15-D384-0B7C-B1CC41C71E8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1588"/>
            <a:ext cx="2970213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endParaRPr lang="en-US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2C250C97-C5C3-A493-FEE2-1622E8FF67E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588" y="8540750"/>
            <a:ext cx="2970212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i="1"/>
            </a:lvl1pPr>
          </a:lstStyle>
          <a:p>
            <a:endParaRPr lang="en-US" altLang="en-US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2391C702-D313-6838-FF98-71BF4D189F5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540750"/>
            <a:ext cx="297021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r>
              <a:rPr lang="en-US" altLang="en-US"/>
              <a:t>page </a:t>
            </a:r>
            <a:fld id="{A121E7E7-7C7C-49D9-ACBA-93566102554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078" name="Line 6">
            <a:extLst>
              <a:ext uri="{FF2B5EF4-FFF2-40B4-BE49-F238E27FC236}">
                <a16:creationId xmlns:a16="http://schemas.microsoft.com/office/drawing/2014/main" id="{C0A82F11-142E-F2F0-7C3C-DF6B08DC608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8523288"/>
            <a:ext cx="6072188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E319638C-203C-2989-E7BA-AD809C6B61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6525" y="584200"/>
            <a:ext cx="981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7" rIns="92075" bIns="46037">
            <a:spAutoFit/>
          </a:bodyPr>
          <a:lstStyle/>
          <a:p>
            <a:pPr algn="l"/>
            <a:r>
              <a:rPr lang="en-US" altLang="en-US" u="sng"/>
              <a:t>Notes</a:t>
            </a: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BE218336-7B0E-46B5-1465-3E2425C13A2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588" y="1588"/>
            <a:ext cx="2970212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i="1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BC06D610-B629-6E51-7529-5421A272251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1588"/>
            <a:ext cx="2970213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FE32ED88-58EB-486F-549F-4E1B5EB5D89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588" y="8540750"/>
            <a:ext cx="2970212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i="1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6B0C6A14-6350-1D62-7C55-1193B730AB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540750"/>
            <a:ext cx="297021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>
                <a:latin typeface="Times New Roman" panose="02020603050405020304" pitchFamily="18" charset="0"/>
              </a:defRPr>
            </a:lvl1pPr>
          </a:lstStyle>
          <a:p>
            <a:fld id="{0BE63A80-4DD3-405D-BF9E-062141EDD55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618F7122-6F0F-4B93-D6BA-5513A2F6164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88" y="4271963"/>
            <a:ext cx="5026025" cy="404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notes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55" name="Line 7">
            <a:extLst>
              <a:ext uri="{FF2B5EF4-FFF2-40B4-BE49-F238E27FC236}">
                <a16:creationId xmlns:a16="http://schemas.microsoft.com/office/drawing/2014/main" id="{BEDE3338-E9E7-045D-77C0-6E122AAD20AD}"/>
              </a:ext>
            </a:extLst>
          </p:cNvPr>
          <p:cNvSpPr>
            <a:spLocks noChangeShapeType="1"/>
          </p:cNvSpPr>
          <p:nvPr/>
        </p:nvSpPr>
        <p:spPr bwMode="auto">
          <a:xfrm>
            <a:off x="749300" y="8523288"/>
            <a:ext cx="533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Rectangle 8">
            <a:extLst>
              <a:ext uri="{FF2B5EF4-FFF2-40B4-BE49-F238E27FC236}">
                <a16:creationId xmlns:a16="http://schemas.microsoft.com/office/drawing/2014/main" id="{4B726F5D-21D2-37B5-3505-70E3BFEEFC3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76275"/>
            <a:ext cx="4492625" cy="3365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>
                <a16:creationId xmlns:a16="http://schemas.microsoft.com/office/drawing/2014/main" id="{4D36A612-A9B1-5EA8-F5EB-03B8C933B8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63E55D-EBE1-4D92-81AF-8B6E67C8FF11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270338" name="Rectangle 2">
            <a:extLst>
              <a:ext uri="{FF2B5EF4-FFF2-40B4-BE49-F238E27FC236}">
                <a16:creationId xmlns:a16="http://schemas.microsoft.com/office/drawing/2014/main" id="{5178AD91-DD9D-830B-3A1A-DF70F4AEAB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76275"/>
            <a:ext cx="4486275" cy="3365500"/>
          </a:xfrm>
          <a:ln cap="flat"/>
        </p:spPr>
      </p:sp>
      <p:sp>
        <p:nvSpPr>
          <p:cNvPr id="270339" name="Rectangle 3">
            <a:extLst>
              <a:ext uri="{FF2B5EF4-FFF2-40B4-BE49-F238E27FC236}">
                <a16:creationId xmlns:a16="http://schemas.microsoft.com/office/drawing/2014/main" id="{72D437F3-6E5A-0EE8-FD6D-0D6F1FCAED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>
                <a16:creationId xmlns:a16="http://schemas.microsoft.com/office/drawing/2014/main" id="{AAFADC9D-5CE9-BC98-2E0F-4614D42CAB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79541B-E28E-461E-A311-7508592B56B3}" type="slidenum">
              <a:rPr lang="en-US" altLang="en-US"/>
              <a:pPr/>
              <a:t>47</a:t>
            </a:fld>
            <a:endParaRPr lang="en-US" altLang="en-US"/>
          </a:p>
        </p:txBody>
      </p:sp>
      <p:sp>
        <p:nvSpPr>
          <p:cNvPr id="282626" name="Rectangle 2">
            <a:extLst>
              <a:ext uri="{FF2B5EF4-FFF2-40B4-BE49-F238E27FC236}">
                <a16:creationId xmlns:a16="http://schemas.microsoft.com/office/drawing/2014/main" id="{526F5E6F-1DEA-817A-7D28-FD37319E4E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76275"/>
            <a:ext cx="4486275" cy="3365500"/>
          </a:xfrm>
          <a:ln cap="flat"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>
                <a16:creationId xmlns:a16="http://schemas.microsoft.com/office/drawing/2014/main" id="{177BBFDE-2811-5E22-1E03-C06A758E9F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26998A-C127-4919-8560-E323547085F8}" type="slidenum">
              <a:rPr lang="en-US" altLang="en-US"/>
              <a:pPr/>
              <a:t>48</a:t>
            </a:fld>
            <a:endParaRPr lang="en-US" altLang="en-US"/>
          </a:p>
        </p:txBody>
      </p:sp>
      <p:sp>
        <p:nvSpPr>
          <p:cNvPr id="284674" name="Rectangle 2">
            <a:extLst>
              <a:ext uri="{FF2B5EF4-FFF2-40B4-BE49-F238E27FC236}">
                <a16:creationId xmlns:a16="http://schemas.microsoft.com/office/drawing/2014/main" id="{88EE1F32-8E3C-4526-ADF7-37DACBAAC8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76275"/>
            <a:ext cx="4486275" cy="3365500"/>
          </a:xfrm>
          <a:ln cap="flat"/>
        </p:spPr>
      </p:sp>
      <p:sp>
        <p:nvSpPr>
          <p:cNvPr id="284675" name="Rectangle 3">
            <a:extLst>
              <a:ext uri="{FF2B5EF4-FFF2-40B4-BE49-F238E27FC236}">
                <a16:creationId xmlns:a16="http://schemas.microsoft.com/office/drawing/2014/main" id="{7D538E88-42B4-8B81-CABF-84648501F8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>
                <a16:creationId xmlns:a16="http://schemas.microsoft.com/office/drawing/2014/main" id="{0C9DB691-BE13-F96F-9165-B8A0DA183B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084435-6886-406A-B724-4D3CBDC68D0E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172035" name="Rectangle 3">
            <a:extLst>
              <a:ext uri="{FF2B5EF4-FFF2-40B4-BE49-F238E27FC236}">
                <a16:creationId xmlns:a16="http://schemas.microsoft.com/office/drawing/2014/main" id="{7EB42BE0-132E-2DCE-FB32-743EFAEDBF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76275"/>
            <a:ext cx="4486275" cy="3365500"/>
          </a:xfrm>
          <a:ln cap="flat"/>
        </p:spPr>
      </p:sp>
      <p:sp>
        <p:nvSpPr>
          <p:cNvPr id="172034" name="Rectangle 2">
            <a:extLst>
              <a:ext uri="{FF2B5EF4-FFF2-40B4-BE49-F238E27FC236}">
                <a16:creationId xmlns:a16="http://schemas.microsoft.com/office/drawing/2014/main" id="{4ED84AAB-46FD-D35E-9F0A-281D944405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>
                <a16:creationId xmlns:a16="http://schemas.microsoft.com/office/drawing/2014/main" id="{3CB10E82-5FA0-25E8-C2E4-E2D3E9D604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4440D9-8FF3-4BDC-901C-711C1A09671A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244738" name="Rectangle 2">
            <a:extLst>
              <a:ext uri="{FF2B5EF4-FFF2-40B4-BE49-F238E27FC236}">
                <a16:creationId xmlns:a16="http://schemas.microsoft.com/office/drawing/2014/main" id="{D613E698-58A3-1C8F-D631-E418918EF1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76275"/>
            <a:ext cx="4486275" cy="3365500"/>
          </a:xfrm>
          <a:ln cap="flat"/>
        </p:spPr>
      </p:sp>
      <p:sp>
        <p:nvSpPr>
          <p:cNvPr id="244739" name="Rectangle 3">
            <a:extLst>
              <a:ext uri="{FF2B5EF4-FFF2-40B4-BE49-F238E27FC236}">
                <a16:creationId xmlns:a16="http://schemas.microsoft.com/office/drawing/2014/main" id="{EAEE527D-1DA7-85DF-0181-1F293C9C33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>
                <a16:creationId xmlns:a16="http://schemas.microsoft.com/office/drawing/2014/main" id="{F3F13FE8-E574-0AB9-4D9A-9BACD9DFE4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310AE6-3C40-4770-BAB7-3315D7EB2FC2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247810" name="Rectangle 2">
            <a:extLst>
              <a:ext uri="{FF2B5EF4-FFF2-40B4-BE49-F238E27FC236}">
                <a16:creationId xmlns:a16="http://schemas.microsoft.com/office/drawing/2014/main" id="{409778F1-C5E4-F9A6-14AD-AD99429587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76275"/>
            <a:ext cx="4486275" cy="3365500"/>
          </a:xfrm>
          <a:ln cap="flat"/>
        </p:spPr>
      </p:sp>
      <p:sp>
        <p:nvSpPr>
          <p:cNvPr id="247811" name="Rectangle 3">
            <a:extLst>
              <a:ext uri="{FF2B5EF4-FFF2-40B4-BE49-F238E27FC236}">
                <a16:creationId xmlns:a16="http://schemas.microsoft.com/office/drawing/2014/main" id="{994F7842-7F19-3F1D-BCE9-437FEC2DFE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>
                <a16:creationId xmlns:a16="http://schemas.microsoft.com/office/drawing/2014/main" id="{0F38E51A-59F6-D011-88D8-5A770F7E45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C1F4B0-2831-4BD7-B90E-CD8E8D4E2C29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0DE5E481-EEFA-68E2-3D74-4B576A4FEE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76275"/>
            <a:ext cx="4486275" cy="3365500"/>
          </a:xfrm>
          <a:ln cap="flat"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62DEEA34-6A38-F9CE-3380-D11C103674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>
                <a16:creationId xmlns:a16="http://schemas.microsoft.com/office/drawing/2014/main" id="{5BCEB850-F52A-B998-EFC6-1BF372CC38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F71CBF-6C26-4CE4-BBFA-345ACE869669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263170" name="Rectangle 2">
            <a:extLst>
              <a:ext uri="{FF2B5EF4-FFF2-40B4-BE49-F238E27FC236}">
                <a16:creationId xmlns:a16="http://schemas.microsoft.com/office/drawing/2014/main" id="{8D580090-C5E3-EC50-F2AA-F45D2B9B11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76275"/>
            <a:ext cx="4486275" cy="3365500"/>
          </a:xfrm>
          <a:ln cap="flat"/>
        </p:spPr>
      </p:sp>
      <p:sp>
        <p:nvSpPr>
          <p:cNvPr id="263171" name="Rectangle 3">
            <a:extLst>
              <a:ext uri="{FF2B5EF4-FFF2-40B4-BE49-F238E27FC236}">
                <a16:creationId xmlns:a16="http://schemas.microsoft.com/office/drawing/2014/main" id="{3F220E64-1A45-BC86-DFA6-C7455D406B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>
                <a16:creationId xmlns:a16="http://schemas.microsoft.com/office/drawing/2014/main" id="{B70ED126-F847-47A2-89F0-872F680D72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03D0D8-D5CA-4F3C-98CD-CF3872703CDD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280578" name="Rectangle 2">
            <a:extLst>
              <a:ext uri="{FF2B5EF4-FFF2-40B4-BE49-F238E27FC236}">
                <a16:creationId xmlns:a16="http://schemas.microsoft.com/office/drawing/2014/main" id="{83E52201-E2F0-1166-8BCA-CD8BF48C34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76275"/>
            <a:ext cx="4486275" cy="3365500"/>
          </a:xfrm>
          <a:ln cap="flat"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>
                <a16:creationId xmlns:a16="http://schemas.microsoft.com/office/drawing/2014/main" id="{DD978626-5CDD-C155-38CB-95700EBA94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F9DD51-FE23-4E28-A1E1-560BAEF7B077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265218" name="Rectangle 2">
            <a:extLst>
              <a:ext uri="{FF2B5EF4-FFF2-40B4-BE49-F238E27FC236}">
                <a16:creationId xmlns:a16="http://schemas.microsoft.com/office/drawing/2014/main" id="{7806AB8F-77CA-FD4E-C7C0-307B9BC18C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76275"/>
            <a:ext cx="4486275" cy="3365500"/>
          </a:xfrm>
          <a:ln cap="flat"/>
        </p:spPr>
      </p:sp>
      <p:sp>
        <p:nvSpPr>
          <p:cNvPr id="265219" name="Rectangle 3">
            <a:extLst>
              <a:ext uri="{FF2B5EF4-FFF2-40B4-BE49-F238E27FC236}">
                <a16:creationId xmlns:a16="http://schemas.microsoft.com/office/drawing/2014/main" id="{7477BAE5-736A-057C-0AD8-10FAAD2A25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>
                <a16:creationId xmlns:a16="http://schemas.microsoft.com/office/drawing/2014/main" id="{8938D45E-E828-5304-962E-F9303FB4C0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115E60-DA1A-4402-B14F-4D6B6D82B67C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290818" name="Rectangle 2">
            <a:extLst>
              <a:ext uri="{FF2B5EF4-FFF2-40B4-BE49-F238E27FC236}">
                <a16:creationId xmlns:a16="http://schemas.microsoft.com/office/drawing/2014/main" id="{3B5298C4-AA7C-1950-DE08-041E0716CD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76275"/>
            <a:ext cx="4486275" cy="3365500"/>
          </a:xfrm>
          <a:ln cap="flat"/>
        </p:spPr>
      </p:sp>
      <p:sp>
        <p:nvSpPr>
          <p:cNvPr id="290819" name="Rectangle 3">
            <a:extLst>
              <a:ext uri="{FF2B5EF4-FFF2-40B4-BE49-F238E27FC236}">
                <a16:creationId xmlns:a16="http://schemas.microsoft.com/office/drawing/2014/main" id="{7B92C41C-E548-FB6A-D10E-F22B5DA18D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2869C-ADE3-B081-A4CA-E1608C6792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28D77B-1B83-D614-B097-48355783EA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70762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37EFF-517E-A159-6704-5D8236EB0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B1D319-E5DD-FB78-7988-C061EE3AEC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9325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3A2741-262A-7169-2C5A-122DB55BD2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324600" y="609600"/>
            <a:ext cx="1981200" cy="518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059AAB-9BB1-3152-B982-57B62747D6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81000" y="609600"/>
            <a:ext cx="5791200" cy="5181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2885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6CA9D-C635-8033-9717-3D7382D2C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609600"/>
            <a:ext cx="7772400" cy="11477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6E1264-7551-E2EE-AEA7-4191DD77B7AF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381000" y="2362200"/>
            <a:ext cx="3886200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Online Image Placeholder 3">
            <a:extLst>
              <a:ext uri="{FF2B5EF4-FFF2-40B4-BE49-F238E27FC236}">
                <a16:creationId xmlns:a16="http://schemas.microsoft.com/office/drawing/2014/main" id="{A935B72E-BB55-C5A7-F8D3-DE501D2C0157}"/>
              </a:ext>
            </a:extLst>
          </p:cNvPr>
          <p:cNvSpPr>
            <a:spLocks noGrp="1"/>
          </p:cNvSpPr>
          <p:nvPr>
            <p:ph type="clipArt" sz="half" idx="2"/>
          </p:nvPr>
        </p:nvSpPr>
        <p:spPr>
          <a:xfrm>
            <a:off x="4419600" y="2362200"/>
            <a:ext cx="3886200" cy="3429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5240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C31D6-D5B4-EDA7-7D09-51F68DEDC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609600"/>
            <a:ext cx="7772400" cy="11477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F0F515C6-6E31-7D4F-F5DF-56098EDFED17}"/>
              </a:ext>
            </a:extLst>
          </p:cNvPr>
          <p:cNvSpPr>
            <a:spLocks noGrp="1"/>
          </p:cNvSpPr>
          <p:nvPr>
            <p:ph type="chart" idx="1"/>
          </p:nvPr>
        </p:nvSpPr>
        <p:spPr>
          <a:xfrm>
            <a:off x="381000" y="2362200"/>
            <a:ext cx="7924800" cy="3429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301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7F456-9AE7-344F-9FA8-6EBC34079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8ADC5C-C803-46E7-E5B6-751CDC8207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9610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32088-7F85-A17A-8463-D12477F84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ECBB68-2617-0935-4702-13EE144AB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0093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9B960-2314-E51D-3F9E-EDA36A5BD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10A5B-D857-DA3D-4E96-C53DE11B55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2362200"/>
            <a:ext cx="3886200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E2FB06-E5E9-37D4-F03F-53E97B6F6B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9600" y="2362200"/>
            <a:ext cx="3886200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7740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E206D-D308-A209-0784-3F45E2656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43910D-470B-4216-3BFC-F4A9B7FB0C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E1E2E-CEBF-55A5-D042-806B228B2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5EC8B1-75E9-3E8F-3CA5-A6F358D959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DE9134-BC81-45F6-0FEF-40BA58A7EC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4992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8A508-D0C4-B1BE-0004-8CCAF7768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7028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1927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95CFC-1234-F6A2-2CA7-7770FDB9C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1E4109-B925-D6F5-41FC-E5ED3176E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07FCD4-E6DF-D08C-0C21-380271BAC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2411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F39B6-D5F2-4EDE-0CC4-AF176EA3A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CB0504-25E3-46AA-7F25-3F581B0E40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17991C-8696-19E8-94D5-1747088EB3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2346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>
            <a:extLst>
              <a:ext uri="{FF2B5EF4-FFF2-40B4-BE49-F238E27FC236}">
                <a16:creationId xmlns:a16="http://schemas.microsoft.com/office/drawing/2014/main" id="{919E0450-C432-6CD4-3313-919E621E0C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2362200"/>
            <a:ext cx="79248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27331" name="Rectangle 3">
            <a:extLst>
              <a:ext uri="{FF2B5EF4-FFF2-40B4-BE49-F238E27FC236}">
                <a16:creationId xmlns:a16="http://schemas.microsoft.com/office/drawing/2014/main" id="{4E6DDA17-4015-2DFE-F88C-14A7A7FEEA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609600"/>
            <a:ext cx="7772400" cy="114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27332" name="Rectangle 4">
            <a:extLst>
              <a:ext uri="{FF2B5EF4-FFF2-40B4-BE49-F238E27FC236}">
                <a16:creationId xmlns:a16="http://schemas.microsoft.com/office/drawing/2014/main" id="{B297012F-855F-E70B-FF0A-2D4398B42AF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962400" y="6400800"/>
            <a:ext cx="44243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>
            <a:spAutoFit/>
          </a:bodyPr>
          <a:lstStyle/>
          <a:p>
            <a:pPr algn="l"/>
            <a:r>
              <a:rPr lang="en-US" altLang="en-US" sz="1200" i="1"/>
              <a:t>Craig T. Riesen                                          Energy Workshop II</a:t>
            </a:r>
          </a:p>
        </p:txBody>
      </p:sp>
      <p:sp>
        <p:nvSpPr>
          <p:cNvPr id="227333" name="Text Box 5">
            <a:extLst>
              <a:ext uri="{FF2B5EF4-FFF2-40B4-BE49-F238E27FC236}">
                <a16:creationId xmlns:a16="http://schemas.microsoft.com/office/drawing/2014/main" id="{6924CD55-7AC0-7E07-FFBA-372BD678C81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545513" y="6430963"/>
            <a:ext cx="369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fld id="{18E0A8B2-E150-4343-BFD5-B0E2FB955C8E}" type="slidenum">
              <a:rPr lang="en-US" altLang="en-US" sz="1200"/>
              <a:pPr algn="l"/>
              <a:t>‹#›</a:t>
            </a:fld>
            <a:endParaRPr lang="en-US" altLang="en-US" sz="1200"/>
          </a:p>
        </p:txBody>
      </p:sp>
      <p:sp>
        <p:nvSpPr>
          <p:cNvPr id="227334" name="Rectangle 6">
            <a:extLst>
              <a:ext uri="{FF2B5EF4-FFF2-40B4-BE49-F238E27FC236}">
                <a16:creationId xmlns:a16="http://schemas.microsoft.com/office/drawing/2014/main" id="{34AE04AA-7385-2DFD-DF3B-503C6FD9499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04800" y="6400800"/>
            <a:ext cx="17732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7" rIns="92075" bIns="46037">
            <a:spAutoFit/>
          </a:bodyPr>
          <a:lstStyle/>
          <a:p>
            <a:pPr algn="l"/>
            <a:r>
              <a:rPr lang="en-US" altLang="en-US" sz="1200" i="1"/>
              <a:t>Electricity &amp; Generation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hyperlink" Target="http://www.school-for-champions.com/science/images/electromagnetism2.gif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slide" Target="slide3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7.xml"/><Relationship Id="rId5" Type="http://schemas.openxmlformats.org/officeDocument/2006/relationships/slide" Target="slide10.xml"/><Relationship Id="rId4" Type="http://schemas.openxmlformats.org/officeDocument/2006/relationships/slide" Target="slide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w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1C182-9CFA-4B72-B8AE-06718059B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1066800"/>
            <a:ext cx="8153400" cy="2133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Go to the “</a:t>
            </a:r>
            <a:r>
              <a:rPr lang="en-US" sz="6600" dirty="0">
                <a:solidFill>
                  <a:srgbClr val="FFFF00"/>
                </a:solidFill>
              </a:rPr>
              <a:t>Slide Show</a:t>
            </a:r>
            <a:r>
              <a:rPr lang="en-US" dirty="0"/>
              <a:t>” shade above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8EC328-3F6F-4996-B8DE-D0D38272BE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4038600"/>
            <a:ext cx="7854696" cy="942536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Click on “</a:t>
            </a:r>
            <a:r>
              <a:rPr lang="en-US" sz="4000" dirty="0">
                <a:solidFill>
                  <a:srgbClr val="FFFF00"/>
                </a:solidFill>
              </a:rPr>
              <a:t>Play from Beginning</a:t>
            </a:r>
            <a:r>
              <a:rPr lang="en-US" sz="4000" dirty="0"/>
              <a:t>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811DDF-2533-423B-ACE7-B3BAE0171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>
              <a:defRPr lang="en-US"/>
            </a:defPPr>
            <a:lvl1pPr marR="0" lvl="0" algn="ctr" rtl="0" fontAlgn="base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kern="1200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algn="l" rtl="0" fontAlgn="base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algn="l" rtl="0" fontAlgn="base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algn="l" rtl="0" fontAlgn="base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algn="l" rtl="0" fontAlgn="base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Arial"/>
              <a:sym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90FB28-E54C-4DFE-BDB2-791E4E654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>
              <a:defRPr lang="en-US"/>
            </a:defPPr>
            <a:lvl1pPr marL="0" marR="0" lvl="0" indent="0" algn="r" rtl="0" fontAlgn="base">
              <a:spcBef>
                <a:spcPts val="0"/>
              </a:spcBef>
              <a:spcAft>
                <a:spcPts val="0"/>
              </a:spcAft>
              <a:buNone/>
              <a:defRPr sz="1400" b="0" i="0" u="none" strike="noStrike" kern="1200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 rtl="0" fontAlgn="base">
              <a:spcBef>
                <a:spcPts val="0"/>
              </a:spcBef>
              <a:spcAft>
                <a:spcPts val="0"/>
              </a:spcAft>
              <a:buNone/>
              <a:defRPr sz="1400" b="0" i="0" u="none" strike="noStrike" kern="1200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 rtl="0" fontAlgn="base">
              <a:spcBef>
                <a:spcPts val="0"/>
              </a:spcBef>
              <a:spcAft>
                <a:spcPts val="0"/>
              </a:spcAft>
              <a:buNone/>
              <a:defRPr sz="1400" b="0" i="0" u="none" strike="noStrike" kern="1200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 rtl="0" fontAlgn="base">
              <a:spcBef>
                <a:spcPts val="0"/>
              </a:spcBef>
              <a:spcAft>
                <a:spcPts val="0"/>
              </a:spcAft>
              <a:buNone/>
              <a:defRPr sz="1400" b="0" i="0" u="none" strike="noStrike" kern="1200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 rtl="0" fontAlgn="base">
              <a:spcBef>
                <a:spcPts val="0"/>
              </a:spcBef>
              <a:spcAft>
                <a:spcPts val="0"/>
              </a:spcAft>
              <a:buNone/>
              <a:defRPr sz="1400" b="0" i="0" u="none" strike="noStrike" kern="1200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 defTabSz="91440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400" b="0" i="0" u="none" strike="noStrike" kern="1200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 defTabSz="91440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400" b="0" i="0" u="none" strike="noStrike" kern="1200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 defTabSz="91440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400" b="0" i="0" u="none" strike="noStrike" kern="1200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 defTabSz="91440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1400" b="0" i="0" u="none" strike="noStrike" kern="1200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lang="en-US" smtClean="0"/>
              <a:pPr/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1664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>
            <a:extLst>
              <a:ext uri="{FF2B5EF4-FFF2-40B4-BE49-F238E27FC236}">
                <a16:creationId xmlns:a16="http://schemas.microsoft.com/office/drawing/2014/main" id="{6D3EF5EB-A876-CDC9-CFAD-C9390CC78A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001000" cy="2438400"/>
          </a:xfrm>
        </p:spPr>
        <p:txBody>
          <a:bodyPr/>
          <a:lstStyle/>
          <a:p>
            <a:r>
              <a:rPr lang="en-US" altLang="en-US"/>
              <a:t>Most appliances and electrical devices used in industry and at home utilize </a:t>
            </a:r>
            <a:r>
              <a:rPr lang="en-US" altLang="en-US">
                <a:solidFill>
                  <a:schemeClr val="tx1"/>
                </a:solidFill>
              </a:rPr>
              <a:t>parallel</a:t>
            </a:r>
            <a:r>
              <a:rPr lang="en-US" altLang="en-US"/>
              <a:t> circuits</a:t>
            </a:r>
          </a:p>
        </p:txBody>
      </p:sp>
      <p:pic>
        <p:nvPicPr>
          <p:cNvPr id="253955" name="Picture 3">
            <a:extLst>
              <a:ext uri="{FF2B5EF4-FFF2-40B4-BE49-F238E27FC236}">
                <a16:creationId xmlns:a16="http://schemas.microsoft.com/office/drawing/2014/main" id="{86B5F34C-4148-EBE6-0204-544772BDE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8" t="33784" r="8928" b="14865"/>
          <a:stretch>
            <a:fillRect/>
          </a:stretch>
        </p:blipFill>
        <p:spPr bwMode="auto">
          <a:xfrm>
            <a:off x="685800" y="2743200"/>
            <a:ext cx="7924800" cy="327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39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39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3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>
            <a:extLst>
              <a:ext uri="{FF2B5EF4-FFF2-40B4-BE49-F238E27FC236}">
                <a16:creationId xmlns:a16="http://schemas.microsoft.com/office/drawing/2014/main" id="{46C112A3-E5A5-289E-96C0-BE7B3CC379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2057400"/>
          </a:xfrm>
        </p:spPr>
        <p:txBody>
          <a:bodyPr/>
          <a:lstStyle/>
          <a:p>
            <a:r>
              <a:rPr lang="en-US" altLang="en-US" sz="4000">
                <a:solidFill>
                  <a:schemeClr val="tx1"/>
                </a:solidFill>
              </a:rPr>
              <a:t>Combination circuits</a:t>
            </a:r>
            <a:r>
              <a:rPr lang="en-US" altLang="en-US" sz="4000"/>
              <a:t> containing both series and parallel circuits are common in our homes and in industry</a:t>
            </a:r>
          </a:p>
        </p:txBody>
      </p:sp>
      <p:pic>
        <p:nvPicPr>
          <p:cNvPr id="259076" name="Picture 4">
            <a:extLst>
              <a:ext uri="{FF2B5EF4-FFF2-40B4-BE49-F238E27FC236}">
                <a16:creationId xmlns:a16="http://schemas.microsoft.com/office/drawing/2014/main" id="{82DD3799-A809-462D-3EF3-5723CFF3C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57"/>
          <a:stretch>
            <a:fillRect/>
          </a:stretch>
        </p:blipFill>
        <p:spPr bwMode="auto">
          <a:xfrm>
            <a:off x="1828800" y="2436813"/>
            <a:ext cx="5562600" cy="3659187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 type="none" w="sm" len="sm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9077" name="Oval 5">
            <a:extLst>
              <a:ext uri="{FF2B5EF4-FFF2-40B4-BE49-F238E27FC236}">
                <a16:creationId xmlns:a16="http://schemas.microsoft.com/office/drawing/2014/main" id="{B0962E99-2905-9C91-2C70-BC3B3007F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3505200"/>
            <a:ext cx="1676400" cy="990600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9078" name="Oval 6">
            <a:extLst>
              <a:ext uri="{FF2B5EF4-FFF2-40B4-BE49-F238E27FC236}">
                <a16:creationId xmlns:a16="http://schemas.microsoft.com/office/drawing/2014/main" id="{BEAD1F9C-2498-D1D9-F537-B26BA36E06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4953000"/>
            <a:ext cx="1905000" cy="1295400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59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>
            <a:extLst>
              <a:ext uri="{FF2B5EF4-FFF2-40B4-BE49-F238E27FC236}">
                <a16:creationId xmlns:a16="http://schemas.microsoft.com/office/drawing/2014/main" id="{F05F9889-A70F-1569-29BB-43A6881E32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676400"/>
            <a:ext cx="8153400" cy="3505200"/>
          </a:xfrm>
        </p:spPr>
        <p:txBody>
          <a:bodyPr/>
          <a:lstStyle/>
          <a:p>
            <a:r>
              <a:rPr lang="en-US" altLang="en-US"/>
              <a:t>Combination Circuits are very important for electrical safety in our homes, schools and industry …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8" name="Rectangle 4">
            <a:extLst>
              <a:ext uri="{FF2B5EF4-FFF2-40B4-BE49-F238E27FC236}">
                <a16:creationId xmlns:a16="http://schemas.microsoft.com/office/drawing/2014/main" id="{9A5672CC-3C30-6B38-6C7B-B9008D497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581400"/>
            <a:ext cx="42672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/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Fuses and Circuit Breakers are connected in “series” to parallel circuits.  Why?</a:t>
            </a:r>
          </a:p>
        </p:txBody>
      </p:sp>
      <p:pic>
        <p:nvPicPr>
          <p:cNvPr id="257029" name="Picture 5">
            <a:extLst>
              <a:ext uri="{FF2B5EF4-FFF2-40B4-BE49-F238E27FC236}">
                <a16:creationId xmlns:a16="http://schemas.microsoft.com/office/drawing/2014/main" id="{023E6778-1EF1-0CB9-77CC-4D9CF2867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3886200" cy="321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7030" name="Picture 6">
            <a:extLst>
              <a:ext uri="{FF2B5EF4-FFF2-40B4-BE49-F238E27FC236}">
                <a16:creationId xmlns:a16="http://schemas.microsoft.com/office/drawing/2014/main" id="{A373E474-55C0-D160-096C-E5A6F611A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571206" y="1372394"/>
            <a:ext cx="4494213" cy="373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100" name="Picture 4">
            <a:extLst>
              <a:ext uri="{FF2B5EF4-FFF2-40B4-BE49-F238E27FC236}">
                <a16:creationId xmlns:a16="http://schemas.microsoft.com/office/drawing/2014/main" id="{5C995D96-9A3F-36D7-C855-DF4A730D6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57"/>
          <a:stretch>
            <a:fillRect/>
          </a:stretch>
        </p:blipFill>
        <p:spPr bwMode="auto">
          <a:xfrm>
            <a:off x="914400" y="1066800"/>
            <a:ext cx="7391400" cy="4862513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 type="none" w="sm" len="sm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0101" name="Text Box 5">
            <a:extLst>
              <a:ext uri="{FF2B5EF4-FFF2-40B4-BE49-F238E27FC236}">
                <a16:creationId xmlns:a16="http://schemas.microsoft.com/office/drawing/2014/main" id="{A09B46EE-D347-7BB9-4C7B-114A1922DA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2667000"/>
            <a:ext cx="2133600" cy="9461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/>
              <a:t>Fuse or Breaker</a:t>
            </a:r>
          </a:p>
        </p:txBody>
      </p:sp>
      <p:sp>
        <p:nvSpPr>
          <p:cNvPr id="260102" name="AutoShape 6">
            <a:extLst>
              <a:ext uri="{FF2B5EF4-FFF2-40B4-BE49-F238E27FC236}">
                <a16:creationId xmlns:a16="http://schemas.microsoft.com/office/drawing/2014/main" id="{07A5B90B-13F4-5BBE-CB8B-6A90BC82D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2209800"/>
            <a:ext cx="990600" cy="533400"/>
          </a:xfrm>
          <a:prstGeom prst="upArrow">
            <a:avLst>
              <a:gd name="adj1" fmla="val 20370"/>
              <a:gd name="adj2" fmla="val 33333"/>
            </a:avLst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 type="none" w="sm" len="sm"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60103" name="Text Box 7">
            <a:extLst>
              <a:ext uri="{FF2B5EF4-FFF2-40B4-BE49-F238E27FC236}">
                <a16:creationId xmlns:a16="http://schemas.microsoft.com/office/drawing/2014/main" id="{7CD211A5-5FA2-FDE6-4934-19D9DA8E77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876800"/>
            <a:ext cx="2133600" cy="9461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/>
              <a:t>Electric Appliances </a:t>
            </a:r>
          </a:p>
        </p:txBody>
      </p:sp>
      <p:sp>
        <p:nvSpPr>
          <p:cNvPr id="260104" name="Rectangle 8">
            <a:extLst>
              <a:ext uri="{FF2B5EF4-FFF2-40B4-BE49-F238E27FC236}">
                <a16:creationId xmlns:a16="http://schemas.microsoft.com/office/drawing/2014/main" id="{A4A81DB9-29BD-08F6-0EB4-0DA8467C6E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57200"/>
            <a:ext cx="8961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If the fuse blows or the breaker trips, the entire circuit is “opened”</a:t>
            </a:r>
          </a:p>
        </p:txBody>
      </p:sp>
      <p:sp>
        <p:nvSpPr>
          <p:cNvPr id="260105" name="AutoShape 9">
            <a:extLst>
              <a:ext uri="{FF2B5EF4-FFF2-40B4-BE49-F238E27FC236}">
                <a16:creationId xmlns:a16="http://schemas.microsoft.com/office/drawing/2014/main" id="{7609C9D6-61F5-7C3B-F16B-6C074B024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1066800"/>
            <a:ext cx="2209800" cy="1447800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700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chemeClr val="tx2"/>
          </a:solidFill>
          <a:ln w="38100">
            <a:solidFill>
              <a:schemeClr val="tx1"/>
            </a:solidFill>
            <a:miter lim="800000"/>
            <a:headEnd type="none" w="sm" len="sm"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60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60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104" grpId="0"/>
      <p:bldP spid="26010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>
            <a:extLst>
              <a:ext uri="{FF2B5EF4-FFF2-40B4-BE49-F238E27FC236}">
                <a16:creationId xmlns:a16="http://schemas.microsoft.com/office/drawing/2014/main" id="{0DF4439D-1F16-EB25-3749-6961D184B2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2209800" cy="1147763"/>
          </a:xfrm>
        </p:spPr>
        <p:txBody>
          <a:bodyPr/>
          <a:lstStyle/>
          <a:p>
            <a:r>
              <a:rPr lang="en-US" altLang="en-US"/>
              <a:t>Current</a:t>
            </a:r>
          </a:p>
        </p:txBody>
      </p:sp>
      <p:sp>
        <p:nvSpPr>
          <p:cNvPr id="254979" name="Rectangle 3">
            <a:extLst>
              <a:ext uri="{FF2B5EF4-FFF2-40B4-BE49-F238E27FC236}">
                <a16:creationId xmlns:a16="http://schemas.microsoft.com/office/drawing/2014/main" id="{60058424-C6B8-AA0F-951D-40E4A17794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305800" cy="2209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The amount of electrons moving within a circuit is called </a:t>
            </a:r>
            <a:r>
              <a:rPr lang="en-US" altLang="en-US">
                <a:solidFill>
                  <a:schemeClr val="accent1"/>
                </a:solidFill>
              </a:rPr>
              <a:t>Current</a:t>
            </a:r>
            <a:r>
              <a:rPr lang="en-US" altLang="en-US"/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/>
          </a:p>
        </p:txBody>
      </p:sp>
      <p:sp>
        <p:nvSpPr>
          <p:cNvPr id="254980" name="Rectangle 4">
            <a:extLst>
              <a:ext uri="{FF2B5EF4-FFF2-40B4-BE49-F238E27FC236}">
                <a16:creationId xmlns:a16="http://schemas.microsoft.com/office/drawing/2014/main" id="{230530C8-B9A3-4CC7-EB28-4858BD0EC3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0"/>
            <a:ext cx="80772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/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Current is measured in “</a:t>
            </a:r>
            <a:r>
              <a:rPr lang="en-US" altLang="en-US">
                <a:solidFill>
                  <a:schemeClr val="accent1"/>
                </a:solidFill>
              </a:rPr>
              <a:t>amps</a:t>
            </a:r>
            <a:r>
              <a:rPr lang="en-US" altLang="en-US"/>
              <a:t>” … named after the scientist who worked with current (Ampere)</a:t>
            </a:r>
          </a:p>
        </p:txBody>
      </p:sp>
      <p:sp>
        <p:nvSpPr>
          <p:cNvPr id="254981" name="Rectangle 5">
            <a:extLst>
              <a:ext uri="{FF2B5EF4-FFF2-40B4-BE49-F238E27FC236}">
                <a16:creationId xmlns:a16="http://schemas.microsoft.com/office/drawing/2014/main" id="{258373AD-B61C-F051-B532-8AB423A3D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191000"/>
            <a:ext cx="8305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/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Current or amps are designated by an “</a:t>
            </a:r>
            <a:r>
              <a:rPr lang="en-US" altLang="en-US">
                <a:solidFill>
                  <a:schemeClr val="tx2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/>
              <a:t>” in the electrical equation (V = </a:t>
            </a:r>
            <a:r>
              <a:rPr lang="en-US" altLang="en-US">
                <a:solidFill>
                  <a:schemeClr val="tx2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/>
              <a:t> R)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4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4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4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WordArt 2">
            <a:extLst>
              <a:ext uri="{FF2B5EF4-FFF2-40B4-BE49-F238E27FC236}">
                <a16:creationId xmlns:a16="http://schemas.microsoft.com/office/drawing/2014/main" id="{A3E474FB-5174-DCED-385F-ED8CA5B082C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2514600"/>
            <a:ext cx="7772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 cap="flat" cmpd="sng">
                  <a:solidFill>
                    <a:srgbClr val="EAEAEA"/>
                  </a:solidFill>
                  <a:prstDash val="solid"/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Components of Electricity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>
            <a:extLst>
              <a:ext uri="{FF2B5EF4-FFF2-40B4-BE49-F238E27FC236}">
                <a16:creationId xmlns:a16="http://schemas.microsoft.com/office/drawing/2014/main" id="{FC23CCB7-1338-2130-5CE2-82A00672CBC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914400"/>
            <a:ext cx="7391400" cy="1143000"/>
          </a:xfrm>
        </p:spPr>
        <p:txBody>
          <a:bodyPr anchor="ctr"/>
          <a:lstStyle/>
          <a:p>
            <a:pPr algn="l"/>
            <a:r>
              <a:rPr lang="en-US" altLang="en-US" sz="4000"/>
              <a:t>Basic Components of Electricity</a:t>
            </a:r>
          </a:p>
        </p:txBody>
      </p:sp>
      <p:sp>
        <p:nvSpPr>
          <p:cNvPr id="232451" name="Rectangle 3">
            <a:extLst>
              <a:ext uri="{FF2B5EF4-FFF2-40B4-BE49-F238E27FC236}">
                <a16:creationId xmlns:a16="http://schemas.microsoft.com/office/drawing/2014/main" id="{7253C034-172F-2774-50AB-7E634490618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828800" y="2286000"/>
            <a:ext cx="5257800" cy="3352800"/>
          </a:xfrm>
        </p:spPr>
        <p:txBody>
          <a:bodyPr/>
          <a:lstStyle/>
          <a:p>
            <a:r>
              <a:rPr lang="en-US" altLang="en-US" sz="4400"/>
              <a:t>Conductors, Insulators </a:t>
            </a:r>
          </a:p>
          <a:p>
            <a:r>
              <a:rPr lang="en-US" altLang="en-US" sz="4400"/>
              <a:t>and </a:t>
            </a:r>
          </a:p>
          <a:p>
            <a:r>
              <a:rPr lang="en-US" altLang="en-US" sz="4400"/>
              <a:t>Resistors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2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2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2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2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2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2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2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2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2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>
            <a:extLst>
              <a:ext uri="{FF2B5EF4-FFF2-40B4-BE49-F238E27FC236}">
                <a16:creationId xmlns:a16="http://schemas.microsoft.com/office/drawing/2014/main" id="{957C0F45-F98F-4653-2E42-F8C5615DD4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534400" cy="1524000"/>
          </a:xfrm>
        </p:spPr>
        <p:txBody>
          <a:bodyPr/>
          <a:lstStyle/>
          <a:p>
            <a:r>
              <a:rPr lang="en-US" altLang="en-US" sz="3600"/>
              <a:t>Electrons Can Move Through Materials</a:t>
            </a:r>
            <a:r>
              <a:rPr lang="en-US" altLang="en-US"/>
              <a:t> </a:t>
            </a:r>
          </a:p>
        </p:txBody>
      </p:sp>
      <p:sp>
        <p:nvSpPr>
          <p:cNvPr id="183299" name="Rectangle 3">
            <a:extLst>
              <a:ext uri="{FF2B5EF4-FFF2-40B4-BE49-F238E27FC236}">
                <a16:creationId xmlns:a16="http://schemas.microsoft.com/office/drawing/2014/main" id="{2F6E35E3-397C-23A8-CC9F-464156829E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2209800"/>
            <a:ext cx="4532313" cy="1319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r>
              <a:rPr lang="en-US" altLang="en-US" sz="2800">
                <a:solidFill>
                  <a:schemeClr val="bg1"/>
                </a:solidFill>
              </a:rPr>
              <a:t>If electrons move very easily in a material, that material is a “conductor”</a:t>
            </a:r>
          </a:p>
        </p:txBody>
      </p:sp>
      <p:pic>
        <p:nvPicPr>
          <p:cNvPr id="183300" name="Picture 4">
            <a:extLst>
              <a:ext uri="{FF2B5EF4-FFF2-40B4-BE49-F238E27FC236}">
                <a16:creationId xmlns:a16="http://schemas.microsoft.com/office/drawing/2014/main" id="{78970CD9-434C-E363-B808-9F7F5F18F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400" y="1905000"/>
            <a:ext cx="3403600" cy="272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3301" name="Text Box 5">
            <a:extLst>
              <a:ext uri="{FF2B5EF4-FFF2-40B4-BE49-F238E27FC236}">
                <a16:creationId xmlns:a16="http://schemas.microsoft.com/office/drawing/2014/main" id="{26EC7090-AAF5-5222-C6DA-DDF0E26E8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0325" y="3810000"/>
            <a:ext cx="1800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altLang="en-US">
                <a:solidFill>
                  <a:schemeClr val="accent1"/>
                </a:solidFill>
                <a:latin typeface="Tahoma" panose="020B0604030504040204" pitchFamily="34" charset="0"/>
              </a:rPr>
              <a:t>Copper wire</a:t>
            </a:r>
          </a:p>
        </p:txBody>
      </p:sp>
      <p:sp>
        <p:nvSpPr>
          <p:cNvPr id="183302" name="Line 6">
            <a:extLst>
              <a:ext uri="{FF2B5EF4-FFF2-40B4-BE49-F238E27FC236}">
                <a16:creationId xmlns:a16="http://schemas.microsoft.com/office/drawing/2014/main" id="{EEB8AF5A-79AC-4892-0711-29FEA765DEA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2971800"/>
            <a:ext cx="1676400" cy="1143000"/>
          </a:xfrm>
          <a:prstGeom prst="line">
            <a:avLst/>
          </a:prstGeom>
          <a:noFill/>
          <a:ln w="76200">
            <a:solidFill>
              <a:schemeClr val="accent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3303" name="Rectangle 7">
            <a:extLst>
              <a:ext uri="{FF2B5EF4-FFF2-40B4-BE49-F238E27FC236}">
                <a16:creationId xmlns:a16="http://schemas.microsoft.com/office/drawing/2014/main" id="{8389CFCE-FDBD-FA9A-CC37-594D7867F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4800600"/>
            <a:ext cx="8153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en-US" sz="3200">
                <a:latin typeface="Tahoma" panose="020B0604030504040204" pitchFamily="34" charset="0"/>
              </a:rPr>
              <a:t>Transmission wires are made of conductors like </a:t>
            </a:r>
            <a:r>
              <a:rPr lang="en-US" altLang="en-US" sz="3200">
                <a:solidFill>
                  <a:schemeClr val="tx2"/>
                </a:solidFill>
                <a:latin typeface="Tahoma" panose="020B0604030504040204" pitchFamily="34" charset="0"/>
              </a:rPr>
              <a:t>copper</a:t>
            </a:r>
            <a:r>
              <a:rPr lang="en-US" altLang="en-US" sz="3200">
                <a:latin typeface="Tahoma" panose="020B0604030504040204" pitchFamily="34" charset="0"/>
              </a:rPr>
              <a:t> or </a:t>
            </a:r>
            <a:r>
              <a:rPr lang="en-US" altLang="en-US" sz="3200">
                <a:solidFill>
                  <a:schemeClr val="tx2"/>
                </a:solidFill>
                <a:latin typeface="Tahoma" panose="020B0604030504040204" pitchFamily="34" charset="0"/>
              </a:rPr>
              <a:t>aluminum</a:t>
            </a:r>
          </a:p>
        </p:txBody>
      </p:sp>
      <p:sp>
        <p:nvSpPr>
          <p:cNvPr id="183304" name="Rectangle 8">
            <a:extLst>
              <a:ext uri="{FF2B5EF4-FFF2-40B4-BE49-F238E27FC236}">
                <a16:creationId xmlns:a16="http://schemas.microsoft.com/office/drawing/2014/main" id="{9ACC4131-91B3-B907-831B-5FC0264BEC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0"/>
            <a:ext cx="3048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 anchor="ctr"/>
          <a:lstStyle>
            <a:lvl1pPr algn="l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Conductors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83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3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3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83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8" grpId="0"/>
      <p:bldP spid="18330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>
            <a:extLst>
              <a:ext uri="{FF2B5EF4-FFF2-40B4-BE49-F238E27FC236}">
                <a16:creationId xmlns:a16="http://schemas.microsoft.com/office/drawing/2014/main" id="{5BE185FB-124C-B3D9-0C4C-E0D1C9AB67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Insulators</a:t>
            </a:r>
          </a:p>
        </p:txBody>
      </p:sp>
      <p:sp>
        <p:nvSpPr>
          <p:cNvPr id="184323" name="Rectangle 3">
            <a:extLst>
              <a:ext uri="{FF2B5EF4-FFF2-40B4-BE49-F238E27FC236}">
                <a16:creationId xmlns:a16="http://schemas.microsoft.com/office/drawing/2014/main" id="{9608B9B5-414B-E0B3-A014-456D7FA754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2362200"/>
            <a:ext cx="7029450" cy="106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/>
              <a:t>If the electrons do not move easily in a material, that material is an “insulator”</a:t>
            </a:r>
          </a:p>
        </p:txBody>
      </p:sp>
      <p:pic>
        <p:nvPicPr>
          <p:cNvPr id="184324" name="Picture 4">
            <a:extLst>
              <a:ext uri="{FF2B5EF4-FFF2-40B4-BE49-F238E27FC236}">
                <a16:creationId xmlns:a16="http://schemas.microsoft.com/office/drawing/2014/main" id="{C8E88799-427E-F553-852E-9AD54B179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33400"/>
            <a:ext cx="1511300" cy="314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25" name="Text Box 5">
            <a:extLst>
              <a:ext uri="{FF2B5EF4-FFF2-40B4-BE49-F238E27FC236}">
                <a16:creationId xmlns:a16="http://schemas.microsoft.com/office/drawing/2014/main" id="{5EC5CA82-1439-68A1-55A9-9F0BE87CE9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7620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/>
              <a:t>stop</a:t>
            </a:r>
          </a:p>
        </p:txBody>
      </p:sp>
      <p:sp>
        <p:nvSpPr>
          <p:cNvPr id="184326" name="Rectangle 6">
            <a:extLst>
              <a:ext uri="{FF2B5EF4-FFF2-40B4-BE49-F238E27FC236}">
                <a16:creationId xmlns:a16="http://schemas.microsoft.com/office/drawing/2014/main" id="{BDEBB982-8CA9-A0E3-31A8-F65898BBDC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950" y="3581400"/>
            <a:ext cx="702945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/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sz="2800">
                <a:solidFill>
                  <a:schemeClr val="tx2"/>
                </a:solidFill>
              </a:rPr>
              <a:t>Glass, wood, air</a:t>
            </a:r>
            <a:r>
              <a:rPr lang="en-US" altLang="en-US" sz="2800"/>
              <a:t> and </a:t>
            </a:r>
            <a:r>
              <a:rPr lang="en-US" altLang="en-US" sz="2800">
                <a:solidFill>
                  <a:schemeClr val="tx2"/>
                </a:solidFill>
              </a:rPr>
              <a:t>plastic</a:t>
            </a:r>
            <a:r>
              <a:rPr lang="en-US" altLang="en-US" sz="2800"/>
              <a:t> are good insulators</a:t>
            </a:r>
          </a:p>
        </p:txBody>
      </p:sp>
      <p:sp>
        <p:nvSpPr>
          <p:cNvPr id="184327" name="Rectangle 7">
            <a:extLst>
              <a:ext uri="{FF2B5EF4-FFF2-40B4-BE49-F238E27FC236}">
                <a16:creationId xmlns:a16="http://schemas.microsoft.com/office/drawing/2014/main" id="{CD02E868-227E-62CD-754C-B95A17C56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800600"/>
            <a:ext cx="70294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/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sz="2800"/>
              <a:t>Insulators keep the current from touching other materials (or people)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84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84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84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>
            <a:extLst>
              <a:ext uri="{FF2B5EF4-FFF2-40B4-BE49-F238E27FC236}">
                <a16:creationId xmlns:a16="http://schemas.microsoft.com/office/drawing/2014/main" id="{842541E7-6EF5-06F4-E226-DB475E1945F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8600" y="3352800"/>
            <a:ext cx="6858000" cy="2209800"/>
          </a:xfrm>
        </p:spPr>
        <p:txBody>
          <a:bodyPr anchor="ctr"/>
          <a:lstStyle/>
          <a:p>
            <a:r>
              <a:rPr lang="en-US" altLang="en-US" sz="4400"/>
              <a:t>Basics of Electricity </a:t>
            </a:r>
            <a:br>
              <a:rPr lang="en-US" altLang="en-US" sz="4400"/>
            </a:br>
            <a:r>
              <a:rPr lang="en-US" altLang="en-US" sz="4400"/>
              <a:t>and </a:t>
            </a:r>
            <a:br>
              <a:rPr lang="en-US" altLang="en-US" sz="4400"/>
            </a:br>
            <a:r>
              <a:rPr lang="en-US" altLang="en-US" sz="4400"/>
              <a:t>Electrical Transmission</a:t>
            </a:r>
          </a:p>
        </p:txBody>
      </p:sp>
      <p:pic>
        <p:nvPicPr>
          <p:cNvPr id="179207" name="Picture 7">
            <a:extLst>
              <a:ext uri="{FF2B5EF4-FFF2-40B4-BE49-F238E27FC236}">
                <a16:creationId xmlns:a16="http://schemas.microsoft.com/office/drawing/2014/main" id="{4E4BFB86-62FA-A2A9-0A7C-6DEE6F945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963" y="304800"/>
            <a:ext cx="372745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9208" name="Text Box 8">
            <a:extLst>
              <a:ext uri="{FF2B5EF4-FFF2-40B4-BE49-F238E27FC236}">
                <a16:creationId xmlns:a16="http://schemas.microsoft.com/office/drawing/2014/main" id="{994CEBC4-FCB3-38C5-1BFA-5430F0EEB4EE}"/>
              </a:ext>
            </a:extLst>
          </p:cNvPr>
          <p:cNvSpPr txBox="1">
            <a:spLocks noChangeArrowheads="1"/>
          </p:cNvSpPr>
          <p:nvPr/>
        </p:nvSpPr>
        <p:spPr bwMode="auto">
          <a:xfrm rot="1162449">
            <a:off x="6705600" y="2514600"/>
            <a:ext cx="1447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1"/>
              <a:t>Transmission</a:t>
            </a:r>
          </a:p>
        </p:txBody>
      </p:sp>
      <p:sp>
        <p:nvSpPr>
          <p:cNvPr id="179210" name="Text Box 10">
            <a:extLst>
              <a:ext uri="{FF2B5EF4-FFF2-40B4-BE49-F238E27FC236}">
                <a16:creationId xmlns:a16="http://schemas.microsoft.com/office/drawing/2014/main" id="{3FB7649E-75FE-C4B6-0128-D7CE666ABAAE}"/>
              </a:ext>
            </a:extLst>
          </p:cNvPr>
          <p:cNvSpPr txBox="1">
            <a:spLocks noChangeArrowheads="1"/>
          </p:cNvSpPr>
          <p:nvPr/>
        </p:nvSpPr>
        <p:spPr bwMode="auto">
          <a:xfrm rot="-1007043">
            <a:off x="6477000" y="1143000"/>
            <a:ext cx="1447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1">
                <a:solidFill>
                  <a:schemeClr val="tx2"/>
                </a:solidFill>
              </a:rPr>
              <a:t>Generation</a:t>
            </a:r>
          </a:p>
        </p:txBody>
      </p:sp>
      <p:sp>
        <p:nvSpPr>
          <p:cNvPr id="179211" name="Text Box 11">
            <a:extLst>
              <a:ext uri="{FF2B5EF4-FFF2-40B4-BE49-F238E27FC236}">
                <a16:creationId xmlns:a16="http://schemas.microsoft.com/office/drawing/2014/main" id="{AFB42946-812A-5FB0-BF7F-93655E1A72C0}"/>
              </a:ext>
            </a:extLst>
          </p:cNvPr>
          <p:cNvSpPr txBox="1">
            <a:spLocks noChangeArrowheads="1"/>
          </p:cNvSpPr>
          <p:nvPr/>
        </p:nvSpPr>
        <p:spPr bwMode="auto">
          <a:xfrm rot="259666">
            <a:off x="6629400" y="228600"/>
            <a:ext cx="1447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1">
                <a:solidFill>
                  <a:schemeClr val="accent2"/>
                </a:solidFill>
              </a:rPr>
              <a:t>electrons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9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9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9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9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9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79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79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79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79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8" grpId="0"/>
      <p:bldP spid="179210" grpId="0"/>
      <p:bldP spid="1792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>
            <a:extLst>
              <a:ext uri="{FF2B5EF4-FFF2-40B4-BE49-F238E27FC236}">
                <a16:creationId xmlns:a16="http://schemas.microsoft.com/office/drawing/2014/main" id="{C48DB482-74BC-B68F-BEFF-B0185DF87F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Many </a:t>
            </a:r>
            <a:r>
              <a:rPr lang="en-US" altLang="en-US">
                <a:solidFill>
                  <a:schemeClr val="hlink"/>
                </a:solidFill>
              </a:rPr>
              <a:t>Conductors</a:t>
            </a:r>
            <a:r>
              <a:rPr lang="en-US" altLang="en-US"/>
              <a:t> are Covered with </a:t>
            </a:r>
            <a:r>
              <a:rPr lang="en-US" altLang="en-US">
                <a:solidFill>
                  <a:schemeClr val="tx1"/>
                </a:solidFill>
              </a:rPr>
              <a:t>Insulators</a:t>
            </a:r>
          </a:p>
        </p:txBody>
      </p:sp>
      <p:sp>
        <p:nvSpPr>
          <p:cNvPr id="185347" name="Rectangle 3">
            <a:extLst>
              <a:ext uri="{FF2B5EF4-FFF2-40B4-BE49-F238E27FC236}">
                <a16:creationId xmlns:a16="http://schemas.microsoft.com/office/drawing/2014/main" id="{A9B92DEA-36DF-2036-A202-3AB9A9D4FF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2438400"/>
            <a:ext cx="4876800" cy="1600200"/>
          </a:xfrm>
        </p:spPr>
        <p:txBody>
          <a:bodyPr/>
          <a:lstStyle/>
          <a:p>
            <a:r>
              <a:rPr lang="en-US" altLang="en-US"/>
              <a:t>Wires are often coated with insulating material like plastic</a:t>
            </a:r>
          </a:p>
        </p:txBody>
      </p:sp>
      <p:pic>
        <p:nvPicPr>
          <p:cNvPr id="185348" name="Picture 4">
            <a:extLst>
              <a:ext uri="{FF2B5EF4-FFF2-40B4-BE49-F238E27FC236}">
                <a16:creationId xmlns:a16="http://schemas.microsoft.com/office/drawing/2014/main" id="{6B57D455-EFFF-6E6C-7340-FAA068C26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400" y="2133600"/>
            <a:ext cx="3784600" cy="303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5349" name="Text Box 5">
            <a:extLst>
              <a:ext uri="{FF2B5EF4-FFF2-40B4-BE49-F238E27FC236}">
                <a16:creationId xmlns:a16="http://schemas.microsoft.com/office/drawing/2014/main" id="{509D5CCB-4363-0F41-5C29-C718DBB6B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495800"/>
            <a:ext cx="43592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en-US" altLang="en-US">
                <a:latin typeface="Tahoma" panose="020B0604030504040204" pitchFamily="34" charset="0"/>
              </a:rPr>
              <a:t>Plastic insulation on the white and black wires</a:t>
            </a:r>
          </a:p>
        </p:txBody>
      </p:sp>
      <p:sp>
        <p:nvSpPr>
          <p:cNvPr id="185350" name="Line 6">
            <a:extLst>
              <a:ext uri="{FF2B5EF4-FFF2-40B4-BE49-F238E27FC236}">
                <a16:creationId xmlns:a16="http://schemas.microsoft.com/office/drawing/2014/main" id="{1D9004EE-9A77-AAD1-2474-73FA1AF5CFB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57800" y="2971800"/>
            <a:ext cx="2133600" cy="152400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5351" name="Line 7">
            <a:extLst>
              <a:ext uri="{FF2B5EF4-FFF2-40B4-BE49-F238E27FC236}">
                <a16:creationId xmlns:a16="http://schemas.microsoft.com/office/drawing/2014/main" id="{60D11220-834E-BC78-3D70-9D02899099A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57800" y="3886200"/>
            <a:ext cx="2057400" cy="76200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5352" name="Text Box 8">
            <a:extLst>
              <a:ext uri="{FF2B5EF4-FFF2-40B4-BE49-F238E27FC236}">
                <a16:creationId xmlns:a16="http://schemas.microsoft.com/office/drawing/2014/main" id="{1059D96D-3A5A-ED6E-7186-A95BA27FB8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5486400"/>
            <a:ext cx="5448300" cy="466725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altLang="en-US">
                <a:solidFill>
                  <a:schemeClr val="bg1"/>
                </a:solidFill>
                <a:latin typeface="Tahoma" panose="020B0604030504040204" pitchFamily="34" charset="0"/>
              </a:rPr>
              <a:t>Plastic insulation around all three wires</a:t>
            </a:r>
          </a:p>
        </p:txBody>
      </p:sp>
      <p:sp>
        <p:nvSpPr>
          <p:cNvPr id="185353" name="Line 9">
            <a:extLst>
              <a:ext uri="{FF2B5EF4-FFF2-40B4-BE49-F238E27FC236}">
                <a16:creationId xmlns:a16="http://schemas.microsoft.com/office/drawing/2014/main" id="{800B7A41-3861-6B9C-327C-A386C859A8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77000" y="4724400"/>
            <a:ext cx="2133600" cy="762000"/>
          </a:xfrm>
          <a:prstGeom prst="line">
            <a:avLst/>
          </a:prstGeom>
          <a:noFill/>
          <a:ln w="76200">
            <a:solidFill>
              <a:schemeClr val="accent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5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5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5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5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9" grpId="0"/>
      <p:bldP spid="18535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>
            <a:extLst>
              <a:ext uri="{FF2B5EF4-FFF2-40B4-BE49-F238E27FC236}">
                <a16:creationId xmlns:a16="http://schemas.microsoft.com/office/drawing/2014/main" id="{6D8FC01C-4AC4-5F8E-654B-E2D60D61CF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7772400" cy="1147763"/>
          </a:xfrm>
        </p:spPr>
        <p:txBody>
          <a:bodyPr/>
          <a:lstStyle/>
          <a:p>
            <a:r>
              <a:rPr lang="en-US" altLang="en-US"/>
              <a:t>Insulating Transmission Wires</a:t>
            </a:r>
          </a:p>
        </p:txBody>
      </p:sp>
      <p:sp>
        <p:nvSpPr>
          <p:cNvPr id="186371" name="Rectangle 3">
            <a:extLst>
              <a:ext uri="{FF2B5EF4-FFF2-40B4-BE49-F238E27FC236}">
                <a16:creationId xmlns:a16="http://schemas.microsoft.com/office/drawing/2014/main" id="{E31DE481-AE50-4BD9-6EDC-C8CD167AFC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5638800" cy="1600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/>
              <a:t>High voltage transmission wires are coated to prevent corrosion but this doesn’t provide sufficient insulation</a:t>
            </a:r>
          </a:p>
        </p:txBody>
      </p:sp>
      <p:pic>
        <p:nvPicPr>
          <p:cNvPr id="186372" name="Picture 4">
            <a:extLst>
              <a:ext uri="{FF2B5EF4-FFF2-40B4-BE49-F238E27FC236}">
                <a16:creationId xmlns:a16="http://schemas.microsoft.com/office/drawing/2014/main" id="{FB1D7DDB-A4C3-6C7F-197C-80052EBFF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09800"/>
            <a:ext cx="2941638" cy="220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373" name="Text Box 5">
            <a:extLst>
              <a:ext uri="{FF2B5EF4-FFF2-40B4-BE49-F238E27FC236}">
                <a16:creationId xmlns:a16="http://schemas.microsoft.com/office/drawing/2014/main" id="{2F9F0AEA-BED3-AC31-B4FA-9CD3AD48D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5410200"/>
            <a:ext cx="2138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altLang="en-US">
                <a:latin typeface="Tahoma" panose="020B0604030504040204" pitchFamily="34" charset="0"/>
              </a:rPr>
              <a:t>Glass insulator</a:t>
            </a:r>
          </a:p>
        </p:txBody>
      </p:sp>
      <p:sp>
        <p:nvSpPr>
          <p:cNvPr id="186374" name="Line 6">
            <a:extLst>
              <a:ext uri="{FF2B5EF4-FFF2-40B4-BE49-F238E27FC236}">
                <a16:creationId xmlns:a16="http://schemas.microsoft.com/office/drawing/2014/main" id="{F549DAF6-B0C7-2F9B-DA59-D2899136C8D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65975" y="3811588"/>
            <a:ext cx="758825" cy="16002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6375" name="Rectangle 7">
            <a:extLst>
              <a:ext uri="{FF2B5EF4-FFF2-40B4-BE49-F238E27FC236}">
                <a16:creationId xmlns:a16="http://schemas.microsoft.com/office/drawing/2014/main" id="{4F62CFF3-4D73-AE72-E177-E6EF3DAF1A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343400"/>
            <a:ext cx="56388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/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800"/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Glass and air are good insulators</a:t>
            </a:r>
          </a:p>
        </p:txBody>
      </p:sp>
      <p:sp>
        <p:nvSpPr>
          <p:cNvPr id="186376" name="Rectangle 8">
            <a:extLst>
              <a:ext uri="{FF2B5EF4-FFF2-40B4-BE49-F238E27FC236}">
                <a16:creationId xmlns:a16="http://schemas.microsoft.com/office/drawing/2014/main" id="{33C6D72E-541D-4BB9-5DF1-B7292E4B1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505200"/>
            <a:ext cx="5638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/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sz="2800"/>
              <a:t>They are suspended in the air by glass insulators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6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6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>
            <a:extLst>
              <a:ext uri="{FF2B5EF4-FFF2-40B4-BE49-F238E27FC236}">
                <a16:creationId xmlns:a16="http://schemas.microsoft.com/office/drawing/2014/main" id="{DB030CA5-3E99-3010-5CE5-1AF8B4A5CE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7772400" cy="1147763"/>
          </a:xfrm>
        </p:spPr>
        <p:txBody>
          <a:bodyPr/>
          <a:lstStyle/>
          <a:p>
            <a:r>
              <a:rPr lang="en-US" altLang="en-US"/>
              <a:t>Resistance</a:t>
            </a:r>
          </a:p>
        </p:txBody>
      </p:sp>
      <p:sp>
        <p:nvSpPr>
          <p:cNvPr id="187395" name="Rectangle 3">
            <a:extLst>
              <a:ext uri="{FF2B5EF4-FFF2-40B4-BE49-F238E27FC236}">
                <a16:creationId xmlns:a16="http://schemas.microsoft.com/office/drawing/2014/main" id="{D7E775E6-BC92-2CF2-9DC7-F45882B8AE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001000" cy="1676400"/>
          </a:xfrm>
        </p:spPr>
        <p:txBody>
          <a:bodyPr/>
          <a:lstStyle/>
          <a:p>
            <a:r>
              <a:rPr lang="en-US" altLang="en-US"/>
              <a:t>Some materials allow the electrons to move, but not easily.  Such materials are called “</a:t>
            </a:r>
            <a:r>
              <a:rPr lang="en-US" altLang="en-US">
                <a:solidFill>
                  <a:schemeClr val="tx2"/>
                </a:solidFill>
              </a:rPr>
              <a:t>resistors</a:t>
            </a:r>
            <a:r>
              <a:rPr lang="en-US" altLang="en-US"/>
              <a:t>”</a:t>
            </a:r>
            <a:endParaRPr lang="en-US" altLang="en-US">
              <a:solidFill>
                <a:schemeClr val="tx2"/>
              </a:solidFill>
            </a:endParaRPr>
          </a:p>
        </p:txBody>
      </p:sp>
      <p:sp>
        <p:nvSpPr>
          <p:cNvPr id="187396" name="Rectangle 4">
            <a:extLst>
              <a:ext uri="{FF2B5EF4-FFF2-40B4-BE49-F238E27FC236}">
                <a16:creationId xmlns:a16="http://schemas.microsoft.com/office/drawing/2014/main" id="{EAC5D593-1474-55E5-3262-424FC397FD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724400"/>
            <a:ext cx="80010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/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Ohms are designated by an “</a:t>
            </a:r>
            <a:r>
              <a:rPr lang="en-US" altLang="en-US">
                <a:solidFill>
                  <a:schemeClr val="tx2"/>
                </a:solidFill>
              </a:rPr>
              <a:t>R</a:t>
            </a:r>
            <a:r>
              <a:rPr lang="en-US" altLang="en-US"/>
              <a:t>” in the electrical equation  (V = </a:t>
            </a:r>
            <a:r>
              <a:rPr lang="en-US" altLang="en-US">
                <a:latin typeface="Times New Roman" panose="02020603050405020304" pitchFamily="18" charset="0"/>
              </a:rPr>
              <a:t>I</a:t>
            </a:r>
            <a:r>
              <a:rPr lang="en-US" altLang="en-US"/>
              <a:t> </a:t>
            </a:r>
            <a:r>
              <a:rPr lang="en-US" altLang="en-US">
                <a:solidFill>
                  <a:schemeClr val="tx2"/>
                </a:solidFill>
              </a:rPr>
              <a:t>R</a:t>
            </a:r>
            <a:r>
              <a:rPr lang="en-US" altLang="en-US"/>
              <a:t>)</a:t>
            </a:r>
          </a:p>
          <a:p>
            <a:pPr eaLnBrk="1" hangingPunct="1">
              <a:buFontTx/>
              <a:buNone/>
            </a:pPr>
            <a:endParaRPr lang="en-US" altLang="en-US"/>
          </a:p>
        </p:txBody>
      </p:sp>
      <p:sp>
        <p:nvSpPr>
          <p:cNvPr id="187397" name="Rectangle 5">
            <a:extLst>
              <a:ext uri="{FF2B5EF4-FFF2-40B4-BE49-F238E27FC236}">
                <a16:creationId xmlns:a16="http://schemas.microsoft.com/office/drawing/2014/main" id="{35E350E3-5727-28F0-5E3E-7846369997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048000"/>
            <a:ext cx="8001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/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400"/>
          </a:p>
          <a:p>
            <a:pPr eaLnBrk="1" hangingPunct="1"/>
            <a:r>
              <a:rPr lang="en-US" altLang="en-US"/>
              <a:t>Resistance is measured in </a:t>
            </a:r>
            <a:r>
              <a:rPr lang="en-US" altLang="en-US">
                <a:solidFill>
                  <a:schemeClr val="tx2"/>
                </a:solidFill>
              </a:rPr>
              <a:t>ohms</a:t>
            </a:r>
            <a:r>
              <a:rPr lang="en-US" altLang="en-US"/>
              <a:t> (named after George Ohm)</a:t>
            </a:r>
          </a:p>
          <a:p>
            <a:pPr eaLnBrk="1" hangingPunct="1">
              <a:buFontTx/>
              <a:buNone/>
            </a:pPr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>
            <a:extLst>
              <a:ext uri="{FF2B5EF4-FFF2-40B4-BE49-F238E27FC236}">
                <a16:creationId xmlns:a16="http://schemas.microsoft.com/office/drawing/2014/main" id="{75600BD3-186C-34F4-F6C9-3F44476A60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7772400" cy="1147763"/>
          </a:xfrm>
        </p:spPr>
        <p:txBody>
          <a:bodyPr/>
          <a:lstStyle/>
          <a:p>
            <a:r>
              <a:rPr lang="en-US" altLang="en-US"/>
              <a:t>Resistance Turns Electricity Into Heat and Light</a:t>
            </a:r>
          </a:p>
        </p:txBody>
      </p:sp>
      <p:sp>
        <p:nvSpPr>
          <p:cNvPr id="188419" name="Rectangle 3">
            <a:extLst>
              <a:ext uri="{FF2B5EF4-FFF2-40B4-BE49-F238E27FC236}">
                <a16:creationId xmlns:a16="http://schemas.microsoft.com/office/drawing/2014/main" id="{9DC2FAE6-2896-77B5-3F29-1A3BD5E5D0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4648200" cy="2133600"/>
          </a:xfrm>
        </p:spPr>
        <p:txBody>
          <a:bodyPr/>
          <a:lstStyle/>
          <a:p>
            <a:r>
              <a:rPr lang="en-US" altLang="en-US"/>
              <a:t>Wires allow electrons to move through them but they resist the movement</a:t>
            </a:r>
            <a:endParaRPr lang="en-US" altLang="en-US" sz="2000"/>
          </a:p>
        </p:txBody>
      </p:sp>
      <p:pic>
        <p:nvPicPr>
          <p:cNvPr id="188420" name="Picture 4">
            <a:extLst>
              <a:ext uri="{FF2B5EF4-FFF2-40B4-BE49-F238E27FC236}">
                <a16:creationId xmlns:a16="http://schemas.microsoft.com/office/drawing/2014/main" id="{973B5094-ECCC-0587-52D9-A1631B075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295400"/>
            <a:ext cx="3276600" cy="206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8421" name="Picture 5">
            <a:extLst>
              <a:ext uri="{FF2B5EF4-FFF2-40B4-BE49-F238E27FC236}">
                <a16:creationId xmlns:a16="http://schemas.microsoft.com/office/drawing/2014/main" id="{06D0C6A2-E216-2BD0-C432-46A21F34D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733800"/>
            <a:ext cx="32004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8422" name="Rectangle 6">
            <a:extLst>
              <a:ext uri="{FF2B5EF4-FFF2-40B4-BE49-F238E27FC236}">
                <a16:creationId xmlns:a16="http://schemas.microsoft.com/office/drawing/2014/main" id="{E89AA93F-BEE2-517B-38E8-C4AE64103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733800"/>
            <a:ext cx="46482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/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2000"/>
          </a:p>
          <a:p>
            <a:pPr eaLnBrk="1" hangingPunct="1"/>
            <a:r>
              <a:rPr lang="en-US" altLang="en-US"/>
              <a:t>These wires produce useful heat and light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9" name="Rectangle 3">
            <a:extLst>
              <a:ext uri="{FF2B5EF4-FFF2-40B4-BE49-F238E27FC236}">
                <a16:creationId xmlns:a16="http://schemas.microsoft.com/office/drawing/2014/main" id="{718DE8C0-1039-409C-3D87-5CECD66519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124200"/>
            <a:ext cx="39624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/>
          <a:lstStyle>
            <a:lvl1pPr>
              <a:spcBef>
                <a:spcPct val="20000"/>
              </a:spcBef>
              <a:buClr>
                <a:schemeClr val="accent2"/>
              </a:buCl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tx1"/>
              </a:buCl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chemeClr val="tx1"/>
              </a:buCl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lr>
                <a:schemeClr val="tx1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lr>
                <a:schemeClr val="tx1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/>
              <a:t>Magnetic Induction</a:t>
            </a:r>
          </a:p>
        </p:txBody>
      </p:sp>
      <p:pic>
        <p:nvPicPr>
          <p:cNvPr id="275460" name="Picture 4">
            <a:extLst>
              <a:ext uri="{FF2B5EF4-FFF2-40B4-BE49-F238E27FC236}">
                <a16:creationId xmlns:a16="http://schemas.microsoft.com/office/drawing/2014/main" id="{8D57BC0E-B7C5-5047-D3E0-E637F8A2C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7" t="51735" r="35027"/>
          <a:stretch>
            <a:fillRect/>
          </a:stretch>
        </p:blipFill>
        <p:spPr bwMode="auto">
          <a:xfrm>
            <a:off x="4800600" y="2667000"/>
            <a:ext cx="2443163" cy="248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5461" name="Rectangle 5">
            <a:extLst>
              <a:ext uri="{FF2B5EF4-FFF2-40B4-BE49-F238E27FC236}">
                <a16:creationId xmlns:a16="http://schemas.microsoft.com/office/drawing/2014/main" id="{84FBC566-6314-BB68-B320-95E33E3C22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33400"/>
            <a:ext cx="79248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 anchor="ctr"/>
          <a:lstStyle>
            <a:lvl1pPr algn="l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A common means to produce electricity for useful work is: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5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5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5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5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>
            <a:extLst>
              <a:ext uri="{FF2B5EF4-FFF2-40B4-BE49-F238E27FC236}">
                <a16:creationId xmlns:a16="http://schemas.microsoft.com/office/drawing/2014/main" id="{BBCB1CF6-ABBE-D11A-64CB-CFC72385FB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62200" y="0"/>
            <a:ext cx="4267200" cy="1147763"/>
          </a:xfrm>
        </p:spPr>
        <p:txBody>
          <a:bodyPr/>
          <a:lstStyle/>
          <a:p>
            <a:r>
              <a:rPr lang="en-US" altLang="en-US"/>
              <a:t>Magnetic Fields</a:t>
            </a:r>
          </a:p>
        </p:txBody>
      </p:sp>
      <p:sp>
        <p:nvSpPr>
          <p:cNvPr id="276483" name="Rectangle 3">
            <a:extLst>
              <a:ext uri="{FF2B5EF4-FFF2-40B4-BE49-F238E27FC236}">
                <a16:creationId xmlns:a16="http://schemas.microsoft.com/office/drawing/2014/main" id="{BE247639-FAFA-23F2-0932-3CB9036D3A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5334000" cy="2514600"/>
          </a:xfrm>
        </p:spPr>
        <p:txBody>
          <a:bodyPr/>
          <a:lstStyle/>
          <a:p>
            <a:r>
              <a:rPr lang="en-US" altLang="en-US" sz="3600"/>
              <a:t>When current moves through a wire, a </a:t>
            </a:r>
            <a:r>
              <a:rPr lang="en-US" altLang="en-US" sz="3600">
                <a:solidFill>
                  <a:schemeClr val="tx2"/>
                </a:solidFill>
              </a:rPr>
              <a:t>magnetic field</a:t>
            </a:r>
            <a:r>
              <a:rPr lang="en-US" altLang="en-US" sz="3600"/>
              <a:t> is created around the wire</a:t>
            </a:r>
          </a:p>
          <a:p>
            <a:pPr>
              <a:buFontTx/>
              <a:buNone/>
            </a:pPr>
            <a:endParaRPr lang="en-US" altLang="en-US" sz="3600"/>
          </a:p>
        </p:txBody>
      </p:sp>
      <p:pic>
        <p:nvPicPr>
          <p:cNvPr id="276484" name="Picture 4">
            <a:hlinkClick r:id="rId4"/>
            <a:extLst>
              <a:ext uri="{FF2B5EF4-FFF2-40B4-BE49-F238E27FC236}">
                <a16:creationId xmlns:a16="http://schemas.microsoft.com/office/drawing/2014/main" id="{A9EDAA23-3C21-E07C-2ADD-24CA20DDD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590800"/>
            <a:ext cx="2525713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485" name="AutoShape 5">
            <a:extLst>
              <a:ext uri="{FF2B5EF4-FFF2-40B4-BE49-F238E27FC236}">
                <a16:creationId xmlns:a16="http://schemas.microsoft.com/office/drawing/2014/main" id="{4462E714-EA40-B75A-EA0C-FB08AEEAA1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724400"/>
            <a:ext cx="76200" cy="685800"/>
          </a:xfrm>
          <a:prstGeom prst="downArrow">
            <a:avLst>
              <a:gd name="adj1" fmla="val 50000"/>
              <a:gd name="adj2" fmla="val 225000"/>
            </a:avLst>
          </a:prstGeom>
          <a:solidFill>
            <a:schemeClr val="tx2"/>
          </a:solidFill>
          <a:ln w="38100">
            <a:solidFill>
              <a:schemeClr val="tx2"/>
            </a:solidFill>
            <a:miter lim="800000"/>
            <a:headEnd type="none" w="sm" len="sm"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 altLang="en-US">
              <a:solidFill>
                <a:schemeClr val="tx2"/>
              </a:solidFill>
            </a:endParaRPr>
          </a:p>
        </p:txBody>
      </p:sp>
      <p:sp>
        <p:nvSpPr>
          <p:cNvPr id="276486" name="AutoShape 6">
            <a:extLst>
              <a:ext uri="{FF2B5EF4-FFF2-40B4-BE49-F238E27FC236}">
                <a16:creationId xmlns:a16="http://schemas.microsoft.com/office/drawing/2014/main" id="{AAF03C6C-40DC-0CE8-9553-76922A4492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37338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 type="none" w="sm" len="sm"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487" name="Rectangle 7">
            <a:extLst>
              <a:ext uri="{FF2B5EF4-FFF2-40B4-BE49-F238E27FC236}">
                <a16:creationId xmlns:a16="http://schemas.microsoft.com/office/drawing/2014/main" id="{022E555D-6202-C1AD-8192-38762B6550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352800"/>
            <a:ext cx="53340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/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1400"/>
          </a:p>
          <a:p>
            <a:pPr eaLnBrk="1" hangingPunct="1"/>
            <a:r>
              <a:rPr lang="en-US" altLang="en-US" sz="3600"/>
              <a:t>The direction of the magnetic field is determined by the “right hand” rule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6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6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6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6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2764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5" grpId="0" animBg="1"/>
      <p:bldP spid="276485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>
            <a:extLst>
              <a:ext uri="{FF2B5EF4-FFF2-40B4-BE49-F238E27FC236}">
                <a16:creationId xmlns:a16="http://schemas.microsoft.com/office/drawing/2014/main" id="{6EB3AD89-24B0-03D0-E77D-84D2926992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7763"/>
          </a:xfrm>
        </p:spPr>
        <p:txBody>
          <a:bodyPr/>
          <a:lstStyle/>
          <a:p>
            <a:r>
              <a:rPr lang="en-US" altLang="en-US"/>
              <a:t>Magnetic Fields Can Do Work</a:t>
            </a:r>
          </a:p>
        </p:txBody>
      </p:sp>
      <p:pic>
        <p:nvPicPr>
          <p:cNvPr id="278531" name="Picture 3">
            <a:extLst>
              <a:ext uri="{FF2B5EF4-FFF2-40B4-BE49-F238E27FC236}">
                <a16:creationId xmlns:a16="http://schemas.microsoft.com/office/drawing/2014/main" id="{D1325235-7E92-19F3-6996-32A11B45F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7" t="51735" r="35027"/>
          <a:stretch>
            <a:fillRect/>
          </a:stretch>
        </p:blipFill>
        <p:spPr bwMode="auto">
          <a:xfrm>
            <a:off x="7086600" y="2438400"/>
            <a:ext cx="1752600" cy="181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8532" name="Rectangle 4">
            <a:extLst>
              <a:ext uri="{FF2B5EF4-FFF2-40B4-BE49-F238E27FC236}">
                <a16:creationId xmlns:a16="http://schemas.microsoft.com/office/drawing/2014/main" id="{A916C5C9-09B6-529F-2EF8-7AC7FE5903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371600"/>
            <a:ext cx="64770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en-US" sz="3200">
                <a:latin typeface="Tahoma" panose="020B0604030504040204" pitchFamily="34" charset="0"/>
              </a:rPr>
              <a:t>When a magnetic field moves across a conductor (like a wire), electrical current is produced in that conductor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endParaRPr lang="en-US" altLang="en-US" sz="3200">
              <a:latin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78533" name="Rectangle 5">
            <a:extLst>
              <a:ext uri="{FF2B5EF4-FFF2-40B4-BE49-F238E27FC236}">
                <a16:creationId xmlns:a16="http://schemas.microsoft.com/office/drawing/2014/main" id="{4D99D63E-8BD7-2E6D-35E4-A4A30357A1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3581400"/>
            <a:ext cx="7924800" cy="99060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altLang="en-US"/>
              <a:t>This is called “</a:t>
            </a:r>
            <a:r>
              <a:rPr lang="en-US" altLang="en-US">
                <a:solidFill>
                  <a:schemeClr val="tx2"/>
                </a:solidFill>
              </a:rPr>
              <a:t>Induction</a:t>
            </a:r>
            <a:r>
              <a:rPr lang="en-US" altLang="en-US"/>
              <a:t>”</a:t>
            </a:r>
          </a:p>
          <a:p>
            <a:pPr lvl="1"/>
            <a:endParaRPr lang="en-US" altLang="en-US">
              <a:solidFill>
                <a:schemeClr val="accent2"/>
              </a:solidFill>
            </a:endParaRPr>
          </a:p>
        </p:txBody>
      </p:sp>
      <p:sp>
        <p:nvSpPr>
          <p:cNvPr id="278534" name="Rectangle 6">
            <a:extLst>
              <a:ext uri="{FF2B5EF4-FFF2-40B4-BE49-F238E27FC236}">
                <a16:creationId xmlns:a16="http://schemas.microsoft.com/office/drawing/2014/main" id="{F819D0AA-7E22-F480-96CD-BD1968066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191000"/>
            <a:ext cx="7924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/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/>
            <a:r>
              <a:rPr lang="en-US" altLang="en-US" sz="3200"/>
              <a:t>Induction causes </a:t>
            </a:r>
            <a:r>
              <a:rPr lang="en-US" altLang="en-US" sz="3200">
                <a:solidFill>
                  <a:schemeClr val="accent2"/>
                </a:solidFill>
              </a:rPr>
              <a:t>motors</a:t>
            </a:r>
            <a:r>
              <a:rPr lang="en-US" altLang="en-US" sz="3200"/>
              <a:t> to turn</a:t>
            </a:r>
            <a:endParaRPr lang="en-US" altLang="en-US"/>
          </a:p>
          <a:p>
            <a:pPr lvl="1" eaLnBrk="1" hangingPunct="1"/>
            <a:endParaRPr lang="en-US" altLang="en-US">
              <a:solidFill>
                <a:schemeClr val="accent2"/>
              </a:solidFill>
            </a:endParaRPr>
          </a:p>
        </p:txBody>
      </p:sp>
      <p:sp>
        <p:nvSpPr>
          <p:cNvPr id="278535" name="Rectangle 7">
            <a:extLst>
              <a:ext uri="{FF2B5EF4-FFF2-40B4-BE49-F238E27FC236}">
                <a16:creationId xmlns:a16="http://schemas.microsoft.com/office/drawing/2014/main" id="{7C733674-6564-5427-9512-CC575F7590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4876800"/>
            <a:ext cx="7924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/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Induction is used to modify electrical potential and current in </a:t>
            </a:r>
            <a:r>
              <a:rPr lang="en-US" altLang="en-US">
                <a:solidFill>
                  <a:schemeClr val="accent2"/>
                </a:solidFill>
              </a:rPr>
              <a:t>transformers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8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8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8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8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>
            <a:extLst>
              <a:ext uri="{FF2B5EF4-FFF2-40B4-BE49-F238E27FC236}">
                <a16:creationId xmlns:a16="http://schemas.microsoft.com/office/drawing/2014/main" id="{AE0702EA-3E89-1DAF-07FF-CE83E5737B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2971800" cy="1147763"/>
          </a:xfrm>
        </p:spPr>
        <p:txBody>
          <a:bodyPr/>
          <a:lstStyle/>
          <a:p>
            <a:r>
              <a:rPr lang="en-US" altLang="en-US"/>
              <a:t>Summary</a:t>
            </a:r>
          </a:p>
        </p:txBody>
      </p:sp>
      <p:sp>
        <p:nvSpPr>
          <p:cNvPr id="192515" name="Rectangle 3">
            <a:extLst>
              <a:ext uri="{FF2B5EF4-FFF2-40B4-BE49-F238E27FC236}">
                <a16:creationId xmlns:a16="http://schemas.microsoft.com/office/drawing/2014/main" id="{8DDC15FB-EABF-62BE-4056-F6330CB60A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7924800" cy="1143000"/>
          </a:xfrm>
        </p:spPr>
        <p:txBody>
          <a:bodyPr/>
          <a:lstStyle/>
          <a:p>
            <a:r>
              <a:rPr lang="en-US" altLang="en-US" sz="2800"/>
              <a:t>Conductors allow current to flow easily</a:t>
            </a:r>
          </a:p>
          <a:p>
            <a:r>
              <a:rPr lang="en-US" altLang="en-US" sz="2800">
                <a:solidFill>
                  <a:schemeClr val="accent2"/>
                </a:solidFill>
              </a:rPr>
              <a:t>Insulators do not</a:t>
            </a:r>
          </a:p>
        </p:txBody>
      </p:sp>
      <p:pic>
        <p:nvPicPr>
          <p:cNvPr id="192516" name="Picture 4">
            <a:extLst>
              <a:ext uri="{FF2B5EF4-FFF2-40B4-BE49-F238E27FC236}">
                <a16:creationId xmlns:a16="http://schemas.microsoft.com/office/drawing/2014/main" id="{004CFF79-736E-01C7-0277-833373DD0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488" y="0"/>
            <a:ext cx="1433512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2517" name="Rectangle 5">
            <a:extLst>
              <a:ext uri="{FF2B5EF4-FFF2-40B4-BE49-F238E27FC236}">
                <a16:creationId xmlns:a16="http://schemas.microsoft.com/office/drawing/2014/main" id="{A2D6B96D-7701-5995-6018-BEFB08FCE6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724400"/>
            <a:ext cx="79248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/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accent2"/>
                </a:solidFill>
              </a:rPr>
              <a:t>Magnetic fields can “induce” a current in wires</a:t>
            </a:r>
          </a:p>
          <a:p>
            <a:pPr lvl="1" eaLnBrk="1" hangingPunct="1"/>
            <a:r>
              <a:rPr lang="en-US" altLang="en-US" sz="2400"/>
              <a:t>Motors</a:t>
            </a:r>
          </a:p>
          <a:p>
            <a:pPr lvl="1" eaLnBrk="1" hangingPunct="1"/>
            <a:r>
              <a:rPr lang="en-US" altLang="en-US" sz="2400"/>
              <a:t>Transformers</a:t>
            </a:r>
          </a:p>
        </p:txBody>
      </p:sp>
      <p:sp>
        <p:nvSpPr>
          <p:cNvPr id="192518" name="Rectangle 6">
            <a:extLst>
              <a:ext uri="{FF2B5EF4-FFF2-40B4-BE49-F238E27FC236}">
                <a16:creationId xmlns:a16="http://schemas.microsoft.com/office/drawing/2014/main" id="{B903E382-1537-460D-A0A1-16FE2D57C1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86000"/>
            <a:ext cx="79248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/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1800">
              <a:solidFill>
                <a:schemeClr val="accent2"/>
              </a:solidFill>
            </a:endParaRPr>
          </a:p>
          <a:p>
            <a:pPr eaLnBrk="1" hangingPunct="1"/>
            <a:r>
              <a:rPr lang="en-US" altLang="en-US" sz="2800"/>
              <a:t>Resistors will resist the current flow and get hot … this heat becomes useful for …</a:t>
            </a:r>
          </a:p>
          <a:p>
            <a:pPr lvl="1" eaLnBrk="1" hangingPunct="1"/>
            <a:r>
              <a:rPr lang="en-US" altLang="en-US" sz="2400"/>
              <a:t>Heating elements</a:t>
            </a:r>
          </a:p>
          <a:p>
            <a:pPr lvl="1" eaLnBrk="1" hangingPunct="1"/>
            <a:r>
              <a:rPr lang="en-US" altLang="en-US" sz="2400"/>
              <a:t>Lighting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2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2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5" name="WordArt 9">
            <a:extLst>
              <a:ext uri="{FF2B5EF4-FFF2-40B4-BE49-F238E27FC236}">
                <a16:creationId xmlns:a16="http://schemas.microsoft.com/office/drawing/2014/main" id="{FD3C6FFD-15CE-BB92-2572-E5BB8308D51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2514600"/>
            <a:ext cx="7772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 cap="flat" cmpd="sng">
                  <a:solidFill>
                    <a:srgbClr val="EAEAEA"/>
                  </a:solidFill>
                  <a:prstDash val="solid"/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Generating Electricity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4" name="Rectangle 4">
            <a:extLst>
              <a:ext uri="{FF2B5EF4-FFF2-40B4-BE49-F238E27FC236}">
                <a16:creationId xmlns:a16="http://schemas.microsoft.com/office/drawing/2014/main" id="{2EC601F0-BF0B-C6CA-5133-66F4AE7B19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219200"/>
            <a:ext cx="79248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/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3600">
                <a:solidFill>
                  <a:srgbClr val="FAFE54"/>
                </a:solidFill>
              </a:rPr>
              <a:t>Power plants (Utility Companies) force electrons to move through  magnetic </a:t>
            </a:r>
            <a:r>
              <a:rPr lang="en-US" altLang="en-US" sz="3600"/>
              <a:t>induction</a:t>
            </a:r>
            <a:r>
              <a:rPr lang="en-US" altLang="en-US" sz="3600">
                <a:solidFill>
                  <a:srgbClr val="FAFE54"/>
                </a:solidFill>
              </a:rPr>
              <a:t>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3600">
              <a:solidFill>
                <a:schemeClr val="bg1"/>
              </a:solidFill>
            </a:endParaRPr>
          </a:p>
        </p:txBody>
      </p:sp>
      <p:sp>
        <p:nvSpPr>
          <p:cNvPr id="307205" name="Rectangle 5">
            <a:extLst>
              <a:ext uri="{FF2B5EF4-FFF2-40B4-BE49-F238E27FC236}">
                <a16:creationId xmlns:a16="http://schemas.microsoft.com/office/drawing/2014/main" id="{505DA526-CE6B-4D84-9BFF-FEAC9FD87E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505200"/>
            <a:ext cx="7924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/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3600">
                <a:solidFill>
                  <a:srgbClr val="FAFE54"/>
                </a:solidFill>
              </a:rPr>
              <a:t>There are several phases of electricity production, involving particular equipment and processes.</a:t>
            </a:r>
            <a:endParaRPr lang="en-US" altLang="en-US" sz="36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7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0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07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0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>
            <a:extLst>
              <a:ext uri="{FF2B5EF4-FFF2-40B4-BE49-F238E27FC236}">
                <a16:creationId xmlns:a16="http://schemas.microsoft.com/office/drawing/2014/main" id="{E5186D2C-92D0-F373-10B5-5D12A41040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7772400" cy="1147763"/>
          </a:xfrm>
        </p:spPr>
        <p:txBody>
          <a:bodyPr/>
          <a:lstStyle/>
          <a:p>
            <a:r>
              <a:rPr lang="en-US" altLang="en-US"/>
              <a:t>What is Electricity?</a:t>
            </a:r>
          </a:p>
        </p:txBody>
      </p:sp>
      <p:sp>
        <p:nvSpPr>
          <p:cNvPr id="231427" name="Rectangle 3">
            <a:extLst>
              <a:ext uri="{FF2B5EF4-FFF2-40B4-BE49-F238E27FC236}">
                <a16:creationId xmlns:a16="http://schemas.microsoft.com/office/drawing/2014/main" id="{F0ACD049-DBFB-97B8-A16C-363EEFA3A5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8686800" cy="1295400"/>
          </a:xfrm>
        </p:spPr>
        <p:txBody>
          <a:bodyPr/>
          <a:lstStyle/>
          <a:p>
            <a:r>
              <a:rPr lang="en-US" altLang="en-US" sz="3600"/>
              <a:t>Electricity is the movement of electrons</a:t>
            </a:r>
          </a:p>
        </p:txBody>
      </p:sp>
      <p:sp>
        <p:nvSpPr>
          <p:cNvPr id="231431" name="AutoShape 7">
            <a:extLst>
              <a:ext uri="{FF2B5EF4-FFF2-40B4-BE49-F238E27FC236}">
                <a16:creationId xmlns:a16="http://schemas.microsoft.com/office/drawing/2014/main" id="{A51861E4-341B-F5F5-A816-D303BBBC6254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267200" y="1828800"/>
            <a:ext cx="1143000" cy="4495800"/>
          </a:xfrm>
          <a:prstGeom prst="can">
            <a:avLst>
              <a:gd name="adj" fmla="val 98333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 type="none" w="sm" len="sm"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1433" name="WordArt 9">
            <a:extLst>
              <a:ext uri="{FF2B5EF4-FFF2-40B4-BE49-F238E27FC236}">
                <a16:creationId xmlns:a16="http://schemas.microsoft.com/office/drawing/2014/main" id="{FD00B602-BB4D-D0CA-70FF-FBA691082AB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038600" y="3733800"/>
            <a:ext cx="304800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med" len="lg"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e</a:t>
            </a:r>
          </a:p>
        </p:txBody>
      </p:sp>
      <p:sp>
        <p:nvSpPr>
          <p:cNvPr id="231434" name="WordArt 10">
            <a:extLst>
              <a:ext uri="{FF2B5EF4-FFF2-40B4-BE49-F238E27FC236}">
                <a16:creationId xmlns:a16="http://schemas.microsoft.com/office/drawing/2014/main" id="{FFFC2066-D6FB-554B-B1AF-101A639A7F2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43400" y="3733800"/>
            <a:ext cx="304800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med" len="lg"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e</a:t>
            </a:r>
          </a:p>
        </p:txBody>
      </p:sp>
      <p:sp>
        <p:nvSpPr>
          <p:cNvPr id="231435" name="WordArt 11">
            <a:extLst>
              <a:ext uri="{FF2B5EF4-FFF2-40B4-BE49-F238E27FC236}">
                <a16:creationId xmlns:a16="http://schemas.microsoft.com/office/drawing/2014/main" id="{C6D52583-A786-49EE-9B23-5CB7BAB459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648200" y="3733800"/>
            <a:ext cx="304800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med" len="lg"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e</a:t>
            </a:r>
          </a:p>
        </p:txBody>
      </p:sp>
      <p:sp>
        <p:nvSpPr>
          <p:cNvPr id="231436" name="WordArt 12">
            <a:extLst>
              <a:ext uri="{FF2B5EF4-FFF2-40B4-BE49-F238E27FC236}">
                <a16:creationId xmlns:a16="http://schemas.microsoft.com/office/drawing/2014/main" id="{46F704E6-5A40-600B-1EEC-60FFDF797BA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953000" y="3733800"/>
            <a:ext cx="304800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med" len="lg"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e</a:t>
            </a:r>
          </a:p>
        </p:txBody>
      </p:sp>
      <p:sp>
        <p:nvSpPr>
          <p:cNvPr id="231437" name="WordArt 13">
            <a:extLst>
              <a:ext uri="{FF2B5EF4-FFF2-40B4-BE49-F238E27FC236}">
                <a16:creationId xmlns:a16="http://schemas.microsoft.com/office/drawing/2014/main" id="{B6EE1E0C-28BD-507D-A397-652ED044704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257800" y="3733800"/>
            <a:ext cx="304800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med" len="lg"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e</a:t>
            </a:r>
          </a:p>
        </p:txBody>
      </p:sp>
      <p:sp>
        <p:nvSpPr>
          <p:cNvPr id="231438" name="WordArt 14">
            <a:extLst>
              <a:ext uri="{FF2B5EF4-FFF2-40B4-BE49-F238E27FC236}">
                <a16:creationId xmlns:a16="http://schemas.microsoft.com/office/drawing/2014/main" id="{CF70FD84-54AA-1E49-E10C-8F480202FE2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562600" y="3733800"/>
            <a:ext cx="304800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med" len="lg"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e</a:t>
            </a:r>
          </a:p>
        </p:txBody>
      </p:sp>
      <p:sp>
        <p:nvSpPr>
          <p:cNvPr id="231439" name="WordArt 15">
            <a:extLst>
              <a:ext uri="{FF2B5EF4-FFF2-40B4-BE49-F238E27FC236}">
                <a16:creationId xmlns:a16="http://schemas.microsoft.com/office/drawing/2014/main" id="{64C1ECFA-3CAA-4585-8FDD-69BD2BBCF54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867400" y="3733800"/>
            <a:ext cx="304800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med" len="lg"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e</a:t>
            </a:r>
          </a:p>
        </p:txBody>
      </p:sp>
      <p:sp>
        <p:nvSpPr>
          <p:cNvPr id="231440" name="WordArt 16">
            <a:extLst>
              <a:ext uri="{FF2B5EF4-FFF2-40B4-BE49-F238E27FC236}">
                <a16:creationId xmlns:a16="http://schemas.microsoft.com/office/drawing/2014/main" id="{0CD456B0-48CC-870B-3523-F14AB3B3980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172200" y="3733800"/>
            <a:ext cx="304800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med" len="lg"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e</a:t>
            </a:r>
          </a:p>
        </p:txBody>
      </p:sp>
      <p:sp>
        <p:nvSpPr>
          <p:cNvPr id="231441" name="WordArt 17">
            <a:extLst>
              <a:ext uri="{FF2B5EF4-FFF2-40B4-BE49-F238E27FC236}">
                <a16:creationId xmlns:a16="http://schemas.microsoft.com/office/drawing/2014/main" id="{E867FF27-B92F-FA8F-2E35-62B56E4BDEE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477000" y="3733800"/>
            <a:ext cx="304800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med" len="lg"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e</a:t>
            </a:r>
          </a:p>
        </p:txBody>
      </p:sp>
      <p:sp>
        <p:nvSpPr>
          <p:cNvPr id="231442" name="WordArt 18">
            <a:extLst>
              <a:ext uri="{FF2B5EF4-FFF2-40B4-BE49-F238E27FC236}">
                <a16:creationId xmlns:a16="http://schemas.microsoft.com/office/drawing/2014/main" id="{F1BC3A99-2B29-65E3-3441-1DB7DE5BCD9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81800" y="3733800"/>
            <a:ext cx="304800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med" len="lg"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e</a:t>
            </a:r>
          </a:p>
        </p:txBody>
      </p:sp>
      <p:sp>
        <p:nvSpPr>
          <p:cNvPr id="231444" name="WordArt 20">
            <a:extLst>
              <a:ext uri="{FF2B5EF4-FFF2-40B4-BE49-F238E27FC236}">
                <a16:creationId xmlns:a16="http://schemas.microsoft.com/office/drawing/2014/main" id="{49D25560-7DDD-4628-EB1D-61756F8720E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72600" y="3733800"/>
            <a:ext cx="304800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med" len="lg"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e</a:t>
            </a:r>
          </a:p>
        </p:txBody>
      </p:sp>
      <p:sp>
        <p:nvSpPr>
          <p:cNvPr id="231446" name="Rectangle 22">
            <a:extLst>
              <a:ext uri="{FF2B5EF4-FFF2-40B4-BE49-F238E27FC236}">
                <a16:creationId xmlns:a16="http://schemas.microsoft.com/office/drawing/2014/main" id="{8617D069-C86F-883D-CE0F-A9164E48D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29200"/>
            <a:ext cx="9144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/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Notice that electrons in materials do not move as much as they transfer their energy to the next electron</a:t>
            </a:r>
          </a:p>
        </p:txBody>
      </p:sp>
      <p:sp>
        <p:nvSpPr>
          <p:cNvPr id="231447" name="WordArt 23">
            <a:extLst>
              <a:ext uri="{FF2B5EF4-FFF2-40B4-BE49-F238E27FC236}">
                <a16:creationId xmlns:a16="http://schemas.microsoft.com/office/drawing/2014/main" id="{8435CDA8-80C9-0FB3-596A-08F13F62F3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33800" y="3733800"/>
            <a:ext cx="304800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med" len="lg"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1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3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>
            <a:extLst>
              <a:ext uri="{FF2B5EF4-FFF2-40B4-BE49-F238E27FC236}">
                <a16:creationId xmlns:a16="http://schemas.microsoft.com/office/drawing/2014/main" id="{36B9DBC1-D236-54E7-0724-7EAA87CEFF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2209800" cy="1147763"/>
          </a:xfrm>
          <a:noFill/>
          <a:ln/>
        </p:spPr>
        <p:txBody>
          <a:bodyPr/>
          <a:lstStyle/>
          <a:p>
            <a:r>
              <a:rPr lang="en-US" altLang="en-US"/>
              <a:t>Boilers</a:t>
            </a:r>
          </a:p>
        </p:txBody>
      </p:sp>
      <p:sp>
        <p:nvSpPr>
          <p:cNvPr id="243715" name="Rectangle 3">
            <a:extLst>
              <a:ext uri="{FF2B5EF4-FFF2-40B4-BE49-F238E27FC236}">
                <a16:creationId xmlns:a16="http://schemas.microsoft.com/office/drawing/2014/main" id="{42C88922-0562-8EA6-9EDB-C3B56463E2D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00200"/>
            <a:ext cx="3884613" cy="4191000"/>
          </a:xfrm>
          <a:noFill/>
          <a:ln/>
        </p:spPr>
        <p:txBody>
          <a:bodyPr/>
          <a:lstStyle/>
          <a:p>
            <a:r>
              <a:rPr lang="en-US" altLang="en-US"/>
              <a:t>Heat runs a reactor</a:t>
            </a:r>
          </a:p>
          <a:p>
            <a:pPr>
              <a:buFontTx/>
              <a:buNone/>
            </a:pPr>
            <a:endParaRPr lang="en-US" altLang="en-US"/>
          </a:p>
          <a:p>
            <a:r>
              <a:rPr lang="en-US" altLang="en-US"/>
              <a:t>Boiling water expands 1000 times and rapidly escapes the boiler </a:t>
            </a:r>
          </a:p>
        </p:txBody>
      </p:sp>
      <p:sp>
        <p:nvSpPr>
          <p:cNvPr id="243716" name="Rectangle 4">
            <a:extLst>
              <a:ext uri="{FF2B5EF4-FFF2-40B4-BE49-F238E27FC236}">
                <a16:creationId xmlns:a16="http://schemas.microsoft.com/office/drawing/2014/main" id="{D96103BC-B4DF-69B6-1CE0-4ABB918FC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6950" y="2749550"/>
            <a:ext cx="2806700" cy="15113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43717" name="Object 5">
            <a:extLst>
              <a:ext uri="{FF2B5EF4-FFF2-40B4-BE49-F238E27FC236}">
                <a16:creationId xmlns:a16="http://schemas.microsoft.com/office/drawing/2014/main" id="{5C23394C-2BE0-D29F-ECEC-BED16D590C9C}"/>
              </a:ext>
            </a:extLst>
          </p:cNvPr>
          <p:cNvGraphicFramePr>
            <a:graphicFrameLocks/>
          </p:cNvGraphicFramePr>
          <p:nvPr/>
        </p:nvGraphicFramePr>
        <p:xfrm>
          <a:off x="5410200" y="4041775"/>
          <a:ext cx="1779588" cy="211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ALLERY" r:id="rId3" imgW="743831" imgH="881348" progId="GALLERYClipart">
                  <p:embed/>
                </p:oleObj>
              </mc:Choice>
              <mc:Fallback>
                <p:oleObj name="GALLERY" r:id="rId3" imgW="743831" imgH="881348" progId="GALLERYClipart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041775"/>
                        <a:ext cx="1779588" cy="211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3719" name="Rectangle 7">
            <a:extLst>
              <a:ext uri="{FF2B5EF4-FFF2-40B4-BE49-F238E27FC236}">
                <a16:creationId xmlns:a16="http://schemas.microsoft.com/office/drawing/2014/main" id="{E94C3575-1BC0-144E-81DA-0D2AB94CB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6950" y="1682750"/>
            <a:ext cx="520700" cy="10541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3720" name="Oval 8">
            <a:extLst>
              <a:ext uri="{FF2B5EF4-FFF2-40B4-BE49-F238E27FC236}">
                <a16:creationId xmlns:a16="http://schemas.microsoft.com/office/drawing/2014/main" id="{208B6FC8-4389-56CC-E3B6-6B719ADB4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9350" y="2597150"/>
            <a:ext cx="215900" cy="292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3726" name="Oval 14">
            <a:extLst>
              <a:ext uri="{FF2B5EF4-FFF2-40B4-BE49-F238E27FC236}">
                <a16:creationId xmlns:a16="http://schemas.microsoft.com/office/drawing/2014/main" id="{ECFBE62A-6D2D-598D-5534-6F2F5B681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3733800"/>
            <a:ext cx="215900" cy="292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3734" name="Oval 22">
            <a:extLst>
              <a:ext uri="{FF2B5EF4-FFF2-40B4-BE49-F238E27FC236}">
                <a16:creationId xmlns:a16="http://schemas.microsoft.com/office/drawing/2014/main" id="{83DDB86F-7E74-2E59-4199-48209374BA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3657600"/>
            <a:ext cx="215900" cy="292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3735" name="Oval 23">
            <a:extLst>
              <a:ext uri="{FF2B5EF4-FFF2-40B4-BE49-F238E27FC236}">
                <a16:creationId xmlns:a16="http://schemas.microsoft.com/office/drawing/2014/main" id="{AE820618-5C39-71F0-63AC-E0776D8E35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3276600"/>
            <a:ext cx="215900" cy="292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3736" name="Oval 24">
            <a:extLst>
              <a:ext uri="{FF2B5EF4-FFF2-40B4-BE49-F238E27FC236}">
                <a16:creationId xmlns:a16="http://schemas.microsoft.com/office/drawing/2014/main" id="{4C9B5814-66D5-86DF-7B43-4060026EE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5300" y="3810000"/>
            <a:ext cx="215900" cy="292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3737" name="Oval 25">
            <a:extLst>
              <a:ext uri="{FF2B5EF4-FFF2-40B4-BE49-F238E27FC236}">
                <a16:creationId xmlns:a16="http://schemas.microsoft.com/office/drawing/2014/main" id="{899E85FE-989F-ED28-9699-588813D59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3276600"/>
            <a:ext cx="215900" cy="292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3738" name="Oval 26">
            <a:extLst>
              <a:ext uri="{FF2B5EF4-FFF2-40B4-BE49-F238E27FC236}">
                <a16:creationId xmlns:a16="http://schemas.microsoft.com/office/drawing/2014/main" id="{FF175856-C5DB-969B-001C-8B3339A966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3048000"/>
            <a:ext cx="215900" cy="292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3739" name="Oval 27">
            <a:extLst>
              <a:ext uri="{FF2B5EF4-FFF2-40B4-BE49-F238E27FC236}">
                <a16:creationId xmlns:a16="http://schemas.microsoft.com/office/drawing/2014/main" id="{906CAF73-E7D8-4DA2-CBDF-95B35F4BB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057400"/>
            <a:ext cx="215900" cy="292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3740" name="Oval 28">
            <a:extLst>
              <a:ext uri="{FF2B5EF4-FFF2-40B4-BE49-F238E27FC236}">
                <a16:creationId xmlns:a16="http://schemas.microsoft.com/office/drawing/2014/main" id="{6A415998-421E-FEEF-4CF3-1CF667693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1447800"/>
            <a:ext cx="215900" cy="292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3741" name="Oval 29">
            <a:extLst>
              <a:ext uri="{FF2B5EF4-FFF2-40B4-BE49-F238E27FC236}">
                <a16:creationId xmlns:a16="http://schemas.microsoft.com/office/drawing/2014/main" id="{3654B041-8768-964F-BA6E-551401F3E2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622300"/>
            <a:ext cx="215900" cy="292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3742" name="Oval 30">
            <a:extLst>
              <a:ext uri="{FF2B5EF4-FFF2-40B4-BE49-F238E27FC236}">
                <a16:creationId xmlns:a16="http://schemas.microsoft.com/office/drawing/2014/main" id="{E0712124-9998-E50B-1DC5-0F2E9E5E26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-76200"/>
            <a:ext cx="215900" cy="2921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37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37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3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5" grpId="0" uiExpand="1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>
            <a:extLst>
              <a:ext uri="{FF2B5EF4-FFF2-40B4-BE49-F238E27FC236}">
                <a16:creationId xmlns:a16="http://schemas.microsoft.com/office/drawing/2014/main" id="{7769453F-7EA7-D468-8261-5F205AEC62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7772400" cy="1147763"/>
          </a:xfrm>
          <a:noFill/>
          <a:ln/>
        </p:spPr>
        <p:txBody>
          <a:bodyPr/>
          <a:lstStyle/>
          <a:p>
            <a:r>
              <a:rPr lang="en-US" altLang="en-US" sz="4800"/>
              <a:t>Turbines</a:t>
            </a:r>
          </a:p>
        </p:txBody>
      </p:sp>
      <p:sp>
        <p:nvSpPr>
          <p:cNvPr id="246787" name="Rectangle 3">
            <a:extLst>
              <a:ext uri="{FF2B5EF4-FFF2-40B4-BE49-F238E27FC236}">
                <a16:creationId xmlns:a16="http://schemas.microsoft.com/office/drawing/2014/main" id="{AD3F8A0D-0E8B-2E6D-30F0-114A27F1118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524000"/>
            <a:ext cx="4572000" cy="4267200"/>
          </a:xfrm>
          <a:noFill/>
          <a:ln/>
        </p:spPr>
        <p:txBody>
          <a:bodyPr/>
          <a:lstStyle/>
          <a:p>
            <a:pPr marL="457200" indent="-457200">
              <a:lnSpc>
                <a:spcPct val="90000"/>
              </a:lnSpc>
            </a:pPr>
            <a:r>
              <a:rPr lang="en-US" altLang="en-US"/>
              <a:t>Expanding &amp; escaping steam from the boiler turns a turbine shaft</a:t>
            </a:r>
          </a:p>
          <a:p>
            <a:pPr marL="457200" indent="-457200">
              <a:lnSpc>
                <a:spcPct val="90000"/>
              </a:lnSpc>
              <a:buFontTx/>
              <a:buNone/>
            </a:pPr>
            <a:endParaRPr lang="en-US" altLang="en-US"/>
          </a:p>
          <a:p>
            <a:pPr marL="457200" indent="-457200">
              <a:lnSpc>
                <a:spcPct val="90000"/>
              </a:lnSpc>
            </a:pPr>
            <a:r>
              <a:rPr lang="en-US" altLang="en-US"/>
              <a:t>Heat energy of the steam is converted to mechanical energy to generate electricity</a:t>
            </a:r>
          </a:p>
        </p:txBody>
      </p:sp>
      <p:graphicFrame>
        <p:nvGraphicFramePr>
          <p:cNvPr id="246788" name="Object 4">
            <a:extLst>
              <a:ext uri="{FF2B5EF4-FFF2-40B4-BE49-F238E27FC236}">
                <a16:creationId xmlns:a16="http://schemas.microsoft.com/office/drawing/2014/main" id="{5E600231-FFE0-6FC1-4658-C58F361CCF59}"/>
              </a:ext>
            </a:extLst>
          </p:cNvPr>
          <p:cNvGraphicFramePr>
            <a:graphicFrameLocks/>
          </p:cNvGraphicFramePr>
          <p:nvPr/>
        </p:nvGraphicFramePr>
        <p:xfrm>
          <a:off x="4572000" y="1600200"/>
          <a:ext cx="4200525" cy="405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5219700" imgH="5037138" progId="MS_ClipArt_Gallery.2">
                  <p:embed/>
                </p:oleObj>
              </mc:Choice>
              <mc:Fallback>
                <p:oleObj name="Clip" r:id="rId3" imgW="5219700" imgH="5037138" progId="MS_ClipArt_Gallery.2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600200"/>
                        <a:ext cx="4200525" cy="4054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67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678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6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6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6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6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87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>
            <a:extLst>
              <a:ext uri="{FF2B5EF4-FFF2-40B4-BE49-F238E27FC236}">
                <a16:creationId xmlns:a16="http://schemas.microsoft.com/office/drawing/2014/main" id="{552A9479-5078-64E5-1910-2975D8B5E2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16EF05"/>
                </a:solidFill>
              </a:rPr>
              <a:t>The Turbine at Monroe</a:t>
            </a:r>
          </a:p>
        </p:txBody>
      </p:sp>
      <p:pic>
        <p:nvPicPr>
          <p:cNvPr id="248835" name="Picture 3">
            <a:extLst>
              <a:ext uri="{FF2B5EF4-FFF2-40B4-BE49-F238E27FC236}">
                <a16:creationId xmlns:a16="http://schemas.microsoft.com/office/drawing/2014/main" id="{7B0A1899-1C88-54A6-8146-4574F36C5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7239000" cy="400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8836" name="Text Box 4">
            <a:extLst>
              <a:ext uri="{FF2B5EF4-FFF2-40B4-BE49-F238E27FC236}">
                <a16:creationId xmlns:a16="http://schemas.microsoft.com/office/drawing/2014/main" id="{B981FB50-F3E0-469D-5177-839844EAF9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6388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Turbine</a:t>
            </a:r>
          </a:p>
        </p:txBody>
      </p:sp>
      <p:sp>
        <p:nvSpPr>
          <p:cNvPr id="248837" name="Line 5">
            <a:extLst>
              <a:ext uri="{FF2B5EF4-FFF2-40B4-BE49-F238E27FC236}">
                <a16:creationId xmlns:a16="http://schemas.microsoft.com/office/drawing/2014/main" id="{AC8A5404-6005-A70F-6D0E-6DB6A9D1B88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52600" y="4724400"/>
            <a:ext cx="10668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70" name="Rectangle 42">
            <a:extLst>
              <a:ext uri="{FF2B5EF4-FFF2-40B4-BE49-F238E27FC236}">
                <a16:creationId xmlns:a16="http://schemas.microsoft.com/office/drawing/2014/main" id="{D01FB4B4-3A6E-CA8A-712F-6C81440115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7772400" cy="1147763"/>
          </a:xfrm>
          <a:noFill/>
          <a:ln/>
        </p:spPr>
        <p:txBody>
          <a:bodyPr/>
          <a:lstStyle/>
          <a:p>
            <a:r>
              <a:rPr lang="en-US" altLang="en-US" sz="4800"/>
              <a:t>Generators</a:t>
            </a:r>
          </a:p>
        </p:txBody>
      </p:sp>
      <p:sp>
        <p:nvSpPr>
          <p:cNvPr id="176169" name="Rectangle 41">
            <a:extLst>
              <a:ext uri="{FF2B5EF4-FFF2-40B4-BE49-F238E27FC236}">
                <a16:creationId xmlns:a16="http://schemas.microsoft.com/office/drawing/2014/main" id="{561777FB-ABF0-5F77-3FBA-075048D180F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447800"/>
            <a:ext cx="4419600" cy="3581400"/>
          </a:xfrm>
          <a:noFill/>
          <a:ln/>
        </p:spPr>
        <p:txBody>
          <a:bodyPr/>
          <a:lstStyle/>
          <a:p>
            <a:pPr marL="457200" indent="-457200"/>
            <a:r>
              <a:rPr lang="en-US" altLang="en-US" sz="2800"/>
              <a:t>A Shaft from a turbine is attached to an electromagnet</a:t>
            </a:r>
          </a:p>
          <a:p>
            <a:pPr marL="457200" indent="-457200">
              <a:buFontTx/>
              <a:buNone/>
            </a:pPr>
            <a:endParaRPr lang="en-US" altLang="en-US" sz="2800"/>
          </a:p>
          <a:p>
            <a:pPr marL="457200" indent="-457200"/>
            <a:r>
              <a:rPr lang="en-US" altLang="en-US" sz="2800"/>
              <a:t>Rotating the magnet produces electric current in nearby wires</a:t>
            </a:r>
          </a:p>
        </p:txBody>
      </p:sp>
      <p:grpSp>
        <p:nvGrpSpPr>
          <p:cNvPr id="176130" name="Group 2">
            <a:extLst>
              <a:ext uri="{FF2B5EF4-FFF2-40B4-BE49-F238E27FC236}">
                <a16:creationId xmlns:a16="http://schemas.microsoft.com/office/drawing/2014/main" id="{30F1F361-0D5A-3D5C-E437-64FAFC5AE711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1219200"/>
            <a:ext cx="3886200" cy="4911725"/>
            <a:chOff x="2544" y="1089"/>
            <a:chExt cx="2448" cy="3094"/>
          </a:xfrm>
        </p:grpSpPr>
        <p:grpSp>
          <p:nvGrpSpPr>
            <p:cNvPr id="176163" name="Group 35">
              <a:extLst>
                <a:ext uri="{FF2B5EF4-FFF2-40B4-BE49-F238E27FC236}">
                  <a16:creationId xmlns:a16="http://schemas.microsoft.com/office/drawing/2014/main" id="{9ABA8398-4B29-5426-6118-5AD77D31C7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30" y="1876"/>
              <a:ext cx="1870" cy="1336"/>
              <a:chOff x="2830" y="1876"/>
              <a:chExt cx="1870" cy="1336"/>
            </a:xfrm>
          </p:grpSpPr>
          <p:sp>
            <p:nvSpPr>
              <p:cNvPr id="176168" name="Rectangle 40">
                <a:extLst>
                  <a:ext uri="{FF2B5EF4-FFF2-40B4-BE49-F238E27FC236}">
                    <a16:creationId xmlns:a16="http://schemas.microsoft.com/office/drawing/2014/main" id="{58D92049-1057-C9FB-5B72-D9A9EEE44C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6" y="1876"/>
                <a:ext cx="472" cy="133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167" name="Rectangle 39">
                <a:extLst>
                  <a:ext uri="{FF2B5EF4-FFF2-40B4-BE49-F238E27FC236}">
                    <a16:creationId xmlns:a16="http://schemas.microsoft.com/office/drawing/2014/main" id="{900F93AE-7C8C-83FB-1C9C-B306A6A26B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86" y="2001"/>
                <a:ext cx="22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7" rIns="92075" bIns="46037">
                <a:spAutoFit/>
              </a:bodyPr>
              <a:lstStyle/>
              <a:p>
                <a:pPr algn="l"/>
                <a:r>
                  <a:rPr lang="en-US" altLang="en-US" sz="1800" b="1">
                    <a:latin typeface="Times New Roman" panose="02020603050405020304" pitchFamily="18" charset="0"/>
                  </a:rPr>
                  <a:t>N</a:t>
                </a:r>
              </a:p>
            </p:txBody>
          </p:sp>
          <p:sp>
            <p:nvSpPr>
              <p:cNvPr id="176166" name="Rectangle 38">
                <a:extLst>
                  <a:ext uri="{FF2B5EF4-FFF2-40B4-BE49-F238E27FC236}">
                    <a16:creationId xmlns:a16="http://schemas.microsoft.com/office/drawing/2014/main" id="{25A282C9-EB8D-69E4-CCBB-48F9EFC8B9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86" y="2961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7" rIns="92075" bIns="46037">
                <a:spAutoFit/>
              </a:bodyPr>
              <a:lstStyle/>
              <a:p>
                <a:pPr algn="l"/>
                <a:r>
                  <a:rPr lang="en-US" altLang="en-US" sz="1800" b="1">
                    <a:latin typeface="Times New Roman" panose="02020603050405020304" pitchFamily="18" charset="0"/>
                  </a:rPr>
                  <a:t>S</a:t>
                </a:r>
              </a:p>
            </p:txBody>
          </p:sp>
          <p:sp>
            <p:nvSpPr>
              <p:cNvPr id="176165" name="Freeform 37">
                <a:extLst>
                  <a:ext uri="{FF2B5EF4-FFF2-40B4-BE49-F238E27FC236}">
                    <a16:creationId xmlns:a16="http://schemas.microsoft.com/office/drawing/2014/main" id="{C4897D2E-C1E9-B46B-B95C-9DDCA3897A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0" y="2193"/>
                <a:ext cx="671" cy="963"/>
              </a:xfrm>
              <a:custGeom>
                <a:avLst/>
                <a:gdLst>
                  <a:gd name="T0" fmla="*/ 621 w 671"/>
                  <a:gd name="T1" fmla="*/ 962 h 963"/>
                  <a:gd name="T2" fmla="*/ 656 w 671"/>
                  <a:gd name="T3" fmla="*/ 829 h 963"/>
                  <a:gd name="T4" fmla="*/ 634 w 671"/>
                  <a:gd name="T5" fmla="*/ 821 h 963"/>
                  <a:gd name="T6" fmla="*/ 608 w 671"/>
                  <a:gd name="T7" fmla="*/ 811 h 963"/>
                  <a:gd name="T8" fmla="*/ 585 w 671"/>
                  <a:gd name="T9" fmla="*/ 801 h 963"/>
                  <a:gd name="T10" fmla="*/ 561 w 671"/>
                  <a:gd name="T11" fmla="*/ 790 h 963"/>
                  <a:gd name="T12" fmla="*/ 537 w 671"/>
                  <a:gd name="T13" fmla="*/ 778 h 963"/>
                  <a:gd name="T14" fmla="*/ 515 w 671"/>
                  <a:gd name="T15" fmla="*/ 764 h 963"/>
                  <a:gd name="T16" fmla="*/ 497 w 671"/>
                  <a:gd name="T17" fmla="*/ 752 h 963"/>
                  <a:gd name="T18" fmla="*/ 476 w 671"/>
                  <a:gd name="T19" fmla="*/ 738 h 963"/>
                  <a:gd name="T20" fmla="*/ 456 w 671"/>
                  <a:gd name="T21" fmla="*/ 723 h 963"/>
                  <a:gd name="T22" fmla="*/ 440 w 671"/>
                  <a:gd name="T23" fmla="*/ 711 h 963"/>
                  <a:gd name="T24" fmla="*/ 417 w 671"/>
                  <a:gd name="T25" fmla="*/ 692 h 963"/>
                  <a:gd name="T26" fmla="*/ 390 w 671"/>
                  <a:gd name="T27" fmla="*/ 668 h 963"/>
                  <a:gd name="T28" fmla="*/ 365 w 671"/>
                  <a:gd name="T29" fmla="*/ 644 h 963"/>
                  <a:gd name="T30" fmla="*/ 342 w 671"/>
                  <a:gd name="T31" fmla="*/ 617 h 963"/>
                  <a:gd name="T32" fmla="*/ 321 w 671"/>
                  <a:gd name="T33" fmla="*/ 590 h 963"/>
                  <a:gd name="T34" fmla="*/ 298 w 671"/>
                  <a:gd name="T35" fmla="*/ 557 h 963"/>
                  <a:gd name="T36" fmla="*/ 278 w 671"/>
                  <a:gd name="T37" fmla="*/ 525 h 963"/>
                  <a:gd name="T38" fmla="*/ 258 w 671"/>
                  <a:gd name="T39" fmla="*/ 489 h 963"/>
                  <a:gd name="T40" fmla="*/ 242 w 671"/>
                  <a:gd name="T41" fmla="*/ 456 h 963"/>
                  <a:gd name="T42" fmla="*/ 228 w 671"/>
                  <a:gd name="T43" fmla="*/ 423 h 963"/>
                  <a:gd name="T44" fmla="*/ 216 w 671"/>
                  <a:gd name="T45" fmla="*/ 391 h 963"/>
                  <a:gd name="T46" fmla="*/ 206 w 671"/>
                  <a:gd name="T47" fmla="*/ 356 h 963"/>
                  <a:gd name="T48" fmla="*/ 196 w 671"/>
                  <a:gd name="T49" fmla="*/ 318 h 963"/>
                  <a:gd name="T50" fmla="*/ 189 w 671"/>
                  <a:gd name="T51" fmla="*/ 279 h 963"/>
                  <a:gd name="T52" fmla="*/ 184 w 671"/>
                  <a:gd name="T53" fmla="*/ 239 h 963"/>
                  <a:gd name="T54" fmla="*/ 181 w 671"/>
                  <a:gd name="T55" fmla="*/ 197 h 963"/>
                  <a:gd name="T56" fmla="*/ 181 w 671"/>
                  <a:gd name="T57" fmla="*/ 157 h 963"/>
                  <a:gd name="T58" fmla="*/ 119 w 671"/>
                  <a:gd name="T59" fmla="*/ 0 h 963"/>
                  <a:gd name="T60" fmla="*/ 44 w 671"/>
                  <a:gd name="T61" fmla="*/ 157 h 963"/>
                  <a:gd name="T62" fmla="*/ 45 w 671"/>
                  <a:gd name="T63" fmla="*/ 204 h 963"/>
                  <a:gd name="T64" fmla="*/ 48 w 671"/>
                  <a:gd name="T65" fmla="*/ 249 h 963"/>
                  <a:gd name="T66" fmla="*/ 53 w 671"/>
                  <a:gd name="T67" fmla="*/ 288 h 963"/>
                  <a:gd name="T68" fmla="*/ 59 w 671"/>
                  <a:gd name="T69" fmla="*/ 327 h 963"/>
                  <a:gd name="T70" fmla="*/ 67 w 671"/>
                  <a:gd name="T71" fmla="*/ 364 h 963"/>
                  <a:gd name="T72" fmla="*/ 78 w 671"/>
                  <a:gd name="T73" fmla="*/ 407 h 963"/>
                  <a:gd name="T74" fmla="*/ 90 w 671"/>
                  <a:gd name="T75" fmla="*/ 442 h 963"/>
                  <a:gd name="T76" fmla="*/ 105 w 671"/>
                  <a:gd name="T77" fmla="*/ 482 h 963"/>
                  <a:gd name="T78" fmla="*/ 120 w 671"/>
                  <a:gd name="T79" fmla="*/ 518 h 963"/>
                  <a:gd name="T80" fmla="*/ 138 w 671"/>
                  <a:gd name="T81" fmla="*/ 555 h 963"/>
                  <a:gd name="T82" fmla="*/ 157 w 671"/>
                  <a:gd name="T83" fmla="*/ 590 h 963"/>
                  <a:gd name="T84" fmla="*/ 176 w 671"/>
                  <a:gd name="T85" fmla="*/ 622 h 963"/>
                  <a:gd name="T86" fmla="*/ 198 w 671"/>
                  <a:gd name="T87" fmla="*/ 655 h 963"/>
                  <a:gd name="T88" fmla="*/ 221 w 671"/>
                  <a:gd name="T89" fmla="*/ 686 h 963"/>
                  <a:gd name="T90" fmla="*/ 246 w 671"/>
                  <a:gd name="T91" fmla="*/ 715 h 963"/>
                  <a:gd name="T92" fmla="*/ 269 w 671"/>
                  <a:gd name="T93" fmla="*/ 741 h 963"/>
                  <a:gd name="T94" fmla="*/ 297 w 671"/>
                  <a:gd name="T95" fmla="*/ 769 h 963"/>
                  <a:gd name="T96" fmla="*/ 323 w 671"/>
                  <a:gd name="T97" fmla="*/ 793 h 963"/>
                  <a:gd name="T98" fmla="*/ 353 w 671"/>
                  <a:gd name="T99" fmla="*/ 817 h 963"/>
                  <a:gd name="T100" fmla="*/ 381 w 671"/>
                  <a:gd name="T101" fmla="*/ 840 h 963"/>
                  <a:gd name="T102" fmla="*/ 410 w 671"/>
                  <a:gd name="T103" fmla="*/ 862 h 963"/>
                  <a:gd name="T104" fmla="*/ 434 w 671"/>
                  <a:gd name="T105" fmla="*/ 877 h 963"/>
                  <a:gd name="T106" fmla="*/ 450 w 671"/>
                  <a:gd name="T107" fmla="*/ 889 h 963"/>
                  <a:gd name="T108" fmla="*/ 465 w 671"/>
                  <a:gd name="T109" fmla="*/ 897 h 963"/>
                  <a:gd name="T110" fmla="*/ 485 w 671"/>
                  <a:gd name="T111" fmla="*/ 905 h 963"/>
                  <a:gd name="T112" fmla="*/ 502 w 671"/>
                  <a:gd name="T113" fmla="*/ 914 h 963"/>
                  <a:gd name="T114" fmla="*/ 521 w 671"/>
                  <a:gd name="T115" fmla="*/ 925 h 963"/>
                  <a:gd name="T116" fmla="*/ 542 w 671"/>
                  <a:gd name="T117" fmla="*/ 935 h 963"/>
                  <a:gd name="T118" fmla="*/ 559 w 671"/>
                  <a:gd name="T119" fmla="*/ 942 h 963"/>
                  <a:gd name="T120" fmla="*/ 579 w 671"/>
                  <a:gd name="T121" fmla="*/ 950 h 963"/>
                  <a:gd name="T122" fmla="*/ 597 w 671"/>
                  <a:gd name="T123" fmla="*/ 956 h 9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71" h="963">
                    <a:moveTo>
                      <a:pt x="606" y="959"/>
                    </a:moveTo>
                    <a:lnTo>
                      <a:pt x="621" y="962"/>
                    </a:lnTo>
                    <a:lnTo>
                      <a:pt x="670" y="835"/>
                    </a:lnTo>
                    <a:lnTo>
                      <a:pt x="656" y="829"/>
                    </a:lnTo>
                    <a:lnTo>
                      <a:pt x="645" y="825"/>
                    </a:lnTo>
                    <a:lnTo>
                      <a:pt x="634" y="821"/>
                    </a:lnTo>
                    <a:lnTo>
                      <a:pt x="621" y="816"/>
                    </a:lnTo>
                    <a:lnTo>
                      <a:pt x="608" y="811"/>
                    </a:lnTo>
                    <a:lnTo>
                      <a:pt x="595" y="806"/>
                    </a:lnTo>
                    <a:lnTo>
                      <a:pt x="585" y="801"/>
                    </a:lnTo>
                    <a:lnTo>
                      <a:pt x="572" y="795"/>
                    </a:lnTo>
                    <a:lnTo>
                      <a:pt x="561" y="790"/>
                    </a:lnTo>
                    <a:lnTo>
                      <a:pt x="548" y="783"/>
                    </a:lnTo>
                    <a:lnTo>
                      <a:pt x="537" y="778"/>
                    </a:lnTo>
                    <a:lnTo>
                      <a:pt x="526" y="771"/>
                    </a:lnTo>
                    <a:lnTo>
                      <a:pt x="515" y="764"/>
                    </a:lnTo>
                    <a:lnTo>
                      <a:pt x="505" y="758"/>
                    </a:lnTo>
                    <a:lnTo>
                      <a:pt x="497" y="752"/>
                    </a:lnTo>
                    <a:lnTo>
                      <a:pt x="486" y="746"/>
                    </a:lnTo>
                    <a:lnTo>
                      <a:pt x="476" y="738"/>
                    </a:lnTo>
                    <a:lnTo>
                      <a:pt x="465" y="730"/>
                    </a:lnTo>
                    <a:lnTo>
                      <a:pt x="456" y="723"/>
                    </a:lnTo>
                    <a:lnTo>
                      <a:pt x="448" y="718"/>
                    </a:lnTo>
                    <a:lnTo>
                      <a:pt x="440" y="711"/>
                    </a:lnTo>
                    <a:lnTo>
                      <a:pt x="428" y="702"/>
                    </a:lnTo>
                    <a:lnTo>
                      <a:pt x="417" y="692"/>
                    </a:lnTo>
                    <a:lnTo>
                      <a:pt x="403" y="680"/>
                    </a:lnTo>
                    <a:lnTo>
                      <a:pt x="390" y="668"/>
                    </a:lnTo>
                    <a:lnTo>
                      <a:pt x="377" y="656"/>
                    </a:lnTo>
                    <a:lnTo>
                      <a:pt x="365" y="644"/>
                    </a:lnTo>
                    <a:lnTo>
                      <a:pt x="353" y="629"/>
                    </a:lnTo>
                    <a:lnTo>
                      <a:pt x="342" y="617"/>
                    </a:lnTo>
                    <a:lnTo>
                      <a:pt x="332" y="604"/>
                    </a:lnTo>
                    <a:lnTo>
                      <a:pt x="321" y="590"/>
                    </a:lnTo>
                    <a:lnTo>
                      <a:pt x="310" y="574"/>
                    </a:lnTo>
                    <a:lnTo>
                      <a:pt x="298" y="557"/>
                    </a:lnTo>
                    <a:lnTo>
                      <a:pt x="289" y="542"/>
                    </a:lnTo>
                    <a:lnTo>
                      <a:pt x="278" y="525"/>
                    </a:lnTo>
                    <a:lnTo>
                      <a:pt x="267" y="507"/>
                    </a:lnTo>
                    <a:lnTo>
                      <a:pt x="258" y="489"/>
                    </a:lnTo>
                    <a:lnTo>
                      <a:pt x="250" y="472"/>
                    </a:lnTo>
                    <a:lnTo>
                      <a:pt x="242" y="456"/>
                    </a:lnTo>
                    <a:lnTo>
                      <a:pt x="236" y="441"/>
                    </a:lnTo>
                    <a:lnTo>
                      <a:pt x="228" y="423"/>
                    </a:lnTo>
                    <a:lnTo>
                      <a:pt x="222" y="408"/>
                    </a:lnTo>
                    <a:lnTo>
                      <a:pt x="216" y="391"/>
                    </a:lnTo>
                    <a:lnTo>
                      <a:pt x="210" y="372"/>
                    </a:lnTo>
                    <a:lnTo>
                      <a:pt x="206" y="356"/>
                    </a:lnTo>
                    <a:lnTo>
                      <a:pt x="201" y="337"/>
                    </a:lnTo>
                    <a:lnTo>
                      <a:pt x="196" y="318"/>
                    </a:lnTo>
                    <a:lnTo>
                      <a:pt x="192" y="299"/>
                    </a:lnTo>
                    <a:lnTo>
                      <a:pt x="189" y="279"/>
                    </a:lnTo>
                    <a:lnTo>
                      <a:pt x="185" y="258"/>
                    </a:lnTo>
                    <a:lnTo>
                      <a:pt x="184" y="239"/>
                    </a:lnTo>
                    <a:lnTo>
                      <a:pt x="182" y="220"/>
                    </a:lnTo>
                    <a:lnTo>
                      <a:pt x="181" y="197"/>
                    </a:lnTo>
                    <a:lnTo>
                      <a:pt x="181" y="180"/>
                    </a:lnTo>
                    <a:lnTo>
                      <a:pt x="181" y="157"/>
                    </a:lnTo>
                    <a:lnTo>
                      <a:pt x="228" y="157"/>
                    </a:lnTo>
                    <a:lnTo>
                      <a:pt x="119" y="0"/>
                    </a:lnTo>
                    <a:lnTo>
                      <a:pt x="0" y="157"/>
                    </a:lnTo>
                    <a:lnTo>
                      <a:pt x="44" y="157"/>
                    </a:lnTo>
                    <a:lnTo>
                      <a:pt x="44" y="181"/>
                    </a:lnTo>
                    <a:lnTo>
                      <a:pt x="45" y="204"/>
                    </a:lnTo>
                    <a:lnTo>
                      <a:pt x="47" y="228"/>
                    </a:lnTo>
                    <a:lnTo>
                      <a:pt x="48" y="249"/>
                    </a:lnTo>
                    <a:lnTo>
                      <a:pt x="50" y="269"/>
                    </a:lnTo>
                    <a:lnTo>
                      <a:pt x="53" y="288"/>
                    </a:lnTo>
                    <a:lnTo>
                      <a:pt x="56" y="308"/>
                    </a:lnTo>
                    <a:lnTo>
                      <a:pt x="59" y="327"/>
                    </a:lnTo>
                    <a:lnTo>
                      <a:pt x="63" y="344"/>
                    </a:lnTo>
                    <a:lnTo>
                      <a:pt x="67" y="364"/>
                    </a:lnTo>
                    <a:lnTo>
                      <a:pt x="73" y="388"/>
                    </a:lnTo>
                    <a:lnTo>
                      <a:pt x="78" y="407"/>
                    </a:lnTo>
                    <a:lnTo>
                      <a:pt x="84" y="424"/>
                    </a:lnTo>
                    <a:lnTo>
                      <a:pt x="90" y="442"/>
                    </a:lnTo>
                    <a:lnTo>
                      <a:pt x="97" y="463"/>
                    </a:lnTo>
                    <a:lnTo>
                      <a:pt x="105" y="482"/>
                    </a:lnTo>
                    <a:lnTo>
                      <a:pt x="112" y="500"/>
                    </a:lnTo>
                    <a:lnTo>
                      <a:pt x="120" y="518"/>
                    </a:lnTo>
                    <a:lnTo>
                      <a:pt x="129" y="538"/>
                    </a:lnTo>
                    <a:lnTo>
                      <a:pt x="138" y="555"/>
                    </a:lnTo>
                    <a:lnTo>
                      <a:pt x="147" y="573"/>
                    </a:lnTo>
                    <a:lnTo>
                      <a:pt x="157" y="590"/>
                    </a:lnTo>
                    <a:lnTo>
                      <a:pt x="166" y="606"/>
                    </a:lnTo>
                    <a:lnTo>
                      <a:pt x="176" y="622"/>
                    </a:lnTo>
                    <a:lnTo>
                      <a:pt x="186" y="637"/>
                    </a:lnTo>
                    <a:lnTo>
                      <a:pt x="198" y="655"/>
                    </a:lnTo>
                    <a:lnTo>
                      <a:pt x="209" y="671"/>
                    </a:lnTo>
                    <a:lnTo>
                      <a:pt x="221" y="686"/>
                    </a:lnTo>
                    <a:lnTo>
                      <a:pt x="234" y="701"/>
                    </a:lnTo>
                    <a:lnTo>
                      <a:pt x="246" y="715"/>
                    </a:lnTo>
                    <a:lnTo>
                      <a:pt x="258" y="729"/>
                    </a:lnTo>
                    <a:lnTo>
                      <a:pt x="269" y="741"/>
                    </a:lnTo>
                    <a:lnTo>
                      <a:pt x="283" y="756"/>
                    </a:lnTo>
                    <a:lnTo>
                      <a:pt x="297" y="769"/>
                    </a:lnTo>
                    <a:lnTo>
                      <a:pt x="309" y="781"/>
                    </a:lnTo>
                    <a:lnTo>
                      <a:pt x="323" y="793"/>
                    </a:lnTo>
                    <a:lnTo>
                      <a:pt x="337" y="804"/>
                    </a:lnTo>
                    <a:lnTo>
                      <a:pt x="353" y="817"/>
                    </a:lnTo>
                    <a:lnTo>
                      <a:pt x="368" y="829"/>
                    </a:lnTo>
                    <a:lnTo>
                      <a:pt x="381" y="840"/>
                    </a:lnTo>
                    <a:lnTo>
                      <a:pt x="397" y="852"/>
                    </a:lnTo>
                    <a:lnTo>
                      <a:pt x="410" y="862"/>
                    </a:lnTo>
                    <a:lnTo>
                      <a:pt x="424" y="871"/>
                    </a:lnTo>
                    <a:lnTo>
                      <a:pt x="434" y="877"/>
                    </a:lnTo>
                    <a:lnTo>
                      <a:pt x="442" y="884"/>
                    </a:lnTo>
                    <a:lnTo>
                      <a:pt x="450" y="889"/>
                    </a:lnTo>
                    <a:lnTo>
                      <a:pt x="458" y="892"/>
                    </a:lnTo>
                    <a:lnTo>
                      <a:pt x="465" y="897"/>
                    </a:lnTo>
                    <a:lnTo>
                      <a:pt x="475" y="901"/>
                    </a:lnTo>
                    <a:lnTo>
                      <a:pt x="485" y="905"/>
                    </a:lnTo>
                    <a:lnTo>
                      <a:pt x="494" y="910"/>
                    </a:lnTo>
                    <a:lnTo>
                      <a:pt x="502" y="914"/>
                    </a:lnTo>
                    <a:lnTo>
                      <a:pt x="511" y="920"/>
                    </a:lnTo>
                    <a:lnTo>
                      <a:pt x="521" y="925"/>
                    </a:lnTo>
                    <a:lnTo>
                      <a:pt x="532" y="929"/>
                    </a:lnTo>
                    <a:lnTo>
                      <a:pt x="542" y="935"/>
                    </a:lnTo>
                    <a:lnTo>
                      <a:pt x="551" y="938"/>
                    </a:lnTo>
                    <a:lnTo>
                      <a:pt x="559" y="942"/>
                    </a:lnTo>
                    <a:lnTo>
                      <a:pt x="569" y="946"/>
                    </a:lnTo>
                    <a:lnTo>
                      <a:pt x="579" y="950"/>
                    </a:lnTo>
                    <a:lnTo>
                      <a:pt x="589" y="953"/>
                    </a:lnTo>
                    <a:lnTo>
                      <a:pt x="597" y="956"/>
                    </a:lnTo>
                    <a:lnTo>
                      <a:pt x="606" y="959"/>
                    </a:lnTo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64" name="Freeform 36">
                <a:extLst>
                  <a:ext uri="{FF2B5EF4-FFF2-40B4-BE49-F238E27FC236}">
                    <a16:creationId xmlns:a16="http://schemas.microsoft.com/office/drawing/2014/main" id="{9078D3D8-2650-951B-6972-161C3B660D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8" y="1900"/>
                <a:ext cx="672" cy="964"/>
              </a:xfrm>
              <a:custGeom>
                <a:avLst/>
                <a:gdLst>
                  <a:gd name="T0" fmla="*/ 50 w 672"/>
                  <a:gd name="T1" fmla="*/ 0 h 964"/>
                  <a:gd name="T2" fmla="*/ 15 w 672"/>
                  <a:gd name="T3" fmla="*/ 133 h 964"/>
                  <a:gd name="T4" fmla="*/ 36 w 672"/>
                  <a:gd name="T5" fmla="*/ 141 h 964"/>
                  <a:gd name="T6" fmla="*/ 62 w 672"/>
                  <a:gd name="T7" fmla="*/ 151 h 964"/>
                  <a:gd name="T8" fmla="*/ 85 w 672"/>
                  <a:gd name="T9" fmla="*/ 161 h 964"/>
                  <a:gd name="T10" fmla="*/ 110 w 672"/>
                  <a:gd name="T11" fmla="*/ 172 h 964"/>
                  <a:gd name="T12" fmla="*/ 133 w 672"/>
                  <a:gd name="T13" fmla="*/ 184 h 964"/>
                  <a:gd name="T14" fmla="*/ 156 w 672"/>
                  <a:gd name="T15" fmla="*/ 198 h 964"/>
                  <a:gd name="T16" fmla="*/ 173 w 672"/>
                  <a:gd name="T17" fmla="*/ 210 h 964"/>
                  <a:gd name="T18" fmla="*/ 194 w 672"/>
                  <a:gd name="T19" fmla="*/ 224 h 964"/>
                  <a:gd name="T20" fmla="*/ 214 w 672"/>
                  <a:gd name="T21" fmla="*/ 239 h 964"/>
                  <a:gd name="T22" fmla="*/ 231 w 672"/>
                  <a:gd name="T23" fmla="*/ 251 h 964"/>
                  <a:gd name="T24" fmla="*/ 253 w 672"/>
                  <a:gd name="T25" fmla="*/ 271 h 964"/>
                  <a:gd name="T26" fmla="*/ 280 w 672"/>
                  <a:gd name="T27" fmla="*/ 294 h 964"/>
                  <a:gd name="T28" fmla="*/ 305 w 672"/>
                  <a:gd name="T29" fmla="*/ 318 h 964"/>
                  <a:gd name="T30" fmla="*/ 328 w 672"/>
                  <a:gd name="T31" fmla="*/ 345 h 964"/>
                  <a:gd name="T32" fmla="*/ 349 w 672"/>
                  <a:gd name="T33" fmla="*/ 372 h 964"/>
                  <a:gd name="T34" fmla="*/ 372 w 672"/>
                  <a:gd name="T35" fmla="*/ 405 h 964"/>
                  <a:gd name="T36" fmla="*/ 393 w 672"/>
                  <a:gd name="T37" fmla="*/ 437 h 964"/>
                  <a:gd name="T38" fmla="*/ 412 w 672"/>
                  <a:gd name="T39" fmla="*/ 473 h 964"/>
                  <a:gd name="T40" fmla="*/ 428 w 672"/>
                  <a:gd name="T41" fmla="*/ 506 h 964"/>
                  <a:gd name="T42" fmla="*/ 442 w 672"/>
                  <a:gd name="T43" fmla="*/ 539 h 964"/>
                  <a:gd name="T44" fmla="*/ 454 w 672"/>
                  <a:gd name="T45" fmla="*/ 572 h 964"/>
                  <a:gd name="T46" fmla="*/ 464 w 672"/>
                  <a:gd name="T47" fmla="*/ 606 h 964"/>
                  <a:gd name="T48" fmla="*/ 474 w 672"/>
                  <a:gd name="T49" fmla="*/ 645 h 964"/>
                  <a:gd name="T50" fmla="*/ 482 w 672"/>
                  <a:gd name="T51" fmla="*/ 683 h 964"/>
                  <a:gd name="T52" fmla="*/ 487 w 672"/>
                  <a:gd name="T53" fmla="*/ 723 h 964"/>
                  <a:gd name="T54" fmla="*/ 489 w 672"/>
                  <a:gd name="T55" fmla="*/ 765 h 964"/>
                  <a:gd name="T56" fmla="*/ 489 w 672"/>
                  <a:gd name="T57" fmla="*/ 805 h 964"/>
                  <a:gd name="T58" fmla="*/ 551 w 672"/>
                  <a:gd name="T59" fmla="*/ 963 h 964"/>
                  <a:gd name="T60" fmla="*/ 626 w 672"/>
                  <a:gd name="T61" fmla="*/ 805 h 964"/>
                  <a:gd name="T62" fmla="*/ 625 w 672"/>
                  <a:gd name="T63" fmla="*/ 758 h 964"/>
                  <a:gd name="T64" fmla="*/ 622 w 672"/>
                  <a:gd name="T65" fmla="*/ 714 h 964"/>
                  <a:gd name="T66" fmla="*/ 618 w 672"/>
                  <a:gd name="T67" fmla="*/ 674 h 964"/>
                  <a:gd name="T68" fmla="*/ 611 w 672"/>
                  <a:gd name="T69" fmla="*/ 636 h 964"/>
                  <a:gd name="T70" fmla="*/ 603 w 672"/>
                  <a:gd name="T71" fmla="*/ 598 h 964"/>
                  <a:gd name="T72" fmla="*/ 593 w 672"/>
                  <a:gd name="T73" fmla="*/ 556 h 964"/>
                  <a:gd name="T74" fmla="*/ 581 w 672"/>
                  <a:gd name="T75" fmla="*/ 520 h 964"/>
                  <a:gd name="T76" fmla="*/ 566 w 672"/>
                  <a:gd name="T77" fmla="*/ 480 h 964"/>
                  <a:gd name="T78" fmla="*/ 550 w 672"/>
                  <a:gd name="T79" fmla="*/ 445 h 964"/>
                  <a:gd name="T80" fmla="*/ 532 w 672"/>
                  <a:gd name="T81" fmla="*/ 407 h 964"/>
                  <a:gd name="T82" fmla="*/ 514 w 672"/>
                  <a:gd name="T83" fmla="*/ 372 h 964"/>
                  <a:gd name="T84" fmla="*/ 494 w 672"/>
                  <a:gd name="T85" fmla="*/ 340 h 964"/>
                  <a:gd name="T86" fmla="*/ 472 w 672"/>
                  <a:gd name="T87" fmla="*/ 307 h 964"/>
                  <a:gd name="T88" fmla="*/ 449 w 672"/>
                  <a:gd name="T89" fmla="*/ 276 h 964"/>
                  <a:gd name="T90" fmla="*/ 425 w 672"/>
                  <a:gd name="T91" fmla="*/ 247 h 964"/>
                  <a:gd name="T92" fmla="*/ 402 w 672"/>
                  <a:gd name="T93" fmla="*/ 222 h 964"/>
                  <a:gd name="T94" fmla="*/ 373 w 672"/>
                  <a:gd name="T95" fmla="*/ 193 h 964"/>
                  <a:gd name="T96" fmla="*/ 347 w 672"/>
                  <a:gd name="T97" fmla="*/ 170 h 964"/>
                  <a:gd name="T98" fmla="*/ 318 w 672"/>
                  <a:gd name="T99" fmla="*/ 145 h 964"/>
                  <a:gd name="T100" fmla="*/ 289 w 672"/>
                  <a:gd name="T101" fmla="*/ 123 h 964"/>
                  <a:gd name="T102" fmla="*/ 260 w 672"/>
                  <a:gd name="T103" fmla="*/ 101 h 964"/>
                  <a:gd name="T104" fmla="*/ 236 w 672"/>
                  <a:gd name="T105" fmla="*/ 85 h 964"/>
                  <a:gd name="T106" fmla="*/ 220 w 672"/>
                  <a:gd name="T107" fmla="*/ 74 h 964"/>
                  <a:gd name="T108" fmla="*/ 205 w 672"/>
                  <a:gd name="T109" fmla="*/ 66 h 964"/>
                  <a:gd name="T110" fmla="*/ 185 w 672"/>
                  <a:gd name="T111" fmla="*/ 57 h 964"/>
                  <a:gd name="T112" fmla="*/ 168 w 672"/>
                  <a:gd name="T113" fmla="*/ 48 h 964"/>
                  <a:gd name="T114" fmla="*/ 149 w 672"/>
                  <a:gd name="T115" fmla="*/ 38 h 964"/>
                  <a:gd name="T116" fmla="*/ 128 w 672"/>
                  <a:gd name="T117" fmla="*/ 28 h 964"/>
                  <a:gd name="T118" fmla="*/ 111 w 672"/>
                  <a:gd name="T119" fmla="*/ 20 h 964"/>
                  <a:gd name="T120" fmla="*/ 91 w 672"/>
                  <a:gd name="T121" fmla="*/ 12 h 964"/>
                  <a:gd name="T122" fmla="*/ 73 w 672"/>
                  <a:gd name="T123" fmla="*/ 7 h 9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72" h="964">
                    <a:moveTo>
                      <a:pt x="64" y="3"/>
                    </a:moveTo>
                    <a:lnTo>
                      <a:pt x="50" y="0"/>
                    </a:lnTo>
                    <a:lnTo>
                      <a:pt x="0" y="128"/>
                    </a:lnTo>
                    <a:lnTo>
                      <a:pt x="15" y="133"/>
                    </a:lnTo>
                    <a:lnTo>
                      <a:pt x="26" y="137"/>
                    </a:lnTo>
                    <a:lnTo>
                      <a:pt x="36" y="141"/>
                    </a:lnTo>
                    <a:lnTo>
                      <a:pt x="50" y="146"/>
                    </a:lnTo>
                    <a:lnTo>
                      <a:pt x="62" y="151"/>
                    </a:lnTo>
                    <a:lnTo>
                      <a:pt x="75" y="156"/>
                    </a:lnTo>
                    <a:lnTo>
                      <a:pt x="85" y="161"/>
                    </a:lnTo>
                    <a:lnTo>
                      <a:pt x="99" y="167"/>
                    </a:lnTo>
                    <a:lnTo>
                      <a:pt x="110" y="172"/>
                    </a:lnTo>
                    <a:lnTo>
                      <a:pt x="122" y="179"/>
                    </a:lnTo>
                    <a:lnTo>
                      <a:pt x="133" y="184"/>
                    </a:lnTo>
                    <a:lnTo>
                      <a:pt x="145" y="191"/>
                    </a:lnTo>
                    <a:lnTo>
                      <a:pt x="156" y="198"/>
                    </a:lnTo>
                    <a:lnTo>
                      <a:pt x="165" y="204"/>
                    </a:lnTo>
                    <a:lnTo>
                      <a:pt x="173" y="210"/>
                    </a:lnTo>
                    <a:lnTo>
                      <a:pt x="184" y="217"/>
                    </a:lnTo>
                    <a:lnTo>
                      <a:pt x="194" y="224"/>
                    </a:lnTo>
                    <a:lnTo>
                      <a:pt x="205" y="232"/>
                    </a:lnTo>
                    <a:lnTo>
                      <a:pt x="214" y="239"/>
                    </a:lnTo>
                    <a:lnTo>
                      <a:pt x="222" y="244"/>
                    </a:lnTo>
                    <a:lnTo>
                      <a:pt x="231" y="251"/>
                    </a:lnTo>
                    <a:lnTo>
                      <a:pt x="242" y="260"/>
                    </a:lnTo>
                    <a:lnTo>
                      <a:pt x="253" y="271"/>
                    </a:lnTo>
                    <a:lnTo>
                      <a:pt x="267" y="282"/>
                    </a:lnTo>
                    <a:lnTo>
                      <a:pt x="280" y="294"/>
                    </a:lnTo>
                    <a:lnTo>
                      <a:pt x="294" y="306"/>
                    </a:lnTo>
                    <a:lnTo>
                      <a:pt x="305" y="318"/>
                    </a:lnTo>
                    <a:lnTo>
                      <a:pt x="318" y="334"/>
                    </a:lnTo>
                    <a:lnTo>
                      <a:pt x="328" y="345"/>
                    </a:lnTo>
                    <a:lnTo>
                      <a:pt x="338" y="359"/>
                    </a:lnTo>
                    <a:lnTo>
                      <a:pt x="349" y="372"/>
                    </a:lnTo>
                    <a:lnTo>
                      <a:pt x="361" y="388"/>
                    </a:lnTo>
                    <a:lnTo>
                      <a:pt x="372" y="405"/>
                    </a:lnTo>
                    <a:lnTo>
                      <a:pt x="382" y="420"/>
                    </a:lnTo>
                    <a:lnTo>
                      <a:pt x="393" y="437"/>
                    </a:lnTo>
                    <a:lnTo>
                      <a:pt x="403" y="455"/>
                    </a:lnTo>
                    <a:lnTo>
                      <a:pt x="412" y="473"/>
                    </a:lnTo>
                    <a:lnTo>
                      <a:pt x="420" y="490"/>
                    </a:lnTo>
                    <a:lnTo>
                      <a:pt x="428" y="506"/>
                    </a:lnTo>
                    <a:lnTo>
                      <a:pt x="435" y="521"/>
                    </a:lnTo>
                    <a:lnTo>
                      <a:pt x="442" y="539"/>
                    </a:lnTo>
                    <a:lnTo>
                      <a:pt x="448" y="555"/>
                    </a:lnTo>
                    <a:lnTo>
                      <a:pt x="454" y="572"/>
                    </a:lnTo>
                    <a:lnTo>
                      <a:pt x="460" y="590"/>
                    </a:lnTo>
                    <a:lnTo>
                      <a:pt x="464" y="606"/>
                    </a:lnTo>
                    <a:lnTo>
                      <a:pt x="469" y="625"/>
                    </a:lnTo>
                    <a:lnTo>
                      <a:pt x="474" y="645"/>
                    </a:lnTo>
                    <a:lnTo>
                      <a:pt x="478" y="663"/>
                    </a:lnTo>
                    <a:lnTo>
                      <a:pt x="482" y="683"/>
                    </a:lnTo>
                    <a:lnTo>
                      <a:pt x="485" y="704"/>
                    </a:lnTo>
                    <a:lnTo>
                      <a:pt x="487" y="723"/>
                    </a:lnTo>
                    <a:lnTo>
                      <a:pt x="488" y="742"/>
                    </a:lnTo>
                    <a:lnTo>
                      <a:pt x="489" y="765"/>
                    </a:lnTo>
                    <a:lnTo>
                      <a:pt x="489" y="783"/>
                    </a:lnTo>
                    <a:lnTo>
                      <a:pt x="489" y="805"/>
                    </a:lnTo>
                    <a:lnTo>
                      <a:pt x="442" y="805"/>
                    </a:lnTo>
                    <a:lnTo>
                      <a:pt x="551" y="963"/>
                    </a:lnTo>
                    <a:lnTo>
                      <a:pt x="671" y="805"/>
                    </a:lnTo>
                    <a:lnTo>
                      <a:pt x="626" y="805"/>
                    </a:lnTo>
                    <a:lnTo>
                      <a:pt x="626" y="781"/>
                    </a:lnTo>
                    <a:lnTo>
                      <a:pt x="625" y="758"/>
                    </a:lnTo>
                    <a:lnTo>
                      <a:pt x="624" y="735"/>
                    </a:lnTo>
                    <a:lnTo>
                      <a:pt x="622" y="714"/>
                    </a:lnTo>
                    <a:lnTo>
                      <a:pt x="620" y="693"/>
                    </a:lnTo>
                    <a:lnTo>
                      <a:pt x="618" y="674"/>
                    </a:lnTo>
                    <a:lnTo>
                      <a:pt x="614" y="654"/>
                    </a:lnTo>
                    <a:lnTo>
                      <a:pt x="611" y="636"/>
                    </a:lnTo>
                    <a:lnTo>
                      <a:pt x="608" y="618"/>
                    </a:lnTo>
                    <a:lnTo>
                      <a:pt x="603" y="598"/>
                    </a:lnTo>
                    <a:lnTo>
                      <a:pt x="598" y="574"/>
                    </a:lnTo>
                    <a:lnTo>
                      <a:pt x="593" y="556"/>
                    </a:lnTo>
                    <a:lnTo>
                      <a:pt x="587" y="538"/>
                    </a:lnTo>
                    <a:lnTo>
                      <a:pt x="581" y="520"/>
                    </a:lnTo>
                    <a:lnTo>
                      <a:pt x="573" y="499"/>
                    </a:lnTo>
                    <a:lnTo>
                      <a:pt x="566" y="480"/>
                    </a:lnTo>
                    <a:lnTo>
                      <a:pt x="558" y="462"/>
                    </a:lnTo>
                    <a:lnTo>
                      <a:pt x="550" y="445"/>
                    </a:lnTo>
                    <a:lnTo>
                      <a:pt x="541" y="424"/>
                    </a:lnTo>
                    <a:lnTo>
                      <a:pt x="532" y="407"/>
                    </a:lnTo>
                    <a:lnTo>
                      <a:pt x="524" y="389"/>
                    </a:lnTo>
                    <a:lnTo>
                      <a:pt x="514" y="372"/>
                    </a:lnTo>
                    <a:lnTo>
                      <a:pt x="504" y="357"/>
                    </a:lnTo>
                    <a:lnTo>
                      <a:pt x="494" y="340"/>
                    </a:lnTo>
                    <a:lnTo>
                      <a:pt x="484" y="325"/>
                    </a:lnTo>
                    <a:lnTo>
                      <a:pt x="472" y="307"/>
                    </a:lnTo>
                    <a:lnTo>
                      <a:pt x="461" y="292"/>
                    </a:lnTo>
                    <a:lnTo>
                      <a:pt x="449" y="276"/>
                    </a:lnTo>
                    <a:lnTo>
                      <a:pt x="436" y="261"/>
                    </a:lnTo>
                    <a:lnTo>
                      <a:pt x="425" y="247"/>
                    </a:lnTo>
                    <a:lnTo>
                      <a:pt x="413" y="234"/>
                    </a:lnTo>
                    <a:lnTo>
                      <a:pt x="402" y="222"/>
                    </a:lnTo>
                    <a:lnTo>
                      <a:pt x="387" y="207"/>
                    </a:lnTo>
                    <a:lnTo>
                      <a:pt x="373" y="193"/>
                    </a:lnTo>
                    <a:lnTo>
                      <a:pt x="362" y="181"/>
                    </a:lnTo>
                    <a:lnTo>
                      <a:pt x="347" y="170"/>
                    </a:lnTo>
                    <a:lnTo>
                      <a:pt x="333" y="158"/>
                    </a:lnTo>
                    <a:lnTo>
                      <a:pt x="318" y="145"/>
                    </a:lnTo>
                    <a:lnTo>
                      <a:pt x="303" y="133"/>
                    </a:lnTo>
                    <a:lnTo>
                      <a:pt x="289" y="123"/>
                    </a:lnTo>
                    <a:lnTo>
                      <a:pt x="273" y="110"/>
                    </a:lnTo>
                    <a:lnTo>
                      <a:pt x="260" y="101"/>
                    </a:lnTo>
                    <a:lnTo>
                      <a:pt x="246" y="91"/>
                    </a:lnTo>
                    <a:lnTo>
                      <a:pt x="236" y="85"/>
                    </a:lnTo>
                    <a:lnTo>
                      <a:pt x="228" y="79"/>
                    </a:lnTo>
                    <a:lnTo>
                      <a:pt x="220" y="74"/>
                    </a:lnTo>
                    <a:lnTo>
                      <a:pt x="213" y="70"/>
                    </a:lnTo>
                    <a:lnTo>
                      <a:pt x="205" y="66"/>
                    </a:lnTo>
                    <a:lnTo>
                      <a:pt x="195" y="61"/>
                    </a:lnTo>
                    <a:lnTo>
                      <a:pt x="185" y="57"/>
                    </a:lnTo>
                    <a:lnTo>
                      <a:pt x="176" y="52"/>
                    </a:lnTo>
                    <a:lnTo>
                      <a:pt x="168" y="48"/>
                    </a:lnTo>
                    <a:lnTo>
                      <a:pt x="159" y="43"/>
                    </a:lnTo>
                    <a:lnTo>
                      <a:pt x="149" y="38"/>
                    </a:lnTo>
                    <a:lnTo>
                      <a:pt x="139" y="33"/>
                    </a:lnTo>
                    <a:lnTo>
                      <a:pt x="128" y="28"/>
                    </a:lnTo>
                    <a:lnTo>
                      <a:pt x="120" y="24"/>
                    </a:lnTo>
                    <a:lnTo>
                      <a:pt x="111" y="20"/>
                    </a:lnTo>
                    <a:lnTo>
                      <a:pt x="101" y="17"/>
                    </a:lnTo>
                    <a:lnTo>
                      <a:pt x="91" y="12"/>
                    </a:lnTo>
                    <a:lnTo>
                      <a:pt x="81" y="9"/>
                    </a:lnTo>
                    <a:lnTo>
                      <a:pt x="73" y="7"/>
                    </a:lnTo>
                    <a:lnTo>
                      <a:pt x="64" y="3"/>
                    </a:lnTo>
                  </a:path>
                </a:pathLst>
              </a:cu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6151" name="Group 23">
              <a:extLst>
                <a:ext uri="{FF2B5EF4-FFF2-40B4-BE49-F238E27FC236}">
                  <a16:creationId xmlns:a16="http://schemas.microsoft.com/office/drawing/2014/main" id="{FB911F9A-30DE-19DD-7184-40AC29AAB9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24" y="1089"/>
              <a:ext cx="1440" cy="635"/>
              <a:chOff x="3024" y="1089"/>
              <a:chExt cx="1440" cy="635"/>
            </a:xfrm>
          </p:grpSpPr>
          <p:grpSp>
            <p:nvGrpSpPr>
              <p:cNvPr id="176153" name="Group 25">
                <a:extLst>
                  <a:ext uri="{FF2B5EF4-FFF2-40B4-BE49-F238E27FC236}">
                    <a16:creationId xmlns:a16="http://schemas.microsoft.com/office/drawing/2014/main" id="{C3E22FC8-9A61-4735-402F-42E7DC79ABA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24" y="1152"/>
                <a:ext cx="1440" cy="572"/>
                <a:chOff x="3024" y="1152"/>
                <a:chExt cx="1440" cy="572"/>
              </a:xfrm>
            </p:grpSpPr>
            <p:sp>
              <p:nvSpPr>
                <p:cNvPr id="176162" name="Oval 34">
                  <a:extLst>
                    <a:ext uri="{FF2B5EF4-FFF2-40B4-BE49-F238E27FC236}">
                      <a16:creationId xmlns:a16="http://schemas.microsoft.com/office/drawing/2014/main" id="{89948E7A-F7E6-75BA-24AC-C1F9443C39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12" y="1348"/>
                  <a:ext cx="232" cy="376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6161" name="Oval 33">
                  <a:extLst>
                    <a:ext uri="{FF2B5EF4-FFF2-40B4-BE49-F238E27FC236}">
                      <a16:creationId xmlns:a16="http://schemas.microsoft.com/office/drawing/2014/main" id="{8376D09B-4012-B6D7-406D-2827552461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56" y="1348"/>
                  <a:ext cx="232" cy="376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6160" name="Oval 32">
                  <a:extLst>
                    <a:ext uri="{FF2B5EF4-FFF2-40B4-BE49-F238E27FC236}">
                      <a16:creationId xmlns:a16="http://schemas.microsoft.com/office/drawing/2014/main" id="{EE7DB647-3442-D560-B0DF-CD430CBBF7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00" y="1348"/>
                  <a:ext cx="232" cy="376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6159" name="Oval 31">
                  <a:extLst>
                    <a:ext uri="{FF2B5EF4-FFF2-40B4-BE49-F238E27FC236}">
                      <a16:creationId xmlns:a16="http://schemas.microsoft.com/office/drawing/2014/main" id="{B54168DC-76B2-F843-F4BA-87285B51FC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44" y="1348"/>
                  <a:ext cx="232" cy="376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6158" name="Line 30">
                  <a:extLst>
                    <a:ext uri="{FF2B5EF4-FFF2-40B4-BE49-F238E27FC236}">
                      <a16:creationId xmlns:a16="http://schemas.microsoft.com/office/drawing/2014/main" id="{FEAD9564-D258-FE84-8A30-743854A0E4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80" y="1536"/>
                  <a:ext cx="38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6157" name="Line 29">
                  <a:extLst>
                    <a:ext uri="{FF2B5EF4-FFF2-40B4-BE49-F238E27FC236}">
                      <a16:creationId xmlns:a16="http://schemas.microsoft.com/office/drawing/2014/main" id="{F14CC9D1-E24A-B639-E2DE-6A7FEB5CE61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464" y="1152"/>
                  <a:ext cx="0" cy="38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76154" name="Group 26">
                  <a:extLst>
                    <a:ext uri="{FF2B5EF4-FFF2-40B4-BE49-F238E27FC236}">
                      <a16:creationId xmlns:a16="http://schemas.microsoft.com/office/drawing/2014/main" id="{589354B3-7BB7-7A93-E480-A1F24DC4248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1152"/>
                  <a:ext cx="384" cy="384"/>
                  <a:chOff x="3024" y="1152"/>
                  <a:chExt cx="384" cy="384"/>
                </a:xfrm>
              </p:grpSpPr>
              <p:sp>
                <p:nvSpPr>
                  <p:cNvPr id="176156" name="Line 28">
                    <a:extLst>
                      <a:ext uri="{FF2B5EF4-FFF2-40B4-BE49-F238E27FC236}">
                        <a16:creationId xmlns:a16="http://schemas.microsoft.com/office/drawing/2014/main" id="{DECF51AB-6A04-6708-5855-ED0D0DCA6C6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024" y="1536"/>
                    <a:ext cx="384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6155" name="Line 27">
                    <a:extLst>
                      <a:ext uri="{FF2B5EF4-FFF2-40B4-BE49-F238E27FC236}">
                        <a16:creationId xmlns:a16="http://schemas.microsoft.com/office/drawing/2014/main" id="{6A04E4B2-B8F1-476E-3E1F-872CBF72A2D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024" y="1152"/>
                    <a:ext cx="0" cy="38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76152" name="Rectangle 24">
                <a:extLst>
                  <a:ext uri="{FF2B5EF4-FFF2-40B4-BE49-F238E27FC236}">
                    <a16:creationId xmlns:a16="http://schemas.microsoft.com/office/drawing/2014/main" id="{D240DA89-A8DE-8D17-0C34-ACA978CBF7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0" y="1089"/>
                <a:ext cx="83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7" rIns="92075" bIns="46037">
                <a:spAutoFit/>
              </a:bodyPr>
              <a:lstStyle/>
              <a:p>
                <a:pPr algn="l"/>
                <a:r>
                  <a:rPr lang="en-US" altLang="en-US" sz="1800" b="1">
                    <a:latin typeface="Times New Roman" panose="02020603050405020304" pitchFamily="18" charset="0"/>
                  </a:rPr>
                  <a:t>Coil of wire</a:t>
                </a:r>
              </a:p>
            </p:txBody>
          </p:sp>
        </p:grpSp>
        <p:grpSp>
          <p:nvGrpSpPr>
            <p:cNvPr id="176141" name="Group 13">
              <a:extLst>
                <a:ext uri="{FF2B5EF4-FFF2-40B4-BE49-F238E27FC236}">
                  <a16:creationId xmlns:a16="http://schemas.microsoft.com/office/drawing/2014/main" id="{4DE85554-199E-5288-34EC-934BE15E62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09" y="2832"/>
              <a:ext cx="883" cy="1156"/>
              <a:chOff x="4109" y="2832"/>
              <a:chExt cx="883" cy="1156"/>
            </a:xfrm>
          </p:grpSpPr>
          <p:sp>
            <p:nvSpPr>
              <p:cNvPr id="176150" name="Oval 22">
                <a:extLst>
                  <a:ext uri="{FF2B5EF4-FFF2-40B4-BE49-F238E27FC236}">
                    <a16:creationId xmlns:a16="http://schemas.microsoft.com/office/drawing/2014/main" id="{530F3837-14D7-F4E7-81BD-1F6C96DCD7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080000">
                <a:off x="4391" y="3037"/>
                <a:ext cx="200" cy="29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149" name="Oval 21">
                <a:extLst>
                  <a:ext uri="{FF2B5EF4-FFF2-40B4-BE49-F238E27FC236}">
                    <a16:creationId xmlns:a16="http://schemas.microsoft.com/office/drawing/2014/main" id="{A53E5A18-F826-7A18-F220-C9B066E20A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080000">
                <a:off x="4332" y="3139"/>
                <a:ext cx="201" cy="29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148" name="Oval 20">
                <a:extLst>
                  <a:ext uri="{FF2B5EF4-FFF2-40B4-BE49-F238E27FC236}">
                    <a16:creationId xmlns:a16="http://schemas.microsoft.com/office/drawing/2014/main" id="{E9092CD9-7E59-9E0C-0BF1-A6DF3A8510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080000">
                <a:off x="4273" y="3240"/>
                <a:ext cx="201" cy="29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147" name="Oval 19">
                <a:extLst>
                  <a:ext uri="{FF2B5EF4-FFF2-40B4-BE49-F238E27FC236}">
                    <a16:creationId xmlns:a16="http://schemas.microsoft.com/office/drawing/2014/main" id="{C9C5ACE6-7F22-8968-6C25-CC87F12E93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080000">
                <a:off x="4215" y="3342"/>
                <a:ext cx="201" cy="29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146" name="Line 18">
                <a:extLst>
                  <a:ext uri="{FF2B5EF4-FFF2-40B4-BE49-F238E27FC236}">
                    <a16:creationId xmlns:a16="http://schemas.microsoft.com/office/drawing/2014/main" id="{EF364A12-D366-1FFD-F6C1-6E090121FA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09" y="3575"/>
                <a:ext cx="157" cy="2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145" name="Line 17">
                <a:extLst>
                  <a:ext uri="{FF2B5EF4-FFF2-40B4-BE49-F238E27FC236}">
                    <a16:creationId xmlns:a16="http://schemas.microsoft.com/office/drawing/2014/main" id="{B95E2ED3-3F07-6734-90F6-2156424521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09" y="3845"/>
                <a:ext cx="295" cy="14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76142" name="Group 14">
                <a:extLst>
                  <a:ext uri="{FF2B5EF4-FFF2-40B4-BE49-F238E27FC236}">
                    <a16:creationId xmlns:a16="http://schemas.microsoft.com/office/drawing/2014/main" id="{13EF68BC-B668-2887-97BB-B2B4C611C3F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40" y="2832"/>
                <a:ext cx="452" cy="270"/>
                <a:chOff x="4540" y="2832"/>
                <a:chExt cx="452" cy="270"/>
              </a:xfrm>
            </p:grpSpPr>
            <p:sp>
              <p:nvSpPr>
                <p:cNvPr id="176144" name="Line 16">
                  <a:extLst>
                    <a:ext uri="{FF2B5EF4-FFF2-40B4-BE49-F238E27FC236}">
                      <a16:creationId xmlns:a16="http://schemas.microsoft.com/office/drawing/2014/main" id="{AC99EAAE-8F46-AC8B-029B-CF9836B7AB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540" y="2832"/>
                  <a:ext cx="157" cy="27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6143" name="Line 15">
                  <a:extLst>
                    <a:ext uri="{FF2B5EF4-FFF2-40B4-BE49-F238E27FC236}">
                      <a16:creationId xmlns:a16="http://schemas.microsoft.com/office/drawing/2014/main" id="{0915FC85-BA2A-BA3C-EE1B-8285436499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97" y="2832"/>
                  <a:ext cx="295" cy="14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76131" name="Group 3">
              <a:extLst>
                <a:ext uri="{FF2B5EF4-FFF2-40B4-BE49-F238E27FC236}">
                  <a16:creationId xmlns:a16="http://schemas.microsoft.com/office/drawing/2014/main" id="{4173303B-E007-7DF4-8FB7-9FAFA10C26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44" y="3002"/>
              <a:ext cx="898" cy="1181"/>
              <a:chOff x="2544" y="3002"/>
              <a:chExt cx="898" cy="1181"/>
            </a:xfrm>
          </p:grpSpPr>
          <p:sp>
            <p:nvSpPr>
              <p:cNvPr id="176140" name="Oval 12">
                <a:extLst>
                  <a:ext uri="{FF2B5EF4-FFF2-40B4-BE49-F238E27FC236}">
                    <a16:creationId xmlns:a16="http://schemas.microsoft.com/office/drawing/2014/main" id="{5759AF74-EEEB-DD50-C28B-E76911ABC6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4100000">
                <a:off x="3120" y="3492"/>
                <a:ext cx="200" cy="29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139" name="Oval 11">
                <a:extLst>
                  <a:ext uri="{FF2B5EF4-FFF2-40B4-BE49-F238E27FC236}">
                    <a16:creationId xmlns:a16="http://schemas.microsoft.com/office/drawing/2014/main" id="{5B8BE89D-F313-0CD5-D8B2-368C99CDEC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4100000">
                <a:off x="3056" y="3394"/>
                <a:ext cx="201" cy="29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138" name="Oval 10">
                <a:extLst>
                  <a:ext uri="{FF2B5EF4-FFF2-40B4-BE49-F238E27FC236}">
                    <a16:creationId xmlns:a16="http://schemas.microsoft.com/office/drawing/2014/main" id="{DA71A4E1-50EB-ED1F-5976-8D565C3A51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4100000">
                <a:off x="2993" y="3295"/>
                <a:ext cx="201" cy="29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137" name="Oval 9">
                <a:extLst>
                  <a:ext uri="{FF2B5EF4-FFF2-40B4-BE49-F238E27FC236}">
                    <a16:creationId xmlns:a16="http://schemas.microsoft.com/office/drawing/2014/main" id="{5B050463-5896-CA17-F68E-444EDDF545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4100000">
                <a:off x="2929" y="3199"/>
                <a:ext cx="201" cy="29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136" name="Line 8">
                <a:extLst>
                  <a:ext uri="{FF2B5EF4-FFF2-40B4-BE49-F238E27FC236}">
                    <a16:creationId xmlns:a16="http://schemas.microsoft.com/office/drawing/2014/main" id="{F77596AA-3BC0-5E26-3E79-B9096F6A65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06" y="3002"/>
                <a:ext cx="169" cy="26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135" name="Line 7">
                <a:extLst>
                  <a:ext uri="{FF2B5EF4-FFF2-40B4-BE49-F238E27FC236}">
                    <a16:creationId xmlns:a16="http://schemas.microsoft.com/office/drawing/2014/main" id="{D63FDC8F-938A-24E7-02CE-A2CA951D3F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44" y="3002"/>
                <a:ext cx="262" cy="19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76132" name="Group 4">
                <a:extLst>
                  <a:ext uri="{FF2B5EF4-FFF2-40B4-BE49-F238E27FC236}">
                    <a16:creationId xmlns:a16="http://schemas.microsoft.com/office/drawing/2014/main" id="{BC1386CB-A388-8890-0CC2-32D6079CD5D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81" y="3723"/>
                <a:ext cx="261" cy="460"/>
                <a:chOff x="3181" y="3723"/>
                <a:chExt cx="261" cy="460"/>
              </a:xfrm>
            </p:grpSpPr>
            <p:sp>
              <p:nvSpPr>
                <p:cNvPr id="176134" name="Line 6">
                  <a:extLst>
                    <a:ext uri="{FF2B5EF4-FFF2-40B4-BE49-F238E27FC236}">
                      <a16:creationId xmlns:a16="http://schemas.microsoft.com/office/drawing/2014/main" id="{F31533E9-251A-5845-AF1C-4366A96872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72" y="3723"/>
                  <a:ext cx="170" cy="26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6133" name="Line 5">
                  <a:extLst>
                    <a:ext uri="{FF2B5EF4-FFF2-40B4-BE49-F238E27FC236}">
                      <a16:creationId xmlns:a16="http://schemas.microsoft.com/office/drawing/2014/main" id="{6FFCF927-73B0-E7AD-C52E-4598A92E94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181" y="3985"/>
                  <a:ext cx="261" cy="19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76171" name="WordArt 43">
            <a:extLst>
              <a:ext uri="{FF2B5EF4-FFF2-40B4-BE49-F238E27FC236}">
                <a16:creationId xmlns:a16="http://schemas.microsoft.com/office/drawing/2014/main" id="{494C7323-B24E-9AC0-FE31-D3B7D3F0FE5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629400" y="1676400"/>
            <a:ext cx="228600" cy="4794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med" len="lg"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e</a:t>
            </a:r>
          </a:p>
        </p:txBody>
      </p:sp>
      <p:sp>
        <p:nvSpPr>
          <p:cNvPr id="176172" name="WordArt 44">
            <a:extLst>
              <a:ext uri="{FF2B5EF4-FFF2-40B4-BE49-F238E27FC236}">
                <a16:creationId xmlns:a16="http://schemas.microsoft.com/office/drawing/2014/main" id="{73FF2B50-0C98-CD9F-370F-6BFB2119B4D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96200" y="4495800"/>
            <a:ext cx="228600" cy="4794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med" len="lg"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e</a:t>
            </a:r>
          </a:p>
        </p:txBody>
      </p:sp>
      <p:sp>
        <p:nvSpPr>
          <p:cNvPr id="176173" name="WordArt 45">
            <a:extLst>
              <a:ext uri="{FF2B5EF4-FFF2-40B4-BE49-F238E27FC236}">
                <a16:creationId xmlns:a16="http://schemas.microsoft.com/office/drawing/2014/main" id="{A1F9F618-FC2C-7D96-F9B6-D44D7A75614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562600" y="4800600"/>
            <a:ext cx="228600" cy="4794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med" len="lg"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61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616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5" presetID="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69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>
            <a:extLst>
              <a:ext uri="{FF2B5EF4-FFF2-40B4-BE49-F238E27FC236}">
                <a16:creationId xmlns:a16="http://schemas.microsoft.com/office/drawing/2014/main" id="{8555F05C-2507-8489-EB1B-C929B53C9A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7772400" cy="1147763"/>
          </a:xfrm>
          <a:noFill/>
          <a:ln/>
        </p:spPr>
        <p:txBody>
          <a:bodyPr/>
          <a:lstStyle/>
          <a:p>
            <a:r>
              <a:rPr lang="en-US" altLang="en-US" sz="4800"/>
              <a:t>Generators</a:t>
            </a:r>
          </a:p>
        </p:txBody>
      </p:sp>
      <p:sp>
        <p:nvSpPr>
          <p:cNvPr id="262147" name="Rectangle 3">
            <a:extLst>
              <a:ext uri="{FF2B5EF4-FFF2-40B4-BE49-F238E27FC236}">
                <a16:creationId xmlns:a16="http://schemas.microsoft.com/office/drawing/2014/main" id="{8CB9E18E-AF52-D740-C0AD-FE784CE678E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057400"/>
            <a:ext cx="4191000" cy="3505200"/>
          </a:xfrm>
          <a:noFill/>
          <a:ln/>
        </p:spPr>
        <p:txBody>
          <a:bodyPr/>
          <a:lstStyle/>
          <a:p>
            <a:pPr marL="457200" indent="-457200">
              <a:lnSpc>
                <a:spcPct val="90000"/>
              </a:lnSpc>
            </a:pPr>
            <a:r>
              <a:rPr lang="en-US" altLang="en-US" sz="2800"/>
              <a:t>The Magnet rotates 60 times each second as the north pole and south pole pass by the coils of wire</a:t>
            </a:r>
          </a:p>
          <a:p>
            <a:pPr marL="457200" indent="-457200">
              <a:lnSpc>
                <a:spcPct val="90000"/>
              </a:lnSpc>
              <a:buFontTx/>
              <a:buNone/>
            </a:pPr>
            <a:endParaRPr lang="en-US" altLang="en-US" sz="2800"/>
          </a:p>
          <a:p>
            <a:pPr marL="457200" indent="-457200">
              <a:lnSpc>
                <a:spcPct val="90000"/>
              </a:lnSpc>
            </a:pPr>
            <a:r>
              <a:rPr lang="en-US" altLang="en-US" sz="2800">
                <a:solidFill>
                  <a:schemeClr val="accent2"/>
                </a:solidFill>
              </a:rPr>
              <a:t>Alternating Current</a:t>
            </a:r>
            <a:r>
              <a:rPr lang="en-US" altLang="en-US" sz="2800"/>
              <a:t> is produced at 60 hertz</a:t>
            </a:r>
          </a:p>
        </p:txBody>
      </p:sp>
      <p:grpSp>
        <p:nvGrpSpPr>
          <p:cNvPr id="262148" name="Group 4">
            <a:extLst>
              <a:ext uri="{FF2B5EF4-FFF2-40B4-BE49-F238E27FC236}">
                <a16:creationId xmlns:a16="http://schemas.microsoft.com/office/drawing/2014/main" id="{A2DE9021-7C95-B392-7D4C-328B8FF027E3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1219200"/>
            <a:ext cx="3886200" cy="4911725"/>
            <a:chOff x="2544" y="1089"/>
            <a:chExt cx="2448" cy="3094"/>
          </a:xfrm>
        </p:grpSpPr>
        <p:grpSp>
          <p:nvGrpSpPr>
            <p:cNvPr id="262149" name="Group 5">
              <a:extLst>
                <a:ext uri="{FF2B5EF4-FFF2-40B4-BE49-F238E27FC236}">
                  <a16:creationId xmlns:a16="http://schemas.microsoft.com/office/drawing/2014/main" id="{1268B8A4-A878-2E9F-32AB-EBDAF68D02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30" y="1876"/>
              <a:ext cx="1870" cy="1336"/>
              <a:chOff x="2830" y="1876"/>
              <a:chExt cx="1870" cy="1336"/>
            </a:xfrm>
          </p:grpSpPr>
          <p:sp>
            <p:nvSpPr>
              <p:cNvPr id="262150" name="Rectangle 6">
                <a:extLst>
                  <a:ext uri="{FF2B5EF4-FFF2-40B4-BE49-F238E27FC236}">
                    <a16:creationId xmlns:a16="http://schemas.microsoft.com/office/drawing/2014/main" id="{EF5564FE-3876-F431-75DC-34EB793C45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6" y="1876"/>
                <a:ext cx="472" cy="133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2151" name="Rectangle 7">
                <a:extLst>
                  <a:ext uri="{FF2B5EF4-FFF2-40B4-BE49-F238E27FC236}">
                    <a16:creationId xmlns:a16="http://schemas.microsoft.com/office/drawing/2014/main" id="{E70604BB-554C-07D4-137C-36ADBCD036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86" y="2001"/>
                <a:ext cx="22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7" rIns="92075" bIns="46037">
                <a:spAutoFit/>
              </a:bodyPr>
              <a:lstStyle/>
              <a:p>
                <a:pPr algn="l"/>
                <a:r>
                  <a:rPr lang="en-US" altLang="en-US" sz="1800" b="1">
                    <a:latin typeface="Times New Roman" panose="02020603050405020304" pitchFamily="18" charset="0"/>
                  </a:rPr>
                  <a:t>N</a:t>
                </a:r>
              </a:p>
            </p:txBody>
          </p:sp>
          <p:sp>
            <p:nvSpPr>
              <p:cNvPr id="262152" name="Rectangle 8">
                <a:extLst>
                  <a:ext uri="{FF2B5EF4-FFF2-40B4-BE49-F238E27FC236}">
                    <a16:creationId xmlns:a16="http://schemas.microsoft.com/office/drawing/2014/main" id="{2D315802-4A26-BE42-A887-7C07A454C2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86" y="2961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7" rIns="92075" bIns="46037">
                <a:spAutoFit/>
              </a:bodyPr>
              <a:lstStyle/>
              <a:p>
                <a:pPr algn="l"/>
                <a:r>
                  <a:rPr lang="en-US" altLang="en-US" sz="1800" b="1">
                    <a:latin typeface="Times New Roman" panose="02020603050405020304" pitchFamily="18" charset="0"/>
                  </a:rPr>
                  <a:t>S</a:t>
                </a:r>
              </a:p>
            </p:txBody>
          </p:sp>
          <p:sp>
            <p:nvSpPr>
              <p:cNvPr id="262153" name="Freeform 9">
                <a:extLst>
                  <a:ext uri="{FF2B5EF4-FFF2-40B4-BE49-F238E27FC236}">
                    <a16:creationId xmlns:a16="http://schemas.microsoft.com/office/drawing/2014/main" id="{EF11B7C3-F0A0-5317-C158-42D0A3D841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0" y="2193"/>
                <a:ext cx="671" cy="963"/>
              </a:xfrm>
              <a:custGeom>
                <a:avLst/>
                <a:gdLst>
                  <a:gd name="T0" fmla="*/ 621 w 671"/>
                  <a:gd name="T1" fmla="*/ 962 h 963"/>
                  <a:gd name="T2" fmla="*/ 656 w 671"/>
                  <a:gd name="T3" fmla="*/ 829 h 963"/>
                  <a:gd name="T4" fmla="*/ 634 w 671"/>
                  <a:gd name="T5" fmla="*/ 821 h 963"/>
                  <a:gd name="T6" fmla="*/ 608 w 671"/>
                  <a:gd name="T7" fmla="*/ 811 h 963"/>
                  <a:gd name="T8" fmla="*/ 585 w 671"/>
                  <a:gd name="T9" fmla="*/ 801 h 963"/>
                  <a:gd name="T10" fmla="*/ 561 w 671"/>
                  <a:gd name="T11" fmla="*/ 790 h 963"/>
                  <a:gd name="T12" fmla="*/ 537 w 671"/>
                  <a:gd name="T13" fmla="*/ 778 h 963"/>
                  <a:gd name="T14" fmla="*/ 515 w 671"/>
                  <a:gd name="T15" fmla="*/ 764 h 963"/>
                  <a:gd name="T16" fmla="*/ 497 w 671"/>
                  <a:gd name="T17" fmla="*/ 752 h 963"/>
                  <a:gd name="T18" fmla="*/ 476 w 671"/>
                  <a:gd name="T19" fmla="*/ 738 h 963"/>
                  <a:gd name="T20" fmla="*/ 456 w 671"/>
                  <a:gd name="T21" fmla="*/ 723 h 963"/>
                  <a:gd name="T22" fmla="*/ 440 w 671"/>
                  <a:gd name="T23" fmla="*/ 711 h 963"/>
                  <a:gd name="T24" fmla="*/ 417 w 671"/>
                  <a:gd name="T25" fmla="*/ 692 h 963"/>
                  <a:gd name="T26" fmla="*/ 390 w 671"/>
                  <a:gd name="T27" fmla="*/ 668 h 963"/>
                  <a:gd name="T28" fmla="*/ 365 w 671"/>
                  <a:gd name="T29" fmla="*/ 644 h 963"/>
                  <a:gd name="T30" fmla="*/ 342 w 671"/>
                  <a:gd name="T31" fmla="*/ 617 h 963"/>
                  <a:gd name="T32" fmla="*/ 321 w 671"/>
                  <a:gd name="T33" fmla="*/ 590 h 963"/>
                  <a:gd name="T34" fmla="*/ 298 w 671"/>
                  <a:gd name="T35" fmla="*/ 557 h 963"/>
                  <a:gd name="T36" fmla="*/ 278 w 671"/>
                  <a:gd name="T37" fmla="*/ 525 h 963"/>
                  <a:gd name="T38" fmla="*/ 258 w 671"/>
                  <a:gd name="T39" fmla="*/ 489 h 963"/>
                  <a:gd name="T40" fmla="*/ 242 w 671"/>
                  <a:gd name="T41" fmla="*/ 456 h 963"/>
                  <a:gd name="T42" fmla="*/ 228 w 671"/>
                  <a:gd name="T43" fmla="*/ 423 h 963"/>
                  <a:gd name="T44" fmla="*/ 216 w 671"/>
                  <a:gd name="T45" fmla="*/ 391 h 963"/>
                  <a:gd name="T46" fmla="*/ 206 w 671"/>
                  <a:gd name="T47" fmla="*/ 356 h 963"/>
                  <a:gd name="T48" fmla="*/ 196 w 671"/>
                  <a:gd name="T49" fmla="*/ 318 h 963"/>
                  <a:gd name="T50" fmla="*/ 189 w 671"/>
                  <a:gd name="T51" fmla="*/ 279 h 963"/>
                  <a:gd name="T52" fmla="*/ 184 w 671"/>
                  <a:gd name="T53" fmla="*/ 239 h 963"/>
                  <a:gd name="T54" fmla="*/ 181 w 671"/>
                  <a:gd name="T55" fmla="*/ 197 h 963"/>
                  <a:gd name="T56" fmla="*/ 181 w 671"/>
                  <a:gd name="T57" fmla="*/ 157 h 963"/>
                  <a:gd name="T58" fmla="*/ 119 w 671"/>
                  <a:gd name="T59" fmla="*/ 0 h 963"/>
                  <a:gd name="T60" fmla="*/ 44 w 671"/>
                  <a:gd name="T61" fmla="*/ 157 h 963"/>
                  <a:gd name="T62" fmla="*/ 45 w 671"/>
                  <a:gd name="T63" fmla="*/ 204 h 963"/>
                  <a:gd name="T64" fmla="*/ 48 w 671"/>
                  <a:gd name="T65" fmla="*/ 249 h 963"/>
                  <a:gd name="T66" fmla="*/ 53 w 671"/>
                  <a:gd name="T67" fmla="*/ 288 h 963"/>
                  <a:gd name="T68" fmla="*/ 59 w 671"/>
                  <a:gd name="T69" fmla="*/ 327 h 963"/>
                  <a:gd name="T70" fmla="*/ 67 w 671"/>
                  <a:gd name="T71" fmla="*/ 364 h 963"/>
                  <a:gd name="T72" fmla="*/ 78 w 671"/>
                  <a:gd name="T73" fmla="*/ 407 h 963"/>
                  <a:gd name="T74" fmla="*/ 90 w 671"/>
                  <a:gd name="T75" fmla="*/ 442 h 963"/>
                  <a:gd name="T76" fmla="*/ 105 w 671"/>
                  <a:gd name="T77" fmla="*/ 482 h 963"/>
                  <a:gd name="T78" fmla="*/ 120 w 671"/>
                  <a:gd name="T79" fmla="*/ 518 h 963"/>
                  <a:gd name="T80" fmla="*/ 138 w 671"/>
                  <a:gd name="T81" fmla="*/ 555 h 963"/>
                  <a:gd name="T82" fmla="*/ 157 w 671"/>
                  <a:gd name="T83" fmla="*/ 590 h 963"/>
                  <a:gd name="T84" fmla="*/ 176 w 671"/>
                  <a:gd name="T85" fmla="*/ 622 h 963"/>
                  <a:gd name="T86" fmla="*/ 198 w 671"/>
                  <a:gd name="T87" fmla="*/ 655 h 963"/>
                  <a:gd name="T88" fmla="*/ 221 w 671"/>
                  <a:gd name="T89" fmla="*/ 686 h 963"/>
                  <a:gd name="T90" fmla="*/ 246 w 671"/>
                  <a:gd name="T91" fmla="*/ 715 h 963"/>
                  <a:gd name="T92" fmla="*/ 269 w 671"/>
                  <a:gd name="T93" fmla="*/ 741 h 963"/>
                  <a:gd name="T94" fmla="*/ 297 w 671"/>
                  <a:gd name="T95" fmla="*/ 769 h 963"/>
                  <a:gd name="T96" fmla="*/ 323 w 671"/>
                  <a:gd name="T97" fmla="*/ 793 h 963"/>
                  <a:gd name="T98" fmla="*/ 353 w 671"/>
                  <a:gd name="T99" fmla="*/ 817 h 963"/>
                  <a:gd name="T100" fmla="*/ 381 w 671"/>
                  <a:gd name="T101" fmla="*/ 840 h 963"/>
                  <a:gd name="T102" fmla="*/ 410 w 671"/>
                  <a:gd name="T103" fmla="*/ 862 h 963"/>
                  <a:gd name="T104" fmla="*/ 434 w 671"/>
                  <a:gd name="T105" fmla="*/ 877 h 963"/>
                  <a:gd name="T106" fmla="*/ 450 w 671"/>
                  <a:gd name="T107" fmla="*/ 889 h 963"/>
                  <a:gd name="T108" fmla="*/ 465 w 671"/>
                  <a:gd name="T109" fmla="*/ 897 h 963"/>
                  <a:gd name="T110" fmla="*/ 485 w 671"/>
                  <a:gd name="T111" fmla="*/ 905 h 963"/>
                  <a:gd name="T112" fmla="*/ 502 w 671"/>
                  <a:gd name="T113" fmla="*/ 914 h 963"/>
                  <a:gd name="T114" fmla="*/ 521 w 671"/>
                  <a:gd name="T115" fmla="*/ 925 h 963"/>
                  <a:gd name="T116" fmla="*/ 542 w 671"/>
                  <a:gd name="T117" fmla="*/ 935 h 963"/>
                  <a:gd name="T118" fmla="*/ 559 w 671"/>
                  <a:gd name="T119" fmla="*/ 942 h 963"/>
                  <a:gd name="T120" fmla="*/ 579 w 671"/>
                  <a:gd name="T121" fmla="*/ 950 h 963"/>
                  <a:gd name="T122" fmla="*/ 597 w 671"/>
                  <a:gd name="T123" fmla="*/ 956 h 9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71" h="963">
                    <a:moveTo>
                      <a:pt x="606" y="959"/>
                    </a:moveTo>
                    <a:lnTo>
                      <a:pt x="621" y="962"/>
                    </a:lnTo>
                    <a:lnTo>
                      <a:pt x="670" y="835"/>
                    </a:lnTo>
                    <a:lnTo>
                      <a:pt x="656" y="829"/>
                    </a:lnTo>
                    <a:lnTo>
                      <a:pt x="645" y="825"/>
                    </a:lnTo>
                    <a:lnTo>
                      <a:pt x="634" y="821"/>
                    </a:lnTo>
                    <a:lnTo>
                      <a:pt x="621" y="816"/>
                    </a:lnTo>
                    <a:lnTo>
                      <a:pt x="608" y="811"/>
                    </a:lnTo>
                    <a:lnTo>
                      <a:pt x="595" y="806"/>
                    </a:lnTo>
                    <a:lnTo>
                      <a:pt x="585" y="801"/>
                    </a:lnTo>
                    <a:lnTo>
                      <a:pt x="572" y="795"/>
                    </a:lnTo>
                    <a:lnTo>
                      <a:pt x="561" y="790"/>
                    </a:lnTo>
                    <a:lnTo>
                      <a:pt x="548" y="783"/>
                    </a:lnTo>
                    <a:lnTo>
                      <a:pt x="537" y="778"/>
                    </a:lnTo>
                    <a:lnTo>
                      <a:pt x="526" y="771"/>
                    </a:lnTo>
                    <a:lnTo>
                      <a:pt x="515" y="764"/>
                    </a:lnTo>
                    <a:lnTo>
                      <a:pt x="505" y="758"/>
                    </a:lnTo>
                    <a:lnTo>
                      <a:pt x="497" y="752"/>
                    </a:lnTo>
                    <a:lnTo>
                      <a:pt x="486" y="746"/>
                    </a:lnTo>
                    <a:lnTo>
                      <a:pt x="476" y="738"/>
                    </a:lnTo>
                    <a:lnTo>
                      <a:pt x="465" y="730"/>
                    </a:lnTo>
                    <a:lnTo>
                      <a:pt x="456" y="723"/>
                    </a:lnTo>
                    <a:lnTo>
                      <a:pt x="448" y="718"/>
                    </a:lnTo>
                    <a:lnTo>
                      <a:pt x="440" y="711"/>
                    </a:lnTo>
                    <a:lnTo>
                      <a:pt x="428" y="702"/>
                    </a:lnTo>
                    <a:lnTo>
                      <a:pt x="417" y="692"/>
                    </a:lnTo>
                    <a:lnTo>
                      <a:pt x="403" y="680"/>
                    </a:lnTo>
                    <a:lnTo>
                      <a:pt x="390" y="668"/>
                    </a:lnTo>
                    <a:lnTo>
                      <a:pt x="377" y="656"/>
                    </a:lnTo>
                    <a:lnTo>
                      <a:pt x="365" y="644"/>
                    </a:lnTo>
                    <a:lnTo>
                      <a:pt x="353" y="629"/>
                    </a:lnTo>
                    <a:lnTo>
                      <a:pt x="342" y="617"/>
                    </a:lnTo>
                    <a:lnTo>
                      <a:pt x="332" y="604"/>
                    </a:lnTo>
                    <a:lnTo>
                      <a:pt x="321" y="590"/>
                    </a:lnTo>
                    <a:lnTo>
                      <a:pt x="310" y="574"/>
                    </a:lnTo>
                    <a:lnTo>
                      <a:pt x="298" y="557"/>
                    </a:lnTo>
                    <a:lnTo>
                      <a:pt x="289" y="542"/>
                    </a:lnTo>
                    <a:lnTo>
                      <a:pt x="278" y="525"/>
                    </a:lnTo>
                    <a:lnTo>
                      <a:pt x="267" y="507"/>
                    </a:lnTo>
                    <a:lnTo>
                      <a:pt x="258" y="489"/>
                    </a:lnTo>
                    <a:lnTo>
                      <a:pt x="250" y="472"/>
                    </a:lnTo>
                    <a:lnTo>
                      <a:pt x="242" y="456"/>
                    </a:lnTo>
                    <a:lnTo>
                      <a:pt x="236" y="441"/>
                    </a:lnTo>
                    <a:lnTo>
                      <a:pt x="228" y="423"/>
                    </a:lnTo>
                    <a:lnTo>
                      <a:pt x="222" y="408"/>
                    </a:lnTo>
                    <a:lnTo>
                      <a:pt x="216" y="391"/>
                    </a:lnTo>
                    <a:lnTo>
                      <a:pt x="210" y="372"/>
                    </a:lnTo>
                    <a:lnTo>
                      <a:pt x="206" y="356"/>
                    </a:lnTo>
                    <a:lnTo>
                      <a:pt x="201" y="337"/>
                    </a:lnTo>
                    <a:lnTo>
                      <a:pt x="196" y="318"/>
                    </a:lnTo>
                    <a:lnTo>
                      <a:pt x="192" y="299"/>
                    </a:lnTo>
                    <a:lnTo>
                      <a:pt x="189" y="279"/>
                    </a:lnTo>
                    <a:lnTo>
                      <a:pt x="185" y="258"/>
                    </a:lnTo>
                    <a:lnTo>
                      <a:pt x="184" y="239"/>
                    </a:lnTo>
                    <a:lnTo>
                      <a:pt x="182" y="220"/>
                    </a:lnTo>
                    <a:lnTo>
                      <a:pt x="181" y="197"/>
                    </a:lnTo>
                    <a:lnTo>
                      <a:pt x="181" y="180"/>
                    </a:lnTo>
                    <a:lnTo>
                      <a:pt x="181" y="157"/>
                    </a:lnTo>
                    <a:lnTo>
                      <a:pt x="228" y="157"/>
                    </a:lnTo>
                    <a:lnTo>
                      <a:pt x="119" y="0"/>
                    </a:lnTo>
                    <a:lnTo>
                      <a:pt x="0" y="157"/>
                    </a:lnTo>
                    <a:lnTo>
                      <a:pt x="44" y="157"/>
                    </a:lnTo>
                    <a:lnTo>
                      <a:pt x="44" y="181"/>
                    </a:lnTo>
                    <a:lnTo>
                      <a:pt x="45" y="204"/>
                    </a:lnTo>
                    <a:lnTo>
                      <a:pt x="47" y="228"/>
                    </a:lnTo>
                    <a:lnTo>
                      <a:pt x="48" y="249"/>
                    </a:lnTo>
                    <a:lnTo>
                      <a:pt x="50" y="269"/>
                    </a:lnTo>
                    <a:lnTo>
                      <a:pt x="53" y="288"/>
                    </a:lnTo>
                    <a:lnTo>
                      <a:pt x="56" y="308"/>
                    </a:lnTo>
                    <a:lnTo>
                      <a:pt x="59" y="327"/>
                    </a:lnTo>
                    <a:lnTo>
                      <a:pt x="63" y="344"/>
                    </a:lnTo>
                    <a:lnTo>
                      <a:pt x="67" y="364"/>
                    </a:lnTo>
                    <a:lnTo>
                      <a:pt x="73" y="388"/>
                    </a:lnTo>
                    <a:lnTo>
                      <a:pt x="78" y="407"/>
                    </a:lnTo>
                    <a:lnTo>
                      <a:pt x="84" y="424"/>
                    </a:lnTo>
                    <a:lnTo>
                      <a:pt x="90" y="442"/>
                    </a:lnTo>
                    <a:lnTo>
                      <a:pt x="97" y="463"/>
                    </a:lnTo>
                    <a:lnTo>
                      <a:pt x="105" y="482"/>
                    </a:lnTo>
                    <a:lnTo>
                      <a:pt x="112" y="500"/>
                    </a:lnTo>
                    <a:lnTo>
                      <a:pt x="120" y="518"/>
                    </a:lnTo>
                    <a:lnTo>
                      <a:pt x="129" y="538"/>
                    </a:lnTo>
                    <a:lnTo>
                      <a:pt x="138" y="555"/>
                    </a:lnTo>
                    <a:lnTo>
                      <a:pt x="147" y="573"/>
                    </a:lnTo>
                    <a:lnTo>
                      <a:pt x="157" y="590"/>
                    </a:lnTo>
                    <a:lnTo>
                      <a:pt x="166" y="606"/>
                    </a:lnTo>
                    <a:lnTo>
                      <a:pt x="176" y="622"/>
                    </a:lnTo>
                    <a:lnTo>
                      <a:pt x="186" y="637"/>
                    </a:lnTo>
                    <a:lnTo>
                      <a:pt x="198" y="655"/>
                    </a:lnTo>
                    <a:lnTo>
                      <a:pt x="209" y="671"/>
                    </a:lnTo>
                    <a:lnTo>
                      <a:pt x="221" y="686"/>
                    </a:lnTo>
                    <a:lnTo>
                      <a:pt x="234" y="701"/>
                    </a:lnTo>
                    <a:lnTo>
                      <a:pt x="246" y="715"/>
                    </a:lnTo>
                    <a:lnTo>
                      <a:pt x="258" y="729"/>
                    </a:lnTo>
                    <a:lnTo>
                      <a:pt x="269" y="741"/>
                    </a:lnTo>
                    <a:lnTo>
                      <a:pt x="283" y="756"/>
                    </a:lnTo>
                    <a:lnTo>
                      <a:pt x="297" y="769"/>
                    </a:lnTo>
                    <a:lnTo>
                      <a:pt x="309" y="781"/>
                    </a:lnTo>
                    <a:lnTo>
                      <a:pt x="323" y="793"/>
                    </a:lnTo>
                    <a:lnTo>
                      <a:pt x="337" y="804"/>
                    </a:lnTo>
                    <a:lnTo>
                      <a:pt x="353" y="817"/>
                    </a:lnTo>
                    <a:lnTo>
                      <a:pt x="368" y="829"/>
                    </a:lnTo>
                    <a:lnTo>
                      <a:pt x="381" y="840"/>
                    </a:lnTo>
                    <a:lnTo>
                      <a:pt x="397" y="852"/>
                    </a:lnTo>
                    <a:lnTo>
                      <a:pt x="410" y="862"/>
                    </a:lnTo>
                    <a:lnTo>
                      <a:pt x="424" y="871"/>
                    </a:lnTo>
                    <a:lnTo>
                      <a:pt x="434" y="877"/>
                    </a:lnTo>
                    <a:lnTo>
                      <a:pt x="442" y="884"/>
                    </a:lnTo>
                    <a:lnTo>
                      <a:pt x="450" y="889"/>
                    </a:lnTo>
                    <a:lnTo>
                      <a:pt x="458" y="892"/>
                    </a:lnTo>
                    <a:lnTo>
                      <a:pt x="465" y="897"/>
                    </a:lnTo>
                    <a:lnTo>
                      <a:pt x="475" y="901"/>
                    </a:lnTo>
                    <a:lnTo>
                      <a:pt x="485" y="905"/>
                    </a:lnTo>
                    <a:lnTo>
                      <a:pt x="494" y="910"/>
                    </a:lnTo>
                    <a:lnTo>
                      <a:pt x="502" y="914"/>
                    </a:lnTo>
                    <a:lnTo>
                      <a:pt x="511" y="920"/>
                    </a:lnTo>
                    <a:lnTo>
                      <a:pt x="521" y="925"/>
                    </a:lnTo>
                    <a:lnTo>
                      <a:pt x="532" y="929"/>
                    </a:lnTo>
                    <a:lnTo>
                      <a:pt x="542" y="935"/>
                    </a:lnTo>
                    <a:lnTo>
                      <a:pt x="551" y="938"/>
                    </a:lnTo>
                    <a:lnTo>
                      <a:pt x="559" y="942"/>
                    </a:lnTo>
                    <a:lnTo>
                      <a:pt x="569" y="946"/>
                    </a:lnTo>
                    <a:lnTo>
                      <a:pt x="579" y="950"/>
                    </a:lnTo>
                    <a:lnTo>
                      <a:pt x="589" y="953"/>
                    </a:lnTo>
                    <a:lnTo>
                      <a:pt x="597" y="956"/>
                    </a:lnTo>
                    <a:lnTo>
                      <a:pt x="606" y="959"/>
                    </a:lnTo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154" name="Freeform 10">
                <a:extLst>
                  <a:ext uri="{FF2B5EF4-FFF2-40B4-BE49-F238E27FC236}">
                    <a16:creationId xmlns:a16="http://schemas.microsoft.com/office/drawing/2014/main" id="{B9CBC0B2-8D88-990E-C0EC-C60BB9119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8" y="1900"/>
                <a:ext cx="672" cy="964"/>
              </a:xfrm>
              <a:custGeom>
                <a:avLst/>
                <a:gdLst>
                  <a:gd name="T0" fmla="*/ 50 w 672"/>
                  <a:gd name="T1" fmla="*/ 0 h 964"/>
                  <a:gd name="T2" fmla="*/ 15 w 672"/>
                  <a:gd name="T3" fmla="*/ 133 h 964"/>
                  <a:gd name="T4" fmla="*/ 36 w 672"/>
                  <a:gd name="T5" fmla="*/ 141 h 964"/>
                  <a:gd name="T6" fmla="*/ 62 w 672"/>
                  <a:gd name="T7" fmla="*/ 151 h 964"/>
                  <a:gd name="T8" fmla="*/ 85 w 672"/>
                  <a:gd name="T9" fmla="*/ 161 h 964"/>
                  <a:gd name="T10" fmla="*/ 110 w 672"/>
                  <a:gd name="T11" fmla="*/ 172 h 964"/>
                  <a:gd name="T12" fmla="*/ 133 w 672"/>
                  <a:gd name="T13" fmla="*/ 184 h 964"/>
                  <a:gd name="T14" fmla="*/ 156 w 672"/>
                  <a:gd name="T15" fmla="*/ 198 h 964"/>
                  <a:gd name="T16" fmla="*/ 173 w 672"/>
                  <a:gd name="T17" fmla="*/ 210 h 964"/>
                  <a:gd name="T18" fmla="*/ 194 w 672"/>
                  <a:gd name="T19" fmla="*/ 224 h 964"/>
                  <a:gd name="T20" fmla="*/ 214 w 672"/>
                  <a:gd name="T21" fmla="*/ 239 h 964"/>
                  <a:gd name="T22" fmla="*/ 231 w 672"/>
                  <a:gd name="T23" fmla="*/ 251 h 964"/>
                  <a:gd name="T24" fmla="*/ 253 w 672"/>
                  <a:gd name="T25" fmla="*/ 271 h 964"/>
                  <a:gd name="T26" fmla="*/ 280 w 672"/>
                  <a:gd name="T27" fmla="*/ 294 h 964"/>
                  <a:gd name="T28" fmla="*/ 305 w 672"/>
                  <a:gd name="T29" fmla="*/ 318 h 964"/>
                  <a:gd name="T30" fmla="*/ 328 w 672"/>
                  <a:gd name="T31" fmla="*/ 345 h 964"/>
                  <a:gd name="T32" fmla="*/ 349 w 672"/>
                  <a:gd name="T33" fmla="*/ 372 h 964"/>
                  <a:gd name="T34" fmla="*/ 372 w 672"/>
                  <a:gd name="T35" fmla="*/ 405 h 964"/>
                  <a:gd name="T36" fmla="*/ 393 w 672"/>
                  <a:gd name="T37" fmla="*/ 437 h 964"/>
                  <a:gd name="T38" fmla="*/ 412 w 672"/>
                  <a:gd name="T39" fmla="*/ 473 h 964"/>
                  <a:gd name="T40" fmla="*/ 428 w 672"/>
                  <a:gd name="T41" fmla="*/ 506 h 964"/>
                  <a:gd name="T42" fmla="*/ 442 w 672"/>
                  <a:gd name="T43" fmla="*/ 539 h 964"/>
                  <a:gd name="T44" fmla="*/ 454 w 672"/>
                  <a:gd name="T45" fmla="*/ 572 h 964"/>
                  <a:gd name="T46" fmla="*/ 464 w 672"/>
                  <a:gd name="T47" fmla="*/ 606 h 964"/>
                  <a:gd name="T48" fmla="*/ 474 w 672"/>
                  <a:gd name="T49" fmla="*/ 645 h 964"/>
                  <a:gd name="T50" fmla="*/ 482 w 672"/>
                  <a:gd name="T51" fmla="*/ 683 h 964"/>
                  <a:gd name="T52" fmla="*/ 487 w 672"/>
                  <a:gd name="T53" fmla="*/ 723 h 964"/>
                  <a:gd name="T54" fmla="*/ 489 w 672"/>
                  <a:gd name="T55" fmla="*/ 765 h 964"/>
                  <a:gd name="T56" fmla="*/ 489 w 672"/>
                  <a:gd name="T57" fmla="*/ 805 h 964"/>
                  <a:gd name="T58" fmla="*/ 551 w 672"/>
                  <a:gd name="T59" fmla="*/ 963 h 964"/>
                  <a:gd name="T60" fmla="*/ 626 w 672"/>
                  <a:gd name="T61" fmla="*/ 805 h 964"/>
                  <a:gd name="T62" fmla="*/ 625 w 672"/>
                  <a:gd name="T63" fmla="*/ 758 h 964"/>
                  <a:gd name="T64" fmla="*/ 622 w 672"/>
                  <a:gd name="T65" fmla="*/ 714 h 964"/>
                  <a:gd name="T66" fmla="*/ 618 w 672"/>
                  <a:gd name="T67" fmla="*/ 674 h 964"/>
                  <a:gd name="T68" fmla="*/ 611 w 672"/>
                  <a:gd name="T69" fmla="*/ 636 h 964"/>
                  <a:gd name="T70" fmla="*/ 603 w 672"/>
                  <a:gd name="T71" fmla="*/ 598 h 964"/>
                  <a:gd name="T72" fmla="*/ 593 w 672"/>
                  <a:gd name="T73" fmla="*/ 556 h 964"/>
                  <a:gd name="T74" fmla="*/ 581 w 672"/>
                  <a:gd name="T75" fmla="*/ 520 h 964"/>
                  <a:gd name="T76" fmla="*/ 566 w 672"/>
                  <a:gd name="T77" fmla="*/ 480 h 964"/>
                  <a:gd name="T78" fmla="*/ 550 w 672"/>
                  <a:gd name="T79" fmla="*/ 445 h 964"/>
                  <a:gd name="T80" fmla="*/ 532 w 672"/>
                  <a:gd name="T81" fmla="*/ 407 h 964"/>
                  <a:gd name="T82" fmla="*/ 514 w 672"/>
                  <a:gd name="T83" fmla="*/ 372 h 964"/>
                  <a:gd name="T84" fmla="*/ 494 w 672"/>
                  <a:gd name="T85" fmla="*/ 340 h 964"/>
                  <a:gd name="T86" fmla="*/ 472 w 672"/>
                  <a:gd name="T87" fmla="*/ 307 h 964"/>
                  <a:gd name="T88" fmla="*/ 449 w 672"/>
                  <a:gd name="T89" fmla="*/ 276 h 964"/>
                  <a:gd name="T90" fmla="*/ 425 w 672"/>
                  <a:gd name="T91" fmla="*/ 247 h 964"/>
                  <a:gd name="T92" fmla="*/ 402 w 672"/>
                  <a:gd name="T93" fmla="*/ 222 h 964"/>
                  <a:gd name="T94" fmla="*/ 373 w 672"/>
                  <a:gd name="T95" fmla="*/ 193 h 964"/>
                  <a:gd name="T96" fmla="*/ 347 w 672"/>
                  <a:gd name="T97" fmla="*/ 170 h 964"/>
                  <a:gd name="T98" fmla="*/ 318 w 672"/>
                  <a:gd name="T99" fmla="*/ 145 h 964"/>
                  <a:gd name="T100" fmla="*/ 289 w 672"/>
                  <a:gd name="T101" fmla="*/ 123 h 964"/>
                  <a:gd name="T102" fmla="*/ 260 w 672"/>
                  <a:gd name="T103" fmla="*/ 101 h 964"/>
                  <a:gd name="T104" fmla="*/ 236 w 672"/>
                  <a:gd name="T105" fmla="*/ 85 h 964"/>
                  <a:gd name="T106" fmla="*/ 220 w 672"/>
                  <a:gd name="T107" fmla="*/ 74 h 964"/>
                  <a:gd name="T108" fmla="*/ 205 w 672"/>
                  <a:gd name="T109" fmla="*/ 66 h 964"/>
                  <a:gd name="T110" fmla="*/ 185 w 672"/>
                  <a:gd name="T111" fmla="*/ 57 h 964"/>
                  <a:gd name="T112" fmla="*/ 168 w 672"/>
                  <a:gd name="T113" fmla="*/ 48 h 964"/>
                  <a:gd name="T114" fmla="*/ 149 w 672"/>
                  <a:gd name="T115" fmla="*/ 38 h 964"/>
                  <a:gd name="T116" fmla="*/ 128 w 672"/>
                  <a:gd name="T117" fmla="*/ 28 h 964"/>
                  <a:gd name="T118" fmla="*/ 111 w 672"/>
                  <a:gd name="T119" fmla="*/ 20 h 964"/>
                  <a:gd name="T120" fmla="*/ 91 w 672"/>
                  <a:gd name="T121" fmla="*/ 12 h 964"/>
                  <a:gd name="T122" fmla="*/ 73 w 672"/>
                  <a:gd name="T123" fmla="*/ 7 h 9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72" h="964">
                    <a:moveTo>
                      <a:pt x="64" y="3"/>
                    </a:moveTo>
                    <a:lnTo>
                      <a:pt x="50" y="0"/>
                    </a:lnTo>
                    <a:lnTo>
                      <a:pt x="0" y="128"/>
                    </a:lnTo>
                    <a:lnTo>
                      <a:pt x="15" y="133"/>
                    </a:lnTo>
                    <a:lnTo>
                      <a:pt x="26" y="137"/>
                    </a:lnTo>
                    <a:lnTo>
                      <a:pt x="36" y="141"/>
                    </a:lnTo>
                    <a:lnTo>
                      <a:pt x="50" y="146"/>
                    </a:lnTo>
                    <a:lnTo>
                      <a:pt x="62" y="151"/>
                    </a:lnTo>
                    <a:lnTo>
                      <a:pt x="75" y="156"/>
                    </a:lnTo>
                    <a:lnTo>
                      <a:pt x="85" y="161"/>
                    </a:lnTo>
                    <a:lnTo>
                      <a:pt x="99" y="167"/>
                    </a:lnTo>
                    <a:lnTo>
                      <a:pt x="110" y="172"/>
                    </a:lnTo>
                    <a:lnTo>
                      <a:pt x="122" y="179"/>
                    </a:lnTo>
                    <a:lnTo>
                      <a:pt x="133" y="184"/>
                    </a:lnTo>
                    <a:lnTo>
                      <a:pt x="145" y="191"/>
                    </a:lnTo>
                    <a:lnTo>
                      <a:pt x="156" y="198"/>
                    </a:lnTo>
                    <a:lnTo>
                      <a:pt x="165" y="204"/>
                    </a:lnTo>
                    <a:lnTo>
                      <a:pt x="173" y="210"/>
                    </a:lnTo>
                    <a:lnTo>
                      <a:pt x="184" y="217"/>
                    </a:lnTo>
                    <a:lnTo>
                      <a:pt x="194" y="224"/>
                    </a:lnTo>
                    <a:lnTo>
                      <a:pt x="205" y="232"/>
                    </a:lnTo>
                    <a:lnTo>
                      <a:pt x="214" y="239"/>
                    </a:lnTo>
                    <a:lnTo>
                      <a:pt x="222" y="244"/>
                    </a:lnTo>
                    <a:lnTo>
                      <a:pt x="231" y="251"/>
                    </a:lnTo>
                    <a:lnTo>
                      <a:pt x="242" y="260"/>
                    </a:lnTo>
                    <a:lnTo>
                      <a:pt x="253" y="271"/>
                    </a:lnTo>
                    <a:lnTo>
                      <a:pt x="267" y="282"/>
                    </a:lnTo>
                    <a:lnTo>
                      <a:pt x="280" y="294"/>
                    </a:lnTo>
                    <a:lnTo>
                      <a:pt x="294" y="306"/>
                    </a:lnTo>
                    <a:lnTo>
                      <a:pt x="305" y="318"/>
                    </a:lnTo>
                    <a:lnTo>
                      <a:pt x="318" y="334"/>
                    </a:lnTo>
                    <a:lnTo>
                      <a:pt x="328" y="345"/>
                    </a:lnTo>
                    <a:lnTo>
                      <a:pt x="338" y="359"/>
                    </a:lnTo>
                    <a:lnTo>
                      <a:pt x="349" y="372"/>
                    </a:lnTo>
                    <a:lnTo>
                      <a:pt x="361" y="388"/>
                    </a:lnTo>
                    <a:lnTo>
                      <a:pt x="372" y="405"/>
                    </a:lnTo>
                    <a:lnTo>
                      <a:pt x="382" y="420"/>
                    </a:lnTo>
                    <a:lnTo>
                      <a:pt x="393" y="437"/>
                    </a:lnTo>
                    <a:lnTo>
                      <a:pt x="403" y="455"/>
                    </a:lnTo>
                    <a:lnTo>
                      <a:pt x="412" y="473"/>
                    </a:lnTo>
                    <a:lnTo>
                      <a:pt x="420" y="490"/>
                    </a:lnTo>
                    <a:lnTo>
                      <a:pt x="428" y="506"/>
                    </a:lnTo>
                    <a:lnTo>
                      <a:pt x="435" y="521"/>
                    </a:lnTo>
                    <a:lnTo>
                      <a:pt x="442" y="539"/>
                    </a:lnTo>
                    <a:lnTo>
                      <a:pt x="448" y="555"/>
                    </a:lnTo>
                    <a:lnTo>
                      <a:pt x="454" y="572"/>
                    </a:lnTo>
                    <a:lnTo>
                      <a:pt x="460" y="590"/>
                    </a:lnTo>
                    <a:lnTo>
                      <a:pt x="464" y="606"/>
                    </a:lnTo>
                    <a:lnTo>
                      <a:pt x="469" y="625"/>
                    </a:lnTo>
                    <a:lnTo>
                      <a:pt x="474" y="645"/>
                    </a:lnTo>
                    <a:lnTo>
                      <a:pt x="478" y="663"/>
                    </a:lnTo>
                    <a:lnTo>
                      <a:pt x="482" y="683"/>
                    </a:lnTo>
                    <a:lnTo>
                      <a:pt x="485" y="704"/>
                    </a:lnTo>
                    <a:lnTo>
                      <a:pt x="487" y="723"/>
                    </a:lnTo>
                    <a:lnTo>
                      <a:pt x="488" y="742"/>
                    </a:lnTo>
                    <a:lnTo>
                      <a:pt x="489" y="765"/>
                    </a:lnTo>
                    <a:lnTo>
                      <a:pt x="489" y="783"/>
                    </a:lnTo>
                    <a:lnTo>
                      <a:pt x="489" y="805"/>
                    </a:lnTo>
                    <a:lnTo>
                      <a:pt x="442" y="805"/>
                    </a:lnTo>
                    <a:lnTo>
                      <a:pt x="551" y="963"/>
                    </a:lnTo>
                    <a:lnTo>
                      <a:pt x="671" y="805"/>
                    </a:lnTo>
                    <a:lnTo>
                      <a:pt x="626" y="805"/>
                    </a:lnTo>
                    <a:lnTo>
                      <a:pt x="626" y="781"/>
                    </a:lnTo>
                    <a:lnTo>
                      <a:pt x="625" y="758"/>
                    </a:lnTo>
                    <a:lnTo>
                      <a:pt x="624" y="735"/>
                    </a:lnTo>
                    <a:lnTo>
                      <a:pt x="622" y="714"/>
                    </a:lnTo>
                    <a:lnTo>
                      <a:pt x="620" y="693"/>
                    </a:lnTo>
                    <a:lnTo>
                      <a:pt x="618" y="674"/>
                    </a:lnTo>
                    <a:lnTo>
                      <a:pt x="614" y="654"/>
                    </a:lnTo>
                    <a:lnTo>
                      <a:pt x="611" y="636"/>
                    </a:lnTo>
                    <a:lnTo>
                      <a:pt x="608" y="618"/>
                    </a:lnTo>
                    <a:lnTo>
                      <a:pt x="603" y="598"/>
                    </a:lnTo>
                    <a:lnTo>
                      <a:pt x="598" y="574"/>
                    </a:lnTo>
                    <a:lnTo>
                      <a:pt x="593" y="556"/>
                    </a:lnTo>
                    <a:lnTo>
                      <a:pt x="587" y="538"/>
                    </a:lnTo>
                    <a:lnTo>
                      <a:pt x="581" y="520"/>
                    </a:lnTo>
                    <a:lnTo>
                      <a:pt x="573" y="499"/>
                    </a:lnTo>
                    <a:lnTo>
                      <a:pt x="566" y="480"/>
                    </a:lnTo>
                    <a:lnTo>
                      <a:pt x="558" y="462"/>
                    </a:lnTo>
                    <a:lnTo>
                      <a:pt x="550" y="445"/>
                    </a:lnTo>
                    <a:lnTo>
                      <a:pt x="541" y="424"/>
                    </a:lnTo>
                    <a:lnTo>
                      <a:pt x="532" y="407"/>
                    </a:lnTo>
                    <a:lnTo>
                      <a:pt x="524" y="389"/>
                    </a:lnTo>
                    <a:lnTo>
                      <a:pt x="514" y="372"/>
                    </a:lnTo>
                    <a:lnTo>
                      <a:pt x="504" y="357"/>
                    </a:lnTo>
                    <a:lnTo>
                      <a:pt x="494" y="340"/>
                    </a:lnTo>
                    <a:lnTo>
                      <a:pt x="484" y="325"/>
                    </a:lnTo>
                    <a:lnTo>
                      <a:pt x="472" y="307"/>
                    </a:lnTo>
                    <a:lnTo>
                      <a:pt x="461" y="292"/>
                    </a:lnTo>
                    <a:lnTo>
                      <a:pt x="449" y="276"/>
                    </a:lnTo>
                    <a:lnTo>
                      <a:pt x="436" y="261"/>
                    </a:lnTo>
                    <a:lnTo>
                      <a:pt x="425" y="247"/>
                    </a:lnTo>
                    <a:lnTo>
                      <a:pt x="413" y="234"/>
                    </a:lnTo>
                    <a:lnTo>
                      <a:pt x="402" y="222"/>
                    </a:lnTo>
                    <a:lnTo>
                      <a:pt x="387" y="207"/>
                    </a:lnTo>
                    <a:lnTo>
                      <a:pt x="373" y="193"/>
                    </a:lnTo>
                    <a:lnTo>
                      <a:pt x="362" y="181"/>
                    </a:lnTo>
                    <a:lnTo>
                      <a:pt x="347" y="170"/>
                    </a:lnTo>
                    <a:lnTo>
                      <a:pt x="333" y="158"/>
                    </a:lnTo>
                    <a:lnTo>
                      <a:pt x="318" y="145"/>
                    </a:lnTo>
                    <a:lnTo>
                      <a:pt x="303" y="133"/>
                    </a:lnTo>
                    <a:lnTo>
                      <a:pt x="289" y="123"/>
                    </a:lnTo>
                    <a:lnTo>
                      <a:pt x="273" y="110"/>
                    </a:lnTo>
                    <a:lnTo>
                      <a:pt x="260" y="101"/>
                    </a:lnTo>
                    <a:lnTo>
                      <a:pt x="246" y="91"/>
                    </a:lnTo>
                    <a:lnTo>
                      <a:pt x="236" y="85"/>
                    </a:lnTo>
                    <a:lnTo>
                      <a:pt x="228" y="79"/>
                    </a:lnTo>
                    <a:lnTo>
                      <a:pt x="220" y="74"/>
                    </a:lnTo>
                    <a:lnTo>
                      <a:pt x="213" y="70"/>
                    </a:lnTo>
                    <a:lnTo>
                      <a:pt x="205" y="66"/>
                    </a:lnTo>
                    <a:lnTo>
                      <a:pt x="195" y="61"/>
                    </a:lnTo>
                    <a:lnTo>
                      <a:pt x="185" y="57"/>
                    </a:lnTo>
                    <a:lnTo>
                      <a:pt x="176" y="52"/>
                    </a:lnTo>
                    <a:lnTo>
                      <a:pt x="168" y="48"/>
                    </a:lnTo>
                    <a:lnTo>
                      <a:pt x="159" y="43"/>
                    </a:lnTo>
                    <a:lnTo>
                      <a:pt x="149" y="38"/>
                    </a:lnTo>
                    <a:lnTo>
                      <a:pt x="139" y="33"/>
                    </a:lnTo>
                    <a:lnTo>
                      <a:pt x="128" y="28"/>
                    </a:lnTo>
                    <a:lnTo>
                      <a:pt x="120" y="24"/>
                    </a:lnTo>
                    <a:lnTo>
                      <a:pt x="111" y="20"/>
                    </a:lnTo>
                    <a:lnTo>
                      <a:pt x="101" y="17"/>
                    </a:lnTo>
                    <a:lnTo>
                      <a:pt x="91" y="12"/>
                    </a:lnTo>
                    <a:lnTo>
                      <a:pt x="81" y="9"/>
                    </a:lnTo>
                    <a:lnTo>
                      <a:pt x="73" y="7"/>
                    </a:lnTo>
                    <a:lnTo>
                      <a:pt x="64" y="3"/>
                    </a:lnTo>
                  </a:path>
                </a:pathLst>
              </a:cu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2155" name="Group 11">
              <a:extLst>
                <a:ext uri="{FF2B5EF4-FFF2-40B4-BE49-F238E27FC236}">
                  <a16:creationId xmlns:a16="http://schemas.microsoft.com/office/drawing/2014/main" id="{0B8EE7F1-D937-55C6-419F-443452D0E3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24" y="1089"/>
              <a:ext cx="1440" cy="635"/>
              <a:chOff x="3024" y="1089"/>
              <a:chExt cx="1440" cy="635"/>
            </a:xfrm>
          </p:grpSpPr>
          <p:grpSp>
            <p:nvGrpSpPr>
              <p:cNvPr id="262156" name="Group 12">
                <a:extLst>
                  <a:ext uri="{FF2B5EF4-FFF2-40B4-BE49-F238E27FC236}">
                    <a16:creationId xmlns:a16="http://schemas.microsoft.com/office/drawing/2014/main" id="{D6E899E0-192B-B679-2402-E1EFCD2C44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24" y="1152"/>
                <a:ext cx="1440" cy="572"/>
                <a:chOff x="3024" y="1152"/>
                <a:chExt cx="1440" cy="572"/>
              </a:xfrm>
            </p:grpSpPr>
            <p:sp>
              <p:nvSpPr>
                <p:cNvPr id="262157" name="Oval 13">
                  <a:extLst>
                    <a:ext uri="{FF2B5EF4-FFF2-40B4-BE49-F238E27FC236}">
                      <a16:creationId xmlns:a16="http://schemas.microsoft.com/office/drawing/2014/main" id="{41B9CFF1-FD19-AECE-349D-69C61046E2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12" y="1348"/>
                  <a:ext cx="232" cy="376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2158" name="Oval 14">
                  <a:extLst>
                    <a:ext uri="{FF2B5EF4-FFF2-40B4-BE49-F238E27FC236}">
                      <a16:creationId xmlns:a16="http://schemas.microsoft.com/office/drawing/2014/main" id="{BC2EBC26-8F4D-79A7-5426-4D3CE726B3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56" y="1348"/>
                  <a:ext cx="232" cy="376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2159" name="Oval 15">
                  <a:extLst>
                    <a:ext uri="{FF2B5EF4-FFF2-40B4-BE49-F238E27FC236}">
                      <a16:creationId xmlns:a16="http://schemas.microsoft.com/office/drawing/2014/main" id="{8AD9A224-89CE-DDD9-F36E-90CDF68AD5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00" y="1348"/>
                  <a:ext cx="232" cy="376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2160" name="Oval 16">
                  <a:extLst>
                    <a:ext uri="{FF2B5EF4-FFF2-40B4-BE49-F238E27FC236}">
                      <a16:creationId xmlns:a16="http://schemas.microsoft.com/office/drawing/2014/main" id="{C278B974-3905-C250-BA92-984381473D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44" y="1348"/>
                  <a:ext cx="232" cy="376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2161" name="Line 17">
                  <a:extLst>
                    <a:ext uri="{FF2B5EF4-FFF2-40B4-BE49-F238E27FC236}">
                      <a16:creationId xmlns:a16="http://schemas.microsoft.com/office/drawing/2014/main" id="{E998DF44-F795-B6FD-02EF-D218990D94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80" y="1536"/>
                  <a:ext cx="38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2162" name="Line 18">
                  <a:extLst>
                    <a:ext uri="{FF2B5EF4-FFF2-40B4-BE49-F238E27FC236}">
                      <a16:creationId xmlns:a16="http://schemas.microsoft.com/office/drawing/2014/main" id="{DF9D6FE4-E15C-07DE-64B1-D26721B608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464" y="1152"/>
                  <a:ext cx="0" cy="38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62163" name="Group 19">
                  <a:extLst>
                    <a:ext uri="{FF2B5EF4-FFF2-40B4-BE49-F238E27FC236}">
                      <a16:creationId xmlns:a16="http://schemas.microsoft.com/office/drawing/2014/main" id="{D55C91F9-FB69-231D-A476-6B6E55BE813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1152"/>
                  <a:ext cx="384" cy="384"/>
                  <a:chOff x="3024" y="1152"/>
                  <a:chExt cx="384" cy="384"/>
                </a:xfrm>
              </p:grpSpPr>
              <p:sp>
                <p:nvSpPr>
                  <p:cNvPr id="262164" name="Line 20">
                    <a:extLst>
                      <a:ext uri="{FF2B5EF4-FFF2-40B4-BE49-F238E27FC236}">
                        <a16:creationId xmlns:a16="http://schemas.microsoft.com/office/drawing/2014/main" id="{91A60EB9-24CF-0F2A-6345-10FEE9D63C1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024" y="1536"/>
                    <a:ext cx="384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2165" name="Line 21">
                    <a:extLst>
                      <a:ext uri="{FF2B5EF4-FFF2-40B4-BE49-F238E27FC236}">
                        <a16:creationId xmlns:a16="http://schemas.microsoft.com/office/drawing/2014/main" id="{739C85CA-C56E-C241-AAC4-B815B0655FE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024" y="1152"/>
                    <a:ext cx="0" cy="38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62166" name="Rectangle 22">
                <a:extLst>
                  <a:ext uri="{FF2B5EF4-FFF2-40B4-BE49-F238E27FC236}">
                    <a16:creationId xmlns:a16="http://schemas.microsoft.com/office/drawing/2014/main" id="{DE6AC084-E90F-07C5-F47C-6390D17C5A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0" y="1089"/>
                <a:ext cx="83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7" rIns="92075" bIns="46037">
                <a:spAutoFit/>
              </a:bodyPr>
              <a:lstStyle/>
              <a:p>
                <a:pPr algn="l"/>
                <a:r>
                  <a:rPr lang="en-US" altLang="en-US" sz="1800" b="1">
                    <a:latin typeface="Times New Roman" panose="02020603050405020304" pitchFamily="18" charset="0"/>
                  </a:rPr>
                  <a:t>Coil of wire</a:t>
                </a:r>
              </a:p>
            </p:txBody>
          </p:sp>
        </p:grpSp>
        <p:grpSp>
          <p:nvGrpSpPr>
            <p:cNvPr id="262167" name="Group 23">
              <a:extLst>
                <a:ext uri="{FF2B5EF4-FFF2-40B4-BE49-F238E27FC236}">
                  <a16:creationId xmlns:a16="http://schemas.microsoft.com/office/drawing/2014/main" id="{2E760690-8640-D69B-5691-9E10371C77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09" y="2832"/>
              <a:ext cx="883" cy="1156"/>
              <a:chOff x="4109" y="2832"/>
              <a:chExt cx="883" cy="1156"/>
            </a:xfrm>
          </p:grpSpPr>
          <p:sp>
            <p:nvSpPr>
              <p:cNvPr id="262168" name="Oval 24">
                <a:extLst>
                  <a:ext uri="{FF2B5EF4-FFF2-40B4-BE49-F238E27FC236}">
                    <a16:creationId xmlns:a16="http://schemas.microsoft.com/office/drawing/2014/main" id="{E254FF1D-BEE2-B580-73CA-E2B8BB097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080000">
                <a:off x="4391" y="3037"/>
                <a:ext cx="200" cy="29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2169" name="Oval 25">
                <a:extLst>
                  <a:ext uri="{FF2B5EF4-FFF2-40B4-BE49-F238E27FC236}">
                    <a16:creationId xmlns:a16="http://schemas.microsoft.com/office/drawing/2014/main" id="{46DAA25D-77CF-07A3-1323-3E678732CF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080000">
                <a:off x="4332" y="3139"/>
                <a:ext cx="201" cy="29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2170" name="Oval 26">
                <a:extLst>
                  <a:ext uri="{FF2B5EF4-FFF2-40B4-BE49-F238E27FC236}">
                    <a16:creationId xmlns:a16="http://schemas.microsoft.com/office/drawing/2014/main" id="{F38B6A5D-0872-5482-D6FF-D99E7CFCC2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080000">
                <a:off x="4273" y="3240"/>
                <a:ext cx="201" cy="29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2171" name="Oval 27">
                <a:extLst>
                  <a:ext uri="{FF2B5EF4-FFF2-40B4-BE49-F238E27FC236}">
                    <a16:creationId xmlns:a16="http://schemas.microsoft.com/office/drawing/2014/main" id="{597FAB95-0AB3-090D-2877-8107EB2813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080000">
                <a:off x="4215" y="3342"/>
                <a:ext cx="201" cy="29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2172" name="Line 28">
                <a:extLst>
                  <a:ext uri="{FF2B5EF4-FFF2-40B4-BE49-F238E27FC236}">
                    <a16:creationId xmlns:a16="http://schemas.microsoft.com/office/drawing/2014/main" id="{779D5DF8-47AE-4EE2-E061-156990EFA8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09" y="3575"/>
                <a:ext cx="157" cy="2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2173" name="Line 29">
                <a:extLst>
                  <a:ext uri="{FF2B5EF4-FFF2-40B4-BE49-F238E27FC236}">
                    <a16:creationId xmlns:a16="http://schemas.microsoft.com/office/drawing/2014/main" id="{865CE2E4-A61E-EFC8-0885-95EE9F6A05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09" y="3845"/>
                <a:ext cx="295" cy="14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62174" name="Group 30">
                <a:extLst>
                  <a:ext uri="{FF2B5EF4-FFF2-40B4-BE49-F238E27FC236}">
                    <a16:creationId xmlns:a16="http://schemas.microsoft.com/office/drawing/2014/main" id="{CFB1FED0-605F-628F-6738-D66C072F7E2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40" y="2832"/>
                <a:ext cx="452" cy="270"/>
                <a:chOff x="4540" y="2832"/>
                <a:chExt cx="452" cy="270"/>
              </a:xfrm>
            </p:grpSpPr>
            <p:sp>
              <p:nvSpPr>
                <p:cNvPr id="262175" name="Line 31">
                  <a:extLst>
                    <a:ext uri="{FF2B5EF4-FFF2-40B4-BE49-F238E27FC236}">
                      <a16:creationId xmlns:a16="http://schemas.microsoft.com/office/drawing/2014/main" id="{F78CE367-6239-0DE2-A218-6BDEE9072F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540" y="2832"/>
                  <a:ext cx="157" cy="27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2176" name="Line 32">
                  <a:extLst>
                    <a:ext uri="{FF2B5EF4-FFF2-40B4-BE49-F238E27FC236}">
                      <a16:creationId xmlns:a16="http://schemas.microsoft.com/office/drawing/2014/main" id="{0021BE56-E741-FDDC-E69A-E325C38669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97" y="2832"/>
                  <a:ext cx="295" cy="14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62177" name="Group 33">
              <a:extLst>
                <a:ext uri="{FF2B5EF4-FFF2-40B4-BE49-F238E27FC236}">
                  <a16:creationId xmlns:a16="http://schemas.microsoft.com/office/drawing/2014/main" id="{08DE9189-5C8E-F832-A001-362215F778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44" y="3002"/>
              <a:ext cx="898" cy="1181"/>
              <a:chOff x="2544" y="3002"/>
              <a:chExt cx="898" cy="1181"/>
            </a:xfrm>
          </p:grpSpPr>
          <p:sp>
            <p:nvSpPr>
              <p:cNvPr id="262178" name="Oval 34">
                <a:extLst>
                  <a:ext uri="{FF2B5EF4-FFF2-40B4-BE49-F238E27FC236}">
                    <a16:creationId xmlns:a16="http://schemas.microsoft.com/office/drawing/2014/main" id="{3F56F422-0C67-20C0-1585-0CD8FEBD68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4100000">
                <a:off x="3120" y="3492"/>
                <a:ext cx="200" cy="29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2179" name="Oval 35">
                <a:extLst>
                  <a:ext uri="{FF2B5EF4-FFF2-40B4-BE49-F238E27FC236}">
                    <a16:creationId xmlns:a16="http://schemas.microsoft.com/office/drawing/2014/main" id="{C0B138C6-B934-F342-5C74-3C64514A44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4100000">
                <a:off x="3056" y="3394"/>
                <a:ext cx="201" cy="29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2180" name="Oval 36">
                <a:extLst>
                  <a:ext uri="{FF2B5EF4-FFF2-40B4-BE49-F238E27FC236}">
                    <a16:creationId xmlns:a16="http://schemas.microsoft.com/office/drawing/2014/main" id="{7D8CE379-0BE4-6BD7-676B-89D49B2CEA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4100000">
                <a:off x="2993" y="3295"/>
                <a:ext cx="201" cy="29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2181" name="Oval 37">
                <a:extLst>
                  <a:ext uri="{FF2B5EF4-FFF2-40B4-BE49-F238E27FC236}">
                    <a16:creationId xmlns:a16="http://schemas.microsoft.com/office/drawing/2014/main" id="{09EBF5CA-4A2F-A91C-93E1-ED8C748858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4100000">
                <a:off x="2929" y="3199"/>
                <a:ext cx="201" cy="29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2182" name="Line 38">
                <a:extLst>
                  <a:ext uri="{FF2B5EF4-FFF2-40B4-BE49-F238E27FC236}">
                    <a16:creationId xmlns:a16="http://schemas.microsoft.com/office/drawing/2014/main" id="{395B782D-7A22-C1A5-B94B-9AB585C5D9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06" y="3002"/>
                <a:ext cx="169" cy="26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2183" name="Line 39">
                <a:extLst>
                  <a:ext uri="{FF2B5EF4-FFF2-40B4-BE49-F238E27FC236}">
                    <a16:creationId xmlns:a16="http://schemas.microsoft.com/office/drawing/2014/main" id="{084540A9-FFBD-6BA0-9D45-554FDF9D01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44" y="3002"/>
                <a:ext cx="262" cy="19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62184" name="Group 40">
                <a:extLst>
                  <a:ext uri="{FF2B5EF4-FFF2-40B4-BE49-F238E27FC236}">
                    <a16:creationId xmlns:a16="http://schemas.microsoft.com/office/drawing/2014/main" id="{28B806B8-00F3-E68C-8AB7-1C4B7EFA794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81" y="3723"/>
                <a:ext cx="261" cy="460"/>
                <a:chOff x="3181" y="3723"/>
                <a:chExt cx="261" cy="460"/>
              </a:xfrm>
            </p:grpSpPr>
            <p:sp>
              <p:nvSpPr>
                <p:cNvPr id="262185" name="Line 41">
                  <a:extLst>
                    <a:ext uri="{FF2B5EF4-FFF2-40B4-BE49-F238E27FC236}">
                      <a16:creationId xmlns:a16="http://schemas.microsoft.com/office/drawing/2014/main" id="{F0B60FC8-EA0E-A773-E9FC-8C380320E6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72" y="3723"/>
                  <a:ext cx="170" cy="26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2186" name="Line 42">
                  <a:extLst>
                    <a:ext uri="{FF2B5EF4-FFF2-40B4-BE49-F238E27FC236}">
                      <a16:creationId xmlns:a16="http://schemas.microsoft.com/office/drawing/2014/main" id="{4EC9CFF8-A9A5-23B7-6081-DBB1E2D7C2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181" y="3985"/>
                  <a:ext cx="261" cy="19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2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2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2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2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47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>
            <a:extLst>
              <a:ext uri="{FF2B5EF4-FFF2-40B4-BE49-F238E27FC236}">
                <a16:creationId xmlns:a16="http://schemas.microsoft.com/office/drawing/2014/main" id="{AABDE4AF-BB69-6A35-5A98-56615C9369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3425825" cy="617538"/>
          </a:xfrm>
          <a:noFill/>
          <a:ln/>
        </p:spPr>
        <p:txBody>
          <a:bodyPr/>
          <a:lstStyle/>
          <a:p>
            <a:pPr algn="ctr"/>
            <a:r>
              <a:rPr lang="en-US" altLang="en-US" sz="4800"/>
              <a:t>Generators</a:t>
            </a:r>
          </a:p>
        </p:txBody>
      </p:sp>
      <p:sp>
        <p:nvSpPr>
          <p:cNvPr id="279555" name="Rectangle 3">
            <a:extLst>
              <a:ext uri="{FF2B5EF4-FFF2-40B4-BE49-F238E27FC236}">
                <a16:creationId xmlns:a16="http://schemas.microsoft.com/office/drawing/2014/main" id="{18F981F8-7EF6-DE80-E2E0-D74C79681A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3962400" cy="3581400"/>
          </a:xfrm>
          <a:noFill/>
          <a:ln/>
        </p:spPr>
        <p:txBody>
          <a:bodyPr/>
          <a:lstStyle/>
          <a:p>
            <a:pPr marL="628650" indent="-628650">
              <a:lnSpc>
                <a:spcPct val="90000"/>
              </a:lnSpc>
            </a:pPr>
            <a:r>
              <a:rPr lang="en-US" altLang="en-US" sz="4000"/>
              <a:t>Use Magnetic Induction</a:t>
            </a:r>
          </a:p>
          <a:p>
            <a:pPr marL="628650" indent="-628650">
              <a:lnSpc>
                <a:spcPct val="90000"/>
              </a:lnSpc>
              <a:buFontTx/>
              <a:buNone/>
            </a:pPr>
            <a:endParaRPr lang="en-US" altLang="en-US" sz="1800"/>
          </a:p>
          <a:p>
            <a:pPr marL="628650" indent="-628650">
              <a:lnSpc>
                <a:spcPct val="90000"/>
              </a:lnSpc>
            </a:pPr>
            <a:r>
              <a:rPr lang="en-US" altLang="en-US" sz="4000"/>
              <a:t>Produce Alternating Current</a:t>
            </a:r>
          </a:p>
          <a:p>
            <a:pPr marL="628650" indent="-628650">
              <a:lnSpc>
                <a:spcPct val="90000"/>
              </a:lnSpc>
              <a:buFontTx/>
              <a:buNone/>
            </a:pPr>
            <a:endParaRPr lang="en-US" altLang="en-US" sz="4000"/>
          </a:p>
        </p:txBody>
      </p:sp>
      <p:sp>
        <p:nvSpPr>
          <p:cNvPr id="279556" name="Text Box 4">
            <a:extLst>
              <a:ext uri="{FF2B5EF4-FFF2-40B4-BE49-F238E27FC236}">
                <a16:creationId xmlns:a16="http://schemas.microsoft.com/office/drawing/2014/main" id="{B3E049F8-3435-69BB-6209-DE63B53CF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8088" y="1106488"/>
            <a:ext cx="1557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Generator</a:t>
            </a:r>
          </a:p>
        </p:txBody>
      </p:sp>
      <p:pic>
        <p:nvPicPr>
          <p:cNvPr id="279557" name="Picture 5">
            <a:extLst>
              <a:ext uri="{FF2B5EF4-FFF2-40B4-BE49-F238E27FC236}">
                <a16:creationId xmlns:a16="http://schemas.microsoft.com/office/drawing/2014/main" id="{E0FB3892-E592-0E43-4866-9DBC9C267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05000"/>
            <a:ext cx="4724400" cy="261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9558" name="Line 6">
            <a:extLst>
              <a:ext uri="{FF2B5EF4-FFF2-40B4-BE49-F238E27FC236}">
                <a16:creationId xmlns:a16="http://schemas.microsoft.com/office/drawing/2014/main" id="{76B7C736-933C-D075-33BC-07E5F41D0301}"/>
              </a:ext>
            </a:extLst>
          </p:cNvPr>
          <p:cNvSpPr>
            <a:spLocks noChangeShapeType="1"/>
          </p:cNvSpPr>
          <p:nvPr/>
        </p:nvSpPr>
        <p:spPr bwMode="auto">
          <a:xfrm>
            <a:off x="6480175" y="1522413"/>
            <a:ext cx="1755775" cy="21304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9559" name="Rectangle 7">
            <a:extLst>
              <a:ext uri="{FF2B5EF4-FFF2-40B4-BE49-F238E27FC236}">
                <a16:creationId xmlns:a16="http://schemas.microsoft.com/office/drawing/2014/main" id="{EEA91239-B454-EC8B-C746-F93BD1BE1A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876800"/>
            <a:ext cx="8382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/>
          <a:lstStyle>
            <a:lvl1pPr marL="628650" indent="-628650" algn="l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71550" indent="-228600" algn="l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14450" indent="-228600" algn="l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17145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00250" indent="-17145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57450" indent="-17145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14650" indent="-17145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71850" indent="-17145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29050" indent="-17145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In our homes, this generation of 60 hertz alternating current yields a </a:t>
            </a:r>
            <a:r>
              <a:rPr lang="en-US" altLang="en-US">
                <a:solidFill>
                  <a:schemeClr val="accent2"/>
                </a:solidFill>
              </a:rPr>
              <a:t>voltage of 120</a:t>
            </a:r>
            <a:endParaRPr lang="en-US" altLang="en-US" sz="440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9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9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9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55" grpId="0" build="p" autoUpdateAnimBg="0"/>
      <p:bldP spid="279559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>
            <a:extLst>
              <a:ext uri="{FF2B5EF4-FFF2-40B4-BE49-F238E27FC236}">
                <a16:creationId xmlns:a16="http://schemas.microsoft.com/office/drawing/2014/main" id="{5735D83F-728B-C3C3-0F01-A15BE4AF57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7924800" cy="2286000"/>
          </a:xfrm>
        </p:spPr>
        <p:txBody>
          <a:bodyPr/>
          <a:lstStyle/>
          <a:p>
            <a:r>
              <a:rPr lang="en-US" altLang="en-US" sz="4000"/>
              <a:t>Since this type of electrical generation uses heat, a cooling system is also required to restore normal temperatures</a:t>
            </a:r>
          </a:p>
        </p:txBody>
      </p:sp>
      <p:sp>
        <p:nvSpPr>
          <p:cNvPr id="288771" name="Rectangle 3">
            <a:extLst>
              <a:ext uri="{FF2B5EF4-FFF2-40B4-BE49-F238E27FC236}">
                <a16:creationId xmlns:a16="http://schemas.microsoft.com/office/drawing/2014/main" id="{DCBBE59A-CFE9-DE60-DE3B-5B863A5638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3581400"/>
            <a:ext cx="7772400" cy="990600"/>
          </a:xfrm>
        </p:spPr>
        <p:txBody>
          <a:bodyPr/>
          <a:lstStyle/>
          <a:p>
            <a:r>
              <a:rPr lang="en-US" altLang="en-US" sz="2800"/>
              <a:t>This cooling system is called a </a:t>
            </a:r>
            <a:r>
              <a:rPr lang="en-US" altLang="en-US" sz="2800">
                <a:solidFill>
                  <a:schemeClr val="accent2"/>
                </a:solidFill>
              </a:rPr>
              <a:t>condenser</a:t>
            </a:r>
          </a:p>
        </p:txBody>
      </p:sp>
      <p:sp>
        <p:nvSpPr>
          <p:cNvPr id="288772" name="Rectangle 4">
            <a:extLst>
              <a:ext uri="{FF2B5EF4-FFF2-40B4-BE49-F238E27FC236}">
                <a16:creationId xmlns:a16="http://schemas.microsoft.com/office/drawing/2014/main" id="{10AECFA0-E0D5-9253-6A19-9351E3BB3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648200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/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The condenser restores the temperature of the water from the hot steam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8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8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84ADEEC8-75ED-B493-F7A6-C596F4E891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667000"/>
            <a:ext cx="1317625" cy="21590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64195" name="Group 3">
            <a:extLst>
              <a:ext uri="{FF2B5EF4-FFF2-40B4-BE49-F238E27FC236}">
                <a16:creationId xmlns:a16="http://schemas.microsoft.com/office/drawing/2014/main" id="{ABCC36A4-F534-122F-55BD-E49B683278B2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3657600"/>
            <a:ext cx="927100" cy="698500"/>
            <a:chOff x="384" y="2544"/>
            <a:chExt cx="584" cy="440"/>
          </a:xfrm>
        </p:grpSpPr>
        <p:sp>
          <p:nvSpPr>
            <p:cNvPr id="264196" name="Rectangle 4">
              <a:extLst>
                <a:ext uri="{FF2B5EF4-FFF2-40B4-BE49-F238E27FC236}">
                  <a16:creationId xmlns:a16="http://schemas.microsoft.com/office/drawing/2014/main" id="{C698EB83-6C86-C367-00D5-92D293EBE8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2688"/>
              <a:ext cx="584" cy="29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7" rIns="92075" bIns="46037">
              <a:spAutoFit/>
            </a:bodyPr>
            <a:lstStyle/>
            <a:p>
              <a:pPr algn="l"/>
              <a:r>
                <a:rPr lang="en-US" altLang="en-US">
                  <a:solidFill>
                    <a:srgbClr val="FAFE54"/>
                  </a:solidFill>
                </a:rPr>
                <a:t>Heat</a:t>
              </a:r>
            </a:p>
          </p:txBody>
        </p:sp>
        <p:sp>
          <p:nvSpPr>
            <p:cNvPr id="264197" name="Line 5">
              <a:extLst>
                <a:ext uri="{FF2B5EF4-FFF2-40B4-BE49-F238E27FC236}">
                  <a16:creationId xmlns:a16="http://schemas.microsoft.com/office/drawing/2014/main" id="{584A703A-6F0E-F13C-64FA-DD2FBB0D4E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" y="2544"/>
              <a:ext cx="57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none" w="sm" len="sm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4198" name="Group 6">
            <a:extLst>
              <a:ext uri="{FF2B5EF4-FFF2-40B4-BE49-F238E27FC236}">
                <a16:creationId xmlns:a16="http://schemas.microsoft.com/office/drawing/2014/main" id="{DC23EEEA-4575-B62C-56B7-4D903159AB61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2965450"/>
            <a:ext cx="720725" cy="1454150"/>
            <a:chOff x="1260" y="2184"/>
            <a:chExt cx="454" cy="916"/>
          </a:xfrm>
        </p:grpSpPr>
        <p:sp>
          <p:nvSpPr>
            <p:cNvPr id="264199" name="Oval 7">
              <a:extLst>
                <a:ext uri="{FF2B5EF4-FFF2-40B4-BE49-F238E27FC236}">
                  <a16:creationId xmlns:a16="http://schemas.microsoft.com/office/drawing/2014/main" id="{785E0F52-2A8C-E97C-D7BD-E01AA4DC7B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2369"/>
              <a:ext cx="118" cy="103"/>
            </a:xfrm>
            <a:prstGeom prst="ellipse">
              <a:avLst/>
            </a:prstGeom>
            <a:solidFill>
              <a:srgbClr val="C0FEF9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200" name="Oval 8">
              <a:extLst>
                <a:ext uri="{FF2B5EF4-FFF2-40B4-BE49-F238E27FC236}">
                  <a16:creationId xmlns:a16="http://schemas.microsoft.com/office/drawing/2014/main" id="{8D7950B2-A560-5C5C-D44B-ACC2B83195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2" y="2591"/>
              <a:ext cx="118" cy="102"/>
            </a:xfrm>
            <a:prstGeom prst="ellipse">
              <a:avLst/>
            </a:prstGeom>
            <a:solidFill>
              <a:srgbClr val="C0FEF9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201" name="Oval 9">
              <a:extLst>
                <a:ext uri="{FF2B5EF4-FFF2-40B4-BE49-F238E27FC236}">
                  <a16:creationId xmlns:a16="http://schemas.microsoft.com/office/drawing/2014/main" id="{607AFD25-ADC4-7539-97A1-1472E618F2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0" y="2849"/>
              <a:ext cx="118" cy="103"/>
            </a:xfrm>
            <a:prstGeom prst="ellipse">
              <a:avLst/>
            </a:prstGeom>
            <a:solidFill>
              <a:srgbClr val="C0FEF9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202" name="Oval 10">
              <a:extLst>
                <a:ext uri="{FF2B5EF4-FFF2-40B4-BE49-F238E27FC236}">
                  <a16:creationId xmlns:a16="http://schemas.microsoft.com/office/drawing/2014/main" id="{094D8157-81CF-2307-66BD-0247D15D63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0" y="2184"/>
              <a:ext cx="118" cy="103"/>
            </a:xfrm>
            <a:prstGeom prst="ellipse">
              <a:avLst/>
            </a:prstGeom>
            <a:solidFill>
              <a:srgbClr val="C0FEF9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203" name="Oval 11">
              <a:extLst>
                <a:ext uri="{FF2B5EF4-FFF2-40B4-BE49-F238E27FC236}">
                  <a16:creationId xmlns:a16="http://schemas.microsoft.com/office/drawing/2014/main" id="{EE63FE81-0AAE-F9C1-8604-37EE3DCEA6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6" y="2997"/>
              <a:ext cx="118" cy="103"/>
            </a:xfrm>
            <a:prstGeom prst="ellipse">
              <a:avLst/>
            </a:prstGeom>
            <a:solidFill>
              <a:srgbClr val="C0FEF9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4204" name="Group 12">
            <a:extLst>
              <a:ext uri="{FF2B5EF4-FFF2-40B4-BE49-F238E27FC236}">
                <a16:creationId xmlns:a16="http://schemas.microsoft.com/office/drawing/2014/main" id="{ACFF6D7E-E4C8-8975-FB36-3EC91CA50D82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930275"/>
            <a:ext cx="3376613" cy="3502025"/>
            <a:chOff x="3312" y="826"/>
            <a:chExt cx="2127" cy="2206"/>
          </a:xfrm>
        </p:grpSpPr>
        <p:sp>
          <p:nvSpPr>
            <p:cNvPr id="264205" name="Rectangle 13">
              <a:hlinkClick r:id="rId4" action="ppaction://hlinksldjump"/>
              <a:extLst>
                <a:ext uri="{FF2B5EF4-FFF2-40B4-BE49-F238E27FC236}">
                  <a16:creationId xmlns:a16="http://schemas.microsoft.com/office/drawing/2014/main" id="{0432BD8A-D76B-86B6-7A9F-30A9F14D9C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2" y="1842"/>
              <a:ext cx="520" cy="4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206" name="Rectangle 14">
              <a:hlinkClick r:id="rId5" action="ppaction://hlinksldjump"/>
              <a:extLst>
                <a:ext uri="{FF2B5EF4-FFF2-40B4-BE49-F238E27FC236}">
                  <a16:creationId xmlns:a16="http://schemas.microsoft.com/office/drawing/2014/main" id="{77C23BCB-6ACE-5018-E269-8D75D9A2FD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2" y="1698"/>
              <a:ext cx="472" cy="90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207" name="AutoShape 15">
              <a:extLst>
                <a:ext uri="{FF2B5EF4-FFF2-40B4-BE49-F238E27FC236}">
                  <a16:creationId xmlns:a16="http://schemas.microsoft.com/office/drawing/2014/main" id="{3590675E-8FBF-793E-5430-7911644B4A6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530" y="1362"/>
              <a:ext cx="136" cy="328"/>
            </a:xfrm>
            <a:prstGeom prst="parallelogram">
              <a:avLst>
                <a:gd name="adj" fmla="val 24995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208" name="AutoShape 16">
              <a:extLst>
                <a:ext uri="{FF2B5EF4-FFF2-40B4-BE49-F238E27FC236}">
                  <a16:creationId xmlns:a16="http://schemas.microsoft.com/office/drawing/2014/main" id="{38BED80E-D7F0-5E82-7CA5-60277BF5E6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0" y="1362"/>
              <a:ext cx="136" cy="328"/>
            </a:xfrm>
            <a:prstGeom prst="parallelogram">
              <a:avLst>
                <a:gd name="adj" fmla="val 24995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209" name="Arc 17">
              <a:extLst>
                <a:ext uri="{FF2B5EF4-FFF2-40B4-BE49-F238E27FC236}">
                  <a16:creationId xmlns:a16="http://schemas.microsoft.com/office/drawing/2014/main" id="{EB0195AF-70D6-7D4F-D790-FDDE2DF80A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6" y="1358"/>
              <a:ext cx="480" cy="528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600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600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210" name="Arc 18">
              <a:extLst>
                <a:ext uri="{FF2B5EF4-FFF2-40B4-BE49-F238E27FC236}">
                  <a16:creationId xmlns:a16="http://schemas.microsoft.com/office/drawing/2014/main" id="{2A6888E1-0772-3213-25CC-5AE0C6047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1" y="1358"/>
              <a:ext cx="528" cy="240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211" name="Rectangle 19">
              <a:extLst>
                <a:ext uri="{FF2B5EF4-FFF2-40B4-BE49-F238E27FC236}">
                  <a16:creationId xmlns:a16="http://schemas.microsoft.com/office/drawing/2014/main" id="{87BB49BE-F6BC-8EA8-C5E0-2F17A9FD5C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" y="2400"/>
              <a:ext cx="989" cy="2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7" rIns="92075" bIns="46037">
              <a:spAutoFit/>
            </a:bodyPr>
            <a:lstStyle/>
            <a:p>
              <a:pPr algn="l"/>
              <a:r>
                <a:rPr lang="en-US" altLang="en-US"/>
                <a:t>Generator</a:t>
              </a:r>
            </a:p>
          </p:txBody>
        </p:sp>
        <p:sp>
          <p:nvSpPr>
            <p:cNvPr id="264212" name="Rectangle 20">
              <a:extLst>
                <a:ext uri="{FF2B5EF4-FFF2-40B4-BE49-F238E27FC236}">
                  <a16:creationId xmlns:a16="http://schemas.microsoft.com/office/drawing/2014/main" id="{D1DA4610-D9EE-0AD7-DBBD-44096E17D5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2736"/>
              <a:ext cx="1170" cy="2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7" rIns="92075" bIns="46037">
              <a:spAutoFit/>
            </a:bodyPr>
            <a:lstStyle/>
            <a:p>
              <a:pPr algn="l"/>
              <a:r>
                <a:rPr lang="en-US" altLang="en-US"/>
                <a:t>Transformer</a:t>
              </a:r>
            </a:p>
          </p:txBody>
        </p:sp>
        <p:sp>
          <p:nvSpPr>
            <p:cNvPr id="264213" name="Line 21">
              <a:extLst>
                <a:ext uri="{FF2B5EF4-FFF2-40B4-BE49-F238E27FC236}">
                  <a16:creationId xmlns:a16="http://schemas.microsoft.com/office/drawing/2014/main" id="{747D1E1F-62D9-B3DB-91FF-ACAFA1092A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4" y="1214"/>
              <a:ext cx="576" cy="0"/>
            </a:xfrm>
            <a:prstGeom prst="line">
              <a:avLst/>
            </a:prstGeom>
            <a:noFill/>
            <a:ln w="38100">
              <a:solidFill>
                <a:srgbClr val="FAFE54"/>
              </a:solidFill>
              <a:round/>
              <a:headEnd type="none" w="sm" len="sm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214" name="Text Box 22">
              <a:extLst>
                <a:ext uri="{FF2B5EF4-FFF2-40B4-BE49-F238E27FC236}">
                  <a16:creationId xmlns:a16="http://schemas.microsoft.com/office/drawing/2014/main" id="{5A162888-F770-02DA-F05E-CD1BB09F7B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98" y="826"/>
              <a:ext cx="1352" cy="2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en-US"/>
                <a:t>Electric Power</a:t>
              </a:r>
            </a:p>
          </p:txBody>
        </p:sp>
        <p:sp>
          <p:nvSpPr>
            <p:cNvPr id="264215" name="Line 23">
              <a:extLst>
                <a:ext uri="{FF2B5EF4-FFF2-40B4-BE49-F238E27FC236}">
                  <a16:creationId xmlns:a16="http://schemas.microsoft.com/office/drawing/2014/main" id="{3600F8E8-8232-972A-6955-FE76F6B396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1632"/>
              <a:ext cx="576" cy="0"/>
            </a:xfrm>
            <a:prstGeom prst="line">
              <a:avLst/>
            </a:prstGeom>
            <a:noFill/>
            <a:ln w="38100">
              <a:solidFill>
                <a:srgbClr val="FAFE54"/>
              </a:solidFill>
              <a:round/>
              <a:headEnd type="none" w="sm" len="sm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4216" name="AutoShape 2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54FDBA89-8A84-61BE-5C6F-4BD204806E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2438400"/>
            <a:ext cx="1066800" cy="9906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4217" name="AutoShape 2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D29864D8-E397-4105-7B87-6FB4022ED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2438400"/>
            <a:ext cx="914400" cy="914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4218" name="AutoShape 26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28587E82-353B-7448-AEF5-A993232F4C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267200"/>
            <a:ext cx="990600" cy="14478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4219" name="AutoShape 27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B499BAC4-BEC1-F0AF-36E3-E76034F56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2514600"/>
            <a:ext cx="914400" cy="7620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4220" name="AutoShape 28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AD283F37-9C02-F957-4EC4-66369C069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1752600"/>
            <a:ext cx="838200" cy="2057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4221" name="WordArt 29">
            <a:extLst>
              <a:ext uri="{FF2B5EF4-FFF2-40B4-BE49-F238E27FC236}">
                <a16:creationId xmlns:a16="http://schemas.microsoft.com/office/drawing/2014/main" id="{2AD6CC46-262A-8FA4-9EC9-340A1BE9EA5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791200" y="2743200"/>
            <a:ext cx="228600" cy="3270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med" len="lg"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e</a:t>
            </a:r>
          </a:p>
        </p:txBody>
      </p:sp>
      <p:sp>
        <p:nvSpPr>
          <p:cNvPr id="264222" name="Rectangle 30">
            <a:extLst>
              <a:ext uri="{FF2B5EF4-FFF2-40B4-BE49-F238E27FC236}">
                <a16:creationId xmlns:a16="http://schemas.microsoft.com/office/drawing/2014/main" id="{ABEAA317-D0BE-93BC-442B-754F2B3256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4495800"/>
            <a:ext cx="1295400" cy="304800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  <a:miter lim="800000"/>
            <a:headEnd type="none" w="sm" len="sm"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4223" name="AutoShape 31">
            <a:extLst>
              <a:ext uri="{FF2B5EF4-FFF2-40B4-BE49-F238E27FC236}">
                <a16:creationId xmlns:a16="http://schemas.microsoft.com/office/drawing/2014/main" id="{BD276FD1-8BF1-CA55-B358-84151F54B8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133600"/>
            <a:ext cx="2438400" cy="9906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200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799"/>
                </a:cubicBezTo>
                <a:close/>
              </a:path>
            </a:pathLst>
          </a:custGeom>
          <a:solidFill>
            <a:schemeClr val="accent1"/>
          </a:solidFill>
          <a:ln w="38100">
            <a:solidFill>
              <a:schemeClr val="tx1"/>
            </a:solidFill>
            <a:miter lim="800000"/>
            <a:headEnd type="none" w="sm" len="sm"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4224" name="AutoShape 32">
            <a:extLst>
              <a:ext uri="{FF2B5EF4-FFF2-40B4-BE49-F238E27FC236}">
                <a16:creationId xmlns:a16="http://schemas.microsoft.com/office/drawing/2014/main" id="{2AF99103-FFD3-8A3B-1B1A-00C5D77DACC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543300" y="2476500"/>
            <a:ext cx="1295400" cy="9144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38100">
            <a:solidFill>
              <a:schemeClr val="tx1"/>
            </a:solidFill>
            <a:miter lim="800000"/>
            <a:headEnd type="none" w="sm" len="sm"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4225" name="Text Box 33">
            <a:extLst>
              <a:ext uri="{FF2B5EF4-FFF2-40B4-BE49-F238E27FC236}">
                <a16:creationId xmlns:a16="http://schemas.microsoft.com/office/drawing/2014/main" id="{187E9BA6-87BB-AA25-E984-4F4E420F37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5240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AFE54"/>
                </a:solidFill>
              </a:rPr>
              <a:t>Steam</a:t>
            </a:r>
          </a:p>
        </p:txBody>
      </p:sp>
      <p:sp>
        <p:nvSpPr>
          <p:cNvPr id="264226" name="AutoShape 34">
            <a:extLst>
              <a:ext uri="{FF2B5EF4-FFF2-40B4-BE49-F238E27FC236}">
                <a16:creationId xmlns:a16="http://schemas.microsoft.com/office/drawing/2014/main" id="{A5CFD2C4-D681-9D97-9221-222D150EA9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4419600"/>
            <a:ext cx="990600" cy="1219200"/>
          </a:xfrm>
          <a:prstGeom prst="cube">
            <a:avLst>
              <a:gd name="adj" fmla="val 25000"/>
            </a:avLst>
          </a:prstGeom>
          <a:solidFill>
            <a:schemeClr val="tx2"/>
          </a:solidFill>
          <a:ln w="38100">
            <a:solidFill>
              <a:schemeClr val="tx1"/>
            </a:solidFill>
            <a:miter lim="800000"/>
            <a:headEnd type="none" w="sm" len="sm"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4227" name="Rectangle 35">
            <a:extLst>
              <a:ext uri="{FF2B5EF4-FFF2-40B4-BE49-F238E27FC236}">
                <a16:creationId xmlns:a16="http://schemas.microsoft.com/office/drawing/2014/main" id="{2EB3A36B-4883-5F93-707C-C220668119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3429000"/>
            <a:ext cx="152400" cy="1066800"/>
          </a:xfrm>
          <a:prstGeom prst="rect">
            <a:avLst/>
          </a:prstGeom>
          <a:solidFill>
            <a:schemeClr val="tx2"/>
          </a:solidFill>
          <a:ln w="38100">
            <a:solidFill>
              <a:schemeClr val="tx1"/>
            </a:solidFill>
            <a:miter lim="800000"/>
            <a:headEnd type="none" w="sm" len="sm"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4228" name="Rectangle 36">
            <a:extLst>
              <a:ext uri="{FF2B5EF4-FFF2-40B4-BE49-F238E27FC236}">
                <a16:creationId xmlns:a16="http://schemas.microsoft.com/office/drawing/2014/main" id="{776B2780-A991-5E72-1063-0B1EA3C21A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5257800"/>
            <a:ext cx="1371600" cy="152400"/>
          </a:xfrm>
          <a:prstGeom prst="rect">
            <a:avLst/>
          </a:prstGeom>
          <a:solidFill>
            <a:schemeClr val="tx2"/>
          </a:solidFill>
          <a:ln w="38100">
            <a:solidFill>
              <a:schemeClr val="tx1"/>
            </a:solidFill>
            <a:miter lim="800000"/>
            <a:headEnd type="none" w="sm" len="sm"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4229" name="Rectangle 37">
            <a:extLst>
              <a:ext uri="{FF2B5EF4-FFF2-40B4-BE49-F238E27FC236}">
                <a16:creationId xmlns:a16="http://schemas.microsoft.com/office/drawing/2014/main" id="{3144F7BC-00C3-B54C-FFF0-466F643147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4724400"/>
            <a:ext cx="152400" cy="685800"/>
          </a:xfrm>
          <a:prstGeom prst="rect">
            <a:avLst/>
          </a:prstGeom>
          <a:solidFill>
            <a:schemeClr val="tx2"/>
          </a:solidFill>
          <a:ln w="38100">
            <a:solidFill>
              <a:schemeClr val="tx1"/>
            </a:solidFill>
            <a:miter lim="800000"/>
            <a:headEnd type="none" w="sm" len="sm"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4230" name="Rectangle 38">
            <a:extLst>
              <a:ext uri="{FF2B5EF4-FFF2-40B4-BE49-F238E27FC236}">
                <a16:creationId xmlns:a16="http://schemas.microsoft.com/office/drawing/2014/main" id="{544633DF-F0F4-3FC6-5537-2F4BB26AF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743200"/>
            <a:ext cx="990600" cy="2286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 type="none" w="sm" len="sm"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4231" name="Text Box 39">
            <a:extLst>
              <a:ext uri="{FF2B5EF4-FFF2-40B4-BE49-F238E27FC236}">
                <a16:creationId xmlns:a16="http://schemas.microsoft.com/office/drawing/2014/main" id="{73520A36-0B34-CCA4-C20B-9741A0029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1600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Turbine</a:t>
            </a:r>
          </a:p>
        </p:txBody>
      </p:sp>
      <p:sp>
        <p:nvSpPr>
          <p:cNvPr id="264232" name="Text Box 40">
            <a:extLst>
              <a:ext uri="{FF2B5EF4-FFF2-40B4-BE49-F238E27FC236}">
                <a16:creationId xmlns:a16="http://schemas.microsoft.com/office/drawing/2014/main" id="{99B5CEF3-E9AB-1168-1CDD-F4EEFB517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5029200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Condenser</a:t>
            </a:r>
          </a:p>
        </p:txBody>
      </p:sp>
      <p:sp>
        <p:nvSpPr>
          <p:cNvPr id="264233" name="Oval 41">
            <a:extLst>
              <a:ext uri="{FF2B5EF4-FFF2-40B4-BE49-F238E27FC236}">
                <a16:creationId xmlns:a16="http://schemas.microsoft.com/office/drawing/2014/main" id="{175CC7D9-CEC6-D50A-EF9A-253EF57745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4419600"/>
            <a:ext cx="152400" cy="1524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 type="none" w="sm" len="sm"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64234" name="Rectangle 42">
            <a:extLst>
              <a:ext uri="{FF2B5EF4-FFF2-40B4-BE49-F238E27FC236}">
                <a16:creationId xmlns:a16="http://schemas.microsoft.com/office/drawing/2014/main" id="{6FFFB547-86C4-EBED-8214-5C1DE84AF4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3962400"/>
            <a:ext cx="1905000" cy="5334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  <a:miter lim="800000"/>
            <a:headEnd type="none" w="sm" len="sm"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4235" name="Rectangle 43">
            <a:extLst>
              <a:ext uri="{FF2B5EF4-FFF2-40B4-BE49-F238E27FC236}">
                <a16:creationId xmlns:a16="http://schemas.microsoft.com/office/drawing/2014/main" id="{8F997C10-CA4F-72FD-56BD-964A6380B7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914400"/>
            <a:ext cx="2286000" cy="5334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  <a:miter lim="800000"/>
            <a:headEnd type="none" w="sm" len="sm"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4236" name="Text Box 44">
            <a:extLst>
              <a:ext uri="{FF2B5EF4-FFF2-40B4-BE49-F238E27FC236}">
                <a16:creationId xmlns:a16="http://schemas.microsoft.com/office/drawing/2014/main" id="{45459B4E-E988-6E3C-2986-A50FB56D03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6670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Boiler</a:t>
            </a:r>
          </a:p>
        </p:txBody>
      </p:sp>
      <p:sp>
        <p:nvSpPr>
          <p:cNvPr id="264237" name="Rectangle 45">
            <a:extLst>
              <a:ext uri="{FF2B5EF4-FFF2-40B4-BE49-F238E27FC236}">
                <a16:creationId xmlns:a16="http://schemas.microsoft.com/office/drawing/2014/main" id="{1BEE2987-A5A7-AC4B-EB60-BCFE24D5EB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6019800" cy="1147763"/>
          </a:xfrm>
        </p:spPr>
        <p:txBody>
          <a:bodyPr/>
          <a:lstStyle/>
          <a:p>
            <a:r>
              <a:rPr lang="en-US" altLang="en-US">
                <a:solidFill>
                  <a:srgbClr val="16EF05"/>
                </a:solidFill>
              </a:rPr>
              <a:t>Boiling Water Reactors</a:t>
            </a:r>
          </a:p>
        </p:txBody>
      </p:sp>
      <p:sp>
        <p:nvSpPr>
          <p:cNvPr id="264238" name="WordArt 46">
            <a:extLst>
              <a:ext uri="{FF2B5EF4-FFF2-40B4-BE49-F238E27FC236}">
                <a16:creationId xmlns:a16="http://schemas.microsoft.com/office/drawing/2014/main" id="{42D24D9D-888D-D266-6979-50AB936CF25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05600" y="2362200"/>
            <a:ext cx="228600" cy="3270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med" len="lg"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e</a:t>
            </a:r>
          </a:p>
        </p:txBody>
      </p:sp>
      <p:sp>
        <p:nvSpPr>
          <p:cNvPr id="264239" name="WordArt 47">
            <a:extLst>
              <a:ext uri="{FF2B5EF4-FFF2-40B4-BE49-F238E27FC236}">
                <a16:creationId xmlns:a16="http://schemas.microsoft.com/office/drawing/2014/main" id="{75E218B9-15A3-F9D4-307A-62A37040376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153400" y="1958975"/>
            <a:ext cx="228600" cy="3270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med" len="lg"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6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64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0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64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4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64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225" grpId="0"/>
      <p:bldP spid="264231" grpId="0"/>
      <p:bldP spid="264232" grpId="0"/>
      <p:bldP spid="264233" grpId="0" animBg="1"/>
      <p:bldP spid="264233" grpId="1" animBg="1"/>
      <p:bldP spid="26423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WordArt 2">
            <a:extLst>
              <a:ext uri="{FF2B5EF4-FFF2-40B4-BE49-F238E27FC236}">
                <a16:creationId xmlns:a16="http://schemas.microsoft.com/office/drawing/2014/main" id="{864A79E8-5172-FB43-44B3-BEAB5E3CBC8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2514600"/>
            <a:ext cx="7772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 cap="flat" cmpd="sng">
                  <a:solidFill>
                    <a:srgbClr val="EAEAEA"/>
                  </a:solidFill>
                  <a:prstDash val="solid"/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Transmitting Electricity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>
            <a:extLst>
              <a:ext uri="{FF2B5EF4-FFF2-40B4-BE49-F238E27FC236}">
                <a16:creationId xmlns:a16="http://schemas.microsoft.com/office/drawing/2014/main" id="{CEC4FF26-D2BE-572E-74D6-14E88EC70D5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90600" y="609600"/>
            <a:ext cx="6781800" cy="1143000"/>
          </a:xfrm>
        </p:spPr>
        <p:txBody>
          <a:bodyPr anchor="ctr"/>
          <a:lstStyle/>
          <a:p>
            <a:pPr algn="l"/>
            <a:r>
              <a:rPr lang="en-US" altLang="en-US" sz="4400"/>
              <a:t>Transmission of Electricity</a:t>
            </a:r>
          </a:p>
        </p:txBody>
      </p:sp>
      <p:sp>
        <p:nvSpPr>
          <p:cNvPr id="198659" name="Rectangle 3">
            <a:extLst>
              <a:ext uri="{FF2B5EF4-FFF2-40B4-BE49-F238E27FC236}">
                <a16:creationId xmlns:a16="http://schemas.microsoft.com/office/drawing/2014/main" id="{51A984BD-D9A7-429F-65B4-140BD0310A3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14400" y="2209800"/>
            <a:ext cx="6248400" cy="2667000"/>
          </a:xfrm>
        </p:spPr>
        <p:txBody>
          <a:bodyPr/>
          <a:lstStyle/>
          <a:p>
            <a:r>
              <a:rPr lang="en-US" altLang="en-US" sz="4000"/>
              <a:t>Now that we have generated electricity in a power plant, how do we get it to our fingertips?</a:t>
            </a:r>
          </a:p>
        </p:txBody>
      </p:sp>
      <p:pic>
        <p:nvPicPr>
          <p:cNvPr id="198661" name="Picture 5">
            <a:extLst>
              <a:ext uri="{FF2B5EF4-FFF2-40B4-BE49-F238E27FC236}">
                <a16:creationId xmlns:a16="http://schemas.microsoft.com/office/drawing/2014/main" id="{01E9846B-E4BB-4C57-0A7A-9D6F0D453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667000"/>
            <a:ext cx="844550" cy="213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8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98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98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862" name="Picture 6">
            <a:extLst>
              <a:ext uri="{FF2B5EF4-FFF2-40B4-BE49-F238E27FC236}">
                <a16:creationId xmlns:a16="http://schemas.microsoft.com/office/drawing/2014/main" id="{12B407C8-2B1E-E1BC-E050-B55BACD39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667000"/>
            <a:ext cx="3429000" cy="320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9858" name="Rectangle 2">
            <a:extLst>
              <a:ext uri="{FF2B5EF4-FFF2-40B4-BE49-F238E27FC236}">
                <a16:creationId xmlns:a16="http://schemas.microsoft.com/office/drawing/2014/main" id="{051F64C1-21DC-6D42-59FB-8BBE4200CD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229600" cy="1147763"/>
          </a:xfrm>
        </p:spPr>
        <p:txBody>
          <a:bodyPr/>
          <a:lstStyle/>
          <a:p>
            <a:r>
              <a:rPr lang="en-US" altLang="en-US" sz="4000"/>
              <a:t>What kinds of electricity are there?</a:t>
            </a:r>
          </a:p>
        </p:txBody>
      </p:sp>
      <p:sp>
        <p:nvSpPr>
          <p:cNvPr id="249859" name="Rectangle 3">
            <a:extLst>
              <a:ext uri="{FF2B5EF4-FFF2-40B4-BE49-F238E27FC236}">
                <a16:creationId xmlns:a16="http://schemas.microsoft.com/office/drawing/2014/main" id="{AC40A011-05D9-1615-C5F6-62D5ED131B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2286000"/>
            <a:ext cx="4572000" cy="2971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3600"/>
              <a:t>	</a:t>
            </a:r>
            <a:r>
              <a:rPr lang="en-US" altLang="en-US" sz="3600">
                <a:solidFill>
                  <a:schemeClr val="accent1"/>
                </a:solidFill>
              </a:rPr>
              <a:t>Static</a:t>
            </a:r>
            <a:r>
              <a:rPr lang="en-US" altLang="en-US" sz="3600"/>
              <a:t> electricity occurs when charges build up and get transferred to the ground</a:t>
            </a:r>
          </a:p>
        </p:txBody>
      </p:sp>
      <p:sp>
        <p:nvSpPr>
          <p:cNvPr id="249861" name="AutoShape 5">
            <a:extLst>
              <a:ext uri="{FF2B5EF4-FFF2-40B4-BE49-F238E27FC236}">
                <a16:creationId xmlns:a16="http://schemas.microsoft.com/office/drawing/2014/main" id="{651C55D9-38A7-36FA-05DF-11863236AA15}"/>
              </a:ext>
            </a:extLst>
          </p:cNvPr>
          <p:cNvSpPr>
            <a:spLocks noChangeArrowheads="1"/>
          </p:cNvSpPr>
          <p:nvPr/>
        </p:nvSpPr>
        <p:spPr bwMode="auto">
          <a:xfrm rot="-518128">
            <a:off x="5791200" y="3505200"/>
            <a:ext cx="1524000" cy="1371600"/>
          </a:xfrm>
          <a:prstGeom prst="lightningBolt">
            <a:avLst/>
          </a:prstGeom>
          <a:solidFill>
            <a:schemeClr val="tx2"/>
          </a:solidFill>
          <a:ln w="38100">
            <a:solidFill>
              <a:schemeClr val="tx1"/>
            </a:solidFill>
            <a:miter lim="800000"/>
            <a:headEnd type="none" w="sm" len="sm"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49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49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49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249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249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9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2498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9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842" name="Picture 2">
            <a:extLst>
              <a:ext uri="{FF2B5EF4-FFF2-40B4-BE49-F238E27FC236}">
                <a16:creationId xmlns:a16="http://schemas.microsoft.com/office/drawing/2014/main" id="{75AD5DF5-A8F7-7B09-3F7B-544FCF3E0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4" b="58557"/>
          <a:stretch>
            <a:fillRect/>
          </a:stretch>
        </p:blipFill>
        <p:spPr bwMode="auto">
          <a:xfrm>
            <a:off x="228600" y="685800"/>
            <a:ext cx="8512175" cy="546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1843" name="Rectangle 3">
            <a:extLst>
              <a:ext uri="{FF2B5EF4-FFF2-40B4-BE49-F238E27FC236}">
                <a16:creationId xmlns:a16="http://schemas.microsoft.com/office/drawing/2014/main" id="{5D6DE59B-F404-C0EE-D35B-99CA0E63A1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19400" y="838200"/>
            <a:ext cx="5791200" cy="2514600"/>
          </a:xfrm>
        </p:spPr>
        <p:txBody>
          <a:bodyPr/>
          <a:lstStyle/>
          <a:p>
            <a:pPr>
              <a:buFontTx/>
              <a:buNone/>
            </a:pPr>
            <a:endParaRPr lang="en-US" altLang="en-US">
              <a:solidFill>
                <a:srgbClr val="FAFE54"/>
              </a:solidFill>
            </a:endParaRPr>
          </a:p>
          <a:p>
            <a:r>
              <a:rPr lang="en-US" altLang="en-US" sz="2800">
                <a:solidFill>
                  <a:srgbClr val="FAFE54"/>
                </a:solidFill>
              </a:rPr>
              <a:t>We pay the power company to move the electrons back and forth to and from our homes when we flip on a switch</a:t>
            </a:r>
          </a:p>
        </p:txBody>
      </p:sp>
      <p:sp>
        <p:nvSpPr>
          <p:cNvPr id="291844" name="Rectangle 4">
            <a:extLst>
              <a:ext uri="{FF2B5EF4-FFF2-40B4-BE49-F238E27FC236}">
                <a16:creationId xmlns:a16="http://schemas.microsoft.com/office/drawing/2014/main" id="{EC13E31C-0B5A-D9C3-5512-7C9F1E3491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3733800"/>
            <a:ext cx="57912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/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AFE54"/>
                </a:solidFill>
              </a:rPr>
              <a:t>Power plants are connected to our homes through a network of transmission wires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1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91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91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91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>
            <a:extLst>
              <a:ext uri="{FF2B5EF4-FFF2-40B4-BE49-F238E27FC236}">
                <a16:creationId xmlns:a16="http://schemas.microsoft.com/office/drawing/2014/main" id="{E208E1D2-92EB-79BC-E8BA-1A318974B1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676400"/>
            <a:ext cx="8153400" cy="2667000"/>
          </a:xfrm>
        </p:spPr>
        <p:txBody>
          <a:bodyPr/>
          <a:lstStyle/>
          <a:p>
            <a:pPr algn="ctr"/>
            <a:r>
              <a:rPr lang="en-US" altLang="en-US"/>
              <a:t>The electricity transmitted does </a:t>
            </a:r>
            <a:r>
              <a:rPr lang="en-US" altLang="en-US" u="sng">
                <a:solidFill>
                  <a:srgbClr val="16EF05"/>
                </a:solidFill>
              </a:rPr>
              <a:t>work</a:t>
            </a:r>
            <a:r>
              <a:rPr lang="en-US" altLang="en-US"/>
              <a:t> for us through electrical devices and appliances</a:t>
            </a:r>
          </a:p>
        </p:txBody>
      </p:sp>
      <p:pic>
        <p:nvPicPr>
          <p:cNvPr id="292867" name="Picture 3">
            <a:extLst>
              <a:ext uri="{FF2B5EF4-FFF2-40B4-BE49-F238E27FC236}">
                <a16:creationId xmlns:a16="http://schemas.microsoft.com/office/drawing/2014/main" id="{B1FA8319-8DB7-D55E-B07E-7C163AF08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114800"/>
            <a:ext cx="25908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2868" name="Picture 4">
            <a:extLst>
              <a:ext uri="{FF2B5EF4-FFF2-40B4-BE49-F238E27FC236}">
                <a16:creationId xmlns:a16="http://schemas.microsoft.com/office/drawing/2014/main" id="{EA49F132-90B2-E887-9CA8-F8F2180F5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2057400" cy="16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>
            <a:extLst>
              <a:ext uri="{FF2B5EF4-FFF2-40B4-BE49-F238E27FC236}">
                <a16:creationId xmlns:a16="http://schemas.microsoft.com/office/drawing/2014/main" id="{13E2C6CC-AF82-71B1-6BDF-36C9BFF577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3200400"/>
            <a:ext cx="7467600" cy="11430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altLang="en-US"/>
          </a:p>
          <a:p>
            <a:pPr lvl="1">
              <a:lnSpc>
                <a:spcPct val="80000"/>
              </a:lnSpc>
            </a:pPr>
            <a:r>
              <a:rPr lang="en-US" altLang="en-US">
                <a:solidFill>
                  <a:srgbClr val="16EF05"/>
                </a:solidFill>
              </a:rPr>
              <a:t>Outlets</a:t>
            </a:r>
            <a:r>
              <a:rPr lang="en-US" altLang="en-US"/>
              <a:t> (120 volts, 220 volts)</a:t>
            </a:r>
          </a:p>
        </p:txBody>
      </p:sp>
      <p:pic>
        <p:nvPicPr>
          <p:cNvPr id="293891" name="Picture 3">
            <a:extLst>
              <a:ext uri="{FF2B5EF4-FFF2-40B4-BE49-F238E27FC236}">
                <a16:creationId xmlns:a16="http://schemas.microsoft.com/office/drawing/2014/main" id="{70CDE227-B49E-4209-C510-BDF56D868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724400"/>
            <a:ext cx="927100" cy="125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3892" name="Picture 4">
            <a:extLst>
              <a:ext uri="{FF2B5EF4-FFF2-40B4-BE49-F238E27FC236}">
                <a16:creationId xmlns:a16="http://schemas.microsoft.com/office/drawing/2014/main" id="{C91E00D2-036C-F38F-E6E5-C6084E15A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04800"/>
            <a:ext cx="1433513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3893" name="Rectangle 5">
            <a:extLst>
              <a:ext uri="{FF2B5EF4-FFF2-40B4-BE49-F238E27FC236}">
                <a16:creationId xmlns:a16="http://schemas.microsoft.com/office/drawing/2014/main" id="{36C9C262-0616-E65D-9355-871E3402E5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7010400" cy="1147763"/>
          </a:xfrm>
        </p:spPr>
        <p:txBody>
          <a:bodyPr/>
          <a:lstStyle/>
          <a:p>
            <a:r>
              <a:rPr lang="en-US" altLang="en-US" sz="4000"/>
              <a:t>Electricity’s potential to do </a:t>
            </a:r>
            <a:r>
              <a:rPr lang="en-US" altLang="en-US" sz="4000">
                <a:solidFill>
                  <a:srgbClr val="16EF05"/>
                </a:solidFill>
              </a:rPr>
              <a:t>work</a:t>
            </a:r>
            <a:r>
              <a:rPr lang="en-US" altLang="en-US" sz="4000"/>
              <a:t> is measured in </a:t>
            </a:r>
            <a:r>
              <a:rPr lang="en-US" altLang="en-US" sz="4000">
                <a:solidFill>
                  <a:schemeClr val="tx1"/>
                </a:solidFill>
              </a:rPr>
              <a:t>volts</a:t>
            </a:r>
            <a:r>
              <a:rPr lang="en-US" altLang="en-US" sz="4000"/>
              <a:t>.</a:t>
            </a:r>
          </a:p>
        </p:txBody>
      </p:sp>
      <p:sp>
        <p:nvSpPr>
          <p:cNvPr id="293894" name="Rectangle 6">
            <a:extLst>
              <a:ext uri="{FF2B5EF4-FFF2-40B4-BE49-F238E27FC236}">
                <a16:creationId xmlns:a16="http://schemas.microsoft.com/office/drawing/2014/main" id="{229B0C40-5124-438C-7634-4F9081BF96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3124200"/>
            <a:ext cx="7467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/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lnSpc>
                <a:spcPct val="80000"/>
              </a:lnSpc>
            </a:pPr>
            <a:r>
              <a:rPr lang="en-US" altLang="en-US">
                <a:solidFill>
                  <a:schemeClr val="hlink"/>
                </a:solidFill>
              </a:rPr>
              <a:t>Batteries</a:t>
            </a:r>
            <a:r>
              <a:rPr lang="en-US" altLang="en-US"/>
              <a:t> (1.5 volts, 6 volts, 12 volts)</a:t>
            </a:r>
          </a:p>
        </p:txBody>
      </p:sp>
      <p:sp>
        <p:nvSpPr>
          <p:cNvPr id="293895" name="Rectangle 7">
            <a:extLst>
              <a:ext uri="{FF2B5EF4-FFF2-40B4-BE49-F238E27FC236}">
                <a16:creationId xmlns:a16="http://schemas.microsoft.com/office/drawing/2014/main" id="{ED7A6AC9-38F0-8552-34B3-2F7A050391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4419600"/>
            <a:ext cx="70866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/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400"/>
              <a:t>	</a:t>
            </a:r>
            <a:r>
              <a:rPr lang="en-US" altLang="en-US"/>
              <a:t>Voltage indicates how much work an electrical device can do.  The higher the voltage, the more work per unit of charge that device can perform.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/>
          </a:p>
        </p:txBody>
      </p:sp>
      <p:sp>
        <p:nvSpPr>
          <p:cNvPr id="293896" name="Rectangle 8">
            <a:extLst>
              <a:ext uri="{FF2B5EF4-FFF2-40B4-BE49-F238E27FC236}">
                <a16:creationId xmlns:a16="http://schemas.microsoft.com/office/drawing/2014/main" id="{0554512C-FEA8-B996-5818-2D40E7A75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438400"/>
            <a:ext cx="7467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/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/>
              <a:t>Examples of “voltage”: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3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3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3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3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8" name="Rectangle 4">
            <a:extLst>
              <a:ext uri="{FF2B5EF4-FFF2-40B4-BE49-F238E27FC236}">
                <a16:creationId xmlns:a16="http://schemas.microsoft.com/office/drawing/2014/main" id="{31EE57CD-9CAE-7C12-06AA-0756CFEB6C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609600"/>
            <a:ext cx="8001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 anchor="ctr"/>
          <a:lstStyle>
            <a:lvl1pPr algn="l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A power plant may produce 200,000 volts of electricity or more each second</a:t>
            </a:r>
          </a:p>
        </p:txBody>
      </p:sp>
      <p:sp>
        <p:nvSpPr>
          <p:cNvPr id="297989" name="Rectangle 5">
            <a:extLst>
              <a:ext uri="{FF2B5EF4-FFF2-40B4-BE49-F238E27FC236}">
                <a16:creationId xmlns:a16="http://schemas.microsoft.com/office/drawing/2014/main" id="{D74C6081-3784-19EE-D104-647CD08AD5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3505200"/>
            <a:ext cx="7543800" cy="1371600"/>
          </a:xfrm>
          <a:noFill/>
          <a:ln/>
        </p:spPr>
        <p:txBody>
          <a:bodyPr/>
          <a:lstStyle/>
          <a:p>
            <a:r>
              <a:rPr lang="en-US" altLang="en-US"/>
              <a:t>This is enough to do work in thousands of homes and in industry</a:t>
            </a:r>
          </a:p>
          <a:p>
            <a:pPr>
              <a:buFontTx/>
              <a:buNone/>
            </a:pP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7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62" name="Picture 2">
            <a:extLst>
              <a:ext uri="{FF2B5EF4-FFF2-40B4-BE49-F238E27FC236}">
                <a16:creationId xmlns:a16="http://schemas.microsoft.com/office/drawing/2014/main" id="{D1A74E53-AAB8-3F52-EA0B-41CE5AC2B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2743200"/>
            <a:ext cx="2922588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63" name="Picture 3">
            <a:extLst>
              <a:ext uri="{FF2B5EF4-FFF2-40B4-BE49-F238E27FC236}">
                <a16:creationId xmlns:a16="http://schemas.microsoft.com/office/drawing/2014/main" id="{39D83BBC-E164-F1D0-7ADA-5FDF113BE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971800"/>
            <a:ext cx="1573213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64" name="Line 4">
            <a:extLst>
              <a:ext uri="{FF2B5EF4-FFF2-40B4-BE49-F238E27FC236}">
                <a16:creationId xmlns:a16="http://schemas.microsoft.com/office/drawing/2014/main" id="{425B300A-1E5B-AD65-34F2-11F6B320B17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71800" y="3276600"/>
            <a:ext cx="1828800" cy="762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6965" name="Line 5">
            <a:extLst>
              <a:ext uri="{FF2B5EF4-FFF2-40B4-BE49-F238E27FC236}">
                <a16:creationId xmlns:a16="http://schemas.microsoft.com/office/drawing/2014/main" id="{C1562A9E-1F15-BB99-5044-70820173D680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3276600"/>
            <a:ext cx="1447800" cy="14478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6966" name="Line 6">
            <a:extLst>
              <a:ext uri="{FF2B5EF4-FFF2-40B4-BE49-F238E27FC236}">
                <a16:creationId xmlns:a16="http://schemas.microsoft.com/office/drawing/2014/main" id="{BD6787AE-95F2-B8E9-CF5E-D5B3C2E5DBC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71800" y="3352800"/>
            <a:ext cx="1752600" cy="762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6967" name="Line 7">
            <a:extLst>
              <a:ext uri="{FF2B5EF4-FFF2-40B4-BE49-F238E27FC236}">
                <a16:creationId xmlns:a16="http://schemas.microsoft.com/office/drawing/2014/main" id="{C7CCB184-1B15-14E0-FD5B-2F2BD20D6B6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71800" y="3505200"/>
            <a:ext cx="1838325" cy="762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6968" name="Line 8">
            <a:extLst>
              <a:ext uri="{FF2B5EF4-FFF2-40B4-BE49-F238E27FC236}">
                <a16:creationId xmlns:a16="http://schemas.microsoft.com/office/drawing/2014/main" id="{93B9C4E9-8D86-D8EE-99D8-B4DD3D2BFBCC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3429000"/>
            <a:ext cx="1371600" cy="13716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6969" name="Line 9">
            <a:extLst>
              <a:ext uri="{FF2B5EF4-FFF2-40B4-BE49-F238E27FC236}">
                <a16:creationId xmlns:a16="http://schemas.microsoft.com/office/drawing/2014/main" id="{4A9078DF-246C-9AC0-69BE-734710CE1E2E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3657600"/>
            <a:ext cx="1371600" cy="13716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296970" name="Picture 10">
            <a:extLst>
              <a:ext uri="{FF2B5EF4-FFF2-40B4-BE49-F238E27FC236}">
                <a16:creationId xmlns:a16="http://schemas.microsoft.com/office/drawing/2014/main" id="{59178EA9-B4AE-72D1-88B8-9D3ACAFAD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267200"/>
            <a:ext cx="19812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72" name="Rectangle 12">
            <a:extLst>
              <a:ext uri="{FF2B5EF4-FFF2-40B4-BE49-F238E27FC236}">
                <a16:creationId xmlns:a16="http://schemas.microsoft.com/office/drawing/2014/main" id="{5BBC3AC7-A8A1-3F45-9095-CE654A5517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686800" cy="1676400"/>
          </a:xfrm>
          <a:noFill/>
          <a:ln/>
        </p:spPr>
        <p:txBody>
          <a:bodyPr/>
          <a:lstStyle/>
          <a:p>
            <a:r>
              <a:rPr lang="en-US" altLang="en-US"/>
              <a:t>How can we transport this huge amount of electrical potential to our homes without getting hurt and without huge electricity bills?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>
            <a:extLst>
              <a:ext uri="{FF2B5EF4-FFF2-40B4-BE49-F238E27FC236}">
                <a16:creationId xmlns:a16="http://schemas.microsoft.com/office/drawing/2014/main" id="{63A266DD-2A53-BFAD-2E9B-1E838D7D09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772400" cy="1147763"/>
          </a:xfrm>
        </p:spPr>
        <p:txBody>
          <a:bodyPr/>
          <a:lstStyle/>
          <a:p>
            <a:r>
              <a:rPr lang="en-US" altLang="en-US"/>
              <a:t>Safe &amp; Cheaper Transmission</a:t>
            </a:r>
          </a:p>
        </p:txBody>
      </p:sp>
      <p:sp>
        <p:nvSpPr>
          <p:cNvPr id="311299" name="Rectangle 3">
            <a:extLst>
              <a:ext uri="{FF2B5EF4-FFF2-40B4-BE49-F238E27FC236}">
                <a16:creationId xmlns:a16="http://schemas.microsoft.com/office/drawing/2014/main" id="{0FCD1A2A-F641-E7D0-9BAE-FF74CCAA8A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5410200" cy="1600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/>
              <a:t>Transmitting electricity using lower current is safer and utilizes smaller wires, saving weight and money</a:t>
            </a:r>
          </a:p>
        </p:txBody>
      </p:sp>
      <p:pic>
        <p:nvPicPr>
          <p:cNvPr id="311300" name="Picture 4">
            <a:extLst>
              <a:ext uri="{FF2B5EF4-FFF2-40B4-BE49-F238E27FC236}">
                <a16:creationId xmlns:a16="http://schemas.microsoft.com/office/drawing/2014/main" id="{37B4D152-B184-2A6A-DEF3-3559270B9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09800"/>
            <a:ext cx="2941638" cy="220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1301" name="Text Box 5">
            <a:extLst>
              <a:ext uri="{FF2B5EF4-FFF2-40B4-BE49-F238E27FC236}">
                <a16:creationId xmlns:a16="http://schemas.microsoft.com/office/drawing/2014/main" id="{8839E6E4-AEA1-357E-C0DC-CA41CFD67F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5410200"/>
            <a:ext cx="2138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altLang="en-US">
                <a:latin typeface="Tahoma" panose="020B0604030504040204" pitchFamily="34" charset="0"/>
              </a:rPr>
              <a:t>Glass insulator</a:t>
            </a:r>
          </a:p>
        </p:txBody>
      </p:sp>
      <p:sp>
        <p:nvSpPr>
          <p:cNvPr id="311302" name="Line 6">
            <a:extLst>
              <a:ext uri="{FF2B5EF4-FFF2-40B4-BE49-F238E27FC236}">
                <a16:creationId xmlns:a16="http://schemas.microsoft.com/office/drawing/2014/main" id="{CA66E280-9021-FBA1-1713-CCDEB8EF3A4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65975" y="3811588"/>
            <a:ext cx="758825" cy="16002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1303" name="Rectangle 7">
            <a:extLst>
              <a:ext uri="{FF2B5EF4-FFF2-40B4-BE49-F238E27FC236}">
                <a16:creationId xmlns:a16="http://schemas.microsoft.com/office/drawing/2014/main" id="{529B5169-BD21-8386-7093-C73657924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819400"/>
            <a:ext cx="54102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/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sz="2800"/>
              <a:t>Since the current is lower, the voltage (potential) can be very high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800"/>
          </a:p>
        </p:txBody>
      </p:sp>
      <p:sp>
        <p:nvSpPr>
          <p:cNvPr id="311304" name="Rectangle 8">
            <a:extLst>
              <a:ext uri="{FF2B5EF4-FFF2-40B4-BE49-F238E27FC236}">
                <a16:creationId xmlns:a16="http://schemas.microsoft.com/office/drawing/2014/main" id="{7BB4F690-B912-A0C8-9971-3C6DF0DDFD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114800"/>
            <a:ext cx="54102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/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sz="2800"/>
              <a:t>Higher Potential is more dangerous so the high voltage wires are placed high in the air and suspended from the towers by glass insulators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11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1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30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>
            <a:extLst>
              <a:ext uri="{FF2B5EF4-FFF2-40B4-BE49-F238E27FC236}">
                <a16:creationId xmlns:a16="http://schemas.microsoft.com/office/drawing/2014/main" id="{58C9044F-8A2A-58F3-EF50-2C3A2FDF53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2362200"/>
          </a:xfrm>
        </p:spPr>
        <p:txBody>
          <a:bodyPr/>
          <a:lstStyle/>
          <a:p>
            <a:pPr algn="ctr"/>
            <a:r>
              <a:rPr lang="en-US" altLang="en-US" sz="4000"/>
              <a:t>Electrical companies use </a:t>
            </a:r>
            <a:r>
              <a:rPr lang="en-US" altLang="en-US" sz="4000">
                <a:solidFill>
                  <a:schemeClr val="tx1"/>
                </a:solidFill>
              </a:rPr>
              <a:t>Transformers </a:t>
            </a:r>
            <a:r>
              <a:rPr lang="en-US" altLang="en-US" sz="4000"/>
              <a:t>to change the amount of voltage and current being transmitted</a:t>
            </a:r>
          </a:p>
        </p:txBody>
      </p:sp>
      <p:sp>
        <p:nvSpPr>
          <p:cNvPr id="304131" name="Rectangle 3">
            <a:extLst>
              <a:ext uri="{FF2B5EF4-FFF2-40B4-BE49-F238E27FC236}">
                <a16:creationId xmlns:a16="http://schemas.microsoft.com/office/drawing/2014/main" id="{3FA639CF-F4E6-2943-7786-F299FDFF61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2438400"/>
            <a:ext cx="8458200" cy="129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A transformer </a:t>
            </a:r>
            <a:r>
              <a:rPr lang="en-US" altLang="en-US" sz="2800">
                <a:solidFill>
                  <a:srgbClr val="16EF05"/>
                </a:solidFill>
              </a:rPr>
              <a:t>keeps the electrical power the same</a:t>
            </a:r>
            <a:r>
              <a:rPr lang="en-US" altLang="en-US" sz="2800"/>
              <a:t> while changing the voltage (potential) and current to make transmission safer and less costly</a:t>
            </a:r>
          </a:p>
        </p:txBody>
      </p:sp>
      <p:sp>
        <p:nvSpPr>
          <p:cNvPr id="304132" name="Rectangle 4">
            <a:extLst>
              <a:ext uri="{FF2B5EF4-FFF2-40B4-BE49-F238E27FC236}">
                <a16:creationId xmlns:a16="http://schemas.microsoft.com/office/drawing/2014/main" id="{20494C3C-B36D-8E4A-6D6D-C5F4FE4547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581400"/>
            <a:ext cx="84582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/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600"/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Transformers use magnetic </a:t>
            </a:r>
            <a:r>
              <a:rPr lang="en-US" altLang="en-US" sz="2800">
                <a:solidFill>
                  <a:srgbClr val="16EF05"/>
                </a:solidFill>
              </a:rPr>
              <a:t>induction</a:t>
            </a:r>
            <a:r>
              <a:rPr lang="en-US" altLang="en-US" sz="2800"/>
              <a:t> … producing alternating current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/>
          </a:p>
        </p:txBody>
      </p:sp>
      <p:sp>
        <p:nvSpPr>
          <p:cNvPr id="304133" name="Rectangle 5">
            <a:extLst>
              <a:ext uri="{FF2B5EF4-FFF2-40B4-BE49-F238E27FC236}">
                <a16:creationId xmlns:a16="http://schemas.microsoft.com/office/drawing/2014/main" id="{B01BE84B-A357-87B5-4AD2-BBB0BC0D71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029200"/>
            <a:ext cx="8458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/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800"/>
              <a:t>This is one reason power plants produce “</a:t>
            </a:r>
            <a:r>
              <a:rPr lang="en-US" altLang="en-US" sz="2800">
                <a:solidFill>
                  <a:schemeClr val="tx2"/>
                </a:solidFill>
              </a:rPr>
              <a:t>Alternating Current</a:t>
            </a:r>
            <a:r>
              <a:rPr lang="en-US" altLang="en-US" sz="2800"/>
              <a:t>” rather than “</a:t>
            </a:r>
            <a:r>
              <a:rPr lang="en-US" altLang="en-US" sz="2800">
                <a:solidFill>
                  <a:schemeClr val="tx2"/>
                </a:solidFill>
              </a:rPr>
              <a:t>Direct Current</a:t>
            </a:r>
            <a:r>
              <a:rPr lang="en-US" altLang="en-US" sz="2800"/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>
            <a:extLst>
              <a:ext uri="{FF2B5EF4-FFF2-40B4-BE49-F238E27FC236}">
                <a16:creationId xmlns:a16="http://schemas.microsoft.com/office/drawing/2014/main" id="{3CFE3805-9742-3D6A-BB80-235D5759B1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4941888" cy="617538"/>
          </a:xfrm>
          <a:noFill/>
          <a:ln/>
        </p:spPr>
        <p:txBody>
          <a:bodyPr/>
          <a:lstStyle/>
          <a:p>
            <a:r>
              <a:rPr lang="en-US" altLang="en-US" sz="4800"/>
              <a:t>Transformers</a:t>
            </a:r>
          </a:p>
        </p:txBody>
      </p:sp>
      <p:sp>
        <p:nvSpPr>
          <p:cNvPr id="281603" name="Rectangle 3">
            <a:extLst>
              <a:ext uri="{FF2B5EF4-FFF2-40B4-BE49-F238E27FC236}">
                <a16:creationId xmlns:a16="http://schemas.microsoft.com/office/drawing/2014/main" id="{67FB5DF6-AA34-3F26-CB54-0B68FC5020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7924800" cy="838200"/>
          </a:xfrm>
          <a:noFill/>
          <a:ln/>
        </p:spPr>
        <p:txBody>
          <a:bodyPr/>
          <a:lstStyle/>
          <a:p>
            <a:pPr marL="628650" indent="-628650"/>
            <a:r>
              <a:rPr lang="en-US" altLang="en-US" sz="4400"/>
              <a:t>Use Magnetic Induction</a:t>
            </a:r>
          </a:p>
        </p:txBody>
      </p:sp>
      <p:grpSp>
        <p:nvGrpSpPr>
          <p:cNvPr id="281604" name="Group 4">
            <a:extLst>
              <a:ext uri="{FF2B5EF4-FFF2-40B4-BE49-F238E27FC236}">
                <a16:creationId xmlns:a16="http://schemas.microsoft.com/office/drawing/2014/main" id="{658F62B6-372F-AA97-39E2-965EF15D1D07}"/>
              </a:ext>
            </a:extLst>
          </p:cNvPr>
          <p:cNvGrpSpPr>
            <a:grpSpLocks/>
          </p:cNvGrpSpPr>
          <p:nvPr/>
        </p:nvGrpSpPr>
        <p:grpSpPr bwMode="auto">
          <a:xfrm>
            <a:off x="4514850" y="2514600"/>
            <a:ext cx="4019550" cy="3035300"/>
            <a:chOff x="2342" y="1252"/>
            <a:chExt cx="2532" cy="1912"/>
          </a:xfrm>
        </p:grpSpPr>
        <p:grpSp>
          <p:nvGrpSpPr>
            <p:cNvPr id="281605" name="Group 5">
              <a:extLst>
                <a:ext uri="{FF2B5EF4-FFF2-40B4-BE49-F238E27FC236}">
                  <a16:creationId xmlns:a16="http://schemas.microsoft.com/office/drawing/2014/main" id="{BDCAA11A-F17F-AF5C-7959-8DEEFF0164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0" y="1252"/>
              <a:ext cx="2400" cy="1912"/>
              <a:chOff x="2400" y="1252"/>
              <a:chExt cx="2400" cy="1912"/>
            </a:xfrm>
          </p:grpSpPr>
          <p:sp>
            <p:nvSpPr>
              <p:cNvPr id="281606" name="Rectangle 6">
                <a:extLst>
                  <a:ext uri="{FF2B5EF4-FFF2-40B4-BE49-F238E27FC236}">
                    <a16:creationId xmlns:a16="http://schemas.microsoft.com/office/drawing/2014/main" id="{1D25209D-30F2-60D4-2F97-E535AF0F5F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2" y="1588"/>
                <a:ext cx="472" cy="133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81607" name="Group 7">
                <a:extLst>
                  <a:ext uri="{FF2B5EF4-FFF2-40B4-BE49-F238E27FC236}">
                    <a16:creationId xmlns:a16="http://schemas.microsoft.com/office/drawing/2014/main" id="{D7D9854F-C66B-CD3D-BC08-3313FD60D13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72" y="1828"/>
                <a:ext cx="1628" cy="904"/>
                <a:chOff x="3172" y="1828"/>
                <a:chExt cx="1628" cy="904"/>
              </a:xfrm>
            </p:grpSpPr>
            <p:grpSp>
              <p:nvGrpSpPr>
                <p:cNvPr id="281608" name="Group 8">
                  <a:extLst>
                    <a:ext uri="{FF2B5EF4-FFF2-40B4-BE49-F238E27FC236}">
                      <a16:creationId xmlns:a16="http://schemas.microsoft.com/office/drawing/2014/main" id="{4DA83ABF-DEB9-00CF-59AA-45C4D34FDF5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72" y="1828"/>
                  <a:ext cx="904" cy="904"/>
                  <a:chOff x="3172" y="1828"/>
                  <a:chExt cx="904" cy="904"/>
                </a:xfrm>
              </p:grpSpPr>
              <p:sp>
                <p:nvSpPr>
                  <p:cNvPr id="281609" name="Rectangle 9">
                    <a:extLst>
                      <a:ext uri="{FF2B5EF4-FFF2-40B4-BE49-F238E27FC236}">
                        <a16:creationId xmlns:a16="http://schemas.microsoft.com/office/drawing/2014/main" id="{397216EC-2599-211C-FE03-CC52DD6F062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3298" y="2141"/>
                    <a:ext cx="696" cy="23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7" rIns="92075" bIns="46037">
                    <a:spAutoFit/>
                  </a:bodyPr>
                  <a:lstStyle/>
                  <a:p>
                    <a:pPr algn="l"/>
                    <a:r>
                      <a:rPr lang="en-US" altLang="en-US" sz="1800" b="1">
                        <a:latin typeface="Times New Roman" panose="02020603050405020304" pitchFamily="18" charset="0"/>
                      </a:rPr>
                      <a:t>Iron core</a:t>
                    </a:r>
                  </a:p>
                </p:txBody>
              </p:sp>
              <p:grpSp>
                <p:nvGrpSpPr>
                  <p:cNvPr id="281610" name="Group 10">
                    <a:extLst>
                      <a:ext uri="{FF2B5EF4-FFF2-40B4-BE49-F238E27FC236}">
                        <a16:creationId xmlns:a16="http://schemas.microsoft.com/office/drawing/2014/main" id="{10018AFF-DAF4-1956-FDF3-5CC7DF43801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72" y="1828"/>
                    <a:ext cx="904" cy="520"/>
                    <a:chOff x="3172" y="1828"/>
                    <a:chExt cx="904" cy="520"/>
                  </a:xfrm>
                </p:grpSpPr>
                <p:sp>
                  <p:nvSpPr>
                    <p:cNvPr id="281611" name="Oval 11">
                      <a:extLst>
                        <a:ext uri="{FF2B5EF4-FFF2-40B4-BE49-F238E27FC236}">
                          <a16:creationId xmlns:a16="http://schemas.microsoft.com/office/drawing/2014/main" id="{71C13277-A8DF-5682-86D2-BC805937239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72" y="1828"/>
                      <a:ext cx="904" cy="328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1612" name="Oval 12">
                      <a:extLst>
                        <a:ext uri="{FF2B5EF4-FFF2-40B4-BE49-F238E27FC236}">
                          <a16:creationId xmlns:a16="http://schemas.microsoft.com/office/drawing/2014/main" id="{992B970B-0B97-062B-ED97-2FFFCCF7409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72" y="2020"/>
                      <a:ext cx="904" cy="328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81613" name="Group 13">
                    <a:extLst>
                      <a:ext uri="{FF2B5EF4-FFF2-40B4-BE49-F238E27FC236}">
                        <a16:creationId xmlns:a16="http://schemas.microsoft.com/office/drawing/2014/main" id="{117AF63F-9E4E-73AE-D3F2-2A029D44CC6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72" y="2212"/>
                    <a:ext cx="904" cy="520"/>
                    <a:chOff x="3172" y="2212"/>
                    <a:chExt cx="904" cy="520"/>
                  </a:xfrm>
                </p:grpSpPr>
                <p:sp>
                  <p:nvSpPr>
                    <p:cNvPr id="281614" name="Oval 14">
                      <a:extLst>
                        <a:ext uri="{FF2B5EF4-FFF2-40B4-BE49-F238E27FC236}">
                          <a16:creationId xmlns:a16="http://schemas.microsoft.com/office/drawing/2014/main" id="{6689B733-DB5C-32B4-CA55-3707DC72032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72" y="2212"/>
                      <a:ext cx="904" cy="328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1615" name="Oval 15">
                      <a:extLst>
                        <a:ext uri="{FF2B5EF4-FFF2-40B4-BE49-F238E27FC236}">
                          <a16:creationId xmlns:a16="http://schemas.microsoft.com/office/drawing/2014/main" id="{76A7E6B7-3056-08BE-E152-8B6C4182F06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72" y="2404"/>
                      <a:ext cx="904" cy="328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281616" name="Line 16">
                  <a:extLst>
                    <a:ext uri="{FF2B5EF4-FFF2-40B4-BE49-F238E27FC236}">
                      <a16:creationId xmlns:a16="http://schemas.microsoft.com/office/drawing/2014/main" id="{2246D107-C420-315D-82BB-CB06A693D5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80" y="2016"/>
                  <a:ext cx="67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1617" name="Line 17">
                  <a:extLst>
                    <a:ext uri="{FF2B5EF4-FFF2-40B4-BE49-F238E27FC236}">
                      <a16:creationId xmlns:a16="http://schemas.microsoft.com/office/drawing/2014/main" id="{B7044DF1-F37A-7331-025C-AB570FC28DB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80" y="2592"/>
                  <a:ext cx="72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81618" name="Group 18">
                <a:extLst>
                  <a:ext uri="{FF2B5EF4-FFF2-40B4-BE49-F238E27FC236}">
                    <a16:creationId xmlns:a16="http://schemas.microsoft.com/office/drawing/2014/main" id="{7D267B98-AEE9-A244-27A7-FA60BB7EA78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32" y="1252"/>
                <a:ext cx="1384" cy="1912"/>
                <a:chOff x="2932" y="1252"/>
                <a:chExt cx="1384" cy="1912"/>
              </a:xfrm>
            </p:grpSpPr>
            <p:grpSp>
              <p:nvGrpSpPr>
                <p:cNvPr id="281619" name="Group 19">
                  <a:extLst>
                    <a:ext uri="{FF2B5EF4-FFF2-40B4-BE49-F238E27FC236}">
                      <a16:creationId xmlns:a16="http://schemas.microsoft.com/office/drawing/2014/main" id="{6AA167F3-D38A-2A6D-448A-7E6393A606A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32" y="2159"/>
                  <a:ext cx="1384" cy="1005"/>
                  <a:chOff x="2932" y="2159"/>
                  <a:chExt cx="1384" cy="1005"/>
                </a:xfrm>
              </p:grpSpPr>
              <p:grpSp>
                <p:nvGrpSpPr>
                  <p:cNvPr id="281620" name="Group 20">
                    <a:extLst>
                      <a:ext uri="{FF2B5EF4-FFF2-40B4-BE49-F238E27FC236}">
                        <a16:creationId xmlns:a16="http://schemas.microsoft.com/office/drawing/2014/main" id="{65B01FD3-4EC0-93AD-9C05-7F0FBEDE65D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932" y="2159"/>
                    <a:ext cx="1384" cy="578"/>
                    <a:chOff x="2932" y="2159"/>
                    <a:chExt cx="1384" cy="578"/>
                  </a:xfrm>
                </p:grpSpPr>
                <p:sp>
                  <p:nvSpPr>
                    <p:cNvPr id="281621" name="Oval 21">
                      <a:extLst>
                        <a:ext uri="{FF2B5EF4-FFF2-40B4-BE49-F238E27FC236}">
                          <a16:creationId xmlns:a16="http://schemas.microsoft.com/office/drawing/2014/main" id="{4D273777-91D0-BB14-4384-653917F689C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32" y="2159"/>
                      <a:ext cx="1384" cy="365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1622" name="Oval 22">
                      <a:extLst>
                        <a:ext uri="{FF2B5EF4-FFF2-40B4-BE49-F238E27FC236}">
                          <a16:creationId xmlns:a16="http://schemas.microsoft.com/office/drawing/2014/main" id="{350D055B-ED84-77E1-580F-55AD911216B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32" y="2372"/>
                      <a:ext cx="1384" cy="365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81623" name="Group 23">
                    <a:extLst>
                      <a:ext uri="{FF2B5EF4-FFF2-40B4-BE49-F238E27FC236}">
                        <a16:creationId xmlns:a16="http://schemas.microsoft.com/office/drawing/2014/main" id="{B57AABEB-C540-739F-AF1D-E9EFE583EA3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932" y="2585"/>
                    <a:ext cx="1384" cy="579"/>
                    <a:chOff x="2932" y="2585"/>
                    <a:chExt cx="1384" cy="579"/>
                  </a:xfrm>
                </p:grpSpPr>
                <p:sp>
                  <p:nvSpPr>
                    <p:cNvPr id="281624" name="Oval 24">
                      <a:extLst>
                        <a:ext uri="{FF2B5EF4-FFF2-40B4-BE49-F238E27FC236}">
                          <a16:creationId xmlns:a16="http://schemas.microsoft.com/office/drawing/2014/main" id="{AED3CBF5-D793-7E1D-48E6-ABBAFC92954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32" y="2585"/>
                      <a:ext cx="1384" cy="366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1625" name="Oval 25">
                      <a:extLst>
                        <a:ext uri="{FF2B5EF4-FFF2-40B4-BE49-F238E27FC236}">
                          <a16:creationId xmlns:a16="http://schemas.microsoft.com/office/drawing/2014/main" id="{F08734DE-0325-BD72-CE9E-BC8855EADCA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32" y="2799"/>
                      <a:ext cx="1384" cy="365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281626" name="Group 26">
                  <a:extLst>
                    <a:ext uri="{FF2B5EF4-FFF2-40B4-BE49-F238E27FC236}">
                      <a16:creationId xmlns:a16="http://schemas.microsoft.com/office/drawing/2014/main" id="{25813A26-1713-7D53-4738-EEB4CE74F64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32" y="1252"/>
                  <a:ext cx="1384" cy="1005"/>
                  <a:chOff x="2932" y="1252"/>
                  <a:chExt cx="1384" cy="1005"/>
                </a:xfrm>
              </p:grpSpPr>
              <p:grpSp>
                <p:nvGrpSpPr>
                  <p:cNvPr id="281627" name="Group 27">
                    <a:extLst>
                      <a:ext uri="{FF2B5EF4-FFF2-40B4-BE49-F238E27FC236}">
                        <a16:creationId xmlns:a16="http://schemas.microsoft.com/office/drawing/2014/main" id="{EBD21BFE-83FF-1F6B-900F-B58FD4E5322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932" y="1252"/>
                    <a:ext cx="1384" cy="579"/>
                    <a:chOff x="2932" y="1252"/>
                    <a:chExt cx="1384" cy="579"/>
                  </a:xfrm>
                </p:grpSpPr>
                <p:sp>
                  <p:nvSpPr>
                    <p:cNvPr id="281628" name="Oval 28">
                      <a:extLst>
                        <a:ext uri="{FF2B5EF4-FFF2-40B4-BE49-F238E27FC236}">
                          <a16:creationId xmlns:a16="http://schemas.microsoft.com/office/drawing/2014/main" id="{724EB7C4-D4C4-CABD-2475-3A2EDA65FB8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32" y="1252"/>
                      <a:ext cx="1384" cy="365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1629" name="Oval 29">
                      <a:extLst>
                        <a:ext uri="{FF2B5EF4-FFF2-40B4-BE49-F238E27FC236}">
                          <a16:creationId xmlns:a16="http://schemas.microsoft.com/office/drawing/2014/main" id="{6AE7A8A1-678C-E38D-CB47-88A1C41D4E9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32" y="1465"/>
                      <a:ext cx="1384" cy="366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81630" name="Group 30">
                    <a:extLst>
                      <a:ext uri="{FF2B5EF4-FFF2-40B4-BE49-F238E27FC236}">
                        <a16:creationId xmlns:a16="http://schemas.microsoft.com/office/drawing/2014/main" id="{84AC69B9-DFAD-6116-C0CA-9675855581D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932" y="1679"/>
                    <a:ext cx="1384" cy="578"/>
                    <a:chOff x="2932" y="1679"/>
                    <a:chExt cx="1384" cy="578"/>
                  </a:xfrm>
                </p:grpSpPr>
                <p:sp>
                  <p:nvSpPr>
                    <p:cNvPr id="281631" name="Oval 31">
                      <a:extLst>
                        <a:ext uri="{FF2B5EF4-FFF2-40B4-BE49-F238E27FC236}">
                          <a16:creationId xmlns:a16="http://schemas.microsoft.com/office/drawing/2014/main" id="{71609EFA-FFC9-29A6-E1B6-E1E74B2C5C2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32" y="1679"/>
                      <a:ext cx="1384" cy="365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1632" name="Oval 32">
                      <a:extLst>
                        <a:ext uri="{FF2B5EF4-FFF2-40B4-BE49-F238E27FC236}">
                          <a16:creationId xmlns:a16="http://schemas.microsoft.com/office/drawing/2014/main" id="{254E86E0-00FA-1F32-9D02-E31D805C645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32" y="1892"/>
                      <a:ext cx="1384" cy="365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  <p:sp>
            <p:nvSpPr>
              <p:cNvPr id="281633" name="Line 33">
                <a:extLst>
                  <a:ext uri="{FF2B5EF4-FFF2-40B4-BE49-F238E27FC236}">
                    <a16:creationId xmlns:a16="http://schemas.microsoft.com/office/drawing/2014/main" id="{15FE851B-3C5A-2666-E592-7F771D8F96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00" y="1440"/>
                <a:ext cx="528" cy="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1634" name="Line 34">
                <a:extLst>
                  <a:ext uri="{FF2B5EF4-FFF2-40B4-BE49-F238E27FC236}">
                    <a16:creationId xmlns:a16="http://schemas.microsoft.com/office/drawing/2014/main" id="{184C0585-CA4B-CDC4-6F9F-501FA56824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00" y="2976"/>
                <a:ext cx="528" cy="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81635" name="Rectangle 35">
              <a:extLst>
                <a:ext uri="{FF2B5EF4-FFF2-40B4-BE49-F238E27FC236}">
                  <a16:creationId xmlns:a16="http://schemas.microsoft.com/office/drawing/2014/main" id="{72B5CB75-80C9-61BE-776D-5989BED2D0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2" y="2054"/>
              <a:ext cx="51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7" rIns="92075" bIns="46037">
              <a:spAutoFit/>
            </a:bodyPr>
            <a:lstStyle/>
            <a:p>
              <a:pPr algn="l"/>
              <a:r>
                <a:rPr lang="en-US" altLang="en-US">
                  <a:solidFill>
                    <a:schemeClr val="tx2"/>
                  </a:solidFill>
                </a:rPr>
                <a:t>High</a:t>
              </a:r>
            </a:p>
          </p:txBody>
        </p:sp>
        <p:sp>
          <p:nvSpPr>
            <p:cNvPr id="281636" name="Rectangle 36">
              <a:extLst>
                <a:ext uri="{FF2B5EF4-FFF2-40B4-BE49-F238E27FC236}">
                  <a16:creationId xmlns:a16="http://schemas.microsoft.com/office/drawing/2014/main" id="{5CAFEDEC-796C-41E9-6E72-A53E079D21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6" y="2150"/>
              <a:ext cx="4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7" rIns="92075" bIns="46037">
              <a:spAutoFit/>
            </a:bodyPr>
            <a:lstStyle/>
            <a:p>
              <a:pPr algn="l"/>
              <a:r>
                <a:rPr lang="en-US" altLang="en-US"/>
                <a:t>Low</a:t>
              </a:r>
            </a:p>
          </p:txBody>
        </p:sp>
      </p:grpSp>
      <p:sp>
        <p:nvSpPr>
          <p:cNvPr id="281637" name="Rectangle 37">
            <a:extLst>
              <a:ext uri="{FF2B5EF4-FFF2-40B4-BE49-F238E27FC236}">
                <a16:creationId xmlns:a16="http://schemas.microsoft.com/office/drawing/2014/main" id="{086BD37E-458F-1603-8E12-E987EDD29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514600"/>
            <a:ext cx="38100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/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An alternating current in one coil of wire will </a:t>
            </a:r>
            <a:r>
              <a:rPr lang="en-US" altLang="en-US">
                <a:solidFill>
                  <a:schemeClr val="tx2"/>
                </a:solidFill>
              </a:rPr>
              <a:t>induce</a:t>
            </a:r>
            <a:r>
              <a:rPr lang="en-US" altLang="en-US"/>
              <a:t> a potential and current in a coil next to it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1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1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81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03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1" name="Rectangle 3">
            <a:extLst>
              <a:ext uri="{FF2B5EF4-FFF2-40B4-BE49-F238E27FC236}">
                <a16:creationId xmlns:a16="http://schemas.microsoft.com/office/drawing/2014/main" id="{CF22BD7A-728D-BEDE-3F34-ED24D2DA2D0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81200"/>
            <a:ext cx="3962400" cy="3200400"/>
          </a:xfrm>
          <a:noFill/>
          <a:ln/>
        </p:spPr>
        <p:txBody>
          <a:bodyPr/>
          <a:lstStyle/>
          <a:p>
            <a:pPr marL="457200" indent="-457200">
              <a:lnSpc>
                <a:spcPct val="90000"/>
              </a:lnSpc>
            </a:pPr>
            <a:r>
              <a:rPr lang="en-US" altLang="en-US" sz="3600"/>
              <a:t>The ratio of coils in each loop determines the potential (voltage) in each loop</a:t>
            </a:r>
          </a:p>
        </p:txBody>
      </p:sp>
      <p:grpSp>
        <p:nvGrpSpPr>
          <p:cNvPr id="283718" name="Group 70">
            <a:extLst>
              <a:ext uri="{FF2B5EF4-FFF2-40B4-BE49-F238E27FC236}">
                <a16:creationId xmlns:a16="http://schemas.microsoft.com/office/drawing/2014/main" id="{D34A17C6-3E92-4F06-729D-3C216B8C1C72}"/>
              </a:ext>
            </a:extLst>
          </p:cNvPr>
          <p:cNvGrpSpPr>
            <a:grpSpLocks/>
          </p:cNvGrpSpPr>
          <p:nvPr/>
        </p:nvGrpSpPr>
        <p:grpSpPr bwMode="auto">
          <a:xfrm>
            <a:off x="4495800" y="1905000"/>
            <a:ext cx="4019550" cy="3035300"/>
            <a:chOff x="2342" y="1252"/>
            <a:chExt cx="2532" cy="1912"/>
          </a:xfrm>
        </p:grpSpPr>
        <p:grpSp>
          <p:nvGrpSpPr>
            <p:cNvPr id="283719" name="Group 71">
              <a:extLst>
                <a:ext uri="{FF2B5EF4-FFF2-40B4-BE49-F238E27FC236}">
                  <a16:creationId xmlns:a16="http://schemas.microsoft.com/office/drawing/2014/main" id="{5E46BE28-1801-C823-467A-39D96220E2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0" y="1252"/>
              <a:ext cx="2400" cy="1912"/>
              <a:chOff x="2400" y="1252"/>
              <a:chExt cx="2400" cy="1912"/>
            </a:xfrm>
          </p:grpSpPr>
          <p:sp>
            <p:nvSpPr>
              <p:cNvPr id="283720" name="Rectangle 72">
                <a:extLst>
                  <a:ext uri="{FF2B5EF4-FFF2-40B4-BE49-F238E27FC236}">
                    <a16:creationId xmlns:a16="http://schemas.microsoft.com/office/drawing/2014/main" id="{0B53BB3E-8F43-565B-0035-B5F7072455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2" y="1588"/>
                <a:ext cx="472" cy="133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83721" name="Group 73">
                <a:extLst>
                  <a:ext uri="{FF2B5EF4-FFF2-40B4-BE49-F238E27FC236}">
                    <a16:creationId xmlns:a16="http://schemas.microsoft.com/office/drawing/2014/main" id="{984C8E06-E1DE-8EED-0911-76B251B363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72" y="1828"/>
                <a:ext cx="1628" cy="904"/>
                <a:chOff x="3172" y="1828"/>
                <a:chExt cx="1628" cy="904"/>
              </a:xfrm>
            </p:grpSpPr>
            <p:grpSp>
              <p:nvGrpSpPr>
                <p:cNvPr id="283722" name="Group 74">
                  <a:extLst>
                    <a:ext uri="{FF2B5EF4-FFF2-40B4-BE49-F238E27FC236}">
                      <a16:creationId xmlns:a16="http://schemas.microsoft.com/office/drawing/2014/main" id="{EC69329F-7E1A-7834-068D-5BDD7FA7838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72" y="1828"/>
                  <a:ext cx="904" cy="904"/>
                  <a:chOff x="3172" y="1828"/>
                  <a:chExt cx="904" cy="904"/>
                </a:xfrm>
              </p:grpSpPr>
              <p:sp>
                <p:nvSpPr>
                  <p:cNvPr id="283723" name="Rectangle 75">
                    <a:extLst>
                      <a:ext uri="{FF2B5EF4-FFF2-40B4-BE49-F238E27FC236}">
                        <a16:creationId xmlns:a16="http://schemas.microsoft.com/office/drawing/2014/main" id="{9593E324-4B2F-8736-CB83-A8147A7273E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3298" y="2141"/>
                    <a:ext cx="696" cy="23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7" rIns="92075" bIns="46037">
                    <a:spAutoFit/>
                  </a:bodyPr>
                  <a:lstStyle/>
                  <a:p>
                    <a:pPr algn="l"/>
                    <a:r>
                      <a:rPr lang="en-US" altLang="en-US" sz="1800" b="1">
                        <a:latin typeface="Times New Roman" panose="02020603050405020304" pitchFamily="18" charset="0"/>
                      </a:rPr>
                      <a:t>Iron core</a:t>
                    </a:r>
                  </a:p>
                </p:txBody>
              </p:sp>
              <p:grpSp>
                <p:nvGrpSpPr>
                  <p:cNvPr id="283724" name="Group 76">
                    <a:extLst>
                      <a:ext uri="{FF2B5EF4-FFF2-40B4-BE49-F238E27FC236}">
                        <a16:creationId xmlns:a16="http://schemas.microsoft.com/office/drawing/2014/main" id="{C8287B9E-1BC2-776F-1046-1A3B6A1FC3A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72" y="1828"/>
                    <a:ext cx="904" cy="520"/>
                    <a:chOff x="3172" y="1828"/>
                    <a:chExt cx="904" cy="520"/>
                  </a:xfrm>
                </p:grpSpPr>
                <p:sp>
                  <p:nvSpPr>
                    <p:cNvPr id="283725" name="Oval 77">
                      <a:extLst>
                        <a:ext uri="{FF2B5EF4-FFF2-40B4-BE49-F238E27FC236}">
                          <a16:creationId xmlns:a16="http://schemas.microsoft.com/office/drawing/2014/main" id="{E698A394-AF32-F331-5E17-88C3E666B91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72" y="1828"/>
                      <a:ext cx="904" cy="328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3726" name="Oval 78">
                      <a:extLst>
                        <a:ext uri="{FF2B5EF4-FFF2-40B4-BE49-F238E27FC236}">
                          <a16:creationId xmlns:a16="http://schemas.microsoft.com/office/drawing/2014/main" id="{6DC8D4EB-24F2-CCF9-425B-7AB30B99A08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72" y="2020"/>
                      <a:ext cx="904" cy="328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83727" name="Group 79">
                    <a:extLst>
                      <a:ext uri="{FF2B5EF4-FFF2-40B4-BE49-F238E27FC236}">
                        <a16:creationId xmlns:a16="http://schemas.microsoft.com/office/drawing/2014/main" id="{3CD53646-DB63-CE38-0BD9-208454CE223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72" y="2212"/>
                    <a:ext cx="904" cy="520"/>
                    <a:chOff x="3172" y="2212"/>
                    <a:chExt cx="904" cy="520"/>
                  </a:xfrm>
                </p:grpSpPr>
                <p:sp>
                  <p:nvSpPr>
                    <p:cNvPr id="283728" name="Oval 80">
                      <a:extLst>
                        <a:ext uri="{FF2B5EF4-FFF2-40B4-BE49-F238E27FC236}">
                          <a16:creationId xmlns:a16="http://schemas.microsoft.com/office/drawing/2014/main" id="{BE5ED52F-2C94-EF3E-6518-E2CF2CC0177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72" y="2212"/>
                      <a:ext cx="904" cy="328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3729" name="Oval 81">
                      <a:extLst>
                        <a:ext uri="{FF2B5EF4-FFF2-40B4-BE49-F238E27FC236}">
                          <a16:creationId xmlns:a16="http://schemas.microsoft.com/office/drawing/2014/main" id="{E8388E88-DCC4-77B2-A8CE-26E06CBB65F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72" y="2404"/>
                      <a:ext cx="904" cy="328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283730" name="Line 82">
                  <a:extLst>
                    <a:ext uri="{FF2B5EF4-FFF2-40B4-BE49-F238E27FC236}">
                      <a16:creationId xmlns:a16="http://schemas.microsoft.com/office/drawing/2014/main" id="{4AC1312B-7196-7377-84E0-0C53DED0EB0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80" y="2016"/>
                  <a:ext cx="67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3731" name="Line 83">
                  <a:extLst>
                    <a:ext uri="{FF2B5EF4-FFF2-40B4-BE49-F238E27FC236}">
                      <a16:creationId xmlns:a16="http://schemas.microsoft.com/office/drawing/2014/main" id="{E27A9A69-AF95-9DC3-103F-6E3393BF67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80" y="2592"/>
                  <a:ext cx="72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83732" name="Group 84">
                <a:extLst>
                  <a:ext uri="{FF2B5EF4-FFF2-40B4-BE49-F238E27FC236}">
                    <a16:creationId xmlns:a16="http://schemas.microsoft.com/office/drawing/2014/main" id="{ADCE7CCC-5926-9985-CCC3-BD9D4672E6C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32" y="1252"/>
                <a:ext cx="1384" cy="1912"/>
                <a:chOff x="2932" y="1252"/>
                <a:chExt cx="1384" cy="1912"/>
              </a:xfrm>
            </p:grpSpPr>
            <p:grpSp>
              <p:nvGrpSpPr>
                <p:cNvPr id="283733" name="Group 85">
                  <a:extLst>
                    <a:ext uri="{FF2B5EF4-FFF2-40B4-BE49-F238E27FC236}">
                      <a16:creationId xmlns:a16="http://schemas.microsoft.com/office/drawing/2014/main" id="{61C2D8D4-93DD-67FE-EBA8-DD7765F48A9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32" y="2159"/>
                  <a:ext cx="1384" cy="1005"/>
                  <a:chOff x="2932" y="2159"/>
                  <a:chExt cx="1384" cy="1005"/>
                </a:xfrm>
              </p:grpSpPr>
              <p:grpSp>
                <p:nvGrpSpPr>
                  <p:cNvPr id="283734" name="Group 86">
                    <a:extLst>
                      <a:ext uri="{FF2B5EF4-FFF2-40B4-BE49-F238E27FC236}">
                        <a16:creationId xmlns:a16="http://schemas.microsoft.com/office/drawing/2014/main" id="{C6C6E4C6-A1A6-0443-5789-C674C865932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932" y="2159"/>
                    <a:ext cx="1384" cy="578"/>
                    <a:chOff x="2932" y="2159"/>
                    <a:chExt cx="1384" cy="578"/>
                  </a:xfrm>
                </p:grpSpPr>
                <p:sp>
                  <p:nvSpPr>
                    <p:cNvPr id="283735" name="Oval 87">
                      <a:extLst>
                        <a:ext uri="{FF2B5EF4-FFF2-40B4-BE49-F238E27FC236}">
                          <a16:creationId xmlns:a16="http://schemas.microsoft.com/office/drawing/2014/main" id="{CCCE6DB5-C1D0-B157-5BB8-C9C5A2B89C9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32" y="2159"/>
                      <a:ext cx="1384" cy="365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3736" name="Oval 88">
                      <a:extLst>
                        <a:ext uri="{FF2B5EF4-FFF2-40B4-BE49-F238E27FC236}">
                          <a16:creationId xmlns:a16="http://schemas.microsoft.com/office/drawing/2014/main" id="{60CF1EEC-5AF2-835A-FA4F-9646412EBDA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32" y="2372"/>
                      <a:ext cx="1384" cy="365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83737" name="Group 89">
                    <a:extLst>
                      <a:ext uri="{FF2B5EF4-FFF2-40B4-BE49-F238E27FC236}">
                        <a16:creationId xmlns:a16="http://schemas.microsoft.com/office/drawing/2014/main" id="{E588BD64-4F46-2796-5D56-72725B379B8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932" y="2585"/>
                    <a:ext cx="1384" cy="579"/>
                    <a:chOff x="2932" y="2585"/>
                    <a:chExt cx="1384" cy="579"/>
                  </a:xfrm>
                </p:grpSpPr>
                <p:sp>
                  <p:nvSpPr>
                    <p:cNvPr id="283738" name="Oval 90">
                      <a:extLst>
                        <a:ext uri="{FF2B5EF4-FFF2-40B4-BE49-F238E27FC236}">
                          <a16:creationId xmlns:a16="http://schemas.microsoft.com/office/drawing/2014/main" id="{4D38FC17-5CAD-D18F-3CA2-E2E16E40CD7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32" y="2585"/>
                      <a:ext cx="1384" cy="366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3739" name="Oval 91">
                      <a:extLst>
                        <a:ext uri="{FF2B5EF4-FFF2-40B4-BE49-F238E27FC236}">
                          <a16:creationId xmlns:a16="http://schemas.microsoft.com/office/drawing/2014/main" id="{0392306C-0D80-A2A5-8649-4FF4D689DA9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32" y="2799"/>
                      <a:ext cx="1384" cy="365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283740" name="Group 92">
                  <a:extLst>
                    <a:ext uri="{FF2B5EF4-FFF2-40B4-BE49-F238E27FC236}">
                      <a16:creationId xmlns:a16="http://schemas.microsoft.com/office/drawing/2014/main" id="{3B89F632-46A7-7A6D-7B21-2FA350A0ACA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32" y="1252"/>
                  <a:ext cx="1384" cy="1005"/>
                  <a:chOff x="2932" y="1252"/>
                  <a:chExt cx="1384" cy="1005"/>
                </a:xfrm>
              </p:grpSpPr>
              <p:grpSp>
                <p:nvGrpSpPr>
                  <p:cNvPr id="283741" name="Group 93">
                    <a:extLst>
                      <a:ext uri="{FF2B5EF4-FFF2-40B4-BE49-F238E27FC236}">
                        <a16:creationId xmlns:a16="http://schemas.microsoft.com/office/drawing/2014/main" id="{1DB84A31-73B1-638C-5577-072DFA5BDBA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932" y="1252"/>
                    <a:ext cx="1384" cy="579"/>
                    <a:chOff x="2932" y="1252"/>
                    <a:chExt cx="1384" cy="579"/>
                  </a:xfrm>
                </p:grpSpPr>
                <p:sp>
                  <p:nvSpPr>
                    <p:cNvPr id="283742" name="Oval 94">
                      <a:extLst>
                        <a:ext uri="{FF2B5EF4-FFF2-40B4-BE49-F238E27FC236}">
                          <a16:creationId xmlns:a16="http://schemas.microsoft.com/office/drawing/2014/main" id="{4D6B399F-B2B6-78E3-F108-F8429E58EBF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32" y="1252"/>
                      <a:ext cx="1384" cy="365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3743" name="Oval 95">
                      <a:extLst>
                        <a:ext uri="{FF2B5EF4-FFF2-40B4-BE49-F238E27FC236}">
                          <a16:creationId xmlns:a16="http://schemas.microsoft.com/office/drawing/2014/main" id="{A000EDF7-E6C1-1352-C3CC-6BF13099CE0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32" y="1465"/>
                      <a:ext cx="1384" cy="366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83744" name="Group 96">
                    <a:extLst>
                      <a:ext uri="{FF2B5EF4-FFF2-40B4-BE49-F238E27FC236}">
                        <a16:creationId xmlns:a16="http://schemas.microsoft.com/office/drawing/2014/main" id="{B8D996A9-74EB-8381-0DEE-01D66CF1DF6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932" y="1679"/>
                    <a:ext cx="1384" cy="578"/>
                    <a:chOff x="2932" y="1679"/>
                    <a:chExt cx="1384" cy="578"/>
                  </a:xfrm>
                </p:grpSpPr>
                <p:sp>
                  <p:nvSpPr>
                    <p:cNvPr id="283745" name="Oval 97">
                      <a:extLst>
                        <a:ext uri="{FF2B5EF4-FFF2-40B4-BE49-F238E27FC236}">
                          <a16:creationId xmlns:a16="http://schemas.microsoft.com/office/drawing/2014/main" id="{41DDDFD8-EB3E-5B54-5405-CEE1E50AE91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32" y="1679"/>
                      <a:ext cx="1384" cy="365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3746" name="Oval 98">
                      <a:extLst>
                        <a:ext uri="{FF2B5EF4-FFF2-40B4-BE49-F238E27FC236}">
                          <a16:creationId xmlns:a16="http://schemas.microsoft.com/office/drawing/2014/main" id="{0632AF25-E7D5-89EB-BB68-EFB62BAE31A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32" y="1892"/>
                      <a:ext cx="1384" cy="365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  <p:sp>
            <p:nvSpPr>
              <p:cNvPr id="283747" name="Line 99">
                <a:extLst>
                  <a:ext uri="{FF2B5EF4-FFF2-40B4-BE49-F238E27FC236}">
                    <a16:creationId xmlns:a16="http://schemas.microsoft.com/office/drawing/2014/main" id="{FC6B56C3-EE0D-DB76-5D12-6AED224E08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00" y="1440"/>
                <a:ext cx="528" cy="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3748" name="Line 100">
                <a:extLst>
                  <a:ext uri="{FF2B5EF4-FFF2-40B4-BE49-F238E27FC236}">
                    <a16:creationId xmlns:a16="http://schemas.microsoft.com/office/drawing/2014/main" id="{D5ABF6F8-9F94-152B-9A19-729C951DF1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00" y="2976"/>
                <a:ext cx="528" cy="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83749" name="Rectangle 101">
              <a:extLst>
                <a:ext uri="{FF2B5EF4-FFF2-40B4-BE49-F238E27FC236}">
                  <a16:creationId xmlns:a16="http://schemas.microsoft.com/office/drawing/2014/main" id="{19AF809C-1D40-A018-4B02-5FDC87B363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2" y="2054"/>
              <a:ext cx="51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7" rIns="92075" bIns="46037">
              <a:spAutoFit/>
            </a:bodyPr>
            <a:lstStyle/>
            <a:p>
              <a:pPr algn="l"/>
              <a:r>
                <a:rPr lang="en-US" altLang="en-US">
                  <a:solidFill>
                    <a:schemeClr val="tx2"/>
                  </a:solidFill>
                </a:rPr>
                <a:t>High</a:t>
              </a:r>
            </a:p>
          </p:txBody>
        </p:sp>
        <p:sp>
          <p:nvSpPr>
            <p:cNvPr id="283750" name="Rectangle 102">
              <a:extLst>
                <a:ext uri="{FF2B5EF4-FFF2-40B4-BE49-F238E27FC236}">
                  <a16:creationId xmlns:a16="http://schemas.microsoft.com/office/drawing/2014/main" id="{5C87BB53-DD92-FB5C-B4B5-2051264E89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6" y="2150"/>
              <a:ext cx="4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7" rIns="92075" bIns="46037">
              <a:spAutoFit/>
            </a:bodyPr>
            <a:lstStyle/>
            <a:p>
              <a:pPr algn="l"/>
              <a:r>
                <a:rPr lang="en-US" altLang="en-US"/>
                <a:t>Low</a:t>
              </a:r>
            </a:p>
          </p:txBody>
        </p:sp>
      </p:grpSp>
      <p:sp>
        <p:nvSpPr>
          <p:cNvPr id="283752" name="Rectangle 104">
            <a:extLst>
              <a:ext uri="{FF2B5EF4-FFF2-40B4-BE49-F238E27FC236}">
                <a16:creationId xmlns:a16="http://schemas.microsoft.com/office/drawing/2014/main" id="{4320AC04-F596-436C-00A0-46712E5CF1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81000"/>
            <a:ext cx="4941888" cy="61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 anchor="ctr"/>
          <a:lstStyle>
            <a:lvl1pPr algn="l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800"/>
              <a:t>Transformers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3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3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651" grpId="0" build="p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>
            <a:extLst>
              <a:ext uri="{FF2B5EF4-FFF2-40B4-BE49-F238E27FC236}">
                <a16:creationId xmlns:a16="http://schemas.microsoft.com/office/drawing/2014/main" id="{839CCA9E-A234-4D50-4D3B-5AF2CEC9C3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5029200" cy="1524000"/>
          </a:xfrm>
        </p:spPr>
        <p:txBody>
          <a:bodyPr/>
          <a:lstStyle/>
          <a:p>
            <a:r>
              <a:rPr lang="en-US" altLang="en-US"/>
              <a:t>Example of Using A Transformer</a:t>
            </a:r>
          </a:p>
        </p:txBody>
      </p:sp>
      <p:sp>
        <p:nvSpPr>
          <p:cNvPr id="204803" name="Rectangle 3">
            <a:extLst>
              <a:ext uri="{FF2B5EF4-FFF2-40B4-BE49-F238E27FC236}">
                <a16:creationId xmlns:a16="http://schemas.microsoft.com/office/drawing/2014/main" id="{A1D89CE6-4032-BDC5-A07B-7C3E4E82BB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7924800" cy="1295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/>
              <a:t>If the Utlility Company generates 100 volts of electricity with 20 amps of current, 2000 watts of electric power are produced.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800"/>
          </a:p>
        </p:txBody>
      </p:sp>
      <p:grpSp>
        <p:nvGrpSpPr>
          <p:cNvPr id="204804" name="Group 4">
            <a:extLst>
              <a:ext uri="{FF2B5EF4-FFF2-40B4-BE49-F238E27FC236}">
                <a16:creationId xmlns:a16="http://schemas.microsoft.com/office/drawing/2014/main" id="{9C1616EF-DA0A-CF6D-1453-24D64B06D777}"/>
              </a:ext>
            </a:extLst>
          </p:cNvPr>
          <p:cNvGrpSpPr>
            <a:grpSpLocks/>
          </p:cNvGrpSpPr>
          <p:nvPr/>
        </p:nvGrpSpPr>
        <p:grpSpPr bwMode="auto">
          <a:xfrm>
            <a:off x="7650163" y="631825"/>
            <a:ext cx="652462" cy="434975"/>
            <a:chOff x="3172" y="1828"/>
            <a:chExt cx="904" cy="520"/>
          </a:xfrm>
        </p:grpSpPr>
        <p:sp>
          <p:nvSpPr>
            <p:cNvPr id="204805" name="Oval 5">
              <a:extLst>
                <a:ext uri="{FF2B5EF4-FFF2-40B4-BE49-F238E27FC236}">
                  <a16:creationId xmlns:a16="http://schemas.microsoft.com/office/drawing/2014/main" id="{E4BCE85E-3D3C-64CB-B110-F00FA6C4BA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2" y="1828"/>
              <a:ext cx="904" cy="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06" name="Oval 6">
              <a:extLst>
                <a:ext uri="{FF2B5EF4-FFF2-40B4-BE49-F238E27FC236}">
                  <a16:creationId xmlns:a16="http://schemas.microsoft.com/office/drawing/2014/main" id="{8DFDBCFC-1E82-22D8-69DE-BE5F952F6E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2" y="2020"/>
              <a:ext cx="904" cy="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4807" name="Group 7">
            <a:extLst>
              <a:ext uri="{FF2B5EF4-FFF2-40B4-BE49-F238E27FC236}">
                <a16:creationId xmlns:a16="http://schemas.microsoft.com/office/drawing/2014/main" id="{6F4B4C8F-CD6C-FD95-8093-9CFBF42ADBD4}"/>
              </a:ext>
            </a:extLst>
          </p:cNvPr>
          <p:cNvGrpSpPr>
            <a:grpSpLocks/>
          </p:cNvGrpSpPr>
          <p:nvPr/>
        </p:nvGrpSpPr>
        <p:grpSpPr bwMode="auto">
          <a:xfrm>
            <a:off x="7650163" y="936625"/>
            <a:ext cx="652462" cy="434975"/>
            <a:chOff x="3172" y="2212"/>
            <a:chExt cx="904" cy="520"/>
          </a:xfrm>
        </p:grpSpPr>
        <p:sp>
          <p:nvSpPr>
            <p:cNvPr id="204808" name="Oval 8">
              <a:extLst>
                <a:ext uri="{FF2B5EF4-FFF2-40B4-BE49-F238E27FC236}">
                  <a16:creationId xmlns:a16="http://schemas.microsoft.com/office/drawing/2014/main" id="{F5F60EF4-162D-D5B7-40E7-8A5AACCD8F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2" y="2212"/>
              <a:ext cx="904" cy="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09" name="Oval 9">
              <a:extLst>
                <a:ext uri="{FF2B5EF4-FFF2-40B4-BE49-F238E27FC236}">
                  <a16:creationId xmlns:a16="http://schemas.microsoft.com/office/drawing/2014/main" id="{073436F4-9298-DA40-02EA-B35E2A31FA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2" y="2404"/>
              <a:ext cx="904" cy="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4810" name="Line 10">
            <a:extLst>
              <a:ext uri="{FF2B5EF4-FFF2-40B4-BE49-F238E27FC236}">
                <a16:creationId xmlns:a16="http://schemas.microsoft.com/office/drawing/2014/main" id="{09ABDC65-0DB2-4996-59D6-E8B82B69EC4D}"/>
              </a:ext>
            </a:extLst>
          </p:cNvPr>
          <p:cNvSpPr>
            <a:spLocks noChangeShapeType="1"/>
          </p:cNvSpPr>
          <p:nvPr/>
        </p:nvSpPr>
        <p:spPr bwMode="auto">
          <a:xfrm>
            <a:off x="8305800" y="838200"/>
            <a:ext cx="4857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11" name="Line 11">
            <a:extLst>
              <a:ext uri="{FF2B5EF4-FFF2-40B4-BE49-F238E27FC236}">
                <a16:creationId xmlns:a16="http://schemas.microsoft.com/office/drawing/2014/main" id="{35647894-44C9-3E12-16E8-D4E99711DE30}"/>
              </a:ext>
            </a:extLst>
          </p:cNvPr>
          <p:cNvSpPr>
            <a:spLocks noChangeShapeType="1"/>
          </p:cNvSpPr>
          <p:nvPr/>
        </p:nvSpPr>
        <p:spPr bwMode="auto">
          <a:xfrm>
            <a:off x="8305800" y="1295400"/>
            <a:ext cx="520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4812" name="Group 12">
            <a:extLst>
              <a:ext uri="{FF2B5EF4-FFF2-40B4-BE49-F238E27FC236}">
                <a16:creationId xmlns:a16="http://schemas.microsoft.com/office/drawing/2014/main" id="{E5E09151-382C-1617-29EA-04AA2968DC8A}"/>
              </a:ext>
            </a:extLst>
          </p:cNvPr>
          <p:cNvGrpSpPr>
            <a:grpSpLocks/>
          </p:cNvGrpSpPr>
          <p:nvPr/>
        </p:nvGrpSpPr>
        <p:grpSpPr bwMode="auto">
          <a:xfrm>
            <a:off x="6705600" y="152400"/>
            <a:ext cx="1000125" cy="1600200"/>
            <a:chOff x="2932" y="1252"/>
            <a:chExt cx="1384" cy="1912"/>
          </a:xfrm>
        </p:grpSpPr>
        <p:grpSp>
          <p:nvGrpSpPr>
            <p:cNvPr id="204813" name="Group 13">
              <a:extLst>
                <a:ext uri="{FF2B5EF4-FFF2-40B4-BE49-F238E27FC236}">
                  <a16:creationId xmlns:a16="http://schemas.microsoft.com/office/drawing/2014/main" id="{6164D053-D781-73A4-7682-FEF51F72C2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32" y="2159"/>
              <a:ext cx="1384" cy="1005"/>
              <a:chOff x="2932" y="2159"/>
              <a:chExt cx="1384" cy="1005"/>
            </a:xfrm>
          </p:grpSpPr>
          <p:grpSp>
            <p:nvGrpSpPr>
              <p:cNvPr id="204814" name="Group 14">
                <a:extLst>
                  <a:ext uri="{FF2B5EF4-FFF2-40B4-BE49-F238E27FC236}">
                    <a16:creationId xmlns:a16="http://schemas.microsoft.com/office/drawing/2014/main" id="{C59CEE94-3A80-11FD-F0C3-675085D8E59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32" y="2159"/>
                <a:ext cx="1384" cy="578"/>
                <a:chOff x="2932" y="2159"/>
                <a:chExt cx="1384" cy="578"/>
              </a:xfrm>
            </p:grpSpPr>
            <p:sp>
              <p:nvSpPr>
                <p:cNvPr id="204815" name="Oval 15">
                  <a:extLst>
                    <a:ext uri="{FF2B5EF4-FFF2-40B4-BE49-F238E27FC236}">
                      <a16:creationId xmlns:a16="http://schemas.microsoft.com/office/drawing/2014/main" id="{97DDC6E9-4C51-D0F2-0613-D1E5996B73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32" y="2159"/>
                  <a:ext cx="1384" cy="365"/>
                </a:xfrm>
                <a:prstGeom prst="ellips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4816" name="Oval 16">
                  <a:extLst>
                    <a:ext uri="{FF2B5EF4-FFF2-40B4-BE49-F238E27FC236}">
                      <a16:creationId xmlns:a16="http://schemas.microsoft.com/office/drawing/2014/main" id="{6007FA06-CF58-307E-A924-C2CABFBC3D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32" y="2372"/>
                  <a:ext cx="1384" cy="365"/>
                </a:xfrm>
                <a:prstGeom prst="ellips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4817" name="Group 17">
                <a:extLst>
                  <a:ext uri="{FF2B5EF4-FFF2-40B4-BE49-F238E27FC236}">
                    <a16:creationId xmlns:a16="http://schemas.microsoft.com/office/drawing/2014/main" id="{0E90BD1C-D390-3C19-5102-9EEB236EF0A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32" y="2585"/>
                <a:ext cx="1384" cy="579"/>
                <a:chOff x="2932" y="2585"/>
                <a:chExt cx="1384" cy="579"/>
              </a:xfrm>
            </p:grpSpPr>
            <p:sp>
              <p:nvSpPr>
                <p:cNvPr id="204818" name="Oval 18">
                  <a:extLst>
                    <a:ext uri="{FF2B5EF4-FFF2-40B4-BE49-F238E27FC236}">
                      <a16:creationId xmlns:a16="http://schemas.microsoft.com/office/drawing/2014/main" id="{CFA17BCF-8114-66F7-49C8-35AE5B883F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32" y="2585"/>
                  <a:ext cx="1384" cy="366"/>
                </a:xfrm>
                <a:prstGeom prst="ellips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4819" name="Oval 19">
                  <a:extLst>
                    <a:ext uri="{FF2B5EF4-FFF2-40B4-BE49-F238E27FC236}">
                      <a16:creationId xmlns:a16="http://schemas.microsoft.com/office/drawing/2014/main" id="{30A892E7-28FE-6E26-DA71-D1D2D3BB0E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32" y="2799"/>
                  <a:ext cx="1384" cy="365"/>
                </a:xfrm>
                <a:prstGeom prst="ellips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04820" name="Group 20">
              <a:extLst>
                <a:ext uri="{FF2B5EF4-FFF2-40B4-BE49-F238E27FC236}">
                  <a16:creationId xmlns:a16="http://schemas.microsoft.com/office/drawing/2014/main" id="{6E459CE9-1401-1A8D-4621-4320133801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32" y="1252"/>
              <a:ext cx="1384" cy="1005"/>
              <a:chOff x="2932" y="1252"/>
              <a:chExt cx="1384" cy="1005"/>
            </a:xfrm>
          </p:grpSpPr>
          <p:grpSp>
            <p:nvGrpSpPr>
              <p:cNvPr id="204821" name="Group 21">
                <a:extLst>
                  <a:ext uri="{FF2B5EF4-FFF2-40B4-BE49-F238E27FC236}">
                    <a16:creationId xmlns:a16="http://schemas.microsoft.com/office/drawing/2014/main" id="{B6A68724-4426-B934-8CFB-F5157B53453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32" y="1252"/>
                <a:ext cx="1384" cy="579"/>
                <a:chOff x="2932" y="1252"/>
                <a:chExt cx="1384" cy="579"/>
              </a:xfrm>
            </p:grpSpPr>
            <p:sp>
              <p:nvSpPr>
                <p:cNvPr id="204822" name="Oval 22">
                  <a:extLst>
                    <a:ext uri="{FF2B5EF4-FFF2-40B4-BE49-F238E27FC236}">
                      <a16:creationId xmlns:a16="http://schemas.microsoft.com/office/drawing/2014/main" id="{FA09AA64-F3C0-8B2D-1BDB-E7F214E05A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32" y="1252"/>
                  <a:ext cx="1384" cy="365"/>
                </a:xfrm>
                <a:prstGeom prst="ellips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4823" name="Oval 23">
                  <a:extLst>
                    <a:ext uri="{FF2B5EF4-FFF2-40B4-BE49-F238E27FC236}">
                      <a16:creationId xmlns:a16="http://schemas.microsoft.com/office/drawing/2014/main" id="{04972A68-E4F8-1FC2-C1C2-2A7C109387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32" y="1465"/>
                  <a:ext cx="1384" cy="366"/>
                </a:xfrm>
                <a:prstGeom prst="ellips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4824" name="Group 24">
                <a:extLst>
                  <a:ext uri="{FF2B5EF4-FFF2-40B4-BE49-F238E27FC236}">
                    <a16:creationId xmlns:a16="http://schemas.microsoft.com/office/drawing/2014/main" id="{A5C6A4EC-3A6E-6E6D-590F-E00D51894E2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32" y="1679"/>
                <a:ext cx="1384" cy="578"/>
                <a:chOff x="2932" y="1679"/>
                <a:chExt cx="1384" cy="578"/>
              </a:xfrm>
            </p:grpSpPr>
            <p:sp>
              <p:nvSpPr>
                <p:cNvPr id="204825" name="Oval 25">
                  <a:extLst>
                    <a:ext uri="{FF2B5EF4-FFF2-40B4-BE49-F238E27FC236}">
                      <a16:creationId xmlns:a16="http://schemas.microsoft.com/office/drawing/2014/main" id="{8D853F4F-0301-C32B-893E-CACE116F75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32" y="1679"/>
                  <a:ext cx="1384" cy="365"/>
                </a:xfrm>
                <a:prstGeom prst="ellips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4826" name="Oval 26">
                  <a:extLst>
                    <a:ext uri="{FF2B5EF4-FFF2-40B4-BE49-F238E27FC236}">
                      <a16:creationId xmlns:a16="http://schemas.microsoft.com/office/drawing/2014/main" id="{BF6BDD32-626F-44A7-8817-A674E32CE9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32" y="1892"/>
                  <a:ext cx="1384" cy="365"/>
                </a:xfrm>
                <a:prstGeom prst="ellips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04827" name="Line 27">
            <a:extLst>
              <a:ext uri="{FF2B5EF4-FFF2-40B4-BE49-F238E27FC236}">
                <a16:creationId xmlns:a16="http://schemas.microsoft.com/office/drawing/2014/main" id="{ED7DB722-0E96-E061-9B02-3B6C44F4C45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48400" y="304800"/>
            <a:ext cx="3810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28" name="Line 28">
            <a:extLst>
              <a:ext uri="{FF2B5EF4-FFF2-40B4-BE49-F238E27FC236}">
                <a16:creationId xmlns:a16="http://schemas.microsoft.com/office/drawing/2014/main" id="{6A32B756-E579-A086-FDCA-11A4785B010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48400" y="1600200"/>
            <a:ext cx="3810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29" name="Rectangle 29">
            <a:extLst>
              <a:ext uri="{FF2B5EF4-FFF2-40B4-BE49-F238E27FC236}">
                <a16:creationId xmlns:a16="http://schemas.microsoft.com/office/drawing/2014/main" id="{F2ADFDA9-8E84-DC27-8833-76C322B1F7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6600" y="762000"/>
            <a:ext cx="81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7" rIns="92075" bIns="46037">
            <a:spAutoFit/>
          </a:bodyPr>
          <a:lstStyle/>
          <a:p>
            <a:pPr algn="l"/>
            <a:r>
              <a:rPr lang="en-US" altLang="en-US">
                <a:solidFill>
                  <a:schemeClr val="tx2"/>
                </a:solidFill>
              </a:rPr>
              <a:t>High</a:t>
            </a:r>
          </a:p>
        </p:txBody>
      </p:sp>
      <p:sp>
        <p:nvSpPr>
          <p:cNvPr id="204830" name="Rectangle 30">
            <a:extLst>
              <a:ext uri="{FF2B5EF4-FFF2-40B4-BE49-F238E27FC236}">
                <a16:creationId xmlns:a16="http://schemas.microsoft.com/office/drawing/2014/main" id="{35DBC348-9E70-9E2A-6BFB-B08E982671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463" y="838200"/>
            <a:ext cx="744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7" rIns="92075" bIns="46037">
            <a:spAutoFit/>
          </a:bodyPr>
          <a:lstStyle/>
          <a:p>
            <a:pPr algn="l"/>
            <a:r>
              <a:rPr lang="en-US" altLang="en-US"/>
              <a:t>Low</a:t>
            </a:r>
          </a:p>
        </p:txBody>
      </p:sp>
      <p:sp>
        <p:nvSpPr>
          <p:cNvPr id="204831" name="Rectangle 31">
            <a:extLst>
              <a:ext uri="{FF2B5EF4-FFF2-40B4-BE49-F238E27FC236}">
                <a16:creationId xmlns:a16="http://schemas.microsoft.com/office/drawing/2014/main" id="{13D791A7-E8F2-C891-D43D-CF94D1D043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895600"/>
            <a:ext cx="7924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/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40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2800"/>
              <a:t>V x I  =  P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2800"/>
              <a:t>(100 Volts) x (20 amps)  =  </a:t>
            </a:r>
            <a:r>
              <a:rPr lang="en-US" altLang="en-US" sz="2800">
                <a:solidFill>
                  <a:schemeClr val="hlink"/>
                </a:solidFill>
              </a:rPr>
              <a:t>2000 W</a:t>
            </a:r>
            <a:r>
              <a:rPr lang="en-US" altLang="en-US" sz="2800"/>
              <a:t> </a:t>
            </a:r>
          </a:p>
        </p:txBody>
      </p:sp>
      <p:sp>
        <p:nvSpPr>
          <p:cNvPr id="204833" name="Rectangle 33">
            <a:extLst>
              <a:ext uri="{FF2B5EF4-FFF2-40B4-BE49-F238E27FC236}">
                <a16:creationId xmlns:a16="http://schemas.microsoft.com/office/drawing/2014/main" id="{F3C85177-ABFE-CEB9-14D2-8BFCE6F51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638800"/>
            <a:ext cx="7924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/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2800"/>
              <a:t>(2000 Volts) x (1 amp)  =  </a:t>
            </a:r>
            <a:r>
              <a:rPr lang="en-US" altLang="en-US" sz="2800">
                <a:solidFill>
                  <a:schemeClr val="hlink"/>
                </a:solidFill>
              </a:rPr>
              <a:t>2000 W</a:t>
            </a:r>
            <a:r>
              <a:rPr lang="en-US" altLang="en-US" sz="2800"/>
              <a:t> </a:t>
            </a:r>
          </a:p>
        </p:txBody>
      </p:sp>
      <p:sp>
        <p:nvSpPr>
          <p:cNvPr id="204834" name="Rectangle 34">
            <a:extLst>
              <a:ext uri="{FF2B5EF4-FFF2-40B4-BE49-F238E27FC236}">
                <a16:creationId xmlns:a16="http://schemas.microsoft.com/office/drawing/2014/main" id="{6C21BE75-FC0C-3D4D-D5CD-1C0ABC7BE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267200"/>
            <a:ext cx="7924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/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sz="2800">
                <a:solidFill>
                  <a:srgbClr val="16EF05"/>
                </a:solidFill>
              </a:rPr>
              <a:t>A transformer changes the electricity to 2000 volts with 1 amp of current.  This still represents 2000 watts of electrical power.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3" name="Rectangle 3">
            <a:extLst>
              <a:ext uri="{FF2B5EF4-FFF2-40B4-BE49-F238E27FC236}">
                <a16:creationId xmlns:a16="http://schemas.microsoft.com/office/drawing/2014/main" id="{924D67F0-A16F-663A-A2CA-7ABAA2C74B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381000"/>
            <a:ext cx="8610600" cy="1447800"/>
          </a:xfrm>
        </p:spPr>
        <p:txBody>
          <a:bodyPr/>
          <a:lstStyle/>
          <a:p>
            <a:r>
              <a:rPr lang="en-US" altLang="en-US" sz="3600"/>
              <a:t>Electricity is often contained in “</a:t>
            </a:r>
            <a:r>
              <a:rPr lang="en-US" altLang="en-US" sz="3600">
                <a:solidFill>
                  <a:schemeClr val="accent1"/>
                </a:solidFill>
              </a:rPr>
              <a:t>circuits</a:t>
            </a:r>
            <a:r>
              <a:rPr lang="en-US" altLang="en-US" sz="3600"/>
              <a:t>” or closed loops of electrons flowing</a:t>
            </a:r>
          </a:p>
        </p:txBody>
      </p:sp>
      <p:pic>
        <p:nvPicPr>
          <p:cNvPr id="250887" name="Picture 7">
            <a:extLst>
              <a:ext uri="{FF2B5EF4-FFF2-40B4-BE49-F238E27FC236}">
                <a16:creationId xmlns:a16="http://schemas.microsoft.com/office/drawing/2014/main" id="{C17A3E2C-436F-CD32-363E-74F735F96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" t="9479" r="27837" b="9479"/>
          <a:stretch>
            <a:fillRect/>
          </a:stretch>
        </p:blipFill>
        <p:spPr bwMode="auto">
          <a:xfrm>
            <a:off x="1066800" y="2133600"/>
            <a:ext cx="2119313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0890" name="Rectangle 10">
            <a:extLst>
              <a:ext uri="{FF2B5EF4-FFF2-40B4-BE49-F238E27FC236}">
                <a16:creationId xmlns:a16="http://schemas.microsoft.com/office/drawing/2014/main" id="{DB30BA6C-E4AB-7331-E3FF-901D87CD4F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2057400"/>
            <a:ext cx="49530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altLang="en-US" sz="4000"/>
              <a:t>A </a:t>
            </a:r>
            <a:r>
              <a:rPr lang="en-US" altLang="en-US" sz="4000" b="1" u="sng">
                <a:solidFill>
                  <a:schemeClr val="accent1"/>
                </a:solidFill>
              </a:rPr>
              <a:t>series</a:t>
            </a:r>
            <a:r>
              <a:rPr lang="en-US" altLang="en-US" sz="4000"/>
              <a:t> circuit has only ONE loop of flowing electrons</a:t>
            </a:r>
            <a:endParaRPr lang="en-US" altLang="en-US" sz="4000">
              <a:solidFill>
                <a:schemeClr val="hlink"/>
              </a:solidFill>
            </a:endParaRPr>
          </a:p>
        </p:txBody>
      </p:sp>
      <p:sp>
        <p:nvSpPr>
          <p:cNvPr id="250891" name="Rectangle 11">
            <a:extLst>
              <a:ext uri="{FF2B5EF4-FFF2-40B4-BE49-F238E27FC236}">
                <a16:creationId xmlns:a16="http://schemas.microsoft.com/office/drawing/2014/main" id="{48A74E1C-1B9E-C156-C300-F47A7D4600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3429000"/>
            <a:ext cx="49530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buFontTx/>
              <a:buChar char="•"/>
            </a:pPr>
            <a:endParaRPr lang="en-US" altLang="en-US" sz="4000"/>
          </a:p>
          <a:p>
            <a:pPr algn="l" eaLnBrk="1" hangingPunct="1">
              <a:buFontTx/>
              <a:buChar char="•"/>
            </a:pPr>
            <a:r>
              <a:rPr lang="en-US" altLang="en-US" sz="4000">
                <a:solidFill>
                  <a:schemeClr val="hlink"/>
                </a:solidFill>
              </a:rPr>
              <a:t>The same current flows throughout the circuit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0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50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50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50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2324" name="Group 4">
            <a:extLst>
              <a:ext uri="{FF2B5EF4-FFF2-40B4-BE49-F238E27FC236}">
                <a16:creationId xmlns:a16="http://schemas.microsoft.com/office/drawing/2014/main" id="{5B5A5160-A750-E101-33D7-DD43398BF2A1}"/>
              </a:ext>
            </a:extLst>
          </p:cNvPr>
          <p:cNvGrpSpPr>
            <a:grpSpLocks/>
          </p:cNvGrpSpPr>
          <p:nvPr/>
        </p:nvGrpSpPr>
        <p:grpSpPr bwMode="auto">
          <a:xfrm>
            <a:off x="7650163" y="631825"/>
            <a:ext cx="652462" cy="434975"/>
            <a:chOff x="3172" y="1828"/>
            <a:chExt cx="904" cy="520"/>
          </a:xfrm>
        </p:grpSpPr>
        <p:sp>
          <p:nvSpPr>
            <p:cNvPr id="312325" name="Oval 5">
              <a:extLst>
                <a:ext uri="{FF2B5EF4-FFF2-40B4-BE49-F238E27FC236}">
                  <a16:creationId xmlns:a16="http://schemas.microsoft.com/office/drawing/2014/main" id="{BCF6CA7A-8238-4712-EB77-46EBD6ED5A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2" y="1828"/>
              <a:ext cx="904" cy="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326" name="Oval 6">
              <a:extLst>
                <a:ext uri="{FF2B5EF4-FFF2-40B4-BE49-F238E27FC236}">
                  <a16:creationId xmlns:a16="http://schemas.microsoft.com/office/drawing/2014/main" id="{91E53CB9-5496-6A1F-B010-1A4FF1D1A3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2" y="2020"/>
              <a:ext cx="904" cy="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2327" name="Group 7">
            <a:extLst>
              <a:ext uri="{FF2B5EF4-FFF2-40B4-BE49-F238E27FC236}">
                <a16:creationId xmlns:a16="http://schemas.microsoft.com/office/drawing/2014/main" id="{696AED9C-C21C-F213-1C1C-55CA6E03E591}"/>
              </a:ext>
            </a:extLst>
          </p:cNvPr>
          <p:cNvGrpSpPr>
            <a:grpSpLocks/>
          </p:cNvGrpSpPr>
          <p:nvPr/>
        </p:nvGrpSpPr>
        <p:grpSpPr bwMode="auto">
          <a:xfrm>
            <a:off x="7650163" y="936625"/>
            <a:ext cx="652462" cy="434975"/>
            <a:chOff x="3172" y="2212"/>
            <a:chExt cx="904" cy="520"/>
          </a:xfrm>
        </p:grpSpPr>
        <p:sp>
          <p:nvSpPr>
            <p:cNvPr id="312328" name="Oval 8">
              <a:extLst>
                <a:ext uri="{FF2B5EF4-FFF2-40B4-BE49-F238E27FC236}">
                  <a16:creationId xmlns:a16="http://schemas.microsoft.com/office/drawing/2014/main" id="{B6EB4599-2984-2E7B-7192-AC1D829213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2" y="2212"/>
              <a:ext cx="904" cy="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329" name="Oval 9">
              <a:extLst>
                <a:ext uri="{FF2B5EF4-FFF2-40B4-BE49-F238E27FC236}">
                  <a16:creationId xmlns:a16="http://schemas.microsoft.com/office/drawing/2014/main" id="{A78D523B-1C2D-E939-3453-651A660726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2" y="2404"/>
              <a:ext cx="904" cy="32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2330" name="Line 10">
            <a:extLst>
              <a:ext uri="{FF2B5EF4-FFF2-40B4-BE49-F238E27FC236}">
                <a16:creationId xmlns:a16="http://schemas.microsoft.com/office/drawing/2014/main" id="{FA280E24-6EE6-ACBC-0942-64A3D686C400}"/>
              </a:ext>
            </a:extLst>
          </p:cNvPr>
          <p:cNvSpPr>
            <a:spLocks noChangeShapeType="1"/>
          </p:cNvSpPr>
          <p:nvPr/>
        </p:nvSpPr>
        <p:spPr bwMode="auto">
          <a:xfrm>
            <a:off x="8305800" y="838200"/>
            <a:ext cx="4857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31" name="Line 11">
            <a:extLst>
              <a:ext uri="{FF2B5EF4-FFF2-40B4-BE49-F238E27FC236}">
                <a16:creationId xmlns:a16="http://schemas.microsoft.com/office/drawing/2014/main" id="{715E3AC4-4BC1-D70E-31CC-5FDC232537E7}"/>
              </a:ext>
            </a:extLst>
          </p:cNvPr>
          <p:cNvSpPr>
            <a:spLocks noChangeShapeType="1"/>
          </p:cNvSpPr>
          <p:nvPr/>
        </p:nvSpPr>
        <p:spPr bwMode="auto">
          <a:xfrm>
            <a:off x="8305800" y="1295400"/>
            <a:ext cx="520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2332" name="Group 12">
            <a:extLst>
              <a:ext uri="{FF2B5EF4-FFF2-40B4-BE49-F238E27FC236}">
                <a16:creationId xmlns:a16="http://schemas.microsoft.com/office/drawing/2014/main" id="{48D9BE59-BEF8-E87B-AB16-D01C24BA05BB}"/>
              </a:ext>
            </a:extLst>
          </p:cNvPr>
          <p:cNvGrpSpPr>
            <a:grpSpLocks/>
          </p:cNvGrpSpPr>
          <p:nvPr/>
        </p:nvGrpSpPr>
        <p:grpSpPr bwMode="auto">
          <a:xfrm>
            <a:off x="6705600" y="152400"/>
            <a:ext cx="1000125" cy="1600200"/>
            <a:chOff x="2932" y="1252"/>
            <a:chExt cx="1384" cy="1912"/>
          </a:xfrm>
        </p:grpSpPr>
        <p:grpSp>
          <p:nvGrpSpPr>
            <p:cNvPr id="312333" name="Group 13">
              <a:extLst>
                <a:ext uri="{FF2B5EF4-FFF2-40B4-BE49-F238E27FC236}">
                  <a16:creationId xmlns:a16="http://schemas.microsoft.com/office/drawing/2014/main" id="{2B03DF32-B5F0-7712-B005-0FE924220F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32" y="2159"/>
              <a:ext cx="1384" cy="1005"/>
              <a:chOff x="2932" y="2159"/>
              <a:chExt cx="1384" cy="1005"/>
            </a:xfrm>
          </p:grpSpPr>
          <p:grpSp>
            <p:nvGrpSpPr>
              <p:cNvPr id="312334" name="Group 14">
                <a:extLst>
                  <a:ext uri="{FF2B5EF4-FFF2-40B4-BE49-F238E27FC236}">
                    <a16:creationId xmlns:a16="http://schemas.microsoft.com/office/drawing/2014/main" id="{D373F6BB-94D1-A863-BD95-C90D13AFAE3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32" y="2159"/>
                <a:ext cx="1384" cy="578"/>
                <a:chOff x="2932" y="2159"/>
                <a:chExt cx="1384" cy="578"/>
              </a:xfrm>
            </p:grpSpPr>
            <p:sp>
              <p:nvSpPr>
                <p:cNvPr id="312335" name="Oval 15">
                  <a:extLst>
                    <a:ext uri="{FF2B5EF4-FFF2-40B4-BE49-F238E27FC236}">
                      <a16:creationId xmlns:a16="http://schemas.microsoft.com/office/drawing/2014/main" id="{BBF40AC7-8F17-4AF5-0C6D-0E1B6616C1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32" y="2159"/>
                  <a:ext cx="1384" cy="365"/>
                </a:xfrm>
                <a:prstGeom prst="ellips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2336" name="Oval 16">
                  <a:extLst>
                    <a:ext uri="{FF2B5EF4-FFF2-40B4-BE49-F238E27FC236}">
                      <a16:creationId xmlns:a16="http://schemas.microsoft.com/office/drawing/2014/main" id="{7D8FC85A-DE58-2552-3504-D9DAA1683C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32" y="2372"/>
                  <a:ext cx="1384" cy="365"/>
                </a:xfrm>
                <a:prstGeom prst="ellips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12337" name="Group 17">
                <a:extLst>
                  <a:ext uri="{FF2B5EF4-FFF2-40B4-BE49-F238E27FC236}">
                    <a16:creationId xmlns:a16="http://schemas.microsoft.com/office/drawing/2014/main" id="{37FFF69E-FE04-A3ED-B371-5180296C7D8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32" y="2585"/>
                <a:ext cx="1384" cy="579"/>
                <a:chOff x="2932" y="2585"/>
                <a:chExt cx="1384" cy="579"/>
              </a:xfrm>
            </p:grpSpPr>
            <p:sp>
              <p:nvSpPr>
                <p:cNvPr id="312338" name="Oval 18">
                  <a:extLst>
                    <a:ext uri="{FF2B5EF4-FFF2-40B4-BE49-F238E27FC236}">
                      <a16:creationId xmlns:a16="http://schemas.microsoft.com/office/drawing/2014/main" id="{4642574C-4008-DB3D-BDA9-D18C8D3914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32" y="2585"/>
                  <a:ext cx="1384" cy="366"/>
                </a:xfrm>
                <a:prstGeom prst="ellips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2339" name="Oval 19">
                  <a:extLst>
                    <a:ext uri="{FF2B5EF4-FFF2-40B4-BE49-F238E27FC236}">
                      <a16:creationId xmlns:a16="http://schemas.microsoft.com/office/drawing/2014/main" id="{CD45EE8E-C732-A783-F0F4-A3F7823972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32" y="2799"/>
                  <a:ext cx="1384" cy="365"/>
                </a:xfrm>
                <a:prstGeom prst="ellips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12340" name="Group 20">
              <a:extLst>
                <a:ext uri="{FF2B5EF4-FFF2-40B4-BE49-F238E27FC236}">
                  <a16:creationId xmlns:a16="http://schemas.microsoft.com/office/drawing/2014/main" id="{52D8524D-5948-FB68-EE21-0E9518E8F3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32" y="1252"/>
              <a:ext cx="1384" cy="1005"/>
              <a:chOff x="2932" y="1252"/>
              <a:chExt cx="1384" cy="1005"/>
            </a:xfrm>
          </p:grpSpPr>
          <p:grpSp>
            <p:nvGrpSpPr>
              <p:cNvPr id="312341" name="Group 21">
                <a:extLst>
                  <a:ext uri="{FF2B5EF4-FFF2-40B4-BE49-F238E27FC236}">
                    <a16:creationId xmlns:a16="http://schemas.microsoft.com/office/drawing/2014/main" id="{66592FB9-60BF-4AD7-8F75-50D08915839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32" y="1252"/>
                <a:ext cx="1384" cy="579"/>
                <a:chOff x="2932" y="1252"/>
                <a:chExt cx="1384" cy="579"/>
              </a:xfrm>
            </p:grpSpPr>
            <p:sp>
              <p:nvSpPr>
                <p:cNvPr id="312342" name="Oval 22">
                  <a:extLst>
                    <a:ext uri="{FF2B5EF4-FFF2-40B4-BE49-F238E27FC236}">
                      <a16:creationId xmlns:a16="http://schemas.microsoft.com/office/drawing/2014/main" id="{D49A527F-86B2-7867-6194-F7E43E6621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32" y="1252"/>
                  <a:ext cx="1384" cy="365"/>
                </a:xfrm>
                <a:prstGeom prst="ellips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2343" name="Oval 23">
                  <a:extLst>
                    <a:ext uri="{FF2B5EF4-FFF2-40B4-BE49-F238E27FC236}">
                      <a16:creationId xmlns:a16="http://schemas.microsoft.com/office/drawing/2014/main" id="{F221D732-8CC2-2F20-A363-4B48C0A052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32" y="1465"/>
                  <a:ext cx="1384" cy="366"/>
                </a:xfrm>
                <a:prstGeom prst="ellips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12344" name="Group 24">
                <a:extLst>
                  <a:ext uri="{FF2B5EF4-FFF2-40B4-BE49-F238E27FC236}">
                    <a16:creationId xmlns:a16="http://schemas.microsoft.com/office/drawing/2014/main" id="{48D61387-5CA6-3105-B33C-4D0CB2EE68C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32" y="1679"/>
                <a:ext cx="1384" cy="578"/>
                <a:chOff x="2932" y="1679"/>
                <a:chExt cx="1384" cy="578"/>
              </a:xfrm>
            </p:grpSpPr>
            <p:sp>
              <p:nvSpPr>
                <p:cNvPr id="312345" name="Oval 25">
                  <a:extLst>
                    <a:ext uri="{FF2B5EF4-FFF2-40B4-BE49-F238E27FC236}">
                      <a16:creationId xmlns:a16="http://schemas.microsoft.com/office/drawing/2014/main" id="{DAA8428A-754A-A947-7FCD-9F97B63434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32" y="1679"/>
                  <a:ext cx="1384" cy="365"/>
                </a:xfrm>
                <a:prstGeom prst="ellips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2346" name="Oval 26">
                  <a:extLst>
                    <a:ext uri="{FF2B5EF4-FFF2-40B4-BE49-F238E27FC236}">
                      <a16:creationId xmlns:a16="http://schemas.microsoft.com/office/drawing/2014/main" id="{4495FD04-6745-8B31-2E70-C0780D9D53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32" y="1892"/>
                  <a:ext cx="1384" cy="365"/>
                </a:xfrm>
                <a:prstGeom prst="ellips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12347" name="Line 27">
            <a:extLst>
              <a:ext uri="{FF2B5EF4-FFF2-40B4-BE49-F238E27FC236}">
                <a16:creationId xmlns:a16="http://schemas.microsoft.com/office/drawing/2014/main" id="{7E33E134-F3E8-5BEE-3B52-2E8E520A711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48400" y="304800"/>
            <a:ext cx="3810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48" name="Line 28">
            <a:extLst>
              <a:ext uri="{FF2B5EF4-FFF2-40B4-BE49-F238E27FC236}">
                <a16:creationId xmlns:a16="http://schemas.microsoft.com/office/drawing/2014/main" id="{6D366010-DEA7-7ECD-FC39-29B4AC11F53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48400" y="1600200"/>
            <a:ext cx="3810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49" name="Rectangle 29">
            <a:extLst>
              <a:ext uri="{FF2B5EF4-FFF2-40B4-BE49-F238E27FC236}">
                <a16:creationId xmlns:a16="http://schemas.microsoft.com/office/drawing/2014/main" id="{3829C88D-D4E7-80B5-BA9B-A77B27B654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6600" y="762000"/>
            <a:ext cx="81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7" rIns="92075" bIns="46037">
            <a:spAutoFit/>
          </a:bodyPr>
          <a:lstStyle/>
          <a:p>
            <a:pPr algn="l"/>
            <a:r>
              <a:rPr lang="en-US" altLang="en-US">
                <a:solidFill>
                  <a:schemeClr val="tx2"/>
                </a:solidFill>
              </a:rPr>
              <a:t>High</a:t>
            </a:r>
          </a:p>
        </p:txBody>
      </p:sp>
      <p:sp>
        <p:nvSpPr>
          <p:cNvPr id="312350" name="Rectangle 30">
            <a:extLst>
              <a:ext uri="{FF2B5EF4-FFF2-40B4-BE49-F238E27FC236}">
                <a16:creationId xmlns:a16="http://schemas.microsoft.com/office/drawing/2014/main" id="{61B79586-AE97-8B98-53C7-68AF1AD49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463" y="838200"/>
            <a:ext cx="744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7" rIns="92075" bIns="46037">
            <a:spAutoFit/>
          </a:bodyPr>
          <a:lstStyle/>
          <a:p>
            <a:pPr algn="l"/>
            <a:r>
              <a:rPr lang="en-US" altLang="en-US"/>
              <a:t>Low</a:t>
            </a:r>
          </a:p>
        </p:txBody>
      </p:sp>
      <p:sp>
        <p:nvSpPr>
          <p:cNvPr id="312352" name="Rectangle 32">
            <a:extLst>
              <a:ext uri="{FF2B5EF4-FFF2-40B4-BE49-F238E27FC236}">
                <a16:creationId xmlns:a16="http://schemas.microsoft.com/office/drawing/2014/main" id="{6DA7B9EB-A17F-7B36-924A-CAAC243B00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286000"/>
            <a:ext cx="85344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4400">
                <a:solidFill>
                  <a:srgbClr val="16EF05"/>
                </a:solidFill>
              </a:rPr>
              <a:t>“Step up” transformers</a:t>
            </a:r>
            <a:r>
              <a:rPr lang="en-US" altLang="en-US"/>
              <a:t> </a:t>
            </a:r>
          </a:p>
          <a:p>
            <a:r>
              <a:rPr lang="en-US" altLang="en-US" sz="2800"/>
              <a:t>increase the potential while decreasing the current</a:t>
            </a:r>
          </a:p>
          <a:p>
            <a:endParaRPr lang="en-US" altLang="en-US" sz="2800"/>
          </a:p>
        </p:txBody>
      </p:sp>
      <p:sp>
        <p:nvSpPr>
          <p:cNvPr id="312354" name="Rectangle 34">
            <a:extLst>
              <a:ext uri="{FF2B5EF4-FFF2-40B4-BE49-F238E27FC236}">
                <a16:creationId xmlns:a16="http://schemas.microsoft.com/office/drawing/2014/main" id="{67645258-1F3C-20AD-A919-481FEF1A7F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992563"/>
            <a:ext cx="853440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4400">
                <a:solidFill>
                  <a:srgbClr val="16EF05"/>
                </a:solidFill>
              </a:rPr>
              <a:t>“Step down” transformers</a:t>
            </a:r>
            <a:r>
              <a:rPr lang="en-US" altLang="en-US"/>
              <a:t> </a:t>
            </a:r>
          </a:p>
          <a:p>
            <a:r>
              <a:rPr lang="en-US" altLang="en-US" sz="2800"/>
              <a:t>decrease the potential while increasing the current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2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12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12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12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>
            <a:extLst>
              <a:ext uri="{FF2B5EF4-FFF2-40B4-BE49-F238E27FC236}">
                <a16:creationId xmlns:a16="http://schemas.microsoft.com/office/drawing/2014/main" id="{F48A06B2-567E-F345-FB26-EF37A2CF15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7772400" cy="1147763"/>
          </a:xfrm>
        </p:spPr>
        <p:txBody>
          <a:bodyPr/>
          <a:lstStyle/>
          <a:p>
            <a:r>
              <a:rPr lang="en-US" altLang="en-US"/>
              <a:t>“Step Up” Transformers</a:t>
            </a:r>
          </a:p>
        </p:txBody>
      </p:sp>
      <p:pic>
        <p:nvPicPr>
          <p:cNvPr id="208899" name="Picture 3">
            <a:extLst>
              <a:ext uri="{FF2B5EF4-FFF2-40B4-BE49-F238E27FC236}">
                <a16:creationId xmlns:a16="http://schemas.microsoft.com/office/drawing/2014/main" id="{37933CC7-ADA2-492C-A35C-B02589637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05000"/>
            <a:ext cx="7010400" cy="341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900" name="Text Box 4">
            <a:extLst>
              <a:ext uri="{FF2B5EF4-FFF2-40B4-BE49-F238E27FC236}">
                <a16:creationId xmlns:a16="http://schemas.microsoft.com/office/drawing/2014/main" id="{25CD18EF-4BE4-3A35-A5B4-C6E975B00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510213"/>
            <a:ext cx="85264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altLang="en-US" sz="2800">
                <a:solidFill>
                  <a:srgbClr val="16EF05"/>
                </a:solidFill>
                <a:latin typeface="Tahoma" panose="020B0604030504040204" pitchFamily="34" charset="0"/>
              </a:rPr>
              <a:t>Transformers reduce current (</a:t>
            </a:r>
            <a:r>
              <a:rPr lang="en-US" altLang="en-US" sz="2800">
                <a:solidFill>
                  <a:schemeClr val="tx2"/>
                </a:solidFill>
                <a:latin typeface="Tahoma" panose="020B0604030504040204" pitchFamily="34" charset="0"/>
              </a:rPr>
              <a:t>and increase potential</a:t>
            </a:r>
            <a:r>
              <a:rPr lang="en-US" altLang="en-US" sz="2800">
                <a:solidFill>
                  <a:srgbClr val="16EF05"/>
                </a:solidFill>
                <a:latin typeface="Tahoma" panose="020B0604030504040204" pitchFamily="34" charset="0"/>
              </a:rPr>
              <a:t>)</a:t>
            </a:r>
          </a:p>
        </p:txBody>
      </p:sp>
      <p:sp>
        <p:nvSpPr>
          <p:cNvPr id="208901" name="Line 5">
            <a:extLst>
              <a:ext uri="{FF2B5EF4-FFF2-40B4-BE49-F238E27FC236}">
                <a16:creationId xmlns:a16="http://schemas.microsoft.com/office/drawing/2014/main" id="{45F484DB-52FB-7313-8CE9-45E1F2422DF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76400" y="4953000"/>
            <a:ext cx="762000" cy="6096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8902" name="Text Box 6">
            <a:extLst>
              <a:ext uri="{FF2B5EF4-FFF2-40B4-BE49-F238E27FC236}">
                <a16:creationId xmlns:a16="http://schemas.microsoft.com/office/drawing/2014/main" id="{6B18B6AF-D737-E912-2B08-6F127F929C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7475" y="1447800"/>
            <a:ext cx="6613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altLang="en-US">
                <a:latin typeface="Tahoma" panose="020B0604030504040204" pitchFamily="34" charset="0"/>
              </a:rPr>
              <a:t>Low current / high potential (voltage) electricity</a:t>
            </a:r>
          </a:p>
        </p:txBody>
      </p:sp>
      <p:sp>
        <p:nvSpPr>
          <p:cNvPr id="208903" name="Line 7">
            <a:extLst>
              <a:ext uri="{FF2B5EF4-FFF2-40B4-BE49-F238E27FC236}">
                <a16:creationId xmlns:a16="http://schemas.microsoft.com/office/drawing/2014/main" id="{0BFD920C-7A7F-6950-4BF1-CB0D8C75E191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1981200"/>
            <a:ext cx="685800" cy="1066800"/>
          </a:xfrm>
          <a:prstGeom prst="line">
            <a:avLst/>
          </a:prstGeom>
          <a:noFill/>
          <a:ln w="38100">
            <a:solidFill>
              <a:schemeClr val="bg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08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8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8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179" name="Picture 3">
            <a:extLst>
              <a:ext uri="{FF2B5EF4-FFF2-40B4-BE49-F238E27FC236}">
                <a16:creationId xmlns:a16="http://schemas.microsoft.com/office/drawing/2014/main" id="{4E767A0C-439C-6E11-7080-9AD96B9AC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133600"/>
            <a:ext cx="5014913" cy="375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6180" name="Text Box 4">
            <a:extLst>
              <a:ext uri="{FF2B5EF4-FFF2-40B4-BE49-F238E27FC236}">
                <a16:creationId xmlns:a16="http://schemas.microsoft.com/office/drawing/2014/main" id="{262B9155-5B2C-A67A-CA14-39844A004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1524000"/>
            <a:ext cx="279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From the generator</a:t>
            </a:r>
          </a:p>
        </p:txBody>
      </p:sp>
      <p:sp>
        <p:nvSpPr>
          <p:cNvPr id="306181" name="Line 5">
            <a:extLst>
              <a:ext uri="{FF2B5EF4-FFF2-40B4-BE49-F238E27FC236}">
                <a16:creationId xmlns:a16="http://schemas.microsoft.com/office/drawing/2014/main" id="{61E68997-CF76-4AF0-2E7D-D66D1D8429E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38800" y="2057400"/>
            <a:ext cx="7620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182" name="Text Box 6">
            <a:extLst>
              <a:ext uri="{FF2B5EF4-FFF2-40B4-BE49-F238E27FC236}">
                <a16:creationId xmlns:a16="http://schemas.microsoft.com/office/drawing/2014/main" id="{7AB69EC2-0FD3-22FC-229F-0CBA8D313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581400"/>
            <a:ext cx="17605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To the consumer</a:t>
            </a:r>
          </a:p>
        </p:txBody>
      </p:sp>
      <p:sp>
        <p:nvSpPr>
          <p:cNvPr id="306183" name="Line 7">
            <a:extLst>
              <a:ext uri="{FF2B5EF4-FFF2-40B4-BE49-F238E27FC236}">
                <a16:creationId xmlns:a16="http://schemas.microsoft.com/office/drawing/2014/main" id="{05B20446-97D3-8AE1-85E6-1D3DAEDAD46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24000" y="2362200"/>
            <a:ext cx="175260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185" name="Rectangle 9">
            <a:extLst>
              <a:ext uri="{FF2B5EF4-FFF2-40B4-BE49-F238E27FC236}">
                <a16:creationId xmlns:a16="http://schemas.microsoft.com/office/drawing/2014/main" id="{D9001C70-0FE7-91E8-58AB-1051688830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7772400" cy="1147763"/>
          </a:xfrm>
          <a:noFill/>
          <a:ln/>
        </p:spPr>
        <p:txBody>
          <a:bodyPr/>
          <a:lstStyle/>
          <a:p>
            <a:r>
              <a:rPr lang="en-US" altLang="en-US"/>
              <a:t>“Step Up” Transformers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06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6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06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180" grpId="0"/>
      <p:bldP spid="30618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5" name="Rectangle 3">
            <a:extLst>
              <a:ext uri="{FF2B5EF4-FFF2-40B4-BE49-F238E27FC236}">
                <a16:creationId xmlns:a16="http://schemas.microsoft.com/office/drawing/2014/main" id="{12BB5CCF-2BDA-18BE-A3AF-2A348013C6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7885113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600"/>
              <a:t>exist near our homes and increase the current (</a:t>
            </a:r>
            <a:r>
              <a:rPr lang="en-US" altLang="en-US" sz="3600">
                <a:solidFill>
                  <a:srgbClr val="16EF05"/>
                </a:solidFill>
              </a:rPr>
              <a:t>reducing the potential</a:t>
            </a:r>
            <a:r>
              <a:rPr lang="en-US" altLang="en-US" sz="3600"/>
              <a:t>)</a:t>
            </a:r>
            <a:r>
              <a:rPr lang="en-US" altLang="en-US"/>
              <a:t> </a:t>
            </a:r>
          </a:p>
        </p:txBody>
      </p:sp>
      <p:pic>
        <p:nvPicPr>
          <p:cNvPr id="212996" name="Picture 4">
            <a:extLst>
              <a:ext uri="{FF2B5EF4-FFF2-40B4-BE49-F238E27FC236}">
                <a16:creationId xmlns:a16="http://schemas.microsoft.com/office/drawing/2014/main" id="{3111D603-D008-E119-10F4-A90B7247F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" r="1093" b="3099"/>
          <a:stretch>
            <a:fillRect/>
          </a:stretch>
        </p:blipFill>
        <p:spPr bwMode="auto">
          <a:xfrm>
            <a:off x="1676400" y="2514600"/>
            <a:ext cx="62484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2997" name="Text Box 5">
            <a:extLst>
              <a:ext uri="{FF2B5EF4-FFF2-40B4-BE49-F238E27FC236}">
                <a16:creationId xmlns:a16="http://schemas.microsoft.com/office/drawing/2014/main" id="{3864662B-5254-4EBE-4DD5-A9ED1B4D6C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13" y="3367088"/>
            <a:ext cx="15255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altLang="en-US" sz="1800">
                <a:latin typeface="Tahoma" panose="020B0604030504040204" pitchFamily="34" charset="0"/>
              </a:rPr>
              <a:t>Transformers</a:t>
            </a:r>
          </a:p>
        </p:txBody>
      </p:sp>
      <p:sp>
        <p:nvSpPr>
          <p:cNvPr id="212998" name="Line 6">
            <a:extLst>
              <a:ext uri="{FF2B5EF4-FFF2-40B4-BE49-F238E27FC236}">
                <a16:creationId xmlns:a16="http://schemas.microsoft.com/office/drawing/2014/main" id="{F3E8CA67-83D6-733A-226B-DA9AFF2F9A62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3733800"/>
            <a:ext cx="1219200" cy="1066800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3000" name="Rectangle 8">
            <a:extLst>
              <a:ext uri="{FF2B5EF4-FFF2-40B4-BE49-F238E27FC236}">
                <a16:creationId xmlns:a16="http://schemas.microsoft.com/office/drawing/2014/main" id="{EA786EA3-21BB-8559-7EF2-C85B925B75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7772400" cy="1147763"/>
          </a:xfrm>
          <a:noFill/>
          <a:ln/>
        </p:spPr>
        <p:txBody>
          <a:bodyPr/>
          <a:lstStyle/>
          <a:p>
            <a:r>
              <a:rPr lang="en-US" altLang="en-US"/>
              <a:t>“Step Down” Transformers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12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12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>
            <a:extLst>
              <a:ext uri="{FF2B5EF4-FFF2-40B4-BE49-F238E27FC236}">
                <a16:creationId xmlns:a16="http://schemas.microsoft.com/office/drawing/2014/main" id="{C53A1530-6575-4CFE-0F09-5CEF39CDDB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1147763"/>
          </a:xfrm>
        </p:spPr>
        <p:txBody>
          <a:bodyPr/>
          <a:lstStyle/>
          <a:p>
            <a:r>
              <a:rPr lang="en-US" altLang="en-US"/>
              <a:t>Reducing Amperage or Current </a:t>
            </a:r>
          </a:p>
        </p:txBody>
      </p:sp>
      <p:sp>
        <p:nvSpPr>
          <p:cNvPr id="313347" name="Rectangle 3">
            <a:extLst>
              <a:ext uri="{FF2B5EF4-FFF2-40B4-BE49-F238E27FC236}">
                <a16:creationId xmlns:a16="http://schemas.microsoft.com/office/drawing/2014/main" id="{57D054D1-0F06-8B3D-1CF7-B98788A317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4038600" cy="2819400"/>
          </a:xfrm>
        </p:spPr>
        <p:txBody>
          <a:bodyPr/>
          <a:lstStyle/>
          <a:p>
            <a:r>
              <a:rPr lang="en-US" altLang="en-US" sz="2800"/>
              <a:t>Transformers are used at the power plant to decrease the current (therefore increasing the potential)</a:t>
            </a:r>
          </a:p>
        </p:txBody>
      </p:sp>
      <p:pic>
        <p:nvPicPr>
          <p:cNvPr id="313348" name="Picture 4">
            <a:extLst>
              <a:ext uri="{FF2B5EF4-FFF2-40B4-BE49-F238E27FC236}">
                <a16:creationId xmlns:a16="http://schemas.microsoft.com/office/drawing/2014/main" id="{337B7686-0003-18B5-DB06-8E2345A29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8" r="21277"/>
          <a:stretch>
            <a:fillRect/>
          </a:stretch>
        </p:blipFill>
        <p:spPr bwMode="auto">
          <a:xfrm>
            <a:off x="6145213" y="2362200"/>
            <a:ext cx="2922587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3349" name="Text Box 5">
            <a:extLst>
              <a:ext uri="{FF2B5EF4-FFF2-40B4-BE49-F238E27FC236}">
                <a16:creationId xmlns:a16="http://schemas.microsoft.com/office/drawing/2014/main" id="{CE218491-0858-53D6-885A-A56C9C2F0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1447800"/>
            <a:ext cx="3309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altLang="en-US">
                <a:solidFill>
                  <a:schemeClr val="hlink"/>
                </a:solidFill>
                <a:latin typeface="Tahoma" panose="020B0604030504040204" pitchFamily="34" charset="0"/>
              </a:rPr>
              <a:t>Current from generator</a:t>
            </a:r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313350" name="Text Box 6">
            <a:extLst>
              <a:ext uri="{FF2B5EF4-FFF2-40B4-BE49-F238E27FC236}">
                <a16:creationId xmlns:a16="http://schemas.microsoft.com/office/drawing/2014/main" id="{56709D4B-DA0B-A9D6-1450-7866787C56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5486400"/>
            <a:ext cx="3198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altLang="en-US">
                <a:solidFill>
                  <a:schemeClr val="accent2"/>
                </a:solidFill>
                <a:latin typeface="Tahoma" panose="020B0604030504040204" pitchFamily="34" charset="0"/>
              </a:rPr>
              <a:t>Higher voltage current</a:t>
            </a:r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313351" name="Line 7">
            <a:extLst>
              <a:ext uri="{FF2B5EF4-FFF2-40B4-BE49-F238E27FC236}">
                <a16:creationId xmlns:a16="http://schemas.microsoft.com/office/drawing/2014/main" id="{41AC26D7-3061-AA1F-D942-316BF3BE9452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0" y="1905000"/>
            <a:ext cx="76200" cy="685800"/>
          </a:xfrm>
          <a:prstGeom prst="line">
            <a:avLst/>
          </a:prstGeom>
          <a:noFill/>
          <a:ln w="38100">
            <a:solidFill>
              <a:schemeClr val="hlink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3352" name="Line 8">
            <a:extLst>
              <a:ext uri="{FF2B5EF4-FFF2-40B4-BE49-F238E27FC236}">
                <a16:creationId xmlns:a16="http://schemas.microsoft.com/office/drawing/2014/main" id="{54FCFF46-011D-B81C-75DB-43343510B6A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86400" y="2971800"/>
            <a:ext cx="1371600" cy="2514600"/>
          </a:xfrm>
          <a:prstGeom prst="line">
            <a:avLst/>
          </a:prstGeom>
          <a:noFill/>
          <a:ln w="38100">
            <a:solidFill>
              <a:schemeClr val="accent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3353" name="Text Box 9">
            <a:extLst>
              <a:ext uri="{FF2B5EF4-FFF2-40B4-BE49-F238E27FC236}">
                <a16:creationId xmlns:a16="http://schemas.microsoft.com/office/drawing/2014/main" id="{BB05F21D-283E-CE51-587E-DDE24C0B6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5562600"/>
            <a:ext cx="1517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altLang="en-US">
                <a:solidFill>
                  <a:schemeClr val="tx2"/>
                </a:solidFill>
                <a:latin typeface="Tahoma" panose="020B0604030504040204" pitchFamily="34" charset="0"/>
              </a:rPr>
              <a:t>Insulators</a:t>
            </a:r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313354" name="Line 10">
            <a:extLst>
              <a:ext uri="{FF2B5EF4-FFF2-40B4-BE49-F238E27FC236}">
                <a16:creationId xmlns:a16="http://schemas.microsoft.com/office/drawing/2014/main" id="{CB2903A1-646D-9779-2115-6B2599F68B7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467600" y="3352800"/>
            <a:ext cx="228600" cy="2286000"/>
          </a:xfrm>
          <a:prstGeom prst="line">
            <a:avLst/>
          </a:prstGeom>
          <a:noFill/>
          <a:ln w="38100">
            <a:solidFill>
              <a:schemeClr val="tx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3355" name="Rectangle 11">
            <a:extLst>
              <a:ext uri="{FF2B5EF4-FFF2-40B4-BE49-F238E27FC236}">
                <a16:creationId xmlns:a16="http://schemas.microsoft.com/office/drawing/2014/main" id="{3B3956A0-26EB-DD79-BAB8-2FCF2781D5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572000"/>
            <a:ext cx="4038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/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16EF05"/>
                </a:solidFill>
              </a:rPr>
              <a:t>This reduces transmission losses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3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3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3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3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13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13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13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13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13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13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49" grpId="0"/>
      <p:bldP spid="313350" grpId="0"/>
      <p:bldP spid="31335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>
            <a:extLst>
              <a:ext uri="{FF2B5EF4-FFF2-40B4-BE49-F238E27FC236}">
                <a16:creationId xmlns:a16="http://schemas.microsoft.com/office/drawing/2014/main" id="{7B182EDE-EFF9-9114-B31C-92C0DECA39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76600" y="304800"/>
            <a:ext cx="4495800" cy="1147763"/>
          </a:xfrm>
        </p:spPr>
        <p:txBody>
          <a:bodyPr/>
          <a:lstStyle/>
          <a:p>
            <a:r>
              <a:rPr lang="en-US" altLang="en-US">
                <a:solidFill>
                  <a:srgbClr val="16EF05"/>
                </a:solidFill>
              </a:rPr>
              <a:t>One Last Thing</a:t>
            </a:r>
          </a:p>
        </p:txBody>
      </p:sp>
      <p:sp>
        <p:nvSpPr>
          <p:cNvPr id="305155" name="Rectangle 3">
            <a:extLst>
              <a:ext uri="{FF2B5EF4-FFF2-40B4-BE49-F238E27FC236}">
                <a16:creationId xmlns:a16="http://schemas.microsoft.com/office/drawing/2014/main" id="{57BBE984-B26C-1383-5714-8B16BDEB78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1219200"/>
            <a:ext cx="6858000" cy="1524000"/>
          </a:xfrm>
        </p:spPr>
        <p:txBody>
          <a:bodyPr/>
          <a:lstStyle/>
          <a:p>
            <a:r>
              <a:rPr lang="en-US" altLang="en-US" sz="2800"/>
              <a:t>Current is created when electricity is connecting to the earth.  This is called the “ground”</a:t>
            </a:r>
          </a:p>
        </p:txBody>
      </p:sp>
      <p:sp>
        <p:nvSpPr>
          <p:cNvPr id="305157" name="Rectangle 5">
            <a:extLst>
              <a:ext uri="{FF2B5EF4-FFF2-40B4-BE49-F238E27FC236}">
                <a16:creationId xmlns:a16="http://schemas.microsoft.com/office/drawing/2014/main" id="{7BF9C980-7139-804A-21BA-B26906D3C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124200"/>
            <a:ext cx="6858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/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Wires are used to connect to the earth.  These are called “ground wires”</a:t>
            </a:r>
          </a:p>
        </p:txBody>
      </p:sp>
      <p:sp>
        <p:nvSpPr>
          <p:cNvPr id="305158" name="Rectangle 6">
            <a:extLst>
              <a:ext uri="{FF2B5EF4-FFF2-40B4-BE49-F238E27FC236}">
                <a16:creationId xmlns:a16="http://schemas.microsoft.com/office/drawing/2014/main" id="{4598010B-698E-1EA8-08B4-C0C0B6A14A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572000"/>
            <a:ext cx="6858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/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If part of an appliance is connected to the earth through the ground wire it is “grounded”</a:t>
            </a:r>
          </a:p>
        </p:txBody>
      </p:sp>
      <p:pic>
        <p:nvPicPr>
          <p:cNvPr id="305159" name="Picture 7">
            <a:extLst>
              <a:ext uri="{FF2B5EF4-FFF2-40B4-BE49-F238E27FC236}">
                <a16:creationId xmlns:a16="http://schemas.microsoft.com/office/drawing/2014/main" id="{E4432CAC-C3C8-07AC-4D21-5D86AB4BF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1475"/>
            <a:ext cx="8763000" cy="594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>
            <a:extLst>
              <a:ext uri="{FF2B5EF4-FFF2-40B4-BE49-F238E27FC236}">
                <a16:creationId xmlns:a16="http://schemas.microsoft.com/office/drawing/2014/main" id="{9834ED0D-687E-8461-0168-83FC251698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3505200" cy="3962400"/>
          </a:xfrm>
        </p:spPr>
        <p:txBody>
          <a:bodyPr/>
          <a:lstStyle/>
          <a:p>
            <a:r>
              <a:rPr lang="en-US" altLang="en-US"/>
              <a:t>Some types of Christmas lights use a </a:t>
            </a:r>
            <a:r>
              <a:rPr lang="en-US" altLang="en-US">
                <a:solidFill>
                  <a:schemeClr val="tx1"/>
                </a:solidFill>
              </a:rPr>
              <a:t>series</a:t>
            </a:r>
            <a:r>
              <a:rPr lang="en-US" altLang="en-US"/>
              <a:t> circuit</a:t>
            </a:r>
          </a:p>
        </p:txBody>
      </p:sp>
      <p:sp>
        <p:nvSpPr>
          <p:cNvPr id="252933" name="Text Box 5">
            <a:extLst>
              <a:ext uri="{FF2B5EF4-FFF2-40B4-BE49-F238E27FC236}">
                <a16:creationId xmlns:a16="http://schemas.microsoft.com/office/drawing/2014/main" id="{0FC600A7-F943-A05D-CBDA-47E252F1F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8194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pic>
        <p:nvPicPr>
          <p:cNvPr id="252934" name="Picture 6">
            <a:extLst>
              <a:ext uri="{FF2B5EF4-FFF2-40B4-BE49-F238E27FC236}">
                <a16:creationId xmlns:a16="http://schemas.microsoft.com/office/drawing/2014/main" id="{3C424E6F-2AAF-8C2B-B445-ABBB0D24C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685800"/>
            <a:ext cx="4278313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2935" name="Rectangle 7">
            <a:extLst>
              <a:ext uri="{FF2B5EF4-FFF2-40B4-BE49-F238E27FC236}">
                <a16:creationId xmlns:a16="http://schemas.microsoft.com/office/drawing/2014/main" id="{39A1CF65-BC18-965F-AAF3-2C05EC2919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5029200"/>
            <a:ext cx="7239000" cy="762000"/>
          </a:xfrm>
          <a:solidFill>
            <a:schemeClr val="tx2"/>
          </a:solidFill>
          <a:ln/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2400"/>
              <a:t>	</a:t>
            </a:r>
            <a:r>
              <a:rPr lang="en-US" altLang="en-US" sz="2400">
                <a:solidFill>
                  <a:schemeClr val="accent1"/>
                </a:solidFill>
              </a:rPr>
              <a:t>What is a major disadvantage of using devices with series circuits?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529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529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29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29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293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293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29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29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5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>
            <a:extLst>
              <a:ext uri="{FF2B5EF4-FFF2-40B4-BE49-F238E27FC236}">
                <a16:creationId xmlns:a16="http://schemas.microsoft.com/office/drawing/2014/main" id="{167696F4-7D2C-ABD5-A427-90F004DFAF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7924800" cy="2438400"/>
          </a:xfrm>
        </p:spPr>
        <p:txBody>
          <a:bodyPr/>
          <a:lstStyle/>
          <a:p>
            <a:r>
              <a:rPr lang="en-US" altLang="en-US"/>
              <a:t>A flashlight is another example of an electrical device that uses a  </a:t>
            </a:r>
            <a:r>
              <a:rPr lang="en-US" altLang="en-US">
                <a:solidFill>
                  <a:schemeClr val="tx1"/>
                </a:solidFill>
              </a:rPr>
              <a:t>series</a:t>
            </a:r>
            <a:r>
              <a:rPr lang="en-US" altLang="en-US"/>
              <a:t> circuit</a:t>
            </a:r>
          </a:p>
        </p:txBody>
      </p:sp>
      <p:sp>
        <p:nvSpPr>
          <p:cNvPr id="256005" name="AutoShape 5">
            <a:extLst>
              <a:ext uri="{FF2B5EF4-FFF2-40B4-BE49-F238E27FC236}">
                <a16:creationId xmlns:a16="http://schemas.microsoft.com/office/drawing/2014/main" id="{58DF5AC5-4D7C-B7D0-CB31-943E02F1D95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152650" y="2647950"/>
            <a:ext cx="990600" cy="3238500"/>
          </a:xfrm>
          <a:prstGeom prst="can">
            <a:avLst>
              <a:gd name="adj" fmla="val 81731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 type="none" w="sm" len="sm"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06" name="AutoShape 6">
            <a:extLst>
              <a:ext uri="{FF2B5EF4-FFF2-40B4-BE49-F238E27FC236}">
                <a16:creationId xmlns:a16="http://schemas.microsoft.com/office/drawing/2014/main" id="{1686B87A-100B-BB14-A916-E131475C7D2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467100" y="3543300"/>
            <a:ext cx="1295400" cy="1371600"/>
          </a:xfrm>
          <a:prstGeom prst="can">
            <a:avLst>
              <a:gd name="adj" fmla="val 26471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 type="none" w="sm" len="sm"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07" name="AutoShape 7">
            <a:extLst>
              <a:ext uri="{FF2B5EF4-FFF2-40B4-BE49-F238E27FC236}">
                <a16:creationId xmlns:a16="http://schemas.microsoft.com/office/drawing/2014/main" id="{7569E8E8-ADE5-740F-7ED9-440F841F74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3733800"/>
            <a:ext cx="3657600" cy="9144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AFE54"/>
          </a:solidFill>
          <a:ln w="38100">
            <a:solidFill>
              <a:schemeClr val="tx1"/>
            </a:solidFill>
            <a:miter lim="800000"/>
            <a:headEnd type="none" w="sm" len="sm"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solidFill>
                <a:srgbClr val="FAFE54"/>
              </a:solidFill>
            </a:endParaRPr>
          </a:p>
        </p:txBody>
      </p:sp>
      <p:sp>
        <p:nvSpPr>
          <p:cNvPr id="256008" name="Rectangle 8">
            <a:extLst>
              <a:ext uri="{FF2B5EF4-FFF2-40B4-BE49-F238E27FC236}">
                <a16:creationId xmlns:a16="http://schemas.microsoft.com/office/drawing/2014/main" id="{710C78E3-B361-4174-1230-BABC756232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3962400"/>
            <a:ext cx="609600" cy="1524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  <a:miter lim="800000"/>
            <a:headEnd type="none" w="sm" len="sm"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>
            <a:extLst>
              <a:ext uri="{FF2B5EF4-FFF2-40B4-BE49-F238E27FC236}">
                <a16:creationId xmlns:a16="http://schemas.microsoft.com/office/drawing/2014/main" id="{4F46C904-CB2C-D59A-08B0-7316AC06EF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8610600" cy="1447800"/>
          </a:xfrm>
        </p:spPr>
        <p:txBody>
          <a:bodyPr/>
          <a:lstStyle/>
          <a:p>
            <a:r>
              <a:rPr lang="en-US" altLang="en-US" sz="3600"/>
              <a:t>Another kind of “</a:t>
            </a:r>
            <a:r>
              <a:rPr lang="en-US" altLang="en-US" sz="3600">
                <a:solidFill>
                  <a:schemeClr val="accent1"/>
                </a:solidFill>
              </a:rPr>
              <a:t>circuit</a:t>
            </a:r>
            <a:r>
              <a:rPr lang="en-US" altLang="en-US" sz="3600"/>
              <a:t>” or closed loop of flowing electrons is called </a:t>
            </a:r>
            <a:r>
              <a:rPr lang="en-US" altLang="en-US" sz="3600">
                <a:solidFill>
                  <a:schemeClr val="accent1"/>
                </a:solidFill>
              </a:rPr>
              <a:t>parallel</a:t>
            </a:r>
          </a:p>
        </p:txBody>
      </p:sp>
      <p:pic>
        <p:nvPicPr>
          <p:cNvPr id="251907" name="Picture 3">
            <a:extLst>
              <a:ext uri="{FF2B5EF4-FFF2-40B4-BE49-F238E27FC236}">
                <a16:creationId xmlns:a16="http://schemas.microsoft.com/office/drawing/2014/main" id="{EFF1E63A-9506-D4EB-DBEF-0094C8C46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" t="28313" r="5263" b="5687"/>
          <a:stretch>
            <a:fillRect/>
          </a:stretch>
        </p:blipFill>
        <p:spPr bwMode="auto">
          <a:xfrm>
            <a:off x="4419600" y="2354263"/>
            <a:ext cx="4495800" cy="282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1909" name="Rectangle 5">
            <a:extLst>
              <a:ext uri="{FF2B5EF4-FFF2-40B4-BE49-F238E27FC236}">
                <a16:creationId xmlns:a16="http://schemas.microsoft.com/office/drawing/2014/main" id="{F6C040F8-E124-AA3F-47DB-9CB6DBBC9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09800"/>
            <a:ext cx="39624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altLang="en-US" sz="4000"/>
              <a:t>A </a:t>
            </a:r>
            <a:r>
              <a:rPr lang="en-US" altLang="en-US" sz="4000" b="1" u="sng">
                <a:solidFill>
                  <a:schemeClr val="accent1"/>
                </a:solidFill>
              </a:rPr>
              <a:t>parallel</a:t>
            </a:r>
            <a:r>
              <a:rPr lang="en-US" altLang="en-US" sz="4000"/>
              <a:t> circuit has more than one loop of flowing electrons</a:t>
            </a:r>
            <a:endParaRPr lang="en-US" altLang="en-US" sz="400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51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2" name="Rectangle 4">
            <a:extLst>
              <a:ext uri="{FF2B5EF4-FFF2-40B4-BE49-F238E27FC236}">
                <a16:creationId xmlns:a16="http://schemas.microsoft.com/office/drawing/2014/main" id="{0C05B696-6739-FEC8-2186-5639A6661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52400"/>
            <a:ext cx="7315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4000">
                <a:solidFill>
                  <a:schemeClr val="hlink"/>
                </a:solidFill>
              </a:rPr>
              <a:t>	The same voltage flows throughout the parallel circuit</a:t>
            </a:r>
          </a:p>
        </p:txBody>
      </p:sp>
      <p:pic>
        <p:nvPicPr>
          <p:cNvPr id="258053" name="Picture 5">
            <a:extLst>
              <a:ext uri="{FF2B5EF4-FFF2-40B4-BE49-F238E27FC236}">
                <a16:creationId xmlns:a16="http://schemas.microsoft.com/office/drawing/2014/main" id="{B8C5E3F0-6FCD-AECC-2E9C-5C616139E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" t="26302" r="7640" b="6302"/>
          <a:stretch>
            <a:fillRect/>
          </a:stretch>
        </p:blipFill>
        <p:spPr bwMode="auto">
          <a:xfrm>
            <a:off x="2057400" y="1524000"/>
            <a:ext cx="50292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8055" name="Rectangle 7">
            <a:extLst>
              <a:ext uri="{FF2B5EF4-FFF2-40B4-BE49-F238E27FC236}">
                <a16:creationId xmlns:a16="http://schemas.microsoft.com/office/drawing/2014/main" id="{DD4BC6EF-053B-B07E-769D-4B904591C3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902200"/>
            <a:ext cx="84010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>
                <a:solidFill>
                  <a:schemeClr val="hlink"/>
                </a:solidFill>
              </a:rPr>
              <a:t>This means that any loop of the same parallel circuit</a:t>
            </a:r>
          </a:p>
          <a:p>
            <a:r>
              <a:rPr lang="en-US" altLang="en-US" sz="2800">
                <a:solidFill>
                  <a:schemeClr val="hlink"/>
                </a:solidFill>
              </a:rPr>
              <a:t>can do the same amount of electrical work.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58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8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8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8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8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8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8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neonlits">
  <a:themeElements>
    <a:clrScheme name="">
      <a:dk1>
        <a:srgbClr val="333333"/>
      </a:dk1>
      <a:lt1>
        <a:srgbClr val="FFFFFF"/>
      </a:lt1>
      <a:dk2>
        <a:srgbClr val="000000"/>
      </a:dk2>
      <a:lt2>
        <a:srgbClr val="FE9B03"/>
      </a:lt2>
      <a:accent1>
        <a:srgbClr val="8901F3"/>
      </a:accent1>
      <a:accent2>
        <a:srgbClr val="DC0081"/>
      </a:accent2>
      <a:accent3>
        <a:srgbClr val="AAAAAA"/>
      </a:accent3>
      <a:accent4>
        <a:srgbClr val="DADADA"/>
      </a:accent4>
      <a:accent5>
        <a:srgbClr val="C4AAF8"/>
      </a:accent5>
      <a:accent6>
        <a:srgbClr val="C70074"/>
      </a:accent6>
      <a:hlink>
        <a:srgbClr val="00DFCA"/>
      </a:hlink>
      <a:folHlink>
        <a:srgbClr val="919191"/>
      </a:folHlink>
    </a:clrScheme>
    <a:fontScheme name="1_neonli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sm" len="sm"/>
          <a:tailEnd type="triangle" w="med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sm" len="sm"/>
          <a:tailEnd type="triangle" w="med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neonlits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eonlit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onlits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eonlits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eonlits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eonlits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eonlits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900</TotalTime>
  <Words>1535</Words>
  <Application>Microsoft Office PowerPoint</Application>
  <PresentationFormat>On-screen Show (4:3)</PresentationFormat>
  <Paragraphs>237</Paragraphs>
  <Slides>56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56</vt:i4>
      </vt:variant>
    </vt:vector>
  </HeadingPairs>
  <TitlesOfParts>
    <vt:vector size="66" baseType="lpstr">
      <vt:lpstr>Arial</vt:lpstr>
      <vt:lpstr>Arial Black</vt:lpstr>
      <vt:lpstr>Comic Sans MS</vt:lpstr>
      <vt:lpstr>Constantia</vt:lpstr>
      <vt:lpstr>Tahoma</vt:lpstr>
      <vt:lpstr>Times New Roman</vt:lpstr>
      <vt:lpstr>Wingdings</vt:lpstr>
      <vt:lpstr>1_neonlits</vt:lpstr>
      <vt:lpstr>GALLERY</vt:lpstr>
      <vt:lpstr>Clip</vt:lpstr>
      <vt:lpstr>Go to the “Slide Show” shade above</vt:lpstr>
      <vt:lpstr>Basics of Electricity  and  Electrical Transmission</vt:lpstr>
      <vt:lpstr>What is Electricity?</vt:lpstr>
      <vt:lpstr>What kinds of electricity are there?</vt:lpstr>
      <vt:lpstr>PowerPoint Presentation</vt:lpstr>
      <vt:lpstr>Some types of Christmas lights use a series circuit</vt:lpstr>
      <vt:lpstr>A flashlight is another example of an electrical device that uses a  series circuit</vt:lpstr>
      <vt:lpstr>PowerPoint Presentation</vt:lpstr>
      <vt:lpstr>PowerPoint Presentation</vt:lpstr>
      <vt:lpstr>Most appliances and electrical devices used in industry and at home utilize parallel circuits</vt:lpstr>
      <vt:lpstr>Combination circuits containing both series and parallel circuits are common in our homes and in industry</vt:lpstr>
      <vt:lpstr>Combination Circuits are very important for electrical safety in our homes, schools and industry …</vt:lpstr>
      <vt:lpstr>PowerPoint Presentation</vt:lpstr>
      <vt:lpstr>PowerPoint Presentation</vt:lpstr>
      <vt:lpstr>Current</vt:lpstr>
      <vt:lpstr>PowerPoint Presentation</vt:lpstr>
      <vt:lpstr>Basic Components of Electricity</vt:lpstr>
      <vt:lpstr>Electrons Can Move Through Materials </vt:lpstr>
      <vt:lpstr>Insulators</vt:lpstr>
      <vt:lpstr>Many Conductors are Covered with Insulators</vt:lpstr>
      <vt:lpstr>Insulating Transmission Wires</vt:lpstr>
      <vt:lpstr>Resistance</vt:lpstr>
      <vt:lpstr>Resistance Turns Electricity Into Heat and Light</vt:lpstr>
      <vt:lpstr>PowerPoint Presentation</vt:lpstr>
      <vt:lpstr>Magnetic Fields</vt:lpstr>
      <vt:lpstr>Magnetic Fields Can Do Work</vt:lpstr>
      <vt:lpstr>Summary</vt:lpstr>
      <vt:lpstr>PowerPoint Presentation</vt:lpstr>
      <vt:lpstr>PowerPoint Presentation</vt:lpstr>
      <vt:lpstr>Boilers</vt:lpstr>
      <vt:lpstr>Turbines</vt:lpstr>
      <vt:lpstr>The Turbine at Monroe</vt:lpstr>
      <vt:lpstr>Generators</vt:lpstr>
      <vt:lpstr>Generators</vt:lpstr>
      <vt:lpstr>Generators</vt:lpstr>
      <vt:lpstr>Since this type of electrical generation uses heat, a cooling system is also required to restore normal temperatures</vt:lpstr>
      <vt:lpstr>Boiling Water Reactors</vt:lpstr>
      <vt:lpstr>PowerPoint Presentation</vt:lpstr>
      <vt:lpstr>Transmission of Electricity</vt:lpstr>
      <vt:lpstr>PowerPoint Presentation</vt:lpstr>
      <vt:lpstr>The electricity transmitted does work for us through electrical devices and appliances</vt:lpstr>
      <vt:lpstr>Electricity’s potential to do work is measured in volts.</vt:lpstr>
      <vt:lpstr>PowerPoint Presentation</vt:lpstr>
      <vt:lpstr>PowerPoint Presentation</vt:lpstr>
      <vt:lpstr>Safe &amp; Cheaper Transmission</vt:lpstr>
      <vt:lpstr>Electrical companies use Transformers to change the amount of voltage and current being transmitted</vt:lpstr>
      <vt:lpstr>Transformers</vt:lpstr>
      <vt:lpstr>PowerPoint Presentation</vt:lpstr>
      <vt:lpstr>Example of Using A Transformer</vt:lpstr>
      <vt:lpstr>PowerPoint Presentation</vt:lpstr>
      <vt:lpstr>“Step Up” Transformers</vt:lpstr>
      <vt:lpstr>“Step Up” Transformers</vt:lpstr>
      <vt:lpstr>“Step Down” Transformers</vt:lpstr>
      <vt:lpstr>Reducing Amperage or Current </vt:lpstr>
      <vt:lpstr>One Last Thing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Coal</dc:title>
  <dc:creator>John Preston</dc:creator>
  <cp:lastModifiedBy>Craig Riesen</cp:lastModifiedBy>
  <cp:revision>169</cp:revision>
  <cp:lastPrinted>1996-07-25T22:01:26Z</cp:lastPrinted>
  <dcterms:created xsi:type="dcterms:W3CDTF">1994-07-13T07:47:54Z</dcterms:created>
  <dcterms:modified xsi:type="dcterms:W3CDTF">2024-01-05T21:43:18Z</dcterms:modified>
</cp:coreProperties>
</file>