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52"/>
  </p:notesMasterIdLst>
  <p:sldIdLst>
    <p:sldId id="1139" r:id="rId3"/>
    <p:sldId id="259" r:id="rId4"/>
    <p:sldId id="416" r:id="rId5"/>
    <p:sldId id="391" r:id="rId6"/>
    <p:sldId id="390" r:id="rId7"/>
    <p:sldId id="393" r:id="rId8"/>
    <p:sldId id="392" r:id="rId9"/>
    <p:sldId id="339" r:id="rId10"/>
    <p:sldId id="425" r:id="rId11"/>
    <p:sldId id="511" r:id="rId12"/>
    <p:sldId id="328" r:id="rId13"/>
    <p:sldId id="423" r:id="rId14"/>
    <p:sldId id="395" r:id="rId15"/>
    <p:sldId id="396" r:id="rId16"/>
    <p:sldId id="397" r:id="rId17"/>
    <p:sldId id="281" r:id="rId18"/>
    <p:sldId id="418" r:id="rId19"/>
    <p:sldId id="417" r:id="rId20"/>
    <p:sldId id="419" r:id="rId21"/>
    <p:sldId id="399" r:id="rId22"/>
    <p:sldId id="398" r:id="rId23"/>
    <p:sldId id="401" r:id="rId24"/>
    <p:sldId id="400" r:id="rId25"/>
    <p:sldId id="402" r:id="rId26"/>
    <p:sldId id="309" r:id="rId27"/>
    <p:sldId id="404" r:id="rId28"/>
    <p:sldId id="403" r:id="rId29"/>
    <p:sldId id="405" r:id="rId30"/>
    <p:sldId id="415" r:id="rId31"/>
    <p:sldId id="346" r:id="rId32"/>
    <p:sldId id="424" r:id="rId33"/>
    <p:sldId id="378" r:id="rId34"/>
    <p:sldId id="420" r:id="rId35"/>
    <p:sldId id="421" r:id="rId36"/>
    <p:sldId id="422" r:id="rId37"/>
    <p:sldId id="409" r:id="rId38"/>
    <p:sldId id="348" r:id="rId39"/>
    <p:sldId id="413" r:id="rId40"/>
    <p:sldId id="353" r:id="rId41"/>
    <p:sldId id="414" r:id="rId42"/>
    <p:sldId id="355" r:id="rId43"/>
    <p:sldId id="407" r:id="rId44"/>
    <p:sldId id="406" r:id="rId45"/>
    <p:sldId id="411" r:id="rId46"/>
    <p:sldId id="410" r:id="rId47"/>
    <p:sldId id="507" r:id="rId48"/>
    <p:sldId id="508" r:id="rId49"/>
    <p:sldId id="509" r:id="rId50"/>
    <p:sldId id="510" r:id="rId51"/>
  </p:sldIdLst>
  <p:sldSz cx="9144000" cy="6858000" type="screen4x3"/>
  <p:notesSz cx="6858000" cy="9144000"/>
  <p:defaultTextStyle>
    <a:defPPr>
      <a:defRPr lang="en-US"/>
    </a:defPPr>
    <a:lvl1pPr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4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32"/>
    <a:srgbClr val="B54C8C"/>
    <a:srgbClr val="FFFFFF"/>
    <a:srgbClr val="A3B53D"/>
    <a:srgbClr val="D13426"/>
    <a:srgbClr val="EA6F1E"/>
    <a:srgbClr val="0099FF"/>
    <a:srgbClr val="65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93805" autoAdjust="0"/>
  </p:normalViewPr>
  <p:slideViewPr>
    <p:cSldViewPr>
      <p:cViewPr varScale="1">
        <p:scale>
          <a:sx n="82" d="100"/>
          <a:sy n="82" d="100"/>
        </p:scale>
        <p:origin x="102"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59CA7F51-217A-4BB1-851D-B417BDC92423}" type="slidenum">
              <a:rPr lang="en-US" altLang="en-US"/>
              <a:pPr/>
              <a:t>‹#›</a:t>
            </a:fld>
            <a:endParaRPr lang="en-US" altLang="en-US"/>
          </a:p>
        </p:txBody>
      </p:sp>
    </p:spTree>
    <p:extLst>
      <p:ext uri="{BB962C8B-B14F-4D97-AF65-F5344CB8AC3E}">
        <p14:creationId xmlns:p14="http://schemas.microsoft.com/office/powerpoint/2010/main" val="36205281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A7F51-217A-4BB1-851D-B417BDC92423}" type="slidenum">
              <a:rPr lang="en-US" altLang="en-US" smtClean="0"/>
              <a:pPr/>
              <a:t>2</a:t>
            </a:fld>
            <a:endParaRPr lang="en-US" altLang="en-US"/>
          </a:p>
        </p:txBody>
      </p:sp>
    </p:spTree>
    <p:extLst>
      <p:ext uri="{BB962C8B-B14F-4D97-AF65-F5344CB8AC3E}">
        <p14:creationId xmlns:p14="http://schemas.microsoft.com/office/powerpoint/2010/main" val="512261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19</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10633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20</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665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21</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665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22</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665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23</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665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74FAE-5E9F-4CAC-80B6-012E986818DD}" type="slidenum">
              <a:rPr lang="en-US" altLang="en-US"/>
              <a:pPr/>
              <a:t>28</a:t>
            </a:fld>
            <a:endParaRPr lang="en-US" alt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5563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888CF-E5F5-4E37-9E4B-5221D6F82603}" type="slidenum">
              <a:rPr lang="en-US" altLang="en-US"/>
              <a:pPr/>
              <a:t>29</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11267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888CF-E5F5-4E37-9E4B-5221D6F82603}" type="slidenum">
              <a:rPr lang="en-US" altLang="en-US"/>
              <a:pPr/>
              <a:t>30</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11267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888CF-E5F5-4E37-9E4B-5221D6F82603}" type="slidenum">
              <a:rPr lang="en-US" altLang="en-US"/>
              <a:pPr/>
              <a:t>31</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125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A7F51-217A-4BB1-851D-B417BDC92423}" type="slidenum">
              <a:rPr lang="en-US" altLang="en-US" smtClean="0"/>
              <a:pPr/>
              <a:t>3</a:t>
            </a:fld>
            <a:endParaRPr lang="en-US" altLang="en-US"/>
          </a:p>
        </p:txBody>
      </p:sp>
    </p:spTree>
    <p:extLst>
      <p:ext uri="{BB962C8B-B14F-4D97-AF65-F5344CB8AC3E}">
        <p14:creationId xmlns:p14="http://schemas.microsoft.com/office/powerpoint/2010/main" val="151558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74FAE-5E9F-4CAC-80B6-012E986818DD}" type="slidenum">
              <a:rPr lang="en-US" altLang="en-US"/>
              <a:pPr/>
              <a:t>8</a:t>
            </a:fld>
            <a:endParaRPr lang="en-US" alt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556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74FAE-5E9F-4CAC-80B6-012E986818DD}" type="slidenum">
              <a:rPr lang="en-US" altLang="en-US"/>
              <a:pPr/>
              <a:t>9</a:t>
            </a:fld>
            <a:endParaRPr lang="en-US" alt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9672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74FAE-5E9F-4CAC-80B6-012E986818DD}" type="slidenum">
              <a:rPr lang="en-US" altLang="en-US"/>
              <a:pPr/>
              <a:t>10</a:t>
            </a:fld>
            <a:endParaRPr lang="en-US" alt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00531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15</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665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16</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665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17</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02268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3943-5170-402C-9100-3A8DD6F43DA2}" type="slidenum">
              <a:rPr lang="en-US" altLang="en-US"/>
              <a:pPr/>
              <a:t>18</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33247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Tree>
    <p:extLst>
      <p:ext uri="{BB962C8B-B14F-4D97-AF65-F5344CB8AC3E}">
        <p14:creationId xmlns:p14="http://schemas.microsoft.com/office/powerpoint/2010/main" val="23032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72887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2635058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0" y="76200"/>
            <a:ext cx="2743200" cy="685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629400"/>
            <a:ext cx="4267200" cy="228600"/>
          </a:xfrm>
        </p:spPr>
        <p:txBody>
          <a:bodyPr/>
          <a:lstStyle>
            <a:lvl1pPr>
              <a:defRPr/>
            </a:lvl1pPr>
          </a:lstStyle>
          <a:p>
            <a:r>
              <a:rPr lang="en-US" altLang="en-US"/>
              <a:t>Chapter 12 Stoichiometry</a:t>
            </a:r>
          </a:p>
        </p:txBody>
      </p:sp>
    </p:spTree>
    <p:extLst>
      <p:ext uri="{BB962C8B-B14F-4D97-AF65-F5344CB8AC3E}">
        <p14:creationId xmlns:p14="http://schemas.microsoft.com/office/powerpoint/2010/main" val="4156994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2002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858290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83964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611996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272787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047318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68169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Tree>
    <p:extLst>
      <p:ext uri="{BB962C8B-B14F-4D97-AF65-F5344CB8AC3E}">
        <p14:creationId xmlns:p14="http://schemas.microsoft.com/office/powerpoint/2010/main" val="1772934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522710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99216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421595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822932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64757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13471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15128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260081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16749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33416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239663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97852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26" name="Rectangle 2"/>
          <p:cNvSpPr>
            <a:spLocks noGrp="1" noChangeArrowheads="1"/>
          </p:cNvSpPr>
          <p:nvPr>
            <p:ph type="title"/>
          </p:nvPr>
        </p:nvSpPr>
        <p:spPr bwMode="auto">
          <a:xfrm>
            <a:off x="6172200" y="76200"/>
            <a:ext cx="2743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1037" name="Text Box 13"/>
          <p:cNvSpPr txBox="1">
            <a:spLocks noChangeArrowheads="1"/>
          </p:cNvSpPr>
          <p:nvPr userDrawn="1"/>
        </p:nvSpPr>
        <p:spPr bwMode="auto">
          <a:xfrm>
            <a:off x="0" y="6400800"/>
            <a:ext cx="137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sz="2400"/>
          </a:p>
        </p:txBody>
      </p:sp>
      <p:sp>
        <p:nvSpPr>
          <p:cNvPr id="1038" name="Text Box 14"/>
          <p:cNvSpPr txBox="1">
            <a:spLocks noChangeArrowheads="1"/>
          </p:cNvSpPr>
          <p:nvPr userDrawn="1"/>
        </p:nvSpPr>
        <p:spPr bwMode="auto">
          <a:xfrm>
            <a:off x="76200" y="6521450"/>
            <a:ext cx="15240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fld id="{E2A3DD2D-5501-4CB4-9A99-DB1E02D37A15}" type="slidenum">
              <a:rPr lang="en-US" altLang="en-US" sz="1600"/>
              <a:pPr>
                <a:spcBef>
                  <a:spcPct val="50000"/>
                </a:spcBef>
              </a:pPr>
              <a:t>‹#›</a:t>
            </a:fld>
            <a:endParaRPr lang="en-US" altLang="en-US" sz="16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900" indent="-342900" algn="l" rtl="0" fontAlgn="base">
        <a:spcBef>
          <a:spcPct val="20000"/>
        </a:spcBef>
        <a:spcAft>
          <a:spcPct val="0"/>
        </a:spcAft>
        <a:defRPr sz="3200" b="1" kern="1200">
          <a:solidFill>
            <a:srgbClr val="A3573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328424380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76200" y="990600"/>
            <a:ext cx="90678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ts val="1200"/>
              </a:spcBef>
            </a:pPr>
            <a:r>
              <a:rPr lang="en-US" altLang="en-US" sz="2800" b="1" dirty="0">
                <a:solidFill>
                  <a:srgbClr val="FFFF00"/>
                </a:solidFill>
                <a:effectLst>
                  <a:outerShdw blurRad="38100" dist="38100" dir="2700000" algn="tl">
                    <a:srgbClr val="000000">
                      <a:alpha val="43137"/>
                    </a:srgbClr>
                  </a:outerShdw>
                </a:effectLst>
              </a:rPr>
              <a:t>Stoichiometry</a:t>
            </a:r>
            <a:r>
              <a:rPr lang="en-US" altLang="en-US" sz="2800" b="0" dirty="0"/>
              <a:t> is experienced when cooking. Whenever you adjust a recipe, you are doing stoichiometry.</a:t>
            </a:r>
          </a:p>
          <a:p>
            <a:pPr marL="0" indent="0">
              <a:spcBef>
                <a:spcPts val="1200"/>
              </a:spcBef>
            </a:pPr>
            <a:r>
              <a:rPr lang="en-US" altLang="en-US" sz="2800" dirty="0">
                <a:solidFill>
                  <a:srgbClr val="7030A0"/>
                </a:solidFill>
              </a:rPr>
              <a:t>	e.g. make a half batch or a double batch.</a:t>
            </a:r>
          </a:p>
        </p:txBody>
      </p:sp>
      <p:sp>
        <p:nvSpPr>
          <p:cNvPr id="151558" name="Rectangle 6"/>
          <p:cNvSpPr>
            <a:spLocks noGrp="1" noChangeArrowheads="1"/>
          </p:cNvSpPr>
          <p:nvPr>
            <p:ph type="title"/>
          </p:nvPr>
        </p:nvSpPr>
        <p:spPr>
          <a:xfrm>
            <a:off x="1600200" y="76200"/>
            <a:ext cx="5867400" cy="826304"/>
          </a:xfrm>
          <a:solidFill>
            <a:schemeClr val="accent6">
              <a:lumMod val="20000"/>
              <a:lumOff val="80000"/>
            </a:schemeClr>
          </a:solidFill>
          <a:ln/>
        </p:spPr>
        <p:txBody>
          <a:bodyPr/>
          <a:lstStyle/>
          <a:p>
            <a:pPr lvl="0" algn="ctr"/>
            <a:r>
              <a:rPr lang="en-US" sz="3600" dirty="0">
                <a:effectLst/>
              </a:rPr>
              <a:t>Stoichiometry of Cooking</a:t>
            </a: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pic>
        <p:nvPicPr>
          <p:cNvPr id="4" name="Picture 3">
            <a:extLst>
              <a:ext uri="{FF2B5EF4-FFF2-40B4-BE49-F238E27FC236}">
                <a16:creationId xmlns:a16="http://schemas.microsoft.com/office/drawing/2014/main" id="{393ED068-D2AA-4CB9-9224-6D2A2F01B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590800"/>
            <a:ext cx="2895600" cy="3600196"/>
          </a:xfrm>
          <a:prstGeom prst="rect">
            <a:avLst/>
          </a:prstGeom>
        </p:spPr>
      </p:pic>
      <p:pic>
        <p:nvPicPr>
          <p:cNvPr id="7" name="Picture 6">
            <a:extLst>
              <a:ext uri="{FF2B5EF4-FFF2-40B4-BE49-F238E27FC236}">
                <a16:creationId xmlns:a16="http://schemas.microsoft.com/office/drawing/2014/main" id="{447F5895-6DFE-4FAE-ACA9-47A26D71EF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1" y="2639641"/>
            <a:ext cx="4114800" cy="3575776"/>
          </a:xfrm>
          <a:prstGeom prst="rect">
            <a:avLst/>
          </a:prstGeom>
        </p:spPr>
      </p:pic>
      <p:sp>
        <p:nvSpPr>
          <p:cNvPr id="8" name="TextBox 7">
            <a:extLst>
              <a:ext uri="{FF2B5EF4-FFF2-40B4-BE49-F238E27FC236}">
                <a16:creationId xmlns:a16="http://schemas.microsoft.com/office/drawing/2014/main" id="{140A20A6-5100-4C65-9813-4B72DA8A7DBA}"/>
              </a:ext>
            </a:extLst>
          </p:cNvPr>
          <p:cNvSpPr txBox="1"/>
          <p:nvPr/>
        </p:nvSpPr>
        <p:spPr>
          <a:xfrm>
            <a:off x="5141842" y="3962400"/>
            <a:ext cx="2438401" cy="461665"/>
          </a:xfrm>
          <a:prstGeom prst="rect">
            <a:avLst/>
          </a:prstGeom>
          <a:noFill/>
        </p:spPr>
        <p:txBody>
          <a:bodyPr wrap="square" rtlCol="0">
            <a:spAutoFit/>
          </a:bodyPr>
          <a:lstStyle/>
          <a:p>
            <a:r>
              <a:rPr lang="en-US" sz="2400" dirty="0">
                <a:solidFill>
                  <a:schemeClr val="bg1"/>
                </a:solidFill>
              </a:rPr>
              <a:t>Chocolate Chips</a:t>
            </a:r>
          </a:p>
        </p:txBody>
      </p:sp>
    </p:spTree>
    <p:extLst>
      <p:ext uri="{BB962C8B-B14F-4D97-AF65-F5344CB8AC3E}">
        <p14:creationId xmlns:p14="http://schemas.microsoft.com/office/powerpoint/2010/main" val="37682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animEffect transition="in" filter="fade">
                                      <p:cBhvr>
                                        <p:cTn id="7" dur="500"/>
                                        <p:tgtEl>
                                          <p:spTgt spid="151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556">
                                            <p:txEl>
                                              <p:pRg st="1" end="1"/>
                                            </p:txEl>
                                          </p:spTgt>
                                        </p:tgtEl>
                                        <p:attrNameLst>
                                          <p:attrName>style.visibility</p:attrName>
                                        </p:attrNameLst>
                                      </p:cBhvr>
                                      <p:to>
                                        <p:strVal val="visible"/>
                                      </p:to>
                                    </p:set>
                                    <p:animEffect transition="in" filter="fade">
                                      <p:cBhvr>
                                        <p:cTn id="12" dur="500"/>
                                        <p:tgtEl>
                                          <p:spTgt spid="1515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76200" y="1066800"/>
            <a:ext cx="8991600" cy="5155840"/>
          </a:xfrm>
        </p:spPr>
        <p:txBody>
          <a:bodyPr/>
          <a:lstStyle/>
          <a:p>
            <a:pPr marL="0" indent="0" eaLnBrk="1" hangingPunct="1"/>
            <a:r>
              <a:rPr lang="en-US" altLang="en-US" sz="2400" b="0" dirty="0">
                <a:solidFill>
                  <a:srgbClr val="FFFF00"/>
                </a:solidFill>
              </a:rPr>
              <a:t>A balanced chemical equation tells you the relative amounts of reactants and product in the reaction. </a:t>
            </a:r>
          </a:p>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endParaRPr lang="en-US" altLang="en-US" sz="2400" b="0" dirty="0">
              <a:solidFill>
                <a:schemeClr val="tx1"/>
              </a:solidFill>
            </a:endParaRPr>
          </a:p>
          <a:p>
            <a:pPr marL="0" indent="0">
              <a:spcBef>
                <a:spcPts val="1200"/>
              </a:spcBef>
            </a:pPr>
            <a:r>
              <a:rPr lang="en-US" altLang="en-US" b="0" dirty="0">
                <a:solidFill>
                  <a:srgbClr val="7030A0"/>
                </a:solidFill>
              </a:rPr>
              <a:t>The balanced chemical equation can be interpreted using different quantities including numbers of </a:t>
            </a:r>
            <a:r>
              <a:rPr lang="en-US" altLang="en-US" b="0" dirty="0">
                <a:solidFill>
                  <a:srgbClr val="00B050"/>
                </a:solidFill>
                <a:effectLst>
                  <a:outerShdw blurRad="38100" dist="38100" dir="2700000" algn="tl">
                    <a:srgbClr val="000000">
                      <a:alpha val="43137"/>
                    </a:srgbClr>
                  </a:outerShdw>
                </a:effectLst>
              </a:rPr>
              <a:t>atoms, molecules</a:t>
            </a:r>
            <a:r>
              <a:rPr lang="en-US" altLang="en-US" b="0" dirty="0">
                <a:solidFill>
                  <a:srgbClr val="7030A0"/>
                </a:solidFill>
              </a:rPr>
              <a:t>, </a:t>
            </a:r>
            <a:r>
              <a:rPr lang="en-US" altLang="en-US" b="0" dirty="0">
                <a:solidFill>
                  <a:srgbClr val="FFFF00"/>
                </a:solidFill>
              </a:rPr>
              <a:t>moles</a:t>
            </a:r>
            <a:r>
              <a:rPr lang="en-US" altLang="en-US" b="0" dirty="0">
                <a:solidFill>
                  <a:srgbClr val="7030A0"/>
                </a:solidFill>
              </a:rPr>
              <a:t>, </a:t>
            </a:r>
            <a:r>
              <a:rPr lang="en-US" altLang="en-US" b="0" dirty="0">
                <a:solidFill>
                  <a:srgbClr val="FFB732"/>
                </a:solidFill>
                <a:effectLst>
                  <a:outerShdw blurRad="38100" dist="38100" dir="2700000" algn="tl">
                    <a:srgbClr val="000000">
                      <a:alpha val="43137"/>
                    </a:srgbClr>
                  </a:outerShdw>
                </a:effectLst>
              </a:rPr>
              <a:t>mass</a:t>
            </a:r>
            <a:r>
              <a:rPr lang="en-US" altLang="en-US" b="0" dirty="0">
                <a:solidFill>
                  <a:srgbClr val="7030A0"/>
                </a:solidFill>
              </a:rPr>
              <a:t>, and/or </a:t>
            </a:r>
            <a:r>
              <a:rPr lang="en-US" altLang="en-US" b="0" dirty="0">
                <a:solidFill>
                  <a:srgbClr val="FF0000"/>
                </a:solidFill>
                <a:effectLst>
                  <a:outerShdw blurRad="38100" dist="38100" dir="2700000" algn="tl">
                    <a:srgbClr val="000000">
                      <a:alpha val="43137"/>
                    </a:srgbClr>
                  </a:outerShdw>
                </a:effectLst>
              </a:rPr>
              <a:t>volume</a:t>
            </a:r>
            <a:r>
              <a:rPr lang="en-US" altLang="en-US" b="0" dirty="0">
                <a:solidFill>
                  <a:srgbClr val="7030A0"/>
                </a:solidFill>
              </a:rPr>
              <a:t>.</a:t>
            </a:r>
          </a:p>
          <a:p>
            <a:pPr marL="0" indent="0">
              <a:spcBef>
                <a:spcPts val="1200"/>
              </a:spcBef>
            </a:pPr>
            <a:endParaRPr lang="en-US" altLang="en-US" sz="800" b="0" dirty="0">
              <a:solidFill>
                <a:srgbClr val="7030A0"/>
              </a:solidFill>
            </a:endParaRPr>
          </a:p>
          <a:p>
            <a:pPr marL="0" indent="0">
              <a:spcBef>
                <a:spcPts val="1200"/>
              </a:spcBef>
            </a:pPr>
            <a:r>
              <a:rPr lang="en-US" altLang="en-US" b="0" dirty="0">
                <a:solidFill>
                  <a:srgbClr val="00B050"/>
                </a:solidFill>
              </a:rPr>
              <a:t>What are the mole ratios of the molecules?</a:t>
            </a:r>
          </a:p>
          <a:p>
            <a:pPr marL="0" indent="0">
              <a:spcBef>
                <a:spcPts val="1200"/>
              </a:spcBef>
              <a:tabLst>
                <a:tab pos="2684463" algn="l"/>
              </a:tabLst>
            </a:pPr>
            <a:endParaRPr lang="en-US" altLang="en-US" sz="2400" b="0" dirty="0">
              <a:solidFill>
                <a:schemeClr val="tx1"/>
              </a:solidFill>
            </a:endParaRPr>
          </a:p>
          <a:p>
            <a:pPr marL="0" indent="0">
              <a:spcBef>
                <a:spcPts val="1200"/>
              </a:spcBef>
            </a:pPr>
            <a:endParaRPr lang="en-US" altLang="en-US" sz="2400" b="0" dirty="0">
              <a:solidFill>
                <a:schemeClr val="tx1"/>
              </a:solidFill>
            </a:endParaRPr>
          </a:p>
          <a:p>
            <a:pPr marL="0" indent="0">
              <a:spcBef>
                <a:spcPts val="1200"/>
              </a:spcBef>
            </a:pPr>
            <a:endParaRPr lang="en-US" altLang="en-US" sz="2400" b="0" dirty="0">
              <a:solidFill>
                <a:schemeClr val="tx1"/>
              </a:solidFill>
            </a:endParaRPr>
          </a:p>
          <a:p>
            <a:pPr marL="0" indent="0">
              <a:spcBef>
                <a:spcPts val="1200"/>
              </a:spcBef>
            </a:pPr>
            <a:endParaRPr lang="en-US" altLang="en-US" sz="2400" b="0" dirty="0">
              <a:solidFill>
                <a:schemeClr val="tx1"/>
              </a:solidFill>
            </a:endParaRPr>
          </a:p>
          <a:p>
            <a:pPr marL="0" indent="0" eaLnBrk="1" hangingPunct="1"/>
            <a:endParaRPr lang="en-US" altLang="en-US" sz="2400" b="0" dirty="0">
              <a:solidFill>
                <a:schemeClr val="tx1"/>
              </a:solidFill>
            </a:endParaRPr>
          </a:p>
        </p:txBody>
      </p:sp>
      <p:sp>
        <p:nvSpPr>
          <p:cNvPr id="137223" name="Text Box 7"/>
          <p:cNvSpPr txBox="1">
            <a:spLocks noChangeArrowheads="1"/>
          </p:cNvSpPr>
          <p:nvPr/>
        </p:nvSpPr>
        <p:spPr bwMode="auto">
          <a:xfrm>
            <a:off x="1279525" y="20208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b="1"/>
          </a:p>
        </p:txBody>
      </p:sp>
      <p:sp>
        <p:nvSpPr>
          <p:cNvPr id="7"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8" name="Rectangle 6"/>
          <p:cNvSpPr txBox="1">
            <a:spLocks noChangeArrowheads="1"/>
          </p:cNvSpPr>
          <p:nvPr/>
        </p:nvSpPr>
        <p:spPr bwMode="auto">
          <a:xfrm>
            <a:off x="1600200" y="76200"/>
            <a:ext cx="5867400" cy="826304"/>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sz="3600" dirty="0">
                <a:effectLst/>
              </a:rPr>
              <a:t>Stoichiometry of Equations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fade">
                                      <p:cBhvr>
                                        <p:cTn id="7" dur="500"/>
                                        <p:tgtEl>
                                          <p:spTgt spid="137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fade">
                                      <p:cBhvr>
                                        <p:cTn id="12" dur="500"/>
                                        <p:tgtEl>
                                          <p:spTgt spid="137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219">
                                            <p:txEl>
                                              <p:pRg st="2" end="2"/>
                                            </p:txEl>
                                          </p:spTgt>
                                        </p:tgtEl>
                                        <p:attrNameLst>
                                          <p:attrName>style.visibility</p:attrName>
                                        </p:attrNameLst>
                                      </p:cBhvr>
                                      <p:to>
                                        <p:strVal val="visible"/>
                                      </p:to>
                                    </p:set>
                                    <p:animEffect transition="in" filter="fade">
                                      <p:cBhvr>
                                        <p:cTn id="17" dur="500"/>
                                        <p:tgtEl>
                                          <p:spTgt spid="137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219">
                                            <p:txEl>
                                              <p:pRg st="4" end="4"/>
                                            </p:txEl>
                                          </p:spTgt>
                                        </p:tgtEl>
                                        <p:attrNameLst>
                                          <p:attrName>style.visibility</p:attrName>
                                        </p:attrNameLst>
                                      </p:cBhvr>
                                      <p:to>
                                        <p:strVal val="visible"/>
                                      </p:to>
                                    </p:set>
                                    <p:animEffect transition="in" filter="fade">
                                      <p:cBhvr>
                                        <p:cTn id="22" dur="500"/>
                                        <p:tgtEl>
                                          <p:spTgt spid="137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1"/>
          </p:nvPr>
        </p:nvSpPr>
        <p:spPr>
          <a:xfrm>
            <a:off x="76200" y="940160"/>
            <a:ext cx="8991600" cy="5613040"/>
          </a:xfrm>
        </p:spPr>
        <p:txBody>
          <a:bodyPr/>
          <a:lstStyle/>
          <a:p>
            <a:pPr marL="0" indent="0" eaLnBrk="1" hangingPunct="1"/>
            <a:r>
              <a:rPr lang="en-US" altLang="en-US" sz="2400" b="0" dirty="0">
                <a:solidFill>
                  <a:srgbClr val="FFFF00"/>
                </a:solidFill>
              </a:rPr>
              <a:t>A balanced chemical equation tells you the relative amounts of reactants and product in the reaction. </a:t>
            </a:r>
          </a:p>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endParaRPr lang="en-US" altLang="en-US" sz="2400" b="0" dirty="0">
              <a:solidFill>
                <a:schemeClr val="tx1"/>
              </a:solidFill>
            </a:endParaRPr>
          </a:p>
          <a:p>
            <a:pPr marL="0" indent="0">
              <a:spcBef>
                <a:spcPts val="1800"/>
              </a:spcBef>
            </a:pPr>
            <a:r>
              <a:rPr lang="en-US" altLang="en-US" sz="2400" b="0" dirty="0">
                <a:solidFill>
                  <a:schemeClr val="tx1"/>
                </a:solidFill>
              </a:rPr>
              <a:t>The coefficients in the equation represent moles and establish </a:t>
            </a:r>
            <a:r>
              <a:rPr lang="en-US" altLang="en-US" sz="3600" b="0" dirty="0">
                <a:solidFill>
                  <a:srgbClr val="FF0000"/>
                </a:solidFill>
              </a:rPr>
              <a:t>mole ratios </a:t>
            </a:r>
            <a:r>
              <a:rPr lang="en-US" altLang="en-US" sz="2400" b="0" dirty="0">
                <a:solidFill>
                  <a:schemeClr val="tx1"/>
                </a:solidFill>
              </a:rPr>
              <a:t>between any two reactants or products. </a:t>
            </a:r>
          </a:p>
          <a:p>
            <a:pPr marL="0" indent="0">
              <a:spcBef>
                <a:spcPts val="1800"/>
              </a:spcBef>
            </a:pPr>
            <a:r>
              <a:rPr lang="en-US" altLang="en-US" sz="2400" b="0" dirty="0">
                <a:solidFill>
                  <a:schemeClr val="tx1"/>
                </a:solidFill>
              </a:rPr>
              <a:t>For instance:</a:t>
            </a:r>
          </a:p>
          <a:p>
            <a:pPr marL="0" indent="0">
              <a:spcBef>
                <a:spcPts val="1200"/>
              </a:spcBef>
              <a:tabLst>
                <a:tab pos="2684463" algn="l"/>
                <a:tab pos="5722938" algn="l"/>
              </a:tabLst>
            </a:pPr>
            <a:r>
              <a:rPr lang="en-US" altLang="en-US" dirty="0">
                <a:solidFill>
                  <a:srgbClr val="FFFF00"/>
                </a:solidFill>
              </a:rPr>
              <a:t>N</a:t>
            </a:r>
            <a:r>
              <a:rPr lang="en-US" altLang="en-US" baseline="-25000" dirty="0">
                <a:solidFill>
                  <a:srgbClr val="FFFF00"/>
                </a:solidFill>
              </a:rPr>
              <a:t>2</a:t>
            </a:r>
            <a:r>
              <a:rPr lang="en-US" altLang="en-US" dirty="0"/>
              <a:t>:</a:t>
            </a:r>
            <a:r>
              <a:rPr lang="en-US" altLang="en-US" dirty="0">
                <a:solidFill>
                  <a:srgbClr val="0070C0"/>
                </a:solidFill>
              </a:rPr>
              <a:t>H</a:t>
            </a:r>
            <a:r>
              <a:rPr lang="en-US" altLang="en-US" baseline="-25000" dirty="0">
                <a:solidFill>
                  <a:srgbClr val="0070C0"/>
                </a:solidFill>
              </a:rPr>
              <a:t>2</a:t>
            </a:r>
            <a:r>
              <a:rPr lang="en-US" altLang="en-US" dirty="0"/>
              <a:t> =  </a:t>
            </a:r>
            <a:r>
              <a:rPr lang="en-US" altLang="en-US" dirty="0">
                <a:solidFill>
                  <a:srgbClr val="FFFF00"/>
                </a:solidFill>
              </a:rPr>
              <a:t>1</a:t>
            </a:r>
            <a:r>
              <a:rPr lang="en-US" altLang="en-US" dirty="0"/>
              <a:t>:</a:t>
            </a:r>
            <a:r>
              <a:rPr lang="en-US" altLang="en-US" dirty="0">
                <a:solidFill>
                  <a:srgbClr val="0070C0"/>
                </a:solidFill>
              </a:rPr>
              <a:t>3</a:t>
            </a:r>
            <a:r>
              <a:rPr lang="en-US" altLang="en-US" dirty="0"/>
              <a:t>	</a:t>
            </a:r>
            <a:r>
              <a:rPr lang="en-US" altLang="en-US" dirty="0">
                <a:solidFill>
                  <a:srgbClr val="FFFF00"/>
                </a:solidFill>
              </a:rPr>
              <a:t>N</a:t>
            </a:r>
            <a:r>
              <a:rPr lang="en-US" altLang="en-US" baseline="-25000" dirty="0">
                <a:solidFill>
                  <a:srgbClr val="FFFF00"/>
                </a:solidFill>
              </a:rPr>
              <a:t>2</a:t>
            </a:r>
            <a:r>
              <a:rPr lang="en-US" altLang="en-US" dirty="0"/>
              <a:t>:</a:t>
            </a:r>
            <a:r>
              <a:rPr lang="en-US" altLang="en-US" dirty="0">
                <a:solidFill>
                  <a:srgbClr val="00B050"/>
                </a:solidFill>
              </a:rPr>
              <a:t>NH</a:t>
            </a:r>
            <a:r>
              <a:rPr lang="en-US" altLang="en-US" baseline="-25000" dirty="0">
                <a:solidFill>
                  <a:srgbClr val="00B050"/>
                </a:solidFill>
              </a:rPr>
              <a:t>3</a:t>
            </a:r>
            <a:r>
              <a:rPr lang="en-US" altLang="en-US" dirty="0"/>
              <a:t> = </a:t>
            </a:r>
            <a:r>
              <a:rPr lang="en-US" altLang="en-US" dirty="0">
                <a:solidFill>
                  <a:srgbClr val="FFFF00"/>
                </a:solidFill>
              </a:rPr>
              <a:t>1</a:t>
            </a:r>
            <a:r>
              <a:rPr lang="en-US" altLang="en-US" dirty="0"/>
              <a:t>:</a:t>
            </a:r>
            <a:r>
              <a:rPr lang="en-US" altLang="en-US" dirty="0">
                <a:solidFill>
                  <a:srgbClr val="00B050"/>
                </a:solidFill>
              </a:rPr>
              <a:t>2</a:t>
            </a:r>
            <a:r>
              <a:rPr lang="en-US" altLang="en-US" dirty="0"/>
              <a:t>	</a:t>
            </a:r>
            <a:r>
              <a:rPr lang="en-US" altLang="en-US" dirty="0">
                <a:solidFill>
                  <a:srgbClr val="0070C0"/>
                </a:solidFill>
              </a:rPr>
              <a:t>H</a:t>
            </a:r>
            <a:r>
              <a:rPr lang="en-US" altLang="en-US" baseline="-25000" dirty="0">
                <a:solidFill>
                  <a:srgbClr val="0070C0"/>
                </a:solidFill>
              </a:rPr>
              <a:t>2</a:t>
            </a:r>
            <a:r>
              <a:rPr lang="en-US" altLang="en-US" dirty="0"/>
              <a:t>:</a:t>
            </a:r>
            <a:r>
              <a:rPr lang="en-US" altLang="en-US" dirty="0">
                <a:solidFill>
                  <a:srgbClr val="00B050"/>
                </a:solidFill>
              </a:rPr>
              <a:t>NH</a:t>
            </a:r>
            <a:r>
              <a:rPr lang="en-US" altLang="en-US" baseline="-25000" dirty="0">
                <a:solidFill>
                  <a:srgbClr val="00B050"/>
                </a:solidFill>
              </a:rPr>
              <a:t>3</a:t>
            </a:r>
            <a:r>
              <a:rPr lang="en-US" altLang="en-US" dirty="0"/>
              <a:t> = </a:t>
            </a:r>
            <a:r>
              <a:rPr lang="en-US" altLang="en-US" dirty="0">
                <a:solidFill>
                  <a:srgbClr val="0070C0"/>
                </a:solidFill>
              </a:rPr>
              <a:t>3</a:t>
            </a:r>
            <a:r>
              <a:rPr lang="en-US" altLang="en-US" dirty="0"/>
              <a:t>:</a:t>
            </a:r>
            <a:r>
              <a:rPr lang="en-US" altLang="en-US" dirty="0">
                <a:solidFill>
                  <a:srgbClr val="00B050"/>
                </a:solidFill>
              </a:rPr>
              <a:t>2</a:t>
            </a:r>
            <a:endParaRPr lang="en-US" altLang="en-US" b="0" dirty="0">
              <a:solidFill>
                <a:srgbClr val="00B050"/>
              </a:solidFill>
            </a:endParaRPr>
          </a:p>
          <a:p>
            <a:pPr marL="0" indent="0">
              <a:spcBef>
                <a:spcPts val="1200"/>
              </a:spcBef>
              <a:tabLst>
                <a:tab pos="2684463" algn="l"/>
              </a:tabLst>
            </a:pPr>
            <a:endParaRPr lang="en-US" altLang="en-US" sz="2400" b="0" dirty="0">
              <a:solidFill>
                <a:schemeClr val="tx1"/>
              </a:solidFill>
            </a:endParaRPr>
          </a:p>
          <a:p>
            <a:pPr marL="0" indent="0">
              <a:spcBef>
                <a:spcPts val="1200"/>
              </a:spcBef>
            </a:pPr>
            <a:endParaRPr lang="en-US" altLang="en-US" sz="2400" b="0" dirty="0">
              <a:solidFill>
                <a:schemeClr val="tx1"/>
              </a:solidFill>
            </a:endParaRPr>
          </a:p>
          <a:p>
            <a:pPr marL="0" indent="0">
              <a:spcBef>
                <a:spcPts val="1200"/>
              </a:spcBef>
            </a:pPr>
            <a:endParaRPr lang="en-US" altLang="en-US" sz="2400" b="0" dirty="0">
              <a:solidFill>
                <a:schemeClr val="tx1"/>
              </a:solidFill>
            </a:endParaRPr>
          </a:p>
          <a:p>
            <a:pPr marL="0" indent="0">
              <a:spcBef>
                <a:spcPts val="1200"/>
              </a:spcBef>
            </a:pPr>
            <a:endParaRPr lang="en-US" altLang="en-US" sz="2400" b="0" dirty="0">
              <a:solidFill>
                <a:schemeClr val="tx1"/>
              </a:solidFill>
            </a:endParaRPr>
          </a:p>
          <a:p>
            <a:pPr marL="0" indent="0" eaLnBrk="1" hangingPunct="1"/>
            <a:endParaRPr lang="en-US" altLang="en-US" sz="2400" b="0" dirty="0">
              <a:solidFill>
                <a:schemeClr val="tx1"/>
              </a:solidFill>
            </a:endParaRPr>
          </a:p>
        </p:txBody>
      </p:sp>
      <p:sp>
        <p:nvSpPr>
          <p:cNvPr id="137223" name="Text Box 7"/>
          <p:cNvSpPr txBox="1">
            <a:spLocks noChangeArrowheads="1"/>
          </p:cNvSpPr>
          <p:nvPr/>
        </p:nvSpPr>
        <p:spPr bwMode="auto">
          <a:xfrm>
            <a:off x="1279525" y="20208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b="1"/>
          </a:p>
        </p:txBody>
      </p:sp>
      <p:sp>
        <p:nvSpPr>
          <p:cNvPr id="7"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8" name="Rectangle 6"/>
          <p:cNvSpPr txBox="1">
            <a:spLocks noChangeArrowheads="1"/>
          </p:cNvSpPr>
          <p:nvPr/>
        </p:nvSpPr>
        <p:spPr bwMode="auto">
          <a:xfrm>
            <a:off x="1600200" y="76200"/>
            <a:ext cx="5867400" cy="826304"/>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sz="3600" dirty="0">
                <a:effectLst/>
              </a:rPr>
              <a:t>Stoichiometry of Equations</a:t>
            </a:r>
          </a:p>
        </p:txBody>
      </p:sp>
    </p:spTree>
    <p:extLst>
      <p:ext uri="{BB962C8B-B14F-4D97-AF65-F5344CB8AC3E}">
        <p14:creationId xmlns:p14="http://schemas.microsoft.com/office/powerpoint/2010/main" val="397995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219">
                                            <p:txEl>
                                              <p:pRg st="2" end="2"/>
                                            </p:txEl>
                                          </p:spTgt>
                                        </p:tgtEl>
                                        <p:attrNameLst>
                                          <p:attrName>style.visibility</p:attrName>
                                        </p:attrNameLst>
                                      </p:cBhvr>
                                      <p:to>
                                        <p:strVal val="visible"/>
                                      </p:to>
                                    </p:set>
                                    <p:animEffect transition="in" filter="fade">
                                      <p:cBhvr>
                                        <p:cTn id="7" dur="500"/>
                                        <p:tgtEl>
                                          <p:spTgt spid="1372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219">
                                            <p:txEl>
                                              <p:pRg st="3" end="3"/>
                                            </p:txEl>
                                          </p:spTgt>
                                        </p:tgtEl>
                                        <p:attrNameLst>
                                          <p:attrName>style.visibility</p:attrName>
                                        </p:attrNameLst>
                                      </p:cBhvr>
                                      <p:to>
                                        <p:strVal val="visible"/>
                                      </p:to>
                                    </p:set>
                                    <p:animEffect transition="in" filter="fade">
                                      <p:cBhvr>
                                        <p:cTn id="12" dur="500"/>
                                        <p:tgtEl>
                                          <p:spTgt spid="1372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219">
                                            <p:txEl>
                                              <p:pRg st="4" end="4"/>
                                            </p:txEl>
                                          </p:spTgt>
                                        </p:tgtEl>
                                        <p:attrNameLst>
                                          <p:attrName>style.visibility</p:attrName>
                                        </p:attrNameLst>
                                      </p:cBhvr>
                                      <p:to>
                                        <p:strVal val="visible"/>
                                      </p:to>
                                    </p:set>
                                    <p:animEffect transition="in" filter="fade">
                                      <p:cBhvr>
                                        <p:cTn id="17" dur="500"/>
                                        <p:tgtEl>
                                          <p:spTgt spid="137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76200"/>
            <a:ext cx="3505200" cy="685800"/>
          </a:xfrm>
        </p:spPr>
        <p:txBody>
          <a:bodyPr/>
          <a:lstStyle/>
          <a:p>
            <a:pPr algn="ctr"/>
            <a:r>
              <a:rPr lang="en-US" dirty="0"/>
              <a:t>Learning Mole Ratios</a:t>
            </a:r>
          </a:p>
        </p:txBody>
      </p:sp>
      <p:sp>
        <p:nvSpPr>
          <p:cNvPr id="3" name="Content Placeholder 2"/>
          <p:cNvSpPr>
            <a:spLocks noGrp="1"/>
          </p:cNvSpPr>
          <p:nvPr>
            <p:ph idx="1"/>
          </p:nvPr>
        </p:nvSpPr>
        <p:spPr>
          <a:xfrm>
            <a:off x="76200" y="1066800"/>
            <a:ext cx="8991600" cy="5334000"/>
          </a:xfrm>
        </p:spPr>
        <p:txBody>
          <a:bodyPr/>
          <a:lstStyle/>
          <a:p>
            <a:pPr algn="ctr"/>
            <a:r>
              <a:rPr lang="en-US" sz="2800" dirty="0"/>
              <a:t>2 C</a:t>
            </a:r>
            <a:r>
              <a:rPr lang="en-US" sz="2800" baseline="-25000" dirty="0"/>
              <a:t>2</a:t>
            </a:r>
            <a:r>
              <a:rPr lang="en-US" sz="2800" dirty="0"/>
              <a:t>H</a:t>
            </a:r>
            <a:r>
              <a:rPr lang="en-US" sz="2800" baseline="-25000" dirty="0"/>
              <a:t>2 (l)</a:t>
            </a:r>
            <a:r>
              <a:rPr lang="en-US" sz="2800" dirty="0"/>
              <a:t>  +  5 O</a:t>
            </a:r>
            <a:r>
              <a:rPr lang="en-US" sz="2800" baseline="-25000" dirty="0"/>
              <a:t>2 (g)  </a:t>
            </a:r>
            <a:r>
              <a:rPr lang="en-US" sz="2800" dirty="0">
                <a:sym typeface="Wingdings"/>
              </a:rPr>
              <a:t>  </a:t>
            </a:r>
            <a:r>
              <a:rPr lang="en-US" sz="2800" dirty="0"/>
              <a:t>4 CO</a:t>
            </a:r>
            <a:r>
              <a:rPr lang="en-US" sz="2800" baseline="-25000" dirty="0"/>
              <a:t>2 (g)</a:t>
            </a:r>
            <a:r>
              <a:rPr lang="en-US" sz="2800" dirty="0"/>
              <a:t>  +  2 H</a:t>
            </a:r>
            <a:r>
              <a:rPr lang="en-US" sz="2800" baseline="-25000" dirty="0"/>
              <a:t>2</a:t>
            </a:r>
            <a:r>
              <a:rPr lang="en-US" sz="2800" dirty="0"/>
              <a:t>O </a:t>
            </a:r>
            <a:r>
              <a:rPr lang="en-US" sz="2800" baseline="-25000" dirty="0"/>
              <a:t>(g)</a:t>
            </a:r>
          </a:p>
          <a:p>
            <a:pPr marL="3175" indent="-3175">
              <a:spcBef>
                <a:spcPts val="1800"/>
              </a:spcBef>
            </a:pPr>
            <a:r>
              <a:rPr lang="en-US" sz="2800" dirty="0">
                <a:solidFill>
                  <a:srgbClr val="FFFF00"/>
                </a:solidFill>
              </a:rPr>
              <a:t>__ </a:t>
            </a:r>
            <a:r>
              <a:rPr lang="en-US" sz="2800" dirty="0" err="1">
                <a:solidFill>
                  <a:srgbClr val="FFFF00"/>
                </a:solidFill>
              </a:rPr>
              <a:t>mol</a:t>
            </a:r>
            <a:r>
              <a:rPr lang="en-US" sz="2800" dirty="0">
                <a:solidFill>
                  <a:srgbClr val="FFFF00"/>
                </a:solidFill>
              </a:rPr>
              <a:t> of  C</a:t>
            </a:r>
            <a:r>
              <a:rPr lang="en-US" sz="2800" baseline="-25000" dirty="0">
                <a:solidFill>
                  <a:srgbClr val="FFFF00"/>
                </a:solidFill>
              </a:rPr>
              <a:t>2</a:t>
            </a:r>
            <a:r>
              <a:rPr lang="en-US" sz="2800" dirty="0">
                <a:solidFill>
                  <a:srgbClr val="FFFF00"/>
                </a:solidFill>
              </a:rPr>
              <a:t>H</a:t>
            </a:r>
            <a:r>
              <a:rPr lang="en-US" sz="2800" baseline="-25000" dirty="0">
                <a:solidFill>
                  <a:srgbClr val="FFFF00"/>
                </a:solidFill>
              </a:rPr>
              <a:t>2 (l) </a:t>
            </a:r>
            <a:r>
              <a:rPr lang="en-US" sz="2800" dirty="0">
                <a:solidFill>
                  <a:srgbClr val="FFFF00"/>
                </a:solidFill>
              </a:rPr>
              <a:t>react with __ </a:t>
            </a:r>
            <a:r>
              <a:rPr lang="en-US" sz="2800" dirty="0" err="1">
                <a:solidFill>
                  <a:srgbClr val="FFFF00"/>
                </a:solidFill>
              </a:rPr>
              <a:t>mol</a:t>
            </a:r>
            <a:r>
              <a:rPr lang="en-US" sz="2800" dirty="0">
                <a:solidFill>
                  <a:srgbClr val="FFFF00"/>
                </a:solidFill>
              </a:rPr>
              <a:t> O</a:t>
            </a:r>
            <a:r>
              <a:rPr lang="en-US" sz="2800" baseline="-25000" dirty="0">
                <a:solidFill>
                  <a:srgbClr val="FFFF00"/>
                </a:solidFill>
              </a:rPr>
              <a:t>2 (g)</a:t>
            </a:r>
            <a:r>
              <a:rPr lang="en-US" sz="2800" dirty="0">
                <a:solidFill>
                  <a:srgbClr val="FFFF00"/>
                </a:solidFill>
              </a:rPr>
              <a:t> to yield __ </a:t>
            </a:r>
            <a:r>
              <a:rPr lang="en-US" sz="2800" dirty="0" err="1">
                <a:solidFill>
                  <a:srgbClr val="FFFF00"/>
                </a:solidFill>
              </a:rPr>
              <a:t>mol</a:t>
            </a:r>
            <a:r>
              <a:rPr lang="en-US" sz="2800" dirty="0">
                <a:solidFill>
                  <a:srgbClr val="FFFF00"/>
                </a:solidFill>
              </a:rPr>
              <a:t> of CO</a:t>
            </a:r>
            <a:r>
              <a:rPr lang="en-US" sz="2800" baseline="-25000" dirty="0">
                <a:solidFill>
                  <a:srgbClr val="FFFF00"/>
                </a:solidFill>
              </a:rPr>
              <a:t>2</a:t>
            </a:r>
            <a:r>
              <a:rPr lang="en-US" sz="2800" dirty="0">
                <a:solidFill>
                  <a:srgbClr val="FFFF00"/>
                </a:solidFill>
              </a:rPr>
              <a:t> and __ </a:t>
            </a:r>
            <a:r>
              <a:rPr lang="en-US" sz="2800" dirty="0" err="1">
                <a:solidFill>
                  <a:srgbClr val="FFFF00"/>
                </a:solidFill>
              </a:rPr>
              <a:t>mol</a:t>
            </a:r>
            <a:r>
              <a:rPr lang="en-US" sz="2800" dirty="0">
                <a:solidFill>
                  <a:srgbClr val="FFFF00"/>
                </a:solidFill>
              </a:rPr>
              <a:t> of water.</a:t>
            </a:r>
          </a:p>
          <a:p>
            <a:pPr marL="3175" indent="-3175">
              <a:spcBef>
                <a:spcPts val="1800"/>
              </a:spcBef>
            </a:pPr>
            <a:r>
              <a:rPr lang="en-US" sz="2800" dirty="0">
                <a:solidFill>
                  <a:srgbClr val="B54C8C"/>
                </a:solidFill>
              </a:rPr>
              <a:t>6 </a:t>
            </a:r>
            <a:r>
              <a:rPr lang="en-US" sz="2800" dirty="0" err="1">
                <a:solidFill>
                  <a:srgbClr val="B54C8C"/>
                </a:solidFill>
              </a:rPr>
              <a:t>mol</a:t>
            </a:r>
            <a:r>
              <a:rPr lang="en-US" sz="2800" dirty="0">
                <a:solidFill>
                  <a:srgbClr val="B54C8C"/>
                </a:solidFill>
              </a:rPr>
              <a:t> of  C</a:t>
            </a:r>
            <a:r>
              <a:rPr lang="en-US" sz="2800" baseline="-25000" dirty="0">
                <a:solidFill>
                  <a:srgbClr val="B54C8C"/>
                </a:solidFill>
              </a:rPr>
              <a:t>2</a:t>
            </a:r>
            <a:r>
              <a:rPr lang="en-US" sz="2800" dirty="0">
                <a:solidFill>
                  <a:srgbClr val="B54C8C"/>
                </a:solidFill>
              </a:rPr>
              <a:t>H</a:t>
            </a:r>
            <a:r>
              <a:rPr lang="en-US" sz="2800" baseline="-25000" dirty="0">
                <a:solidFill>
                  <a:srgbClr val="B54C8C"/>
                </a:solidFill>
              </a:rPr>
              <a:t>2 (l) </a:t>
            </a:r>
            <a:r>
              <a:rPr lang="en-US" sz="2800" dirty="0">
                <a:solidFill>
                  <a:srgbClr val="B54C8C"/>
                </a:solidFill>
              </a:rPr>
              <a:t>would react with __ </a:t>
            </a:r>
            <a:r>
              <a:rPr lang="en-US" sz="2800" dirty="0" err="1">
                <a:solidFill>
                  <a:srgbClr val="B54C8C"/>
                </a:solidFill>
              </a:rPr>
              <a:t>mol</a:t>
            </a:r>
            <a:r>
              <a:rPr lang="en-US" sz="2800" dirty="0">
                <a:solidFill>
                  <a:srgbClr val="B54C8C"/>
                </a:solidFill>
              </a:rPr>
              <a:t> O</a:t>
            </a:r>
            <a:r>
              <a:rPr lang="en-US" sz="2800" baseline="-25000" dirty="0">
                <a:solidFill>
                  <a:srgbClr val="B54C8C"/>
                </a:solidFill>
              </a:rPr>
              <a:t>2 (g)</a:t>
            </a:r>
            <a:r>
              <a:rPr lang="en-US" sz="2800" dirty="0">
                <a:solidFill>
                  <a:srgbClr val="B54C8C"/>
                </a:solidFill>
              </a:rPr>
              <a:t> to yield __ </a:t>
            </a:r>
            <a:r>
              <a:rPr lang="en-US" sz="2800" dirty="0" err="1">
                <a:solidFill>
                  <a:srgbClr val="B54C8C"/>
                </a:solidFill>
              </a:rPr>
              <a:t>mol</a:t>
            </a:r>
            <a:r>
              <a:rPr lang="en-US" sz="2800" dirty="0">
                <a:solidFill>
                  <a:srgbClr val="B54C8C"/>
                </a:solidFill>
              </a:rPr>
              <a:t> of CO</a:t>
            </a:r>
            <a:r>
              <a:rPr lang="en-US" sz="2800" baseline="-25000" dirty="0">
                <a:solidFill>
                  <a:srgbClr val="B54C8C"/>
                </a:solidFill>
              </a:rPr>
              <a:t>2</a:t>
            </a:r>
            <a:r>
              <a:rPr lang="en-US" sz="2800" dirty="0">
                <a:solidFill>
                  <a:srgbClr val="B54C8C"/>
                </a:solidFill>
              </a:rPr>
              <a:t> and __ </a:t>
            </a:r>
            <a:r>
              <a:rPr lang="en-US" sz="2800" dirty="0" err="1">
                <a:solidFill>
                  <a:srgbClr val="B54C8C"/>
                </a:solidFill>
              </a:rPr>
              <a:t>mol</a:t>
            </a:r>
            <a:r>
              <a:rPr lang="en-US" sz="2800" dirty="0">
                <a:solidFill>
                  <a:srgbClr val="B54C8C"/>
                </a:solidFill>
              </a:rPr>
              <a:t> of water.</a:t>
            </a:r>
          </a:p>
          <a:p>
            <a:pPr marL="3175" indent="-3175">
              <a:spcBef>
                <a:spcPts val="1800"/>
              </a:spcBef>
            </a:pPr>
            <a:r>
              <a:rPr lang="en-US" sz="2800" dirty="0">
                <a:solidFill>
                  <a:srgbClr val="B54C8C"/>
                </a:solidFill>
              </a:rPr>
              <a:t> </a:t>
            </a:r>
            <a:r>
              <a:rPr lang="en-US" sz="2800" dirty="0">
                <a:solidFill>
                  <a:srgbClr val="0070C0"/>
                </a:solidFill>
              </a:rPr>
              <a:t>If only 1 </a:t>
            </a:r>
            <a:r>
              <a:rPr lang="en-US" sz="2800" dirty="0" err="1">
                <a:solidFill>
                  <a:srgbClr val="0070C0"/>
                </a:solidFill>
              </a:rPr>
              <a:t>mol</a:t>
            </a:r>
            <a:r>
              <a:rPr lang="en-US" sz="2800" dirty="0">
                <a:solidFill>
                  <a:srgbClr val="0070C0"/>
                </a:solidFill>
              </a:rPr>
              <a:t> of CO</a:t>
            </a:r>
            <a:r>
              <a:rPr lang="en-US" sz="2800" baseline="-25000" dirty="0">
                <a:solidFill>
                  <a:srgbClr val="0070C0"/>
                </a:solidFill>
              </a:rPr>
              <a:t>2</a:t>
            </a:r>
            <a:r>
              <a:rPr lang="en-US" sz="2800" dirty="0">
                <a:solidFill>
                  <a:srgbClr val="0070C0"/>
                </a:solidFill>
              </a:rPr>
              <a:t> is produced, then __ </a:t>
            </a:r>
            <a:r>
              <a:rPr lang="en-US" sz="2800" dirty="0" err="1">
                <a:solidFill>
                  <a:srgbClr val="0070C0"/>
                </a:solidFill>
              </a:rPr>
              <a:t>mol</a:t>
            </a:r>
            <a:r>
              <a:rPr lang="en-US" sz="2800" dirty="0">
                <a:solidFill>
                  <a:srgbClr val="0070C0"/>
                </a:solidFill>
              </a:rPr>
              <a:t> of  C</a:t>
            </a:r>
            <a:r>
              <a:rPr lang="en-US" sz="2800" baseline="-25000" dirty="0">
                <a:solidFill>
                  <a:srgbClr val="0070C0"/>
                </a:solidFill>
              </a:rPr>
              <a:t>2</a:t>
            </a:r>
            <a:r>
              <a:rPr lang="en-US" sz="2800" dirty="0">
                <a:solidFill>
                  <a:srgbClr val="0070C0"/>
                </a:solidFill>
              </a:rPr>
              <a:t>H</a:t>
            </a:r>
            <a:r>
              <a:rPr lang="en-US" sz="2800" baseline="-25000" dirty="0">
                <a:solidFill>
                  <a:srgbClr val="0070C0"/>
                </a:solidFill>
              </a:rPr>
              <a:t>2 (l) </a:t>
            </a:r>
            <a:r>
              <a:rPr lang="en-US" sz="2800" dirty="0">
                <a:solidFill>
                  <a:srgbClr val="0070C0"/>
                </a:solidFill>
              </a:rPr>
              <a:t>react with __ </a:t>
            </a:r>
            <a:r>
              <a:rPr lang="en-US" sz="2800" dirty="0" err="1">
                <a:solidFill>
                  <a:srgbClr val="0070C0"/>
                </a:solidFill>
              </a:rPr>
              <a:t>mol</a:t>
            </a:r>
            <a:r>
              <a:rPr lang="en-US" sz="2800" dirty="0">
                <a:solidFill>
                  <a:srgbClr val="0070C0"/>
                </a:solidFill>
              </a:rPr>
              <a:t> O</a:t>
            </a:r>
            <a:r>
              <a:rPr lang="en-US" sz="2800" baseline="-25000" dirty="0">
                <a:solidFill>
                  <a:srgbClr val="0070C0"/>
                </a:solidFill>
              </a:rPr>
              <a:t>2 (g)</a:t>
            </a:r>
            <a:r>
              <a:rPr lang="en-US" sz="2800" dirty="0">
                <a:solidFill>
                  <a:srgbClr val="0070C0"/>
                </a:solidFill>
              </a:rPr>
              <a:t> to yield __ </a:t>
            </a:r>
            <a:r>
              <a:rPr lang="en-US" sz="2800" dirty="0" err="1">
                <a:solidFill>
                  <a:srgbClr val="0070C0"/>
                </a:solidFill>
              </a:rPr>
              <a:t>mol</a:t>
            </a:r>
            <a:r>
              <a:rPr lang="en-US" sz="2800" dirty="0">
                <a:solidFill>
                  <a:srgbClr val="0070C0"/>
                </a:solidFill>
              </a:rPr>
              <a:t> of water.</a:t>
            </a:r>
          </a:p>
          <a:p>
            <a:pPr marL="3175" indent="-3175" algn="ctr">
              <a:spcBef>
                <a:spcPts val="1800"/>
              </a:spcBef>
            </a:pPr>
            <a:r>
              <a:rPr lang="en-US" sz="3600" dirty="0"/>
              <a:t>All of these represent Theoretical Yield.</a:t>
            </a:r>
          </a:p>
          <a:p>
            <a:pPr marL="3175" indent="-3175"/>
            <a:r>
              <a:rPr lang="en-US" dirty="0"/>
              <a:t> </a:t>
            </a:r>
          </a:p>
          <a:p>
            <a:pPr marL="3175" indent="-3175"/>
            <a:endParaRPr lang="en-US" dirty="0"/>
          </a:p>
        </p:txBody>
      </p:sp>
      <p:sp>
        <p:nvSpPr>
          <p:cNvPr id="4" name="Footer Placeholder 3"/>
          <p:cNvSpPr>
            <a:spLocks noGrp="1"/>
          </p:cNvSpPr>
          <p:nvPr>
            <p:ph type="ftr" sz="quarter" idx="3"/>
          </p:nvPr>
        </p:nvSpPr>
        <p:spPr/>
        <p:txBody>
          <a:bodyPr/>
          <a:lstStyle/>
          <a:p>
            <a:r>
              <a:rPr lang="en-US" altLang="en-US"/>
              <a:t>Chapter 12 Stoichiometry</a:t>
            </a:r>
          </a:p>
        </p:txBody>
      </p:sp>
      <p:pic>
        <p:nvPicPr>
          <p:cNvPr id="5" name="Picture 4" descr="quick_check-01.eps"/>
          <p:cNvPicPr/>
          <p:nvPr/>
        </p:nvPicPr>
        <p:blipFill>
          <a:blip r:embed="rId2">
            <a:extLst>
              <a:ext uri="{28A0092B-C50C-407E-A947-70E740481C1C}">
                <a14:useLocalDpi xmlns:a14="http://schemas.microsoft.com/office/drawing/2010/main" val="0"/>
              </a:ext>
            </a:extLst>
          </a:blip>
          <a:stretch>
            <a:fillRect/>
          </a:stretch>
        </p:blipFill>
        <p:spPr>
          <a:xfrm>
            <a:off x="76200" y="76200"/>
            <a:ext cx="1066800" cy="914400"/>
          </a:xfrm>
          <a:prstGeom prst="rect">
            <a:avLst/>
          </a:prstGeom>
        </p:spPr>
      </p:pic>
    </p:spTree>
    <p:extLst>
      <p:ext uri="{BB962C8B-B14F-4D97-AF65-F5344CB8AC3E}">
        <p14:creationId xmlns:p14="http://schemas.microsoft.com/office/powerpoint/2010/main" val="208864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
            <a:ext cx="3581400" cy="685800"/>
          </a:xfrm>
        </p:spPr>
        <p:txBody>
          <a:bodyPr/>
          <a:lstStyle/>
          <a:p>
            <a:pPr algn="ctr"/>
            <a:r>
              <a:rPr lang="en-US" dirty="0"/>
              <a:t>Learning Mole Ratios</a:t>
            </a:r>
          </a:p>
        </p:txBody>
      </p:sp>
      <p:sp>
        <p:nvSpPr>
          <p:cNvPr id="3" name="Content Placeholder 2"/>
          <p:cNvSpPr>
            <a:spLocks noGrp="1"/>
          </p:cNvSpPr>
          <p:nvPr>
            <p:ph idx="1"/>
          </p:nvPr>
        </p:nvSpPr>
        <p:spPr>
          <a:xfrm>
            <a:off x="76200" y="1066800"/>
            <a:ext cx="8991600" cy="5334000"/>
          </a:xfrm>
        </p:spPr>
        <p:txBody>
          <a:bodyPr/>
          <a:lstStyle/>
          <a:p>
            <a:pPr algn="ctr"/>
            <a:r>
              <a:rPr lang="en-US" sz="2800" dirty="0"/>
              <a:t>2 C</a:t>
            </a:r>
            <a:r>
              <a:rPr lang="en-US" sz="2800" baseline="-25000" dirty="0"/>
              <a:t>2</a:t>
            </a:r>
            <a:r>
              <a:rPr lang="en-US" sz="2800" dirty="0"/>
              <a:t>H</a:t>
            </a:r>
            <a:r>
              <a:rPr lang="en-US" sz="2800" baseline="-25000" dirty="0"/>
              <a:t>2 (l)</a:t>
            </a:r>
            <a:r>
              <a:rPr lang="en-US" sz="2800" dirty="0"/>
              <a:t>  +  5 O</a:t>
            </a:r>
            <a:r>
              <a:rPr lang="en-US" sz="2800" baseline="-25000" dirty="0"/>
              <a:t>2 (g)  </a:t>
            </a:r>
            <a:r>
              <a:rPr lang="en-US" sz="2800" dirty="0">
                <a:sym typeface="Wingdings"/>
              </a:rPr>
              <a:t>  </a:t>
            </a:r>
            <a:r>
              <a:rPr lang="en-US" sz="2800" dirty="0"/>
              <a:t>4 CO</a:t>
            </a:r>
            <a:r>
              <a:rPr lang="en-US" sz="2800" baseline="-25000" dirty="0"/>
              <a:t>2 (g)</a:t>
            </a:r>
            <a:r>
              <a:rPr lang="en-US" sz="2800" dirty="0"/>
              <a:t>  +  2 H</a:t>
            </a:r>
            <a:r>
              <a:rPr lang="en-US" sz="2800" baseline="-25000" dirty="0"/>
              <a:t>2</a:t>
            </a:r>
            <a:r>
              <a:rPr lang="en-US" sz="2800" dirty="0"/>
              <a:t>O </a:t>
            </a:r>
            <a:r>
              <a:rPr lang="en-US" sz="2800" baseline="-25000" dirty="0"/>
              <a:t>(g)</a:t>
            </a:r>
          </a:p>
          <a:p>
            <a:pPr marL="3175" indent="-3175">
              <a:spcBef>
                <a:spcPts val="1800"/>
              </a:spcBef>
            </a:pPr>
            <a:r>
              <a:rPr lang="en-US" sz="2800" dirty="0">
                <a:solidFill>
                  <a:srgbClr val="FFFF00"/>
                </a:solidFill>
              </a:rPr>
              <a:t>2 </a:t>
            </a:r>
            <a:r>
              <a:rPr lang="en-US" sz="2800" dirty="0" err="1">
                <a:solidFill>
                  <a:srgbClr val="FFFF00"/>
                </a:solidFill>
              </a:rPr>
              <a:t>mol</a:t>
            </a:r>
            <a:r>
              <a:rPr lang="en-US" sz="2800" dirty="0">
                <a:solidFill>
                  <a:srgbClr val="FFFF00"/>
                </a:solidFill>
              </a:rPr>
              <a:t> of  C</a:t>
            </a:r>
            <a:r>
              <a:rPr lang="en-US" sz="2800" baseline="-25000" dirty="0">
                <a:solidFill>
                  <a:srgbClr val="FFFF00"/>
                </a:solidFill>
              </a:rPr>
              <a:t>2</a:t>
            </a:r>
            <a:r>
              <a:rPr lang="en-US" sz="2800" dirty="0">
                <a:solidFill>
                  <a:srgbClr val="FFFF00"/>
                </a:solidFill>
              </a:rPr>
              <a:t>H</a:t>
            </a:r>
            <a:r>
              <a:rPr lang="en-US" sz="2800" baseline="-25000" dirty="0">
                <a:solidFill>
                  <a:srgbClr val="FFFF00"/>
                </a:solidFill>
              </a:rPr>
              <a:t>2 (l) </a:t>
            </a:r>
            <a:r>
              <a:rPr lang="en-US" sz="2800" dirty="0">
                <a:solidFill>
                  <a:srgbClr val="FFFF00"/>
                </a:solidFill>
              </a:rPr>
              <a:t>react with 5 O</a:t>
            </a:r>
            <a:r>
              <a:rPr lang="en-US" sz="2800" baseline="-25000" dirty="0">
                <a:solidFill>
                  <a:srgbClr val="FFFF00"/>
                </a:solidFill>
              </a:rPr>
              <a:t>2 (g)</a:t>
            </a:r>
            <a:r>
              <a:rPr lang="en-US" sz="2800" dirty="0">
                <a:solidFill>
                  <a:srgbClr val="FFFF00"/>
                </a:solidFill>
              </a:rPr>
              <a:t> to yield 4 </a:t>
            </a:r>
            <a:r>
              <a:rPr lang="en-US" sz="2800" dirty="0" err="1">
                <a:solidFill>
                  <a:srgbClr val="FFFF00"/>
                </a:solidFill>
              </a:rPr>
              <a:t>mol</a:t>
            </a:r>
            <a:r>
              <a:rPr lang="en-US" sz="2800" dirty="0">
                <a:solidFill>
                  <a:srgbClr val="FFFF00"/>
                </a:solidFill>
              </a:rPr>
              <a:t> of CO</a:t>
            </a:r>
            <a:r>
              <a:rPr lang="en-US" sz="2800" baseline="-25000" dirty="0">
                <a:solidFill>
                  <a:srgbClr val="FFFF00"/>
                </a:solidFill>
              </a:rPr>
              <a:t>2</a:t>
            </a:r>
            <a:r>
              <a:rPr lang="en-US" sz="2800" dirty="0">
                <a:solidFill>
                  <a:srgbClr val="FFFF00"/>
                </a:solidFill>
              </a:rPr>
              <a:t> and 2 </a:t>
            </a:r>
            <a:r>
              <a:rPr lang="en-US" sz="2800" dirty="0" err="1">
                <a:solidFill>
                  <a:srgbClr val="FFFF00"/>
                </a:solidFill>
              </a:rPr>
              <a:t>mol</a:t>
            </a:r>
            <a:r>
              <a:rPr lang="en-US" sz="2800" dirty="0">
                <a:solidFill>
                  <a:srgbClr val="FFFF00"/>
                </a:solidFill>
              </a:rPr>
              <a:t> of water.</a:t>
            </a:r>
          </a:p>
          <a:p>
            <a:pPr marL="236538" indent="0">
              <a:spcBef>
                <a:spcPts val="1800"/>
              </a:spcBef>
            </a:pPr>
            <a:r>
              <a:rPr lang="en-US" sz="2800" dirty="0">
                <a:solidFill>
                  <a:srgbClr val="B54C8C"/>
                </a:solidFill>
              </a:rPr>
              <a:t>6 </a:t>
            </a:r>
            <a:r>
              <a:rPr lang="en-US" sz="2800" dirty="0" err="1">
                <a:solidFill>
                  <a:srgbClr val="B54C8C"/>
                </a:solidFill>
              </a:rPr>
              <a:t>mol</a:t>
            </a:r>
            <a:r>
              <a:rPr lang="en-US" sz="2800" dirty="0">
                <a:solidFill>
                  <a:srgbClr val="B54C8C"/>
                </a:solidFill>
              </a:rPr>
              <a:t> of  C</a:t>
            </a:r>
            <a:r>
              <a:rPr lang="en-US" sz="2800" baseline="-25000" dirty="0">
                <a:solidFill>
                  <a:srgbClr val="B54C8C"/>
                </a:solidFill>
              </a:rPr>
              <a:t>2</a:t>
            </a:r>
            <a:r>
              <a:rPr lang="en-US" sz="2800" dirty="0">
                <a:solidFill>
                  <a:srgbClr val="B54C8C"/>
                </a:solidFill>
              </a:rPr>
              <a:t>H</a:t>
            </a:r>
            <a:r>
              <a:rPr lang="en-US" sz="2800" baseline="-25000" dirty="0">
                <a:solidFill>
                  <a:srgbClr val="B54C8C"/>
                </a:solidFill>
              </a:rPr>
              <a:t>2 (l) </a:t>
            </a:r>
            <a:r>
              <a:rPr lang="en-US" sz="2800" dirty="0">
                <a:solidFill>
                  <a:srgbClr val="B54C8C"/>
                </a:solidFill>
              </a:rPr>
              <a:t>would react with 15 O</a:t>
            </a:r>
            <a:r>
              <a:rPr lang="en-US" sz="2800" baseline="-25000" dirty="0">
                <a:solidFill>
                  <a:srgbClr val="B54C8C"/>
                </a:solidFill>
              </a:rPr>
              <a:t>2 (g)</a:t>
            </a:r>
            <a:r>
              <a:rPr lang="en-US" sz="2800" dirty="0">
                <a:solidFill>
                  <a:srgbClr val="B54C8C"/>
                </a:solidFill>
              </a:rPr>
              <a:t> to yield 12 </a:t>
            </a:r>
            <a:r>
              <a:rPr lang="en-US" sz="2800" dirty="0" err="1">
                <a:solidFill>
                  <a:srgbClr val="B54C8C"/>
                </a:solidFill>
              </a:rPr>
              <a:t>mol</a:t>
            </a:r>
            <a:r>
              <a:rPr lang="en-US" sz="2800" dirty="0">
                <a:solidFill>
                  <a:srgbClr val="B54C8C"/>
                </a:solidFill>
              </a:rPr>
              <a:t> of CO</a:t>
            </a:r>
            <a:r>
              <a:rPr lang="en-US" sz="2800" baseline="-25000" dirty="0">
                <a:solidFill>
                  <a:srgbClr val="B54C8C"/>
                </a:solidFill>
              </a:rPr>
              <a:t>2</a:t>
            </a:r>
            <a:r>
              <a:rPr lang="en-US" sz="2800" dirty="0">
                <a:solidFill>
                  <a:srgbClr val="B54C8C"/>
                </a:solidFill>
              </a:rPr>
              <a:t> and 6 </a:t>
            </a:r>
            <a:r>
              <a:rPr lang="en-US" sz="2800" dirty="0" err="1">
                <a:solidFill>
                  <a:srgbClr val="B54C8C"/>
                </a:solidFill>
              </a:rPr>
              <a:t>mol</a:t>
            </a:r>
            <a:r>
              <a:rPr lang="en-US" sz="2800" dirty="0">
                <a:solidFill>
                  <a:srgbClr val="B54C8C"/>
                </a:solidFill>
              </a:rPr>
              <a:t> of water.</a:t>
            </a:r>
          </a:p>
          <a:p>
            <a:pPr marL="3175" indent="-3175">
              <a:spcBef>
                <a:spcPts val="1800"/>
              </a:spcBef>
            </a:pPr>
            <a:r>
              <a:rPr lang="en-US" sz="2800" dirty="0">
                <a:solidFill>
                  <a:srgbClr val="0070C0"/>
                </a:solidFill>
              </a:rPr>
              <a:t>If only 1 </a:t>
            </a:r>
            <a:r>
              <a:rPr lang="en-US" sz="2800" dirty="0" err="1">
                <a:solidFill>
                  <a:srgbClr val="0070C0"/>
                </a:solidFill>
              </a:rPr>
              <a:t>mol</a:t>
            </a:r>
            <a:r>
              <a:rPr lang="en-US" sz="2800" dirty="0">
                <a:solidFill>
                  <a:srgbClr val="0070C0"/>
                </a:solidFill>
              </a:rPr>
              <a:t> of CO</a:t>
            </a:r>
            <a:r>
              <a:rPr lang="en-US" sz="2800" baseline="-25000" dirty="0">
                <a:solidFill>
                  <a:srgbClr val="0070C0"/>
                </a:solidFill>
              </a:rPr>
              <a:t>2</a:t>
            </a:r>
            <a:r>
              <a:rPr lang="en-US" sz="2800" dirty="0">
                <a:solidFill>
                  <a:srgbClr val="0070C0"/>
                </a:solidFill>
              </a:rPr>
              <a:t> is produced, then 0.5 </a:t>
            </a:r>
            <a:r>
              <a:rPr lang="en-US" sz="2800" dirty="0" err="1">
                <a:solidFill>
                  <a:srgbClr val="0070C0"/>
                </a:solidFill>
              </a:rPr>
              <a:t>mol</a:t>
            </a:r>
            <a:r>
              <a:rPr lang="en-US" sz="2800" dirty="0">
                <a:solidFill>
                  <a:srgbClr val="0070C0"/>
                </a:solidFill>
              </a:rPr>
              <a:t> of  C</a:t>
            </a:r>
            <a:r>
              <a:rPr lang="en-US" sz="2800" baseline="-25000" dirty="0">
                <a:solidFill>
                  <a:srgbClr val="0070C0"/>
                </a:solidFill>
              </a:rPr>
              <a:t>2</a:t>
            </a:r>
            <a:r>
              <a:rPr lang="en-US" sz="2800" dirty="0">
                <a:solidFill>
                  <a:srgbClr val="0070C0"/>
                </a:solidFill>
              </a:rPr>
              <a:t>H</a:t>
            </a:r>
            <a:r>
              <a:rPr lang="en-US" sz="2800" baseline="-25000" dirty="0">
                <a:solidFill>
                  <a:srgbClr val="0070C0"/>
                </a:solidFill>
              </a:rPr>
              <a:t>2 (l) </a:t>
            </a:r>
            <a:r>
              <a:rPr lang="en-US" sz="2800" dirty="0">
                <a:solidFill>
                  <a:srgbClr val="0070C0"/>
                </a:solidFill>
              </a:rPr>
              <a:t>react with 1.25 </a:t>
            </a:r>
            <a:r>
              <a:rPr lang="en-US" sz="2800" dirty="0" err="1">
                <a:solidFill>
                  <a:srgbClr val="0070C0"/>
                </a:solidFill>
              </a:rPr>
              <a:t>mol</a:t>
            </a:r>
            <a:r>
              <a:rPr lang="en-US" sz="2800" dirty="0">
                <a:solidFill>
                  <a:srgbClr val="0070C0"/>
                </a:solidFill>
              </a:rPr>
              <a:t> O</a:t>
            </a:r>
            <a:r>
              <a:rPr lang="en-US" sz="2800" baseline="-25000" dirty="0">
                <a:solidFill>
                  <a:srgbClr val="0070C0"/>
                </a:solidFill>
              </a:rPr>
              <a:t>2 (g)</a:t>
            </a:r>
            <a:r>
              <a:rPr lang="en-US" sz="2800" dirty="0">
                <a:solidFill>
                  <a:srgbClr val="0070C0"/>
                </a:solidFill>
              </a:rPr>
              <a:t> to yield 0.5 </a:t>
            </a:r>
            <a:r>
              <a:rPr lang="en-US" sz="2800" dirty="0" err="1">
                <a:solidFill>
                  <a:srgbClr val="0070C0"/>
                </a:solidFill>
              </a:rPr>
              <a:t>mol</a:t>
            </a:r>
            <a:r>
              <a:rPr lang="en-US" sz="2800" dirty="0">
                <a:solidFill>
                  <a:srgbClr val="0070C0"/>
                </a:solidFill>
              </a:rPr>
              <a:t> of water.</a:t>
            </a:r>
          </a:p>
          <a:p>
            <a:pPr marL="3175" indent="-3175" algn="ctr">
              <a:spcBef>
                <a:spcPts val="1800"/>
              </a:spcBef>
            </a:pPr>
            <a:r>
              <a:rPr lang="en-US" sz="3600" dirty="0"/>
              <a:t>Theoretical Yield is the expected moles.</a:t>
            </a:r>
          </a:p>
          <a:p>
            <a:pPr marL="3175" indent="-3175"/>
            <a:r>
              <a:rPr lang="en-US" dirty="0"/>
              <a:t> </a:t>
            </a:r>
          </a:p>
          <a:p>
            <a:pPr marL="3175" indent="-3175"/>
            <a:endParaRPr lang="en-US" dirty="0"/>
          </a:p>
        </p:txBody>
      </p:sp>
      <p:sp>
        <p:nvSpPr>
          <p:cNvPr id="4" name="Footer Placeholder 3"/>
          <p:cNvSpPr>
            <a:spLocks noGrp="1"/>
          </p:cNvSpPr>
          <p:nvPr>
            <p:ph type="ftr" sz="quarter" idx="3"/>
          </p:nvPr>
        </p:nvSpPr>
        <p:spPr/>
        <p:txBody>
          <a:bodyPr/>
          <a:lstStyle/>
          <a:p>
            <a:r>
              <a:rPr lang="en-US" altLang="en-US" dirty="0"/>
              <a:t>Chapter 12 Stoichiometry</a:t>
            </a:r>
          </a:p>
        </p:txBody>
      </p:sp>
      <p:pic>
        <p:nvPicPr>
          <p:cNvPr id="5" name="Picture 4" descr="quick_check-01.eps"/>
          <p:cNvPicPr/>
          <p:nvPr/>
        </p:nvPicPr>
        <p:blipFill>
          <a:blip r:embed="rId2">
            <a:extLst>
              <a:ext uri="{28A0092B-C50C-407E-A947-70E740481C1C}">
                <a14:useLocalDpi xmlns:a14="http://schemas.microsoft.com/office/drawing/2010/main" val="0"/>
              </a:ext>
            </a:extLst>
          </a:blip>
          <a:stretch>
            <a:fillRect/>
          </a:stretch>
        </p:blipFill>
        <p:spPr>
          <a:xfrm>
            <a:off x="76200" y="76200"/>
            <a:ext cx="1066800" cy="914400"/>
          </a:xfrm>
          <a:prstGeom prst="rect">
            <a:avLst/>
          </a:prstGeom>
        </p:spPr>
      </p:pic>
    </p:spTree>
    <p:extLst>
      <p:ext uri="{BB962C8B-B14F-4D97-AF65-F5344CB8AC3E}">
        <p14:creationId xmlns:p14="http://schemas.microsoft.com/office/powerpoint/2010/main" val="14406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marL="0" indent="0">
              <a:spcBef>
                <a:spcPts val="1800"/>
              </a:spcBef>
            </a:pPr>
            <a:r>
              <a:rPr lang="en-US" altLang="en-US" sz="2400" dirty="0">
                <a:solidFill>
                  <a:srgbClr val="7030A0"/>
                </a:solidFill>
              </a:rPr>
              <a:t>Based on the equation, how many molecules are represented?</a:t>
            </a:r>
            <a:endParaRPr lang="en-US" altLang="en-US" sz="1600" dirty="0">
              <a:solidFill>
                <a:srgbClr val="7030A0"/>
              </a:solidFill>
            </a:endParaRPr>
          </a:p>
        </p:txBody>
      </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5791200" y="76200"/>
            <a:ext cx="3124200" cy="685800"/>
          </a:xfrm>
          <a:prstGeom prst="rect">
            <a:avLst/>
          </a:prstGeom>
          <a:solidFill>
            <a:schemeClr val="bg1">
              <a:lumMod val="95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Atoms or Molecules</a:t>
            </a:r>
          </a:p>
        </p:txBody>
      </p:sp>
      <p:sp>
        <p:nvSpPr>
          <p:cNvPr id="3" name="Rectangle 2"/>
          <p:cNvSpPr/>
          <p:nvPr/>
        </p:nvSpPr>
        <p:spPr>
          <a:xfrm>
            <a:off x="152400" y="4186535"/>
            <a:ext cx="8866239" cy="461665"/>
          </a:xfrm>
          <a:prstGeom prst="rect">
            <a:avLst/>
          </a:prstGeom>
        </p:spPr>
        <p:txBody>
          <a:bodyPr wrap="square">
            <a:spAutoFit/>
          </a:bodyPr>
          <a:lstStyle/>
          <a:p>
            <a:r>
              <a:rPr lang="en-US" altLang="en-US" sz="2400" dirty="0">
                <a:solidFill>
                  <a:srgbClr val="7030A0"/>
                </a:solidFill>
              </a:rPr>
              <a:t>How many atoms are represented?</a:t>
            </a:r>
            <a:endParaRPr lang="en-US" sz="2400" dirty="0"/>
          </a:p>
        </p:txBody>
      </p:sp>
      <p:sp>
        <p:nvSpPr>
          <p:cNvPr id="30" name="Footer Placeholder 3"/>
          <p:cNvSpPr>
            <a:spLocks noGrp="1"/>
          </p:cNvSpPr>
          <p:nvPr>
            <p:ph type="ftr" sz="quarter" idx="3"/>
          </p:nvPr>
        </p:nvSpPr>
        <p:spPr>
          <a:xfrm>
            <a:off x="7543800" y="6629400"/>
            <a:ext cx="1600200" cy="228600"/>
          </a:xfrm>
        </p:spPr>
        <p:txBody>
          <a:bodyPr/>
          <a:lstStyle/>
          <a:p>
            <a:r>
              <a:rPr lang="en-US" altLang="en-US" dirty="0"/>
              <a:t>Chapter 12 Stoichiometry</a:t>
            </a:r>
          </a:p>
        </p:txBody>
      </p:sp>
      <p:pic>
        <p:nvPicPr>
          <p:cNvPr id="31" name="Picture 3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952501" cy="914400"/>
          </a:xfrm>
          <a:prstGeom prst="rect">
            <a:avLst/>
          </a:prstGeom>
          <a:noFill/>
          <a:ln>
            <a:noFill/>
          </a:ln>
          <a:effectLst/>
        </p:spPr>
      </p:pic>
    </p:spTree>
    <p:extLst>
      <p:ext uri="{BB962C8B-B14F-4D97-AF65-F5344CB8AC3E}">
        <p14:creationId xmlns:p14="http://schemas.microsoft.com/office/powerpoint/2010/main" val="400333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6">
                                            <p:txEl>
                                              <p:pRg st="1" end="1"/>
                                            </p:txEl>
                                          </p:spTgt>
                                        </p:tgtEl>
                                        <p:attrNameLst>
                                          <p:attrName>style.visibility</p:attrName>
                                        </p:attrNameLst>
                                      </p:cBhvr>
                                      <p:to>
                                        <p:strVal val="visible"/>
                                      </p:to>
                                    </p:set>
                                    <p:animEffect transition="in" filter="fade">
                                      <p:cBhvr>
                                        <p:cTn id="7" dur="500"/>
                                        <p:tgtEl>
                                          <p:spTgt spid="430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a:spcBef>
                <a:spcPts val="0"/>
              </a:spcBef>
              <a:tabLst>
                <a:tab pos="1376363" algn="l"/>
                <a:tab pos="3371850" algn="l"/>
                <a:tab pos="5653088" algn="l"/>
              </a:tabLst>
            </a:pPr>
            <a:r>
              <a:rPr lang="en-US" altLang="en-US" sz="3600" dirty="0"/>
              <a:t>	</a:t>
            </a:r>
            <a:r>
              <a:rPr lang="en-US" altLang="en-US" sz="1600" dirty="0">
                <a:solidFill>
                  <a:srgbClr val="FFFF00"/>
                </a:solidFill>
              </a:rPr>
              <a:t>2 atoms/molecule</a:t>
            </a:r>
            <a:r>
              <a:rPr lang="en-US" altLang="en-US" sz="1600" dirty="0"/>
              <a:t>	</a:t>
            </a:r>
            <a:endParaRPr lang="en-US" altLang="en-US" sz="1600" dirty="0">
              <a:solidFill>
                <a:srgbClr val="00B050"/>
              </a:solidFill>
              <a:effectLst>
                <a:outerShdw blurRad="38100" dist="38100" dir="2700000" algn="tl">
                  <a:srgbClr val="000000">
                    <a:alpha val="43137"/>
                  </a:srgbClr>
                </a:outerShdw>
              </a:effectLst>
            </a:endParaRPr>
          </a:p>
          <a:p>
            <a:pPr marL="0" indent="0">
              <a:spcBef>
                <a:spcPts val="600"/>
              </a:spcBef>
            </a:pPr>
            <a:r>
              <a:rPr lang="en-US" altLang="en-US" sz="2400" dirty="0">
                <a:solidFill>
                  <a:srgbClr val="7030A0"/>
                </a:solidFill>
              </a:rPr>
              <a:t>How many molecules are represented?</a:t>
            </a:r>
            <a:endParaRPr lang="en-US" altLang="en-US" sz="1600" dirty="0">
              <a:solidFill>
                <a:srgbClr val="7030A0"/>
              </a:solidFill>
            </a:endParaRPr>
          </a:p>
        </p:txBody>
      </p:sp>
      <p:grpSp>
        <p:nvGrpSpPr>
          <p:cNvPr id="43034" name="Group 26"/>
          <p:cNvGrpSpPr>
            <a:grpSpLocks/>
          </p:cNvGrpSpPr>
          <p:nvPr/>
        </p:nvGrpSpPr>
        <p:grpSpPr bwMode="auto">
          <a:xfrm>
            <a:off x="201561" y="2743200"/>
            <a:ext cx="8610600" cy="823913"/>
            <a:chOff x="192" y="3456"/>
            <a:chExt cx="5424" cy="519"/>
          </a:xfrm>
        </p:grpSpPr>
        <p:sp>
          <p:nvSpPr>
            <p:cNvPr id="43024" name="Text Box 16"/>
            <p:cNvSpPr txBox="1">
              <a:spLocks noChangeArrowheads="1"/>
            </p:cNvSpPr>
            <p:nvPr/>
          </p:nvSpPr>
          <p:spPr bwMode="auto">
            <a:xfrm>
              <a:off x="192" y="3456"/>
              <a:ext cx="54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FF00"/>
                  </a:solidFill>
                </a:rPr>
                <a:t>1</a:t>
              </a:r>
              <a:r>
                <a:rPr lang="en-US" altLang="en-US" sz="2400" dirty="0"/>
                <a:t> </a:t>
              </a:r>
              <a:r>
                <a:rPr lang="en-US" altLang="en-US" sz="2400" dirty="0">
                  <a:sym typeface="Symbol" panose="05050102010706020507" pitchFamily="18" charset="2"/>
                </a:rPr>
                <a:t> </a:t>
              </a:r>
              <a:r>
                <a:rPr lang="en-US" altLang="en-US" sz="4800" dirty="0">
                  <a:sym typeface="Symbol" panose="05050102010706020507" pitchFamily="18" charset="2"/>
                </a:rPr>
                <a:t>(         )</a:t>
              </a:r>
            </a:p>
          </p:txBody>
        </p:sp>
        <p:sp>
          <p:nvSpPr>
            <p:cNvPr id="43025"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gr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5791200" y="76200"/>
            <a:ext cx="3124200" cy="685800"/>
          </a:xfrm>
          <a:prstGeom prst="rect">
            <a:avLst/>
          </a:prstGeom>
          <a:solidFill>
            <a:schemeClr val="bg1">
              <a:lumMod val="95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Atoms or Molecules</a:t>
            </a:r>
          </a:p>
        </p:txBody>
      </p:sp>
      <p:sp>
        <p:nvSpPr>
          <p:cNvPr id="16" name="Text Box 17"/>
          <p:cNvSpPr txBox="1">
            <a:spLocks noChangeArrowheads="1"/>
          </p:cNvSpPr>
          <p:nvPr/>
        </p:nvSpPr>
        <p:spPr bwMode="auto">
          <a:xfrm>
            <a:off x="900906" y="38100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3" name="Rectangle 2"/>
          <p:cNvSpPr/>
          <p:nvPr/>
        </p:nvSpPr>
        <p:spPr>
          <a:xfrm>
            <a:off x="152400" y="4572000"/>
            <a:ext cx="8866239" cy="461665"/>
          </a:xfrm>
          <a:prstGeom prst="rect">
            <a:avLst/>
          </a:prstGeom>
        </p:spPr>
        <p:txBody>
          <a:bodyPr wrap="square">
            <a:spAutoFit/>
          </a:bodyPr>
          <a:lstStyle/>
          <a:p>
            <a:r>
              <a:rPr lang="en-US" altLang="en-US" sz="2400" dirty="0">
                <a:solidFill>
                  <a:srgbClr val="7030A0"/>
                </a:solidFill>
              </a:rPr>
              <a:t>How many atoms are represented?</a:t>
            </a:r>
            <a:endParaRPr lang="en-US" sz="2400" dirty="0"/>
          </a:p>
        </p:txBody>
      </p:sp>
      <p:grpSp>
        <p:nvGrpSpPr>
          <p:cNvPr id="20" name="Group 26"/>
          <p:cNvGrpSpPr>
            <a:grpSpLocks/>
          </p:cNvGrpSpPr>
          <p:nvPr/>
        </p:nvGrpSpPr>
        <p:grpSpPr bwMode="auto">
          <a:xfrm>
            <a:off x="201561" y="4876800"/>
            <a:ext cx="8610600" cy="823913"/>
            <a:chOff x="192" y="3456"/>
            <a:chExt cx="5424" cy="519"/>
          </a:xfrm>
        </p:grpSpPr>
        <p:sp>
          <p:nvSpPr>
            <p:cNvPr id="21" name="Text Box 16"/>
            <p:cNvSpPr txBox="1">
              <a:spLocks noChangeArrowheads="1"/>
            </p:cNvSpPr>
            <p:nvPr/>
          </p:nvSpPr>
          <p:spPr bwMode="auto">
            <a:xfrm>
              <a:off x="192" y="3456"/>
              <a:ext cx="54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FF00"/>
                  </a:solidFill>
                </a:rPr>
                <a:t>2</a:t>
              </a:r>
              <a:r>
                <a:rPr lang="en-US" altLang="en-US" sz="2400" dirty="0"/>
                <a:t> </a:t>
              </a:r>
              <a:r>
                <a:rPr lang="en-US" altLang="en-US" sz="2400" dirty="0">
                  <a:sym typeface="Symbol" panose="05050102010706020507" pitchFamily="18" charset="2"/>
                </a:rPr>
                <a:t> </a:t>
              </a:r>
              <a:r>
                <a:rPr lang="en-US" altLang="en-US" sz="4800" dirty="0">
                  <a:sym typeface="Symbol" panose="05050102010706020507" pitchFamily="18" charset="2"/>
                </a:rPr>
                <a:t>(         )</a:t>
              </a:r>
            </a:p>
          </p:txBody>
        </p:sp>
        <p:sp>
          <p:nvSpPr>
            <p:cNvPr id="22"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grpSp>
      <p:sp>
        <p:nvSpPr>
          <p:cNvPr id="26" name="Text Box 17"/>
          <p:cNvSpPr txBox="1">
            <a:spLocks noChangeArrowheads="1"/>
          </p:cNvSpPr>
          <p:nvPr/>
        </p:nvSpPr>
        <p:spPr bwMode="auto">
          <a:xfrm>
            <a:off x="381001" y="5700716"/>
            <a:ext cx="2362683" cy="64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12.0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0000"/>
                </a:solidFill>
                <a:sym typeface="Symbol" panose="05050102010706020507" pitchFamily="18" charset="2"/>
              </a:rPr>
              <a:t>atoms N in 1 </a:t>
            </a:r>
            <a:r>
              <a:rPr lang="en-US" altLang="en-US" sz="1800" dirty="0" err="1">
                <a:solidFill>
                  <a:srgbClr val="FF0000"/>
                </a:solidFill>
                <a:sym typeface="Symbol" panose="05050102010706020507" pitchFamily="18" charset="2"/>
              </a:rPr>
              <a:t>mol</a:t>
            </a:r>
            <a:r>
              <a:rPr lang="en-US" altLang="en-US" sz="1800" dirty="0">
                <a:solidFill>
                  <a:srgbClr val="FF0000"/>
                </a:solidFill>
                <a:sym typeface="Symbol" panose="05050102010706020507" pitchFamily="18" charset="2"/>
              </a:rPr>
              <a:t> N</a:t>
            </a:r>
            <a:r>
              <a:rPr lang="en-US" altLang="en-US" sz="1800" baseline="-25000" dirty="0">
                <a:solidFill>
                  <a:srgbClr val="FF0000"/>
                </a:solidFill>
                <a:sym typeface="Symbol" panose="05050102010706020507" pitchFamily="18" charset="2"/>
              </a:rPr>
              <a:t>2</a:t>
            </a:r>
          </a:p>
        </p:txBody>
      </p:sp>
      <p:pic>
        <p:nvPicPr>
          <p:cNvPr id="30" name="Picture 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952501" cy="91440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6">
                                            <p:txEl>
                                              <p:pRg st="1" end="1"/>
                                            </p:txEl>
                                          </p:spTgt>
                                        </p:tgtEl>
                                        <p:attrNameLst>
                                          <p:attrName>style.visibility</p:attrName>
                                        </p:attrNameLst>
                                      </p:cBhvr>
                                      <p:to>
                                        <p:strVal val="visible"/>
                                      </p:to>
                                    </p:set>
                                    <p:animEffect transition="in" filter="fade">
                                      <p:cBhvr>
                                        <p:cTn id="7" dur="500"/>
                                        <p:tgtEl>
                                          <p:spTgt spid="430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6">
                                            <p:txEl>
                                              <p:pRg st="2" end="2"/>
                                            </p:txEl>
                                          </p:spTgt>
                                        </p:tgtEl>
                                        <p:attrNameLst>
                                          <p:attrName>style.visibility</p:attrName>
                                        </p:attrNameLst>
                                      </p:cBhvr>
                                      <p:to>
                                        <p:strVal val="visible"/>
                                      </p:to>
                                    </p:set>
                                    <p:animEffect transition="in" filter="fade">
                                      <p:cBhvr>
                                        <p:cTn id="12" dur="500"/>
                                        <p:tgtEl>
                                          <p:spTgt spid="430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34"/>
                                        </p:tgtEl>
                                        <p:attrNameLst>
                                          <p:attrName>style.visibility</p:attrName>
                                        </p:attrNameLst>
                                      </p:cBhvr>
                                      <p:to>
                                        <p:strVal val="visible"/>
                                      </p:to>
                                    </p:set>
                                    <p:animEffect transition="in" filter="fade">
                                      <p:cBhvr>
                                        <p:cTn id="17" dur="500"/>
                                        <p:tgtEl>
                                          <p:spTgt spid="430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a:spcBef>
                <a:spcPts val="0"/>
              </a:spcBef>
              <a:tabLst>
                <a:tab pos="1376363" algn="l"/>
                <a:tab pos="3371850" algn="l"/>
                <a:tab pos="5653088" algn="l"/>
              </a:tabLst>
            </a:pPr>
            <a:r>
              <a:rPr lang="en-US" altLang="en-US" sz="3600" dirty="0"/>
              <a:t>	</a:t>
            </a:r>
            <a:r>
              <a:rPr lang="en-US" altLang="en-US" sz="1600" dirty="0">
                <a:solidFill>
                  <a:srgbClr val="FFFF00"/>
                </a:solidFill>
              </a:rPr>
              <a:t>2 atoms/molecule</a:t>
            </a:r>
            <a:r>
              <a:rPr lang="en-US" altLang="en-US" sz="1600" dirty="0"/>
              <a:t>	</a:t>
            </a:r>
            <a:r>
              <a:rPr lang="en-US" altLang="en-US" sz="1600" dirty="0">
                <a:solidFill>
                  <a:srgbClr val="0070C0"/>
                </a:solidFill>
              </a:rPr>
              <a:t>2 atoms/molecule</a:t>
            </a:r>
            <a:r>
              <a:rPr lang="en-US" altLang="en-US" sz="1600" dirty="0"/>
              <a:t>	</a:t>
            </a:r>
            <a:endParaRPr lang="en-US" altLang="en-US" sz="1600" dirty="0">
              <a:solidFill>
                <a:srgbClr val="00B050"/>
              </a:solidFill>
              <a:effectLst>
                <a:outerShdw blurRad="38100" dist="38100" dir="2700000" algn="tl">
                  <a:srgbClr val="000000">
                    <a:alpha val="43137"/>
                  </a:srgbClr>
                </a:outerShdw>
              </a:effectLst>
            </a:endParaRPr>
          </a:p>
          <a:p>
            <a:pPr marL="0" indent="0">
              <a:spcBef>
                <a:spcPts val="600"/>
              </a:spcBef>
            </a:pPr>
            <a:r>
              <a:rPr lang="en-US" altLang="en-US" sz="2400" dirty="0">
                <a:solidFill>
                  <a:srgbClr val="7030A0"/>
                </a:solidFill>
              </a:rPr>
              <a:t>How many molecules are represented?</a:t>
            </a:r>
            <a:endParaRPr lang="en-US" altLang="en-US" sz="1600" dirty="0">
              <a:solidFill>
                <a:srgbClr val="7030A0"/>
              </a:solidFill>
            </a:endParaRPr>
          </a:p>
        </p:txBody>
      </p:sp>
      <p:grpSp>
        <p:nvGrpSpPr>
          <p:cNvPr id="43034" name="Group 26"/>
          <p:cNvGrpSpPr>
            <a:grpSpLocks/>
          </p:cNvGrpSpPr>
          <p:nvPr/>
        </p:nvGrpSpPr>
        <p:grpSpPr bwMode="auto">
          <a:xfrm>
            <a:off x="201561" y="2743200"/>
            <a:ext cx="8610600" cy="823913"/>
            <a:chOff x="192" y="3456"/>
            <a:chExt cx="5424" cy="519"/>
          </a:xfrm>
        </p:grpSpPr>
        <p:sp>
          <p:nvSpPr>
            <p:cNvPr id="43024" name="Text Box 16"/>
            <p:cNvSpPr txBox="1">
              <a:spLocks noChangeArrowheads="1"/>
            </p:cNvSpPr>
            <p:nvPr/>
          </p:nvSpPr>
          <p:spPr bwMode="auto">
            <a:xfrm>
              <a:off x="192" y="3456"/>
              <a:ext cx="54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FF00"/>
                  </a:solidFill>
                </a:rPr>
                <a:t>1</a:t>
              </a:r>
              <a:r>
                <a:rPr lang="en-US" altLang="en-US" sz="2400" dirty="0"/>
                <a:t> </a:t>
              </a:r>
              <a:r>
                <a:rPr lang="en-US" altLang="en-US" sz="2400" dirty="0">
                  <a:sym typeface="Symbol" panose="05050102010706020507" pitchFamily="18" charset="2"/>
                </a:rPr>
                <a:t> </a:t>
              </a:r>
              <a:r>
                <a:rPr lang="en-US" altLang="en-US" sz="4800" dirty="0">
                  <a:sym typeface="Symbol" panose="05050102010706020507" pitchFamily="18" charset="2"/>
                </a:rPr>
                <a:t>(         )</a:t>
              </a:r>
              <a:r>
                <a:rPr lang="en-US" altLang="en-US" sz="2400" dirty="0">
                  <a:sym typeface="Symbol" panose="05050102010706020507" pitchFamily="18" charset="2"/>
                </a:rPr>
                <a:t> + </a:t>
              </a:r>
              <a:r>
                <a:rPr lang="en-US" altLang="en-US" sz="2400" dirty="0">
                  <a:solidFill>
                    <a:srgbClr val="0070C0"/>
                  </a:solidFill>
                  <a:sym typeface="Symbol" panose="05050102010706020507" pitchFamily="18" charset="2"/>
                </a:rPr>
                <a:t>3</a:t>
              </a:r>
              <a:r>
                <a:rPr lang="en-US" altLang="en-US" sz="2400" dirty="0">
                  <a:sym typeface="Symbol" panose="05050102010706020507" pitchFamily="18" charset="2"/>
                </a:rPr>
                <a:t>  </a:t>
              </a:r>
              <a:r>
                <a:rPr lang="en-US" altLang="en-US" sz="4800" dirty="0">
                  <a:sym typeface="Symbol" panose="05050102010706020507" pitchFamily="18" charset="2"/>
                </a:rPr>
                <a:t>(        )</a:t>
              </a:r>
            </a:p>
          </p:txBody>
        </p:sp>
        <p:sp>
          <p:nvSpPr>
            <p:cNvPr id="43025"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43029"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gr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5791200" y="76200"/>
            <a:ext cx="3124200" cy="685800"/>
          </a:xfrm>
          <a:prstGeom prst="rect">
            <a:avLst/>
          </a:prstGeom>
          <a:solidFill>
            <a:schemeClr val="bg1">
              <a:lumMod val="95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Atoms or Molecules</a:t>
            </a:r>
          </a:p>
        </p:txBody>
      </p:sp>
      <p:grpSp>
        <p:nvGrpSpPr>
          <p:cNvPr id="14" name="Group 26"/>
          <p:cNvGrpSpPr>
            <a:grpSpLocks/>
          </p:cNvGrpSpPr>
          <p:nvPr/>
        </p:nvGrpSpPr>
        <p:grpSpPr bwMode="auto">
          <a:xfrm>
            <a:off x="900906" y="3810000"/>
            <a:ext cx="4294188" cy="641350"/>
            <a:chOff x="672" y="3552"/>
            <a:chExt cx="2705" cy="404"/>
          </a:xfrm>
        </p:grpSpPr>
        <p:sp>
          <p:nvSpPr>
            <p:cNvPr id="16"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17"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18.1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grpSp>
      <p:sp>
        <p:nvSpPr>
          <p:cNvPr id="3" name="Rectangle 2"/>
          <p:cNvSpPr/>
          <p:nvPr/>
        </p:nvSpPr>
        <p:spPr>
          <a:xfrm>
            <a:off x="152400" y="4572000"/>
            <a:ext cx="8866239" cy="461665"/>
          </a:xfrm>
          <a:prstGeom prst="rect">
            <a:avLst/>
          </a:prstGeom>
        </p:spPr>
        <p:txBody>
          <a:bodyPr wrap="square">
            <a:spAutoFit/>
          </a:bodyPr>
          <a:lstStyle/>
          <a:p>
            <a:r>
              <a:rPr lang="en-US" altLang="en-US" sz="2400" dirty="0">
                <a:solidFill>
                  <a:srgbClr val="7030A0"/>
                </a:solidFill>
              </a:rPr>
              <a:t>How many atoms are represented?</a:t>
            </a:r>
            <a:endParaRPr lang="en-US" sz="2400" dirty="0"/>
          </a:p>
        </p:txBody>
      </p:sp>
      <p:grpSp>
        <p:nvGrpSpPr>
          <p:cNvPr id="20" name="Group 26"/>
          <p:cNvGrpSpPr>
            <a:grpSpLocks/>
          </p:cNvGrpSpPr>
          <p:nvPr/>
        </p:nvGrpSpPr>
        <p:grpSpPr bwMode="auto">
          <a:xfrm>
            <a:off x="201561" y="4876800"/>
            <a:ext cx="8610600" cy="823913"/>
            <a:chOff x="192" y="3456"/>
            <a:chExt cx="5424" cy="519"/>
          </a:xfrm>
        </p:grpSpPr>
        <p:sp>
          <p:nvSpPr>
            <p:cNvPr id="21" name="Text Box 16"/>
            <p:cNvSpPr txBox="1">
              <a:spLocks noChangeArrowheads="1"/>
            </p:cNvSpPr>
            <p:nvPr/>
          </p:nvSpPr>
          <p:spPr bwMode="auto">
            <a:xfrm>
              <a:off x="192" y="3456"/>
              <a:ext cx="54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FF00"/>
                  </a:solidFill>
                </a:rPr>
                <a:t>2</a:t>
              </a:r>
              <a:r>
                <a:rPr lang="en-US" altLang="en-US" sz="2400" dirty="0"/>
                <a:t> </a:t>
              </a:r>
              <a:r>
                <a:rPr lang="en-US" altLang="en-US" sz="2400" dirty="0">
                  <a:sym typeface="Symbol" panose="05050102010706020507" pitchFamily="18" charset="2"/>
                </a:rPr>
                <a:t> </a:t>
              </a:r>
              <a:r>
                <a:rPr lang="en-US" altLang="en-US" sz="4800" dirty="0">
                  <a:sym typeface="Symbol" panose="05050102010706020507" pitchFamily="18" charset="2"/>
                </a:rPr>
                <a:t>(         )</a:t>
              </a:r>
              <a:r>
                <a:rPr lang="en-US" altLang="en-US" sz="2400" dirty="0">
                  <a:sym typeface="Symbol" panose="05050102010706020507" pitchFamily="18" charset="2"/>
                </a:rPr>
                <a:t> + </a:t>
              </a:r>
              <a:r>
                <a:rPr lang="en-US" altLang="en-US" sz="2400" dirty="0">
                  <a:solidFill>
                    <a:srgbClr val="0070C0"/>
                  </a:solidFill>
                  <a:sym typeface="Symbol" panose="05050102010706020507" pitchFamily="18" charset="2"/>
                </a:rPr>
                <a:t>2</a:t>
              </a:r>
              <a:r>
                <a:rPr lang="en-US" altLang="en-US" sz="2400" dirty="0">
                  <a:sym typeface="Symbol" panose="05050102010706020507" pitchFamily="18" charset="2"/>
                </a:rPr>
                <a:t>  </a:t>
              </a:r>
              <a:r>
                <a:rPr lang="en-US" altLang="en-US" sz="4800" dirty="0">
                  <a:sym typeface="Symbol" panose="05050102010706020507" pitchFamily="18" charset="2"/>
                </a:rPr>
                <a:t>(        )</a:t>
              </a:r>
            </a:p>
          </p:txBody>
        </p:sp>
        <p:sp>
          <p:nvSpPr>
            <p:cNvPr id="22"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23"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18.1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grpSp>
      <p:grpSp>
        <p:nvGrpSpPr>
          <p:cNvPr id="25" name="Group 26"/>
          <p:cNvGrpSpPr>
            <a:grpSpLocks/>
          </p:cNvGrpSpPr>
          <p:nvPr/>
        </p:nvGrpSpPr>
        <p:grpSpPr bwMode="auto">
          <a:xfrm>
            <a:off x="381001" y="5700716"/>
            <a:ext cx="5410018" cy="645874"/>
            <a:chOff x="643" y="3552"/>
            <a:chExt cx="2979" cy="355"/>
          </a:xfrm>
        </p:grpSpPr>
        <p:sp>
          <p:nvSpPr>
            <p:cNvPr id="26" name="Text Box 17"/>
            <p:cNvSpPr txBox="1">
              <a:spLocks noChangeArrowheads="1"/>
            </p:cNvSpPr>
            <p:nvPr/>
          </p:nvSpPr>
          <p:spPr bwMode="auto">
            <a:xfrm>
              <a:off x="643" y="3552"/>
              <a:ext cx="1301"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12.0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0000"/>
                  </a:solidFill>
                  <a:sym typeface="Symbol" panose="05050102010706020507" pitchFamily="18" charset="2"/>
                </a:rPr>
                <a:t>atoms N in 1 </a:t>
              </a:r>
              <a:r>
                <a:rPr lang="en-US" altLang="en-US" sz="1800" dirty="0" err="1">
                  <a:solidFill>
                    <a:srgbClr val="FF0000"/>
                  </a:solidFill>
                  <a:sym typeface="Symbol" panose="05050102010706020507" pitchFamily="18" charset="2"/>
                </a:rPr>
                <a:t>mol</a:t>
              </a:r>
              <a:r>
                <a:rPr lang="en-US" altLang="en-US" sz="1800" dirty="0">
                  <a:solidFill>
                    <a:srgbClr val="FF0000"/>
                  </a:solidFill>
                  <a:sym typeface="Symbol" panose="05050102010706020507" pitchFamily="18" charset="2"/>
                </a:rPr>
                <a:t> N</a:t>
              </a:r>
              <a:r>
                <a:rPr lang="en-US" altLang="en-US" sz="1800" baseline="-25000" dirty="0">
                  <a:solidFill>
                    <a:srgbClr val="FF0000"/>
                  </a:solidFill>
                  <a:sym typeface="Symbol" panose="05050102010706020507" pitchFamily="18" charset="2"/>
                </a:rPr>
                <a:t>2</a:t>
              </a:r>
            </a:p>
          </p:txBody>
        </p:sp>
        <p:sp>
          <p:nvSpPr>
            <p:cNvPr id="27" name="Text Box 21"/>
            <p:cNvSpPr txBox="1">
              <a:spLocks noChangeArrowheads="1"/>
            </p:cNvSpPr>
            <p:nvPr/>
          </p:nvSpPr>
          <p:spPr bwMode="auto">
            <a:xfrm>
              <a:off x="2290" y="3552"/>
              <a:ext cx="1332"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36.2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atoms H</a:t>
              </a:r>
              <a:r>
                <a:rPr lang="en-US" altLang="en-US" sz="1800" baseline="-25000" dirty="0">
                  <a:solidFill>
                    <a:srgbClr val="0070C0"/>
                  </a:solidFill>
                  <a:sym typeface="Symbol" panose="05050102010706020507" pitchFamily="18" charset="2"/>
                </a:rPr>
                <a:t> </a:t>
              </a:r>
              <a:r>
                <a:rPr lang="en-US" altLang="en-US" sz="1800" dirty="0">
                  <a:solidFill>
                    <a:srgbClr val="0070C0"/>
                  </a:solidFill>
                  <a:sym typeface="Symbol" panose="05050102010706020507" pitchFamily="18" charset="2"/>
                </a:rPr>
                <a:t> in 3 </a:t>
              </a:r>
              <a:r>
                <a:rPr lang="en-US" altLang="en-US" sz="1800" dirty="0" err="1">
                  <a:solidFill>
                    <a:srgbClr val="0070C0"/>
                  </a:solidFill>
                  <a:sym typeface="Symbol" panose="05050102010706020507" pitchFamily="18" charset="2"/>
                </a:rPr>
                <a:t>mol</a:t>
              </a:r>
              <a:r>
                <a:rPr lang="en-US" altLang="en-US" sz="1800" dirty="0">
                  <a:solidFill>
                    <a:srgbClr val="0070C0"/>
                  </a:solidFill>
                  <a:sym typeface="Symbol" panose="05050102010706020507" pitchFamily="18" charset="2"/>
                </a:rPr>
                <a:t> H</a:t>
              </a:r>
              <a:r>
                <a:rPr lang="en-US" altLang="en-US" sz="1800" baseline="-25000" dirty="0">
                  <a:solidFill>
                    <a:srgbClr val="0070C0"/>
                  </a:solidFill>
                  <a:sym typeface="Symbol" panose="05050102010706020507" pitchFamily="18" charset="2"/>
                </a:rPr>
                <a:t>2</a:t>
              </a:r>
            </a:p>
          </p:txBody>
        </p:sp>
      </p:grpSp>
      <p:pic>
        <p:nvPicPr>
          <p:cNvPr id="30" name="Picture 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952501" cy="914400"/>
          </a:xfrm>
          <a:prstGeom prst="rect">
            <a:avLst/>
          </a:prstGeom>
          <a:noFill/>
          <a:ln>
            <a:noFill/>
          </a:ln>
          <a:effectLst/>
        </p:spPr>
      </p:pic>
    </p:spTree>
    <p:extLst>
      <p:ext uri="{BB962C8B-B14F-4D97-AF65-F5344CB8AC3E}">
        <p14:creationId xmlns:p14="http://schemas.microsoft.com/office/powerpoint/2010/main" val="32702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6">
                                            <p:txEl>
                                              <p:pRg st="1" end="1"/>
                                            </p:txEl>
                                          </p:spTgt>
                                        </p:tgtEl>
                                        <p:attrNameLst>
                                          <p:attrName>style.visibility</p:attrName>
                                        </p:attrNameLst>
                                      </p:cBhvr>
                                      <p:to>
                                        <p:strVal val="visible"/>
                                      </p:to>
                                    </p:set>
                                    <p:animEffect transition="in" filter="fade">
                                      <p:cBhvr>
                                        <p:cTn id="7" dur="500"/>
                                        <p:tgtEl>
                                          <p:spTgt spid="430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6">
                                            <p:txEl>
                                              <p:pRg st="2" end="2"/>
                                            </p:txEl>
                                          </p:spTgt>
                                        </p:tgtEl>
                                        <p:attrNameLst>
                                          <p:attrName>style.visibility</p:attrName>
                                        </p:attrNameLst>
                                      </p:cBhvr>
                                      <p:to>
                                        <p:strVal val="visible"/>
                                      </p:to>
                                    </p:set>
                                    <p:animEffect transition="in" filter="fade">
                                      <p:cBhvr>
                                        <p:cTn id="12" dur="500"/>
                                        <p:tgtEl>
                                          <p:spTgt spid="430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34"/>
                                        </p:tgtEl>
                                        <p:attrNameLst>
                                          <p:attrName>style.visibility</p:attrName>
                                        </p:attrNameLst>
                                      </p:cBhvr>
                                      <p:to>
                                        <p:strVal val="visible"/>
                                      </p:to>
                                    </p:set>
                                    <p:animEffect transition="in" filter="fade">
                                      <p:cBhvr>
                                        <p:cTn id="17" dur="500"/>
                                        <p:tgtEl>
                                          <p:spTgt spid="430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a:spcBef>
                <a:spcPts val="0"/>
              </a:spcBef>
              <a:tabLst>
                <a:tab pos="1376363" algn="l"/>
                <a:tab pos="3371850" algn="l"/>
                <a:tab pos="5653088" algn="l"/>
              </a:tabLst>
            </a:pPr>
            <a:r>
              <a:rPr lang="en-US" altLang="en-US" sz="3600" dirty="0"/>
              <a:t>	</a:t>
            </a:r>
            <a:r>
              <a:rPr lang="en-US" altLang="en-US" sz="1600" dirty="0">
                <a:solidFill>
                  <a:srgbClr val="FFFF00"/>
                </a:solidFill>
              </a:rPr>
              <a:t>2 atoms/molecule</a:t>
            </a:r>
            <a:r>
              <a:rPr lang="en-US" altLang="en-US" sz="1600" dirty="0"/>
              <a:t>	</a:t>
            </a:r>
            <a:r>
              <a:rPr lang="en-US" altLang="en-US" sz="1600" dirty="0">
                <a:solidFill>
                  <a:srgbClr val="0070C0"/>
                </a:solidFill>
              </a:rPr>
              <a:t>2 atoms/molecule</a:t>
            </a:r>
            <a:r>
              <a:rPr lang="en-US" altLang="en-US" sz="1600" dirty="0"/>
              <a:t>	</a:t>
            </a:r>
            <a:r>
              <a:rPr lang="en-US" altLang="en-US" sz="1600" dirty="0">
                <a:solidFill>
                  <a:srgbClr val="00B050"/>
                </a:solidFill>
                <a:effectLst>
                  <a:outerShdw blurRad="38100" dist="38100" dir="2700000" algn="tl">
                    <a:srgbClr val="000000">
                      <a:alpha val="43137"/>
                    </a:srgbClr>
                  </a:outerShdw>
                </a:effectLst>
              </a:rPr>
              <a:t>4 atoms/molecule</a:t>
            </a:r>
          </a:p>
          <a:p>
            <a:pPr marL="0" indent="0">
              <a:spcBef>
                <a:spcPts val="600"/>
              </a:spcBef>
            </a:pPr>
            <a:r>
              <a:rPr lang="en-US" altLang="en-US" sz="2400" dirty="0">
                <a:solidFill>
                  <a:srgbClr val="7030A0"/>
                </a:solidFill>
              </a:rPr>
              <a:t>How many molecules are represented?</a:t>
            </a:r>
            <a:endParaRPr lang="en-US" altLang="en-US" sz="1600" dirty="0">
              <a:solidFill>
                <a:srgbClr val="7030A0"/>
              </a:solidFill>
            </a:endParaRPr>
          </a:p>
        </p:txBody>
      </p:sp>
      <p:grpSp>
        <p:nvGrpSpPr>
          <p:cNvPr id="43034" name="Group 26"/>
          <p:cNvGrpSpPr>
            <a:grpSpLocks/>
          </p:cNvGrpSpPr>
          <p:nvPr/>
        </p:nvGrpSpPr>
        <p:grpSpPr bwMode="auto">
          <a:xfrm>
            <a:off x="201561" y="2743200"/>
            <a:ext cx="8610600" cy="823913"/>
            <a:chOff x="192" y="3456"/>
            <a:chExt cx="5424" cy="519"/>
          </a:xfrm>
        </p:grpSpPr>
        <p:sp>
          <p:nvSpPr>
            <p:cNvPr id="43024" name="Text Box 16"/>
            <p:cNvSpPr txBox="1">
              <a:spLocks noChangeArrowheads="1"/>
            </p:cNvSpPr>
            <p:nvPr/>
          </p:nvSpPr>
          <p:spPr bwMode="auto">
            <a:xfrm>
              <a:off x="192" y="3456"/>
              <a:ext cx="54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FF00"/>
                  </a:solidFill>
                </a:rPr>
                <a:t>1</a:t>
              </a:r>
              <a:r>
                <a:rPr lang="en-US" altLang="en-US" sz="2400" dirty="0"/>
                <a:t> </a:t>
              </a:r>
              <a:r>
                <a:rPr lang="en-US" altLang="en-US" sz="2400" dirty="0">
                  <a:sym typeface="Symbol" panose="05050102010706020507" pitchFamily="18" charset="2"/>
                </a:rPr>
                <a:t> </a:t>
              </a:r>
              <a:r>
                <a:rPr lang="en-US" altLang="en-US" sz="4800" dirty="0">
                  <a:sym typeface="Symbol" panose="05050102010706020507" pitchFamily="18" charset="2"/>
                </a:rPr>
                <a:t>(         )</a:t>
              </a:r>
              <a:r>
                <a:rPr lang="en-US" altLang="en-US" sz="2400" dirty="0">
                  <a:sym typeface="Symbol" panose="05050102010706020507" pitchFamily="18" charset="2"/>
                </a:rPr>
                <a:t> + </a:t>
              </a:r>
              <a:r>
                <a:rPr lang="en-US" altLang="en-US" sz="2400" dirty="0">
                  <a:solidFill>
                    <a:srgbClr val="0070C0"/>
                  </a:solidFill>
                  <a:sym typeface="Symbol" panose="05050102010706020507" pitchFamily="18" charset="2"/>
                </a:rPr>
                <a:t>3</a:t>
              </a:r>
              <a:r>
                <a:rPr lang="en-US" altLang="en-US" sz="2400" dirty="0">
                  <a:sym typeface="Symbol" panose="05050102010706020507" pitchFamily="18" charset="2"/>
                </a:rPr>
                <a:t>  </a:t>
              </a:r>
              <a:r>
                <a:rPr lang="en-US" altLang="en-US" sz="4800" dirty="0">
                  <a:sym typeface="Symbol" panose="05050102010706020507" pitchFamily="18" charset="2"/>
                </a:rPr>
                <a:t>(        )</a:t>
              </a:r>
              <a:r>
                <a:rPr lang="en-US" altLang="en-US" sz="3600" dirty="0">
                  <a:sym typeface="Symbol" panose="05050102010706020507" pitchFamily="18" charset="2"/>
                </a:rPr>
                <a:t> </a:t>
              </a:r>
              <a:r>
                <a:rPr lang="en-US" altLang="en-US" sz="2400" dirty="0">
                  <a:sym typeface="Symbol" panose="05050102010706020507" pitchFamily="18" charset="2"/>
                </a:rPr>
                <a:t> </a:t>
              </a:r>
              <a:r>
                <a:rPr lang="en-US" altLang="en-US" sz="2400" dirty="0">
                  <a:solidFill>
                    <a:srgbClr val="00B050"/>
                  </a:solidFill>
                  <a:effectLst>
                    <a:outerShdw blurRad="38100" dist="38100" dir="2700000" algn="tl">
                      <a:srgbClr val="000000">
                        <a:alpha val="43137"/>
                      </a:srgbClr>
                    </a:outerShdw>
                  </a:effectLst>
                  <a:sym typeface="Symbol" panose="05050102010706020507" pitchFamily="18" charset="2"/>
                </a:rPr>
                <a:t>2</a:t>
              </a:r>
              <a:r>
                <a:rPr lang="en-US" altLang="en-US" sz="2400" dirty="0">
                  <a:sym typeface="Symbol" panose="05050102010706020507" pitchFamily="18" charset="2"/>
                </a:rPr>
                <a:t>  </a:t>
              </a:r>
              <a:r>
                <a:rPr lang="en-US" altLang="en-US" sz="4800" dirty="0">
                  <a:sym typeface="Symbol" panose="05050102010706020507" pitchFamily="18" charset="2"/>
                </a:rPr>
                <a:t>(         )</a:t>
              </a:r>
            </a:p>
          </p:txBody>
        </p:sp>
        <p:sp>
          <p:nvSpPr>
            <p:cNvPr id="43025"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43029"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sp>
          <p:nvSpPr>
            <p:cNvPr id="43030" name="Text Box 22"/>
            <p:cNvSpPr txBox="1">
              <a:spLocks noChangeArrowheads="1"/>
            </p:cNvSpPr>
            <p:nvPr/>
          </p:nvSpPr>
          <p:spPr bwMode="auto">
            <a:xfrm>
              <a:off x="4241" y="3552"/>
              <a:ext cx="11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molecules NH</a:t>
              </a:r>
              <a:r>
                <a:rPr lang="en-US" altLang="en-US" sz="1800" baseline="-25000" dirty="0">
                  <a:solidFill>
                    <a:srgbClr val="00B050"/>
                  </a:solidFill>
                  <a:effectLst>
                    <a:outerShdw blurRad="38100" dist="38100" dir="2700000" algn="tl">
                      <a:srgbClr val="000000">
                        <a:alpha val="43137"/>
                      </a:srgbClr>
                    </a:outerShdw>
                  </a:effectLst>
                  <a:sym typeface="Symbol" panose="05050102010706020507" pitchFamily="18" charset="2"/>
                </a:rPr>
                <a:t>3</a:t>
              </a:r>
              <a:endPar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endParaRPr>
            </a:p>
          </p:txBody>
        </p:sp>
      </p:gr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5791200" y="76200"/>
            <a:ext cx="3124200" cy="685800"/>
          </a:xfrm>
          <a:prstGeom prst="rect">
            <a:avLst/>
          </a:prstGeom>
          <a:solidFill>
            <a:schemeClr val="bg1">
              <a:lumMod val="95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Atoms or Molecules</a:t>
            </a:r>
          </a:p>
        </p:txBody>
      </p:sp>
      <p:grpSp>
        <p:nvGrpSpPr>
          <p:cNvPr id="14" name="Group 26"/>
          <p:cNvGrpSpPr>
            <a:grpSpLocks/>
          </p:cNvGrpSpPr>
          <p:nvPr/>
        </p:nvGrpSpPr>
        <p:grpSpPr bwMode="auto">
          <a:xfrm>
            <a:off x="900906" y="3810000"/>
            <a:ext cx="7418388" cy="641350"/>
            <a:chOff x="672" y="3552"/>
            <a:chExt cx="4673" cy="404"/>
          </a:xfrm>
        </p:grpSpPr>
        <p:sp>
          <p:nvSpPr>
            <p:cNvPr id="16"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17"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18.1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sp>
          <p:nvSpPr>
            <p:cNvPr id="18" name="Text Box 22"/>
            <p:cNvSpPr txBox="1">
              <a:spLocks noChangeArrowheads="1"/>
            </p:cNvSpPr>
            <p:nvPr/>
          </p:nvSpPr>
          <p:spPr bwMode="auto">
            <a:xfrm>
              <a:off x="4241" y="3552"/>
              <a:ext cx="11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12.0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molecules NH</a:t>
              </a:r>
              <a:r>
                <a:rPr lang="en-US" altLang="en-US" sz="1800" baseline="-25000" dirty="0">
                  <a:solidFill>
                    <a:srgbClr val="00B050"/>
                  </a:solidFill>
                  <a:effectLst>
                    <a:outerShdw blurRad="38100" dist="38100" dir="2700000" algn="tl">
                      <a:srgbClr val="000000">
                        <a:alpha val="43137"/>
                      </a:srgbClr>
                    </a:outerShdw>
                  </a:effectLst>
                  <a:sym typeface="Symbol" panose="05050102010706020507" pitchFamily="18" charset="2"/>
                </a:rPr>
                <a:t>3</a:t>
              </a:r>
              <a:endPar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endParaRPr>
            </a:p>
          </p:txBody>
        </p:sp>
      </p:grpSp>
      <p:sp>
        <p:nvSpPr>
          <p:cNvPr id="3" name="Rectangle 2"/>
          <p:cNvSpPr/>
          <p:nvPr/>
        </p:nvSpPr>
        <p:spPr>
          <a:xfrm>
            <a:off x="152400" y="4572000"/>
            <a:ext cx="8866239" cy="461665"/>
          </a:xfrm>
          <a:prstGeom prst="rect">
            <a:avLst/>
          </a:prstGeom>
        </p:spPr>
        <p:txBody>
          <a:bodyPr wrap="square">
            <a:spAutoFit/>
          </a:bodyPr>
          <a:lstStyle/>
          <a:p>
            <a:r>
              <a:rPr lang="en-US" altLang="en-US" sz="2400" dirty="0">
                <a:solidFill>
                  <a:srgbClr val="7030A0"/>
                </a:solidFill>
              </a:rPr>
              <a:t>How many atoms are represented?</a:t>
            </a:r>
            <a:endParaRPr lang="en-US" sz="2400" dirty="0"/>
          </a:p>
        </p:txBody>
      </p:sp>
      <p:grpSp>
        <p:nvGrpSpPr>
          <p:cNvPr id="20" name="Group 26"/>
          <p:cNvGrpSpPr>
            <a:grpSpLocks/>
          </p:cNvGrpSpPr>
          <p:nvPr/>
        </p:nvGrpSpPr>
        <p:grpSpPr bwMode="auto">
          <a:xfrm>
            <a:off x="201561" y="4876800"/>
            <a:ext cx="8610600" cy="823913"/>
            <a:chOff x="192" y="3456"/>
            <a:chExt cx="5424" cy="519"/>
          </a:xfrm>
        </p:grpSpPr>
        <p:sp>
          <p:nvSpPr>
            <p:cNvPr id="21" name="Text Box 16"/>
            <p:cNvSpPr txBox="1">
              <a:spLocks noChangeArrowheads="1"/>
            </p:cNvSpPr>
            <p:nvPr/>
          </p:nvSpPr>
          <p:spPr bwMode="auto">
            <a:xfrm>
              <a:off x="192" y="3456"/>
              <a:ext cx="54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FF00"/>
                  </a:solidFill>
                </a:rPr>
                <a:t>2</a:t>
              </a:r>
              <a:r>
                <a:rPr lang="en-US" altLang="en-US" sz="2400" dirty="0"/>
                <a:t> </a:t>
              </a:r>
              <a:r>
                <a:rPr lang="en-US" altLang="en-US" sz="2400" dirty="0">
                  <a:sym typeface="Symbol" panose="05050102010706020507" pitchFamily="18" charset="2"/>
                </a:rPr>
                <a:t> </a:t>
              </a:r>
              <a:r>
                <a:rPr lang="en-US" altLang="en-US" sz="4800" dirty="0">
                  <a:sym typeface="Symbol" panose="05050102010706020507" pitchFamily="18" charset="2"/>
                </a:rPr>
                <a:t>(         )</a:t>
              </a:r>
              <a:r>
                <a:rPr lang="en-US" altLang="en-US" sz="2400" dirty="0">
                  <a:sym typeface="Symbol" panose="05050102010706020507" pitchFamily="18" charset="2"/>
                </a:rPr>
                <a:t> + </a:t>
              </a:r>
              <a:r>
                <a:rPr lang="en-US" altLang="en-US" sz="2400" dirty="0">
                  <a:solidFill>
                    <a:srgbClr val="0070C0"/>
                  </a:solidFill>
                  <a:sym typeface="Symbol" panose="05050102010706020507" pitchFamily="18" charset="2"/>
                </a:rPr>
                <a:t>2</a:t>
              </a:r>
              <a:r>
                <a:rPr lang="en-US" altLang="en-US" sz="2400" dirty="0">
                  <a:sym typeface="Symbol" panose="05050102010706020507" pitchFamily="18" charset="2"/>
                </a:rPr>
                <a:t>  </a:t>
              </a:r>
              <a:r>
                <a:rPr lang="en-US" altLang="en-US" sz="4800" dirty="0">
                  <a:sym typeface="Symbol" panose="05050102010706020507" pitchFamily="18" charset="2"/>
                </a:rPr>
                <a:t>(        )</a:t>
              </a:r>
              <a:r>
                <a:rPr lang="en-US" altLang="en-US" sz="3600" dirty="0">
                  <a:sym typeface="Symbol" panose="05050102010706020507" pitchFamily="18" charset="2"/>
                </a:rPr>
                <a:t> </a:t>
              </a:r>
              <a:r>
                <a:rPr lang="en-US" altLang="en-US" sz="2400" dirty="0">
                  <a:sym typeface="Symbol" panose="05050102010706020507" pitchFamily="18" charset="2"/>
                </a:rPr>
                <a:t> </a:t>
              </a:r>
              <a:r>
                <a:rPr lang="en-US" altLang="en-US" sz="2400" dirty="0">
                  <a:solidFill>
                    <a:srgbClr val="00B050"/>
                  </a:solidFill>
                  <a:effectLst>
                    <a:outerShdw blurRad="38100" dist="38100" dir="2700000" algn="tl">
                      <a:srgbClr val="000000">
                        <a:alpha val="43137"/>
                      </a:srgbClr>
                    </a:outerShdw>
                  </a:effectLst>
                  <a:sym typeface="Symbol" panose="05050102010706020507" pitchFamily="18" charset="2"/>
                </a:rPr>
                <a:t>4</a:t>
              </a:r>
              <a:r>
                <a:rPr lang="en-US" altLang="en-US" sz="2400" dirty="0">
                  <a:solidFill>
                    <a:srgbClr val="00B050"/>
                  </a:solidFill>
                  <a:sym typeface="Symbol" panose="05050102010706020507" pitchFamily="18" charset="2"/>
                </a:rPr>
                <a:t> </a:t>
              </a:r>
              <a:r>
                <a:rPr lang="en-US" altLang="en-US" sz="2400" dirty="0">
                  <a:sym typeface="Symbol" panose="05050102010706020507" pitchFamily="18" charset="2"/>
                </a:rPr>
                <a:t> </a:t>
              </a:r>
              <a:r>
                <a:rPr lang="en-US" altLang="en-US" sz="4800" dirty="0">
                  <a:sym typeface="Symbol" panose="05050102010706020507" pitchFamily="18" charset="2"/>
                </a:rPr>
                <a:t>(         )</a:t>
              </a:r>
            </a:p>
          </p:txBody>
        </p:sp>
        <p:sp>
          <p:nvSpPr>
            <p:cNvPr id="22"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23"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18.1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sp>
          <p:nvSpPr>
            <p:cNvPr id="24" name="Text Box 22"/>
            <p:cNvSpPr txBox="1">
              <a:spLocks noChangeArrowheads="1"/>
            </p:cNvSpPr>
            <p:nvPr/>
          </p:nvSpPr>
          <p:spPr bwMode="auto">
            <a:xfrm>
              <a:off x="4241" y="3552"/>
              <a:ext cx="11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12.0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molecules NH</a:t>
              </a:r>
              <a:r>
                <a:rPr lang="en-US" altLang="en-US" sz="1800" baseline="-25000" dirty="0">
                  <a:solidFill>
                    <a:srgbClr val="00B050"/>
                  </a:solidFill>
                  <a:effectLst>
                    <a:outerShdw blurRad="38100" dist="38100" dir="2700000" algn="tl">
                      <a:srgbClr val="000000">
                        <a:alpha val="43137"/>
                      </a:srgbClr>
                    </a:outerShdw>
                  </a:effectLst>
                  <a:sym typeface="Symbol" panose="05050102010706020507" pitchFamily="18" charset="2"/>
                </a:rPr>
                <a:t>3</a:t>
              </a:r>
              <a:endPar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endParaRPr>
            </a:p>
          </p:txBody>
        </p:sp>
      </p:grpSp>
      <p:grpSp>
        <p:nvGrpSpPr>
          <p:cNvPr id="25" name="Group 26"/>
          <p:cNvGrpSpPr>
            <a:grpSpLocks/>
          </p:cNvGrpSpPr>
          <p:nvPr/>
        </p:nvGrpSpPr>
        <p:grpSpPr bwMode="auto">
          <a:xfrm>
            <a:off x="381001" y="5700716"/>
            <a:ext cx="8457352" cy="645874"/>
            <a:chOff x="643" y="3552"/>
            <a:chExt cx="4657" cy="355"/>
          </a:xfrm>
        </p:grpSpPr>
        <p:sp>
          <p:nvSpPr>
            <p:cNvPr id="26" name="Text Box 17"/>
            <p:cNvSpPr txBox="1">
              <a:spLocks noChangeArrowheads="1"/>
            </p:cNvSpPr>
            <p:nvPr/>
          </p:nvSpPr>
          <p:spPr bwMode="auto">
            <a:xfrm>
              <a:off x="643" y="3552"/>
              <a:ext cx="1301"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12.0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0000"/>
                  </a:solidFill>
                  <a:sym typeface="Symbol" panose="05050102010706020507" pitchFamily="18" charset="2"/>
                </a:rPr>
                <a:t>atoms N in 1 </a:t>
              </a:r>
              <a:r>
                <a:rPr lang="en-US" altLang="en-US" sz="1800" dirty="0" err="1">
                  <a:solidFill>
                    <a:srgbClr val="FF0000"/>
                  </a:solidFill>
                  <a:sym typeface="Symbol" panose="05050102010706020507" pitchFamily="18" charset="2"/>
                </a:rPr>
                <a:t>mol</a:t>
              </a:r>
              <a:r>
                <a:rPr lang="en-US" altLang="en-US" sz="1800" dirty="0">
                  <a:solidFill>
                    <a:srgbClr val="FF0000"/>
                  </a:solidFill>
                  <a:sym typeface="Symbol" panose="05050102010706020507" pitchFamily="18" charset="2"/>
                </a:rPr>
                <a:t> N</a:t>
              </a:r>
              <a:r>
                <a:rPr lang="en-US" altLang="en-US" sz="1800" baseline="-25000" dirty="0">
                  <a:solidFill>
                    <a:srgbClr val="FF0000"/>
                  </a:solidFill>
                  <a:sym typeface="Symbol" panose="05050102010706020507" pitchFamily="18" charset="2"/>
                </a:rPr>
                <a:t>2</a:t>
              </a:r>
            </a:p>
          </p:txBody>
        </p:sp>
        <p:sp>
          <p:nvSpPr>
            <p:cNvPr id="27" name="Text Box 21"/>
            <p:cNvSpPr txBox="1">
              <a:spLocks noChangeArrowheads="1"/>
            </p:cNvSpPr>
            <p:nvPr/>
          </p:nvSpPr>
          <p:spPr bwMode="auto">
            <a:xfrm>
              <a:off x="2290" y="3552"/>
              <a:ext cx="1332"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36.2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atoms H</a:t>
              </a:r>
              <a:r>
                <a:rPr lang="en-US" altLang="en-US" sz="1800" baseline="-25000" dirty="0">
                  <a:solidFill>
                    <a:srgbClr val="0070C0"/>
                  </a:solidFill>
                  <a:sym typeface="Symbol" panose="05050102010706020507" pitchFamily="18" charset="2"/>
                </a:rPr>
                <a:t> </a:t>
              </a:r>
              <a:r>
                <a:rPr lang="en-US" altLang="en-US" sz="1800" dirty="0">
                  <a:solidFill>
                    <a:srgbClr val="0070C0"/>
                  </a:solidFill>
                  <a:sym typeface="Symbol" panose="05050102010706020507" pitchFamily="18" charset="2"/>
                </a:rPr>
                <a:t> in 3 </a:t>
              </a:r>
              <a:r>
                <a:rPr lang="en-US" altLang="en-US" sz="1800" dirty="0" err="1">
                  <a:solidFill>
                    <a:srgbClr val="0070C0"/>
                  </a:solidFill>
                  <a:sym typeface="Symbol" panose="05050102010706020507" pitchFamily="18" charset="2"/>
                </a:rPr>
                <a:t>mol</a:t>
              </a:r>
              <a:r>
                <a:rPr lang="en-US" altLang="en-US" sz="1800" dirty="0">
                  <a:solidFill>
                    <a:srgbClr val="0070C0"/>
                  </a:solidFill>
                  <a:sym typeface="Symbol" panose="05050102010706020507" pitchFamily="18" charset="2"/>
                </a:rPr>
                <a:t> H</a:t>
              </a:r>
              <a:r>
                <a:rPr lang="en-US" altLang="en-US" sz="1800" baseline="-25000" dirty="0">
                  <a:solidFill>
                    <a:srgbClr val="0070C0"/>
                  </a:solidFill>
                  <a:sym typeface="Symbol" panose="05050102010706020507" pitchFamily="18" charset="2"/>
                </a:rPr>
                <a:t>2</a:t>
              </a:r>
            </a:p>
          </p:txBody>
        </p:sp>
        <p:sp>
          <p:nvSpPr>
            <p:cNvPr id="28" name="Text Box 22"/>
            <p:cNvSpPr txBox="1">
              <a:spLocks noChangeArrowheads="1"/>
            </p:cNvSpPr>
            <p:nvPr/>
          </p:nvSpPr>
          <p:spPr bwMode="auto">
            <a:xfrm>
              <a:off x="4054" y="3552"/>
              <a:ext cx="124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48.2 </a:t>
              </a:r>
              <a:r>
                <a:rPr lang="en-US" altLang="en-US" sz="1800" dirty="0">
                  <a:sym typeface="Symbol" panose="05050102010706020507" pitchFamily="18" charset="2"/>
                </a:rPr>
                <a:t> </a:t>
              </a:r>
              <a:r>
                <a:rPr lang="en-US" altLang="en-US" sz="1800" dirty="0">
                  <a:effectLst>
                    <a:outerShdw blurRad="38100" dist="38100" dir="2700000" algn="tl">
                      <a:srgbClr val="000000">
                        <a:alpha val="43137"/>
                      </a:srgbClr>
                    </a:outerShdw>
                  </a:effectLst>
                  <a:sym typeface="Symbol" panose="05050102010706020507" pitchFamily="18" charset="2"/>
                </a:rPr>
                <a:t>10</a:t>
              </a:r>
              <a:r>
                <a:rPr lang="en-US" altLang="en-US" sz="1800" baseline="30000" dirty="0">
                  <a:effectLst>
                    <a:outerShdw blurRad="38100" dist="38100" dir="2700000" algn="tl">
                      <a:srgbClr val="000000">
                        <a:alpha val="43137"/>
                      </a:srgbClr>
                    </a:outerShdw>
                  </a:effectLst>
                  <a:sym typeface="Symbol" panose="05050102010706020507" pitchFamily="18" charset="2"/>
                </a:rPr>
                <a:t>23 </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atoms in 2 </a:t>
              </a:r>
              <a:r>
                <a:rPr lang="en-US" altLang="en-US" sz="1800" dirty="0" err="1">
                  <a:solidFill>
                    <a:srgbClr val="00B050"/>
                  </a:solidFill>
                  <a:effectLst>
                    <a:outerShdw blurRad="38100" dist="38100" dir="2700000" algn="tl">
                      <a:srgbClr val="000000">
                        <a:alpha val="43137"/>
                      </a:srgbClr>
                    </a:outerShdw>
                  </a:effectLst>
                  <a:sym typeface="Symbol" panose="05050102010706020507" pitchFamily="18" charset="2"/>
                </a:rPr>
                <a:t>mol</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 NH</a:t>
              </a:r>
              <a:r>
                <a:rPr lang="en-US" altLang="en-US" sz="1800" baseline="-25000" dirty="0">
                  <a:solidFill>
                    <a:srgbClr val="00B050"/>
                  </a:solidFill>
                  <a:effectLst>
                    <a:outerShdw blurRad="38100" dist="38100" dir="2700000" algn="tl">
                      <a:srgbClr val="000000">
                        <a:alpha val="43137"/>
                      </a:srgbClr>
                    </a:outerShdw>
                  </a:effectLst>
                  <a:sym typeface="Symbol" panose="05050102010706020507" pitchFamily="18" charset="2"/>
                </a:rPr>
                <a:t>3</a:t>
              </a:r>
              <a:endPar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endParaRPr>
            </a:p>
          </p:txBody>
        </p:sp>
      </p:grpSp>
      <p:pic>
        <p:nvPicPr>
          <p:cNvPr id="30" name="Picture 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952501" cy="914400"/>
          </a:xfrm>
          <a:prstGeom prst="rect">
            <a:avLst/>
          </a:prstGeom>
          <a:noFill/>
          <a:ln>
            <a:noFill/>
          </a:ln>
          <a:effectLst/>
        </p:spPr>
      </p:pic>
    </p:spTree>
    <p:extLst>
      <p:ext uri="{BB962C8B-B14F-4D97-AF65-F5344CB8AC3E}">
        <p14:creationId xmlns:p14="http://schemas.microsoft.com/office/powerpoint/2010/main" val="27879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6">
                                            <p:txEl>
                                              <p:pRg st="1" end="1"/>
                                            </p:txEl>
                                          </p:spTgt>
                                        </p:tgtEl>
                                        <p:attrNameLst>
                                          <p:attrName>style.visibility</p:attrName>
                                        </p:attrNameLst>
                                      </p:cBhvr>
                                      <p:to>
                                        <p:strVal val="visible"/>
                                      </p:to>
                                    </p:set>
                                    <p:animEffect transition="in" filter="fade">
                                      <p:cBhvr>
                                        <p:cTn id="7" dur="500"/>
                                        <p:tgtEl>
                                          <p:spTgt spid="430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6">
                                            <p:txEl>
                                              <p:pRg st="2" end="2"/>
                                            </p:txEl>
                                          </p:spTgt>
                                        </p:tgtEl>
                                        <p:attrNameLst>
                                          <p:attrName>style.visibility</p:attrName>
                                        </p:attrNameLst>
                                      </p:cBhvr>
                                      <p:to>
                                        <p:strVal val="visible"/>
                                      </p:to>
                                    </p:set>
                                    <p:animEffect transition="in" filter="fade">
                                      <p:cBhvr>
                                        <p:cTn id="12" dur="500"/>
                                        <p:tgtEl>
                                          <p:spTgt spid="430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34"/>
                                        </p:tgtEl>
                                        <p:attrNameLst>
                                          <p:attrName>style.visibility</p:attrName>
                                        </p:attrNameLst>
                                      </p:cBhvr>
                                      <p:to>
                                        <p:strVal val="visible"/>
                                      </p:to>
                                    </p:set>
                                    <p:animEffect transition="in" filter="fade">
                                      <p:cBhvr>
                                        <p:cTn id="17" dur="500"/>
                                        <p:tgtEl>
                                          <p:spTgt spid="430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a:spcBef>
                <a:spcPts val="0"/>
              </a:spcBef>
              <a:tabLst>
                <a:tab pos="1376363" algn="l"/>
                <a:tab pos="3371850" algn="l"/>
                <a:tab pos="5653088" algn="l"/>
              </a:tabLst>
            </a:pPr>
            <a:r>
              <a:rPr lang="en-US" altLang="en-US" sz="3600" dirty="0"/>
              <a:t>	</a:t>
            </a:r>
            <a:r>
              <a:rPr lang="en-US" altLang="en-US" sz="1600" dirty="0">
                <a:solidFill>
                  <a:srgbClr val="FFFF00"/>
                </a:solidFill>
              </a:rPr>
              <a:t>2 atoms/molecule</a:t>
            </a:r>
            <a:r>
              <a:rPr lang="en-US" altLang="en-US" sz="1600" dirty="0"/>
              <a:t>	</a:t>
            </a:r>
            <a:r>
              <a:rPr lang="en-US" altLang="en-US" sz="1600" dirty="0">
                <a:solidFill>
                  <a:srgbClr val="0070C0"/>
                </a:solidFill>
              </a:rPr>
              <a:t>2 atoms/molecule</a:t>
            </a:r>
            <a:r>
              <a:rPr lang="en-US" altLang="en-US" sz="1600" dirty="0"/>
              <a:t>	</a:t>
            </a:r>
            <a:r>
              <a:rPr lang="en-US" altLang="en-US" sz="1600" dirty="0">
                <a:solidFill>
                  <a:srgbClr val="00B050"/>
                </a:solidFill>
                <a:effectLst>
                  <a:outerShdw blurRad="38100" dist="38100" dir="2700000" algn="tl">
                    <a:srgbClr val="000000">
                      <a:alpha val="43137"/>
                    </a:srgbClr>
                  </a:outerShdw>
                </a:effectLst>
              </a:rPr>
              <a:t>4 atoms/molecule</a:t>
            </a:r>
          </a:p>
          <a:p>
            <a:pPr marL="0" indent="0">
              <a:spcBef>
                <a:spcPts val="600"/>
              </a:spcBef>
            </a:pPr>
            <a:r>
              <a:rPr lang="en-US" altLang="en-US" sz="2400" dirty="0">
                <a:solidFill>
                  <a:srgbClr val="7030A0"/>
                </a:solidFill>
              </a:rPr>
              <a:t>How many molecules are represented?</a:t>
            </a:r>
            <a:endParaRPr lang="en-US" altLang="en-US" sz="1600" dirty="0">
              <a:solidFill>
                <a:srgbClr val="7030A0"/>
              </a:solidFill>
            </a:endParaRPr>
          </a:p>
        </p:txBody>
      </p:sp>
      <p:grpSp>
        <p:nvGrpSpPr>
          <p:cNvPr id="43034" name="Group 26"/>
          <p:cNvGrpSpPr>
            <a:grpSpLocks/>
          </p:cNvGrpSpPr>
          <p:nvPr/>
        </p:nvGrpSpPr>
        <p:grpSpPr bwMode="auto">
          <a:xfrm>
            <a:off x="201561" y="2743200"/>
            <a:ext cx="8610600" cy="823913"/>
            <a:chOff x="192" y="3456"/>
            <a:chExt cx="5424" cy="519"/>
          </a:xfrm>
        </p:grpSpPr>
        <p:sp>
          <p:nvSpPr>
            <p:cNvPr id="43024" name="Text Box 16"/>
            <p:cNvSpPr txBox="1">
              <a:spLocks noChangeArrowheads="1"/>
            </p:cNvSpPr>
            <p:nvPr/>
          </p:nvSpPr>
          <p:spPr bwMode="auto">
            <a:xfrm>
              <a:off x="192" y="3456"/>
              <a:ext cx="54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FF00"/>
                  </a:solidFill>
                </a:rPr>
                <a:t>1</a:t>
              </a:r>
              <a:r>
                <a:rPr lang="en-US" altLang="en-US" sz="2400" dirty="0"/>
                <a:t> </a:t>
              </a:r>
              <a:r>
                <a:rPr lang="en-US" altLang="en-US" sz="2400" dirty="0">
                  <a:sym typeface="Symbol" panose="05050102010706020507" pitchFamily="18" charset="2"/>
                </a:rPr>
                <a:t> </a:t>
              </a:r>
              <a:r>
                <a:rPr lang="en-US" altLang="en-US" sz="4800" dirty="0">
                  <a:sym typeface="Symbol" panose="05050102010706020507" pitchFamily="18" charset="2"/>
                </a:rPr>
                <a:t>(         )</a:t>
              </a:r>
              <a:r>
                <a:rPr lang="en-US" altLang="en-US" sz="2400" dirty="0">
                  <a:sym typeface="Symbol" panose="05050102010706020507" pitchFamily="18" charset="2"/>
                </a:rPr>
                <a:t> + </a:t>
              </a:r>
              <a:r>
                <a:rPr lang="en-US" altLang="en-US" sz="2400" dirty="0">
                  <a:solidFill>
                    <a:srgbClr val="0070C0"/>
                  </a:solidFill>
                  <a:sym typeface="Symbol" panose="05050102010706020507" pitchFamily="18" charset="2"/>
                </a:rPr>
                <a:t>3</a:t>
              </a:r>
              <a:r>
                <a:rPr lang="en-US" altLang="en-US" sz="2400" dirty="0">
                  <a:sym typeface="Symbol" panose="05050102010706020507" pitchFamily="18" charset="2"/>
                </a:rPr>
                <a:t>  </a:t>
              </a:r>
              <a:r>
                <a:rPr lang="en-US" altLang="en-US" sz="4800" dirty="0">
                  <a:sym typeface="Symbol" panose="05050102010706020507" pitchFamily="18" charset="2"/>
                </a:rPr>
                <a:t>(        )</a:t>
              </a:r>
              <a:r>
                <a:rPr lang="en-US" altLang="en-US" sz="3600" dirty="0">
                  <a:sym typeface="Symbol" panose="05050102010706020507" pitchFamily="18" charset="2"/>
                </a:rPr>
                <a:t> </a:t>
              </a:r>
              <a:r>
                <a:rPr lang="en-US" altLang="en-US" sz="2400" dirty="0">
                  <a:sym typeface="Symbol" panose="05050102010706020507" pitchFamily="18" charset="2"/>
                </a:rPr>
                <a:t> </a:t>
              </a:r>
              <a:r>
                <a:rPr lang="en-US" altLang="en-US" sz="2400" dirty="0">
                  <a:solidFill>
                    <a:srgbClr val="00B050"/>
                  </a:solidFill>
                  <a:effectLst>
                    <a:outerShdw blurRad="38100" dist="38100" dir="2700000" algn="tl">
                      <a:srgbClr val="000000">
                        <a:alpha val="43137"/>
                      </a:srgbClr>
                    </a:outerShdw>
                  </a:effectLst>
                  <a:sym typeface="Symbol" panose="05050102010706020507" pitchFamily="18" charset="2"/>
                </a:rPr>
                <a:t>2</a:t>
              </a:r>
              <a:r>
                <a:rPr lang="en-US" altLang="en-US" sz="2400" dirty="0">
                  <a:sym typeface="Symbol" panose="05050102010706020507" pitchFamily="18" charset="2"/>
                </a:rPr>
                <a:t>  </a:t>
              </a:r>
              <a:r>
                <a:rPr lang="en-US" altLang="en-US" sz="4800" dirty="0">
                  <a:sym typeface="Symbol" panose="05050102010706020507" pitchFamily="18" charset="2"/>
                </a:rPr>
                <a:t>(         )</a:t>
              </a:r>
            </a:p>
          </p:txBody>
        </p:sp>
        <p:sp>
          <p:nvSpPr>
            <p:cNvPr id="43025"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43029"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sp>
          <p:nvSpPr>
            <p:cNvPr id="43030" name="Text Box 22"/>
            <p:cNvSpPr txBox="1">
              <a:spLocks noChangeArrowheads="1"/>
            </p:cNvSpPr>
            <p:nvPr/>
          </p:nvSpPr>
          <p:spPr bwMode="auto">
            <a:xfrm>
              <a:off x="4241" y="3552"/>
              <a:ext cx="11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molecules NH</a:t>
              </a:r>
              <a:r>
                <a:rPr lang="en-US" altLang="en-US" sz="1800" baseline="-25000" dirty="0">
                  <a:solidFill>
                    <a:srgbClr val="00B050"/>
                  </a:solidFill>
                  <a:effectLst>
                    <a:outerShdw blurRad="38100" dist="38100" dir="2700000" algn="tl">
                      <a:srgbClr val="000000">
                        <a:alpha val="43137"/>
                      </a:srgbClr>
                    </a:outerShdw>
                  </a:effectLst>
                  <a:sym typeface="Symbol" panose="05050102010706020507" pitchFamily="18" charset="2"/>
                </a:rPr>
                <a:t>3</a:t>
              </a:r>
              <a:endPar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endParaRPr>
            </a:p>
          </p:txBody>
        </p:sp>
      </p:gr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5791200" y="76200"/>
            <a:ext cx="3124200" cy="685800"/>
          </a:xfrm>
          <a:prstGeom prst="rect">
            <a:avLst/>
          </a:prstGeom>
          <a:solidFill>
            <a:schemeClr val="bg1">
              <a:lumMod val="95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Atoms or Molecules</a:t>
            </a:r>
          </a:p>
        </p:txBody>
      </p:sp>
      <p:grpSp>
        <p:nvGrpSpPr>
          <p:cNvPr id="14" name="Group 26"/>
          <p:cNvGrpSpPr>
            <a:grpSpLocks/>
          </p:cNvGrpSpPr>
          <p:nvPr/>
        </p:nvGrpSpPr>
        <p:grpSpPr bwMode="auto">
          <a:xfrm>
            <a:off x="900906" y="3810000"/>
            <a:ext cx="7418388" cy="641350"/>
            <a:chOff x="672" y="3552"/>
            <a:chExt cx="4673" cy="404"/>
          </a:xfrm>
        </p:grpSpPr>
        <p:sp>
          <p:nvSpPr>
            <p:cNvPr id="16"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17"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18.1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sp>
          <p:nvSpPr>
            <p:cNvPr id="18" name="Text Box 22"/>
            <p:cNvSpPr txBox="1">
              <a:spLocks noChangeArrowheads="1"/>
            </p:cNvSpPr>
            <p:nvPr/>
          </p:nvSpPr>
          <p:spPr bwMode="auto">
            <a:xfrm>
              <a:off x="4241" y="3552"/>
              <a:ext cx="11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12.0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molecules NH</a:t>
              </a:r>
              <a:r>
                <a:rPr lang="en-US" altLang="en-US" sz="1800" baseline="-25000" dirty="0">
                  <a:solidFill>
                    <a:srgbClr val="00B050"/>
                  </a:solidFill>
                  <a:effectLst>
                    <a:outerShdw blurRad="38100" dist="38100" dir="2700000" algn="tl">
                      <a:srgbClr val="000000">
                        <a:alpha val="43137"/>
                      </a:srgbClr>
                    </a:outerShdw>
                  </a:effectLst>
                  <a:sym typeface="Symbol" panose="05050102010706020507" pitchFamily="18" charset="2"/>
                </a:rPr>
                <a:t>3</a:t>
              </a:r>
              <a:endPar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endParaRPr>
            </a:p>
          </p:txBody>
        </p:sp>
      </p:grpSp>
      <p:sp>
        <p:nvSpPr>
          <p:cNvPr id="3" name="Rectangle 2"/>
          <p:cNvSpPr/>
          <p:nvPr/>
        </p:nvSpPr>
        <p:spPr>
          <a:xfrm>
            <a:off x="152400" y="4572000"/>
            <a:ext cx="8866239" cy="461665"/>
          </a:xfrm>
          <a:prstGeom prst="rect">
            <a:avLst/>
          </a:prstGeom>
        </p:spPr>
        <p:txBody>
          <a:bodyPr wrap="square">
            <a:spAutoFit/>
          </a:bodyPr>
          <a:lstStyle/>
          <a:p>
            <a:r>
              <a:rPr lang="en-US" altLang="en-US" sz="2400" dirty="0">
                <a:solidFill>
                  <a:srgbClr val="7030A0"/>
                </a:solidFill>
              </a:rPr>
              <a:t>How many atoms are represented?</a:t>
            </a:r>
            <a:endParaRPr lang="en-US" sz="2400" dirty="0"/>
          </a:p>
        </p:txBody>
      </p:sp>
      <p:grpSp>
        <p:nvGrpSpPr>
          <p:cNvPr id="20" name="Group 26"/>
          <p:cNvGrpSpPr>
            <a:grpSpLocks/>
          </p:cNvGrpSpPr>
          <p:nvPr/>
        </p:nvGrpSpPr>
        <p:grpSpPr bwMode="auto">
          <a:xfrm>
            <a:off x="201561" y="4876800"/>
            <a:ext cx="8610600" cy="823913"/>
            <a:chOff x="192" y="3456"/>
            <a:chExt cx="5424" cy="519"/>
          </a:xfrm>
        </p:grpSpPr>
        <p:sp>
          <p:nvSpPr>
            <p:cNvPr id="21" name="Text Box 16"/>
            <p:cNvSpPr txBox="1">
              <a:spLocks noChangeArrowheads="1"/>
            </p:cNvSpPr>
            <p:nvPr/>
          </p:nvSpPr>
          <p:spPr bwMode="auto">
            <a:xfrm>
              <a:off x="192" y="3456"/>
              <a:ext cx="542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FF00"/>
                  </a:solidFill>
                </a:rPr>
                <a:t>2</a:t>
              </a:r>
              <a:r>
                <a:rPr lang="en-US" altLang="en-US" sz="2400" dirty="0"/>
                <a:t> </a:t>
              </a:r>
              <a:r>
                <a:rPr lang="en-US" altLang="en-US" sz="2400" dirty="0">
                  <a:sym typeface="Symbol" panose="05050102010706020507" pitchFamily="18" charset="2"/>
                </a:rPr>
                <a:t> </a:t>
              </a:r>
              <a:r>
                <a:rPr lang="en-US" altLang="en-US" sz="4800" dirty="0">
                  <a:sym typeface="Symbol" panose="05050102010706020507" pitchFamily="18" charset="2"/>
                </a:rPr>
                <a:t>(         )</a:t>
              </a:r>
              <a:r>
                <a:rPr lang="en-US" altLang="en-US" sz="2400" dirty="0">
                  <a:sym typeface="Symbol" panose="05050102010706020507" pitchFamily="18" charset="2"/>
                </a:rPr>
                <a:t> + </a:t>
              </a:r>
              <a:r>
                <a:rPr lang="en-US" altLang="en-US" sz="2400" dirty="0">
                  <a:solidFill>
                    <a:srgbClr val="0070C0"/>
                  </a:solidFill>
                  <a:sym typeface="Symbol" panose="05050102010706020507" pitchFamily="18" charset="2"/>
                </a:rPr>
                <a:t>2</a:t>
              </a:r>
              <a:r>
                <a:rPr lang="en-US" altLang="en-US" sz="2400" dirty="0">
                  <a:sym typeface="Symbol" panose="05050102010706020507" pitchFamily="18" charset="2"/>
                </a:rPr>
                <a:t>  </a:t>
              </a:r>
              <a:r>
                <a:rPr lang="en-US" altLang="en-US" sz="4800" dirty="0">
                  <a:sym typeface="Symbol" panose="05050102010706020507" pitchFamily="18" charset="2"/>
                </a:rPr>
                <a:t>(        )</a:t>
              </a:r>
              <a:r>
                <a:rPr lang="en-US" altLang="en-US" sz="3600" dirty="0">
                  <a:sym typeface="Symbol" panose="05050102010706020507" pitchFamily="18" charset="2"/>
                </a:rPr>
                <a:t> </a:t>
              </a:r>
              <a:r>
                <a:rPr lang="en-US" altLang="en-US" sz="2400" dirty="0">
                  <a:sym typeface="Symbol" panose="05050102010706020507" pitchFamily="18" charset="2"/>
                </a:rPr>
                <a:t> </a:t>
              </a:r>
              <a:r>
                <a:rPr lang="en-US" altLang="en-US" sz="2400" dirty="0">
                  <a:solidFill>
                    <a:srgbClr val="00B050"/>
                  </a:solidFill>
                  <a:effectLst>
                    <a:outerShdw blurRad="38100" dist="38100" dir="2700000" algn="tl">
                      <a:srgbClr val="000000">
                        <a:alpha val="43137"/>
                      </a:srgbClr>
                    </a:outerShdw>
                  </a:effectLst>
                  <a:sym typeface="Symbol" panose="05050102010706020507" pitchFamily="18" charset="2"/>
                </a:rPr>
                <a:t>4</a:t>
              </a:r>
              <a:r>
                <a:rPr lang="en-US" altLang="en-US" sz="2400" dirty="0">
                  <a:solidFill>
                    <a:srgbClr val="00B050"/>
                  </a:solidFill>
                  <a:sym typeface="Symbol" panose="05050102010706020507" pitchFamily="18" charset="2"/>
                </a:rPr>
                <a:t> </a:t>
              </a:r>
              <a:r>
                <a:rPr lang="en-US" altLang="en-US" sz="2400" dirty="0">
                  <a:sym typeface="Symbol" panose="05050102010706020507" pitchFamily="18" charset="2"/>
                </a:rPr>
                <a:t> </a:t>
              </a:r>
              <a:r>
                <a:rPr lang="en-US" altLang="en-US" sz="4800" dirty="0">
                  <a:sym typeface="Symbol" panose="05050102010706020507" pitchFamily="18" charset="2"/>
                </a:rPr>
                <a:t>(         )</a:t>
              </a:r>
            </a:p>
          </p:txBody>
        </p:sp>
        <p:sp>
          <p:nvSpPr>
            <p:cNvPr id="22" name="Text Box 17"/>
            <p:cNvSpPr txBox="1">
              <a:spLocks noChangeArrowheads="1"/>
            </p:cNvSpPr>
            <p:nvPr/>
          </p:nvSpPr>
          <p:spPr bwMode="auto">
            <a:xfrm>
              <a:off x="672"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6.02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FF00"/>
                  </a:solidFill>
                  <a:sym typeface="Symbol" panose="05050102010706020507" pitchFamily="18" charset="2"/>
                </a:rPr>
                <a:t>molecules N</a:t>
              </a:r>
              <a:r>
                <a:rPr lang="en-US" altLang="en-US" sz="1800" baseline="-25000" dirty="0">
                  <a:solidFill>
                    <a:srgbClr val="FFFF00"/>
                  </a:solidFill>
                  <a:sym typeface="Symbol" panose="05050102010706020507" pitchFamily="18" charset="2"/>
                </a:rPr>
                <a:t>2</a:t>
              </a:r>
            </a:p>
          </p:txBody>
        </p:sp>
        <p:sp>
          <p:nvSpPr>
            <p:cNvPr id="23" name="Text Box 21"/>
            <p:cNvSpPr txBox="1">
              <a:spLocks noChangeArrowheads="1"/>
            </p:cNvSpPr>
            <p:nvPr/>
          </p:nvSpPr>
          <p:spPr bwMode="auto">
            <a:xfrm>
              <a:off x="2369" y="3552"/>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18.1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molecules H</a:t>
              </a:r>
              <a:r>
                <a:rPr lang="en-US" altLang="en-US" sz="1800" baseline="-25000" dirty="0">
                  <a:solidFill>
                    <a:srgbClr val="0070C0"/>
                  </a:solidFill>
                  <a:sym typeface="Symbol" panose="05050102010706020507" pitchFamily="18" charset="2"/>
                </a:rPr>
                <a:t>2 </a:t>
              </a:r>
            </a:p>
          </p:txBody>
        </p:sp>
        <p:sp>
          <p:nvSpPr>
            <p:cNvPr id="24" name="Text Box 22"/>
            <p:cNvSpPr txBox="1">
              <a:spLocks noChangeArrowheads="1"/>
            </p:cNvSpPr>
            <p:nvPr/>
          </p:nvSpPr>
          <p:spPr bwMode="auto">
            <a:xfrm>
              <a:off x="4241" y="3552"/>
              <a:ext cx="11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12.0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molecules NH</a:t>
              </a:r>
              <a:r>
                <a:rPr lang="en-US" altLang="en-US" sz="1800" baseline="-25000" dirty="0">
                  <a:solidFill>
                    <a:srgbClr val="00B050"/>
                  </a:solidFill>
                  <a:effectLst>
                    <a:outerShdw blurRad="38100" dist="38100" dir="2700000" algn="tl">
                      <a:srgbClr val="000000">
                        <a:alpha val="43137"/>
                      </a:srgbClr>
                    </a:outerShdw>
                  </a:effectLst>
                  <a:sym typeface="Symbol" panose="05050102010706020507" pitchFamily="18" charset="2"/>
                </a:rPr>
                <a:t>3</a:t>
              </a:r>
              <a:endPar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endParaRPr>
            </a:p>
          </p:txBody>
        </p:sp>
      </p:grpSp>
      <p:grpSp>
        <p:nvGrpSpPr>
          <p:cNvPr id="25" name="Group 26"/>
          <p:cNvGrpSpPr>
            <a:grpSpLocks/>
          </p:cNvGrpSpPr>
          <p:nvPr/>
        </p:nvGrpSpPr>
        <p:grpSpPr bwMode="auto">
          <a:xfrm>
            <a:off x="381001" y="5700716"/>
            <a:ext cx="8457352" cy="645874"/>
            <a:chOff x="643" y="3552"/>
            <a:chExt cx="4657" cy="355"/>
          </a:xfrm>
        </p:grpSpPr>
        <p:sp>
          <p:nvSpPr>
            <p:cNvPr id="26" name="Text Box 17"/>
            <p:cNvSpPr txBox="1">
              <a:spLocks noChangeArrowheads="1"/>
            </p:cNvSpPr>
            <p:nvPr/>
          </p:nvSpPr>
          <p:spPr bwMode="auto">
            <a:xfrm>
              <a:off x="643" y="3552"/>
              <a:ext cx="1301"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12.0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FF0000"/>
                  </a:solidFill>
                  <a:sym typeface="Symbol" panose="05050102010706020507" pitchFamily="18" charset="2"/>
                </a:rPr>
                <a:t>atoms N in 1 </a:t>
              </a:r>
              <a:r>
                <a:rPr lang="en-US" altLang="en-US" sz="1800" dirty="0" err="1">
                  <a:solidFill>
                    <a:srgbClr val="FF0000"/>
                  </a:solidFill>
                  <a:sym typeface="Symbol" panose="05050102010706020507" pitchFamily="18" charset="2"/>
                </a:rPr>
                <a:t>mol</a:t>
              </a:r>
              <a:r>
                <a:rPr lang="en-US" altLang="en-US" sz="1800" dirty="0">
                  <a:solidFill>
                    <a:srgbClr val="FF0000"/>
                  </a:solidFill>
                  <a:sym typeface="Symbol" panose="05050102010706020507" pitchFamily="18" charset="2"/>
                </a:rPr>
                <a:t> N</a:t>
              </a:r>
              <a:r>
                <a:rPr lang="en-US" altLang="en-US" sz="1800" baseline="-25000" dirty="0">
                  <a:solidFill>
                    <a:srgbClr val="FF0000"/>
                  </a:solidFill>
                  <a:sym typeface="Symbol" panose="05050102010706020507" pitchFamily="18" charset="2"/>
                </a:rPr>
                <a:t>2</a:t>
              </a:r>
            </a:p>
          </p:txBody>
        </p:sp>
        <p:sp>
          <p:nvSpPr>
            <p:cNvPr id="27" name="Text Box 21"/>
            <p:cNvSpPr txBox="1">
              <a:spLocks noChangeArrowheads="1"/>
            </p:cNvSpPr>
            <p:nvPr/>
          </p:nvSpPr>
          <p:spPr bwMode="auto">
            <a:xfrm>
              <a:off x="2290" y="3552"/>
              <a:ext cx="1332"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36.2 </a:t>
              </a:r>
              <a:r>
                <a:rPr lang="en-US" altLang="en-US" sz="1800" dirty="0">
                  <a:sym typeface="Symbol" panose="05050102010706020507" pitchFamily="18" charset="2"/>
                </a:rPr>
                <a:t> 10</a:t>
              </a:r>
              <a:r>
                <a:rPr lang="en-US" altLang="en-US" sz="1800" baseline="30000" dirty="0">
                  <a:sym typeface="Symbol" panose="05050102010706020507" pitchFamily="18" charset="2"/>
                </a:rPr>
                <a:t>23 </a:t>
              </a:r>
              <a:r>
                <a:rPr lang="en-US" altLang="en-US" sz="1800" dirty="0">
                  <a:solidFill>
                    <a:srgbClr val="0070C0"/>
                  </a:solidFill>
                  <a:sym typeface="Symbol" panose="05050102010706020507" pitchFamily="18" charset="2"/>
                </a:rPr>
                <a:t>atoms H</a:t>
              </a:r>
              <a:r>
                <a:rPr lang="en-US" altLang="en-US" sz="1800" baseline="-25000" dirty="0">
                  <a:solidFill>
                    <a:srgbClr val="0070C0"/>
                  </a:solidFill>
                  <a:sym typeface="Symbol" panose="05050102010706020507" pitchFamily="18" charset="2"/>
                </a:rPr>
                <a:t> </a:t>
              </a:r>
              <a:r>
                <a:rPr lang="en-US" altLang="en-US" sz="1800" dirty="0">
                  <a:solidFill>
                    <a:srgbClr val="0070C0"/>
                  </a:solidFill>
                  <a:sym typeface="Symbol" panose="05050102010706020507" pitchFamily="18" charset="2"/>
                </a:rPr>
                <a:t> in 3 </a:t>
              </a:r>
              <a:r>
                <a:rPr lang="en-US" altLang="en-US" sz="1800" dirty="0" err="1">
                  <a:solidFill>
                    <a:srgbClr val="0070C0"/>
                  </a:solidFill>
                  <a:sym typeface="Symbol" panose="05050102010706020507" pitchFamily="18" charset="2"/>
                </a:rPr>
                <a:t>mol</a:t>
              </a:r>
              <a:r>
                <a:rPr lang="en-US" altLang="en-US" sz="1800" dirty="0">
                  <a:solidFill>
                    <a:srgbClr val="0070C0"/>
                  </a:solidFill>
                  <a:sym typeface="Symbol" panose="05050102010706020507" pitchFamily="18" charset="2"/>
                </a:rPr>
                <a:t> H</a:t>
              </a:r>
              <a:r>
                <a:rPr lang="en-US" altLang="en-US" sz="1800" baseline="-25000" dirty="0">
                  <a:solidFill>
                    <a:srgbClr val="0070C0"/>
                  </a:solidFill>
                  <a:sym typeface="Symbol" panose="05050102010706020507" pitchFamily="18" charset="2"/>
                </a:rPr>
                <a:t>2</a:t>
              </a:r>
            </a:p>
          </p:txBody>
        </p:sp>
        <p:sp>
          <p:nvSpPr>
            <p:cNvPr id="28" name="Text Box 22"/>
            <p:cNvSpPr txBox="1">
              <a:spLocks noChangeArrowheads="1"/>
            </p:cNvSpPr>
            <p:nvPr/>
          </p:nvSpPr>
          <p:spPr bwMode="auto">
            <a:xfrm>
              <a:off x="4054" y="3552"/>
              <a:ext cx="1246"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800" dirty="0"/>
                <a:t>48.2 </a:t>
              </a:r>
              <a:r>
                <a:rPr lang="en-US" altLang="en-US" sz="1800" dirty="0">
                  <a:sym typeface="Symbol" panose="05050102010706020507" pitchFamily="18" charset="2"/>
                </a:rPr>
                <a:t> </a:t>
              </a:r>
              <a:r>
                <a:rPr lang="en-US" altLang="en-US" sz="1800" dirty="0">
                  <a:effectLst>
                    <a:outerShdw blurRad="38100" dist="38100" dir="2700000" algn="tl">
                      <a:srgbClr val="000000">
                        <a:alpha val="43137"/>
                      </a:srgbClr>
                    </a:outerShdw>
                  </a:effectLst>
                  <a:sym typeface="Symbol" panose="05050102010706020507" pitchFamily="18" charset="2"/>
                </a:rPr>
                <a:t>10</a:t>
              </a:r>
              <a:r>
                <a:rPr lang="en-US" altLang="en-US" sz="1800" baseline="30000" dirty="0">
                  <a:effectLst>
                    <a:outerShdw blurRad="38100" dist="38100" dir="2700000" algn="tl">
                      <a:srgbClr val="000000">
                        <a:alpha val="43137"/>
                      </a:srgbClr>
                    </a:outerShdw>
                  </a:effectLst>
                  <a:sym typeface="Symbol" panose="05050102010706020507" pitchFamily="18" charset="2"/>
                </a:rPr>
                <a:t>23 </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atoms in 2 </a:t>
              </a:r>
              <a:r>
                <a:rPr lang="en-US" altLang="en-US" sz="1800" dirty="0" err="1">
                  <a:solidFill>
                    <a:srgbClr val="00B050"/>
                  </a:solidFill>
                  <a:effectLst>
                    <a:outerShdw blurRad="38100" dist="38100" dir="2700000" algn="tl">
                      <a:srgbClr val="000000">
                        <a:alpha val="43137"/>
                      </a:srgbClr>
                    </a:outerShdw>
                  </a:effectLst>
                  <a:sym typeface="Symbol" panose="05050102010706020507" pitchFamily="18" charset="2"/>
                </a:rPr>
                <a:t>mol</a:t>
              </a:r>
              <a:r>
                <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rPr>
                <a:t> NH</a:t>
              </a:r>
              <a:r>
                <a:rPr lang="en-US" altLang="en-US" sz="1800" baseline="-25000" dirty="0">
                  <a:solidFill>
                    <a:srgbClr val="00B050"/>
                  </a:solidFill>
                  <a:effectLst>
                    <a:outerShdw blurRad="38100" dist="38100" dir="2700000" algn="tl">
                      <a:srgbClr val="000000">
                        <a:alpha val="43137"/>
                      </a:srgbClr>
                    </a:outerShdw>
                  </a:effectLst>
                  <a:sym typeface="Symbol" panose="05050102010706020507" pitchFamily="18" charset="2"/>
                </a:rPr>
                <a:t>3</a:t>
              </a:r>
              <a:endParaRPr lang="en-US" altLang="en-US" sz="1800" dirty="0">
                <a:solidFill>
                  <a:srgbClr val="00B050"/>
                </a:solidFill>
                <a:effectLst>
                  <a:outerShdw blurRad="38100" dist="38100" dir="2700000" algn="tl">
                    <a:srgbClr val="000000">
                      <a:alpha val="43137"/>
                    </a:srgbClr>
                  </a:outerShdw>
                </a:effectLst>
                <a:sym typeface="Symbol" panose="05050102010706020507" pitchFamily="18" charset="2"/>
              </a:endParaRPr>
            </a:p>
          </p:txBody>
        </p:sp>
      </p:grpSp>
      <p:pic>
        <p:nvPicPr>
          <p:cNvPr id="30" name="Picture 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0"/>
            <a:ext cx="952501" cy="914400"/>
          </a:xfrm>
          <a:prstGeom prst="rect">
            <a:avLst/>
          </a:prstGeom>
          <a:noFill/>
          <a:ln>
            <a:noFill/>
          </a:ln>
          <a:effectLst/>
        </p:spPr>
      </p:pic>
      <p:cxnSp>
        <p:nvCxnSpPr>
          <p:cNvPr id="4" name="Straight Arrow Connector 3"/>
          <p:cNvCxnSpPr>
            <a:cxnSpLocks/>
          </p:cNvCxnSpPr>
          <p:nvPr/>
        </p:nvCxnSpPr>
        <p:spPr bwMode="auto">
          <a:xfrm flipH="1">
            <a:off x="457200" y="1447800"/>
            <a:ext cx="1371601" cy="16002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a:cxnSpLocks/>
          </p:cNvCxnSpPr>
          <p:nvPr/>
        </p:nvCxnSpPr>
        <p:spPr bwMode="auto">
          <a:xfrm flipH="1">
            <a:off x="3200401" y="1659425"/>
            <a:ext cx="447317" cy="144111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cxnSpLocks/>
          </p:cNvCxnSpPr>
          <p:nvPr/>
        </p:nvCxnSpPr>
        <p:spPr bwMode="auto">
          <a:xfrm>
            <a:off x="5705119" y="1659425"/>
            <a:ext cx="314681" cy="144111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cxnSpLocks/>
          </p:cNvCxnSpPr>
          <p:nvPr/>
        </p:nvCxnSpPr>
        <p:spPr bwMode="auto">
          <a:xfrm flipH="1">
            <a:off x="420380" y="2209800"/>
            <a:ext cx="1713220" cy="297626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a:cxnSpLocks/>
          </p:cNvCxnSpPr>
          <p:nvPr/>
        </p:nvCxnSpPr>
        <p:spPr bwMode="auto">
          <a:xfrm flipH="1">
            <a:off x="3200402" y="2209800"/>
            <a:ext cx="838198" cy="297626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a:cxnSpLocks/>
          </p:cNvCxnSpPr>
          <p:nvPr/>
        </p:nvCxnSpPr>
        <p:spPr bwMode="auto">
          <a:xfrm flipH="1">
            <a:off x="6096000" y="2209800"/>
            <a:ext cx="228600" cy="294451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5410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AutoShape 6"/>
          <p:cNvSpPr>
            <a:spLocks noChangeArrowheads="1"/>
          </p:cNvSpPr>
          <p:nvPr/>
        </p:nvSpPr>
        <p:spPr bwMode="auto">
          <a:xfrm>
            <a:off x="4648200" y="1981200"/>
            <a:ext cx="3383280"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lstStyle/>
          <a:p>
            <a:r>
              <a:rPr lang="en-US" altLang="en-US" sz="2800" dirty="0">
                <a:solidFill>
                  <a:srgbClr val="FFB732"/>
                </a:solidFill>
                <a:ea typeface="ヒラギノ角ゴ Pro W3" pitchFamily="28" charset="-128"/>
              </a:rPr>
              <a:t>Chapter 12</a:t>
            </a:r>
            <a:endParaRPr lang="en-US" altLang="en-US" sz="2400" dirty="0">
              <a:solidFill>
                <a:schemeClr val="bg1"/>
              </a:solidFill>
              <a:ea typeface="ヒラギノ角ゴ Pro W3" pitchFamily="28" charset="-128"/>
            </a:endParaRPr>
          </a:p>
          <a:p>
            <a:r>
              <a:rPr lang="en-US" altLang="en-US" sz="2400" dirty="0">
                <a:solidFill>
                  <a:srgbClr val="FFC000"/>
                </a:solidFill>
                <a:ea typeface="ヒラギノ角ゴ Pro W3" pitchFamily="28" charset="-128"/>
              </a:rPr>
              <a:t>Stoichiometry</a:t>
            </a:r>
          </a:p>
          <a:p>
            <a:pPr>
              <a:spcBef>
                <a:spcPts val="2400"/>
              </a:spcBef>
            </a:pPr>
            <a:r>
              <a:rPr lang="en-US" altLang="en-US" sz="2400" dirty="0">
                <a:solidFill>
                  <a:srgbClr val="FFFF00"/>
                </a:solidFill>
                <a:ea typeface="ヒラギノ角ゴ Pro W3" pitchFamily="28" charset="-128"/>
              </a:rPr>
              <a:t>The Arithmetic of </a:t>
            </a:r>
          </a:p>
          <a:p>
            <a:pPr>
              <a:spcBef>
                <a:spcPts val="0"/>
              </a:spcBef>
            </a:pPr>
            <a:r>
              <a:rPr lang="en-US" altLang="en-US" sz="2400" dirty="0">
                <a:solidFill>
                  <a:srgbClr val="FFFF00"/>
                </a:solidFill>
                <a:ea typeface="ヒラギノ角ゴ Pro W3" pitchFamily="28" charset="-128"/>
              </a:rPr>
              <a:t>        Equations</a:t>
            </a:r>
          </a:p>
          <a:p>
            <a:pPr>
              <a:spcBef>
                <a:spcPts val="1200"/>
              </a:spcBef>
            </a:pPr>
            <a:r>
              <a:rPr lang="en-US" altLang="en-US" sz="2400" dirty="0">
                <a:solidFill>
                  <a:srgbClr val="FFFF00"/>
                </a:solidFill>
                <a:ea typeface="ヒラギノ角ゴ Pro W3" pitchFamily="28" charset="-128"/>
              </a:rPr>
              <a:t>Chemical Calculations</a:t>
            </a:r>
          </a:p>
          <a:p>
            <a:pPr>
              <a:spcBef>
                <a:spcPts val="1200"/>
              </a:spcBef>
            </a:pPr>
            <a:r>
              <a:rPr lang="en-US" altLang="en-US" sz="2400" dirty="0">
                <a:solidFill>
                  <a:schemeClr val="bg1"/>
                </a:solidFill>
                <a:ea typeface="ヒラギノ角ゴ Pro W3" pitchFamily="28" charset="-128"/>
              </a:rPr>
              <a:t>Limiting Reagent and </a:t>
            </a:r>
          </a:p>
          <a:p>
            <a:pPr>
              <a:spcBef>
                <a:spcPts val="1200"/>
              </a:spcBef>
            </a:pPr>
            <a:r>
              <a:rPr lang="en-US" altLang="en-US" sz="2400" dirty="0">
                <a:solidFill>
                  <a:schemeClr val="bg1"/>
                </a:solidFill>
                <a:ea typeface="ヒラギノ角ゴ Pro W3" pitchFamily="28" charset="-128"/>
              </a:rPr>
              <a:t>        Percent Yield</a:t>
            </a:r>
          </a:p>
          <a:p>
            <a:endParaRPr lang="en-US" altLang="en-US" sz="1800" dirty="0">
              <a:solidFill>
                <a:schemeClr val="bg1"/>
              </a:solidFill>
              <a:ea typeface="ヒラギノ角ゴ Pro W3" pitchFamily="28" charset="-128"/>
            </a:endParaRPr>
          </a:p>
          <a:p>
            <a:endParaRPr lang="en-US" altLang="en-US" sz="1800" dirty="0">
              <a:solidFill>
                <a:schemeClr val="bg1"/>
              </a:solidFill>
              <a:ea typeface="ヒラギノ角ゴ Pro W3" pitchFamily="28" charset="-128"/>
            </a:endParaRPr>
          </a:p>
        </p:txBody>
      </p:sp>
      <p:pic>
        <p:nvPicPr>
          <p:cNvPr id="5134" name="Picture 14" descr="352a"/>
          <p:cNvPicPr>
            <a:picLocks noChangeAspect="1" noChangeArrowheads="1"/>
          </p:cNvPicPr>
          <p:nvPr/>
        </p:nvPicPr>
        <p:blipFill>
          <a:blip r:embed="rId3">
            <a:extLst>
              <a:ext uri="{28A0092B-C50C-407E-A947-70E740481C1C}">
                <a14:useLocalDpi xmlns:a14="http://schemas.microsoft.com/office/drawing/2010/main" val="0"/>
              </a:ext>
            </a:extLst>
          </a:blip>
          <a:srcRect l="12218" t="233" r="873" b="468"/>
          <a:stretch>
            <a:fillRect/>
          </a:stretch>
        </p:blipFill>
        <p:spPr bwMode="auto">
          <a:xfrm>
            <a:off x="381000" y="1982788"/>
            <a:ext cx="4287838" cy="3649662"/>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0"/>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marL="0" indent="0">
              <a:spcBef>
                <a:spcPts val="1800"/>
              </a:spcBef>
            </a:pPr>
            <a:r>
              <a:rPr lang="en-US" altLang="en-US" sz="2400" dirty="0">
                <a:solidFill>
                  <a:srgbClr val="7030A0"/>
                </a:solidFill>
              </a:rPr>
              <a:t>Based on the equation, how many grams of each molecule are represented?</a:t>
            </a:r>
            <a:endParaRPr lang="en-US" altLang="en-US" sz="1600" dirty="0">
              <a:solidFill>
                <a:srgbClr val="7030A0"/>
              </a:solidFill>
            </a:endParaRPr>
          </a:p>
        </p:txBody>
      </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6248400" y="76200"/>
            <a:ext cx="26670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Molar Mass</a:t>
            </a:r>
          </a:p>
        </p:txBody>
      </p:sp>
      <p:sp>
        <p:nvSpPr>
          <p:cNvPr id="2" name="Rectangle 1"/>
          <p:cNvSpPr/>
          <p:nvPr/>
        </p:nvSpPr>
        <p:spPr>
          <a:xfrm>
            <a:off x="122903" y="2928707"/>
            <a:ext cx="8991600" cy="2246769"/>
          </a:xfrm>
          <a:prstGeom prst="rect">
            <a:avLst/>
          </a:prstGeom>
        </p:spPr>
        <p:txBody>
          <a:bodyPr wrap="square">
            <a:spAutoFit/>
          </a:bodyPr>
          <a:lstStyle/>
          <a:p>
            <a:pPr marL="3175" lvl="0" indent="-3175">
              <a:tabLst>
                <a:tab pos="1371600" algn="l"/>
                <a:tab pos="1887538" algn="l"/>
                <a:tab pos="4395788" algn="l"/>
              </a:tabLst>
            </a:pPr>
            <a:r>
              <a:rPr lang="en-US" altLang="en-US" sz="2800" dirty="0"/>
              <a:t>N</a:t>
            </a:r>
            <a:r>
              <a:rPr lang="en-US" altLang="en-US" sz="2800" baseline="-25000" dirty="0"/>
              <a:t>2</a:t>
            </a:r>
            <a:r>
              <a:rPr lang="en-US" altLang="en-US" sz="2800" dirty="0"/>
              <a:t>(</a:t>
            </a:r>
            <a:r>
              <a:rPr lang="en-US" altLang="en-US" sz="2800" i="1" dirty="0"/>
              <a:t>g</a:t>
            </a:r>
            <a:r>
              <a:rPr lang="en-US" altLang="en-US" sz="2800" dirty="0"/>
              <a:t>) 	</a:t>
            </a:r>
            <a:r>
              <a:rPr lang="en-US" sz="2800" dirty="0">
                <a:solidFill>
                  <a:srgbClr val="FFFF00"/>
                </a:solidFill>
              </a:rPr>
              <a:t> </a:t>
            </a:r>
          </a:p>
          <a:p>
            <a:pPr marL="3175" indent="-3175">
              <a:tabLst>
                <a:tab pos="457200" algn="l"/>
                <a:tab pos="1371600" algn="l"/>
                <a:tab pos="4572000" algn="l"/>
              </a:tabLst>
            </a:pPr>
            <a:r>
              <a:rPr lang="en-US" sz="2800" dirty="0">
                <a:solidFill>
                  <a:srgbClr val="0070C0"/>
                </a:solidFill>
              </a:rPr>
              <a:t>	</a:t>
            </a:r>
          </a:p>
          <a:p>
            <a:pPr marL="3175" indent="-3175">
              <a:tabLst>
                <a:tab pos="1371600" algn="l"/>
                <a:tab pos="1887538" algn="l"/>
                <a:tab pos="4395788" algn="l"/>
              </a:tabLst>
            </a:pPr>
            <a:r>
              <a:rPr lang="en-US" altLang="en-US" sz="2800" dirty="0"/>
              <a:t>3H</a:t>
            </a:r>
            <a:r>
              <a:rPr lang="en-US" altLang="en-US" sz="2800" baseline="-25000" dirty="0"/>
              <a:t>2</a:t>
            </a:r>
            <a:r>
              <a:rPr lang="en-US" altLang="en-US" sz="2800" dirty="0"/>
              <a:t>(</a:t>
            </a:r>
            <a:r>
              <a:rPr lang="en-US" altLang="en-US" sz="2800" i="1" dirty="0"/>
              <a:t>g</a:t>
            </a:r>
            <a:r>
              <a:rPr lang="en-US" altLang="en-US" sz="2800" dirty="0"/>
              <a:t>) 	</a:t>
            </a:r>
            <a:r>
              <a:rPr lang="en-US" sz="2800" dirty="0">
                <a:solidFill>
                  <a:srgbClr val="0070C0"/>
                </a:solidFill>
              </a:rPr>
              <a:t> </a:t>
            </a:r>
          </a:p>
          <a:p>
            <a:pPr marL="3175" indent="-3175">
              <a:tabLst>
                <a:tab pos="1371600" algn="l"/>
                <a:tab pos="4395788" algn="l"/>
              </a:tabLst>
            </a:pPr>
            <a:endParaRPr lang="en-US" sz="2800" dirty="0">
              <a:solidFill>
                <a:srgbClr val="0070C0"/>
              </a:solidFill>
            </a:endParaRPr>
          </a:p>
          <a:p>
            <a:pPr marL="3175" indent="-3175">
              <a:tabLst>
                <a:tab pos="1371600" algn="l"/>
                <a:tab pos="1887538" algn="l"/>
                <a:tab pos="4395788" algn="l"/>
              </a:tabLst>
            </a:pPr>
            <a:r>
              <a:rPr lang="en-US" altLang="en-US" sz="2800" dirty="0"/>
              <a:t>2NH</a:t>
            </a:r>
            <a:r>
              <a:rPr lang="en-US" altLang="en-US" sz="2800" baseline="-25000" dirty="0"/>
              <a:t>3</a:t>
            </a:r>
            <a:r>
              <a:rPr lang="en-US" altLang="en-US" sz="2800" dirty="0"/>
              <a:t>(</a:t>
            </a:r>
            <a:r>
              <a:rPr lang="en-US" altLang="en-US" sz="2800" i="1" dirty="0"/>
              <a:t>g</a:t>
            </a:r>
            <a:r>
              <a:rPr lang="en-US" altLang="en-US" sz="2800" dirty="0"/>
              <a:t>)</a:t>
            </a:r>
            <a:endParaRPr lang="en-US" sz="2800" i="1" dirty="0">
              <a:latin typeface="Times New Roman" panose="02020603050405020304" pitchFamily="18" charset="0"/>
              <a:cs typeface="Times New Roman" panose="02020603050405020304" pitchFamily="18" charset="0"/>
            </a:endParaRPr>
          </a:p>
        </p:txBody>
      </p:sp>
      <p:sp>
        <p:nvSpPr>
          <p:cNvPr id="7" name="Footer Placeholder 3"/>
          <p:cNvSpPr>
            <a:spLocks noGrp="1"/>
          </p:cNvSpPr>
          <p:nvPr>
            <p:ph type="ftr" sz="quarter" idx="3"/>
          </p:nvPr>
        </p:nvSpPr>
        <p:spPr>
          <a:xfrm>
            <a:off x="7543800" y="6629400"/>
            <a:ext cx="1600200" cy="228600"/>
          </a:xfrm>
        </p:spPr>
        <p:txBody>
          <a:bodyPr/>
          <a:lstStyle/>
          <a:p>
            <a:r>
              <a:rPr lang="en-US" altLang="en-US" dirty="0"/>
              <a:t>Chapter 12 Stoichiometry</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0"/>
            <a:ext cx="952501" cy="914400"/>
          </a:xfrm>
          <a:prstGeom prst="rect">
            <a:avLst/>
          </a:prstGeom>
          <a:noFill/>
          <a:ln>
            <a:noFill/>
          </a:ln>
          <a:effectLst/>
        </p:spPr>
      </p:pic>
    </p:spTree>
    <p:extLst>
      <p:ext uri="{BB962C8B-B14F-4D97-AF65-F5344CB8AC3E}">
        <p14:creationId xmlns:p14="http://schemas.microsoft.com/office/powerpoint/2010/main" val="2519501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marL="0" indent="0">
              <a:spcBef>
                <a:spcPts val="1800"/>
              </a:spcBef>
            </a:pPr>
            <a:r>
              <a:rPr lang="en-US" altLang="en-US" sz="2400" dirty="0">
                <a:solidFill>
                  <a:srgbClr val="7030A0"/>
                </a:solidFill>
              </a:rPr>
              <a:t>Based on the equation, how many grams of each molecules are represented?</a:t>
            </a:r>
            <a:endParaRPr lang="en-US" altLang="en-US" sz="1600" dirty="0">
              <a:solidFill>
                <a:srgbClr val="7030A0"/>
              </a:solidFill>
            </a:endParaRPr>
          </a:p>
        </p:txBody>
      </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6248400" y="76200"/>
            <a:ext cx="26670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Molar Mass</a:t>
            </a:r>
          </a:p>
        </p:txBody>
      </p:sp>
      <p:sp>
        <p:nvSpPr>
          <p:cNvPr id="2" name="Rectangle 1"/>
          <p:cNvSpPr/>
          <p:nvPr/>
        </p:nvSpPr>
        <p:spPr>
          <a:xfrm>
            <a:off x="122903" y="2928707"/>
            <a:ext cx="8991600" cy="3693319"/>
          </a:xfrm>
          <a:prstGeom prst="rect">
            <a:avLst/>
          </a:prstGeom>
        </p:spPr>
        <p:txBody>
          <a:bodyPr wrap="square">
            <a:spAutoFit/>
          </a:bodyPr>
          <a:lstStyle/>
          <a:p>
            <a:pPr marL="3175" lvl="0" indent="-3175">
              <a:tabLst>
                <a:tab pos="1081088" algn="l"/>
                <a:tab pos="1484313" algn="l"/>
                <a:tab pos="4395788" algn="l"/>
              </a:tabLst>
            </a:pPr>
            <a:r>
              <a:rPr lang="en-US" altLang="en-US" sz="2800" dirty="0"/>
              <a:t>N</a:t>
            </a:r>
            <a:r>
              <a:rPr lang="en-US" altLang="en-US" sz="2800" baseline="-25000" dirty="0"/>
              <a:t>2</a:t>
            </a:r>
            <a:r>
              <a:rPr lang="en-US" altLang="en-US" sz="2800" dirty="0"/>
              <a:t>(</a:t>
            </a:r>
            <a:r>
              <a:rPr lang="en-US" altLang="en-US" sz="2800" i="1" dirty="0"/>
              <a:t>g</a:t>
            </a:r>
            <a:r>
              <a:rPr lang="en-US" altLang="en-US" sz="2800" dirty="0"/>
              <a:t>) 	</a:t>
            </a:r>
            <a:r>
              <a:rPr lang="en-US" sz="2800" dirty="0">
                <a:solidFill>
                  <a:srgbClr val="FFFF00"/>
                </a:solidFill>
              </a:rPr>
              <a:t>N	2 x 14.0 g/</a:t>
            </a:r>
            <a:r>
              <a:rPr lang="en-US" sz="2800" dirty="0" err="1">
                <a:solidFill>
                  <a:srgbClr val="FFFF00"/>
                </a:solidFill>
              </a:rPr>
              <a:t>mol</a:t>
            </a:r>
            <a:r>
              <a:rPr lang="en-US" sz="2800" dirty="0">
                <a:solidFill>
                  <a:srgbClr val="FFFF00"/>
                </a:solidFill>
              </a:rPr>
              <a:t> = 28.0 g/mole  x </a:t>
            </a:r>
            <a:r>
              <a:rPr lang="en-US" sz="2800" dirty="0"/>
              <a:t>1 </a:t>
            </a:r>
            <a:r>
              <a:rPr lang="en-US" sz="2800" dirty="0" err="1"/>
              <a:t>mol</a:t>
            </a:r>
            <a:r>
              <a:rPr lang="en-US" sz="2800" dirty="0"/>
              <a:t> </a:t>
            </a:r>
            <a:r>
              <a:rPr lang="en-US" sz="2800" dirty="0">
                <a:solidFill>
                  <a:srgbClr val="FFFF00"/>
                </a:solidFill>
              </a:rPr>
              <a:t>= 28.0 g</a:t>
            </a:r>
          </a:p>
          <a:p>
            <a:pPr marL="3175" indent="-3175">
              <a:tabLst>
                <a:tab pos="457200" algn="l"/>
                <a:tab pos="1371600" algn="l"/>
                <a:tab pos="4572000" algn="l"/>
              </a:tabLst>
            </a:pPr>
            <a:r>
              <a:rPr lang="en-US" sz="2800" dirty="0">
                <a:solidFill>
                  <a:srgbClr val="0070C0"/>
                </a:solidFill>
              </a:rPr>
              <a:t>	</a:t>
            </a:r>
          </a:p>
          <a:p>
            <a:pPr marL="3175" indent="-3175">
              <a:tabLst>
                <a:tab pos="1200150" algn="l"/>
                <a:tab pos="1603375" algn="l"/>
                <a:tab pos="4395788" algn="l"/>
              </a:tabLst>
            </a:pPr>
            <a:r>
              <a:rPr lang="en-US" altLang="en-US" sz="2800" dirty="0"/>
              <a:t>3H</a:t>
            </a:r>
            <a:r>
              <a:rPr lang="en-US" altLang="en-US" sz="2800" baseline="-25000" dirty="0"/>
              <a:t>2</a:t>
            </a:r>
            <a:r>
              <a:rPr lang="en-US" altLang="en-US" sz="2800" dirty="0"/>
              <a:t>(</a:t>
            </a:r>
            <a:r>
              <a:rPr lang="en-US" altLang="en-US" sz="2800" i="1" dirty="0"/>
              <a:t>g</a:t>
            </a:r>
            <a:r>
              <a:rPr lang="en-US" altLang="en-US" sz="2800" dirty="0"/>
              <a:t>) 	</a:t>
            </a:r>
            <a:r>
              <a:rPr lang="en-US" sz="2800" dirty="0">
                <a:solidFill>
                  <a:srgbClr val="0070C0"/>
                </a:solidFill>
              </a:rPr>
              <a:t>H	2 x 1.00 g/</a:t>
            </a:r>
            <a:r>
              <a:rPr lang="en-US" sz="2800" dirty="0" err="1">
                <a:solidFill>
                  <a:srgbClr val="0070C0"/>
                </a:solidFill>
              </a:rPr>
              <a:t>mol</a:t>
            </a:r>
            <a:r>
              <a:rPr lang="en-US" sz="2800" dirty="0">
                <a:solidFill>
                  <a:srgbClr val="0070C0"/>
                </a:solidFill>
              </a:rPr>
              <a:t> = 2.00 g/mole x </a:t>
            </a:r>
            <a:r>
              <a:rPr lang="en-US" sz="2800" dirty="0"/>
              <a:t>3 </a:t>
            </a:r>
            <a:r>
              <a:rPr lang="en-US" sz="2800" dirty="0" err="1"/>
              <a:t>mol</a:t>
            </a:r>
            <a:r>
              <a:rPr lang="en-US" sz="2800" dirty="0"/>
              <a:t> </a:t>
            </a:r>
            <a:r>
              <a:rPr lang="en-US" sz="2800" dirty="0">
                <a:solidFill>
                  <a:srgbClr val="0070C0"/>
                </a:solidFill>
              </a:rPr>
              <a:t>= 6.00 g  </a:t>
            </a:r>
          </a:p>
          <a:p>
            <a:pPr marL="3175" indent="-3175">
              <a:tabLst>
                <a:tab pos="1371600" algn="l"/>
                <a:tab pos="4395788" algn="l"/>
              </a:tabLst>
            </a:pPr>
            <a:endParaRPr lang="en-US" sz="2800" dirty="0">
              <a:solidFill>
                <a:srgbClr val="0070C0"/>
              </a:solidFill>
            </a:endParaRPr>
          </a:p>
          <a:p>
            <a:pPr marL="3175" indent="-3175">
              <a:tabLst>
                <a:tab pos="1371600" algn="l"/>
                <a:tab pos="1887538" algn="l"/>
                <a:tab pos="4395788" algn="l"/>
              </a:tabLst>
            </a:pPr>
            <a:r>
              <a:rPr lang="en-US" altLang="en-US" sz="2800" dirty="0"/>
              <a:t>2NH</a:t>
            </a:r>
            <a:r>
              <a:rPr lang="en-US" altLang="en-US" sz="2800" baseline="-25000" dirty="0"/>
              <a:t>3</a:t>
            </a:r>
            <a:r>
              <a:rPr lang="en-US" altLang="en-US" sz="2800" dirty="0"/>
              <a:t>(</a:t>
            </a:r>
            <a:r>
              <a:rPr lang="en-US" altLang="en-US" sz="2800" i="1" dirty="0"/>
              <a:t>g</a:t>
            </a:r>
            <a:r>
              <a:rPr lang="en-US" altLang="en-US" sz="2800" dirty="0"/>
              <a:t>) </a:t>
            </a:r>
            <a:r>
              <a:rPr lang="en-US" sz="2800" dirty="0">
                <a:solidFill>
                  <a:srgbClr val="00B050"/>
                </a:solidFill>
              </a:rPr>
              <a:t>N	1 x 14.0 g/</a:t>
            </a:r>
            <a:r>
              <a:rPr lang="en-US" sz="2800" dirty="0" err="1">
                <a:solidFill>
                  <a:srgbClr val="00B050"/>
                </a:solidFill>
              </a:rPr>
              <a:t>mol</a:t>
            </a:r>
            <a:r>
              <a:rPr lang="en-US" sz="2800" dirty="0">
                <a:solidFill>
                  <a:srgbClr val="00B050"/>
                </a:solidFill>
              </a:rPr>
              <a:t> =  14.0 g/</a:t>
            </a:r>
            <a:r>
              <a:rPr lang="en-US" sz="2800" dirty="0" err="1">
                <a:solidFill>
                  <a:srgbClr val="00B050"/>
                </a:solidFill>
              </a:rPr>
              <a:t>mol</a:t>
            </a:r>
            <a:endParaRPr lang="en-US" sz="2800" dirty="0">
              <a:solidFill>
                <a:srgbClr val="00B050"/>
              </a:solidFill>
            </a:endParaRPr>
          </a:p>
          <a:p>
            <a:pPr marL="3175" indent="-3175">
              <a:tabLst>
                <a:tab pos="1371600" algn="l"/>
                <a:tab pos="1887538" algn="l"/>
                <a:tab pos="4395788" algn="l"/>
              </a:tabLst>
            </a:pPr>
            <a:r>
              <a:rPr lang="en-US" sz="2800" dirty="0">
                <a:solidFill>
                  <a:srgbClr val="00B050"/>
                </a:solidFill>
              </a:rPr>
              <a:t>		H	3 x  1.00 g/</a:t>
            </a:r>
            <a:r>
              <a:rPr lang="en-US" sz="2800" dirty="0" err="1">
                <a:solidFill>
                  <a:srgbClr val="00B050"/>
                </a:solidFill>
              </a:rPr>
              <a:t>mol</a:t>
            </a:r>
            <a:r>
              <a:rPr lang="en-US" sz="2800" dirty="0">
                <a:solidFill>
                  <a:srgbClr val="00B050"/>
                </a:solidFill>
              </a:rPr>
              <a:t>  =  </a:t>
            </a:r>
            <a:r>
              <a:rPr lang="en-US" sz="2800" u="sng" dirty="0">
                <a:solidFill>
                  <a:srgbClr val="00B050"/>
                </a:solidFill>
              </a:rPr>
              <a:t>3.00 g/</a:t>
            </a:r>
            <a:r>
              <a:rPr lang="en-US" sz="2800" u="sng" dirty="0" err="1">
                <a:solidFill>
                  <a:srgbClr val="00B050"/>
                </a:solidFill>
              </a:rPr>
              <a:t>mol</a:t>
            </a:r>
            <a:endParaRPr lang="en-US" sz="2800" u="sng" dirty="0">
              <a:solidFill>
                <a:srgbClr val="00B050"/>
              </a:solidFill>
            </a:endParaRPr>
          </a:p>
          <a:p>
            <a:pPr marL="3175" indent="-3175">
              <a:tabLst>
                <a:tab pos="1371600" algn="l"/>
                <a:tab pos="1887538" algn="l"/>
                <a:tab pos="4351338" algn="l"/>
              </a:tabLst>
            </a:pPr>
            <a:r>
              <a:rPr lang="en-US" sz="2800" dirty="0">
                <a:solidFill>
                  <a:srgbClr val="00B050"/>
                </a:solidFill>
              </a:rPr>
              <a:t>				17.0 g/</a:t>
            </a:r>
            <a:r>
              <a:rPr lang="en-US" sz="2800" dirty="0" err="1">
                <a:solidFill>
                  <a:srgbClr val="00B050"/>
                </a:solidFill>
              </a:rPr>
              <a:t>mol</a:t>
            </a:r>
            <a:r>
              <a:rPr lang="en-US" sz="2800" dirty="0">
                <a:solidFill>
                  <a:srgbClr val="00B050"/>
                </a:solidFill>
              </a:rPr>
              <a:t> x </a:t>
            </a:r>
            <a:r>
              <a:rPr lang="en-US" sz="2800" dirty="0"/>
              <a:t>2 </a:t>
            </a:r>
            <a:r>
              <a:rPr lang="en-US" sz="2800" dirty="0" err="1"/>
              <a:t>mol</a:t>
            </a:r>
            <a:r>
              <a:rPr lang="en-US" sz="2800" dirty="0"/>
              <a:t> </a:t>
            </a:r>
            <a:r>
              <a:rPr lang="en-US" sz="2800" dirty="0">
                <a:solidFill>
                  <a:srgbClr val="00B050"/>
                </a:solidFill>
              </a:rPr>
              <a:t>= 34.0 g</a:t>
            </a:r>
          </a:p>
          <a:p>
            <a:pPr marL="3175" indent="-3175" algn="ctr">
              <a:spcBef>
                <a:spcPts val="1200"/>
              </a:spcBef>
              <a:tabLst>
                <a:tab pos="1371600" algn="l"/>
                <a:tab pos="1887538" algn="l"/>
                <a:tab pos="4351338" algn="l"/>
              </a:tabLst>
            </a:pPr>
            <a:r>
              <a:rPr lang="en-US" sz="2800" i="1" dirty="0">
                <a:solidFill>
                  <a:srgbClr val="0070C0"/>
                </a:solidFill>
                <a:latin typeface="Times New Roman" panose="02020603050405020304" pitchFamily="18" charset="0"/>
                <a:cs typeface="Times New Roman" panose="02020603050405020304" pitchFamily="18" charset="0"/>
              </a:rPr>
              <a:t>The </a:t>
            </a: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coefficients</a:t>
            </a:r>
            <a:r>
              <a:rPr lang="en-US" sz="2800" i="1" dirty="0">
                <a:solidFill>
                  <a:srgbClr val="0070C0"/>
                </a:solidFill>
                <a:latin typeface="Times New Roman" panose="02020603050405020304" pitchFamily="18" charset="0"/>
                <a:cs typeface="Times New Roman" panose="02020603050405020304" pitchFamily="18" charset="0"/>
              </a:rPr>
              <a:t> represent moles and form </a:t>
            </a:r>
            <a:r>
              <a:rPr lang="en-US" sz="2800" b="1" i="1" dirty="0">
                <a:solidFill>
                  <a:srgbClr val="FF0000"/>
                </a:solidFill>
                <a:latin typeface="Times New Roman" panose="02020603050405020304" pitchFamily="18" charset="0"/>
                <a:cs typeface="Times New Roman" panose="02020603050405020304" pitchFamily="18" charset="0"/>
              </a:rPr>
              <a:t>mole ratios</a:t>
            </a:r>
            <a:r>
              <a:rPr lang="en-US" sz="2800" i="1" dirty="0">
                <a:latin typeface="Times New Roman" panose="02020603050405020304" pitchFamily="18" charset="0"/>
                <a:cs typeface="Times New Roman" panose="02020603050405020304" pitchFamily="18" charset="0"/>
              </a:rPr>
              <a:t>.</a:t>
            </a:r>
          </a:p>
        </p:txBody>
      </p:sp>
      <p:pic>
        <p:nvPicPr>
          <p:cNvPr id="30" name="Picture 2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0"/>
            <a:ext cx="952501" cy="914400"/>
          </a:xfrm>
          <a:prstGeom prst="rect">
            <a:avLst/>
          </a:prstGeom>
          <a:noFill/>
          <a:ln>
            <a:noFill/>
          </a:ln>
          <a:effectLst/>
        </p:spPr>
      </p:pic>
    </p:spTree>
    <p:extLst>
      <p:ext uri="{BB962C8B-B14F-4D97-AF65-F5344CB8AC3E}">
        <p14:creationId xmlns:p14="http://schemas.microsoft.com/office/powerpoint/2010/main" val="388857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a:spcBef>
                <a:spcPts val="1800"/>
              </a:spcBef>
            </a:pPr>
            <a:r>
              <a:rPr lang="en-US" altLang="en-US" sz="2400" dirty="0">
                <a:solidFill>
                  <a:srgbClr val="7030A0"/>
                </a:solidFill>
              </a:rPr>
              <a:t>Based on the equation, how many liters of each molecules are represented? </a:t>
            </a:r>
            <a:r>
              <a:rPr lang="en-US" altLang="en-US" sz="2400" dirty="0"/>
              <a:t>1 </a:t>
            </a:r>
            <a:r>
              <a:rPr lang="en-US" altLang="en-US" sz="2400" dirty="0" err="1"/>
              <a:t>mol</a:t>
            </a:r>
            <a:r>
              <a:rPr lang="en-US" altLang="en-US" sz="2400" dirty="0"/>
              <a:t> of any gas at STP occupies a volume of 22.4 L.</a:t>
            </a:r>
          </a:p>
        </p:txBody>
      </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6172200" y="76200"/>
            <a:ext cx="2743200" cy="685800"/>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Molar  Volume</a:t>
            </a:r>
          </a:p>
        </p:txBody>
      </p:sp>
      <p:sp>
        <p:nvSpPr>
          <p:cNvPr id="2" name="Rectangle 1"/>
          <p:cNvSpPr/>
          <p:nvPr/>
        </p:nvSpPr>
        <p:spPr>
          <a:xfrm>
            <a:off x="1066799" y="3112056"/>
            <a:ext cx="8047703" cy="2246769"/>
          </a:xfrm>
          <a:prstGeom prst="rect">
            <a:avLst/>
          </a:prstGeom>
        </p:spPr>
        <p:txBody>
          <a:bodyPr wrap="square">
            <a:spAutoFit/>
          </a:bodyPr>
          <a:lstStyle/>
          <a:p>
            <a:pPr marL="3175" lvl="0" indent="-3175">
              <a:tabLst>
                <a:tab pos="1371600" algn="l"/>
                <a:tab pos="1887538" algn="l"/>
                <a:tab pos="4395788" algn="l"/>
              </a:tabLst>
            </a:pPr>
            <a:r>
              <a:rPr lang="en-US" altLang="en-US" sz="2800" dirty="0"/>
              <a:t>N</a:t>
            </a:r>
            <a:r>
              <a:rPr lang="en-US" altLang="en-US" sz="2800" baseline="-25000" dirty="0"/>
              <a:t>2</a:t>
            </a:r>
            <a:r>
              <a:rPr lang="en-US" altLang="en-US" sz="2800" dirty="0"/>
              <a:t>(</a:t>
            </a:r>
            <a:r>
              <a:rPr lang="en-US" altLang="en-US" sz="2800" i="1" dirty="0"/>
              <a:t>g</a:t>
            </a:r>
            <a:r>
              <a:rPr lang="en-US" altLang="en-US" sz="2800" dirty="0"/>
              <a:t>) 	</a:t>
            </a:r>
            <a:r>
              <a:rPr lang="en-US" sz="2800" dirty="0"/>
              <a:t> </a:t>
            </a:r>
            <a:endParaRPr lang="en-US" sz="2800" dirty="0">
              <a:solidFill>
                <a:srgbClr val="FFFF00"/>
              </a:solidFill>
            </a:endParaRPr>
          </a:p>
          <a:p>
            <a:pPr marL="3175" indent="-3175">
              <a:tabLst>
                <a:tab pos="457200" algn="l"/>
                <a:tab pos="1371600" algn="l"/>
                <a:tab pos="4572000" algn="l"/>
              </a:tabLst>
            </a:pPr>
            <a:r>
              <a:rPr lang="en-US" sz="2800" dirty="0">
                <a:solidFill>
                  <a:srgbClr val="0070C0"/>
                </a:solidFill>
              </a:rPr>
              <a:t>	</a:t>
            </a:r>
          </a:p>
          <a:p>
            <a:pPr marL="3175" indent="-3175">
              <a:tabLst>
                <a:tab pos="1371600" algn="l"/>
                <a:tab pos="1887538" algn="l"/>
                <a:tab pos="4395788" algn="l"/>
              </a:tabLst>
            </a:pPr>
            <a:r>
              <a:rPr lang="en-US" altLang="en-US" sz="2800" dirty="0"/>
              <a:t>3H</a:t>
            </a:r>
            <a:r>
              <a:rPr lang="en-US" altLang="en-US" sz="2800" baseline="-25000" dirty="0"/>
              <a:t>2</a:t>
            </a:r>
            <a:r>
              <a:rPr lang="en-US" altLang="en-US" sz="2800" dirty="0"/>
              <a:t>(</a:t>
            </a:r>
            <a:r>
              <a:rPr lang="en-US" altLang="en-US" sz="2800" i="1" dirty="0"/>
              <a:t>g</a:t>
            </a:r>
            <a:r>
              <a:rPr lang="en-US" altLang="en-US" sz="2800" dirty="0"/>
              <a:t>) 	</a:t>
            </a:r>
            <a:r>
              <a:rPr lang="en-US" sz="2800" dirty="0"/>
              <a:t> </a:t>
            </a:r>
            <a:endParaRPr lang="en-US" sz="2800" dirty="0">
              <a:solidFill>
                <a:srgbClr val="0070C0"/>
              </a:solidFill>
            </a:endParaRPr>
          </a:p>
          <a:p>
            <a:pPr marL="3175" indent="-3175">
              <a:tabLst>
                <a:tab pos="1371600" algn="l"/>
                <a:tab pos="4395788" algn="l"/>
              </a:tabLst>
            </a:pPr>
            <a:endParaRPr lang="en-US" sz="2800" dirty="0">
              <a:solidFill>
                <a:srgbClr val="0070C0"/>
              </a:solidFill>
            </a:endParaRPr>
          </a:p>
          <a:p>
            <a:pPr marL="3175" indent="-3175">
              <a:tabLst>
                <a:tab pos="1371600" algn="l"/>
                <a:tab pos="1887538" algn="l"/>
                <a:tab pos="4395788" algn="l"/>
              </a:tabLst>
            </a:pPr>
            <a:r>
              <a:rPr lang="en-US" altLang="en-US" sz="2800" dirty="0"/>
              <a:t>2NH</a:t>
            </a:r>
            <a:r>
              <a:rPr lang="en-US" altLang="en-US" sz="2800" baseline="-25000" dirty="0"/>
              <a:t>3</a:t>
            </a:r>
            <a:r>
              <a:rPr lang="en-US" altLang="en-US" sz="2800" dirty="0"/>
              <a:t>(</a:t>
            </a:r>
            <a:r>
              <a:rPr lang="en-US" altLang="en-US" sz="2800" i="1" dirty="0"/>
              <a:t>g</a:t>
            </a:r>
            <a:r>
              <a:rPr lang="en-US" altLang="en-US" sz="2800" dirty="0"/>
              <a:t>) </a:t>
            </a:r>
            <a:r>
              <a:rPr lang="en-US" sz="2800" dirty="0"/>
              <a:t> </a:t>
            </a:r>
            <a:endParaRPr lang="en-US" sz="2800" dirty="0">
              <a:solidFill>
                <a:srgbClr val="00B050"/>
              </a:solidFill>
            </a:endParaRPr>
          </a:p>
        </p:txBody>
      </p:sp>
      <p:sp>
        <p:nvSpPr>
          <p:cNvPr id="7" name="Footer Placeholder 3"/>
          <p:cNvSpPr>
            <a:spLocks noGrp="1"/>
          </p:cNvSpPr>
          <p:nvPr>
            <p:ph type="ftr" sz="quarter" idx="3"/>
          </p:nvPr>
        </p:nvSpPr>
        <p:spPr>
          <a:xfrm>
            <a:off x="7543800" y="6629400"/>
            <a:ext cx="1600200" cy="228600"/>
          </a:xfrm>
        </p:spPr>
        <p:txBody>
          <a:bodyPr/>
          <a:lstStyle/>
          <a:p>
            <a:r>
              <a:rPr lang="en-US" altLang="en-US" dirty="0"/>
              <a:t>Chapter 12 Stoichiometry</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0"/>
            <a:ext cx="952501" cy="914400"/>
          </a:xfrm>
          <a:prstGeom prst="rect">
            <a:avLst/>
          </a:prstGeom>
          <a:noFill/>
          <a:ln>
            <a:noFill/>
          </a:ln>
          <a:effectLst/>
        </p:spPr>
      </p:pic>
    </p:spTree>
    <p:extLst>
      <p:ext uri="{BB962C8B-B14F-4D97-AF65-F5344CB8AC3E}">
        <p14:creationId xmlns:p14="http://schemas.microsoft.com/office/powerpoint/2010/main" val="1807825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152400" y="1056896"/>
            <a:ext cx="891540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ctr">
              <a:spcBef>
                <a:spcPts val="1200"/>
              </a:spcBef>
            </a:pPr>
            <a:r>
              <a:rPr lang="en-US" altLang="en-US" sz="3600" dirty="0"/>
              <a:t>N</a:t>
            </a:r>
            <a:r>
              <a:rPr lang="en-US" altLang="en-US" sz="3600" baseline="-25000" dirty="0"/>
              <a:t>2</a:t>
            </a:r>
            <a:r>
              <a:rPr lang="en-US" altLang="en-US" sz="3600" dirty="0"/>
              <a:t>(</a:t>
            </a:r>
            <a:r>
              <a:rPr lang="en-US" altLang="en-US" sz="3600" i="1" dirty="0"/>
              <a:t>g</a:t>
            </a:r>
            <a:r>
              <a:rPr lang="en-US" altLang="en-US" sz="3600" dirty="0"/>
              <a:t>) + 3H</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2NH</a:t>
            </a:r>
            <a:r>
              <a:rPr lang="en-US" altLang="en-US" sz="3600" baseline="-25000" dirty="0"/>
              <a:t>3</a:t>
            </a:r>
            <a:r>
              <a:rPr lang="en-US" altLang="en-US" sz="3600" dirty="0"/>
              <a:t>(</a:t>
            </a:r>
            <a:r>
              <a:rPr lang="en-US" altLang="en-US" sz="3600" i="1" dirty="0"/>
              <a:t>g</a:t>
            </a:r>
            <a:r>
              <a:rPr lang="en-US" altLang="en-US" sz="3600" dirty="0"/>
              <a:t>)</a:t>
            </a:r>
          </a:p>
          <a:p>
            <a:pPr>
              <a:spcBef>
                <a:spcPts val="1800"/>
              </a:spcBef>
            </a:pPr>
            <a:r>
              <a:rPr lang="en-US" altLang="en-US" sz="2400" dirty="0">
                <a:solidFill>
                  <a:srgbClr val="7030A0"/>
                </a:solidFill>
              </a:rPr>
              <a:t>Based on the equation, how many liters of each molecules are represented? </a:t>
            </a:r>
            <a:r>
              <a:rPr lang="en-US" altLang="en-US" sz="2400" dirty="0"/>
              <a:t>1 </a:t>
            </a:r>
            <a:r>
              <a:rPr lang="en-US" altLang="en-US" sz="2400" dirty="0" err="1"/>
              <a:t>mol</a:t>
            </a:r>
            <a:r>
              <a:rPr lang="en-US" altLang="en-US" sz="2400" dirty="0"/>
              <a:t> of any gas at STP occupies a volume of 22.4 L.</a:t>
            </a:r>
          </a:p>
        </p:txBody>
      </p:sp>
      <p:sp>
        <p:nvSpPr>
          <p:cNvPr id="12"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13" name="Title 1"/>
          <p:cNvSpPr txBox="1">
            <a:spLocks/>
          </p:cNvSpPr>
          <p:nvPr/>
        </p:nvSpPr>
        <p:spPr bwMode="auto">
          <a:xfrm>
            <a:off x="6096000" y="76200"/>
            <a:ext cx="2819400" cy="685800"/>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Molar Volume</a:t>
            </a:r>
          </a:p>
        </p:txBody>
      </p:sp>
      <p:sp>
        <p:nvSpPr>
          <p:cNvPr id="2" name="Rectangle 1"/>
          <p:cNvSpPr/>
          <p:nvPr/>
        </p:nvSpPr>
        <p:spPr>
          <a:xfrm>
            <a:off x="738647" y="3119991"/>
            <a:ext cx="8047703" cy="2908489"/>
          </a:xfrm>
          <a:prstGeom prst="rect">
            <a:avLst/>
          </a:prstGeom>
        </p:spPr>
        <p:txBody>
          <a:bodyPr wrap="square">
            <a:spAutoFit/>
          </a:bodyPr>
          <a:lstStyle/>
          <a:p>
            <a:pPr marL="3175" lvl="0" indent="-3175">
              <a:tabLst>
                <a:tab pos="1603375" algn="l"/>
                <a:tab pos="2173288" algn="l"/>
                <a:tab pos="4395788" algn="l"/>
              </a:tabLst>
            </a:pPr>
            <a:r>
              <a:rPr lang="en-US" altLang="en-US" sz="2800" dirty="0"/>
              <a:t>N</a:t>
            </a:r>
            <a:r>
              <a:rPr lang="en-US" altLang="en-US" sz="2800" baseline="-25000" dirty="0"/>
              <a:t>2</a:t>
            </a:r>
            <a:r>
              <a:rPr lang="en-US" altLang="en-US" sz="2800" dirty="0"/>
              <a:t>(</a:t>
            </a:r>
            <a:r>
              <a:rPr lang="en-US" altLang="en-US" sz="2800" i="1" dirty="0"/>
              <a:t>g</a:t>
            </a:r>
            <a:r>
              <a:rPr lang="en-US" altLang="en-US" sz="2800" dirty="0"/>
              <a:t>) 	</a:t>
            </a:r>
            <a:r>
              <a:rPr lang="en-US" sz="2800" dirty="0"/>
              <a:t>1 </a:t>
            </a:r>
            <a:r>
              <a:rPr lang="en-US" sz="2800" dirty="0" err="1"/>
              <a:t>mol</a:t>
            </a:r>
            <a:r>
              <a:rPr lang="en-US" sz="2800" dirty="0"/>
              <a:t> </a:t>
            </a:r>
            <a:r>
              <a:rPr lang="en-US" sz="2800" dirty="0">
                <a:solidFill>
                  <a:srgbClr val="FFFF00"/>
                </a:solidFill>
              </a:rPr>
              <a:t>x 22.4 L/</a:t>
            </a:r>
            <a:r>
              <a:rPr lang="en-US" sz="2800" dirty="0" err="1">
                <a:solidFill>
                  <a:srgbClr val="FFFF00"/>
                </a:solidFill>
              </a:rPr>
              <a:t>mol</a:t>
            </a:r>
            <a:r>
              <a:rPr lang="en-US" sz="2800" dirty="0">
                <a:solidFill>
                  <a:srgbClr val="FFFF00"/>
                </a:solidFill>
              </a:rPr>
              <a:t> =  22.4 L</a:t>
            </a:r>
          </a:p>
          <a:p>
            <a:pPr marL="3175" indent="-3175">
              <a:tabLst>
                <a:tab pos="1603375" algn="l"/>
                <a:tab pos="2173288" algn="l"/>
                <a:tab pos="4395788" algn="l"/>
              </a:tabLst>
            </a:pPr>
            <a:r>
              <a:rPr lang="en-US" sz="2800" dirty="0">
                <a:solidFill>
                  <a:srgbClr val="0070C0"/>
                </a:solidFill>
              </a:rPr>
              <a:t>	</a:t>
            </a:r>
          </a:p>
          <a:p>
            <a:pPr marL="3175" indent="-3175">
              <a:tabLst>
                <a:tab pos="1603375" algn="l"/>
                <a:tab pos="2173288" algn="l"/>
                <a:tab pos="4395788" algn="l"/>
              </a:tabLst>
            </a:pPr>
            <a:r>
              <a:rPr lang="en-US" altLang="en-US" sz="2800" dirty="0"/>
              <a:t>3H</a:t>
            </a:r>
            <a:r>
              <a:rPr lang="en-US" altLang="en-US" sz="2800" baseline="-25000" dirty="0"/>
              <a:t>2</a:t>
            </a:r>
            <a:r>
              <a:rPr lang="en-US" altLang="en-US" sz="2800" dirty="0"/>
              <a:t>(</a:t>
            </a:r>
            <a:r>
              <a:rPr lang="en-US" altLang="en-US" sz="2800" i="1" dirty="0"/>
              <a:t>g</a:t>
            </a:r>
            <a:r>
              <a:rPr lang="en-US" altLang="en-US" sz="2800" dirty="0"/>
              <a:t>) 	</a:t>
            </a:r>
            <a:r>
              <a:rPr lang="en-US" sz="2800" dirty="0"/>
              <a:t>3 </a:t>
            </a:r>
            <a:r>
              <a:rPr lang="en-US" sz="2800" dirty="0" err="1"/>
              <a:t>mol</a:t>
            </a:r>
            <a:r>
              <a:rPr lang="en-US" sz="2800" dirty="0"/>
              <a:t> </a:t>
            </a:r>
            <a:r>
              <a:rPr lang="en-US" sz="2800" dirty="0">
                <a:solidFill>
                  <a:srgbClr val="0070C0"/>
                </a:solidFill>
              </a:rPr>
              <a:t>x 22.4 L/</a:t>
            </a:r>
            <a:r>
              <a:rPr lang="en-US" sz="2800" dirty="0" err="1">
                <a:solidFill>
                  <a:srgbClr val="0070C0"/>
                </a:solidFill>
              </a:rPr>
              <a:t>mol</a:t>
            </a:r>
            <a:r>
              <a:rPr lang="en-US" sz="2800" dirty="0">
                <a:solidFill>
                  <a:srgbClr val="0070C0"/>
                </a:solidFill>
              </a:rPr>
              <a:t> =  67.2 L  </a:t>
            </a:r>
          </a:p>
          <a:p>
            <a:pPr marL="3175" indent="-3175">
              <a:tabLst>
                <a:tab pos="1603375" algn="l"/>
                <a:tab pos="2173288" algn="l"/>
                <a:tab pos="4395788" algn="l"/>
              </a:tabLst>
            </a:pPr>
            <a:endParaRPr lang="en-US" sz="2800" dirty="0">
              <a:solidFill>
                <a:srgbClr val="0070C0"/>
              </a:solidFill>
            </a:endParaRPr>
          </a:p>
          <a:p>
            <a:pPr marL="3175" indent="-3175">
              <a:tabLst>
                <a:tab pos="1603375" algn="l"/>
                <a:tab pos="2173288" algn="l"/>
                <a:tab pos="4395788" algn="l"/>
              </a:tabLst>
            </a:pPr>
            <a:r>
              <a:rPr lang="en-US" altLang="en-US" sz="2800" dirty="0"/>
              <a:t>2NH</a:t>
            </a:r>
            <a:r>
              <a:rPr lang="en-US" altLang="en-US" sz="2800" baseline="-25000" dirty="0"/>
              <a:t>3</a:t>
            </a:r>
            <a:r>
              <a:rPr lang="en-US" altLang="en-US" sz="2800" dirty="0"/>
              <a:t>(</a:t>
            </a:r>
            <a:r>
              <a:rPr lang="en-US" altLang="en-US" sz="2800" i="1" dirty="0"/>
              <a:t>g</a:t>
            </a:r>
            <a:r>
              <a:rPr lang="en-US" altLang="en-US" sz="2800" dirty="0"/>
              <a:t>) 	</a:t>
            </a:r>
            <a:r>
              <a:rPr lang="en-US" sz="2800" dirty="0"/>
              <a:t>2 mol </a:t>
            </a:r>
            <a:r>
              <a:rPr lang="en-US" sz="2800" dirty="0">
                <a:solidFill>
                  <a:srgbClr val="00B050"/>
                </a:solidFill>
              </a:rPr>
              <a:t>x 22.4 L/mol = 44.8 L</a:t>
            </a:r>
          </a:p>
          <a:p>
            <a:pPr marL="3175" indent="-3175" algn="ctr">
              <a:spcBef>
                <a:spcPts val="1800"/>
              </a:spcBef>
              <a:tabLst>
                <a:tab pos="1371600" algn="l"/>
                <a:tab pos="1887538" algn="l"/>
                <a:tab pos="4351338" algn="l"/>
              </a:tabLst>
            </a:pPr>
            <a:r>
              <a:rPr lang="en-US" sz="2800" i="1" dirty="0">
                <a:solidFill>
                  <a:srgbClr val="0070C0"/>
                </a:solidFill>
                <a:latin typeface="Times New Roman" panose="02020603050405020304" pitchFamily="18" charset="0"/>
                <a:cs typeface="Times New Roman" panose="02020603050405020304" pitchFamily="18" charset="0"/>
              </a:rPr>
              <a:t>The </a:t>
            </a:r>
            <a:r>
              <a:rPr lang="en-US" sz="28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coefficients</a:t>
            </a:r>
            <a:r>
              <a:rPr lang="en-US" sz="2800" i="1" dirty="0">
                <a:solidFill>
                  <a:srgbClr val="0070C0"/>
                </a:solidFill>
                <a:latin typeface="Times New Roman" panose="02020603050405020304" pitchFamily="18" charset="0"/>
                <a:cs typeface="Times New Roman" panose="02020603050405020304" pitchFamily="18" charset="0"/>
              </a:rPr>
              <a:t> represent moles and form </a:t>
            </a:r>
            <a:r>
              <a:rPr lang="en-US" sz="2800" b="1" i="1" dirty="0">
                <a:solidFill>
                  <a:srgbClr val="FF0000"/>
                </a:solidFill>
                <a:latin typeface="Times New Roman" panose="02020603050405020304" pitchFamily="18" charset="0"/>
                <a:cs typeface="Times New Roman" panose="02020603050405020304" pitchFamily="18" charset="0"/>
              </a:rPr>
              <a:t>mole ratios</a:t>
            </a:r>
            <a:r>
              <a:rPr lang="en-US" sz="2800" i="1" dirty="0">
                <a:latin typeface="Times New Roman" panose="02020603050405020304" pitchFamily="18" charset="0"/>
                <a:cs typeface="Times New Roman" panose="02020603050405020304" pitchFamily="18" charset="0"/>
              </a:rPr>
              <a:t>.</a:t>
            </a:r>
          </a:p>
        </p:txBody>
      </p:sp>
      <p:sp>
        <p:nvSpPr>
          <p:cNvPr id="7" name="Footer Placeholder 3"/>
          <p:cNvSpPr>
            <a:spLocks noGrp="1"/>
          </p:cNvSpPr>
          <p:nvPr>
            <p:ph type="ftr" sz="quarter" idx="3"/>
          </p:nvPr>
        </p:nvSpPr>
        <p:spPr>
          <a:xfrm>
            <a:off x="7543800" y="6629400"/>
            <a:ext cx="1600200" cy="228600"/>
          </a:xfrm>
        </p:spPr>
        <p:txBody>
          <a:bodyPr/>
          <a:lstStyle/>
          <a:p>
            <a:r>
              <a:rPr lang="en-US" altLang="en-US" dirty="0"/>
              <a:t>Chapter 12 Stoichiometry</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499" y="0"/>
            <a:ext cx="952501" cy="914400"/>
          </a:xfrm>
          <a:prstGeom prst="rect">
            <a:avLst/>
          </a:prstGeom>
          <a:noFill/>
          <a:ln>
            <a:noFill/>
          </a:ln>
          <a:effectLst/>
        </p:spPr>
      </p:pic>
    </p:spTree>
    <p:extLst>
      <p:ext uri="{BB962C8B-B14F-4D97-AF65-F5344CB8AC3E}">
        <p14:creationId xmlns:p14="http://schemas.microsoft.com/office/powerpoint/2010/main" val="71745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Text Box 7"/>
          <p:cNvSpPr txBox="1">
            <a:spLocks noChangeArrowheads="1"/>
          </p:cNvSpPr>
          <p:nvPr/>
        </p:nvSpPr>
        <p:spPr bwMode="auto">
          <a:xfrm>
            <a:off x="394038" y="1788757"/>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400" dirty="0"/>
          </a:p>
        </p:txBody>
      </p:sp>
      <p:sp>
        <p:nvSpPr>
          <p:cNvPr id="105482" name="Rectangle 10"/>
          <p:cNvSpPr>
            <a:spLocks noGrp="1" noChangeArrowheads="1"/>
          </p:cNvSpPr>
          <p:nvPr>
            <p:ph type="body" idx="1"/>
          </p:nvPr>
        </p:nvSpPr>
        <p:spPr>
          <a:xfrm>
            <a:off x="0" y="774055"/>
            <a:ext cx="9144000" cy="5702945"/>
          </a:xfrm>
          <a:noFill/>
          <a:ln/>
        </p:spPr>
        <p:txBody>
          <a:bodyPr/>
          <a:lstStyle/>
          <a:p>
            <a:pPr marL="0" indent="0"/>
            <a:r>
              <a:rPr lang="en-US" altLang="en-US" sz="2800" b="0" dirty="0">
                <a:solidFill>
                  <a:schemeClr val="tx1"/>
                </a:solidFill>
              </a:rPr>
              <a:t>Hydrogen sulfide is found in volcanic gases and combusts to form sulfur dioxide and water. What is the molar mass of each substance?</a:t>
            </a:r>
          </a:p>
          <a:p>
            <a:pPr marL="0" indent="0" algn="ctr"/>
            <a:r>
              <a:rPr lang="en-US" altLang="en-US" sz="3600" dirty="0"/>
              <a:t>2H</a:t>
            </a:r>
            <a:r>
              <a:rPr lang="en-US" altLang="en-US" sz="3600" baseline="-25000" dirty="0"/>
              <a:t>2</a:t>
            </a:r>
            <a:r>
              <a:rPr lang="en-US" altLang="en-US" sz="3600" dirty="0"/>
              <a:t>S(</a:t>
            </a:r>
            <a:r>
              <a:rPr lang="en-US" altLang="en-US" sz="3600" i="1" dirty="0"/>
              <a:t>g</a:t>
            </a:r>
            <a:r>
              <a:rPr lang="en-US" altLang="en-US" sz="3600" dirty="0"/>
              <a:t>) + 3O</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2SO</a:t>
            </a:r>
            <a:r>
              <a:rPr lang="en-US" altLang="en-US" sz="3600" baseline="-25000" dirty="0"/>
              <a:t>2</a:t>
            </a:r>
            <a:r>
              <a:rPr lang="en-US" altLang="en-US" sz="3600" dirty="0"/>
              <a:t>(</a:t>
            </a:r>
            <a:r>
              <a:rPr lang="en-US" altLang="en-US" sz="3600" i="1" dirty="0"/>
              <a:t>g</a:t>
            </a:r>
            <a:r>
              <a:rPr lang="en-US" altLang="en-US" sz="3600" dirty="0"/>
              <a:t>) + 2H</a:t>
            </a:r>
            <a:r>
              <a:rPr lang="en-US" altLang="en-US" sz="3600" baseline="-25000" dirty="0"/>
              <a:t>2</a:t>
            </a:r>
            <a:r>
              <a:rPr lang="en-US" altLang="en-US" sz="3600" dirty="0"/>
              <a:t>O(</a:t>
            </a:r>
            <a:r>
              <a:rPr lang="en-US" altLang="en-US" sz="3600" i="1" dirty="0"/>
              <a:t>g</a:t>
            </a:r>
            <a:r>
              <a:rPr lang="en-US" altLang="en-US" sz="3600" dirty="0"/>
              <a:t>)</a:t>
            </a:r>
          </a:p>
          <a:p>
            <a:pPr marL="3175" lvl="0" indent="-3175">
              <a:spcBef>
                <a:spcPts val="1800"/>
              </a:spcBef>
              <a:tabLst>
                <a:tab pos="1371600" algn="l"/>
                <a:tab pos="1828800" algn="l"/>
              </a:tabLst>
            </a:pPr>
            <a:r>
              <a:rPr lang="en-US" altLang="en-US" sz="2400" dirty="0"/>
              <a:t>H</a:t>
            </a:r>
            <a:r>
              <a:rPr lang="en-US" altLang="en-US" sz="2400" baseline="-25000" dirty="0"/>
              <a:t>2</a:t>
            </a:r>
            <a:r>
              <a:rPr lang="en-US" altLang="en-US" sz="2400" dirty="0"/>
              <a:t>S(</a:t>
            </a:r>
            <a:r>
              <a:rPr lang="en-US" altLang="en-US" sz="2400" i="1" dirty="0"/>
              <a:t>g</a:t>
            </a:r>
            <a:r>
              <a:rPr lang="en-US" altLang="en-US" sz="2400" dirty="0"/>
              <a:t>) 	</a:t>
            </a:r>
            <a:r>
              <a:rPr lang="en-US" sz="2400" dirty="0">
                <a:solidFill>
                  <a:srgbClr val="FFFF00"/>
                </a:solidFill>
              </a:rPr>
              <a:t> </a:t>
            </a:r>
          </a:p>
          <a:p>
            <a:pPr marL="3175" lvl="0" indent="-3175">
              <a:tabLst>
                <a:tab pos="1371600" algn="l"/>
                <a:tab pos="1828800" algn="l"/>
                <a:tab pos="5943600" algn="l"/>
              </a:tabLst>
            </a:pPr>
            <a:r>
              <a:rPr lang="en-US" sz="2400" dirty="0">
                <a:solidFill>
                  <a:srgbClr val="FFFF00"/>
                </a:solidFill>
              </a:rPr>
              <a:t>		 </a:t>
            </a:r>
          </a:p>
          <a:p>
            <a:pPr marL="3175" indent="-3175">
              <a:spcBef>
                <a:spcPts val="1800"/>
              </a:spcBef>
              <a:tabLst>
                <a:tab pos="1371600" algn="l"/>
                <a:tab pos="1828800" algn="l"/>
                <a:tab pos="5943600" algn="l"/>
              </a:tabLst>
            </a:pPr>
            <a:r>
              <a:rPr lang="en-US" sz="2400" dirty="0">
                <a:solidFill>
                  <a:srgbClr val="0070C0"/>
                </a:solidFill>
              </a:rPr>
              <a:t>	</a:t>
            </a:r>
            <a:r>
              <a:rPr lang="en-US" altLang="en-US" sz="2400" dirty="0"/>
              <a:t>O</a:t>
            </a:r>
            <a:r>
              <a:rPr lang="en-US" altLang="en-US" sz="2400" baseline="-25000" dirty="0"/>
              <a:t>2</a:t>
            </a:r>
            <a:r>
              <a:rPr lang="en-US" altLang="en-US" sz="2400" dirty="0"/>
              <a:t>(</a:t>
            </a:r>
            <a:r>
              <a:rPr lang="en-US" altLang="en-US" sz="2400" i="1" dirty="0"/>
              <a:t>g</a:t>
            </a:r>
            <a:r>
              <a:rPr lang="en-US" altLang="en-US" sz="2400" dirty="0"/>
              <a:t>) 	</a:t>
            </a:r>
            <a:r>
              <a:rPr lang="en-US" sz="2400" dirty="0">
                <a:solidFill>
                  <a:srgbClr val="0070C0"/>
                </a:solidFill>
              </a:rPr>
              <a:t> </a:t>
            </a:r>
          </a:p>
          <a:p>
            <a:pPr marL="3175" indent="-3175">
              <a:spcBef>
                <a:spcPts val="1800"/>
              </a:spcBef>
              <a:tabLst>
                <a:tab pos="1371600" algn="l"/>
                <a:tab pos="1828800" algn="l"/>
                <a:tab pos="5486400" algn="l"/>
              </a:tabLst>
            </a:pPr>
            <a:r>
              <a:rPr lang="en-US" altLang="en-US" sz="2400" dirty="0"/>
              <a:t>SO</a:t>
            </a:r>
            <a:r>
              <a:rPr lang="en-US" altLang="en-US" sz="2400" baseline="-25000" dirty="0"/>
              <a:t>2</a:t>
            </a:r>
            <a:r>
              <a:rPr lang="en-US" altLang="en-US" sz="2400" dirty="0"/>
              <a:t>(</a:t>
            </a:r>
            <a:r>
              <a:rPr lang="en-US" altLang="en-US" sz="2400" i="1" dirty="0"/>
              <a:t>g</a:t>
            </a:r>
            <a:r>
              <a:rPr lang="en-US" altLang="en-US" sz="2400" dirty="0"/>
              <a:t>) 	</a:t>
            </a:r>
            <a:r>
              <a:rPr lang="en-US" sz="2400" dirty="0">
                <a:solidFill>
                  <a:srgbClr val="00B050"/>
                </a:solidFill>
              </a:rPr>
              <a:t> </a:t>
            </a:r>
          </a:p>
          <a:p>
            <a:pPr marL="3175" indent="-3175">
              <a:tabLst>
                <a:tab pos="1371600" algn="l"/>
                <a:tab pos="1828800" algn="l"/>
                <a:tab pos="5943600" algn="l"/>
              </a:tabLst>
            </a:pPr>
            <a:r>
              <a:rPr lang="en-US" sz="2400" dirty="0">
                <a:solidFill>
                  <a:srgbClr val="0070C0"/>
                </a:solidFill>
              </a:rPr>
              <a:t>		 </a:t>
            </a:r>
            <a:endParaRPr lang="en-US" sz="2400" dirty="0">
              <a:solidFill>
                <a:srgbClr val="00B050"/>
              </a:solidFill>
            </a:endParaRPr>
          </a:p>
          <a:p>
            <a:pPr marL="3175" indent="-3175">
              <a:spcBef>
                <a:spcPts val="1800"/>
              </a:spcBef>
              <a:tabLst>
                <a:tab pos="1371600" algn="l"/>
                <a:tab pos="1828800" algn="l"/>
                <a:tab pos="5486400" algn="l"/>
              </a:tabLst>
            </a:pPr>
            <a:r>
              <a:rPr lang="en-US" sz="2400" dirty="0">
                <a:solidFill>
                  <a:srgbClr val="00B050"/>
                </a:solidFill>
              </a:rPr>
              <a:t>	</a:t>
            </a:r>
            <a:r>
              <a:rPr lang="en-US" altLang="en-US" sz="2400" dirty="0"/>
              <a:t>H</a:t>
            </a:r>
            <a:r>
              <a:rPr lang="en-US" altLang="en-US" sz="2400" baseline="-25000" dirty="0"/>
              <a:t>2</a:t>
            </a:r>
            <a:r>
              <a:rPr lang="en-US" altLang="en-US" sz="2400" dirty="0"/>
              <a:t>O(</a:t>
            </a:r>
            <a:r>
              <a:rPr lang="en-US" altLang="en-US" sz="2400" i="1" dirty="0"/>
              <a:t>g</a:t>
            </a:r>
            <a:r>
              <a:rPr lang="en-US" altLang="en-US" sz="2400" dirty="0"/>
              <a:t>) </a:t>
            </a:r>
            <a:r>
              <a:rPr lang="en-US" sz="2400" dirty="0">
                <a:solidFill>
                  <a:srgbClr val="00B050"/>
                </a:solidFill>
              </a:rPr>
              <a:t>	</a:t>
            </a:r>
            <a:endParaRPr lang="en-US" altLang="en-US" sz="3600" dirty="0"/>
          </a:p>
          <a:p>
            <a:pPr marL="0" indent="0"/>
            <a:endParaRPr lang="en-US" altLang="en-US" sz="2400" b="0" dirty="0"/>
          </a:p>
        </p:txBody>
      </p:sp>
      <p:sp>
        <p:nvSpPr>
          <p:cNvPr id="6" name="Footer Placeholder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8"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9" name="Title 1"/>
          <p:cNvSpPr txBox="1">
            <a:spLocks/>
          </p:cNvSpPr>
          <p:nvPr/>
        </p:nvSpPr>
        <p:spPr bwMode="auto">
          <a:xfrm>
            <a:off x="6248400" y="76200"/>
            <a:ext cx="26670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Molar Mass</a:t>
            </a:r>
          </a:p>
        </p:txBody>
      </p:sp>
    </p:spTree>
    <p:extLst>
      <p:ext uri="{BB962C8B-B14F-4D97-AF65-F5344CB8AC3E}">
        <p14:creationId xmlns:p14="http://schemas.microsoft.com/office/powerpoint/2010/main" val="3984648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Text Box 7"/>
          <p:cNvSpPr txBox="1">
            <a:spLocks noChangeArrowheads="1"/>
          </p:cNvSpPr>
          <p:nvPr/>
        </p:nvSpPr>
        <p:spPr bwMode="auto">
          <a:xfrm>
            <a:off x="394038" y="1788757"/>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400" dirty="0"/>
          </a:p>
        </p:txBody>
      </p:sp>
      <p:sp>
        <p:nvSpPr>
          <p:cNvPr id="105482" name="Rectangle 10"/>
          <p:cNvSpPr>
            <a:spLocks noGrp="1" noChangeArrowheads="1"/>
          </p:cNvSpPr>
          <p:nvPr>
            <p:ph type="body" idx="1"/>
          </p:nvPr>
        </p:nvSpPr>
        <p:spPr>
          <a:xfrm>
            <a:off x="0" y="774055"/>
            <a:ext cx="9144000" cy="5702945"/>
          </a:xfrm>
          <a:noFill/>
          <a:ln/>
        </p:spPr>
        <p:txBody>
          <a:bodyPr/>
          <a:lstStyle/>
          <a:p>
            <a:pPr marL="0" indent="0"/>
            <a:r>
              <a:rPr lang="en-US" altLang="en-US" sz="2800" b="0" dirty="0">
                <a:solidFill>
                  <a:schemeClr val="tx1"/>
                </a:solidFill>
              </a:rPr>
              <a:t>Hydrogen sulfide is found in volcanic gases and combusts to form sulfur dioxide and water. What is the molar mass of each substance?</a:t>
            </a:r>
          </a:p>
          <a:p>
            <a:pPr marL="0" indent="0" algn="ctr"/>
            <a:r>
              <a:rPr lang="en-US" altLang="en-US" sz="3600" dirty="0"/>
              <a:t>2H</a:t>
            </a:r>
            <a:r>
              <a:rPr lang="en-US" altLang="en-US" sz="3600" baseline="-25000" dirty="0"/>
              <a:t>2</a:t>
            </a:r>
            <a:r>
              <a:rPr lang="en-US" altLang="en-US" sz="3600" dirty="0"/>
              <a:t>S(</a:t>
            </a:r>
            <a:r>
              <a:rPr lang="en-US" altLang="en-US" sz="3600" i="1" dirty="0"/>
              <a:t>g</a:t>
            </a:r>
            <a:r>
              <a:rPr lang="en-US" altLang="en-US" sz="3600" dirty="0"/>
              <a:t>) + 3O</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2SO</a:t>
            </a:r>
            <a:r>
              <a:rPr lang="en-US" altLang="en-US" sz="3600" baseline="-25000" dirty="0"/>
              <a:t>2</a:t>
            </a:r>
            <a:r>
              <a:rPr lang="en-US" altLang="en-US" sz="3600" dirty="0"/>
              <a:t>(</a:t>
            </a:r>
            <a:r>
              <a:rPr lang="en-US" altLang="en-US" sz="3600" i="1" dirty="0"/>
              <a:t>g</a:t>
            </a:r>
            <a:r>
              <a:rPr lang="en-US" altLang="en-US" sz="3600" dirty="0"/>
              <a:t>) + 2H</a:t>
            </a:r>
            <a:r>
              <a:rPr lang="en-US" altLang="en-US" sz="3600" baseline="-25000" dirty="0"/>
              <a:t>2</a:t>
            </a:r>
            <a:r>
              <a:rPr lang="en-US" altLang="en-US" sz="3600" dirty="0"/>
              <a:t>O(</a:t>
            </a:r>
            <a:r>
              <a:rPr lang="en-US" altLang="en-US" sz="3600" i="1" dirty="0"/>
              <a:t>g</a:t>
            </a:r>
            <a:r>
              <a:rPr lang="en-US" altLang="en-US" sz="3600" dirty="0"/>
              <a:t>)</a:t>
            </a:r>
          </a:p>
          <a:p>
            <a:pPr marL="3175" lvl="0" indent="-3175">
              <a:spcBef>
                <a:spcPts val="1800"/>
              </a:spcBef>
              <a:tabLst>
                <a:tab pos="1371600" algn="l"/>
                <a:tab pos="1828800" algn="l"/>
              </a:tabLst>
            </a:pPr>
            <a:r>
              <a:rPr lang="en-US" altLang="en-US" sz="2400" dirty="0"/>
              <a:t>H</a:t>
            </a:r>
            <a:r>
              <a:rPr lang="en-US" altLang="en-US" sz="2400" baseline="-25000" dirty="0"/>
              <a:t>2</a:t>
            </a:r>
            <a:r>
              <a:rPr lang="en-US" altLang="en-US" sz="2400" dirty="0"/>
              <a:t>S(</a:t>
            </a:r>
            <a:r>
              <a:rPr lang="en-US" altLang="en-US" sz="2400" i="1" dirty="0"/>
              <a:t>g</a:t>
            </a:r>
            <a:r>
              <a:rPr lang="en-US" altLang="en-US" sz="2400" dirty="0"/>
              <a:t>) 	</a:t>
            </a:r>
            <a:r>
              <a:rPr lang="en-US" sz="2400" dirty="0">
                <a:solidFill>
                  <a:srgbClr val="FFFF00"/>
                </a:solidFill>
              </a:rPr>
              <a:t>H	2 x 1.00 g/</a:t>
            </a:r>
            <a:r>
              <a:rPr lang="en-US" sz="2400" dirty="0" err="1">
                <a:solidFill>
                  <a:srgbClr val="FFFF00"/>
                </a:solidFill>
              </a:rPr>
              <a:t>mol</a:t>
            </a:r>
            <a:r>
              <a:rPr lang="en-US" sz="2400" dirty="0">
                <a:solidFill>
                  <a:srgbClr val="FFFF00"/>
                </a:solidFill>
              </a:rPr>
              <a:t> = 2.00 g/</a:t>
            </a:r>
            <a:r>
              <a:rPr lang="en-US" sz="2400" dirty="0" err="1">
                <a:solidFill>
                  <a:srgbClr val="FFFF00"/>
                </a:solidFill>
              </a:rPr>
              <a:t>mol</a:t>
            </a:r>
            <a:r>
              <a:rPr lang="en-US" sz="2400" dirty="0">
                <a:solidFill>
                  <a:srgbClr val="FFFF00"/>
                </a:solidFill>
              </a:rPr>
              <a:t>  </a:t>
            </a:r>
          </a:p>
          <a:p>
            <a:pPr marL="3175" lvl="0" indent="-3175">
              <a:tabLst>
                <a:tab pos="1371600" algn="l"/>
                <a:tab pos="1828800" algn="l"/>
                <a:tab pos="6175375" algn="l"/>
              </a:tabLst>
            </a:pPr>
            <a:r>
              <a:rPr lang="en-US" sz="2400" dirty="0">
                <a:solidFill>
                  <a:srgbClr val="FFFF00"/>
                </a:solidFill>
              </a:rPr>
              <a:t>		S 	1 x 32.1 g/</a:t>
            </a:r>
            <a:r>
              <a:rPr lang="en-US" sz="2400" dirty="0" err="1">
                <a:solidFill>
                  <a:srgbClr val="FFFF00"/>
                </a:solidFill>
              </a:rPr>
              <a:t>mol</a:t>
            </a:r>
            <a:r>
              <a:rPr lang="en-US" sz="2400" dirty="0">
                <a:solidFill>
                  <a:srgbClr val="FFFF00"/>
                </a:solidFill>
              </a:rPr>
              <a:t> = 32.1 g/</a:t>
            </a:r>
            <a:r>
              <a:rPr lang="en-US" sz="2400" dirty="0" err="1">
                <a:solidFill>
                  <a:srgbClr val="FFFF00"/>
                </a:solidFill>
              </a:rPr>
              <a:t>mol</a:t>
            </a:r>
            <a:r>
              <a:rPr lang="en-US" sz="2400" dirty="0">
                <a:solidFill>
                  <a:srgbClr val="FFFF00"/>
                </a:solidFill>
              </a:rPr>
              <a:t>	</a:t>
            </a:r>
            <a:r>
              <a:rPr lang="en-US" sz="2400" u="sng" dirty="0">
                <a:solidFill>
                  <a:srgbClr val="FFFF00"/>
                </a:solidFill>
              </a:rPr>
              <a:t>34.1 g/</a:t>
            </a:r>
            <a:r>
              <a:rPr lang="en-US" sz="2400" u="sng" dirty="0" err="1">
                <a:solidFill>
                  <a:srgbClr val="FFFF00"/>
                </a:solidFill>
              </a:rPr>
              <a:t>mol</a:t>
            </a:r>
            <a:endParaRPr lang="en-US" sz="2400" u="sng" dirty="0">
              <a:solidFill>
                <a:srgbClr val="FFFF00"/>
              </a:solidFill>
            </a:endParaRPr>
          </a:p>
          <a:p>
            <a:pPr marL="3175" indent="-3175">
              <a:spcBef>
                <a:spcPts val="1800"/>
              </a:spcBef>
              <a:tabLst>
                <a:tab pos="1371600" algn="l"/>
                <a:tab pos="1828800" algn="l"/>
                <a:tab pos="4513263" algn="l"/>
              </a:tabLst>
            </a:pPr>
            <a:r>
              <a:rPr lang="en-US" sz="2400" dirty="0">
                <a:solidFill>
                  <a:srgbClr val="0070C0"/>
                </a:solidFill>
              </a:rPr>
              <a:t>	</a:t>
            </a:r>
            <a:r>
              <a:rPr lang="en-US" altLang="en-US" sz="2400" dirty="0"/>
              <a:t>O</a:t>
            </a:r>
            <a:r>
              <a:rPr lang="en-US" altLang="en-US" sz="2400" baseline="-25000" dirty="0"/>
              <a:t>2</a:t>
            </a:r>
            <a:r>
              <a:rPr lang="en-US" altLang="en-US" sz="2400" dirty="0"/>
              <a:t>(</a:t>
            </a:r>
            <a:r>
              <a:rPr lang="en-US" altLang="en-US" sz="2400" i="1" dirty="0"/>
              <a:t>g</a:t>
            </a:r>
            <a:r>
              <a:rPr lang="en-US" altLang="en-US" sz="2400" dirty="0"/>
              <a:t>) 	</a:t>
            </a:r>
            <a:r>
              <a:rPr lang="en-US" sz="2400" dirty="0">
                <a:solidFill>
                  <a:srgbClr val="0070C0"/>
                </a:solidFill>
              </a:rPr>
              <a:t>O	2 x 16.0 g/</a:t>
            </a:r>
            <a:r>
              <a:rPr lang="en-US" sz="2400" dirty="0" err="1">
                <a:solidFill>
                  <a:srgbClr val="0070C0"/>
                </a:solidFill>
              </a:rPr>
              <a:t>mol</a:t>
            </a:r>
            <a:r>
              <a:rPr lang="en-US" sz="2400" dirty="0">
                <a:solidFill>
                  <a:srgbClr val="0070C0"/>
                </a:solidFill>
              </a:rPr>
              <a:t> = 	</a:t>
            </a:r>
            <a:r>
              <a:rPr lang="en-US" sz="2400" u="sng" dirty="0">
                <a:solidFill>
                  <a:srgbClr val="0070C0"/>
                </a:solidFill>
              </a:rPr>
              <a:t>32.0 g/</a:t>
            </a:r>
            <a:r>
              <a:rPr lang="en-US" sz="2400" u="sng" dirty="0" err="1">
                <a:solidFill>
                  <a:srgbClr val="0070C0"/>
                </a:solidFill>
              </a:rPr>
              <a:t>mol</a:t>
            </a:r>
            <a:r>
              <a:rPr lang="en-US" sz="2400" u="sng" dirty="0">
                <a:solidFill>
                  <a:srgbClr val="0070C0"/>
                </a:solidFill>
              </a:rPr>
              <a:t>  </a:t>
            </a:r>
          </a:p>
          <a:p>
            <a:pPr marL="3175" indent="-3175">
              <a:spcBef>
                <a:spcPts val="1800"/>
              </a:spcBef>
              <a:tabLst>
                <a:tab pos="1371600" algn="l"/>
                <a:tab pos="1828800" algn="l"/>
                <a:tab pos="5486400" algn="l"/>
              </a:tabLst>
            </a:pPr>
            <a:r>
              <a:rPr lang="en-US" altLang="en-US" sz="2400" dirty="0"/>
              <a:t>SO</a:t>
            </a:r>
            <a:r>
              <a:rPr lang="en-US" altLang="en-US" sz="2400" baseline="-25000" dirty="0"/>
              <a:t>2</a:t>
            </a:r>
            <a:r>
              <a:rPr lang="en-US" altLang="en-US" sz="2400" dirty="0"/>
              <a:t>(</a:t>
            </a:r>
            <a:r>
              <a:rPr lang="en-US" altLang="en-US" sz="2400" i="1" dirty="0"/>
              <a:t>g</a:t>
            </a:r>
            <a:r>
              <a:rPr lang="en-US" altLang="en-US" sz="2400" dirty="0"/>
              <a:t>) 	</a:t>
            </a:r>
            <a:r>
              <a:rPr lang="en-US" sz="2400" dirty="0">
                <a:solidFill>
                  <a:srgbClr val="00B050"/>
                </a:solidFill>
              </a:rPr>
              <a:t>S	1 x 32.1 g/</a:t>
            </a:r>
            <a:r>
              <a:rPr lang="en-US" sz="2400" dirty="0" err="1">
                <a:solidFill>
                  <a:srgbClr val="00B050"/>
                </a:solidFill>
              </a:rPr>
              <a:t>mol</a:t>
            </a:r>
            <a:r>
              <a:rPr lang="en-US" sz="2400" dirty="0">
                <a:solidFill>
                  <a:srgbClr val="00B050"/>
                </a:solidFill>
              </a:rPr>
              <a:t> = 32.1 g/</a:t>
            </a:r>
            <a:r>
              <a:rPr lang="en-US" sz="2400" dirty="0" err="1">
                <a:solidFill>
                  <a:srgbClr val="00B050"/>
                </a:solidFill>
              </a:rPr>
              <a:t>mol</a:t>
            </a:r>
            <a:endParaRPr lang="en-US" sz="2400" dirty="0">
              <a:solidFill>
                <a:srgbClr val="00B050"/>
              </a:solidFill>
            </a:endParaRPr>
          </a:p>
          <a:p>
            <a:pPr marL="3175" indent="-3175">
              <a:tabLst>
                <a:tab pos="1371600" algn="l"/>
                <a:tab pos="1828800" algn="l"/>
                <a:tab pos="6175375" algn="l"/>
              </a:tabLst>
            </a:pPr>
            <a:r>
              <a:rPr lang="en-US" sz="2400" dirty="0">
                <a:solidFill>
                  <a:srgbClr val="0070C0"/>
                </a:solidFill>
              </a:rPr>
              <a:t>		O	2 x 16.0 g/</a:t>
            </a:r>
            <a:r>
              <a:rPr lang="en-US" sz="2400" dirty="0" err="1">
                <a:solidFill>
                  <a:srgbClr val="0070C0"/>
                </a:solidFill>
              </a:rPr>
              <a:t>mol</a:t>
            </a:r>
            <a:r>
              <a:rPr lang="en-US" sz="2400" dirty="0">
                <a:solidFill>
                  <a:srgbClr val="0070C0"/>
                </a:solidFill>
              </a:rPr>
              <a:t> = 32.0 g/</a:t>
            </a:r>
            <a:r>
              <a:rPr lang="en-US" sz="2400" dirty="0" err="1">
                <a:solidFill>
                  <a:srgbClr val="0070C0"/>
                </a:solidFill>
              </a:rPr>
              <a:t>mol</a:t>
            </a:r>
            <a:r>
              <a:rPr lang="en-US" sz="2400" dirty="0">
                <a:solidFill>
                  <a:srgbClr val="0070C0"/>
                </a:solidFill>
              </a:rPr>
              <a:t>	</a:t>
            </a:r>
            <a:r>
              <a:rPr lang="en-US" sz="2400" u="sng" dirty="0">
                <a:solidFill>
                  <a:srgbClr val="0070C0"/>
                </a:solidFill>
              </a:rPr>
              <a:t>64.1 g/</a:t>
            </a:r>
            <a:r>
              <a:rPr lang="en-US" sz="2400" u="sng" dirty="0" err="1">
                <a:solidFill>
                  <a:srgbClr val="0070C0"/>
                </a:solidFill>
              </a:rPr>
              <a:t>mol</a:t>
            </a:r>
            <a:endParaRPr lang="en-US" sz="2400" u="sng" dirty="0">
              <a:solidFill>
                <a:srgbClr val="00B050"/>
              </a:solidFill>
            </a:endParaRPr>
          </a:p>
          <a:p>
            <a:pPr marL="3175" indent="-3175">
              <a:spcBef>
                <a:spcPts val="1800"/>
              </a:spcBef>
              <a:tabLst>
                <a:tab pos="1371600" algn="l"/>
                <a:tab pos="1828800" algn="l"/>
                <a:tab pos="5486400" algn="l"/>
              </a:tabLst>
            </a:pPr>
            <a:r>
              <a:rPr lang="en-US" sz="2400" dirty="0">
                <a:solidFill>
                  <a:srgbClr val="00B050"/>
                </a:solidFill>
              </a:rPr>
              <a:t>	</a:t>
            </a:r>
            <a:r>
              <a:rPr lang="en-US" altLang="en-US" sz="2400" dirty="0"/>
              <a:t>H</a:t>
            </a:r>
            <a:r>
              <a:rPr lang="en-US" altLang="en-US" sz="2400" baseline="-25000" dirty="0"/>
              <a:t>2</a:t>
            </a:r>
            <a:r>
              <a:rPr lang="en-US" altLang="en-US" sz="2400" dirty="0"/>
              <a:t>O(</a:t>
            </a:r>
            <a:r>
              <a:rPr lang="en-US" altLang="en-US" sz="2400" i="1" dirty="0"/>
              <a:t>g</a:t>
            </a:r>
            <a:r>
              <a:rPr lang="en-US" altLang="en-US" sz="2400" dirty="0"/>
              <a:t>) </a:t>
            </a:r>
            <a:r>
              <a:rPr lang="en-US" sz="2400" dirty="0">
                <a:solidFill>
                  <a:srgbClr val="00B050"/>
                </a:solidFill>
              </a:rPr>
              <a:t>	H	2 x  1.00 g/</a:t>
            </a:r>
            <a:r>
              <a:rPr lang="en-US" sz="2400" dirty="0" err="1">
                <a:solidFill>
                  <a:srgbClr val="00B050"/>
                </a:solidFill>
              </a:rPr>
              <a:t>mol</a:t>
            </a:r>
            <a:r>
              <a:rPr lang="en-US" sz="2400" dirty="0">
                <a:solidFill>
                  <a:srgbClr val="00B050"/>
                </a:solidFill>
              </a:rPr>
              <a:t>  =  2.00 g/</a:t>
            </a:r>
            <a:r>
              <a:rPr lang="en-US" sz="2400" dirty="0" err="1">
                <a:solidFill>
                  <a:srgbClr val="00B050"/>
                </a:solidFill>
              </a:rPr>
              <a:t>mol</a:t>
            </a:r>
            <a:endParaRPr lang="en-US" sz="2400" dirty="0">
              <a:solidFill>
                <a:srgbClr val="00B050"/>
              </a:solidFill>
            </a:endParaRPr>
          </a:p>
          <a:p>
            <a:pPr marL="3175" indent="-3175">
              <a:tabLst>
                <a:tab pos="1371600" algn="l"/>
                <a:tab pos="1828800" algn="l"/>
                <a:tab pos="6400800" algn="l"/>
              </a:tabLst>
            </a:pPr>
            <a:r>
              <a:rPr lang="en-US" sz="2400" dirty="0">
                <a:solidFill>
                  <a:srgbClr val="00B050"/>
                </a:solidFill>
              </a:rPr>
              <a:t>		O	1 x 16.0 g/</a:t>
            </a:r>
            <a:r>
              <a:rPr lang="en-US" sz="2400" dirty="0" err="1">
                <a:solidFill>
                  <a:srgbClr val="00B050"/>
                </a:solidFill>
              </a:rPr>
              <a:t>mol</a:t>
            </a:r>
            <a:r>
              <a:rPr lang="en-US" sz="2400" dirty="0">
                <a:solidFill>
                  <a:srgbClr val="00B050"/>
                </a:solidFill>
              </a:rPr>
              <a:t> = 16.0 g/</a:t>
            </a:r>
            <a:r>
              <a:rPr lang="en-US" sz="2400" dirty="0" err="1">
                <a:solidFill>
                  <a:srgbClr val="00B050"/>
                </a:solidFill>
              </a:rPr>
              <a:t>mol</a:t>
            </a:r>
            <a:r>
              <a:rPr lang="en-US" sz="2400" dirty="0">
                <a:solidFill>
                  <a:srgbClr val="00B050"/>
                </a:solidFill>
              </a:rPr>
              <a:t>	</a:t>
            </a:r>
            <a:r>
              <a:rPr lang="en-US" sz="2400" u="sng" dirty="0">
                <a:solidFill>
                  <a:srgbClr val="00B050"/>
                </a:solidFill>
              </a:rPr>
              <a:t>18.0 g/</a:t>
            </a:r>
            <a:r>
              <a:rPr lang="en-US" sz="2400" u="sng" dirty="0" err="1">
                <a:solidFill>
                  <a:srgbClr val="00B050"/>
                </a:solidFill>
              </a:rPr>
              <a:t>mol</a:t>
            </a:r>
            <a:endParaRPr lang="en-US" sz="2400" u="sng" dirty="0">
              <a:solidFill>
                <a:srgbClr val="00B050"/>
              </a:solidFill>
            </a:endParaRPr>
          </a:p>
          <a:p>
            <a:pPr marL="0" indent="0" algn="ctr">
              <a:tabLst>
                <a:tab pos="1090613" algn="l"/>
              </a:tabLst>
            </a:pPr>
            <a:endParaRPr lang="en-US" altLang="en-US" sz="3600" dirty="0"/>
          </a:p>
          <a:p>
            <a:pPr marL="0" indent="0"/>
            <a:endParaRPr lang="en-US" altLang="en-US" sz="2400" b="0" dirty="0"/>
          </a:p>
        </p:txBody>
      </p:sp>
      <p:sp>
        <p:nvSpPr>
          <p:cNvPr id="6" name="Footer Placeholder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8"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9" name="Title 1"/>
          <p:cNvSpPr txBox="1">
            <a:spLocks/>
          </p:cNvSpPr>
          <p:nvPr/>
        </p:nvSpPr>
        <p:spPr bwMode="auto">
          <a:xfrm>
            <a:off x="6248400" y="76200"/>
            <a:ext cx="26670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Molar Mass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82">
                                            <p:txEl>
                                              <p:pRg st="2" end="2"/>
                                            </p:txEl>
                                          </p:spTgt>
                                        </p:tgtEl>
                                        <p:attrNameLst>
                                          <p:attrName>style.visibility</p:attrName>
                                        </p:attrNameLst>
                                      </p:cBhvr>
                                      <p:to>
                                        <p:strVal val="visible"/>
                                      </p:to>
                                    </p:set>
                                    <p:animEffect transition="in" filter="fade">
                                      <p:cBhvr>
                                        <p:cTn id="7" dur="500"/>
                                        <p:tgtEl>
                                          <p:spTgt spid="10548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482">
                                            <p:txEl>
                                              <p:pRg st="3" end="3"/>
                                            </p:txEl>
                                          </p:spTgt>
                                        </p:tgtEl>
                                        <p:attrNameLst>
                                          <p:attrName>style.visibility</p:attrName>
                                        </p:attrNameLst>
                                      </p:cBhvr>
                                      <p:to>
                                        <p:strVal val="visible"/>
                                      </p:to>
                                    </p:set>
                                    <p:animEffect transition="in" filter="fade">
                                      <p:cBhvr>
                                        <p:cTn id="12" dur="500"/>
                                        <p:tgtEl>
                                          <p:spTgt spid="10548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482">
                                            <p:txEl>
                                              <p:pRg st="4" end="4"/>
                                            </p:txEl>
                                          </p:spTgt>
                                        </p:tgtEl>
                                        <p:attrNameLst>
                                          <p:attrName>style.visibility</p:attrName>
                                        </p:attrNameLst>
                                      </p:cBhvr>
                                      <p:to>
                                        <p:strVal val="visible"/>
                                      </p:to>
                                    </p:set>
                                    <p:animEffect transition="in" filter="fade">
                                      <p:cBhvr>
                                        <p:cTn id="17" dur="500"/>
                                        <p:tgtEl>
                                          <p:spTgt spid="10548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482">
                                            <p:txEl>
                                              <p:pRg st="5" end="5"/>
                                            </p:txEl>
                                          </p:spTgt>
                                        </p:tgtEl>
                                        <p:attrNameLst>
                                          <p:attrName>style.visibility</p:attrName>
                                        </p:attrNameLst>
                                      </p:cBhvr>
                                      <p:to>
                                        <p:strVal val="visible"/>
                                      </p:to>
                                    </p:set>
                                    <p:animEffect transition="in" filter="fade">
                                      <p:cBhvr>
                                        <p:cTn id="22" dur="500"/>
                                        <p:tgtEl>
                                          <p:spTgt spid="10548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482">
                                            <p:txEl>
                                              <p:pRg st="6" end="6"/>
                                            </p:txEl>
                                          </p:spTgt>
                                        </p:tgtEl>
                                        <p:attrNameLst>
                                          <p:attrName>style.visibility</p:attrName>
                                        </p:attrNameLst>
                                      </p:cBhvr>
                                      <p:to>
                                        <p:strVal val="visible"/>
                                      </p:to>
                                    </p:set>
                                    <p:animEffect transition="in" filter="fade">
                                      <p:cBhvr>
                                        <p:cTn id="27" dur="500"/>
                                        <p:tgtEl>
                                          <p:spTgt spid="10548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5482">
                                            <p:txEl>
                                              <p:pRg st="7" end="7"/>
                                            </p:txEl>
                                          </p:spTgt>
                                        </p:tgtEl>
                                        <p:attrNameLst>
                                          <p:attrName>style.visibility</p:attrName>
                                        </p:attrNameLst>
                                      </p:cBhvr>
                                      <p:to>
                                        <p:strVal val="visible"/>
                                      </p:to>
                                    </p:set>
                                    <p:animEffect transition="in" filter="fade">
                                      <p:cBhvr>
                                        <p:cTn id="32" dur="500"/>
                                        <p:tgtEl>
                                          <p:spTgt spid="10548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5482">
                                            <p:txEl>
                                              <p:pRg st="8" end="8"/>
                                            </p:txEl>
                                          </p:spTgt>
                                        </p:tgtEl>
                                        <p:attrNameLst>
                                          <p:attrName>style.visibility</p:attrName>
                                        </p:attrNameLst>
                                      </p:cBhvr>
                                      <p:to>
                                        <p:strVal val="visible"/>
                                      </p:to>
                                    </p:set>
                                    <p:animEffect transition="in" filter="fade">
                                      <p:cBhvr>
                                        <p:cTn id="37" dur="500"/>
                                        <p:tgtEl>
                                          <p:spTgt spid="10548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Text Box 7"/>
          <p:cNvSpPr txBox="1">
            <a:spLocks noChangeArrowheads="1"/>
          </p:cNvSpPr>
          <p:nvPr/>
        </p:nvSpPr>
        <p:spPr bwMode="auto">
          <a:xfrm>
            <a:off x="394038" y="1788757"/>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400" dirty="0"/>
          </a:p>
        </p:txBody>
      </p:sp>
      <p:sp>
        <p:nvSpPr>
          <p:cNvPr id="105482" name="Rectangle 10"/>
          <p:cNvSpPr>
            <a:spLocks noGrp="1" noChangeArrowheads="1"/>
          </p:cNvSpPr>
          <p:nvPr>
            <p:ph type="body" idx="1"/>
          </p:nvPr>
        </p:nvSpPr>
        <p:spPr>
          <a:xfrm>
            <a:off x="0" y="774055"/>
            <a:ext cx="9144000" cy="5702945"/>
          </a:xfrm>
          <a:noFill/>
          <a:ln/>
        </p:spPr>
        <p:txBody>
          <a:bodyPr/>
          <a:lstStyle/>
          <a:p>
            <a:pPr marL="0" indent="0"/>
            <a:r>
              <a:rPr lang="en-US" altLang="en-US" sz="2000" b="0" dirty="0">
                <a:solidFill>
                  <a:schemeClr val="tx1"/>
                </a:solidFill>
              </a:rPr>
              <a:t>Hydrogen sulfide is found in volcanic gases and combusts to form sulfur dioxide and water (use previous problem). What is the theoretical mass of each substance based on the equation? </a:t>
            </a:r>
            <a:r>
              <a:rPr lang="en-US" altLang="en-US" sz="2000" dirty="0">
                <a:solidFill>
                  <a:srgbClr val="FFFF00"/>
                </a:solidFill>
              </a:rPr>
              <a:t>Prove the law of conservation of mass.</a:t>
            </a:r>
          </a:p>
          <a:p>
            <a:pPr marL="0" indent="0" algn="ctr"/>
            <a:r>
              <a:rPr lang="en-US" altLang="en-US" sz="3600" dirty="0"/>
              <a:t>2H</a:t>
            </a:r>
            <a:r>
              <a:rPr lang="en-US" altLang="en-US" sz="3600" baseline="-25000" dirty="0"/>
              <a:t>2</a:t>
            </a:r>
            <a:r>
              <a:rPr lang="en-US" altLang="en-US" sz="3600" dirty="0"/>
              <a:t>S(</a:t>
            </a:r>
            <a:r>
              <a:rPr lang="en-US" altLang="en-US" sz="3600" i="1" dirty="0"/>
              <a:t>g</a:t>
            </a:r>
            <a:r>
              <a:rPr lang="en-US" altLang="en-US" sz="3600" dirty="0"/>
              <a:t>) + 3O</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2SO</a:t>
            </a:r>
            <a:r>
              <a:rPr lang="en-US" altLang="en-US" sz="3600" baseline="-25000" dirty="0"/>
              <a:t>2</a:t>
            </a:r>
            <a:r>
              <a:rPr lang="en-US" altLang="en-US" sz="3600" dirty="0"/>
              <a:t>(</a:t>
            </a:r>
            <a:r>
              <a:rPr lang="en-US" altLang="en-US" sz="3600" i="1" dirty="0"/>
              <a:t>g</a:t>
            </a:r>
            <a:r>
              <a:rPr lang="en-US" altLang="en-US" sz="3600" dirty="0"/>
              <a:t>) + 2H</a:t>
            </a:r>
            <a:r>
              <a:rPr lang="en-US" altLang="en-US" sz="3600" baseline="-25000" dirty="0"/>
              <a:t>2</a:t>
            </a:r>
            <a:r>
              <a:rPr lang="en-US" altLang="en-US" sz="3600" dirty="0"/>
              <a:t>O(</a:t>
            </a:r>
            <a:r>
              <a:rPr lang="en-US" altLang="en-US" sz="3600" i="1" dirty="0"/>
              <a:t>g</a:t>
            </a:r>
            <a:r>
              <a:rPr lang="en-US" altLang="en-US" sz="3600" dirty="0"/>
              <a:t>)</a:t>
            </a:r>
          </a:p>
          <a:p>
            <a:pPr marL="0" indent="0">
              <a:spcBef>
                <a:spcPts val="1800"/>
              </a:spcBef>
            </a:pPr>
            <a:r>
              <a:rPr lang="en-US" altLang="en-US" sz="2400" dirty="0">
                <a:solidFill>
                  <a:schemeClr val="tx1"/>
                </a:solidFill>
              </a:rPr>
              <a:t>Use the coefficients to find mass of reactants &amp; products.</a:t>
            </a:r>
          </a:p>
          <a:p>
            <a:pPr algn="ctr">
              <a:spcBef>
                <a:spcPct val="50000"/>
              </a:spcBef>
            </a:pPr>
            <a:r>
              <a:rPr lang="en-US" altLang="en-US" sz="2400" dirty="0"/>
              <a:t> </a:t>
            </a:r>
          </a:p>
          <a:p>
            <a:pPr marL="0" indent="0" algn="ctr">
              <a:tabLst>
                <a:tab pos="1090613" algn="l"/>
              </a:tabLst>
            </a:pPr>
            <a:endParaRPr lang="en-US" altLang="en-US" sz="3600" dirty="0"/>
          </a:p>
          <a:p>
            <a:pPr marL="0" indent="0"/>
            <a:endParaRPr lang="en-US" altLang="en-US" sz="2400" b="0" dirty="0"/>
          </a:p>
        </p:txBody>
      </p:sp>
      <p:sp>
        <p:nvSpPr>
          <p:cNvPr id="6" name="Footer Placeholder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8"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9" name="Title 1"/>
          <p:cNvSpPr txBox="1">
            <a:spLocks/>
          </p:cNvSpPr>
          <p:nvPr/>
        </p:nvSpPr>
        <p:spPr bwMode="auto">
          <a:xfrm>
            <a:off x="6248400" y="76200"/>
            <a:ext cx="26670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Mole Ratios</a:t>
            </a:r>
          </a:p>
        </p:txBody>
      </p:sp>
    </p:spTree>
    <p:extLst>
      <p:ext uri="{BB962C8B-B14F-4D97-AF65-F5344CB8AC3E}">
        <p14:creationId xmlns:p14="http://schemas.microsoft.com/office/powerpoint/2010/main" val="2236979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Text Box 7"/>
          <p:cNvSpPr txBox="1">
            <a:spLocks noChangeArrowheads="1"/>
          </p:cNvSpPr>
          <p:nvPr/>
        </p:nvSpPr>
        <p:spPr bwMode="auto">
          <a:xfrm>
            <a:off x="394038" y="1788757"/>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400" dirty="0"/>
          </a:p>
        </p:txBody>
      </p:sp>
      <p:sp>
        <p:nvSpPr>
          <p:cNvPr id="105482" name="Rectangle 10"/>
          <p:cNvSpPr>
            <a:spLocks noGrp="1" noChangeArrowheads="1"/>
          </p:cNvSpPr>
          <p:nvPr>
            <p:ph type="body" idx="1"/>
          </p:nvPr>
        </p:nvSpPr>
        <p:spPr>
          <a:xfrm>
            <a:off x="0" y="774055"/>
            <a:ext cx="9144000" cy="5702945"/>
          </a:xfrm>
          <a:noFill/>
          <a:ln/>
        </p:spPr>
        <p:txBody>
          <a:bodyPr/>
          <a:lstStyle/>
          <a:p>
            <a:pPr marL="0" indent="0"/>
            <a:r>
              <a:rPr lang="en-US" altLang="en-US" sz="2000" b="0" dirty="0">
                <a:solidFill>
                  <a:schemeClr val="tx1"/>
                </a:solidFill>
              </a:rPr>
              <a:t>Hydrogen sulfide is found in volcanic gases and combusts to form sulfur dioxide and water (use previous problem). What is the theoretical mass of each substance based on the equation? Prove the law of conservation of mass.</a:t>
            </a:r>
          </a:p>
          <a:p>
            <a:pPr marL="0" indent="0" algn="ctr"/>
            <a:r>
              <a:rPr lang="en-US" altLang="en-US" sz="3600" dirty="0"/>
              <a:t>2H</a:t>
            </a:r>
            <a:r>
              <a:rPr lang="en-US" altLang="en-US" sz="3600" baseline="-25000" dirty="0"/>
              <a:t>2</a:t>
            </a:r>
            <a:r>
              <a:rPr lang="en-US" altLang="en-US" sz="3600" dirty="0"/>
              <a:t>S(</a:t>
            </a:r>
            <a:r>
              <a:rPr lang="en-US" altLang="en-US" sz="3600" i="1" dirty="0"/>
              <a:t>g</a:t>
            </a:r>
            <a:r>
              <a:rPr lang="en-US" altLang="en-US" sz="3600" dirty="0"/>
              <a:t>) + 3O</a:t>
            </a:r>
            <a:r>
              <a:rPr lang="en-US" altLang="en-US" sz="3600" baseline="-25000" dirty="0"/>
              <a:t>2</a:t>
            </a:r>
            <a:r>
              <a:rPr lang="en-US" altLang="en-US" sz="3600" dirty="0"/>
              <a:t>(</a:t>
            </a:r>
            <a:r>
              <a:rPr lang="en-US" altLang="en-US" sz="3600" i="1" dirty="0"/>
              <a:t>g</a:t>
            </a:r>
            <a:r>
              <a:rPr lang="en-US" altLang="en-US" sz="3600" dirty="0"/>
              <a:t>) </a:t>
            </a:r>
            <a:r>
              <a:rPr lang="en-US" altLang="en-US" sz="3600" dirty="0">
                <a:sym typeface="Symbol" panose="05050102010706020507" pitchFamily="18" charset="2"/>
              </a:rPr>
              <a:t></a:t>
            </a:r>
            <a:r>
              <a:rPr lang="en-US" altLang="en-US" sz="3600" dirty="0"/>
              <a:t> 2SO</a:t>
            </a:r>
            <a:r>
              <a:rPr lang="en-US" altLang="en-US" sz="3600" baseline="-25000" dirty="0"/>
              <a:t>2</a:t>
            </a:r>
            <a:r>
              <a:rPr lang="en-US" altLang="en-US" sz="3600" dirty="0"/>
              <a:t>(</a:t>
            </a:r>
            <a:r>
              <a:rPr lang="en-US" altLang="en-US" sz="3600" i="1" dirty="0"/>
              <a:t>g</a:t>
            </a:r>
            <a:r>
              <a:rPr lang="en-US" altLang="en-US" sz="3600" dirty="0"/>
              <a:t>) + 2H</a:t>
            </a:r>
            <a:r>
              <a:rPr lang="en-US" altLang="en-US" sz="3600" baseline="-25000" dirty="0"/>
              <a:t>2</a:t>
            </a:r>
            <a:r>
              <a:rPr lang="en-US" altLang="en-US" sz="3600" dirty="0"/>
              <a:t>O(</a:t>
            </a:r>
            <a:r>
              <a:rPr lang="en-US" altLang="en-US" sz="3600" i="1" dirty="0"/>
              <a:t>g</a:t>
            </a:r>
            <a:r>
              <a:rPr lang="en-US" altLang="en-US" sz="3600" dirty="0"/>
              <a:t>)</a:t>
            </a:r>
          </a:p>
          <a:p>
            <a:pPr marL="0" indent="0">
              <a:spcBef>
                <a:spcPts val="1800"/>
              </a:spcBef>
            </a:pPr>
            <a:r>
              <a:rPr lang="en-US" altLang="en-US" sz="2400" dirty="0">
                <a:solidFill>
                  <a:schemeClr val="tx1"/>
                </a:solidFill>
              </a:rPr>
              <a:t>Use the coefficients to find mass of reactants &amp; products.</a:t>
            </a:r>
          </a:p>
          <a:p>
            <a:pPr algn="ctr">
              <a:spcBef>
                <a:spcPct val="50000"/>
              </a:spcBef>
            </a:pPr>
            <a:r>
              <a:rPr lang="en-US" altLang="en-US" sz="2400" dirty="0"/>
              <a:t>2 </a:t>
            </a:r>
            <a:r>
              <a:rPr lang="en-US" altLang="en-US" sz="2400" dirty="0" err="1"/>
              <a:t>mol</a:t>
            </a:r>
            <a:r>
              <a:rPr lang="en-US" altLang="en-US" sz="2400" dirty="0"/>
              <a:t> H</a:t>
            </a:r>
            <a:r>
              <a:rPr lang="en-US" altLang="en-US" sz="2400" baseline="-25000" dirty="0"/>
              <a:t>2</a:t>
            </a:r>
            <a:r>
              <a:rPr lang="en-US" altLang="en-US" sz="2400" dirty="0"/>
              <a:t>S + 3 </a:t>
            </a:r>
            <a:r>
              <a:rPr lang="en-US" altLang="en-US" sz="2400" dirty="0" err="1"/>
              <a:t>mol</a:t>
            </a:r>
            <a:r>
              <a:rPr lang="en-US" altLang="en-US" sz="2400" dirty="0"/>
              <a:t> O</a:t>
            </a:r>
            <a:r>
              <a:rPr lang="en-US" altLang="en-US" sz="2400" baseline="-25000" dirty="0"/>
              <a:t>2</a:t>
            </a:r>
            <a:r>
              <a:rPr lang="en-US" altLang="en-US" sz="2400" dirty="0"/>
              <a:t>           2 </a:t>
            </a:r>
            <a:r>
              <a:rPr lang="en-US" altLang="en-US" sz="2400" dirty="0" err="1"/>
              <a:t>mol</a:t>
            </a:r>
            <a:r>
              <a:rPr lang="en-US" altLang="en-US" sz="2400" dirty="0"/>
              <a:t> SO</a:t>
            </a:r>
            <a:r>
              <a:rPr lang="en-US" altLang="en-US" sz="2400" baseline="-25000" dirty="0"/>
              <a:t>2</a:t>
            </a:r>
            <a:r>
              <a:rPr lang="en-US" altLang="en-US" sz="2400" dirty="0"/>
              <a:t> + 2 </a:t>
            </a:r>
            <a:r>
              <a:rPr lang="en-US" altLang="en-US" sz="2400" dirty="0" err="1"/>
              <a:t>mol</a:t>
            </a:r>
            <a:r>
              <a:rPr lang="en-US" altLang="en-US" sz="2400" dirty="0"/>
              <a:t> H</a:t>
            </a:r>
            <a:r>
              <a:rPr lang="en-US" altLang="en-US" sz="2400" baseline="-25000" dirty="0"/>
              <a:t>2</a:t>
            </a:r>
            <a:r>
              <a:rPr lang="en-US" altLang="en-US" sz="2400" dirty="0"/>
              <a:t>O</a:t>
            </a:r>
          </a:p>
          <a:p>
            <a:pPr marL="0" indent="0" algn="ctr">
              <a:tabLst>
                <a:tab pos="1090613" algn="l"/>
              </a:tabLst>
            </a:pPr>
            <a:endParaRPr lang="en-US" altLang="en-US" sz="3600" dirty="0"/>
          </a:p>
          <a:p>
            <a:pPr marL="0" indent="0"/>
            <a:endParaRPr lang="en-US" altLang="en-US" sz="2400" b="0" dirty="0"/>
          </a:p>
        </p:txBody>
      </p:sp>
      <p:sp>
        <p:nvSpPr>
          <p:cNvPr id="6" name="Footer Placeholder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8"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sp>
        <p:nvSpPr>
          <p:cNvPr id="9" name="Title 1"/>
          <p:cNvSpPr txBox="1">
            <a:spLocks/>
          </p:cNvSpPr>
          <p:nvPr/>
        </p:nvSpPr>
        <p:spPr bwMode="auto">
          <a:xfrm>
            <a:off x="5638800" y="76200"/>
            <a:ext cx="32766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Learning Mole Ratios</a:t>
            </a:r>
          </a:p>
        </p:txBody>
      </p:sp>
      <p:sp>
        <p:nvSpPr>
          <p:cNvPr id="7" name="Line 10"/>
          <p:cNvSpPr>
            <a:spLocks noChangeShapeType="1"/>
          </p:cNvSpPr>
          <p:nvPr/>
        </p:nvSpPr>
        <p:spPr bwMode="auto">
          <a:xfrm>
            <a:off x="4216995" y="3352800"/>
            <a:ext cx="533400" cy="0"/>
          </a:xfrm>
          <a:prstGeom prst="line">
            <a:avLst/>
          </a:prstGeom>
          <a:noFill/>
          <a:ln w="190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 name="Picture 9"/>
          <p:cNvPicPr>
            <a:picLocks noChangeAspect="1"/>
          </p:cNvPicPr>
          <p:nvPr/>
        </p:nvPicPr>
        <p:blipFill rotWithShape="1">
          <a:blip r:embed="rId2"/>
          <a:srcRect l="10541" t="53513" b="22628"/>
          <a:stretch/>
        </p:blipFill>
        <p:spPr>
          <a:xfrm>
            <a:off x="1049573" y="4343401"/>
            <a:ext cx="7103827" cy="739112"/>
          </a:xfrm>
          <a:prstGeom prst="rect">
            <a:avLst/>
          </a:prstGeom>
        </p:spPr>
      </p:pic>
      <p:pic>
        <p:nvPicPr>
          <p:cNvPr id="11" name="Picture 10"/>
          <p:cNvPicPr>
            <a:picLocks noChangeAspect="1"/>
          </p:cNvPicPr>
          <p:nvPr/>
        </p:nvPicPr>
        <p:blipFill rotWithShape="1">
          <a:blip r:embed="rId2"/>
          <a:srcRect b="69420"/>
          <a:stretch/>
        </p:blipFill>
        <p:spPr>
          <a:xfrm>
            <a:off x="254654" y="3606145"/>
            <a:ext cx="5079346" cy="626807"/>
          </a:xfrm>
          <a:prstGeom prst="rect">
            <a:avLst/>
          </a:prstGeom>
        </p:spPr>
      </p:pic>
      <p:pic>
        <p:nvPicPr>
          <p:cNvPr id="12" name="Picture 11"/>
          <p:cNvPicPr>
            <a:picLocks noChangeAspect="1"/>
          </p:cNvPicPr>
          <p:nvPr/>
        </p:nvPicPr>
        <p:blipFill rotWithShape="1">
          <a:blip r:embed="rId2"/>
          <a:srcRect l="22502" t="26023" b="44475"/>
          <a:stretch/>
        </p:blipFill>
        <p:spPr>
          <a:xfrm>
            <a:off x="4750395" y="3581399"/>
            <a:ext cx="3936405" cy="646471"/>
          </a:xfrm>
          <a:prstGeom prst="rect">
            <a:avLst/>
          </a:prstGeom>
        </p:spPr>
      </p:pic>
      <p:sp>
        <p:nvSpPr>
          <p:cNvPr id="2" name="Rectangle 1"/>
          <p:cNvSpPr/>
          <p:nvPr/>
        </p:nvSpPr>
        <p:spPr>
          <a:xfrm>
            <a:off x="0" y="5246638"/>
            <a:ext cx="9144000" cy="1154162"/>
          </a:xfrm>
          <a:prstGeom prst="rect">
            <a:avLst/>
          </a:prstGeom>
        </p:spPr>
        <p:txBody>
          <a:bodyPr wrap="square">
            <a:spAutoFit/>
          </a:bodyPr>
          <a:lstStyle/>
          <a:p>
            <a:pPr marL="3175" indent="-3175" algn="ctr">
              <a:spcBef>
                <a:spcPts val="1800"/>
              </a:spcBef>
              <a:tabLst>
                <a:tab pos="1371600" algn="l"/>
                <a:tab pos="1887538" algn="l"/>
                <a:tab pos="4351338" algn="l"/>
              </a:tabLst>
            </a:pPr>
            <a:r>
              <a:rPr lang="en-US" altLang="en-US" sz="3200" dirty="0"/>
              <a:t>164 g = 164 g</a:t>
            </a:r>
          </a:p>
          <a:p>
            <a:pPr marL="3175" indent="-3175" algn="ctr">
              <a:spcBef>
                <a:spcPts val="600"/>
              </a:spcBef>
              <a:tabLst>
                <a:tab pos="1371600" algn="l"/>
                <a:tab pos="1887538" algn="l"/>
                <a:tab pos="4351338" algn="l"/>
              </a:tabLst>
            </a:pPr>
            <a:r>
              <a:rPr lang="en-US" altLang="en-US" sz="3200" dirty="0"/>
              <a:t> </a:t>
            </a:r>
            <a:r>
              <a:rPr lang="en-US" sz="3200" i="1" dirty="0">
                <a:solidFill>
                  <a:srgbClr val="FF0000"/>
                </a:solidFill>
                <a:latin typeface="Times New Roman" panose="02020603050405020304" pitchFamily="18" charset="0"/>
                <a:cs typeface="Times New Roman" panose="02020603050405020304" pitchFamily="18" charset="0"/>
              </a:rPr>
              <a:t>This shows the law of Conservation of Mass</a:t>
            </a:r>
          </a:p>
        </p:txBody>
      </p:sp>
    </p:spTree>
    <p:extLst>
      <p:ext uri="{BB962C8B-B14F-4D97-AF65-F5344CB8AC3E}">
        <p14:creationId xmlns:p14="http://schemas.microsoft.com/office/powerpoint/2010/main" val="66922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482">
                                            <p:txEl>
                                              <p:pRg st="3" end="3"/>
                                            </p:txEl>
                                          </p:spTgt>
                                        </p:tgtEl>
                                        <p:attrNameLst>
                                          <p:attrName>style.visibility</p:attrName>
                                        </p:attrNameLst>
                                      </p:cBhvr>
                                      <p:to>
                                        <p:strVal val="visible"/>
                                      </p:to>
                                    </p:set>
                                    <p:animEffect transition="in" filter="fade">
                                      <p:cBhvr>
                                        <p:cTn id="7" dur="500"/>
                                        <p:tgtEl>
                                          <p:spTgt spid="105482">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500"/>
                                        <p:tgtEl>
                                          <p:spTgt spid="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0" y="914400"/>
            <a:ext cx="9144000" cy="533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lvl="0" indent="0" algn="ctr">
              <a:spcBef>
                <a:spcPts val="1200"/>
              </a:spcBef>
            </a:pPr>
            <a:r>
              <a:rPr lang="en-US" sz="3600" dirty="0"/>
              <a:t>General Problem Solving Rules</a:t>
            </a:r>
          </a:p>
          <a:p>
            <a:pPr lvl="0">
              <a:spcBef>
                <a:spcPts val="600"/>
              </a:spcBef>
            </a:pPr>
            <a:r>
              <a:rPr lang="en-US" b="1" dirty="0">
                <a:solidFill>
                  <a:srgbClr val="FFFF00"/>
                </a:solidFill>
              </a:rPr>
              <a:t>1.  Write a balanced equation</a:t>
            </a:r>
            <a:endParaRPr lang="en-US" dirty="0">
              <a:solidFill>
                <a:srgbClr val="FFFF00"/>
              </a:solidFill>
            </a:endParaRPr>
          </a:p>
          <a:p>
            <a:pPr marL="636588" lvl="0" indent="-296863">
              <a:spcBef>
                <a:spcPts val="600"/>
              </a:spcBef>
              <a:spcAft>
                <a:spcPts val="600"/>
              </a:spcAft>
              <a:buFont typeface="Arial" panose="020B0604020202020204" pitchFamily="34" charset="0"/>
              <a:buChar char="•"/>
            </a:pPr>
            <a:r>
              <a:rPr lang="en-US" sz="2000" i="1" dirty="0"/>
              <a:t>Based on the information given and using the knowledge gained in stoichiometry of formulas</a:t>
            </a:r>
            <a:endParaRPr lang="en-US" sz="2000" dirty="0"/>
          </a:p>
          <a:p>
            <a:pPr lvl="0"/>
            <a:r>
              <a:rPr lang="en-US" b="1" dirty="0">
                <a:solidFill>
                  <a:srgbClr val="7030A0"/>
                </a:solidFill>
              </a:rPr>
              <a:t>2.  Determine MOLES of reactants and products</a:t>
            </a:r>
            <a:endParaRPr lang="en-US" dirty="0">
              <a:solidFill>
                <a:srgbClr val="7030A0"/>
              </a:solidFill>
            </a:endParaRPr>
          </a:p>
          <a:p>
            <a:pPr marL="636588" indent="-296863">
              <a:spcBef>
                <a:spcPts val="600"/>
              </a:spcBef>
              <a:spcAft>
                <a:spcPts val="600"/>
              </a:spcAft>
              <a:buFont typeface="Arial" panose="020B0604020202020204" pitchFamily="34" charset="0"/>
              <a:buChar char="•"/>
            </a:pPr>
            <a:r>
              <a:rPr lang="en-US" sz="2000" i="1" dirty="0"/>
              <a:t>The “MOLE” concept is the basis, the standard, for Quantitative Analysis</a:t>
            </a:r>
            <a:endParaRPr lang="en-US" sz="2000" dirty="0"/>
          </a:p>
          <a:p>
            <a:pPr marL="457200" lvl="0" indent="-457200"/>
            <a:r>
              <a:rPr lang="en-US" b="1" dirty="0">
                <a:solidFill>
                  <a:srgbClr val="FFFF00"/>
                </a:solidFill>
              </a:rPr>
              <a:t>3.	Use the </a:t>
            </a:r>
            <a:r>
              <a:rPr lang="en-US" b="1" u="sng" dirty="0">
                <a:solidFill>
                  <a:srgbClr val="FF0000"/>
                </a:solidFill>
              </a:rPr>
              <a:t>MOLE</a:t>
            </a:r>
            <a:r>
              <a:rPr lang="en-US" b="1" dirty="0">
                <a:solidFill>
                  <a:srgbClr val="FF0000"/>
                </a:solidFill>
              </a:rPr>
              <a:t> </a:t>
            </a:r>
            <a:r>
              <a:rPr lang="en-US" b="1" u="sng" dirty="0">
                <a:solidFill>
                  <a:srgbClr val="FF0000"/>
                </a:solidFill>
              </a:rPr>
              <a:t>RATIO</a:t>
            </a:r>
            <a:r>
              <a:rPr lang="en-US" b="1" dirty="0">
                <a:solidFill>
                  <a:srgbClr val="FF0000"/>
                </a:solidFill>
              </a:rPr>
              <a:t>s </a:t>
            </a:r>
            <a:r>
              <a:rPr lang="en-US" b="1" dirty="0">
                <a:solidFill>
                  <a:srgbClr val="FFFF00"/>
                </a:solidFill>
              </a:rPr>
              <a:t>to interconvert between reactants and products</a:t>
            </a:r>
            <a:endParaRPr lang="en-US" dirty="0">
              <a:solidFill>
                <a:srgbClr val="FFFF00"/>
              </a:solidFill>
            </a:endParaRPr>
          </a:p>
          <a:p>
            <a:pPr marL="636588" lvl="0" indent="-296863">
              <a:spcBef>
                <a:spcPts val="600"/>
              </a:spcBef>
              <a:spcAft>
                <a:spcPts val="600"/>
              </a:spcAft>
              <a:buFont typeface="Arial" panose="020B0604020202020204" pitchFamily="34" charset="0"/>
              <a:buChar char="•"/>
            </a:pPr>
            <a:r>
              <a:rPr lang="en-US" sz="2000" i="1" dirty="0"/>
              <a:t>Coefficients in an equation represent the number of moles of any molecule or compound in that equation</a:t>
            </a:r>
          </a:p>
          <a:p>
            <a:pPr marL="636588" lvl="0" indent="-296863">
              <a:spcBef>
                <a:spcPts val="600"/>
              </a:spcBef>
              <a:spcAft>
                <a:spcPts val="600"/>
              </a:spcAft>
              <a:buFont typeface="Arial" panose="020B0604020202020204" pitchFamily="34" charset="0"/>
              <a:buChar char="•"/>
            </a:pPr>
            <a:r>
              <a:rPr lang="en-US" sz="2000" dirty="0"/>
              <a:t>Since “MOLES” is a standard among all substances, we can use a MOLE RATIO to interconvert different quantitative measurements</a:t>
            </a:r>
          </a:p>
          <a:p>
            <a:pPr lvl="0"/>
            <a:r>
              <a:rPr lang="en-US" b="1" dirty="0">
                <a:solidFill>
                  <a:srgbClr val="7030A0"/>
                </a:solidFill>
              </a:rPr>
              <a:t>4.  Convert moles to the desired unit</a:t>
            </a:r>
            <a:r>
              <a:rPr lang="en-US" dirty="0">
                <a:solidFill>
                  <a:srgbClr val="7030A0"/>
                </a:solidFill>
              </a:rPr>
              <a:t> or quantity</a:t>
            </a:r>
          </a:p>
        </p:txBody>
      </p:sp>
      <p:sp>
        <p:nvSpPr>
          <p:cNvPr id="151558" name="Rectangle 6"/>
          <p:cNvSpPr>
            <a:spLocks noGrp="1" noChangeArrowheads="1"/>
          </p:cNvSpPr>
          <p:nvPr>
            <p:ph type="title"/>
          </p:nvPr>
        </p:nvSpPr>
        <p:spPr>
          <a:xfrm>
            <a:off x="1905000" y="0"/>
            <a:ext cx="5867400" cy="826304"/>
          </a:xfrm>
          <a:solidFill>
            <a:schemeClr val="accent6">
              <a:lumMod val="20000"/>
              <a:lumOff val="80000"/>
            </a:schemeClr>
          </a:solidFill>
          <a:ln/>
        </p:spPr>
        <p:txBody>
          <a:bodyPr/>
          <a:lstStyle/>
          <a:p>
            <a:pPr lvl="0" algn="ctr"/>
            <a:r>
              <a:rPr lang="en-US" sz="3600" dirty="0">
                <a:effectLst/>
              </a:rPr>
              <a:t>Stoichiometry of Equations</a:t>
            </a: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pic>
        <p:nvPicPr>
          <p:cNvPr id="6" name="Picture 5"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76200" y="93980"/>
            <a:ext cx="1200150" cy="972820"/>
          </a:xfrm>
          <a:prstGeom prst="rect">
            <a:avLst/>
          </a:prstGeom>
        </p:spPr>
      </p:pic>
    </p:spTree>
    <p:extLst>
      <p:ext uri="{BB962C8B-B14F-4D97-AF65-F5344CB8AC3E}">
        <p14:creationId xmlns:p14="http://schemas.microsoft.com/office/powerpoint/2010/main" val="26351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556">
                                            <p:txEl>
                                              <p:pRg st="1" end="1"/>
                                            </p:txEl>
                                          </p:spTgt>
                                        </p:tgtEl>
                                        <p:attrNameLst>
                                          <p:attrName>style.visibility</p:attrName>
                                        </p:attrNameLst>
                                      </p:cBhvr>
                                      <p:to>
                                        <p:strVal val="visible"/>
                                      </p:to>
                                    </p:set>
                                    <p:animEffect transition="in" filter="fade">
                                      <p:cBhvr>
                                        <p:cTn id="7" dur="500"/>
                                        <p:tgtEl>
                                          <p:spTgt spid="15155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556">
                                            <p:txEl>
                                              <p:pRg st="2" end="2"/>
                                            </p:txEl>
                                          </p:spTgt>
                                        </p:tgtEl>
                                        <p:attrNameLst>
                                          <p:attrName>style.visibility</p:attrName>
                                        </p:attrNameLst>
                                      </p:cBhvr>
                                      <p:to>
                                        <p:strVal val="visible"/>
                                      </p:to>
                                    </p:set>
                                    <p:animEffect transition="in" filter="fade">
                                      <p:cBhvr>
                                        <p:cTn id="12" dur="500"/>
                                        <p:tgtEl>
                                          <p:spTgt spid="15155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556">
                                            <p:txEl>
                                              <p:pRg st="3" end="3"/>
                                            </p:txEl>
                                          </p:spTgt>
                                        </p:tgtEl>
                                        <p:attrNameLst>
                                          <p:attrName>style.visibility</p:attrName>
                                        </p:attrNameLst>
                                      </p:cBhvr>
                                      <p:to>
                                        <p:strVal val="visible"/>
                                      </p:to>
                                    </p:set>
                                    <p:animEffect transition="in" filter="fade">
                                      <p:cBhvr>
                                        <p:cTn id="17" dur="500"/>
                                        <p:tgtEl>
                                          <p:spTgt spid="15155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556">
                                            <p:txEl>
                                              <p:pRg st="4" end="4"/>
                                            </p:txEl>
                                          </p:spTgt>
                                        </p:tgtEl>
                                        <p:attrNameLst>
                                          <p:attrName>style.visibility</p:attrName>
                                        </p:attrNameLst>
                                      </p:cBhvr>
                                      <p:to>
                                        <p:strVal val="visible"/>
                                      </p:to>
                                    </p:set>
                                    <p:animEffect transition="in" filter="fade">
                                      <p:cBhvr>
                                        <p:cTn id="22" dur="500"/>
                                        <p:tgtEl>
                                          <p:spTgt spid="15155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1556">
                                            <p:txEl>
                                              <p:pRg st="5" end="5"/>
                                            </p:txEl>
                                          </p:spTgt>
                                        </p:tgtEl>
                                        <p:attrNameLst>
                                          <p:attrName>style.visibility</p:attrName>
                                        </p:attrNameLst>
                                      </p:cBhvr>
                                      <p:to>
                                        <p:strVal val="visible"/>
                                      </p:to>
                                    </p:set>
                                    <p:animEffect transition="in" filter="fade">
                                      <p:cBhvr>
                                        <p:cTn id="27" dur="500"/>
                                        <p:tgtEl>
                                          <p:spTgt spid="15155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1556">
                                            <p:txEl>
                                              <p:pRg st="6" end="6"/>
                                            </p:txEl>
                                          </p:spTgt>
                                        </p:tgtEl>
                                        <p:attrNameLst>
                                          <p:attrName>style.visibility</p:attrName>
                                        </p:attrNameLst>
                                      </p:cBhvr>
                                      <p:to>
                                        <p:strVal val="visible"/>
                                      </p:to>
                                    </p:set>
                                    <p:animEffect transition="in" filter="fade">
                                      <p:cBhvr>
                                        <p:cTn id="32" dur="500"/>
                                        <p:tgtEl>
                                          <p:spTgt spid="15155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1556">
                                            <p:txEl>
                                              <p:pRg st="7" end="7"/>
                                            </p:txEl>
                                          </p:spTgt>
                                        </p:tgtEl>
                                        <p:attrNameLst>
                                          <p:attrName>style.visibility</p:attrName>
                                        </p:attrNameLst>
                                      </p:cBhvr>
                                      <p:to>
                                        <p:strVal val="visible"/>
                                      </p:to>
                                    </p:set>
                                    <p:animEffect transition="in" filter="fade">
                                      <p:cBhvr>
                                        <p:cTn id="37" dur="500"/>
                                        <p:tgtEl>
                                          <p:spTgt spid="15155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1556">
                                            <p:txEl>
                                              <p:pRg st="8" end="8"/>
                                            </p:txEl>
                                          </p:spTgt>
                                        </p:tgtEl>
                                        <p:attrNameLst>
                                          <p:attrName>style.visibility</p:attrName>
                                        </p:attrNameLst>
                                      </p:cBhvr>
                                      <p:to>
                                        <p:strVal val="visible"/>
                                      </p:to>
                                    </p:set>
                                    <p:animEffect transition="in" filter="fade">
                                      <p:cBhvr>
                                        <p:cTn id="42" dur="500"/>
                                        <p:tgtEl>
                                          <p:spTgt spid="15155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Text Box 10"/>
          <p:cNvSpPr txBox="1">
            <a:spLocks noChangeArrowheads="1"/>
          </p:cNvSpPr>
          <p:nvPr/>
        </p:nvSpPr>
        <p:spPr bwMode="auto">
          <a:xfrm>
            <a:off x="152400" y="838200"/>
            <a:ext cx="8991600"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51117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0" dirty="0">
                <a:solidFill>
                  <a:schemeClr val="tx1"/>
                </a:solidFill>
              </a:rPr>
              <a:t>How many moles of NH</a:t>
            </a:r>
            <a:r>
              <a:rPr lang="en-US" altLang="en-US" sz="2800" b="0" baseline="-25000" dirty="0">
                <a:solidFill>
                  <a:schemeClr val="tx1"/>
                </a:solidFill>
              </a:rPr>
              <a:t>3</a:t>
            </a:r>
            <a:r>
              <a:rPr lang="en-US" altLang="en-US" sz="2800" b="0" dirty="0">
                <a:solidFill>
                  <a:schemeClr val="tx1"/>
                </a:solidFill>
              </a:rPr>
              <a:t> are produced when 0.60 </a:t>
            </a:r>
            <a:r>
              <a:rPr lang="en-US" altLang="en-US" sz="2800" b="0" dirty="0" err="1">
                <a:solidFill>
                  <a:schemeClr val="tx1"/>
                </a:solidFill>
              </a:rPr>
              <a:t>mol</a:t>
            </a:r>
            <a:r>
              <a:rPr lang="en-US" altLang="en-US" sz="2800" b="0" dirty="0">
                <a:solidFill>
                  <a:schemeClr val="tx1"/>
                </a:solidFill>
              </a:rPr>
              <a:t> of nitrogen reacts with hydrogen? </a:t>
            </a:r>
          </a:p>
          <a:p>
            <a:pPr algn="ctr">
              <a:spcBef>
                <a:spcPct val="50000"/>
              </a:spcBef>
            </a:pPr>
            <a:r>
              <a:rPr lang="en-US" altLang="en-US" sz="3600" b="0" dirty="0">
                <a:solidFill>
                  <a:schemeClr val="tx1"/>
                </a:solidFill>
              </a:rPr>
              <a:t>N</a:t>
            </a:r>
            <a:r>
              <a:rPr lang="en-US" altLang="en-US" sz="3600" b="0" baseline="-25000" dirty="0">
                <a:solidFill>
                  <a:schemeClr val="tx1"/>
                </a:solidFill>
              </a:rPr>
              <a:t>2</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 + 3H</a:t>
            </a:r>
            <a:r>
              <a:rPr lang="en-US" altLang="en-US" sz="3600" b="0" baseline="-25000" dirty="0">
                <a:solidFill>
                  <a:schemeClr val="tx1"/>
                </a:solidFill>
              </a:rPr>
              <a:t>2</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 </a:t>
            </a:r>
            <a:r>
              <a:rPr lang="en-US" altLang="en-US" sz="3600" b="0" dirty="0">
                <a:solidFill>
                  <a:schemeClr val="tx1"/>
                </a:solidFill>
                <a:sym typeface="Symbol" panose="05050102010706020507" pitchFamily="18" charset="2"/>
              </a:rPr>
              <a:t></a:t>
            </a:r>
            <a:r>
              <a:rPr lang="en-US" altLang="en-US" sz="3600" b="0" dirty="0">
                <a:solidFill>
                  <a:schemeClr val="tx1"/>
                </a:solidFill>
              </a:rPr>
              <a:t> 2NH</a:t>
            </a:r>
            <a:r>
              <a:rPr lang="en-US" altLang="en-US" sz="3600" b="0" baseline="-25000" dirty="0">
                <a:solidFill>
                  <a:schemeClr val="tx1"/>
                </a:solidFill>
              </a:rPr>
              <a:t>3</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a:t>
            </a:r>
          </a:p>
          <a:p>
            <a:pPr marL="0" indent="0">
              <a:spcBef>
                <a:spcPct val="50000"/>
              </a:spcBef>
            </a:pPr>
            <a:r>
              <a:rPr lang="en-US" altLang="en-US" sz="2800" dirty="0">
                <a:solidFill>
                  <a:srgbClr val="FFFF00"/>
                </a:solidFill>
              </a:rPr>
              <a:t>Determine moles: </a:t>
            </a:r>
          </a:p>
          <a:p>
            <a:pPr marL="0" indent="0">
              <a:spcBef>
                <a:spcPts val="600"/>
              </a:spcBef>
            </a:pPr>
            <a:r>
              <a:rPr lang="en-US" altLang="en-US" sz="2800" dirty="0">
                <a:solidFill>
                  <a:srgbClr val="7030A0"/>
                </a:solidFill>
              </a:rPr>
              <a:t> </a:t>
            </a:r>
          </a:p>
          <a:p>
            <a:pPr>
              <a:spcBef>
                <a:spcPts val="2400"/>
              </a:spcBef>
            </a:pPr>
            <a:r>
              <a:rPr lang="en-US" altLang="en-US" sz="2800" dirty="0"/>
              <a:t>Determine mole ratio: </a:t>
            </a:r>
            <a:r>
              <a:rPr lang="en-US" altLang="en-US" sz="2800" dirty="0">
                <a:solidFill>
                  <a:srgbClr val="FF0000"/>
                </a:solidFill>
              </a:rPr>
              <a:t> </a:t>
            </a:r>
            <a:endParaRPr lang="en-US" altLang="en-US" sz="2800" dirty="0">
              <a:solidFill>
                <a:srgbClr val="FF0000"/>
              </a:solidFill>
              <a:sym typeface="Symbol" panose="05050102010706020507" pitchFamily="18" charset="2"/>
            </a:endParaRPr>
          </a:p>
          <a:p>
            <a:pPr>
              <a:spcBef>
                <a:spcPts val="2400"/>
              </a:spcBef>
            </a:pPr>
            <a:r>
              <a:rPr lang="en-US" altLang="en-US" sz="2800" b="0" dirty="0">
                <a:solidFill>
                  <a:srgbClr val="0070C0"/>
                </a:solidFill>
                <a:sym typeface="Symbol" panose="05050102010706020507" pitchFamily="18" charset="2"/>
              </a:rPr>
              <a:t>Use mole ratio to interconvert:</a:t>
            </a:r>
            <a:endParaRPr lang="en-US" altLang="en-US" b="0" dirty="0">
              <a:solidFill>
                <a:srgbClr val="0070C0"/>
              </a:solidFill>
            </a:endParaRPr>
          </a:p>
        </p:txBody>
      </p:sp>
      <p:sp>
        <p:nvSpPr>
          <p:cNvPr id="4"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5" name="Title 1"/>
          <p:cNvSpPr txBox="1">
            <a:spLocks/>
          </p:cNvSpPr>
          <p:nvPr/>
        </p:nvSpPr>
        <p:spPr bwMode="auto">
          <a:xfrm>
            <a:off x="5638800" y="76200"/>
            <a:ext cx="32766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Using Mole Ratios</a:t>
            </a:r>
          </a:p>
        </p:txBody>
      </p:sp>
      <p:sp>
        <p:nvSpPr>
          <p:cNvPr id="6"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pic>
        <p:nvPicPr>
          <p:cNvPr id="7" name="Picture 6"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4419600" y="17780"/>
            <a:ext cx="990600" cy="820420"/>
          </a:xfrm>
          <a:prstGeom prst="rect">
            <a:avLst/>
          </a:prstGeom>
        </p:spPr>
      </p:pic>
    </p:spTree>
    <p:extLst>
      <p:ext uri="{BB962C8B-B14F-4D97-AF65-F5344CB8AC3E}">
        <p14:creationId xmlns:p14="http://schemas.microsoft.com/office/powerpoint/2010/main" val="69800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0">
                                            <p:txEl>
                                              <p:pRg st="1" end="1"/>
                                            </p:txEl>
                                          </p:spTgt>
                                        </p:tgtEl>
                                        <p:attrNameLst>
                                          <p:attrName>style.visibility</p:attrName>
                                        </p:attrNameLst>
                                      </p:cBhvr>
                                      <p:to>
                                        <p:strVal val="visible"/>
                                      </p:to>
                                    </p:set>
                                    <p:animEffect transition="in" filter="fade">
                                      <p:cBhvr>
                                        <p:cTn id="7" dur="500"/>
                                        <p:tgtEl>
                                          <p:spTgt spid="2049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90">
                                            <p:txEl>
                                              <p:pRg st="2" end="2"/>
                                            </p:txEl>
                                          </p:spTgt>
                                        </p:tgtEl>
                                        <p:attrNameLst>
                                          <p:attrName>style.visibility</p:attrName>
                                        </p:attrNameLst>
                                      </p:cBhvr>
                                      <p:to>
                                        <p:strVal val="visible"/>
                                      </p:to>
                                    </p:set>
                                    <p:animEffect transition="in" filter="fade">
                                      <p:cBhvr>
                                        <p:cTn id="12" dur="500"/>
                                        <p:tgtEl>
                                          <p:spTgt spid="204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90">
                                            <p:txEl>
                                              <p:pRg st="3" end="3"/>
                                            </p:txEl>
                                          </p:spTgt>
                                        </p:tgtEl>
                                        <p:attrNameLst>
                                          <p:attrName>style.visibility</p:attrName>
                                        </p:attrNameLst>
                                      </p:cBhvr>
                                      <p:to>
                                        <p:strVal val="visible"/>
                                      </p:to>
                                    </p:set>
                                    <p:animEffect transition="in" filter="fade">
                                      <p:cBhvr>
                                        <p:cTn id="17" dur="500"/>
                                        <p:tgtEl>
                                          <p:spTgt spid="2049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90">
                                            <p:txEl>
                                              <p:pRg st="4" end="4"/>
                                            </p:txEl>
                                          </p:spTgt>
                                        </p:tgtEl>
                                        <p:attrNameLst>
                                          <p:attrName>style.visibility</p:attrName>
                                        </p:attrNameLst>
                                      </p:cBhvr>
                                      <p:to>
                                        <p:strVal val="visible"/>
                                      </p:to>
                                    </p:set>
                                    <p:animEffect transition="in" filter="fade">
                                      <p:cBhvr>
                                        <p:cTn id="22" dur="500"/>
                                        <p:tgtEl>
                                          <p:spTgt spid="2049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90">
                                            <p:txEl>
                                              <p:pRg st="5" end="5"/>
                                            </p:txEl>
                                          </p:spTgt>
                                        </p:tgtEl>
                                        <p:attrNameLst>
                                          <p:attrName>style.visibility</p:attrName>
                                        </p:attrNameLst>
                                      </p:cBhvr>
                                      <p:to>
                                        <p:strVal val="visible"/>
                                      </p:to>
                                    </p:set>
                                    <p:animEffect transition="in" filter="fade">
                                      <p:cBhvr>
                                        <p:cTn id="27" dur="500"/>
                                        <p:tgtEl>
                                          <p:spTgt spid="204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9" name="Picture 19"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pic>
        <p:nvPicPr>
          <p:cNvPr id="5140" name="Picture 20"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279525" cy="16652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E80B88D-1B6B-460A-8DE0-F654A844A2B3}"/>
              </a:ext>
            </a:extLst>
          </p:cNvPr>
          <p:cNvPicPr>
            <a:picLocks noChangeAspect="1"/>
          </p:cNvPicPr>
          <p:nvPr/>
        </p:nvPicPr>
        <p:blipFill>
          <a:blip r:embed="rId5"/>
          <a:stretch>
            <a:fillRect/>
          </a:stretch>
        </p:blipFill>
        <p:spPr>
          <a:xfrm>
            <a:off x="0" y="1600200"/>
            <a:ext cx="8778211" cy="4781753"/>
          </a:xfrm>
          <a:prstGeom prst="rect">
            <a:avLst/>
          </a:prstGeom>
        </p:spPr>
      </p:pic>
    </p:spTree>
    <p:extLst>
      <p:ext uri="{BB962C8B-B14F-4D97-AF65-F5344CB8AC3E}">
        <p14:creationId xmlns:p14="http://schemas.microsoft.com/office/powerpoint/2010/main" val="3500257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Text Box 10"/>
          <p:cNvSpPr txBox="1">
            <a:spLocks noChangeArrowheads="1"/>
          </p:cNvSpPr>
          <p:nvPr/>
        </p:nvSpPr>
        <p:spPr bwMode="auto">
          <a:xfrm>
            <a:off x="152400" y="838200"/>
            <a:ext cx="8991600"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51117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0" dirty="0">
                <a:solidFill>
                  <a:schemeClr val="tx1"/>
                </a:solidFill>
              </a:rPr>
              <a:t>How many moles of NH</a:t>
            </a:r>
            <a:r>
              <a:rPr lang="en-US" altLang="en-US" sz="2800" b="0" baseline="-25000" dirty="0">
                <a:solidFill>
                  <a:schemeClr val="tx1"/>
                </a:solidFill>
              </a:rPr>
              <a:t>3</a:t>
            </a:r>
            <a:r>
              <a:rPr lang="en-US" altLang="en-US" sz="2800" b="0" dirty="0">
                <a:solidFill>
                  <a:schemeClr val="tx1"/>
                </a:solidFill>
              </a:rPr>
              <a:t> are produced when 0.60 </a:t>
            </a:r>
            <a:r>
              <a:rPr lang="en-US" altLang="en-US" sz="2800" b="0" dirty="0" err="1">
                <a:solidFill>
                  <a:schemeClr val="tx1"/>
                </a:solidFill>
              </a:rPr>
              <a:t>mol</a:t>
            </a:r>
            <a:r>
              <a:rPr lang="en-US" altLang="en-US" sz="2800" b="0" dirty="0">
                <a:solidFill>
                  <a:schemeClr val="tx1"/>
                </a:solidFill>
              </a:rPr>
              <a:t> of nitrogen reacts with hydrogen? </a:t>
            </a:r>
          </a:p>
          <a:p>
            <a:pPr algn="ctr">
              <a:spcBef>
                <a:spcPct val="50000"/>
              </a:spcBef>
            </a:pPr>
            <a:r>
              <a:rPr lang="en-US" altLang="en-US" sz="3600" b="0" dirty="0">
                <a:solidFill>
                  <a:schemeClr val="tx1"/>
                </a:solidFill>
              </a:rPr>
              <a:t>N</a:t>
            </a:r>
            <a:r>
              <a:rPr lang="en-US" altLang="en-US" sz="3600" b="0" baseline="-25000" dirty="0">
                <a:solidFill>
                  <a:schemeClr val="tx1"/>
                </a:solidFill>
              </a:rPr>
              <a:t>2</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 + 3H</a:t>
            </a:r>
            <a:r>
              <a:rPr lang="en-US" altLang="en-US" sz="3600" b="0" baseline="-25000" dirty="0">
                <a:solidFill>
                  <a:schemeClr val="tx1"/>
                </a:solidFill>
              </a:rPr>
              <a:t>2</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 </a:t>
            </a:r>
            <a:r>
              <a:rPr lang="en-US" altLang="en-US" sz="3600" b="0" dirty="0">
                <a:solidFill>
                  <a:schemeClr val="tx1"/>
                </a:solidFill>
                <a:sym typeface="Symbol" panose="05050102010706020507" pitchFamily="18" charset="2"/>
              </a:rPr>
              <a:t></a:t>
            </a:r>
            <a:r>
              <a:rPr lang="en-US" altLang="en-US" sz="3600" b="0" dirty="0">
                <a:solidFill>
                  <a:schemeClr val="tx1"/>
                </a:solidFill>
              </a:rPr>
              <a:t> 2NH</a:t>
            </a:r>
            <a:r>
              <a:rPr lang="en-US" altLang="en-US" sz="3600" b="0" baseline="-25000" dirty="0">
                <a:solidFill>
                  <a:schemeClr val="tx1"/>
                </a:solidFill>
              </a:rPr>
              <a:t>3</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a:t>
            </a:r>
          </a:p>
          <a:p>
            <a:pPr marL="0" indent="0">
              <a:spcBef>
                <a:spcPct val="50000"/>
              </a:spcBef>
            </a:pPr>
            <a:r>
              <a:rPr lang="en-US" altLang="en-US" sz="2800" dirty="0">
                <a:solidFill>
                  <a:srgbClr val="FFFF00"/>
                </a:solidFill>
              </a:rPr>
              <a:t>Determine moles: </a:t>
            </a:r>
          </a:p>
          <a:p>
            <a:pPr marL="0" indent="0">
              <a:spcBef>
                <a:spcPts val="600"/>
              </a:spcBef>
            </a:pPr>
            <a:r>
              <a:rPr lang="en-US" altLang="en-US" sz="2800" dirty="0">
                <a:solidFill>
                  <a:srgbClr val="7030A0"/>
                </a:solidFill>
              </a:rPr>
              <a:t>1 </a:t>
            </a:r>
            <a:r>
              <a:rPr lang="en-US" altLang="en-US" sz="2800" dirty="0" err="1">
                <a:solidFill>
                  <a:srgbClr val="7030A0"/>
                </a:solidFill>
              </a:rPr>
              <a:t>mol</a:t>
            </a:r>
            <a:r>
              <a:rPr lang="en-US" altLang="en-US" sz="2800" dirty="0">
                <a:solidFill>
                  <a:srgbClr val="7030A0"/>
                </a:solidFill>
              </a:rPr>
              <a:t> N</a:t>
            </a:r>
            <a:r>
              <a:rPr lang="en-US" altLang="en-US" sz="2800" baseline="-25000" dirty="0">
                <a:solidFill>
                  <a:srgbClr val="7030A0"/>
                </a:solidFill>
              </a:rPr>
              <a:t>2</a:t>
            </a:r>
            <a:r>
              <a:rPr lang="en-US" altLang="en-US" sz="2800" dirty="0">
                <a:solidFill>
                  <a:srgbClr val="7030A0"/>
                </a:solidFill>
              </a:rPr>
              <a:t> combines with 3 </a:t>
            </a:r>
            <a:r>
              <a:rPr lang="en-US" altLang="en-US" sz="2800" dirty="0" err="1">
                <a:solidFill>
                  <a:srgbClr val="7030A0"/>
                </a:solidFill>
              </a:rPr>
              <a:t>mol</a:t>
            </a:r>
            <a:r>
              <a:rPr lang="en-US" altLang="en-US" sz="2800" dirty="0">
                <a:solidFill>
                  <a:srgbClr val="7030A0"/>
                </a:solidFill>
              </a:rPr>
              <a:t> H</a:t>
            </a:r>
            <a:r>
              <a:rPr lang="en-US" altLang="en-US" sz="2800" baseline="-25000" dirty="0">
                <a:solidFill>
                  <a:srgbClr val="7030A0"/>
                </a:solidFill>
              </a:rPr>
              <a:t>2</a:t>
            </a:r>
            <a:r>
              <a:rPr lang="en-US" altLang="en-US" sz="2800" dirty="0">
                <a:solidFill>
                  <a:srgbClr val="7030A0"/>
                </a:solidFill>
              </a:rPr>
              <a:t> to produce 2 </a:t>
            </a:r>
            <a:r>
              <a:rPr lang="en-US" altLang="en-US" sz="2800" dirty="0" err="1">
                <a:solidFill>
                  <a:srgbClr val="7030A0"/>
                </a:solidFill>
              </a:rPr>
              <a:t>mol</a:t>
            </a:r>
            <a:r>
              <a:rPr lang="en-US" altLang="en-US" sz="2800" dirty="0">
                <a:solidFill>
                  <a:srgbClr val="7030A0"/>
                </a:solidFill>
              </a:rPr>
              <a:t> NH</a:t>
            </a:r>
            <a:r>
              <a:rPr lang="en-US" altLang="en-US" sz="2800" baseline="-25000" dirty="0">
                <a:solidFill>
                  <a:srgbClr val="7030A0"/>
                </a:solidFill>
              </a:rPr>
              <a:t>3</a:t>
            </a:r>
            <a:endParaRPr lang="en-US" altLang="en-US" sz="2800" dirty="0">
              <a:solidFill>
                <a:srgbClr val="7030A0"/>
              </a:solidFill>
            </a:endParaRPr>
          </a:p>
          <a:p>
            <a:pPr>
              <a:spcBef>
                <a:spcPts val="2400"/>
              </a:spcBef>
            </a:pPr>
            <a:r>
              <a:rPr lang="en-US" altLang="en-US" sz="2800" dirty="0"/>
              <a:t>Determine mole ratio: </a:t>
            </a:r>
            <a:r>
              <a:rPr lang="en-US" altLang="en-US" sz="2800" dirty="0">
                <a:solidFill>
                  <a:srgbClr val="FF0000"/>
                </a:solidFill>
              </a:rPr>
              <a:t>N</a:t>
            </a:r>
            <a:r>
              <a:rPr lang="en-US" altLang="en-US" sz="2800" baseline="-25000" dirty="0">
                <a:solidFill>
                  <a:srgbClr val="FF0000"/>
                </a:solidFill>
              </a:rPr>
              <a:t>2</a:t>
            </a:r>
            <a:r>
              <a:rPr lang="en-US" altLang="en-US" sz="2800" dirty="0">
                <a:solidFill>
                  <a:srgbClr val="FF0000"/>
                </a:solidFill>
              </a:rPr>
              <a:t>:NH</a:t>
            </a:r>
            <a:r>
              <a:rPr lang="en-US" altLang="en-US" sz="2800" baseline="-25000" dirty="0">
                <a:solidFill>
                  <a:srgbClr val="FF0000"/>
                </a:solidFill>
              </a:rPr>
              <a:t>3</a:t>
            </a:r>
            <a:r>
              <a:rPr lang="en-US" altLang="en-US" sz="2800" dirty="0">
                <a:solidFill>
                  <a:srgbClr val="FF0000"/>
                </a:solidFill>
              </a:rPr>
              <a:t> =</a:t>
            </a:r>
            <a:endParaRPr lang="en-US" altLang="en-US" sz="2800" dirty="0">
              <a:solidFill>
                <a:srgbClr val="FF0000"/>
              </a:solidFill>
              <a:sym typeface="Symbol" panose="05050102010706020507" pitchFamily="18" charset="2"/>
            </a:endParaRPr>
          </a:p>
          <a:p>
            <a:pPr>
              <a:spcBef>
                <a:spcPts val="2400"/>
              </a:spcBef>
            </a:pPr>
            <a:r>
              <a:rPr lang="en-US" altLang="en-US" sz="2800" b="0" dirty="0">
                <a:solidFill>
                  <a:srgbClr val="0070C0"/>
                </a:solidFill>
                <a:sym typeface="Symbol" panose="05050102010706020507" pitchFamily="18" charset="2"/>
              </a:rPr>
              <a:t>Use mole ratio to interconvert to find mol </a:t>
            </a:r>
            <a:r>
              <a:rPr lang="en-US" altLang="en-US" sz="2800" dirty="0"/>
              <a:t>NH</a:t>
            </a:r>
            <a:r>
              <a:rPr lang="en-US" altLang="en-US" sz="2800" baseline="-25000" dirty="0"/>
              <a:t>3(g)</a:t>
            </a:r>
            <a:r>
              <a:rPr lang="en-US" altLang="en-US" sz="2800" b="0" dirty="0">
                <a:solidFill>
                  <a:srgbClr val="0070C0"/>
                </a:solidFill>
                <a:sym typeface="Symbol" panose="05050102010706020507" pitchFamily="18" charset="2"/>
              </a:rPr>
              <a:t>:</a:t>
            </a:r>
            <a:endParaRPr lang="en-US" altLang="en-US" sz="3600" b="0" dirty="0">
              <a:solidFill>
                <a:srgbClr val="FFFF00"/>
              </a:solidFill>
              <a:effectLst>
                <a:outerShdw blurRad="38100" dist="38100" dir="2700000" algn="tl">
                  <a:srgbClr val="000000">
                    <a:alpha val="43137"/>
                  </a:srgbClr>
                </a:outerShdw>
              </a:effectLst>
            </a:endParaRPr>
          </a:p>
        </p:txBody>
      </p:sp>
      <p:sp>
        <p:nvSpPr>
          <p:cNvPr id="5" name="Title 1"/>
          <p:cNvSpPr txBox="1">
            <a:spLocks/>
          </p:cNvSpPr>
          <p:nvPr/>
        </p:nvSpPr>
        <p:spPr bwMode="auto">
          <a:xfrm>
            <a:off x="5638800" y="76200"/>
            <a:ext cx="32766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Using Mole Ratios</a:t>
            </a:r>
          </a:p>
        </p:txBody>
      </p:sp>
      <p:sp>
        <p:nvSpPr>
          <p:cNvPr id="6"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pic>
        <p:nvPicPr>
          <p:cNvPr id="7" name="Picture 6"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4419600" y="17780"/>
            <a:ext cx="990600" cy="820420"/>
          </a:xfrm>
          <a:prstGeom prst="rect">
            <a:avLst/>
          </a:prstGeom>
        </p:spPr>
      </p:pic>
    </p:spTree>
    <p:extLst>
      <p:ext uri="{BB962C8B-B14F-4D97-AF65-F5344CB8AC3E}">
        <p14:creationId xmlns:p14="http://schemas.microsoft.com/office/powerpoint/2010/main" val="90301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0">
                                            <p:txEl>
                                              <p:pRg st="2" end="2"/>
                                            </p:txEl>
                                          </p:spTgt>
                                        </p:tgtEl>
                                        <p:attrNameLst>
                                          <p:attrName>style.visibility</p:attrName>
                                        </p:attrNameLst>
                                      </p:cBhvr>
                                      <p:to>
                                        <p:strVal val="visible"/>
                                      </p:to>
                                    </p:set>
                                    <p:animEffect transition="in" filter="fade">
                                      <p:cBhvr>
                                        <p:cTn id="7" dur="500"/>
                                        <p:tgtEl>
                                          <p:spTgt spid="2049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90">
                                            <p:txEl>
                                              <p:pRg st="3" end="3"/>
                                            </p:txEl>
                                          </p:spTgt>
                                        </p:tgtEl>
                                        <p:attrNameLst>
                                          <p:attrName>style.visibility</p:attrName>
                                        </p:attrNameLst>
                                      </p:cBhvr>
                                      <p:to>
                                        <p:strVal val="visible"/>
                                      </p:to>
                                    </p:set>
                                    <p:animEffect transition="in" filter="fade">
                                      <p:cBhvr>
                                        <p:cTn id="12" dur="500"/>
                                        <p:tgtEl>
                                          <p:spTgt spid="2049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90">
                                            <p:txEl>
                                              <p:pRg st="4" end="4"/>
                                            </p:txEl>
                                          </p:spTgt>
                                        </p:tgtEl>
                                        <p:attrNameLst>
                                          <p:attrName>style.visibility</p:attrName>
                                        </p:attrNameLst>
                                      </p:cBhvr>
                                      <p:to>
                                        <p:strVal val="visible"/>
                                      </p:to>
                                    </p:set>
                                    <p:animEffect transition="in" filter="fade">
                                      <p:cBhvr>
                                        <p:cTn id="17" dur="500"/>
                                        <p:tgtEl>
                                          <p:spTgt spid="2049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90">
                                            <p:txEl>
                                              <p:pRg st="5" end="5"/>
                                            </p:txEl>
                                          </p:spTgt>
                                        </p:tgtEl>
                                        <p:attrNameLst>
                                          <p:attrName>style.visibility</p:attrName>
                                        </p:attrNameLst>
                                      </p:cBhvr>
                                      <p:to>
                                        <p:strVal val="visible"/>
                                      </p:to>
                                    </p:set>
                                    <p:animEffect transition="in" filter="fade">
                                      <p:cBhvr>
                                        <p:cTn id="22" dur="500"/>
                                        <p:tgtEl>
                                          <p:spTgt spid="204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Text Box 10"/>
          <p:cNvSpPr txBox="1">
            <a:spLocks noChangeArrowheads="1"/>
          </p:cNvSpPr>
          <p:nvPr/>
        </p:nvSpPr>
        <p:spPr bwMode="auto">
          <a:xfrm>
            <a:off x="152400" y="838200"/>
            <a:ext cx="8991600"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51117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800" b="0" dirty="0">
                <a:solidFill>
                  <a:schemeClr val="tx1"/>
                </a:solidFill>
              </a:rPr>
              <a:t>How many moles of NH</a:t>
            </a:r>
            <a:r>
              <a:rPr lang="en-US" altLang="en-US" sz="2800" b="0" baseline="-25000" dirty="0">
                <a:solidFill>
                  <a:schemeClr val="tx1"/>
                </a:solidFill>
              </a:rPr>
              <a:t>3</a:t>
            </a:r>
            <a:r>
              <a:rPr lang="en-US" altLang="en-US" sz="2800" b="0" dirty="0">
                <a:solidFill>
                  <a:schemeClr val="tx1"/>
                </a:solidFill>
              </a:rPr>
              <a:t> are produced when 0.60 </a:t>
            </a:r>
            <a:r>
              <a:rPr lang="en-US" altLang="en-US" sz="2800" b="0" dirty="0" err="1">
                <a:solidFill>
                  <a:schemeClr val="tx1"/>
                </a:solidFill>
              </a:rPr>
              <a:t>mol</a:t>
            </a:r>
            <a:r>
              <a:rPr lang="en-US" altLang="en-US" sz="2800" b="0" dirty="0">
                <a:solidFill>
                  <a:schemeClr val="tx1"/>
                </a:solidFill>
              </a:rPr>
              <a:t> of nitrogen reacts with hydrogen? </a:t>
            </a:r>
          </a:p>
          <a:p>
            <a:pPr algn="ctr">
              <a:spcBef>
                <a:spcPct val="50000"/>
              </a:spcBef>
            </a:pPr>
            <a:r>
              <a:rPr lang="en-US" altLang="en-US" sz="3600" b="0" dirty="0">
                <a:solidFill>
                  <a:schemeClr val="tx1"/>
                </a:solidFill>
              </a:rPr>
              <a:t>N</a:t>
            </a:r>
            <a:r>
              <a:rPr lang="en-US" altLang="en-US" sz="3600" b="0" baseline="-25000" dirty="0">
                <a:solidFill>
                  <a:schemeClr val="tx1"/>
                </a:solidFill>
              </a:rPr>
              <a:t>2</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 + 3H</a:t>
            </a:r>
            <a:r>
              <a:rPr lang="en-US" altLang="en-US" sz="3600" b="0" baseline="-25000" dirty="0">
                <a:solidFill>
                  <a:schemeClr val="tx1"/>
                </a:solidFill>
              </a:rPr>
              <a:t>2</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 </a:t>
            </a:r>
            <a:r>
              <a:rPr lang="en-US" altLang="en-US" sz="3600" b="0" dirty="0">
                <a:solidFill>
                  <a:schemeClr val="tx1"/>
                </a:solidFill>
                <a:sym typeface="Symbol" panose="05050102010706020507" pitchFamily="18" charset="2"/>
              </a:rPr>
              <a:t></a:t>
            </a:r>
            <a:r>
              <a:rPr lang="en-US" altLang="en-US" sz="3600" b="0" dirty="0">
                <a:solidFill>
                  <a:schemeClr val="tx1"/>
                </a:solidFill>
              </a:rPr>
              <a:t> 2NH</a:t>
            </a:r>
            <a:r>
              <a:rPr lang="en-US" altLang="en-US" sz="3600" b="0" baseline="-25000" dirty="0">
                <a:solidFill>
                  <a:schemeClr val="tx1"/>
                </a:solidFill>
              </a:rPr>
              <a:t>3</a:t>
            </a:r>
            <a:r>
              <a:rPr lang="en-US" altLang="en-US" sz="3600" b="0" dirty="0">
                <a:solidFill>
                  <a:schemeClr val="tx1"/>
                </a:solidFill>
              </a:rPr>
              <a:t>(</a:t>
            </a:r>
            <a:r>
              <a:rPr lang="en-US" altLang="en-US" sz="3600" b="0" i="1" dirty="0">
                <a:solidFill>
                  <a:schemeClr val="tx1"/>
                </a:solidFill>
              </a:rPr>
              <a:t>g</a:t>
            </a:r>
            <a:r>
              <a:rPr lang="en-US" altLang="en-US" sz="3600" b="0" dirty="0">
                <a:solidFill>
                  <a:schemeClr val="tx1"/>
                </a:solidFill>
              </a:rPr>
              <a:t>)</a:t>
            </a:r>
          </a:p>
          <a:p>
            <a:pPr marL="0" indent="0">
              <a:spcBef>
                <a:spcPct val="50000"/>
              </a:spcBef>
            </a:pPr>
            <a:r>
              <a:rPr lang="en-US" altLang="en-US" sz="2800" dirty="0">
                <a:solidFill>
                  <a:srgbClr val="FFFF00"/>
                </a:solidFill>
              </a:rPr>
              <a:t>Determine moles: </a:t>
            </a:r>
          </a:p>
          <a:p>
            <a:pPr marL="0" indent="0">
              <a:spcBef>
                <a:spcPts val="600"/>
              </a:spcBef>
            </a:pPr>
            <a:r>
              <a:rPr lang="en-US" altLang="en-US" sz="2800" dirty="0">
                <a:solidFill>
                  <a:srgbClr val="7030A0"/>
                </a:solidFill>
              </a:rPr>
              <a:t>1 </a:t>
            </a:r>
            <a:r>
              <a:rPr lang="en-US" altLang="en-US" sz="2800" dirty="0" err="1">
                <a:solidFill>
                  <a:srgbClr val="7030A0"/>
                </a:solidFill>
              </a:rPr>
              <a:t>mol</a:t>
            </a:r>
            <a:r>
              <a:rPr lang="en-US" altLang="en-US" sz="2800" dirty="0">
                <a:solidFill>
                  <a:srgbClr val="7030A0"/>
                </a:solidFill>
              </a:rPr>
              <a:t> N</a:t>
            </a:r>
            <a:r>
              <a:rPr lang="en-US" altLang="en-US" sz="2800" baseline="-25000" dirty="0">
                <a:solidFill>
                  <a:srgbClr val="7030A0"/>
                </a:solidFill>
              </a:rPr>
              <a:t>2</a:t>
            </a:r>
            <a:r>
              <a:rPr lang="en-US" altLang="en-US" sz="2800" dirty="0">
                <a:solidFill>
                  <a:srgbClr val="7030A0"/>
                </a:solidFill>
              </a:rPr>
              <a:t> combines with 3 </a:t>
            </a:r>
            <a:r>
              <a:rPr lang="en-US" altLang="en-US" sz="2800" dirty="0" err="1">
                <a:solidFill>
                  <a:srgbClr val="7030A0"/>
                </a:solidFill>
              </a:rPr>
              <a:t>mol</a:t>
            </a:r>
            <a:r>
              <a:rPr lang="en-US" altLang="en-US" sz="2800" dirty="0">
                <a:solidFill>
                  <a:srgbClr val="7030A0"/>
                </a:solidFill>
              </a:rPr>
              <a:t> H</a:t>
            </a:r>
            <a:r>
              <a:rPr lang="en-US" altLang="en-US" sz="2800" baseline="-25000" dirty="0">
                <a:solidFill>
                  <a:srgbClr val="7030A0"/>
                </a:solidFill>
              </a:rPr>
              <a:t>2</a:t>
            </a:r>
            <a:r>
              <a:rPr lang="en-US" altLang="en-US" sz="2800" dirty="0">
                <a:solidFill>
                  <a:srgbClr val="7030A0"/>
                </a:solidFill>
              </a:rPr>
              <a:t> to produce 2 </a:t>
            </a:r>
            <a:r>
              <a:rPr lang="en-US" altLang="en-US" sz="2800" dirty="0" err="1">
                <a:solidFill>
                  <a:srgbClr val="7030A0"/>
                </a:solidFill>
              </a:rPr>
              <a:t>mol</a:t>
            </a:r>
            <a:r>
              <a:rPr lang="en-US" altLang="en-US" sz="2800" dirty="0">
                <a:solidFill>
                  <a:srgbClr val="7030A0"/>
                </a:solidFill>
              </a:rPr>
              <a:t> NH</a:t>
            </a:r>
            <a:r>
              <a:rPr lang="en-US" altLang="en-US" sz="2800" baseline="-25000" dirty="0">
                <a:solidFill>
                  <a:srgbClr val="7030A0"/>
                </a:solidFill>
              </a:rPr>
              <a:t>3</a:t>
            </a:r>
            <a:endParaRPr lang="en-US" altLang="en-US" sz="2800" dirty="0">
              <a:solidFill>
                <a:srgbClr val="7030A0"/>
              </a:solidFill>
            </a:endParaRPr>
          </a:p>
          <a:p>
            <a:pPr>
              <a:spcBef>
                <a:spcPts val="2400"/>
              </a:spcBef>
            </a:pPr>
            <a:r>
              <a:rPr lang="en-US" altLang="en-US" sz="2800" dirty="0"/>
              <a:t>Determine mole ratio: </a:t>
            </a:r>
            <a:r>
              <a:rPr lang="en-US" altLang="en-US" sz="2800" dirty="0">
                <a:solidFill>
                  <a:srgbClr val="FF0000"/>
                </a:solidFill>
              </a:rPr>
              <a:t>N</a:t>
            </a:r>
            <a:r>
              <a:rPr lang="en-US" altLang="en-US" sz="2800" baseline="-25000" dirty="0">
                <a:solidFill>
                  <a:srgbClr val="FF0000"/>
                </a:solidFill>
              </a:rPr>
              <a:t>2</a:t>
            </a:r>
            <a:r>
              <a:rPr lang="en-US" altLang="en-US" sz="2800" dirty="0">
                <a:solidFill>
                  <a:srgbClr val="FF0000"/>
                </a:solidFill>
              </a:rPr>
              <a:t>:NH</a:t>
            </a:r>
            <a:r>
              <a:rPr lang="en-US" altLang="en-US" sz="2800" baseline="-25000" dirty="0">
                <a:solidFill>
                  <a:srgbClr val="FF0000"/>
                </a:solidFill>
              </a:rPr>
              <a:t>3</a:t>
            </a:r>
            <a:r>
              <a:rPr lang="en-US" altLang="en-US" sz="2800" dirty="0">
                <a:solidFill>
                  <a:srgbClr val="FF0000"/>
                </a:solidFill>
              </a:rPr>
              <a:t> = 1:2</a:t>
            </a:r>
            <a:endParaRPr lang="en-US" altLang="en-US" sz="2800" dirty="0">
              <a:solidFill>
                <a:srgbClr val="FF0000"/>
              </a:solidFill>
              <a:sym typeface="Symbol" panose="05050102010706020507" pitchFamily="18" charset="2"/>
            </a:endParaRPr>
          </a:p>
          <a:p>
            <a:pPr>
              <a:spcBef>
                <a:spcPts val="2400"/>
              </a:spcBef>
            </a:pPr>
            <a:r>
              <a:rPr lang="en-US" altLang="en-US" sz="2800" b="0" dirty="0">
                <a:solidFill>
                  <a:srgbClr val="0070C0"/>
                </a:solidFill>
                <a:sym typeface="Symbol" panose="05050102010706020507" pitchFamily="18" charset="2"/>
              </a:rPr>
              <a:t>Use mole ratio to interconvert:   </a:t>
            </a:r>
            <a:r>
              <a:rPr lang="en-US" altLang="en-US" sz="3600" b="0" dirty="0">
                <a:solidFill>
                  <a:srgbClr val="FFFF00"/>
                </a:solidFill>
                <a:effectLst>
                  <a:outerShdw blurRad="38100" dist="38100" dir="2700000" algn="tl">
                    <a:srgbClr val="000000">
                      <a:alpha val="43137"/>
                    </a:srgbClr>
                  </a:outerShdw>
                </a:effectLst>
                <a:sym typeface="Symbol" panose="05050102010706020507" pitchFamily="18" charset="2"/>
              </a:rPr>
              <a:t>0.60</a:t>
            </a:r>
            <a:r>
              <a:rPr lang="en-US" altLang="en-US" sz="3600" dirty="0">
                <a:solidFill>
                  <a:srgbClr val="0070C0"/>
                </a:solidFill>
                <a:effectLst>
                  <a:outerShdw blurRad="38100" dist="38100" dir="2700000" algn="tl">
                    <a:srgbClr val="000000">
                      <a:alpha val="43137"/>
                    </a:srgbClr>
                  </a:outerShdw>
                </a:effectLst>
                <a:sym typeface="Symbol" panose="05050102010706020507" pitchFamily="18" charset="2"/>
              </a:rPr>
              <a:t>/</a:t>
            </a:r>
            <a:r>
              <a:rPr lang="en-US" altLang="en-US" sz="3600" b="0" dirty="0">
                <a:solidFill>
                  <a:srgbClr val="FFFF00"/>
                </a:solidFill>
                <a:effectLst>
                  <a:outerShdw blurRad="38100" dist="38100" dir="2700000" algn="tl">
                    <a:srgbClr val="000000">
                      <a:alpha val="43137"/>
                    </a:srgbClr>
                  </a:outerShdw>
                </a:effectLst>
                <a:sym typeface="Symbol" panose="05050102010706020507" pitchFamily="18" charset="2"/>
              </a:rPr>
              <a:t>1 mol = X</a:t>
            </a:r>
            <a:r>
              <a:rPr lang="en-US" altLang="en-US" sz="3600" b="0" dirty="0">
                <a:solidFill>
                  <a:srgbClr val="0070C0"/>
                </a:solidFill>
                <a:effectLst>
                  <a:outerShdw blurRad="38100" dist="38100" dir="2700000" algn="tl">
                    <a:srgbClr val="000000">
                      <a:alpha val="43137"/>
                    </a:srgbClr>
                  </a:outerShdw>
                </a:effectLst>
                <a:sym typeface="Symbol" panose="05050102010706020507" pitchFamily="18" charset="2"/>
              </a:rPr>
              <a:t>/</a:t>
            </a:r>
            <a:r>
              <a:rPr lang="en-US" altLang="en-US" sz="3600" b="0" dirty="0">
                <a:solidFill>
                  <a:srgbClr val="FFFF00"/>
                </a:solidFill>
                <a:effectLst>
                  <a:outerShdw blurRad="38100" dist="38100" dir="2700000" algn="tl">
                    <a:srgbClr val="000000">
                      <a:alpha val="43137"/>
                    </a:srgbClr>
                  </a:outerShdw>
                </a:effectLst>
                <a:sym typeface="Symbol" panose="05050102010706020507" pitchFamily="18" charset="2"/>
              </a:rPr>
              <a:t>2</a:t>
            </a:r>
            <a:endParaRPr lang="en-US" altLang="en-US" sz="3600" b="0" dirty="0">
              <a:solidFill>
                <a:srgbClr val="FFFF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1219200" y="5326348"/>
            <a:ext cx="6020164" cy="998252"/>
          </a:xfrm>
          <a:prstGeom prst="rect">
            <a:avLst/>
          </a:prstGeom>
        </p:spPr>
      </p:pic>
      <p:sp>
        <p:nvSpPr>
          <p:cNvPr id="5" name="Title 1"/>
          <p:cNvSpPr txBox="1">
            <a:spLocks/>
          </p:cNvSpPr>
          <p:nvPr/>
        </p:nvSpPr>
        <p:spPr bwMode="auto">
          <a:xfrm>
            <a:off x="5638800" y="76200"/>
            <a:ext cx="3276600" cy="685800"/>
          </a:xfrm>
          <a:prstGeom prst="rect">
            <a:avLst/>
          </a:prstGeom>
          <a:solidFill>
            <a:schemeClr val="accent2">
              <a:lumMod val="40000"/>
              <a:lumOff val="60000"/>
            </a:schemeClr>
          </a:solidFill>
          <a:ln>
            <a:noFill/>
          </a:ln>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dirty="0"/>
              <a:t>Using Mole Ratios</a:t>
            </a:r>
          </a:p>
        </p:txBody>
      </p:sp>
      <p:sp>
        <p:nvSpPr>
          <p:cNvPr id="6" name="Rectangle 6"/>
          <p:cNvSpPr>
            <a:spLocks noGrp="1" noChangeArrowheads="1"/>
          </p:cNvSpPr>
          <p:nvPr>
            <p:ph type="title"/>
          </p:nvPr>
        </p:nvSpPr>
        <p:spPr>
          <a:xfrm>
            <a:off x="36871" y="152400"/>
            <a:ext cx="4191000" cy="533400"/>
          </a:xfrm>
          <a:solidFill>
            <a:schemeClr val="accent6">
              <a:lumMod val="20000"/>
              <a:lumOff val="80000"/>
            </a:schemeClr>
          </a:solidFill>
          <a:ln/>
        </p:spPr>
        <p:txBody>
          <a:bodyPr/>
          <a:lstStyle/>
          <a:p>
            <a:pPr lvl="0" algn="ctr"/>
            <a:r>
              <a:rPr lang="en-US" sz="2000" dirty="0">
                <a:effectLst/>
              </a:rPr>
              <a:t>Stoichiometry of Equations</a:t>
            </a:r>
          </a:p>
        </p:txBody>
      </p:sp>
      <p:pic>
        <p:nvPicPr>
          <p:cNvPr id="7" name="Picture 6" descr="strategy-01.eps"/>
          <p:cNvPicPr/>
          <p:nvPr/>
        </p:nvPicPr>
        <p:blipFill>
          <a:blip r:embed="rId4" cstate="print">
            <a:extLst>
              <a:ext uri="{28A0092B-C50C-407E-A947-70E740481C1C}">
                <a14:useLocalDpi xmlns:a14="http://schemas.microsoft.com/office/drawing/2010/main" val="0"/>
              </a:ext>
            </a:extLst>
          </a:blip>
          <a:stretch>
            <a:fillRect/>
          </a:stretch>
        </p:blipFill>
        <p:spPr>
          <a:xfrm>
            <a:off x="4419600" y="17780"/>
            <a:ext cx="990600" cy="820420"/>
          </a:xfrm>
          <a:prstGeom prst="rect">
            <a:avLst/>
          </a:prstGeom>
        </p:spPr>
      </p:pic>
      <p:sp>
        <p:nvSpPr>
          <p:cNvPr id="8" name="Rectangle 7"/>
          <p:cNvSpPr/>
          <p:nvPr/>
        </p:nvSpPr>
        <p:spPr>
          <a:xfrm>
            <a:off x="29486" y="6334780"/>
            <a:ext cx="9144000" cy="523220"/>
          </a:xfrm>
          <a:prstGeom prst="rect">
            <a:avLst/>
          </a:prstGeom>
        </p:spPr>
        <p:txBody>
          <a:bodyPr wrap="square">
            <a:spAutoFit/>
          </a:bodyPr>
          <a:lstStyle/>
          <a:p>
            <a:pPr marL="3175" indent="-3175" algn="ctr">
              <a:spcBef>
                <a:spcPts val="1800"/>
              </a:spcBef>
              <a:tabLst>
                <a:tab pos="1371600" algn="l"/>
                <a:tab pos="1887538" algn="l"/>
                <a:tab pos="4351338" algn="l"/>
              </a:tabLst>
            </a:pPr>
            <a:r>
              <a:rPr lang="en-US" sz="2800" i="1" dirty="0">
                <a:solidFill>
                  <a:srgbClr val="FF0000"/>
                </a:solidFill>
                <a:latin typeface="Times New Roman" panose="02020603050405020304" pitchFamily="18" charset="0"/>
                <a:cs typeface="Times New Roman" panose="02020603050405020304" pitchFamily="18" charset="0"/>
              </a:rPr>
              <a:t>The math can be done in more than one way.</a:t>
            </a:r>
          </a:p>
        </p:txBody>
      </p:sp>
      <p:sp>
        <p:nvSpPr>
          <p:cNvPr id="9" name="Rectangle 8"/>
          <p:cNvSpPr/>
          <p:nvPr/>
        </p:nvSpPr>
        <p:spPr>
          <a:xfrm>
            <a:off x="457200" y="5528134"/>
            <a:ext cx="1101213" cy="523220"/>
          </a:xfrm>
          <a:prstGeom prst="rect">
            <a:avLst/>
          </a:prstGeom>
        </p:spPr>
        <p:txBody>
          <a:bodyPr wrap="square">
            <a:spAutoFit/>
          </a:bodyPr>
          <a:lstStyle/>
          <a:p>
            <a:pPr marL="3175" indent="-3175" algn="ctr">
              <a:spcBef>
                <a:spcPts val="1800"/>
              </a:spcBef>
              <a:tabLst>
                <a:tab pos="1371600" algn="l"/>
                <a:tab pos="1887538" algn="l"/>
                <a:tab pos="4351338" algn="l"/>
              </a:tabLst>
            </a:pPr>
            <a:r>
              <a:rPr lang="en-US" sz="2800" i="1" dirty="0">
                <a:solidFill>
                  <a:srgbClr val="FFFF00"/>
                </a:solidFill>
                <a:latin typeface="Times New Roman" panose="02020603050405020304" pitchFamily="18" charset="0"/>
                <a:cs typeface="Times New Roman" panose="02020603050405020304" pitchFamily="18" charset="0"/>
              </a:rPr>
              <a:t>X =</a:t>
            </a:r>
          </a:p>
        </p:txBody>
      </p:sp>
    </p:spTree>
    <p:extLst>
      <p:ext uri="{BB962C8B-B14F-4D97-AF65-F5344CB8AC3E}">
        <p14:creationId xmlns:p14="http://schemas.microsoft.com/office/powerpoint/2010/main" val="55987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0">
                                            <p:txEl>
                                              <p:pRg st="4" end="4"/>
                                            </p:txEl>
                                          </p:spTgt>
                                        </p:tgtEl>
                                        <p:attrNameLst>
                                          <p:attrName>style.visibility</p:attrName>
                                        </p:attrNameLst>
                                      </p:cBhvr>
                                      <p:to>
                                        <p:strVal val="visible"/>
                                      </p:to>
                                    </p:set>
                                    <p:animEffect transition="in" filter="fade">
                                      <p:cBhvr>
                                        <p:cTn id="7" dur="500"/>
                                        <p:tgtEl>
                                          <p:spTgt spid="2049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90">
                                            <p:txEl>
                                              <p:pRg st="5" end="5"/>
                                            </p:txEl>
                                          </p:spTgt>
                                        </p:tgtEl>
                                        <p:attrNameLst>
                                          <p:attrName>style.visibility</p:attrName>
                                        </p:attrNameLst>
                                      </p:cBhvr>
                                      <p:to>
                                        <p:strVal val="visible"/>
                                      </p:to>
                                    </p:set>
                                    <p:animEffect transition="in" filter="fade">
                                      <p:cBhvr>
                                        <p:cTn id="12" dur="500"/>
                                        <p:tgtEl>
                                          <p:spTgt spid="2049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206" b="63552"/>
          <a:stretch/>
        </p:blipFill>
        <p:spPr bwMode="auto">
          <a:xfrm>
            <a:off x="316832" y="970468"/>
            <a:ext cx="8610600" cy="14679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16832" y="381000"/>
            <a:ext cx="8610600" cy="461665"/>
          </a:xfrm>
          <a:prstGeom prst="rect">
            <a:avLst/>
          </a:prstGeom>
          <a:noFill/>
        </p:spPr>
        <p:txBody>
          <a:bodyPr wrap="square" rtlCol="0">
            <a:spAutoFit/>
          </a:bodyPr>
          <a:lstStyle/>
          <a:p>
            <a:r>
              <a:rPr lang="en-US" sz="2400" dirty="0">
                <a:solidFill>
                  <a:srgbClr val="FFFF00"/>
                </a:solidFill>
              </a:rPr>
              <a:t>You MUST always use MOLES as the standard of conversion.</a:t>
            </a:r>
          </a:p>
        </p:txBody>
      </p:sp>
      <p:sp>
        <p:nvSpPr>
          <p:cNvPr id="2" name="Footer Placeholder 1"/>
          <p:cNvSpPr>
            <a:spLocks noGrp="1"/>
          </p:cNvSpPr>
          <p:nvPr>
            <p:ph type="ftr" sz="quarter" idx="10"/>
          </p:nvPr>
        </p:nvSpPr>
        <p:spPr/>
        <p:txBody>
          <a:bodyPr/>
          <a:lstStyle/>
          <a:p>
            <a:r>
              <a:rPr lang="en-US" altLang="en-US"/>
              <a:t>Chapter 12 Stoichiometry</a:t>
            </a:r>
          </a:p>
        </p:txBody>
      </p:sp>
    </p:spTree>
    <p:extLst>
      <p:ext uri="{BB962C8B-B14F-4D97-AF65-F5344CB8AC3E}">
        <p14:creationId xmlns:p14="http://schemas.microsoft.com/office/powerpoint/2010/main" val="1505728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206"/>
          <a:stretch/>
        </p:blipFill>
        <p:spPr bwMode="auto">
          <a:xfrm>
            <a:off x="316832" y="970468"/>
            <a:ext cx="8610600" cy="54819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16832" y="381000"/>
            <a:ext cx="8610600" cy="461665"/>
          </a:xfrm>
          <a:prstGeom prst="rect">
            <a:avLst/>
          </a:prstGeom>
          <a:noFill/>
        </p:spPr>
        <p:txBody>
          <a:bodyPr wrap="square" rtlCol="0">
            <a:spAutoFit/>
          </a:bodyPr>
          <a:lstStyle/>
          <a:p>
            <a:r>
              <a:rPr lang="en-US" sz="2400" dirty="0">
                <a:solidFill>
                  <a:srgbClr val="FFFF00"/>
                </a:solidFill>
              </a:rPr>
              <a:t>You MUST always use MOLES as the standard of conversion.</a:t>
            </a:r>
          </a:p>
        </p:txBody>
      </p:sp>
      <p:sp>
        <p:nvSpPr>
          <p:cNvPr id="2" name="Footer Placeholder 1"/>
          <p:cNvSpPr>
            <a:spLocks noGrp="1"/>
          </p:cNvSpPr>
          <p:nvPr>
            <p:ph type="ftr" sz="quarter" idx="10"/>
          </p:nvPr>
        </p:nvSpPr>
        <p:spPr/>
        <p:txBody>
          <a:bodyPr/>
          <a:lstStyle/>
          <a:p>
            <a:r>
              <a:rPr lang="en-US" altLang="en-US"/>
              <a:t>Chapter 12 Stoichiometry</a:t>
            </a:r>
          </a:p>
        </p:txBody>
      </p:sp>
      <p:sp>
        <p:nvSpPr>
          <p:cNvPr id="4" name="Rectangle 3"/>
          <p:cNvSpPr/>
          <p:nvPr/>
        </p:nvSpPr>
        <p:spPr>
          <a:xfrm>
            <a:off x="3581400" y="4953000"/>
            <a:ext cx="1882246"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Mole ratio</a:t>
            </a:r>
          </a:p>
        </p:txBody>
      </p:sp>
      <p:sp>
        <p:nvSpPr>
          <p:cNvPr id="5" name="Rectangle 4">
            <a:extLst>
              <a:ext uri="{FF2B5EF4-FFF2-40B4-BE49-F238E27FC236}">
                <a16:creationId xmlns:a16="http://schemas.microsoft.com/office/drawing/2014/main" id="{CF22440C-5D18-4D0A-8CAD-EF34FB8F8FB0}"/>
              </a:ext>
            </a:extLst>
          </p:cNvPr>
          <p:cNvSpPr/>
          <p:nvPr/>
        </p:nvSpPr>
        <p:spPr bwMode="auto">
          <a:xfrm>
            <a:off x="2895600" y="2514600"/>
            <a:ext cx="5931568" cy="29616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 name="Rectangle 6">
            <a:extLst>
              <a:ext uri="{FF2B5EF4-FFF2-40B4-BE49-F238E27FC236}">
                <a16:creationId xmlns:a16="http://schemas.microsoft.com/office/drawing/2014/main" id="{9F3AD1D9-0829-4B39-89A5-24D3B6487793}"/>
              </a:ext>
            </a:extLst>
          </p:cNvPr>
          <p:cNvSpPr/>
          <p:nvPr/>
        </p:nvSpPr>
        <p:spPr bwMode="auto">
          <a:xfrm>
            <a:off x="5943600" y="4845893"/>
            <a:ext cx="2578768" cy="14376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60074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206"/>
          <a:stretch/>
        </p:blipFill>
        <p:spPr bwMode="auto">
          <a:xfrm>
            <a:off x="316832" y="970468"/>
            <a:ext cx="8610600" cy="54819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16832" y="381000"/>
            <a:ext cx="8610600" cy="461665"/>
          </a:xfrm>
          <a:prstGeom prst="rect">
            <a:avLst/>
          </a:prstGeom>
          <a:noFill/>
        </p:spPr>
        <p:txBody>
          <a:bodyPr wrap="square" rtlCol="0">
            <a:spAutoFit/>
          </a:bodyPr>
          <a:lstStyle/>
          <a:p>
            <a:r>
              <a:rPr lang="en-US" sz="2400" dirty="0">
                <a:solidFill>
                  <a:srgbClr val="FFFF00"/>
                </a:solidFill>
              </a:rPr>
              <a:t>You MUST always use MOLES as the standard of conversion.</a:t>
            </a:r>
          </a:p>
        </p:txBody>
      </p:sp>
      <p:sp>
        <p:nvSpPr>
          <p:cNvPr id="2" name="Footer Placeholder 1"/>
          <p:cNvSpPr>
            <a:spLocks noGrp="1"/>
          </p:cNvSpPr>
          <p:nvPr>
            <p:ph type="ftr" sz="quarter" idx="10"/>
          </p:nvPr>
        </p:nvSpPr>
        <p:spPr/>
        <p:txBody>
          <a:bodyPr/>
          <a:lstStyle/>
          <a:p>
            <a:r>
              <a:rPr lang="en-US" altLang="en-US"/>
              <a:t>Chapter 12 Stoichiometry</a:t>
            </a:r>
          </a:p>
        </p:txBody>
      </p:sp>
      <p:sp>
        <p:nvSpPr>
          <p:cNvPr id="4" name="Rectangle 3"/>
          <p:cNvSpPr/>
          <p:nvPr/>
        </p:nvSpPr>
        <p:spPr>
          <a:xfrm>
            <a:off x="3581400" y="4953000"/>
            <a:ext cx="1882246"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Mole ratio</a:t>
            </a:r>
          </a:p>
        </p:txBody>
      </p:sp>
      <p:sp>
        <p:nvSpPr>
          <p:cNvPr id="6" name="Rectangle 5">
            <a:extLst>
              <a:ext uri="{FF2B5EF4-FFF2-40B4-BE49-F238E27FC236}">
                <a16:creationId xmlns:a16="http://schemas.microsoft.com/office/drawing/2014/main" id="{CF8D47F9-19BD-4927-9AF7-C3A490823219}"/>
              </a:ext>
            </a:extLst>
          </p:cNvPr>
          <p:cNvSpPr/>
          <p:nvPr/>
        </p:nvSpPr>
        <p:spPr bwMode="auto">
          <a:xfrm>
            <a:off x="6629400" y="2438400"/>
            <a:ext cx="2197768" cy="2209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24599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206"/>
          <a:stretch/>
        </p:blipFill>
        <p:spPr bwMode="auto">
          <a:xfrm>
            <a:off x="316832" y="970468"/>
            <a:ext cx="8610600" cy="54819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16832" y="381000"/>
            <a:ext cx="8610600" cy="461665"/>
          </a:xfrm>
          <a:prstGeom prst="rect">
            <a:avLst/>
          </a:prstGeom>
          <a:noFill/>
        </p:spPr>
        <p:txBody>
          <a:bodyPr wrap="square" rtlCol="0">
            <a:spAutoFit/>
          </a:bodyPr>
          <a:lstStyle/>
          <a:p>
            <a:r>
              <a:rPr lang="en-US" sz="2400" dirty="0">
                <a:solidFill>
                  <a:srgbClr val="FFFF00"/>
                </a:solidFill>
              </a:rPr>
              <a:t>You MUST always use MOLES as the standard of conversion.</a:t>
            </a:r>
          </a:p>
        </p:txBody>
      </p:sp>
      <p:sp>
        <p:nvSpPr>
          <p:cNvPr id="2" name="Footer Placeholder 1"/>
          <p:cNvSpPr>
            <a:spLocks noGrp="1"/>
          </p:cNvSpPr>
          <p:nvPr>
            <p:ph type="ftr" sz="quarter" idx="10"/>
          </p:nvPr>
        </p:nvSpPr>
        <p:spPr/>
        <p:txBody>
          <a:bodyPr/>
          <a:lstStyle/>
          <a:p>
            <a:r>
              <a:rPr lang="en-US" altLang="en-US"/>
              <a:t>Chapter 12 Stoichiometry</a:t>
            </a:r>
          </a:p>
        </p:txBody>
      </p:sp>
      <p:sp>
        <p:nvSpPr>
          <p:cNvPr id="4" name="Rectangle 3"/>
          <p:cNvSpPr/>
          <p:nvPr/>
        </p:nvSpPr>
        <p:spPr>
          <a:xfrm>
            <a:off x="3581400" y="4953000"/>
            <a:ext cx="1882246"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Mole ratio</a:t>
            </a:r>
          </a:p>
        </p:txBody>
      </p:sp>
      <p:sp>
        <p:nvSpPr>
          <p:cNvPr id="5" name="TextBox 4">
            <a:extLst>
              <a:ext uri="{FF2B5EF4-FFF2-40B4-BE49-F238E27FC236}">
                <a16:creationId xmlns:a16="http://schemas.microsoft.com/office/drawing/2014/main" id="{780F42E2-68AE-4A7E-8FE7-DD7E5A564703}"/>
              </a:ext>
            </a:extLst>
          </p:cNvPr>
          <p:cNvSpPr txBox="1"/>
          <p:nvPr/>
        </p:nvSpPr>
        <p:spPr>
          <a:xfrm>
            <a:off x="762000" y="1066800"/>
            <a:ext cx="2819400" cy="1384995"/>
          </a:xfrm>
          <a:prstGeom prst="rect">
            <a:avLst/>
          </a:prstGeom>
          <a:solidFill>
            <a:schemeClr val="bg1"/>
          </a:solidFill>
        </p:spPr>
        <p:txBody>
          <a:bodyPr wrap="square" rtlCol="0">
            <a:spAutoFit/>
          </a:bodyPr>
          <a:lstStyle/>
          <a:p>
            <a:pPr algn="ctr"/>
            <a:r>
              <a:rPr lang="en-US" sz="2800" dirty="0"/>
              <a:t>Volume</a:t>
            </a:r>
          </a:p>
          <a:p>
            <a:pPr algn="ctr"/>
            <a:r>
              <a:rPr lang="en-US" sz="2800" dirty="0">
                <a:solidFill>
                  <a:srgbClr val="FF0000"/>
                </a:solidFill>
              </a:rPr>
              <a:t>Mass</a:t>
            </a:r>
          </a:p>
          <a:p>
            <a:pPr algn="ctr"/>
            <a:r>
              <a:rPr lang="en-US" sz="2800" dirty="0">
                <a:solidFill>
                  <a:srgbClr val="00B050"/>
                </a:solidFill>
              </a:rPr>
              <a:t>Number</a:t>
            </a:r>
          </a:p>
        </p:txBody>
      </p:sp>
      <p:sp>
        <p:nvSpPr>
          <p:cNvPr id="6" name="Rectangle 5">
            <a:extLst>
              <a:ext uri="{FF2B5EF4-FFF2-40B4-BE49-F238E27FC236}">
                <a16:creationId xmlns:a16="http://schemas.microsoft.com/office/drawing/2014/main" id="{3FAAF09B-4E3B-45EB-87E4-45189AB53B47}"/>
              </a:ext>
            </a:extLst>
          </p:cNvPr>
          <p:cNvSpPr/>
          <p:nvPr/>
        </p:nvSpPr>
        <p:spPr>
          <a:xfrm>
            <a:off x="5715000" y="1066800"/>
            <a:ext cx="2819400" cy="1384995"/>
          </a:xfrm>
          <a:prstGeom prst="rect">
            <a:avLst/>
          </a:prstGeom>
          <a:solidFill>
            <a:schemeClr val="bg1"/>
          </a:solidFill>
        </p:spPr>
        <p:txBody>
          <a:bodyPr wrap="square">
            <a:spAutoFit/>
          </a:bodyPr>
          <a:lstStyle/>
          <a:p>
            <a:pPr algn="ctr"/>
            <a:r>
              <a:rPr lang="en-US" sz="2800" dirty="0"/>
              <a:t>Volume</a:t>
            </a:r>
          </a:p>
          <a:p>
            <a:pPr algn="ctr"/>
            <a:r>
              <a:rPr lang="en-US" sz="2800" dirty="0">
                <a:solidFill>
                  <a:srgbClr val="FF0000"/>
                </a:solidFill>
              </a:rPr>
              <a:t>Mass</a:t>
            </a:r>
          </a:p>
          <a:p>
            <a:pPr algn="ctr"/>
            <a:r>
              <a:rPr lang="en-US" sz="2800" dirty="0">
                <a:solidFill>
                  <a:srgbClr val="00B050"/>
                </a:solidFill>
              </a:rPr>
              <a:t>Number</a:t>
            </a:r>
          </a:p>
        </p:txBody>
      </p:sp>
      <p:sp>
        <p:nvSpPr>
          <p:cNvPr id="8" name="Rectangle 7">
            <a:extLst>
              <a:ext uri="{FF2B5EF4-FFF2-40B4-BE49-F238E27FC236}">
                <a16:creationId xmlns:a16="http://schemas.microsoft.com/office/drawing/2014/main" id="{3B77AC00-0091-4A91-99A3-59D1011A1317}"/>
              </a:ext>
            </a:extLst>
          </p:cNvPr>
          <p:cNvSpPr/>
          <p:nvPr/>
        </p:nvSpPr>
        <p:spPr bwMode="auto">
          <a:xfrm>
            <a:off x="533400" y="3408586"/>
            <a:ext cx="1524000" cy="6300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9" name="Rectangle 8">
            <a:extLst>
              <a:ext uri="{FF2B5EF4-FFF2-40B4-BE49-F238E27FC236}">
                <a16:creationId xmlns:a16="http://schemas.microsoft.com/office/drawing/2014/main" id="{05CABE30-CBE6-440A-AFB2-DB681C576696}"/>
              </a:ext>
            </a:extLst>
          </p:cNvPr>
          <p:cNvSpPr/>
          <p:nvPr/>
        </p:nvSpPr>
        <p:spPr bwMode="auto">
          <a:xfrm>
            <a:off x="7153053" y="3392673"/>
            <a:ext cx="1524000" cy="6300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Desired unit</a:t>
            </a:r>
          </a:p>
        </p:txBody>
      </p:sp>
      <p:sp>
        <p:nvSpPr>
          <p:cNvPr id="10" name="Rectangle 9">
            <a:extLst>
              <a:ext uri="{FF2B5EF4-FFF2-40B4-BE49-F238E27FC236}">
                <a16:creationId xmlns:a16="http://schemas.microsoft.com/office/drawing/2014/main" id="{0A81BAFB-944E-4EA7-9CEA-E047151E17E5}"/>
              </a:ext>
            </a:extLst>
          </p:cNvPr>
          <p:cNvSpPr/>
          <p:nvPr/>
        </p:nvSpPr>
        <p:spPr bwMode="auto">
          <a:xfrm>
            <a:off x="8077199" y="2900700"/>
            <a:ext cx="599853" cy="50788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18647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xfrm>
            <a:off x="76200" y="914400"/>
            <a:ext cx="9067800" cy="5486400"/>
          </a:xfrm>
        </p:spPr>
        <p:txBody>
          <a:bodyPr/>
          <a:lstStyle/>
          <a:p>
            <a:pPr marL="0" indent="0"/>
            <a:r>
              <a:rPr lang="en-US" altLang="en-US" sz="2400" b="0" dirty="0">
                <a:solidFill>
                  <a:schemeClr val="tx1"/>
                </a:solidFill>
              </a:rPr>
              <a:t>Calculate the number of grams of NH</a:t>
            </a:r>
            <a:r>
              <a:rPr lang="en-US" altLang="en-US" sz="2400" b="0" baseline="-25000" dirty="0">
                <a:solidFill>
                  <a:schemeClr val="tx1"/>
                </a:solidFill>
              </a:rPr>
              <a:t>3</a:t>
            </a:r>
            <a:r>
              <a:rPr lang="en-US" altLang="en-US" sz="2400" b="0" dirty="0">
                <a:solidFill>
                  <a:schemeClr val="tx1"/>
                </a:solidFill>
              </a:rPr>
              <a:t> produced by the reaction of 5.40 g of hydrogen with an excess of nitrogen. </a:t>
            </a:r>
            <a:r>
              <a:rPr lang="en-US" altLang="en-US" sz="2400" b="0" dirty="0">
                <a:solidFill>
                  <a:srgbClr val="FFFF00"/>
                </a:solidFill>
              </a:rPr>
              <a:t>The balanced equation is:</a:t>
            </a:r>
          </a:p>
          <a:p>
            <a:pPr marL="0" indent="0" algn="ctr"/>
            <a:r>
              <a:rPr lang="en-US" altLang="en-US" sz="2400" b="0" dirty="0">
                <a:solidFill>
                  <a:schemeClr val="tx1"/>
                </a:solidFill>
              </a:rPr>
              <a:t> </a:t>
            </a:r>
          </a:p>
          <a:p>
            <a:pPr marL="480134" indent="-480134">
              <a:spcBef>
                <a:spcPts val="1800"/>
              </a:spcBef>
            </a:pPr>
            <a:r>
              <a:rPr lang="en-US" sz="2400" dirty="0">
                <a:solidFill>
                  <a:srgbClr val="C00000"/>
                </a:solidFill>
              </a:rPr>
              <a:t>Find </a:t>
            </a:r>
            <a:r>
              <a:rPr lang="en-US" sz="2400" dirty="0" err="1">
                <a:solidFill>
                  <a:srgbClr val="C00000"/>
                </a:solidFill>
              </a:rPr>
              <a:t>mol</a:t>
            </a:r>
            <a:r>
              <a:rPr lang="en-US" sz="2400" dirty="0">
                <a:solidFill>
                  <a:srgbClr val="C00000"/>
                </a:solidFill>
              </a:rPr>
              <a:t> H</a:t>
            </a:r>
            <a:r>
              <a:rPr lang="en-US" sz="2400" baseline="-25000" dirty="0">
                <a:solidFill>
                  <a:srgbClr val="C00000"/>
                </a:solidFill>
              </a:rPr>
              <a:t>2</a:t>
            </a:r>
            <a:r>
              <a:rPr lang="en-US" sz="2400" dirty="0">
                <a:solidFill>
                  <a:srgbClr val="C00000"/>
                </a:solidFill>
              </a:rPr>
              <a:t>:   </a:t>
            </a:r>
            <a:r>
              <a:rPr lang="en-US" sz="2400" dirty="0">
                <a:solidFill>
                  <a:srgbClr val="00B050"/>
                </a:solidFill>
              </a:rPr>
              <a:t> </a:t>
            </a:r>
          </a:p>
          <a:p>
            <a:pPr marL="0" indent="0">
              <a:spcBef>
                <a:spcPts val="600"/>
              </a:spcBef>
            </a:pPr>
            <a:r>
              <a:rPr lang="en-US" sz="2400" dirty="0"/>
              <a:t>	</a:t>
            </a:r>
            <a:r>
              <a:rPr lang="en-US" altLang="en-US" sz="2400" dirty="0">
                <a:solidFill>
                  <a:srgbClr val="7030A0"/>
                </a:solidFill>
              </a:rPr>
              <a:t> </a:t>
            </a:r>
          </a:p>
          <a:p>
            <a:pPr marL="480134" indent="-480134">
              <a:spcBef>
                <a:spcPts val="1800"/>
              </a:spcBef>
            </a:pPr>
            <a:r>
              <a:rPr lang="en-US" sz="2400" dirty="0">
                <a:solidFill>
                  <a:schemeClr val="tx1"/>
                </a:solidFill>
              </a:rPr>
              <a:t>Mole ratio H</a:t>
            </a:r>
            <a:r>
              <a:rPr lang="en-US" sz="2400" baseline="-25000" dirty="0">
                <a:solidFill>
                  <a:schemeClr val="tx1"/>
                </a:solidFill>
              </a:rPr>
              <a:t>2</a:t>
            </a:r>
            <a:r>
              <a:rPr lang="en-US" sz="2400" dirty="0">
                <a:solidFill>
                  <a:schemeClr val="tx1"/>
                </a:solidFill>
              </a:rPr>
              <a:t>:NH</a:t>
            </a:r>
            <a:r>
              <a:rPr lang="en-US" sz="2400" baseline="-25000" dirty="0">
                <a:solidFill>
                  <a:schemeClr val="tx1"/>
                </a:solidFill>
              </a:rPr>
              <a:t>3</a:t>
            </a:r>
            <a:r>
              <a:rPr lang="en-US" sz="2400" dirty="0">
                <a:solidFill>
                  <a:schemeClr val="tx1"/>
                </a:solidFill>
              </a:rPr>
              <a:t> = </a:t>
            </a:r>
            <a:r>
              <a:rPr lang="en-US" sz="2400" dirty="0">
                <a:solidFill>
                  <a:srgbClr val="0070C0"/>
                </a:solidFill>
              </a:rPr>
              <a:t> </a:t>
            </a:r>
          </a:p>
          <a:p>
            <a:pPr marL="480134" indent="-480134">
              <a:spcBef>
                <a:spcPts val="1800"/>
              </a:spcBef>
            </a:pPr>
            <a:r>
              <a:rPr lang="en-US" sz="2400" dirty="0">
                <a:solidFill>
                  <a:srgbClr val="C00000"/>
                </a:solidFill>
              </a:rPr>
              <a:t>Convert to </a:t>
            </a:r>
            <a:r>
              <a:rPr lang="en-US" sz="2400" dirty="0" err="1">
                <a:solidFill>
                  <a:srgbClr val="C00000"/>
                </a:solidFill>
              </a:rPr>
              <a:t>mol</a:t>
            </a:r>
            <a:r>
              <a:rPr lang="en-US" sz="2400" dirty="0">
                <a:solidFill>
                  <a:srgbClr val="C00000"/>
                </a:solidFill>
              </a:rPr>
              <a:t> NH</a:t>
            </a:r>
            <a:r>
              <a:rPr lang="en-US" sz="2400" baseline="-25000" dirty="0">
                <a:solidFill>
                  <a:srgbClr val="C00000"/>
                </a:solidFill>
              </a:rPr>
              <a:t>3</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 </a:t>
            </a:r>
          </a:p>
          <a:p>
            <a:pPr marL="480134" indent="-480134">
              <a:tabLst>
                <a:tab pos="5603875" algn="l"/>
              </a:tabLst>
            </a:pPr>
            <a:r>
              <a:rPr lang="en-US" sz="2400" dirty="0"/>
              <a:t>		</a:t>
            </a:r>
            <a:r>
              <a:rPr lang="en-US" sz="2400" dirty="0">
                <a:solidFill>
                  <a:srgbClr val="0070C0"/>
                </a:solidFill>
              </a:rPr>
              <a:t> </a:t>
            </a:r>
          </a:p>
          <a:p>
            <a:pPr marL="480134" indent="-480134">
              <a:spcBef>
                <a:spcPts val="1800"/>
              </a:spcBef>
            </a:pPr>
            <a:r>
              <a:rPr lang="en-US" sz="2400" dirty="0">
                <a:solidFill>
                  <a:schemeClr val="tx1"/>
                </a:solidFill>
              </a:rPr>
              <a:t>Convert </a:t>
            </a:r>
            <a:r>
              <a:rPr lang="en-US" sz="2400" dirty="0" err="1">
                <a:solidFill>
                  <a:schemeClr val="tx1"/>
                </a:solidFill>
              </a:rPr>
              <a:t>mol</a:t>
            </a:r>
            <a:r>
              <a:rPr lang="en-US" sz="2400" dirty="0">
                <a:solidFill>
                  <a:schemeClr val="tx1"/>
                </a:solidFill>
              </a:rPr>
              <a:t> to grams </a:t>
            </a:r>
            <a:r>
              <a:rPr lang="en-US" sz="2400" dirty="0"/>
              <a:t>     </a:t>
            </a:r>
          </a:p>
          <a:p>
            <a:pPr marL="480134" indent="-480134"/>
            <a:r>
              <a:rPr lang="en-US" sz="2400" dirty="0">
                <a:solidFill>
                  <a:srgbClr val="0070C0"/>
                </a:solidFill>
              </a:rPr>
              <a:t>	</a:t>
            </a:r>
            <a:endParaRPr lang="en-US" sz="2400" u="sng" dirty="0">
              <a:solidFill>
                <a:srgbClr val="FF0000"/>
              </a:solidFill>
            </a:endParaRPr>
          </a:p>
        </p:txBody>
      </p:sp>
      <p:sp>
        <p:nvSpPr>
          <p:cNvPr id="4"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5" name="Text Box 3"/>
          <p:cNvSpPr txBox="1">
            <a:spLocks noChangeArrowheads="1"/>
          </p:cNvSpPr>
          <p:nvPr/>
        </p:nvSpPr>
        <p:spPr bwMode="auto">
          <a:xfrm>
            <a:off x="76200" y="86380"/>
            <a:ext cx="4953000" cy="584775"/>
          </a:xfrm>
          <a:prstGeom prst="rect">
            <a:avLst/>
          </a:prstGeom>
          <a:solidFill>
            <a:schemeClr val="accent5"/>
          </a:solidFill>
          <a:ln>
            <a:noFill/>
          </a:ln>
          <a:effectLst/>
        </p:spPr>
        <p:txBody>
          <a:bodyPr wrap="square">
            <a:spAutoFit/>
          </a:bodyPr>
          <a:lstStyle/>
          <a:p>
            <a:pPr algn="ctr">
              <a:spcBef>
                <a:spcPct val="50000"/>
              </a:spcBef>
            </a:pPr>
            <a:r>
              <a:rPr lang="en-US" altLang="en-US" sz="3200" b="1" dirty="0">
                <a:solidFill>
                  <a:srgbClr val="0070C0"/>
                </a:solidFill>
              </a:rPr>
              <a:t>Mass-Mass Calculations</a:t>
            </a:r>
          </a:p>
        </p:txBody>
      </p:sp>
    </p:spTree>
    <p:extLst>
      <p:ext uri="{BB962C8B-B14F-4D97-AF65-F5344CB8AC3E}">
        <p14:creationId xmlns:p14="http://schemas.microsoft.com/office/powerpoint/2010/main" val="321396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218">
                                            <p:txEl>
                                              <p:pRg st="2" end="2"/>
                                            </p:txEl>
                                          </p:spTgt>
                                        </p:tgtEl>
                                        <p:attrNameLst>
                                          <p:attrName>style.visibility</p:attrName>
                                        </p:attrNameLst>
                                      </p:cBhvr>
                                      <p:to>
                                        <p:strVal val="visible"/>
                                      </p:to>
                                    </p:set>
                                    <p:animEffect transition="in" filter="fade">
                                      <p:cBhvr>
                                        <p:cTn id="7" dur="500"/>
                                        <p:tgtEl>
                                          <p:spTgt spid="1372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218">
                                            <p:txEl>
                                              <p:pRg st="4" end="4"/>
                                            </p:txEl>
                                          </p:spTgt>
                                        </p:tgtEl>
                                        <p:attrNameLst>
                                          <p:attrName>style.visibility</p:attrName>
                                        </p:attrNameLst>
                                      </p:cBhvr>
                                      <p:to>
                                        <p:strVal val="visible"/>
                                      </p:to>
                                    </p:set>
                                    <p:animEffect transition="in" filter="fade">
                                      <p:cBhvr>
                                        <p:cTn id="12" dur="500"/>
                                        <p:tgtEl>
                                          <p:spTgt spid="13721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218">
                                            <p:txEl>
                                              <p:pRg st="5" end="5"/>
                                            </p:txEl>
                                          </p:spTgt>
                                        </p:tgtEl>
                                        <p:attrNameLst>
                                          <p:attrName>style.visibility</p:attrName>
                                        </p:attrNameLst>
                                      </p:cBhvr>
                                      <p:to>
                                        <p:strVal val="visible"/>
                                      </p:to>
                                    </p:set>
                                    <p:animEffect transition="in" filter="fade">
                                      <p:cBhvr>
                                        <p:cTn id="17" dur="500"/>
                                        <p:tgtEl>
                                          <p:spTgt spid="13721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218">
                                            <p:txEl>
                                              <p:pRg st="7" end="7"/>
                                            </p:txEl>
                                          </p:spTgt>
                                        </p:tgtEl>
                                        <p:attrNameLst>
                                          <p:attrName>style.visibility</p:attrName>
                                        </p:attrNameLst>
                                      </p:cBhvr>
                                      <p:to>
                                        <p:strVal val="visible"/>
                                      </p:to>
                                    </p:set>
                                    <p:animEffect transition="in" filter="fade">
                                      <p:cBhvr>
                                        <p:cTn id="22" dur="500"/>
                                        <p:tgtEl>
                                          <p:spTgt spid="1372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xfrm>
            <a:off x="76200" y="914400"/>
            <a:ext cx="9067800" cy="5486400"/>
          </a:xfrm>
        </p:spPr>
        <p:txBody>
          <a:bodyPr/>
          <a:lstStyle/>
          <a:p>
            <a:pPr marL="0" indent="0"/>
            <a:r>
              <a:rPr lang="en-US" altLang="en-US" sz="2400" b="0" dirty="0">
                <a:solidFill>
                  <a:schemeClr val="tx1"/>
                </a:solidFill>
              </a:rPr>
              <a:t>Calculate the number of grams of NH</a:t>
            </a:r>
            <a:r>
              <a:rPr lang="en-US" altLang="en-US" sz="2400" b="0" baseline="-25000" dirty="0">
                <a:solidFill>
                  <a:schemeClr val="tx1"/>
                </a:solidFill>
              </a:rPr>
              <a:t>3</a:t>
            </a:r>
            <a:r>
              <a:rPr lang="en-US" altLang="en-US" sz="2400" b="0" dirty="0">
                <a:solidFill>
                  <a:schemeClr val="tx1"/>
                </a:solidFill>
              </a:rPr>
              <a:t> produced by the reaction of 5.40 g of hydrogen with an excess of nitrogen. The balanced equation is:</a:t>
            </a:r>
          </a:p>
          <a:p>
            <a:pPr marL="0" indent="0" algn="ctr">
              <a:spcBef>
                <a:spcPts val="0"/>
              </a:spcBef>
            </a:pPr>
            <a:r>
              <a:rPr lang="en-US" altLang="en-US" b="0" dirty="0">
                <a:solidFill>
                  <a:srgbClr val="FFFF00"/>
                </a:solidFill>
              </a:rPr>
              <a:t>N</a:t>
            </a:r>
            <a:r>
              <a:rPr lang="en-US" altLang="en-US" b="0" baseline="-25000" dirty="0">
                <a:solidFill>
                  <a:srgbClr val="FFFF00"/>
                </a:solidFill>
              </a:rPr>
              <a:t>2</a:t>
            </a:r>
            <a:r>
              <a:rPr lang="en-US" altLang="en-US" b="0" dirty="0">
                <a:solidFill>
                  <a:srgbClr val="FFFF00"/>
                </a:solidFill>
              </a:rPr>
              <a:t>(</a:t>
            </a:r>
            <a:r>
              <a:rPr lang="en-US" altLang="en-US" b="0" i="1" dirty="0">
                <a:solidFill>
                  <a:srgbClr val="FFFF00"/>
                </a:solidFill>
              </a:rPr>
              <a:t>g</a:t>
            </a:r>
            <a:r>
              <a:rPr lang="en-US" altLang="en-US" b="0" dirty="0">
                <a:solidFill>
                  <a:srgbClr val="FFFF00"/>
                </a:solidFill>
              </a:rPr>
              <a:t>) + 3H</a:t>
            </a:r>
            <a:r>
              <a:rPr lang="en-US" altLang="en-US" b="0" baseline="-25000" dirty="0">
                <a:solidFill>
                  <a:srgbClr val="FFFF00"/>
                </a:solidFill>
              </a:rPr>
              <a:t>2</a:t>
            </a:r>
            <a:r>
              <a:rPr lang="en-US" altLang="en-US" b="0" dirty="0">
                <a:solidFill>
                  <a:srgbClr val="FFFF00"/>
                </a:solidFill>
              </a:rPr>
              <a:t>(</a:t>
            </a:r>
            <a:r>
              <a:rPr lang="en-US" altLang="en-US" b="0" i="1" dirty="0">
                <a:solidFill>
                  <a:srgbClr val="FFFF00"/>
                </a:solidFill>
              </a:rPr>
              <a:t>g</a:t>
            </a:r>
            <a:r>
              <a:rPr lang="en-US" altLang="en-US" b="0" dirty="0">
                <a:solidFill>
                  <a:srgbClr val="FFFF00"/>
                </a:solidFill>
              </a:rPr>
              <a:t>) </a:t>
            </a:r>
            <a:r>
              <a:rPr lang="en-US" altLang="en-US" b="0" dirty="0">
                <a:solidFill>
                  <a:srgbClr val="FFFF00"/>
                </a:solidFill>
                <a:sym typeface="Symbol" panose="05050102010706020507" pitchFamily="18" charset="2"/>
              </a:rPr>
              <a:t></a:t>
            </a:r>
            <a:r>
              <a:rPr lang="en-US" altLang="en-US" b="0" dirty="0">
                <a:solidFill>
                  <a:srgbClr val="FFFF00"/>
                </a:solidFill>
              </a:rPr>
              <a:t> 2NH</a:t>
            </a:r>
            <a:r>
              <a:rPr lang="en-US" altLang="en-US" b="0" baseline="-25000" dirty="0">
                <a:solidFill>
                  <a:srgbClr val="FFFF00"/>
                </a:solidFill>
              </a:rPr>
              <a:t>3</a:t>
            </a:r>
            <a:r>
              <a:rPr lang="en-US" altLang="en-US" b="0" dirty="0">
                <a:solidFill>
                  <a:srgbClr val="FFFF00"/>
                </a:solidFill>
              </a:rPr>
              <a:t>(</a:t>
            </a:r>
            <a:r>
              <a:rPr lang="en-US" altLang="en-US" b="0" i="1" dirty="0">
                <a:solidFill>
                  <a:srgbClr val="FFFF00"/>
                </a:solidFill>
              </a:rPr>
              <a:t>g</a:t>
            </a:r>
            <a:r>
              <a:rPr lang="en-US" altLang="en-US" b="0" dirty="0">
                <a:solidFill>
                  <a:srgbClr val="FFFF00"/>
                </a:solidFill>
              </a:rPr>
              <a:t>)</a:t>
            </a:r>
          </a:p>
          <a:p>
            <a:pPr marL="480134" indent="-480134">
              <a:spcBef>
                <a:spcPts val="1800"/>
              </a:spcBef>
            </a:pPr>
            <a:r>
              <a:rPr lang="en-US" sz="2400" dirty="0">
                <a:solidFill>
                  <a:srgbClr val="C00000"/>
                </a:solidFill>
              </a:rPr>
              <a:t>Find </a:t>
            </a:r>
            <a:r>
              <a:rPr lang="en-US" sz="2400" dirty="0" err="1">
                <a:solidFill>
                  <a:srgbClr val="C00000"/>
                </a:solidFill>
              </a:rPr>
              <a:t>mol</a:t>
            </a:r>
            <a:r>
              <a:rPr lang="en-US" sz="2400" dirty="0">
                <a:solidFill>
                  <a:srgbClr val="C00000"/>
                </a:solidFill>
              </a:rPr>
              <a:t> H</a:t>
            </a:r>
            <a:r>
              <a:rPr lang="en-US" sz="2400" baseline="-25000" dirty="0">
                <a:solidFill>
                  <a:srgbClr val="C00000"/>
                </a:solidFill>
              </a:rPr>
              <a:t>2</a:t>
            </a:r>
            <a:r>
              <a:rPr lang="en-US" sz="2400" dirty="0">
                <a:solidFill>
                  <a:srgbClr val="C00000"/>
                </a:solidFill>
              </a:rPr>
              <a:t>:   </a:t>
            </a:r>
            <a:r>
              <a:rPr lang="en-US" sz="2400" dirty="0">
                <a:solidFill>
                  <a:srgbClr val="00B050"/>
                </a:solidFill>
              </a:rPr>
              <a:t>GMM = 2.00 g/</a:t>
            </a:r>
            <a:r>
              <a:rPr lang="en-US" sz="2400" dirty="0" err="1">
                <a:solidFill>
                  <a:srgbClr val="00B050"/>
                </a:solidFill>
              </a:rPr>
              <a:t>mol</a:t>
            </a:r>
            <a:endParaRPr lang="en-US" sz="2400" dirty="0">
              <a:solidFill>
                <a:srgbClr val="00B050"/>
              </a:solidFill>
            </a:endParaRPr>
          </a:p>
          <a:p>
            <a:pPr marL="0" indent="0">
              <a:spcBef>
                <a:spcPts val="600"/>
              </a:spcBef>
            </a:pPr>
            <a:r>
              <a:rPr lang="en-US" sz="2400" dirty="0"/>
              <a:t>	</a:t>
            </a:r>
            <a:r>
              <a:rPr lang="en-US" altLang="en-US" sz="2400" dirty="0">
                <a:solidFill>
                  <a:srgbClr val="7030A0"/>
                </a:solidFill>
              </a:rPr>
              <a:t>5.40 g H</a:t>
            </a:r>
            <a:r>
              <a:rPr lang="en-US" altLang="en-US" sz="2400" baseline="-25000" dirty="0">
                <a:solidFill>
                  <a:srgbClr val="7030A0"/>
                </a:solidFill>
              </a:rPr>
              <a:t>2</a:t>
            </a:r>
            <a:r>
              <a:rPr lang="en-US" altLang="en-US" sz="2400" dirty="0">
                <a:solidFill>
                  <a:srgbClr val="7030A0"/>
                </a:solidFill>
              </a:rPr>
              <a:t> x 1 </a:t>
            </a:r>
            <a:r>
              <a:rPr lang="en-US" altLang="en-US" sz="2400" dirty="0" err="1">
                <a:solidFill>
                  <a:srgbClr val="7030A0"/>
                </a:solidFill>
              </a:rPr>
              <a:t>mol</a:t>
            </a:r>
            <a:r>
              <a:rPr lang="en-US" altLang="en-US" sz="2400" dirty="0">
                <a:solidFill>
                  <a:srgbClr val="7030A0"/>
                </a:solidFill>
              </a:rPr>
              <a:t>/2.00 g  =  2.70 </a:t>
            </a:r>
            <a:r>
              <a:rPr lang="en-US" altLang="en-US" sz="2400" dirty="0" err="1">
                <a:solidFill>
                  <a:srgbClr val="7030A0"/>
                </a:solidFill>
              </a:rPr>
              <a:t>mol</a:t>
            </a:r>
            <a:r>
              <a:rPr lang="en-US" altLang="en-US" sz="2400" dirty="0">
                <a:solidFill>
                  <a:srgbClr val="7030A0"/>
                </a:solidFill>
              </a:rPr>
              <a:t> H</a:t>
            </a:r>
            <a:r>
              <a:rPr lang="en-US" altLang="en-US" sz="2400" baseline="-25000" dirty="0">
                <a:solidFill>
                  <a:srgbClr val="7030A0"/>
                </a:solidFill>
              </a:rPr>
              <a:t>2</a:t>
            </a:r>
            <a:endParaRPr lang="en-US" altLang="en-US" sz="2400" dirty="0">
              <a:solidFill>
                <a:srgbClr val="7030A0"/>
              </a:solidFill>
            </a:endParaRPr>
          </a:p>
          <a:p>
            <a:pPr marL="480134" indent="-480134">
              <a:spcBef>
                <a:spcPts val="1800"/>
              </a:spcBef>
            </a:pPr>
            <a:r>
              <a:rPr lang="en-US" sz="2400" dirty="0">
                <a:solidFill>
                  <a:schemeClr val="tx1"/>
                </a:solidFill>
              </a:rPr>
              <a:t>Mole ratio H</a:t>
            </a:r>
            <a:r>
              <a:rPr lang="en-US" sz="2400" baseline="-25000" dirty="0">
                <a:solidFill>
                  <a:schemeClr val="tx1"/>
                </a:solidFill>
              </a:rPr>
              <a:t>2</a:t>
            </a:r>
            <a:r>
              <a:rPr lang="en-US" sz="2400" dirty="0">
                <a:solidFill>
                  <a:schemeClr val="tx1"/>
                </a:solidFill>
              </a:rPr>
              <a:t>:NH</a:t>
            </a:r>
            <a:r>
              <a:rPr lang="en-US" sz="2400" baseline="-25000" dirty="0">
                <a:solidFill>
                  <a:schemeClr val="tx1"/>
                </a:solidFill>
              </a:rPr>
              <a:t>3</a:t>
            </a:r>
            <a:r>
              <a:rPr lang="en-US" sz="2400" dirty="0">
                <a:solidFill>
                  <a:schemeClr val="tx1"/>
                </a:solidFill>
              </a:rPr>
              <a:t> = </a:t>
            </a:r>
            <a:r>
              <a:rPr lang="en-US" sz="2400" dirty="0">
                <a:solidFill>
                  <a:srgbClr val="0070C0"/>
                </a:solidFill>
              </a:rPr>
              <a:t>3:2</a:t>
            </a:r>
          </a:p>
          <a:p>
            <a:pPr marL="480134" indent="-480134">
              <a:spcBef>
                <a:spcPts val="1800"/>
              </a:spcBef>
            </a:pPr>
            <a:r>
              <a:rPr lang="en-US" sz="2400" dirty="0">
                <a:solidFill>
                  <a:srgbClr val="C00000"/>
                </a:solidFill>
              </a:rPr>
              <a:t>Convert to </a:t>
            </a:r>
            <a:r>
              <a:rPr lang="en-US" sz="2400" dirty="0" err="1">
                <a:solidFill>
                  <a:srgbClr val="C00000"/>
                </a:solidFill>
              </a:rPr>
              <a:t>mol</a:t>
            </a:r>
            <a:r>
              <a:rPr lang="en-US" sz="2400" dirty="0">
                <a:solidFill>
                  <a:srgbClr val="C00000"/>
                </a:solidFill>
              </a:rPr>
              <a:t> NH</a:t>
            </a:r>
            <a:r>
              <a:rPr lang="en-US" sz="2400" baseline="-25000" dirty="0">
                <a:solidFill>
                  <a:srgbClr val="C00000"/>
                </a:solidFill>
              </a:rPr>
              <a:t>3</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sym typeface="Wingdings" panose="05000000000000000000" pitchFamily="2" charset="2"/>
              </a:rPr>
              <a:t>2.70</a:t>
            </a:r>
            <a:r>
              <a:rPr lang="en-US" sz="2400" dirty="0">
                <a:solidFill>
                  <a:srgbClr val="7030A0"/>
                </a:solidFill>
              </a:rPr>
              <a:t>/3 = X/2  </a:t>
            </a:r>
            <a:r>
              <a:rPr lang="en-US" sz="2400" dirty="0">
                <a:solidFill>
                  <a:srgbClr val="7030A0"/>
                </a:solidFill>
                <a:sym typeface="Wingdings" panose="05000000000000000000" pitchFamily="2" charset="2"/>
              </a:rPr>
              <a:t>  3X = 5.40 </a:t>
            </a:r>
            <a:endParaRPr lang="en-US" sz="2400" dirty="0">
              <a:solidFill>
                <a:srgbClr val="7030A0"/>
              </a:solidFill>
            </a:endParaRPr>
          </a:p>
          <a:p>
            <a:pPr marL="480134" indent="-480134">
              <a:tabLst>
                <a:tab pos="5603875" algn="l"/>
              </a:tabLst>
            </a:pPr>
            <a:r>
              <a:rPr lang="en-US" sz="2400" dirty="0"/>
              <a:t>		</a:t>
            </a:r>
            <a:r>
              <a:rPr lang="en-US" sz="2400" dirty="0">
                <a:solidFill>
                  <a:srgbClr val="0070C0"/>
                </a:solidFill>
              </a:rPr>
              <a:t>X = 1.80 </a:t>
            </a:r>
            <a:r>
              <a:rPr lang="en-US" sz="2400" dirty="0" err="1">
                <a:solidFill>
                  <a:srgbClr val="0070C0"/>
                </a:solidFill>
              </a:rPr>
              <a:t>mol</a:t>
            </a:r>
            <a:r>
              <a:rPr lang="en-US" sz="2400" dirty="0">
                <a:solidFill>
                  <a:srgbClr val="0070C0"/>
                </a:solidFill>
              </a:rPr>
              <a:t> NH</a:t>
            </a:r>
            <a:r>
              <a:rPr lang="en-US" sz="2400" baseline="-25000" dirty="0">
                <a:solidFill>
                  <a:srgbClr val="0070C0"/>
                </a:solidFill>
              </a:rPr>
              <a:t>3</a:t>
            </a:r>
            <a:r>
              <a:rPr lang="en-US" sz="2400" dirty="0">
                <a:solidFill>
                  <a:srgbClr val="0070C0"/>
                </a:solidFill>
              </a:rPr>
              <a:t> </a:t>
            </a:r>
          </a:p>
          <a:p>
            <a:pPr marL="480134" indent="-480134">
              <a:spcBef>
                <a:spcPts val="1800"/>
              </a:spcBef>
            </a:pPr>
            <a:r>
              <a:rPr lang="en-US" sz="2400" dirty="0">
                <a:solidFill>
                  <a:schemeClr val="tx1"/>
                </a:solidFill>
              </a:rPr>
              <a:t>Convert </a:t>
            </a:r>
            <a:r>
              <a:rPr lang="en-US" sz="2400" dirty="0" err="1">
                <a:solidFill>
                  <a:schemeClr val="tx1"/>
                </a:solidFill>
              </a:rPr>
              <a:t>mol</a:t>
            </a:r>
            <a:r>
              <a:rPr lang="en-US" sz="2400" dirty="0">
                <a:solidFill>
                  <a:schemeClr val="tx1"/>
                </a:solidFill>
              </a:rPr>
              <a:t> to grams </a:t>
            </a:r>
            <a:r>
              <a:rPr lang="en-US" sz="2400" dirty="0"/>
              <a:t>    GMM </a:t>
            </a:r>
            <a:r>
              <a:rPr lang="en-US" sz="2400" dirty="0">
                <a:solidFill>
                  <a:schemeClr val="tx1"/>
                </a:solidFill>
              </a:rPr>
              <a:t>NH</a:t>
            </a:r>
            <a:r>
              <a:rPr lang="en-US" sz="2400" baseline="-25000" dirty="0">
                <a:solidFill>
                  <a:schemeClr val="tx1"/>
                </a:solidFill>
              </a:rPr>
              <a:t>3</a:t>
            </a:r>
            <a:r>
              <a:rPr lang="en-US" sz="2400" dirty="0">
                <a:solidFill>
                  <a:schemeClr val="tx1"/>
                </a:solidFill>
              </a:rPr>
              <a:t> </a:t>
            </a:r>
            <a:r>
              <a:rPr lang="en-US" sz="2400" dirty="0"/>
              <a:t>= 17.0 g/</a:t>
            </a:r>
            <a:r>
              <a:rPr lang="en-US" sz="2400" dirty="0" err="1"/>
              <a:t>mol</a:t>
            </a:r>
            <a:endParaRPr lang="en-US" sz="2400" dirty="0"/>
          </a:p>
          <a:p>
            <a:pPr marL="480134" indent="-480134"/>
            <a:r>
              <a:rPr lang="en-US" sz="2400" dirty="0">
                <a:solidFill>
                  <a:srgbClr val="0070C0"/>
                </a:solidFill>
              </a:rPr>
              <a:t>	1.80 </a:t>
            </a:r>
            <a:r>
              <a:rPr lang="en-US" sz="2400" dirty="0" err="1">
                <a:solidFill>
                  <a:srgbClr val="0070C0"/>
                </a:solidFill>
              </a:rPr>
              <a:t>mol</a:t>
            </a:r>
            <a:r>
              <a:rPr lang="en-US" sz="2400" dirty="0">
                <a:solidFill>
                  <a:srgbClr val="0070C0"/>
                </a:solidFill>
              </a:rPr>
              <a:t> x 17.0 g/</a:t>
            </a:r>
            <a:r>
              <a:rPr lang="en-US" sz="2400" dirty="0" err="1">
                <a:solidFill>
                  <a:srgbClr val="0070C0"/>
                </a:solidFill>
              </a:rPr>
              <a:t>mol</a:t>
            </a:r>
            <a:r>
              <a:rPr lang="en-US" sz="2400" dirty="0">
                <a:solidFill>
                  <a:srgbClr val="0070C0"/>
                </a:solidFill>
              </a:rPr>
              <a:t> =  </a:t>
            </a:r>
            <a:r>
              <a:rPr lang="en-US" sz="2400" u="sng" dirty="0">
                <a:solidFill>
                  <a:srgbClr val="FF0000"/>
                </a:solidFill>
              </a:rPr>
              <a:t>30.6 g NH</a:t>
            </a:r>
            <a:r>
              <a:rPr lang="en-US" sz="2400" u="sng" baseline="-25000" dirty="0">
                <a:solidFill>
                  <a:srgbClr val="FF0000"/>
                </a:solidFill>
              </a:rPr>
              <a:t>3</a:t>
            </a:r>
            <a:endParaRPr lang="en-US" sz="2400" u="sng" dirty="0">
              <a:solidFill>
                <a:srgbClr val="FF0000"/>
              </a:solidFill>
            </a:endParaRPr>
          </a:p>
          <a:p>
            <a:pPr marL="0" indent="0" algn="ctr"/>
            <a:endParaRPr lang="en-US" altLang="en-US" sz="2400" b="0" dirty="0">
              <a:solidFill>
                <a:schemeClr val="tx1"/>
              </a:solidFill>
            </a:endParaRPr>
          </a:p>
          <a:p>
            <a:pPr marL="0" indent="0" algn="ctr"/>
            <a:endParaRPr lang="en-US" altLang="en-US" sz="2400" b="0" dirty="0">
              <a:solidFill>
                <a:schemeClr val="tx1"/>
              </a:solidFill>
            </a:endParaRPr>
          </a:p>
        </p:txBody>
      </p:sp>
      <p:sp>
        <p:nvSpPr>
          <p:cNvPr id="4"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5" name="Text Box 3"/>
          <p:cNvSpPr txBox="1">
            <a:spLocks noChangeArrowheads="1"/>
          </p:cNvSpPr>
          <p:nvPr/>
        </p:nvSpPr>
        <p:spPr bwMode="auto">
          <a:xfrm>
            <a:off x="76200" y="86380"/>
            <a:ext cx="4953000" cy="584775"/>
          </a:xfrm>
          <a:prstGeom prst="rect">
            <a:avLst/>
          </a:prstGeom>
          <a:solidFill>
            <a:schemeClr val="accent5"/>
          </a:solidFill>
          <a:ln>
            <a:noFill/>
          </a:ln>
          <a:effectLst/>
        </p:spPr>
        <p:txBody>
          <a:bodyPr wrap="square">
            <a:spAutoFit/>
          </a:bodyPr>
          <a:lstStyle/>
          <a:p>
            <a:pPr algn="ctr">
              <a:spcBef>
                <a:spcPct val="50000"/>
              </a:spcBef>
            </a:pPr>
            <a:r>
              <a:rPr lang="en-US" altLang="en-US" sz="3200" b="1" dirty="0">
                <a:solidFill>
                  <a:srgbClr val="0070C0"/>
                </a:solidFill>
              </a:rPr>
              <a:t>Mass-Mass Calculations</a:t>
            </a:r>
          </a:p>
        </p:txBody>
      </p:sp>
    </p:spTree>
    <p:extLst>
      <p:ext uri="{BB962C8B-B14F-4D97-AF65-F5344CB8AC3E}">
        <p14:creationId xmlns:p14="http://schemas.microsoft.com/office/powerpoint/2010/main" val="332406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218">
                                            <p:txEl>
                                              <p:pRg st="2" end="2"/>
                                            </p:txEl>
                                          </p:spTgt>
                                        </p:tgtEl>
                                        <p:attrNameLst>
                                          <p:attrName>style.visibility</p:attrName>
                                        </p:attrNameLst>
                                      </p:cBhvr>
                                      <p:to>
                                        <p:strVal val="visible"/>
                                      </p:to>
                                    </p:set>
                                    <p:animEffect transition="in" filter="fade">
                                      <p:cBhvr>
                                        <p:cTn id="7" dur="500"/>
                                        <p:tgtEl>
                                          <p:spTgt spid="1372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218">
                                            <p:txEl>
                                              <p:pRg st="3" end="3"/>
                                            </p:txEl>
                                          </p:spTgt>
                                        </p:tgtEl>
                                        <p:attrNameLst>
                                          <p:attrName>style.visibility</p:attrName>
                                        </p:attrNameLst>
                                      </p:cBhvr>
                                      <p:to>
                                        <p:strVal val="visible"/>
                                      </p:to>
                                    </p:set>
                                    <p:animEffect transition="in" filter="fade">
                                      <p:cBhvr>
                                        <p:cTn id="12" dur="500"/>
                                        <p:tgtEl>
                                          <p:spTgt spid="13721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218">
                                            <p:txEl>
                                              <p:pRg st="4" end="4"/>
                                            </p:txEl>
                                          </p:spTgt>
                                        </p:tgtEl>
                                        <p:attrNameLst>
                                          <p:attrName>style.visibility</p:attrName>
                                        </p:attrNameLst>
                                      </p:cBhvr>
                                      <p:to>
                                        <p:strVal val="visible"/>
                                      </p:to>
                                    </p:set>
                                    <p:animEffect transition="in" filter="fade">
                                      <p:cBhvr>
                                        <p:cTn id="17" dur="500"/>
                                        <p:tgtEl>
                                          <p:spTgt spid="1372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218">
                                            <p:txEl>
                                              <p:pRg st="5" end="5"/>
                                            </p:txEl>
                                          </p:spTgt>
                                        </p:tgtEl>
                                        <p:attrNameLst>
                                          <p:attrName>style.visibility</p:attrName>
                                        </p:attrNameLst>
                                      </p:cBhvr>
                                      <p:to>
                                        <p:strVal val="visible"/>
                                      </p:to>
                                    </p:set>
                                    <p:animEffect transition="in" filter="fade">
                                      <p:cBhvr>
                                        <p:cTn id="22" dur="500"/>
                                        <p:tgtEl>
                                          <p:spTgt spid="13721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7218">
                                            <p:txEl>
                                              <p:pRg st="6" end="6"/>
                                            </p:txEl>
                                          </p:spTgt>
                                        </p:tgtEl>
                                        <p:attrNameLst>
                                          <p:attrName>style.visibility</p:attrName>
                                        </p:attrNameLst>
                                      </p:cBhvr>
                                      <p:to>
                                        <p:strVal val="visible"/>
                                      </p:to>
                                    </p:set>
                                    <p:animEffect transition="in" filter="fade">
                                      <p:cBhvr>
                                        <p:cTn id="27" dur="500"/>
                                        <p:tgtEl>
                                          <p:spTgt spid="13721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7218">
                                            <p:txEl>
                                              <p:pRg st="7" end="7"/>
                                            </p:txEl>
                                          </p:spTgt>
                                        </p:tgtEl>
                                        <p:attrNameLst>
                                          <p:attrName>style.visibility</p:attrName>
                                        </p:attrNameLst>
                                      </p:cBhvr>
                                      <p:to>
                                        <p:strVal val="visible"/>
                                      </p:to>
                                    </p:set>
                                    <p:animEffect transition="in" filter="fade">
                                      <p:cBhvr>
                                        <p:cTn id="32" dur="500"/>
                                        <p:tgtEl>
                                          <p:spTgt spid="13721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218">
                                            <p:txEl>
                                              <p:pRg st="8" end="8"/>
                                            </p:txEl>
                                          </p:spTgt>
                                        </p:tgtEl>
                                        <p:attrNameLst>
                                          <p:attrName>style.visibility</p:attrName>
                                        </p:attrNameLst>
                                      </p:cBhvr>
                                      <p:to>
                                        <p:strVal val="visible"/>
                                      </p:to>
                                    </p:set>
                                    <p:animEffect transition="in" filter="fade">
                                      <p:cBhvr>
                                        <p:cTn id="37" dur="500"/>
                                        <p:tgtEl>
                                          <p:spTgt spid="1372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76200" y="697949"/>
            <a:ext cx="8915400" cy="5702851"/>
          </a:xfrm>
        </p:spPr>
        <p:txBody>
          <a:bodyPr/>
          <a:lstStyle/>
          <a:p>
            <a:pPr marL="0" indent="0">
              <a:lnSpc>
                <a:spcPct val="90000"/>
              </a:lnSpc>
            </a:pPr>
            <a:r>
              <a:rPr lang="en-US" altLang="en-US" sz="2400" b="0" dirty="0">
                <a:solidFill>
                  <a:schemeClr val="tx1"/>
                </a:solidFill>
              </a:rPr>
              <a:t>Nitrogen monoxide and oxygen gas combine to form nitrogen dioxide, which contributes to photochemical smog. How many liters of nitrogen dioxide are produced when 34.0 L of oxygen react with an excess of nitrogen monoxide? Assume conditions are at STP.</a:t>
            </a:r>
          </a:p>
          <a:p>
            <a:pPr marL="0" indent="0">
              <a:lnSpc>
                <a:spcPct val="90000"/>
              </a:lnSpc>
            </a:pPr>
            <a:endParaRPr lang="en-US" altLang="en-US" sz="1000" b="0" dirty="0">
              <a:solidFill>
                <a:schemeClr val="tx1"/>
              </a:solidFill>
            </a:endParaRPr>
          </a:p>
          <a:p>
            <a:pPr marL="0" indent="0" algn="ctr">
              <a:lnSpc>
                <a:spcPct val="90000"/>
              </a:lnSpc>
              <a:spcBef>
                <a:spcPts val="0"/>
              </a:spcBef>
            </a:pPr>
            <a:r>
              <a:rPr lang="en-US" altLang="en-US" sz="3600" b="0" dirty="0">
                <a:solidFill>
                  <a:srgbClr val="FFFF00"/>
                </a:solidFill>
              </a:rPr>
              <a:t> </a:t>
            </a:r>
          </a:p>
          <a:p>
            <a:pPr marL="480134" lvl="0" indent="-480134">
              <a:spcBef>
                <a:spcPts val="1800"/>
              </a:spcBef>
            </a:pPr>
            <a:r>
              <a:rPr lang="en-US" sz="2400" dirty="0">
                <a:solidFill>
                  <a:srgbClr val="C00000"/>
                </a:solidFill>
              </a:rPr>
              <a:t>Find </a:t>
            </a:r>
            <a:r>
              <a:rPr lang="en-US" sz="2400" dirty="0" err="1">
                <a:solidFill>
                  <a:srgbClr val="C00000"/>
                </a:solidFill>
              </a:rPr>
              <a:t>mol</a:t>
            </a:r>
            <a:r>
              <a:rPr lang="en-US" sz="2400" dirty="0">
                <a:solidFill>
                  <a:srgbClr val="C00000"/>
                </a:solidFill>
              </a:rPr>
              <a:t> </a:t>
            </a:r>
            <a:r>
              <a:rPr lang="en-US" altLang="en-US" sz="2400" dirty="0">
                <a:solidFill>
                  <a:srgbClr val="C00000"/>
                </a:solidFill>
              </a:rPr>
              <a:t>O</a:t>
            </a:r>
            <a:r>
              <a:rPr lang="en-US" altLang="en-US" sz="2400" baseline="-25000" dirty="0">
                <a:solidFill>
                  <a:srgbClr val="C00000"/>
                </a:solidFill>
              </a:rPr>
              <a:t>2</a:t>
            </a:r>
            <a:r>
              <a:rPr lang="en-US" sz="2400" dirty="0">
                <a:solidFill>
                  <a:srgbClr val="C00000"/>
                </a:solidFill>
              </a:rPr>
              <a:t>:    </a:t>
            </a:r>
            <a:endParaRPr lang="en-US" altLang="en-US" sz="2400" dirty="0">
              <a:solidFill>
                <a:srgbClr val="7030A0"/>
              </a:solidFill>
            </a:endParaRPr>
          </a:p>
          <a:p>
            <a:pPr marL="480134" lvl="0" indent="-480134">
              <a:spcBef>
                <a:spcPts val="1800"/>
              </a:spcBef>
            </a:pPr>
            <a:r>
              <a:rPr lang="en-US" sz="2400" dirty="0">
                <a:solidFill>
                  <a:srgbClr val="000000"/>
                </a:solidFill>
              </a:rPr>
              <a:t>Mole </a:t>
            </a:r>
            <a:r>
              <a:rPr lang="en-US" sz="2400" dirty="0">
                <a:solidFill>
                  <a:schemeClr val="tx1"/>
                </a:solidFill>
              </a:rPr>
              <a:t>ratio </a:t>
            </a:r>
            <a:r>
              <a:rPr lang="en-US" altLang="en-US" sz="2400" dirty="0">
                <a:solidFill>
                  <a:schemeClr val="tx1"/>
                </a:solidFill>
              </a:rPr>
              <a:t>O</a:t>
            </a:r>
            <a:r>
              <a:rPr lang="en-US" altLang="en-US" sz="2400" baseline="-25000" dirty="0">
                <a:solidFill>
                  <a:schemeClr val="tx1"/>
                </a:solidFill>
              </a:rPr>
              <a:t>2 </a:t>
            </a:r>
            <a:r>
              <a:rPr lang="en-US" sz="2400" dirty="0">
                <a:solidFill>
                  <a:schemeClr val="tx1"/>
                </a:solidFill>
              </a:rPr>
              <a:t>:NO</a:t>
            </a:r>
            <a:r>
              <a:rPr lang="en-US" sz="2400" baseline="-25000" dirty="0">
                <a:solidFill>
                  <a:schemeClr val="tx1"/>
                </a:solidFill>
              </a:rPr>
              <a:t>2</a:t>
            </a:r>
            <a:r>
              <a:rPr lang="en-US" sz="2400" dirty="0">
                <a:solidFill>
                  <a:schemeClr val="tx1"/>
                </a:solidFill>
              </a:rPr>
              <a:t> </a:t>
            </a:r>
            <a:r>
              <a:rPr lang="en-US" sz="2400" dirty="0">
                <a:solidFill>
                  <a:srgbClr val="000000"/>
                </a:solidFill>
              </a:rPr>
              <a:t>= </a:t>
            </a:r>
            <a:r>
              <a:rPr lang="en-US" sz="2400" dirty="0">
                <a:solidFill>
                  <a:srgbClr val="0070C0"/>
                </a:solidFill>
              </a:rPr>
              <a:t> </a:t>
            </a:r>
          </a:p>
          <a:p>
            <a:pPr marL="480134" lvl="0" indent="-480134">
              <a:spcBef>
                <a:spcPts val="1800"/>
              </a:spcBef>
            </a:pPr>
            <a:r>
              <a:rPr lang="en-US" sz="2400" dirty="0">
                <a:solidFill>
                  <a:srgbClr val="C00000"/>
                </a:solidFill>
              </a:rPr>
              <a:t>Convert to </a:t>
            </a:r>
            <a:r>
              <a:rPr lang="en-US" sz="2400" dirty="0" err="1">
                <a:solidFill>
                  <a:srgbClr val="C00000"/>
                </a:solidFill>
              </a:rPr>
              <a:t>mol</a:t>
            </a:r>
            <a:r>
              <a:rPr lang="en-US" sz="2400" dirty="0">
                <a:solidFill>
                  <a:srgbClr val="C00000"/>
                </a:solidFill>
              </a:rPr>
              <a:t> NO</a:t>
            </a:r>
            <a:r>
              <a:rPr lang="en-US" sz="2400" baseline="-25000" dirty="0">
                <a:solidFill>
                  <a:srgbClr val="C00000"/>
                </a:solidFill>
              </a:rPr>
              <a:t>2</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 </a:t>
            </a:r>
            <a:endParaRPr lang="en-US" sz="2400" dirty="0">
              <a:solidFill>
                <a:srgbClr val="0070C0"/>
              </a:solidFill>
            </a:endParaRPr>
          </a:p>
          <a:p>
            <a:pPr marL="480134" lvl="0" indent="-480134">
              <a:spcBef>
                <a:spcPts val="1800"/>
              </a:spcBef>
            </a:pPr>
            <a:r>
              <a:rPr lang="en-US" sz="2400" dirty="0">
                <a:solidFill>
                  <a:srgbClr val="000000"/>
                </a:solidFill>
              </a:rPr>
              <a:t>Convert </a:t>
            </a:r>
            <a:r>
              <a:rPr lang="en-US" sz="2400" dirty="0" err="1">
                <a:solidFill>
                  <a:srgbClr val="000000"/>
                </a:solidFill>
              </a:rPr>
              <a:t>mol</a:t>
            </a:r>
            <a:r>
              <a:rPr lang="en-US" sz="2400" dirty="0">
                <a:solidFill>
                  <a:srgbClr val="000000"/>
                </a:solidFill>
              </a:rPr>
              <a:t> to liters</a:t>
            </a:r>
            <a:endParaRPr lang="en-US" sz="2400" dirty="0"/>
          </a:p>
          <a:p>
            <a:pPr marL="480134" lvl="0" indent="-480134"/>
            <a:r>
              <a:rPr lang="en-US" sz="2400" dirty="0">
                <a:solidFill>
                  <a:srgbClr val="0070C0"/>
                </a:solidFill>
              </a:rPr>
              <a:t>	 </a:t>
            </a:r>
            <a:endParaRPr lang="en-US" altLang="en-US" sz="3600" b="0" u="sng" dirty="0">
              <a:solidFill>
                <a:srgbClr val="FF0000"/>
              </a:solidFill>
            </a:endParaRPr>
          </a:p>
          <a:p>
            <a:pPr marL="0" indent="0" algn="ctr">
              <a:lnSpc>
                <a:spcPct val="90000"/>
              </a:lnSpc>
            </a:pPr>
            <a:endParaRPr lang="en-US" altLang="en-US" sz="2400" b="0" dirty="0">
              <a:solidFill>
                <a:schemeClr val="tx1"/>
              </a:solidFill>
            </a:endParaRPr>
          </a:p>
        </p:txBody>
      </p:sp>
      <p:sp>
        <p:nvSpPr>
          <p:cNvPr id="4"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5" name="Text Box 3"/>
          <p:cNvSpPr txBox="1">
            <a:spLocks noChangeArrowheads="1"/>
          </p:cNvSpPr>
          <p:nvPr/>
        </p:nvSpPr>
        <p:spPr bwMode="auto">
          <a:xfrm>
            <a:off x="2667000" y="36974"/>
            <a:ext cx="6398342" cy="584775"/>
          </a:xfrm>
          <a:prstGeom prst="rect">
            <a:avLst/>
          </a:prstGeom>
          <a:solidFill>
            <a:schemeClr val="accent5"/>
          </a:solidFill>
          <a:ln>
            <a:noFill/>
          </a:ln>
          <a:effectLst/>
        </p:spPr>
        <p:txBody>
          <a:bodyPr wrap="square">
            <a:spAutoFit/>
          </a:bodyPr>
          <a:lstStyle/>
          <a:p>
            <a:pPr algn="ctr">
              <a:spcBef>
                <a:spcPct val="50000"/>
              </a:spcBef>
            </a:pPr>
            <a:r>
              <a:rPr lang="en-US" altLang="en-US" sz="3200" b="1" dirty="0">
                <a:solidFill>
                  <a:srgbClr val="0070C0"/>
                </a:solidFill>
              </a:rPr>
              <a:t>Volume – Volume Calculations</a:t>
            </a:r>
          </a:p>
        </p:txBody>
      </p:sp>
    </p:spTree>
    <p:extLst>
      <p:ext uri="{BB962C8B-B14F-4D97-AF65-F5344CB8AC3E}">
        <p14:creationId xmlns:p14="http://schemas.microsoft.com/office/powerpoint/2010/main" val="110502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578">
                                            <p:txEl>
                                              <p:pRg st="3" end="3"/>
                                            </p:txEl>
                                          </p:spTgt>
                                        </p:tgtEl>
                                        <p:attrNameLst>
                                          <p:attrName>style.visibility</p:attrName>
                                        </p:attrNameLst>
                                      </p:cBhvr>
                                      <p:to>
                                        <p:strVal val="visible"/>
                                      </p:to>
                                    </p:set>
                                    <p:animEffect transition="in" filter="fade">
                                      <p:cBhvr>
                                        <p:cTn id="7" dur="500"/>
                                        <p:tgtEl>
                                          <p:spTgt spid="15257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578">
                                            <p:txEl>
                                              <p:pRg st="4" end="4"/>
                                            </p:txEl>
                                          </p:spTgt>
                                        </p:tgtEl>
                                        <p:attrNameLst>
                                          <p:attrName>style.visibility</p:attrName>
                                        </p:attrNameLst>
                                      </p:cBhvr>
                                      <p:to>
                                        <p:strVal val="visible"/>
                                      </p:to>
                                    </p:set>
                                    <p:animEffect transition="in" filter="fade">
                                      <p:cBhvr>
                                        <p:cTn id="12" dur="500"/>
                                        <p:tgtEl>
                                          <p:spTgt spid="15257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578">
                                            <p:txEl>
                                              <p:pRg st="5" end="5"/>
                                            </p:txEl>
                                          </p:spTgt>
                                        </p:tgtEl>
                                        <p:attrNameLst>
                                          <p:attrName>style.visibility</p:attrName>
                                        </p:attrNameLst>
                                      </p:cBhvr>
                                      <p:to>
                                        <p:strVal val="visible"/>
                                      </p:to>
                                    </p:set>
                                    <p:animEffect transition="in" filter="fade">
                                      <p:cBhvr>
                                        <p:cTn id="17" dur="500"/>
                                        <p:tgtEl>
                                          <p:spTgt spid="15257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578">
                                            <p:txEl>
                                              <p:pRg st="6" end="6"/>
                                            </p:txEl>
                                          </p:spTgt>
                                        </p:tgtEl>
                                        <p:attrNameLst>
                                          <p:attrName>style.visibility</p:attrName>
                                        </p:attrNameLst>
                                      </p:cBhvr>
                                      <p:to>
                                        <p:strVal val="visible"/>
                                      </p:to>
                                    </p:set>
                                    <p:animEffect transition="in" filter="fade">
                                      <p:cBhvr>
                                        <p:cTn id="22" dur="500"/>
                                        <p:tgtEl>
                                          <p:spTgt spid="1525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76200" y="697949"/>
            <a:ext cx="8915400" cy="5702851"/>
          </a:xfrm>
        </p:spPr>
        <p:txBody>
          <a:bodyPr/>
          <a:lstStyle/>
          <a:p>
            <a:pPr marL="0" indent="0">
              <a:lnSpc>
                <a:spcPct val="90000"/>
              </a:lnSpc>
            </a:pPr>
            <a:r>
              <a:rPr lang="en-US" altLang="en-US" sz="2400" b="0" dirty="0">
                <a:solidFill>
                  <a:schemeClr val="tx1"/>
                </a:solidFill>
              </a:rPr>
              <a:t>Nitrogen monoxide and oxygen gas combine to form nitrogen dioxide, which contributes to photochemical smog. How many liters of nitrogen dioxide are produced when 34.0 L of oxygen react with an excess of nitrogen monoxide? Assume conditions are at STP.</a:t>
            </a:r>
          </a:p>
          <a:p>
            <a:pPr marL="0" indent="0">
              <a:lnSpc>
                <a:spcPct val="90000"/>
              </a:lnSpc>
            </a:pPr>
            <a:endParaRPr lang="en-US" altLang="en-US" sz="1000" b="0" dirty="0">
              <a:solidFill>
                <a:schemeClr val="tx1"/>
              </a:solidFill>
            </a:endParaRPr>
          </a:p>
          <a:p>
            <a:pPr marL="0" indent="0" algn="ctr">
              <a:lnSpc>
                <a:spcPct val="90000"/>
              </a:lnSpc>
              <a:spcBef>
                <a:spcPts val="0"/>
              </a:spcBef>
            </a:pPr>
            <a:r>
              <a:rPr lang="en-US" altLang="en-US" sz="3600" b="0" dirty="0">
                <a:solidFill>
                  <a:srgbClr val="FFFF00"/>
                </a:solidFill>
              </a:rPr>
              <a:t>2NO(</a:t>
            </a:r>
            <a:r>
              <a:rPr lang="en-US" altLang="en-US" sz="3600" b="0" i="1" dirty="0">
                <a:solidFill>
                  <a:srgbClr val="FFFF00"/>
                </a:solidFill>
              </a:rPr>
              <a:t>g</a:t>
            </a:r>
            <a:r>
              <a:rPr lang="en-US" altLang="en-US" sz="3600" b="0" dirty="0">
                <a:solidFill>
                  <a:srgbClr val="FFFF00"/>
                </a:solidFill>
              </a:rPr>
              <a:t>) + O</a:t>
            </a:r>
            <a:r>
              <a:rPr lang="en-US" altLang="en-US" sz="3600" b="0" baseline="-25000" dirty="0">
                <a:solidFill>
                  <a:srgbClr val="FFFF00"/>
                </a:solidFill>
              </a:rPr>
              <a:t>2</a:t>
            </a:r>
            <a:r>
              <a:rPr lang="en-US" altLang="en-US" sz="3600" b="0" dirty="0">
                <a:solidFill>
                  <a:srgbClr val="FFFF00"/>
                </a:solidFill>
              </a:rPr>
              <a:t>(</a:t>
            </a:r>
            <a:r>
              <a:rPr lang="en-US" altLang="en-US" sz="3600" b="0" i="1" dirty="0">
                <a:solidFill>
                  <a:srgbClr val="FFFF00"/>
                </a:solidFill>
              </a:rPr>
              <a:t>g</a:t>
            </a:r>
            <a:r>
              <a:rPr lang="en-US" altLang="en-US" sz="3600" b="0" dirty="0">
                <a:solidFill>
                  <a:srgbClr val="FFFF00"/>
                </a:solidFill>
              </a:rPr>
              <a:t>) </a:t>
            </a:r>
            <a:r>
              <a:rPr lang="en-US" altLang="en-US" sz="3600" b="0" dirty="0">
                <a:solidFill>
                  <a:srgbClr val="FFFF00"/>
                </a:solidFill>
                <a:sym typeface="Symbol" panose="05050102010706020507" pitchFamily="18" charset="2"/>
              </a:rPr>
              <a:t> </a:t>
            </a:r>
            <a:r>
              <a:rPr lang="en-US" altLang="en-US" sz="3600" b="0" dirty="0">
                <a:solidFill>
                  <a:srgbClr val="FFFF00"/>
                </a:solidFill>
              </a:rPr>
              <a:t>2NO</a:t>
            </a:r>
            <a:r>
              <a:rPr lang="en-US" altLang="en-US" sz="3600" b="0" baseline="-25000" dirty="0">
                <a:solidFill>
                  <a:srgbClr val="FFFF00"/>
                </a:solidFill>
              </a:rPr>
              <a:t>2</a:t>
            </a:r>
            <a:r>
              <a:rPr lang="en-US" altLang="en-US" sz="3600" b="0" dirty="0">
                <a:solidFill>
                  <a:srgbClr val="FFFF00"/>
                </a:solidFill>
              </a:rPr>
              <a:t>(</a:t>
            </a:r>
            <a:r>
              <a:rPr lang="en-US" altLang="en-US" sz="3600" b="0" i="1" dirty="0">
                <a:solidFill>
                  <a:srgbClr val="FFFF00"/>
                </a:solidFill>
              </a:rPr>
              <a:t>g</a:t>
            </a:r>
            <a:r>
              <a:rPr lang="en-US" altLang="en-US" sz="3600" b="0" dirty="0">
                <a:solidFill>
                  <a:srgbClr val="FFFF00"/>
                </a:solidFill>
              </a:rPr>
              <a:t>)</a:t>
            </a:r>
          </a:p>
          <a:p>
            <a:pPr marL="480134" lvl="0" indent="-480134">
              <a:spcBef>
                <a:spcPts val="1800"/>
              </a:spcBef>
            </a:pPr>
            <a:r>
              <a:rPr lang="en-US" sz="2400" dirty="0">
                <a:solidFill>
                  <a:srgbClr val="C00000"/>
                </a:solidFill>
              </a:rPr>
              <a:t>Find </a:t>
            </a:r>
            <a:r>
              <a:rPr lang="en-US" sz="2400" dirty="0" err="1">
                <a:solidFill>
                  <a:srgbClr val="C00000"/>
                </a:solidFill>
              </a:rPr>
              <a:t>mol</a:t>
            </a:r>
            <a:r>
              <a:rPr lang="en-US" sz="2400" dirty="0">
                <a:solidFill>
                  <a:srgbClr val="C00000"/>
                </a:solidFill>
              </a:rPr>
              <a:t> </a:t>
            </a:r>
            <a:r>
              <a:rPr lang="en-US" altLang="en-US" sz="2400" dirty="0">
                <a:solidFill>
                  <a:srgbClr val="C00000"/>
                </a:solidFill>
              </a:rPr>
              <a:t>O</a:t>
            </a:r>
            <a:r>
              <a:rPr lang="en-US" altLang="en-US" sz="2400" baseline="-25000" dirty="0">
                <a:solidFill>
                  <a:srgbClr val="C00000"/>
                </a:solidFill>
              </a:rPr>
              <a:t>2</a:t>
            </a:r>
            <a:r>
              <a:rPr lang="en-US" sz="2400" dirty="0">
                <a:solidFill>
                  <a:srgbClr val="C00000"/>
                </a:solidFill>
              </a:rPr>
              <a:t>:   34.0 L x 1 </a:t>
            </a:r>
            <a:r>
              <a:rPr lang="en-US" sz="2400" dirty="0" err="1">
                <a:solidFill>
                  <a:srgbClr val="C00000"/>
                </a:solidFill>
              </a:rPr>
              <a:t>mol</a:t>
            </a:r>
            <a:r>
              <a:rPr lang="en-US" sz="2400" dirty="0">
                <a:solidFill>
                  <a:srgbClr val="C00000"/>
                </a:solidFill>
              </a:rPr>
              <a:t>/22.4 L  = 1.52 </a:t>
            </a:r>
            <a:r>
              <a:rPr lang="en-US" sz="2400" dirty="0" err="1">
                <a:solidFill>
                  <a:srgbClr val="C00000"/>
                </a:solidFill>
              </a:rPr>
              <a:t>mol</a:t>
            </a:r>
            <a:r>
              <a:rPr lang="en-US" sz="2400" dirty="0">
                <a:solidFill>
                  <a:srgbClr val="C00000"/>
                </a:solidFill>
              </a:rPr>
              <a:t> </a:t>
            </a:r>
            <a:r>
              <a:rPr lang="en-US" altLang="en-US" sz="2400" dirty="0">
                <a:solidFill>
                  <a:srgbClr val="C00000"/>
                </a:solidFill>
              </a:rPr>
              <a:t>O</a:t>
            </a:r>
            <a:r>
              <a:rPr lang="en-US" altLang="en-US" sz="2400" baseline="-25000" dirty="0">
                <a:solidFill>
                  <a:srgbClr val="C00000"/>
                </a:solidFill>
              </a:rPr>
              <a:t>2</a:t>
            </a:r>
            <a:endParaRPr lang="en-US" altLang="en-US" sz="2400" dirty="0">
              <a:solidFill>
                <a:srgbClr val="7030A0"/>
              </a:solidFill>
            </a:endParaRPr>
          </a:p>
          <a:p>
            <a:pPr marL="480134" lvl="0" indent="-480134">
              <a:spcBef>
                <a:spcPts val="1800"/>
              </a:spcBef>
            </a:pPr>
            <a:r>
              <a:rPr lang="en-US" sz="2400" dirty="0">
                <a:solidFill>
                  <a:srgbClr val="000000"/>
                </a:solidFill>
              </a:rPr>
              <a:t>Mole </a:t>
            </a:r>
            <a:r>
              <a:rPr lang="en-US" sz="2400" dirty="0">
                <a:solidFill>
                  <a:schemeClr val="tx1"/>
                </a:solidFill>
              </a:rPr>
              <a:t>ratio </a:t>
            </a:r>
            <a:r>
              <a:rPr lang="en-US" altLang="en-US" sz="2400" dirty="0">
                <a:solidFill>
                  <a:schemeClr val="tx1"/>
                </a:solidFill>
              </a:rPr>
              <a:t>O</a:t>
            </a:r>
            <a:r>
              <a:rPr lang="en-US" altLang="en-US" sz="2400" baseline="-25000" dirty="0">
                <a:solidFill>
                  <a:schemeClr val="tx1"/>
                </a:solidFill>
              </a:rPr>
              <a:t>2 </a:t>
            </a:r>
            <a:r>
              <a:rPr lang="en-US" sz="2400" dirty="0">
                <a:solidFill>
                  <a:schemeClr val="tx1"/>
                </a:solidFill>
              </a:rPr>
              <a:t>:NO</a:t>
            </a:r>
            <a:r>
              <a:rPr lang="en-US" sz="2400" baseline="-25000" dirty="0">
                <a:solidFill>
                  <a:schemeClr val="tx1"/>
                </a:solidFill>
              </a:rPr>
              <a:t>2</a:t>
            </a:r>
            <a:r>
              <a:rPr lang="en-US" sz="2400" dirty="0">
                <a:solidFill>
                  <a:schemeClr val="tx1"/>
                </a:solidFill>
              </a:rPr>
              <a:t> </a:t>
            </a:r>
            <a:r>
              <a:rPr lang="en-US" sz="2400" dirty="0">
                <a:solidFill>
                  <a:srgbClr val="000000"/>
                </a:solidFill>
              </a:rPr>
              <a:t>= </a:t>
            </a:r>
            <a:r>
              <a:rPr lang="en-US" sz="2400" dirty="0">
                <a:solidFill>
                  <a:srgbClr val="0070C0"/>
                </a:solidFill>
              </a:rPr>
              <a:t>1:2</a:t>
            </a:r>
          </a:p>
          <a:p>
            <a:pPr marL="480134" lvl="0" indent="-480134">
              <a:spcBef>
                <a:spcPts val="1800"/>
              </a:spcBef>
            </a:pPr>
            <a:r>
              <a:rPr lang="en-US" sz="2400" dirty="0">
                <a:solidFill>
                  <a:srgbClr val="C00000"/>
                </a:solidFill>
              </a:rPr>
              <a:t>Convert to </a:t>
            </a:r>
            <a:r>
              <a:rPr lang="en-US" sz="2400" dirty="0" err="1">
                <a:solidFill>
                  <a:srgbClr val="C00000"/>
                </a:solidFill>
              </a:rPr>
              <a:t>mol</a:t>
            </a:r>
            <a:r>
              <a:rPr lang="en-US" sz="2400" dirty="0">
                <a:solidFill>
                  <a:srgbClr val="C00000"/>
                </a:solidFill>
              </a:rPr>
              <a:t> NO</a:t>
            </a:r>
            <a:r>
              <a:rPr lang="en-US" sz="2400" baseline="-25000" dirty="0">
                <a:solidFill>
                  <a:srgbClr val="C00000"/>
                </a:solidFill>
              </a:rPr>
              <a:t>2</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1.52/1 = X/2  </a:t>
            </a:r>
            <a:r>
              <a:rPr lang="en-US" sz="2400" dirty="0">
                <a:solidFill>
                  <a:srgbClr val="7030A0"/>
                </a:solidFill>
                <a:sym typeface="Wingdings" panose="05000000000000000000" pitchFamily="2" charset="2"/>
              </a:rPr>
              <a:t>  </a:t>
            </a:r>
            <a:r>
              <a:rPr lang="en-US" sz="2400" dirty="0">
                <a:solidFill>
                  <a:srgbClr val="0070C0"/>
                </a:solidFill>
                <a:sym typeface="Wingdings" panose="05000000000000000000" pitchFamily="2" charset="2"/>
              </a:rPr>
              <a:t>3.04</a:t>
            </a:r>
            <a:r>
              <a:rPr lang="en-US" sz="2400" dirty="0">
                <a:solidFill>
                  <a:srgbClr val="0070C0"/>
                </a:solidFill>
              </a:rPr>
              <a:t> </a:t>
            </a:r>
            <a:r>
              <a:rPr lang="en-US" sz="2400" dirty="0" err="1">
                <a:solidFill>
                  <a:srgbClr val="0070C0"/>
                </a:solidFill>
              </a:rPr>
              <a:t>mol</a:t>
            </a:r>
            <a:r>
              <a:rPr lang="en-US" sz="2400" dirty="0">
                <a:solidFill>
                  <a:srgbClr val="0070C0"/>
                </a:solidFill>
              </a:rPr>
              <a:t> NO</a:t>
            </a:r>
            <a:r>
              <a:rPr lang="en-US" sz="2400" baseline="-25000" dirty="0">
                <a:solidFill>
                  <a:srgbClr val="0070C0"/>
                </a:solidFill>
              </a:rPr>
              <a:t>2</a:t>
            </a:r>
            <a:r>
              <a:rPr lang="en-US" sz="2400" dirty="0">
                <a:solidFill>
                  <a:srgbClr val="0070C0"/>
                </a:solidFill>
              </a:rPr>
              <a:t> </a:t>
            </a:r>
          </a:p>
          <a:p>
            <a:pPr marL="480134" lvl="0" indent="-480134">
              <a:spcBef>
                <a:spcPts val="1800"/>
              </a:spcBef>
            </a:pPr>
            <a:r>
              <a:rPr lang="en-US" sz="2400" dirty="0">
                <a:solidFill>
                  <a:srgbClr val="000000"/>
                </a:solidFill>
              </a:rPr>
              <a:t>Convert </a:t>
            </a:r>
            <a:r>
              <a:rPr lang="en-US" sz="2400" dirty="0" err="1">
                <a:solidFill>
                  <a:srgbClr val="000000"/>
                </a:solidFill>
              </a:rPr>
              <a:t>mol</a:t>
            </a:r>
            <a:r>
              <a:rPr lang="en-US" sz="2400" dirty="0">
                <a:solidFill>
                  <a:srgbClr val="000000"/>
                </a:solidFill>
              </a:rPr>
              <a:t> to liters</a:t>
            </a:r>
            <a:endParaRPr lang="en-US" sz="2400" dirty="0"/>
          </a:p>
          <a:p>
            <a:pPr marL="480134" lvl="0" indent="-480134"/>
            <a:r>
              <a:rPr lang="en-US" sz="2400" dirty="0">
                <a:solidFill>
                  <a:srgbClr val="0070C0"/>
                </a:solidFill>
              </a:rPr>
              <a:t>	3.04 </a:t>
            </a:r>
            <a:r>
              <a:rPr lang="en-US" sz="2400" dirty="0" err="1">
                <a:solidFill>
                  <a:srgbClr val="0070C0"/>
                </a:solidFill>
              </a:rPr>
              <a:t>mol</a:t>
            </a:r>
            <a:r>
              <a:rPr lang="en-US" sz="2400" dirty="0">
                <a:solidFill>
                  <a:srgbClr val="0070C0"/>
                </a:solidFill>
              </a:rPr>
              <a:t> x 22.4 L/</a:t>
            </a:r>
            <a:r>
              <a:rPr lang="en-US" sz="2400" dirty="0" err="1">
                <a:solidFill>
                  <a:srgbClr val="0070C0"/>
                </a:solidFill>
              </a:rPr>
              <a:t>mol</a:t>
            </a:r>
            <a:r>
              <a:rPr lang="en-US" sz="2400" dirty="0">
                <a:solidFill>
                  <a:srgbClr val="0070C0"/>
                </a:solidFill>
              </a:rPr>
              <a:t> =  </a:t>
            </a:r>
            <a:r>
              <a:rPr lang="en-US" sz="3600" u="sng" dirty="0">
                <a:solidFill>
                  <a:srgbClr val="FF0000"/>
                </a:solidFill>
              </a:rPr>
              <a:t>68.1 L NO</a:t>
            </a:r>
            <a:r>
              <a:rPr lang="en-US" sz="3600" u="sng" baseline="-25000" dirty="0">
                <a:solidFill>
                  <a:srgbClr val="FF0000"/>
                </a:solidFill>
              </a:rPr>
              <a:t>2</a:t>
            </a:r>
            <a:endParaRPr lang="en-US" altLang="en-US" sz="3600" b="0" u="sng" dirty="0">
              <a:solidFill>
                <a:srgbClr val="FF0000"/>
              </a:solidFill>
            </a:endParaRPr>
          </a:p>
          <a:p>
            <a:pPr marL="0" indent="0" algn="ctr">
              <a:lnSpc>
                <a:spcPct val="90000"/>
              </a:lnSpc>
            </a:pPr>
            <a:endParaRPr lang="en-US" altLang="en-US" sz="2400" b="0" dirty="0">
              <a:solidFill>
                <a:schemeClr val="tx1"/>
              </a:solidFill>
            </a:endParaRPr>
          </a:p>
        </p:txBody>
      </p:sp>
      <p:sp>
        <p:nvSpPr>
          <p:cNvPr id="4"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5" name="Text Box 3"/>
          <p:cNvSpPr txBox="1">
            <a:spLocks noChangeArrowheads="1"/>
          </p:cNvSpPr>
          <p:nvPr/>
        </p:nvSpPr>
        <p:spPr bwMode="auto">
          <a:xfrm>
            <a:off x="2667000" y="36974"/>
            <a:ext cx="6398342" cy="584775"/>
          </a:xfrm>
          <a:prstGeom prst="rect">
            <a:avLst/>
          </a:prstGeom>
          <a:solidFill>
            <a:schemeClr val="accent5"/>
          </a:solidFill>
          <a:ln>
            <a:noFill/>
          </a:ln>
          <a:effectLst/>
        </p:spPr>
        <p:txBody>
          <a:bodyPr wrap="square">
            <a:spAutoFit/>
          </a:bodyPr>
          <a:lstStyle/>
          <a:p>
            <a:pPr algn="ctr">
              <a:spcBef>
                <a:spcPct val="50000"/>
              </a:spcBef>
            </a:pPr>
            <a:r>
              <a:rPr lang="en-US" altLang="en-US" sz="3200" b="1" dirty="0">
                <a:solidFill>
                  <a:srgbClr val="0070C0"/>
                </a:solidFill>
              </a:rPr>
              <a:t>Volume – Volume Calculations</a:t>
            </a:r>
          </a:p>
        </p:txBody>
      </p:sp>
    </p:spTree>
    <p:extLst>
      <p:ext uri="{BB962C8B-B14F-4D97-AF65-F5344CB8AC3E}">
        <p14:creationId xmlns:p14="http://schemas.microsoft.com/office/powerpoint/2010/main" val="373580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578">
                                            <p:txEl>
                                              <p:pRg st="3" end="3"/>
                                            </p:txEl>
                                          </p:spTgt>
                                        </p:tgtEl>
                                        <p:attrNameLst>
                                          <p:attrName>style.visibility</p:attrName>
                                        </p:attrNameLst>
                                      </p:cBhvr>
                                      <p:to>
                                        <p:strVal val="visible"/>
                                      </p:to>
                                    </p:set>
                                    <p:animEffect transition="in" filter="fade">
                                      <p:cBhvr>
                                        <p:cTn id="7" dur="500"/>
                                        <p:tgtEl>
                                          <p:spTgt spid="15257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578">
                                            <p:txEl>
                                              <p:pRg st="4" end="4"/>
                                            </p:txEl>
                                          </p:spTgt>
                                        </p:tgtEl>
                                        <p:attrNameLst>
                                          <p:attrName>style.visibility</p:attrName>
                                        </p:attrNameLst>
                                      </p:cBhvr>
                                      <p:to>
                                        <p:strVal val="visible"/>
                                      </p:to>
                                    </p:set>
                                    <p:animEffect transition="in" filter="fade">
                                      <p:cBhvr>
                                        <p:cTn id="12" dur="500"/>
                                        <p:tgtEl>
                                          <p:spTgt spid="15257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578">
                                            <p:txEl>
                                              <p:pRg st="5" end="5"/>
                                            </p:txEl>
                                          </p:spTgt>
                                        </p:tgtEl>
                                        <p:attrNameLst>
                                          <p:attrName>style.visibility</p:attrName>
                                        </p:attrNameLst>
                                      </p:cBhvr>
                                      <p:to>
                                        <p:strVal val="visible"/>
                                      </p:to>
                                    </p:set>
                                    <p:animEffect transition="in" filter="fade">
                                      <p:cBhvr>
                                        <p:cTn id="17" dur="500"/>
                                        <p:tgtEl>
                                          <p:spTgt spid="15257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578">
                                            <p:txEl>
                                              <p:pRg st="6" end="6"/>
                                            </p:txEl>
                                          </p:spTgt>
                                        </p:tgtEl>
                                        <p:attrNameLst>
                                          <p:attrName>style.visibility</p:attrName>
                                        </p:attrNameLst>
                                      </p:cBhvr>
                                      <p:to>
                                        <p:strVal val="visible"/>
                                      </p:to>
                                    </p:set>
                                    <p:animEffect transition="in" filter="fade">
                                      <p:cBhvr>
                                        <p:cTn id="22" dur="500"/>
                                        <p:tgtEl>
                                          <p:spTgt spid="15257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2578">
                                            <p:txEl>
                                              <p:pRg st="7" end="7"/>
                                            </p:txEl>
                                          </p:spTgt>
                                        </p:tgtEl>
                                        <p:attrNameLst>
                                          <p:attrName>style.visibility</p:attrName>
                                        </p:attrNameLst>
                                      </p:cBhvr>
                                      <p:to>
                                        <p:strVal val="visible"/>
                                      </p:to>
                                    </p:set>
                                    <p:animEffect transition="in" filter="fade">
                                      <p:cBhvr>
                                        <p:cTn id="27" dur="500"/>
                                        <p:tgtEl>
                                          <p:spTgt spid="1525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Molar Quantities</a:t>
            </a:r>
          </a:p>
        </p:txBody>
      </p:sp>
      <p:sp>
        <p:nvSpPr>
          <p:cNvPr id="3" name="Content Placeholder 2"/>
          <p:cNvSpPr>
            <a:spLocks noGrp="1"/>
          </p:cNvSpPr>
          <p:nvPr>
            <p:ph idx="1"/>
          </p:nvPr>
        </p:nvSpPr>
        <p:spPr>
          <a:xfrm>
            <a:off x="42739" y="1066800"/>
            <a:ext cx="9101261" cy="5181600"/>
          </a:xfrm>
        </p:spPr>
        <p:txBody>
          <a:bodyPr/>
          <a:lstStyle/>
          <a:p>
            <a:pPr marL="3175" indent="-3175">
              <a:spcBef>
                <a:spcPts val="1200"/>
              </a:spcBef>
              <a:tabLst>
                <a:tab pos="457200" algn="l"/>
                <a:tab pos="2743200" algn="l"/>
              </a:tabLst>
            </a:pPr>
            <a:r>
              <a:rPr lang="en-US" sz="2400" dirty="0">
                <a:solidFill>
                  <a:schemeClr val="tx1"/>
                </a:solidFill>
              </a:rPr>
              <a:t>What is the Gram Formula Mass of Potassium Chlorate? </a:t>
            </a:r>
          </a:p>
          <a:p>
            <a:pPr marL="3175" indent="-3175">
              <a:spcBef>
                <a:spcPts val="1200"/>
              </a:spcBef>
              <a:tabLst>
                <a:tab pos="457200" algn="l"/>
                <a:tab pos="2743200" algn="l"/>
              </a:tabLst>
            </a:pPr>
            <a:r>
              <a:rPr lang="en-US" sz="2400" dirty="0"/>
              <a:t>		</a:t>
            </a:r>
            <a:r>
              <a:rPr lang="en-US" sz="2400" dirty="0">
                <a:solidFill>
                  <a:srgbClr val="FF0000"/>
                </a:solidFill>
              </a:rPr>
              <a:t> 	</a:t>
            </a:r>
          </a:p>
          <a:p>
            <a:pPr>
              <a:tabLst>
                <a:tab pos="2743200" algn="l"/>
              </a:tabLst>
            </a:pPr>
            <a:r>
              <a:rPr lang="en-US" sz="2400" dirty="0">
                <a:solidFill>
                  <a:srgbClr val="FF0000"/>
                </a:solidFill>
              </a:rPr>
              <a:t>		 </a:t>
            </a:r>
            <a:endParaRPr lang="en-US" sz="2400" u="sng" dirty="0">
              <a:solidFill>
                <a:srgbClr val="FFFF00"/>
              </a:solidFill>
            </a:endParaRPr>
          </a:p>
          <a:p>
            <a:pPr>
              <a:tabLst>
                <a:tab pos="2743200" algn="l"/>
              </a:tabLst>
            </a:pPr>
            <a:r>
              <a:rPr lang="en-US" sz="2400" baseline="-25000" dirty="0">
                <a:solidFill>
                  <a:srgbClr val="FF0000"/>
                </a:solidFill>
              </a:rPr>
              <a:t>		</a:t>
            </a:r>
            <a:r>
              <a:rPr lang="en-US" sz="2400" dirty="0">
                <a:solidFill>
                  <a:srgbClr val="FF0000"/>
                </a:solidFill>
              </a:rPr>
              <a:t> </a:t>
            </a:r>
            <a:endParaRPr lang="en-US" sz="2400" dirty="0"/>
          </a:p>
          <a:p>
            <a:pPr lvl="0"/>
            <a:endParaRPr lang="en-US" sz="2400" dirty="0"/>
          </a:p>
          <a:p>
            <a:pPr lvl="0"/>
            <a:r>
              <a:rPr lang="en-US" sz="2400" dirty="0">
                <a:solidFill>
                  <a:schemeClr val="tx1"/>
                </a:solidFill>
              </a:rPr>
              <a:t>How many moles are in 350. g CaCO</a:t>
            </a:r>
            <a:r>
              <a:rPr lang="en-US" sz="2400" baseline="-25000" dirty="0">
                <a:solidFill>
                  <a:schemeClr val="tx1"/>
                </a:solidFill>
              </a:rPr>
              <a:t>3</a:t>
            </a:r>
            <a:r>
              <a:rPr lang="en-US" sz="2400" dirty="0">
                <a:solidFill>
                  <a:schemeClr val="tx1"/>
                </a:solidFill>
              </a:rPr>
              <a:t>?</a:t>
            </a:r>
          </a:p>
          <a:p>
            <a:pPr marL="3175" lvl="0" indent="-3175">
              <a:tabLst>
                <a:tab pos="457200" algn="l"/>
                <a:tab pos="1371600" algn="l"/>
              </a:tabLst>
            </a:pPr>
            <a:r>
              <a:rPr lang="en-US" sz="2400" dirty="0"/>
              <a:t>		 </a:t>
            </a:r>
          </a:p>
          <a:p>
            <a:endParaRPr lang="en-US" sz="2400" dirty="0"/>
          </a:p>
        </p:txBody>
      </p:sp>
      <p:sp>
        <p:nvSpPr>
          <p:cNvPr id="4" name="Footer Placeholder 3"/>
          <p:cNvSpPr>
            <a:spLocks noGrp="1"/>
          </p:cNvSpPr>
          <p:nvPr>
            <p:ph type="ftr" sz="quarter" idx="3"/>
          </p:nvPr>
        </p:nvSpPr>
        <p:spPr/>
        <p:txBody>
          <a:bodyPr/>
          <a:lstStyle/>
          <a:p>
            <a:r>
              <a:rPr lang="en-US" altLang="en-US"/>
              <a:t>Chapter 12 Stoichiometry</a:t>
            </a:r>
          </a:p>
        </p:txBody>
      </p:sp>
      <p:pic>
        <p:nvPicPr>
          <p:cNvPr id="5" name="Picture 4" descr="warm_up-01.eps"/>
          <p:cNvPicPr/>
          <p:nvPr/>
        </p:nvPicPr>
        <p:blipFill>
          <a:blip r:embed="rId2" cstate="print">
            <a:extLst>
              <a:ext uri="{28A0092B-C50C-407E-A947-70E740481C1C}">
                <a14:useLocalDpi xmlns:a14="http://schemas.microsoft.com/office/drawing/2010/main" val="0"/>
              </a:ext>
            </a:extLst>
          </a:blip>
          <a:stretch>
            <a:fillRect/>
          </a:stretch>
        </p:blipFill>
        <p:spPr>
          <a:xfrm>
            <a:off x="42739" y="76200"/>
            <a:ext cx="1221105" cy="990600"/>
          </a:xfrm>
          <a:prstGeom prst="rect">
            <a:avLst/>
          </a:prstGeom>
        </p:spPr>
      </p:pic>
    </p:spTree>
    <p:extLst>
      <p:ext uri="{BB962C8B-B14F-4D97-AF65-F5344CB8AC3E}">
        <p14:creationId xmlns:p14="http://schemas.microsoft.com/office/powerpoint/2010/main" val="68749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78658" y="762000"/>
            <a:ext cx="8912942" cy="5791200"/>
          </a:xfrm>
        </p:spPr>
        <p:txBody>
          <a:bodyPr/>
          <a:lstStyle/>
          <a:p>
            <a:pPr marL="0" indent="0"/>
            <a:r>
              <a:rPr lang="en-US" altLang="en-US" sz="2800" b="0" dirty="0">
                <a:solidFill>
                  <a:schemeClr val="tx1"/>
                </a:solidFill>
              </a:rPr>
              <a:t>Methane burns in air by the following reaction:</a:t>
            </a:r>
          </a:p>
          <a:p>
            <a:pPr marL="0" indent="0" algn="ctr"/>
            <a:r>
              <a:rPr lang="en-US" altLang="en-US" sz="2800" b="0" dirty="0">
                <a:solidFill>
                  <a:schemeClr val="tx1"/>
                </a:solidFill>
              </a:rPr>
              <a:t>CH</a:t>
            </a:r>
            <a:r>
              <a:rPr lang="en-US" altLang="en-US" sz="2800" b="0" baseline="-25000" dirty="0">
                <a:solidFill>
                  <a:schemeClr val="tx1"/>
                </a:solidFill>
              </a:rPr>
              <a:t>4</a:t>
            </a:r>
            <a:r>
              <a:rPr lang="en-US" altLang="en-US" sz="2800" b="0" dirty="0">
                <a:solidFill>
                  <a:schemeClr val="tx1"/>
                </a:solidFill>
              </a:rPr>
              <a:t>(</a:t>
            </a:r>
            <a:r>
              <a:rPr lang="en-US" altLang="en-US" sz="2800" b="0" i="1" dirty="0">
                <a:solidFill>
                  <a:schemeClr val="tx1"/>
                </a:solidFill>
              </a:rPr>
              <a:t>g</a:t>
            </a:r>
            <a:r>
              <a:rPr lang="en-US" altLang="en-US" sz="2800" b="0" dirty="0">
                <a:solidFill>
                  <a:schemeClr val="tx1"/>
                </a:solidFill>
              </a:rPr>
              <a:t>) + 2O</a:t>
            </a:r>
            <a:r>
              <a:rPr lang="en-US" altLang="en-US" sz="2800" b="0" baseline="-25000" dirty="0">
                <a:solidFill>
                  <a:schemeClr val="tx1"/>
                </a:solidFill>
              </a:rPr>
              <a:t>2</a:t>
            </a:r>
            <a:r>
              <a:rPr lang="en-US" altLang="en-US" sz="2800" b="0" dirty="0">
                <a:solidFill>
                  <a:schemeClr val="tx1"/>
                </a:solidFill>
              </a:rPr>
              <a:t>(</a:t>
            </a:r>
            <a:r>
              <a:rPr lang="en-US" altLang="en-US" sz="2800" b="0" i="1" dirty="0">
                <a:solidFill>
                  <a:schemeClr val="tx1"/>
                </a:solidFill>
              </a:rPr>
              <a:t>g</a:t>
            </a:r>
            <a:r>
              <a:rPr lang="en-US" altLang="en-US" sz="2800" b="0" dirty="0">
                <a:solidFill>
                  <a:schemeClr val="tx1"/>
                </a:solidFill>
              </a:rPr>
              <a:t>) </a:t>
            </a:r>
            <a:r>
              <a:rPr lang="en-US" altLang="en-US" sz="2800" b="0" dirty="0">
                <a:solidFill>
                  <a:schemeClr val="tx1"/>
                </a:solidFill>
                <a:sym typeface="Symbol" panose="05050102010706020507" pitchFamily="18" charset="2"/>
              </a:rPr>
              <a:t></a:t>
            </a:r>
            <a:r>
              <a:rPr lang="en-US" altLang="en-US" sz="2800" b="0" dirty="0">
                <a:solidFill>
                  <a:schemeClr val="tx1"/>
                </a:solidFill>
              </a:rPr>
              <a:t> CO</a:t>
            </a:r>
            <a:r>
              <a:rPr lang="en-US" altLang="en-US" sz="2800" b="0" baseline="-25000" dirty="0">
                <a:solidFill>
                  <a:schemeClr val="tx1"/>
                </a:solidFill>
              </a:rPr>
              <a:t>2</a:t>
            </a:r>
            <a:r>
              <a:rPr lang="en-US" altLang="en-US" sz="2800" b="0" dirty="0">
                <a:solidFill>
                  <a:schemeClr val="tx1"/>
                </a:solidFill>
              </a:rPr>
              <a:t>(</a:t>
            </a:r>
            <a:r>
              <a:rPr lang="en-US" altLang="en-US" sz="2800" b="0" i="1" dirty="0">
                <a:solidFill>
                  <a:schemeClr val="tx1"/>
                </a:solidFill>
              </a:rPr>
              <a:t>g</a:t>
            </a:r>
            <a:r>
              <a:rPr lang="en-US" altLang="en-US" sz="2800" b="0" dirty="0">
                <a:solidFill>
                  <a:schemeClr val="tx1"/>
                </a:solidFill>
              </a:rPr>
              <a:t>) + 2H</a:t>
            </a:r>
            <a:r>
              <a:rPr lang="en-US" altLang="en-US" sz="2800" b="0" baseline="-25000" dirty="0">
                <a:solidFill>
                  <a:schemeClr val="tx1"/>
                </a:solidFill>
              </a:rPr>
              <a:t>2</a:t>
            </a:r>
            <a:r>
              <a:rPr lang="en-US" altLang="en-US" sz="2800" b="0" dirty="0">
                <a:solidFill>
                  <a:schemeClr val="tx1"/>
                </a:solidFill>
              </a:rPr>
              <a:t>O(</a:t>
            </a:r>
            <a:r>
              <a:rPr lang="en-US" altLang="en-US" sz="2800" b="0" i="1" dirty="0">
                <a:solidFill>
                  <a:schemeClr val="tx1"/>
                </a:solidFill>
              </a:rPr>
              <a:t>g</a:t>
            </a:r>
            <a:r>
              <a:rPr lang="en-US" altLang="en-US" sz="2800" b="0" dirty="0">
                <a:solidFill>
                  <a:schemeClr val="tx1"/>
                </a:solidFill>
              </a:rPr>
              <a:t>)</a:t>
            </a:r>
          </a:p>
          <a:p>
            <a:pPr marL="0" indent="0"/>
            <a:r>
              <a:rPr lang="en-US" altLang="en-US" sz="2800" b="0" dirty="0">
                <a:solidFill>
                  <a:schemeClr val="tx1"/>
                </a:solidFill>
              </a:rPr>
              <a:t>What volume of water vapor is produced at STP by burning 501 g of methane?</a:t>
            </a:r>
          </a:p>
          <a:p>
            <a:pPr marL="480134" indent="-480134"/>
            <a:r>
              <a:rPr lang="en-US" sz="2800" dirty="0">
                <a:solidFill>
                  <a:srgbClr val="C00000"/>
                </a:solidFill>
              </a:rPr>
              <a:t>Find </a:t>
            </a:r>
            <a:r>
              <a:rPr lang="en-US" sz="2800" dirty="0" err="1">
                <a:solidFill>
                  <a:srgbClr val="C00000"/>
                </a:solidFill>
              </a:rPr>
              <a:t>mol</a:t>
            </a:r>
            <a:r>
              <a:rPr lang="en-US" sz="2800" dirty="0">
                <a:solidFill>
                  <a:srgbClr val="C00000"/>
                </a:solidFill>
              </a:rPr>
              <a:t> CH</a:t>
            </a:r>
            <a:r>
              <a:rPr lang="en-US" sz="2800" baseline="-25000" dirty="0">
                <a:solidFill>
                  <a:srgbClr val="C00000"/>
                </a:solidFill>
              </a:rPr>
              <a:t>4</a:t>
            </a:r>
            <a:r>
              <a:rPr lang="en-US" sz="2800" dirty="0">
                <a:solidFill>
                  <a:srgbClr val="C00000"/>
                </a:solidFill>
              </a:rPr>
              <a:t>:   </a:t>
            </a:r>
            <a:r>
              <a:rPr lang="en-US" sz="2800" dirty="0">
                <a:solidFill>
                  <a:srgbClr val="00B050"/>
                </a:solidFill>
              </a:rPr>
              <a:t> </a:t>
            </a:r>
          </a:p>
          <a:p>
            <a:pPr marL="480134" indent="-480134"/>
            <a:r>
              <a:rPr lang="en-US" sz="2800" dirty="0"/>
              <a:t>	</a:t>
            </a:r>
            <a:r>
              <a:rPr lang="en-US" sz="2800" dirty="0">
                <a:solidFill>
                  <a:srgbClr val="0070C0"/>
                </a:solidFill>
              </a:rPr>
              <a:t> </a:t>
            </a:r>
          </a:p>
          <a:p>
            <a:pPr marL="480134" indent="-480134"/>
            <a:r>
              <a:rPr lang="en-US" sz="2800" dirty="0">
                <a:solidFill>
                  <a:schemeClr val="tx1"/>
                </a:solidFill>
              </a:rPr>
              <a:t>Mole ratio CH</a:t>
            </a:r>
            <a:r>
              <a:rPr lang="en-US" sz="2800" baseline="-25000" dirty="0">
                <a:solidFill>
                  <a:schemeClr val="tx1"/>
                </a:solidFill>
              </a:rPr>
              <a:t>4</a:t>
            </a:r>
            <a:r>
              <a:rPr lang="en-US" sz="2800" dirty="0">
                <a:solidFill>
                  <a:schemeClr val="tx1"/>
                </a:solidFill>
              </a:rPr>
              <a:t>:H</a:t>
            </a:r>
            <a:r>
              <a:rPr lang="en-US" sz="2800" baseline="-25000" dirty="0">
                <a:solidFill>
                  <a:schemeClr val="tx1"/>
                </a:solidFill>
              </a:rPr>
              <a:t>2</a:t>
            </a:r>
            <a:r>
              <a:rPr lang="en-US" sz="2800" dirty="0">
                <a:solidFill>
                  <a:schemeClr val="tx1"/>
                </a:solidFill>
              </a:rPr>
              <a:t>O = </a:t>
            </a:r>
            <a:r>
              <a:rPr lang="en-US" sz="2800" dirty="0">
                <a:solidFill>
                  <a:srgbClr val="00B050"/>
                </a:solidFill>
              </a:rPr>
              <a:t> </a:t>
            </a:r>
          </a:p>
          <a:p>
            <a:pPr marL="480134" indent="-480134"/>
            <a:r>
              <a:rPr lang="en-US" sz="2800" dirty="0">
                <a:solidFill>
                  <a:srgbClr val="C00000"/>
                </a:solidFill>
              </a:rPr>
              <a:t>Convert to </a:t>
            </a:r>
            <a:r>
              <a:rPr lang="en-US" sz="2800" dirty="0" err="1">
                <a:solidFill>
                  <a:srgbClr val="C00000"/>
                </a:solidFill>
              </a:rPr>
              <a:t>mol</a:t>
            </a:r>
            <a:r>
              <a:rPr lang="en-US" sz="2800" dirty="0">
                <a:solidFill>
                  <a:srgbClr val="C00000"/>
                </a:solidFill>
              </a:rPr>
              <a:t> H</a:t>
            </a:r>
            <a:r>
              <a:rPr lang="en-US" sz="2800" baseline="-25000" dirty="0">
                <a:solidFill>
                  <a:srgbClr val="C00000"/>
                </a:solidFill>
              </a:rPr>
              <a:t>2</a:t>
            </a:r>
            <a:r>
              <a:rPr lang="en-US" sz="2800" dirty="0">
                <a:solidFill>
                  <a:srgbClr val="C00000"/>
                </a:solidFill>
              </a:rPr>
              <a:t>O </a:t>
            </a:r>
            <a:r>
              <a:rPr lang="en-US" sz="2800" dirty="0">
                <a:sym typeface="Wingdings" panose="05000000000000000000" pitchFamily="2" charset="2"/>
              </a:rPr>
              <a:t>  </a:t>
            </a:r>
            <a:r>
              <a:rPr lang="en-US" sz="2800" dirty="0">
                <a:solidFill>
                  <a:srgbClr val="7030A0"/>
                </a:solidFill>
              </a:rPr>
              <a:t> </a:t>
            </a:r>
          </a:p>
          <a:p>
            <a:pPr marL="480134" indent="-480134">
              <a:tabLst>
                <a:tab pos="4970463" algn="l"/>
              </a:tabLst>
            </a:pPr>
            <a:r>
              <a:rPr lang="en-US" sz="2800" dirty="0"/>
              <a:t>		</a:t>
            </a:r>
            <a:r>
              <a:rPr lang="en-US" sz="2800" dirty="0">
                <a:solidFill>
                  <a:srgbClr val="0070C0"/>
                </a:solidFill>
              </a:rPr>
              <a:t> </a:t>
            </a:r>
          </a:p>
          <a:p>
            <a:pPr marL="480134" indent="-480134"/>
            <a:r>
              <a:rPr lang="en-US" sz="2800" dirty="0"/>
              <a:t>Convert </a:t>
            </a:r>
            <a:r>
              <a:rPr lang="en-US" sz="2800" dirty="0" err="1"/>
              <a:t>mol</a:t>
            </a:r>
            <a:r>
              <a:rPr lang="en-US" sz="2800" dirty="0"/>
              <a:t> to liters </a:t>
            </a:r>
          </a:p>
          <a:p>
            <a:pPr marL="480134" indent="-480134"/>
            <a:r>
              <a:rPr lang="en-US" sz="2800" dirty="0">
                <a:solidFill>
                  <a:srgbClr val="0070C0"/>
                </a:solidFill>
              </a:rPr>
              <a:t> </a:t>
            </a:r>
            <a:endParaRPr lang="en-US" altLang="en-US" sz="2400" u="sng" dirty="0">
              <a:solidFill>
                <a:srgbClr val="FF0000"/>
              </a:solidFill>
            </a:endParaRPr>
          </a:p>
          <a:p>
            <a:pPr marL="0" indent="0"/>
            <a:endParaRPr lang="en-US" altLang="en-US" sz="2400" dirty="0"/>
          </a:p>
          <a:p>
            <a:pPr marL="0" indent="0"/>
            <a:endParaRPr lang="en-US" altLang="en-US" sz="2400" b="0" dirty="0">
              <a:solidFill>
                <a:schemeClr val="tx1"/>
              </a:solidFill>
            </a:endParaRPr>
          </a:p>
          <a:p>
            <a:pPr marL="0" indent="0"/>
            <a:endParaRPr lang="en-US" altLang="en-US" sz="2400" dirty="0">
              <a:solidFill>
                <a:schemeClr val="tx1"/>
              </a:solidFill>
            </a:endParaRP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6" name="Text Box 3"/>
          <p:cNvSpPr txBox="1">
            <a:spLocks noChangeArrowheads="1"/>
          </p:cNvSpPr>
          <p:nvPr/>
        </p:nvSpPr>
        <p:spPr bwMode="auto">
          <a:xfrm>
            <a:off x="78658" y="36974"/>
            <a:ext cx="6398342" cy="584775"/>
          </a:xfrm>
          <a:prstGeom prst="rect">
            <a:avLst/>
          </a:prstGeom>
          <a:solidFill>
            <a:schemeClr val="accent5"/>
          </a:solidFill>
          <a:ln>
            <a:noFill/>
          </a:ln>
          <a:effectLst/>
        </p:spPr>
        <p:txBody>
          <a:bodyPr wrap="square">
            <a:spAutoFit/>
          </a:bodyPr>
          <a:lstStyle/>
          <a:p>
            <a:pPr algn="ctr">
              <a:spcBef>
                <a:spcPct val="50000"/>
              </a:spcBef>
            </a:pPr>
            <a:r>
              <a:rPr lang="en-US" altLang="en-US" sz="3200" b="1" dirty="0">
                <a:solidFill>
                  <a:srgbClr val="0070C0"/>
                </a:solidFill>
              </a:rPr>
              <a:t>Volume – Mass Calculations</a:t>
            </a:r>
          </a:p>
        </p:txBody>
      </p:sp>
    </p:spTree>
    <p:extLst>
      <p:ext uri="{BB962C8B-B14F-4D97-AF65-F5344CB8AC3E}">
        <p14:creationId xmlns:p14="http://schemas.microsoft.com/office/powerpoint/2010/main" val="83795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939">
                                            <p:txEl>
                                              <p:pRg st="5" end="5"/>
                                            </p:txEl>
                                          </p:spTgt>
                                        </p:tgtEl>
                                        <p:attrNameLst>
                                          <p:attrName>style.visibility</p:attrName>
                                        </p:attrNameLst>
                                      </p:cBhvr>
                                      <p:to>
                                        <p:strVal val="visible"/>
                                      </p:to>
                                    </p:set>
                                    <p:animEffect transition="in" filter="fade">
                                      <p:cBhvr>
                                        <p:cTn id="7" dur="500"/>
                                        <p:tgtEl>
                                          <p:spTgt spid="16793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939">
                                            <p:txEl>
                                              <p:pRg st="6" end="6"/>
                                            </p:txEl>
                                          </p:spTgt>
                                        </p:tgtEl>
                                        <p:attrNameLst>
                                          <p:attrName>style.visibility</p:attrName>
                                        </p:attrNameLst>
                                      </p:cBhvr>
                                      <p:to>
                                        <p:strVal val="visible"/>
                                      </p:to>
                                    </p:set>
                                    <p:animEffect transition="in" filter="fade">
                                      <p:cBhvr>
                                        <p:cTn id="12" dur="500"/>
                                        <p:tgtEl>
                                          <p:spTgt spid="167939">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939">
                                            <p:txEl>
                                              <p:pRg st="7" end="7"/>
                                            </p:txEl>
                                          </p:spTgt>
                                        </p:tgtEl>
                                        <p:attrNameLst>
                                          <p:attrName>style.visibility</p:attrName>
                                        </p:attrNameLst>
                                      </p:cBhvr>
                                      <p:to>
                                        <p:strVal val="visible"/>
                                      </p:to>
                                    </p:set>
                                    <p:animEffect transition="in" filter="fade">
                                      <p:cBhvr>
                                        <p:cTn id="17" dur="500"/>
                                        <p:tgtEl>
                                          <p:spTgt spid="167939">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939">
                                            <p:txEl>
                                              <p:pRg st="8" end="8"/>
                                            </p:txEl>
                                          </p:spTgt>
                                        </p:tgtEl>
                                        <p:attrNameLst>
                                          <p:attrName>style.visibility</p:attrName>
                                        </p:attrNameLst>
                                      </p:cBhvr>
                                      <p:to>
                                        <p:strVal val="visible"/>
                                      </p:to>
                                    </p:set>
                                    <p:animEffect transition="in" filter="fade">
                                      <p:cBhvr>
                                        <p:cTn id="22" dur="500"/>
                                        <p:tgtEl>
                                          <p:spTgt spid="1679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78658" y="762000"/>
            <a:ext cx="8912942" cy="5791200"/>
          </a:xfrm>
        </p:spPr>
        <p:txBody>
          <a:bodyPr/>
          <a:lstStyle/>
          <a:p>
            <a:pPr marL="0" indent="0"/>
            <a:r>
              <a:rPr lang="en-US" altLang="en-US" sz="2800" b="0" dirty="0">
                <a:solidFill>
                  <a:schemeClr val="tx1"/>
                </a:solidFill>
              </a:rPr>
              <a:t>Methane burns in air by the following reaction:</a:t>
            </a:r>
          </a:p>
          <a:p>
            <a:pPr marL="0" indent="0" algn="ctr"/>
            <a:r>
              <a:rPr lang="en-US" altLang="en-US" sz="2800" b="0" dirty="0">
                <a:solidFill>
                  <a:schemeClr val="tx1"/>
                </a:solidFill>
              </a:rPr>
              <a:t>CH</a:t>
            </a:r>
            <a:r>
              <a:rPr lang="en-US" altLang="en-US" sz="2800" b="0" baseline="-25000" dirty="0">
                <a:solidFill>
                  <a:schemeClr val="tx1"/>
                </a:solidFill>
              </a:rPr>
              <a:t>4</a:t>
            </a:r>
            <a:r>
              <a:rPr lang="en-US" altLang="en-US" sz="2800" b="0" dirty="0">
                <a:solidFill>
                  <a:schemeClr val="tx1"/>
                </a:solidFill>
              </a:rPr>
              <a:t>(</a:t>
            </a:r>
            <a:r>
              <a:rPr lang="en-US" altLang="en-US" sz="2800" b="0" i="1" dirty="0">
                <a:solidFill>
                  <a:schemeClr val="tx1"/>
                </a:solidFill>
              </a:rPr>
              <a:t>g</a:t>
            </a:r>
            <a:r>
              <a:rPr lang="en-US" altLang="en-US" sz="2800" b="0" dirty="0">
                <a:solidFill>
                  <a:schemeClr val="tx1"/>
                </a:solidFill>
              </a:rPr>
              <a:t>) + 2O</a:t>
            </a:r>
            <a:r>
              <a:rPr lang="en-US" altLang="en-US" sz="2800" b="0" baseline="-25000" dirty="0">
                <a:solidFill>
                  <a:schemeClr val="tx1"/>
                </a:solidFill>
              </a:rPr>
              <a:t>2</a:t>
            </a:r>
            <a:r>
              <a:rPr lang="en-US" altLang="en-US" sz="2800" b="0" dirty="0">
                <a:solidFill>
                  <a:schemeClr val="tx1"/>
                </a:solidFill>
              </a:rPr>
              <a:t>(</a:t>
            </a:r>
            <a:r>
              <a:rPr lang="en-US" altLang="en-US" sz="2800" b="0" i="1" dirty="0">
                <a:solidFill>
                  <a:schemeClr val="tx1"/>
                </a:solidFill>
              </a:rPr>
              <a:t>g</a:t>
            </a:r>
            <a:r>
              <a:rPr lang="en-US" altLang="en-US" sz="2800" b="0" dirty="0">
                <a:solidFill>
                  <a:schemeClr val="tx1"/>
                </a:solidFill>
              </a:rPr>
              <a:t>) </a:t>
            </a:r>
            <a:r>
              <a:rPr lang="en-US" altLang="en-US" sz="2800" b="0" dirty="0">
                <a:solidFill>
                  <a:schemeClr val="tx1"/>
                </a:solidFill>
                <a:sym typeface="Symbol" panose="05050102010706020507" pitchFamily="18" charset="2"/>
              </a:rPr>
              <a:t></a:t>
            </a:r>
            <a:r>
              <a:rPr lang="en-US" altLang="en-US" sz="2800" b="0" dirty="0">
                <a:solidFill>
                  <a:schemeClr val="tx1"/>
                </a:solidFill>
              </a:rPr>
              <a:t> CO</a:t>
            </a:r>
            <a:r>
              <a:rPr lang="en-US" altLang="en-US" sz="2800" b="0" baseline="-25000" dirty="0">
                <a:solidFill>
                  <a:schemeClr val="tx1"/>
                </a:solidFill>
              </a:rPr>
              <a:t>2</a:t>
            </a:r>
            <a:r>
              <a:rPr lang="en-US" altLang="en-US" sz="2800" b="0" dirty="0">
                <a:solidFill>
                  <a:schemeClr val="tx1"/>
                </a:solidFill>
              </a:rPr>
              <a:t>(</a:t>
            </a:r>
            <a:r>
              <a:rPr lang="en-US" altLang="en-US" sz="2800" b="0" i="1" dirty="0">
                <a:solidFill>
                  <a:schemeClr val="tx1"/>
                </a:solidFill>
              </a:rPr>
              <a:t>g</a:t>
            </a:r>
            <a:r>
              <a:rPr lang="en-US" altLang="en-US" sz="2800" b="0" dirty="0">
                <a:solidFill>
                  <a:schemeClr val="tx1"/>
                </a:solidFill>
              </a:rPr>
              <a:t>) + 2H</a:t>
            </a:r>
            <a:r>
              <a:rPr lang="en-US" altLang="en-US" sz="2800" b="0" baseline="-25000" dirty="0">
                <a:solidFill>
                  <a:schemeClr val="tx1"/>
                </a:solidFill>
              </a:rPr>
              <a:t>2</a:t>
            </a:r>
            <a:r>
              <a:rPr lang="en-US" altLang="en-US" sz="2800" b="0" dirty="0">
                <a:solidFill>
                  <a:schemeClr val="tx1"/>
                </a:solidFill>
              </a:rPr>
              <a:t>O(</a:t>
            </a:r>
            <a:r>
              <a:rPr lang="en-US" altLang="en-US" sz="2800" b="0" i="1" dirty="0">
                <a:solidFill>
                  <a:schemeClr val="tx1"/>
                </a:solidFill>
              </a:rPr>
              <a:t>g</a:t>
            </a:r>
            <a:r>
              <a:rPr lang="en-US" altLang="en-US" sz="2800" b="0" dirty="0">
                <a:solidFill>
                  <a:schemeClr val="tx1"/>
                </a:solidFill>
              </a:rPr>
              <a:t>)</a:t>
            </a:r>
          </a:p>
          <a:p>
            <a:pPr marL="0" indent="0"/>
            <a:r>
              <a:rPr lang="en-US" altLang="en-US" sz="2800" b="0" dirty="0">
                <a:solidFill>
                  <a:schemeClr val="tx1"/>
                </a:solidFill>
              </a:rPr>
              <a:t>What volume of water vapor is produced at STP by burning 501 g of methane?</a:t>
            </a:r>
          </a:p>
          <a:p>
            <a:pPr marL="480134" indent="-480134"/>
            <a:r>
              <a:rPr lang="en-US" sz="2800" dirty="0">
                <a:solidFill>
                  <a:srgbClr val="C00000"/>
                </a:solidFill>
              </a:rPr>
              <a:t>Find </a:t>
            </a:r>
            <a:r>
              <a:rPr lang="en-US" sz="2800" dirty="0" err="1">
                <a:solidFill>
                  <a:srgbClr val="C00000"/>
                </a:solidFill>
              </a:rPr>
              <a:t>mol</a:t>
            </a:r>
            <a:r>
              <a:rPr lang="en-US" sz="2800" dirty="0">
                <a:solidFill>
                  <a:srgbClr val="C00000"/>
                </a:solidFill>
              </a:rPr>
              <a:t> CH</a:t>
            </a:r>
            <a:r>
              <a:rPr lang="en-US" sz="2800" baseline="-25000" dirty="0">
                <a:solidFill>
                  <a:srgbClr val="C00000"/>
                </a:solidFill>
              </a:rPr>
              <a:t>4</a:t>
            </a:r>
            <a:r>
              <a:rPr lang="en-US" sz="2800" dirty="0">
                <a:solidFill>
                  <a:srgbClr val="C00000"/>
                </a:solidFill>
              </a:rPr>
              <a:t>:   </a:t>
            </a:r>
            <a:r>
              <a:rPr lang="en-US" sz="2800" dirty="0">
                <a:solidFill>
                  <a:srgbClr val="00B050"/>
                </a:solidFill>
                <a:effectLst>
                  <a:outerShdw blurRad="38100" dist="38100" dir="2700000" algn="tl">
                    <a:srgbClr val="000000">
                      <a:alpha val="43137"/>
                    </a:srgbClr>
                  </a:outerShdw>
                </a:effectLst>
              </a:rPr>
              <a:t>GMM = 16.0 g/</a:t>
            </a:r>
            <a:r>
              <a:rPr lang="en-US" sz="2800" dirty="0" err="1">
                <a:solidFill>
                  <a:srgbClr val="00B050"/>
                </a:solidFill>
                <a:effectLst>
                  <a:outerShdw blurRad="38100" dist="38100" dir="2700000" algn="tl">
                    <a:srgbClr val="000000">
                      <a:alpha val="43137"/>
                    </a:srgbClr>
                  </a:outerShdw>
                </a:effectLst>
              </a:rPr>
              <a:t>mol</a:t>
            </a:r>
            <a:endParaRPr lang="en-US" sz="2800" dirty="0">
              <a:solidFill>
                <a:srgbClr val="00B050"/>
              </a:solidFill>
              <a:effectLst>
                <a:outerShdw blurRad="38100" dist="38100" dir="2700000" algn="tl">
                  <a:srgbClr val="000000">
                    <a:alpha val="43137"/>
                  </a:srgbClr>
                </a:outerShdw>
              </a:effectLst>
            </a:endParaRPr>
          </a:p>
          <a:p>
            <a:pPr marL="480134" indent="-480134"/>
            <a:r>
              <a:rPr lang="en-US" sz="2800" dirty="0"/>
              <a:t>	</a:t>
            </a:r>
            <a:r>
              <a:rPr lang="en-US" sz="2800" dirty="0">
                <a:solidFill>
                  <a:srgbClr val="0070C0"/>
                </a:solidFill>
              </a:rPr>
              <a:t>501 g x 1 </a:t>
            </a:r>
            <a:r>
              <a:rPr lang="en-US" sz="2800" dirty="0" err="1">
                <a:solidFill>
                  <a:srgbClr val="0070C0"/>
                </a:solidFill>
              </a:rPr>
              <a:t>mol</a:t>
            </a:r>
            <a:r>
              <a:rPr lang="en-US" sz="2800" dirty="0">
                <a:solidFill>
                  <a:srgbClr val="0070C0"/>
                </a:solidFill>
              </a:rPr>
              <a:t>/16 g =  31.3 </a:t>
            </a:r>
            <a:r>
              <a:rPr lang="en-US" sz="2800" dirty="0" err="1">
                <a:solidFill>
                  <a:srgbClr val="0070C0"/>
                </a:solidFill>
              </a:rPr>
              <a:t>mol</a:t>
            </a:r>
            <a:endParaRPr lang="en-US" sz="2800" dirty="0">
              <a:solidFill>
                <a:srgbClr val="0070C0"/>
              </a:solidFill>
            </a:endParaRPr>
          </a:p>
          <a:p>
            <a:pPr marL="480134" indent="-480134"/>
            <a:r>
              <a:rPr lang="en-US" sz="2800" dirty="0">
                <a:solidFill>
                  <a:schemeClr val="tx1"/>
                </a:solidFill>
              </a:rPr>
              <a:t>Mole ratio CH</a:t>
            </a:r>
            <a:r>
              <a:rPr lang="en-US" sz="2800" baseline="-25000" dirty="0">
                <a:solidFill>
                  <a:schemeClr val="tx1"/>
                </a:solidFill>
              </a:rPr>
              <a:t>4</a:t>
            </a:r>
            <a:r>
              <a:rPr lang="en-US" sz="2800" dirty="0">
                <a:solidFill>
                  <a:schemeClr val="tx1"/>
                </a:solidFill>
              </a:rPr>
              <a:t>:H</a:t>
            </a:r>
            <a:r>
              <a:rPr lang="en-US" sz="2800" baseline="-25000" dirty="0">
                <a:solidFill>
                  <a:schemeClr val="tx1"/>
                </a:solidFill>
              </a:rPr>
              <a:t>2</a:t>
            </a:r>
            <a:r>
              <a:rPr lang="en-US" sz="2800" dirty="0">
                <a:solidFill>
                  <a:schemeClr val="tx1"/>
                </a:solidFill>
              </a:rPr>
              <a:t>O = </a:t>
            </a:r>
            <a:r>
              <a:rPr lang="en-US" sz="2800" dirty="0">
                <a:solidFill>
                  <a:srgbClr val="00B050"/>
                </a:solidFill>
                <a:effectLst>
                  <a:outerShdw blurRad="38100" dist="38100" dir="2700000" algn="tl">
                    <a:srgbClr val="000000">
                      <a:alpha val="43137"/>
                    </a:srgbClr>
                  </a:outerShdw>
                </a:effectLst>
              </a:rPr>
              <a:t>1:2</a:t>
            </a:r>
          </a:p>
          <a:p>
            <a:pPr marL="480134" indent="-480134"/>
            <a:r>
              <a:rPr lang="en-US" sz="2800" dirty="0">
                <a:solidFill>
                  <a:srgbClr val="C00000"/>
                </a:solidFill>
              </a:rPr>
              <a:t>Convert to </a:t>
            </a:r>
            <a:r>
              <a:rPr lang="en-US" sz="2800" dirty="0" err="1">
                <a:solidFill>
                  <a:srgbClr val="C00000"/>
                </a:solidFill>
              </a:rPr>
              <a:t>mol</a:t>
            </a:r>
            <a:r>
              <a:rPr lang="en-US" sz="2800" dirty="0">
                <a:solidFill>
                  <a:srgbClr val="C00000"/>
                </a:solidFill>
              </a:rPr>
              <a:t> H</a:t>
            </a:r>
            <a:r>
              <a:rPr lang="en-US" sz="2800" baseline="-25000" dirty="0">
                <a:solidFill>
                  <a:srgbClr val="C00000"/>
                </a:solidFill>
              </a:rPr>
              <a:t>2</a:t>
            </a:r>
            <a:r>
              <a:rPr lang="en-US" sz="2800" dirty="0">
                <a:solidFill>
                  <a:srgbClr val="C00000"/>
                </a:solidFill>
              </a:rPr>
              <a:t>O </a:t>
            </a:r>
            <a:r>
              <a:rPr lang="en-US" sz="2800" dirty="0">
                <a:sym typeface="Wingdings" panose="05000000000000000000" pitchFamily="2" charset="2"/>
              </a:rPr>
              <a:t>  </a:t>
            </a:r>
            <a:r>
              <a:rPr lang="en-US" sz="2800" dirty="0">
                <a:solidFill>
                  <a:srgbClr val="7030A0"/>
                </a:solidFill>
              </a:rPr>
              <a:t>31.3 </a:t>
            </a:r>
            <a:r>
              <a:rPr lang="en-US" sz="2800" dirty="0" err="1">
                <a:solidFill>
                  <a:srgbClr val="7030A0"/>
                </a:solidFill>
              </a:rPr>
              <a:t>mol</a:t>
            </a:r>
            <a:r>
              <a:rPr lang="en-US" sz="2800" dirty="0">
                <a:solidFill>
                  <a:srgbClr val="7030A0"/>
                </a:solidFill>
              </a:rPr>
              <a:t>/1 </a:t>
            </a:r>
            <a:r>
              <a:rPr lang="en-US" sz="2800" dirty="0" err="1">
                <a:solidFill>
                  <a:srgbClr val="7030A0"/>
                </a:solidFill>
              </a:rPr>
              <a:t>mol</a:t>
            </a:r>
            <a:r>
              <a:rPr lang="en-US" sz="2800" dirty="0">
                <a:solidFill>
                  <a:srgbClr val="7030A0"/>
                </a:solidFill>
              </a:rPr>
              <a:t> = X/2</a:t>
            </a:r>
          </a:p>
          <a:p>
            <a:pPr marL="480134" indent="-480134">
              <a:tabLst>
                <a:tab pos="4970463" algn="l"/>
              </a:tabLst>
            </a:pPr>
            <a:r>
              <a:rPr lang="en-US" sz="2800" dirty="0"/>
              <a:t>		</a:t>
            </a:r>
            <a:r>
              <a:rPr lang="en-US" sz="2800" dirty="0">
                <a:solidFill>
                  <a:srgbClr val="0070C0"/>
                </a:solidFill>
              </a:rPr>
              <a:t>X = 62.6 </a:t>
            </a:r>
            <a:r>
              <a:rPr lang="en-US" sz="2800" dirty="0" err="1">
                <a:solidFill>
                  <a:srgbClr val="0070C0"/>
                </a:solidFill>
              </a:rPr>
              <a:t>mol</a:t>
            </a:r>
            <a:endParaRPr lang="en-US" sz="2800" dirty="0">
              <a:solidFill>
                <a:srgbClr val="0070C0"/>
              </a:solidFill>
            </a:endParaRPr>
          </a:p>
          <a:p>
            <a:pPr marL="480134" indent="-480134"/>
            <a:r>
              <a:rPr lang="en-US" sz="2800" dirty="0"/>
              <a:t>Convert </a:t>
            </a:r>
            <a:r>
              <a:rPr lang="en-US" sz="2800" dirty="0" err="1"/>
              <a:t>mol</a:t>
            </a:r>
            <a:r>
              <a:rPr lang="en-US" sz="2800" dirty="0"/>
              <a:t> to liters </a:t>
            </a:r>
          </a:p>
          <a:p>
            <a:pPr marL="480134" indent="-480134"/>
            <a:r>
              <a:rPr lang="en-US" sz="2800" dirty="0">
                <a:solidFill>
                  <a:srgbClr val="0070C0"/>
                </a:solidFill>
              </a:rPr>
              <a:t>	</a:t>
            </a:r>
            <a:r>
              <a:rPr lang="en-US" sz="2400" dirty="0">
                <a:solidFill>
                  <a:srgbClr val="0070C0"/>
                </a:solidFill>
              </a:rPr>
              <a:t>62.6 </a:t>
            </a:r>
            <a:r>
              <a:rPr lang="en-US" sz="2400" dirty="0" err="1">
                <a:solidFill>
                  <a:srgbClr val="0070C0"/>
                </a:solidFill>
              </a:rPr>
              <a:t>mol</a:t>
            </a:r>
            <a:r>
              <a:rPr lang="en-US" sz="2400" dirty="0">
                <a:solidFill>
                  <a:srgbClr val="0070C0"/>
                </a:solidFill>
              </a:rPr>
              <a:t> x 22.4 L/</a:t>
            </a:r>
            <a:r>
              <a:rPr lang="en-US" sz="2400" dirty="0" err="1">
                <a:solidFill>
                  <a:srgbClr val="0070C0"/>
                </a:solidFill>
              </a:rPr>
              <a:t>mol</a:t>
            </a:r>
            <a:r>
              <a:rPr lang="en-US" sz="2400" dirty="0">
                <a:solidFill>
                  <a:srgbClr val="0070C0"/>
                </a:solidFill>
              </a:rPr>
              <a:t> = </a:t>
            </a:r>
            <a:r>
              <a:rPr lang="en-US" sz="2400" dirty="0">
                <a:solidFill>
                  <a:srgbClr val="FF0000"/>
                </a:solidFill>
              </a:rPr>
              <a:t>1403 L H</a:t>
            </a:r>
            <a:r>
              <a:rPr lang="en-US" sz="2400" baseline="-25000" dirty="0">
                <a:solidFill>
                  <a:srgbClr val="FF0000"/>
                </a:solidFill>
              </a:rPr>
              <a:t>2</a:t>
            </a:r>
            <a:r>
              <a:rPr lang="en-US" altLang="en-US" sz="2400" dirty="0">
                <a:solidFill>
                  <a:srgbClr val="FF0000"/>
                </a:solidFill>
              </a:rPr>
              <a:t>O  =  </a:t>
            </a:r>
            <a:r>
              <a:rPr lang="en-US" altLang="en-US" sz="2400" u="sng" dirty="0">
                <a:solidFill>
                  <a:srgbClr val="FF0000"/>
                </a:solidFill>
              </a:rPr>
              <a:t>1.40 x 10</a:t>
            </a:r>
            <a:r>
              <a:rPr lang="en-US" altLang="en-US" sz="2400" u="sng" baseline="30000" dirty="0">
                <a:solidFill>
                  <a:srgbClr val="FF0000"/>
                </a:solidFill>
              </a:rPr>
              <a:t>3</a:t>
            </a:r>
            <a:r>
              <a:rPr lang="en-US" sz="2400" u="sng" dirty="0">
                <a:solidFill>
                  <a:srgbClr val="FF0000"/>
                </a:solidFill>
              </a:rPr>
              <a:t> L H</a:t>
            </a:r>
            <a:r>
              <a:rPr lang="en-US" sz="2400" u="sng" baseline="-25000" dirty="0">
                <a:solidFill>
                  <a:srgbClr val="FF0000"/>
                </a:solidFill>
              </a:rPr>
              <a:t>2</a:t>
            </a:r>
            <a:r>
              <a:rPr lang="en-US" altLang="en-US" sz="2400" u="sng" dirty="0">
                <a:solidFill>
                  <a:srgbClr val="FF0000"/>
                </a:solidFill>
              </a:rPr>
              <a:t>O </a:t>
            </a:r>
          </a:p>
          <a:p>
            <a:pPr marL="0" indent="0"/>
            <a:endParaRPr lang="en-US" altLang="en-US" sz="2400" dirty="0"/>
          </a:p>
          <a:p>
            <a:pPr marL="0" indent="0"/>
            <a:endParaRPr lang="en-US" altLang="en-US" sz="2400" b="0" dirty="0">
              <a:solidFill>
                <a:schemeClr val="tx1"/>
              </a:solidFill>
            </a:endParaRPr>
          </a:p>
          <a:p>
            <a:pPr marL="0" indent="0"/>
            <a:endParaRPr lang="en-US" altLang="en-US" sz="2400" dirty="0">
              <a:solidFill>
                <a:schemeClr val="tx1"/>
              </a:solidFill>
            </a:endParaRP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6" name="Text Box 3"/>
          <p:cNvSpPr txBox="1">
            <a:spLocks noChangeArrowheads="1"/>
          </p:cNvSpPr>
          <p:nvPr/>
        </p:nvSpPr>
        <p:spPr bwMode="auto">
          <a:xfrm>
            <a:off x="78658" y="36974"/>
            <a:ext cx="6398342" cy="584775"/>
          </a:xfrm>
          <a:prstGeom prst="rect">
            <a:avLst/>
          </a:prstGeom>
          <a:solidFill>
            <a:schemeClr val="accent5"/>
          </a:solidFill>
          <a:ln>
            <a:noFill/>
          </a:ln>
          <a:effectLst/>
        </p:spPr>
        <p:txBody>
          <a:bodyPr wrap="square">
            <a:spAutoFit/>
          </a:bodyPr>
          <a:lstStyle/>
          <a:p>
            <a:pPr algn="ctr">
              <a:spcBef>
                <a:spcPct val="50000"/>
              </a:spcBef>
            </a:pPr>
            <a:r>
              <a:rPr lang="en-US" altLang="en-US" sz="3200" b="1" dirty="0">
                <a:solidFill>
                  <a:srgbClr val="0070C0"/>
                </a:solidFill>
              </a:rPr>
              <a:t>Volume – Mass Calculations</a:t>
            </a:r>
          </a:p>
        </p:txBody>
      </p:sp>
    </p:spTree>
    <p:extLst>
      <p:ext uri="{BB962C8B-B14F-4D97-AF65-F5344CB8AC3E}">
        <p14:creationId xmlns:p14="http://schemas.microsoft.com/office/powerpoint/2010/main" val="37713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939">
                                            <p:txEl>
                                              <p:pRg st="3" end="3"/>
                                            </p:txEl>
                                          </p:spTgt>
                                        </p:tgtEl>
                                        <p:attrNameLst>
                                          <p:attrName>style.visibility</p:attrName>
                                        </p:attrNameLst>
                                      </p:cBhvr>
                                      <p:to>
                                        <p:strVal val="visible"/>
                                      </p:to>
                                    </p:set>
                                    <p:animEffect transition="in" filter="fade">
                                      <p:cBhvr>
                                        <p:cTn id="7" dur="500"/>
                                        <p:tgtEl>
                                          <p:spTgt spid="16793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939">
                                            <p:txEl>
                                              <p:pRg st="4" end="4"/>
                                            </p:txEl>
                                          </p:spTgt>
                                        </p:tgtEl>
                                        <p:attrNameLst>
                                          <p:attrName>style.visibility</p:attrName>
                                        </p:attrNameLst>
                                      </p:cBhvr>
                                      <p:to>
                                        <p:strVal val="visible"/>
                                      </p:to>
                                    </p:set>
                                    <p:animEffect transition="in" filter="fade">
                                      <p:cBhvr>
                                        <p:cTn id="12" dur="500"/>
                                        <p:tgtEl>
                                          <p:spTgt spid="16793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939">
                                            <p:txEl>
                                              <p:pRg st="5" end="5"/>
                                            </p:txEl>
                                          </p:spTgt>
                                        </p:tgtEl>
                                        <p:attrNameLst>
                                          <p:attrName>style.visibility</p:attrName>
                                        </p:attrNameLst>
                                      </p:cBhvr>
                                      <p:to>
                                        <p:strVal val="visible"/>
                                      </p:to>
                                    </p:set>
                                    <p:animEffect transition="in" filter="fade">
                                      <p:cBhvr>
                                        <p:cTn id="17" dur="500"/>
                                        <p:tgtEl>
                                          <p:spTgt spid="16793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939">
                                            <p:txEl>
                                              <p:pRg st="6" end="6"/>
                                            </p:txEl>
                                          </p:spTgt>
                                        </p:tgtEl>
                                        <p:attrNameLst>
                                          <p:attrName>style.visibility</p:attrName>
                                        </p:attrNameLst>
                                      </p:cBhvr>
                                      <p:to>
                                        <p:strVal val="visible"/>
                                      </p:to>
                                    </p:set>
                                    <p:animEffect transition="in" filter="fade">
                                      <p:cBhvr>
                                        <p:cTn id="22" dur="500"/>
                                        <p:tgtEl>
                                          <p:spTgt spid="16793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939">
                                            <p:txEl>
                                              <p:pRg st="7" end="7"/>
                                            </p:txEl>
                                          </p:spTgt>
                                        </p:tgtEl>
                                        <p:attrNameLst>
                                          <p:attrName>style.visibility</p:attrName>
                                        </p:attrNameLst>
                                      </p:cBhvr>
                                      <p:to>
                                        <p:strVal val="visible"/>
                                      </p:to>
                                    </p:set>
                                    <p:animEffect transition="in" filter="fade">
                                      <p:cBhvr>
                                        <p:cTn id="27" dur="500"/>
                                        <p:tgtEl>
                                          <p:spTgt spid="16793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7939">
                                            <p:txEl>
                                              <p:pRg st="8" end="8"/>
                                            </p:txEl>
                                          </p:spTgt>
                                        </p:tgtEl>
                                        <p:attrNameLst>
                                          <p:attrName>style.visibility</p:attrName>
                                        </p:attrNameLst>
                                      </p:cBhvr>
                                      <p:to>
                                        <p:strVal val="visible"/>
                                      </p:to>
                                    </p:set>
                                    <p:animEffect transition="in" filter="fade">
                                      <p:cBhvr>
                                        <p:cTn id="32" dur="500"/>
                                        <p:tgtEl>
                                          <p:spTgt spid="16793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7939">
                                            <p:txEl>
                                              <p:pRg st="9" end="9"/>
                                            </p:txEl>
                                          </p:spTgt>
                                        </p:tgtEl>
                                        <p:attrNameLst>
                                          <p:attrName>style.visibility</p:attrName>
                                        </p:attrNameLst>
                                      </p:cBhvr>
                                      <p:to>
                                        <p:strVal val="visible"/>
                                      </p:to>
                                    </p:set>
                                    <p:animEffect transition="in" filter="fade">
                                      <p:cBhvr>
                                        <p:cTn id="37" dur="500"/>
                                        <p:tgtEl>
                                          <p:spTgt spid="1679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90948"/>
            <a:ext cx="2057400" cy="685800"/>
          </a:xfrm>
          <a:solidFill>
            <a:schemeClr val="accent5"/>
          </a:solidFill>
        </p:spPr>
        <p:txBody>
          <a:bodyPr/>
          <a:lstStyle/>
          <a:p>
            <a:pPr algn="ctr"/>
            <a:r>
              <a:rPr lang="en-US" dirty="0"/>
              <a:t>Review</a:t>
            </a:r>
          </a:p>
        </p:txBody>
      </p:sp>
      <p:sp>
        <p:nvSpPr>
          <p:cNvPr id="4" name="Footer Placeholder 3"/>
          <p:cNvSpPr>
            <a:spLocks noGrp="1"/>
          </p:cNvSpPr>
          <p:nvPr>
            <p:ph type="ftr" sz="quarter" idx="3"/>
          </p:nvPr>
        </p:nvSpPr>
        <p:spPr/>
        <p:txBody>
          <a:bodyPr/>
          <a:lstStyle/>
          <a:p>
            <a:r>
              <a:rPr lang="en-US" altLang="en-US"/>
              <a:t>Chapter 12 Stoichiometry</a:t>
            </a:r>
          </a:p>
        </p:txBody>
      </p:sp>
      <p:sp>
        <p:nvSpPr>
          <p:cNvPr id="5" name="Content Placeholder 5"/>
          <p:cNvSpPr txBox="1">
            <a:spLocks/>
          </p:cNvSpPr>
          <p:nvPr/>
        </p:nvSpPr>
        <p:spPr bwMode="auto">
          <a:xfrm>
            <a:off x="4572000" y="0"/>
            <a:ext cx="4572000" cy="64770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lvl1pPr algn="l" rtl="0" eaLnBrk="0" fontAlgn="base" hangingPunct="0">
              <a:lnSpc>
                <a:spcPct val="113000"/>
              </a:lnSpc>
              <a:spcBef>
                <a:spcPts val="450"/>
              </a:spcBef>
              <a:spcAft>
                <a:spcPct val="0"/>
              </a:spcAft>
              <a:buClr>
                <a:srgbClr val="2877C4"/>
              </a:buClr>
              <a:buFont typeface="Arial Unicode MS" pitchFamily="34" charset="-128"/>
              <a:defRPr sz="800">
                <a:solidFill>
                  <a:srgbClr val="000000"/>
                </a:solidFill>
                <a:latin typeface="+mn-lt"/>
                <a:ea typeface="+mn-ea"/>
                <a:cs typeface="+mn-cs"/>
              </a:defRPr>
            </a:lvl1pPr>
            <a:lvl2pPr marL="112713" indent="-112713" algn="l" rtl="0" eaLnBrk="0" fontAlgn="base" hangingPunct="0">
              <a:lnSpc>
                <a:spcPct val="113000"/>
              </a:lnSpc>
              <a:spcBef>
                <a:spcPts val="450"/>
              </a:spcBef>
              <a:spcAft>
                <a:spcPct val="0"/>
              </a:spcAft>
              <a:buClr>
                <a:schemeClr val="accent1"/>
              </a:buClr>
              <a:buFont typeface="Wingdings" pitchFamily="2" charset="2"/>
              <a:buChar char="§"/>
              <a:defRPr sz="800">
                <a:solidFill>
                  <a:srgbClr val="000000"/>
                </a:solidFill>
                <a:latin typeface="+mn-lt"/>
              </a:defRPr>
            </a:lvl2pPr>
            <a:lvl3pPr marL="174625" indent="-174625" algn="l" rtl="0" eaLnBrk="0" fontAlgn="base" hangingPunct="0">
              <a:lnSpc>
                <a:spcPct val="113000"/>
              </a:lnSpc>
              <a:spcBef>
                <a:spcPts val="450"/>
              </a:spcBef>
              <a:spcAft>
                <a:spcPct val="0"/>
              </a:spcAft>
              <a:buClr>
                <a:schemeClr val="accent1"/>
              </a:buClr>
              <a:buFont typeface="Wingdings" pitchFamily="2" charset="2"/>
              <a:defRPr sz="800">
                <a:solidFill>
                  <a:srgbClr val="000000"/>
                </a:solidFill>
                <a:latin typeface="+mn-lt"/>
              </a:defRPr>
            </a:lvl3pPr>
            <a:lvl4pPr marL="709613" indent="-111125" algn="l" rtl="0" eaLnBrk="0" fontAlgn="base" hangingPunct="0">
              <a:lnSpc>
                <a:spcPct val="115000"/>
              </a:lnSpc>
              <a:spcBef>
                <a:spcPct val="0"/>
              </a:spcBef>
              <a:spcAft>
                <a:spcPct val="0"/>
              </a:spcAft>
              <a:buClr>
                <a:srgbClr val="4D4F58"/>
              </a:buClr>
              <a:buFont typeface="Arial" charset="0"/>
              <a:buChar char="•"/>
              <a:defRPr sz="1300">
                <a:solidFill>
                  <a:srgbClr val="000000"/>
                </a:solidFill>
                <a:latin typeface="+mn-lt"/>
              </a:defRPr>
            </a:lvl4pPr>
            <a:lvl5pPr marL="977900" indent="-107950" algn="l" rtl="0" eaLnBrk="0" fontAlgn="base" hangingPunct="0">
              <a:lnSpc>
                <a:spcPct val="115000"/>
              </a:lnSpc>
              <a:spcBef>
                <a:spcPct val="20000"/>
              </a:spcBef>
              <a:spcAft>
                <a:spcPct val="0"/>
              </a:spcAft>
              <a:buChar char="»"/>
              <a:defRPr sz="1000">
                <a:solidFill>
                  <a:srgbClr val="000000"/>
                </a:solidFill>
                <a:latin typeface="+mn-lt"/>
              </a:defRPr>
            </a:lvl5pPr>
            <a:lvl6pPr marL="1195395" indent="-107985" algn="l" rtl="0" eaLnBrk="1" fontAlgn="base" hangingPunct="1">
              <a:lnSpc>
                <a:spcPct val="115000"/>
              </a:lnSpc>
              <a:spcBef>
                <a:spcPct val="20000"/>
              </a:spcBef>
              <a:spcAft>
                <a:spcPct val="0"/>
              </a:spcAft>
              <a:buChar char="»"/>
              <a:defRPr sz="1000">
                <a:solidFill>
                  <a:srgbClr val="000000"/>
                </a:solidFill>
                <a:latin typeface="+mn-lt"/>
              </a:defRPr>
            </a:lvl6pPr>
            <a:lvl7pPr marL="1412876" indent="-107985" algn="l" rtl="0" eaLnBrk="1" fontAlgn="base" hangingPunct="1">
              <a:lnSpc>
                <a:spcPct val="115000"/>
              </a:lnSpc>
              <a:spcBef>
                <a:spcPct val="20000"/>
              </a:spcBef>
              <a:spcAft>
                <a:spcPct val="0"/>
              </a:spcAft>
              <a:buChar char="»"/>
              <a:defRPr sz="1000">
                <a:solidFill>
                  <a:srgbClr val="000000"/>
                </a:solidFill>
                <a:latin typeface="+mn-lt"/>
              </a:defRPr>
            </a:lvl7pPr>
            <a:lvl8pPr marL="1630358" indent="-107985" algn="l" rtl="0" eaLnBrk="1" fontAlgn="base" hangingPunct="1">
              <a:lnSpc>
                <a:spcPct val="115000"/>
              </a:lnSpc>
              <a:spcBef>
                <a:spcPct val="20000"/>
              </a:spcBef>
              <a:spcAft>
                <a:spcPct val="0"/>
              </a:spcAft>
              <a:buChar char="»"/>
              <a:defRPr sz="1000">
                <a:solidFill>
                  <a:srgbClr val="000000"/>
                </a:solidFill>
                <a:latin typeface="+mn-lt"/>
              </a:defRPr>
            </a:lvl8pPr>
            <a:lvl9pPr marL="1847839" indent="-107985" algn="l" rtl="0" eaLnBrk="1" fontAlgn="base" hangingPunct="1">
              <a:lnSpc>
                <a:spcPct val="115000"/>
              </a:lnSpc>
              <a:spcBef>
                <a:spcPct val="20000"/>
              </a:spcBef>
              <a:spcAft>
                <a:spcPct val="0"/>
              </a:spcAft>
              <a:buChar char="»"/>
              <a:defRPr sz="1000">
                <a:solidFill>
                  <a:srgbClr val="000000"/>
                </a:solidFill>
                <a:latin typeface="+mn-lt"/>
              </a:defRPr>
            </a:lvl9pPr>
          </a:lstStyle>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The following balanced equation shows the decomposition of ammonia (NH</a:t>
            </a:r>
            <a:r>
              <a:rPr kumimoji="0" lang="en-US" sz="2400" b="0" i="0" u="none" strike="noStrike" kern="0" cap="none" spc="0" normalizeH="0" baseline="-25000" noProof="0" dirty="0">
                <a:ln>
                  <a:noFill/>
                </a:ln>
                <a:solidFill>
                  <a:srgbClr val="000000"/>
                </a:solidFill>
                <a:effectLst/>
                <a:uLnTx/>
                <a:uFillTx/>
                <a:latin typeface="Arial"/>
                <a:ea typeface="+mn-ea"/>
                <a:cs typeface="+mn-cs"/>
              </a:rPr>
              <a:t>3</a:t>
            </a:r>
            <a:r>
              <a:rPr kumimoji="0" lang="en-US" sz="2400" b="0" i="0" u="none" strike="noStrike" kern="0" cap="none" spc="0" normalizeH="0" baseline="0" noProof="0" dirty="0">
                <a:ln>
                  <a:noFill/>
                </a:ln>
                <a:solidFill>
                  <a:srgbClr val="000000"/>
                </a:solidFill>
                <a:effectLst/>
                <a:uLnTx/>
                <a:uFillTx/>
                <a:latin typeface="Arial"/>
                <a:ea typeface="+mn-ea"/>
                <a:cs typeface="+mn-cs"/>
              </a:rPr>
              <a:t>) into nitrogen (N</a:t>
            </a:r>
            <a:r>
              <a:rPr kumimoji="0" lang="en-US" sz="2400" b="0" i="0" u="none" strike="noStrike" kern="0" cap="none" spc="0" normalizeH="0" baseline="-25000" noProof="0" dirty="0">
                <a:ln>
                  <a:noFill/>
                </a:ln>
                <a:solidFill>
                  <a:srgbClr val="000000"/>
                </a:solidFill>
                <a:effectLst/>
                <a:uLnTx/>
                <a:uFillTx/>
                <a:latin typeface="Arial"/>
                <a:ea typeface="+mn-ea"/>
                <a:cs typeface="+mn-cs"/>
              </a:rPr>
              <a:t>2</a:t>
            </a:r>
            <a:r>
              <a:rPr kumimoji="0" lang="en-US" sz="2400" b="0" i="0" u="none" strike="noStrike" kern="0" cap="none" spc="0" normalizeH="0" baseline="0" noProof="0" dirty="0">
                <a:ln>
                  <a:noFill/>
                </a:ln>
                <a:solidFill>
                  <a:srgbClr val="000000"/>
                </a:solidFill>
                <a:effectLst/>
                <a:uLnTx/>
                <a:uFillTx/>
                <a:latin typeface="Arial"/>
                <a:ea typeface="+mn-ea"/>
                <a:cs typeface="+mn-cs"/>
              </a:rPr>
              <a:t>) and hydrogen (H</a:t>
            </a:r>
            <a:r>
              <a:rPr kumimoji="0" lang="en-US" sz="2400" b="0" i="0" u="none" strike="noStrike" kern="0" cap="none" spc="0" normalizeH="0" baseline="-25000" noProof="0" dirty="0">
                <a:ln>
                  <a:noFill/>
                </a:ln>
                <a:solidFill>
                  <a:srgbClr val="000000"/>
                </a:solidFill>
                <a:effectLst/>
                <a:uLnTx/>
                <a:uFillTx/>
                <a:latin typeface="Arial"/>
                <a:ea typeface="+mn-ea"/>
                <a:cs typeface="+mn-cs"/>
              </a:rPr>
              <a:t>2</a:t>
            </a:r>
            <a:r>
              <a:rPr kumimoji="0" lang="en-US" sz="2400" b="0" i="0" u="none" strike="noStrike" kern="0" cap="none" spc="0" normalizeH="0" baseline="0" noProof="0" dirty="0">
                <a:ln>
                  <a:noFill/>
                </a:ln>
                <a:solidFill>
                  <a:srgbClr val="000000"/>
                </a:solidFill>
                <a:effectLst/>
                <a:uLnTx/>
                <a:uFillTx/>
                <a:latin typeface="Arial"/>
                <a:ea typeface="+mn-ea"/>
                <a:cs typeface="+mn-cs"/>
              </a:rPr>
              <a:t>):</a:t>
            </a:r>
          </a:p>
          <a:p>
            <a:pPr marL="0" marR="0" lvl="0" indent="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FF0000"/>
                </a:solidFill>
                <a:effectLst/>
                <a:uLnTx/>
                <a:uFillTx/>
                <a:latin typeface="Arial"/>
                <a:ea typeface="+mn-ea"/>
                <a:cs typeface="+mn-cs"/>
              </a:rPr>
              <a:t>2NH</a:t>
            </a:r>
            <a:r>
              <a:rPr kumimoji="0" lang="en-US" sz="2800" b="0" i="0" u="none" strike="noStrike" kern="0" cap="none" spc="0" normalizeH="0" baseline="-25000" noProof="0" dirty="0">
                <a:ln>
                  <a:noFill/>
                </a:ln>
                <a:solidFill>
                  <a:srgbClr val="FF0000"/>
                </a:solidFill>
                <a:effectLst/>
                <a:uLnTx/>
                <a:uFillTx/>
                <a:latin typeface="Arial"/>
                <a:ea typeface="+mn-ea"/>
                <a:cs typeface="+mn-cs"/>
              </a:rPr>
              <a:t>3</a:t>
            </a:r>
            <a:r>
              <a:rPr kumimoji="0" lang="en-US" sz="2800" b="0" i="0" u="none" strike="noStrike" kern="0" cap="none" spc="0" normalizeH="0" baseline="0" noProof="0" dirty="0">
                <a:ln>
                  <a:noFill/>
                </a:ln>
                <a:solidFill>
                  <a:srgbClr val="FF0000"/>
                </a:solidFill>
                <a:effectLst/>
                <a:uLnTx/>
                <a:uFillTx/>
                <a:latin typeface="Arial"/>
                <a:ea typeface="+mn-ea"/>
                <a:cs typeface="+mn-cs"/>
              </a:rPr>
              <a:t> ⟶</a:t>
            </a:r>
            <a:r>
              <a:rPr kumimoji="0" lang="en-US" sz="2800" b="0" i="0" u="none" strike="noStrike" kern="0" cap="none" spc="0" normalizeH="0" baseline="0" noProof="0" dirty="0">
                <a:ln>
                  <a:noFill/>
                </a:ln>
                <a:solidFill>
                  <a:srgbClr val="FF0000"/>
                </a:solidFill>
                <a:effectLst/>
                <a:uLnTx/>
                <a:uFillTx/>
                <a:latin typeface="Arial"/>
                <a:ea typeface="+mn-ea"/>
                <a:cs typeface="+mn-cs"/>
                <a:sym typeface="Wingdings" pitchFamily="2" charset="2"/>
              </a:rPr>
              <a:t> N</a:t>
            </a:r>
            <a:r>
              <a:rPr kumimoji="0" lang="en-US" sz="2800" b="0" i="0" u="none" strike="noStrike" kern="0" cap="none" spc="0" normalizeH="0" baseline="-25000" noProof="0" dirty="0">
                <a:ln>
                  <a:noFill/>
                </a:ln>
                <a:solidFill>
                  <a:srgbClr val="FF0000"/>
                </a:solidFill>
                <a:effectLst/>
                <a:uLnTx/>
                <a:uFillTx/>
                <a:latin typeface="Arial"/>
                <a:ea typeface="+mn-ea"/>
                <a:cs typeface="+mn-cs"/>
                <a:sym typeface="Wingdings" pitchFamily="2" charset="2"/>
              </a:rPr>
              <a:t>2</a:t>
            </a:r>
            <a:r>
              <a:rPr kumimoji="0" lang="en-US" sz="2800" b="0" i="0" u="none" strike="noStrike" kern="0" cap="none" spc="0" normalizeH="0" baseline="0" noProof="0" dirty="0">
                <a:ln>
                  <a:noFill/>
                </a:ln>
                <a:solidFill>
                  <a:srgbClr val="FF0000"/>
                </a:solidFill>
                <a:effectLst/>
                <a:uLnTx/>
                <a:uFillTx/>
                <a:latin typeface="Arial"/>
                <a:ea typeface="+mn-ea"/>
                <a:cs typeface="+mn-cs"/>
                <a:sym typeface="Wingdings" pitchFamily="2" charset="2"/>
              </a:rPr>
              <a:t> + 3H</a:t>
            </a:r>
            <a:r>
              <a:rPr kumimoji="0" lang="en-US" sz="2800" b="0" i="0" u="none" strike="noStrike" kern="0" cap="none" spc="0" normalizeH="0" baseline="-25000" noProof="0" dirty="0">
                <a:ln>
                  <a:noFill/>
                </a:ln>
                <a:solidFill>
                  <a:srgbClr val="FF0000"/>
                </a:solidFill>
                <a:effectLst/>
                <a:uLnTx/>
                <a:uFillTx/>
                <a:latin typeface="Arial"/>
                <a:ea typeface="+mn-ea"/>
                <a:cs typeface="+mn-cs"/>
                <a:sym typeface="Wingdings" pitchFamily="2" charset="2"/>
              </a:rPr>
              <a:t>2</a:t>
            </a:r>
            <a:r>
              <a:rPr kumimoji="0" lang="en-US" sz="2800" b="0" i="0" u="none" strike="noStrike" kern="0" cap="none" spc="0" normalizeH="0" baseline="0" noProof="0" dirty="0">
                <a:ln>
                  <a:noFill/>
                </a:ln>
                <a:solidFill>
                  <a:srgbClr val="FF0000"/>
                </a:solidFill>
                <a:effectLst/>
                <a:uLnTx/>
                <a:uFillTx/>
                <a:latin typeface="Arial"/>
                <a:ea typeface="+mn-ea"/>
                <a:cs typeface="+mn-cs"/>
                <a:sym typeface="Wingdings" pitchFamily="2" charset="2"/>
              </a:rPr>
              <a:t> </a:t>
            </a:r>
          </a:p>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A quantity of NH</a:t>
            </a:r>
            <a:r>
              <a:rPr kumimoji="0" lang="en-US" sz="2400" b="0" i="0" u="none" strike="noStrike" kern="0" cap="none" spc="0" normalizeH="0" baseline="-25000" noProof="0" dirty="0">
                <a:ln>
                  <a:noFill/>
                </a:ln>
                <a:solidFill>
                  <a:srgbClr val="FFFF00"/>
                </a:solidFill>
                <a:effectLst/>
                <a:uLnTx/>
                <a:uFillTx/>
                <a:latin typeface="Arial"/>
                <a:ea typeface="+mn-ea"/>
                <a:cs typeface="+mn-cs"/>
                <a:sym typeface="Wingdings" pitchFamily="2" charset="2"/>
              </a:rPr>
              <a:t>3</a:t>
            </a: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 decomposes to produce 0.0351 </a:t>
            </a:r>
            <a:r>
              <a:rPr kumimoji="0" lang="en-US" sz="2400" b="0" i="0" u="none" strike="noStrike" kern="0" cap="none" spc="0" normalizeH="0" baseline="0" noProof="0" dirty="0" err="1">
                <a:ln>
                  <a:noFill/>
                </a:ln>
                <a:solidFill>
                  <a:srgbClr val="FFFF00"/>
                </a:solidFill>
                <a:effectLst/>
                <a:uLnTx/>
                <a:uFillTx/>
                <a:latin typeface="Arial"/>
                <a:ea typeface="+mn-ea"/>
                <a:cs typeface="+mn-cs"/>
                <a:sym typeface="Wingdings" pitchFamily="2" charset="2"/>
              </a:rPr>
              <a:t>mol</a:t>
            </a: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 N</a:t>
            </a:r>
            <a:r>
              <a:rPr kumimoji="0" lang="en-US" sz="2400" b="0" i="0" u="none" strike="noStrike" kern="0" cap="none" spc="0" normalizeH="0" baseline="-25000" noProof="0" dirty="0">
                <a:ln>
                  <a:noFill/>
                </a:ln>
                <a:solidFill>
                  <a:srgbClr val="FFFF00"/>
                </a:solidFill>
                <a:effectLst/>
                <a:uLnTx/>
                <a:uFillTx/>
                <a:latin typeface="Arial"/>
                <a:ea typeface="+mn-ea"/>
                <a:cs typeface="+mn-cs"/>
                <a:sym typeface="Wingdings" pitchFamily="2" charset="2"/>
              </a:rPr>
              <a:t>2</a:t>
            </a: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 How many moles of H</a:t>
            </a:r>
            <a:r>
              <a:rPr kumimoji="0" lang="en-US" sz="2400" b="0" i="0" u="none" strike="noStrike" kern="0" cap="none" spc="0" normalizeH="0" baseline="-25000" noProof="0" dirty="0">
                <a:ln>
                  <a:noFill/>
                </a:ln>
                <a:solidFill>
                  <a:srgbClr val="FFFF00"/>
                </a:solidFill>
                <a:effectLst/>
                <a:uLnTx/>
                <a:uFillTx/>
                <a:latin typeface="Arial"/>
                <a:ea typeface="+mn-ea"/>
                <a:cs typeface="+mn-cs"/>
                <a:sym typeface="Wingdings" pitchFamily="2" charset="2"/>
              </a:rPr>
              <a:t>2</a:t>
            </a: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 are produced?</a:t>
            </a:r>
          </a:p>
        </p:txBody>
      </p:sp>
      <p:sp>
        <p:nvSpPr>
          <p:cNvPr id="6" name="Content Placeholder 8"/>
          <p:cNvSpPr txBox="1">
            <a:spLocks/>
          </p:cNvSpPr>
          <p:nvPr/>
        </p:nvSpPr>
        <p:spPr bwMode="auto">
          <a:xfrm>
            <a:off x="1" y="762000"/>
            <a:ext cx="4572000" cy="5715000"/>
          </a:xfrm>
          <a:prstGeom prst="rect">
            <a:avLst/>
          </a:prstGeom>
          <a:noFill/>
          <a:ln w="9525">
            <a:noFill/>
            <a:miter lim="800000"/>
            <a:headEnd/>
            <a:tailEnd/>
          </a:ln>
        </p:spPr>
        <p:txBody>
          <a:bodyPr vert="horz" wrap="square" lIns="164592" tIns="91440" rIns="0" bIns="91440" numCol="1" anchor="t" anchorCtr="0" compatLnSpc="1">
            <a:prstTxWarp prst="textNoShape">
              <a:avLst/>
            </a:prstTxWarp>
          </a:bodyPr>
          <a:lstStyle>
            <a:lvl1pPr algn="l" rtl="0" eaLnBrk="0" fontAlgn="base" hangingPunct="0">
              <a:lnSpc>
                <a:spcPct val="113000"/>
              </a:lnSpc>
              <a:spcBef>
                <a:spcPts val="450"/>
              </a:spcBef>
              <a:spcAft>
                <a:spcPct val="0"/>
              </a:spcAft>
              <a:buClr>
                <a:srgbClr val="2877C4"/>
              </a:buClr>
              <a:buFont typeface="Arial Unicode MS" pitchFamily="34" charset="-128"/>
              <a:defRPr sz="800">
                <a:solidFill>
                  <a:srgbClr val="000000"/>
                </a:solidFill>
                <a:latin typeface="+mn-lt"/>
                <a:ea typeface="+mn-ea"/>
                <a:cs typeface="+mn-cs"/>
              </a:defRPr>
            </a:lvl1pPr>
            <a:lvl2pPr marL="112713" indent="-112713" algn="l" rtl="0" eaLnBrk="0" fontAlgn="base" hangingPunct="0">
              <a:lnSpc>
                <a:spcPct val="113000"/>
              </a:lnSpc>
              <a:spcBef>
                <a:spcPts val="450"/>
              </a:spcBef>
              <a:spcAft>
                <a:spcPct val="0"/>
              </a:spcAft>
              <a:buClr>
                <a:schemeClr val="accent1"/>
              </a:buClr>
              <a:buFont typeface="Wingdings" pitchFamily="2" charset="2"/>
              <a:buChar char="§"/>
              <a:defRPr sz="800">
                <a:solidFill>
                  <a:srgbClr val="000000"/>
                </a:solidFill>
                <a:latin typeface="+mn-lt"/>
              </a:defRPr>
            </a:lvl2pPr>
            <a:lvl3pPr marL="174625" indent="-174625" algn="l" rtl="0" eaLnBrk="0" fontAlgn="base" hangingPunct="0">
              <a:lnSpc>
                <a:spcPct val="113000"/>
              </a:lnSpc>
              <a:spcBef>
                <a:spcPts val="450"/>
              </a:spcBef>
              <a:spcAft>
                <a:spcPct val="0"/>
              </a:spcAft>
              <a:buClr>
                <a:schemeClr val="accent1"/>
              </a:buClr>
              <a:buFont typeface="Wingdings" pitchFamily="2" charset="2"/>
              <a:defRPr sz="800">
                <a:solidFill>
                  <a:srgbClr val="000000"/>
                </a:solidFill>
                <a:latin typeface="+mn-lt"/>
              </a:defRPr>
            </a:lvl3pPr>
            <a:lvl4pPr marL="709613" indent="-111125" algn="l" rtl="0" eaLnBrk="0" fontAlgn="base" hangingPunct="0">
              <a:lnSpc>
                <a:spcPct val="115000"/>
              </a:lnSpc>
              <a:spcBef>
                <a:spcPct val="0"/>
              </a:spcBef>
              <a:spcAft>
                <a:spcPct val="0"/>
              </a:spcAft>
              <a:buClr>
                <a:srgbClr val="4D4F58"/>
              </a:buClr>
              <a:buFont typeface="Arial" charset="0"/>
              <a:buChar char="•"/>
              <a:defRPr sz="1300">
                <a:solidFill>
                  <a:srgbClr val="000000"/>
                </a:solidFill>
                <a:latin typeface="+mn-lt"/>
              </a:defRPr>
            </a:lvl4pPr>
            <a:lvl5pPr marL="977900" indent="-107950" algn="l" rtl="0" eaLnBrk="0" fontAlgn="base" hangingPunct="0">
              <a:lnSpc>
                <a:spcPct val="115000"/>
              </a:lnSpc>
              <a:spcBef>
                <a:spcPct val="20000"/>
              </a:spcBef>
              <a:spcAft>
                <a:spcPct val="0"/>
              </a:spcAft>
              <a:buChar char="»"/>
              <a:defRPr sz="1000">
                <a:solidFill>
                  <a:srgbClr val="000000"/>
                </a:solidFill>
                <a:latin typeface="+mn-lt"/>
              </a:defRPr>
            </a:lvl5pPr>
            <a:lvl6pPr marL="1195395" indent="-107985" algn="l" rtl="0" eaLnBrk="1" fontAlgn="base" hangingPunct="1">
              <a:lnSpc>
                <a:spcPct val="115000"/>
              </a:lnSpc>
              <a:spcBef>
                <a:spcPct val="20000"/>
              </a:spcBef>
              <a:spcAft>
                <a:spcPct val="0"/>
              </a:spcAft>
              <a:buChar char="»"/>
              <a:defRPr sz="1000">
                <a:solidFill>
                  <a:srgbClr val="000000"/>
                </a:solidFill>
                <a:latin typeface="+mn-lt"/>
              </a:defRPr>
            </a:lvl6pPr>
            <a:lvl7pPr marL="1412876" indent="-107985" algn="l" rtl="0" eaLnBrk="1" fontAlgn="base" hangingPunct="1">
              <a:lnSpc>
                <a:spcPct val="115000"/>
              </a:lnSpc>
              <a:spcBef>
                <a:spcPct val="20000"/>
              </a:spcBef>
              <a:spcAft>
                <a:spcPct val="0"/>
              </a:spcAft>
              <a:buChar char="»"/>
              <a:defRPr sz="1000">
                <a:solidFill>
                  <a:srgbClr val="000000"/>
                </a:solidFill>
                <a:latin typeface="+mn-lt"/>
              </a:defRPr>
            </a:lvl7pPr>
            <a:lvl8pPr marL="1630358" indent="-107985" algn="l" rtl="0" eaLnBrk="1" fontAlgn="base" hangingPunct="1">
              <a:lnSpc>
                <a:spcPct val="115000"/>
              </a:lnSpc>
              <a:spcBef>
                <a:spcPct val="20000"/>
              </a:spcBef>
              <a:spcAft>
                <a:spcPct val="0"/>
              </a:spcAft>
              <a:buChar char="»"/>
              <a:defRPr sz="1000">
                <a:solidFill>
                  <a:srgbClr val="000000"/>
                </a:solidFill>
                <a:latin typeface="+mn-lt"/>
              </a:defRPr>
            </a:lvl8pPr>
            <a:lvl9pPr marL="1847839" indent="-107985" algn="l" rtl="0" eaLnBrk="1" fontAlgn="base" hangingPunct="1">
              <a:lnSpc>
                <a:spcPct val="115000"/>
              </a:lnSpc>
              <a:spcBef>
                <a:spcPct val="20000"/>
              </a:spcBef>
              <a:spcAft>
                <a:spcPct val="0"/>
              </a:spcAft>
              <a:buChar char="»"/>
              <a:defRPr sz="1000">
                <a:solidFill>
                  <a:srgbClr val="000000"/>
                </a:solidFill>
                <a:latin typeface="+mn-lt"/>
              </a:defRPr>
            </a:lvl9pPr>
          </a:lstStyle>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For the reaction:</a:t>
            </a:r>
          </a:p>
          <a:p>
            <a:pPr marL="0" marR="0" lvl="0" indent="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7030A0"/>
                </a:solidFill>
                <a:effectLst/>
                <a:uLnTx/>
                <a:uFillTx/>
                <a:latin typeface="Arial"/>
                <a:ea typeface="+mn-ea"/>
                <a:cs typeface="+mn-cs"/>
              </a:rPr>
              <a:t>2Fe + 3Cl</a:t>
            </a:r>
            <a:r>
              <a:rPr kumimoji="0" lang="en-US" sz="2800" b="0" i="0" u="none" strike="noStrike" kern="0" cap="none" spc="0" normalizeH="0" baseline="-25000" noProof="0" dirty="0">
                <a:ln>
                  <a:noFill/>
                </a:ln>
                <a:solidFill>
                  <a:srgbClr val="7030A0"/>
                </a:solidFill>
                <a:effectLst/>
                <a:uLnTx/>
                <a:uFillTx/>
                <a:latin typeface="Arial"/>
                <a:ea typeface="+mn-ea"/>
                <a:cs typeface="+mn-cs"/>
              </a:rPr>
              <a:t>2</a:t>
            </a:r>
            <a:r>
              <a:rPr kumimoji="0" lang="en-US" sz="2800" b="0" i="0" u="none" strike="noStrike" kern="0" cap="none" spc="0" normalizeH="0" baseline="0" noProof="0" dirty="0">
                <a:ln>
                  <a:noFill/>
                </a:ln>
                <a:solidFill>
                  <a:srgbClr val="7030A0"/>
                </a:solidFill>
                <a:effectLst/>
                <a:uLnTx/>
                <a:uFillTx/>
                <a:latin typeface="Arial"/>
                <a:ea typeface="+mn-ea"/>
                <a:cs typeface="+mn-cs"/>
              </a:rPr>
              <a:t> ⟶ 2FeCl</a:t>
            </a:r>
            <a:r>
              <a:rPr kumimoji="0" lang="en-US" sz="2800" b="0" i="0" u="none" strike="noStrike" kern="0" cap="none" spc="0" normalizeH="0" baseline="-25000" noProof="0" dirty="0">
                <a:ln>
                  <a:noFill/>
                </a:ln>
                <a:solidFill>
                  <a:srgbClr val="7030A0"/>
                </a:solidFill>
                <a:effectLst/>
                <a:uLnTx/>
                <a:uFillTx/>
                <a:latin typeface="Arial"/>
                <a:ea typeface="+mn-ea"/>
                <a:cs typeface="+mn-cs"/>
              </a:rPr>
              <a:t>3</a:t>
            </a:r>
          </a:p>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What is the mole ratio of all substances?</a:t>
            </a:r>
          </a:p>
          <a:p>
            <a:pPr marL="228600" marR="0" lvl="0" indent="-22860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FFFF00"/>
                </a:solidFill>
                <a:effectLst/>
                <a:uLnTx/>
                <a:uFillTx/>
                <a:latin typeface="Arial"/>
                <a:ea typeface="+mn-ea"/>
                <a:cs typeface="+mn-cs"/>
              </a:rPr>
              <a:t> </a:t>
            </a:r>
          </a:p>
          <a:p>
            <a:pPr marL="6350" indent="7938"/>
            <a:r>
              <a:rPr lang="en-US" sz="2800" kern="0" dirty="0">
                <a:solidFill>
                  <a:srgbClr val="0070C0"/>
                </a:solidFill>
              </a:rPr>
              <a:t>If only 1.5 </a:t>
            </a:r>
            <a:r>
              <a:rPr lang="en-US" sz="2800" kern="0" dirty="0" err="1">
                <a:solidFill>
                  <a:srgbClr val="0070C0"/>
                </a:solidFill>
              </a:rPr>
              <a:t>mol</a:t>
            </a:r>
            <a:r>
              <a:rPr lang="en-US" sz="2800" kern="0" dirty="0">
                <a:solidFill>
                  <a:srgbClr val="0070C0"/>
                </a:solidFill>
              </a:rPr>
              <a:t> of chlorine gas was available, how much product could be produced theoretically?</a:t>
            </a:r>
          </a:p>
          <a:p>
            <a:pPr marL="228600" marR="0" lvl="0" indent="-22860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Picture 6" descr="quick_check-01.eps"/>
          <p:cNvPicPr/>
          <p:nvPr/>
        </p:nvPicPr>
        <p:blipFill>
          <a:blip r:embed="rId2">
            <a:extLst>
              <a:ext uri="{28A0092B-C50C-407E-A947-70E740481C1C}">
                <a14:useLocalDpi xmlns:a14="http://schemas.microsoft.com/office/drawing/2010/main" val="0"/>
              </a:ext>
            </a:extLst>
          </a:blip>
          <a:stretch>
            <a:fillRect/>
          </a:stretch>
        </p:blipFill>
        <p:spPr>
          <a:xfrm>
            <a:off x="3124200" y="152400"/>
            <a:ext cx="1069340" cy="914400"/>
          </a:xfrm>
          <a:prstGeom prst="rect">
            <a:avLst/>
          </a:prstGeom>
        </p:spPr>
      </p:pic>
    </p:spTree>
    <p:extLst>
      <p:ext uri="{BB962C8B-B14F-4D97-AF65-F5344CB8AC3E}">
        <p14:creationId xmlns:p14="http://schemas.microsoft.com/office/powerpoint/2010/main" val="70329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90948"/>
            <a:ext cx="2057400" cy="685800"/>
          </a:xfrm>
          <a:solidFill>
            <a:schemeClr val="accent5"/>
          </a:solidFill>
        </p:spPr>
        <p:txBody>
          <a:bodyPr/>
          <a:lstStyle/>
          <a:p>
            <a:pPr algn="ctr"/>
            <a:r>
              <a:rPr lang="en-US" dirty="0"/>
              <a:t>Review</a:t>
            </a:r>
          </a:p>
        </p:txBody>
      </p:sp>
      <p:sp>
        <p:nvSpPr>
          <p:cNvPr id="4" name="Footer Placeholder 3"/>
          <p:cNvSpPr>
            <a:spLocks noGrp="1"/>
          </p:cNvSpPr>
          <p:nvPr>
            <p:ph type="ftr" sz="quarter" idx="3"/>
          </p:nvPr>
        </p:nvSpPr>
        <p:spPr/>
        <p:txBody>
          <a:bodyPr/>
          <a:lstStyle/>
          <a:p>
            <a:r>
              <a:rPr lang="en-US" altLang="en-US"/>
              <a:t>Chapter 12 Stoichiometry</a:t>
            </a:r>
          </a:p>
        </p:txBody>
      </p:sp>
      <p:sp>
        <p:nvSpPr>
          <p:cNvPr id="5" name="Content Placeholder 5"/>
          <p:cNvSpPr txBox="1">
            <a:spLocks/>
          </p:cNvSpPr>
          <p:nvPr/>
        </p:nvSpPr>
        <p:spPr bwMode="auto">
          <a:xfrm>
            <a:off x="4572000" y="0"/>
            <a:ext cx="4572000" cy="64770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lvl1pPr algn="l" rtl="0" eaLnBrk="0" fontAlgn="base" hangingPunct="0">
              <a:lnSpc>
                <a:spcPct val="113000"/>
              </a:lnSpc>
              <a:spcBef>
                <a:spcPts val="450"/>
              </a:spcBef>
              <a:spcAft>
                <a:spcPct val="0"/>
              </a:spcAft>
              <a:buClr>
                <a:srgbClr val="2877C4"/>
              </a:buClr>
              <a:buFont typeface="Arial Unicode MS" pitchFamily="34" charset="-128"/>
              <a:defRPr sz="800">
                <a:solidFill>
                  <a:srgbClr val="000000"/>
                </a:solidFill>
                <a:latin typeface="+mn-lt"/>
                <a:ea typeface="+mn-ea"/>
                <a:cs typeface="+mn-cs"/>
              </a:defRPr>
            </a:lvl1pPr>
            <a:lvl2pPr marL="112713" indent="-112713" algn="l" rtl="0" eaLnBrk="0" fontAlgn="base" hangingPunct="0">
              <a:lnSpc>
                <a:spcPct val="113000"/>
              </a:lnSpc>
              <a:spcBef>
                <a:spcPts val="450"/>
              </a:spcBef>
              <a:spcAft>
                <a:spcPct val="0"/>
              </a:spcAft>
              <a:buClr>
                <a:schemeClr val="accent1"/>
              </a:buClr>
              <a:buFont typeface="Wingdings" pitchFamily="2" charset="2"/>
              <a:buChar char="§"/>
              <a:defRPr sz="800">
                <a:solidFill>
                  <a:srgbClr val="000000"/>
                </a:solidFill>
                <a:latin typeface="+mn-lt"/>
              </a:defRPr>
            </a:lvl2pPr>
            <a:lvl3pPr marL="174625" indent="-174625" algn="l" rtl="0" eaLnBrk="0" fontAlgn="base" hangingPunct="0">
              <a:lnSpc>
                <a:spcPct val="113000"/>
              </a:lnSpc>
              <a:spcBef>
                <a:spcPts val="450"/>
              </a:spcBef>
              <a:spcAft>
                <a:spcPct val="0"/>
              </a:spcAft>
              <a:buClr>
                <a:schemeClr val="accent1"/>
              </a:buClr>
              <a:buFont typeface="Wingdings" pitchFamily="2" charset="2"/>
              <a:defRPr sz="800">
                <a:solidFill>
                  <a:srgbClr val="000000"/>
                </a:solidFill>
                <a:latin typeface="+mn-lt"/>
              </a:defRPr>
            </a:lvl3pPr>
            <a:lvl4pPr marL="709613" indent="-111125" algn="l" rtl="0" eaLnBrk="0" fontAlgn="base" hangingPunct="0">
              <a:lnSpc>
                <a:spcPct val="115000"/>
              </a:lnSpc>
              <a:spcBef>
                <a:spcPct val="0"/>
              </a:spcBef>
              <a:spcAft>
                <a:spcPct val="0"/>
              </a:spcAft>
              <a:buClr>
                <a:srgbClr val="4D4F58"/>
              </a:buClr>
              <a:buFont typeface="Arial" charset="0"/>
              <a:buChar char="•"/>
              <a:defRPr sz="1300">
                <a:solidFill>
                  <a:srgbClr val="000000"/>
                </a:solidFill>
                <a:latin typeface="+mn-lt"/>
              </a:defRPr>
            </a:lvl4pPr>
            <a:lvl5pPr marL="977900" indent="-107950" algn="l" rtl="0" eaLnBrk="0" fontAlgn="base" hangingPunct="0">
              <a:lnSpc>
                <a:spcPct val="115000"/>
              </a:lnSpc>
              <a:spcBef>
                <a:spcPct val="20000"/>
              </a:spcBef>
              <a:spcAft>
                <a:spcPct val="0"/>
              </a:spcAft>
              <a:buChar char="»"/>
              <a:defRPr sz="1000">
                <a:solidFill>
                  <a:srgbClr val="000000"/>
                </a:solidFill>
                <a:latin typeface="+mn-lt"/>
              </a:defRPr>
            </a:lvl5pPr>
            <a:lvl6pPr marL="1195395" indent="-107985" algn="l" rtl="0" eaLnBrk="1" fontAlgn="base" hangingPunct="1">
              <a:lnSpc>
                <a:spcPct val="115000"/>
              </a:lnSpc>
              <a:spcBef>
                <a:spcPct val="20000"/>
              </a:spcBef>
              <a:spcAft>
                <a:spcPct val="0"/>
              </a:spcAft>
              <a:buChar char="»"/>
              <a:defRPr sz="1000">
                <a:solidFill>
                  <a:srgbClr val="000000"/>
                </a:solidFill>
                <a:latin typeface="+mn-lt"/>
              </a:defRPr>
            </a:lvl6pPr>
            <a:lvl7pPr marL="1412876" indent="-107985" algn="l" rtl="0" eaLnBrk="1" fontAlgn="base" hangingPunct="1">
              <a:lnSpc>
                <a:spcPct val="115000"/>
              </a:lnSpc>
              <a:spcBef>
                <a:spcPct val="20000"/>
              </a:spcBef>
              <a:spcAft>
                <a:spcPct val="0"/>
              </a:spcAft>
              <a:buChar char="»"/>
              <a:defRPr sz="1000">
                <a:solidFill>
                  <a:srgbClr val="000000"/>
                </a:solidFill>
                <a:latin typeface="+mn-lt"/>
              </a:defRPr>
            </a:lvl7pPr>
            <a:lvl8pPr marL="1630358" indent="-107985" algn="l" rtl="0" eaLnBrk="1" fontAlgn="base" hangingPunct="1">
              <a:lnSpc>
                <a:spcPct val="115000"/>
              </a:lnSpc>
              <a:spcBef>
                <a:spcPct val="20000"/>
              </a:spcBef>
              <a:spcAft>
                <a:spcPct val="0"/>
              </a:spcAft>
              <a:buChar char="»"/>
              <a:defRPr sz="1000">
                <a:solidFill>
                  <a:srgbClr val="000000"/>
                </a:solidFill>
                <a:latin typeface="+mn-lt"/>
              </a:defRPr>
            </a:lvl8pPr>
            <a:lvl9pPr marL="1847839" indent="-107985" algn="l" rtl="0" eaLnBrk="1" fontAlgn="base" hangingPunct="1">
              <a:lnSpc>
                <a:spcPct val="115000"/>
              </a:lnSpc>
              <a:spcBef>
                <a:spcPct val="20000"/>
              </a:spcBef>
              <a:spcAft>
                <a:spcPct val="0"/>
              </a:spcAft>
              <a:buChar char="»"/>
              <a:defRPr sz="1000">
                <a:solidFill>
                  <a:srgbClr val="000000"/>
                </a:solidFill>
                <a:latin typeface="+mn-lt"/>
              </a:defRPr>
            </a:lvl9pPr>
          </a:lstStyle>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The following balanced equation shows the decomposition of ammonia (NH</a:t>
            </a:r>
            <a:r>
              <a:rPr kumimoji="0" lang="en-US" sz="2400" b="0" i="0" u="none" strike="noStrike" kern="0" cap="none" spc="0" normalizeH="0" baseline="-25000" noProof="0" dirty="0">
                <a:ln>
                  <a:noFill/>
                </a:ln>
                <a:solidFill>
                  <a:srgbClr val="000000"/>
                </a:solidFill>
                <a:effectLst/>
                <a:uLnTx/>
                <a:uFillTx/>
                <a:latin typeface="Arial"/>
                <a:ea typeface="+mn-ea"/>
                <a:cs typeface="+mn-cs"/>
              </a:rPr>
              <a:t>3</a:t>
            </a:r>
            <a:r>
              <a:rPr kumimoji="0" lang="en-US" sz="2400" b="0" i="0" u="none" strike="noStrike" kern="0" cap="none" spc="0" normalizeH="0" baseline="0" noProof="0" dirty="0">
                <a:ln>
                  <a:noFill/>
                </a:ln>
                <a:solidFill>
                  <a:srgbClr val="000000"/>
                </a:solidFill>
                <a:effectLst/>
                <a:uLnTx/>
                <a:uFillTx/>
                <a:latin typeface="Arial"/>
                <a:ea typeface="+mn-ea"/>
                <a:cs typeface="+mn-cs"/>
              </a:rPr>
              <a:t>) into nitrogen (N</a:t>
            </a:r>
            <a:r>
              <a:rPr kumimoji="0" lang="en-US" sz="2400" b="0" i="0" u="none" strike="noStrike" kern="0" cap="none" spc="0" normalizeH="0" baseline="-25000" noProof="0" dirty="0">
                <a:ln>
                  <a:noFill/>
                </a:ln>
                <a:solidFill>
                  <a:srgbClr val="000000"/>
                </a:solidFill>
                <a:effectLst/>
                <a:uLnTx/>
                <a:uFillTx/>
                <a:latin typeface="Arial"/>
                <a:ea typeface="+mn-ea"/>
                <a:cs typeface="+mn-cs"/>
              </a:rPr>
              <a:t>2</a:t>
            </a:r>
            <a:r>
              <a:rPr kumimoji="0" lang="en-US" sz="2400" b="0" i="0" u="none" strike="noStrike" kern="0" cap="none" spc="0" normalizeH="0" baseline="0" noProof="0" dirty="0">
                <a:ln>
                  <a:noFill/>
                </a:ln>
                <a:solidFill>
                  <a:srgbClr val="000000"/>
                </a:solidFill>
                <a:effectLst/>
                <a:uLnTx/>
                <a:uFillTx/>
                <a:latin typeface="Arial"/>
                <a:ea typeface="+mn-ea"/>
                <a:cs typeface="+mn-cs"/>
              </a:rPr>
              <a:t>) and hydrogen (H</a:t>
            </a:r>
            <a:r>
              <a:rPr kumimoji="0" lang="en-US" sz="2400" b="0" i="0" u="none" strike="noStrike" kern="0" cap="none" spc="0" normalizeH="0" baseline="-25000" noProof="0" dirty="0">
                <a:ln>
                  <a:noFill/>
                </a:ln>
                <a:solidFill>
                  <a:srgbClr val="000000"/>
                </a:solidFill>
                <a:effectLst/>
                <a:uLnTx/>
                <a:uFillTx/>
                <a:latin typeface="Arial"/>
                <a:ea typeface="+mn-ea"/>
                <a:cs typeface="+mn-cs"/>
              </a:rPr>
              <a:t>2</a:t>
            </a:r>
            <a:r>
              <a:rPr kumimoji="0" lang="en-US" sz="2400" b="0" i="0" u="none" strike="noStrike" kern="0" cap="none" spc="0" normalizeH="0" baseline="0" noProof="0" dirty="0">
                <a:ln>
                  <a:noFill/>
                </a:ln>
                <a:solidFill>
                  <a:srgbClr val="000000"/>
                </a:solidFill>
                <a:effectLst/>
                <a:uLnTx/>
                <a:uFillTx/>
                <a:latin typeface="Arial"/>
                <a:ea typeface="+mn-ea"/>
                <a:cs typeface="+mn-cs"/>
              </a:rPr>
              <a:t>):</a:t>
            </a:r>
          </a:p>
          <a:p>
            <a:pPr marL="0" marR="0" lvl="0" indent="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FF0000"/>
                </a:solidFill>
                <a:effectLst/>
                <a:uLnTx/>
                <a:uFillTx/>
                <a:latin typeface="Arial"/>
                <a:ea typeface="+mn-ea"/>
                <a:cs typeface="+mn-cs"/>
              </a:rPr>
              <a:t>2NH</a:t>
            </a:r>
            <a:r>
              <a:rPr kumimoji="0" lang="en-US" sz="2800" b="0" i="0" u="none" strike="noStrike" kern="0" cap="none" spc="0" normalizeH="0" baseline="-25000" noProof="0" dirty="0">
                <a:ln>
                  <a:noFill/>
                </a:ln>
                <a:solidFill>
                  <a:srgbClr val="FF0000"/>
                </a:solidFill>
                <a:effectLst/>
                <a:uLnTx/>
                <a:uFillTx/>
                <a:latin typeface="Arial"/>
                <a:ea typeface="+mn-ea"/>
                <a:cs typeface="+mn-cs"/>
              </a:rPr>
              <a:t>3</a:t>
            </a:r>
            <a:r>
              <a:rPr kumimoji="0" lang="en-US" sz="2800" b="0" i="0" u="none" strike="noStrike" kern="0" cap="none" spc="0" normalizeH="0" baseline="0" noProof="0" dirty="0">
                <a:ln>
                  <a:noFill/>
                </a:ln>
                <a:solidFill>
                  <a:srgbClr val="FF0000"/>
                </a:solidFill>
                <a:effectLst/>
                <a:uLnTx/>
                <a:uFillTx/>
                <a:latin typeface="Arial"/>
                <a:ea typeface="+mn-ea"/>
                <a:cs typeface="+mn-cs"/>
              </a:rPr>
              <a:t> ⟶</a:t>
            </a:r>
            <a:r>
              <a:rPr kumimoji="0" lang="en-US" sz="2800" b="0" i="0" u="none" strike="noStrike" kern="0" cap="none" spc="0" normalizeH="0" baseline="0" noProof="0" dirty="0">
                <a:ln>
                  <a:noFill/>
                </a:ln>
                <a:solidFill>
                  <a:srgbClr val="FF0000"/>
                </a:solidFill>
                <a:effectLst/>
                <a:uLnTx/>
                <a:uFillTx/>
                <a:latin typeface="Arial"/>
                <a:ea typeface="+mn-ea"/>
                <a:cs typeface="+mn-cs"/>
                <a:sym typeface="Wingdings" pitchFamily="2" charset="2"/>
              </a:rPr>
              <a:t> N</a:t>
            </a:r>
            <a:r>
              <a:rPr kumimoji="0" lang="en-US" sz="2800" b="0" i="0" u="none" strike="noStrike" kern="0" cap="none" spc="0" normalizeH="0" baseline="-25000" noProof="0" dirty="0">
                <a:ln>
                  <a:noFill/>
                </a:ln>
                <a:solidFill>
                  <a:srgbClr val="FF0000"/>
                </a:solidFill>
                <a:effectLst/>
                <a:uLnTx/>
                <a:uFillTx/>
                <a:latin typeface="Arial"/>
                <a:ea typeface="+mn-ea"/>
                <a:cs typeface="+mn-cs"/>
                <a:sym typeface="Wingdings" pitchFamily="2" charset="2"/>
              </a:rPr>
              <a:t>2</a:t>
            </a:r>
            <a:r>
              <a:rPr kumimoji="0" lang="en-US" sz="2800" b="0" i="0" u="none" strike="noStrike" kern="0" cap="none" spc="0" normalizeH="0" baseline="0" noProof="0" dirty="0">
                <a:ln>
                  <a:noFill/>
                </a:ln>
                <a:solidFill>
                  <a:srgbClr val="FF0000"/>
                </a:solidFill>
                <a:effectLst/>
                <a:uLnTx/>
                <a:uFillTx/>
                <a:latin typeface="Arial"/>
                <a:ea typeface="+mn-ea"/>
                <a:cs typeface="+mn-cs"/>
                <a:sym typeface="Wingdings" pitchFamily="2" charset="2"/>
              </a:rPr>
              <a:t> + 3H</a:t>
            </a:r>
            <a:r>
              <a:rPr kumimoji="0" lang="en-US" sz="2800" b="0" i="0" u="none" strike="noStrike" kern="0" cap="none" spc="0" normalizeH="0" baseline="-25000" noProof="0" dirty="0">
                <a:ln>
                  <a:noFill/>
                </a:ln>
                <a:solidFill>
                  <a:srgbClr val="FF0000"/>
                </a:solidFill>
                <a:effectLst/>
                <a:uLnTx/>
                <a:uFillTx/>
                <a:latin typeface="Arial"/>
                <a:ea typeface="+mn-ea"/>
                <a:cs typeface="+mn-cs"/>
                <a:sym typeface="Wingdings" pitchFamily="2" charset="2"/>
              </a:rPr>
              <a:t>2</a:t>
            </a:r>
            <a:r>
              <a:rPr kumimoji="0" lang="en-US" sz="2800" b="0" i="0" u="none" strike="noStrike" kern="0" cap="none" spc="0" normalizeH="0" baseline="0" noProof="0" dirty="0">
                <a:ln>
                  <a:noFill/>
                </a:ln>
                <a:solidFill>
                  <a:srgbClr val="FF0000"/>
                </a:solidFill>
                <a:effectLst/>
                <a:uLnTx/>
                <a:uFillTx/>
                <a:latin typeface="Arial"/>
                <a:ea typeface="+mn-ea"/>
                <a:cs typeface="+mn-cs"/>
                <a:sym typeface="Wingdings" pitchFamily="2" charset="2"/>
              </a:rPr>
              <a:t> </a:t>
            </a:r>
          </a:p>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A quantity of NH</a:t>
            </a:r>
            <a:r>
              <a:rPr kumimoji="0" lang="en-US" sz="2400" b="0" i="0" u="none" strike="noStrike" kern="0" cap="none" spc="0" normalizeH="0" baseline="-25000" noProof="0" dirty="0">
                <a:ln>
                  <a:noFill/>
                </a:ln>
                <a:solidFill>
                  <a:srgbClr val="FFFF00"/>
                </a:solidFill>
                <a:effectLst/>
                <a:uLnTx/>
                <a:uFillTx/>
                <a:latin typeface="Arial"/>
                <a:ea typeface="+mn-ea"/>
                <a:cs typeface="+mn-cs"/>
                <a:sym typeface="Wingdings" pitchFamily="2" charset="2"/>
              </a:rPr>
              <a:t>3</a:t>
            </a: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 decomposes to produce 0.0351 </a:t>
            </a:r>
            <a:r>
              <a:rPr kumimoji="0" lang="en-US" sz="2400" b="0" i="0" u="none" strike="noStrike" kern="0" cap="none" spc="0" normalizeH="0" baseline="0" noProof="0" dirty="0" err="1">
                <a:ln>
                  <a:noFill/>
                </a:ln>
                <a:solidFill>
                  <a:srgbClr val="FFFF00"/>
                </a:solidFill>
                <a:effectLst/>
                <a:uLnTx/>
                <a:uFillTx/>
                <a:latin typeface="Arial"/>
                <a:ea typeface="+mn-ea"/>
                <a:cs typeface="+mn-cs"/>
                <a:sym typeface="Wingdings" pitchFamily="2" charset="2"/>
              </a:rPr>
              <a:t>mol</a:t>
            </a: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 N</a:t>
            </a:r>
            <a:r>
              <a:rPr kumimoji="0" lang="en-US" sz="2400" b="0" i="0" u="none" strike="noStrike" kern="0" cap="none" spc="0" normalizeH="0" baseline="-25000" noProof="0" dirty="0">
                <a:ln>
                  <a:noFill/>
                </a:ln>
                <a:solidFill>
                  <a:srgbClr val="FFFF00"/>
                </a:solidFill>
                <a:effectLst/>
                <a:uLnTx/>
                <a:uFillTx/>
                <a:latin typeface="Arial"/>
                <a:ea typeface="+mn-ea"/>
                <a:cs typeface="+mn-cs"/>
                <a:sym typeface="Wingdings" pitchFamily="2" charset="2"/>
              </a:rPr>
              <a:t>2</a:t>
            </a: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 How many moles of H</a:t>
            </a:r>
            <a:r>
              <a:rPr kumimoji="0" lang="en-US" sz="2400" b="0" i="0" u="none" strike="noStrike" kern="0" cap="none" spc="0" normalizeH="0" baseline="-25000" noProof="0" dirty="0">
                <a:ln>
                  <a:noFill/>
                </a:ln>
                <a:solidFill>
                  <a:srgbClr val="FFFF00"/>
                </a:solidFill>
                <a:effectLst/>
                <a:uLnTx/>
                <a:uFillTx/>
                <a:latin typeface="Arial"/>
                <a:ea typeface="+mn-ea"/>
                <a:cs typeface="+mn-cs"/>
                <a:sym typeface="Wingdings" pitchFamily="2" charset="2"/>
              </a:rPr>
              <a:t>2</a:t>
            </a:r>
            <a:r>
              <a:rPr kumimoji="0" lang="en-US" sz="2400" b="0" i="0" u="none" strike="noStrike" kern="0" cap="none" spc="0" normalizeH="0" baseline="0" noProof="0" dirty="0">
                <a:ln>
                  <a:noFill/>
                </a:ln>
                <a:solidFill>
                  <a:srgbClr val="FFFF00"/>
                </a:solidFill>
                <a:effectLst/>
                <a:uLnTx/>
                <a:uFillTx/>
                <a:latin typeface="Arial"/>
                <a:ea typeface="+mn-ea"/>
                <a:cs typeface="+mn-cs"/>
                <a:sym typeface="Wingdings" pitchFamily="2" charset="2"/>
              </a:rPr>
              <a:t> are produced?</a:t>
            </a:r>
          </a:p>
          <a:p>
            <a:pPr marL="228600" lvl="0" indent="-228600" algn="ctr"/>
            <a:r>
              <a:rPr kumimoji="0" lang="en-US" sz="2800" b="0" i="0" u="none" strike="noStrike" kern="0" cap="none" spc="0" normalizeH="0" baseline="0" noProof="0" dirty="0">
                <a:ln>
                  <a:noFill/>
                </a:ln>
                <a:solidFill>
                  <a:srgbClr val="00B050"/>
                </a:solidFill>
                <a:effectLst/>
                <a:uLnTx/>
                <a:uFillTx/>
                <a:latin typeface="Arial"/>
                <a:ea typeface="+mn-ea"/>
                <a:cs typeface="+mn-cs"/>
                <a:sym typeface="Wingdings" pitchFamily="2" charset="2"/>
              </a:rPr>
              <a:t>Mole </a:t>
            </a:r>
            <a:r>
              <a:rPr lang="en-US" sz="2800" kern="0" dirty="0">
                <a:solidFill>
                  <a:srgbClr val="00B050"/>
                </a:solidFill>
                <a:sym typeface="Wingdings" pitchFamily="2" charset="2"/>
              </a:rPr>
              <a:t>ratio N</a:t>
            </a:r>
            <a:r>
              <a:rPr lang="en-US" sz="2800" kern="0" baseline="-25000" dirty="0">
                <a:solidFill>
                  <a:srgbClr val="00B050"/>
                </a:solidFill>
                <a:sym typeface="Wingdings" pitchFamily="2" charset="2"/>
              </a:rPr>
              <a:t>2</a:t>
            </a:r>
            <a:r>
              <a:rPr lang="en-US" sz="2800" kern="0" dirty="0">
                <a:solidFill>
                  <a:srgbClr val="00B050"/>
                </a:solidFill>
                <a:sym typeface="Wingdings" pitchFamily="2" charset="2"/>
              </a:rPr>
              <a:t>:H</a:t>
            </a:r>
            <a:r>
              <a:rPr lang="en-US" sz="2800" kern="0" baseline="-25000" dirty="0">
                <a:solidFill>
                  <a:srgbClr val="00B050"/>
                </a:solidFill>
                <a:sym typeface="Wingdings" pitchFamily="2" charset="2"/>
              </a:rPr>
              <a:t>2</a:t>
            </a:r>
            <a:r>
              <a:rPr kumimoji="0" lang="en-US" sz="2800" b="0" i="0" u="none" strike="noStrike" kern="0" cap="none" spc="0" normalizeH="0" baseline="0" noProof="0" dirty="0">
                <a:ln>
                  <a:noFill/>
                </a:ln>
                <a:solidFill>
                  <a:srgbClr val="00B050"/>
                </a:solidFill>
                <a:effectLst/>
                <a:uLnTx/>
                <a:uFillTx/>
                <a:latin typeface="Arial"/>
                <a:ea typeface="+mn-ea"/>
                <a:cs typeface="+mn-cs"/>
                <a:sym typeface="Wingdings" pitchFamily="2" charset="2"/>
              </a:rPr>
              <a:t>  =  1:3</a:t>
            </a:r>
          </a:p>
          <a:p>
            <a:pPr marL="228600" marR="0" lvl="0" indent="-22860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00B050"/>
                </a:solidFill>
                <a:effectLst/>
                <a:uLnTx/>
                <a:uFillTx/>
                <a:latin typeface="Arial"/>
                <a:ea typeface="+mn-ea"/>
                <a:cs typeface="+mn-cs"/>
                <a:sym typeface="Wingdings" pitchFamily="2" charset="2"/>
              </a:rPr>
              <a:t>0.0351/1 </a:t>
            </a:r>
            <a:r>
              <a:rPr kumimoji="0" lang="en-US" sz="2800" b="0" i="0" u="none" strike="noStrike" kern="0" cap="none" spc="0" normalizeH="0" baseline="0" noProof="0" dirty="0" err="1">
                <a:ln>
                  <a:noFill/>
                </a:ln>
                <a:solidFill>
                  <a:srgbClr val="00B050"/>
                </a:solidFill>
                <a:effectLst/>
                <a:uLnTx/>
                <a:uFillTx/>
                <a:latin typeface="Arial"/>
                <a:ea typeface="+mn-ea"/>
                <a:cs typeface="+mn-cs"/>
                <a:sym typeface="Wingdings" pitchFamily="2" charset="2"/>
              </a:rPr>
              <a:t>mol</a:t>
            </a:r>
            <a:r>
              <a:rPr kumimoji="0" lang="en-US" sz="2800" b="0" i="0" u="none" strike="noStrike" kern="0" cap="none" spc="0" normalizeH="0" noProof="0" dirty="0">
                <a:ln>
                  <a:noFill/>
                </a:ln>
                <a:solidFill>
                  <a:srgbClr val="00B050"/>
                </a:solidFill>
                <a:effectLst/>
                <a:uLnTx/>
                <a:uFillTx/>
                <a:latin typeface="Arial"/>
                <a:ea typeface="+mn-ea"/>
                <a:cs typeface="+mn-cs"/>
                <a:sym typeface="Wingdings" pitchFamily="2" charset="2"/>
              </a:rPr>
              <a:t> = X/3 </a:t>
            </a:r>
            <a:r>
              <a:rPr kumimoji="0" lang="en-US" sz="2800" b="0" i="0" u="none" strike="noStrike" kern="0" cap="none" spc="0" normalizeH="0" noProof="0" dirty="0" err="1">
                <a:ln>
                  <a:noFill/>
                </a:ln>
                <a:solidFill>
                  <a:srgbClr val="00B050"/>
                </a:solidFill>
                <a:effectLst/>
                <a:uLnTx/>
                <a:uFillTx/>
                <a:latin typeface="Arial"/>
                <a:ea typeface="+mn-ea"/>
                <a:cs typeface="+mn-cs"/>
                <a:sym typeface="Wingdings" pitchFamily="2" charset="2"/>
              </a:rPr>
              <a:t>mol</a:t>
            </a:r>
            <a:endParaRPr kumimoji="0" lang="en-US" sz="2800" b="0" i="0" u="none" strike="noStrike" kern="0" cap="none" spc="0" normalizeH="0" noProof="0" dirty="0">
              <a:ln>
                <a:noFill/>
              </a:ln>
              <a:solidFill>
                <a:srgbClr val="00B050"/>
              </a:solidFill>
              <a:effectLst/>
              <a:uLnTx/>
              <a:uFillTx/>
              <a:latin typeface="Arial"/>
              <a:ea typeface="+mn-ea"/>
              <a:cs typeface="+mn-cs"/>
              <a:sym typeface="Wingdings" pitchFamily="2" charset="2"/>
            </a:endParaRPr>
          </a:p>
          <a:p>
            <a:pPr marL="228600" marR="0" lvl="0" indent="-22860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FF0000"/>
                </a:solidFill>
                <a:effectLst/>
                <a:uLnTx/>
                <a:uFillTx/>
                <a:latin typeface="Arial"/>
                <a:ea typeface="+mn-ea"/>
                <a:cs typeface="+mn-cs"/>
                <a:sym typeface="Wingdings" pitchFamily="2" charset="2"/>
              </a:rPr>
              <a:t>X = 0.105 </a:t>
            </a:r>
            <a:r>
              <a:rPr kumimoji="0" lang="en-US" sz="2800" b="0" i="0" u="none" strike="noStrike" kern="0" cap="none" spc="0" normalizeH="0" baseline="0" noProof="0" dirty="0" err="1">
                <a:ln>
                  <a:noFill/>
                </a:ln>
                <a:solidFill>
                  <a:srgbClr val="FF0000"/>
                </a:solidFill>
                <a:effectLst/>
                <a:uLnTx/>
                <a:uFillTx/>
                <a:latin typeface="Arial"/>
                <a:ea typeface="+mn-ea"/>
                <a:cs typeface="+mn-cs"/>
                <a:sym typeface="Wingdings" pitchFamily="2" charset="2"/>
              </a:rPr>
              <a:t>mol</a:t>
            </a:r>
            <a:r>
              <a:rPr kumimoji="0" lang="en-US" sz="2800" b="0" i="0" u="none" strike="noStrike" kern="0" cap="none" spc="0" normalizeH="0" baseline="0" noProof="0" dirty="0">
                <a:ln>
                  <a:noFill/>
                </a:ln>
                <a:solidFill>
                  <a:srgbClr val="FF0000"/>
                </a:solidFill>
                <a:effectLst/>
                <a:uLnTx/>
                <a:uFillTx/>
                <a:latin typeface="Arial"/>
                <a:ea typeface="+mn-ea"/>
                <a:cs typeface="+mn-cs"/>
                <a:sym typeface="Wingdings" pitchFamily="2" charset="2"/>
              </a:rPr>
              <a:t> H</a:t>
            </a:r>
            <a:r>
              <a:rPr kumimoji="0" lang="en-US" sz="2800" b="0" i="0" u="none" strike="noStrike" kern="0" cap="none" spc="0" normalizeH="0" baseline="-25000" noProof="0" dirty="0">
                <a:ln>
                  <a:noFill/>
                </a:ln>
                <a:solidFill>
                  <a:srgbClr val="FF0000"/>
                </a:solidFill>
                <a:effectLst/>
                <a:uLnTx/>
                <a:uFillTx/>
                <a:latin typeface="Arial"/>
                <a:ea typeface="+mn-ea"/>
                <a:cs typeface="+mn-cs"/>
                <a:sym typeface="Wingdings" pitchFamily="2" charset="2"/>
              </a:rPr>
              <a:t>2</a:t>
            </a:r>
            <a:endParaRPr kumimoji="0" lang="en-US" sz="2800" b="0" i="0" u="none" strike="noStrike" kern="0" cap="none" spc="0" normalizeH="0" baseline="0" noProof="0" dirty="0">
              <a:ln>
                <a:noFill/>
              </a:ln>
              <a:solidFill>
                <a:srgbClr val="FF0000"/>
              </a:solidFill>
              <a:effectLst/>
              <a:uLnTx/>
              <a:uFillTx/>
              <a:latin typeface="Arial"/>
              <a:ea typeface="+mn-ea"/>
              <a:cs typeface="+mn-cs"/>
            </a:endParaRPr>
          </a:p>
          <a:p>
            <a:pPr marL="228600" marR="0" lvl="0" indent="-22860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endParaRPr kumimoji="0" lang="en-US" sz="8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Content Placeholder 8"/>
          <p:cNvSpPr txBox="1">
            <a:spLocks/>
          </p:cNvSpPr>
          <p:nvPr/>
        </p:nvSpPr>
        <p:spPr bwMode="auto">
          <a:xfrm>
            <a:off x="1" y="762000"/>
            <a:ext cx="4572000" cy="5715000"/>
          </a:xfrm>
          <a:prstGeom prst="rect">
            <a:avLst/>
          </a:prstGeom>
          <a:noFill/>
          <a:ln w="9525">
            <a:noFill/>
            <a:miter lim="800000"/>
            <a:headEnd/>
            <a:tailEnd/>
          </a:ln>
        </p:spPr>
        <p:txBody>
          <a:bodyPr vert="horz" wrap="square" lIns="164592" tIns="91440" rIns="0" bIns="91440" numCol="1" anchor="t" anchorCtr="0" compatLnSpc="1">
            <a:prstTxWarp prst="textNoShape">
              <a:avLst/>
            </a:prstTxWarp>
          </a:bodyPr>
          <a:lstStyle>
            <a:lvl1pPr algn="l" rtl="0" eaLnBrk="0" fontAlgn="base" hangingPunct="0">
              <a:lnSpc>
                <a:spcPct val="113000"/>
              </a:lnSpc>
              <a:spcBef>
                <a:spcPts val="450"/>
              </a:spcBef>
              <a:spcAft>
                <a:spcPct val="0"/>
              </a:spcAft>
              <a:buClr>
                <a:srgbClr val="2877C4"/>
              </a:buClr>
              <a:buFont typeface="Arial Unicode MS" pitchFamily="34" charset="-128"/>
              <a:defRPr sz="800">
                <a:solidFill>
                  <a:srgbClr val="000000"/>
                </a:solidFill>
                <a:latin typeface="+mn-lt"/>
                <a:ea typeface="+mn-ea"/>
                <a:cs typeface="+mn-cs"/>
              </a:defRPr>
            </a:lvl1pPr>
            <a:lvl2pPr marL="112713" indent="-112713" algn="l" rtl="0" eaLnBrk="0" fontAlgn="base" hangingPunct="0">
              <a:lnSpc>
                <a:spcPct val="113000"/>
              </a:lnSpc>
              <a:spcBef>
                <a:spcPts val="450"/>
              </a:spcBef>
              <a:spcAft>
                <a:spcPct val="0"/>
              </a:spcAft>
              <a:buClr>
                <a:schemeClr val="accent1"/>
              </a:buClr>
              <a:buFont typeface="Wingdings" pitchFamily="2" charset="2"/>
              <a:buChar char="§"/>
              <a:defRPr sz="800">
                <a:solidFill>
                  <a:srgbClr val="000000"/>
                </a:solidFill>
                <a:latin typeface="+mn-lt"/>
              </a:defRPr>
            </a:lvl2pPr>
            <a:lvl3pPr marL="174625" indent="-174625" algn="l" rtl="0" eaLnBrk="0" fontAlgn="base" hangingPunct="0">
              <a:lnSpc>
                <a:spcPct val="113000"/>
              </a:lnSpc>
              <a:spcBef>
                <a:spcPts val="450"/>
              </a:spcBef>
              <a:spcAft>
                <a:spcPct val="0"/>
              </a:spcAft>
              <a:buClr>
                <a:schemeClr val="accent1"/>
              </a:buClr>
              <a:buFont typeface="Wingdings" pitchFamily="2" charset="2"/>
              <a:defRPr sz="800">
                <a:solidFill>
                  <a:srgbClr val="000000"/>
                </a:solidFill>
                <a:latin typeface="+mn-lt"/>
              </a:defRPr>
            </a:lvl3pPr>
            <a:lvl4pPr marL="709613" indent="-111125" algn="l" rtl="0" eaLnBrk="0" fontAlgn="base" hangingPunct="0">
              <a:lnSpc>
                <a:spcPct val="115000"/>
              </a:lnSpc>
              <a:spcBef>
                <a:spcPct val="0"/>
              </a:spcBef>
              <a:spcAft>
                <a:spcPct val="0"/>
              </a:spcAft>
              <a:buClr>
                <a:srgbClr val="4D4F58"/>
              </a:buClr>
              <a:buFont typeface="Arial" charset="0"/>
              <a:buChar char="•"/>
              <a:defRPr sz="1300">
                <a:solidFill>
                  <a:srgbClr val="000000"/>
                </a:solidFill>
                <a:latin typeface="+mn-lt"/>
              </a:defRPr>
            </a:lvl4pPr>
            <a:lvl5pPr marL="977900" indent="-107950" algn="l" rtl="0" eaLnBrk="0" fontAlgn="base" hangingPunct="0">
              <a:lnSpc>
                <a:spcPct val="115000"/>
              </a:lnSpc>
              <a:spcBef>
                <a:spcPct val="20000"/>
              </a:spcBef>
              <a:spcAft>
                <a:spcPct val="0"/>
              </a:spcAft>
              <a:buChar char="»"/>
              <a:defRPr sz="1000">
                <a:solidFill>
                  <a:srgbClr val="000000"/>
                </a:solidFill>
                <a:latin typeface="+mn-lt"/>
              </a:defRPr>
            </a:lvl5pPr>
            <a:lvl6pPr marL="1195395" indent="-107985" algn="l" rtl="0" eaLnBrk="1" fontAlgn="base" hangingPunct="1">
              <a:lnSpc>
                <a:spcPct val="115000"/>
              </a:lnSpc>
              <a:spcBef>
                <a:spcPct val="20000"/>
              </a:spcBef>
              <a:spcAft>
                <a:spcPct val="0"/>
              </a:spcAft>
              <a:buChar char="»"/>
              <a:defRPr sz="1000">
                <a:solidFill>
                  <a:srgbClr val="000000"/>
                </a:solidFill>
                <a:latin typeface="+mn-lt"/>
              </a:defRPr>
            </a:lvl6pPr>
            <a:lvl7pPr marL="1412876" indent="-107985" algn="l" rtl="0" eaLnBrk="1" fontAlgn="base" hangingPunct="1">
              <a:lnSpc>
                <a:spcPct val="115000"/>
              </a:lnSpc>
              <a:spcBef>
                <a:spcPct val="20000"/>
              </a:spcBef>
              <a:spcAft>
                <a:spcPct val="0"/>
              </a:spcAft>
              <a:buChar char="»"/>
              <a:defRPr sz="1000">
                <a:solidFill>
                  <a:srgbClr val="000000"/>
                </a:solidFill>
                <a:latin typeface="+mn-lt"/>
              </a:defRPr>
            </a:lvl7pPr>
            <a:lvl8pPr marL="1630358" indent="-107985" algn="l" rtl="0" eaLnBrk="1" fontAlgn="base" hangingPunct="1">
              <a:lnSpc>
                <a:spcPct val="115000"/>
              </a:lnSpc>
              <a:spcBef>
                <a:spcPct val="20000"/>
              </a:spcBef>
              <a:spcAft>
                <a:spcPct val="0"/>
              </a:spcAft>
              <a:buChar char="»"/>
              <a:defRPr sz="1000">
                <a:solidFill>
                  <a:srgbClr val="000000"/>
                </a:solidFill>
                <a:latin typeface="+mn-lt"/>
              </a:defRPr>
            </a:lvl8pPr>
            <a:lvl9pPr marL="1847839" indent="-107985" algn="l" rtl="0" eaLnBrk="1" fontAlgn="base" hangingPunct="1">
              <a:lnSpc>
                <a:spcPct val="115000"/>
              </a:lnSpc>
              <a:spcBef>
                <a:spcPct val="20000"/>
              </a:spcBef>
              <a:spcAft>
                <a:spcPct val="0"/>
              </a:spcAft>
              <a:buChar char="»"/>
              <a:defRPr sz="1000">
                <a:solidFill>
                  <a:srgbClr val="000000"/>
                </a:solidFill>
                <a:latin typeface="+mn-lt"/>
              </a:defRPr>
            </a:lvl9pPr>
          </a:lstStyle>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For the reaction:</a:t>
            </a:r>
          </a:p>
          <a:p>
            <a:pPr marL="0" marR="0" lvl="0" indent="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7030A0"/>
                </a:solidFill>
                <a:effectLst/>
                <a:uLnTx/>
                <a:uFillTx/>
                <a:latin typeface="Arial"/>
                <a:ea typeface="+mn-ea"/>
                <a:cs typeface="+mn-cs"/>
              </a:rPr>
              <a:t>2Fe + 3Cl</a:t>
            </a:r>
            <a:r>
              <a:rPr kumimoji="0" lang="en-US" sz="2800" b="0" i="0" u="none" strike="noStrike" kern="0" cap="none" spc="0" normalizeH="0" baseline="-25000" noProof="0" dirty="0">
                <a:ln>
                  <a:noFill/>
                </a:ln>
                <a:solidFill>
                  <a:srgbClr val="7030A0"/>
                </a:solidFill>
                <a:effectLst/>
                <a:uLnTx/>
                <a:uFillTx/>
                <a:latin typeface="Arial"/>
                <a:ea typeface="+mn-ea"/>
                <a:cs typeface="+mn-cs"/>
              </a:rPr>
              <a:t>2</a:t>
            </a:r>
            <a:r>
              <a:rPr kumimoji="0" lang="en-US" sz="2800" b="0" i="0" u="none" strike="noStrike" kern="0" cap="none" spc="0" normalizeH="0" baseline="0" noProof="0" dirty="0">
                <a:ln>
                  <a:noFill/>
                </a:ln>
                <a:solidFill>
                  <a:srgbClr val="7030A0"/>
                </a:solidFill>
                <a:effectLst/>
                <a:uLnTx/>
                <a:uFillTx/>
                <a:latin typeface="Arial"/>
                <a:ea typeface="+mn-ea"/>
                <a:cs typeface="+mn-cs"/>
              </a:rPr>
              <a:t> ⟶ 2FeCl</a:t>
            </a:r>
            <a:r>
              <a:rPr kumimoji="0" lang="en-US" sz="2800" b="0" i="0" u="none" strike="noStrike" kern="0" cap="none" spc="0" normalizeH="0" baseline="-25000" noProof="0" dirty="0">
                <a:ln>
                  <a:noFill/>
                </a:ln>
                <a:solidFill>
                  <a:srgbClr val="7030A0"/>
                </a:solidFill>
                <a:effectLst/>
                <a:uLnTx/>
                <a:uFillTx/>
                <a:latin typeface="Arial"/>
                <a:ea typeface="+mn-ea"/>
                <a:cs typeface="+mn-cs"/>
              </a:rPr>
              <a:t>3</a:t>
            </a:r>
          </a:p>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mn-cs"/>
              </a:rPr>
              <a:t>What is the mole ratio of all substances?</a:t>
            </a:r>
          </a:p>
          <a:p>
            <a:pPr marL="228600" marR="0" lvl="0" indent="-22860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FFFF00"/>
                </a:solidFill>
                <a:effectLst/>
                <a:uLnTx/>
                <a:uFillTx/>
                <a:latin typeface="Arial"/>
                <a:ea typeface="+mn-ea"/>
                <a:cs typeface="+mn-cs"/>
              </a:rPr>
              <a:t>2:3:2</a:t>
            </a:r>
          </a:p>
          <a:p>
            <a:pPr marL="6350" indent="7938"/>
            <a:r>
              <a:rPr lang="en-US" sz="2800" kern="0" dirty="0">
                <a:solidFill>
                  <a:srgbClr val="0070C0"/>
                </a:solidFill>
              </a:rPr>
              <a:t>If only 1.5 </a:t>
            </a:r>
            <a:r>
              <a:rPr lang="en-US" sz="2800" kern="0" dirty="0" err="1">
                <a:solidFill>
                  <a:srgbClr val="0070C0"/>
                </a:solidFill>
              </a:rPr>
              <a:t>mol</a:t>
            </a:r>
            <a:r>
              <a:rPr lang="en-US" sz="2800" kern="0" dirty="0">
                <a:solidFill>
                  <a:srgbClr val="0070C0"/>
                </a:solidFill>
              </a:rPr>
              <a:t> of chlorine gas was available, how much product could be produced theoretically?</a:t>
            </a:r>
          </a:p>
          <a:p>
            <a:pPr marL="228600" marR="0" lvl="0" indent="-22860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kumimoji="0" lang="en-US" sz="2800" b="0" i="0" u="none" strike="noStrike" kern="0" cap="none" spc="0" normalizeH="0" baseline="0" noProof="0" dirty="0">
                <a:ln>
                  <a:noFill/>
                </a:ln>
                <a:solidFill>
                  <a:srgbClr val="00B050"/>
                </a:solidFill>
                <a:effectLst/>
                <a:uLnTx/>
                <a:uFillTx/>
                <a:latin typeface="Arial"/>
                <a:ea typeface="+mn-ea"/>
                <a:cs typeface="+mn-cs"/>
              </a:rPr>
              <a:t>1.5/3 = X/2  </a:t>
            </a:r>
            <a:r>
              <a:rPr kumimoji="0" lang="en-US" sz="2800" b="0" i="0" u="none" strike="noStrike" kern="0" cap="none" spc="0" normalizeH="0" baseline="0" noProof="0" dirty="0">
                <a:ln>
                  <a:noFill/>
                </a:ln>
                <a:solidFill>
                  <a:srgbClr val="00B050"/>
                </a:solidFill>
                <a:effectLst/>
                <a:uLnTx/>
                <a:uFillTx/>
                <a:latin typeface="Arial"/>
                <a:ea typeface="+mn-ea"/>
                <a:cs typeface="+mn-cs"/>
                <a:sym typeface="Wingdings" panose="05000000000000000000" pitchFamily="2" charset="2"/>
              </a:rPr>
              <a:t>  3X = 3</a:t>
            </a:r>
          </a:p>
          <a:p>
            <a:pPr marL="228600" marR="0" lvl="0" indent="-228600" algn="ctr"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r>
              <a:rPr lang="en-US" sz="2800" kern="0" dirty="0">
                <a:solidFill>
                  <a:srgbClr val="FF0000"/>
                </a:solidFill>
                <a:latin typeface="Arial"/>
                <a:sym typeface="Wingdings" panose="05000000000000000000" pitchFamily="2" charset="2"/>
              </a:rPr>
              <a:t>X = 1.0 </a:t>
            </a:r>
            <a:r>
              <a:rPr lang="en-US" sz="2800" kern="0" dirty="0" err="1">
                <a:solidFill>
                  <a:srgbClr val="FF0000"/>
                </a:solidFill>
                <a:latin typeface="Arial"/>
                <a:sym typeface="Wingdings" panose="05000000000000000000" pitchFamily="2" charset="2"/>
              </a:rPr>
              <a:t>mol</a:t>
            </a:r>
            <a:r>
              <a:rPr kumimoji="0" lang="en-US" sz="2800" b="0" i="0" u="none" strike="noStrike" kern="0" cap="none" spc="0" normalizeH="0" baseline="0" noProof="0" dirty="0">
                <a:ln>
                  <a:noFill/>
                </a:ln>
                <a:solidFill>
                  <a:srgbClr val="FF0000"/>
                </a:solidFill>
                <a:effectLst/>
                <a:uLnTx/>
                <a:uFillTx/>
                <a:latin typeface="Arial"/>
                <a:ea typeface="+mn-ea"/>
                <a:cs typeface="+mn-cs"/>
              </a:rPr>
              <a:t>  </a:t>
            </a:r>
          </a:p>
          <a:p>
            <a:pPr marL="228600" marR="0" lvl="0" indent="-22860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13000"/>
              </a:lnSpc>
              <a:spcBef>
                <a:spcPts val="450"/>
              </a:spcBef>
              <a:spcAft>
                <a:spcPct val="0"/>
              </a:spcAft>
              <a:buClr>
                <a:srgbClr val="2877C4"/>
              </a:buClr>
              <a:buSzTx/>
              <a:buFont typeface="Arial Unicode MS" pitchFamily="34" charset="-128"/>
              <a:buNone/>
              <a:tabLst/>
              <a:defRPr/>
            </a:pPr>
            <a:endParaRPr kumimoji="0" lang="en-US" sz="28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Picture 6" descr="quick_check-01.eps"/>
          <p:cNvPicPr/>
          <p:nvPr/>
        </p:nvPicPr>
        <p:blipFill>
          <a:blip r:embed="rId2">
            <a:extLst>
              <a:ext uri="{28A0092B-C50C-407E-A947-70E740481C1C}">
                <a14:useLocalDpi xmlns:a14="http://schemas.microsoft.com/office/drawing/2010/main" val="0"/>
              </a:ext>
            </a:extLst>
          </a:blip>
          <a:stretch>
            <a:fillRect/>
          </a:stretch>
        </p:blipFill>
        <p:spPr>
          <a:xfrm>
            <a:off x="3124200" y="152400"/>
            <a:ext cx="1069340" cy="914400"/>
          </a:xfrm>
          <a:prstGeom prst="rect">
            <a:avLst/>
          </a:prstGeom>
        </p:spPr>
      </p:pic>
    </p:spTree>
    <p:extLst>
      <p:ext uri="{BB962C8B-B14F-4D97-AF65-F5344CB8AC3E}">
        <p14:creationId xmlns:p14="http://schemas.microsoft.com/office/powerpoint/2010/main" val="351348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a:xfrm>
            <a:off x="152400" y="838200"/>
            <a:ext cx="8839200" cy="5486400"/>
          </a:xfrm>
        </p:spPr>
        <p:txBody>
          <a:bodyPr/>
          <a:lstStyle/>
          <a:p>
            <a:pPr marL="0" indent="0"/>
            <a:r>
              <a:rPr lang="en-US" altLang="en-US" sz="2600" b="0" dirty="0">
                <a:solidFill>
                  <a:schemeClr val="tx1"/>
                </a:solidFill>
              </a:rPr>
              <a:t>Phosphorus burns in air to produce a phosphorus oxide. If 403 g of Phosphorus react with oxygen, how many grams of tetra phosphorus </a:t>
            </a:r>
            <a:r>
              <a:rPr lang="en-US" altLang="en-US" sz="2600" b="0" dirty="0" err="1">
                <a:solidFill>
                  <a:schemeClr val="tx1"/>
                </a:solidFill>
              </a:rPr>
              <a:t>decaoxide</a:t>
            </a:r>
            <a:r>
              <a:rPr lang="en-US" altLang="en-US" sz="2600" b="0" dirty="0">
                <a:solidFill>
                  <a:schemeClr val="tx1"/>
                </a:solidFill>
              </a:rPr>
              <a:t> are produced?</a:t>
            </a:r>
          </a:p>
          <a:p>
            <a:pPr marL="0" indent="0">
              <a:spcBef>
                <a:spcPts val="0"/>
              </a:spcBef>
            </a:pPr>
            <a:r>
              <a:rPr lang="en-US" altLang="en-US" sz="2400" b="0" dirty="0">
                <a:solidFill>
                  <a:schemeClr val="tx1"/>
                </a:solidFill>
              </a:rPr>
              <a:t>		</a:t>
            </a:r>
            <a:endParaRPr lang="en-US" altLang="en-US" sz="2400" b="0" u="sng" dirty="0">
              <a:solidFill>
                <a:srgbClr val="FF0000"/>
              </a:solidFill>
            </a:endParaRPr>
          </a:p>
        </p:txBody>
      </p:sp>
      <p:sp>
        <p:nvSpPr>
          <p:cNvPr id="3"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4" name="Title 1"/>
          <p:cNvSpPr>
            <a:spLocks noGrp="1"/>
          </p:cNvSpPr>
          <p:nvPr>
            <p:ph type="title"/>
          </p:nvPr>
        </p:nvSpPr>
        <p:spPr>
          <a:xfrm>
            <a:off x="27039" y="76200"/>
            <a:ext cx="2057400" cy="685800"/>
          </a:xfrm>
          <a:solidFill>
            <a:schemeClr val="accent5"/>
          </a:solidFill>
        </p:spPr>
        <p:txBody>
          <a:bodyPr/>
          <a:lstStyle/>
          <a:p>
            <a:pPr algn="ctr"/>
            <a:r>
              <a:rPr lang="en-US" dirty="0"/>
              <a:t>Review</a:t>
            </a:r>
          </a:p>
        </p:txBody>
      </p:sp>
    </p:spTree>
    <p:extLst>
      <p:ext uri="{BB962C8B-B14F-4D97-AF65-F5344CB8AC3E}">
        <p14:creationId xmlns:p14="http://schemas.microsoft.com/office/powerpoint/2010/main" val="2059473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body" idx="1"/>
          </p:nvPr>
        </p:nvSpPr>
        <p:spPr>
          <a:xfrm>
            <a:off x="152400" y="914400"/>
            <a:ext cx="8839200" cy="5486400"/>
          </a:xfrm>
        </p:spPr>
        <p:txBody>
          <a:bodyPr/>
          <a:lstStyle/>
          <a:p>
            <a:pPr marL="0" indent="0"/>
            <a:r>
              <a:rPr lang="en-US" altLang="en-US" sz="2600" b="0" dirty="0">
                <a:solidFill>
                  <a:schemeClr val="tx1"/>
                </a:solidFill>
              </a:rPr>
              <a:t>Phosphorus burns in air to produce a phosphorus oxide. If 403 g of Phosphorus react with oxygen, how many grams of tetra phosphorus </a:t>
            </a:r>
            <a:r>
              <a:rPr lang="en-US" altLang="en-US" sz="2600" b="0" dirty="0" err="1">
                <a:solidFill>
                  <a:schemeClr val="tx1"/>
                </a:solidFill>
              </a:rPr>
              <a:t>decaoxide</a:t>
            </a:r>
            <a:r>
              <a:rPr lang="en-US" altLang="en-US" sz="2600" b="0" dirty="0">
                <a:solidFill>
                  <a:schemeClr val="tx1"/>
                </a:solidFill>
              </a:rPr>
              <a:t> are produced?</a:t>
            </a:r>
          </a:p>
          <a:p>
            <a:pPr marL="0" indent="0">
              <a:spcBef>
                <a:spcPts val="0"/>
              </a:spcBef>
            </a:pPr>
            <a:r>
              <a:rPr lang="en-US" altLang="en-US" sz="2400" b="0" dirty="0">
                <a:solidFill>
                  <a:schemeClr val="tx1"/>
                </a:solidFill>
              </a:rPr>
              <a:t>		</a:t>
            </a:r>
            <a:r>
              <a:rPr lang="en-US" altLang="en-US" b="0" dirty="0">
                <a:solidFill>
                  <a:srgbClr val="FFFF00"/>
                </a:solidFill>
              </a:rPr>
              <a:t>4P(s) + 5O</a:t>
            </a:r>
            <a:r>
              <a:rPr lang="en-US" altLang="en-US" b="0" baseline="-25000" dirty="0">
                <a:solidFill>
                  <a:srgbClr val="FFFF00"/>
                </a:solidFill>
              </a:rPr>
              <a:t>2</a:t>
            </a:r>
            <a:r>
              <a:rPr lang="en-US" altLang="en-US" b="0" dirty="0">
                <a:solidFill>
                  <a:srgbClr val="FFFF00"/>
                </a:solidFill>
              </a:rPr>
              <a:t>(</a:t>
            </a:r>
            <a:r>
              <a:rPr lang="en-US" altLang="en-US" b="0" i="1" dirty="0">
                <a:solidFill>
                  <a:srgbClr val="FFFF00"/>
                </a:solidFill>
              </a:rPr>
              <a:t>g</a:t>
            </a:r>
            <a:r>
              <a:rPr lang="en-US" altLang="en-US" b="0" dirty="0">
                <a:solidFill>
                  <a:srgbClr val="FFFF00"/>
                </a:solidFill>
              </a:rPr>
              <a:t>) </a:t>
            </a:r>
            <a:r>
              <a:rPr lang="en-US" altLang="en-US" b="0" dirty="0">
                <a:solidFill>
                  <a:srgbClr val="FFFF00"/>
                </a:solidFill>
                <a:sym typeface="Symbol" panose="05050102010706020507" pitchFamily="18" charset="2"/>
              </a:rPr>
              <a:t></a:t>
            </a:r>
            <a:r>
              <a:rPr lang="en-US" altLang="en-US" b="0" dirty="0">
                <a:solidFill>
                  <a:srgbClr val="FFFF00"/>
                </a:solidFill>
              </a:rPr>
              <a:t> P</a:t>
            </a:r>
            <a:r>
              <a:rPr lang="en-US" altLang="en-US" b="0" baseline="-25000" dirty="0">
                <a:solidFill>
                  <a:srgbClr val="FFFF00"/>
                </a:solidFill>
              </a:rPr>
              <a:t>4</a:t>
            </a:r>
            <a:r>
              <a:rPr lang="en-US" altLang="en-US" b="0" dirty="0">
                <a:solidFill>
                  <a:srgbClr val="FFFF00"/>
                </a:solidFill>
              </a:rPr>
              <a:t>O</a:t>
            </a:r>
            <a:r>
              <a:rPr lang="en-US" altLang="en-US" b="0" baseline="-25000" dirty="0">
                <a:solidFill>
                  <a:srgbClr val="FFFF00"/>
                </a:solidFill>
              </a:rPr>
              <a:t>10</a:t>
            </a:r>
            <a:r>
              <a:rPr lang="en-US" altLang="en-US" b="0" dirty="0">
                <a:solidFill>
                  <a:srgbClr val="FFFF00"/>
                </a:solidFill>
              </a:rPr>
              <a:t>(s)</a:t>
            </a:r>
          </a:p>
          <a:p>
            <a:pPr marL="480134" lvl="0" indent="-480134">
              <a:spcBef>
                <a:spcPts val="1800"/>
              </a:spcBef>
            </a:pPr>
            <a:r>
              <a:rPr lang="en-US" sz="2400" dirty="0">
                <a:solidFill>
                  <a:srgbClr val="C00000"/>
                </a:solidFill>
              </a:rPr>
              <a:t>Find </a:t>
            </a:r>
            <a:r>
              <a:rPr lang="en-US" sz="2400" dirty="0" err="1">
                <a:solidFill>
                  <a:srgbClr val="C00000"/>
                </a:solidFill>
              </a:rPr>
              <a:t>mol</a:t>
            </a:r>
            <a:r>
              <a:rPr lang="en-US" sz="2400" dirty="0">
                <a:solidFill>
                  <a:srgbClr val="C00000"/>
                </a:solidFill>
              </a:rPr>
              <a:t> P:   </a:t>
            </a:r>
            <a:r>
              <a:rPr lang="en-US" sz="2400" dirty="0">
                <a:solidFill>
                  <a:srgbClr val="00B050"/>
                </a:solidFill>
              </a:rPr>
              <a:t>GAM = 31 g/</a:t>
            </a:r>
            <a:r>
              <a:rPr lang="en-US" sz="2400" dirty="0" err="1">
                <a:solidFill>
                  <a:srgbClr val="00B050"/>
                </a:solidFill>
              </a:rPr>
              <a:t>mol</a:t>
            </a:r>
            <a:endParaRPr lang="en-US" sz="2400" dirty="0">
              <a:solidFill>
                <a:srgbClr val="00B050"/>
              </a:solidFill>
            </a:endParaRPr>
          </a:p>
          <a:p>
            <a:pPr marL="0" lvl="0" indent="0">
              <a:spcBef>
                <a:spcPts val="600"/>
              </a:spcBef>
            </a:pPr>
            <a:r>
              <a:rPr lang="en-US" sz="2400" dirty="0"/>
              <a:t>	</a:t>
            </a:r>
            <a:r>
              <a:rPr lang="en-US" altLang="en-US" sz="2400" dirty="0">
                <a:solidFill>
                  <a:srgbClr val="7030A0"/>
                </a:solidFill>
              </a:rPr>
              <a:t>403 g P x 1 </a:t>
            </a:r>
            <a:r>
              <a:rPr lang="en-US" altLang="en-US" sz="2400" dirty="0" err="1">
                <a:solidFill>
                  <a:srgbClr val="7030A0"/>
                </a:solidFill>
              </a:rPr>
              <a:t>mol</a:t>
            </a:r>
            <a:r>
              <a:rPr lang="en-US" altLang="en-US" sz="2400" dirty="0">
                <a:solidFill>
                  <a:srgbClr val="7030A0"/>
                </a:solidFill>
              </a:rPr>
              <a:t>/31.0 g  =  13.0 </a:t>
            </a:r>
            <a:r>
              <a:rPr lang="en-US" altLang="en-US" sz="2400" dirty="0" err="1">
                <a:solidFill>
                  <a:srgbClr val="7030A0"/>
                </a:solidFill>
              </a:rPr>
              <a:t>mol</a:t>
            </a:r>
            <a:r>
              <a:rPr lang="en-US" altLang="en-US" sz="2400" dirty="0">
                <a:solidFill>
                  <a:srgbClr val="7030A0"/>
                </a:solidFill>
              </a:rPr>
              <a:t> P</a:t>
            </a:r>
          </a:p>
          <a:p>
            <a:pPr marL="480134" lvl="0" indent="-480134">
              <a:spcBef>
                <a:spcPts val="1800"/>
              </a:spcBef>
            </a:pPr>
            <a:r>
              <a:rPr lang="en-US" sz="2400" dirty="0">
                <a:solidFill>
                  <a:srgbClr val="000000"/>
                </a:solidFill>
              </a:rPr>
              <a:t>Mole ratio P:P</a:t>
            </a:r>
            <a:r>
              <a:rPr lang="en-US" sz="2400" baseline="-25000" dirty="0">
                <a:solidFill>
                  <a:srgbClr val="000000"/>
                </a:solidFill>
              </a:rPr>
              <a:t>4</a:t>
            </a:r>
            <a:r>
              <a:rPr lang="en-US" sz="2400" dirty="0">
                <a:solidFill>
                  <a:srgbClr val="000000"/>
                </a:solidFill>
              </a:rPr>
              <a:t>O</a:t>
            </a:r>
            <a:r>
              <a:rPr lang="en-US" sz="2400" baseline="-25000" dirty="0">
                <a:solidFill>
                  <a:srgbClr val="000000"/>
                </a:solidFill>
              </a:rPr>
              <a:t>10</a:t>
            </a:r>
            <a:r>
              <a:rPr lang="en-US" sz="2400" dirty="0">
                <a:solidFill>
                  <a:srgbClr val="000000"/>
                </a:solidFill>
              </a:rPr>
              <a:t> = </a:t>
            </a:r>
            <a:r>
              <a:rPr lang="en-US" sz="2400" dirty="0">
                <a:solidFill>
                  <a:srgbClr val="0070C0"/>
                </a:solidFill>
              </a:rPr>
              <a:t>4:1</a:t>
            </a:r>
          </a:p>
          <a:p>
            <a:pPr marL="480134" lvl="0" indent="-480134">
              <a:spcBef>
                <a:spcPts val="1800"/>
              </a:spcBef>
            </a:pPr>
            <a:r>
              <a:rPr lang="en-US" sz="2400" dirty="0">
                <a:solidFill>
                  <a:srgbClr val="C00000"/>
                </a:solidFill>
              </a:rPr>
              <a:t>Convert to </a:t>
            </a:r>
            <a:r>
              <a:rPr lang="en-US" sz="2400" dirty="0" err="1">
                <a:solidFill>
                  <a:srgbClr val="C00000"/>
                </a:solidFill>
              </a:rPr>
              <a:t>mol</a:t>
            </a:r>
            <a:r>
              <a:rPr lang="en-US" sz="2400" dirty="0">
                <a:solidFill>
                  <a:srgbClr val="C00000"/>
                </a:solidFill>
              </a:rPr>
              <a:t> P</a:t>
            </a:r>
            <a:r>
              <a:rPr lang="en-US" sz="2400" baseline="-25000" dirty="0">
                <a:solidFill>
                  <a:srgbClr val="C00000"/>
                </a:solidFill>
              </a:rPr>
              <a:t>4</a:t>
            </a:r>
            <a:r>
              <a:rPr lang="en-US" sz="2400" dirty="0">
                <a:solidFill>
                  <a:srgbClr val="C00000"/>
                </a:solidFill>
              </a:rPr>
              <a:t>O</a:t>
            </a:r>
            <a:r>
              <a:rPr lang="en-US" sz="2400" baseline="-25000" dirty="0">
                <a:solidFill>
                  <a:srgbClr val="C00000"/>
                </a:solidFill>
              </a:rPr>
              <a:t>10</a:t>
            </a:r>
            <a:r>
              <a:rPr lang="en-US" sz="2400" dirty="0">
                <a:solidFill>
                  <a:srgbClr val="C00000"/>
                </a:solidFill>
              </a:rPr>
              <a:t>  </a:t>
            </a:r>
            <a:r>
              <a:rPr lang="en-US" sz="2400" dirty="0">
                <a:sym typeface="Wingdings" panose="05000000000000000000" pitchFamily="2" charset="2"/>
              </a:rPr>
              <a:t>  </a:t>
            </a:r>
            <a:r>
              <a:rPr lang="en-US" sz="2400" dirty="0">
                <a:solidFill>
                  <a:srgbClr val="7030A0"/>
                </a:solidFill>
              </a:rPr>
              <a:t>13.0/4 = X/1  </a:t>
            </a:r>
            <a:r>
              <a:rPr lang="en-US" sz="2400" dirty="0">
                <a:solidFill>
                  <a:srgbClr val="7030A0"/>
                </a:solidFill>
                <a:sym typeface="Wingdings" panose="05000000000000000000" pitchFamily="2" charset="2"/>
              </a:rPr>
              <a:t>  </a:t>
            </a:r>
            <a:r>
              <a:rPr lang="en-US" sz="2400" dirty="0">
                <a:solidFill>
                  <a:srgbClr val="0070C0"/>
                </a:solidFill>
                <a:sym typeface="Wingdings" panose="05000000000000000000" pitchFamily="2" charset="2"/>
              </a:rPr>
              <a:t>3.25</a:t>
            </a:r>
            <a:r>
              <a:rPr lang="en-US" sz="2400" dirty="0">
                <a:solidFill>
                  <a:srgbClr val="0070C0"/>
                </a:solidFill>
              </a:rPr>
              <a:t> </a:t>
            </a:r>
            <a:r>
              <a:rPr lang="en-US" sz="2400" dirty="0" err="1">
                <a:solidFill>
                  <a:srgbClr val="0070C0"/>
                </a:solidFill>
              </a:rPr>
              <a:t>mol</a:t>
            </a:r>
            <a:r>
              <a:rPr lang="en-US" sz="2400" dirty="0">
                <a:solidFill>
                  <a:srgbClr val="0070C0"/>
                </a:solidFill>
              </a:rPr>
              <a:t> P</a:t>
            </a:r>
            <a:r>
              <a:rPr lang="en-US" sz="2400" baseline="-25000" dirty="0">
                <a:solidFill>
                  <a:srgbClr val="0070C0"/>
                </a:solidFill>
              </a:rPr>
              <a:t>4</a:t>
            </a:r>
            <a:r>
              <a:rPr lang="en-US" sz="2400" dirty="0">
                <a:solidFill>
                  <a:srgbClr val="0070C0"/>
                </a:solidFill>
              </a:rPr>
              <a:t>O</a:t>
            </a:r>
            <a:r>
              <a:rPr lang="en-US" sz="2400" baseline="-25000" dirty="0">
                <a:solidFill>
                  <a:srgbClr val="0070C0"/>
                </a:solidFill>
              </a:rPr>
              <a:t>10</a:t>
            </a:r>
            <a:r>
              <a:rPr lang="en-US" sz="2400" dirty="0">
                <a:solidFill>
                  <a:srgbClr val="0070C0"/>
                </a:solidFill>
              </a:rPr>
              <a:t> </a:t>
            </a:r>
          </a:p>
          <a:p>
            <a:pPr marL="480134" lvl="0" indent="-480134">
              <a:spcBef>
                <a:spcPts val="1800"/>
              </a:spcBef>
            </a:pPr>
            <a:r>
              <a:rPr lang="en-US" sz="2400" dirty="0">
                <a:solidFill>
                  <a:srgbClr val="000000"/>
                </a:solidFill>
              </a:rPr>
              <a:t>Convert </a:t>
            </a:r>
            <a:r>
              <a:rPr lang="en-US" sz="2400" dirty="0" err="1">
                <a:solidFill>
                  <a:srgbClr val="000000"/>
                </a:solidFill>
              </a:rPr>
              <a:t>mol</a:t>
            </a:r>
            <a:r>
              <a:rPr lang="en-US" sz="2400" dirty="0">
                <a:solidFill>
                  <a:srgbClr val="000000"/>
                </a:solidFill>
              </a:rPr>
              <a:t> to grams </a:t>
            </a:r>
            <a:r>
              <a:rPr lang="en-US" sz="2400" dirty="0"/>
              <a:t>    GMM </a:t>
            </a:r>
            <a:r>
              <a:rPr lang="en-US" sz="2400" dirty="0">
                <a:solidFill>
                  <a:srgbClr val="C00000"/>
                </a:solidFill>
              </a:rPr>
              <a:t>P</a:t>
            </a:r>
            <a:r>
              <a:rPr lang="en-US" sz="2400" baseline="-25000" dirty="0">
                <a:solidFill>
                  <a:srgbClr val="C00000"/>
                </a:solidFill>
              </a:rPr>
              <a:t>4</a:t>
            </a:r>
            <a:r>
              <a:rPr lang="en-US" sz="2400" dirty="0">
                <a:solidFill>
                  <a:srgbClr val="C00000"/>
                </a:solidFill>
              </a:rPr>
              <a:t>O</a:t>
            </a:r>
            <a:r>
              <a:rPr lang="en-US" sz="2400" baseline="-25000" dirty="0">
                <a:solidFill>
                  <a:srgbClr val="C00000"/>
                </a:solidFill>
              </a:rPr>
              <a:t>10</a:t>
            </a:r>
            <a:r>
              <a:rPr lang="en-US" sz="2400" dirty="0">
                <a:solidFill>
                  <a:srgbClr val="000000"/>
                </a:solidFill>
              </a:rPr>
              <a:t> </a:t>
            </a:r>
            <a:r>
              <a:rPr lang="en-US" sz="2400" dirty="0"/>
              <a:t>= 284 g/</a:t>
            </a:r>
            <a:r>
              <a:rPr lang="en-US" sz="2400" dirty="0" err="1"/>
              <a:t>mol</a:t>
            </a:r>
            <a:endParaRPr lang="en-US" sz="2400" dirty="0"/>
          </a:p>
          <a:p>
            <a:pPr marL="480134" lvl="0" indent="-480134"/>
            <a:r>
              <a:rPr lang="en-US" sz="2400" dirty="0">
                <a:solidFill>
                  <a:srgbClr val="0070C0"/>
                </a:solidFill>
              </a:rPr>
              <a:t>	3.25 </a:t>
            </a:r>
            <a:r>
              <a:rPr lang="en-US" sz="2400" dirty="0" err="1">
                <a:solidFill>
                  <a:srgbClr val="0070C0"/>
                </a:solidFill>
              </a:rPr>
              <a:t>mol</a:t>
            </a:r>
            <a:r>
              <a:rPr lang="en-US" sz="2400" dirty="0">
                <a:solidFill>
                  <a:srgbClr val="0070C0"/>
                </a:solidFill>
              </a:rPr>
              <a:t> x 284 g/</a:t>
            </a:r>
            <a:r>
              <a:rPr lang="en-US" sz="2400" dirty="0" err="1">
                <a:solidFill>
                  <a:srgbClr val="0070C0"/>
                </a:solidFill>
              </a:rPr>
              <a:t>mol</a:t>
            </a:r>
            <a:r>
              <a:rPr lang="en-US" sz="2400" dirty="0">
                <a:solidFill>
                  <a:srgbClr val="0070C0"/>
                </a:solidFill>
              </a:rPr>
              <a:t> =  </a:t>
            </a:r>
            <a:r>
              <a:rPr lang="en-US" sz="3600" u="sng" dirty="0">
                <a:solidFill>
                  <a:srgbClr val="FF0000"/>
                </a:solidFill>
              </a:rPr>
              <a:t>923 g P</a:t>
            </a:r>
            <a:r>
              <a:rPr lang="en-US" sz="3600" u="sng" baseline="-25000" dirty="0">
                <a:solidFill>
                  <a:srgbClr val="FF0000"/>
                </a:solidFill>
              </a:rPr>
              <a:t>4</a:t>
            </a:r>
            <a:r>
              <a:rPr lang="en-US" sz="3600" u="sng" dirty="0">
                <a:solidFill>
                  <a:srgbClr val="FF0000"/>
                </a:solidFill>
              </a:rPr>
              <a:t>O</a:t>
            </a:r>
            <a:r>
              <a:rPr lang="en-US" sz="3600" u="sng" baseline="-25000" dirty="0">
                <a:solidFill>
                  <a:srgbClr val="FF0000"/>
                </a:solidFill>
              </a:rPr>
              <a:t>10</a:t>
            </a:r>
            <a:endParaRPr lang="en-US" altLang="en-US" sz="3600" b="0" u="sng" dirty="0">
              <a:solidFill>
                <a:srgbClr val="FF0000"/>
              </a:solidFill>
            </a:endParaRPr>
          </a:p>
        </p:txBody>
      </p:sp>
      <p:sp>
        <p:nvSpPr>
          <p:cNvPr id="3"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4" name="Title 1"/>
          <p:cNvSpPr>
            <a:spLocks noGrp="1"/>
          </p:cNvSpPr>
          <p:nvPr>
            <p:ph type="title"/>
          </p:nvPr>
        </p:nvSpPr>
        <p:spPr>
          <a:xfrm>
            <a:off x="27039" y="76200"/>
            <a:ext cx="2057400" cy="685800"/>
          </a:xfrm>
          <a:solidFill>
            <a:schemeClr val="accent5"/>
          </a:solidFill>
        </p:spPr>
        <p:txBody>
          <a:bodyPr/>
          <a:lstStyle/>
          <a:p>
            <a:pPr algn="ctr"/>
            <a:r>
              <a:rPr lang="en-US" dirty="0"/>
              <a:t>Review</a:t>
            </a:r>
          </a:p>
        </p:txBody>
      </p:sp>
    </p:spTree>
    <p:extLst>
      <p:ext uri="{BB962C8B-B14F-4D97-AF65-F5344CB8AC3E}">
        <p14:creationId xmlns:p14="http://schemas.microsoft.com/office/powerpoint/2010/main" val="301268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419">
                                            <p:txEl>
                                              <p:pRg st="1" end="1"/>
                                            </p:txEl>
                                          </p:spTgt>
                                        </p:tgtEl>
                                        <p:attrNameLst>
                                          <p:attrName>style.visibility</p:attrName>
                                        </p:attrNameLst>
                                      </p:cBhvr>
                                      <p:to>
                                        <p:strVal val="visible"/>
                                      </p:to>
                                    </p:set>
                                    <p:animEffect transition="in" filter="fade">
                                      <p:cBhvr>
                                        <p:cTn id="7" dur="500"/>
                                        <p:tgtEl>
                                          <p:spTgt spid="1884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419">
                                            <p:txEl>
                                              <p:pRg st="2" end="2"/>
                                            </p:txEl>
                                          </p:spTgt>
                                        </p:tgtEl>
                                        <p:attrNameLst>
                                          <p:attrName>style.visibility</p:attrName>
                                        </p:attrNameLst>
                                      </p:cBhvr>
                                      <p:to>
                                        <p:strVal val="visible"/>
                                      </p:to>
                                    </p:set>
                                    <p:animEffect transition="in" filter="fade">
                                      <p:cBhvr>
                                        <p:cTn id="12" dur="500"/>
                                        <p:tgtEl>
                                          <p:spTgt spid="188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8419">
                                            <p:txEl>
                                              <p:pRg st="3" end="3"/>
                                            </p:txEl>
                                          </p:spTgt>
                                        </p:tgtEl>
                                        <p:attrNameLst>
                                          <p:attrName>style.visibility</p:attrName>
                                        </p:attrNameLst>
                                      </p:cBhvr>
                                      <p:to>
                                        <p:strVal val="visible"/>
                                      </p:to>
                                    </p:set>
                                    <p:animEffect transition="in" filter="fade">
                                      <p:cBhvr>
                                        <p:cTn id="17" dur="500"/>
                                        <p:tgtEl>
                                          <p:spTgt spid="1884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419">
                                            <p:txEl>
                                              <p:pRg st="4" end="4"/>
                                            </p:txEl>
                                          </p:spTgt>
                                        </p:tgtEl>
                                        <p:attrNameLst>
                                          <p:attrName>style.visibility</p:attrName>
                                        </p:attrNameLst>
                                      </p:cBhvr>
                                      <p:to>
                                        <p:strVal val="visible"/>
                                      </p:to>
                                    </p:set>
                                    <p:animEffect transition="in" filter="fade">
                                      <p:cBhvr>
                                        <p:cTn id="22" dur="500"/>
                                        <p:tgtEl>
                                          <p:spTgt spid="1884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8419">
                                            <p:txEl>
                                              <p:pRg st="5" end="5"/>
                                            </p:txEl>
                                          </p:spTgt>
                                        </p:tgtEl>
                                        <p:attrNameLst>
                                          <p:attrName>style.visibility</p:attrName>
                                        </p:attrNameLst>
                                      </p:cBhvr>
                                      <p:to>
                                        <p:strVal val="visible"/>
                                      </p:to>
                                    </p:set>
                                    <p:animEffect transition="in" filter="fade">
                                      <p:cBhvr>
                                        <p:cTn id="27" dur="500"/>
                                        <p:tgtEl>
                                          <p:spTgt spid="1884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8419">
                                            <p:txEl>
                                              <p:pRg st="6" end="6"/>
                                            </p:txEl>
                                          </p:spTgt>
                                        </p:tgtEl>
                                        <p:attrNameLst>
                                          <p:attrName>style.visibility</p:attrName>
                                        </p:attrNameLst>
                                      </p:cBhvr>
                                      <p:to>
                                        <p:strVal val="visible"/>
                                      </p:to>
                                    </p:set>
                                    <p:animEffect transition="in" filter="fade">
                                      <p:cBhvr>
                                        <p:cTn id="32" dur="500"/>
                                        <p:tgtEl>
                                          <p:spTgt spid="18841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8419">
                                            <p:txEl>
                                              <p:pRg st="7" end="7"/>
                                            </p:txEl>
                                          </p:spTgt>
                                        </p:tgtEl>
                                        <p:attrNameLst>
                                          <p:attrName>style.visibility</p:attrName>
                                        </p:attrNameLst>
                                      </p:cBhvr>
                                      <p:to>
                                        <p:strVal val="visible"/>
                                      </p:to>
                                    </p:set>
                                    <p:animEffect transition="in" filter="fade">
                                      <p:cBhvr>
                                        <p:cTn id="37" dur="500"/>
                                        <p:tgtEl>
                                          <p:spTgt spid="1884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928-2817-486F-8C77-DB479305535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F907757-862A-4938-ABE4-9A9BC202CFA6}"/>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39A83406-1211-453D-86A9-8934FBDDB72D}"/>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D0AD6E68-1CB0-44EC-B2F8-29B8A3FB1668}"/>
              </a:ext>
            </a:extLst>
          </p:cNvPr>
          <p:cNvPicPr>
            <a:picLocks noChangeAspect="1"/>
          </p:cNvPicPr>
          <p:nvPr/>
        </p:nvPicPr>
        <p:blipFill>
          <a:blip r:embed="rId2"/>
          <a:stretch>
            <a:fillRect/>
          </a:stretch>
        </p:blipFill>
        <p:spPr>
          <a:xfrm>
            <a:off x="0" y="-56677"/>
            <a:ext cx="9144000" cy="6971354"/>
          </a:xfrm>
          <a:prstGeom prst="rect">
            <a:avLst/>
          </a:prstGeom>
        </p:spPr>
      </p:pic>
    </p:spTree>
    <p:extLst>
      <p:ext uri="{BB962C8B-B14F-4D97-AF65-F5344CB8AC3E}">
        <p14:creationId xmlns:p14="http://schemas.microsoft.com/office/powerpoint/2010/main" val="3348123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Molar Quantities</a:t>
            </a:r>
          </a:p>
        </p:txBody>
      </p:sp>
      <p:sp>
        <p:nvSpPr>
          <p:cNvPr id="3" name="Content Placeholder 2"/>
          <p:cNvSpPr>
            <a:spLocks noGrp="1"/>
          </p:cNvSpPr>
          <p:nvPr>
            <p:ph idx="1"/>
          </p:nvPr>
        </p:nvSpPr>
        <p:spPr>
          <a:xfrm>
            <a:off x="42739" y="1066800"/>
            <a:ext cx="9101261" cy="5181600"/>
          </a:xfrm>
        </p:spPr>
        <p:txBody>
          <a:bodyPr/>
          <a:lstStyle/>
          <a:p>
            <a:pPr marL="3175" indent="-3175">
              <a:spcBef>
                <a:spcPts val="1200"/>
              </a:spcBef>
              <a:tabLst>
                <a:tab pos="457200" algn="l"/>
                <a:tab pos="2743200" algn="l"/>
              </a:tabLst>
            </a:pPr>
            <a:r>
              <a:rPr lang="en-US" sz="2400" dirty="0">
                <a:solidFill>
                  <a:schemeClr val="tx1"/>
                </a:solidFill>
              </a:rPr>
              <a:t>What is the Gram Formula Mass of Potassium Chlorate? </a:t>
            </a:r>
          </a:p>
          <a:p>
            <a:pPr marL="3175" indent="-3175">
              <a:spcBef>
                <a:spcPts val="1200"/>
              </a:spcBef>
              <a:tabLst>
                <a:tab pos="457200" algn="l"/>
                <a:tab pos="2290763" algn="l"/>
                <a:tab pos="2743200" algn="l"/>
              </a:tabLst>
            </a:pPr>
            <a:r>
              <a:rPr lang="en-US" sz="2400" dirty="0"/>
              <a:t>		</a:t>
            </a:r>
            <a:r>
              <a:rPr lang="en-US" sz="2400" dirty="0">
                <a:solidFill>
                  <a:srgbClr val="FF0000"/>
                </a:solidFill>
              </a:rPr>
              <a:t>K</a:t>
            </a:r>
            <a:r>
              <a:rPr lang="en-US" sz="2400" baseline="30000" dirty="0">
                <a:solidFill>
                  <a:srgbClr val="FF0000"/>
                </a:solidFill>
              </a:rPr>
              <a:t>+</a:t>
            </a:r>
            <a:r>
              <a:rPr lang="en-US" sz="2400" dirty="0">
                <a:solidFill>
                  <a:srgbClr val="FF0000"/>
                </a:solidFill>
              </a:rPr>
              <a:t>Cl</a:t>
            </a:r>
            <a:r>
              <a:rPr lang="en-US" sz="2400" baseline="30000" dirty="0">
                <a:solidFill>
                  <a:srgbClr val="FF0000"/>
                </a:solidFill>
              </a:rPr>
              <a:t>+5</a:t>
            </a:r>
            <a:r>
              <a:rPr lang="en-US" sz="2400" dirty="0">
                <a:solidFill>
                  <a:srgbClr val="FF0000"/>
                </a:solidFill>
              </a:rPr>
              <a:t>O</a:t>
            </a:r>
            <a:r>
              <a:rPr lang="en-US" sz="2400" baseline="-25000" dirty="0">
                <a:solidFill>
                  <a:srgbClr val="FF0000"/>
                </a:solidFill>
              </a:rPr>
              <a:t>3</a:t>
            </a:r>
            <a:r>
              <a:rPr lang="en-US" sz="2400" baseline="30000" dirty="0">
                <a:solidFill>
                  <a:srgbClr val="FF0000"/>
                </a:solidFill>
              </a:rPr>
              <a:t>-2</a:t>
            </a:r>
            <a:r>
              <a:rPr lang="en-US" sz="2400" baseline="-25000" dirty="0">
                <a:solidFill>
                  <a:srgbClr val="FF0000"/>
                </a:solidFill>
              </a:rPr>
              <a:t>	</a:t>
            </a:r>
            <a:r>
              <a:rPr lang="en-US" sz="2400" dirty="0">
                <a:solidFill>
                  <a:srgbClr val="FF0000"/>
                </a:solidFill>
              </a:rPr>
              <a:t>K	1  x  39.1  =  39.1	</a:t>
            </a:r>
          </a:p>
          <a:p>
            <a:pPr>
              <a:tabLst>
                <a:tab pos="2290763" algn="l"/>
                <a:tab pos="2743200" algn="l"/>
              </a:tabLst>
            </a:pPr>
            <a:r>
              <a:rPr lang="en-US" sz="2400" dirty="0">
                <a:solidFill>
                  <a:srgbClr val="FF0000"/>
                </a:solidFill>
              </a:rPr>
              <a:t>		Cl	1  x  35.5  =  35.5	</a:t>
            </a:r>
            <a:r>
              <a:rPr lang="en-US" sz="2800" u="sng" dirty="0">
                <a:solidFill>
                  <a:srgbClr val="FFFF00"/>
                </a:solidFill>
              </a:rPr>
              <a:t>GFM  =  123 g/mol</a:t>
            </a:r>
          </a:p>
          <a:p>
            <a:pPr>
              <a:tabLst>
                <a:tab pos="2290763" algn="l"/>
                <a:tab pos="2743200" algn="l"/>
              </a:tabLst>
            </a:pPr>
            <a:r>
              <a:rPr lang="en-US" sz="2400" baseline="-25000" dirty="0">
                <a:solidFill>
                  <a:srgbClr val="FF0000"/>
                </a:solidFill>
              </a:rPr>
              <a:t>		</a:t>
            </a:r>
            <a:r>
              <a:rPr lang="en-US" sz="2400" dirty="0">
                <a:solidFill>
                  <a:srgbClr val="FF0000"/>
                </a:solidFill>
              </a:rPr>
              <a:t>O	3  x  16.0  =  48.0</a:t>
            </a:r>
            <a:r>
              <a:rPr lang="en-US" sz="2400" dirty="0"/>
              <a:t>	</a:t>
            </a:r>
          </a:p>
          <a:p>
            <a:pPr lvl="0"/>
            <a:endParaRPr lang="en-US" sz="2400" dirty="0"/>
          </a:p>
          <a:p>
            <a:pPr lvl="0"/>
            <a:r>
              <a:rPr lang="en-US" sz="2400" dirty="0">
                <a:solidFill>
                  <a:schemeClr val="tx1"/>
                </a:solidFill>
              </a:rPr>
              <a:t>How many moles are in 350. g CaCO</a:t>
            </a:r>
            <a:r>
              <a:rPr lang="en-US" sz="2400" baseline="-25000" dirty="0">
                <a:solidFill>
                  <a:schemeClr val="tx1"/>
                </a:solidFill>
              </a:rPr>
              <a:t>3</a:t>
            </a:r>
            <a:r>
              <a:rPr lang="en-US" sz="2400" dirty="0">
                <a:solidFill>
                  <a:schemeClr val="tx1"/>
                </a:solidFill>
              </a:rPr>
              <a:t>?</a:t>
            </a:r>
          </a:p>
          <a:p>
            <a:pPr marL="3175" lvl="0" indent="-3175">
              <a:tabLst>
                <a:tab pos="457200" algn="l"/>
                <a:tab pos="1371600" algn="l"/>
              </a:tabLst>
            </a:pPr>
            <a:r>
              <a:rPr lang="en-US" sz="2400" dirty="0"/>
              <a:t>		</a:t>
            </a:r>
            <a:r>
              <a:rPr lang="en-US" sz="2400" dirty="0">
                <a:solidFill>
                  <a:srgbClr val="0070C0"/>
                </a:solidFill>
              </a:rPr>
              <a:t>Ca	1  x  40.1 g/mole  =  40.1 g/mol</a:t>
            </a:r>
          </a:p>
          <a:p>
            <a:pPr marL="3175" indent="-3175">
              <a:tabLst>
                <a:tab pos="457200" algn="l"/>
                <a:tab pos="1371600" algn="l"/>
              </a:tabLst>
            </a:pPr>
            <a:r>
              <a:rPr lang="en-US" sz="2400" dirty="0">
                <a:solidFill>
                  <a:srgbClr val="0070C0"/>
                </a:solidFill>
              </a:rPr>
              <a:t>		C	1  x  12.0 g/mole  =  12.0 g/mol GFM     100. g/mol</a:t>
            </a:r>
          </a:p>
          <a:p>
            <a:pPr marL="3175" indent="-3175">
              <a:tabLst>
                <a:tab pos="457200" algn="l"/>
                <a:tab pos="1371600" algn="l"/>
              </a:tabLst>
            </a:pPr>
            <a:r>
              <a:rPr lang="en-US" sz="2400" dirty="0">
                <a:solidFill>
                  <a:srgbClr val="0070C0"/>
                </a:solidFill>
              </a:rPr>
              <a:t>		O	3  x  16.0 g/mole  =  48.0 g/mol</a:t>
            </a:r>
          </a:p>
          <a:p>
            <a:pPr>
              <a:spcBef>
                <a:spcPts val="1800"/>
              </a:spcBef>
            </a:pPr>
            <a:r>
              <a:rPr lang="en-US" sz="2400" dirty="0">
                <a:solidFill>
                  <a:srgbClr val="0070C0"/>
                </a:solidFill>
              </a:rPr>
              <a:t>	350. g  x  1 mol / 100 g  =  </a:t>
            </a:r>
            <a:r>
              <a:rPr lang="en-US" sz="3600" u="sng" dirty="0">
                <a:solidFill>
                  <a:srgbClr val="FFFF00"/>
                </a:solidFill>
              </a:rPr>
              <a:t>3.50 moles</a:t>
            </a:r>
          </a:p>
          <a:p>
            <a:r>
              <a:rPr lang="en-US" sz="2400" dirty="0"/>
              <a:t> </a:t>
            </a:r>
          </a:p>
          <a:p>
            <a:endParaRPr lang="en-US" sz="2400" dirty="0"/>
          </a:p>
        </p:txBody>
      </p:sp>
      <p:sp>
        <p:nvSpPr>
          <p:cNvPr id="4" name="Footer Placeholder 3"/>
          <p:cNvSpPr>
            <a:spLocks noGrp="1"/>
          </p:cNvSpPr>
          <p:nvPr>
            <p:ph type="ftr" sz="quarter" idx="3"/>
          </p:nvPr>
        </p:nvSpPr>
        <p:spPr/>
        <p:txBody>
          <a:bodyPr/>
          <a:lstStyle/>
          <a:p>
            <a:r>
              <a:rPr lang="en-US" altLang="en-US"/>
              <a:t>Chapter 12 Stoichiometry</a:t>
            </a:r>
          </a:p>
        </p:txBody>
      </p:sp>
      <p:pic>
        <p:nvPicPr>
          <p:cNvPr id="5" name="Picture 4" descr="warm_up-01.eps"/>
          <p:cNvPicPr/>
          <p:nvPr/>
        </p:nvPicPr>
        <p:blipFill>
          <a:blip r:embed="rId2" cstate="print">
            <a:extLst>
              <a:ext uri="{28A0092B-C50C-407E-A947-70E740481C1C}">
                <a14:useLocalDpi xmlns:a14="http://schemas.microsoft.com/office/drawing/2010/main" val="0"/>
              </a:ext>
            </a:extLst>
          </a:blip>
          <a:stretch>
            <a:fillRect/>
          </a:stretch>
        </p:blipFill>
        <p:spPr>
          <a:xfrm>
            <a:off x="42739" y="76200"/>
            <a:ext cx="1221105" cy="990600"/>
          </a:xfrm>
          <a:prstGeom prst="rect">
            <a:avLst/>
          </a:prstGeom>
        </p:spPr>
      </p:pic>
      <p:sp>
        <p:nvSpPr>
          <p:cNvPr id="6" name="Right Brace 5">
            <a:extLst>
              <a:ext uri="{FF2B5EF4-FFF2-40B4-BE49-F238E27FC236}">
                <a16:creationId xmlns:a16="http://schemas.microsoft.com/office/drawing/2014/main" id="{7E0E64DD-4874-49E4-AC28-4680F41D22CC}"/>
              </a:ext>
            </a:extLst>
          </p:cNvPr>
          <p:cNvSpPr/>
          <p:nvPr/>
        </p:nvSpPr>
        <p:spPr bwMode="auto">
          <a:xfrm>
            <a:off x="6553200" y="3810000"/>
            <a:ext cx="381000" cy="14478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9626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Molar Quantities</a:t>
            </a:r>
          </a:p>
        </p:txBody>
      </p:sp>
      <p:sp>
        <p:nvSpPr>
          <p:cNvPr id="3" name="Content Placeholder 2"/>
          <p:cNvSpPr>
            <a:spLocks noGrp="1"/>
          </p:cNvSpPr>
          <p:nvPr>
            <p:ph idx="1"/>
          </p:nvPr>
        </p:nvSpPr>
        <p:spPr>
          <a:xfrm>
            <a:off x="42739" y="1066800"/>
            <a:ext cx="9101261" cy="5181600"/>
          </a:xfrm>
        </p:spPr>
        <p:txBody>
          <a:bodyPr/>
          <a:lstStyle/>
          <a:p>
            <a:r>
              <a:rPr lang="en-US" sz="2400" dirty="0">
                <a:solidFill>
                  <a:schemeClr val="tx1"/>
                </a:solidFill>
              </a:rPr>
              <a:t>How many grams are there in 4.00 x 10</a:t>
            </a:r>
            <a:r>
              <a:rPr lang="en-US" sz="2400" baseline="30000" dirty="0">
                <a:solidFill>
                  <a:schemeClr val="tx1"/>
                </a:solidFill>
              </a:rPr>
              <a:t>23</a:t>
            </a:r>
            <a:r>
              <a:rPr lang="en-US" sz="2400" dirty="0">
                <a:solidFill>
                  <a:schemeClr val="tx1"/>
                </a:solidFill>
              </a:rPr>
              <a:t> particles  AlCl</a:t>
            </a:r>
            <a:r>
              <a:rPr lang="en-US" sz="2400" baseline="-25000" dirty="0">
                <a:solidFill>
                  <a:schemeClr val="tx1"/>
                </a:solidFill>
              </a:rPr>
              <a:t>3</a:t>
            </a:r>
            <a:r>
              <a:rPr lang="en-US" sz="2400" dirty="0">
                <a:solidFill>
                  <a:schemeClr val="tx1"/>
                </a:solidFill>
              </a:rPr>
              <a:t>? </a:t>
            </a:r>
          </a:p>
          <a:p>
            <a:pPr indent="-3175"/>
            <a:r>
              <a:rPr lang="en-US" sz="2200" dirty="0"/>
              <a:t> </a:t>
            </a:r>
          </a:p>
          <a:p>
            <a:pPr indent="-3175"/>
            <a:r>
              <a:rPr lang="en-US" sz="2200" dirty="0"/>
              <a:t> </a:t>
            </a:r>
          </a:p>
          <a:p>
            <a:pPr indent="-3175"/>
            <a:r>
              <a:rPr lang="en-US" sz="2200" dirty="0"/>
              <a:t> </a:t>
            </a:r>
            <a:endParaRPr lang="en-US" sz="2400" dirty="0"/>
          </a:p>
          <a:p>
            <a:r>
              <a:rPr lang="en-US" sz="2400" dirty="0"/>
              <a:t> </a:t>
            </a:r>
          </a:p>
          <a:p>
            <a:pPr lvl="0"/>
            <a:endParaRPr lang="en-US" sz="2400" dirty="0"/>
          </a:p>
          <a:p>
            <a:pPr lvl="0"/>
            <a:endParaRPr lang="en-US" sz="2400" dirty="0"/>
          </a:p>
          <a:p>
            <a:r>
              <a:rPr lang="en-US" sz="2400" dirty="0">
                <a:solidFill>
                  <a:schemeClr val="tx1"/>
                </a:solidFill>
              </a:rPr>
              <a:t>How many grams of Hydrogen gas are in 44.8 liters @ STP?</a:t>
            </a:r>
          </a:p>
          <a:p>
            <a:pPr indent="-3175"/>
            <a:r>
              <a:rPr lang="en-US" sz="2400" dirty="0"/>
              <a:t> </a:t>
            </a:r>
          </a:p>
          <a:p>
            <a:r>
              <a:rPr lang="en-US" sz="2400" dirty="0"/>
              <a:t> </a:t>
            </a:r>
          </a:p>
          <a:p>
            <a:endParaRPr lang="en-US" sz="2400" dirty="0"/>
          </a:p>
        </p:txBody>
      </p:sp>
      <p:sp>
        <p:nvSpPr>
          <p:cNvPr id="4" name="Footer Placeholder 3"/>
          <p:cNvSpPr>
            <a:spLocks noGrp="1"/>
          </p:cNvSpPr>
          <p:nvPr>
            <p:ph type="ftr" sz="quarter" idx="3"/>
          </p:nvPr>
        </p:nvSpPr>
        <p:spPr/>
        <p:txBody>
          <a:bodyPr/>
          <a:lstStyle/>
          <a:p>
            <a:r>
              <a:rPr lang="en-US" altLang="en-US"/>
              <a:t>Chapter 12 Stoichiometry</a:t>
            </a:r>
          </a:p>
        </p:txBody>
      </p:sp>
      <p:pic>
        <p:nvPicPr>
          <p:cNvPr id="5" name="Picture 4" descr="warm_up-01.eps"/>
          <p:cNvPicPr/>
          <p:nvPr/>
        </p:nvPicPr>
        <p:blipFill>
          <a:blip r:embed="rId2" cstate="print">
            <a:extLst>
              <a:ext uri="{28A0092B-C50C-407E-A947-70E740481C1C}">
                <a14:useLocalDpi xmlns:a14="http://schemas.microsoft.com/office/drawing/2010/main" val="0"/>
              </a:ext>
            </a:extLst>
          </a:blip>
          <a:stretch>
            <a:fillRect/>
          </a:stretch>
        </p:blipFill>
        <p:spPr>
          <a:xfrm>
            <a:off x="42739" y="76200"/>
            <a:ext cx="1221105" cy="990600"/>
          </a:xfrm>
          <a:prstGeom prst="rect">
            <a:avLst/>
          </a:prstGeom>
        </p:spPr>
      </p:pic>
      <p:grpSp>
        <p:nvGrpSpPr>
          <p:cNvPr id="7" name="Group 6">
            <a:extLst>
              <a:ext uri="{FF2B5EF4-FFF2-40B4-BE49-F238E27FC236}">
                <a16:creationId xmlns:a16="http://schemas.microsoft.com/office/drawing/2014/main" id="{7C7C882E-B6F2-4690-8D04-0FEA803E7889}"/>
              </a:ext>
            </a:extLst>
          </p:cNvPr>
          <p:cNvGrpSpPr/>
          <p:nvPr/>
        </p:nvGrpSpPr>
        <p:grpSpPr>
          <a:xfrm>
            <a:off x="6172200" y="1752600"/>
            <a:ext cx="3048000" cy="2115006"/>
            <a:chOff x="6629400" y="2438400"/>
            <a:chExt cx="2438400" cy="1879675"/>
          </a:xfrm>
        </p:grpSpPr>
        <p:pic>
          <p:nvPicPr>
            <p:cNvPr id="8" name="Picture 4">
              <a:extLst>
                <a:ext uri="{FF2B5EF4-FFF2-40B4-BE49-F238E27FC236}">
                  <a16:creationId xmlns:a16="http://schemas.microsoft.com/office/drawing/2014/main" id="{AF3E587E-9FFB-46FA-BAAD-8D05AB3C9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438400"/>
              <a:ext cx="1993053" cy="187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40C3F1DE-F0C8-431B-8AC2-38A55F430972}"/>
                </a:ext>
              </a:extLst>
            </p:cNvPr>
            <p:cNvSpPr txBox="1"/>
            <p:nvPr/>
          </p:nvSpPr>
          <p:spPr>
            <a:xfrm>
              <a:off x="8153400" y="3581400"/>
              <a:ext cx="914400" cy="246221"/>
            </a:xfrm>
            <a:prstGeom prst="rect">
              <a:avLst/>
            </a:prstGeom>
            <a:noFill/>
          </p:spPr>
          <p:txBody>
            <a:bodyPr wrap="square" rtlCol="0">
              <a:spAutoFit/>
            </a:bodyPr>
            <a:lstStyle/>
            <a:p>
              <a:r>
                <a:rPr lang="en-US" sz="1000" dirty="0"/>
                <a:t>Molar mass</a:t>
              </a:r>
            </a:p>
          </p:txBody>
        </p:sp>
      </p:grpSp>
    </p:spTree>
    <p:extLst>
      <p:ext uri="{BB962C8B-B14F-4D97-AF65-F5344CB8AC3E}">
        <p14:creationId xmlns:p14="http://schemas.microsoft.com/office/powerpoint/2010/main" val="1801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Molar Quantities</a:t>
            </a:r>
          </a:p>
        </p:txBody>
      </p:sp>
      <p:sp>
        <p:nvSpPr>
          <p:cNvPr id="3" name="Content Placeholder 2"/>
          <p:cNvSpPr>
            <a:spLocks noGrp="1"/>
          </p:cNvSpPr>
          <p:nvPr>
            <p:ph idx="1"/>
          </p:nvPr>
        </p:nvSpPr>
        <p:spPr>
          <a:xfrm>
            <a:off x="42739" y="1066800"/>
            <a:ext cx="9101261" cy="5410200"/>
          </a:xfrm>
        </p:spPr>
        <p:txBody>
          <a:bodyPr/>
          <a:lstStyle/>
          <a:p>
            <a:r>
              <a:rPr lang="en-US" sz="2400" dirty="0">
                <a:solidFill>
                  <a:schemeClr val="tx1"/>
                </a:solidFill>
              </a:rPr>
              <a:t>How many grams are there in 4.00 x 10</a:t>
            </a:r>
            <a:r>
              <a:rPr lang="en-US" sz="2400" baseline="30000" dirty="0">
                <a:solidFill>
                  <a:schemeClr val="tx1"/>
                </a:solidFill>
              </a:rPr>
              <a:t>23</a:t>
            </a:r>
            <a:r>
              <a:rPr lang="en-US" sz="2400" dirty="0">
                <a:solidFill>
                  <a:schemeClr val="tx1"/>
                </a:solidFill>
              </a:rPr>
              <a:t> particles  AlCl</a:t>
            </a:r>
            <a:r>
              <a:rPr lang="en-US" sz="2400" baseline="-25000" dirty="0">
                <a:solidFill>
                  <a:schemeClr val="tx1"/>
                </a:solidFill>
              </a:rPr>
              <a:t>3</a:t>
            </a:r>
            <a:r>
              <a:rPr lang="en-US" sz="2400" dirty="0">
                <a:solidFill>
                  <a:schemeClr val="tx1"/>
                </a:solidFill>
              </a:rPr>
              <a:t>? </a:t>
            </a:r>
          </a:p>
          <a:p>
            <a:pPr indent="-3175"/>
            <a:r>
              <a:rPr lang="en-US" sz="2200" dirty="0"/>
              <a:t>Always convert to MOLES as the standard</a:t>
            </a:r>
          </a:p>
          <a:p>
            <a:pPr indent="-3175"/>
            <a:r>
              <a:rPr lang="en-US" sz="2200" dirty="0"/>
              <a:t>4.00 x 10</a:t>
            </a:r>
            <a:r>
              <a:rPr lang="en-US" sz="2200" baseline="30000" dirty="0"/>
              <a:t>23</a:t>
            </a:r>
            <a:r>
              <a:rPr lang="en-US" sz="2200" dirty="0"/>
              <a:t> particles x 1 mole/6.02  x 10</a:t>
            </a:r>
            <a:r>
              <a:rPr lang="en-US" sz="2200" baseline="30000" dirty="0"/>
              <a:t>23</a:t>
            </a:r>
            <a:r>
              <a:rPr lang="en-US" sz="2200" dirty="0"/>
              <a:t> particles  =  0.664 </a:t>
            </a:r>
            <a:r>
              <a:rPr lang="en-US" sz="2200" dirty="0" err="1"/>
              <a:t>mol</a:t>
            </a:r>
            <a:endParaRPr lang="en-US" sz="2200" dirty="0"/>
          </a:p>
          <a:p>
            <a:pPr indent="-3175"/>
            <a:endParaRPr lang="en-US" sz="800" dirty="0"/>
          </a:p>
          <a:p>
            <a:pPr indent="-3175"/>
            <a:r>
              <a:rPr lang="en-US" sz="2200" dirty="0"/>
              <a:t>Molar Mass of </a:t>
            </a:r>
            <a:r>
              <a:rPr lang="en-US" sz="2000" dirty="0">
                <a:solidFill>
                  <a:schemeClr val="tx1"/>
                </a:solidFill>
              </a:rPr>
              <a:t>AlCl</a:t>
            </a:r>
            <a:r>
              <a:rPr lang="en-US" sz="2000" baseline="-25000" dirty="0">
                <a:solidFill>
                  <a:schemeClr val="tx1"/>
                </a:solidFill>
              </a:rPr>
              <a:t>3 </a:t>
            </a:r>
            <a:r>
              <a:rPr lang="en-US" sz="2200" dirty="0"/>
              <a:t>= ~133.5 g/</a:t>
            </a:r>
            <a:r>
              <a:rPr lang="en-US" sz="2200" dirty="0" err="1"/>
              <a:t>mol</a:t>
            </a:r>
            <a:endParaRPr lang="en-US" sz="2200" dirty="0"/>
          </a:p>
          <a:p>
            <a:pPr marL="3175" indent="-3175">
              <a:spcBef>
                <a:spcPts val="1200"/>
              </a:spcBef>
              <a:tabLst>
                <a:tab pos="457200" algn="l"/>
                <a:tab pos="2290763" algn="l"/>
                <a:tab pos="2743200" algn="l"/>
              </a:tabLst>
            </a:pPr>
            <a:r>
              <a:rPr lang="en-US" sz="2000" dirty="0">
                <a:solidFill>
                  <a:srgbClr val="FF0000"/>
                </a:solidFill>
              </a:rPr>
              <a:t>		Al</a:t>
            </a:r>
            <a:r>
              <a:rPr lang="en-US" sz="2000" baseline="30000" dirty="0">
                <a:solidFill>
                  <a:srgbClr val="FF0000"/>
                </a:solidFill>
              </a:rPr>
              <a:t>+3</a:t>
            </a:r>
            <a:r>
              <a:rPr lang="en-US" sz="2000" dirty="0">
                <a:solidFill>
                  <a:srgbClr val="FF0000"/>
                </a:solidFill>
              </a:rPr>
              <a:t>Cl</a:t>
            </a:r>
            <a:r>
              <a:rPr lang="en-US" sz="2000" baseline="-25000" dirty="0">
                <a:solidFill>
                  <a:srgbClr val="FF0000"/>
                </a:solidFill>
              </a:rPr>
              <a:t>3</a:t>
            </a:r>
            <a:r>
              <a:rPr lang="en-US" sz="2000" baseline="30000" dirty="0">
                <a:solidFill>
                  <a:srgbClr val="FF0000"/>
                </a:solidFill>
              </a:rPr>
              <a:t>-</a:t>
            </a:r>
            <a:r>
              <a:rPr lang="en-US" sz="2000" baseline="-25000" dirty="0">
                <a:solidFill>
                  <a:srgbClr val="FF0000"/>
                </a:solidFill>
              </a:rPr>
              <a:t>	</a:t>
            </a:r>
            <a:r>
              <a:rPr lang="en-US" sz="2000" dirty="0">
                <a:solidFill>
                  <a:srgbClr val="FF0000"/>
                </a:solidFill>
              </a:rPr>
              <a:t>Al	1  x  27.0  =  27.0	</a:t>
            </a:r>
          </a:p>
          <a:p>
            <a:pPr>
              <a:tabLst>
                <a:tab pos="2290763" algn="l"/>
                <a:tab pos="2743200" algn="l"/>
              </a:tabLst>
            </a:pPr>
            <a:r>
              <a:rPr lang="en-US" sz="2000" dirty="0">
                <a:solidFill>
                  <a:srgbClr val="FF0000"/>
                </a:solidFill>
              </a:rPr>
              <a:t>		Cl	3  x  35.5  =  106.5 </a:t>
            </a:r>
          </a:p>
          <a:p>
            <a:pPr>
              <a:spcBef>
                <a:spcPts val="600"/>
              </a:spcBef>
              <a:tabLst>
                <a:tab pos="2290763" algn="l"/>
                <a:tab pos="2743200" algn="l"/>
              </a:tabLst>
            </a:pPr>
            <a:r>
              <a:rPr lang="en-US" sz="2000" dirty="0">
                <a:solidFill>
                  <a:srgbClr val="FF0000"/>
                </a:solidFill>
              </a:rPr>
              <a:t>	</a:t>
            </a:r>
            <a:r>
              <a:rPr lang="en-US" sz="2200" dirty="0"/>
              <a:t>0.664 mol  x  133.5 g/mole  =   </a:t>
            </a:r>
            <a:r>
              <a:rPr lang="en-US" sz="3600" u="sng" dirty="0">
                <a:solidFill>
                  <a:srgbClr val="FFFF00"/>
                </a:solidFill>
              </a:rPr>
              <a:t>88.6 g</a:t>
            </a:r>
            <a:r>
              <a:rPr lang="en-US" sz="2400" dirty="0"/>
              <a:t>	</a:t>
            </a:r>
          </a:p>
          <a:p>
            <a:r>
              <a:rPr lang="en-US" sz="2400" dirty="0"/>
              <a:t> </a:t>
            </a:r>
            <a:r>
              <a:rPr lang="en-US" sz="2400" dirty="0">
                <a:solidFill>
                  <a:schemeClr val="tx1"/>
                </a:solidFill>
              </a:rPr>
              <a:t>How many grams of Hydrogen gas are in 44.8 liters @ STP?</a:t>
            </a:r>
          </a:p>
          <a:p>
            <a:pPr indent="-3175"/>
            <a:r>
              <a:rPr lang="en-US" sz="2400" dirty="0"/>
              <a:t>H</a:t>
            </a:r>
            <a:r>
              <a:rPr lang="en-US" sz="2400" baseline="-25000" dirty="0"/>
              <a:t>2 (g)</a:t>
            </a:r>
            <a:r>
              <a:rPr lang="en-US" sz="2400" dirty="0"/>
              <a:t>  	44.8 L  x 1 mol / 22.4 L   =   2.00 mol  </a:t>
            </a:r>
          </a:p>
          <a:p>
            <a:pPr indent="-3175"/>
            <a:r>
              <a:rPr lang="en-US" sz="2400" dirty="0"/>
              <a:t>Molar Mass of </a:t>
            </a:r>
            <a:r>
              <a:rPr lang="en-US" sz="2400" dirty="0">
                <a:solidFill>
                  <a:schemeClr val="tx1"/>
                </a:solidFill>
              </a:rPr>
              <a:t>H</a:t>
            </a:r>
            <a:r>
              <a:rPr lang="en-US" sz="2400" baseline="-25000" dirty="0">
                <a:solidFill>
                  <a:schemeClr val="tx1"/>
                </a:solidFill>
              </a:rPr>
              <a:t>2 </a:t>
            </a:r>
            <a:r>
              <a:rPr lang="en-US" sz="2400" dirty="0"/>
              <a:t>= ~2.00 g/</a:t>
            </a:r>
            <a:r>
              <a:rPr lang="en-US" sz="2400" dirty="0" err="1"/>
              <a:t>mol</a:t>
            </a:r>
            <a:endParaRPr lang="en-US" sz="2400" dirty="0"/>
          </a:p>
          <a:p>
            <a:pPr indent="-3175"/>
            <a:r>
              <a:rPr lang="en-US" sz="2400" dirty="0"/>
              <a:t>2.00 mol x  2 g / mol   =   </a:t>
            </a:r>
            <a:r>
              <a:rPr lang="en-US" sz="3600" u="sng" dirty="0">
                <a:solidFill>
                  <a:srgbClr val="FFFF00"/>
                </a:solidFill>
              </a:rPr>
              <a:t>4.00 g</a:t>
            </a:r>
          </a:p>
          <a:p>
            <a:r>
              <a:rPr lang="en-US" sz="2400" dirty="0"/>
              <a:t> </a:t>
            </a:r>
          </a:p>
          <a:p>
            <a:endParaRPr lang="en-US" sz="2400" dirty="0"/>
          </a:p>
        </p:txBody>
      </p:sp>
      <p:sp>
        <p:nvSpPr>
          <p:cNvPr id="4" name="Footer Placeholder 3"/>
          <p:cNvSpPr>
            <a:spLocks noGrp="1"/>
          </p:cNvSpPr>
          <p:nvPr>
            <p:ph type="ftr" sz="quarter" idx="3"/>
          </p:nvPr>
        </p:nvSpPr>
        <p:spPr/>
        <p:txBody>
          <a:bodyPr/>
          <a:lstStyle/>
          <a:p>
            <a:r>
              <a:rPr lang="en-US" altLang="en-US"/>
              <a:t>Chapter 12 Stoichiometry</a:t>
            </a:r>
          </a:p>
        </p:txBody>
      </p:sp>
      <p:pic>
        <p:nvPicPr>
          <p:cNvPr id="5" name="Picture 4" descr="warm_up-01.eps"/>
          <p:cNvPicPr/>
          <p:nvPr/>
        </p:nvPicPr>
        <p:blipFill>
          <a:blip r:embed="rId2" cstate="print">
            <a:extLst>
              <a:ext uri="{28A0092B-C50C-407E-A947-70E740481C1C}">
                <a14:useLocalDpi xmlns:a14="http://schemas.microsoft.com/office/drawing/2010/main" val="0"/>
              </a:ext>
            </a:extLst>
          </a:blip>
          <a:stretch>
            <a:fillRect/>
          </a:stretch>
        </p:blipFill>
        <p:spPr>
          <a:xfrm>
            <a:off x="42739" y="76200"/>
            <a:ext cx="1221105" cy="990600"/>
          </a:xfrm>
          <a:prstGeom prst="rect">
            <a:avLst/>
          </a:prstGeom>
        </p:spPr>
      </p:pic>
      <p:grpSp>
        <p:nvGrpSpPr>
          <p:cNvPr id="8" name="Group 7"/>
          <p:cNvGrpSpPr/>
          <p:nvPr/>
        </p:nvGrpSpPr>
        <p:grpSpPr>
          <a:xfrm>
            <a:off x="6629400" y="2438400"/>
            <a:ext cx="2438400" cy="1879675"/>
            <a:chOff x="6629400" y="2438400"/>
            <a:chExt cx="2438400" cy="1879675"/>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438400"/>
              <a:ext cx="1993053" cy="187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153400" y="3581400"/>
              <a:ext cx="914400" cy="246221"/>
            </a:xfrm>
            <a:prstGeom prst="rect">
              <a:avLst/>
            </a:prstGeom>
            <a:noFill/>
          </p:spPr>
          <p:txBody>
            <a:bodyPr wrap="square" rtlCol="0">
              <a:spAutoFit/>
            </a:bodyPr>
            <a:lstStyle/>
            <a:p>
              <a:r>
                <a:rPr lang="en-US" sz="1000" dirty="0"/>
                <a:t>Molar mass</a:t>
              </a:r>
            </a:p>
          </p:txBody>
        </p:sp>
      </p:grpSp>
    </p:spTree>
    <p:extLst>
      <p:ext uri="{BB962C8B-B14F-4D97-AF65-F5344CB8AC3E}">
        <p14:creationId xmlns:p14="http://schemas.microsoft.com/office/powerpoint/2010/main" val="68749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76200" y="990600"/>
            <a:ext cx="8915400"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lvl="0" indent="0">
              <a:spcBef>
                <a:spcPts val="1200"/>
              </a:spcBef>
            </a:pPr>
            <a:r>
              <a:rPr lang="en-US" sz="2800" dirty="0">
                <a:solidFill>
                  <a:srgbClr val="FFFF00"/>
                </a:solidFill>
              </a:rPr>
              <a:t>The goal in manipulating </a:t>
            </a:r>
            <a:r>
              <a:rPr lang="en-US" sz="2800" dirty="0">
                <a:solidFill>
                  <a:srgbClr val="0070C0"/>
                </a:solidFill>
              </a:rPr>
              <a:t>molar mass</a:t>
            </a:r>
            <a:r>
              <a:rPr lang="en-US" sz="2800" dirty="0">
                <a:solidFill>
                  <a:srgbClr val="FFFF00"/>
                </a:solidFill>
              </a:rPr>
              <a:t>, </a:t>
            </a:r>
            <a:r>
              <a:rPr lang="en-US" sz="2800" dirty="0">
                <a:solidFill>
                  <a:srgbClr val="FF0000"/>
                </a:solidFill>
              </a:rPr>
              <a:t>molar volume</a:t>
            </a:r>
            <a:r>
              <a:rPr lang="en-US" sz="2800" dirty="0">
                <a:solidFill>
                  <a:srgbClr val="FFFF00"/>
                </a:solidFill>
              </a:rPr>
              <a:t>, and </a:t>
            </a:r>
            <a:r>
              <a:rPr lang="en-US" altLang="en-US" sz="2800" dirty="0">
                <a:solidFill>
                  <a:srgbClr val="7030A0"/>
                </a:solidFill>
              </a:rPr>
              <a:t>representative particles (N</a:t>
            </a:r>
            <a:r>
              <a:rPr lang="en-US" altLang="en-US" sz="2800" baseline="-25000" dirty="0">
                <a:solidFill>
                  <a:srgbClr val="7030A0"/>
                </a:solidFill>
              </a:rPr>
              <a:t>A</a:t>
            </a:r>
            <a:r>
              <a:rPr lang="en-US" altLang="en-US" sz="2800" dirty="0">
                <a:solidFill>
                  <a:srgbClr val="7030A0"/>
                </a:solidFill>
              </a:rPr>
              <a:t>) </a:t>
            </a:r>
            <a:r>
              <a:rPr lang="en-US" sz="2800" dirty="0">
                <a:solidFill>
                  <a:srgbClr val="FFFF00"/>
                </a:solidFill>
              </a:rPr>
              <a:t>was to be able to determine exact quantities of a substance in a reaction [analytical or </a:t>
            </a:r>
            <a:r>
              <a:rPr lang="en-US" sz="2800" dirty="0">
                <a:solidFill>
                  <a:srgbClr val="FF0000"/>
                </a:solidFill>
              </a:rPr>
              <a:t>quantitative analysis</a:t>
            </a:r>
            <a:r>
              <a:rPr lang="en-US" sz="2800" dirty="0">
                <a:solidFill>
                  <a:srgbClr val="FFFF00"/>
                </a:solidFill>
              </a:rPr>
              <a:t>] </a:t>
            </a:r>
            <a:r>
              <a:rPr lang="en-US" sz="2800" dirty="0"/>
              <a:t>AND how they relate to each other.</a:t>
            </a:r>
          </a:p>
          <a:p>
            <a:pPr marL="0" indent="0">
              <a:spcBef>
                <a:spcPts val="1200"/>
              </a:spcBef>
            </a:pPr>
            <a:endParaRPr lang="en-US" altLang="en-US" sz="2800" dirty="0">
              <a:solidFill>
                <a:srgbClr val="7030A0"/>
              </a:solidFill>
            </a:endParaRPr>
          </a:p>
        </p:txBody>
      </p:sp>
      <p:sp>
        <p:nvSpPr>
          <p:cNvPr id="151558" name="Rectangle 6"/>
          <p:cNvSpPr>
            <a:spLocks noGrp="1" noChangeArrowheads="1"/>
          </p:cNvSpPr>
          <p:nvPr>
            <p:ph type="title"/>
          </p:nvPr>
        </p:nvSpPr>
        <p:spPr>
          <a:xfrm>
            <a:off x="1600200" y="76200"/>
            <a:ext cx="5867400" cy="826304"/>
          </a:xfrm>
          <a:solidFill>
            <a:schemeClr val="accent6">
              <a:lumMod val="20000"/>
              <a:lumOff val="80000"/>
            </a:schemeClr>
          </a:solidFill>
          <a:ln/>
        </p:spPr>
        <p:txBody>
          <a:bodyPr/>
          <a:lstStyle/>
          <a:p>
            <a:pPr lvl="0" algn="ctr"/>
            <a:r>
              <a:rPr lang="en-US" sz="3600" dirty="0">
                <a:effectLst/>
              </a:rPr>
              <a:t>Stoichiometry of Equations</a:t>
            </a: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17" y="3145974"/>
            <a:ext cx="8290965" cy="3271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quals 1">
            <a:extLst>
              <a:ext uri="{FF2B5EF4-FFF2-40B4-BE49-F238E27FC236}">
                <a16:creationId xmlns:a16="http://schemas.microsoft.com/office/drawing/2014/main" id="{9CB25356-D6B5-4FBD-9830-8A1317D8FF36}"/>
              </a:ext>
            </a:extLst>
          </p:cNvPr>
          <p:cNvSpPr/>
          <p:nvPr/>
        </p:nvSpPr>
        <p:spPr bwMode="auto">
          <a:xfrm>
            <a:off x="3848099" y="4082772"/>
            <a:ext cx="1447800" cy="1143000"/>
          </a:xfrm>
          <a:prstGeom prst="mathEqual">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556"/>
                                        </p:tgtEl>
                                        <p:attrNameLst>
                                          <p:attrName>style.visibility</p:attrName>
                                        </p:attrNameLst>
                                      </p:cBhvr>
                                      <p:to>
                                        <p:strVal val="visible"/>
                                      </p:to>
                                    </p:set>
                                    <p:animEffect transition="in" filter="fade">
                                      <p:cBhvr>
                                        <p:cTn id="7" dur="500"/>
                                        <p:tgtEl>
                                          <p:spTgt spid="1515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left)">
                                      <p:cBhvr>
                                        <p:cTn id="12" dur="6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Text Box 4"/>
          <p:cNvSpPr txBox="1">
            <a:spLocks noChangeArrowheads="1"/>
          </p:cNvSpPr>
          <p:nvPr/>
        </p:nvSpPr>
        <p:spPr bwMode="auto">
          <a:xfrm>
            <a:off x="76200" y="990600"/>
            <a:ext cx="89154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ts val="1200"/>
              </a:spcBef>
            </a:pPr>
            <a:r>
              <a:rPr lang="en-US" altLang="en-US" sz="2800" b="0" dirty="0">
                <a:solidFill>
                  <a:schemeClr val="tx1"/>
                </a:solidFill>
              </a:rPr>
              <a:t>The calculations of reactants and products in chemical reactions is called </a:t>
            </a:r>
            <a:r>
              <a:rPr lang="en-US" altLang="en-US" sz="2800" b="1" dirty="0">
                <a:solidFill>
                  <a:srgbClr val="FFFF00"/>
                </a:solidFill>
                <a:effectLst>
                  <a:outerShdw blurRad="38100" dist="38100" dir="2700000" algn="tl">
                    <a:srgbClr val="000000">
                      <a:alpha val="43137"/>
                    </a:srgbClr>
                  </a:outerShdw>
                </a:effectLst>
              </a:rPr>
              <a:t>stoichiometry</a:t>
            </a:r>
            <a:r>
              <a:rPr lang="en-US" altLang="en-US" sz="2800" b="0" dirty="0">
                <a:solidFill>
                  <a:schemeClr val="tx1"/>
                </a:solidFill>
              </a:rPr>
              <a:t>.</a:t>
            </a:r>
          </a:p>
          <a:p>
            <a:pPr marL="0" indent="0">
              <a:spcBef>
                <a:spcPts val="1200"/>
              </a:spcBef>
            </a:pPr>
            <a:r>
              <a:rPr lang="en-US" altLang="en-US" sz="2800" dirty="0">
                <a:solidFill>
                  <a:srgbClr val="7030A0"/>
                </a:solidFill>
              </a:rPr>
              <a:t>For chemists, stoichiometry is a form of bookkeeping.</a:t>
            </a:r>
          </a:p>
        </p:txBody>
      </p:sp>
      <p:sp>
        <p:nvSpPr>
          <p:cNvPr id="151558" name="Rectangle 6"/>
          <p:cNvSpPr>
            <a:spLocks noGrp="1" noChangeArrowheads="1"/>
          </p:cNvSpPr>
          <p:nvPr>
            <p:ph type="title"/>
          </p:nvPr>
        </p:nvSpPr>
        <p:spPr>
          <a:xfrm>
            <a:off x="1600200" y="76200"/>
            <a:ext cx="5867400" cy="826304"/>
          </a:xfrm>
          <a:solidFill>
            <a:schemeClr val="accent6">
              <a:lumMod val="20000"/>
              <a:lumOff val="80000"/>
            </a:schemeClr>
          </a:solidFill>
          <a:ln/>
        </p:spPr>
        <p:txBody>
          <a:bodyPr/>
          <a:lstStyle/>
          <a:p>
            <a:pPr lvl="0" algn="ctr"/>
            <a:r>
              <a:rPr lang="en-US" sz="3600" dirty="0">
                <a:effectLst/>
              </a:rPr>
              <a:t>Stoichiometry of Equations</a:t>
            </a: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pic>
        <p:nvPicPr>
          <p:cNvPr id="2" name="Picture 1">
            <a:extLst>
              <a:ext uri="{FF2B5EF4-FFF2-40B4-BE49-F238E27FC236}">
                <a16:creationId xmlns:a16="http://schemas.microsoft.com/office/drawing/2014/main" id="{CE685D1A-C5AA-406E-B050-D44FC8E1C615}"/>
              </a:ext>
            </a:extLst>
          </p:cNvPr>
          <p:cNvPicPr>
            <a:picLocks noChangeAspect="1"/>
          </p:cNvPicPr>
          <p:nvPr/>
        </p:nvPicPr>
        <p:blipFill>
          <a:blip r:embed="rId3"/>
          <a:stretch>
            <a:fillRect/>
          </a:stretch>
        </p:blipFill>
        <p:spPr>
          <a:xfrm>
            <a:off x="2285947" y="2597134"/>
            <a:ext cx="4495905" cy="4032266"/>
          </a:xfrm>
          <a:prstGeom prst="rect">
            <a:avLst/>
          </a:prstGeom>
        </p:spPr>
      </p:pic>
    </p:spTree>
    <p:extLst>
      <p:ext uri="{BB962C8B-B14F-4D97-AF65-F5344CB8AC3E}">
        <p14:creationId xmlns:p14="http://schemas.microsoft.com/office/powerpoint/2010/main" val="285263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animEffect transition="in" filter="fade">
                                      <p:cBhvr>
                                        <p:cTn id="7" dur="500"/>
                                        <p:tgtEl>
                                          <p:spTgt spid="151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556">
                                            <p:txEl>
                                              <p:pRg st="1" end="1"/>
                                            </p:txEl>
                                          </p:spTgt>
                                        </p:tgtEl>
                                        <p:attrNameLst>
                                          <p:attrName>style.visibility</p:attrName>
                                        </p:attrNameLst>
                                      </p:cBhvr>
                                      <p:to>
                                        <p:strVal val="visible"/>
                                      </p:to>
                                    </p:set>
                                    <p:animEffect transition="in" filter="fade">
                                      <p:cBhvr>
                                        <p:cTn id="12" dur="500"/>
                                        <p:tgtEl>
                                          <p:spTgt spid="1515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5989</TotalTime>
  <Words>3562</Words>
  <Application>Microsoft Office PowerPoint</Application>
  <PresentationFormat>On-screen Show (4:3)</PresentationFormat>
  <Paragraphs>447</Paragraphs>
  <Slides>49</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Arial Unicode MS</vt:lpstr>
      <vt:lpstr>Symbol</vt:lpstr>
      <vt:lpstr>Times New Roman</vt:lpstr>
      <vt:lpstr>Wingdings</vt:lpstr>
      <vt:lpstr>ヒラギノ角ゴ Pro W3</vt:lpstr>
      <vt:lpstr>Blank Presentation</vt:lpstr>
      <vt:lpstr>7_Blank Presentation</vt:lpstr>
      <vt:lpstr>Click on “Slide Show”</vt:lpstr>
      <vt:lpstr>PowerPoint Presentation</vt:lpstr>
      <vt:lpstr>PowerPoint Presentation</vt:lpstr>
      <vt:lpstr>Molar Quantities</vt:lpstr>
      <vt:lpstr>Molar Quantities</vt:lpstr>
      <vt:lpstr>Molar Quantities</vt:lpstr>
      <vt:lpstr>Molar Quantities</vt:lpstr>
      <vt:lpstr>Stoichiometry of Equations</vt:lpstr>
      <vt:lpstr>Stoichiometry of Equations</vt:lpstr>
      <vt:lpstr>Stoichiometry of Cooking</vt:lpstr>
      <vt:lpstr>PowerPoint Presentation</vt:lpstr>
      <vt:lpstr>PowerPoint Presentation</vt:lpstr>
      <vt:lpstr>Learning Mole Ratios</vt:lpstr>
      <vt:lpstr>Learning Mole Ratios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Stoichiometry of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Review</vt:lpstr>
      <vt:lpstr>Review</vt:lpstr>
      <vt:lpstr>Review</vt:lpstr>
      <vt:lpstr>PowerPoint Presentation</vt:lpstr>
      <vt:lpstr>PowerPoint Presentation</vt:lpstr>
      <vt:lpstr>PowerPoint Presentation</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231</cp:revision>
  <dcterms:created xsi:type="dcterms:W3CDTF">2009-07-10T02:57:27Z</dcterms:created>
  <dcterms:modified xsi:type="dcterms:W3CDTF">2024-11-01T20:06:21Z</dcterms:modified>
</cp:coreProperties>
</file>