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1" r:id="rId3"/>
    <p:sldMasterId id="2147483676" r:id="rId4"/>
    <p:sldMasterId id="2147483684" r:id="rId5"/>
    <p:sldMasterId id="2147483692" r:id="rId6"/>
    <p:sldMasterId id="2147483705" r:id="rId7"/>
    <p:sldMasterId id="2147483713" r:id="rId8"/>
    <p:sldMasterId id="2147483722" r:id="rId9"/>
    <p:sldMasterId id="2147483731" r:id="rId10"/>
  </p:sldMasterIdLst>
  <p:notesMasterIdLst>
    <p:notesMasterId r:id="rId76"/>
  </p:notesMasterIdLst>
  <p:sldIdLst>
    <p:sldId id="1139" r:id="rId11"/>
    <p:sldId id="259" r:id="rId12"/>
    <p:sldId id="805" r:id="rId13"/>
    <p:sldId id="806" r:id="rId14"/>
    <p:sldId id="766" r:id="rId15"/>
    <p:sldId id="768" r:id="rId16"/>
    <p:sldId id="776" r:id="rId17"/>
    <p:sldId id="271" r:id="rId18"/>
    <p:sldId id="807" r:id="rId19"/>
    <p:sldId id="761" r:id="rId20"/>
    <p:sldId id="810" r:id="rId21"/>
    <p:sldId id="586" r:id="rId22"/>
    <p:sldId id="813" r:id="rId23"/>
    <p:sldId id="767" r:id="rId24"/>
    <p:sldId id="769" r:id="rId25"/>
    <p:sldId id="770" r:id="rId26"/>
    <p:sldId id="771" r:id="rId27"/>
    <p:sldId id="772" r:id="rId28"/>
    <p:sldId id="773" r:id="rId29"/>
    <p:sldId id="774" r:id="rId30"/>
    <p:sldId id="775" r:id="rId31"/>
    <p:sldId id="777" r:id="rId32"/>
    <p:sldId id="808" r:id="rId33"/>
    <p:sldId id="778" r:id="rId34"/>
    <p:sldId id="779" r:id="rId35"/>
    <p:sldId id="688" r:id="rId36"/>
    <p:sldId id="780" r:id="rId37"/>
    <p:sldId id="781" r:id="rId38"/>
    <p:sldId id="699" r:id="rId39"/>
    <p:sldId id="713" r:id="rId40"/>
    <p:sldId id="716" r:id="rId41"/>
    <p:sldId id="809" r:id="rId42"/>
    <p:sldId id="717" r:id="rId43"/>
    <p:sldId id="804" r:id="rId44"/>
    <p:sldId id="783" r:id="rId45"/>
    <p:sldId id="782" r:id="rId46"/>
    <p:sldId id="788" r:id="rId47"/>
    <p:sldId id="787" r:id="rId48"/>
    <p:sldId id="726" r:id="rId49"/>
    <p:sldId id="786" r:id="rId50"/>
    <p:sldId id="789" r:id="rId51"/>
    <p:sldId id="727" r:id="rId52"/>
    <p:sldId id="729" r:id="rId53"/>
    <p:sldId id="785" r:id="rId54"/>
    <p:sldId id="732" r:id="rId55"/>
    <p:sldId id="799" r:id="rId56"/>
    <p:sldId id="811" r:id="rId57"/>
    <p:sldId id="733" r:id="rId58"/>
    <p:sldId id="801" r:id="rId59"/>
    <p:sldId id="812" r:id="rId60"/>
    <p:sldId id="800" r:id="rId61"/>
    <p:sldId id="803" r:id="rId62"/>
    <p:sldId id="802" r:id="rId63"/>
    <p:sldId id="791" r:id="rId64"/>
    <p:sldId id="790" r:id="rId65"/>
    <p:sldId id="794" r:id="rId66"/>
    <p:sldId id="792" r:id="rId67"/>
    <p:sldId id="798" r:id="rId68"/>
    <p:sldId id="795" r:id="rId69"/>
    <p:sldId id="797" r:id="rId70"/>
    <p:sldId id="796" r:id="rId71"/>
    <p:sldId id="467" r:id="rId72"/>
    <p:sldId id="424" r:id="rId73"/>
    <p:sldId id="409" r:id="rId74"/>
    <p:sldId id="468" r:id="rId75"/>
  </p:sldIdLst>
  <p:sldSz cx="9144000" cy="6858000" type="screen4x3"/>
  <p:notesSz cx="6858000" cy="9144000"/>
  <p:defaultTextStyle>
    <a:defPPr>
      <a:defRPr lang="en-US"/>
    </a:defPPr>
    <a:lvl1pPr algn="l" rtl="0" eaLnBrk="0" fontAlgn="base" hangingPunct="0">
      <a:spcBef>
        <a:spcPct val="0"/>
      </a:spcBef>
      <a:spcAft>
        <a:spcPct val="0"/>
      </a:spcAft>
      <a:defRPr sz="2700" kern="1200">
        <a:solidFill>
          <a:schemeClr val="tx1"/>
        </a:solidFill>
        <a:latin typeface="Arial" panose="020B0604020202020204" pitchFamily="34" charset="0"/>
        <a:ea typeface="MS PGothic" panose="020B0600070205080204" pitchFamily="34" charset="-128"/>
        <a:cs typeface="+mn-cs"/>
      </a:defRPr>
    </a:lvl1pPr>
    <a:lvl2pPr marL="456044" algn="l" rtl="0" eaLnBrk="0" fontAlgn="base" hangingPunct="0">
      <a:spcBef>
        <a:spcPct val="0"/>
      </a:spcBef>
      <a:spcAft>
        <a:spcPct val="0"/>
      </a:spcAft>
      <a:defRPr sz="2700" kern="1200">
        <a:solidFill>
          <a:schemeClr val="tx1"/>
        </a:solidFill>
        <a:latin typeface="Arial" panose="020B0604020202020204" pitchFamily="34" charset="0"/>
        <a:ea typeface="MS PGothic" panose="020B0600070205080204" pitchFamily="34" charset="-128"/>
        <a:cs typeface="+mn-cs"/>
      </a:defRPr>
    </a:lvl2pPr>
    <a:lvl3pPr marL="912094" algn="l" rtl="0" eaLnBrk="0" fontAlgn="base" hangingPunct="0">
      <a:spcBef>
        <a:spcPct val="0"/>
      </a:spcBef>
      <a:spcAft>
        <a:spcPct val="0"/>
      </a:spcAft>
      <a:defRPr sz="2700" kern="1200">
        <a:solidFill>
          <a:schemeClr val="tx1"/>
        </a:solidFill>
        <a:latin typeface="Arial" panose="020B0604020202020204" pitchFamily="34" charset="0"/>
        <a:ea typeface="MS PGothic" panose="020B0600070205080204" pitchFamily="34" charset="-128"/>
        <a:cs typeface="+mn-cs"/>
      </a:defRPr>
    </a:lvl3pPr>
    <a:lvl4pPr marL="1368148" algn="l" rtl="0" eaLnBrk="0" fontAlgn="base" hangingPunct="0">
      <a:spcBef>
        <a:spcPct val="0"/>
      </a:spcBef>
      <a:spcAft>
        <a:spcPct val="0"/>
      </a:spcAft>
      <a:defRPr sz="2700" kern="1200">
        <a:solidFill>
          <a:schemeClr val="tx1"/>
        </a:solidFill>
        <a:latin typeface="Arial" panose="020B0604020202020204" pitchFamily="34" charset="0"/>
        <a:ea typeface="MS PGothic" panose="020B0600070205080204" pitchFamily="34" charset="-128"/>
        <a:cs typeface="+mn-cs"/>
      </a:defRPr>
    </a:lvl4pPr>
    <a:lvl5pPr marL="1824200" algn="l" rtl="0" eaLnBrk="0" fontAlgn="base" hangingPunct="0">
      <a:spcBef>
        <a:spcPct val="0"/>
      </a:spcBef>
      <a:spcAft>
        <a:spcPct val="0"/>
      </a:spcAft>
      <a:defRPr sz="2700" kern="1200">
        <a:solidFill>
          <a:schemeClr val="tx1"/>
        </a:solidFill>
        <a:latin typeface="Arial" panose="020B0604020202020204" pitchFamily="34" charset="0"/>
        <a:ea typeface="MS PGothic" panose="020B0600070205080204" pitchFamily="34" charset="-128"/>
        <a:cs typeface="+mn-cs"/>
      </a:defRPr>
    </a:lvl5pPr>
    <a:lvl6pPr marL="2280244" algn="l" defTabSz="912094" rtl="0" eaLnBrk="1" latinLnBrk="0" hangingPunct="1">
      <a:defRPr sz="2700" kern="1200">
        <a:solidFill>
          <a:schemeClr val="tx1"/>
        </a:solidFill>
        <a:latin typeface="Arial" panose="020B0604020202020204" pitchFamily="34" charset="0"/>
        <a:ea typeface="MS PGothic" panose="020B0600070205080204" pitchFamily="34" charset="-128"/>
        <a:cs typeface="+mn-cs"/>
      </a:defRPr>
    </a:lvl6pPr>
    <a:lvl7pPr marL="2736290" algn="l" defTabSz="912094" rtl="0" eaLnBrk="1" latinLnBrk="0" hangingPunct="1">
      <a:defRPr sz="2700" kern="1200">
        <a:solidFill>
          <a:schemeClr val="tx1"/>
        </a:solidFill>
        <a:latin typeface="Arial" panose="020B0604020202020204" pitchFamily="34" charset="0"/>
        <a:ea typeface="MS PGothic" panose="020B0600070205080204" pitchFamily="34" charset="-128"/>
        <a:cs typeface="+mn-cs"/>
      </a:defRPr>
    </a:lvl7pPr>
    <a:lvl8pPr marL="3192336" algn="l" defTabSz="912094" rtl="0" eaLnBrk="1" latinLnBrk="0" hangingPunct="1">
      <a:defRPr sz="2700" kern="1200">
        <a:solidFill>
          <a:schemeClr val="tx1"/>
        </a:solidFill>
        <a:latin typeface="Arial" panose="020B0604020202020204" pitchFamily="34" charset="0"/>
        <a:ea typeface="MS PGothic" panose="020B0600070205080204" pitchFamily="34" charset="-128"/>
        <a:cs typeface="+mn-cs"/>
      </a:defRPr>
    </a:lvl8pPr>
    <a:lvl9pPr marL="3648388" algn="l" defTabSz="912094" rtl="0" eaLnBrk="1" latinLnBrk="0" hangingPunct="1">
      <a:defRPr sz="27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Tamer" initials="JT" lastIdx="1" clrIdx="0"/>
  <p:cmAuthor id="1" name="Katherine Porter" initials="KA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498"/>
    <a:srgbClr val="EA6F1E"/>
    <a:srgbClr val="AE02A2"/>
    <a:srgbClr val="B54C8C"/>
    <a:srgbClr val="FFFFFF"/>
    <a:srgbClr val="A3B53D"/>
    <a:srgbClr val="FFB732"/>
    <a:srgbClr val="D13426"/>
    <a:srgbClr val="874B98"/>
    <a:srgbClr val="5D88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89644" autoAdjust="0"/>
  </p:normalViewPr>
  <p:slideViewPr>
    <p:cSldViewPr>
      <p:cViewPr varScale="1">
        <p:scale>
          <a:sx n="83" d="100"/>
          <a:sy n="83" d="100"/>
        </p:scale>
        <p:origin x="845" y="226"/>
      </p:cViewPr>
      <p:guideLst>
        <p:guide orient="horz" pos="2160"/>
        <p:guide pos="2880"/>
      </p:guideLst>
    </p:cSldViewPr>
  </p:slideViewPr>
  <p:outlineViewPr>
    <p:cViewPr>
      <p:scale>
        <a:sx n="33" d="100"/>
        <a:sy n="33" d="100"/>
      </p:scale>
      <p:origin x="0" y="0"/>
    </p:cViewPr>
  </p:outlineViewPr>
  <p:notesTextViewPr>
    <p:cViewPr>
      <p:scale>
        <a:sx n="60" d="100"/>
        <a:sy n="60" d="100"/>
      </p:scale>
      <p:origin x="0" y="0"/>
    </p:cViewPr>
  </p:notesTextViewPr>
  <p:sorterViewPr>
    <p:cViewPr>
      <p:scale>
        <a:sx n="66" d="100"/>
        <a:sy n="66" d="100"/>
      </p:scale>
      <p:origin x="0" y="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886886F4-19FC-40A4-8F16-729FABF9E689}" type="slidenum">
              <a:rPr lang="en-US" altLang="en-US"/>
              <a:pPr/>
              <a:t>‹#›</a:t>
            </a:fld>
            <a:endParaRPr lang="en-US" altLang="en-US"/>
          </a:p>
        </p:txBody>
      </p:sp>
    </p:spTree>
    <p:extLst>
      <p:ext uri="{BB962C8B-B14F-4D97-AF65-F5344CB8AC3E}">
        <p14:creationId xmlns:p14="http://schemas.microsoft.com/office/powerpoint/2010/main" val="10357527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anose="020B0604020202020204" pitchFamily="34" charset="0"/>
        <a:ea typeface="MS PGothic" panose="020B0600070205080204" pitchFamily="34" charset="-128"/>
        <a:cs typeface="+mn-cs"/>
      </a:defRPr>
    </a:lvl1pPr>
    <a:lvl2pPr marL="456044" algn="l" rtl="0" fontAlgn="base">
      <a:spcBef>
        <a:spcPct val="30000"/>
      </a:spcBef>
      <a:spcAft>
        <a:spcPct val="0"/>
      </a:spcAft>
      <a:defRPr sz="1300" kern="1200">
        <a:solidFill>
          <a:schemeClr val="tx1"/>
        </a:solidFill>
        <a:latin typeface="Arial" panose="020B0604020202020204" pitchFamily="34" charset="0"/>
        <a:ea typeface="MS PGothic" panose="020B0600070205080204" pitchFamily="34" charset="-128"/>
        <a:cs typeface="+mn-cs"/>
      </a:defRPr>
    </a:lvl2pPr>
    <a:lvl3pPr marL="912094" algn="l" rtl="0" fontAlgn="base">
      <a:spcBef>
        <a:spcPct val="30000"/>
      </a:spcBef>
      <a:spcAft>
        <a:spcPct val="0"/>
      </a:spcAft>
      <a:defRPr sz="1300" kern="1200">
        <a:solidFill>
          <a:schemeClr val="tx1"/>
        </a:solidFill>
        <a:latin typeface="Arial" panose="020B0604020202020204" pitchFamily="34" charset="0"/>
        <a:ea typeface="MS PGothic" panose="020B0600070205080204" pitchFamily="34" charset="-128"/>
        <a:cs typeface="+mn-cs"/>
      </a:defRPr>
    </a:lvl3pPr>
    <a:lvl4pPr marL="1368148" algn="l" rtl="0" fontAlgn="base">
      <a:spcBef>
        <a:spcPct val="30000"/>
      </a:spcBef>
      <a:spcAft>
        <a:spcPct val="0"/>
      </a:spcAft>
      <a:defRPr sz="1300" kern="1200">
        <a:solidFill>
          <a:schemeClr val="tx1"/>
        </a:solidFill>
        <a:latin typeface="Arial" panose="020B0604020202020204" pitchFamily="34" charset="0"/>
        <a:ea typeface="MS PGothic" panose="020B0600070205080204" pitchFamily="34" charset="-128"/>
        <a:cs typeface="+mn-cs"/>
      </a:defRPr>
    </a:lvl4pPr>
    <a:lvl5pPr marL="1824200" algn="l" rtl="0" fontAlgn="base">
      <a:spcBef>
        <a:spcPct val="30000"/>
      </a:spcBef>
      <a:spcAft>
        <a:spcPct val="0"/>
      </a:spcAft>
      <a:defRPr sz="1300" kern="1200">
        <a:solidFill>
          <a:schemeClr val="tx1"/>
        </a:solidFill>
        <a:latin typeface="Arial" panose="020B0604020202020204" pitchFamily="34" charset="0"/>
        <a:ea typeface="MS PGothic" panose="020B0600070205080204" pitchFamily="34" charset="-128"/>
        <a:cs typeface="+mn-cs"/>
      </a:defRPr>
    </a:lvl5pPr>
    <a:lvl6pPr marL="2280244" algn="l" defTabSz="912094" rtl="0" eaLnBrk="1" latinLnBrk="0" hangingPunct="1">
      <a:defRPr sz="1300" kern="1200">
        <a:solidFill>
          <a:schemeClr val="tx1"/>
        </a:solidFill>
        <a:latin typeface="+mn-lt"/>
        <a:ea typeface="+mn-ea"/>
        <a:cs typeface="+mn-cs"/>
      </a:defRPr>
    </a:lvl6pPr>
    <a:lvl7pPr marL="2736290" algn="l" defTabSz="912094" rtl="0" eaLnBrk="1" latinLnBrk="0" hangingPunct="1">
      <a:defRPr sz="1300" kern="1200">
        <a:solidFill>
          <a:schemeClr val="tx1"/>
        </a:solidFill>
        <a:latin typeface="+mn-lt"/>
        <a:ea typeface="+mn-ea"/>
        <a:cs typeface="+mn-cs"/>
      </a:defRPr>
    </a:lvl7pPr>
    <a:lvl8pPr marL="3192336" algn="l" defTabSz="912094" rtl="0" eaLnBrk="1" latinLnBrk="0" hangingPunct="1">
      <a:defRPr sz="1300" kern="1200">
        <a:solidFill>
          <a:schemeClr val="tx1"/>
        </a:solidFill>
        <a:latin typeface="+mn-lt"/>
        <a:ea typeface="+mn-ea"/>
        <a:cs typeface="+mn-cs"/>
      </a:defRPr>
    </a:lvl8pPr>
    <a:lvl9pPr marL="3648388" algn="l" defTabSz="91209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871E0-BDCD-4040-9500-38A6740F6C93}" type="slidenum">
              <a:rPr lang="en-US" altLang="en-US"/>
              <a:pPr/>
              <a:t>2</a:t>
            </a:fld>
            <a:endParaRPr lang="en-US" altLang="en-US"/>
          </a:p>
        </p:txBody>
      </p:sp>
      <p:sp>
        <p:nvSpPr>
          <p:cNvPr id="401410" name="Rectangle 2"/>
          <p:cNvSpPr>
            <a:spLocks noGrp="1" noRot="1" noChangeAspect="1" noChangeArrowheads="1" noTextEdit="1"/>
          </p:cNvSpPr>
          <p:nvPr>
            <p:ph type="sldImg"/>
          </p:nvPr>
        </p:nvSpPr>
        <p:spPr>
          <a:xfrm>
            <a:off x="1143000" y="685800"/>
            <a:ext cx="4572000" cy="3429000"/>
          </a:xfrm>
          <a:ln/>
        </p:spPr>
      </p:sp>
      <p:sp>
        <p:nvSpPr>
          <p:cNvPr id="401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733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083F6-8DDB-4D44-BEBD-3E5DA0D51775}" type="slidenum">
              <a:rPr lang="en-US" altLang="en-US"/>
              <a:pPr/>
              <a:t>11</a:t>
            </a:fld>
            <a:endParaRPr lang="en-US" altLang="en-US"/>
          </a:p>
        </p:txBody>
      </p:sp>
      <p:sp>
        <p:nvSpPr>
          <p:cNvPr id="402434" name="Rectangle 2"/>
          <p:cNvSpPr>
            <a:spLocks noGrp="1" noRot="1" noChangeAspect="1" noChangeArrowheads="1" noTextEdit="1"/>
          </p:cNvSpPr>
          <p:nvPr>
            <p:ph type="sldImg"/>
          </p:nvPr>
        </p:nvSpPr>
        <p:spPr>
          <a:xfrm>
            <a:off x="1143000" y="685800"/>
            <a:ext cx="4572000" cy="3429000"/>
          </a:xfrm>
          <a:ln/>
        </p:spPr>
      </p:sp>
      <p:sp>
        <p:nvSpPr>
          <p:cNvPr id="402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9430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C85B3-2F7E-4809-8143-EC2366C0ECBF}" type="slidenum">
              <a:rPr lang="en-US" altLang="en-US"/>
              <a:pPr/>
              <a:t>12</a:t>
            </a:fld>
            <a:endParaRPr lang="en-US" altLang="en-US"/>
          </a:p>
        </p:txBody>
      </p:sp>
      <p:sp>
        <p:nvSpPr>
          <p:cNvPr id="414722" name="Rectangle 2"/>
          <p:cNvSpPr>
            <a:spLocks noGrp="1" noRot="1" noChangeAspect="1" noChangeArrowheads="1" noTextEdit="1"/>
          </p:cNvSpPr>
          <p:nvPr>
            <p:ph type="sldImg"/>
          </p:nvPr>
        </p:nvSpPr>
        <p:spPr>
          <a:xfrm>
            <a:off x="1143000" y="685800"/>
            <a:ext cx="4572000" cy="3429000"/>
          </a:xfrm>
          <a:ln/>
        </p:spPr>
      </p:sp>
      <p:sp>
        <p:nvSpPr>
          <p:cNvPr id="414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73253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C85B3-2F7E-4809-8143-EC2366C0ECBF}" type="slidenum">
              <a:rPr lang="en-US" altLang="en-US"/>
              <a:pPr/>
              <a:t>13</a:t>
            </a:fld>
            <a:endParaRPr lang="en-US" altLang="en-US"/>
          </a:p>
        </p:txBody>
      </p:sp>
      <p:sp>
        <p:nvSpPr>
          <p:cNvPr id="414722" name="Rectangle 2"/>
          <p:cNvSpPr>
            <a:spLocks noGrp="1" noRot="1" noChangeAspect="1" noChangeArrowheads="1" noTextEdit="1"/>
          </p:cNvSpPr>
          <p:nvPr>
            <p:ph type="sldImg"/>
          </p:nvPr>
        </p:nvSpPr>
        <p:spPr>
          <a:xfrm>
            <a:off x="1143000" y="685800"/>
            <a:ext cx="4572000" cy="3429000"/>
          </a:xfrm>
          <a:ln/>
        </p:spPr>
      </p:sp>
      <p:sp>
        <p:nvSpPr>
          <p:cNvPr id="414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2635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Chemists have a similar unit of measure that allows them to conveniently deal with large numbers of atoms of a particular substance – this unit is called the </a:t>
            </a:r>
            <a:r>
              <a:rPr lang="en-US" sz="1050" b="1" kern="1200" dirty="0">
                <a:solidFill>
                  <a:schemeClr val="tx1"/>
                </a:solidFill>
                <a:effectLst/>
                <a:latin typeface="Book Antiqua"/>
                <a:ea typeface="+mn-ea"/>
                <a:cs typeface="Book Antiqua"/>
              </a:rPr>
              <a:t>mole.</a:t>
            </a:r>
            <a:r>
              <a:rPr lang="en-US" sz="1050" kern="1200" dirty="0">
                <a:solidFill>
                  <a:schemeClr val="tx1"/>
                </a:solidFill>
                <a:effectLst/>
                <a:latin typeface="Book Antiqua"/>
                <a:ea typeface="+mn-ea"/>
                <a:cs typeface="Book Antiqua"/>
              </a:rPr>
              <a:t> Just as a dozen of anything</a:t>
            </a:r>
            <a:r>
              <a:rPr lang="en-US" sz="1050" kern="1200" baseline="0" dirty="0">
                <a:solidFill>
                  <a:schemeClr val="tx1"/>
                </a:solidFill>
                <a:effectLst/>
                <a:latin typeface="Book Antiqua"/>
                <a:ea typeface="+mn-ea"/>
                <a:cs typeface="Book Antiqua"/>
              </a:rPr>
              <a:t> is 12 of that thing, a mole of anything is 6.02 × 10</a:t>
            </a:r>
            <a:r>
              <a:rPr lang="en-US" sz="1050" kern="1200" baseline="30000" dirty="0">
                <a:solidFill>
                  <a:schemeClr val="tx1"/>
                </a:solidFill>
                <a:effectLst/>
                <a:latin typeface="Book Antiqua"/>
                <a:ea typeface="+mn-ea"/>
                <a:cs typeface="Book Antiqua"/>
              </a:rPr>
              <a:t>23</a:t>
            </a:r>
            <a:r>
              <a:rPr lang="en-US" sz="1050" kern="1200" baseline="0" dirty="0">
                <a:solidFill>
                  <a:schemeClr val="tx1"/>
                </a:solidFill>
                <a:effectLst/>
                <a:latin typeface="Book Antiqua"/>
                <a:ea typeface="+mn-ea"/>
                <a:cs typeface="Book Antiqua"/>
              </a:rPr>
              <a:t> of that thing.</a:t>
            </a:r>
            <a:endParaRPr lang="en-US" sz="1050"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baseline="0" dirty="0">
                <a:solidFill>
                  <a:schemeClr val="tx1"/>
                </a:solidFill>
                <a:effectLst/>
                <a:latin typeface="Book Antiqua"/>
                <a:ea typeface="+mn-ea"/>
              </a:rPr>
              <a:t>[animate 3 photos] each of these photos shows one mole of a substance.</a:t>
            </a:r>
          </a:p>
          <a:p>
            <a:pPr marL="171450" indent="-171450">
              <a:buFont typeface="Arial" pitchFamily="34" charset="0"/>
              <a:buChar char="•"/>
            </a:pPr>
            <a:r>
              <a:rPr lang="en-US" sz="1050" kern="1200" baseline="0" dirty="0">
                <a:solidFill>
                  <a:schemeClr val="tx1"/>
                </a:solidFill>
                <a:effectLst/>
                <a:latin typeface="Book Antiqua"/>
                <a:ea typeface="+mn-ea"/>
              </a:rPr>
              <a:t>[animate NaCl text box] one mole of sodium chloride has a mass of 58.44 g. It contains 6.02 × 10</a:t>
            </a:r>
            <a:r>
              <a:rPr lang="en-US" sz="1050" kern="1200" baseline="30000" dirty="0">
                <a:solidFill>
                  <a:schemeClr val="tx1"/>
                </a:solidFill>
                <a:effectLst/>
                <a:latin typeface="Book Antiqua"/>
                <a:ea typeface="+mn-ea"/>
              </a:rPr>
              <a:t>23</a:t>
            </a:r>
            <a:r>
              <a:rPr lang="en-US" sz="1050" kern="1200" baseline="0" dirty="0">
                <a:solidFill>
                  <a:schemeClr val="tx1"/>
                </a:solidFill>
                <a:effectLst/>
                <a:latin typeface="Book Antiqua"/>
                <a:ea typeface="+mn-ea"/>
              </a:rPr>
              <a:t> formula units of NaCl.</a:t>
            </a:r>
          </a:p>
          <a:p>
            <a:pPr marL="171450" indent="-171450">
              <a:buFont typeface="Arial" pitchFamily="34" charset="0"/>
              <a:buChar char="•"/>
            </a:pPr>
            <a:r>
              <a:rPr lang="en-US" sz="1050" kern="1200" baseline="0" dirty="0">
                <a:solidFill>
                  <a:schemeClr val="tx1"/>
                </a:solidFill>
                <a:effectLst/>
                <a:latin typeface="Book Antiqua"/>
                <a:ea typeface="+mn-ea"/>
              </a:rPr>
              <a:t>[animate H2O text box] One mole of water has a mass of 18.01 g. It contains 6.02 × 10</a:t>
            </a:r>
            <a:r>
              <a:rPr lang="en-US" sz="1050" kern="1200" baseline="30000" dirty="0">
                <a:solidFill>
                  <a:schemeClr val="tx1"/>
                </a:solidFill>
                <a:effectLst/>
                <a:latin typeface="Book Antiqua"/>
                <a:ea typeface="+mn-ea"/>
              </a:rPr>
              <a:t>23</a:t>
            </a:r>
            <a:r>
              <a:rPr lang="en-US" sz="1050" kern="1200" baseline="0" dirty="0">
                <a:solidFill>
                  <a:schemeClr val="tx1"/>
                </a:solidFill>
                <a:effectLst/>
                <a:latin typeface="Book Antiqua"/>
                <a:ea typeface="+mn-ea"/>
              </a:rPr>
              <a:t> molecules of water.</a:t>
            </a:r>
          </a:p>
          <a:p>
            <a:pPr marL="171450" indent="-171450">
              <a:buFont typeface="Arial" pitchFamily="34" charset="0"/>
              <a:buChar char="•"/>
            </a:pPr>
            <a:r>
              <a:rPr lang="en-US" sz="1050" kern="1200" baseline="0" dirty="0">
                <a:solidFill>
                  <a:schemeClr val="tx1"/>
                </a:solidFill>
                <a:effectLst/>
                <a:latin typeface="Book Antiqua"/>
                <a:ea typeface="+mn-ea"/>
              </a:rPr>
              <a:t>[animate Mg text box] One mole of magnesium has a mass of 24.31 g. It contains 6.02 × 10</a:t>
            </a:r>
            <a:r>
              <a:rPr lang="en-US" sz="1050" kern="1200" baseline="30000" dirty="0">
                <a:solidFill>
                  <a:schemeClr val="tx1"/>
                </a:solidFill>
                <a:effectLst/>
                <a:latin typeface="Book Antiqua"/>
                <a:ea typeface="+mn-ea"/>
              </a:rPr>
              <a:t>23</a:t>
            </a:r>
            <a:r>
              <a:rPr lang="en-US" sz="1050" kern="1200" baseline="0" dirty="0">
                <a:solidFill>
                  <a:schemeClr val="tx1"/>
                </a:solidFill>
                <a:effectLst/>
                <a:latin typeface="Book Antiqua"/>
                <a:ea typeface="+mn-ea"/>
              </a:rPr>
              <a:t> atoms of Mg. </a:t>
            </a:r>
          </a:p>
          <a:p>
            <a:pPr marL="171450" indent="-171450">
              <a:buFont typeface="Arial" pitchFamily="34" charset="0"/>
              <a:buChar char="•"/>
            </a:pPr>
            <a:r>
              <a:rPr lang="en-US" sz="1050" kern="1200" baseline="0" dirty="0">
                <a:solidFill>
                  <a:schemeClr val="tx1"/>
                </a:solidFill>
                <a:effectLst/>
                <a:latin typeface="Book Antiqua"/>
                <a:ea typeface="+mn-ea"/>
              </a:rPr>
              <a:t>Even though these three samples have different masses and take up different volumes, they represent the same number of atoms, molecules, or formula units.</a:t>
            </a:r>
          </a:p>
          <a:p>
            <a:endParaRPr lang="en-US" sz="1050" kern="1200" baseline="0" dirty="0">
              <a:solidFill>
                <a:schemeClr val="tx1"/>
              </a:solidFill>
              <a:effectLst/>
              <a:latin typeface="Book Antiqua"/>
              <a:ea typeface="+mn-ea"/>
            </a:endParaRPr>
          </a:p>
          <a:p>
            <a:r>
              <a:rPr lang="en-US" b="1" u="sng" dirty="0"/>
              <a:t>Source: </a:t>
            </a:r>
            <a:endParaRPr lang="en-US" dirty="0"/>
          </a:p>
          <a:p>
            <a:r>
              <a:rPr lang="en-US" dirty="0"/>
              <a:t>http://commons.wikimedia.org/wiki/File:Balance-NaCl-1mol.jpg</a:t>
            </a:r>
          </a:p>
          <a:p>
            <a:r>
              <a:rPr lang="en-US" dirty="0"/>
              <a:t>http://www.photographersdirect.com/buyers/stockphoto.asp?imageid=2153453</a:t>
            </a:r>
          </a:p>
          <a:p>
            <a:r>
              <a:rPr lang="en-US" dirty="0"/>
              <a:t>http://www.sciencephoto.com/media/1978/enlarge</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922982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Chemists have a similar unit of measure that allows them to conveniently deal with large numbers of atoms of a particular substance – this unit is called the </a:t>
            </a:r>
            <a:r>
              <a:rPr lang="en-US" sz="1050" b="1" kern="1200" dirty="0">
                <a:solidFill>
                  <a:schemeClr val="tx1"/>
                </a:solidFill>
                <a:effectLst/>
                <a:latin typeface="Book Antiqua"/>
                <a:ea typeface="+mn-ea"/>
                <a:cs typeface="Book Antiqua"/>
              </a:rPr>
              <a:t>mole.</a:t>
            </a:r>
            <a:r>
              <a:rPr lang="en-US" sz="1050" kern="1200" dirty="0">
                <a:solidFill>
                  <a:schemeClr val="tx1"/>
                </a:solidFill>
                <a:effectLst/>
                <a:latin typeface="Book Antiqua"/>
                <a:ea typeface="+mn-ea"/>
                <a:cs typeface="Book Antiqua"/>
              </a:rPr>
              <a:t> Just as a dozen of anything</a:t>
            </a:r>
            <a:r>
              <a:rPr lang="en-US" sz="1050" kern="1200" baseline="0" dirty="0">
                <a:solidFill>
                  <a:schemeClr val="tx1"/>
                </a:solidFill>
                <a:effectLst/>
                <a:latin typeface="Book Antiqua"/>
                <a:ea typeface="+mn-ea"/>
                <a:cs typeface="Book Antiqua"/>
              </a:rPr>
              <a:t> is 12 of that thing, a mole of anything is 6.02 × 10</a:t>
            </a:r>
            <a:r>
              <a:rPr lang="en-US" sz="1050" kern="1200" baseline="30000" dirty="0">
                <a:solidFill>
                  <a:schemeClr val="tx1"/>
                </a:solidFill>
                <a:effectLst/>
                <a:latin typeface="Book Antiqua"/>
                <a:ea typeface="+mn-ea"/>
                <a:cs typeface="Book Antiqua"/>
              </a:rPr>
              <a:t>23</a:t>
            </a:r>
            <a:r>
              <a:rPr lang="en-US" sz="1050" kern="1200" baseline="0" dirty="0">
                <a:solidFill>
                  <a:schemeClr val="tx1"/>
                </a:solidFill>
                <a:effectLst/>
                <a:latin typeface="Book Antiqua"/>
                <a:ea typeface="+mn-ea"/>
                <a:cs typeface="Book Antiqua"/>
              </a:rPr>
              <a:t> of that thing.</a:t>
            </a:r>
            <a:endParaRPr lang="en-US" sz="1050"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baseline="0" dirty="0">
                <a:solidFill>
                  <a:schemeClr val="tx1"/>
                </a:solidFill>
                <a:effectLst/>
                <a:latin typeface="Book Antiqua"/>
                <a:ea typeface="+mn-ea"/>
              </a:rPr>
              <a:t>[animate 3 photos] each of these photos shows one mole of a substance.</a:t>
            </a:r>
          </a:p>
          <a:p>
            <a:pPr marL="171450" indent="-171450">
              <a:buFont typeface="Arial" pitchFamily="34" charset="0"/>
              <a:buChar char="•"/>
            </a:pPr>
            <a:r>
              <a:rPr lang="en-US" sz="1050" kern="1200" baseline="0" dirty="0">
                <a:solidFill>
                  <a:schemeClr val="tx1"/>
                </a:solidFill>
                <a:effectLst/>
                <a:latin typeface="Book Antiqua"/>
                <a:ea typeface="+mn-ea"/>
              </a:rPr>
              <a:t>[animate NaCl text box] one mole of sodium chloride has a mass of 58.44 g. It contains 6.02 × 10</a:t>
            </a:r>
            <a:r>
              <a:rPr lang="en-US" sz="1050" kern="1200" baseline="30000" dirty="0">
                <a:solidFill>
                  <a:schemeClr val="tx1"/>
                </a:solidFill>
                <a:effectLst/>
                <a:latin typeface="Book Antiqua"/>
                <a:ea typeface="+mn-ea"/>
              </a:rPr>
              <a:t>23</a:t>
            </a:r>
            <a:r>
              <a:rPr lang="en-US" sz="1050" kern="1200" baseline="0" dirty="0">
                <a:solidFill>
                  <a:schemeClr val="tx1"/>
                </a:solidFill>
                <a:effectLst/>
                <a:latin typeface="Book Antiqua"/>
                <a:ea typeface="+mn-ea"/>
              </a:rPr>
              <a:t> formula units of NaCl.</a:t>
            </a:r>
          </a:p>
          <a:p>
            <a:pPr marL="171450" indent="-171450">
              <a:buFont typeface="Arial" pitchFamily="34" charset="0"/>
              <a:buChar char="•"/>
            </a:pPr>
            <a:r>
              <a:rPr lang="en-US" sz="1050" kern="1200" baseline="0" dirty="0">
                <a:solidFill>
                  <a:schemeClr val="tx1"/>
                </a:solidFill>
                <a:effectLst/>
                <a:latin typeface="Book Antiqua"/>
                <a:ea typeface="+mn-ea"/>
              </a:rPr>
              <a:t>[animate H2O text box] One mole of water has a mass of 18.01 g. It contains 6.02 × 10</a:t>
            </a:r>
            <a:r>
              <a:rPr lang="en-US" sz="1050" kern="1200" baseline="30000" dirty="0">
                <a:solidFill>
                  <a:schemeClr val="tx1"/>
                </a:solidFill>
                <a:effectLst/>
                <a:latin typeface="Book Antiqua"/>
                <a:ea typeface="+mn-ea"/>
              </a:rPr>
              <a:t>23</a:t>
            </a:r>
            <a:r>
              <a:rPr lang="en-US" sz="1050" kern="1200" baseline="0" dirty="0">
                <a:solidFill>
                  <a:schemeClr val="tx1"/>
                </a:solidFill>
                <a:effectLst/>
                <a:latin typeface="Book Antiqua"/>
                <a:ea typeface="+mn-ea"/>
              </a:rPr>
              <a:t> molecules of water.</a:t>
            </a:r>
          </a:p>
          <a:p>
            <a:pPr marL="171450" indent="-171450">
              <a:buFont typeface="Arial" pitchFamily="34" charset="0"/>
              <a:buChar char="•"/>
            </a:pPr>
            <a:r>
              <a:rPr lang="en-US" sz="1050" kern="1200" baseline="0" dirty="0">
                <a:solidFill>
                  <a:schemeClr val="tx1"/>
                </a:solidFill>
                <a:effectLst/>
                <a:latin typeface="Book Antiqua"/>
                <a:ea typeface="+mn-ea"/>
              </a:rPr>
              <a:t>[animate Mg text box] One mole of magnesium has a mass of 24.31 g. It contains 6.02 × 10</a:t>
            </a:r>
            <a:r>
              <a:rPr lang="en-US" sz="1050" kern="1200" baseline="30000" dirty="0">
                <a:solidFill>
                  <a:schemeClr val="tx1"/>
                </a:solidFill>
                <a:effectLst/>
                <a:latin typeface="Book Antiqua"/>
                <a:ea typeface="+mn-ea"/>
              </a:rPr>
              <a:t>23</a:t>
            </a:r>
            <a:r>
              <a:rPr lang="en-US" sz="1050" kern="1200" baseline="0" dirty="0">
                <a:solidFill>
                  <a:schemeClr val="tx1"/>
                </a:solidFill>
                <a:effectLst/>
                <a:latin typeface="Book Antiqua"/>
                <a:ea typeface="+mn-ea"/>
              </a:rPr>
              <a:t> atoms of Mg. </a:t>
            </a:r>
          </a:p>
          <a:p>
            <a:pPr marL="171450" indent="-171450">
              <a:buFont typeface="Arial" pitchFamily="34" charset="0"/>
              <a:buChar char="•"/>
            </a:pPr>
            <a:r>
              <a:rPr lang="en-US" sz="1050" kern="1200" baseline="0" dirty="0">
                <a:solidFill>
                  <a:schemeClr val="tx1"/>
                </a:solidFill>
                <a:effectLst/>
                <a:latin typeface="Book Antiqua"/>
                <a:ea typeface="+mn-ea"/>
              </a:rPr>
              <a:t>Even though these three samples have different masses and take up different volumes, they represent the same number of atoms, molecules, or formula units.</a:t>
            </a:r>
          </a:p>
          <a:p>
            <a:endParaRPr lang="en-US" sz="1050" kern="1200" baseline="0" dirty="0">
              <a:solidFill>
                <a:schemeClr val="tx1"/>
              </a:solidFill>
              <a:effectLst/>
              <a:latin typeface="Book Antiqua"/>
              <a:ea typeface="+mn-ea"/>
            </a:endParaRPr>
          </a:p>
          <a:p>
            <a:r>
              <a:rPr lang="en-US" b="1" u="sng" dirty="0"/>
              <a:t>Source: </a:t>
            </a:r>
            <a:endParaRPr lang="en-US" dirty="0"/>
          </a:p>
          <a:p>
            <a:r>
              <a:rPr lang="en-US" dirty="0"/>
              <a:t>http://commons.wikimedia.org/wiki/File:Balance-NaCl-1mol.jpg</a:t>
            </a:r>
          </a:p>
          <a:p>
            <a:r>
              <a:rPr lang="en-US" dirty="0"/>
              <a:t>http://www.photographersdirect.com/buyers/stockphoto.asp?imageid=2153453</a:t>
            </a:r>
          </a:p>
          <a:p>
            <a:r>
              <a:rPr lang="en-US" dirty="0"/>
              <a:t>http://www.sciencephoto.com/media/1978/enlarge</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106682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a:t>
            </a:r>
            <a:r>
              <a:rPr lang="en-US" sz="1050" kern="1200" dirty="0">
                <a:solidFill>
                  <a:schemeClr val="tx1"/>
                </a:solidFill>
                <a:effectLst/>
                <a:latin typeface="Book Antiqua"/>
                <a:ea typeface="+mn-ea"/>
                <a:cs typeface="Book Antiqua"/>
              </a:rPr>
              <a:t>  </a:t>
            </a:r>
            <a:r>
              <a:rPr lang="en-US" sz="1050" b="1" kern="1200" dirty="0">
                <a:solidFill>
                  <a:schemeClr val="tx1"/>
                </a:solidFill>
                <a:effectLst/>
                <a:latin typeface="Book Antiqua"/>
                <a:ea typeface="+mn-ea"/>
                <a:cs typeface="Book Antiqua"/>
              </a:rPr>
              <a:t>≈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Let's look at</a:t>
            </a:r>
            <a:r>
              <a:rPr lang="en-US" sz="1050" kern="1200" baseline="0" dirty="0">
                <a:solidFill>
                  <a:schemeClr val="tx1"/>
                </a:solidFill>
                <a:effectLst/>
                <a:latin typeface="Book Antiqua"/>
                <a:ea typeface="+mn-ea"/>
                <a:cs typeface="Book Antiqua"/>
              </a:rPr>
              <a:t> how to calculate the value of Avogadro's number.</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We use the same calculation setup that we used in the warm-up [animate first bullet and equation], except we use a sample mass of 12.00 g and an atomic mass of 12.00 amu. [teacher explain where each number in the equation comes from (i.e., 12.00 g = given in problem statement, 1.66 x 10-24 = # g in 1 amu, mass of one C-12 atom given in problem statement)]</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2nd bullet and equation] Cancelling like units and solving yields the value for Avogadro's number.</a:t>
            </a:r>
            <a:endParaRPr lang="en-US" b="1" u="sng"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92298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a:t>
            </a:r>
            <a:r>
              <a:rPr lang="en-US" sz="1050" kern="1200" dirty="0">
                <a:solidFill>
                  <a:schemeClr val="tx1"/>
                </a:solidFill>
                <a:effectLst/>
                <a:latin typeface="Book Antiqua"/>
                <a:ea typeface="+mn-ea"/>
                <a:cs typeface="Book Antiqua"/>
              </a:rPr>
              <a:t>  </a:t>
            </a:r>
            <a:r>
              <a:rPr lang="en-US" sz="1050" b="1" kern="1200" dirty="0">
                <a:solidFill>
                  <a:schemeClr val="tx1"/>
                </a:solidFill>
                <a:effectLst/>
                <a:latin typeface="Book Antiqua"/>
                <a:ea typeface="+mn-ea"/>
                <a:cs typeface="Book Antiqua"/>
              </a:rPr>
              <a:t>≈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Let's look at</a:t>
            </a:r>
            <a:r>
              <a:rPr lang="en-US" sz="1050" kern="1200" baseline="0" dirty="0">
                <a:solidFill>
                  <a:schemeClr val="tx1"/>
                </a:solidFill>
                <a:effectLst/>
                <a:latin typeface="Book Antiqua"/>
                <a:ea typeface="+mn-ea"/>
                <a:cs typeface="Book Antiqua"/>
              </a:rPr>
              <a:t> how to calculate the value of Avogadro's number.</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We use the same calculation setup that we used in the warm-up [animate first bullet and equation], except we use a sample mass of 12.00 g and an atomic mass of 12.00 amu. [teacher explain where each number in the equation comes from (i.e., 12.00 g = given in problem statement, 1.66 x 10-24 = # g in 1 amu, mass of one C-12 atom given in problem statement)]</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2nd bullet and equation] Cancelling like units and solving yields the value for Avogadro's number.</a:t>
            </a:r>
            <a:endParaRPr lang="en-US" b="1" u="sng"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922982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0B1DE-433D-46CF-A312-B0ACD5277A6B}" type="slidenum">
              <a:rPr lang="en-US" altLang="en-US"/>
              <a:pPr/>
              <a:t>26</a:t>
            </a:fld>
            <a:endParaRPr lang="en-US" altLang="en-US"/>
          </a:p>
        </p:txBody>
      </p:sp>
      <p:sp>
        <p:nvSpPr>
          <p:cNvPr id="589826" name="Rectangle 2"/>
          <p:cNvSpPr>
            <a:spLocks noGrp="1" noRot="1" noChangeAspect="1" noChangeArrowheads="1" noTextEdit="1"/>
          </p:cNvSpPr>
          <p:nvPr>
            <p:ph type="sldImg"/>
          </p:nvPr>
        </p:nvSpPr>
        <p:spPr>
          <a:xfrm>
            <a:off x="1143000" y="685800"/>
            <a:ext cx="4572000" cy="3429000"/>
          </a:xfrm>
          <a:ln/>
        </p:spPr>
      </p:sp>
      <p:sp>
        <p:nvSpPr>
          <p:cNvPr id="58982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4009846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0B1DE-433D-46CF-A312-B0ACD5277A6B}" type="slidenum">
              <a:rPr lang="en-US" altLang="en-US">
                <a:solidFill>
                  <a:prstClr val="black"/>
                </a:solidFill>
              </a:rPr>
              <a:pPr/>
              <a:t>27</a:t>
            </a:fld>
            <a:endParaRPr lang="en-US" altLang="en-US">
              <a:solidFill>
                <a:prstClr val="black"/>
              </a:solidFill>
            </a:endParaRPr>
          </a:p>
        </p:txBody>
      </p:sp>
      <p:sp>
        <p:nvSpPr>
          <p:cNvPr id="589826" name="Rectangle 2"/>
          <p:cNvSpPr>
            <a:spLocks noGrp="1" noRot="1" noChangeAspect="1" noChangeArrowheads="1" noTextEdit="1"/>
          </p:cNvSpPr>
          <p:nvPr>
            <p:ph type="sldImg"/>
          </p:nvPr>
        </p:nvSpPr>
        <p:spPr>
          <a:xfrm>
            <a:off x="1143000" y="685800"/>
            <a:ext cx="4572000" cy="3429000"/>
          </a:xfrm>
          <a:ln/>
        </p:spPr>
      </p:sp>
      <p:sp>
        <p:nvSpPr>
          <p:cNvPr id="58982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4009846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92C49-ADAF-4105-BF6C-180551EF3045}" type="slidenum">
              <a:rPr lang="en-US" altLang="en-US"/>
              <a:pPr/>
              <a:t>28</a:t>
            </a:fld>
            <a:endParaRPr lang="en-US" altLang="en-US"/>
          </a:p>
        </p:txBody>
      </p:sp>
      <p:sp>
        <p:nvSpPr>
          <p:cNvPr id="707586" name="Rectangle 2"/>
          <p:cNvSpPr>
            <a:spLocks noGrp="1" noRot="1" noChangeAspect="1" noChangeArrowheads="1" noTextEdit="1"/>
          </p:cNvSpPr>
          <p:nvPr>
            <p:ph type="sldImg"/>
          </p:nvPr>
        </p:nvSpPr>
        <p:spPr>
          <a:xfrm>
            <a:off x="1143000" y="685800"/>
            <a:ext cx="4572000" cy="3429000"/>
          </a:xfrm>
          <a:ln/>
        </p:spPr>
      </p:sp>
      <p:sp>
        <p:nvSpPr>
          <p:cNvPr id="707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9434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871E0-BDCD-4040-9500-38A6740F6C93}" type="slidenum">
              <a:rPr lang="en-US" altLang="en-US"/>
              <a:pPr/>
              <a:t>3</a:t>
            </a:fld>
            <a:endParaRPr lang="en-US" altLang="en-US"/>
          </a:p>
        </p:txBody>
      </p:sp>
      <p:sp>
        <p:nvSpPr>
          <p:cNvPr id="401410" name="Rectangle 2"/>
          <p:cNvSpPr>
            <a:spLocks noGrp="1" noRot="1" noChangeAspect="1" noChangeArrowheads="1" noTextEdit="1"/>
          </p:cNvSpPr>
          <p:nvPr>
            <p:ph type="sldImg"/>
          </p:nvPr>
        </p:nvSpPr>
        <p:spPr>
          <a:xfrm>
            <a:off x="1143000" y="685800"/>
            <a:ext cx="4572000" cy="3429000"/>
          </a:xfrm>
          <a:ln/>
        </p:spPr>
      </p:sp>
      <p:sp>
        <p:nvSpPr>
          <p:cNvPr id="401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58802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92C49-ADAF-4105-BF6C-180551EF3045}" type="slidenum">
              <a:rPr lang="en-US" altLang="en-US"/>
              <a:pPr/>
              <a:t>29</a:t>
            </a:fld>
            <a:endParaRPr lang="en-US" altLang="en-US"/>
          </a:p>
        </p:txBody>
      </p:sp>
      <p:sp>
        <p:nvSpPr>
          <p:cNvPr id="707586" name="Rectangle 2"/>
          <p:cNvSpPr>
            <a:spLocks noGrp="1" noRot="1" noChangeAspect="1" noChangeArrowheads="1" noTextEdit="1"/>
          </p:cNvSpPr>
          <p:nvPr>
            <p:ph type="sldImg"/>
          </p:nvPr>
        </p:nvSpPr>
        <p:spPr>
          <a:xfrm>
            <a:off x="1143000" y="685800"/>
            <a:ext cx="4572000" cy="3429000"/>
          </a:xfrm>
          <a:ln/>
        </p:spPr>
      </p:sp>
      <p:sp>
        <p:nvSpPr>
          <p:cNvPr id="707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94346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544C7E-B30A-4D40-9426-3B174BFDB803}" type="slidenum">
              <a:rPr lang="en-US" altLang="en-US"/>
              <a:pPr/>
              <a:t>30</a:t>
            </a:fld>
            <a:endParaRPr lang="en-US" altLang="en-US"/>
          </a:p>
        </p:txBody>
      </p:sp>
      <p:sp>
        <p:nvSpPr>
          <p:cNvPr id="641026" name="Rectangle 2"/>
          <p:cNvSpPr>
            <a:spLocks noGrp="1" noRot="1" noChangeAspect="1" noChangeArrowheads="1" noTextEdit="1"/>
          </p:cNvSpPr>
          <p:nvPr>
            <p:ph type="sldImg"/>
          </p:nvPr>
        </p:nvSpPr>
        <p:spPr>
          <a:xfrm>
            <a:off x="1143000" y="685800"/>
            <a:ext cx="4572000" cy="3429000"/>
          </a:xfrm>
          <a:ln/>
        </p:spPr>
      </p:sp>
      <p:sp>
        <p:nvSpPr>
          <p:cNvPr id="6410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54685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0A9395-FD4C-4222-9BEB-A3193C13E92A}" type="slidenum">
              <a:rPr lang="en-US" altLang="en-US"/>
              <a:pPr/>
              <a:t>31</a:t>
            </a:fld>
            <a:endParaRPr lang="en-US" altLang="en-US"/>
          </a:p>
        </p:txBody>
      </p:sp>
      <p:sp>
        <p:nvSpPr>
          <p:cNvPr id="647170" name="Rectangle 2"/>
          <p:cNvSpPr>
            <a:spLocks noGrp="1" noRot="1" noChangeAspect="1" noChangeArrowheads="1" noTextEdit="1"/>
          </p:cNvSpPr>
          <p:nvPr>
            <p:ph type="sldImg"/>
          </p:nvPr>
        </p:nvSpPr>
        <p:spPr>
          <a:xfrm>
            <a:off x="1143000" y="685800"/>
            <a:ext cx="4572000" cy="3429000"/>
          </a:xfrm>
          <a:ln/>
        </p:spPr>
      </p:sp>
      <p:sp>
        <p:nvSpPr>
          <p:cNvPr id="647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11804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0A9395-FD4C-4222-9BEB-A3193C13E92A}" type="slidenum">
              <a:rPr lang="en-US" altLang="en-US"/>
              <a:pPr/>
              <a:t>32</a:t>
            </a:fld>
            <a:endParaRPr lang="en-US" altLang="en-US"/>
          </a:p>
        </p:txBody>
      </p:sp>
      <p:sp>
        <p:nvSpPr>
          <p:cNvPr id="647170" name="Rectangle 2"/>
          <p:cNvSpPr>
            <a:spLocks noGrp="1" noRot="1" noChangeAspect="1" noChangeArrowheads="1" noTextEdit="1"/>
          </p:cNvSpPr>
          <p:nvPr>
            <p:ph type="sldImg"/>
          </p:nvPr>
        </p:nvSpPr>
        <p:spPr>
          <a:xfrm>
            <a:off x="1143000" y="685800"/>
            <a:ext cx="4572000" cy="3429000"/>
          </a:xfrm>
          <a:ln/>
        </p:spPr>
      </p:sp>
      <p:sp>
        <p:nvSpPr>
          <p:cNvPr id="647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07615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128F1-D766-43DA-B46D-3392DB026541}" type="slidenum">
              <a:rPr lang="en-US" altLang="en-US"/>
              <a:pPr/>
              <a:t>33</a:t>
            </a:fld>
            <a:endParaRPr lang="en-US" altLang="en-US"/>
          </a:p>
        </p:txBody>
      </p:sp>
      <p:sp>
        <p:nvSpPr>
          <p:cNvPr id="649218" name="Rectangle 2"/>
          <p:cNvSpPr>
            <a:spLocks noGrp="1" noRot="1" noChangeAspect="1" noChangeArrowheads="1" noTextEdit="1"/>
          </p:cNvSpPr>
          <p:nvPr>
            <p:ph type="sldImg"/>
          </p:nvPr>
        </p:nvSpPr>
        <p:spPr>
          <a:xfrm>
            <a:off x="1143000" y="685800"/>
            <a:ext cx="4572000" cy="3429000"/>
          </a:xfrm>
          <a:ln/>
        </p:spPr>
      </p:sp>
      <p:sp>
        <p:nvSpPr>
          <p:cNvPr id="649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43565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128F1-D766-43DA-B46D-3392DB026541}" type="slidenum">
              <a:rPr lang="en-US" altLang="en-US"/>
              <a:pPr/>
              <a:t>34</a:t>
            </a:fld>
            <a:endParaRPr lang="en-US" altLang="en-US"/>
          </a:p>
        </p:txBody>
      </p:sp>
      <p:sp>
        <p:nvSpPr>
          <p:cNvPr id="649218" name="Rectangle 2"/>
          <p:cNvSpPr>
            <a:spLocks noGrp="1" noRot="1" noChangeAspect="1" noChangeArrowheads="1" noTextEdit="1"/>
          </p:cNvSpPr>
          <p:nvPr>
            <p:ph type="sldImg"/>
          </p:nvPr>
        </p:nvSpPr>
        <p:spPr>
          <a:xfrm>
            <a:off x="1143000" y="685800"/>
            <a:ext cx="4572000" cy="3429000"/>
          </a:xfrm>
          <a:ln/>
        </p:spPr>
      </p:sp>
      <p:sp>
        <p:nvSpPr>
          <p:cNvPr id="649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53742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128F1-D766-43DA-B46D-3392DB026541}" type="slidenum">
              <a:rPr lang="en-US" altLang="en-US"/>
              <a:pPr/>
              <a:t>35</a:t>
            </a:fld>
            <a:endParaRPr lang="en-US" altLang="en-US"/>
          </a:p>
        </p:txBody>
      </p:sp>
      <p:sp>
        <p:nvSpPr>
          <p:cNvPr id="649218" name="Rectangle 2"/>
          <p:cNvSpPr>
            <a:spLocks noGrp="1" noRot="1" noChangeAspect="1" noChangeArrowheads="1" noTextEdit="1"/>
          </p:cNvSpPr>
          <p:nvPr>
            <p:ph type="sldImg"/>
          </p:nvPr>
        </p:nvSpPr>
        <p:spPr>
          <a:xfrm>
            <a:off x="1143000" y="685800"/>
            <a:ext cx="4572000" cy="3429000"/>
          </a:xfrm>
          <a:ln/>
        </p:spPr>
      </p:sp>
      <p:sp>
        <p:nvSpPr>
          <p:cNvPr id="649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43565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128F1-D766-43DA-B46D-3392DB026541}" type="slidenum">
              <a:rPr lang="en-US" altLang="en-US"/>
              <a:pPr/>
              <a:t>36</a:t>
            </a:fld>
            <a:endParaRPr lang="en-US" altLang="en-US"/>
          </a:p>
        </p:txBody>
      </p:sp>
      <p:sp>
        <p:nvSpPr>
          <p:cNvPr id="649218" name="Rectangle 2"/>
          <p:cNvSpPr>
            <a:spLocks noGrp="1" noRot="1" noChangeAspect="1" noChangeArrowheads="1" noTextEdit="1"/>
          </p:cNvSpPr>
          <p:nvPr>
            <p:ph type="sldImg"/>
          </p:nvPr>
        </p:nvSpPr>
        <p:spPr>
          <a:xfrm>
            <a:off x="1143000" y="685800"/>
            <a:ext cx="4572000" cy="3429000"/>
          </a:xfrm>
          <a:ln/>
        </p:spPr>
      </p:sp>
      <p:sp>
        <p:nvSpPr>
          <p:cNvPr id="649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43565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128F1-D766-43DA-B46D-3392DB026541}" type="slidenum">
              <a:rPr lang="en-US" altLang="en-US"/>
              <a:pPr/>
              <a:t>37</a:t>
            </a:fld>
            <a:endParaRPr lang="en-US" altLang="en-US"/>
          </a:p>
        </p:txBody>
      </p:sp>
      <p:sp>
        <p:nvSpPr>
          <p:cNvPr id="649218" name="Rectangle 2"/>
          <p:cNvSpPr>
            <a:spLocks noGrp="1" noRot="1" noChangeAspect="1" noChangeArrowheads="1" noTextEdit="1"/>
          </p:cNvSpPr>
          <p:nvPr>
            <p:ph type="sldImg"/>
          </p:nvPr>
        </p:nvSpPr>
        <p:spPr>
          <a:xfrm>
            <a:off x="1143000" y="685800"/>
            <a:ext cx="4572000" cy="3429000"/>
          </a:xfrm>
          <a:ln/>
        </p:spPr>
      </p:sp>
      <p:sp>
        <p:nvSpPr>
          <p:cNvPr id="649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43565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128F1-D766-43DA-B46D-3392DB026541}" type="slidenum">
              <a:rPr lang="en-US" altLang="en-US"/>
              <a:pPr/>
              <a:t>38</a:t>
            </a:fld>
            <a:endParaRPr lang="en-US" altLang="en-US"/>
          </a:p>
        </p:txBody>
      </p:sp>
      <p:sp>
        <p:nvSpPr>
          <p:cNvPr id="649218" name="Rectangle 2"/>
          <p:cNvSpPr>
            <a:spLocks noGrp="1" noRot="1" noChangeAspect="1" noChangeArrowheads="1" noTextEdit="1"/>
          </p:cNvSpPr>
          <p:nvPr>
            <p:ph type="sldImg"/>
          </p:nvPr>
        </p:nvSpPr>
        <p:spPr>
          <a:xfrm>
            <a:off x="1143000" y="685800"/>
            <a:ext cx="4572000" cy="3429000"/>
          </a:xfrm>
          <a:ln/>
        </p:spPr>
      </p:sp>
      <p:sp>
        <p:nvSpPr>
          <p:cNvPr id="649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4356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871E0-BDCD-4040-9500-38A6740F6C93}" type="slidenum">
              <a:rPr lang="en-US" altLang="en-US"/>
              <a:pPr/>
              <a:t>4</a:t>
            </a:fld>
            <a:endParaRPr lang="en-US" altLang="en-US"/>
          </a:p>
        </p:txBody>
      </p:sp>
      <p:sp>
        <p:nvSpPr>
          <p:cNvPr id="401410" name="Rectangle 2"/>
          <p:cNvSpPr>
            <a:spLocks noGrp="1" noRot="1" noChangeAspect="1" noChangeArrowheads="1" noTextEdit="1"/>
          </p:cNvSpPr>
          <p:nvPr>
            <p:ph type="sldImg"/>
          </p:nvPr>
        </p:nvSpPr>
        <p:spPr>
          <a:xfrm>
            <a:off x="1143000" y="685800"/>
            <a:ext cx="4572000" cy="3429000"/>
          </a:xfrm>
          <a:ln/>
        </p:spPr>
      </p:sp>
      <p:sp>
        <p:nvSpPr>
          <p:cNvPr id="401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02696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AE36C-2342-4141-9557-B6D338C1894B}" type="slidenum">
              <a:rPr lang="en-US" altLang="en-US"/>
              <a:pPr/>
              <a:t>39</a:t>
            </a:fld>
            <a:endParaRPr lang="en-US" altLang="en-US"/>
          </a:p>
        </p:txBody>
      </p:sp>
      <p:sp>
        <p:nvSpPr>
          <p:cNvPr id="770050" name="Rectangle 2"/>
          <p:cNvSpPr>
            <a:spLocks noGrp="1" noRot="1" noChangeAspect="1" noChangeArrowheads="1" noTextEdit="1"/>
          </p:cNvSpPr>
          <p:nvPr>
            <p:ph type="sldImg"/>
          </p:nvPr>
        </p:nvSpPr>
        <p:spPr>
          <a:xfrm>
            <a:off x="1143000" y="685800"/>
            <a:ext cx="4572000" cy="3429000"/>
          </a:xfrm>
          <a:ln/>
        </p:spPr>
      </p:sp>
      <p:sp>
        <p:nvSpPr>
          <p:cNvPr id="770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5794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AE36C-2342-4141-9557-B6D338C1894B}" type="slidenum">
              <a:rPr lang="en-US" altLang="en-US"/>
              <a:pPr/>
              <a:t>40</a:t>
            </a:fld>
            <a:endParaRPr lang="en-US" altLang="en-US"/>
          </a:p>
        </p:txBody>
      </p:sp>
      <p:sp>
        <p:nvSpPr>
          <p:cNvPr id="770050" name="Rectangle 2"/>
          <p:cNvSpPr>
            <a:spLocks noGrp="1" noRot="1" noChangeAspect="1" noChangeArrowheads="1" noTextEdit="1"/>
          </p:cNvSpPr>
          <p:nvPr>
            <p:ph type="sldImg"/>
          </p:nvPr>
        </p:nvSpPr>
        <p:spPr>
          <a:xfrm>
            <a:off x="1143000" y="685800"/>
            <a:ext cx="4572000" cy="3429000"/>
          </a:xfrm>
          <a:ln/>
        </p:spPr>
      </p:sp>
      <p:sp>
        <p:nvSpPr>
          <p:cNvPr id="770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5794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8C353-B4B1-41F5-BDD2-DC926B7BA5EE}" type="slidenum">
              <a:rPr lang="en-US" altLang="en-US"/>
              <a:pPr/>
              <a:t>41</a:t>
            </a:fld>
            <a:endParaRPr lang="en-US" altLang="en-US"/>
          </a:p>
        </p:txBody>
      </p:sp>
      <p:sp>
        <p:nvSpPr>
          <p:cNvPr id="771074" name="Rectangle 2"/>
          <p:cNvSpPr>
            <a:spLocks noGrp="1" noRot="1" noChangeAspect="1" noChangeArrowheads="1" noTextEdit="1"/>
          </p:cNvSpPr>
          <p:nvPr>
            <p:ph type="sldImg"/>
          </p:nvPr>
        </p:nvSpPr>
        <p:spPr>
          <a:xfrm>
            <a:off x="1143000" y="685800"/>
            <a:ext cx="4572000" cy="3429000"/>
          </a:xfrm>
          <a:ln/>
        </p:spPr>
      </p:sp>
      <p:sp>
        <p:nvSpPr>
          <p:cNvPr id="771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78130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8C353-B4B1-41F5-BDD2-DC926B7BA5EE}" type="slidenum">
              <a:rPr lang="en-US" altLang="en-US"/>
              <a:pPr/>
              <a:t>42</a:t>
            </a:fld>
            <a:endParaRPr lang="en-US" altLang="en-US"/>
          </a:p>
        </p:txBody>
      </p:sp>
      <p:sp>
        <p:nvSpPr>
          <p:cNvPr id="771074" name="Rectangle 2"/>
          <p:cNvSpPr>
            <a:spLocks noGrp="1" noRot="1" noChangeAspect="1" noChangeArrowheads="1" noTextEdit="1"/>
          </p:cNvSpPr>
          <p:nvPr>
            <p:ph type="sldImg"/>
          </p:nvPr>
        </p:nvSpPr>
        <p:spPr>
          <a:xfrm>
            <a:off x="1143000" y="685800"/>
            <a:ext cx="4572000" cy="3429000"/>
          </a:xfrm>
          <a:ln/>
        </p:spPr>
      </p:sp>
      <p:sp>
        <p:nvSpPr>
          <p:cNvPr id="771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78130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A15E2-B580-46CD-9909-990223B3AE7D}" type="slidenum">
              <a:rPr lang="en-US" altLang="en-US"/>
              <a:pPr/>
              <a:t>43</a:t>
            </a:fld>
            <a:endParaRPr lang="en-US" altLang="en-US"/>
          </a:p>
        </p:txBody>
      </p:sp>
      <p:sp>
        <p:nvSpPr>
          <p:cNvPr id="447490" name="Rectangle 2"/>
          <p:cNvSpPr>
            <a:spLocks noGrp="1" noRot="1" noChangeAspect="1" noChangeArrowheads="1" noTextEdit="1"/>
          </p:cNvSpPr>
          <p:nvPr>
            <p:ph type="sldImg"/>
          </p:nvPr>
        </p:nvSpPr>
        <p:spPr>
          <a:xfrm>
            <a:off x="1143000" y="685800"/>
            <a:ext cx="4572000" cy="3429000"/>
          </a:xfrm>
          <a:ln/>
        </p:spPr>
      </p:sp>
      <p:sp>
        <p:nvSpPr>
          <p:cNvPr id="447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9131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D1DDBC-7205-4BCE-BDA9-FA11ADFFD98C}" type="slidenum">
              <a:rPr lang="en-US" altLang="en-US"/>
              <a:pPr/>
              <a:t>44</a:t>
            </a:fld>
            <a:endParaRPr lang="en-US" altLang="en-US"/>
          </a:p>
        </p:txBody>
      </p:sp>
      <p:sp>
        <p:nvSpPr>
          <p:cNvPr id="772098" name="Rectangle 2"/>
          <p:cNvSpPr>
            <a:spLocks noGrp="1" noRot="1" noChangeAspect="1" noChangeArrowheads="1" noTextEdit="1"/>
          </p:cNvSpPr>
          <p:nvPr>
            <p:ph type="sldImg"/>
          </p:nvPr>
        </p:nvSpPr>
        <p:spPr>
          <a:xfrm>
            <a:off x="1143000" y="685800"/>
            <a:ext cx="4572000" cy="3429000"/>
          </a:xfrm>
          <a:ln/>
        </p:spPr>
      </p:sp>
      <p:sp>
        <p:nvSpPr>
          <p:cNvPr id="772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49233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D1DDBC-7205-4BCE-BDA9-FA11ADFFD98C}" type="slidenum">
              <a:rPr lang="en-US" altLang="en-US"/>
              <a:pPr/>
              <a:t>45</a:t>
            </a:fld>
            <a:endParaRPr lang="en-US" altLang="en-US"/>
          </a:p>
        </p:txBody>
      </p:sp>
      <p:sp>
        <p:nvSpPr>
          <p:cNvPr id="772098" name="Rectangle 2"/>
          <p:cNvSpPr>
            <a:spLocks noGrp="1" noRot="1" noChangeAspect="1" noChangeArrowheads="1" noTextEdit="1"/>
          </p:cNvSpPr>
          <p:nvPr>
            <p:ph type="sldImg"/>
          </p:nvPr>
        </p:nvSpPr>
        <p:spPr>
          <a:xfrm>
            <a:off x="1143000" y="685800"/>
            <a:ext cx="4572000" cy="3429000"/>
          </a:xfrm>
          <a:ln/>
        </p:spPr>
      </p:sp>
      <p:sp>
        <p:nvSpPr>
          <p:cNvPr id="772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49233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92E75-D6D7-41BC-8C83-DAB366B584A9}" type="slidenum">
              <a:rPr lang="en-US" altLang="en-US"/>
              <a:pPr/>
              <a:t>46</a:t>
            </a:fld>
            <a:endParaRPr lang="en-US" altLang="en-US"/>
          </a:p>
        </p:txBody>
      </p:sp>
      <p:sp>
        <p:nvSpPr>
          <p:cNvPr id="731138" name="Rectangle 2"/>
          <p:cNvSpPr>
            <a:spLocks noGrp="1" noRot="1" noChangeAspect="1" noChangeArrowheads="1" noTextEdit="1"/>
          </p:cNvSpPr>
          <p:nvPr>
            <p:ph type="sldImg"/>
          </p:nvPr>
        </p:nvSpPr>
        <p:spPr>
          <a:xfrm>
            <a:off x="1143000" y="685800"/>
            <a:ext cx="4572000" cy="3429000"/>
          </a:xfrm>
          <a:ln/>
        </p:spPr>
      </p:sp>
      <p:sp>
        <p:nvSpPr>
          <p:cNvPr id="731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169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92E75-D6D7-41BC-8C83-DAB366B584A9}" type="slidenum">
              <a:rPr lang="en-US" altLang="en-US"/>
              <a:pPr/>
              <a:t>47</a:t>
            </a:fld>
            <a:endParaRPr lang="en-US" altLang="en-US"/>
          </a:p>
        </p:txBody>
      </p:sp>
      <p:sp>
        <p:nvSpPr>
          <p:cNvPr id="731138" name="Rectangle 2"/>
          <p:cNvSpPr>
            <a:spLocks noGrp="1" noRot="1" noChangeAspect="1" noChangeArrowheads="1" noTextEdit="1"/>
          </p:cNvSpPr>
          <p:nvPr>
            <p:ph type="sldImg"/>
          </p:nvPr>
        </p:nvSpPr>
        <p:spPr>
          <a:xfrm>
            <a:off x="1143000" y="685800"/>
            <a:ext cx="4572000" cy="3429000"/>
          </a:xfrm>
          <a:ln/>
        </p:spPr>
      </p:sp>
      <p:sp>
        <p:nvSpPr>
          <p:cNvPr id="731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57757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92E75-D6D7-41BC-8C83-DAB366B584A9}" type="slidenum">
              <a:rPr lang="en-US" altLang="en-US"/>
              <a:pPr/>
              <a:t>48</a:t>
            </a:fld>
            <a:endParaRPr lang="en-US" altLang="en-US"/>
          </a:p>
        </p:txBody>
      </p:sp>
      <p:sp>
        <p:nvSpPr>
          <p:cNvPr id="731138" name="Rectangle 2"/>
          <p:cNvSpPr>
            <a:spLocks noGrp="1" noRot="1" noChangeAspect="1" noChangeArrowheads="1" noTextEdit="1"/>
          </p:cNvSpPr>
          <p:nvPr>
            <p:ph type="sldImg"/>
          </p:nvPr>
        </p:nvSpPr>
        <p:spPr>
          <a:xfrm>
            <a:off x="1143000" y="685800"/>
            <a:ext cx="4572000" cy="3429000"/>
          </a:xfrm>
          <a:ln/>
        </p:spPr>
      </p:sp>
      <p:sp>
        <p:nvSpPr>
          <p:cNvPr id="731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16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xfrm>
            <a:off x="1143000" y="685800"/>
            <a:ext cx="4572000" cy="3429000"/>
          </a:xfrm>
          <a:ln/>
        </p:spPr>
      </p:sp>
      <p:sp>
        <p:nvSpPr>
          <p:cNvPr id="45058" name="Notes Placeholder 2"/>
          <p:cNvSpPr>
            <a:spLocks noGrp="1"/>
          </p:cNvSpPr>
          <p:nvPr>
            <p:ph type="body" idx="1"/>
          </p:nvPr>
        </p:nvSpPr>
        <p:spPr>
          <a:noFill/>
        </p:spPr>
        <p:txBody>
          <a:bodyPr/>
          <a:lstStyle/>
          <a:p>
            <a:pPr eaLnBrk="1" hangingPunct="1"/>
            <a:r>
              <a:rPr lang="en-US" b="1" dirty="0">
                <a:latin typeface="Book Antiqua" pitchFamily="18" charset="0"/>
              </a:rPr>
              <a:t>Timing ≈ 1 min</a:t>
            </a:r>
          </a:p>
          <a:p>
            <a:pPr eaLnBrk="1" hangingPunct="1"/>
            <a:endParaRPr lang="en-US" b="1" dirty="0">
              <a:latin typeface="Book Antiqua" pitchFamily="18" charset="0"/>
            </a:endParaRPr>
          </a:p>
          <a:p>
            <a:pPr eaLnBrk="1" hangingPunct="1"/>
            <a:r>
              <a:rPr lang="en-US" b="1" dirty="0">
                <a:latin typeface="Book Antiqua" pitchFamily="18" charset="0"/>
              </a:rPr>
              <a:t>Entry Audio: </a:t>
            </a:r>
            <a:r>
              <a:rPr lang="en-US" dirty="0"/>
              <a:t>In this warm-up, we review the addition of positive and negative integers. </a:t>
            </a:r>
            <a:r>
              <a:rPr lang="en-US" dirty="0">
                <a:latin typeface="Book Antiqua" pitchFamily="18" charset="0"/>
              </a:rPr>
              <a:t>Ionic compounds are made of a positive ion (cation) and a negative ion (anion). Stable ionic compounds are electrically neutral, meaning the overall charge of an ionic</a:t>
            </a:r>
            <a:r>
              <a:rPr lang="en-US" baseline="0" dirty="0">
                <a:latin typeface="Book Antiqua" pitchFamily="18" charset="0"/>
              </a:rPr>
              <a:t> compound adds up to zero</a:t>
            </a:r>
            <a:r>
              <a:rPr lang="en-US" dirty="0">
                <a:latin typeface="Book Antiqua" pitchFamily="18" charset="0"/>
              </a:rPr>
              <a:t>. While doing this activity, you will notice that the ratio of positive to negative ions can be different than one-to-one. </a:t>
            </a:r>
          </a:p>
          <a:p>
            <a:pPr eaLnBrk="1" hangingPunct="1"/>
            <a:r>
              <a:rPr lang="en-US" b="1" dirty="0">
                <a:latin typeface="Book Antiqua" pitchFamily="18" charset="0"/>
              </a:rPr>
              <a:t>Exit Audio: </a:t>
            </a:r>
            <a:r>
              <a:rPr lang="en-US" dirty="0">
                <a:latin typeface="Book Antiqua" pitchFamily="18" charset="0"/>
              </a:rPr>
              <a:t>Just like integers, oxidation numbers of ions are whole numbers that can be positive or negative. You should have noticed that each of the problems were set to equal zero just like the overall charge of an ionic compound. Last, adjusting the number of positive or negative ions to achieve a zero sum is similar to adjusting the ratio of positive and negative ions in an ionic compound to make the overall charge equal to zero.</a:t>
            </a:r>
          </a:p>
        </p:txBody>
      </p:sp>
      <p:sp>
        <p:nvSpPr>
          <p:cNvPr id="45059" name="Slide Number Placeholder 3"/>
          <p:cNvSpPr>
            <a:spLocks noGrp="1"/>
          </p:cNvSpPr>
          <p:nvPr>
            <p:ph type="sldNum" sz="quarter" idx="5"/>
          </p:nvPr>
        </p:nvSpPr>
        <p:spPr>
          <a:noFill/>
          <a:ln>
            <a:miter lim="800000"/>
            <a:headEnd/>
            <a:tailEnd/>
          </a:ln>
        </p:spPr>
        <p:txBody>
          <a:bodyPr/>
          <a:lstStyle/>
          <a:p>
            <a:fld id="{211AAECA-D413-41A8-8768-029FB8AF9B69}"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92E75-D6D7-41BC-8C83-DAB366B584A9}" type="slidenum">
              <a:rPr lang="en-US" altLang="en-US"/>
              <a:pPr/>
              <a:t>49</a:t>
            </a:fld>
            <a:endParaRPr lang="en-US" altLang="en-US"/>
          </a:p>
        </p:txBody>
      </p:sp>
      <p:sp>
        <p:nvSpPr>
          <p:cNvPr id="731138" name="Rectangle 2"/>
          <p:cNvSpPr>
            <a:spLocks noGrp="1" noRot="1" noChangeAspect="1" noChangeArrowheads="1" noTextEdit="1"/>
          </p:cNvSpPr>
          <p:nvPr>
            <p:ph type="sldImg"/>
          </p:nvPr>
        </p:nvSpPr>
        <p:spPr>
          <a:xfrm>
            <a:off x="1143000" y="685800"/>
            <a:ext cx="4572000" cy="3429000"/>
          </a:xfrm>
          <a:ln/>
        </p:spPr>
      </p:sp>
      <p:sp>
        <p:nvSpPr>
          <p:cNvPr id="731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169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92E75-D6D7-41BC-8C83-DAB366B584A9}" type="slidenum">
              <a:rPr lang="en-US" altLang="en-US"/>
              <a:pPr/>
              <a:t>50</a:t>
            </a:fld>
            <a:endParaRPr lang="en-US" altLang="en-US"/>
          </a:p>
        </p:txBody>
      </p:sp>
      <p:sp>
        <p:nvSpPr>
          <p:cNvPr id="731138" name="Rectangle 2"/>
          <p:cNvSpPr>
            <a:spLocks noGrp="1" noRot="1" noChangeAspect="1" noChangeArrowheads="1" noTextEdit="1"/>
          </p:cNvSpPr>
          <p:nvPr>
            <p:ph type="sldImg"/>
          </p:nvPr>
        </p:nvSpPr>
        <p:spPr>
          <a:xfrm>
            <a:off x="1143000" y="685800"/>
            <a:ext cx="4572000" cy="3429000"/>
          </a:xfrm>
          <a:ln/>
        </p:spPr>
      </p:sp>
      <p:sp>
        <p:nvSpPr>
          <p:cNvPr id="731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47680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92E75-D6D7-41BC-8C83-DAB366B584A9}" type="slidenum">
              <a:rPr lang="en-US" altLang="en-US"/>
              <a:pPr/>
              <a:t>51</a:t>
            </a:fld>
            <a:endParaRPr lang="en-US" altLang="en-US"/>
          </a:p>
        </p:txBody>
      </p:sp>
      <p:sp>
        <p:nvSpPr>
          <p:cNvPr id="731138" name="Rectangle 2"/>
          <p:cNvSpPr>
            <a:spLocks noGrp="1" noRot="1" noChangeAspect="1" noChangeArrowheads="1" noTextEdit="1"/>
          </p:cNvSpPr>
          <p:nvPr>
            <p:ph type="sldImg"/>
          </p:nvPr>
        </p:nvSpPr>
        <p:spPr>
          <a:xfrm>
            <a:off x="1143000" y="685800"/>
            <a:ext cx="4572000" cy="3429000"/>
          </a:xfrm>
          <a:ln/>
        </p:spPr>
      </p:sp>
      <p:sp>
        <p:nvSpPr>
          <p:cNvPr id="731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169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92E75-D6D7-41BC-8C83-DAB366B584A9}" type="slidenum">
              <a:rPr lang="en-US" altLang="en-US"/>
              <a:pPr/>
              <a:t>52</a:t>
            </a:fld>
            <a:endParaRPr lang="en-US" altLang="en-US"/>
          </a:p>
        </p:txBody>
      </p:sp>
      <p:sp>
        <p:nvSpPr>
          <p:cNvPr id="731138" name="Rectangle 2"/>
          <p:cNvSpPr>
            <a:spLocks noGrp="1" noRot="1" noChangeAspect="1" noChangeArrowheads="1" noTextEdit="1"/>
          </p:cNvSpPr>
          <p:nvPr>
            <p:ph type="sldImg"/>
          </p:nvPr>
        </p:nvSpPr>
        <p:spPr>
          <a:xfrm>
            <a:off x="1143000" y="685800"/>
            <a:ext cx="4572000" cy="3429000"/>
          </a:xfrm>
          <a:ln/>
        </p:spPr>
      </p:sp>
      <p:sp>
        <p:nvSpPr>
          <p:cNvPr id="731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169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92E75-D6D7-41BC-8C83-DAB366B584A9}" type="slidenum">
              <a:rPr lang="en-US" altLang="en-US"/>
              <a:pPr/>
              <a:t>53</a:t>
            </a:fld>
            <a:endParaRPr lang="en-US" altLang="en-US"/>
          </a:p>
        </p:txBody>
      </p:sp>
      <p:sp>
        <p:nvSpPr>
          <p:cNvPr id="731138" name="Rectangle 2"/>
          <p:cNvSpPr>
            <a:spLocks noGrp="1" noRot="1" noChangeAspect="1" noChangeArrowheads="1" noTextEdit="1"/>
          </p:cNvSpPr>
          <p:nvPr>
            <p:ph type="sldImg"/>
          </p:nvPr>
        </p:nvSpPr>
        <p:spPr>
          <a:xfrm>
            <a:off x="1143000" y="685800"/>
            <a:ext cx="4572000" cy="3429000"/>
          </a:xfrm>
          <a:ln/>
        </p:spPr>
      </p:sp>
      <p:sp>
        <p:nvSpPr>
          <p:cNvPr id="731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169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128F1-D766-43DA-B46D-3392DB026541}" type="slidenum">
              <a:rPr lang="en-US" altLang="en-US"/>
              <a:pPr/>
              <a:t>54</a:t>
            </a:fld>
            <a:endParaRPr lang="en-US" altLang="en-US"/>
          </a:p>
        </p:txBody>
      </p:sp>
      <p:sp>
        <p:nvSpPr>
          <p:cNvPr id="649218" name="Rectangle 2"/>
          <p:cNvSpPr>
            <a:spLocks noGrp="1" noRot="1" noChangeAspect="1" noChangeArrowheads="1" noTextEdit="1"/>
          </p:cNvSpPr>
          <p:nvPr>
            <p:ph type="sldImg"/>
          </p:nvPr>
        </p:nvSpPr>
        <p:spPr>
          <a:xfrm>
            <a:off x="1143000" y="685800"/>
            <a:ext cx="4572000" cy="3429000"/>
          </a:xfrm>
          <a:ln/>
        </p:spPr>
      </p:sp>
      <p:sp>
        <p:nvSpPr>
          <p:cNvPr id="649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43565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128F1-D766-43DA-B46D-3392DB026541}" type="slidenum">
              <a:rPr lang="en-US" altLang="en-US"/>
              <a:pPr/>
              <a:t>55</a:t>
            </a:fld>
            <a:endParaRPr lang="en-US" altLang="en-US"/>
          </a:p>
        </p:txBody>
      </p:sp>
      <p:sp>
        <p:nvSpPr>
          <p:cNvPr id="649218" name="Rectangle 2"/>
          <p:cNvSpPr>
            <a:spLocks noGrp="1" noRot="1" noChangeAspect="1" noChangeArrowheads="1" noTextEdit="1"/>
          </p:cNvSpPr>
          <p:nvPr>
            <p:ph type="sldImg"/>
          </p:nvPr>
        </p:nvSpPr>
        <p:spPr>
          <a:xfrm>
            <a:off x="1143000" y="685800"/>
            <a:ext cx="4572000" cy="3429000"/>
          </a:xfrm>
          <a:ln/>
        </p:spPr>
      </p:sp>
      <p:sp>
        <p:nvSpPr>
          <p:cNvPr id="649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43565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a:t>
            </a:r>
            <a:r>
              <a:rPr lang="en-US" b="1" dirty="0"/>
              <a:t>8</a:t>
            </a:r>
            <a:r>
              <a:rPr lang="en-US" b="1" baseline="0" dirty="0"/>
              <a:t> min</a:t>
            </a:r>
          </a:p>
          <a:p>
            <a:endParaRPr lang="en-US" b="1" baseline="0" dirty="0"/>
          </a:p>
          <a:p>
            <a:r>
              <a:rPr lang="en-US" b="1" baseline="0" dirty="0"/>
              <a:t>Hint1 audio: </a:t>
            </a:r>
            <a:r>
              <a:rPr lang="en-US" b="0" baseline="0" dirty="0"/>
              <a:t>Remember that the atomic mass of an isotope is given in its name. For example, the atomic mass of oxygen-16 is 16 amu.</a:t>
            </a: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8444592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a:t>
            </a:r>
            <a:r>
              <a:rPr lang="en-US" b="1" dirty="0"/>
              <a:t>8</a:t>
            </a:r>
            <a:r>
              <a:rPr lang="en-US" b="1" baseline="0" dirty="0"/>
              <a:t> min</a:t>
            </a:r>
          </a:p>
          <a:p>
            <a:endParaRPr lang="en-US" b="1" baseline="0" dirty="0"/>
          </a:p>
          <a:p>
            <a:r>
              <a:rPr lang="en-US" b="1" baseline="0" dirty="0"/>
              <a:t>Hint1 audio: </a:t>
            </a:r>
            <a:r>
              <a:rPr lang="en-US" b="0" baseline="0" dirty="0"/>
              <a:t>Remember that the atomic mass of an isotope is given in its name. For example, the atomic mass of oxygen-16 is 16 amu.</a:t>
            </a: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18444592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a:t>
            </a:r>
            <a:r>
              <a:rPr lang="en-US" b="1" dirty="0"/>
              <a:t>7</a:t>
            </a:r>
            <a:r>
              <a:rPr lang="en-US" b="1" baseline="0" dirty="0"/>
              <a:t> min</a:t>
            </a: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84445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xfrm>
            <a:off x="1143000" y="685800"/>
            <a:ext cx="4572000" cy="3429000"/>
          </a:xfrm>
          <a:ln/>
        </p:spPr>
      </p:sp>
      <p:sp>
        <p:nvSpPr>
          <p:cNvPr id="45058" name="Notes Placeholder 2"/>
          <p:cNvSpPr>
            <a:spLocks noGrp="1"/>
          </p:cNvSpPr>
          <p:nvPr>
            <p:ph type="body" idx="1"/>
          </p:nvPr>
        </p:nvSpPr>
        <p:spPr>
          <a:noFill/>
        </p:spPr>
        <p:txBody>
          <a:bodyPr/>
          <a:lstStyle/>
          <a:p>
            <a:pPr eaLnBrk="1" hangingPunct="1"/>
            <a:r>
              <a:rPr lang="en-US" b="1" dirty="0">
                <a:latin typeface="Book Antiqua" pitchFamily="18" charset="0"/>
              </a:rPr>
              <a:t>Timing ≈ 1 min</a:t>
            </a:r>
          </a:p>
          <a:p>
            <a:pPr eaLnBrk="1" hangingPunct="1"/>
            <a:endParaRPr lang="en-US" b="1" dirty="0">
              <a:latin typeface="Book Antiqua" pitchFamily="18" charset="0"/>
            </a:endParaRPr>
          </a:p>
          <a:p>
            <a:pPr eaLnBrk="1" hangingPunct="1"/>
            <a:r>
              <a:rPr lang="en-US" b="1" dirty="0">
                <a:latin typeface="Book Antiqua" pitchFamily="18" charset="0"/>
              </a:rPr>
              <a:t>Entry Audio: </a:t>
            </a:r>
            <a:r>
              <a:rPr lang="en-US" dirty="0"/>
              <a:t>In this warm-up, we review the addition of positive and negative integers. </a:t>
            </a:r>
            <a:r>
              <a:rPr lang="en-US" dirty="0">
                <a:latin typeface="Book Antiqua" pitchFamily="18" charset="0"/>
              </a:rPr>
              <a:t>Ionic compounds are made of a positive ion (cation) and a negative ion (anion). Stable ionic compounds are electrically neutral, meaning the overall charge of an ionic</a:t>
            </a:r>
            <a:r>
              <a:rPr lang="en-US" baseline="0" dirty="0">
                <a:latin typeface="Book Antiqua" pitchFamily="18" charset="0"/>
              </a:rPr>
              <a:t> compound adds up to zero</a:t>
            </a:r>
            <a:r>
              <a:rPr lang="en-US" dirty="0">
                <a:latin typeface="Book Antiqua" pitchFamily="18" charset="0"/>
              </a:rPr>
              <a:t>. While doing this activity, you will notice that the ratio of positive to negative ions can be different than one-to-one. </a:t>
            </a:r>
          </a:p>
          <a:p>
            <a:pPr eaLnBrk="1" hangingPunct="1"/>
            <a:r>
              <a:rPr lang="en-US" b="1" dirty="0">
                <a:latin typeface="Book Antiqua" pitchFamily="18" charset="0"/>
              </a:rPr>
              <a:t>Exit Audio: </a:t>
            </a:r>
            <a:r>
              <a:rPr lang="en-US" dirty="0">
                <a:latin typeface="Book Antiqua" pitchFamily="18" charset="0"/>
              </a:rPr>
              <a:t>Just like integers, oxidation numbers of ions are whole numbers that can be positive or negative. You should have noticed that each of the problems were set to equal zero just like the overall charge of an ionic compound. Last, adjusting the number of positive or negative ions to achieve a zero sum is similar to adjusting the ratio of positive and negative ions in an ionic compound to make the overall charge equal to zero.</a:t>
            </a:r>
          </a:p>
        </p:txBody>
      </p:sp>
      <p:sp>
        <p:nvSpPr>
          <p:cNvPr id="45059" name="Slide Number Placeholder 3"/>
          <p:cNvSpPr>
            <a:spLocks noGrp="1"/>
          </p:cNvSpPr>
          <p:nvPr>
            <p:ph type="sldNum" sz="quarter" idx="5"/>
          </p:nvPr>
        </p:nvSpPr>
        <p:spPr>
          <a:noFill/>
          <a:ln>
            <a:miter lim="800000"/>
            <a:headEnd/>
            <a:tailEnd/>
          </a:ln>
        </p:spPr>
        <p:txBody>
          <a:bodyPr/>
          <a:lstStyle/>
          <a:p>
            <a:fld id="{211AAECA-D413-41A8-8768-029FB8AF9B69}"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a:t>
            </a:r>
            <a:r>
              <a:rPr lang="en-US" b="1" dirty="0"/>
              <a:t>7</a:t>
            </a:r>
            <a:r>
              <a:rPr lang="en-US" b="1" baseline="0" dirty="0"/>
              <a:t> min</a:t>
            </a: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184445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Recap:</a:t>
            </a:r>
            <a:r>
              <a:rPr lang="en-US" sz="1050" b="0" kern="1200" baseline="0" dirty="0">
                <a:solidFill>
                  <a:schemeClr val="tx1"/>
                </a:solidFill>
                <a:effectLst/>
                <a:latin typeface="Book Antiqua"/>
                <a:ea typeface="+mn-ea"/>
                <a:cs typeface="Book Antiqua"/>
              </a:rPr>
              <a:t> Because atoms are so tiny, huge numbers of them are present in even small samples of a substance.</a:t>
            </a:r>
          </a:p>
          <a:p>
            <a:r>
              <a:rPr lang="en-US" sz="1050" b="1" kern="1200" baseline="0" dirty="0">
                <a:solidFill>
                  <a:schemeClr val="tx1"/>
                </a:solidFill>
                <a:effectLst/>
                <a:latin typeface="Book Antiqua"/>
                <a:ea typeface="+mn-ea"/>
                <a:cs typeface="Book Antiqua"/>
              </a:rPr>
              <a:t>Connect: </a:t>
            </a:r>
            <a:r>
              <a:rPr lang="en-US" sz="1050" kern="1200" dirty="0">
                <a:solidFill>
                  <a:schemeClr val="tx1"/>
                </a:solidFill>
                <a:effectLst/>
                <a:latin typeface="Book Antiqua"/>
                <a:ea typeface="+mn-ea"/>
                <a:cs typeface="Book Antiqua"/>
              </a:rPr>
              <a:t>When we go to the grocery store we often purchase items in a single unit called a dozen. We know that there are 12 items in a dozen, no matter if the items are eggs, donuts, or containers of yogurt. A dozen means twelve.</a:t>
            </a:r>
          </a:p>
          <a:p>
            <a:r>
              <a:rPr lang="en-US" sz="1050" b="1" kern="1200" dirty="0">
                <a:solidFill>
                  <a:schemeClr val="tx1"/>
                </a:solidFill>
                <a:effectLst/>
                <a:latin typeface="Book Antiqua"/>
                <a:ea typeface="+mn-ea"/>
                <a:cs typeface="Book Antiqua"/>
              </a:rPr>
              <a:t>Preview:</a:t>
            </a:r>
            <a:r>
              <a:rPr lang="en-US" sz="1050" b="0" kern="1200" dirty="0">
                <a:solidFill>
                  <a:schemeClr val="tx1"/>
                </a:solidFill>
                <a:effectLst/>
                <a:latin typeface="Book Antiqua"/>
                <a:ea typeface="+mn-ea"/>
                <a:cs typeface="Book Antiqua"/>
              </a:rPr>
              <a:t> In this part of the lesson, you will</a:t>
            </a:r>
            <a:r>
              <a:rPr lang="en-US" sz="1050" b="0" kern="1200" baseline="0" dirty="0">
                <a:solidFill>
                  <a:schemeClr val="tx1"/>
                </a:solidFill>
                <a:effectLst/>
                <a:latin typeface="Book Antiqua"/>
                <a:ea typeface="+mn-ea"/>
                <a:cs typeface="Book Antiqua"/>
              </a:rPr>
              <a:t> learn about the chemistry equivalent of a repeating quantity like the dozen. Chemists use the mole.</a:t>
            </a:r>
            <a:endParaRPr lang="en-US" sz="1050" b="1" kern="1200" dirty="0">
              <a:solidFill>
                <a:schemeClr val="tx1"/>
              </a:solidFill>
              <a:effectLst/>
              <a:latin typeface="Book Antiqua"/>
              <a:ea typeface="+mn-ea"/>
              <a:cs typeface="Book Antiqua"/>
            </a:endParaRPr>
          </a:p>
          <a:p>
            <a:r>
              <a:rPr lang="en-US" sz="1050" kern="1200" dirty="0">
                <a:solidFill>
                  <a:schemeClr val="tx1"/>
                </a:solidFill>
                <a:effectLst/>
                <a:latin typeface="Book Antiqua"/>
                <a:ea typeface="+mn-ea"/>
                <a:cs typeface="Book Antiqua"/>
              </a:rPr>
              <a:t> </a:t>
            </a:r>
          </a:p>
          <a:p>
            <a:r>
              <a:rPr lang="en-US" sz="1050" b="1" u="sng" kern="1200" dirty="0">
                <a:solidFill>
                  <a:schemeClr val="tx1"/>
                </a:solidFill>
                <a:effectLst/>
                <a:latin typeface="Book Antiqua"/>
                <a:ea typeface="+mn-ea"/>
                <a:cs typeface="Book Antiqua"/>
              </a:rPr>
              <a:t>SOURCES:</a:t>
            </a:r>
          </a:p>
          <a:p>
            <a:r>
              <a:rPr lang="en-US" sz="1050" b="0" u="none" kern="1200" dirty="0">
                <a:solidFill>
                  <a:schemeClr val="tx1"/>
                </a:solidFill>
                <a:effectLst/>
                <a:latin typeface="Book Antiqua"/>
                <a:ea typeface="+mn-ea"/>
                <a:cs typeface="Book Antiqua"/>
              </a:rPr>
              <a:t>http://www.flickr.com/photos/raeallen/96238870/sizes/o/in/photostream/</a:t>
            </a:r>
          </a:p>
          <a:p>
            <a:r>
              <a:rPr lang="en-US" sz="1050" b="0" u="none" kern="1200" dirty="0">
                <a:solidFill>
                  <a:schemeClr val="tx1"/>
                </a:solidFill>
                <a:effectLst/>
                <a:latin typeface="Book Antiqua"/>
                <a:ea typeface="+mn-ea"/>
                <a:cs typeface="Book Antiqua"/>
              </a:rPr>
              <a:t>http://commons.wikimedia.org/wiki/File:Dozendunkindonuts.jpg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9891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083F6-8DDB-4D44-BEBD-3E5DA0D51775}" type="slidenum">
              <a:rPr lang="en-US" altLang="en-US"/>
              <a:pPr/>
              <a:t>8</a:t>
            </a:fld>
            <a:endParaRPr lang="en-US" altLang="en-US"/>
          </a:p>
        </p:txBody>
      </p:sp>
      <p:sp>
        <p:nvSpPr>
          <p:cNvPr id="402434" name="Rectangle 2"/>
          <p:cNvSpPr>
            <a:spLocks noGrp="1" noRot="1" noChangeAspect="1" noChangeArrowheads="1" noTextEdit="1"/>
          </p:cNvSpPr>
          <p:nvPr>
            <p:ph type="sldImg"/>
          </p:nvPr>
        </p:nvSpPr>
        <p:spPr>
          <a:xfrm>
            <a:off x="1143000" y="685800"/>
            <a:ext cx="4572000" cy="3429000"/>
          </a:xfrm>
          <a:ln/>
        </p:spPr>
      </p:sp>
      <p:sp>
        <p:nvSpPr>
          <p:cNvPr id="402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75434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083F6-8DDB-4D44-BEBD-3E5DA0D51775}" type="slidenum">
              <a:rPr lang="en-US" altLang="en-US"/>
              <a:pPr/>
              <a:t>9</a:t>
            </a:fld>
            <a:endParaRPr lang="en-US" altLang="en-US"/>
          </a:p>
        </p:txBody>
      </p:sp>
      <p:sp>
        <p:nvSpPr>
          <p:cNvPr id="402434" name="Rectangle 2"/>
          <p:cNvSpPr>
            <a:spLocks noGrp="1" noRot="1" noChangeAspect="1" noChangeArrowheads="1" noTextEdit="1"/>
          </p:cNvSpPr>
          <p:nvPr>
            <p:ph type="sldImg"/>
          </p:nvPr>
        </p:nvSpPr>
        <p:spPr>
          <a:xfrm>
            <a:off x="1143000" y="685800"/>
            <a:ext cx="4572000" cy="3429000"/>
          </a:xfrm>
          <a:ln/>
        </p:spPr>
      </p:sp>
      <p:sp>
        <p:nvSpPr>
          <p:cNvPr id="402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0281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083F6-8DDB-4D44-BEBD-3E5DA0D51775}" type="slidenum">
              <a:rPr lang="en-US" altLang="en-US"/>
              <a:pPr/>
              <a:t>10</a:t>
            </a:fld>
            <a:endParaRPr lang="en-US" altLang="en-US"/>
          </a:p>
        </p:txBody>
      </p:sp>
      <p:sp>
        <p:nvSpPr>
          <p:cNvPr id="402434" name="Rectangle 2"/>
          <p:cNvSpPr>
            <a:spLocks noGrp="1" noRot="1" noChangeAspect="1" noChangeArrowheads="1" noTextEdit="1"/>
          </p:cNvSpPr>
          <p:nvPr>
            <p:ph type="sldImg"/>
          </p:nvPr>
        </p:nvSpPr>
        <p:spPr>
          <a:xfrm>
            <a:off x="1143000" y="685800"/>
            <a:ext cx="4572000" cy="3429000"/>
          </a:xfrm>
          <a:ln/>
        </p:spPr>
      </p:sp>
      <p:sp>
        <p:nvSpPr>
          <p:cNvPr id="402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7543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64"/>
            <a:ext cx="6858000" cy="1655763"/>
          </a:xfrm>
        </p:spPr>
        <p:txBody>
          <a:bodyPr/>
          <a:lstStyle>
            <a:lvl1pPr marL="0" indent="0" algn="ctr">
              <a:buNone/>
              <a:defRPr sz="2300"/>
            </a:lvl1pPr>
            <a:lvl2pPr marL="456044" indent="0" algn="ctr">
              <a:buNone/>
              <a:defRPr sz="2100"/>
            </a:lvl2pPr>
            <a:lvl3pPr marL="912094" indent="0" algn="ctr">
              <a:buNone/>
              <a:defRPr sz="1900"/>
            </a:lvl3pPr>
            <a:lvl4pPr marL="1368148" indent="0" algn="ctr">
              <a:buNone/>
              <a:defRPr sz="1700"/>
            </a:lvl4pPr>
            <a:lvl5pPr marL="1824200" indent="0" algn="ctr">
              <a:buNone/>
              <a:defRPr sz="1700"/>
            </a:lvl5pPr>
            <a:lvl6pPr marL="2280244" indent="0" algn="ctr">
              <a:buNone/>
              <a:defRPr sz="1700"/>
            </a:lvl6pPr>
            <a:lvl7pPr marL="2736290" indent="0" algn="ctr">
              <a:buNone/>
              <a:defRPr sz="1700"/>
            </a:lvl7pPr>
            <a:lvl8pPr marL="3192336" indent="0" algn="ctr">
              <a:buNone/>
              <a:defRPr sz="1700"/>
            </a:lvl8pPr>
            <a:lvl9pPr marL="3648388" indent="0" algn="ctr">
              <a:buNone/>
              <a:defRPr sz="1700"/>
            </a:lvl9pPr>
          </a:lstStyle>
          <a:p>
            <a:r>
              <a:rPr lang="en-US"/>
              <a:t>Click to edit Master subtitle style</a:t>
            </a:r>
          </a:p>
        </p:txBody>
      </p:sp>
    </p:spTree>
    <p:extLst>
      <p:ext uri="{BB962C8B-B14F-4D97-AF65-F5344CB8AC3E}">
        <p14:creationId xmlns:p14="http://schemas.microsoft.com/office/powerpoint/2010/main" val="90575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Molar Quantities</a:t>
            </a:r>
          </a:p>
        </p:txBody>
      </p:sp>
    </p:spTree>
    <p:extLst>
      <p:ext uri="{BB962C8B-B14F-4D97-AF65-F5344CB8AC3E}">
        <p14:creationId xmlns:p14="http://schemas.microsoft.com/office/powerpoint/2010/main" val="384738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057401"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60198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Molar Quantities</a:t>
            </a:r>
          </a:p>
        </p:txBody>
      </p:sp>
    </p:spTree>
    <p:extLst>
      <p:ext uri="{BB962C8B-B14F-4D97-AF65-F5344CB8AC3E}">
        <p14:creationId xmlns:p14="http://schemas.microsoft.com/office/powerpoint/2010/main" val="13917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0" y="152400"/>
            <a:ext cx="3581399" cy="6096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581399" y="6553200"/>
            <a:ext cx="4648200" cy="304800"/>
          </a:xfrm>
        </p:spPr>
        <p:txBody>
          <a:bodyPr/>
          <a:lstStyle>
            <a:lvl1pPr>
              <a:defRPr/>
            </a:lvl1pPr>
          </a:lstStyle>
          <a:p>
            <a:r>
              <a:rPr lang="en-US" altLang="en-US"/>
              <a:t>Molar Quantities</a:t>
            </a:r>
          </a:p>
        </p:txBody>
      </p:sp>
    </p:spTree>
    <p:extLst>
      <p:ext uri="{BB962C8B-B14F-4D97-AF65-F5344CB8AC3E}">
        <p14:creationId xmlns:p14="http://schemas.microsoft.com/office/powerpoint/2010/main" val="177230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746" rIns="90746"/>
          <a:lstStyle>
            <a:lvl1pPr marL="0" indent="0">
              <a:spcBef>
                <a:spcPts val="1200"/>
              </a:spcBef>
              <a:buNone/>
              <a:defRPr sz="1500" b="0">
                <a:solidFill>
                  <a:schemeClr val="tx1"/>
                </a:solidFill>
              </a:defRPr>
            </a:lvl1pPr>
            <a:lvl2pPr marL="110292" indent="-110292">
              <a:spcBef>
                <a:spcPts val="0"/>
              </a:spcBef>
              <a:defRPr sz="1500">
                <a:solidFill>
                  <a:schemeClr val="tx1"/>
                </a:solidFill>
              </a:defRPr>
            </a:lvl2pPr>
            <a:lvl3pPr marL="110292" indent="-110292">
              <a:defRPr sz="1300">
                <a:solidFill>
                  <a:schemeClr val="tx1">
                    <a:lumMod val="50000"/>
                  </a:schemeClr>
                </a:solidFill>
              </a:defRPr>
            </a:lvl3pPr>
            <a:lvl4pPr marL="110292" indent="-110292">
              <a:defRPr sz="1300">
                <a:solidFill>
                  <a:schemeClr val="tx1">
                    <a:lumMod val="50000"/>
                  </a:schemeClr>
                </a:solidFill>
              </a:defRPr>
            </a:lvl4pPr>
            <a:lvl5pPr marL="110292" indent="-11029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63072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46" rIns="90746"/>
          <a:lstStyle>
            <a:lvl1pPr marL="0" indent="0">
              <a:spcBef>
                <a:spcPts val="1200"/>
              </a:spcBef>
              <a:buNone/>
              <a:defRPr sz="1500" b="0">
                <a:solidFill>
                  <a:schemeClr val="tx1"/>
                </a:solidFill>
              </a:defRPr>
            </a:lvl1pPr>
            <a:lvl2pPr marL="110292" indent="-110292">
              <a:spcBef>
                <a:spcPts val="0"/>
              </a:spcBef>
              <a:defRPr sz="1500">
                <a:solidFill>
                  <a:schemeClr val="tx1"/>
                </a:solidFill>
              </a:defRPr>
            </a:lvl2pPr>
            <a:lvl3pPr marL="110292" indent="-110292">
              <a:defRPr sz="1300">
                <a:solidFill>
                  <a:schemeClr val="tx1">
                    <a:lumMod val="50000"/>
                  </a:schemeClr>
                </a:solidFill>
              </a:defRPr>
            </a:lvl3pPr>
            <a:lvl4pPr marL="110292" indent="-110292">
              <a:defRPr sz="1300">
                <a:solidFill>
                  <a:schemeClr val="tx1">
                    <a:lumMod val="50000"/>
                  </a:schemeClr>
                </a:solidFill>
              </a:defRPr>
            </a:lvl4pPr>
            <a:lvl5pPr marL="110292" indent="-11029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7"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56748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46" rIns="90746"/>
          <a:lstStyle>
            <a:lvl1pPr marL="0" indent="0">
              <a:spcBef>
                <a:spcPts val="1200"/>
              </a:spcBef>
              <a:buNone/>
              <a:defRPr sz="1500" b="0">
                <a:solidFill>
                  <a:schemeClr val="tx1"/>
                </a:solidFill>
              </a:defRPr>
            </a:lvl1pPr>
            <a:lvl2pPr marL="110292" indent="-110292">
              <a:spcBef>
                <a:spcPts val="0"/>
              </a:spcBef>
              <a:defRPr sz="1500">
                <a:solidFill>
                  <a:schemeClr val="tx1"/>
                </a:solidFill>
              </a:defRPr>
            </a:lvl2pPr>
            <a:lvl3pPr marL="110292" indent="-110292">
              <a:defRPr sz="1300">
                <a:solidFill>
                  <a:schemeClr val="tx1">
                    <a:lumMod val="50000"/>
                  </a:schemeClr>
                </a:solidFill>
              </a:defRPr>
            </a:lvl3pPr>
            <a:lvl4pPr marL="110292" indent="-110292">
              <a:defRPr sz="1300">
                <a:solidFill>
                  <a:schemeClr val="tx1">
                    <a:lumMod val="50000"/>
                  </a:schemeClr>
                </a:solidFill>
              </a:defRPr>
            </a:lvl4pPr>
            <a:lvl5pPr marL="110292" indent="-11029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57"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14"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727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9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16" y="528629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746" rIns="90746"/>
          <a:lstStyle>
            <a:lvl1pPr marL="0" indent="0">
              <a:spcBef>
                <a:spcPts val="1200"/>
              </a:spcBef>
              <a:buNone/>
              <a:defRPr sz="1500" b="0">
                <a:solidFill>
                  <a:schemeClr val="tx1"/>
                </a:solidFill>
              </a:defRPr>
            </a:lvl1pPr>
            <a:lvl2pPr marL="110292" indent="-110292">
              <a:spcBef>
                <a:spcPts val="0"/>
              </a:spcBef>
              <a:defRPr sz="1500">
                <a:solidFill>
                  <a:schemeClr val="tx1"/>
                </a:solidFill>
              </a:defRPr>
            </a:lvl2pPr>
            <a:lvl3pPr marL="110292" indent="-110292">
              <a:defRPr sz="1300">
                <a:solidFill>
                  <a:schemeClr val="tx1">
                    <a:lumMod val="50000"/>
                  </a:schemeClr>
                </a:solidFill>
              </a:defRPr>
            </a:lvl3pPr>
            <a:lvl4pPr marL="110292" indent="-110292">
              <a:defRPr sz="1300">
                <a:solidFill>
                  <a:schemeClr val="tx1">
                    <a:lumMod val="50000"/>
                  </a:schemeClr>
                </a:solidFill>
              </a:defRPr>
            </a:lvl4pPr>
            <a:lvl5pPr marL="110292" indent="-11029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07934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46" rIns="90746"/>
          <a:lstStyle>
            <a:lvl1pPr marL="0" indent="0">
              <a:spcBef>
                <a:spcPts val="1200"/>
              </a:spcBef>
              <a:buNone/>
              <a:defRPr sz="1500" b="0">
                <a:solidFill>
                  <a:schemeClr val="tx1"/>
                </a:solidFill>
              </a:defRPr>
            </a:lvl1pPr>
            <a:lvl2pPr marL="110292" indent="-110292">
              <a:spcBef>
                <a:spcPts val="0"/>
              </a:spcBef>
              <a:defRPr sz="1500">
                <a:solidFill>
                  <a:schemeClr val="tx1"/>
                </a:solidFill>
              </a:defRPr>
            </a:lvl2pPr>
            <a:lvl3pPr marL="110292" indent="-110292">
              <a:defRPr sz="1300">
                <a:solidFill>
                  <a:schemeClr val="tx1">
                    <a:lumMod val="50000"/>
                  </a:schemeClr>
                </a:solidFill>
              </a:defRPr>
            </a:lvl3pPr>
            <a:lvl4pPr marL="110292" indent="-110292">
              <a:defRPr sz="1300">
                <a:solidFill>
                  <a:schemeClr val="tx1">
                    <a:lumMod val="50000"/>
                  </a:schemeClr>
                </a:solidFill>
              </a:defRPr>
            </a:lvl4pPr>
            <a:lvl5pPr marL="110292" indent="-11029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61587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6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6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6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46" rIns="90746"/>
          <a:lstStyle>
            <a:lvl1pPr marL="0" indent="0">
              <a:spcBef>
                <a:spcPts val="1200"/>
              </a:spcBef>
              <a:buNone/>
              <a:defRPr sz="1500" b="0">
                <a:solidFill>
                  <a:schemeClr val="tx1"/>
                </a:solidFill>
              </a:defRPr>
            </a:lvl1pPr>
            <a:lvl2pPr marL="110292" indent="-110292">
              <a:spcBef>
                <a:spcPts val="0"/>
              </a:spcBef>
              <a:defRPr sz="1500">
                <a:solidFill>
                  <a:schemeClr val="tx1"/>
                </a:solidFill>
              </a:defRPr>
            </a:lvl2pPr>
            <a:lvl3pPr marL="110292" indent="-110292">
              <a:defRPr sz="1300">
                <a:solidFill>
                  <a:schemeClr val="tx1">
                    <a:lumMod val="50000"/>
                  </a:schemeClr>
                </a:solidFill>
              </a:defRPr>
            </a:lvl3pPr>
            <a:lvl4pPr marL="110292" indent="-110292">
              <a:defRPr sz="1300">
                <a:solidFill>
                  <a:schemeClr val="tx1">
                    <a:lumMod val="50000"/>
                  </a:schemeClr>
                </a:solidFill>
              </a:defRPr>
            </a:lvl4pPr>
            <a:lvl5pPr marL="110292" indent="-11029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6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86993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3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746" rIns="90746"/>
          <a:lstStyle>
            <a:lvl1pPr marL="0" indent="0">
              <a:spcBef>
                <a:spcPts val="1200"/>
              </a:spcBef>
              <a:buNone/>
              <a:defRPr sz="1500" b="0">
                <a:solidFill>
                  <a:schemeClr val="tx1"/>
                </a:solidFill>
              </a:defRPr>
            </a:lvl1pPr>
            <a:lvl2pPr marL="110292" indent="-110292">
              <a:spcBef>
                <a:spcPts val="0"/>
              </a:spcBef>
              <a:defRPr sz="1500">
                <a:solidFill>
                  <a:schemeClr val="tx1"/>
                </a:solidFill>
              </a:defRPr>
            </a:lvl2pPr>
            <a:lvl3pPr marL="110292" indent="-110292">
              <a:defRPr sz="1300">
                <a:solidFill>
                  <a:schemeClr val="tx1">
                    <a:lumMod val="50000"/>
                  </a:schemeClr>
                </a:solidFill>
              </a:defRPr>
            </a:lvl3pPr>
            <a:lvl4pPr marL="110292" indent="-110292">
              <a:defRPr sz="1300">
                <a:solidFill>
                  <a:schemeClr val="tx1">
                    <a:lumMod val="50000"/>
                  </a:schemeClr>
                </a:solidFill>
              </a:defRPr>
            </a:lvl4pPr>
            <a:lvl5pPr marL="110292" indent="-11029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12" y="213129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4074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Molar Quantities</a:t>
            </a:r>
          </a:p>
        </p:txBody>
      </p:sp>
    </p:spTree>
    <p:extLst>
      <p:ext uri="{BB962C8B-B14F-4D97-AF65-F5344CB8AC3E}">
        <p14:creationId xmlns:p14="http://schemas.microsoft.com/office/powerpoint/2010/main" val="1264884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6537" indent="-1356537"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746" rIns="90746"/>
          <a:lstStyle>
            <a:lvl1pPr marL="0" indent="0">
              <a:spcBef>
                <a:spcPts val="1200"/>
              </a:spcBef>
              <a:buNone/>
              <a:defRPr sz="1500" b="0">
                <a:solidFill>
                  <a:schemeClr val="tx1"/>
                </a:solidFill>
              </a:defRPr>
            </a:lvl1pPr>
            <a:lvl2pPr marL="110292" indent="-110292">
              <a:spcBef>
                <a:spcPts val="0"/>
              </a:spcBef>
              <a:defRPr sz="1500">
                <a:solidFill>
                  <a:schemeClr val="tx1"/>
                </a:solidFill>
              </a:defRPr>
            </a:lvl2pPr>
            <a:lvl3pPr marL="110292" indent="-110292">
              <a:defRPr sz="1300">
                <a:solidFill>
                  <a:schemeClr val="tx1">
                    <a:lumMod val="50000"/>
                  </a:schemeClr>
                </a:solidFill>
              </a:defRPr>
            </a:lvl3pPr>
            <a:lvl4pPr marL="110292" indent="-110292">
              <a:defRPr sz="1300">
                <a:solidFill>
                  <a:schemeClr val="tx1">
                    <a:lumMod val="50000"/>
                  </a:schemeClr>
                </a:solidFill>
              </a:defRPr>
            </a:lvl4pPr>
            <a:lvl5pPr marL="110292" indent="-11029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00"/>
            <a:ext cx="9144000" cy="1143000"/>
          </a:xfrm>
          <a:prstGeom prst="rect">
            <a:avLst/>
          </a:prstGeom>
          <a:solidFill>
            <a:srgbClr val="4D4F58"/>
          </a:solidFill>
        </p:spPr>
        <p:txBody>
          <a:bodyPr lIns="381549" tIns="45373" rIns="381549" bIns="45373" anchor="ctr" anchorCtr="0">
            <a:normAutofit/>
          </a:bodyPr>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r>
              <a:rPr lang="en-US">
                <a:solidFill>
                  <a:srgbClr val="FFFFFF"/>
                </a:solidFill>
                <a:latin typeface="Arial" charset="0"/>
                <a:ea typeface="ＭＳ Ｐゴシック" panose="020B0600070205080204" pitchFamily="34" charset="-128"/>
              </a:rPr>
              <a:t>Molar Quantities</a:t>
            </a:r>
            <a:endParaRPr lang="en-US" dirty="0">
              <a:solidFill>
                <a:srgbClr val="FFFFFF"/>
              </a:solidFill>
              <a:latin typeface="Arial" charset="0"/>
              <a:ea typeface="ＭＳ Ｐゴシック" panose="020B0600070205080204" pitchFamily="34" charset="-128"/>
            </a:endParaRPr>
          </a:p>
        </p:txBody>
      </p:sp>
    </p:spTree>
    <p:extLst>
      <p:ext uri="{BB962C8B-B14F-4D97-AF65-F5344CB8AC3E}">
        <p14:creationId xmlns:p14="http://schemas.microsoft.com/office/powerpoint/2010/main" val="699703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57"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46" rIns="90746"/>
          <a:lstStyle>
            <a:lvl1pPr marL="0" indent="0">
              <a:spcBef>
                <a:spcPts val="1200"/>
              </a:spcBef>
              <a:buNone/>
              <a:defRPr sz="1500" b="0">
                <a:solidFill>
                  <a:schemeClr val="tx1"/>
                </a:solidFill>
              </a:defRPr>
            </a:lvl1pPr>
            <a:lvl2pPr marL="110292" indent="-110292">
              <a:spcBef>
                <a:spcPts val="0"/>
              </a:spcBef>
              <a:defRPr sz="1500">
                <a:solidFill>
                  <a:schemeClr val="tx1"/>
                </a:solidFill>
              </a:defRPr>
            </a:lvl2pPr>
            <a:lvl3pPr marL="110292" indent="-110292">
              <a:defRPr sz="1300">
                <a:solidFill>
                  <a:schemeClr val="tx1">
                    <a:lumMod val="50000"/>
                  </a:schemeClr>
                </a:solidFill>
              </a:defRPr>
            </a:lvl3pPr>
            <a:lvl4pPr marL="110292" indent="-110292">
              <a:defRPr sz="1300">
                <a:solidFill>
                  <a:schemeClr val="tx1">
                    <a:lumMod val="50000"/>
                  </a:schemeClr>
                </a:solidFill>
              </a:defRPr>
            </a:lvl4pPr>
            <a:lvl5pPr marL="110292" indent="-11029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0168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327" anchor="ctr" anchorCtr="0"/>
          <a:lstStyle>
            <a:lvl1pPr marL="1074500" indent="-1074500"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4901" tIns="45566" rIns="344901" bIns="45566"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a:solidFill>
                  <a:srgbClr val="FFFFFF"/>
                </a:solidFill>
                <a:latin typeface="Arial" charset="0"/>
                <a:ea typeface="+mn-ea"/>
              </a:rPr>
              <a:t>Molar Quantities</a:t>
            </a:r>
            <a:endParaRPr lang="en-US" dirty="0">
              <a:solidFill>
                <a:srgbClr val="FFFFFF"/>
              </a:solidFill>
              <a:latin typeface="Arial" charset="0"/>
              <a:ea typeface="+mn-ea"/>
            </a:endParaRPr>
          </a:p>
        </p:txBody>
      </p:sp>
    </p:spTree>
    <p:extLst>
      <p:ext uri="{BB962C8B-B14F-4D97-AF65-F5344CB8AC3E}">
        <p14:creationId xmlns:p14="http://schemas.microsoft.com/office/powerpoint/2010/main" val="1330155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41029" indent="-1141029">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26"/>
            <a:ext cx="3002330" cy="1485903"/>
          </a:xfrm>
          <a:prstGeom prst="rect">
            <a:avLst/>
          </a:prstGeom>
          <a:solidFill>
            <a:schemeClr val="accent4"/>
          </a:solidFill>
          <a:ln>
            <a:noFill/>
          </a:ln>
          <a:effectLst/>
        </p:spPr>
        <p:txBody>
          <a:bodyPr vert="horz" wrap="square" lIns="574836" tIns="95815" rIns="574836" bIns="95815" numCol="1" rtlCol="0" anchor="t" anchorCtr="0" compatLnSpc="1">
            <a:prstTxWarp prst="textNoShape">
              <a:avLst/>
            </a:prstTxWarp>
          </a:bodyPr>
          <a:lstStyle/>
          <a:p>
            <a:pPr defTabSz="1916135"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4901"/>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602840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1029" indent="-1141029">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26"/>
            <a:ext cx="3002330" cy="1485903"/>
          </a:xfrm>
          <a:prstGeom prst="rect">
            <a:avLst/>
          </a:prstGeom>
          <a:solidFill>
            <a:schemeClr val="accent4"/>
          </a:solidFill>
          <a:ln>
            <a:noFill/>
          </a:ln>
          <a:effectLst/>
        </p:spPr>
        <p:txBody>
          <a:bodyPr vert="horz" wrap="square" lIns="574836" tIns="95815" rIns="574836" bIns="95815" numCol="1" rtlCol="0" anchor="t" anchorCtr="0" compatLnSpc="1">
            <a:prstTxWarp prst="textNoShape">
              <a:avLst/>
            </a:prstTxWarp>
          </a:bodyPr>
          <a:lstStyle/>
          <a:p>
            <a:pPr defTabSz="1916135"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71969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1029" indent="-1141029">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26"/>
            <a:ext cx="3002330" cy="1485903"/>
          </a:xfrm>
          <a:prstGeom prst="rect">
            <a:avLst/>
          </a:prstGeom>
          <a:solidFill>
            <a:schemeClr val="accent4"/>
          </a:solidFill>
          <a:ln>
            <a:noFill/>
          </a:ln>
          <a:effectLst/>
        </p:spPr>
        <p:txBody>
          <a:bodyPr vert="horz" wrap="square" lIns="574836" tIns="95815" rIns="574836" bIns="95815" numCol="1" rtlCol="0" anchor="t" anchorCtr="0" compatLnSpc="1">
            <a:prstTxWarp prst="textNoShape">
              <a:avLst/>
            </a:prstTxWarp>
          </a:bodyPr>
          <a:lstStyle/>
          <a:p>
            <a:pPr defTabSz="1916135"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2335031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01" tIns="191612" rIns="344901" bIns="19161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13212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68233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5484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8" y="223525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2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7824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6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89"/>
            <a:ext cx="7886701" cy="1500188"/>
          </a:xfrm>
        </p:spPr>
        <p:txBody>
          <a:bodyPr/>
          <a:lstStyle>
            <a:lvl1pPr marL="0" indent="0">
              <a:buNone/>
              <a:defRPr sz="2300"/>
            </a:lvl1pPr>
            <a:lvl2pPr marL="456044" indent="0">
              <a:buNone/>
              <a:defRPr sz="2100"/>
            </a:lvl2pPr>
            <a:lvl3pPr marL="912094" indent="0">
              <a:buNone/>
              <a:defRPr sz="1900"/>
            </a:lvl3pPr>
            <a:lvl4pPr marL="1368148" indent="0">
              <a:buNone/>
              <a:defRPr sz="1700"/>
            </a:lvl4pPr>
            <a:lvl5pPr marL="1824200" indent="0">
              <a:buNone/>
              <a:defRPr sz="1700"/>
            </a:lvl5pPr>
            <a:lvl6pPr marL="2280244" indent="0">
              <a:buNone/>
              <a:defRPr sz="1700"/>
            </a:lvl6pPr>
            <a:lvl7pPr marL="2736290" indent="0">
              <a:buNone/>
              <a:defRPr sz="1700"/>
            </a:lvl7pPr>
            <a:lvl8pPr marL="3192336" indent="0">
              <a:buNone/>
              <a:defRPr sz="1700"/>
            </a:lvl8pPr>
            <a:lvl9pPr marL="3648388"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Molar Quantities</a:t>
            </a:r>
          </a:p>
        </p:txBody>
      </p:sp>
    </p:spTree>
    <p:extLst>
      <p:ext uri="{BB962C8B-B14F-4D97-AF65-F5344CB8AC3E}">
        <p14:creationId xmlns:p14="http://schemas.microsoft.com/office/powerpoint/2010/main" val="336570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0" y="528624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2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71159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2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786698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2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15471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059" tIns="191700" rIns="345059" bIns="19170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38449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561689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7894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5" y="223525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26569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7" y="528624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1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8283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1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241163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1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9262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Molar Quantities</a:t>
            </a:r>
          </a:p>
        </p:txBody>
      </p:sp>
    </p:spTree>
    <p:extLst>
      <p:ext uri="{BB962C8B-B14F-4D97-AF65-F5344CB8AC3E}">
        <p14:creationId xmlns:p14="http://schemas.microsoft.com/office/powerpoint/2010/main" val="4213447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64"/>
            <a:ext cx="6858000" cy="1655763"/>
          </a:xfrm>
        </p:spPr>
        <p:txBody>
          <a:bodyPr/>
          <a:lstStyle>
            <a:lvl1pPr marL="0" indent="0" algn="ctr">
              <a:buNone/>
              <a:defRPr sz="2300"/>
            </a:lvl1pPr>
            <a:lvl2pPr marL="456044" indent="0" algn="ctr">
              <a:buNone/>
              <a:defRPr sz="2100"/>
            </a:lvl2pPr>
            <a:lvl3pPr marL="912094" indent="0" algn="ctr">
              <a:buNone/>
              <a:defRPr sz="1900"/>
            </a:lvl3pPr>
            <a:lvl4pPr marL="1368148" indent="0" algn="ctr">
              <a:buNone/>
              <a:defRPr sz="1700"/>
            </a:lvl4pPr>
            <a:lvl5pPr marL="1824200" indent="0" algn="ctr">
              <a:buNone/>
              <a:defRPr sz="1700"/>
            </a:lvl5pPr>
            <a:lvl6pPr marL="2280244" indent="0" algn="ctr">
              <a:buNone/>
              <a:defRPr sz="1700"/>
            </a:lvl6pPr>
            <a:lvl7pPr marL="2736290" indent="0" algn="ctr">
              <a:buNone/>
              <a:defRPr sz="1700"/>
            </a:lvl7pPr>
            <a:lvl8pPr marL="3192336" indent="0" algn="ctr">
              <a:buNone/>
              <a:defRPr sz="1700"/>
            </a:lvl8pPr>
            <a:lvl9pPr marL="3648388" indent="0" algn="ctr">
              <a:buNone/>
              <a:defRPr sz="1700"/>
            </a:lvl9pPr>
          </a:lstStyle>
          <a:p>
            <a:r>
              <a:rPr lang="en-US"/>
              <a:t>Click to edit Master subtitle style</a:t>
            </a:r>
          </a:p>
        </p:txBody>
      </p:sp>
    </p:spTree>
    <p:extLst>
      <p:ext uri="{BB962C8B-B14F-4D97-AF65-F5344CB8AC3E}">
        <p14:creationId xmlns:p14="http://schemas.microsoft.com/office/powerpoint/2010/main" val="420840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Molar Quantities</a:t>
            </a:r>
          </a:p>
        </p:txBody>
      </p:sp>
    </p:spTree>
    <p:extLst>
      <p:ext uri="{BB962C8B-B14F-4D97-AF65-F5344CB8AC3E}">
        <p14:creationId xmlns:p14="http://schemas.microsoft.com/office/powerpoint/2010/main" val="1561856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6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89"/>
            <a:ext cx="7886701" cy="1500188"/>
          </a:xfrm>
        </p:spPr>
        <p:txBody>
          <a:bodyPr/>
          <a:lstStyle>
            <a:lvl1pPr marL="0" indent="0">
              <a:buNone/>
              <a:defRPr sz="2300"/>
            </a:lvl1pPr>
            <a:lvl2pPr marL="456044" indent="0">
              <a:buNone/>
              <a:defRPr sz="2100"/>
            </a:lvl2pPr>
            <a:lvl3pPr marL="912094" indent="0">
              <a:buNone/>
              <a:defRPr sz="1900"/>
            </a:lvl3pPr>
            <a:lvl4pPr marL="1368148" indent="0">
              <a:buNone/>
              <a:defRPr sz="1700"/>
            </a:lvl4pPr>
            <a:lvl5pPr marL="1824200" indent="0">
              <a:buNone/>
              <a:defRPr sz="1700"/>
            </a:lvl5pPr>
            <a:lvl6pPr marL="2280244" indent="0">
              <a:buNone/>
              <a:defRPr sz="1700"/>
            </a:lvl6pPr>
            <a:lvl7pPr marL="2736290" indent="0">
              <a:buNone/>
              <a:defRPr sz="1700"/>
            </a:lvl7pPr>
            <a:lvl8pPr marL="3192336" indent="0">
              <a:buNone/>
              <a:defRPr sz="1700"/>
            </a:lvl8pPr>
            <a:lvl9pPr marL="3648388"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Molar Quantities</a:t>
            </a:r>
          </a:p>
        </p:txBody>
      </p:sp>
    </p:spTree>
    <p:extLst>
      <p:ext uri="{BB962C8B-B14F-4D97-AF65-F5344CB8AC3E}">
        <p14:creationId xmlns:p14="http://schemas.microsoft.com/office/powerpoint/2010/main" val="40574687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Molar Quantities</a:t>
            </a:r>
          </a:p>
        </p:txBody>
      </p:sp>
    </p:spTree>
    <p:extLst>
      <p:ext uri="{BB962C8B-B14F-4D97-AF65-F5344CB8AC3E}">
        <p14:creationId xmlns:p14="http://schemas.microsoft.com/office/powerpoint/2010/main" val="3825211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5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57" y="1681189"/>
            <a:ext cx="3868737" cy="823913"/>
          </a:xfrm>
        </p:spPr>
        <p:txBody>
          <a:bodyPr anchor="b"/>
          <a:lstStyle>
            <a:lvl1pPr marL="0" indent="0">
              <a:buNone/>
              <a:defRPr sz="2300" b="1"/>
            </a:lvl1pPr>
            <a:lvl2pPr marL="456044" indent="0">
              <a:buNone/>
              <a:defRPr sz="2100" b="1"/>
            </a:lvl2pPr>
            <a:lvl3pPr marL="912094" indent="0">
              <a:buNone/>
              <a:defRPr sz="1900" b="1"/>
            </a:lvl3pPr>
            <a:lvl4pPr marL="1368148" indent="0">
              <a:buNone/>
              <a:defRPr sz="1700" b="1"/>
            </a:lvl4pPr>
            <a:lvl5pPr marL="1824200" indent="0">
              <a:buNone/>
              <a:defRPr sz="1700" b="1"/>
            </a:lvl5pPr>
            <a:lvl6pPr marL="2280244" indent="0">
              <a:buNone/>
              <a:defRPr sz="1700" b="1"/>
            </a:lvl6pPr>
            <a:lvl7pPr marL="2736290" indent="0">
              <a:buNone/>
              <a:defRPr sz="1700" b="1"/>
            </a:lvl7pPr>
            <a:lvl8pPr marL="3192336" indent="0">
              <a:buNone/>
              <a:defRPr sz="1700" b="1"/>
            </a:lvl8pPr>
            <a:lvl9pPr marL="3648388"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57" y="250510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89"/>
            <a:ext cx="3887788" cy="823913"/>
          </a:xfrm>
        </p:spPr>
        <p:txBody>
          <a:bodyPr anchor="b"/>
          <a:lstStyle>
            <a:lvl1pPr marL="0" indent="0">
              <a:buNone/>
              <a:defRPr sz="2300" b="1"/>
            </a:lvl1pPr>
            <a:lvl2pPr marL="456044" indent="0">
              <a:buNone/>
              <a:defRPr sz="2100" b="1"/>
            </a:lvl2pPr>
            <a:lvl3pPr marL="912094" indent="0">
              <a:buNone/>
              <a:defRPr sz="1900" b="1"/>
            </a:lvl3pPr>
            <a:lvl4pPr marL="1368148" indent="0">
              <a:buNone/>
              <a:defRPr sz="1700" b="1"/>
            </a:lvl4pPr>
            <a:lvl5pPr marL="1824200" indent="0">
              <a:buNone/>
              <a:defRPr sz="1700" b="1"/>
            </a:lvl5pPr>
            <a:lvl6pPr marL="2280244" indent="0">
              <a:buNone/>
              <a:defRPr sz="1700" b="1"/>
            </a:lvl6pPr>
            <a:lvl7pPr marL="2736290" indent="0">
              <a:buNone/>
              <a:defRPr sz="1700" b="1"/>
            </a:lvl7pPr>
            <a:lvl8pPr marL="3192336" indent="0">
              <a:buNone/>
              <a:defRPr sz="1700" b="1"/>
            </a:lvl8pPr>
            <a:lvl9pPr marL="3648388"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0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Molar Quantities</a:t>
            </a:r>
          </a:p>
        </p:txBody>
      </p:sp>
    </p:spTree>
    <p:extLst>
      <p:ext uri="{BB962C8B-B14F-4D97-AF65-F5344CB8AC3E}">
        <p14:creationId xmlns:p14="http://schemas.microsoft.com/office/powerpoint/2010/main" val="3523169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Molar Quantities</a:t>
            </a:r>
          </a:p>
        </p:txBody>
      </p:sp>
    </p:spTree>
    <p:extLst>
      <p:ext uri="{BB962C8B-B14F-4D97-AF65-F5344CB8AC3E}">
        <p14:creationId xmlns:p14="http://schemas.microsoft.com/office/powerpoint/2010/main" val="39213278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Molar Quantities</a:t>
            </a:r>
          </a:p>
        </p:txBody>
      </p:sp>
    </p:spTree>
    <p:extLst>
      <p:ext uri="{BB962C8B-B14F-4D97-AF65-F5344CB8AC3E}">
        <p14:creationId xmlns:p14="http://schemas.microsoft.com/office/powerpoint/2010/main" val="24071513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08"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26"/>
            <a:ext cx="2949576" cy="3811588"/>
          </a:xfrm>
        </p:spPr>
        <p:txBody>
          <a:bodyPr/>
          <a:lstStyle>
            <a:lvl1pPr marL="0" indent="0">
              <a:buNone/>
              <a:defRPr sz="1700"/>
            </a:lvl1pPr>
            <a:lvl2pPr marL="456044" indent="0">
              <a:buNone/>
              <a:defRPr sz="1500"/>
            </a:lvl2pPr>
            <a:lvl3pPr marL="912094" indent="0">
              <a:buNone/>
              <a:defRPr sz="1300"/>
            </a:lvl3pPr>
            <a:lvl4pPr marL="1368148" indent="0">
              <a:buNone/>
              <a:defRPr sz="1100"/>
            </a:lvl4pPr>
            <a:lvl5pPr marL="1824200" indent="0">
              <a:buNone/>
              <a:defRPr sz="1100"/>
            </a:lvl5pPr>
            <a:lvl6pPr marL="2280244" indent="0">
              <a:buNone/>
              <a:defRPr sz="1100"/>
            </a:lvl6pPr>
            <a:lvl7pPr marL="2736290" indent="0">
              <a:buNone/>
              <a:defRPr sz="1100"/>
            </a:lvl7pPr>
            <a:lvl8pPr marL="3192336" indent="0">
              <a:buNone/>
              <a:defRPr sz="1100"/>
            </a:lvl8pPr>
            <a:lvl9pPr marL="3648388"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Molar Quantities</a:t>
            </a:r>
          </a:p>
        </p:txBody>
      </p:sp>
    </p:spTree>
    <p:extLst>
      <p:ext uri="{BB962C8B-B14F-4D97-AF65-F5344CB8AC3E}">
        <p14:creationId xmlns:p14="http://schemas.microsoft.com/office/powerpoint/2010/main" val="1914915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08" y="987425"/>
            <a:ext cx="4629151" cy="4873625"/>
          </a:xfrm>
        </p:spPr>
        <p:txBody>
          <a:bodyPr/>
          <a:lstStyle>
            <a:lvl1pPr marL="0" indent="0">
              <a:buNone/>
              <a:defRPr sz="3200"/>
            </a:lvl1pPr>
            <a:lvl2pPr marL="456044" indent="0">
              <a:buNone/>
              <a:defRPr sz="2700"/>
            </a:lvl2pPr>
            <a:lvl3pPr marL="912094" indent="0">
              <a:buNone/>
              <a:defRPr sz="2300"/>
            </a:lvl3pPr>
            <a:lvl4pPr marL="1368148" indent="0">
              <a:buNone/>
              <a:defRPr sz="2100"/>
            </a:lvl4pPr>
            <a:lvl5pPr marL="1824200" indent="0">
              <a:buNone/>
              <a:defRPr sz="2100"/>
            </a:lvl5pPr>
            <a:lvl6pPr marL="2280244" indent="0">
              <a:buNone/>
              <a:defRPr sz="2100"/>
            </a:lvl6pPr>
            <a:lvl7pPr marL="2736290" indent="0">
              <a:buNone/>
              <a:defRPr sz="2100"/>
            </a:lvl7pPr>
            <a:lvl8pPr marL="3192336" indent="0">
              <a:buNone/>
              <a:defRPr sz="2100"/>
            </a:lvl8pPr>
            <a:lvl9pPr marL="3648388" indent="0">
              <a:buNone/>
              <a:defRPr sz="2100"/>
            </a:lvl9pPr>
          </a:lstStyle>
          <a:p>
            <a:endParaRPr lang="en-US"/>
          </a:p>
        </p:txBody>
      </p:sp>
      <p:sp>
        <p:nvSpPr>
          <p:cNvPr id="4" name="Text Placeholder 3"/>
          <p:cNvSpPr>
            <a:spLocks noGrp="1"/>
          </p:cNvSpPr>
          <p:nvPr>
            <p:ph type="body" sz="half" idx="2"/>
          </p:nvPr>
        </p:nvSpPr>
        <p:spPr>
          <a:xfrm>
            <a:off x="630242" y="2057426"/>
            <a:ext cx="2949576" cy="3811588"/>
          </a:xfrm>
        </p:spPr>
        <p:txBody>
          <a:bodyPr/>
          <a:lstStyle>
            <a:lvl1pPr marL="0" indent="0">
              <a:buNone/>
              <a:defRPr sz="1700"/>
            </a:lvl1pPr>
            <a:lvl2pPr marL="456044" indent="0">
              <a:buNone/>
              <a:defRPr sz="1500"/>
            </a:lvl2pPr>
            <a:lvl3pPr marL="912094" indent="0">
              <a:buNone/>
              <a:defRPr sz="1300"/>
            </a:lvl3pPr>
            <a:lvl4pPr marL="1368148" indent="0">
              <a:buNone/>
              <a:defRPr sz="1100"/>
            </a:lvl4pPr>
            <a:lvl5pPr marL="1824200" indent="0">
              <a:buNone/>
              <a:defRPr sz="1100"/>
            </a:lvl5pPr>
            <a:lvl6pPr marL="2280244" indent="0">
              <a:buNone/>
              <a:defRPr sz="1100"/>
            </a:lvl6pPr>
            <a:lvl7pPr marL="2736290" indent="0">
              <a:buNone/>
              <a:defRPr sz="1100"/>
            </a:lvl7pPr>
            <a:lvl8pPr marL="3192336" indent="0">
              <a:buNone/>
              <a:defRPr sz="1100"/>
            </a:lvl8pPr>
            <a:lvl9pPr marL="3648388"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Molar Quantities</a:t>
            </a:r>
          </a:p>
        </p:txBody>
      </p:sp>
    </p:spTree>
    <p:extLst>
      <p:ext uri="{BB962C8B-B14F-4D97-AF65-F5344CB8AC3E}">
        <p14:creationId xmlns:p14="http://schemas.microsoft.com/office/powerpoint/2010/main" val="40401982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Molar Quantities</a:t>
            </a:r>
          </a:p>
        </p:txBody>
      </p:sp>
    </p:spTree>
    <p:extLst>
      <p:ext uri="{BB962C8B-B14F-4D97-AF65-F5344CB8AC3E}">
        <p14:creationId xmlns:p14="http://schemas.microsoft.com/office/powerpoint/2010/main" val="365324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5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57" y="1681189"/>
            <a:ext cx="3868737" cy="823913"/>
          </a:xfrm>
        </p:spPr>
        <p:txBody>
          <a:bodyPr anchor="b"/>
          <a:lstStyle>
            <a:lvl1pPr marL="0" indent="0">
              <a:buNone/>
              <a:defRPr sz="2300" b="1"/>
            </a:lvl1pPr>
            <a:lvl2pPr marL="456044" indent="0">
              <a:buNone/>
              <a:defRPr sz="2100" b="1"/>
            </a:lvl2pPr>
            <a:lvl3pPr marL="912094" indent="0">
              <a:buNone/>
              <a:defRPr sz="1900" b="1"/>
            </a:lvl3pPr>
            <a:lvl4pPr marL="1368148" indent="0">
              <a:buNone/>
              <a:defRPr sz="1700" b="1"/>
            </a:lvl4pPr>
            <a:lvl5pPr marL="1824200" indent="0">
              <a:buNone/>
              <a:defRPr sz="1700" b="1"/>
            </a:lvl5pPr>
            <a:lvl6pPr marL="2280244" indent="0">
              <a:buNone/>
              <a:defRPr sz="1700" b="1"/>
            </a:lvl6pPr>
            <a:lvl7pPr marL="2736290" indent="0">
              <a:buNone/>
              <a:defRPr sz="1700" b="1"/>
            </a:lvl7pPr>
            <a:lvl8pPr marL="3192336" indent="0">
              <a:buNone/>
              <a:defRPr sz="1700" b="1"/>
            </a:lvl8pPr>
            <a:lvl9pPr marL="3648388"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57" y="250510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89"/>
            <a:ext cx="3887788" cy="823913"/>
          </a:xfrm>
        </p:spPr>
        <p:txBody>
          <a:bodyPr anchor="b"/>
          <a:lstStyle>
            <a:lvl1pPr marL="0" indent="0">
              <a:buNone/>
              <a:defRPr sz="2300" b="1"/>
            </a:lvl1pPr>
            <a:lvl2pPr marL="456044" indent="0">
              <a:buNone/>
              <a:defRPr sz="2100" b="1"/>
            </a:lvl2pPr>
            <a:lvl3pPr marL="912094" indent="0">
              <a:buNone/>
              <a:defRPr sz="1900" b="1"/>
            </a:lvl3pPr>
            <a:lvl4pPr marL="1368148" indent="0">
              <a:buNone/>
              <a:defRPr sz="1700" b="1"/>
            </a:lvl4pPr>
            <a:lvl5pPr marL="1824200" indent="0">
              <a:buNone/>
              <a:defRPr sz="1700" b="1"/>
            </a:lvl5pPr>
            <a:lvl6pPr marL="2280244" indent="0">
              <a:buNone/>
              <a:defRPr sz="1700" b="1"/>
            </a:lvl6pPr>
            <a:lvl7pPr marL="2736290" indent="0">
              <a:buNone/>
              <a:defRPr sz="1700" b="1"/>
            </a:lvl7pPr>
            <a:lvl8pPr marL="3192336" indent="0">
              <a:buNone/>
              <a:defRPr sz="1700" b="1"/>
            </a:lvl8pPr>
            <a:lvl9pPr marL="3648388"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0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Molar Quantities</a:t>
            </a:r>
          </a:p>
        </p:txBody>
      </p:sp>
    </p:spTree>
    <p:extLst>
      <p:ext uri="{BB962C8B-B14F-4D97-AF65-F5344CB8AC3E}">
        <p14:creationId xmlns:p14="http://schemas.microsoft.com/office/powerpoint/2010/main" val="1075820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057401"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60198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Molar Quantities</a:t>
            </a:r>
          </a:p>
        </p:txBody>
      </p:sp>
    </p:spTree>
    <p:extLst>
      <p:ext uri="{BB962C8B-B14F-4D97-AF65-F5344CB8AC3E}">
        <p14:creationId xmlns:p14="http://schemas.microsoft.com/office/powerpoint/2010/main" val="34321059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0" y="152400"/>
            <a:ext cx="3581399" cy="6096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581399" y="6553200"/>
            <a:ext cx="4648200" cy="304800"/>
          </a:xfrm>
        </p:spPr>
        <p:txBody>
          <a:bodyPr/>
          <a:lstStyle>
            <a:lvl1pPr>
              <a:defRPr/>
            </a:lvl1pPr>
          </a:lstStyle>
          <a:p>
            <a:r>
              <a:rPr lang="en-US" altLang="en-US">
                <a:solidFill>
                  <a:srgbClr val="000000"/>
                </a:solidFill>
              </a:rPr>
              <a:t>Molar Quantities</a:t>
            </a:r>
          </a:p>
        </p:txBody>
      </p:sp>
    </p:spTree>
    <p:extLst>
      <p:ext uri="{BB962C8B-B14F-4D97-AF65-F5344CB8AC3E}">
        <p14:creationId xmlns:p14="http://schemas.microsoft.com/office/powerpoint/2010/main" val="8698706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18" tIns="191788" rIns="345218" bIns="1917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669880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4"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742529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16536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1" y="223524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934737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4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3" y="528623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1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85494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1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28918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0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0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0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0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1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062028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792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Molar Quantities</a:t>
            </a:r>
          </a:p>
        </p:txBody>
      </p:sp>
    </p:spTree>
    <p:extLst>
      <p:ext uri="{BB962C8B-B14F-4D97-AF65-F5344CB8AC3E}">
        <p14:creationId xmlns:p14="http://schemas.microsoft.com/office/powerpoint/2010/main" val="5664837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57861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5310697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3869239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768166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071423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020610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384194" tIns="45688" rIns="384194" bIns="45688"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Example Deck</a:t>
            </a:r>
          </a:p>
        </p:txBody>
      </p:sp>
    </p:spTree>
    <p:extLst>
      <p:ext uri="{BB962C8B-B14F-4D97-AF65-F5344CB8AC3E}">
        <p14:creationId xmlns:p14="http://schemas.microsoft.com/office/powerpoint/2010/main" val="8694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903293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167272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640816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Molar Quantities</a:t>
            </a:r>
          </a:p>
        </p:txBody>
      </p:sp>
    </p:spTree>
    <p:extLst>
      <p:ext uri="{BB962C8B-B14F-4D97-AF65-F5344CB8AC3E}">
        <p14:creationId xmlns:p14="http://schemas.microsoft.com/office/powerpoint/2010/main" val="18136112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877354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7590272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3760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85382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384194" tIns="45688" rIns="384194" bIns="45688"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rPr>
              <a:t>Example Deck</a:t>
            </a:r>
          </a:p>
        </p:txBody>
      </p:sp>
    </p:spTree>
    <p:extLst>
      <p:ext uri="{BB962C8B-B14F-4D97-AF65-F5344CB8AC3E}">
        <p14:creationId xmlns:p14="http://schemas.microsoft.com/office/powerpoint/2010/main" val="594648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3068065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7682738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6517606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293722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76677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08"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26"/>
            <a:ext cx="2949576" cy="3811588"/>
          </a:xfrm>
        </p:spPr>
        <p:txBody>
          <a:bodyPr/>
          <a:lstStyle>
            <a:lvl1pPr marL="0" indent="0">
              <a:buNone/>
              <a:defRPr sz="1700"/>
            </a:lvl1pPr>
            <a:lvl2pPr marL="456044" indent="0">
              <a:buNone/>
              <a:defRPr sz="1500"/>
            </a:lvl2pPr>
            <a:lvl3pPr marL="912094" indent="0">
              <a:buNone/>
              <a:defRPr sz="1300"/>
            </a:lvl3pPr>
            <a:lvl4pPr marL="1368148" indent="0">
              <a:buNone/>
              <a:defRPr sz="1100"/>
            </a:lvl4pPr>
            <a:lvl5pPr marL="1824200" indent="0">
              <a:buNone/>
              <a:defRPr sz="1100"/>
            </a:lvl5pPr>
            <a:lvl6pPr marL="2280244" indent="0">
              <a:buNone/>
              <a:defRPr sz="1100"/>
            </a:lvl6pPr>
            <a:lvl7pPr marL="2736290" indent="0">
              <a:buNone/>
              <a:defRPr sz="1100"/>
            </a:lvl7pPr>
            <a:lvl8pPr marL="3192336" indent="0">
              <a:buNone/>
              <a:defRPr sz="1100"/>
            </a:lvl8pPr>
            <a:lvl9pPr marL="3648388"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Molar Quantities</a:t>
            </a:r>
          </a:p>
        </p:txBody>
      </p:sp>
    </p:spTree>
    <p:extLst>
      <p:ext uri="{BB962C8B-B14F-4D97-AF65-F5344CB8AC3E}">
        <p14:creationId xmlns:p14="http://schemas.microsoft.com/office/powerpoint/2010/main" val="27975399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3254098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1528986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09793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1659520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2225498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80439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08" y="987425"/>
            <a:ext cx="4629151" cy="4873625"/>
          </a:xfrm>
        </p:spPr>
        <p:txBody>
          <a:bodyPr/>
          <a:lstStyle>
            <a:lvl1pPr marL="0" indent="0">
              <a:buNone/>
              <a:defRPr sz="3200"/>
            </a:lvl1pPr>
            <a:lvl2pPr marL="456044" indent="0">
              <a:buNone/>
              <a:defRPr sz="2700"/>
            </a:lvl2pPr>
            <a:lvl3pPr marL="912094" indent="0">
              <a:buNone/>
              <a:defRPr sz="2300"/>
            </a:lvl3pPr>
            <a:lvl4pPr marL="1368148" indent="0">
              <a:buNone/>
              <a:defRPr sz="2100"/>
            </a:lvl4pPr>
            <a:lvl5pPr marL="1824200" indent="0">
              <a:buNone/>
              <a:defRPr sz="2100"/>
            </a:lvl5pPr>
            <a:lvl6pPr marL="2280244" indent="0">
              <a:buNone/>
              <a:defRPr sz="2100"/>
            </a:lvl6pPr>
            <a:lvl7pPr marL="2736290" indent="0">
              <a:buNone/>
              <a:defRPr sz="2100"/>
            </a:lvl7pPr>
            <a:lvl8pPr marL="3192336" indent="0">
              <a:buNone/>
              <a:defRPr sz="2100"/>
            </a:lvl8pPr>
            <a:lvl9pPr marL="3648388" indent="0">
              <a:buNone/>
              <a:defRPr sz="2100"/>
            </a:lvl9pPr>
          </a:lstStyle>
          <a:p>
            <a:endParaRPr lang="en-US"/>
          </a:p>
        </p:txBody>
      </p:sp>
      <p:sp>
        <p:nvSpPr>
          <p:cNvPr id="4" name="Text Placeholder 3"/>
          <p:cNvSpPr>
            <a:spLocks noGrp="1"/>
          </p:cNvSpPr>
          <p:nvPr>
            <p:ph type="body" sz="half" idx="2"/>
          </p:nvPr>
        </p:nvSpPr>
        <p:spPr>
          <a:xfrm>
            <a:off x="630242" y="2057426"/>
            <a:ext cx="2949576" cy="3811588"/>
          </a:xfrm>
        </p:spPr>
        <p:txBody>
          <a:bodyPr/>
          <a:lstStyle>
            <a:lvl1pPr marL="0" indent="0">
              <a:buNone/>
              <a:defRPr sz="1700"/>
            </a:lvl1pPr>
            <a:lvl2pPr marL="456044" indent="0">
              <a:buNone/>
              <a:defRPr sz="1500"/>
            </a:lvl2pPr>
            <a:lvl3pPr marL="912094" indent="0">
              <a:buNone/>
              <a:defRPr sz="1300"/>
            </a:lvl3pPr>
            <a:lvl4pPr marL="1368148" indent="0">
              <a:buNone/>
              <a:defRPr sz="1100"/>
            </a:lvl4pPr>
            <a:lvl5pPr marL="1824200" indent="0">
              <a:buNone/>
              <a:defRPr sz="1100"/>
            </a:lvl5pPr>
            <a:lvl6pPr marL="2280244" indent="0">
              <a:buNone/>
              <a:defRPr sz="1100"/>
            </a:lvl6pPr>
            <a:lvl7pPr marL="2736290" indent="0">
              <a:buNone/>
              <a:defRPr sz="1100"/>
            </a:lvl7pPr>
            <a:lvl8pPr marL="3192336" indent="0">
              <a:buNone/>
              <a:defRPr sz="1100"/>
            </a:lvl8pPr>
            <a:lvl9pPr marL="3648388"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Molar Quantities</a:t>
            </a:r>
          </a:p>
        </p:txBody>
      </p:sp>
    </p:spTree>
    <p:extLst>
      <p:ext uri="{BB962C8B-B14F-4D97-AF65-F5344CB8AC3E}">
        <p14:creationId xmlns:p14="http://schemas.microsoft.com/office/powerpoint/2010/main" val="3551652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10.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2.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58000"/>
          </a:schemeClr>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 y="26"/>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208" tIns="45604" rIns="91208" bIns="45604" anchor="ctr"/>
          <a:lstStyle/>
          <a:p>
            <a:endParaRPr lang="en-US"/>
          </a:p>
        </p:txBody>
      </p:sp>
      <p:sp>
        <p:nvSpPr>
          <p:cNvPr id="1026" name="Rectangle 2"/>
          <p:cNvSpPr>
            <a:spLocks noGrp="1" noChangeArrowheads="1"/>
          </p:cNvSpPr>
          <p:nvPr>
            <p:ph type="title"/>
          </p:nvPr>
        </p:nvSpPr>
        <p:spPr bwMode="auto">
          <a:xfrm>
            <a:off x="5334000" y="152400"/>
            <a:ext cx="3581399"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08" tIns="45604" rIns="91208" bIns="4560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08" tIns="45604" rIns="91208" bIns="456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581399" y="6553200"/>
            <a:ext cx="4648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08" tIns="45604" rIns="91208" bIns="45604" numCol="1" anchor="t" anchorCtr="0" compatLnSpc="1">
            <a:prstTxWarp prst="textNoShape">
              <a:avLst/>
            </a:prstTxWarp>
          </a:bodyPr>
          <a:lstStyle>
            <a:lvl1pPr algn="ctr">
              <a:defRPr sz="800"/>
            </a:lvl1pPr>
          </a:lstStyle>
          <a:p>
            <a:r>
              <a:rPr lang="en-US" altLang="en-US"/>
              <a:t>Molar Quantities</a:t>
            </a: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69"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199" y="76200"/>
            <a:ext cx="5029200" cy="923095"/>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208" tIns="45604" rIns="91208" bIns="45604">
            <a:spAutoFit/>
          </a:bodyPr>
          <a:lstStyle>
            <a:lvl1pPr marL="804863" indent="-804863">
              <a:defRPr sz="2400">
                <a:solidFill>
                  <a:schemeClr val="tx1"/>
                </a:solidFill>
                <a:latin typeface="Arial" panose="020B0604020202020204" pitchFamily="34" charset="0"/>
                <a:ea typeface="MS PGothic" panose="020B0600070205080204" pitchFamily="34" charset="-128"/>
              </a:defRPr>
            </a:lvl1pPr>
            <a:lvl2pPr marL="919163">
              <a:defRPr sz="2400">
                <a:solidFill>
                  <a:schemeClr val="tx1"/>
                </a:solidFill>
                <a:latin typeface="Arial" panose="020B0604020202020204" pitchFamily="34" charset="0"/>
                <a:ea typeface="MS PGothic" panose="020B0600070205080204" pitchFamily="34" charset="-128"/>
              </a:defRPr>
            </a:lvl2pPr>
            <a:lvl3pPr marL="1033463">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700" b="1">
                <a:solidFill>
                  <a:srgbClr val="5D88A2"/>
                </a:solidFill>
                <a:effectLst>
                  <a:outerShdw blurRad="38100" dist="38100" dir="2700000" algn="tl">
                    <a:srgbClr val="C0C0C0"/>
                  </a:outerShdw>
                </a:effectLst>
                <a:ea typeface="ヒラギノ角ゴ Pro W3" pitchFamily="-80" charset="-128"/>
              </a:rPr>
              <a:t>10.1 The Mole: A Measure-ment of Matter</a:t>
            </a:r>
            <a:endParaRPr lang="en-US" altLang="en-US" sz="2700" b="1">
              <a:solidFill>
                <a:srgbClr val="5D88A2"/>
              </a:solidFill>
              <a:effectLst>
                <a:outerShdw blurRad="38100" dist="38100" dir="2700000" algn="tl">
                  <a:srgbClr val="C0C0C0"/>
                </a:outerShdw>
              </a:effectLst>
            </a:endParaRPr>
          </a:p>
        </p:txBody>
      </p:sp>
      <p:sp>
        <p:nvSpPr>
          <p:cNvPr id="1037" name="Text Box 13"/>
          <p:cNvSpPr txBox="1">
            <a:spLocks noChangeArrowheads="1"/>
          </p:cNvSpPr>
          <p:nvPr userDrawn="1"/>
        </p:nvSpPr>
        <p:spPr bwMode="auto">
          <a:xfrm>
            <a:off x="0" y="6400806"/>
            <a:ext cx="1371600" cy="44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08" tIns="45604" rIns="91208" bIns="45604">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71"/>
            <a:ext cx="1524000" cy="353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08" tIns="45604" rIns="91208" bIns="45604">
            <a:spAutoFit/>
          </a:bodyPr>
          <a:lstStyle/>
          <a:p>
            <a:pPr>
              <a:spcBef>
                <a:spcPct val="50000"/>
              </a:spcBef>
            </a:pPr>
            <a:fld id="{9F7E7856-13CD-4964-BCE2-C3DEA1D85165}" type="slidenum">
              <a:rPr lang="en-US" altLang="en-US" sz="1700"/>
              <a:pPr>
                <a:spcBef>
                  <a:spcPct val="50000"/>
                </a:spcBef>
              </a:pPr>
              <a:t>‹#›</a:t>
            </a:fld>
            <a:endParaRPr lang="en-US" altLang="en-US" sz="1700"/>
          </a:p>
        </p:txBody>
      </p:sp>
      <p:sp>
        <p:nvSpPr>
          <p:cNvPr id="1041" name="Text Box 17"/>
          <p:cNvSpPr txBox="1">
            <a:spLocks noChangeArrowheads="1"/>
          </p:cNvSpPr>
          <p:nvPr userDrawn="1"/>
        </p:nvSpPr>
        <p:spPr bwMode="auto">
          <a:xfrm>
            <a:off x="4724401" y="152401"/>
            <a:ext cx="457200" cy="76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08" tIns="45604" rIns="91208" bIns="45604">
            <a:spAutoFit/>
          </a:bodyPr>
          <a:lstStyle/>
          <a:p>
            <a:pPr>
              <a:spcBef>
                <a:spcPct val="50000"/>
              </a:spcBef>
            </a:pPr>
            <a:r>
              <a:rPr lang="en-US" altLang="en-US" sz="4400" b="1">
                <a:solidFill>
                  <a:srgbClr val="658B92"/>
                </a:solidFill>
                <a:effectLst>
                  <a:outerShdw blurRad="38100" dist="38100" dir="2700000" algn="tl">
                    <a:srgbClr val="C0C0C0"/>
                  </a:outerShdw>
                </a:effectLst>
              </a:rPr>
              <a:t>&gt;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04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209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814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420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p:titleStyle>
    <p:bodyStyle>
      <a:lvl1pPr algn="l" rtl="0" fontAlgn="base">
        <a:spcBef>
          <a:spcPct val="20000"/>
        </a:spcBef>
        <a:spcAft>
          <a:spcPct val="0"/>
        </a:spcAft>
        <a:defRPr sz="3200" kern="1200">
          <a:solidFill>
            <a:schemeClr val="tx1"/>
          </a:solidFill>
          <a:latin typeface="+mn-lt"/>
          <a:ea typeface="+mn-ea"/>
          <a:cs typeface="+mn-cs"/>
        </a:defRPr>
      </a:lvl1pPr>
      <a:lvl2pPr marL="231195" algn="l" rtl="0" fontAlgn="base">
        <a:spcBef>
          <a:spcPct val="20000"/>
        </a:spcBef>
        <a:spcAft>
          <a:spcPct val="0"/>
        </a:spcAft>
        <a:defRPr sz="3200" kern="1200">
          <a:solidFill>
            <a:schemeClr val="tx1"/>
          </a:solidFill>
          <a:latin typeface="+mn-lt"/>
          <a:ea typeface="+mn-ea"/>
          <a:cs typeface="+mn-cs"/>
        </a:defRPr>
      </a:lvl2pPr>
      <a:lvl3pPr marL="802829" indent="-340458" algn="l" rtl="0" fontAlgn="base">
        <a:spcBef>
          <a:spcPct val="20000"/>
        </a:spcBef>
        <a:spcAft>
          <a:spcPct val="0"/>
        </a:spcAft>
        <a:buChar char="•"/>
        <a:defRPr sz="2700" kern="1200">
          <a:solidFill>
            <a:schemeClr val="tx1"/>
          </a:solidFill>
          <a:latin typeface="+mn-lt"/>
          <a:ea typeface="+mn-ea"/>
          <a:cs typeface="+mn-cs"/>
        </a:defRPr>
      </a:lvl3pPr>
      <a:lvl4pPr marL="1252547" indent="-335699"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1714929" indent="-340458"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8267" indent="-228023" algn="l" defTabSz="91209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313" indent="-228023" algn="l" defTabSz="91209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359" indent="-228023" algn="l" defTabSz="91209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409" indent="-228023" algn="l" defTabSz="91209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2094" rtl="0" eaLnBrk="1" latinLnBrk="0" hangingPunct="1">
        <a:defRPr sz="1900" kern="1200">
          <a:solidFill>
            <a:schemeClr val="tx1"/>
          </a:solidFill>
          <a:latin typeface="+mn-lt"/>
          <a:ea typeface="+mn-ea"/>
          <a:cs typeface="+mn-cs"/>
        </a:defRPr>
      </a:lvl1pPr>
      <a:lvl2pPr marL="456044" algn="l" defTabSz="912094" rtl="0" eaLnBrk="1" latinLnBrk="0" hangingPunct="1">
        <a:defRPr sz="1900" kern="1200">
          <a:solidFill>
            <a:schemeClr val="tx1"/>
          </a:solidFill>
          <a:latin typeface="+mn-lt"/>
          <a:ea typeface="+mn-ea"/>
          <a:cs typeface="+mn-cs"/>
        </a:defRPr>
      </a:lvl2pPr>
      <a:lvl3pPr marL="912094" algn="l" defTabSz="912094" rtl="0" eaLnBrk="1" latinLnBrk="0" hangingPunct="1">
        <a:defRPr sz="1900" kern="1200">
          <a:solidFill>
            <a:schemeClr val="tx1"/>
          </a:solidFill>
          <a:latin typeface="+mn-lt"/>
          <a:ea typeface="+mn-ea"/>
          <a:cs typeface="+mn-cs"/>
        </a:defRPr>
      </a:lvl3pPr>
      <a:lvl4pPr marL="1368148" algn="l" defTabSz="912094" rtl="0" eaLnBrk="1" latinLnBrk="0" hangingPunct="1">
        <a:defRPr sz="1900" kern="1200">
          <a:solidFill>
            <a:schemeClr val="tx1"/>
          </a:solidFill>
          <a:latin typeface="+mn-lt"/>
          <a:ea typeface="+mn-ea"/>
          <a:cs typeface="+mn-cs"/>
        </a:defRPr>
      </a:lvl4pPr>
      <a:lvl5pPr marL="1824200" algn="l" defTabSz="912094" rtl="0" eaLnBrk="1" latinLnBrk="0" hangingPunct="1">
        <a:defRPr sz="1900" kern="1200">
          <a:solidFill>
            <a:schemeClr val="tx1"/>
          </a:solidFill>
          <a:latin typeface="+mn-lt"/>
          <a:ea typeface="+mn-ea"/>
          <a:cs typeface="+mn-cs"/>
        </a:defRPr>
      </a:lvl5pPr>
      <a:lvl6pPr marL="2280244" algn="l" defTabSz="912094" rtl="0" eaLnBrk="1" latinLnBrk="0" hangingPunct="1">
        <a:defRPr sz="1900" kern="1200">
          <a:solidFill>
            <a:schemeClr val="tx1"/>
          </a:solidFill>
          <a:latin typeface="+mn-lt"/>
          <a:ea typeface="+mn-ea"/>
          <a:cs typeface="+mn-cs"/>
        </a:defRPr>
      </a:lvl6pPr>
      <a:lvl7pPr marL="2736290" algn="l" defTabSz="912094" rtl="0" eaLnBrk="1" latinLnBrk="0" hangingPunct="1">
        <a:defRPr sz="1900" kern="1200">
          <a:solidFill>
            <a:schemeClr val="tx1"/>
          </a:solidFill>
          <a:latin typeface="+mn-lt"/>
          <a:ea typeface="+mn-ea"/>
          <a:cs typeface="+mn-cs"/>
        </a:defRPr>
      </a:lvl7pPr>
      <a:lvl8pPr marL="3192336" algn="l" defTabSz="912094" rtl="0" eaLnBrk="1" latinLnBrk="0" hangingPunct="1">
        <a:defRPr sz="1900" kern="1200">
          <a:solidFill>
            <a:schemeClr val="tx1"/>
          </a:solidFill>
          <a:latin typeface="+mn-lt"/>
          <a:ea typeface="+mn-ea"/>
          <a:cs typeface="+mn-cs"/>
        </a:defRPr>
      </a:lvl8pPr>
      <a:lvl9pPr marL="3648388" algn="l" defTabSz="91209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270903639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 y="76"/>
            <a:ext cx="9144000" cy="1377158"/>
          </a:xfrm>
          <a:prstGeom prst="rect">
            <a:avLst/>
          </a:prstGeom>
          <a:solidFill>
            <a:schemeClr val="accent4"/>
          </a:solidFill>
          <a:ln>
            <a:noFill/>
          </a:ln>
          <a:effectLst/>
        </p:spPr>
        <p:txBody>
          <a:bodyPr vert="horz" wrap="square" lIns="324326" tIns="133527" rIns="324326" bIns="133527" numCol="1" anchor="ctr" anchorCtr="0" compatLnSpc="1">
            <a:prstTxWarp prst="textNoShape">
              <a:avLst/>
            </a:prstTxWarp>
            <a:noAutofit/>
          </a:bodyPr>
          <a:lstStyle/>
          <a:p>
            <a:pPr lvl="0"/>
            <a:r>
              <a:rPr lang="en-US" dirty="0"/>
              <a:t>Click to edit Master title style</a:t>
            </a:r>
          </a:p>
        </p:txBody>
      </p:sp>
      <p:sp>
        <p:nvSpPr>
          <p:cNvPr id="32771" name="Rectangle 3"/>
          <p:cNvSpPr>
            <a:spLocks noGrp="1" noChangeArrowheads="1"/>
          </p:cNvSpPr>
          <p:nvPr>
            <p:ph type="body" idx="1"/>
          </p:nvPr>
        </p:nvSpPr>
        <p:spPr bwMode="auto">
          <a:xfrm>
            <a:off x="8" y="1377233"/>
            <a:ext cx="9144000" cy="5480843"/>
          </a:xfrm>
          <a:prstGeom prst="rect">
            <a:avLst/>
          </a:prstGeom>
          <a:noFill/>
          <a:ln w="9525">
            <a:noFill/>
            <a:miter lim="800000"/>
            <a:headEnd/>
            <a:tailEnd/>
          </a:ln>
        </p:spPr>
        <p:txBody>
          <a:bodyPr vert="horz" wrap="square" lIns="343395" tIns="190774" rIns="343395" bIns="19077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userDrawn="1"/>
        </p:nvSpPr>
        <p:spPr>
          <a:xfrm>
            <a:off x="8697282" y="-702462"/>
            <a:ext cx="497411" cy="1077541"/>
          </a:xfrm>
          <a:prstGeom prst="rect">
            <a:avLst/>
          </a:prstGeom>
          <a:noFill/>
        </p:spPr>
        <p:txBody>
          <a:bodyPr lIns="190774" tIns="95410" rIns="190774" bIns="95410">
            <a:spAutoFit/>
          </a:bodyPr>
          <a:lstStyle/>
          <a:p>
            <a:pPr eaLnBrk="1" hangingPunct="1">
              <a:lnSpc>
                <a:spcPct val="115000"/>
              </a:lnSpc>
              <a:spcBef>
                <a:spcPct val="20000"/>
              </a:spcBef>
              <a:buClr>
                <a:srgbClr val="2877C4"/>
              </a:buClr>
              <a:buFont typeface="Wingdings" pitchFamily="2" charset="2"/>
              <a:buNone/>
              <a:defRPr/>
            </a:pPr>
            <a:r>
              <a:rPr lang="en-US" sz="5000" dirty="0">
                <a:solidFill>
                  <a:srgbClr val="4D4F58"/>
                </a:solidFill>
                <a:latin typeface="Arial" charset="0"/>
                <a:ea typeface="ＭＳ Ｐゴシック" panose="020B0600070205080204" pitchFamily="34" charset="-128"/>
                <a:cs typeface="Arial" charset="0"/>
              </a:rPr>
              <a:t>*</a:t>
            </a:r>
          </a:p>
        </p:txBody>
      </p:sp>
    </p:spTree>
    <p:extLst>
      <p:ext uri="{BB962C8B-B14F-4D97-AF65-F5344CB8AC3E}">
        <p14:creationId xmlns:p14="http://schemas.microsoft.com/office/powerpoint/2010/main" val="40362380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dt="0"/>
  <p:txStyles>
    <p:titleStyle>
      <a:lvl1pPr marL="1136073" indent="-113607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6073" indent="-1136073" algn="l" rtl="0" eaLnBrk="0" fontAlgn="base" hangingPunct="0">
        <a:lnSpc>
          <a:spcPct val="95000"/>
        </a:lnSpc>
        <a:spcBef>
          <a:spcPct val="0"/>
        </a:spcBef>
        <a:spcAft>
          <a:spcPct val="0"/>
        </a:spcAft>
        <a:defRPr sz="2900" b="1">
          <a:solidFill>
            <a:schemeClr val="bg2"/>
          </a:solidFill>
          <a:latin typeface="Arial" charset="0"/>
        </a:defRPr>
      </a:lvl2pPr>
      <a:lvl3pPr marL="1136073" indent="-1136073" algn="l" rtl="0" eaLnBrk="0" fontAlgn="base" hangingPunct="0">
        <a:lnSpc>
          <a:spcPct val="95000"/>
        </a:lnSpc>
        <a:spcBef>
          <a:spcPct val="0"/>
        </a:spcBef>
        <a:spcAft>
          <a:spcPct val="0"/>
        </a:spcAft>
        <a:defRPr sz="2900" b="1">
          <a:solidFill>
            <a:schemeClr val="bg2"/>
          </a:solidFill>
          <a:latin typeface="Arial" charset="0"/>
        </a:defRPr>
      </a:lvl3pPr>
      <a:lvl4pPr marL="1136073" indent="-1136073" algn="l" rtl="0" eaLnBrk="0" fontAlgn="base" hangingPunct="0">
        <a:lnSpc>
          <a:spcPct val="95000"/>
        </a:lnSpc>
        <a:spcBef>
          <a:spcPct val="0"/>
        </a:spcBef>
        <a:spcAft>
          <a:spcPct val="0"/>
        </a:spcAft>
        <a:defRPr sz="2900" b="1">
          <a:solidFill>
            <a:schemeClr val="bg2"/>
          </a:solidFill>
          <a:latin typeface="Arial" charset="0"/>
        </a:defRPr>
      </a:lvl4pPr>
      <a:lvl5pPr marL="1136073" indent="-1136073" algn="l" rtl="0" eaLnBrk="0" fontAlgn="base" hangingPunct="0">
        <a:lnSpc>
          <a:spcPct val="95000"/>
        </a:lnSpc>
        <a:spcBef>
          <a:spcPct val="0"/>
        </a:spcBef>
        <a:spcAft>
          <a:spcPct val="0"/>
        </a:spcAft>
        <a:defRPr sz="2900" b="1">
          <a:solidFill>
            <a:schemeClr val="bg2"/>
          </a:solidFill>
          <a:latin typeface="Arial" charset="0"/>
        </a:defRPr>
      </a:lvl5pPr>
      <a:lvl6pPr marL="453754" algn="l" rtl="0" eaLnBrk="1" fontAlgn="base" hangingPunct="1">
        <a:spcBef>
          <a:spcPct val="0"/>
        </a:spcBef>
        <a:spcAft>
          <a:spcPct val="0"/>
        </a:spcAft>
        <a:defRPr sz="3200" b="1">
          <a:solidFill>
            <a:srgbClr val="2877C4"/>
          </a:solidFill>
          <a:latin typeface="Arial" charset="0"/>
        </a:defRPr>
      </a:lvl6pPr>
      <a:lvl7pPr marL="907518" algn="l" rtl="0" eaLnBrk="1" fontAlgn="base" hangingPunct="1">
        <a:spcBef>
          <a:spcPct val="0"/>
        </a:spcBef>
        <a:spcAft>
          <a:spcPct val="0"/>
        </a:spcAft>
        <a:defRPr sz="3200" b="1">
          <a:solidFill>
            <a:srgbClr val="2877C4"/>
          </a:solidFill>
          <a:latin typeface="Arial" charset="0"/>
        </a:defRPr>
      </a:lvl7pPr>
      <a:lvl8pPr marL="1361264" algn="l" rtl="0" eaLnBrk="1" fontAlgn="base" hangingPunct="1">
        <a:spcBef>
          <a:spcPct val="0"/>
        </a:spcBef>
        <a:spcAft>
          <a:spcPct val="0"/>
        </a:spcAft>
        <a:defRPr sz="3200" b="1">
          <a:solidFill>
            <a:srgbClr val="2877C4"/>
          </a:solidFill>
          <a:latin typeface="Arial" charset="0"/>
        </a:defRPr>
      </a:lvl8pPr>
      <a:lvl9pPr marL="181502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45"/>
        </a:spcBef>
        <a:spcAft>
          <a:spcPct val="0"/>
        </a:spcAft>
        <a:buClr>
          <a:srgbClr val="2877C4"/>
        </a:buClr>
        <a:buFont typeface="Arial Unicode MS" pitchFamily="34" charset="-128"/>
        <a:defRPr sz="1700">
          <a:solidFill>
            <a:srgbClr val="000000"/>
          </a:solidFill>
          <a:latin typeface="+mn-lt"/>
          <a:ea typeface="+mn-ea"/>
          <a:cs typeface="+mn-cs"/>
        </a:defRPr>
      </a:lvl1pPr>
      <a:lvl2pPr marL="235153" indent="-235153" algn="l" rtl="0" eaLnBrk="0" fontAlgn="base" hangingPunct="0">
        <a:lnSpc>
          <a:spcPct val="113000"/>
        </a:lnSpc>
        <a:spcBef>
          <a:spcPts val="945"/>
        </a:spcBef>
        <a:spcAft>
          <a:spcPct val="0"/>
        </a:spcAft>
        <a:buClr>
          <a:schemeClr val="accent1"/>
        </a:buClr>
        <a:buFont typeface="Wingdings" pitchFamily="2" charset="2"/>
        <a:buChar char="§"/>
        <a:defRPr sz="1700">
          <a:solidFill>
            <a:srgbClr val="000000"/>
          </a:solidFill>
          <a:latin typeface="+mn-lt"/>
        </a:defRPr>
      </a:lvl2pPr>
      <a:lvl3pPr marL="364331" indent="-364331" algn="l" rtl="0" eaLnBrk="0" fontAlgn="base" hangingPunct="0">
        <a:lnSpc>
          <a:spcPct val="113000"/>
        </a:lnSpc>
        <a:spcBef>
          <a:spcPts val="945"/>
        </a:spcBef>
        <a:spcAft>
          <a:spcPct val="0"/>
        </a:spcAft>
        <a:buClr>
          <a:schemeClr val="accent1"/>
        </a:buClr>
        <a:buFont typeface="Wingdings" pitchFamily="2" charset="2"/>
        <a:defRPr sz="1700">
          <a:solidFill>
            <a:srgbClr val="000000"/>
          </a:solidFill>
          <a:latin typeface="+mn-lt"/>
        </a:defRPr>
      </a:lvl3pPr>
      <a:lvl4pPr marL="1480537" indent="-231859"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0289" indent="-225218" algn="l" rtl="0" eaLnBrk="0" fontAlgn="base" hangingPunct="0">
        <a:lnSpc>
          <a:spcPct val="115000"/>
        </a:lnSpc>
        <a:spcBef>
          <a:spcPct val="20000"/>
        </a:spcBef>
        <a:spcAft>
          <a:spcPct val="0"/>
        </a:spcAft>
        <a:buChar char="»"/>
        <a:defRPr sz="2100">
          <a:solidFill>
            <a:srgbClr val="000000"/>
          </a:solidFill>
          <a:latin typeface="+mn-lt"/>
        </a:defRPr>
      </a:lvl5pPr>
      <a:lvl6pPr marL="2494066" indent="-225290" algn="l" rtl="0" eaLnBrk="1" fontAlgn="base" hangingPunct="1">
        <a:lnSpc>
          <a:spcPct val="115000"/>
        </a:lnSpc>
        <a:spcBef>
          <a:spcPct val="20000"/>
        </a:spcBef>
        <a:spcAft>
          <a:spcPct val="0"/>
        </a:spcAft>
        <a:buChar char="»"/>
        <a:defRPr sz="2100">
          <a:solidFill>
            <a:srgbClr val="000000"/>
          </a:solidFill>
          <a:latin typeface="+mn-lt"/>
        </a:defRPr>
      </a:lvl6pPr>
      <a:lvl7pPr marL="2947819" indent="-225290" algn="l" rtl="0" eaLnBrk="1" fontAlgn="base" hangingPunct="1">
        <a:lnSpc>
          <a:spcPct val="115000"/>
        </a:lnSpc>
        <a:spcBef>
          <a:spcPct val="20000"/>
        </a:spcBef>
        <a:spcAft>
          <a:spcPct val="0"/>
        </a:spcAft>
        <a:buChar char="»"/>
        <a:defRPr sz="2100">
          <a:solidFill>
            <a:srgbClr val="000000"/>
          </a:solidFill>
          <a:latin typeface="+mn-lt"/>
        </a:defRPr>
      </a:lvl7pPr>
      <a:lvl8pPr marL="3401575" indent="-225290" algn="l" rtl="0" eaLnBrk="1" fontAlgn="base" hangingPunct="1">
        <a:lnSpc>
          <a:spcPct val="115000"/>
        </a:lnSpc>
        <a:spcBef>
          <a:spcPct val="20000"/>
        </a:spcBef>
        <a:spcAft>
          <a:spcPct val="0"/>
        </a:spcAft>
        <a:buChar char="»"/>
        <a:defRPr sz="2100">
          <a:solidFill>
            <a:srgbClr val="000000"/>
          </a:solidFill>
          <a:latin typeface="+mn-lt"/>
        </a:defRPr>
      </a:lvl8pPr>
      <a:lvl9pPr marL="3855327" indent="-22529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7518" rtl="0" eaLnBrk="1" latinLnBrk="0" hangingPunct="1">
        <a:defRPr sz="1900" kern="1200">
          <a:solidFill>
            <a:schemeClr val="tx1"/>
          </a:solidFill>
          <a:latin typeface="+mn-lt"/>
          <a:ea typeface="+mn-ea"/>
          <a:cs typeface="+mn-cs"/>
        </a:defRPr>
      </a:lvl1pPr>
      <a:lvl2pPr marL="453754" algn="l" defTabSz="907518" rtl="0" eaLnBrk="1" latinLnBrk="0" hangingPunct="1">
        <a:defRPr sz="1900" kern="1200">
          <a:solidFill>
            <a:schemeClr val="tx1"/>
          </a:solidFill>
          <a:latin typeface="+mn-lt"/>
          <a:ea typeface="+mn-ea"/>
          <a:cs typeface="+mn-cs"/>
        </a:defRPr>
      </a:lvl2pPr>
      <a:lvl3pPr marL="907518" algn="l" defTabSz="907518" rtl="0" eaLnBrk="1" latinLnBrk="0" hangingPunct="1">
        <a:defRPr sz="1900" kern="1200">
          <a:solidFill>
            <a:schemeClr val="tx1"/>
          </a:solidFill>
          <a:latin typeface="+mn-lt"/>
          <a:ea typeface="+mn-ea"/>
          <a:cs typeface="+mn-cs"/>
        </a:defRPr>
      </a:lvl3pPr>
      <a:lvl4pPr marL="1361264" algn="l" defTabSz="907518" rtl="0" eaLnBrk="1" latinLnBrk="0" hangingPunct="1">
        <a:defRPr sz="1900" kern="1200">
          <a:solidFill>
            <a:schemeClr val="tx1"/>
          </a:solidFill>
          <a:latin typeface="+mn-lt"/>
          <a:ea typeface="+mn-ea"/>
          <a:cs typeface="+mn-cs"/>
        </a:defRPr>
      </a:lvl4pPr>
      <a:lvl5pPr marL="1815028" algn="l" defTabSz="907518" rtl="0" eaLnBrk="1" latinLnBrk="0" hangingPunct="1">
        <a:defRPr sz="1900" kern="1200">
          <a:solidFill>
            <a:schemeClr val="tx1"/>
          </a:solidFill>
          <a:latin typeface="+mn-lt"/>
          <a:ea typeface="+mn-ea"/>
          <a:cs typeface="+mn-cs"/>
        </a:defRPr>
      </a:lvl5pPr>
      <a:lvl6pPr marL="2268774" algn="l" defTabSz="907518" rtl="0" eaLnBrk="1" latinLnBrk="0" hangingPunct="1">
        <a:defRPr sz="1900" kern="1200">
          <a:solidFill>
            <a:schemeClr val="tx1"/>
          </a:solidFill>
          <a:latin typeface="+mn-lt"/>
          <a:ea typeface="+mn-ea"/>
          <a:cs typeface="+mn-cs"/>
        </a:defRPr>
      </a:lvl6pPr>
      <a:lvl7pPr marL="2722523" algn="l" defTabSz="907518" rtl="0" eaLnBrk="1" latinLnBrk="0" hangingPunct="1">
        <a:defRPr sz="1900" kern="1200">
          <a:solidFill>
            <a:schemeClr val="tx1"/>
          </a:solidFill>
          <a:latin typeface="+mn-lt"/>
          <a:ea typeface="+mn-ea"/>
          <a:cs typeface="+mn-cs"/>
        </a:defRPr>
      </a:lvl7pPr>
      <a:lvl8pPr marL="3176275" algn="l" defTabSz="907518" rtl="0" eaLnBrk="1" latinLnBrk="0" hangingPunct="1">
        <a:defRPr sz="1900" kern="1200">
          <a:solidFill>
            <a:schemeClr val="tx1"/>
          </a:solidFill>
          <a:latin typeface="+mn-lt"/>
          <a:ea typeface="+mn-ea"/>
          <a:cs typeface="+mn-cs"/>
        </a:defRPr>
      </a:lvl8pPr>
      <a:lvl9pPr marL="3630031" algn="l" defTabSz="90751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742" tIns="134121" rIns="325742" bIns="13412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84"/>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612" rIns="0" bIns="4557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193036078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dt="0"/>
  <p:txStyles>
    <p:titleStyle>
      <a:lvl1pPr marL="1141029" indent="-114102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729" algn="l" rtl="0" eaLnBrk="1" fontAlgn="base" hangingPunct="1">
        <a:spcBef>
          <a:spcPct val="0"/>
        </a:spcBef>
        <a:spcAft>
          <a:spcPct val="0"/>
        </a:spcAft>
        <a:defRPr sz="3200" b="1">
          <a:solidFill>
            <a:srgbClr val="2877C4"/>
          </a:solidFill>
          <a:latin typeface="Arial" charset="0"/>
        </a:defRPr>
      </a:lvl6pPr>
      <a:lvl7pPr marL="911470" algn="l" rtl="0" eaLnBrk="1" fontAlgn="base" hangingPunct="1">
        <a:spcBef>
          <a:spcPct val="0"/>
        </a:spcBef>
        <a:spcAft>
          <a:spcPct val="0"/>
        </a:spcAft>
        <a:defRPr sz="3200" b="1">
          <a:solidFill>
            <a:srgbClr val="2877C4"/>
          </a:solidFill>
          <a:latin typeface="Arial" charset="0"/>
        </a:defRPr>
      </a:lvl7pPr>
      <a:lvl8pPr marL="1367209" algn="l" rtl="0" eaLnBrk="1" fontAlgn="base" hangingPunct="1">
        <a:spcBef>
          <a:spcPct val="0"/>
        </a:spcBef>
        <a:spcAft>
          <a:spcPct val="0"/>
        </a:spcAft>
        <a:defRPr sz="3200" b="1">
          <a:solidFill>
            <a:srgbClr val="2877C4"/>
          </a:solidFill>
          <a:latin typeface="Arial" charset="0"/>
        </a:defRPr>
      </a:lvl8pPr>
      <a:lvl9pPr marL="182294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451" indent="-227865"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3596" indent="-226277"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89047" indent="-234195"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9223" indent="-226277" algn="l" rtl="0" eaLnBrk="1" fontAlgn="base" hangingPunct="1">
        <a:lnSpc>
          <a:spcPct val="115000"/>
        </a:lnSpc>
        <a:spcBef>
          <a:spcPct val="20000"/>
        </a:spcBef>
        <a:spcAft>
          <a:spcPct val="0"/>
        </a:spcAft>
        <a:buChar char="»"/>
        <a:defRPr sz="2100">
          <a:solidFill>
            <a:srgbClr val="000000"/>
          </a:solidFill>
          <a:latin typeface="+mn-lt"/>
        </a:defRPr>
      </a:lvl5pPr>
      <a:lvl6pPr marL="2504956" indent="-226277" algn="l" rtl="0" eaLnBrk="1" fontAlgn="base" hangingPunct="1">
        <a:lnSpc>
          <a:spcPct val="115000"/>
        </a:lnSpc>
        <a:spcBef>
          <a:spcPct val="20000"/>
        </a:spcBef>
        <a:spcAft>
          <a:spcPct val="0"/>
        </a:spcAft>
        <a:buChar char="»"/>
        <a:defRPr sz="2100">
          <a:solidFill>
            <a:srgbClr val="000000"/>
          </a:solidFill>
          <a:latin typeface="+mn-lt"/>
        </a:defRPr>
      </a:lvl6pPr>
      <a:lvl7pPr marL="2960691" indent="-226277" algn="l" rtl="0" eaLnBrk="1" fontAlgn="base" hangingPunct="1">
        <a:lnSpc>
          <a:spcPct val="115000"/>
        </a:lnSpc>
        <a:spcBef>
          <a:spcPct val="20000"/>
        </a:spcBef>
        <a:spcAft>
          <a:spcPct val="0"/>
        </a:spcAft>
        <a:buChar char="»"/>
        <a:defRPr sz="2100">
          <a:solidFill>
            <a:srgbClr val="000000"/>
          </a:solidFill>
          <a:latin typeface="+mn-lt"/>
        </a:defRPr>
      </a:lvl7pPr>
      <a:lvl8pPr marL="3416428" indent="-226277" algn="l" rtl="0" eaLnBrk="1" fontAlgn="base" hangingPunct="1">
        <a:lnSpc>
          <a:spcPct val="115000"/>
        </a:lnSpc>
        <a:spcBef>
          <a:spcPct val="20000"/>
        </a:spcBef>
        <a:spcAft>
          <a:spcPct val="0"/>
        </a:spcAft>
        <a:buChar char="»"/>
        <a:defRPr sz="2100">
          <a:solidFill>
            <a:srgbClr val="000000"/>
          </a:solidFill>
          <a:latin typeface="+mn-lt"/>
        </a:defRPr>
      </a:lvl8pPr>
      <a:lvl9pPr marL="3872161" indent="-22627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470" rtl="0" eaLnBrk="1" latinLnBrk="0" hangingPunct="1">
        <a:defRPr sz="1900" kern="1200">
          <a:solidFill>
            <a:schemeClr val="tx1"/>
          </a:solidFill>
          <a:latin typeface="+mn-lt"/>
          <a:ea typeface="+mn-ea"/>
          <a:cs typeface="+mn-cs"/>
        </a:defRPr>
      </a:lvl1pPr>
      <a:lvl2pPr marL="455729" algn="l" defTabSz="911470" rtl="0" eaLnBrk="1" latinLnBrk="0" hangingPunct="1">
        <a:defRPr sz="1900" kern="1200">
          <a:solidFill>
            <a:schemeClr val="tx1"/>
          </a:solidFill>
          <a:latin typeface="+mn-lt"/>
          <a:ea typeface="+mn-ea"/>
          <a:cs typeface="+mn-cs"/>
        </a:defRPr>
      </a:lvl2pPr>
      <a:lvl3pPr marL="911470" algn="l" defTabSz="911470" rtl="0" eaLnBrk="1" latinLnBrk="0" hangingPunct="1">
        <a:defRPr sz="1900" kern="1200">
          <a:solidFill>
            <a:schemeClr val="tx1"/>
          </a:solidFill>
          <a:latin typeface="+mn-lt"/>
          <a:ea typeface="+mn-ea"/>
          <a:cs typeface="+mn-cs"/>
        </a:defRPr>
      </a:lvl3pPr>
      <a:lvl4pPr marL="1367209" algn="l" defTabSz="911470" rtl="0" eaLnBrk="1" latinLnBrk="0" hangingPunct="1">
        <a:defRPr sz="1900" kern="1200">
          <a:solidFill>
            <a:schemeClr val="tx1"/>
          </a:solidFill>
          <a:latin typeface="+mn-lt"/>
          <a:ea typeface="+mn-ea"/>
          <a:cs typeface="+mn-cs"/>
        </a:defRPr>
      </a:lvl4pPr>
      <a:lvl5pPr marL="1822946" algn="l" defTabSz="911470" rtl="0" eaLnBrk="1" latinLnBrk="0" hangingPunct="1">
        <a:defRPr sz="1900" kern="1200">
          <a:solidFill>
            <a:schemeClr val="tx1"/>
          </a:solidFill>
          <a:latin typeface="+mn-lt"/>
          <a:ea typeface="+mn-ea"/>
          <a:cs typeface="+mn-cs"/>
        </a:defRPr>
      </a:lvl5pPr>
      <a:lvl6pPr marL="2278675" algn="l" defTabSz="911470" rtl="0" eaLnBrk="1" latinLnBrk="0" hangingPunct="1">
        <a:defRPr sz="1900" kern="1200">
          <a:solidFill>
            <a:schemeClr val="tx1"/>
          </a:solidFill>
          <a:latin typeface="+mn-lt"/>
          <a:ea typeface="+mn-ea"/>
          <a:cs typeface="+mn-cs"/>
        </a:defRPr>
      </a:lvl6pPr>
      <a:lvl7pPr marL="2734410" algn="l" defTabSz="911470" rtl="0" eaLnBrk="1" latinLnBrk="0" hangingPunct="1">
        <a:defRPr sz="1900" kern="1200">
          <a:solidFill>
            <a:schemeClr val="tx1"/>
          </a:solidFill>
          <a:latin typeface="+mn-lt"/>
          <a:ea typeface="+mn-ea"/>
          <a:cs typeface="+mn-cs"/>
        </a:defRPr>
      </a:lvl7pPr>
      <a:lvl8pPr marL="3190143" algn="l" defTabSz="911470" rtl="0" eaLnBrk="1" latinLnBrk="0" hangingPunct="1">
        <a:defRPr sz="1900" kern="1200">
          <a:solidFill>
            <a:schemeClr val="tx1"/>
          </a:solidFill>
          <a:latin typeface="+mn-lt"/>
          <a:ea typeface="+mn-ea"/>
          <a:cs typeface="+mn-cs"/>
        </a:defRPr>
      </a:lvl8pPr>
      <a:lvl9pPr marL="3645880" algn="l" defTabSz="911470"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742" tIns="134121" rIns="325742" bIns="13412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99"/>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01" tIns="191612" rIns="344901" bIns="19161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0302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dt="0"/>
  <p:txStyles>
    <p:titleStyle>
      <a:lvl1pPr marL="1141029" indent="-114102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729" algn="l" rtl="0" eaLnBrk="1" fontAlgn="base" hangingPunct="1">
        <a:spcBef>
          <a:spcPct val="0"/>
        </a:spcBef>
        <a:spcAft>
          <a:spcPct val="0"/>
        </a:spcAft>
        <a:defRPr sz="3200" b="1">
          <a:solidFill>
            <a:srgbClr val="2877C4"/>
          </a:solidFill>
          <a:latin typeface="Arial" charset="0"/>
        </a:defRPr>
      </a:lvl6pPr>
      <a:lvl7pPr marL="911470" algn="l" rtl="0" eaLnBrk="1" fontAlgn="base" hangingPunct="1">
        <a:spcBef>
          <a:spcPct val="0"/>
        </a:spcBef>
        <a:spcAft>
          <a:spcPct val="0"/>
        </a:spcAft>
        <a:defRPr sz="3200" b="1">
          <a:solidFill>
            <a:srgbClr val="2877C4"/>
          </a:solidFill>
          <a:latin typeface="Arial" charset="0"/>
        </a:defRPr>
      </a:lvl7pPr>
      <a:lvl8pPr marL="1367209" algn="l" rtl="0" eaLnBrk="1" fontAlgn="base" hangingPunct="1">
        <a:spcBef>
          <a:spcPct val="0"/>
        </a:spcBef>
        <a:spcAft>
          <a:spcPct val="0"/>
        </a:spcAft>
        <a:defRPr sz="3200" b="1">
          <a:solidFill>
            <a:srgbClr val="2877C4"/>
          </a:solidFill>
          <a:latin typeface="Arial" charset="0"/>
        </a:defRPr>
      </a:lvl8pPr>
      <a:lvl9pPr marL="182294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451" indent="-22786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596" indent="-226277"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9047" indent="-234195"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9223" indent="-226277" algn="l" rtl="0" eaLnBrk="1" fontAlgn="base" hangingPunct="1">
        <a:lnSpc>
          <a:spcPct val="115000"/>
        </a:lnSpc>
        <a:spcBef>
          <a:spcPct val="20000"/>
        </a:spcBef>
        <a:spcAft>
          <a:spcPct val="0"/>
        </a:spcAft>
        <a:buChar char="»"/>
        <a:defRPr sz="2100">
          <a:solidFill>
            <a:srgbClr val="000000"/>
          </a:solidFill>
          <a:latin typeface="+mn-lt"/>
        </a:defRPr>
      </a:lvl5pPr>
      <a:lvl6pPr marL="2504956" indent="-226277" algn="l" rtl="0" eaLnBrk="1" fontAlgn="base" hangingPunct="1">
        <a:lnSpc>
          <a:spcPct val="115000"/>
        </a:lnSpc>
        <a:spcBef>
          <a:spcPct val="20000"/>
        </a:spcBef>
        <a:spcAft>
          <a:spcPct val="0"/>
        </a:spcAft>
        <a:buChar char="»"/>
        <a:defRPr sz="2100">
          <a:solidFill>
            <a:srgbClr val="000000"/>
          </a:solidFill>
          <a:latin typeface="+mn-lt"/>
        </a:defRPr>
      </a:lvl6pPr>
      <a:lvl7pPr marL="2960691" indent="-226277" algn="l" rtl="0" eaLnBrk="1" fontAlgn="base" hangingPunct="1">
        <a:lnSpc>
          <a:spcPct val="115000"/>
        </a:lnSpc>
        <a:spcBef>
          <a:spcPct val="20000"/>
        </a:spcBef>
        <a:spcAft>
          <a:spcPct val="0"/>
        </a:spcAft>
        <a:buChar char="»"/>
        <a:defRPr sz="2100">
          <a:solidFill>
            <a:srgbClr val="000000"/>
          </a:solidFill>
          <a:latin typeface="+mn-lt"/>
        </a:defRPr>
      </a:lvl7pPr>
      <a:lvl8pPr marL="3416428" indent="-226277" algn="l" rtl="0" eaLnBrk="1" fontAlgn="base" hangingPunct="1">
        <a:lnSpc>
          <a:spcPct val="115000"/>
        </a:lnSpc>
        <a:spcBef>
          <a:spcPct val="20000"/>
        </a:spcBef>
        <a:spcAft>
          <a:spcPct val="0"/>
        </a:spcAft>
        <a:buChar char="»"/>
        <a:defRPr sz="2100">
          <a:solidFill>
            <a:srgbClr val="000000"/>
          </a:solidFill>
          <a:latin typeface="+mn-lt"/>
        </a:defRPr>
      </a:lvl8pPr>
      <a:lvl9pPr marL="3872161" indent="-22627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470" rtl="0" eaLnBrk="1" latinLnBrk="0" hangingPunct="1">
        <a:defRPr sz="1900" kern="1200">
          <a:solidFill>
            <a:schemeClr val="tx1"/>
          </a:solidFill>
          <a:latin typeface="+mn-lt"/>
          <a:ea typeface="+mn-ea"/>
          <a:cs typeface="+mn-cs"/>
        </a:defRPr>
      </a:lvl1pPr>
      <a:lvl2pPr marL="455729" algn="l" defTabSz="911470" rtl="0" eaLnBrk="1" latinLnBrk="0" hangingPunct="1">
        <a:defRPr sz="1900" kern="1200">
          <a:solidFill>
            <a:schemeClr val="tx1"/>
          </a:solidFill>
          <a:latin typeface="+mn-lt"/>
          <a:ea typeface="+mn-ea"/>
          <a:cs typeface="+mn-cs"/>
        </a:defRPr>
      </a:lvl2pPr>
      <a:lvl3pPr marL="911470" algn="l" defTabSz="911470" rtl="0" eaLnBrk="1" latinLnBrk="0" hangingPunct="1">
        <a:defRPr sz="1900" kern="1200">
          <a:solidFill>
            <a:schemeClr val="tx1"/>
          </a:solidFill>
          <a:latin typeface="+mn-lt"/>
          <a:ea typeface="+mn-ea"/>
          <a:cs typeface="+mn-cs"/>
        </a:defRPr>
      </a:lvl3pPr>
      <a:lvl4pPr marL="1367209" algn="l" defTabSz="911470" rtl="0" eaLnBrk="1" latinLnBrk="0" hangingPunct="1">
        <a:defRPr sz="1900" kern="1200">
          <a:solidFill>
            <a:schemeClr val="tx1"/>
          </a:solidFill>
          <a:latin typeface="+mn-lt"/>
          <a:ea typeface="+mn-ea"/>
          <a:cs typeface="+mn-cs"/>
        </a:defRPr>
      </a:lvl4pPr>
      <a:lvl5pPr marL="1822946" algn="l" defTabSz="911470" rtl="0" eaLnBrk="1" latinLnBrk="0" hangingPunct="1">
        <a:defRPr sz="1900" kern="1200">
          <a:solidFill>
            <a:schemeClr val="tx1"/>
          </a:solidFill>
          <a:latin typeface="+mn-lt"/>
          <a:ea typeface="+mn-ea"/>
          <a:cs typeface="+mn-cs"/>
        </a:defRPr>
      </a:lvl5pPr>
      <a:lvl6pPr marL="2278675" algn="l" defTabSz="911470" rtl="0" eaLnBrk="1" latinLnBrk="0" hangingPunct="1">
        <a:defRPr sz="1900" kern="1200">
          <a:solidFill>
            <a:schemeClr val="tx1"/>
          </a:solidFill>
          <a:latin typeface="+mn-lt"/>
          <a:ea typeface="+mn-ea"/>
          <a:cs typeface="+mn-cs"/>
        </a:defRPr>
      </a:lvl6pPr>
      <a:lvl7pPr marL="2734410" algn="l" defTabSz="911470" rtl="0" eaLnBrk="1" latinLnBrk="0" hangingPunct="1">
        <a:defRPr sz="1900" kern="1200">
          <a:solidFill>
            <a:schemeClr val="tx1"/>
          </a:solidFill>
          <a:latin typeface="+mn-lt"/>
          <a:ea typeface="+mn-ea"/>
          <a:cs typeface="+mn-cs"/>
        </a:defRPr>
      </a:lvl7pPr>
      <a:lvl8pPr marL="3190143" algn="l" defTabSz="911470" rtl="0" eaLnBrk="1" latinLnBrk="0" hangingPunct="1">
        <a:defRPr sz="1900" kern="1200">
          <a:solidFill>
            <a:schemeClr val="tx1"/>
          </a:solidFill>
          <a:latin typeface="+mn-lt"/>
          <a:ea typeface="+mn-ea"/>
          <a:cs typeface="+mn-cs"/>
        </a:defRPr>
      </a:lvl8pPr>
      <a:lvl9pPr marL="3645880" algn="l" defTabSz="91147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891" tIns="134184" rIns="325891" bIns="13418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9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059" tIns="191700" rIns="345059" bIns="19170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0804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dt="0"/>
  <p:txStyles>
    <p:titleStyle>
      <a:lvl1pPr marL="1141552" indent="-114155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939" algn="l" rtl="0" eaLnBrk="1" fontAlgn="base" hangingPunct="1">
        <a:spcBef>
          <a:spcPct val="0"/>
        </a:spcBef>
        <a:spcAft>
          <a:spcPct val="0"/>
        </a:spcAft>
        <a:defRPr sz="3200" b="1">
          <a:solidFill>
            <a:srgbClr val="2877C4"/>
          </a:solidFill>
          <a:latin typeface="Arial" charset="0"/>
        </a:defRPr>
      </a:lvl6pPr>
      <a:lvl7pPr marL="911886" algn="l" rtl="0" eaLnBrk="1" fontAlgn="base" hangingPunct="1">
        <a:spcBef>
          <a:spcPct val="0"/>
        </a:spcBef>
        <a:spcAft>
          <a:spcPct val="0"/>
        </a:spcAft>
        <a:defRPr sz="3200" b="1">
          <a:solidFill>
            <a:srgbClr val="2877C4"/>
          </a:solidFill>
          <a:latin typeface="Arial" charset="0"/>
        </a:defRPr>
      </a:lvl7pPr>
      <a:lvl8pPr marL="1367835" algn="l" rtl="0" eaLnBrk="1" fontAlgn="base" hangingPunct="1">
        <a:spcBef>
          <a:spcPct val="0"/>
        </a:spcBef>
        <a:spcAft>
          <a:spcPct val="0"/>
        </a:spcAft>
        <a:defRPr sz="3200" b="1">
          <a:solidFill>
            <a:srgbClr val="2877C4"/>
          </a:solidFill>
          <a:latin typeface="Arial" charset="0"/>
        </a:defRPr>
      </a:lvl8pPr>
      <a:lvl9pPr marL="182378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557" indent="-22797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909" indent="-22638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9730" indent="-23430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0164" indent="-226382" algn="l" rtl="0" eaLnBrk="1" fontAlgn="base" hangingPunct="1">
        <a:lnSpc>
          <a:spcPct val="115000"/>
        </a:lnSpc>
        <a:spcBef>
          <a:spcPct val="20000"/>
        </a:spcBef>
        <a:spcAft>
          <a:spcPct val="0"/>
        </a:spcAft>
        <a:buChar char="»"/>
        <a:defRPr sz="2100">
          <a:solidFill>
            <a:srgbClr val="000000"/>
          </a:solidFill>
          <a:latin typeface="+mn-lt"/>
        </a:defRPr>
      </a:lvl5pPr>
      <a:lvl6pPr marL="2506105" indent="-226382" algn="l" rtl="0" eaLnBrk="1" fontAlgn="base" hangingPunct="1">
        <a:lnSpc>
          <a:spcPct val="115000"/>
        </a:lnSpc>
        <a:spcBef>
          <a:spcPct val="20000"/>
        </a:spcBef>
        <a:spcAft>
          <a:spcPct val="0"/>
        </a:spcAft>
        <a:buChar char="»"/>
        <a:defRPr sz="2100">
          <a:solidFill>
            <a:srgbClr val="000000"/>
          </a:solidFill>
          <a:latin typeface="+mn-lt"/>
        </a:defRPr>
      </a:lvl6pPr>
      <a:lvl7pPr marL="2962048" indent="-226382" algn="l" rtl="0" eaLnBrk="1" fontAlgn="base" hangingPunct="1">
        <a:lnSpc>
          <a:spcPct val="115000"/>
        </a:lnSpc>
        <a:spcBef>
          <a:spcPct val="20000"/>
        </a:spcBef>
        <a:spcAft>
          <a:spcPct val="0"/>
        </a:spcAft>
        <a:buChar char="»"/>
        <a:defRPr sz="2100">
          <a:solidFill>
            <a:srgbClr val="000000"/>
          </a:solidFill>
          <a:latin typeface="+mn-lt"/>
        </a:defRPr>
      </a:lvl7pPr>
      <a:lvl8pPr marL="3417995" indent="-226382" algn="l" rtl="0" eaLnBrk="1" fontAlgn="base" hangingPunct="1">
        <a:lnSpc>
          <a:spcPct val="115000"/>
        </a:lnSpc>
        <a:spcBef>
          <a:spcPct val="20000"/>
        </a:spcBef>
        <a:spcAft>
          <a:spcPct val="0"/>
        </a:spcAft>
        <a:buChar char="»"/>
        <a:defRPr sz="2100">
          <a:solidFill>
            <a:srgbClr val="000000"/>
          </a:solidFill>
          <a:latin typeface="+mn-lt"/>
        </a:defRPr>
      </a:lvl8pPr>
      <a:lvl9pPr marL="3873938" indent="-2263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886" rtl="0" eaLnBrk="1" latinLnBrk="0" hangingPunct="1">
        <a:defRPr sz="1900" kern="1200">
          <a:solidFill>
            <a:schemeClr val="tx1"/>
          </a:solidFill>
          <a:latin typeface="+mn-lt"/>
          <a:ea typeface="+mn-ea"/>
          <a:cs typeface="+mn-cs"/>
        </a:defRPr>
      </a:lvl1pPr>
      <a:lvl2pPr marL="455939" algn="l" defTabSz="911886" rtl="0" eaLnBrk="1" latinLnBrk="0" hangingPunct="1">
        <a:defRPr sz="1900" kern="1200">
          <a:solidFill>
            <a:schemeClr val="tx1"/>
          </a:solidFill>
          <a:latin typeface="+mn-lt"/>
          <a:ea typeface="+mn-ea"/>
          <a:cs typeface="+mn-cs"/>
        </a:defRPr>
      </a:lvl2pPr>
      <a:lvl3pPr marL="911886" algn="l" defTabSz="911886" rtl="0" eaLnBrk="1" latinLnBrk="0" hangingPunct="1">
        <a:defRPr sz="1900" kern="1200">
          <a:solidFill>
            <a:schemeClr val="tx1"/>
          </a:solidFill>
          <a:latin typeface="+mn-lt"/>
          <a:ea typeface="+mn-ea"/>
          <a:cs typeface="+mn-cs"/>
        </a:defRPr>
      </a:lvl3pPr>
      <a:lvl4pPr marL="1367835" algn="l" defTabSz="911886" rtl="0" eaLnBrk="1" latinLnBrk="0" hangingPunct="1">
        <a:defRPr sz="1900" kern="1200">
          <a:solidFill>
            <a:schemeClr val="tx1"/>
          </a:solidFill>
          <a:latin typeface="+mn-lt"/>
          <a:ea typeface="+mn-ea"/>
          <a:cs typeface="+mn-cs"/>
        </a:defRPr>
      </a:lvl4pPr>
      <a:lvl5pPr marL="1823782" algn="l" defTabSz="911886" rtl="0" eaLnBrk="1" latinLnBrk="0" hangingPunct="1">
        <a:defRPr sz="1900" kern="1200">
          <a:solidFill>
            <a:schemeClr val="tx1"/>
          </a:solidFill>
          <a:latin typeface="+mn-lt"/>
          <a:ea typeface="+mn-ea"/>
          <a:cs typeface="+mn-cs"/>
        </a:defRPr>
      </a:lvl5pPr>
      <a:lvl6pPr marL="2279721" algn="l" defTabSz="911886" rtl="0" eaLnBrk="1" latinLnBrk="0" hangingPunct="1">
        <a:defRPr sz="1900" kern="1200">
          <a:solidFill>
            <a:schemeClr val="tx1"/>
          </a:solidFill>
          <a:latin typeface="+mn-lt"/>
          <a:ea typeface="+mn-ea"/>
          <a:cs typeface="+mn-cs"/>
        </a:defRPr>
      </a:lvl6pPr>
      <a:lvl7pPr marL="2735662" algn="l" defTabSz="911886" rtl="0" eaLnBrk="1" latinLnBrk="0" hangingPunct="1">
        <a:defRPr sz="1900" kern="1200">
          <a:solidFill>
            <a:schemeClr val="tx1"/>
          </a:solidFill>
          <a:latin typeface="+mn-lt"/>
          <a:ea typeface="+mn-ea"/>
          <a:cs typeface="+mn-cs"/>
        </a:defRPr>
      </a:lvl7pPr>
      <a:lvl8pPr marL="3191605" algn="l" defTabSz="911886" rtl="0" eaLnBrk="1" latinLnBrk="0" hangingPunct="1">
        <a:defRPr sz="1900" kern="1200">
          <a:solidFill>
            <a:schemeClr val="tx1"/>
          </a:solidFill>
          <a:latin typeface="+mn-lt"/>
          <a:ea typeface="+mn-ea"/>
          <a:cs typeface="+mn-cs"/>
        </a:defRPr>
      </a:lvl8pPr>
      <a:lvl9pPr marL="3647552" algn="l" defTabSz="911886"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58000"/>
          </a:schemeClr>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 y="26"/>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208" tIns="45604" rIns="91208" bIns="45604" anchor="ctr"/>
          <a:lstStyle/>
          <a:p>
            <a:endParaRPr lang="en-US">
              <a:solidFill>
                <a:srgbClr val="000000"/>
              </a:solidFill>
            </a:endParaRPr>
          </a:p>
        </p:txBody>
      </p:sp>
      <p:sp>
        <p:nvSpPr>
          <p:cNvPr id="1026" name="Rectangle 2"/>
          <p:cNvSpPr>
            <a:spLocks noGrp="1" noChangeArrowheads="1"/>
          </p:cNvSpPr>
          <p:nvPr>
            <p:ph type="title"/>
          </p:nvPr>
        </p:nvSpPr>
        <p:spPr bwMode="auto">
          <a:xfrm>
            <a:off x="5334000" y="152400"/>
            <a:ext cx="3581399"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08" tIns="45604" rIns="91208" bIns="4560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08" tIns="45604" rIns="91208" bIns="456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581399" y="6553200"/>
            <a:ext cx="4648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08" tIns="45604" rIns="91208" bIns="45604" numCol="1" anchor="t" anchorCtr="0" compatLnSpc="1">
            <a:prstTxWarp prst="textNoShape">
              <a:avLst/>
            </a:prstTxWarp>
          </a:bodyPr>
          <a:lstStyle>
            <a:lvl1pPr algn="ctr">
              <a:defRPr sz="800"/>
            </a:lvl1pPr>
          </a:lstStyle>
          <a:p>
            <a:r>
              <a:rPr lang="en-US" altLang="en-US">
                <a:solidFill>
                  <a:srgbClr val="000000"/>
                </a:solidFill>
              </a:rPr>
              <a:t>Molar Quantities</a:t>
            </a: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69"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199" y="76200"/>
            <a:ext cx="5029200" cy="923095"/>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208" tIns="45604" rIns="91208" bIns="45604">
            <a:spAutoFit/>
          </a:bodyPr>
          <a:lstStyle>
            <a:lvl1pPr marL="804863" indent="-804863">
              <a:defRPr sz="2400">
                <a:solidFill>
                  <a:schemeClr val="tx1"/>
                </a:solidFill>
                <a:latin typeface="Arial" panose="020B0604020202020204" pitchFamily="34" charset="0"/>
                <a:ea typeface="MS PGothic" panose="020B0600070205080204" pitchFamily="34" charset="-128"/>
              </a:defRPr>
            </a:lvl1pPr>
            <a:lvl2pPr marL="919163">
              <a:defRPr sz="2400">
                <a:solidFill>
                  <a:schemeClr val="tx1"/>
                </a:solidFill>
                <a:latin typeface="Arial" panose="020B0604020202020204" pitchFamily="34" charset="0"/>
                <a:ea typeface="MS PGothic" panose="020B0600070205080204" pitchFamily="34" charset="-128"/>
              </a:defRPr>
            </a:lvl2pPr>
            <a:lvl3pPr marL="1033463">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700" b="1">
                <a:solidFill>
                  <a:srgbClr val="5D88A2"/>
                </a:solidFill>
                <a:effectLst>
                  <a:outerShdw blurRad="38100" dist="38100" dir="2700000" algn="tl">
                    <a:srgbClr val="C0C0C0"/>
                  </a:outerShdw>
                </a:effectLst>
                <a:ea typeface="ヒラギノ角ゴ Pro W3" pitchFamily="-80" charset="-128"/>
              </a:rPr>
              <a:t>10.1 The Mole: A Measure-ment of Matter</a:t>
            </a:r>
            <a:endParaRPr lang="en-US" altLang="en-US" sz="2700" b="1">
              <a:solidFill>
                <a:srgbClr val="5D88A2"/>
              </a:solidFill>
              <a:effectLst>
                <a:outerShdw blurRad="38100" dist="38100" dir="2700000" algn="tl">
                  <a:srgbClr val="C0C0C0"/>
                </a:outerShdw>
              </a:effectLst>
            </a:endParaRPr>
          </a:p>
        </p:txBody>
      </p:sp>
      <p:sp>
        <p:nvSpPr>
          <p:cNvPr id="1037" name="Text Box 13"/>
          <p:cNvSpPr txBox="1">
            <a:spLocks noChangeArrowheads="1"/>
          </p:cNvSpPr>
          <p:nvPr userDrawn="1"/>
        </p:nvSpPr>
        <p:spPr bwMode="auto">
          <a:xfrm>
            <a:off x="0" y="6400806"/>
            <a:ext cx="1371600" cy="44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08" tIns="45604" rIns="91208" bIns="45604">
            <a:spAutoFit/>
          </a:bodyPr>
          <a:lstStyle/>
          <a:p>
            <a:pPr>
              <a:spcBef>
                <a:spcPct val="50000"/>
              </a:spcBef>
            </a:pPr>
            <a:endParaRPr lang="en-US" altLang="en-US" sz="2300">
              <a:solidFill>
                <a:srgbClr val="000000"/>
              </a:solidFill>
            </a:endParaRPr>
          </a:p>
        </p:txBody>
      </p:sp>
      <p:sp>
        <p:nvSpPr>
          <p:cNvPr id="1038" name="Text Box 14"/>
          <p:cNvSpPr txBox="1">
            <a:spLocks noChangeArrowheads="1"/>
          </p:cNvSpPr>
          <p:nvPr userDrawn="1"/>
        </p:nvSpPr>
        <p:spPr bwMode="auto">
          <a:xfrm>
            <a:off x="76200" y="6521471"/>
            <a:ext cx="1524000" cy="353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08" tIns="45604" rIns="91208" bIns="45604">
            <a:spAutoFit/>
          </a:bodyPr>
          <a:lstStyle/>
          <a:p>
            <a:pPr>
              <a:spcBef>
                <a:spcPct val="50000"/>
              </a:spcBef>
            </a:pPr>
            <a:fld id="{9F7E7856-13CD-4964-BCE2-C3DEA1D85165}" type="slidenum">
              <a:rPr lang="en-US" altLang="en-US" sz="1700">
                <a:solidFill>
                  <a:srgbClr val="000000"/>
                </a:solidFill>
              </a:rPr>
              <a:pPr>
                <a:spcBef>
                  <a:spcPct val="50000"/>
                </a:spcBef>
              </a:pPr>
              <a:t>‹#›</a:t>
            </a:fld>
            <a:endParaRPr lang="en-US" altLang="en-US" sz="1700">
              <a:solidFill>
                <a:srgbClr val="000000"/>
              </a:solidFill>
            </a:endParaRPr>
          </a:p>
        </p:txBody>
      </p:sp>
      <p:sp>
        <p:nvSpPr>
          <p:cNvPr id="1041" name="Text Box 17"/>
          <p:cNvSpPr txBox="1">
            <a:spLocks noChangeArrowheads="1"/>
          </p:cNvSpPr>
          <p:nvPr userDrawn="1"/>
        </p:nvSpPr>
        <p:spPr bwMode="auto">
          <a:xfrm>
            <a:off x="4724401" y="152401"/>
            <a:ext cx="457200" cy="76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08" tIns="45604" rIns="91208" bIns="45604">
            <a:spAutoFit/>
          </a:bodyPr>
          <a:lstStyle/>
          <a:p>
            <a:pPr>
              <a:spcBef>
                <a:spcPct val="50000"/>
              </a:spcBef>
            </a:pPr>
            <a:r>
              <a:rPr lang="en-US" altLang="en-US" sz="4400" b="1">
                <a:solidFill>
                  <a:srgbClr val="658B92"/>
                </a:solidFill>
                <a:effectLst>
                  <a:outerShdw blurRad="38100" dist="38100" dir="2700000" algn="tl">
                    <a:srgbClr val="C0C0C0"/>
                  </a:outerShdw>
                </a:effectLst>
              </a:rPr>
              <a:t>&gt;</a:t>
            </a:r>
          </a:p>
        </p:txBody>
      </p:sp>
    </p:spTree>
    <p:extLst>
      <p:ext uri="{BB962C8B-B14F-4D97-AF65-F5344CB8AC3E}">
        <p14:creationId xmlns:p14="http://schemas.microsoft.com/office/powerpoint/2010/main" val="264978950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04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209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814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420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p:titleStyle>
    <p:bodyStyle>
      <a:lvl1pPr algn="l" rtl="0" fontAlgn="base">
        <a:spcBef>
          <a:spcPct val="20000"/>
        </a:spcBef>
        <a:spcAft>
          <a:spcPct val="0"/>
        </a:spcAft>
        <a:defRPr sz="3200" kern="1200">
          <a:solidFill>
            <a:schemeClr val="tx1"/>
          </a:solidFill>
          <a:latin typeface="+mn-lt"/>
          <a:ea typeface="+mn-ea"/>
          <a:cs typeface="+mn-cs"/>
        </a:defRPr>
      </a:lvl1pPr>
      <a:lvl2pPr marL="231195" algn="l" rtl="0" fontAlgn="base">
        <a:spcBef>
          <a:spcPct val="20000"/>
        </a:spcBef>
        <a:spcAft>
          <a:spcPct val="0"/>
        </a:spcAft>
        <a:defRPr sz="3200" kern="1200">
          <a:solidFill>
            <a:schemeClr val="tx1"/>
          </a:solidFill>
          <a:latin typeface="+mn-lt"/>
          <a:ea typeface="+mn-ea"/>
          <a:cs typeface="+mn-cs"/>
        </a:defRPr>
      </a:lvl2pPr>
      <a:lvl3pPr marL="802829" indent="-340458" algn="l" rtl="0" fontAlgn="base">
        <a:spcBef>
          <a:spcPct val="20000"/>
        </a:spcBef>
        <a:spcAft>
          <a:spcPct val="0"/>
        </a:spcAft>
        <a:buChar char="•"/>
        <a:defRPr sz="2700" kern="1200">
          <a:solidFill>
            <a:schemeClr val="tx1"/>
          </a:solidFill>
          <a:latin typeface="+mn-lt"/>
          <a:ea typeface="+mn-ea"/>
          <a:cs typeface="+mn-cs"/>
        </a:defRPr>
      </a:lvl3pPr>
      <a:lvl4pPr marL="1252547" indent="-335699"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1714929" indent="-340458"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8267" indent="-228023" algn="l" defTabSz="91209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313" indent="-228023" algn="l" defTabSz="91209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359" indent="-228023" algn="l" defTabSz="91209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409" indent="-228023" algn="l" defTabSz="91209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2094" rtl="0" eaLnBrk="1" latinLnBrk="0" hangingPunct="1">
        <a:defRPr sz="1900" kern="1200">
          <a:solidFill>
            <a:schemeClr val="tx1"/>
          </a:solidFill>
          <a:latin typeface="+mn-lt"/>
          <a:ea typeface="+mn-ea"/>
          <a:cs typeface="+mn-cs"/>
        </a:defRPr>
      </a:lvl1pPr>
      <a:lvl2pPr marL="456044" algn="l" defTabSz="912094" rtl="0" eaLnBrk="1" latinLnBrk="0" hangingPunct="1">
        <a:defRPr sz="1900" kern="1200">
          <a:solidFill>
            <a:schemeClr val="tx1"/>
          </a:solidFill>
          <a:latin typeface="+mn-lt"/>
          <a:ea typeface="+mn-ea"/>
          <a:cs typeface="+mn-cs"/>
        </a:defRPr>
      </a:lvl2pPr>
      <a:lvl3pPr marL="912094" algn="l" defTabSz="912094" rtl="0" eaLnBrk="1" latinLnBrk="0" hangingPunct="1">
        <a:defRPr sz="1900" kern="1200">
          <a:solidFill>
            <a:schemeClr val="tx1"/>
          </a:solidFill>
          <a:latin typeface="+mn-lt"/>
          <a:ea typeface="+mn-ea"/>
          <a:cs typeface="+mn-cs"/>
        </a:defRPr>
      </a:lvl3pPr>
      <a:lvl4pPr marL="1368148" algn="l" defTabSz="912094" rtl="0" eaLnBrk="1" latinLnBrk="0" hangingPunct="1">
        <a:defRPr sz="1900" kern="1200">
          <a:solidFill>
            <a:schemeClr val="tx1"/>
          </a:solidFill>
          <a:latin typeface="+mn-lt"/>
          <a:ea typeface="+mn-ea"/>
          <a:cs typeface="+mn-cs"/>
        </a:defRPr>
      </a:lvl4pPr>
      <a:lvl5pPr marL="1824200" algn="l" defTabSz="912094" rtl="0" eaLnBrk="1" latinLnBrk="0" hangingPunct="1">
        <a:defRPr sz="1900" kern="1200">
          <a:solidFill>
            <a:schemeClr val="tx1"/>
          </a:solidFill>
          <a:latin typeface="+mn-lt"/>
          <a:ea typeface="+mn-ea"/>
          <a:cs typeface="+mn-cs"/>
        </a:defRPr>
      </a:lvl5pPr>
      <a:lvl6pPr marL="2280244" algn="l" defTabSz="912094" rtl="0" eaLnBrk="1" latinLnBrk="0" hangingPunct="1">
        <a:defRPr sz="1900" kern="1200">
          <a:solidFill>
            <a:schemeClr val="tx1"/>
          </a:solidFill>
          <a:latin typeface="+mn-lt"/>
          <a:ea typeface="+mn-ea"/>
          <a:cs typeface="+mn-cs"/>
        </a:defRPr>
      </a:lvl6pPr>
      <a:lvl7pPr marL="2736290" algn="l" defTabSz="912094" rtl="0" eaLnBrk="1" latinLnBrk="0" hangingPunct="1">
        <a:defRPr sz="1900" kern="1200">
          <a:solidFill>
            <a:schemeClr val="tx1"/>
          </a:solidFill>
          <a:latin typeface="+mn-lt"/>
          <a:ea typeface="+mn-ea"/>
          <a:cs typeface="+mn-cs"/>
        </a:defRPr>
      </a:lvl7pPr>
      <a:lvl8pPr marL="3192336" algn="l" defTabSz="912094" rtl="0" eaLnBrk="1" latinLnBrk="0" hangingPunct="1">
        <a:defRPr sz="1900" kern="1200">
          <a:solidFill>
            <a:schemeClr val="tx1"/>
          </a:solidFill>
          <a:latin typeface="+mn-lt"/>
          <a:ea typeface="+mn-ea"/>
          <a:cs typeface="+mn-cs"/>
        </a:defRPr>
      </a:lvl8pPr>
      <a:lvl9pPr marL="3648388" algn="l" defTabSz="91209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042" tIns="134247" rIns="326042" bIns="13424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89"/>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18" tIns="191788" rIns="345218" bIns="1917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467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hf hdr="0" dt="0"/>
  <p:txStyles>
    <p:titleStyle>
      <a:lvl1pPr marL="1142077" indent="-1142077"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149" algn="l" rtl="0" eaLnBrk="1" fontAlgn="base" hangingPunct="1">
        <a:spcBef>
          <a:spcPct val="0"/>
        </a:spcBef>
        <a:spcAft>
          <a:spcPct val="0"/>
        </a:spcAft>
        <a:defRPr sz="3200" b="1">
          <a:solidFill>
            <a:srgbClr val="2877C4"/>
          </a:solidFill>
          <a:latin typeface="Arial" charset="0"/>
        </a:defRPr>
      </a:lvl6pPr>
      <a:lvl7pPr marL="912302" algn="l" rtl="0" eaLnBrk="1" fontAlgn="base" hangingPunct="1">
        <a:spcBef>
          <a:spcPct val="0"/>
        </a:spcBef>
        <a:spcAft>
          <a:spcPct val="0"/>
        </a:spcAft>
        <a:defRPr sz="3200" b="1">
          <a:solidFill>
            <a:srgbClr val="2877C4"/>
          </a:solidFill>
          <a:latin typeface="Arial" charset="0"/>
        </a:defRPr>
      </a:lvl7pPr>
      <a:lvl8pPr marL="1368461" algn="l" rtl="0" eaLnBrk="1" fontAlgn="base" hangingPunct="1">
        <a:spcBef>
          <a:spcPct val="0"/>
        </a:spcBef>
        <a:spcAft>
          <a:spcPct val="0"/>
        </a:spcAft>
        <a:defRPr sz="3200" b="1">
          <a:solidFill>
            <a:srgbClr val="2877C4"/>
          </a:solidFill>
          <a:latin typeface="Arial" charset="0"/>
        </a:defRPr>
      </a:lvl8pPr>
      <a:lvl9pPr marL="182461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662" indent="-22807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224" indent="-226487"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0415" indent="-234411"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1106" indent="-226487" algn="l" rtl="0" eaLnBrk="1" fontAlgn="base" hangingPunct="1">
        <a:lnSpc>
          <a:spcPct val="115000"/>
        </a:lnSpc>
        <a:spcBef>
          <a:spcPct val="20000"/>
        </a:spcBef>
        <a:spcAft>
          <a:spcPct val="0"/>
        </a:spcAft>
        <a:buChar char="»"/>
        <a:defRPr sz="2100">
          <a:solidFill>
            <a:srgbClr val="000000"/>
          </a:solidFill>
          <a:latin typeface="+mn-lt"/>
        </a:defRPr>
      </a:lvl5pPr>
      <a:lvl6pPr marL="2507256" indent="-226487" algn="l" rtl="0" eaLnBrk="1" fontAlgn="base" hangingPunct="1">
        <a:lnSpc>
          <a:spcPct val="115000"/>
        </a:lnSpc>
        <a:spcBef>
          <a:spcPct val="20000"/>
        </a:spcBef>
        <a:spcAft>
          <a:spcPct val="0"/>
        </a:spcAft>
        <a:buChar char="»"/>
        <a:defRPr sz="2100">
          <a:solidFill>
            <a:srgbClr val="000000"/>
          </a:solidFill>
          <a:latin typeface="+mn-lt"/>
        </a:defRPr>
      </a:lvl6pPr>
      <a:lvl7pPr marL="2963407" indent="-226487" algn="l" rtl="0" eaLnBrk="1" fontAlgn="base" hangingPunct="1">
        <a:lnSpc>
          <a:spcPct val="115000"/>
        </a:lnSpc>
        <a:spcBef>
          <a:spcPct val="20000"/>
        </a:spcBef>
        <a:spcAft>
          <a:spcPct val="0"/>
        </a:spcAft>
        <a:buChar char="»"/>
        <a:defRPr sz="2100">
          <a:solidFill>
            <a:srgbClr val="000000"/>
          </a:solidFill>
          <a:latin typeface="+mn-lt"/>
        </a:defRPr>
      </a:lvl7pPr>
      <a:lvl8pPr marL="3419562" indent="-226487" algn="l" rtl="0" eaLnBrk="1" fontAlgn="base" hangingPunct="1">
        <a:lnSpc>
          <a:spcPct val="115000"/>
        </a:lnSpc>
        <a:spcBef>
          <a:spcPct val="20000"/>
        </a:spcBef>
        <a:spcAft>
          <a:spcPct val="0"/>
        </a:spcAft>
        <a:buChar char="»"/>
        <a:defRPr sz="2100">
          <a:solidFill>
            <a:srgbClr val="000000"/>
          </a:solidFill>
          <a:latin typeface="+mn-lt"/>
        </a:defRPr>
      </a:lvl8pPr>
      <a:lvl9pPr marL="3875716" indent="-22648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302" rtl="0" eaLnBrk="1" latinLnBrk="0" hangingPunct="1">
        <a:defRPr sz="1900" kern="1200">
          <a:solidFill>
            <a:schemeClr val="tx1"/>
          </a:solidFill>
          <a:latin typeface="+mn-lt"/>
          <a:ea typeface="+mn-ea"/>
          <a:cs typeface="+mn-cs"/>
        </a:defRPr>
      </a:lvl1pPr>
      <a:lvl2pPr marL="456149" algn="l" defTabSz="912302" rtl="0" eaLnBrk="1" latinLnBrk="0" hangingPunct="1">
        <a:defRPr sz="1900" kern="1200">
          <a:solidFill>
            <a:schemeClr val="tx1"/>
          </a:solidFill>
          <a:latin typeface="+mn-lt"/>
          <a:ea typeface="+mn-ea"/>
          <a:cs typeface="+mn-cs"/>
        </a:defRPr>
      </a:lvl2pPr>
      <a:lvl3pPr marL="912302" algn="l" defTabSz="912302" rtl="0" eaLnBrk="1" latinLnBrk="0" hangingPunct="1">
        <a:defRPr sz="1900" kern="1200">
          <a:solidFill>
            <a:schemeClr val="tx1"/>
          </a:solidFill>
          <a:latin typeface="+mn-lt"/>
          <a:ea typeface="+mn-ea"/>
          <a:cs typeface="+mn-cs"/>
        </a:defRPr>
      </a:lvl3pPr>
      <a:lvl4pPr marL="1368461" algn="l" defTabSz="912302" rtl="0" eaLnBrk="1" latinLnBrk="0" hangingPunct="1">
        <a:defRPr sz="1900" kern="1200">
          <a:solidFill>
            <a:schemeClr val="tx1"/>
          </a:solidFill>
          <a:latin typeface="+mn-lt"/>
          <a:ea typeface="+mn-ea"/>
          <a:cs typeface="+mn-cs"/>
        </a:defRPr>
      </a:lvl4pPr>
      <a:lvl5pPr marL="1824618" algn="l" defTabSz="912302" rtl="0" eaLnBrk="1" latinLnBrk="0" hangingPunct="1">
        <a:defRPr sz="1900" kern="1200">
          <a:solidFill>
            <a:schemeClr val="tx1"/>
          </a:solidFill>
          <a:latin typeface="+mn-lt"/>
          <a:ea typeface="+mn-ea"/>
          <a:cs typeface="+mn-cs"/>
        </a:defRPr>
      </a:lvl5pPr>
      <a:lvl6pPr marL="2280767" algn="l" defTabSz="912302" rtl="0" eaLnBrk="1" latinLnBrk="0" hangingPunct="1">
        <a:defRPr sz="1900" kern="1200">
          <a:solidFill>
            <a:schemeClr val="tx1"/>
          </a:solidFill>
          <a:latin typeface="+mn-lt"/>
          <a:ea typeface="+mn-ea"/>
          <a:cs typeface="+mn-cs"/>
        </a:defRPr>
      </a:lvl6pPr>
      <a:lvl7pPr marL="2736918" algn="l" defTabSz="912302" rtl="0" eaLnBrk="1" latinLnBrk="0" hangingPunct="1">
        <a:defRPr sz="1900" kern="1200">
          <a:solidFill>
            <a:schemeClr val="tx1"/>
          </a:solidFill>
          <a:latin typeface="+mn-lt"/>
          <a:ea typeface="+mn-ea"/>
          <a:cs typeface="+mn-cs"/>
        </a:defRPr>
      </a:lvl7pPr>
      <a:lvl8pPr marL="3193067" algn="l" defTabSz="912302" rtl="0" eaLnBrk="1" latinLnBrk="0" hangingPunct="1">
        <a:defRPr sz="1900" kern="1200">
          <a:solidFill>
            <a:schemeClr val="tx1"/>
          </a:solidFill>
          <a:latin typeface="+mn-lt"/>
          <a:ea typeface="+mn-ea"/>
          <a:cs typeface="+mn-cs"/>
        </a:defRPr>
      </a:lvl8pPr>
      <a:lvl9pPr marL="3649224" algn="l" defTabSz="912302"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4"/>
            <a:ext cx="495842" cy="1078832"/>
          </a:xfrm>
          <a:prstGeom prst="rect">
            <a:avLst/>
          </a:prstGeom>
          <a:noFill/>
        </p:spPr>
        <p:txBody>
          <a:bodyPr wrap="square" lIns="192097" tIns="96049" rIns="192097" bIns="96049"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150323414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787" indent="-236787"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852" indent="-36685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4"/>
            <a:ext cx="495842" cy="1078832"/>
          </a:xfrm>
          <a:prstGeom prst="rect">
            <a:avLst/>
          </a:prstGeom>
          <a:noFill/>
        </p:spPr>
        <p:txBody>
          <a:bodyPr wrap="square" lIns="192097" tIns="96049" rIns="192097" bIns="96049"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408149640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787" indent="-236787"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852" indent="-36685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hyperlink" Target="http://somup.com/cF6Qr8nnz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1.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33.xml"/><Relationship Id="rId5" Type="http://schemas.openxmlformats.org/officeDocument/2006/relationships/image" Target="../media/image31.png"/><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7.xml"/><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8.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9.xml"/><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0.xml"/><Relationship Id="rId1" Type="http://schemas.openxmlformats.org/officeDocument/2006/relationships/slideLayout" Target="../slideLayouts/slideLayout60.xml"/><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0.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0.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0.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4" name="Rectangle 8"/>
          <p:cNvSpPr>
            <a:spLocks noGrp="1" noChangeArrowheads="1"/>
          </p:cNvSpPr>
          <p:nvPr>
            <p:ph type="title"/>
          </p:nvPr>
        </p:nvSpPr>
        <p:spPr>
          <a:xfrm>
            <a:off x="1295400" y="15240"/>
            <a:ext cx="6400801" cy="609600"/>
          </a:xfrm>
          <a:noFill/>
          <a:ln/>
        </p:spPr>
        <p:txBody>
          <a:bodyPr/>
          <a:lstStyle/>
          <a:p>
            <a:pPr algn="ctr"/>
            <a:r>
              <a:rPr lang="en-US" altLang="en-US" dirty="0"/>
              <a:t>Practical Example of Measuring Matter</a:t>
            </a:r>
          </a:p>
        </p:txBody>
      </p:sp>
      <p:sp>
        <p:nvSpPr>
          <p:cNvPr id="19465" name="Text Box 9"/>
          <p:cNvSpPr txBox="1">
            <a:spLocks noChangeArrowheads="1"/>
          </p:cNvSpPr>
          <p:nvPr/>
        </p:nvSpPr>
        <p:spPr bwMode="auto">
          <a:xfrm>
            <a:off x="162718" y="609607"/>
            <a:ext cx="8905082" cy="206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08" tIns="45604" rIns="91208" bIns="45604">
            <a:spAutoFit/>
          </a:bodyPr>
          <a:lstStyle>
            <a:lvl1pPr marL="347663" indent="-347663">
              <a:defRPr sz="2400">
                <a:solidFill>
                  <a:schemeClr val="tx1"/>
                </a:solidFill>
                <a:latin typeface="Arial" panose="020B0604020202020204" pitchFamily="34" charset="0"/>
                <a:ea typeface="MS PGothic" panose="020B0600070205080204" pitchFamily="34" charset="-128"/>
              </a:defRPr>
            </a:lvl1pPr>
            <a:lvl2pPr marL="512763">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spcBef>
                <a:spcPts val="601"/>
              </a:spcBef>
            </a:pPr>
            <a:r>
              <a:rPr lang="en-US" altLang="en-US" sz="1400" dirty="0">
                <a:solidFill>
                  <a:srgbClr val="00B050"/>
                </a:solidFill>
              </a:rPr>
              <a:t>Apples can be measured in different ways.  </a:t>
            </a:r>
          </a:p>
          <a:p>
            <a:pPr marL="0" indent="0">
              <a:spcBef>
                <a:spcPts val="601"/>
              </a:spcBef>
            </a:pPr>
            <a:r>
              <a:rPr lang="en-US" altLang="en-US" sz="1400" dirty="0"/>
              <a:t>At a fruit stand, they are often sold by </a:t>
            </a:r>
            <a:r>
              <a:rPr lang="en-US" altLang="en-US" sz="1400" b="1" dirty="0">
                <a:solidFill>
                  <a:srgbClr val="B54C8C"/>
                </a:solidFill>
                <a:effectLst>
                  <a:outerShdw blurRad="38100" dist="38100" dir="2700000" algn="tl">
                    <a:srgbClr val="000000">
                      <a:alpha val="43137"/>
                    </a:srgbClr>
                  </a:outerShdw>
                </a:effectLst>
              </a:rPr>
              <a:t>number</a:t>
            </a:r>
            <a:r>
              <a:rPr lang="en-US" altLang="en-US" sz="1400" dirty="0"/>
              <a:t>. </a:t>
            </a:r>
          </a:p>
          <a:p>
            <a:pPr marL="0" indent="0">
              <a:spcBef>
                <a:spcPts val="601"/>
              </a:spcBef>
            </a:pPr>
            <a:r>
              <a:rPr lang="en-US" altLang="en-US" sz="1400" dirty="0"/>
              <a:t>In a supermarket, you usually buy them by weight or </a:t>
            </a:r>
            <a:r>
              <a:rPr lang="en-US" altLang="en-US" sz="1400" b="1" dirty="0">
                <a:solidFill>
                  <a:srgbClr val="00B050"/>
                </a:solidFill>
                <a:effectLst>
                  <a:outerShdw blurRad="38100" dist="38100" dir="2700000" algn="tl">
                    <a:srgbClr val="000000">
                      <a:alpha val="43137"/>
                    </a:srgbClr>
                  </a:outerShdw>
                </a:effectLst>
              </a:rPr>
              <a:t>mass</a:t>
            </a:r>
            <a:r>
              <a:rPr lang="en-US" altLang="en-US" sz="1400" dirty="0"/>
              <a:t>. </a:t>
            </a:r>
          </a:p>
          <a:p>
            <a:pPr marL="0" indent="0">
              <a:spcBef>
                <a:spcPts val="601"/>
              </a:spcBef>
            </a:pPr>
            <a:r>
              <a:rPr lang="en-US" altLang="en-US" sz="1400" dirty="0"/>
              <a:t>At an orchard, you can buy apples by</a:t>
            </a:r>
            <a:r>
              <a:rPr lang="en-US" altLang="en-US" sz="1400" dirty="0">
                <a:solidFill>
                  <a:schemeClr val="accent1">
                    <a:lumMod val="50000"/>
                  </a:schemeClr>
                </a:solidFill>
              </a:rPr>
              <a:t> </a:t>
            </a:r>
            <a:r>
              <a:rPr lang="en-US" altLang="en-US" sz="1400" b="1" dirty="0">
                <a:solidFill>
                  <a:srgbClr val="7030A0"/>
                </a:solidFill>
                <a:effectLst>
                  <a:outerShdw blurRad="38100" dist="38100" dir="2700000" algn="tl">
                    <a:srgbClr val="000000">
                      <a:alpha val="43137"/>
                    </a:srgbClr>
                  </a:outerShdw>
                </a:effectLst>
              </a:rPr>
              <a:t>volume</a:t>
            </a:r>
            <a:r>
              <a:rPr lang="en-US" altLang="en-US" sz="1400" dirty="0"/>
              <a:t>.</a:t>
            </a:r>
          </a:p>
          <a:p>
            <a:pPr marL="0" indent="0">
              <a:spcBef>
                <a:spcPts val="601"/>
              </a:spcBef>
            </a:pPr>
            <a:endParaRPr lang="en-US" altLang="en-US" sz="1400" dirty="0"/>
          </a:p>
          <a:p>
            <a:pPr marL="0" indent="0">
              <a:spcBef>
                <a:spcPts val="601"/>
              </a:spcBef>
            </a:pPr>
            <a:r>
              <a:rPr lang="en-US" altLang="en-US" sz="1400" dirty="0">
                <a:solidFill>
                  <a:srgbClr val="FF0000"/>
                </a:solidFill>
              </a:rPr>
              <a:t>Using factor labeling we can interchange the various measurements.</a:t>
            </a:r>
          </a:p>
          <a:p>
            <a:pPr marL="0" indent="0">
              <a:spcBef>
                <a:spcPts val="601"/>
              </a:spcBef>
            </a:pPr>
            <a:r>
              <a:rPr lang="en-US" altLang="en-US" sz="1400" i="1" dirty="0">
                <a:solidFill>
                  <a:srgbClr val="7030A0"/>
                </a:solidFill>
                <a:latin typeface="Times New Roman" panose="02020603050405020304" pitchFamily="18" charset="0"/>
                <a:cs typeface="Times New Roman" panose="02020603050405020304" pitchFamily="18" charset="0"/>
              </a:rPr>
              <a:t>Assume that 1 dozen apples = 2.0 kg = 0.20 bushels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1" y="2941000"/>
            <a:ext cx="819943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7898151" y="0"/>
            <a:ext cx="1200149" cy="972820"/>
          </a:xfrm>
          <a:prstGeom prst="rect">
            <a:avLst/>
          </a:prstGeom>
        </p:spPr>
      </p:pic>
      <p:sp>
        <p:nvSpPr>
          <p:cNvPr id="4" name="Footer Placeholder 3"/>
          <p:cNvSpPr>
            <a:spLocks noGrp="1"/>
          </p:cNvSpPr>
          <p:nvPr>
            <p:ph type="ftr" sz="quarter" idx="10"/>
          </p:nvPr>
        </p:nvSpPr>
        <p:spPr/>
        <p:txBody>
          <a:bodyPr/>
          <a:lstStyle/>
          <a:p>
            <a:r>
              <a:rPr lang="en-US" altLang="en-US"/>
              <a:t>Molar Quantities</a:t>
            </a:r>
          </a:p>
        </p:txBody>
      </p:sp>
      <p:sp>
        <p:nvSpPr>
          <p:cNvPr id="5" name="Rectangle 4">
            <a:extLst>
              <a:ext uri="{FF2B5EF4-FFF2-40B4-BE49-F238E27FC236}">
                <a16:creationId xmlns:a16="http://schemas.microsoft.com/office/drawing/2014/main" id="{352DEFDF-3704-4ECD-8881-C903FE1FE5BF}"/>
              </a:ext>
            </a:extLst>
          </p:cNvPr>
          <p:cNvSpPr/>
          <p:nvPr/>
        </p:nvSpPr>
        <p:spPr>
          <a:xfrm>
            <a:off x="609600" y="4329478"/>
            <a:ext cx="8199436" cy="1754326"/>
          </a:xfrm>
          <a:prstGeom prst="rect">
            <a:avLst/>
          </a:prstGeom>
        </p:spPr>
        <p:txBody>
          <a:bodyPr wrap="square">
            <a:spAutoFit/>
          </a:bodyPr>
          <a:lstStyle/>
          <a:p>
            <a:r>
              <a:rPr lang="en-US" altLang="en-US" dirty="0"/>
              <a:t>1 </a:t>
            </a:r>
            <a:r>
              <a:rPr lang="en-US" altLang="en-US" dirty="0" err="1"/>
              <a:t>doz</a:t>
            </a:r>
            <a:r>
              <a:rPr lang="en-US" altLang="en-US" dirty="0"/>
              <a:t>/2.0 kg  =  2.0 kg/1 </a:t>
            </a:r>
            <a:r>
              <a:rPr lang="en-US" altLang="en-US" dirty="0" err="1"/>
              <a:t>doz</a:t>
            </a:r>
            <a:r>
              <a:rPr lang="en-US" altLang="en-US" dirty="0"/>
              <a:t>  = 12 apples/2.0 kg</a:t>
            </a:r>
          </a:p>
          <a:p>
            <a:endParaRPr lang="en-US" dirty="0"/>
          </a:p>
          <a:p>
            <a:r>
              <a:rPr lang="en-US" altLang="en-US" dirty="0"/>
              <a:t>2.0 kg/0.20 B  =  0.2 B/1 </a:t>
            </a:r>
            <a:r>
              <a:rPr lang="en-US" altLang="en-US" dirty="0" err="1"/>
              <a:t>doz</a:t>
            </a:r>
            <a:r>
              <a:rPr lang="en-US" altLang="en-US" dirty="0"/>
              <a:t>  = 0.20 B/2.0 kg</a:t>
            </a:r>
          </a:p>
          <a:p>
            <a:endParaRPr lang="en-US" dirty="0"/>
          </a:p>
        </p:txBody>
      </p:sp>
    </p:spTree>
    <p:extLst>
      <p:ext uri="{BB962C8B-B14F-4D97-AF65-F5344CB8AC3E}">
        <p14:creationId xmlns:p14="http://schemas.microsoft.com/office/powerpoint/2010/main" val="95966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4" name="Rectangle 8"/>
          <p:cNvSpPr>
            <a:spLocks noGrp="1" noChangeArrowheads="1"/>
          </p:cNvSpPr>
          <p:nvPr>
            <p:ph type="title"/>
          </p:nvPr>
        </p:nvSpPr>
        <p:spPr>
          <a:xfrm>
            <a:off x="1295400" y="15240"/>
            <a:ext cx="6400801" cy="609600"/>
          </a:xfrm>
          <a:noFill/>
          <a:ln/>
        </p:spPr>
        <p:txBody>
          <a:bodyPr/>
          <a:lstStyle/>
          <a:p>
            <a:pPr algn="ctr"/>
            <a:r>
              <a:rPr lang="en-US" altLang="en-US" dirty="0"/>
              <a:t>Practical Example of Measuring Matter</a:t>
            </a:r>
          </a:p>
        </p:txBody>
      </p:sp>
      <p:sp>
        <p:nvSpPr>
          <p:cNvPr id="3" name="Rectangle 2"/>
          <p:cNvSpPr/>
          <p:nvPr/>
        </p:nvSpPr>
        <p:spPr>
          <a:xfrm>
            <a:off x="228600" y="966904"/>
            <a:ext cx="8763000" cy="5308911"/>
          </a:xfrm>
          <a:prstGeom prst="rect">
            <a:avLst/>
          </a:prstGeom>
        </p:spPr>
        <p:txBody>
          <a:bodyPr wrap="square" lIns="91208" tIns="45604" rIns="91208" bIns="45604">
            <a:spAutoFit/>
          </a:bodyPr>
          <a:lstStyle/>
          <a:p>
            <a:pPr>
              <a:spcBef>
                <a:spcPts val="601"/>
              </a:spcBef>
            </a:pPr>
            <a:r>
              <a:rPr lang="en-US" altLang="en-US" dirty="0"/>
              <a:t>From the conversion factors, one may determine </a:t>
            </a:r>
            <a:r>
              <a:rPr lang="en-US" altLang="en-US" sz="3600" b="1" dirty="0">
                <a:solidFill>
                  <a:srgbClr val="B54C8C"/>
                </a:solidFill>
                <a:effectLst>
                  <a:outerShdw blurRad="38100" dist="38100" dir="2700000" algn="tl">
                    <a:srgbClr val="000000">
                      <a:alpha val="43137"/>
                    </a:srgbClr>
                  </a:outerShdw>
                </a:effectLst>
              </a:rPr>
              <a:t>number</a:t>
            </a:r>
            <a:r>
              <a:rPr lang="en-US" altLang="en-US" dirty="0"/>
              <a:t>,</a:t>
            </a:r>
            <a:r>
              <a:rPr lang="en-US" altLang="en-US" dirty="0">
                <a:solidFill>
                  <a:srgbClr val="FF0000"/>
                </a:solidFill>
              </a:rPr>
              <a:t> </a:t>
            </a:r>
            <a:r>
              <a:rPr lang="en-US" altLang="en-US" sz="3600" b="1" dirty="0">
                <a:solidFill>
                  <a:srgbClr val="00B050"/>
                </a:solidFill>
                <a:effectLst>
                  <a:outerShdw blurRad="38100" dist="38100" dir="2700000" algn="tl">
                    <a:srgbClr val="000000">
                      <a:alpha val="43137"/>
                    </a:srgbClr>
                  </a:outerShdw>
                </a:effectLst>
              </a:rPr>
              <a:t>mass</a:t>
            </a:r>
            <a:r>
              <a:rPr lang="en-US" altLang="en-US" sz="3600" dirty="0">
                <a:effectLst>
                  <a:outerShdw blurRad="38100" dist="38100" dir="2700000" algn="tl">
                    <a:srgbClr val="000000">
                      <a:alpha val="43137"/>
                    </a:srgbClr>
                  </a:outerShdw>
                </a:effectLst>
              </a:rPr>
              <a:t>,</a:t>
            </a:r>
            <a:r>
              <a:rPr lang="en-US" altLang="en-US" dirty="0"/>
              <a:t> or </a:t>
            </a:r>
            <a:r>
              <a:rPr lang="en-US" altLang="en-US" sz="3600" b="1" dirty="0">
                <a:solidFill>
                  <a:srgbClr val="7030A0"/>
                </a:solidFill>
                <a:effectLst>
                  <a:outerShdw blurRad="38100" dist="38100" dir="2700000" algn="tl">
                    <a:srgbClr val="000000">
                      <a:alpha val="43137"/>
                    </a:srgbClr>
                  </a:outerShdw>
                </a:effectLst>
              </a:rPr>
              <a:t>volume</a:t>
            </a:r>
            <a:r>
              <a:rPr lang="en-US" altLang="en-US" dirty="0">
                <a:solidFill>
                  <a:srgbClr val="FF0000"/>
                </a:solidFill>
              </a:rPr>
              <a:t> </a:t>
            </a:r>
            <a:r>
              <a:rPr lang="en-US" altLang="en-US" dirty="0"/>
              <a:t>depending on what is given.</a:t>
            </a:r>
          </a:p>
          <a:p>
            <a:pPr>
              <a:spcBef>
                <a:spcPts val="601"/>
              </a:spcBef>
            </a:pPr>
            <a:endParaRPr lang="en-US" altLang="en-US" dirty="0"/>
          </a:p>
          <a:p>
            <a:pPr>
              <a:spcBef>
                <a:spcPts val="601"/>
              </a:spcBef>
            </a:pPr>
            <a:endParaRPr lang="en-US" altLang="en-US" dirty="0"/>
          </a:p>
          <a:p>
            <a:pPr>
              <a:spcBef>
                <a:spcPts val="601"/>
              </a:spcBef>
            </a:pPr>
            <a:endParaRPr lang="en-US" altLang="en-US" dirty="0"/>
          </a:p>
          <a:p>
            <a:pPr>
              <a:spcBef>
                <a:spcPts val="601"/>
              </a:spcBef>
            </a:pPr>
            <a:endParaRPr lang="en-US" altLang="en-US" dirty="0"/>
          </a:p>
          <a:p>
            <a:pPr>
              <a:spcBef>
                <a:spcPts val="601"/>
              </a:spcBef>
            </a:pPr>
            <a:endParaRPr lang="en-US" altLang="en-US" dirty="0"/>
          </a:p>
          <a:p>
            <a:pPr>
              <a:spcBef>
                <a:spcPts val="601"/>
              </a:spcBef>
            </a:pPr>
            <a:endParaRPr lang="en-US" altLang="en-US" dirty="0"/>
          </a:p>
          <a:p>
            <a:pPr>
              <a:spcBef>
                <a:spcPts val="601"/>
              </a:spcBef>
            </a:pPr>
            <a:r>
              <a:rPr lang="en-US" altLang="en-US" dirty="0"/>
              <a:t>Therefore, scientists need a STANDARD of comparison.</a:t>
            </a:r>
          </a:p>
          <a:p>
            <a:pPr algn="ctr">
              <a:spcBef>
                <a:spcPts val="601"/>
              </a:spcBef>
            </a:pPr>
            <a:r>
              <a:rPr lang="en-US" altLang="en-US" sz="2000" i="1" dirty="0">
                <a:solidFill>
                  <a:srgbClr val="FF0000"/>
                </a:solidFill>
              </a:rPr>
              <a:t>[e.g. just as the Spirit and the Bible are the standard for the universe.]</a:t>
            </a:r>
          </a:p>
        </p:txBody>
      </p:sp>
      <p:pic>
        <p:nvPicPr>
          <p:cNvPr id="7" name="Picture 6"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898151" y="0"/>
            <a:ext cx="1200149" cy="972820"/>
          </a:xfrm>
          <a:prstGeom prst="rect">
            <a:avLst/>
          </a:prstGeom>
        </p:spPr>
      </p:pic>
      <p:sp>
        <p:nvSpPr>
          <p:cNvPr id="4" name="Footer Placeholder 3"/>
          <p:cNvSpPr>
            <a:spLocks noGrp="1"/>
          </p:cNvSpPr>
          <p:nvPr>
            <p:ph type="ftr" sz="quarter" idx="10"/>
          </p:nvPr>
        </p:nvSpPr>
        <p:spPr/>
        <p:txBody>
          <a:bodyPr/>
          <a:lstStyle/>
          <a:p>
            <a:r>
              <a:rPr lang="en-US" altLang="en-US"/>
              <a:t>Molar Quantities</a:t>
            </a:r>
          </a:p>
        </p:txBody>
      </p:sp>
      <p:pic>
        <p:nvPicPr>
          <p:cNvPr id="2" name="Picture 1"/>
          <p:cNvPicPr>
            <a:picLocks noChangeAspect="1"/>
          </p:cNvPicPr>
          <p:nvPr/>
        </p:nvPicPr>
        <p:blipFill>
          <a:blip r:embed="rId4"/>
          <a:stretch>
            <a:fillRect/>
          </a:stretch>
        </p:blipFill>
        <p:spPr>
          <a:xfrm>
            <a:off x="2057400" y="2006779"/>
            <a:ext cx="3953164" cy="3164481"/>
          </a:xfrm>
          <a:prstGeom prst="rect">
            <a:avLst/>
          </a:prstGeom>
        </p:spPr>
      </p:pic>
    </p:spTree>
    <p:extLst>
      <p:ext uri="{BB962C8B-B14F-4D97-AF65-F5344CB8AC3E}">
        <p14:creationId xmlns:p14="http://schemas.microsoft.com/office/powerpoint/2010/main" val="33493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811" name="Rectangle 3"/>
          <p:cNvSpPr>
            <a:spLocks noGrp="1" noChangeArrowheads="1"/>
          </p:cNvSpPr>
          <p:nvPr>
            <p:ph type="title"/>
          </p:nvPr>
        </p:nvSpPr>
        <p:spPr>
          <a:xfrm>
            <a:off x="2184401" y="49598"/>
            <a:ext cx="4368817" cy="1038225"/>
          </a:xfrm>
        </p:spPr>
        <p:txBody>
          <a:bodyPr/>
          <a:lstStyle/>
          <a:p>
            <a:pPr algn="ctr"/>
            <a:r>
              <a:rPr lang="en-US" altLang="en-US" sz="4000" dirty="0"/>
              <a:t>The Mole</a:t>
            </a:r>
          </a:p>
        </p:txBody>
      </p:sp>
      <p:sp>
        <p:nvSpPr>
          <p:cNvPr id="375815" name="Text Box 7"/>
          <p:cNvSpPr txBox="1">
            <a:spLocks noChangeArrowheads="1"/>
          </p:cNvSpPr>
          <p:nvPr/>
        </p:nvSpPr>
        <p:spPr bwMode="auto">
          <a:xfrm>
            <a:off x="89479" y="1219200"/>
            <a:ext cx="6983839" cy="490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08" tIns="45604" rIns="91208" bIns="45604">
            <a:spAutoFit/>
          </a:bodyPr>
          <a:lstStyle/>
          <a:p>
            <a:r>
              <a:rPr lang="en-US" altLang="en-US" dirty="0"/>
              <a:t>The standard for mathematical (quantitative) measurement in chemical equations is the mole.</a:t>
            </a:r>
          </a:p>
          <a:p>
            <a:endParaRPr lang="en-US" altLang="en-US" dirty="0"/>
          </a:p>
          <a:p>
            <a:r>
              <a:rPr lang="en-US" altLang="en-US" dirty="0"/>
              <a:t>A </a:t>
            </a:r>
            <a:r>
              <a:rPr lang="en-US" altLang="en-US" b="1" dirty="0">
                <a:solidFill>
                  <a:schemeClr val="accent1">
                    <a:lumMod val="50000"/>
                  </a:schemeClr>
                </a:solidFill>
              </a:rPr>
              <a:t>mole</a:t>
            </a:r>
            <a:r>
              <a:rPr lang="en-US" altLang="en-US" dirty="0"/>
              <a:t> (mol) of a substance is the SI unit for measuring the amount of a substance and is based on </a:t>
            </a:r>
            <a:r>
              <a:rPr lang="en-US" altLang="en-US" sz="3600" b="1" dirty="0">
                <a:solidFill>
                  <a:schemeClr val="accent1">
                    <a:lumMod val="50000"/>
                  </a:schemeClr>
                </a:solidFill>
              </a:rPr>
              <a:t>Avogadro’s number</a:t>
            </a:r>
            <a:r>
              <a:rPr lang="en-US" altLang="en-US" dirty="0"/>
              <a:t>.</a:t>
            </a:r>
          </a:p>
          <a:p>
            <a:endParaRPr lang="en-US" altLang="en-US" sz="800" dirty="0"/>
          </a:p>
          <a:p>
            <a:pPr marL="0" lvl="1">
              <a:spcBef>
                <a:spcPts val="601"/>
              </a:spcBef>
            </a:pPr>
            <a:r>
              <a:rPr lang="en-US" altLang="en-US" dirty="0">
                <a:solidFill>
                  <a:srgbClr val="FF0000"/>
                </a:solidFill>
              </a:rPr>
              <a:t>The number of particles in a mole is</a:t>
            </a:r>
          </a:p>
          <a:p>
            <a:pPr marL="0" lvl="1" algn="ctr">
              <a:spcBef>
                <a:spcPts val="601"/>
              </a:spcBef>
            </a:pPr>
            <a:r>
              <a:rPr lang="en-US" sz="4400" dirty="0">
                <a:solidFill>
                  <a:srgbClr val="AC0498"/>
                </a:solidFill>
              </a:rPr>
              <a:t>N</a:t>
            </a:r>
            <a:r>
              <a:rPr lang="en-US" sz="4400" baseline="-25000" dirty="0">
                <a:solidFill>
                  <a:srgbClr val="AC0498"/>
                </a:solidFill>
              </a:rPr>
              <a:t>a</a:t>
            </a:r>
            <a:r>
              <a:rPr lang="en-US" sz="4400" dirty="0">
                <a:solidFill>
                  <a:srgbClr val="AC0498"/>
                </a:solidFill>
              </a:rPr>
              <a:t>  =  6.022 x 10</a:t>
            </a:r>
            <a:r>
              <a:rPr lang="en-US" sz="4400" baseline="30000" dirty="0">
                <a:solidFill>
                  <a:srgbClr val="AC0498"/>
                </a:solidFill>
              </a:rPr>
              <a:t>23</a:t>
            </a:r>
            <a:r>
              <a:rPr lang="en-US" sz="3600" baseline="30000" dirty="0">
                <a:solidFill>
                  <a:srgbClr val="AC0498"/>
                </a:solidFill>
              </a:rPr>
              <a:t> </a:t>
            </a:r>
          </a:p>
          <a:p>
            <a:pPr marL="0" lvl="1" algn="ctr">
              <a:spcBef>
                <a:spcPts val="601"/>
              </a:spcBef>
            </a:pPr>
            <a:r>
              <a:rPr lang="en-US" sz="2100" dirty="0"/>
              <a:t>… </a:t>
            </a:r>
            <a:r>
              <a:rPr lang="en-US" sz="2100" i="1" dirty="0"/>
              <a:t>particles, atoms, molecules, you name it</a:t>
            </a:r>
            <a:endParaRPr lang="en-US" sz="2100" dirty="0"/>
          </a:p>
        </p:txBody>
      </p:sp>
      <p:pic>
        <p:nvPicPr>
          <p:cNvPr id="5" name="Picture 4" descr="lesson_question-01.eps"/>
          <p:cNvPicPr/>
          <p:nvPr/>
        </p:nvPicPr>
        <p:blipFill>
          <a:blip r:embed="rId3" cstate="print">
            <a:extLst>
              <a:ext uri="{28A0092B-C50C-407E-A947-70E740481C1C}">
                <a14:useLocalDpi xmlns:a14="http://schemas.microsoft.com/office/drawing/2010/main" val="0"/>
              </a:ext>
            </a:extLst>
          </a:blip>
          <a:stretch>
            <a:fillRect/>
          </a:stretch>
        </p:blipFill>
        <p:spPr>
          <a:xfrm>
            <a:off x="29505" y="49598"/>
            <a:ext cx="1280161" cy="1038225"/>
          </a:xfrm>
          <a:prstGeom prst="rect">
            <a:avLst/>
          </a:prstGeom>
        </p:spPr>
      </p:pic>
      <p:pic>
        <p:nvPicPr>
          <p:cNvPr id="6" name="Picture 2" descr="avogadro 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599" y="2435928"/>
            <a:ext cx="189092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0"/>
          </p:nvPr>
        </p:nvSpPr>
        <p:spPr/>
        <p:txBody>
          <a:bodyPr/>
          <a:lstStyle/>
          <a:p>
            <a:r>
              <a:rPr lang="en-US" altLang="en-US"/>
              <a:t>Molar Quantities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815">
                                            <p:txEl>
                                              <p:pRg st="0" end="0"/>
                                            </p:txEl>
                                          </p:spTgt>
                                        </p:tgtEl>
                                        <p:attrNameLst>
                                          <p:attrName>style.visibility</p:attrName>
                                        </p:attrNameLst>
                                      </p:cBhvr>
                                      <p:to>
                                        <p:strVal val="visible"/>
                                      </p:to>
                                    </p:set>
                                    <p:animEffect transition="in" filter="fade">
                                      <p:cBhvr>
                                        <p:cTn id="7" dur="500"/>
                                        <p:tgtEl>
                                          <p:spTgt spid="3758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5815">
                                            <p:txEl>
                                              <p:pRg st="2" end="2"/>
                                            </p:txEl>
                                          </p:spTgt>
                                        </p:tgtEl>
                                        <p:attrNameLst>
                                          <p:attrName>style.visibility</p:attrName>
                                        </p:attrNameLst>
                                      </p:cBhvr>
                                      <p:to>
                                        <p:strVal val="visible"/>
                                      </p:to>
                                    </p:set>
                                    <p:animEffect transition="in" filter="fade">
                                      <p:cBhvr>
                                        <p:cTn id="12" dur="500"/>
                                        <p:tgtEl>
                                          <p:spTgt spid="3758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5815">
                                            <p:txEl>
                                              <p:pRg st="4" end="4"/>
                                            </p:txEl>
                                          </p:spTgt>
                                        </p:tgtEl>
                                        <p:attrNameLst>
                                          <p:attrName>style.visibility</p:attrName>
                                        </p:attrNameLst>
                                      </p:cBhvr>
                                      <p:to>
                                        <p:strVal val="visible"/>
                                      </p:to>
                                    </p:set>
                                    <p:animEffect transition="in" filter="fade">
                                      <p:cBhvr>
                                        <p:cTn id="17" dur="500"/>
                                        <p:tgtEl>
                                          <p:spTgt spid="3758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5815">
                                            <p:txEl>
                                              <p:pRg st="5" end="5"/>
                                            </p:txEl>
                                          </p:spTgt>
                                        </p:tgtEl>
                                        <p:attrNameLst>
                                          <p:attrName>style.visibility</p:attrName>
                                        </p:attrNameLst>
                                      </p:cBhvr>
                                      <p:to>
                                        <p:strVal val="visible"/>
                                      </p:to>
                                    </p:set>
                                    <p:animEffect transition="in" filter="fade">
                                      <p:cBhvr>
                                        <p:cTn id="22" dur="500"/>
                                        <p:tgtEl>
                                          <p:spTgt spid="3758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5815">
                                            <p:txEl>
                                              <p:pRg st="6" end="6"/>
                                            </p:txEl>
                                          </p:spTgt>
                                        </p:tgtEl>
                                        <p:attrNameLst>
                                          <p:attrName>style.visibility</p:attrName>
                                        </p:attrNameLst>
                                      </p:cBhvr>
                                      <p:to>
                                        <p:strVal val="visible"/>
                                      </p:to>
                                    </p:set>
                                    <p:animEffect transition="in" filter="fade">
                                      <p:cBhvr>
                                        <p:cTn id="27" dur="500"/>
                                        <p:tgtEl>
                                          <p:spTgt spid="3758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811" name="Rectangle 3"/>
          <p:cNvSpPr>
            <a:spLocks noGrp="1" noChangeArrowheads="1"/>
          </p:cNvSpPr>
          <p:nvPr>
            <p:ph type="title"/>
          </p:nvPr>
        </p:nvSpPr>
        <p:spPr>
          <a:xfrm>
            <a:off x="2184401" y="49598"/>
            <a:ext cx="4368817" cy="1038225"/>
          </a:xfrm>
        </p:spPr>
        <p:txBody>
          <a:bodyPr/>
          <a:lstStyle/>
          <a:p>
            <a:pPr algn="ctr"/>
            <a:r>
              <a:rPr lang="en-US" altLang="en-US" sz="4000" dirty="0"/>
              <a:t>The Mole</a:t>
            </a:r>
          </a:p>
        </p:txBody>
      </p:sp>
      <p:sp>
        <p:nvSpPr>
          <p:cNvPr id="375815" name="Text Box 7"/>
          <p:cNvSpPr txBox="1">
            <a:spLocks noChangeArrowheads="1"/>
          </p:cNvSpPr>
          <p:nvPr/>
        </p:nvSpPr>
        <p:spPr bwMode="auto">
          <a:xfrm>
            <a:off x="254021" y="1173080"/>
            <a:ext cx="6983839" cy="241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08" tIns="45604" rIns="91208" bIns="45604">
            <a:spAutoFit/>
          </a:bodyPr>
          <a:lstStyle/>
          <a:p>
            <a:r>
              <a:rPr lang="en-US" altLang="en-US" sz="3600" b="1" dirty="0">
                <a:solidFill>
                  <a:schemeClr val="accent1">
                    <a:lumMod val="50000"/>
                  </a:schemeClr>
                </a:solidFill>
              </a:rPr>
              <a:t>Avogadro’s number</a:t>
            </a:r>
            <a:r>
              <a:rPr lang="en-US" altLang="en-US" dirty="0"/>
              <a:t>.</a:t>
            </a:r>
          </a:p>
          <a:p>
            <a:endParaRPr lang="en-US" altLang="en-US" sz="800" dirty="0"/>
          </a:p>
          <a:p>
            <a:pPr marL="0" lvl="1" algn="ctr">
              <a:spcBef>
                <a:spcPts val="601"/>
              </a:spcBef>
            </a:pPr>
            <a:r>
              <a:rPr lang="en-US" sz="4400" dirty="0">
                <a:solidFill>
                  <a:srgbClr val="AC0498"/>
                </a:solidFill>
              </a:rPr>
              <a:t>N</a:t>
            </a:r>
            <a:r>
              <a:rPr lang="en-US" sz="4400" baseline="-25000" dirty="0">
                <a:solidFill>
                  <a:srgbClr val="AC0498"/>
                </a:solidFill>
              </a:rPr>
              <a:t>a</a:t>
            </a:r>
            <a:r>
              <a:rPr lang="en-US" sz="4400" dirty="0">
                <a:solidFill>
                  <a:srgbClr val="AC0498"/>
                </a:solidFill>
              </a:rPr>
              <a:t>  =  6.022 x 10</a:t>
            </a:r>
            <a:r>
              <a:rPr lang="en-US" sz="4400" baseline="30000" dirty="0">
                <a:solidFill>
                  <a:srgbClr val="AC0498"/>
                </a:solidFill>
              </a:rPr>
              <a:t>23</a:t>
            </a:r>
            <a:r>
              <a:rPr lang="en-US" sz="3600" baseline="30000" dirty="0">
                <a:solidFill>
                  <a:srgbClr val="AC0498"/>
                </a:solidFill>
              </a:rPr>
              <a:t> </a:t>
            </a:r>
          </a:p>
          <a:p>
            <a:pPr marL="0" lvl="1" algn="ctr">
              <a:spcBef>
                <a:spcPts val="601"/>
              </a:spcBef>
            </a:pPr>
            <a:r>
              <a:rPr lang="en-US" sz="2100" dirty="0"/>
              <a:t>… </a:t>
            </a:r>
            <a:r>
              <a:rPr lang="en-US" sz="2100" i="1" dirty="0"/>
              <a:t>particles, atoms, molecules, you name it</a:t>
            </a:r>
            <a:endParaRPr lang="en-US" sz="2100" dirty="0"/>
          </a:p>
          <a:p>
            <a:pPr>
              <a:spcBef>
                <a:spcPts val="601"/>
              </a:spcBef>
            </a:pPr>
            <a:r>
              <a:rPr lang="en-US" dirty="0">
                <a:solidFill>
                  <a:srgbClr val="FF0000"/>
                </a:solidFill>
              </a:rPr>
              <a:t>One mole of anything is N</a:t>
            </a:r>
            <a:r>
              <a:rPr lang="en-US" baseline="-25000" dirty="0">
                <a:solidFill>
                  <a:srgbClr val="FF0000"/>
                </a:solidFill>
              </a:rPr>
              <a:t>a</a:t>
            </a:r>
            <a:r>
              <a:rPr lang="en-US" dirty="0">
                <a:solidFill>
                  <a:srgbClr val="FF0000"/>
                </a:solidFill>
              </a:rPr>
              <a:t> of that item.</a:t>
            </a:r>
            <a:r>
              <a:rPr lang="en-US" sz="800" dirty="0">
                <a:solidFill>
                  <a:srgbClr val="FF0000"/>
                </a:solidFill>
              </a:rPr>
              <a:t> </a:t>
            </a:r>
            <a:endParaRPr lang="en-US" sz="3600" dirty="0">
              <a:solidFill>
                <a:srgbClr val="FF0000"/>
              </a:solidFill>
            </a:endParaRPr>
          </a:p>
        </p:txBody>
      </p:sp>
      <p:pic>
        <p:nvPicPr>
          <p:cNvPr id="5" name="Picture 4" descr="lesson_question-01.eps"/>
          <p:cNvPicPr/>
          <p:nvPr/>
        </p:nvPicPr>
        <p:blipFill>
          <a:blip r:embed="rId3" cstate="print">
            <a:extLst>
              <a:ext uri="{28A0092B-C50C-407E-A947-70E740481C1C}">
                <a14:useLocalDpi xmlns:a14="http://schemas.microsoft.com/office/drawing/2010/main" val="0"/>
              </a:ext>
            </a:extLst>
          </a:blip>
          <a:stretch>
            <a:fillRect/>
          </a:stretch>
        </p:blipFill>
        <p:spPr>
          <a:xfrm>
            <a:off x="29505" y="49598"/>
            <a:ext cx="1280161" cy="1038225"/>
          </a:xfrm>
          <a:prstGeom prst="rect">
            <a:avLst/>
          </a:prstGeom>
        </p:spPr>
      </p:pic>
      <p:pic>
        <p:nvPicPr>
          <p:cNvPr id="6" name="Picture 2" descr="avogadro 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840" y="49595"/>
            <a:ext cx="189092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84039" y="3658359"/>
            <a:ext cx="8828457" cy="2108035"/>
          </a:xfrm>
          <a:prstGeom prst="rect">
            <a:avLst/>
          </a:prstGeom>
        </p:spPr>
        <p:txBody>
          <a:bodyPr wrap="square" lIns="91208" tIns="45604" rIns="91208" bIns="45604">
            <a:spAutoFit/>
          </a:bodyPr>
          <a:lstStyle/>
          <a:p>
            <a:pPr>
              <a:spcBef>
                <a:spcPts val="601"/>
              </a:spcBef>
            </a:pPr>
            <a:r>
              <a:rPr lang="en-US" dirty="0"/>
              <a:t>A mole refers to a specific quantity (count / </a:t>
            </a:r>
            <a:r>
              <a:rPr lang="en-US" sz="3600" b="1" dirty="0">
                <a:solidFill>
                  <a:srgbClr val="AC0498"/>
                </a:solidFill>
              </a:rPr>
              <a:t>number</a:t>
            </a:r>
            <a:r>
              <a:rPr lang="en-US" dirty="0"/>
              <a:t>, </a:t>
            </a:r>
            <a:r>
              <a:rPr lang="en-US" sz="3600" b="1" dirty="0">
                <a:solidFill>
                  <a:srgbClr val="00B050"/>
                </a:solidFill>
              </a:rPr>
              <a:t>mass</a:t>
            </a:r>
            <a:r>
              <a:rPr lang="en-US" dirty="0"/>
              <a:t> in grams, or </a:t>
            </a:r>
            <a:r>
              <a:rPr lang="en-US" sz="3600" b="1" dirty="0">
                <a:solidFill>
                  <a:srgbClr val="0070C0"/>
                </a:solidFill>
              </a:rPr>
              <a:t>volume</a:t>
            </a:r>
            <a:r>
              <a:rPr lang="en-US" dirty="0"/>
              <a:t> in liters. </a:t>
            </a:r>
          </a:p>
          <a:p>
            <a:pPr>
              <a:spcBef>
                <a:spcPts val="601"/>
              </a:spcBef>
            </a:pPr>
            <a:r>
              <a:rPr lang="en-US" dirty="0">
                <a:solidFill>
                  <a:srgbClr val="7030A0"/>
                </a:solidFill>
                <a:latin typeface="Times New Roman" panose="02020603050405020304" pitchFamily="18" charset="0"/>
                <a:cs typeface="Times New Roman" panose="02020603050405020304" pitchFamily="18" charset="0"/>
              </a:rPr>
              <a:t>The mole concept is analogous to any set unit … e.g. a dozen (</a:t>
            </a:r>
            <a:r>
              <a:rPr lang="en-US" i="1" dirty="0">
                <a:solidFill>
                  <a:srgbClr val="7030A0"/>
                </a:solidFill>
                <a:latin typeface="Times New Roman" panose="02020603050405020304" pitchFamily="18" charset="0"/>
                <a:cs typeface="Times New Roman" panose="02020603050405020304" pitchFamily="18" charset="0"/>
              </a:rPr>
              <a:t>12 of anything</a:t>
            </a:r>
            <a:r>
              <a:rPr lang="en-US" dirty="0">
                <a:solidFill>
                  <a:srgbClr val="7030A0"/>
                </a:solidFill>
                <a:latin typeface="Times New Roman" panose="02020603050405020304" pitchFamily="18" charset="0"/>
                <a:cs typeface="Times New Roman" panose="02020603050405020304" pitchFamily="18" charset="0"/>
              </a:rPr>
              <a:t>)</a:t>
            </a:r>
            <a:endParaRPr lang="en-US" dirty="0">
              <a:solidFill>
                <a:srgbClr val="7030A0"/>
              </a:solidFill>
            </a:endParaRPr>
          </a:p>
        </p:txBody>
      </p:sp>
      <p:sp>
        <p:nvSpPr>
          <p:cNvPr id="3" name="Footer Placeholder 2"/>
          <p:cNvSpPr>
            <a:spLocks noGrp="1"/>
          </p:cNvSpPr>
          <p:nvPr>
            <p:ph type="ftr" sz="quarter" idx="10"/>
          </p:nvPr>
        </p:nvSpPr>
        <p:spPr/>
        <p:txBody>
          <a:bodyPr/>
          <a:lstStyle/>
          <a:p>
            <a:r>
              <a:rPr lang="en-US" altLang="en-US"/>
              <a:t>Molar Quantities</a:t>
            </a:r>
          </a:p>
        </p:txBody>
      </p:sp>
      <p:pic>
        <p:nvPicPr>
          <p:cNvPr id="11" name="Picture 10">
            <a:extLst>
              <a:ext uri="{FF2B5EF4-FFF2-40B4-BE49-F238E27FC236}">
                <a16:creationId xmlns:a16="http://schemas.microsoft.com/office/drawing/2014/main" id="{DBF488F2-5CBF-472C-B056-6AE488207B4D}"/>
              </a:ext>
            </a:extLst>
          </p:cNvPr>
          <p:cNvPicPr>
            <a:picLocks noChangeAspect="1"/>
          </p:cNvPicPr>
          <p:nvPr/>
        </p:nvPicPr>
        <p:blipFill>
          <a:blip r:embed="rId5"/>
          <a:stretch>
            <a:fillRect/>
          </a:stretch>
        </p:blipFill>
        <p:spPr>
          <a:xfrm>
            <a:off x="5105400" y="5350717"/>
            <a:ext cx="2286000" cy="1502665"/>
          </a:xfrm>
          <a:prstGeom prst="rect">
            <a:avLst/>
          </a:prstGeom>
        </p:spPr>
      </p:pic>
    </p:spTree>
    <p:extLst>
      <p:ext uri="{BB962C8B-B14F-4D97-AF65-F5344CB8AC3E}">
        <p14:creationId xmlns:p14="http://schemas.microsoft.com/office/powerpoint/2010/main" val="316349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815">
                                            <p:txEl>
                                              <p:pRg st="0" end="0"/>
                                            </p:txEl>
                                          </p:spTgt>
                                        </p:tgtEl>
                                        <p:attrNameLst>
                                          <p:attrName>style.visibility</p:attrName>
                                        </p:attrNameLst>
                                      </p:cBhvr>
                                      <p:to>
                                        <p:strVal val="visible"/>
                                      </p:to>
                                    </p:set>
                                    <p:animEffect transition="in" filter="fade">
                                      <p:cBhvr>
                                        <p:cTn id="7" dur="500"/>
                                        <p:tgtEl>
                                          <p:spTgt spid="3758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5815">
                                            <p:txEl>
                                              <p:pRg st="2" end="2"/>
                                            </p:txEl>
                                          </p:spTgt>
                                        </p:tgtEl>
                                        <p:attrNameLst>
                                          <p:attrName>style.visibility</p:attrName>
                                        </p:attrNameLst>
                                      </p:cBhvr>
                                      <p:to>
                                        <p:strVal val="visible"/>
                                      </p:to>
                                    </p:set>
                                    <p:animEffect transition="in" filter="fade">
                                      <p:cBhvr>
                                        <p:cTn id="10" dur="500"/>
                                        <p:tgtEl>
                                          <p:spTgt spid="3758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75815">
                                            <p:txEl>
                                              <p:pRg st="3" end="3"/>
                                            </p:txEl>
                                          </p:spTgt>
                                        </p:tgtEl>
                                        <p:attrNameLst>
                                          <p:attrName>style.visibility</p:attrName>
                                        </p:attrNameLst>
                                      </p:cBhvr>
                                      <p:to>
                                        <p:strVal val="visible"/>
                                      </p:to>
                                    </p:set>
                                    <p:animEffect transition="in" filter="fade">
                                      <p:cBhvr>
                                        <p:cTn id="13" dur="500"/>
                                        <p:tgtEl>
                                          <p:spTgt spid="37581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75815">
                                            <p:txEl>
                                              <p:pRg st="4" end="4"/>
                                            </p:txEl>
                                          </p:spTgt>
                                        </p:tgtEl>
                                        <p:attrNameLst>
                                          <p:attrName>style.visibility</p:attrName>
                                        </p:attrNameLst>
                                      </p:cBhvr>
                                      <p:to>
                                        <p:strVal val="visible"/>
                                      </p:to>
                                    </p:set>
                                    <p:animEffect transition="in" filter="fade">
                                      <p:cBhvr>
                                        <p:cTn id="16" dur="500"/>
                                        <p:tgtEl>
                                          <p:spTgt spid="37581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304800"/>
            <a:ext cx="3581399" cy="609600"/>
          </a:xfrm>
        </p:spPr>
        <p:txBody>
          <a:bodyPr/>
          <a:lstStyle/>
          <a:p>
            <a:pPr algn="ctr"/>
            <a:r>
              <a:rPr lang="en-US" sz="4000" dirty="0"/>
              <a:t>Mole Song</a:t>
            </a:r>
          </a:p>
        </p:txBody>
      </p:sp>
      <p:sp>
        <p:nvSpPr>
          <p:cNvPr id="3" name="Content Placeholder 2"/>
          <p:cNvSpPr>
            <a:spLocks noGrp="1"/>
          </p:cNvSpPr>
          <p:nvPr>
            <p:ph idx="1"/>
          </p:nvPr>
        </p:nvSpPr>
        <p:spPr/>
        <p:txBody>
          <a:bodyPr/>
          <a:lstStyle/>
          <a:p>
            <a:r>
              <a:rPr lang="en-US" dirty="0"/>
              <a:t>Happy Mole Day! (October 23)</a:t>
            </a:r>
          </a:p>
          <a:p>
            <a:endParaRPr lang="en-US" dirty="0"/>
          </a:p>
          <a:p>
            <a:r>
              <a:rPr lang="en-US" dirty="0">
                <a:hlinkClick r:id="rId2"/>
              </a:rPr>
              <a:t>http://somup.com/cF6Qr8nnzh</a:t>
            </a:r>
            <a:r>
              <a:rPr lang="en-US" dirty="0"/>
              <a:t> (1:58)</a:t>
            </a:r>
          </a:p>
        </p:txBody>
      </p:sp>
      <p:sp>
        <p:nvSpPr>
          <p:cNvPr id="4" name="Footer Placeholder 3"/>
          <p:cNvSpPr>
            <a:spLocks noGrp="1"/>
          </p:cNvSpPr>
          <p:nvPr>
            <p:ph type="ftr" sz="quarter" idx="10"/>
          </p:nvPr>
        </p:nvSpPr>
        <p:spPr/>
        <p:txBody>
          <a:bodyPr/>
          <a:lstStyle/>
          <a:p>
            <a:r>
              <a:rPr lang="en-US" altLang="en-US"/>
              <a:t>Molar Quantities</a:t>
            </a:r>
          </a:p>
        </p:txBody>
      </p:sp>
    </p:spTree>
    <p:extLst>
      <p:ext uri="{BB962C8B-B14F-4D97-AF65-F5344CB8AC3E}">
        <p14:creationId xmlns:p14="http://schemas.microsoft.com/office/powerpoint/2010/main" val="3372568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081" y="76200"/>
            <a:ext cx="3246120" cy="1179830"/>
          </a:xfrm>
        </p:spPr>
        <p:txBody>
          <a:bodyPr/>
          <a:lstStyle/>
          <a:p>
            <a:pPr algn="ctr"/>
            <a:r>
              <a:rPr lang="en-US" dirty="0">
                <a:solidFill>
                  <a:srgbClr val="7030A0"/>
                </a:solidFill>
              </a:rPr>
              <a:t>Simple Analogy</a:t>
            </a:r>
            <a:br>
              <a:rPr lang="en-US" dirty="0">
                <a:solidFill>
                  <a:srgbClr val="7030A0"/>
                </a:solidFill>
              </a:rPr>
            </a:br>
            <a:r>
              <a:rPr lang="en-US" dirty="0"/>
              <a:t>Fill in the table below:</a:t>
            </a:r>
          </a:p>
        </p:txBody>
      </p:sp>
      <p:pic>
        <p:nvPicPr>
          <p:cNvPr id="3074" name="Picture 2" descr="hamburger 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76226"/>
            <a:ext cx="1676400" cy="132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minivan 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5400"/>
            <a:ext cx="2743201"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170" y="1371600"/>
            <a:ext cx="5849438" cy="549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1" y="0"/>
            <a:ext cx="1143000" cy="1256030"/>
          </a:xfrm>
          <a:prstGeom prst="rect">
            <a:avLst/>
          </a:prstGeom>
          <a:noFill/>
          <a:ln>
            <a:noFill/>
          </a:ln>
          <a:effectLst/>
        </p:spPr>
      </p:pic>
      <p:sp>
        <p:nvSpPr>
          <p:cNvPr id="3" name="Footer Placeholder 2"/>
          <p:cNvSpPr>
            <a:spLocks noGrp="1"/>
          </p:cNvSpPr>
          <p:nvPr>
            <p:ph type="ftr" sz="quarter" idx="10"/>
          </p:nvPr>
        </p:nvSpPr>
        <p:spPr/>
        <p:txBody>
          <a:bodyPr/>
          <a:lstStyle/>
          <a:p>
            <a:r>
              <a:rPr lang="en-US" altLang="en-US"/>
              <a:t>Molar Quantities</a:t>
            </a:r>
          </a:p>
        </p:txBody>
      </p:sp>
    </p:spTree>
    <p:extLst>
      <p:ext uri="{BB962C8B-B14F-4D97-AF65-F5344CB8AC3E}">
        <p14:creationId xmlns:p14="http://schemas.microsoft.com/office/powerpoint/2010/main" val="1529498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081" y="76200"/>
            <a:ext cx="3246120" cy="1179830"/>
          </a:xfrm>
        </p:spPr>
        <p:txBody>
          <a:bodyPr/>
          <a:lstStyle/>
          <a:p>
            <a:pPr algn="ctr"/>
            <a:r>
              <a:rPr lang="en-US" dirty="0">
                <a:solidFill>
                  <a:srgbClr val="7030A0"/>
                </a:solidFill>
              </a:rPr>
              <a:t>Simple Analogy</a:t>
            </a:r>
            <a:br>
              <a:rPr lang="en-US" dirty="0">
                <a:solidFill>
                  <a:srgbClr val="7030A0"/>
                </a:solidFill>
              </a:rPr>
            </a:br>
            <a:r>
              <a:rPr lang="en-US" dirty="0"/>
              <a:t>Fill in the table below:</a:t>
            </a:r>
          </a:p>
        </p:txBody>
      </p:sp>
      <p:pic>
        <p:nvPicPr>
          <p:cNvPr id="3074" name="Picture 2" descr="hamburger 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76226"/>
            <a:ext cx="1676400" cy="132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minivan 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5400"/>
            <a:ext cx="2743201"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1" y="0"/>
            <a:ext cx="1143000" cy="1256030"/>
          </a:xfrm>
          <a:prstGeom prst="rect">
            <a:avLst/>
          </a:prstGeom>
          <a:noFill/>
          <a:ln>
            <a:noFill/>
          </a:ln>
          <a:effec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5" y="1399143"/>
            <a:ext cx="5791200" cy="5468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bwMode="auto">
          <a:xfrm>
            <a:off x="5930537" y="1676400"/>
            <a:ext cx="3246120" cy="504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08" tIns="45604" rIns="91208" bIns="45604"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spcBef>
                <a:spcPts val="601"/>
              </a:spcBef>
            </a:pPr>
            <a:r>
              <a:rPr lang="en-US" sz="2700" dirty="0">
                <a:solidFill>
                  <a:srgbClr val="7030A0"/>
                </a:solidFill>
              </a:rPr>
              <a:t>NOTE:</a:t>
            </a:r>
          </a:p>
          <a:p>
            <a:pPr eaLnBrk="1" hangingPunct="1">
              <a:spcBef>
                <a:spcPts val="601"/>
              </a:spcBef>
            </a:pPr>
            <a:r>
              <a:rPr lang="en-US" sz="2700" dirty="0"/>
              <a:t>The number of hamburgers &amp; minivans were the </a:t>
            </a:r>
            <a:r>
              <a:rPr lang="en-US" sz="2700" b="1" dirty="0">
                <a:solidFill>
                  <a:schemeClr val="tx1"/>
                </a:solidFill>
              </a:rPr>
              <a:t>STANDARD</a:t>
            </a:r>
            <a:r>
              <a:rPr lang="en-US" sz="2700" dirty="0"/>
              <a:t>s of comparison.</a:t>
            </a:r>
          </a:p>
          <a:p>
            <a:pPr eaLnBrk="1" hangingPunct="1">
              <a:spcBef>
                <a:spcPts val="601"/>
              </a:spcBef>
            </a:pPr>
            <a:r>
              <a:rPr lang="en-US" sz="2700" dirty="0">
                <a:solidFill>
                  <a:srgbClr val="00B050"/>
                </a:solidFill>
              </a:rPr>
              <a:t>It works the same way using “Moles”.</a:t>
            </a:r>
          </a:p>
          <a:p>
            <a:pPr eaLnBrk="1" hangingPunct="1">
              <a:spcBef>
                <a:spcPts val="601"/>
              </a:spcBef>
            </a:pPr>
            <a:r>
              <a:rPr lang="en-US" sz="2600" dirty="0">
                <a:solidFill>
                  <a:srgbClr val="B54C8C"/>
                </a:solidFill>
                <a:effectLst>
                  <a:outerShdw blurRad="38100" dist="38100" dir="2700000" algn="tl">
                    <a:srgbClr val="000000">
                      <a:alpha val="43137"/>
                    </a:srgbClr>
                  </a:outerShdw>
                </a:effectLst>
              </a:rPr>
              <a:t>This is why we use </a:t>
            </a:r>
            <a:r>
              <a:rPr lang="en-US" sz="2600" b="1" dirty="0">
                <a:solidFill>
                  <a:srgbClr val="FF0000"/>
                </a:solidFill>
                <a:effectLst>
                  <a:outerShdw blurRad="38100" dist="38100" dir="2700000" algn="tl">
                    <a:srgbClr val="000000">
                      <a:alpha val="43137"/>
                    </a:srgbClr>
                  </a:outerShdw>
                </a:effectLst>
              </a:rPr>
              <a:t>COEFFICIENTS</a:t>
            </a:r>
            <a:r>
              <a:rPr lang="en-US" sz="2600" dirty="0">
                <a:solidFill>
                  <a:srgbClr val="B54C8C"/>
                </a:solidFill>
                <a:effectLst>
                  <a:outerShdw blurRad="38100" dist="38100" dir="2700000" algn="tl">
                    <a:srgbClr val="000000">
                      <a:alpha val="43137"/>
                    </a:srgbClr>
                  </a:outerShdw>
                </a:effectLst>
              </a:rPr>
              <a:t> in chemical equations.</a:t>
            </a:r>
          </a:p>
        </p:txBody>
      </p:sp>
    </p:spTree>
    <p:extLst>
      <p:ext uri="{BB962C8B-B14F-4D97-AF65-F5344CB8AC3E}">
        <p14:creationId xmlns:p14="http://schemas.microsoft.com/office/powerpoint/2010/main" val="392508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0"/>
            <a:ext cx="3962399" cy="609600"/>
          </a:xfrm>
        </p:spPr>
        <p:txBody>
          <a:bodyPr/>
          <a:lstStyle/>
          <a:p>
            <a:pPr algn="ctr"/>
            <a:r>
              <a:rPr lang="en-US" sz="3200" b="1" dirty="0"/>
              <a:t>The Mole Concept</a:t>
            </a:r>
          </a:p>
        </p:txBody>
      </p:sp>
      <p:sp>
        <p:nvSpPr>
          <p:cNvPr id="5" name="Rectangle 4"/>
          <p:cNvSpPr/>
          <p:nvPr/>
        </p:nvSpPr>
        <p:spPr>
          <a:xfrm>
            <a:off x="6629406" y="5230519"/>
            <a:ext cx="2514600" cy="1246261"/>
          </a:xfrm>
          <a:prstGeom prst="rect">
            <a:avLst/>
          </a:prstGeom>
        </p:spPr>
        <p:txBody>
          <a:bodyPr wrap="square" lIns="91208" tIns="45604" rIns="91208" bIns="45604">
            <a:spAutoFit/>
          </a:bodyPr>
          <a:lstStyle/>
          <a:p>
            <a:pPr>
              <a:spcBef>
                <a:spcPts val="601"/>
              </a:spcBef>
            </a:pPr>
            <a:r>
              <a:rPr lang="en-US" sz="1300" b="1" dirty="0"/>
              <a:t>GAM (gram atomic mass)</a:t>
            </a:r>
          </a:p>
          <a:p>
            <a:pPr>
              <a:spcBef>
                <a:spcPts val="601"/>
              </a:spcBef>
            </a:pPr>
            <a:r>
              <a:rPr lang="en-US" sz="1300" b="1" dirty="0">
                <a:solidFill>
                  <a:srgbClr val="FF0000"/>
                </a:solidFill>
              </a:rPr>
              <a:t>GMM (gram molecular mass)</a:t>
            </a:r>
          </a:p>
          <a:p>
            <a:pPr algn="ctr">
              <a:spcBef>
                <a:spcPts val="0"/>
              </a:spcBef>
            </a:pPr>
            <a:r>
              <a:rPr lang="en-US" sz="1300" b="1" dirty="0">
                <a:solidFill>
                  <a:srgbClr val="FF0000"/>
                </a:solidFill>
              </a:rPr>
              <a:t>(covalent)</a:t>
            </a:r>
            <a:endParaRPr lang="en-US" sz="1300" dirty="0">
              <a:solidFill>
                <a:srgbClr val="FF0000"/>
              </a:solidFill>
            </a:endParaRPr>
          </a:p>
          <a:p>
            <a:pPr>
              <a:spcBef>
                <a:spcPts val="601"/>
              </a:spcBef>
            </a:pPr>
            <a:r>
              <a:rPr lang="en-US" sz="1300" b="1" dirty="0">
                <a:solidFill>
                  <a:srgbClr val="00B050"/>
                </a:solidFill>
              </a:rPr>
              <a:t>GFM = (gram formula mass)</a:t>
            </a:r>
          </a:p>
          <a:p>
            <a:pPr algn="ctr">
              <a:spcBef>
                <a:spcPts val="0"/>
              </a:spcBef>
            </a:pPr>
            <a:r>
              <a:rPr lang="en-US" sz="1300" b="1" dirty="0">
                <a:solidFill>
                  <a:srgbClr val="00B050"/>
                </a:solidFill>
              </a:rPr>
              <a:t>(ionic)</a:t>
            </a:r>
            <a:endParaRPr lang="en-US" sz="1300" dirty="0">
              <a:solidFill>
                <a:srgbClr val="00B050"/>
              </a:solidFill>
            </a:endParaRPr>
          </a:p>
        </p:txBody>
      </p:sp>
      <p:pic>
        <p:nvPicPr>
          <p:cNvPr id="9" name="Picture 8" descr="strategy-01.eps"/>
          <p:cNvPicPr/>
          <p:nvPr/>
        </p:nvPicPr>
        <p:blipFill>
          <a:blip r:embed="rId2" cstate="print">
            <a:extLst>
              <a:ext uri="{28A0092B-C50C-407E-A947-70E740481C1C}">
                <a14:useLocalDpi xmlns:a14="http://schemas.microsoft.com/office/drawing/2010/main" val="0"/>
              </a:ext>
            </a:extLst>
          </a:blip>
          <a:stretch>
            <a:fillRect/>
          </a:stretch>
        </p:blipFill>
        <p:spPr>
          <a:xfrm>
            <a:off x="7939743" y="52070"/>
            <a:ext cx="1200149" cy="972820"/>
          </a:xfrm>
          <a:prstGeom prst="rect">
            <a:avLst/>
          </a:prstGeom>
        </p:spPr>
      </p:pic>
      <p:grpSp>
        <p:nvGrpSpPr>
          <p:cNvPr id="4" name="Group 3"/>
          <p:cNvGrpSpPr/>
          <p:nvPr/>
        </p:nvGrpSpPr>
        <p:grpSpPr>
          <a:xfrm>
            <a:off x="381001" y="762000"/>
            <a:ext cx="8305799" cy="5892950"/>
            <a:chOff x="381001" y="762000"/>
            <a:chExt cx="8205648" cy="589295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762000"/>
              <a:ext cx="6248399" cy="589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0" y="4495800"/>
              <a:ext cx="3252649" cy="507831"/>
            </a:xfrm>
            <a:prstGeom prst="rect">
              <a:avLst/>
            </a:prstGeom>
            <a:noFill/>
          </p:spPr>
          <p:txBody>
            <a:bodyPr wrap="square" rtlCol="0">
              <a:spAutoFit/>
            </a:bodyPr>
            <a:lstStyle/>
            <a:p>
              <a:r>
                <a:rPr lang="en-US" b="1" dirty="0">
                  <a:solidFill>
                    <a:srgbClr val="00B050"/>
                  </a:solidFill>
                </a:rPr>
                <a:t>Molar Mass (g/mol)</a:t>
              </a:r>
            </a:p>
          </p:txBody>
        </p:sp>
      </p:grpSp>
      <p:sp>
        <p:nvSpPr>
          <p:cNvPr id="10" name="TextBox 9">
            <a:extLst>
              <a:ext uri="{FF2B5EF4-FFF2-40B4-BE49-F238E27FC236}">
                <a16:creationId xmlns:a16="http://schemas.microsoft.com/office/drawing/2014/main" id="{373E71A3-C5A2-4AA0-B2FB-7055F7DF97B7}"/>
              </a:ext>
            </a:extLst>
          </p:cNvPr>
          <p:cNvSpPr txBox="1"/>
          <p:nvPr/>
        </p:nvSpPr>
        <p:spPr>
          <a:xfrm>
            <a:off x="6705663" y="1531203"/>
            <a:ext cx="2438337" cy="1384995"/>
          </a:xfrm>
          <a:prstGeom prst="rect">
            <a:avLst/>
          </a:prstGeom>
          <a:noFill/>
        </p:spPr>
        <p:txBody>
          <a:bodyPr wrap="square">
            <a:spAutoFit/>
          </a:bodyPr>
          <a:lstStyle/>
          <a:p>
            <a:pPr>
              <a:spcBef>
                <a:spcPts val="601"/>
              </a:spcBef>
            </a:pPr>
            <a:r>
              <a:rPr lang="en-US" sz="1800" dirty="0"/>
              <a:t>A mole refers to a specific quantity: </a:t>
            </a:r>
            <a:r>
              <a:rPr lang="en-US" sz="2400" b="1" dirty="0">
                <a:solidFill>
                  <a:srgbClr val="AC0498"/>
                </a:solidFill>
              </a:rPr>
              <a:t>number</a:t>
            </a:r>
            <a:r>
              <a:rPr lang="en-US" sz="1800" dirty="0"/>
              <a:t>, </a:t>
            </a:r>
            <a:r>
              <a:rPr lang="en-US" sz="2400" b="1" dirty="0">
                <a:solidFill>
                  <a:srgbClr val="00B050"/>
                </a:solidFill>
              </a:rPr>
              <a:t>mass,</a:t>
            </a:r>
            <a:r>
              <a:rPr lang="en-US" sz="1800" dirty="0"/>
              <a:t> </a:t>
            </a:r>
            <a:r>
              <a:rPr lang="en-US" sz="2400" b="1" dirty="0">
                <a:solidFill>
                  <a:srgbClr val="0070C0"/>
                </a:solidFill>
              </a:rPr>
              <a:t>volume</a:t>
            </a:r>
            <a:r>
              <a:rPr lang="en-US" sz="1800" dirty="0"/>
              <a:t>. </a:t>
            </a:r>
          </a:p>
        </p:txBody>
      </p:sp>
    </p:spTree>
    <p:extLst>
      <p:ext uri="{BB962C8B-B14F-4D97-AF65-F5344CB8AC3E}">
        <p14:creationId xmlns:p14="http://schemas.microsoft.com/office/powerpoint/2010/main" val="32360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0"/>
            <a:ext cx="3581399" cy="609600"/>
          </a:xfrm>
        </p:spPr>
        <p:txBody>
          <a:bodyPr/>
          <a:lstStyle/>
          <a:p>
            <a:r>
              <a:rPr lang="en-US" dirty="0"/>
              <a:t>The Mole Concept</a:t>
            </a:r>
          </a:p>
        </p:txBody>
      </p:sp>
      <p:pic>
        <p:nvPicPr>
          <p:cNvPr id="6" name="Picture 5" descr="quick_check-01.eps"/>
          <p:cNvPicPr/>
          <p:nvPr/>
        </p:nvPicPr>
        <p:blipFill>
          <a:blip r:embed="rId2">
            <a:extLst>
              <a:ext uri="{28A0092B-C50C-407E-A947-70E740481C1C}">
                <a14:useLocalDpi xmlns:a14="http://schemas.microsoft.com/office/drawing/2010/main" val="0"/>
              </a:ext>
            </a:extLst>
          </a:blip>
          <a:stretch>
            <a:fillRect/>
          </a:stretch>
        </p:blipFill>
        <p:spPr>
          <a:xfrm>
            <a:off x="8001001" y="0"/>
            <a:ext cx="1143000" cy="1114425"/>
          </a:xfrm>
          <a:prstGeom prst="rect">
            <a:avLst/>
          </a:prstGeom>
        </p:spPr>
      </p:pic>
      <p:sp>
        <p:nvSpPr>
          <p:cNvPr id="3" name="Rectangle 2"/>
          <p:cNvSpPr/>
          <p:nvPr/>
        </p:nvSpPr>
        <p:spPr>
          <a:xfrm>
            <a:off x="3505206" y="411565"/>
            <a:ext cx="4114800" cy="1507871"/>
          </a:xfrm>
          <a:prstGeom prst="rect">
            <a:avLst/>
          </a:prstGeom>
        </p:spPr>
        <p:txBody>
          <a:bodyPr wrap="square" lIns="91208" tIns="45604" rIns="91208" bIns="45604">
            <a:spAutoFit/>
          </a:bodyPr>
          <a:lstStyle/>
          <a:p>
            <a:pPr indent="3174"/>
            <a:r>
              <a:rPr lang="en-US" altLang="en-US" sz="2300" dirty="0">
                <a:solidFill>
                  <a:srgbClr val="00B050"/>
                </a:solidFill>
              </a:rPr>
              <a:t>If 1.00 mole of mercury has   6.02 × 10</a:t>
            </a:r>
            <a:r>
              <a:rPr lang="en-US" altLang="en-US" sz="2300" baseline="30000" dirty="0">
                <a:solidFill>
                  <a:srgbClr val="00B050"/>
                </a:solidFill>
              </a:rPr>
              <a:t>23</a:t>
            </a:r>
            <a:r>
              <a:rPr lang="en-US" altLang="en-US" sz="2300" dirty="0">
                <a:solidFill>
                  <a:srgbClr val="00B050"/>
                </a:solidFill>
              </a:rPr>
              <a:t> atoms (or particles). How many will be in 2.00 moles? 4.00 moles?</a:t>
            </a:r>
          </a:p>
        </p:txBody>
      </p:sp>
      <p:sp>
        <p:nvSpPr>
          <p:cNvPr id="8" name="Rectangle 7"/>
          <p:cNvSpPr/>
          <p:nvPr/>
        </p:nvSpPr>
        <p:spPr>
          <a:xfrm>
            <a:off x="15241" y="3828871"/>
            <a:ext cx="4328160" cy="1153928"/>
          </a:xfrm>
          <a:prstGeom prst="rect">
            <a:avLst/>
          </a:prstGeom>
        </p:spPr>
        <p:txBody>
          <a:bodyPr wrap="square" lIns="91208" tIns="45604" rIns="91208" bIns="45604">
            <a:spAutoFit/>
          </a:bodyPr>
          <a:lstStyle/>
          <a:p>
            <a:pPr indent="3174"/>
            <a:r>
              <a:rPr lang="en-US" altLang="en-US" sz="2300" dirty="0">
                <a:solidFill>
                  <a:srgbClr val="FF0000"/>
                </a:solidFill>
              </a:rPr>
              <a:t>If 22.4 L is 1.00 mole of a gas, how many liters are in 5.00 moles?     10.0 moles?</a:t>
            </a:r>
          </a:p>
        </p:txBody>
      </p:sp>
      <p:sp>
        <p:nvSpPr>
          <p:cNvPr id="10" name="Rectangle 9"/>
          <p:cNvSpPr/>
          <p:nvPr/>
        </p:nvSpPr>
        <p:spPr>
          <a:xfrm>
            <a:off x="4495800" y="3810001"/>
            <a:ext cx="4648200" cy="1153928"/>
          </a:xfrm>
          <a:prstGeom prst="rect">
            <a:avLst/>
          </a:prstGeom>
        </p:spPr>
        <p:txBody>
          <a:bodyPr wrap="square" lIns="91208" tIns="45604" rIns="91208" bIns="45604">
            <a:spAutoFit/>
          </a:bodyPr>
          <a:lstStyle/>
          <a:p>
            <a:pPr indent="3174"/>
            <a:r>
              <a:rPr lang="en-US" altLang="en-US" sz="2300" dirty="0">
                <a:solidFill>
                  <a:srgbClr val="0070C0"/>
                </a:solidFill>
              </a:rPr>
              <a:t>How many grams are in 1.00 mole of Copper? (</a:t>
            </a:r>
            <a:r>
              <a:rPr lang="en-US" altLang="en-US" sz="2300" i="1" dirty="0">
                <a:solidFill>
                  <a:srgbClr val="0070C0"/>
                </a:solidFill>
                <a:latin typeface="Times New Roman" panose="02020603050405020304" pitchFamily="18" charset="0"/>
                <a:cs typeface="Times New Roman" panose="02020603050405020304" pitchFamily="18" charset="0"/>
              </a:rPr>
              <a:t>Use Periodic Table</a:t>
            </a:r>
            <a:r>
              <a:rPr lang="en-US" altLang="en-US" sz="2300" dirty="0">
                <a:solidFill>
                  <a:srgbClr val="0070C0"/>
                </a:solidFill>
              </a:rPr>
              <a:t>) 3.00 moles?  6.00 moles?</a:t>
            </a:r>
          </a:p>
        </p:txBody>
      </p:sp>
      <p:sp>
        <p:nvSpPr>
          <p:cNvPr id="4" name="Footer Placeholder 3"/>
          <p:cNvSpPr>
            <a:spLocks noGrp="1"/>
          </p:cNvSpPr>
          <p:nvPr>
            <p:ph type="ftr" sz="quarter" idx="10"/>
          </p:nvPr>
        </p:nvSpPr>
        <p:spPr/>
        <p:txBody>
          <a:bodyPr/>
          <a:lstStyle/>
          <a:p>
            <a:r>
              <a:rPr lang="en-US" altLang="en-US"/>
              <a:t>Molar Quantities</a:t>
            </a:r>
          </a:p>
        </p:txBody>
      </p:sp>
      <p:grpSp>
        <p:nvGrpSpPr>
          <p:cNvPr id="5" name="Group 4"/>
          <p:cNvGrpSpPr/>
          <p:nvPr/>
        </p:nvGrpSpPr>
        <p:grpSpPr>
          <a:xfrm>
            <a:off x="152400" y="546405"/>
            <a:ext cx="3581400" cy="3162070"/>
            <a:chOff x="152400" y="546405"/>
            <a:chExt cx="3581400" cy="316207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6405"/>
              <a:ext cx="3352800" cy="3162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743200" y="2514600"/>
              <a:ext cx="990600" cy="276999"/>
            </a:xfrm>
            <a:prstGeom prst="rect">
              <a:avLst/>
            </a:prstGeom>
            <a:noFill/>
            <a:ln>
              <a:solidFill>
                <a:schemeClr val="tx1"/>
              </a:solidFill>
            </a:ln>
          </p:spPr>
          <p:txBody>
            <a:bodyPr wrap="square" rtlCol="0">
              <a:spAutoFit/>
            </a:bodyPr>
            <a:lstStyle/>
            <a:p>
              <a:r>
                <a:rPr lang="en-US" sz="1200" dirty="0">
                  <a:solidFill>
                    <a:srgbClr val="00B050"/>
                  </a:solidFill>
                </a:rPr>
                <a:t>Molar Mass</a:t>
              </a:r>
            </a:p>
          </p:txBody>
        </p:sp>
      </p:grpSp>
    </p:spTree>
    <p:extLst>
      <p:ext uri="{BB962C8B-B14F-4D97-AF65-F5344CB8AC3E}">
        <p14:creationId xmlns:p14="http://schemas.microsoft.com/office/powerpoint/2010/main" val="327562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6200" y="546405"/>
            <a:ext cx="3657600" cy="3162070"/>
            <a:chOff x="76200" y="546405"/>
            <a:chExt cx="3657600" cy="316207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46405"/>
              <a:ext cx="3352800" cy="3162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743200" y="2542401"/>
              <a:ext cx="990600" cy="276999"/>
            </a:xfrm>
            <a:prstGeom prst="rect">
              <a:avLst/>
            </a:prstGeom>
            <a:noFill/>
            <a:ln>
              <a:solidFill>
                <a:schemeClr val="tx1"/>
              </a:solidFill>
            </a:ln>
          </p:spPr>
          <p:txBody>
            <a:bodyPr wrap="square" rtlCol="0">
              <a:spAutoFit/>
            </a:bodyPr>
            <a:lstStyle/>
            <a:p>
              <a:r>
                <a:rPr lang="en-US" sz="1200" dirty="0">
                  <a:solidFill>
                    <a:srgbClr val="00B050"/>
                  </a:solidFill>
                </a:rPr>
                <a:t>Molar Mass</a:t>
              </a:r>
            </a:p>
          </p:txBody>
        </p:sp>
      </p:grpSp>
      <p:sp>
        <p:nvSpPr>
          <p:cNvPr id="2" name="Title 1"/>
          <p:cNvSpPr>
            <a:spLocks noGrp="1"/>
          </p:cNvSpPr>
          <p:nvPr>
            <p:ph type="title"/>
          </p:nvPr>
        </p:nvSpPr>
        <p:spPr>
          <a:xfrm>
            <a:off x="76201" y="0"/>
            <a:ext cx="3581399" cy="609600"/>
          </a:xfrm>
        </p:spPr>
        <p:txBody>
          <a:bodyPr/>
          <a:lstStyle/>
          <a:p>
            <a:r>
              <a:rPr lang="en-US" dirty="0"/>
              <a:t>The Mole Concept</a:t>
            </a:r>
          </a:p>
        </p:txBody>
      </p:sp>
      <p:pic>
        <p:nvPicPr>
          <p:cNvPr id="6" name="Picture 5" descr="quick_check-01.eps"/>
          <p:cNvPicPr/>
          <p:nvPr/>
        </p:nvPicPr>
        <p:blipFill>
          <a:blip r:embed="rId3">
            <a:extLst>
              <a:ext uri="{28A0092B-C50C-407E-A947-70E740481C1C}">
                <a14:useLocalDpi xmlns:a14="http://schemas.microsoft.com/office/drawing/2010/main" val="0"/>
              </a:ext>
            </a:extLst>
          </a:blip>
          <a:stretch>
            <a:fillRect/>
          </a:stretch>
        </p:blipFill>
        <p:spPr>
          <a:xfrm>
            <a:off x="8001001" y="0"/>
            <a:ext cx="1143000" cy="1114425"/>
          </a:xfrm>
          <a:prstGeom prst="rect">
            <a:avLst/>
          </a:prstGeom>
        </p:spPr>
      </p:pic>
      <p:sp>
        <p:nvSpPr>
          <p:cNvPr id="3" name="Rectangle 2"/>
          <p:cNvSpPr/>
          <p:nvPr/>
        </p:nvSpPr>
        <p:spPr>
          <a:xfrm>
            <a:off x="3505206" y="411550"/>
            <a:ext cx="4114800" cy="876929"/>
          </a:xfrm>
          <a:prstGeom prst="rect">
            <a:avLst/>
          </a:prstGeom>
        </p:spPr>
        <p:txBody>
          <a:bodyPr wrap="square" lIns="91208" tIns="45604" rIns="91208" bIns="45604">
            <a:spAutoFit/>
          </a:bodyPr>
          <a:lstStyle/>
          <a:p>
            <a:pPr indent="3174"/>
            <a:r>
              <a:rPr lang="en-US" altLang="en-US" sz="1700" dirty="0">
                <a:solidFill>
                  <a:srgbClr val="00B050"/>
                </a:solidFill>
              </a:rPr>
              <a:t>If 1 mole of mercury has 6.02 × 10</a:t>
            </a:r>
            <a:r>
              <a:rPr lang="en-US" altLang="en-US" sz="1700" baseline="30000" dirty="0">
                <a:solidFill>
                  <a:srgbClr val="00B050"/>
                </a:solidFill>
              </a:rPr>
              <a:t>23</a:t>
            </a:r>
            <a:r>
              <a:rPr lang="en-US" altLang="en-US" sz="1700" dirty="0">
                <a:solidFill>
                  <a:srgbClr val="00B050"/>
                </a:solidFill>
              </a:rPr>
              <a:t> atoms (or particles). How many will be in 2.00 moles? 4.00 moles?</a:t>
            </a:r>
          </a:p>
        </p:txBody>
      </p:sp>
      <p:sp>
        <p:nvSpPr>
          <p:cNvPr id="8" name="Rectangle 7"/>
          <p:cNvSpPr/>
          <p:nvPr/>
        </p:nvSpPr>
        <p:spPr>
          <a:xfrm>
            <a:off x="15240" y="3828880"/>
            <a:ext cx="4953000" cy="2031091"/>
          </a:xfrm>
          <a:prstGeom prst="rect">
            <a:avLst/>
          </a:prstGeom>
        </p:spPr>
        <p:txBody>
          <a:bodyPr wrap="square" lIns="91208" tIns="45604" rIns="91208" bIns="45604">
            <a:spAutoFit/>
          </a:bodyPr>
          <a:lstStyle/>
          <a:p>
            <a:pPr indent="3174"/>
            <a:r>
              <a:rPr lang="en-US" altLang="en-US" sz="1700" dirty="0">
                <a:solidFill>
                  <a:srgbClr val="FF0000"/>
                </a:solidFill>
              </a:rPr>
              <a:t>If 22.4 L is 1.00 mole of a gas, how many liters are in 5.00 moles? 10.0 moles?</a:t>
            </a:r>
          </a:p>
          <a:p>
            <a:pPr indent="3174"/>
            <a:endParaRPr lang="en-US" altLang="en-US" sz="2300" dirty="0">
              <a:solidFill>
                <a:srgbClr val="FF0000"/>
              </a:solidFill>
            </a:endParaRPr>
          </a:p>
          <a:p>
            <a:pPr indent="3174"/>
            <a:r>
              <a:rPr lang="en-US" altLang="en-US" sz="2300" dirty="0">
                <a:solidFill>
                  <a:srgbClr val="FF0000"/>
                </a:solidFill>
              </a:rPr>
              <a:t>5.00 mol x 22.4 L/mol = 112 liters</a:t>
            </a:r>
          </a:p>
          <a:p>
            <a:pPr indent="3174"/>
            <a:endParaRPr lang="en-US" altLang="en-US" sz="2300" dirty="0">
              <a:solidFill>
                <a:srgbClr val="FF0000"/>
              </a:solidFill>
            </a:endParaRPr>
          </a:p>
          <a:p>
            <a:pPr indent="3174"/>
            <a:r>
              <a:rPr lang="en-US" altLang="en-US" sz="2300" dirty="0">
                <a:solidFill>
                  <a:srgbClr val="FF0000"/>
                </a:solidFill>
              </a:rPr>
              <a:t>10.0 mol x 22.4 L/mol = 224 liters</a:t>
            </a:r>
          </a:p>
        </p:txBody>
      </p:sp>
      <p:sp>
        <p:nvSpPr>
          <p:cNvPr id="10" name="Rectangle 9"/>
          <p:cNvSpPr/>
          <p:nvPr/>
        </p:nvSpPr>
        <p:spPr>
          <a:xfrm>
            <a:off x="4876800" y="3810010"/>
            <a:ext cx="4267200" cy="2400423"/>
          </a:xfrm>
          <a:prstGeom prst="rect">
            <a:avLst/>
          </a:prstGeom>
        </p:spPr>
        <p:txBody>
          <a:bodyPr wrap="square" lIns="91208" tIns="45604" rIns="91208" bIns="45604">
            <a:spAutoFit/>
          </a:bodyPr>
          <a:lstStyle/>
          <a:p>
            <a:pPr indent="3174"/>
            <a:r>
              <a:rPr lang="en-US" altLang="en-US" sz="1700" dirty="0">
                <a:solidFill>
                  <a:srgbClr val="0070C0"/>
                </a:solidFill>
              </a:rPr>
              <a:t>How many grams are in 1.00 mole of Copper? (Use Periodic Table) 3.00 moles?  6.00 moles?</a:t>
            </a:r>
          </a:p>
          <a:p>
            <a:pPr indent="3174">
              <a:spcBef>
                <a:spcPts val="1200"/>
              </a:spcBef>
            </a:pPr>
            <a:r>
              <a:rPr lang="en-US" altLang="en-US" sz="2300" dirty="0">
                <a:solidFill>
                  <a:srgbClr val="0070C0"/>
                </a:solidFill>
              </a:rPr>
              <a:t>1.00 mol Cu = 63.5 g</a:t>
            </a:r>
          </a:p>
          <a:p>
            <a:pPr indent="3174">
              <a:spcBef>
                <a:spcPts val="1200"/>
              </a:spcBef>
            </a:pPr>
            <a:r>
              <a:rPr lang="en-US" altLang="en-US" sz="2300" dirty="0">
                <a:solidFill>
                  <a:srgbClr val="0070C0"/>
                </a:solidFill>
              </a:rPr>
              <a:t>3.00 mol x 63.5 g/mol = 191 g</a:t>
            </a:r>
          </a:p>
          <a:p>
            <a:pPr indent="3174">
              <a:spcBef>
                <a:spcPts val="1200"/>
              </a:spcBef>
            </a:pPr>
            <a:r>
              <a:rPr lang="en-US" altLang="en-US" sz="2300" dirty="0">
                <a:solidFill>
                  <a:srgbClr val="0070C0"/>
                </a:solidFill>
              </a:rPr>
              <a:t>6.00 mol x 63.5 g/mol = 381 g</a:t>
            </a:r>
          </a:p>
        </p:txBody>
      </p:sp>
      <p:sp>
        <p:nvSpPr>
          <p:cNvPr id="4" name="Rectangle 3"/>
          <p:cNvSpPr/>
          <p:nvPr/>
        </p:nvSpPr>
        <p:spPr>
          <a:xfrm>
            <a:off x="2362200" y="1219200"/>
            <a:ext cx="6781800" cy="1538649"/>
          </a:xfrm>
          <a:prstGeom prst="rect">
            <a:avLst/>
          </a:prstGeom>
        </p:spPr>
        <p:txBody>
          <a:bodyPr wrap="square" lIns="91208" tIns="45604" rIns="91208" bIns="45604">
            <a:spAutoFit/>
          </a:bodyPr>
          <a:lstStyle/>
          <a:p>
            <a:pPr indent="3174"/>
            <a:r>
              <a:rPr lang="en-US" altLang="en-US" sz="2000" dirty="0">
                <a:solidFill>
                  <a:srgbClr val="00B050"/>
                </a:solidFill>
              </a:rPr>
              <a:t>2.00 mol x (6.02 × 10</a:t>
            </a:r>
            <a:r>
              <a:rPr lang="en-US" altLang="en-US" sz="2000" baseline="30000" dirty="0">
                <a:solidFill>
                  <a:srgbClr val="00B050"/>
                </a:solidFill>
              </a:rPr>
              <a:t>23</a:t>
            </a:r>
            <a:r>
              <a:rPr lang="en-US" altLang="en-US" sz="2000" dirty="0">
                <a:solidFill>
                  <a:srgbClr val="00B050"/>
                </a:solidFill>
              </a:rPr>
              <a:t> atoms/mol) = 12.04 × 10</a:t>
            </a:r>
            <a:r>
              <a:rPr lang="en-US" altLang="en-US" sz="2000" baseline="30000" dirty="0">
                <a:solidFill>
                  <a:srgbClr val="00B050"/>
                </a:solidFill>
              </a:rPr>
              <a:t>23</a:t>
            </a:r>
            <a:r>
              <a:rPr lang="en-US" altLang="en-US" sz="2000" dirty="0">
                <a:solidFill>
                  <a:srgbClr val="00B050"/>
                </a:solidFill>
              </a:rPr>
              <a:t> atoms</a:t>
            </a:r>
          </a:p>
          <a:p>
            <a:pPr indent="3174" algn="ctr"/>
            <a:r>
              <a:rPr lang="en-US" altLang="en-US" sz="2300" dirty="0">
                <a:solidFill>
                  <a:srgbClr val="002060"/>
                </a:solidFill>
              </a:rPr>
              <a:t>1.20 × 10</a:t>
            </a:r>
            <a:r>
              <a:rPr lang="en-US" altLang="en-US" sz="2300" baseline="30000" dirty="0">
                <a:solidFill>
                  <a:srgbClr val="002060"/>
                </a:solidFill>
              </a:rPr>
              <a:t>24</a:t>
            </a:r>
            <a:r>
              <a:rPr lang="en-US" altLang="en-US" sz="2300" dirty="0">
                <a:solidFill>
                  <a:srgbClr val="002060"/>
                </a:solidFill>
              </a:rPr>
              <a:t> atoms</a:t>
            </a:r>
          </a:p>
          <a:p>
            <a:pPr indent="3174"/>
            <a:endParaRPr lang="en-US" altLang="en-US" sz="800" dirty="0">
              <a:solidFill>
                <a:srgbClr val="00B050"/>
              </a:solidFill>
            </a:endParaRPr>
          </a:p>
          <a:p>
            <a:pPr indent="3174"/>
            <a:r>
              <a:rPr lang="en-US" altLang="en-US" sz="2000" dirty="0">
                <a:solidFill>
                  <a:srgbClr val="00B050"/>
                </a:solidFill>
              </a:rPr>
              <a:t>4.00 mol x (6.02 × 10</a:t>
            </a:r>
            <a:r>
              <a:rPr lang="en-US" altLang="en-US" sz="2000" baseline="30000" dirty="0">
                <a:solidFill>
                  <a:srgbClr val="00B050"/>
                </a:solidFill>
              </a:rPr>
              <a:t>23</a:t>
            </a:r>
            <a:r>
              <a:rPr lang="en-US" altLang="en-US" sz="2000" dirty="0">
                <a:solidFill>
                  <a:srgbClr val="00B050"/>
                </a:solidFill>
              </a:rPr>
              <a:t> atoms/mol) = 24.08 × 10</a:t>
            </a:r>
            <a:r>
              <a:rPr lang="en-US" altLang="en-US" sz="2000" baseline="30000" dirty="0">
                <a:solidFill>
                  <a:srgbClr val="00B050"/>
                </a:solidFill>
              </a:rPr>
              <a:t>23</a:t>
            </a:r>
            <a:r>
              <a:rPr lang="en-US" altLang="en-US" sz="2000" dirty="0">
                <a:solidFill>
                  <a:srgbClr val="00B050"/>
                </a:solidFill>
              </a:rPr>
              <a:t> atoms</a:t>
            </a:r>
          </a:p>
          <a:p>
            <a:pPr indent="3174" algn="ctr"/>
            <a:r>
              <a:rPr lang="en-US" altLang="en-US" sz="2300" dirty="0">
                <a:solidFill>
                  <a:srgbClr val="002060"/>
                </a:solidFill>
              </a:rPr>
              <a:t>2.41 × 10</a:t>
            </a:r>
            <a:r>
              <a:rPr lang="en-US" altLang="en-US" sz="2300" baseline="30000" dirty="0">
                <a:solidFill>
                  <a:srgbClr val="002060"/>
                </a:solidFill>
              </a:rPr>
              <a:t>24</a:t>
            </a:r>
            <a:r>
              <a:rPr lang="en-US" altLang="en-US" sz="2300" dirty="0">
                <a:solidFill>
                  <a:srgbClr val="002060"/>
                </a:solidFill>
              </a:rPr>
              <a:t> atoms</a:t>
            </a:r>
          </a:p>
        </p:txBody>
      </p:sp>
      <p:sp>
        <p:nvSpPr>
          <p:cNvPr id="5" name="Footer Placeholder 4"/>
          <p:cNvSpPr>
            <a:spLocks noGrp="1"/>
          </p:cNvSpPr>
          <p:nvPr>
            <p:ph type="ftr" sz="quarter" idx="10"/>
          </p:nvPr>
        </p:nvSpPr>
        <p:spPr/>
        <p:txBody>
          <a:bodyPr/>
          <a:lstStyle/>
          <a:p>
            <a:r>
              <a:rPr lang="en-US" altLang="en-US"/>
              <a:t>Molar Quantities</a:t>
            </a:r>
          </a:p>
        </p:txBody>
      </p:sp>
      <p:sp>
        <p:nvSpPr>
          <p:cNvPr id="13" name="TextBox 12">
            <a:extLst>
              <a:ext uri="{FF2B5EF4-FFF2-40B4-BE49-F238E27FC236}">
                <a16:creationId xmlns:a16="http://schemas.microsoft.com/office/drawing/2014/main" id="{A3E1BCA3-CE14-4E5C-8057-43B425D0B3DA}"/>
              </a:ext>
            </a:extLst>
          </p:cNvPr>
          <p:cNvSpPr txBox="1"/>
          <p:nvPr/>
        </p:nvSpPr>
        <p:spPr>
          <a:xfrm>
            <a:off x="3889665" y="3012885"/>
            <a:ext cx="4682836" cy="523220"/>
          </a:xfrm>
          <a:prstGeom prst="rect">
            <a:avLst/>
          </a:prstGeom>
          <a:solidFill>
            <a:srgbClr val="FFFF00"/>
          </a:solidFill>
        </p:spPr>
        <p:txBody>
          <a:bodyPr wrap="square">
            <a:spAutoFit/>
          </a:bodyPr>
          <a:lstStyle/>
          <a:p>
            <a:pPr algn="ctr"/>
            <a:r>
              <a:rPr lang="en-US" sz="2800" b="1" dirty="0">
                <a:solidFill>
                  <a:srgbClr val="AC0498"/>
                </a:solidFill>
              </a:rPr>
              <a:t>number</a:t>
            </a:r>
            <a:r>
              <a:rPr lang="en-US" sz="2000" dirty="0"/>
              <a:t>, </a:t>
            </a:r>
            <a:r>
              <a:rPr lang="en-US" sz="2800" b="1" dirty="0">
                <a:solidFill>
                  <a:srgbClr val="0070C0"/>
                </a:solidFill>
              </a:rPr>
              <a:t>volume, </a:t>
            </a:r>
            <a:r>
              <a:rPr lang="en-US" sz="2400" b="1" dirty="0">
                <a:solidFill>
                  <a:srgbClr val="00B050"/>
                </a:solidFill>
              </a:rPr>
              <a:t>mass</a:t>
            </a:r>
            <a:endParaRPr lang="en-US" dirty="0"/>
          </a:p>
        </p:txBody>
      </p:sp>
    </p:spTree>
    <p:extLst>
      <p:ext uri="{BB962C8B-B14F-4D97-AF65-F5344CB8AC3E}">
        <p14:creationId xmlns:p14="http://schemas.microsoft.com/office/powerpoint/2010/main" val="262647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fade">
                                      <p:cBhvr>
                                        <p:cTn id="47" dur="5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fade">
                                      <p:cBhvr>
                                        <p:cTn id="52" dur="500"/>
                                        <p:tgtEl>
                                          <p:spTgt spid="1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Effect transition="in" filter="fade">
                                      <p:cBhvr>
                                        <p:cTn id="5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4" name="Picture 14" descr="0132525763_R286a"/>
          <p:cNvPicPr>
            <a:picLocks noChangeAspect="1" noChangeArrowheads="1"/>
          </p:cNvPicPr>
          <p:nvPr/>
        </p:nvPicPr>
        <p:blipFill>
          <a:blip r:embed="rId3">
            <a:extLst>
              <a:ext uri="{28A0092B-C50C-407E-A947-70E740481C1C}">
                <a14:useLocalDpi xmlns:a14="http://schemas.microsoft.com/office/drawing/2010/main" val="0"/>
              </a:ext>
            </a:extLst>
          </a:blip>
          <a:srcRect l="12355" b="517"/>
          <a:stretch>
            <a:fillRect/>
          </a:stretch>
        </p:blipFill>
        <p:spPr bwMode="auto">
          <a:xfrm>
            <a:off x="381001" y="1981200"/>
            <a:ext cx="4324349" cy="3659188"/>
          </a:xfrm>
          <a:prstGeom prst="rect">
            <a:avLst/>
          </a:prstGeom>
          <a:noFill/>
          <a:extLst>
            <a:ext uri="{909E8E84-426E-40DD-AFC4-6F175D3DCCD1}">
              <a14:hiddenFill xmlns:a14="http://schemas.microsoft.com/office/drawing/2010/main">
                <a:solidFill>
                  <a:srgbClr val="FFFFFF"/>
                </a:solidFill>
              </a14:hiddenFill>
            </a:ext>
          </a:extLst>
        </p:spPr>
      </p:pic>
      <p:sp>
        <p:nvSpPr>
          <p:cNvPr id="5126" name="AutoShape 6"/>
          <p:cNvSpPr>
            <a:spLocks noChangeArrowheads="1"/>
          </p:cNvSpPr>
          <p:nvPr/>
        </p:nvSpPr>
        <p:spPr bwMode="auto">
          <a:xfrm>
            <a:off x="4648200" y="1981200"/>
            <a:ext cx="4038601"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lIns="91208" tIns="45604" rIns="91208" bIns="45604"/>
          <a:lstStyle>
            <a:lvl1pPr marL="512763" indent="-512763">
              <a:defRPr sz="2400">
                <a:solidFill>
                  <a:schemeClr val="tx1"/>
                </a:solidFill>
                <a:latin typeface="Arial" panose="020B0604020202020204" pitchFamily="34" charset="0"/>
                <a:ea typeface="MS PGothic" panose="020B0600070205080204" pitchFamily="34" charset="-128"/>
              </a:defRPr>
            </a:lvl1pPr>
            <a:lvl2pPr marL="6826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dirty="0">
                <a:solidFill>
                  <a:srgbClr val="FFB732"/>
                </a:solidFill>
                <a:ea typeface="ヒラギノ角ゴ Pro W3" pitchFamily="-80" charset="-128"/>
              </a:rPr>
              <a:t>Chapter 10</a:t>
            </a:r>
            <a:endParaRPr lang="en-US" altLang="en-US" sz="2700" dirty="0">
              <a:solidFill>
                <a:schemeClr val="bg1"/>
              </a:solidFill>
              <a:ea typeface="ヒラギノ角ゴ Pro W3" pitchFamily="-80" charset="-128"/>
            </a:endParaRPr>
          </a:p>
          <a:p>
            <a:r>
              <a:rPr lang="en-US" altLang="en-US" dirty="0">
                <a:solidFill>
                  <a:schemeClr val="bg1"/>
                </a:solidFill>
              </a:rPr>
              <a:t>Chemical Quantities</a:t>
            </a:r>
          </a:p>
          <a:p>
            <a:endParaRPr lang="en-US" altLang="en-US" b="1" dirty="0">
              <a:solidFill>
                <a:srgbClr val="FFB732"/>
              </a:solidFill>
            </a:endParaRPr>
          </a:p>
          <a:p>
            <a:pPr marL="1377950" indent="-1377950">
              <a:spcBef>
                <a:spcPts val="601"/>
              </a:spcBef>
            </a:pPr>
            <a:r>
              <a:rPr lang="en-US" altLang="en-US" sz="2100" dirty="0">
                <a:solidFill>
                  <a:srgbClr val="FFFF00"/>
                </a:solidFill>
              </a:rPr>
              <a:t>The Mole: 	A Measurement  of Matter</a:t>
            </a:r>
          </a:p>
          <a:p>
            <a:pPr marL="1257297" indent="-1257297">
              <a:spcBef>
                <a:spcPts val="601"/>
              </a:spcBef>
            </a:pPr>
            <a:r>
              <a:rPr lang="en-US" altLang="en-US" sz="1900" dirty="0">
                <a:solidFill>
                  <a:srgbClr val="FFFF00"/>
                </a:solidFill>
              </a:rPr>
              <a:t>Mole-Mass and Mole-Volume Relationships</a:t>
            </a:r>
          </a:p>
          <a:p>
            <a:pPr marL="1257297" indent="-1257297">
              <a:spcBef>
                <a:spcPts val="601"/>
              </a:spcBef>
            </a:pPr>
            <a:r>
              <a:rPr lang="en-US" altLang="en-US" sz="1900" dirty="0">
                <a:solidFill>
                  <a:schemeClr val="bg1"/>
                </a:solidFill>
              </a:rPr>
              <a:t>Percent Composition and Chemical Formulas</a:t>
            </a:r>
          </a:p>
        </p:txBody>
      </p:sp>
      <p:pic>
        <p:nvPicPr>
          <p:cNvPr id="5135" name="Picture 15"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09"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20" y="26"/>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a:t>Molar Quantities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0"/>
            <a:ext cx="3581399" cy="609600"/>
          </a:xfrm>
        </p:spPr>
        <p:txBody>
          <a:bodyPr/>
          <a:lstStyle/>
          <a:p>
            <a:r>
              <a:rPr lang="en-US" dirty="0"/>
              <a:t>The Mole Concept</a:t>
            </a:r>
          </a:p>
        </p:txBody>
      </p:sp>
      <p:pic>
        <p:nvPicPr>
          <p:cNvPr id="6" name="Picture 5" descr="quick_check-01.eps"/>
          <p:cNvPicPr/>
          <p:nvPr/>
        </p:nvPicPr>
        <p:blipFill>
          <a:blip r:embed="rId2">
            <a:extLst>
              <a:ext uri="{28A0092B-C50C-407E-A947-70E740481C1C}">
                <a14:useLocalDpi xmlns:a14="http://schemas.microsoft.com/office/drawing/2010/main" val="0"/>
              </a:ext>
            </a:extLst>
          </a:blip>
          <a:stretch>
            <a:fillRect/>
          </a:stretch>
        </p:blipFill>
        <p:spPr>
          <a:xfrm>
            <a:off x="8001001" y="0"/>
            <a:ext cx="1143000" cy="1114425"/>
          </a:xfrm>
          <a:prstGeom prst="rect">
            <a:avLst/>
          </a:prstGeom>
        </p:spPr>
      </p:pic>
      <p:sp>
        <p:nvSpPr>
          <p:cNvPr id="3" name="Rectangle 2"/>
          <p:cNvSpPr/>
          <p:nvPr/>
        </p:nvSpPr>
        <p:spPr>
          <a:xfrm>
            <a:off x="3505206" y="411545"/>
            <a:ext cx="4114800" cy="799985"/>
          </a:xfrm>
          <a:prstGeom prst="rect">
            <a:avLst/>
          </a:prstGeom>
        </p:spPr>
        <p:txBody>
          <a:bodyPr wrap="square" lIns="91208" tIns="45604" rIns="91208" bIns="45604">
            <a:spAutoFit/>
          </a:bodyPr>
          <a:lstStyle/>
          <a:p>
            <a:pPr indent="3174"/>
            <a:r>
              <a:rPr lang="en-US" altLang="en-US" sz="2300" dirty="0">
                <a:solidFill>
                  <a:srgbClr val="00B050"/>
                </a:solidFill>
              </a:rPr>
              <a:t>How many moles of </a:t>
            </a:r>
            <a:r>
              <a:rPr lang="en-US" altLang="en-US" sz="2300" dirty="0" err="1">
                <a:solidFill>
                  <a:srgbClr val="00B050"/>
                </a:solidFill>
              </a:rPr>
              <a:t>NaCl</a:t>
            </a:r>
            <a:r>
              <a:rPr lang="en-US" altLang="en-US" sz="2300" dirty="0">
                <a:solidFill>
                  <a:srgbClr val="00B050"/>
                </a:solidFill>
              </a:rPr>
              <a:t> are in 78.48 × 10</a:t>
            </a:r>
            <a:r>
              <a:rPr lang="en-US" altLang="en-US" sz="2300" baseline="30000" dirty="0">
                <a:solidFill>
                  <a:srgbClr val="00B050"/>
                </a:solidFill>
              </a:rPr>
              <a:t>23</a:t>
            </a:r>
            <a:r>
              <a:rPr lang="en-US" altLang="en-US" sz="2300" dirty="0">
                <a:solidFill>
                  <a:srgbClr val="00B050"/>
                </a:solidFill>
              </a:rPr>
              <a:t> particles? </a:t>
            </a:r>
          </a:p>
        </p:txBody>
      </p:sp>
      <p:sp>
        <p:nvSpPr>
          <p:cNvPr id="8" name="Rectangle 7"/>
          <p:cNvSpPr/>
          <p:nvPr/>
        </p:nvSpPr>
        <p:spPr>
          <a:xfrm>
            <a:off x="15240" y="3828880"/>
            <a:ext cx="4953000" cy="799985"/>
          </a:xfrm>
          <a:prstGeom prst="rect">
            <a:avLst/>
          </a:prstGeom>
        </p:spPr>
        <p:txBody>
          <a:bodyPr wrap="square" lIns="91208" tIns="45604" rIns="91208" bIns="45604">
            <a:spAutoFit/>
          </a:bodyPr>
          <a:lstStyle/>
          <a:p>
            <a:pPr indent="3174"/>
            <a:r>
              <a:rPr lang="en-US" altLang="en-US" sz="2300" dirty="0">
                <a:solidFill>
                  <a:srgbClr val="FF0000"/>
                </a:solidFill>
              </a:rPr>
              <a:t>How many moles of CO</a:t>
            </a:r>
            <a:r>
              <a:rPr lang="en-US" altLang="en-US" sz="2300" baseline="-25000" dirty="0">
                <a:solidFill>
                  <a:srgbClr val="FF0000"/>
                </a:solidFill>
              </a:rPr>
              <a:t>2 (g) </a:t>
            </a:r>
            <a:r>
              <a:rPr lang="en-US" altLang="en-US" sz="2300" dirty="0">
                <a:solidFill>
                  <a:srgbClr val="FF0000"/>
                </a:solidFill>
              </a:rPr>
              <a:t>are in 356 Liters?</a:t>
            </a:r>
          </a:p>
        </p:txBody>
      </p:sp>
      <p:sp>
        <p:nvSpPr>
          <p:cNvPr id="10" name="Rectangle 9"/>
          <p:cNvSpPr/>
          <p:nvPr/>
        </p:nvSpPr>
        <p:spPr>
          <a:xfrm>
            <a:off x="5105399" y="3810005"/>
            <a:ext cx="4038601" cy="799985"/>
          </a:xfrm>
          <a:prstGeom prst="rect">
            <a:avLst/>
          </a:prstGeom>
        </p:spPr>
        <p:txBody>
          <a:bodyPr wrap="square" lIns="91208" tIns="45604" rIns="91208" bIns="45604">
            <a:spAutoFit/>
          </a:bodyPr>
          <a:lstStyle/>
          <a:p>
            <a:pPr indent="3174"/>
            <a:r>
              <a:rPr lang="en-US" altLang="en-US" sz="2300" dirty="0">
                <a:solidFill>
                  <a:srgbClr val="0070C0"/>
                </a:solidFill>
              </a:rPr>
              <a:t>How many moles of calcium are there if one has 242 g?</a:t>
            </a:r>
          </a:p>
        </p:txBody>
      </p:sp>
      <p:sp>
        <p:nvSpPr>
          <p:cNvPr id="4" name="Footer Placeholder 3"/>
          <p:cNvSpPr>
            <a:spLocks noGrp="1"/>
          </p:cNvSpPr>
          <p:nvPr>
            <p:ph type="ftr" sz="quarter" idx="10"/>
          </p:nvPr>
        </p:nvSpPr>
        <p:spPr/>
        <p:txBody>
          <a:bodyPr/>
          <a:lstStyle/>
          <a:p>
            <a:r>
              <a:rPr lang="en-US" altLang="en-US"/>
              <a:t>Molar Quantities</a:t>
            </a:r>
          </a:p>
        </p:txBody>
      </p:sp>
      <p:grpSp>
        <p:nvGrpSpPr>
          <p:cNvPr id="5" name="Group 4"/>
          <p:cNvGrpSpPr/>
          <p:nvPr/>
        </p:nvGrpSpPr>
        <p:grpSpPr>
          <a:xfrm>
            <a:off x="152400" y="546405"/>
            <a:ext cx="3581400" cy="3162070"/>
            <a:chOff x="152400" y="546405"/>
            <a:chExt cx="3581400" cy="316207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6405"/>
              <a:ext cx="3352800" cy="3162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743200" y="2542401"/>
              <a:ext cx="990600" cy="276999"/>
            </a:xfrm>
            <a:prstGeom prst="rect">
              <a:avLst/>
            </a:prstGeom>
            <a:noFill/>
            <a:ln>
              <a:solidFill>
                <a:schemeClr val="tx1"/>
              </a:solidFill>
            </a:ln>
          </p:spPr>
          <p:txBody>
            <a:bodyPr wrap="square" rtlCol="0">
              <a:spAutoFit/>
            </a:bodyPr>
            <a:lstStyle/>
            <a:p>
              <a:r>
                <a:rPr lang="en-US" sz="1200" dirty="0">
                  <a:solidFill>
                    <a:srgbClr val="00B050"/>
                  </a:solidFill>
                </a:rPr>
                <a:t>Molar Mass</a:t>
              </a:r>
            </a:p>
          </p:txBody>
        </p:sp>
      </p:grpSp>
    </p:spTree>
    <p:extLst>
      <p:ext uri="{BB962C8B-B14F-4D97-AF65-F5344CB8AC3E}">
        <p14:creationId xmlns:p14="http://schemas.microsoft.com/office/powerpoint/2010/main" val="284832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 y="533400"/>
            <a:ext cx="3581400" cy="3162070"/>
            <a:chOff x="152400" y="546405"/>
            <a:chExt cx="3581400" cy="316207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6405"/>
              <a:ext cx="3352800" cy="3162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743200" y="2542401"/>
              <a:ext cx="990600" cy="276999"/>
            </a:xfrm>
            <a:prstGeom prst="rect">
              <a:avLst/>
            </a:prstGeom>
            <a:noFill/>
            <a:ln>
              <a:solidFill>
                <a:schemeClr val="tx1"/>
              </a:solidFill>
            </a:ln>
          </p:spPr>
          <p:txBody>
            <a:bodyPr wrap="square" rtlCol="0">
              <a:spAutoFit/>
            </a:bodyPr>
            <a:lstStyle/>
            <a:p>
              <a:r>
                <a:rPr lang="en-US" sz="1200" dirty="0">
                  <a:solidFill>
                    <a:srgbClr val="00B050"/>
                  </a:solidFill>
                </a:rPr>
                <a:t>Molar Mass</a:t>
              </a:r>
            </a:p>
          </p:txBody>
        </p:sp>
      </p:grpSp>
      <p:sp>
        <p:nvSpPr>
          <p:cNvPr id="2" name="Title 1"/>
          <p:cNvSpPr>
            <a:spLocks noGrp="1"/>
          </p:cNvSpPr>
          <p:nvPr>
            <p:ph type="title"/>
          </p:nvPr>
        </p:nvSpPr>
        <p:spPr>
          <a:xfrm>
            <a:off x="76201" y="0"/>
            <a:ext cx="3581399" cy="609600"/>
          </a:xfrm>
        </p:spPr>
        <p:txBody>
          <a:bodyPr/>
          <a:lstStyle/>
          <a:p>
            <a:r>
              <a:rPr lang="en-US" dirty="0"/>
              <a:t>The Mole Concept</a:t>
            </a:r>
          </a:p>
        </p:txBody>
      </p:sp>
      <p:pic>
        <p:nvPicPr>
          <p:cNvPr id="6" name="Picture 5" descr="quick_check-01.eps"/>
          <p:cNvPicPr/>
          <p:nvPr/>
        </p:nvPicPr>
        <p:blipFill>
          <a:blip r:embed="rId3">
            <a:extLst>
              <a:ext uri="{28A0092B-C50C-407E-A947-70E740481C1C}">
                <a14:useLocalDpi xmlns:a14="http://schemas.microsoft.com/office/drawing/2010/main" val="0"/>
              </a:ext>
            </a:extLst>
          </a:blip>
          <a:stretch>
            <a:fillRect/>
          </a:stretch>
        </p:blipFill>
        <p:spPr>
          <a:xfrm>
            <a:off x="8001001" y="0"/>
            <a:ext cx="1143000" cy="1114425"/>
          </a:xfrm>
          <a:prstGeom prst="rect">
            <a:avLst/>
          </a:prstGeom>
        </p:spPr>
      </p:pic>
      <p:sp>
        <p:nvSpPr>
          <p:cNvPr id="3" name="Rectangle 2"/>
          <p:cNvSpPr/>
          <p:nvPr/>
        </p:nvSpPr>
        <p:spPr>
          <a:xfrm>
            <a:off x="3505200" y="411546"/>
            <a:ext cx="4343400" cy="615319"/>
          </a:xfrm>
          <a:prstGeom prst="rect">
            <a:avLst/>
          </a:prstGeom>
        </p:spPr>
        <p:txBody>
          <a:bodyPr wrap="square" lIns="91208" tIns="45604" rIns="91208" bIns="45604">
            <a:spAutoFit/>
          </a:bodyPr>
          <a:lstStyle/>
          <a:p>
            <a:pPr indent="3174"/>
            <a:r>
              <a:rPr lang="en-US" altLang="en-US" sz="1700" dirty="0">
                <a:solidFill>
                  <a:srgbClr val="00B050"/>
                </a:solidFill>
              </a:rPr>
              <a:t>How many moles of </a:t>
            </a:r>
            <a:r>
              <a:rPr lang="en-US" altLang="en-US" sz="1700" dirty="0" err="1">
                <a:solidFill>
                  <a:srgbClr val="00B050"/>
                </a:solidFill>
              </a:rPr>
              <a:t>NaCl</a:t>
            </a:r>
            <a:r>
              <a:rPr lang="en-US" altLang="en-US" sz="1700" dirty="0">
                <a:solidFill>
                  <a:srgbClr val="00B050"/>
                </a:solidFill>
              </a:rPr>
              <a:t> are in 78.48 × 10</a:t>
            </a:r>
            <a:r>
              <a:rPr lang="en-US" altLang="en-US" sz="1700" baseline="30000" dirty="0">
                <a:solidFill>
                  <a:srgbClr val="00B050"/>
                </a:solidFill>
              </a:rPr>
              <a:t>23</a:t>
            </a:r>
            <a:r>
              <a:rPr lang="en-US" altLang="en-US" sz="1700" dirty="0">
                <a:solidFill>
                  <a:srgbClr val="00B050"/>
                </a:solidFill>
              </a:rPr>
              <a:t> particles? </a:t>
            </a:r>
          </a:p>
        </p:txBody>
      </p:sp>
      <p:sp>
        <p:nvSpPr>
          <p:cNvPr id="8" name="Rectangle 7"/>
          <p:cNvSpPr/>
          <p:nvPr/>
        </p:nvSpPr>
        <p:spPr>
          <a:xfrm>
            <a:off x="15240" y="3828881"/>
            <a:ext cx="4953000" cy="1061595"/>
          </a:xfrm>
          <a:prstGeom prst="rect">
            <a:avLst/>
          </a:prstGeom>
        </p:spPr>
        <p:txBody>
          <a:bodyPr wrap="square" lIns="91208" tIns="45604" rIns="91208" bIns="45604">
            <a:spAutoFit/>
          </a:bodyPr>
          <a:lstStyle/>
          <a:p>
            <a:pPr indent="3174"/>
            <a:r>
              <a:rPr lang="en-US" altLang="en-US" sz="1700" dirty="0">
                <a:solidFill>
                  <a:srgbClr val="FF0000"/>
                </a:solidFill>
              </a:rPr>
              <a:t>How many moles of CO</a:t>
            </a:r>
            <a:r>
              <a:rPr lang="en-US" altLang="en-US" sz="1700" baseline="-25000" dirty="0">
                <a:solidFill>
                  <a:srgbClr val="FF0000"/>
                </a:solidFill>
              </a:rPr>
              <a:t>2 (g) </a:t>
            </a:r>
            <a:r>
              <a:rPr lang="en-US" altLang="en-US" sz="1700" dirty="0">
                <a:solidFill>
                  <a:srgbClr val="FF0000"/>
                </a:solidFill>
              </a:rPr>
              <a:t>are in 356 Liters?</a:t>
            </a:r>
          </a:p>
          <a:p>
            <a:pPr indent="3174"/>
            <a:endParaRPr lang="en-US" altLang="en-US" sz="2300" dirty="0">
              <a:solidFill>
                <a:srgbClr val="FF0000"/>
              </a:solidFill>
            </a:endParaRPr>
          </a:p>
          <a:p>
            <a:pPr indent="3174"/>
            <a:r>
              <a:rPr lang="en-US" altLang="en-US" sz="2300" dirty="0">
                <a:solidFill>
                  <a:srgbClr val="FF0000"/>
                </a:solidFill>
              </a:rPr>
              <a:t>356 L x 1 mol/22.4 L = </a:t>
            </a:r>
            <a:r>
              <a:rPr lang="en-US" altLang="en-US" sz="2300" dirty="0">
                <a:solidFill>
                  <a:srgbClr val="00B050"/>
                </a:solidFill>
              </a:rPr>
              <a:t>15.9 moles</a:t>
            </a:r>
          </a:p>
        </p:txBody>
      </p:sp>
      <p:sp>
        <p:nvSpPr>
          <p:cNvPr id="10" name="Rectangle 9"/>
          <p:cNvSpPr/>
          <p:nvPr/>
        </p:nvSpPr>
        <p:spPr>
          <a:xfrm>
            <a:off x="4968240" y="3810006"/>
            <a:ext cx="4175760" cy="1984925"/>
          </a:xfrm>
          <a:prstGeom prst="rect">
            <a:avLst/>
          </a:prstGeom>
        </p:spPr>
        <p:txBody>
          <a:bodyPr wrap="square" lIns="91208" tIns="45604" rIns="91208" bIns="45604">
            <a:spAutoFit/>
          </a:bodyPr>
          <a:lstStyle/>
          <a:p>
            <a:pPr indent="3174"/>
            <a:r>
              <a:rPr lang="en-US" altLang="en-US" sz="1700" dirty="0">
                <a:solidFill>
                  <a:srgbClr val="0070C0"/>
                </a:solidFill>
              </a:rPr>
              <a:t>How many moles of calcium are there if one has 242 g?</a:t>
            </a:r>
          </a:p>
          <a:p>
            <a:pPr indent="3174"/>
            <a:endParaRPr lang="en-US" altLang="en-US" sz="2300" dirty="0">
              <a:solidFill>
                <a:srgbClr val="0070C0"/>
              </a:solidFill>
            </a:endParaRPr>
          </a:p>
          <a:p>
            <a:pPr indent="3174">
              <a:spcBef>
                <a:spcPts val="1200"/>
              </a:spcBef>
            </a:pPr>
            <a:r>
              <a:rPr lang="en-US" altLang="en-US" sz="2300" dirty="0">
                <a:solidFill>
                  <a:srgbClr val="0070C0"/>
                </a:solidFill>
              </a:rPr>
              <a:t>242 g Ca x 1 </a:t>
            </a:r>
            <a:r>
              <a:rPr lang="en-US" altLang="en-US" sz="2300" dirty="0" err="1">
                <a:solidFill>
                  <a:srgbClr val="0070C0"/>
                </a:solidFill>
              </a:rPr>
              <a:t>mol</a:t>
            </a:r>
            <a:r>
              <a:rPr lang="en-US" altLang="en-US" sz="2300" dirty="0">
                <a:solidFill>
                  <a:srgbClr val="0070C0"/>
                </a:solidFill>
              </a:rPr>
              <a:t>/40.08 g =</a:t>
            </a:r>
          </a:p>
          <a:p>
            <a:pPr indent="3174" algn="ctr">
              <a:spcBef>
                <a:spcPts val="1200"/>
              </a:spcBef>
            </a:pPr>
            <a:r>
              <a:rPr lang="en-US" altLang="en-US" sz="2300" dirty="0">
                <a:solidFill>
                  <a:srgbClr val="0070C0"/>
                </a:solidFill>
              </a:rPr>
              <a:t>= </a:t>
            </a:r>
            <a:r>
              <a:rPr lang="en-US" altLang="en-US" sz="2300" dirty="0">
                <a:solidFill>
                  <a:srgbClr val="FF0000"/>
                </a:solidFill>
              </a:rPr>
              <a:t>6.04 moles</a:t>
            </a:r>
          </a:p>
        </p:txBody>
      </p:sp>
      <p:sp>
        <p:nvSpPr>
          <p:cNvPr id="4" name="Rectangle 3"/>
          <p:cNvSpPr/>
          <p:nvPr/>
        </p:nvSpPr>
        <p:spPr>
          <a:xfrm>
            <a:off x="2667000" y="1371601"/>
            <a:ext cx="6400800" cy="769207"/>
          </a:xfrm>
          <a:prstGeom prst="rect">
            <a:avLst/>
          </a:prstGeom>
        </p:spPr>
        <p:txBody>
          <a:bodyPr wrap="square" lIns="91208" tIns="45604" rIns="91208" bIns="45604">
            <a:spAutoFit/>
          </a:bodyPr>
          <a:lstStyle/>
          <a:p>
            <a:pPr indent="3174"/>
            <a:r>
              <a:rPr lang="en-US" altLang="en-US" sz="2000" dirty="0">
                <a:solidFill>
                  <a:srgbClr val="00B050"/>
                </a:solidFill>
              </a:rPr>
              <a:t>78.48 × 10</a:t>
            </a:r>
            <a:r>
              <a:rPr lang="en-US" altLang="en-US" sz="2000" baseline="30000" dirty="0">
                <a:solidFill>
                  <a:srgbClr val="00B050"/>
                </a:solidFill>
              </a:rPr>
              <a:t>23</a:t>
            </a:r>
            <a:r>
              <a:rPr lang="en-US" altLang="en-US" sz="2000" dirty="0">
                <a:solidFill>
                  <a:srgbClr val="00B050"/>
                </a:solidFill>
              </a:rPr>
              <a:t> particles x 1 </a:t>
            </a:r>
            <a:r>
              <a:rPr lang="en-US" altLang="en-US" sz="2000" dirty="0" err="1">
                <a:solidFill>
                  <a:srgbClr val="00B050"/>
                </a:solidFill>
              </a:rPr>
              <a:t>mol</a:t>
            </a:r>
            <a:r>
              <a:rPr lang="en-US" altLang="en-US" sz="2000" dirty="0">
                <a:solidFill>
                  <a:srgbClr val="00B050"/>
                </a:solidFill>
              </a:rPr>
              <a:t> / 6.022 × 10</a:t>
            </a:r>
            <a:r>
              <a:rPr lang="en-US" altLang="en-US" sz="2000" baseline="30000" dirty="0">
                <a:solidFill>
                  <a:srgbClr val="00B050"/>
                </a:solidFill>
              </a:rPr>
              <a:t>23</a:t>
            </a:r>
            <a:r>
              <a:rPr lang="en-US" altLang="en-US" sz="2000" dirty="0">
                <a:solidFill>
                  <a:srgbClr val="00B050"/>
                </a:solidFill>
              </a:rPr>
              <a:t> particles)</a:t>
            </a:r>
          </a:p>
          <a:p>
            <a:pPr indent="3174" algn="ctr"/>
            <a:r>
              <a:rPr lang="en-US" altLang="en-US" sz="2100" dirty="0">
                <a:solidFill>
                  <a:srgbClr val="00B050"/>
                </a:solidFill>
              </a:rPr>
              <a:t>= </a:t>
            </a:r>
            <a:r>
              <a:rPr lang="en-US" altLang="en-US" sz="2300" dirty="0">
                <a:solidFill>
                  <a:srgbClr val="002060"/>
                </a:solidFill>
              </a:rPr>
              <a:t>13.04 moles</a:t>
            </a:r>
          </a:p>
        </p:txBody>
      </p:sp>
      <p:sp>
        <p:nvSpPr>
          <p:cNvPr id="5" name="Footer Placeholder 4"/>
          <p:cNvSpPr>
            <a:spLocks noGrp="1"/>
          </p:cNvSpPr>
          <p:nvPr>
            <p:ph type="ftr" sz="quarter" idx="10"/>
          </p:nvPr>
        </p:nvSpPr>
        <p:spPr/>
        <p:txBody>
          <a:bodyPr/>
          <a:lstStyle/>
          <a:p>
            <a:r>
              <a:rPr lang="en-US" altLang="en-US"/>
              <a:t>Molar Quantities</a:t>
            </a:r>
          </a:p>
        </p:txBody>
      </p:sp>
      <p:sp>
        <p:nvSpPr>
          <p:cNvPr id="12" name="TextBox 11">
            <a:extLst>
              <a:ext uri="{FF2B5EF4-FFF2-40B4-BE49-F238E27FC236}">
                <a16:creationId xmlns:a16="http://schemas.microsoft.com/office/drawing/2014/main" id="{3CE1472F-D43D-4419-9C55-EF0E5EF31143}"/>
              </a:ext>
            </a:extLst>
          </p:cNvPr>
          <p:cNvSpPr txBox="1"/>
          <p:nvPr/>
        </p:nvSpPr>
        <p:spPr>
          <a:xfrm>
            <a:off x="4038600" y="2682981"/>
            <a:ext cx="4682836" cy="523220"/>
          </a:xfrm>
          <a:prstGeom prst="rect">
            <a:avLst/>
          </a:prstGeom>
          <a:solidFill>
            <a:srgbClr val="FFFF00"/>
          </a:solidFill>
        </p:spPr>
        <p:txBody>
          <a:bodyPr wrap="square">
            <a:spAutoFit/>
          </a:bodyPr>
          <a:lstStyle/>
          <a:p>
            <a:pPr algn="ctr"/>
            <a:r>
              <a:rPr lang="en-US" sz="2800" b="1" dirty="0">
                <a:solidFill>
                  <a:srgbClr val="AC0498"/>
                </a:solidFill>
              </a:rPr>
              <a:t>number</a:t>
            </a:r>
            <a:r>
              <a:rPr lang="en-US" sz="2000" dirty="0"/>
              <a:t>, </a:t>
            </a:r>
            <a:r>
              <a:rPr lang="en-US" sz="2800" b="1" dirty="0">
                <a:solidFill>
                  <a:srgbClr val="0070C0"/>
                </a:solidFill>
              </a:rPr>
              <a:t>volume, </a:t>
            </a:r>
            <a:r>
              <a:rPr lang="en-US" sz="2400" b="1" dirty="0">
                <a:solidFill>
                  <a:srgbClr val="00B050"/>
                </a:solidFill>
              </a:rPr>
              <a:t>mass</a:t>
            </a:r>
            <a:endParaRPr lang="en-US" dirty="0"/>
          </a:p>
        </p:txBody>
      </p:sp>
    </p:spTree>
    <p:extLst>
      <p:ext uri="{BB962C8B-B14F-4D97-AF65-F5344CB8AC3E}">
        <p14:creationId xmlns:p14="http://schemas.microsoft.com/office/powerpoint/2010/main" val="66687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fade">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1600"/>
          </a:xfrm>
        </p:spPr>
        <p:txBody>
          <a:bodyPr/>
          <a:lstStyle/>
          <a:p>
            <a:pPr marL="0" indent="0"/>
            <a:r>
              <a:rPr lang="en-US" dirty="0">
                <a:solidFill>
                  <a:srgbClr val="FFFF00"/>
                </a:solidFill>
              </a:rPr>
              <a:t>The Chemist’s Dozen</a:t>
            </a:r>
          </a:p>
        </p:txBody>
      </p:sp>
      <p:sp>
        <p:nvSpPr>
          <p:cNvPr id="11" name="Text Placeholder 10"/>
          <p:cNvSpPr>
            <a:spLocks noGrp="1"/>
          </p:cNvSpPr>
          <p:nvPr>
            <p:ph type="body" sz="quarter" idx="14"/>
          </p:nvPr>
        </p:nvSpPr>
        <p:spPr>
          <a:xfrm>
            <a:off x="6135972" y="5286588"/>
            <a:ext cx="2931829" cy="1371600"/>
          </a:xfrm>
        </p:spPr>
        <p:txBody>
          <a:bodyPr/>
          <a:lstStyle/>
          <a:p>
            <a:pPr algn="ctr">
              <a:lnSpc>
                <a:spcPct val="100000"/>
              </a:lnSpc>
              <a:spcBef>
                <a:spcPts val="0"/>
              </a:spcBef>
            </a:pPr>
            <a:r>
              <a:rPr lang="en-US" dirty="0"/>
              <a:t>1 mole NaCl</a:t>
            </a:r>
            <a:br>
              <a:rPr lang="en-US" dirty="0"/>
            </a:br>
            <a:r>
              <a:rPr lang="en-US" dirty="0">
                <a:solidFill>
                  <a:srgbClr val="FF0000"/>
                </a:solidFill>
              </a:rPr>
              <a:t>? g</a:t>
            </a:r>
            <a:br>
              <a:rPr lang="en-US" dirty="0"/>
            </a:br>
            <a:r>
              <a:rPr lang="en-US" dirty="0">
                <a:solidFill>
                  <a:srgbClr val="00B050"/>
                </a:solidFill>
              </a:rPr>
              <a:t>? formula units</a:t>
            </a:r>
          </a:p>
          <a:p>
            <a:pPr algn="ctr">
              <a:lnSpc>
                <a:spcPct val="100000"/>
              </a:lnSpc>
              <a:spcBef>
                <a:spcPts val="0"/>
              </a:spcBef>
            </a:pPr>
            <a:r>
              <a:rPr lang="en-US" dirty="0">
                <a:solidFill>
                  <a:srgbClr val="B54C8C"/>
                </a:solidFill>
              </a:rPr>
              <a:t>? L if a gas</a:t>
            </a:r>
          </a:p>
          <a:p>
            <a:pPr algn="ctr"/>
            <a:endParaRPr lang="en-US" dirty="0">
              <a:solidFill>
                <a:srgbClr val="00B050"/>
              </a:solidFill>
            </a:endParaRPr>
          </a:p>
        </p:txBody>
      </p:sp>
      <p:sp>
        <p:nvSpPr>
          <p:cNvPr id="12" name="Text Placeholder 11"/>
          <p:cNvSpPr>
            <a:spLocks noGrp="1"/>
          </p:cNvSpPr>
          <p:nvPr>
            <p:ph type="body" sz="quarter" idx="15"/>
          </p:nvPr>
        </p:nvSpPr>
        <p:spPr>
          <a:xfrm>
            <a:off x="3048001" y="5324475"/>
            <a:ext cx="2736124" cy="1381125"/>
          </a:xfrm>
        </p:spPr>
        <p:txBody>
          <a:bodyPr/>
          <a:lstStyle/>
          <a:p>
            <a:pPr algn="ctr">
              <a:lnSpc>
                <a:spcPct val="100000"/>
              </a:lnSpc>
              <a:spcBef>
                <a:spcPts val="0"/>
              </a:spcBef>
            </a:pPr>
            <a:r>
              <a:rPr lang="en-US" dirty="0"/>
              <a:t>1 mole H</a:t>
            </a:r>
            <a:r>
              <a:rPr lang="en-US" baseline="-25000" dirty="0"/>
              <a:t>2</a:t>
            </a:r>
            <a:r>
              <a:rPr lang="en-US" dirty="0"/>
              <a:t>O</a:t>
            </a:r>
            <a:br>
              <a:rPr lang="en-US" dirty="0"/>
            </a:br>
            <a:r>
              <a:rPr lang="en-US" dirty="0">
                <a:solidFill>
                  <a:srgbClr val="FF0000"/>
                </a:solidFill>
              </a:rPr>
              <a:t>? g</a:t>
            </a:r>
            <a:br>
              <a:rPr lang="en-US" dirty="0"/>
            </a:br>
            <a:r>
              <a:rPr lang="en-US" dirty="0">
                <a:solidFill>
                  <a:srgbClr val="00B050"/>
                </a:solidFill>
              </a:rPr>
              <a:t>? molecules</a:t>
            </a:r>
          </a:p>
          <a:p>
            <a:pPr algn="ctr">
              <a:lnSpc>
                <a:spcPct val="100000"/>
              </a:lnSpc>
              <a:spcBef>
                <a:spcPts val="0"/>
              </a:spcBef>
            </a:pPr>
            <a:r>
              <a:rPr lang="en-US" dirty="0">
                <a:solidFill>
                  <a:srgbClr val="B54C8C"/>
                </a:solidFill>
              </a:rPr>
              <a:t>? L if a gas</a:t>
            </a:r>
          </a:p>
          <a:p>
            <a:pPr algn="ctr"/>
            <a:endParaRPr lang="en-US" dirty="0">
              <a:solidFill>
                <a:srgbClr val="00B050"/>
              </a:solidFill>
            </a:endParaRPr>
          </a:p>
          <a:p>
            <a:pPr algn="ctr"/>
            <a:endParaRPr lang="en-US" dirty="0">
              <a:solidFill>
                <a:srgbClr val="00B050"/>
              </a:solidFill>
            </a:endParaRPr>
          </a:p>
          <a:p>
            <a:pPr algn="ctr"/>
            <a:endParaRPr lang="en-US" dirty="0"/>
          </a:p>
        </p:txBody>
      </p:sp>
      <p:sp>
        <p:nvSpPr>
          <p:cNvPr id="13" name="Text Placeholder 12"/>
          <p:cNvSpPr>
            <a:spLocks noGrp="1"/>
          </p:cNvSpPr>
          <p:nvPr>
            <p:ph type="body" sz="quarter" idx="16"/>
          </p:nvPr>
        </p:nvSpPr>
        <p:spPr>
          <a:xfrm>
            <a:off x="152406" y="5334000"/>
            <a:ext cx="2419018" cy="1524000"/>
          </a:xfrm>
        </p:spPr>
        <p:txBody>
          <a:bodyPr/>
          <a:lstStyle/>
          <a:p>
            <a:pPr algn="ctr"/>
            <a:r>
              <a:rPr lang="en-US" dirty="0"/>
              <a:t>1 mole Mg</a:t>
            </a:r>
            <a:br>
              <a:rPr lang="en-US" dirty="0"/>
            </a:br>
            <a:r>
              <a:rPr lang="en-US" dirty="0">
                <a:solidFill>
                  <a:srgbClr val="FF0000"/>
                </a:solidFill>
              </a:rPr>
              <a:t>? g</a:t>
            </a:r>
            <a:br>
              <a:rPr lang="en-US" dirty="0"/>
            </a:br>
            <a:r>
              <a:rPr lang="en-US" dirty="0">
                <a:solidFill>
                  <a:srgbClr val="00B050"/>
                </a:solidFill>
              </a:rPr>
              <a:t>? atoms</a:t>
            </a:r>
          </a:p>
          <a:p>
            <a:pPr algn="ctr">
              <a:lnSpc>
                <a:spcPct val="100000"/>
              </a:lnSpc>
              <a:spcBef>
                <a:spcPts val="0"/>
              </a:spcBef>
            </a:pPr>
            <a:r>
              <a:rPr lang="en-US" dirty="0">
                <a:solidFill>
                  <a:srgbClr val="B54C8C"/>
                </a:solidFill>
              </a:rPr>
              <a:t>? L if a gas</a:t>
            </a:r>
          </a:p>
          <a:p>
            <a:pPr algn="ctr"/>
            <a:endParaRPr lang="en-US" dirty="0"/>
          </a:p>
        </p:txBody>
      </p:sp>
      <p:sp>
        <p:nvSpPr>
          <p:cNvPr id="14" name="Text Placeholder 13"/>
          <p:cNvSpPr>
            <a:spLocks noGrp="1"/>
          </p:cNvSpPr>
          <p:nvPr>
            <p:ph type="body" sz="quarter" idx="17"/>
          </p:nvPr>
        </p:nvSpPr>
        <p:spPr>
          <a:xfrm>
            <a:off x="321686" y="1219200"/>
            <a:ext cx="8512558" cy="863638"/>
          </a:xfrm>
        </p:spPr>
        <p:txBody>
          <a:bodyPr/>
          <a:lstStyle/>
          <a:p>
            <a:r>
              <a:rPr lang="en-US" b="1" dirty="0">
                <a:solidFill>
                  <a:srgbClr val="5B8F22"/>
                </a:solidFill>
              </a:rPr>
              <a:t>mole (mol):</a:t>
            </a:r>
            <a:r>
              <a:rPr lang="en-US" dirty="0"/>
              <a:t> the SI unit for the amount of a substance; a mole is defined as the number of atoms in 12 g of C-12, or 6.02 × 10</a:t>
            </a:r>
            <a:r>
              <a:rPr lang="en-US" baseline="30000" dirty="0"/>
              <a:t>23</a:t>
            </a:r>
          </a:p>
          <a:p>
            <a:endParaRPr lang="en-US" dirty="0"/>
          </a:p>
        </p:txBody>
      </p:sp>
      <p:pic>
        <p:nvPicPr>
          <p:cNvPr id="17410" name="Picture 2" descr="File:Balance-NaCl-1m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2" y="2549403"/>
            <a:ext cx="1458584" cy="2591350"/>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Tin, magnesium, iodine, and copp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139" t="47242" r="51030" b="5516"/>
          <a:stretch/>
        </p:blipFill>
        <p:spPr bwMode="auto">
          <a:xfrm>
            <a:off x="609600" y="2600903"/>
            <a:ext cx="1410440" cy="2685685"/>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descr="1 mole of water stock pho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2647572"/>
            <a:ext cx="1249897" cy="24931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1416F-E102-453F-AECD-FE30B2641F9D}"/>
              </a:ext>
            </a:extLst>
          </p:cNvPr>
          <p:cNvSpPr txBox="1"/>
          <p:nvPr/>
        </p:nvSpPr>
        <p:spPr>
          <a:xfrm>
            <a:off x="762000" y="2133600"/>
            <a:ext cx="1143000" cy="507831"/>
          </a:xfrm>
          <a:prstGeom prst="rect">
            <a:avLst/>
          </a:prstGeom>
          <a:solidFill>
            <a:srgbClr val="FFFF00"/>
          </a:solidFill>
        </p:spPr>
        <p:txBody>
          <a:bodyPr wrap="square" rtlCol="0">
            <a:spAutoFit/>
          </a:bodyPr>
          <a:lstStyle/>
          <a:p>
            <a:r>
              <a:rPr lang="en-US" dirty="0"/>
              <a:t>GAM</a:t>
            </a:r>
          </a:p>
        </p:txBody>
      </p:sp>
      <p:sp>
        <p:nvSpPr>
          <p:cNvPr id="15" name="TextBox 14">
            <a:extLst>
              <a:ext uri="{FF2B5EF4-FFF2-40B4-BE49-F238E27FC236}">
                <a16:creationId xmlns:a16="http://schemas.microsoft.com/office/drawing/2014/main" id="{E05D9EA1-6D05-4496-9741-CDC432ABCEA2}"/>
              </a:ext>
            </a:extLst>
          </p:cNvPr>
          <p:cNvSpPr txBox="1"/>
          <p:nvPr/>
        </p:nvSpPr>
        <p:spPr>
          <a:xfrm>
            <a:off x="6939594" y="2041572"/>
            <a:ext cx="1143000" cy="507831"/>
          </a:xfrm>
          <a:prstGeom prst="rect">
            <a:avLst/>
          </a:prstGeom>
          <a:solidFill>
            <a:srgbClr val="FFFF00"/>
          </a:solidFill>
        </p:spPr>
        <p:txBody>
          <a:bodyPr wrap="square" rtlCol="0">
            <a:spAutoFit/>
          </a:bodyPr>
          <a:lstStyle/>
          <a:p>
            <a:r>
              <a:rPr lang="en-US" dirty="0"/>
              <a:t>GFM</a:t>
            </a:r>
          </a:p>
        </p:txBody>
      </p:sp>
      <p:sp>
        <p:nvSpPr>
          <p:cNvPr id="16" name="TextBox 15">
            <a:extLst>
              <a:ext uri="{FF2B5EF4-FFF2-40B4-BE49-F238E27FC236}">
                <a16:creationId xmlns:a16="http://schemas.microsoft.com/office/drawing/2014/main" id="{4682E015-9086-48C7-A5DC-E1BCF7C3E336}"/>
              </a:ext>
            </a:extLst>
          </p:cNvPr>
          <p:cNvSpPr txBox="1"/>
          <p:nvPr/>
        </p:nvSpPr>
        <p:spPr>
          <a:xfrm>
            <a:off x="3886200" y="2133600"/>
            <a:ext cx="1143000" cy="507831"/>
          </a:xfrm>
          <a:prstGeom prst="rect">
            <a:avLst/>
          </a:prstGeom>
          <a:solidFill>
            <a:srgbClr val="FFFF00"/>
          </a:solidFill>
        </p:spPr>
        <p:txBody>
          <a:bodyPr wrap="square" rtlCol="0">
            <a:spAutoFit/>
          </a:bodyPr>
          <a:lstStyle/>
          <a:p>
            <a:r>
              <a:rPr lang="en-US" dirty="0"/>
              <a:t>GMM</a:t>
            </a:r>
          </a:p>
        </p:txBody>
      </p:sp>
    </p:spTree>
    <p:extLst>
      <p:ext uri="{BB962C8B-B14F-4D97-AF65-F5344CB8AC3E}">
        <p14:creationId xmlns:p14="http://schemas.microsoft.com/office/powerpoint/2010/main" val="13161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1600"/>
          </a:xfrm>
        </p:spPr>
        <p:txBody>
          <a:bodyPr/>
          <a:lstStyle/>
          <a:p>
            <a:pPr marL="0" indent="0"/>
            <a:r>
              <a:rPr lang="en-US" dirty="0">
                <a:solidFill>
                  <a:srgbClr val="FFFF00"/>
                </a:solidFill>
              </a:rPr>
              <a:t>The Chemist’s Dozen</a:t>
            </a:r>
          </a:p>
        </p:txBody>
      </p:sp>
      <p:sp>
        <p:nvSpPr>
          <p:cNvPr id="11" name="Text Placeholder 10"/>
          <p:cNvSpPr>
            <a:spLocks noGrp="1"/>
          </p:cNvSpPr>
          <p:nvPr>
            <p:ph type="body" sz="quarter" idx="14"/>
          </p:nvPr>
        </p:nvSpPr>
        <p:spPr>
          <a:xfrm>
            <a:off x="6135972" y="5286588"/>
            <a:ext cx="2931829" cy="1371600"/>
          </a:xfrm>
        </p:spPr>
        <p:txBody>
          <a:bodyPr/>
          <a:lstStyle/>
          <a:p>
            <a:pPr algn="ctr">
              <a:lnSpc>
                <a:spcPct val="100000"/>
              </a:lnSpc>
              <a:spcBef>
                <a:spcPts val="0"/>
              </a:spcBef>
            </a:pPr>
            <a:r>
              <a:rPr lang="en-US" dirty="0"/>
              <a:t>1 mole NaCl</a:t>
            </a:r>
            <a:br>
              <a:rPr lang="en-US" dirty="0"/>
            </a:br>
            <a:r>
              <a:rPr lang="en-US" sz="1600" i="1" dirty="0">
                <a:latin typeface="Times New Roman" panose="02020603050405020304" pitchFamily="18" charset="0"/>
                <a:cs typeface="Times New Roman" panose="02020603050405020304" pitchFamily="18" charset="0"/>
              </a:rPr>
              <a:t>22.99 + 35.45 = </a:t>
            </a:r>
            <a:r>
              <a:rPr lang="en-US" dirty="0">
                <a:solidFill>
                  <a:srgbClr val="FF0000"/>
                </a:solidFill>
              </a:rPr>
              <a:t>58.44 g</a:t>
            </a:r>
            <a:br>
              <a:rPr lang="en-US" dirty="0"/>
            </a:br>
            <a:r>
              <a:rPr lang="en-US" dirty="0">
                <a:solidFill>
                  <a:srgbClr val="00B050"/>
                </a:solidFill>
              </a:rPr>
              <a:t>6.02 × 10</a:t>
            </a:r>
            <a:r>
              <a:rPr lang="en-US" baseline="30000" dirty="0">
                <a:solidFill>
                  <a:srgbClr val="00B050"/>
                </a:solidFill>
              </a:rPr>
              <a:t>23</a:t>
            </a:r>
            <a:r>
              <a:rPr lang="en-US" dirty="0">
                <a:solidFill>
                  <a:srgbClr val="00B050"/>
                </a:solidFill>
              </a:rPr>
              <a:t> formula units</a:t>
            </a:r>
          </a:p>
          <a:p>
            <a:pPr algn="ctr">
              <a:lnSpc>
                <a:spcPct val="100000"/>
              </a:lnSpc>
              <a:spcBef>
                <a:spcPts val="0"/>
              </a:spcBef>
            </a:pPr>
            <a:r>
              <a:rPr lang="en-US" dirty="0">
                <a:solidFill>
                  <a:srgbClr val="B54C8C"/>
                </a:solidFill>
              </a:rPr>
              <a:t>22.4 L if a gas</a:t>
            </a:r>
          </a:p>
          <a:p>
            <a:pPr algn="ctr"/>
            <a:endParaRPr lang="en-US" dirty="0">
              <a:solidFill>
                <a:srgbClr val="00B050"/>
              </a:solidFill>
            </a:endParaRPr>
          </a:p>
        </p:txBody>
      </p:sp>
      <p:sp>
        <p:nvSpPr>
          <p:cNvPr id="12" name="Text Placeholder 11"/>
          <p:cNvSpPr>
            <a:spLocks noGrp="1"/>
          </p:cNvSpPr>
          <p:nvPr>
            <p:ph type="body" sz="quarter" idx="15"/>
          </p:nvPr>
        </p:nvSpPr>
        <p:spPr>
          <a:xfrm>
            <a:off x="3048001" y="5324475"/>
            <a:ext cx="2736124" cy="1381125"/>
          </a:xfrm>
        </p:spPr>
        <p:txBody>
          <a:bodyPr/>
          <a:lstStyle/>
          <a:p>
            <a:pPr algn="ctr">
              <a:lnSpc>
                <a:spcPct val="100000"/>
              </a:lnSpc>
              <a:spcBef>
                <a:spcPts val="0"/>
              </a:spcBef>
            </a:pPr>
            <a:r>
              <a:rPr lang="en-US" dirty="0"/>
              <a:t>1 mole H</a:t>
            </a:r>
            <a:r>
              <a:rPr lang="en-US" baseline="-25000" dirty="0"/>
              <a:t>2</a:t>
            </a:r>
            <a:r>
              <a:rPr lang="en-US" dirty="0"/>
              <a:t>O</a:t>
            </a:r>
            <a:br>
              <a:rPr lang="en-US" dirty="0"/>
            </a:br>
            <a:r>
              <a:rPr lang="en-US" sz="1600" i="1" dirty="0">
                <a:latin typeface="Times New Roman" panose="02020603050405020304" pitchFamily="18" charset="0"/>
                <a:cs typeface="Times New Roman" panose="02020603050405020304" pitchFamily="18" charset="0"/>
              </a:rPr>
              <a:t>2(1.008) + 16.00 = </a:t>
            </a:r>
            <a:r>
              <a:rPr lang="en-US" dirty="0">
                <a:solidFill>
                  <a:srgbClr val="FF0000"/>
                </a:solidFill>
              </a:rPr>
              <a:t>18.01 g</a:t>
            </a:r>
            <a:br>
              <a:rPr lang="en-US" dirty="0"/>
            </a:br>
            <a:r>
              <a:rPr lang="en-US" dirty="0">
                <a:solidFill>
                  <a:srgbClr val="00B050"/>
                </a:solidFill>
              </a:rPr>
              <a:t>6.02 × 10</a:t>
            </a:r>
            <a:r>
              <a:rPr lang="en-US" baseline="30000" dirty="0">
                <a:solidFill>
                  <a:srgbClr val="00B050"/>
                </a:solidFill>
              </a:rPr>
              <a:t>23</a:t>
            </a:r>
            <a:r>
              <a:rPr lang="en-US" dirty="0">
                <a:solidFill>
                  <a:srgbClr val="00B050"/>
                </a:solidFill>
              </a:rPr>
              <a:t> molecules</a:t>
            </a:r>
          </a:p>
          <a:p>
            <a:pPr algn="ctr">
              <a:lnSpc>
                <a:spcPct val="100000"/>
              </a:lnSpc>
              <a:spcBef>
                <a:spcPts val="0"/>
              </a:spcBef>
            </a:pPr>
            <a:r>
              <a:rPr lang="en-US" dirty="0">
                <a:solidFill>
                  <a:srgbClr val="B54C8C"/>
                </a:solidFill>
              </a:rPr>
              <a:t>22.4 L if a gas</a:t>
            </a:r>
          </a:p>
          <a:p>
            <a:pPr algn="ctr"/>
            <a:endParaRPr lang="en-US" dirty="0">
              <a:solidFill>
                <a:srgbClr val="00B050"/>
              </a:solidFill>
            </a:endParaRPr>
          </a:p>
          <a:p>
            <a:pPr algn="ctr"/>
            <a:endParaRPr lang="en-US" dirty="0">
              <a:solidFill>
                <a:srgbClr val="00B050"/>
              </a:solidFill>
            </a:endParaRPr>
          </a:p>
          <a:p>
            <a:pPr algn="ctr"/>
            <a:endParaRPr lang="en-US" dirty="0"/>
          </a:p>
        </p:txBody>
      </p:sp>
      <p:sp>
        <p:nvSpPr>
          <p:cNvPr id="13" name="Text Placeholder 12"/>
          <p:cNvSpPr>
            <a:spLocks noGrp="1"/>
          </p:cNvSpPr>
          <p:nvPr>
            <p:ph type="body" sz="quarter" idx="16"/>
          </p:nvPr>
        </p:nvSpPr>
        <p:spPr>
          <a:xfrm>
            <a:off x="152406" y="5334000"/>
            <a:ext cx="2543748" cy="1524000"/>
          </a:xfrm>
        </p:spPr>
        <p:txBody>
          <a:bodyPr/>
          <a:lstStyle/>
          <a:p>
            <a:pPr algn="ctr"/>
            <a:r>
              <a:rPr lang="en-US" dirty="0"/>
              <a:t>1 mole Mg</a:t>
            </a:r>
            <a:br>
              <a:rPr lang="en-US" dirty="0"/>
            </a:br>
            <a:r>
              <a:rPr lang="en-US" sz="1600" i="1" dirty="0">
                <a:latin typeface="Times New Roman" panose="02020603050405020304" pitchFamily="18" charset="0"/>
                <a:cs typeface="Times New Roman" panose="02020603050405020304" pitchFamily="18" charset="0"/>
              </a:rPr>
              <a:t>Periodic Table </a:t>
            </a:r>
            <a:r>
              <a:rPr lang="en-US" sz="1600" i="1" dirty="0">
                <a:latin typeface="Times New Roman" panose="02020603050405020304" pitchFamily="18" charset="0"/>
                <a:cs typeface="Times New Roman" panose="02020603050405020304" pitchFamily="18" charset="0"/>
                <a:sym typeface="Wingdings" panose="05000000000000000000" pitchFamily="2" charset="2"/>
              </a:rPr>
              <a:t>  </a:t>
            </a:r>
            <a:r>
              <a:rPr lang="en-US" dirty="0">
                <a:solidFill>
                  <a:srgbClr val="FF0000"/>
                </a:solidFill>
              </a:rPr>
              <a:t>24.31 g</a:t>
            </a:r>
            <a:br>
              <a:rPr lang="en-US" dirty="0"/>
            </a:br>
            <a:r>
              <a:rPr lang="en-US" dirty="0">
                <a:solidFill>
                  <a:srgbClr val="00B050"/>
                </a:solidFill>
              </a:rPr>
              <a:t>6.02 × 10</a:t>
            </a:r>
            <a:r>
              <a:rPr lang="en-US" baseline="30000" dirty="0">
                <a:solidFill>
                  <a:srgbClr val="00B050"/>
                </a:solidFill>
              </a:rPr>
              <a:t>23</a:t>
            </a:r>
            <a:r>
              <a:rPr lang="en-US" dirty="0">
                <a:solidFill>
                  <a:srgbClr val="00B050"/>
                </a:solidFill>
              </a:rPr>
              <a:t> atoms</a:t>
            </a:r>
          </a:p>
          <a:p>
            <a:pPr algn="ctr">
              <a:lnSpc>
                <a:spcPct val="100000"/>
              </a:lnSpc>
              <a:spcBef>
                <a:spcPts val="0"/>
              </a:spcBef>
            </a:pPr>
            <a:r>
              <a:rPr lang="en-US" dirty="0">
                <a:solidFill>
                  <a:srgbClr val="B54C8C"/>
                </a:solidFill>
              </a:rPr>
              <a:t>22.4 L if a gas</a:t>
            </a:r>
          </a:p>
          <a:p>
            <a:pPr algn="ctr"/>
            <a:endParaRPr lang="en-US" dirty="0"/>
          </a:p>
        </p:txBody>
      </p:sp>
      <p:sp>
        <p:nvSpPr>
          <p:cNvPr id="14" name="Text Placeholder 13"/>
          <p:cNvSpPr>
            <a:spLocks noGrp="1"/>
          </p:cNvSpPr>
          <p:nvPr>
            <p:ph type="body" sz="quarter" idx="17"/>
          </p:nvPr>
        </p:nvSpPr>
        <p:spPr>
          <a:xfrm>
            <a:off x="321686" y="1219200"/>
            <a:ext cx="8512558" cy="863638"/>
          </a:xfrm>
        </p:spPr>
        <p:txBody>
          <a:bodyPr/>
          <a:lstStyle/>
          <a:p>
            <a:r>
              <a:rPr lang="en-US" b="1" dirty="0">
                <a:solidFill>
                  <a:srgbClr val="5B8F22"/>
                </a:solidFill>
              </a:rPr>
              <a:t>mole (mol):</a:t>
            </a:r>
            <a:r>
              <a:rPr lang="en-US" dirty="0"/>
              <a:t> the SI unit for the amount of a substance; a mole is defined as the number of atoms in 12 g of C-12, or 6.02 × 10</a:t>
            </a:r>
            <a:r>
              <a:rPr lang="en-US" baseline="30000" dirty="0"/>
              <a:t>23</a:t>
            </a:r>
          </a:p>
          <a:p>
            <a:endParaRPr lang="en-US" dirty="0"/>
          </a:p>
        </p:txBody>
      </p:sp>
      <p:pic>
        <p:nvPicPr>
          <p:cNvPr id="17410" name="Picture 2" descr="File:Balance-NaCl-1m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2" y="2549403"/>
            <a:ext cx="1458584" cy="2591350"/>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Tin, magnesium, iodine, and copp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139" t="47242" r="51030" b="5516"/>
          <a:stretch/>
        </p:blipFill>
        <p:spPr bwMode="auto">
          <a:xfrm>
            <a:off x="609600" y="2600903"/>
            <a:ext cx="1410440" cy="2685685"/>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descr="1 mole of water stock pho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2647572"/>
            <a:ext cx="1249897" cy="24931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1416F-E102-453F-AECD-FE30B2641F9D}"/>
              </a:ext>
            </a:extLst>
          </p:cNvPr>
          <p:cNvSpPr txBox="1"/>
          <p:nvPr/>
        </p:nvSpPr>
        <p:spPr>
          <a:xfrm>
            <a:off x="762000" y="2133600"/>
            <a:ext cx="1143000" cy="507831"/>
          </a:xfrm>
          <a:prstGeom prst="rect">
            <a:avLst/>
          </a:prstGeom>
          <a:solidFill>
            <a:srgbClr val="FFFF00"/>
          </a:solidFill>
        </p:spPr>
        <p:txBody>
          <a:bodyPr wrap="square" rtlCol="0">
            <a:spAutoFit/>
          </a:bodyPr>
          <a:lstStyle/>
          <a:p>
            <a:r>
              <a:rPr lang="en-US" dirty="0"/>
              <a:t>GAM</a:t>
            </a:r>
          </a:p>
        </p:txBody>
      </p:sp>
      <p:sp>
        <p:nvSpPr>
          <p:cNvPr id="15" name="TextBox 14">
            <a:extLst>
              <a:ext uri="{FF2B5EF4-FFF2-40B4-BE49-F238E27FC236}">
                <a16:creationId xmlns:a16="http://schemas.microsoft.com/office/drawing/2014/main" id="{E05D9EA1-6D05-4496-9741-CDC432ABCEA2}"/>
              </a:ext>
            </a:extLst>
          </p:cNvPr>
          <p:cNvSpPr txBox="1"/>
          <p:nvPr/>
        </p:nvSpPr>
        <p:spPr>
          <a:xfrm>
            <a:off x="6939594" y="2041572"/>
            <a:ext cx="1143000" cy="507831"/>
          </a:xfrm>
          <a:prstGeom prst="rect">
            <a:avLst/>
          </a:prstGeom>
          <a:solidFill>
            <a:srgbClr val="FFFF00"/>
          </a:solidFill>
        </p:spPr>
        <p:txBody>
          <a:bodyPr wrap="square" rtlCol="0">
            <a:spAutoFit/>
          </a:bodyPr>
          <a:lstStyle/>
          <a:p>
            <a:r>
              <a:rPr lang="en-US" dirty="0"/>
              <a:t>GFM</a:t>
            </a:r>
          </a:p>
        </p:txBody>
      </p:sp>
      <p:sp>
        <p:nvSpPr>
          <p:cNvPr id="16" name="TextBox 15">
            <a:extLst>
              <a:ext uri="{FF2B5EF4-FFF2-40B4-BE49-F238E27FC236}">
                <a16:creationId xmlns:a16="http://schemas.microsoft.com/office/drawing/2014/main" id="{4682E015-9086-48C7-A5DC-E1BCF7C3E336}"/>
              </a:ext>
            </a:extLst>
          </p:cNvPr>
          <p:cNvSpPr txBox="1"/>
          <p:nvPr/>
        </p:nvSpPr>
        <p:spPr>
          <a:xfrm>
            <a:off x="3886200" y="2133600"/>
            <a:ext cx="1143000" cy="507831"/>
          </a:xfrm>
          <a:prstGeom prst="rect">
            <a:avLst/>
          </a:prstGeom>
          <a:solidFill>
            <a:srgbClr val="FFFF00"/>
          </a:solidFill>
        </p:spPr>
        <p:txBody>
          <a:bodyPr wrap="square" rtlCol="0">
            <a:spAutoFit/>
          </a:bodyPr>
          <a:lstStyle/>
          <a:p>
            <a:r>
              <a:rPr lang="en-US" dirty="0"/>
              <a:t>GMM</a:t>
            </a:r>
          </a:p>
        </p:txBody>
      </p:sp>
    </p:spTree>
    <p:extLst>
      <p:ext uri="{BB962C8B-B14F-4D97-AF65-F5344CB8AC3E}">
        <p14:creationId xmlns:p14="http://schemas.microsoft.com/office/powerpoint/2010/main" val="182005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p:txBody>
          <a:bodyPr/>
          <a:lstStyle/>
          <a:p>
            <a:pPr marL="1586" lvl="1" indent="0">
              <a:buNone/>
            </a:pPr>
            <a:r>
              <a:rPr lang="en-US" dirty="0">
                <a:solidFill>
                  <a:srgbClr val="FF0000"/>
                </a:solidFill>
              </a:rPr>
              <a:t>One atom of carbon-12 has a mass of 12.00 amu. How many atoms of carbon-12 are in 12.00 g? </a:t>
            </a:r>
            <a:r>
              <a:rPr lang="en-US" dirty="0">
                <a:solidFill>
                  <a:schemeClr val="tx1"/>
                </a:solidFill>
              </a:rPr>
              <a:t>[1.66 </a:t>
            </a:r>
            <a:r>
              <a:rPr lang="en-US" dirty="0"/>
              <a:t>× 10</a:t>
            </a:r>
            <a:r>
              <a:rPr lang="en-US" baseline="30000" dirty="0"/>
              <a:t>-24</a:t>
            </a:r>
            <a:r>
              <a:rPr lang="en-US" dirty="0"/>
              <a:t> g = 1 </a:t>
            </a:r>
            <a:r>
              <a:rPr lang="en-US" dirty="0" err="1"/>
              <a:t>amu</a:t>
            </a:r>
            <a:r>
              <a:rPr lang="en-US" dirty="0"/>
              <a:t>]</a:t>
            </a:r>
            <a:endParaRPr lang="en-US" dirty="0">
              <a:solidFill>
                <a:srgbClr val="FF0000"/>
              </a:solidFill>
            </a:endParaRPr>
          </a:p>
          <a:p>
            <a:pPr lvl="1"/>
            <a:r>
              <a:rPr lang="en-US" dirty="0">
                <a:solidFill>
                  <a:srgbClr val="0070C0"/>
                </a:solidFill>
              </a:rPr>
              <a:t>Set up calculation:</a:t>
            </a:r>
          </a:p>
          <a:p>
            <a:pPr lvl="1"/>
            <a:endParaRPr lang="en-US" dirty="0"/>
          </a:p>
          <a:p>
            <a:pPr lvl="1"/>
            <a:endParaRPr lang="en-US" dirty="0"/>
          </a:p>
          <a:p>
            <a:pPr lvl="1"/>
            <a:r>
              <a:rPr lang="en-US" dirty="0">
                <a:solidFill>
                  <a:srgbClr val="0070C0"/>
                </a:solidFill>
              </a:rPr>
              <a:t>Cancel units and solve:</a:t>
            </a:r>
          </a:p>
        </p:txBody>
      </p:sp>
      <p:sp>
        <p:nvSpPr>
          <p:cNvPr id="2" name="Title 1"/>
          <p:cNvSpPr>
            <a:spLocks noGrp="1"/>
          </p:cNvSpPr>
          <p:nvPr>
            <p:ph type="title"/>
          </p:nvPr>
        </p:nvSpPr>
        <p:spPr>
          <a:xfrm>
            <a:off x="4" y="-11545"/>
            <a:ext cx="9143996" cy="1371600"/>
          </a:xfrm>
        </p:spPr>
        <p:txBody>
          <a:bodyPr/>
          <a:lstStyle/>
          <a:p>
            <a:r>
              <a:rPr lang="en-US" dirty="0">
                <a:solidFill>
                  <a:srgbClr val="FFFF00"/>
                </a:solidFill>
              </a:rPr>
              <a:t>Calculating Avogadro’s Number</a:t>
            </a:r>
          </a:p>
        </p:txBody>
      </p:sp>
      <p:sp>
        <p:nvSpPr>
          <p:cNvPr id="5" name="TextBox 4">
            <a:extLst>
              <a:ext uri="{FF2B5EF4-FFF2-40B4-BE49-F238E27FC236}">
                <a16:creationId xmlns:a16="http://schemas.microsoft.com/office/drawing/2014/main" id="{2B0A5CCE-6A15-44BD-B1FA-092CE3477726}"/>
              </a:ext>
            </a:extLst>
          </p:cNvPr>
          <p:cNvSpPr txBox="1"/>
          <p:nvPr/>
        </p:nvSpPr>
        <p:spPr>
          <a:xfrm>
            <a:off x="6705600" y="420339"/>
            <a:ext cx="2133600" cy="507831"/>
          </a:xfrm>
          <a:prstGeom prst="rect">
            <a:avLst/>
          </a:prstGeom>
          <a:noFill/>
        </p:spPr>
        <p:txBody>
          <a:bodyPr wrap="square">
            <a:spAutoFit/>
          </a:bodyPr>
          <a:lstStyle/>
          <a:p>
            <a:pPr algn="ctr"/>
            <a:r>
              <a:rPr lang="en-US" dirty="0">
                <a:solidFill>
                  <a:srgbClr val="FFC000"/>
                </a:solidFill>
              </a:rPr>
              <a:t>Enrichment</a:t>
            </a:r>
          </a:p>
        </p:txBody>
      </p:sp>
    </p:spTree>
    <p:extLst>
      <p:ext uri="{BB962C8B-B14F-4D97-AF65-F5344CB8AC3E}">
        <p14:creationId xmlns:p14="http://schemas.microsoft.com/office/powerpoint/2010/main" val="258962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p:txBody>
          <a:bodyPr/>
          <a:lstStyle/>
          <a:p>
            <a:pPr marL="1586" lvl="1" indent="0">
              <a:buNone/>
            </a:pPr>
            <a:r>
              <a:rPr lang="en-US" dirty="0">
                <a:solidFill>
                  <a:srgbClr val="FF0000"/>
                </a:solidFill>
              </a:rPr>
              <a:t>One atom of carbon-12 has a mass of 12.00 amu. How many atoms of carbon-12 are in 12.00 g?</a:t>
            </a:r>
          </a:p>
          <a:p>
            <a:pPr lvl="1"/>
            <a:r>
              <a:rPr lang="en-US" dirty="0">
                <a:solidFill>
                  <a:srgbClr val="0070C0"/>
                </a:solidFill>
              </a:rPr>
              <a:t>Set up calculation (</a:t>
            </a:r>
            <a:r>
              <a:rPr lang="en-US" dirty="0">
                <a:solidFill>
                  <a:srgbClr val="00B050"/>
                </a:solidFill>
              </a:rPr>
              <a:t>use AGES &amp; factor label</a:t>
            </a:r>
            <a:r>
              <a:rPr lang="en-US" dirty="0">
                <a:solidFill>
                  <a:srgbClr val="0070C0"/>
                </a:solidFill>
              </a:rPr>
              <a:t>):</a:t>
            </a:r>
          </a:p>
          <a:p>
            <a:pPr lvl="1"/>
            <a:endParaRPr lang="en-US" dirty="0"/>
          </a:p>
          <a:p>
            <a:pPr marL="1586" lvl="1" indent="0">
              <a:buNone/>
            </a:pPr>
            <a:endParaRPr lang="en-US" dirty="0"/>
          </a:p>
          <a:p>
            <a:pPr lvl="1"/>
            <a:r>
              <a:rPr lang="en-US" dirty="0">
                <a:solidFill>
                  <a:srgbClr val="0070C0"/>
                </a:solidFill>
              </a:rPr>
              <a:t>Cancel units and solve:</a:t>
            </a:r>
          </a:p>
        </p:txBody>
      </p:sp>
      <p:sp>
        <p:nvSpPr>
          <p:cNvPr id="2" name="Title 1"/>
          <p:cNvSpPr>
            <a:spLocks noGrp="1"/>
          </p:cNvSpPr>
          <p:nvPr>
            <p:ph type="title"/>
          </p:nvPr>
        </p:nvSpPr>
        <p:spPr>
          <a:xfrm>
            <a:off x="10" y="0"/>
            <a:ext cx="9143996" cy="1371600"/>
          </a:xfrm>
        </p:spPr>
        <p:txBody>
          <a:bodyPr/>
          <a:lstStyle/>
          <a:p>
            <a:r>
              <a:rPr lang="en-US" dirty="0">
                <a:solidFill>
                  <a:srgbClr val="FFFF00"/>
                </a:solidFill>
              </a:rPr>
              <a:t>Calculating Avogadro’s Number</a:t>
            </a:r>
          </a:p>
        </p:txBody>
      </p:sp>
      <p:graphicFrame>
        <p:nvGraphicFramePr>
          <p:cNvPr id="10" name="Object 9"/>
          <p:cNvGraphicFramePr>
            <a:graphicFrameLocks noChangeAspect="1"/>
          </p:cNvGraphicFramePr>
          <p:nvPr>
            <p:extLst>
              <p:ext uri="{D42A27DB-BD31-4B8C-83A1-F6EECF244321}">
                <p14:modId xmlns:p14="http://schemas.microsoft.com/office/powerpoint/2010/main" val="189238446"/>
              </p:ext>
            </p:extLst>
          </p:nvPr>
        </p:nvGraphicFramePr>
        <p:xfrm>
          <a:off x="762001" y="2971800"/>
          <a:ext cx="6727939" cy="1016000"/>
        </p:xfrm>
        <a:graphic>
          <a:graphicData uri="http://schemas.openxmlformats.org/presentationml/2006/ole">
            <mc:AlternateContent xmlns:mc="http://schemas.openxmlformats.org/markup-compatibility/2006">
              <mc:Choice xmlns:v="urn:schemas-microsoft-com:vml" Requires="v">
                <p:oleObj name="Equation" r:id="rId3" imgW="2692400" imgH="406400" progId="">
                  <p:embed/>
                </p:oleObj>
              </mc:Choice>
              <mc:Fallback>
                <p:oleObj name="Equation" r:id="rId3" imgW="2692400" imgH="406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1" y="2971800"/>
                        <a:ext cx="6727939" cy="1016000"/>
                      </a:xfrm>
                      <a:prstGeom prst="rect">
                        <a:avLst/>
                      </a:prstGeom>
                      <a:noFill/>
                    </p:spPr>
                  </p:pic>
                </p:oleObj>
              </mc:Fallback>
            </mc:AlternateContent>
          </a:graphicData>
        </a:graphic>
      </p:graphicFrame>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 y="4800600"/>
            <a:ext cx="8353169"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AD096C2C-C2BE-486C-A97A-3056CF3F9CCF}"/>
              </a:ext>
            </a:extLst>
          </p:cNvPr>
          <p:cNvSpPr txBox="1"/>
          <p:nvPr/>
        </p:nvSpPr>
        <p:spPr>
          <a:xfrm>
            <a:off x="6693690" y="431884"/>
            <a:ext cx="2177655" cy="507831"/>
          </a:xfrm>
          <a:prstGeom prst="rect">
            <a:avLst/>
          </a:prstGeom>
          <a:noFill/>
        </p:spPr>
        <p:txBody>
          <a:bodyPr wrap="square">
            <a:spAutoFit/>
          </a:bodyPr>
          <a:lstStyle/>
          <a:p>
            <a:pPr algn="ctr"/>
            <a:r>
              <a:rPr lang="en-US" dirty="0">
                <a:solidFill>
                  <a:srgbClr val="FFC000"/>
                </a:solidFill>
              </a:rPr>
              <a:t>Enrichment</a:t>
            </a:r>
            <a:endParaRPr lang="en-US" dirty="0"/>
          </a:p>
        </p:txBody>
      </p:sp>
    </p:spTree>
    <p:extLst>
      <p:ext uri="{BB962C8B-B14F-4D97-AF65-F5344CB8AC3E}">
        <p14:creationId xmlns:p14="http://schemas.microsoft.com/office/powerpoint/2010/main" val="152550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8803" name="Text Box 3"/>
          <p:cNvSpPr txBox="1">
            <a:spLocks noChangeArrowheads="1"/>
          </p:cNvSpPr>
          <p:nvPr/>
        </p:nvSpPr>
        <p:spPr bwMode="auto">
          <a:xfrm>
            <a:off x="38102" y="1033145"/>
            <a:ext cx="9067795" cy="235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08" tIns="45604" rIns="91208" bIns="45604">
            <a:spAutoFit/>
          </a:bodyPr>
          <a:lstStyle>
            <a:lvl1pPr marL="347663" indent="-347663">
              <a:defRPr sz="2400">
                <a:solidFill>
                  <a:schemeClr val="tx1"/>
                </a:solidFill>
                <a:latin typeface="Arial" panose="020B0604020202020204" pitchFamily="34" charset="0"/>
                <a:ea typeface="MS PGothic" panose="020B0600070205080204" pitchFamily="34" charset="-128"/>
              </a:defRPr>
            </a:lvl1pPr>
            <a:lvl2pPr marL="512763">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3174"/>
            <a:r>
              <a:rPr lang="en-US" altLang="en-US" sz="2700" dirty="0"/>
              <a:t>How many moles of the element magnesium is equal to 1.25 × 10</a:t>
            </a:r>
            <a:r>
              <a:rPr lang="en-US" altLang="en-US" sz="2700" baseline="30000" dirty="0"/>
              <a:t>23</a:t>
            </a:r>
            <a:r>
              <a:rPr lang="en-US" altLang="en-US" sz="2700" dirty="0"/>
              <a:t> atoms of magnesium? </a:t>
            </a:r>
            <a:r>
              <a:rPr lang="en-US" altLang="en-US" sz="2700" dirty="0">
                <a:solidFill>
                  <a:srgbClr val="00B050"/>
                </a:solidFill>
              </a:rPr>
              <a:t>How many grams does this represent?</a:t>
            </a:r>
          </a:p>
          <a:p>
            <a:endParaRPr lang="en-US" altLang="en-US" sz="1500" dirty="0"/>
          </a:p>
          <a:p>
            <a:r>
              <a:rPr lang="en-US" altLang="en-US" sz="2700" dirty="0"/>
              <a:t>    </a:t>
            </a:r>
            <a:endParaRPr lang="en-US" altLang="en-US" dirty="0">
              <a:solidFill>
                <a:srgbClr val="00B0F0"/>
              </a:solidFill>
            </a:endParaRPr>
          </a:p>
          <a:p>
            <a:endParaRPr lang="en-US" altLang="en-US" dirty="0"/>
          </a:p>
        </p:txBody>
      </p:sp>
      <p:sp>
        <p:nvSpPr>
          <p:cNvPr id="6" name="Rectangle 3"/>
          <p:cNvSpPr>
            <a:spLocks noGrp="1" noChangeArrowheads="1"/>
          </p:cNvSpPr>
          <p:nvPr>
            <p:ph type="title"/>
          </p:nvPr>
        </p:nvSpPr>
        <p:spPr>
          <a:xfrm>
            <a:off x="3429000" y="15240"/>
            <a:ext cx="5486400" cy="533400"/>
          </a:xfrm>
        </p:spPr>
        <p:txBody>
          <a:bodyPr/>
          <a:lstStyle/>
          <a:p>
            <a:pPr algn="ctr"/>
            <a:r>
              <a:rPr lang="en-US" altLang="en-US" dirty="0"/>
              <a:t>Determining Moles using Number</a:t>
            </a:r>
          </a:p>
        </p:txBody>
      </p:sp>
      <p:sp>
        <p:nvSpPr>
          <p:cNvPr id="2" name="Footer Placeholder 1"/>
          <p:cNvSpPr>
            <a:spLocks noGrp="1"/>
          </p:cNvSpPr>
          <p:nvPr>
            <p:ph type="ftr" sz="quarter" idx="10"/>
          </p:nvPr>
        </p:nvSpPr>
        <p:spPr/>
        <p:txBody>
          <a:bodyPr/>
          <a:lstStyle/>
          <a:p>
            <a:r>
              <a:rPr lang="en-US" altLang="en-US"/>
              <a:t>Molar Quantities</a:t>
            </a:r>
          </a:p>
        </p:txBody>
      </p:sp>
      <p:pic>
        <p:nvPicPr>
          <p:cNvPr id="5" name="Picture 4">
            <a:extLst>
              <a:ext uri="{FF2B5EF4-FFF2-40B4-BE49-F238E27FC236}">
                <a16:creationId xmlns:a16="http://schemas.microsoft.com/office/drawing/2014/main" id="{C788500C-5D73-4BC7-A290-B8B91DF10B3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3608" cy="1033145"/>
          </a:xfrm>
          <a:prstGeom prst="rect">
            <a:avLst/>
          </a:prstGeom>
          <a:noFill/>
          <a:ln>
            <a:noFill/>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8803" name="Text Box 3"/>
          <p:cNvSpPr txBox="1">
            <a:spLocks noChangeArrowheads="1"/>
          </p:cNvSpPr>
          <p:nvPr/>
        </p:nvSpPr>
        <p:spPr bwMode="auto">
          <a:xfrm>
            <a:off x="76205" y="1066800"/>
            <a:ext cx="9067795" cy="509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08" tIns="45604" rIns="91208" bIns="45604">
            <a:spAutoFit/>
          </a:bodyPr>
          <a:lstStyle>
            <a:lvl1pPr marL="347663" indent="-347663">
              <a:defRPr sz="2400">
                <a:solidFill>
                  <a:schemeClr val="tx1"/>
                </a:solidFill>
                <a:latin typeface="Arial" panose="020B0604020202020204" pitchFamily="34" charset="0"/>
                <a:ea typeface="MS PGothic" panose="020B0600070205080204" pitchFamily="34" charset="-128"/>
              </a:defRPr>
            </a:lvl1pPr>
            <a:lvl2pPr marL="512763">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3174"/>
            <a:r>
              <a:rPr lang="en-US" altLang="en-US" sz="2700" dirty="0">
                <a:solidFill>
                  <a:srgbClr val="000000"/>
                </a:solidFill>
              </a:rPr>
              <a:t>How many moles of the element magnesium is equal to 1.25 × 10</a:t>
            </a:r>
            <a:r>
              <a:rPr lang="en-US" altLang="en-US" sz="2700" baseline="30000" dirty="0">
                <a:solidFill>
                  <a:srgbClr val="000000"/>
                </a:solidFill>
              </a:rPr>
              <a:t>23</a:t>
            </a:r>
            <a:r>
              <a:rPr lang="en-US" altLang="en-US" sz="2700" dirty="0">
                <a:solidFill>
                  <a:srgbClr val="000000"/>
                </a:solidFill>
              </a:rPr>
              <a:t> atoms of magnesium? </a:t>
            </a:r>
            <a:r>
              <a:rPr lang="en-US" altLang="en-US" sz="2700" dirty="0">
                <a:solidFill>
                  <a:srgbClr val="00B050"/>
                </a:solidFill>
              </a:rPr>
              <a:t>How many grams does this represent?</a:t>
            </a:r>
          </a:p>
          <a:p>
            <a:endParaRPr lang="en-US" altLang="en-US" sz="1500" dirty="0">
              <a:solidFill>
                <a:srgbClr val="000000"/>
              </a:solidFill>
            </a:endParaRPr>
          </a:p>
          <a:p>
            <a:r>
              <a:rPr lang="en-US" altLang="en-US" sz="2700" dirty="0">
                <a:solidFill>
                  <a:srgbClr val="000000"/>
                </a:solidFill>
              </a:rPr>
              <a:t>    </a:t>
            </a:r>
            <a:r>
              <a:rPr lang="en-US" altLang="en-US" dirty="0">
                <a:solidFill>
                  <a:srgbClr val="00B0F0"/>
                </a:solidFill>
              </a:rPr>
              <a:t>Multiply the number of atoms of Mg by the conversion factor.</a:t>
            </a:r>
          </a:p>
          <a:p>
            <a:endParaRPr lang="en-US" altLang="en-US" sz="1700" dirty="0">
              <a:solidFill>
                <a:srgbClr val="000000"/>
              </a:solidFill>
              <a:sym typeface="Symbol" panose="05050102010706020507" pitchFamily="18" charset="2"/>
            </a:endParaRPr>
          </a:p>
          <a:p>
            <a:r>
              <a:rPr lang="en-US" altLang="en-US" dirty="0">
                <a:solidFill>
                  <a:srgbClr val="000000"/>
                </a:solidFill>
                <a:sym typeface="Symbol" panose="05050102010706020507" pitchFamily="18" charset="2"/>
              </a:rPr>
              <a:t> 1.25 x 10</a:t>
            </a:r>
            <a:r>
              <a:rPr lang="en-US" altLang="en-US" baseline="30000" dirty="0">
                <a:solidFill>
                  <a:srgbClr val="000000"/>
                </a:solidFill>
                <a:sym typeface="Symbol" panose="05050102010706020507" pitchFamily="18" charset="2"/>
              </a:rPr>
              <a:t>23</a:t>
            </a:r>
            <a:r>
              <a:rPr lang="en-US" altLang="en-US" dirty="0">
                <a:solidFill>
                  <a:srgbClr val="000000"/>
                </a:solidFill>
                <a:sym typeface="Symbol" panose="05050102010706020507" pitchFamily="18" charset="2"/>
              </a:rPr>
              <a:t> </a:t>
            </a:r>
            <a:r>
              <a:rPr lang="en-US" altLang="en-US" strike="sngStrike" dirty="0">
                <a:solidFill>
                  <a:srgbClr val="000000"/>
                </a:solidFill>
                <a:sym typeface="Symbol" panose="05050102010706020507" pitchFamily="18" charset="2"/>
              </a:rPr>
              <a:t>atoms Mg</a:t>
            </a:r>
            <a:r>
              <a:rPr lang="en-US" altLang="en-US" dirty="0">
                <a:solidFill>
                  <a:srgbClr val="000000"/>
                </a:solidFill>
                <a:sym typeface="Symbol" panose="05050102010706020507" pitchFamily="18" charset="2"/>
              </a:rPr>
              <a:t> x   </a:t>
            </a:r>
            <a:r>
              <a:rPr lang="en-US" altLang="en-US" u="sng" dirty="0">
                <a:solidFill>
                  <a:srgbClr val="000000"/>
                </a:solidFill>
                <a:sym typeface="Symbol" panose="05050102010706020507" pitchFamily="18" charset="2"/>
              </a:rPr>
              <a:t>     1 </a:t>
            </a:r>
            <a:r>
              <a:rPr lang="en-US" altLang="en-US" u="sng" dirty="0" err="1">
                <a:solidFill>
                  <a:srgbClr val="000000"/>
                </a:solidFill>
                <a:sym typeface="Symbol" panose="05050102010706020507" pitchFamily="18" charset="2"/>
              </a:rPr>
              <a:t>mol</a:t>
            </a:r>
            <a:r>
              <a:rPr lang="en-US" altLang="en-US" u="sng" dirty="0">
                <a:solidFill>
                  <a:srgbClr val="000000"/>
                </a:solidFill>
                <a:sym typeface="Symbol" panose="05050102010706020507" pitchFamily="18" charset="2"/>
              </a:rPr>
              <a:t> Mg   __  </a:t>
            </a:r>
            <a:r>
              <a:rPr lang="en-US" altLang="en-US" dirty="0">
                <a:solidFill>
                  <a:srgbClr val="000000"/>
                </a:solidFill>
                <a:sym typeface="Symbol" panose="05050102010706020507" pitchFamily="18" charset="2"/>
              </a:rPr>
              <a:t>     = </a:t>
            </a:r>
            <a:r>
              <a:rPr lang="en-US" altLang="en-US" dirty="0">
                <a:solidFill>
                  <a:srgbClr val="FF0000"/>
                </a:solidFill>
                <a:sym typeface="Symbol" panose="05050102010706020507" pitchFamily="18" charset="2"/>
              </a:rPr>
              <a:t>0.208 </a:t>
            </a:r>
            <a:r>
              <a:rPr lang="en-US" altLang="en-US" dirty="0" err="1">
                <a:solidFill>
                  <a:srgbClr val="FF0000"/>
                </a:solidFill>
                <a:sym typeface="Symbol" panose="05050102010706020507" pitchFamily="18" charset="2"/>
              </a:rPr>
              <a:t>mol</a:t>
            </a:r>
            <a:r>
              <a:rPr lang="en-US" altLang="en-US" dirty="0">
                <a:solidFill>
                  <a:srgbClr val="FF0000"/>
                </a:solidFill>
                <a:sym typeface="Symbol" panose="05050102010706020507" pitchFamily="18" charset="2"/>
              </a:rPr>
              <a:t> Mg</a:t>
            </a:r>
          </a:p>
          <a:p>
            <a:pPr>
              <a:tabLst>
                <a:tab pos="3315789" algn="l"/>
              </a:tabLst>
            </a:pPr>
            <a:r>
              <a:rPr lang="en-US" altLang="en-US" dirty="0">
                <a:solidFill>
                  <a:srgbClr val="FF0000"/>
                </a:solidFill>
                <a:sym typeface="Symbol" panose="05050102010706020507" pitchFamily="18" charset="2"/>
              </a:rPr>
              <a:t>		</a:t>
            </a:r>
            <a:r>
              <a:rPr lang="en-US" altLang="en-US" dirty="0">
                <a:solidFill>
                  <a:srgbClr val="000000"/>
                </a:solidFill>
                <a:sym typeface="Symbol" panose="05050102010706020507" pitchFamily="18" charset="2"/>
              </a:rPr>
              <a:t>6.02 x 10</a:t>
            </a:r>
            <a:r>
              <a:rPr lang="en-US" altLang="en-US" baseline="30000" dirty="0">
                <a:solidFill>
                  <a:srgbClr val="000000"/>
                </a:solidFill>
                <a:sym typeface="Symbol" panose="05050102010706020507" pitchFamily="18" charset="2"/>
              </a:rPr>
              <a:t>23</a:t>
            </a:r>
            <a:r>
              <a:rPr lang="en-US" altLang="en-US" dirty="0">
                <a:solidFill>
                  <a:srgbClr val="000000"/>
                </a:solidFill>
                <a:sym typeface="Symbol" panose="05050102010706020507" pitchFamily="18" charset="2"/>
              </a:rPr>
              <a:t> </a:t>
            </a:r>
            <a:r>
              <a:rPr lang="en-US" altLang="en-US" strike="sngStrike" dirty="0">
                <a:solidFill>
                  <a:srgbClr val="000000"/>
                </a:solidFill>
                <a:sym typeface="Symbol" panose="05050102010706020507" pitchFamily="18" charset="2"/>
              </a:rPr>
              <a:t>atoms Mg</a:t>
            </a:r>
            <a:r>
              <a:rPr lang="en-US" altLang="en-US" dirty="0">
                <a:solidFill>
                  <a:srgbClr val="000000"/>
                </a:solidFill>
                <a:sym typeface="Symbol" panose="05050102010706020507" pitchFamily="18" charset="2"/>
              </a:rPr>
              <a:t> </a:t>
            </a:r>
            <a:endParaRPr lang="en-US" altLang="en-US" dirty="0">
              <a:solidFill>
                <a:srgbClr val="FF0000"/>
              </a:solidFill>
              <a:sym typeface="Symbol" panose="05050102010706020507" pitchFamily="18" charset="2"/>
            </a:endParaRPr>
          </a:p>
          <a:p>
            <a:endParaRPr lang="en-US" altLang="en-US" dirty="0">
              <a:solidFill>
                <a:srgbClr val="000000"/>
              </a:solidFill>
            </a:endParaRPr>
          </a:p>
          <a:p>
            <a:endParaRPr lang="en-US" altLang="en-US" dirty="0">
              <a:solidFill>
                <a:srgbClr val="000000"/>
              </a:solidFill>
            </a:endParaRPr>
          </a:p>
          <a:p>
            <a:r>
              <a:rPr lang="en-US" altLang="en-US" dirty="0">
                <a:solidFill>
                  <a:srgbClr val="000000"/>
                </a:solidFill>
              </a:rPr>
              <a:t>    </a:t>
            </a:r>
            <a:r>
              <a:rPr lang="en-US" altLang="en-US" dirty="0">
                <a:solidFill>
                  <a:srgbClr val="00B0F0"/>
                </a:solidFill>
              </a:rPr>
              <a:t>Multiply the number of moles of Mg by GAM.</a:t>
            </a:r>
          </a:p>
          <a:p>
            <a:endParaRPr lang="en-US" altLang="en-US" sz="1700" dirty="0">
              <a:solidFill>
                <a:srgbClr val="000000"/>
              </a:solidFill>
              <a:sym typeface="Symbol" panose="05050102010706020507" pitchFamily="18" charset="2"/>
            </a:endParaRPr>
          </a:p>
          <a:p>
            <a:r>
              <a:rPr lang="en-US" altLang="en-US" dirty="0">
                <a:solidFill>
                  <a:srgbClr val="000000"/>
                </a:solidFill>
                <a:sym typeface="Symbol" panose="05050102010706020507" pitchFamily="18" charset="2"/>
              </a:rPr>
              <a:t>		0.208 </a:t>
            </a:r>
            <a:r>
              <a:rPr lang="en-US" altLang="en-US" dirty="0" err="1">
                <a:solidFill>
                  <a:srgbClr val="000000"/>
                </a:solidFill>
                <a:sym typeface="Symbol" panose="05050102010706020507" pitchFamily="18" charset="2"/>
              </a:rPr>
              <a:t>mol</a:t>
            </a:r>
            <a:r>
              <a:rPr lang="en-US" altLang="en-US" dirty="0">
                <a:solidFill>
                  <a:srgbClr val="000000"/>
                </a:solidFill>
                <a:sym typeface="Symbol" panose="05050102010706020507" pitchFamily="18" charset="2"/>
              </a:rPr>
              <a:t> Mg x 24.305 g/</a:t>
            </a:r>
            <a:r>
              <a:rPr lang="en-US" altLang="en-US" dirty="0" err="1">
                <a:solidFill>
                  <a:srgbClr val="000000"/>
                </a:solidFill>
                <a:sym typeface="Symbol" panose="05050102010706020507" pitchFamily="18" charset="2"/>
              </a:rPr>
              <a:t>mol</a:t>
            </a:r>
            <a:r>
              <a:rPr lang="en-US" altLang="en-US" dirty="0">
                <a:solidFill>
                  <a:srgbClr val="000000"/>
                </a:solidFill>
                <a:sym typeface="Symbol" panose="05050102010706020507" pitchFamily="18" charset="2"/>
              </a:rPr>
              <a:t>  = </a:t>
            </a:r>
            <a:r>
              <a:rPr lang="en-US" altLang="en-US" dirty="0">
                <a:solidFill>
                  <a:srgbClr val="FF0000"/>
                </a:solidFill>
                <a:sym typeface="Symbol" panose="05050102010706020507" pitchFamily="18" charset="2"/>
              </a:rPr>
              <a:t>5.06 g</a:t>
            </a:r>
          </a:p>
          <a:p>
            <a:endParaRPr lang="en-US" altLang="en-US" dirty="0">
              <a:solidFill>
                <a:srgbClr val="000000"/>
              </a:solidFill>
            </a:endParaRPr>
          </a:p>
        </p:txBody>
      </p:sp>
      <p:sp>
        <p:nvSpPr>
          <p:cNvPr id="6" name="Rectangle 3"/>
          <p:cNvSpPr>
            <a:spLocks noGrp="1" noChangeArrowheads="1"/>
          </p:cNvSpPr>
          <p:nvPr>
            <p:ph type="title"/>
          </p:nvPr>
        </p:nvSpPr>
        <p:spPr>
          <a:xfrm>
            <a:off x="3429000" y="15240"/>
            <a:ext cx="5486400" cy="533400"/>
          </a:xfrm>
        </p:spPr>
        <p:txBody>
          <a:bodyPr/>
          <a:lstStyle/>
          <a:p>
            <a:pPr algn="ctr"/>
            <a:r>
              <a:rPr lang="en-US" altLang="en-US" dirty="0"/>
              <a:t>Determining Moles using Number</a:t>
            </a:r>
          </a:p>
        </p:txBody>
      </p:sp>
      <p:sp>
        <p:nvSpPr>
          <p:cNvPr id="2" name="Footer Placeholder 1"/>
          <p:cNvSpPr>
            <a:spLocks noGrp="1"/>
          </p:cNvSpPr>
          <p:nvPr>
            <p:ph type="ftr" sz="quarter" idx="10"/>
          </p:nvPr>
        </p:nvSpPr>
        <p:spPr/>
        <p:txBody>
          <a:bodyPr/>
          <a:lstStyle/>
          <a:p>
            <a:r>
              <a:rPr lang="en-US" altLang="en-US">
                <a:solidFill>
                  <a:srgbClr val="000000"/>
                </a:solidFill>
              </a:rPr>
              <a:t>Molar Quantities</a:t>
            </a:r>
          </a:p>
        </p:txBody>
      </p:sp>
      <p:grpSp>
        <p:nvGrpSpPr>
          <p:cNvPr id="3" name="Group 2"/>
          <p:cNvGrpSpPr/>
          <p:nvPr/>
        </p:nvGrpSpPr>
        <p:grpSpPr>
          <a:xfrm>
            <a:off x="6858001" y="4572000"/>
            <a:ext cx="2286015" cy="1981200"/>
            <a:chOff x="6858001" y="4572000"/>
            <a:chExt cx="2286015" cy="198120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4572000"/>
              <a:ext cx="21007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Right Arrow 6"/>
            <p:cNvSpPr/>
            <p:nvPr/>
          </p:nvSpPr>
          <p:spPr bwMode="auto">
            <a:xfrm rot="5400000">
              <a:off x="7762242" y="5167623"/>
              <a:ext cx="453380" cy="176534"/>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6" rIns="91292" bIns="45646" numCol="1" spcCol="0" rtlCol="0" anchor="t" anchorCtr="0" compatLnSpc="1">
              <a:prstTxWarp prst="textNoShape">
                <a:avLst/>
              </a:prstTxWarp>
            </a:bodyPr>
            <a:lstStyle/>
            <a:p>
              <a:pPr defTabSz="912930"/>
              <a:endParaRPr lang="en-US"/>
            </a:p>
          </p:txBody>
        </p:sp>
        <p:sp>
          <p:nvSpPr>
            <p:cNvPr id="8" name="TextBox 7"/>
            <p:cNvSpPr txBox="1"/>
            <p:nvPr/>
          </p:nvSpPr>
          <p:spPr>
            <a:xfrm>
              <a:off x="8423563" y="5762000"/>
              <a:ext cx="720453" cy="215444"/>
            </a:xfrm>
            <a:prstGeom prst="rect">
              <a:avLst/>
            </a:prstGeom>
            <a:noFill/>
            <a:ln>
              <a:noFill/>
            </a:ln>
          </p:spPr>
          <p:txBody>
            <a:bodyPr wrap="square" rtlCol="0">
              <a:spAutoFit/>
            </a:bodyPr>
            <a:lstStyle/>
            <a:p>
              <a:pPr algn="ctr"/>
              <a:r>
                <a:rPr lang="en-US" sz="800" dirty="0">
                  <a:solidFill>
                    <a:srgbClr val="00B050"/>
                  </a:solidFill>
                </a:rPr>
                <a:t>Molar Mass</a:t>
              </a:r>
            </a:p>
          </p:txBody>
        </p:sp>
      </p:grpSp>
      <p:pic>
        <p:nvPicPr>
          <p:cNvPr id="9" name="Picture 8">
            <a:extLst>
              <a:ext uri="{FF2B5EF4-FFF2-40B4-BE49-F238E27FC236}">
                <a16:creationId xmlns:a16="http://schemas.microsoft.com/office/drawing/2014/main" id="{8B93AD15-00AA-4882-BF25-9C0E54152C0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23608" cy="1033145"/>
          </a:xfrm>
          <a:prstGeom prst="rect">
            <a:avLst/>
          </a:prstGeom>
          <a:noFill/>
          <a:ln>
            <a:noFill/>
          </a:ln>
          <a:effectLst/>
        </p:spPr>
      </p:pic>
    </p:spTree>
    <p:extLst>
      <p:ext uri="{BB962C8B-B14F-4D97-AF65-F5344CB8AC3E}">
        <p14:creationId xmlns:p14="http://schemas.microsoft.com/office/powerpoint/2010/main" val="97380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8803">
                                            <p:txEl>
                                              <p:pRg st="2" end="2"/>
                                            </p:txEl>
                                          </p:spTgt>
                                        </p:tgtEl>
                                        <p:attrNameLst>
                                          <p:attrName>style.visibility</p:attrName>
                                        </p:attrNameLst>
                                      </p:cBhvr>
                                      <p:to>
                                        <p:strVal val="visible"/>
                                      </p:to>
                                    </p:set>
                                    <p:animEffect transition="in" filter="fade">
                                      <p:cBhvr>
                                        <p:cTn id="7" dur="500"/>
                                        <p:tgtEl>
                                          <p:spTgt spid="58880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8803">
                                            <p:txEl>
                                              <p:pRg st="4" end="4"/>
                                            </p:txEl>
                                          </p:spTgt>
                                        </p:tgtEl>
                                        <p:attrNameLst>
                                          <p:attrName>style.visibility</p:attrName>
                                        </p:attrNameLst>
                                      </p:cBhvr>
                                      <p:to>
                                        <p:strVal val="visible"/>
                                      </p:to>
                                    </p:set>
                                    <p:animEffect transition="in" filter="fade">
                                      <p:cBhvr>
                                        <p:cTn id="12" dur="500"/>
                                        <p:tgtEl>
                                          <p:spTgt spid="58880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88803">
                                            <p:txEl>
                                              <p:pRg st="5" end="5"/>
                                            </p:txEl>
                                          </p:spTgt>
                                        </p:tgtEl>
                                        <p:attrNameLst>
                                          <p:attrName>style.visibility</p:attrName>
                                        </p:attrNameLst>
                                      </p:cBhvr>
                                      <p:to>
                                        <p:strVal val="visible"/>
                                      </p:to>
                                    </p:set>
                                    <p:animEffect transition="in" filter="fade">
                                      <p:cBhvr>
                                        <p:cTn id="15" dur="500"/>
                                        <p:tgtEl>
                                          <p:spTgt spid="58880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88803">
                                            <p:txEl>
                                              <p:pRg st="8" end="8"/>
                                            </p:txEl>
                                          </p:spTgt>
                                        </p:tgtEl>
                                        <p:attrNameLst>
                                          <p:attrName>style.visibility</p:attrName>
                                        </p:attrNameLst>
                                      </p:cBhvr>
                                      <p:to>
                                        <p:strVal val="visible"/>
                                      </p:to>
                                    </p:set>
                                    <p:animEffect transition="in" filter="fade">
                                      <p:cBhvr>
                                        <p:cTn id="20" dur="500"/>
                                        <p:tgtEl>
                                          <p:spTgt spid="58880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88803">
                                            <p:txEl>
                                              <p:pRg st="10" end="10"/>
                                            </p:txEl>
                                          </p:spTgt>
                                        </p:tgtEl>
                                        <p:attrNameLst>
                                          <p:attrName>style.visibility</p:attrName>
                                        </p:attrNameLst>
                                      </p:cBhvr>
                                      <p:to>
                                        <p:strVal val="visible"/>
                                      </p:to>
                                    </p:set>
                                    <p:animEffect transition="in" filter="fade">
                                      <p:cBhvr>
                                        <p:cTn id="25" dur="500"/>
                                        <p:tgtEl>
                                          <p:spTgt spid="5888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body" idx="1"/>
          </p:nvPr>
        </p:nvSpPr>
        <p:spPr>
          <a:xfrm>
            <a:off x="15241" y="685800"/>
            <a:ext cx="9128759" cy="5486400"/>
          </a:xfrm>
        </p:spPr>
        <p:txBody>
          <a:bodyPr/>
          <a:lstStyle/>
          <a:p>
            <a:r>
              <a:rPr lang="en-US" altLang="en-US" sz="2300" dirty="0"/>
              <a:t>Propane is a gas used for cooking and heating. How many atoms are in 2.12 moles of propane (C</a:t>
            </a:r>
            <a:r>
              <a:rPr lang="en-US" altLang="en-US" sz="2300" baseline="-25000" dirty="0"/>
              <a:t>3</a:t>
            </a:r>
            <a:r>
              <a:rPr lang="en-US" altLang="en-US" sz="2300" dirty="0"/>
              <a:t>H</a:t>
            </a:r>
            <a:r>
              <a:rPr lang="en-US" altLang="en-US" sz="2300" baseline="-25000" dirty="0"/>
              <a:t>8</a:t>
            </a:r>
            <a:r>
              <a:rPr lang="en-US" altLang="en-US" sz="2300" dirty="0"/>
              <a:t>)? </a:t>
            </a:r>
            <a:endParaRPr lang="en-US" altLang="en-US" sz="2300" dirty="0">
              <a:solidFill>
                <a:srgbClr val="00B050"/>
              </a:solidFill>
            </a:endParaRPr>
          </a:p>
          <a:p>
            <a:pPr>
              <a:tabLst>
                <a:tab pos="5871148" algn="l"/>
              </a:tabLst>
            </a:pPr>
            <a:endParaRPr lang="en-US" altLang="en-US" sz="2300" dirty="0"/>
          </a:p>
        </p:txBody>
      </p:sp>
      <p:sp>
        <p:nvSpPr>
          <p:cNvPr id="612356" name="Text Box 4"/>
          <p:cNvSpPr txBox="1">
            <a:spLocks noChangeArrowheads="1"/>
          </p:cNvSpPr>
          <p:nvPr/>
        </p:nvSpPr>
        <p:spPr bwMode="auto">
          <a:xfrm>
            <a:off x="609600" y="76206"/>
            <a:ext cx="7772400" cy="507597"/>
          </a:xfrm>
          <a:prstGeom prst="rect">
            <a:avLst/>
          </a:prstGeom>
          <a:solidFill>
            <a:srgbClr val="EA6F1E"/>
          </a:solidFill>
          <a:ln>
            <a:noFill/>
          </a:ln>
          <a:effectLst/>
        </p:spPr>
        <p:txBody>
          <a:bodyPr lIns="91208" tIns="45604" rIns="91208" bIns="45604">
            <a:spAutoFit/>
          </a:bodyPr>
          <a:lstStyle/>
          <a:p>
            <a:pPr algn="ctr">
              <a:spcBef>
                <a:spcPct val="50000"/>
              </a:spcBef>
            </a:pPr>
            <a:r>
              <a:rPr lang="en-US" altLang="en-US" b="1" dirty="0">
                <a:solidFill>
                  <a:srgbClr val="FFFF00"/>
                </a:solidFill>
              </a:rPr>
              <a:t>Converting Moles to Number of Atoms</a:t>
            </a:r>
          </a:p>
        </p:txBody>
      </p:sp>
      <p:sp>
        <p:nvSpPr>
          <p:cNvPr id="2" name="Footer Placeholder 1"/>
          <p:cNvSpPr>
            <a:spLocks noGrp="1"/>
          </p:cNvSpPr>
          <p:nvPr>
            <p:ph type="ftr" sz="quarter" idx="10"/>
          </p:nvPr>
        </p:nvSpPr>
        <p:spPr/>
        <p:txBody>
          <a:bodyPr/>
          <a:lstStyle/>
          <a:p>
            <a:r>
              <a:rPr lang="en-US" altLang="en-US">
                <a:solidFill>
                  <a:srgbClr val="000000"/>
                </a:solidFill>
              </a:rPr>
              <a:t>Molar Quantities</a:t>
            </a:r>
          </a:p>
        </p:txBody>
      </p:sp>
    </p:spTree>
    <p:extLst>
      <p:ext uri="{BB962C8B-B14F-4D97-AF65-F5344CB8AC3E}">
        <p14:creationId xmlns:p14="http://schemas.microsoft.com/office/powerpoint/2010/main" val="3598363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2354" name="Rectangle 2"/>
          <p:cNvSpPr>
            <a:spLocks noGrp="1" noChangeArrowheads="1"/>
          </p:cNvSpPr>
          <p:nvPr>
            <p:ph type="body" idx="1"/>
          </p:nvPr>
        </p:nvSpPr>
        <p:spPr>
          <a:xfrm>
            <a:off x="15241" y="685800"/>
            <a:ext cx="9128759" cy="5486400"/>
          </a:xfrm>
        </p:spPr>
        <p:txBody>
          <a:bodyPr/>
          <a:lstStyle/>
          <a:p>
            <a:r>
              <a:rPr lang="en-US" altLang="en-US" sz="2300" dirty="0"/>
              <a:t>Propane is a gas used for cooking and heating. How many atoms are in 2.12 moles of propane (C</a:t>
            </a:r>
            <a:r>
              <a:rPr lang="en-US" altLang="en-US" sz="2300" baseline="-25000" dirty="0"/>
              <a:t>3</a:t>
            </a:r>
            <a:r>
              <a:rPr lang="en-US" altLang="en-US" sz="2300" dirty="0"/>
              <a:t>H</a:t>
            </a:r>
            <a:r>
              <a:rPr lang="en-US" altLang="en-US" sz="2300" baseline="-25000" dirty="0"/>
              <a:t>8</a:t>
            </a:r>
            <a:r>
              <a:rPr lang="en-US" altLang="en-US" sz="2300" dirty="0"/>
              <a:t>)? </a:t>
            </a:r>
            <a:r>
              <a:rPr lang="en-US" altLang="en-US" sz="2300" dirty="0">
                <a:solidFill>
                  <a:srgbClr val="00B050"/>
                </a:solidFill>
              </a:rPr>
              <a:t>There are </a:t>
            </a:r>
            <a:r>
              <a:rPr lang="en-US" altLang="en-US" sz="2300" dirty="0">
                <a:solidFill>
                  <a:srgbClr val="AC0498"/>
                </a:solidFill>
                <a:effectLst>
                  <a:outerShdw blurRad="38100" dist="38100" dir="2700000" algn="tl">
                    <a:srgbClr val="000000">
                      <a:alpha val="43137"/>
                    </a:srgbClr>
                  </a:outerShdw>
                </a:effectLst>
              </a:rPr>
              <a:t>11 atoms/molecule </a:t>
            </a:r>
            <a:r>
              <a:rPr lang="en-US" altLang="en-US" sz="2300" dirty="0">
                <a:solidFill>
                  <a:srgbClr val="00B050"/>
                </a:solidFill>
              </a:rPr>
              <a:t>of propane and 6.022 x 10</a:t>
            </a:r>
            <a:r>
              <a:rPr lang="en-US" altLang="en-US" sz="2300" baseline="30000" dirty="0">
                <a:solidFill>
                  <a:srgbClr val="00B050"/>
                </a:solidFill>
              </a:rPr>
              <a:t>23</a:t>
            </a:r>
            <a:r>
              <a:rPr lang="en-US" altLang="en-US" sz="2300" dirty="0">
                <a:solidFill>
                  <a:srgbClr val="00B050"/>
                </a:solidFill>
              </a:rPr>
              <a:t> molecules in a mole:</a:t>
            </a:r>
          </a:p>
          <a:p>
            <a:endParaRPr lang="en-US" altLang="en-US" sz="1100" dirty="0"/>
          </a:p>
          <a:p>
            <a:r>
              <a:rPr lang="en-US" altLang="en-US" sz="2300" dirty="0">
                <a:solidFill>
                  <a:srgbClr val="00B0F0"/>
                </a:solidFill>
              </a:rPr>
              <a:t>Multiply the number of molecules of propane conversion factor.</a:t>
            </a:r>
          </a:p>
          <a:p>
            <a:endParaRPr lang="en-US" altLang="en-US" sz="1100" dirty="0"/>
          </a:p>
          <a:p>
            <a:r>
              <a:rPr lang="en-US" altLang="en-US" sz="2300" dirty="0">
                <a:solidFill>
                  <a:srgbClr val="000000"/>
                </a:solidFill>
                <a:sym typeface="Symbol" panose="05050102010706020507" pitchFamily="18" charset="2"/>
              </a:rPr>
              <a:t> 2.12 </a:t>
            </a:r>
            <a:r>
              <a:rPr lang="en-US" altLang="en-US" sz="2300" strike="sngStrike" dirty="0">
                <a:solidFill>
                  <a:srgbClr val="000000"/>
                </a:solidFill>
                <a:sym typeface="Symbol" panose="05050102010706020507" pitchFamily="18" charset="2"/>
              </a:rPr>
              <a:t>mol </a:t>
            </a:r>
            <a:r>
              <a:rPr lang="en-US" altLang="en-US" sz="2300" strike="sngStrike" dirty="0"/>
              <a:t>C</a:t>
            </a:r>
            <a:r>
              <a:rPr lang="en-US" altLang="en-US" sz="2300" strike="sngStrike" baseline="-25000" dirty="0"/>
              <a:t>3</a:t>
            </a:r>
            <a:r>
              <a:rPr lang="en-US" altLang="en-US" sz="2300" strike="sngStrike" dirty="0"/>
              <a:t>H</a:t>
            </a:r>
            <a:r>
              <a:rPr lang="en-US" altLang="en-US" sz="2300" strike="sngStrike" baseline="-25000" dirty="0"/>
              <a:t>8</a:t>
            </a:r>
            <a:r>
              <a:rPr lang="en-US" altLang="en-US" sz="2300" dirty="0">
                <a:solidFill>
                  <a:srgbClr val="000000"/>
                </a:solidFill>
                <a:sym typeface="Symbol" panose="05050102010706020507" pitchFamily="18" charset="2"/>
              </a:rPr>
              <a:t> x </a:t>
            </a:r>
            <a:r>
              <a:rPr lang="en-US" altLang="en-US" sz="2300" u="sng" dirty="0">
                <a:solidFill>
                  <a:srgbClr val="000000"/>
                </a:solidFill>
                <a:sym typeface="Symbol" panose="05050102010706020507" pitchFamily="18" charset="2"/>
              </a:rPr>
              <a:t>6.022 x 10</a:t>
            </a:r>
            <a:r>
              <a:rPr lang="en-US" altLang="en-US" sz="2300" u="sng" baseline="30000" dirty="0">
                <a:solidFill>
                  <a:srgbClr val="000000"/>
                </a:solidFill>
                <a:sym typeface="Symbol" panose="05050102010706020507" pitchFamily="18" charset="2"/>
              </a:rPr>
              <a:t>23</a:t>
            </a:r>
            <a:r>
              <a:rPr lang="en-US" altLang="en-US" sz="2300" u="sng" dirty="0">
                <a:solidFill>
                  <a:srgbClr val="000000"/>
                </a:solidFill>
                <a:sym typeface="Symbol" panose="05050102010706020507" pitchFamily="18" charset="2"/>
              </a:rPr>
              <a:t> molecules</a:t>
            </a:r>
            <a:r>
              <a:rPr lang="en-US" altLang="en-US" sz="2300" dirty="0">
                <a:solidFill>
                  <a:srgbClr val="000000"/>
                </a:solidFill>
                <a:sym typeface="Symbol" panose="05050102010706020507" pitchFamily="18" charset="2"/>
              </a:rPr>
              <a:t>  = </a:t>
            </a:r>
            <a:r>
              <a:rPr lang="en-US" altLang="en-US" sz="2300" dirty="0">
                <a:solidFill>
                  <a:srgbClr val="FF0000"/>
                </a:solidFill>
                <a:sym typeface="Symbol" panose="05050102010706020507" pitchFamily="18" charset="2"/>
              </a:rPr>
              <a:t>12.77 x 10</a:t>
            </a:r>
            <a:r>
              <a:rPr lang="en-US" altLang="en-US" sz="2300" baseline="30000" dirty="0">
                <a:solidFill>
                  <a:srgbClr val="FF0000"/>
                </a:solidFill>
                <a:sym typeface="Symbol" panose="05050102010706020507" pitchFamily="18" charset="2"/>
              </a:rPr>
              <a:t>23</a:t>
            </a:r>
            <a:r>
              <a:rPr lang="en-US" altLang="en-US" sz="2300" dirty="0">
                <a:solidFill>
                  <a:srgbClr val="FF0000"/>
                </a:solidFill>
                <a:sym typeface="Symbol" panose="05050102010706020507" pitchFamily="18" charset="2"/>
              </a:rPr>
              <a:t> molecules </a:t>
            </a:r>
          </a:p>
          <a:p>
            <a:pPr>
              <a:tabLst>
                <a:tab pos="2965674" algn="l"/>
              </a:tabLst>
            </a:pPr>
            <a:r>
              <a:rPr lang="en-US" altLang="en-US" sz="2300" dirty="0">
                <a:solidFill>
                  <a:srgbClr val="000000"/>
                </a:solidFill>
                <a:sym typeface="Symbol" panose="05050102010706020507" pitchFamily="18" charset="2"/>
              </a:rPr>
              <a:t>	</a:t>
            </a:r>
            <a:r>
              <a:rPr lang="en-US" altLang="en-US" sz="2300" strike="sngStrike" dirty="0">
                <a:solidFill>
                  <a:srgbClr val="000000"/>
                </a:solidFill>
                <a:sym typeface="Symbol" panose="05050102010706020507" pitchFamily="18" charset="2"/>
              </a:rPr>
              <a:t>1 </a:t>
            </a:r>
            <a:r>
              <a:rPr lang="en-US" altLang="en-US" sz="2300" strike="sngStrike" dirty="0" err="1">
                <a:solidFill>
                  <a:srgbClr val="000000"/>
                </a:solidFill>
                <a:sym typeface="Symbol" panose="05050102010706020507" pitchFamily="18" charset="2"/>
              </a:rPr>
              <a:t>mol</a:t>
            </a:r>
            <a:r>
              <a:rPr lang="en-US" altLang="en-US" sz="2300" strike="sngStrike" dirty="0">
                <a:solidFill>
                  <a:srgbClr val="000000"/>
                </a:solidFill>
                <a:sym typeface="Symbol" panose="05050102010706020507" pitchFamily="18" charset="2"/>
              </a:rPr>
              <a:t> </a:t>
            </a:r>
            <a:r>
              <a:rPr lang="en-US" altLang="en-US" sz="2300" strike="sngStrike" dirty="0"/>
              <a:t>C</a:t>
            </a:r>
            <a:r>
              <a:rPr lang="en-US" altLang="en-US" sz="2300" strike="sngStrike" baseline="-25000" dirty="0"/>
              <a:t>3</a:t>
            </a:r>
            <a:r>
              <a:rPr lang="en-US" altLang="en-US" sz="2300" strike="sngStrike" dirty="0"/>
              <a:t>H</a:t>
            </a:r>
            <a:r>
              <a:rPr lang="en-US" altLang="en-US" sz="2300" strike="sngStrike" baseline="-25000" dirty="0"/>
              <a:t>8</a:t>
            </a:r>
            <a:r>
              <a:rPr lang="en-US" altLang="en-US" sz="2300" strike="sngStrike" dirty="0">
                <a:solidFill>
                  <a:srgbClr val="000000"/>
                </a:solidFill>
                <a:sym typeface="Symbol" panose="05050102010706020507" pitchFamily="18" charset="2"/>
              </a:rPr>
              <a:t> </a:t>
            </a:r>
            <a:endParaRPr lang="en-US" altLang="en-US" sz="2300" strike="sngStrike" dirty="0">
              <a:solidFill>
                <a:srgbClr val="FF0000"/>
              </a:solidFill>
              <a:sym typeface="Symbol" panose="05050102010706020507" pitchFamily="18" charset="2"/>
            </a:endParaRPr>
          </a:p>
          <a:p>
            <a:pPr>
              <a:tabLst>
                <a:tab pos="3315789" algn="l"/>
              </a:tabLst>
            </a:pPr>
            <a:endParaRPr lang="en-US" altLang="en-US" sz="2100" dirty="0"/>
          </a:p>
          <a:p>
            <a:r>
              <a:rPr lang="en-US" altLang="en-US" sz="2300" dirty="0">
                <a:solidFill>
                  <a:srgbClr val="00B0F0"/>
                </a:solidFill>
              </a:rPr>
              <a:t>Multiply the number of atoms / molecule conversion factor.</a:t>
            </a:r>
          </a:p>
          <a:p>
            <a:endParaRPr lang="en-US" altLang="en-US" sz="800" dirty="0"/>
          </a:p>
          <a:p>
            <a:r>
              <a:rPr lang="en-US" altLang="en-US" sz="2100" dirty="0">
                <a:sym typeface="Symbol" panose="05050102010706020507" pitchFamily="18" charset="2"/>
              </a:rPr>
              <a:t>12.77 x 10</a:t>
            </a:r>
            <a:r>
              <a:rPr lang="en-US" altLang="en-US" sz="2100" baseline="30000" dirty="0">
                <a:sym typeface="Symbol" panose="05050102010706020507" pitchFamily="18" charset="2"/>
              </a:rPr>
              <a:t>23</a:t>
            </a:r>
            <a:r>
              <a:rPr lang="en-US" altLang="en-US" sz="2100" dirty="0">
                <a:sym typeface="Symbol" panose="05050102010706020507" pitchFamily="18" charset="2"/>
              </a:rPr>
              <a:t> </a:t>
            </a:r>
            <a:r>
              <a:rPr lang="en-US" altLang="en-US" sz="2100" strike="sngStrike" dirty="0">
                <a:sym typeface="Symbol" panose="05050102010706020507" pitchFamily="18" charset="2"/>
              </a:rPr>
              <a:t>molecules </a:t>
            </a:r>
            <a:r>
              <a:rPr lang="en-US" altLang="en-US" sz="2100" strike="sngStrike" dirty="0"/>
              <a:t>C</a:t>
            </a:r>
            <a:r>
              <a:rPr lang="en-US" altLang="en-US" sz="2100" strike="sngStrike" baseline="-25000" dirty="0"/>
              <a:t>3</a:t>
            </a:r>
            <a:r>
              <a:rPr lang="en-US" altLang="en-US" sz="2100" strike="sngStrike" dirty="0"/>
              <a:t>H</a:t>
            </a:r>
            <a:r>
              <a:rPr lang="en-US" altLang="en-US" sz="2100" strike="sngStrike" baseline="-25000" dirty="0"/>
              <a:t>8</a:t>
            </a:r>
            <a:r>
              <a:rPr lang="en-US" altLang="en-US" sz="2100" dirty="0">
                <a:sym typeface="Symbol" panose="05050102010706020507" pitchFamily="18" charset="2"/>
              </a:rPr>
              <a:t> x </a:t>
            </a:r>
            <a:r>
              <a:rPr lang="en-US" altLang="en-US" sz="2100" u="sng" dirty="0">
                <a:sym typeface="Symbol" panose="05050102010706020507" pitchFamily="18" charset="2"/>
              </a:rPr>
              <a:t>    11 atoms       </a:t>
            </a:r>
            <a:r>
              <a:rPr lang="en-US" altLang="en-US" sz="2100" dirty="0">
                <a:sym typeface="Symbol" panose="05050102010706020507" pitchFamily="18" charset="2"/>
              </a:rPr>
              <a:t> </a:t>
            </a:r>
            <a:r>
              <a:rPr lang="en-US" altLang="en-US" sz="2100" dirty="0">
                <a:solidFill>
                  <a:srgbClr val="FF0000"/>
                </a:solidFill>
                <a:sym typeface="Symbol" panose="05050102010706020507" pitchFamily="18" charset="2"/>
              </a:rPr>
              <a:t>= 140.4 x 10</a:t>
            </a:r>
            <a:r>
              <a:rPr lang="en-US" altLang="en-US" sz="2100" baseline="30000" dirty="0">
                <a:solidFill>
                  <a:srgbClr val="FF0000"/>
                </a:solidFill>
                <a:sym typeface="Symbol" panose="05050102010706020507" pitchFamily="18" charset="2"/>
              </a:rPr>
              <a:t>23</a:t>
            </a:r>
            <a:r>
              <a:rPr lang="en-US" altLang="en-US" sz="2100" dirty="0">
                <a:solidFill>
                  <a:srgbClr val="FF0000"/>
                </a:solidFill>
                <a:sym typeface="Symbol" panose="05050102010706020507" pitchFamily="18" charset="2"/>
              </a:rPr>
              <a:t> atoms</a:t>
            </a:r>
          </a:p>
          <a:p>
            <a:pPr>
              <a:tabLst>
                <a:tab pos="3817990" algn="l"/>
              </a:tabLst>
            </a:pPr>
            <a:r>
              <a:rPr lang="en-US" altLang="en-US" sz="2300" dirty="0">
                <a:sym typeface="Symbol" panose="05050102010706020507" pitchFamily="18" charset="2"/>
              </a:rPr>
              <a:t>	</a:t>
            </a:r>
            <a:r>
              <a:rPr lang="en-US" altLang="en-US" sz="2100" strike="sngStrike" dirty="0">
                <a:sym typeface="Symbol" panose="05050102010706020507" pitchFamily="18" charset="2"/>
              </a:rPr>
              <a:t>1 molecule </a:t>
            </a:r>
            <a:r>
              <a:rPr lang="en-US" altLang="en-US" sz="2100" strike="sngStrike" dirty="0"/>
              <a:t>C</a:t>
            </a:r>
            <a:r>
              <a:rPr lang="en-US" altLang="en-US" sz="2100" strike="sngStrike" baseline="-25000" dirty="0"/>
              <a:t>3</a:t>
            </a:r>
            <a:r>
              <a:rPr lang="en-US" altLang="en-US" sz="2100" strike="sngStrike" dirty="0"/>
              <a:t>H</a:t>
            </a:r>
            <a:r>
              <a:rPr lang="en-US" altLang="en-US" sz="2100" strike="sngStrike" baseline="-25000" dirty="0"/>
              <a:t>8</a:t>
            </a:r>
            <a:r>
              <a:rPr lang="en-US" altLang="en-US" sz="2100" strike="sngStrike" dirty="0">
                <a:sym typeface="Symbol" panose="05050102010706020507" pitchFamily="18" charset="2"/>
              </a:rPr>
              <a:t> </a:t>
            </a:r>
          </a:p>
          <a:p>
            <a:endParaRPr lang="en-US" altLang="en-US" sz="2300" dirty="0"/>
          </a:p>
          <a:p>
            <a:pPr>
              <a:tabLst>
                <a:tab pos="5871148" algn="l"/>
              </a:tabLst>
            </a:pPr>
            <a:r>
              <a:rPr lang="en-US" altLang="en-US" sz="2300" dirty="0"/>
              <a:t>	</a:t>
            </a:r>
            <a:r>
              <a:rPr lang="en-US" altLang="en-US" sz="2300" dirty="0">
                <a:solidFill>
                  <a:srgbClr val="FF0000"/>
                </a:solidFill>
                <a:sym typeface="Symbol" panose="05050102010706020507" pitchFamily="18" charset="2"/>
              </a:rPr>
              <a:t>= 1.40 x 10</a:t>
            </a:r>
            <a:r>
              <a:rPr lang="en-US" altLang="en-US" sz="2300" baseline="30000" dirty="0">
                <a:solidFill>
                  <a:srgbClr val="FF0000"/>
                </a:solidFill>
                <a:sym typeface="Symbol" panose="05050102010706020507" pitchFamily="18" charset="2"/>
              </a:rPr>
              <a:t>25</a:t>
            </a:r>
            <a:r>
              <a:rPr lang="en-US" altLang="en-US" sz="2300" dirty="0">
                <a:solidFill>
                  <a:srgbClr val="FF0000"/>
                </a:solidFill>
                <a:sym typeface="Symbol" panose="05050102010706020507" pitchFamily="18" charset="2"/>
              </a:rPr>
              <a:t> atoms</a:t>
            </a:r>
          </a:p>
          <a:p>
            <a:pPr>
              <a:tabLst>
                <a:tab pos="5871148" algn="l"/>
              </a:tabLst>
            </a:pPr>
            <a:endParaRPr lang="en-US" altLang="en-US" sz="2300" dirty="0"/>
          </a:p>
        </p:txBody>
      </p:sp>
      <p:sp>
        <p:nvSpPr>
          <p:cNvPr id="612356" name="Text Box 4"/>
          <p:cNvSpPr txBox="1">
            <a:spLocks noChangeArrowheads="1"/>
          </p:cNvSpPr>
          <p:nvPr/>
        </p:nvSpPr>
        <p:spPr bwMode="auto">
          <a:xfrm>
            <a:off x="609600" y="76206"/>
            <a:ext cx="7772400" cy="507597"/>
          </a:xfrm>
          <a:prstGeom prst="rect">
            <a:avLst/>
          </a:prstGeom>
          <a:solidFill>
            <a:srgbClr val="EA6F1E"/>
          </a:solidFill>
          <a:ln>
            <a:noFill/>
          </a:ln>
          <a:effectLst/>
        </p:spPr>
        <p:txBody>
          <a:bodyPr lIns="91208" tIns="45604" rIns="91208" bIns="45604">
            <a:spAutoFit/>
          </a:bodyPr>
          <a:lstStyle/>
          <a:p>
            <a:pPr algn="ctr">
              <a:spcBef>
                <a:spcPct val="50000"/>
              </a:spcBef>
            </a:pPr>
            <a:r>
              <a:rPr lang="en-US" altLang="en-US" b="1" dirty="0">
                <a:solidFill>
                  <a:srgbClr val="FFFF00"/>
                </a:solidFill>
              </a:rPr>
              <a:t>Converting Moles to Number of Atoms</a:t>
            </a:r>
          </a:p>
        </p:txBody>
      </p:sp>
      <p:sp>
        <p:nvSpPr>
          <p:cNvPr id="2" name="Footer Placeholder 1"/>
          <p:cNvSpPr>
            <a:spLocks noGrp="1"/>
          </p:cNvSpPr>
          <p:nvPr>
            <p:ph type="ftr" sz="quarter" idx="10"/>
          </p:nvPr>
        </p:nvSpPr>
        <p:spPr/>
        <p:txBody>
          <a:bodyPr/>
          <a:lstStyle/>
          <a:p>
            <a:r>
              <a:rPr lang="en-US" altLang="en-US" dirty="0"/>
              <a:t>Molar Quantities</a:t>
            </a:r>
          </a:p>
        </p:txBody>
      </p:sp>
      <p:grpSp>
        <p:nvGrpSpPr>
          <p:cNvPr id="3" name="Group 2"/>
          <p:cNvGrpSpPr/>
          <p:nvPr/>
        </p:nvGrpSpPr>
        <p:grpSpPr>
          <a:xfrm>
            <a:off x="914401" y="4953016"/>
            <a:ext cx="2168252" cy="1868498"/>
            <a:chOff x="914401" y="4953016"/>
            <a:chExt cx="2168252" cy="1868498"/>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4953016"/>
              <a:ext cx="1981200" cy="1868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Right Arrow 5"/>
            <p:cNvSpPr/>
            <p:nvPr/>
          </p:nvSpPr>
          <p:spPr bwMode="auto">
            <a:xfrm rot="5400000">
              <a:off x="1766578" y="5472423"/>
              <a:ext cx="453380" cy="176534"/>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6" rIns="91292" bIns="45646" numCol="1" spcCol="0" rtlCol="0" anchor="t" anchorCtr="0" compatLnSpc="1">
              <a:prstTxWarp prst="textNoShape">
                <a:avLst/>
              </a:prstTxWarp>
            </a:bodyPr>
            <a:lstStyle/>
            <a:p>
              <a:pPr defTabSz="912930"/>
              <a:endParaRPr lang="en-US"/>
            </a:p>
          </p:txBody>
        </p:sp>
        <p:sp>
          <p:nvSpPr>
            <p:cNvPr id="7" name="TextBox 6"/>
            <p:cNvSpPr txBox="1"/>
            <p:nvPr/>
          </p:nvSpPr>
          <p:spPr>
            <a:xfrm>
              <a:off x="2362200" y="6064478"/>
              <a:ext cx="720453" cy="215444"/>
            </a:xfrm>
            <a:prstGeom prst="rect">
              <a:avLst/>
            </a:prstGeom>
            <a:noFill/>
            <a:ln>
              <a:noFill/>
            </a:ln>
          </p:spPr>
          <p:txBody>
            <a:bodyPr wrap="square" rtlCol="0">
              <a:spAutoFit/>
            </a:bodyPr>
            <a:lstStyle/>
            <a:p>
              <a:pPr algn="ctr"/>
              <a:r>
                <a:rPr lang="en-US" sz="800" dirty="0">
                  <a:solidFill>
                    <a:srgbClr val="00B050"/>
                  </a:solidFill>
                </a:rPr>
                <a:t>Molar Mass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2354">
                                            <p:txEl>
                                              <p:pRg st="2" end="2"/>
                                            </p:txEl>
                                          </p:spTgt>
                                        </p:tgtEl>
                                        <p:attrNameLst>
                                          <p:attrName>style.visibility</p:attrName>
                                        </p:attrNameLst>
                                      </p:cBhvr>
                                      <p:to>
                                        <p:strVal val="visible"/>
                                      </p:to>
                                    </p:set>
                                    <p:animEffect transition="in" filter="fade">
                                      <p:cBhvr>
                                        <p:cTn id="7" dur="500"/>
                                        <p:tgtEl>
                                          <p:spTgt spid="61235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2354">
                                            <p:txEl>
                                              <p:pRg st="4" end="4"/>
                                            </p:txEl>
                                          </p:spTgt>
                                        </p:tgtEl>
                                        <p:attrNameLst>
                                          <p:attrName>style.visibility</p:attrName>
                                        </p:attrNameLst>
                                      </p:cBhvr>
                                      <p:to>
                                        <p:strVal val="visible"/>
                                      </p:to>
                                    </p:set>
                                    <p:animEffect transition="in" filter="fade">
                                      <p:cBhvr>
                                        <p:cTn id="12" dur="500"/>
                                        <p:tgtEl>
                                          <p:spTgt spid="612354">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12354">
                                            <p:txEl>
                                              <p:pRg st="5" end="5"/>
                                            </p:txEl>
                                          </p:spTgt>
                                        </p:tgtEl>
                                        <p:attrNameLst>
                                          <p:attrName>style.visibility</p:attrName>
                                        </p:attrNameLst>
                                      </p:cBhvr>
                                      <p:to>
                                        <p:strVal val="visible"/>
                                      </p:to>
                                    </p:set>
                                    <p:animEffect transition="in" filter="fade">
                                      <p:cBhvr>
                                        <p:cTn id="15" dur="500"/>
                                        <p:tgtEl>
                                          <p:spTgt spid="61235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2354">
                                            <p:txEl>
                                              <p:pRg st="7" end="7"/>
                                            </p:txEl>
                                          </p:spTgt>
                                        </p:tgtEl>
                                        <p:attrNameLst>
                                          <p:attrName>style.visibility</p:attrName>
                                        </p:attrNameLst>
                                      </p:cBhvr>
                                      <p:to>
                                        <p:strVal val="visible"/>
                                      </p:to>
                                    </p:set>
                                    <p:animEffect transition="in" filter="fade">
                                      <p:cBhvr>
                                        <p:cTn id="20" dur="500"/>
                                        <p:tgtEl>
                                          <p:spTgt spid="612354">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2354">
                                            <p:txEl>
                                              <p:pRg st="9" end="9"/>
                                            </p:txEl>
                                          </p:spTgt>
                                        </p:tgtEl>
                                        <p:attrNameLst>
                                          <p:attrName>style.visibility</p:attrName>
                                        </p:attrNameLst>
                                      </p:cBhvr>
                                      <p:to>
                                        <p:strVal val="visible"/>
                                      </p:to>
                                    </p:set>
                                    <p:animEffect transition="in" filter="fade">
                                      <p:cBhvr>
                                        <p:cTn id="25" dur="500"/>
                                        <p:tgtEl>
                                          <p:spTgt spid="612354">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2354">
                                            <p:txEl>
                                              <p:pRg st="10" end="10"/>
                                            </p:txEl>
                                          </p:spTgt>
                                        </p:tgtEl>
                                        <p:attrNameLst>
                                          <p:attrName>style.visibility</p:attrName>
                                        </p:attrNameLst>
                                      </p:cBhvr>
                                      <p:to>
                                        <p:strVal val="visible"/>
                                      </p:to>
                                    </p:set>
                                    <p:animEffect transition="in" filter="fade">
                                      <p:cBhvr>
                                        <p:cTn id="28" dur="500"/>
                                        <p:tgtEl>
                                          <p:spTgt spid="612354">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12354">
                                            <p:txEl>
                                              <p:pRg st="12" end="12"/>
                                            </p:txEl>
                                          </p:spTgt>
                                        </p:tgtEl>
                                        <p:attrNameLst>
                                          <p:attrName>style.visibility</p:attrName>
                                        </p:attrNameLst>
                                      </p:cBhvr>
                                      <p:to>
                                        <p:strVal val="visible"/>
                                      </p:to>
                                    </p:set>
                                    <p:animEffect transition="in" filter="fade">
                                      <p:cBhvr>
                                        <p:cTn id="33" dur="500"/>
                                        <p:tgtEl>
                                          <p:spTgt spid="61235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5"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09"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20" y="26"/>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a:t>Molar Quantities</a:t>
            </a:r>
          </a:p>
        </p:txBody>
      </p:sp>
      <p:pic>
        <p:nvPicPr>
          <p:cNvPr id="4" name="Picture 3">
            <a:extLst>
              <a:ext uri="{FF2B5EF4-FFF2-40B4-BE49-F238E27FC236}">
                <a16:creationId xmlns:a16="http://schemas.microsoft.com/office/drawing/2014/main" id="{5B93ED64-A627-4EF0-AE34-41B3D04E3851}"/>
              </a:ext>
            </a:extLst>
          </p:cNvPr>
          <p:cNvPicPr>
            <a:picLocks noChangeAspect="1"/>
          </p:cNvPicPr>
          <p:nvPr/>
        </p:nvPicPr>
        <p:blipFill>
          <a:blip r:embed="rId5"/>
          <a:stretch>
            <a:fillRect/>
          </a:stretch>
        </p:blipFill>
        <p:spPr>
          <a:xfrm>
            <a:off x="838200" y="1010300"/>
            <a:ext cx="6324600" cy="5904473"/>
          </a:xfrm>
          <a:prstGeom prst="rect">
            <a:avLst/>
          </a:prstGeom>
        </p:spPr>
      </p:pic>
      <p:sp>
        <p:nvSpPr>
          <p:cNvPr id="3" name="TextBox 2">
            <a:extLst>
              <a:ext uri="{FF2B5EF4-FFF2-40B4-BE49-F238E27FC236}">
                <a16:creationId xmlns:a16="http://schemas.microsoft.com/office/drawing/2014/main" id="{E23DD510-0428-4404-BCB4-1BFC473E2144}"/>
              </a:ext>
            </a:extLst>
          </p:cNvPr>
          <p:cNvSpPr txBox="1"/>
          <p:nvPr/>
        </p:nvSpPr>
        <p:spPr>
          <a:xfrm>
            <a:off x="5791200" y="4834133"/>
            <a:ext cx="3184545" cy="507831"/>
          </a:xfrm>
          <a:prstGeom prst="rect">
            <a:avLst/>
          </a:prstGeom>
          <a:noFill/>
        </p:spPr>
        <p:txBody>
          <a:bodyPr wrap="square" rtlCol="0">
            <a:spAutoFit/>
          </a:bodyPr>
          <a:lstStyle/>
          <a:p>
            <a:r>
              <a:rPr lang="en-US" b="1" dirty="0">
                <a:solidFill>
                  <a:srgbClr val="00B050"/>
                </a:solidFill>
                <a:effectLst>
                  <a:outerShdw blurRad="38100" dist="38100" dir="2700000" algn="tl">
                    <a:srgbClr val="000000">
                      <a:alpha val="43137"/>
                    </a:srgbClr>
                  </a:outerShdw>
                </a:effectLst>
              </a:rPr>
              <a:t>Molar Mass </a:t>
            </a:r>
            <a:r>
              <a:rPr lang="en-US" sz="2400" b="1" dirty="0">
                <a:solidFill>
                  <a:srgbClr val="00B050"/>
                </a:solidFill>
                <a:effectLst>
                  <a:outerShdw blurRad="38100" dist="38100" dir="2700000" algn="tl">
                    <a:srgbClr val="000000">
                      <a:alpha val="43137"/>
                    </a:srgbClr>
                  </a:outerShdw>
                </a:effectLst>
              </a:rPr>
              <a:t>(g/mol)</a:t>
            </a:r>
            <a:endParaRPr lang="en-US"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5721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0019" name="Picture 19" descr="el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21" y="1928834"/>
            <a:ext cx="8762999" cy="4776788"/>
          </a:xfrm>
          <a:prstGeom prst="rect">
            <a:avLst/>
          </a:prstGeom>
          <a:noFill/>
          <a:extLst>
            <a:ext uri="{909E8E84-426E-40DD-AFC4-6F175D3DCCD1}">
              <a14:hiddenFill xmlns:a14="http://schemas.microsoft.com/office/drawing/2010/main">
                <a:solidFill>
                  <a:srgbClr val="FFFFFF"/>
                </a:solidFill>
              </a14:hiddenFill>
            </a:ext>
          </a:extLst>
        </p:spPr>
      </p:pic>
      <p:sp>
        <p:nvSpPr>
          <p:cNvPr id="640003" name="Rectangle 3"/>
          <p:cNvSpPr>
            <a:spLocks noGrp="1" noChangeArrowheads="1"/>
          </p:cNvSpPr>
          <p:nvPr>
            <p:ph type="title"/>
          </p:nvPr>
        </p:nvSpPr>
        <p:spPr>
          <a:xfrm>
            <a:off x="5432426" y="0"/>
            <a:ext cx="3282950" cy="762000"/>
          </a:xfrm>
        </p:spPr>
        <p:txBody>
          <a:bodyPr/>
          <a:lstStyle/>
          <a:p>
            <a:pPr algn="ctr"/>
            <a:r>
              <a:rPr lang="en-US" altLang="en-US" sz="4000" dirty="0"/>
              <a:t>Molar Mass</a:t>
            </a:r>
          </a:p>
        </p:txBody>
      </p:sp>
      <p:sp>
        <p:nvSpPr>
          <p:cNvPr id="640004" name="Text Box 4"/>
          <p:cNvSpPr txBox="1">
            <a:spLocks noChangeArrowheads="1"/>
          </p:cNvSpPr>
          <p:nvPr/>
        </p:nvSpPr>
        <p:spPr bwMode="auto">
          <a:xfrm>
            <a:off x="457199" y="914421"/>
            <a:ext cx="8534403" cy="839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208" tIns="45604" rIns="91208" bIns="45604">
            <a:spAutoFit/>
          </a:bodyPr>
          <a:lstStyle/>
          <a:p>
            <a:pPr eaLnBrk="1" hangingPunct="1">
              <a:lnSpc>
                <a:spcPct val="90000"/>
              </a:lnSpc>
              <a:spcBef>
                <a:spcPct val="20000"/>
              </a:spcBef>
            </a:pPr>
            <a:r>
              <a:rPr lang="en-US" altLang="en-US" dirty="0">
                <a:solidFill>
                  <a:srgbClr val="AE02A2"/>
                </a:solidFill>
                <a:effectLst>
                  <a:outerShdw blurRad="38100" dist="38100" dir="2700000" algn="tl">
                    <a:srgbClr val="000000">
                      <a:alpha val="43137"/>
                    </a:srgbClr>
                  </a:outerShdw>
                </a:effectLst>
              </a:rPr>
              <a:t>Molar mass (g/mol) </a:t>
            </a:r>
            <a:r>
              <a:rPr lang="en-US" altLang="en-US" dirty="0">
                <a:solidFill>
                  <a:srgbClr val="00B050"/>
                </a:solidFill>
              </a:rPr>
              <a:t>is when there is 1 mol or 6.02 x 10</a:t>
            </a:r>
            <a:r>
              <a:rPr lang="en-US" altLang="en-US" baseline="30000" dirty="0">
                <a:solidFill>
                  <a:srgbClr val="00B050"/>
                </a:solidFill>
              </a:rPr>
              <a:t>23</a:t>
            </a:r>
            <a:r>
              <a:rPr lang="en-US" altLang="en-US" dirty="0">
                <a:solidFill>
                  <a:srgbClr val="00B050"/>
                </a:solidFill>
              </a:rPr>
              <a:t> atoms/units of a particular element or compound.</a:t>
            </a:r>
            <a:endParaRPr lang="en-US" altLang="en-US" b="1" dirty="0">
              <a:solidFill>
                <a:srgbClr val="00B050"/>
              </a:solidFill>
            </a:endParaRPr>
          </a:p>
        </p:txBody>
      </p:sp>
      <p:sp>
        <p:nvSpPr>
          <p:cNvPr id="640015" name="Text Box 15"/>
          <p:cNvSpPr txBox="1">
            <a:spLocks noChangeArrowheads="1"/>
          </p:cNvSpPr>
          <p:nvPr/>
        </p:nvSpPr>
        <p:spPr bwMode="auto">
          <a:xfrm>
            <a:off x="838200" y="2663326"/>
            <a:ext cx="3657600" cy="38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08" tIns="45604" rIns="91208" bIns="45604">
            <a:spAutoFit/>
          </a:bodyPr>
          <a:lstStyle/>
          <a:p>
            <a:pPr>
              <a:spcBef>
                <a:spcPct val="50000"/>
              </a:spcBef>
            </a:pPr>
            <a:r>
              <a:rPr lang="en-US" altLang="en-US" sz="1900" dirty="0"/>
              <a:t>1 </a:t>
            </a:r>
            <a:r>
              <a:rPr lang="en-US" altLang="en-US" sz="1900" dirty="0" err="1"/>
              <a:t>mol</a:t>
            </a:r>
            <a:r>
              <a:rPr lang="en-US" altLang="en-US" sz="1900" dirty="0"/>
              <a:t> of carbon atoms = 12.0 g</a:t>
            </a:r>
          </a:p>
        </p:txBody>
      </p:sp>
      <p:sp>
        <p:nvSpPr>
          <p:cNvPr id="640016" name="Text Box 16"/>
          <p:cNvSpPr txBox="1">
            <a:spLocks noChangeArrowheads="1"/>
          </p:cNvSpPr>
          <p:nvPr/>
        </p:nvSpPr>
        <p:spPr bwMode="auto">
          <a:xfrm>
            <a:off x="2590800" y="1977526"/>
            <a:ext cx="3505200" cy="38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08" tIns="45604" rIns="91208" bIns="45604">
            <a:spAutoFit/>
          </a:bodyPr>
          <a:lstStyle/>
          <a:p>
            <a:pPr>
              <a:spcBef>
                <a:spcPct val="50000"/>
              </a:spcBef>
            </a:pPr>
            <a:r>
              <a:rPr lang="en-US" altLang="en-US" sz="1900" dirty="0"/>
              <a:t>1 </a:t>
            </a:r>
            <a:r>
              <a:rPr lang="en-US" altLang="en-US" sz="1900" dirty="0" err="1"/>
              <a:t>mol</a:t>
            </a:r>
            <a:r>
              <a:rPr lang="en-US" altLang="en-US" sz="1900" dirty="0"/>
              <a:t> of sulfur atoms = 32.1 g</a:t>
            </a:r>
          </a:p>
        </p:txBody>
      </p:sp>
      <p:sp>
        <p:nvSpPr>
          <p:cNvPr id="640017" name="Text Box 17"/>
          <p:cNvSpPr txBox="1">
            <a:spLocks noChangeArrowheads="1"/>
          </p:cNvSpPr>
          <p:nvPr/>
        </p:nvSpPr>
        <p:spPr bwMode="auto">
          <a:xfrm>
            <a:off x="5791206" y="2739526"/>
            <a:ext cx="3200400" cy="38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08" tIns="45604" rIns="91208" bIns="45604">
            <a:spAutoFit/>
          </a:bodyPr>
          <a:lstStyle/>
          <a:p>
            <a:pPr>
              <a:spcBef>
                <a:spcPct val="50000"/>
              </a:spcBef>
            </a:pPr>
            <a:r>
              <a:rPr lang="en-US" altLang="en-US" sz="1900" dirty="0"/>
              <a:t>1 </a:t>
            </a:r>
            <a:r>
              <a:rPr lang="en-US" altLang="en-US" sz="1900" dirty="0" err="1"/>
              <a:t>mol</a:t>
            </a:r>
            <a:r>
              <a:rPr lang="en-US" altLang="en-US" sz="1900" dirty="0"/>
              <a:t> of iron atoms = 55.8 g</a:t>
            </a:r>
          </a:p>
        </p:txBody>
      </p:sp>
      <p:sp>
        <p:nvSpPr>
          <p:cNvPr id="2" name="Footer Placeholder 1"/>
          <p:cNvSpPr>
            <a:spLocks noGrp="1"/>
          </p:cNvSpPr>
          <p:nvPr>
            <p:ph type="ftr" sz="quarter" idx="10"/>
          </p:nvPr>
        </p:nvSpPr>
        <p:spPr/>
        <p:txBody>
          <a:bodyPr/>
          <a:lstStyle/>
          <a:p>
            <a:r>
              <a:rPr lang="en-US" altLang="en-US"/>
              <a:t>Molar Quantities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0004"/>
                                        </p:tgtEl>
                                        <p:attrNameLst>
                                          <p:attrName>style.visibility</p:attrName>
                                        </p:attrNameLst>
                                      </p:cBhvr>
                                      <p:to>
                                        <p:strVal val="visible"/>
                                      </p:to>
                                    </p:set>
                                    <p:animEffect transition="in" filter="fade">
                                      <p:cBhvr>
                                        <p:cTn id="7" dur="500"/>
                                        <p:tgtEl>
                                          <p:spTgt spid="6400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0019"/>
                                        </p:tgtEl>
                                        <p:attrNameLst>
                                          <p:attrName>style.visibility</p:attrName>
                                        </p:attrNameLst>
                                      </p:cBhvr>
                                      <p:to>
                                        <p:strVal val="visible"/>
                                      </p:to>
                                    </p:set>
                                    <p:animEffect transition="in" filter="fade">
                                      <p:cBhvr>
                                        <p:cTn id="12" dur="500"/>
                                        <p:tgtEl>
                                          <p:spTgt spid="6400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0015"/>
                                        </p:tgtEl>
                                        <p:attrNameLst>
                                          <p:attrName>style.visibility</p:attrName>
                                        </p:attrNameLst>
                                      </p:cBhvr>
                                      <p:to>
                                        <p:strVal val="visible"/>
                                      </p:to>
                                    </p:set>
                                    <p:animEffect transition="in" filter="fade">
                                      <p:cBhvr>
                                        <p:cTn id="17" dur="500"/>
                                        <p:tgtEl>
                                          <p:spTgt spid="6400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40016"/>
                                        </p:tgtEl>
                                        <p:attrNameLst>
                                          <p:attrName>style.visibility</p:attrName>
                                        </p:attrNameLst>
                                      </p:cBhvr>
                                      <p:to>
                                        <p:strVal val="visible"/>
                                      </p:to>
                                    </p:set>
                                    <p:animEffect transition="in" filter="fade">
                                      <p:cBhvr>
                                        <p:cTn id="22" dur="500"/>
                                        <p:tgtEl>
                                          <p:spTgt spid="6400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40017"/>
                                        </p:tgtEl>
                                        <p:attrNameLst>
                                          <p:attrName>style.visibility</p:attrName>
                                        </p:attrNameLst>
                                      </p:cBhvr>
                                      <p:to>
                                        <p:strVal val="visible"/>
                                      </p:to>
                                    </p:set>
                                    <p:animEffect transition="in" filter="fade">
                                      <p:cBhvr>
                                        <p:cTn id="27" dur="500"/>
                                        <p:tgtEl>
                                          <p:spTgt spid="640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4" grpId="0"/>
      <p:bldP spid="640015" grpId="0"/>
      <p:bldP spid="640016" grpId="0"/>
      <p:bldP spid="64001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6146" name="Rectangle 2"/>
          <p:cNvSpPr>
            <a:spLocks noGrp="1" noChangeArrowheads="1"/>
          </p:cNvSpPr>
          <p:nvPr>
            <p:ph type="body" idx="1"/>
          </p:nvPr>
        </p:nvSpPr>
        <p:spPr>
          <a:xfrm>
            <a:off x="76217" y="304800"/>
            <a:ext cx="8762999" cy="6400800"/>
          </a:xfrm>
        </p:spPr>
        <p:txBody>
          <a:bodyPr/>
          <a:lstStyle/>
          <a:p>
            <a:pPr eaLnBrk="0" hangingPunct="0">
              <a:spcBef>
                <a:spcPct val="0"/>
              </a:spcBef>
            </a:pPr>
            <a:r>
              <a:rPr lang="en-US" altLang="en-US" sz="3600" dirty="0">
                <a:solidFill>
                  <a:srgbClr val="00B050"/>
                </a:solidFill>
              </a:rPr>
              <a:t>GAM (Gram Atomic Mass)</a:t>
            </a:r>
          </a:p>
          <a:p>
            <a:pPr eaLnBrk="0" hangingPunct="0">
              <a:spcBef>
                <a:spcPct val="0"/>
              </a:spcBef>
            </a:pPr>
            <a:endParaRPr lang="en-US" altLang="en-US" sz="800" dirty="0"/>
          </a:p>
          <a:p>
            <a:pPr eaLnBrk="0" hangingPunct="0">
              <a:spcBef>
                <a:spcPct val="0"/>
              </a:spcBef>
            </a:pPr>
            <a:endParaRPr lang="en-US" altLang="en-US" sz="2300" dirty="0">
              <a:solidFill>
                <a:srgbClr val="FF0000"/>
              </a:solidFill>
            </a:endParaRPr>
          </a:p>
          <a:p>
            <a:pPr eaLnBrk="0" hangingPunct="0">
              <a:spcBef>
                <a:spcPct val="0"/>
              </a:spcBef>
            </a:pPr>
            <a:endParaRPr lang="en-US" altLang="en-US" sz="2300" dirty="0">
              <a:solidFill>
                <a:srgbClr val="FF0000"/>
              </a:solidFill>
            </a:endParaRPr>
          </a:p>
          <a:p>
            <a:pPr eaLnBrk="0" hangingPunct="0">
              <a:spcBef>
                <a:spcPct val="0"/>
              </a:spcBef>
            </a:pPr>
            <a:endParaRPr lang="en-US" sz="2300" dirty="0"/>
          </a:p>
          <a:p>
            <a:pPr lvl="0"/>
            <a:r>
              <a:rPr lang="en-US" sz="2300" dirty="0"/>
              <a:t>E.g.   </a:t>
            </a:r>
            <a:r>
              <a:rPr lang="en-US" sz="2300" baseline="-25000" dirty="0"/>
              <a:t>34</a:t>
            </a:r>
            <a:r>
              <a:rPr lang="en-US" sz="2300" dirty="0"/>
              <a:t>Se</a:t>
            </a:r>
            <a:r>
              <a:rPr lang="en-US" sz="2300" baseline="30000" dirty="0"/>
              <a:t>79</a:t>
            </a:r>
            <a:r>
              <a:rPr lang="en-US" sz="2300" dirty="0"/>
              <a:t> 	atomic mass =  </a:t>
            </a:r>
          </a:p>
          <a:p>
            <a:pPr eaLnBrk="0" hangingPunct="0">
              <a:spcBef>
                <a:spcPct val="0"/>
              </a:spcBef>
            </a:pPr>
            <a:endParaRPr lang="en-US" altLang="en-US" sz="2100" dirty="0"/>
          </a:p>
          <a:p>
            <a:pPr eaLnBrk="0" hangingPunct="0">
              <a:spcBef>
                <a:spcPct val="0"/>
              </a:spcBef>
            </a:pPr>
            <a:r>
              <a:rPr lang="en-US" altLang="en-US" sz="2300" dirty="0">
                <a:solidFill>
                  <a:srgbClr val="0070C0"/>
                </a:solidFill>
              </a:rPr>
              <a:t>Similarly, ____ is the molar mass of magnesium, meaning that      1 mol (</a:t>
            </a:r>
            <a:r>
              <a:rPr lang="en-US" altLang="en-US" sz="2300" i="1" dirty="0">
                <a:solidFill>
                  <a:srgbClr val="0070C0"/>
                </a:solidFill>
                <a:latin typeface="Times New Roman" panose="02020603050405020304" pitchFamily="18" charset="0"/>
                <a:cs typeface="Times New Roman" panose="02020603050405020304" pitchFamily="18" charset="0"/>
              </a:rPr>
              <a:t>or 6.02 x 10</a:t>
            </a:r>
            <a:r>
              <a:rPr lang="en-US" altLang="en-US" sz="2300" i="1" baseline="30000" dirty="0">
                <a:solidFill>
                  <a:srgbClr val="0070C0"/>
                </a:solidFill>
                <a:latin typeface="Times New Roman" panose="02020603050405020304" pitchFamily="18" charset="0"/>
                <a:cs typeface="Times New Roman" panose="02020603050405020304" pitchFamily="18" charset="0"/>
              </a:rPr>
              <a:t>23</a:t>
            </a:r>
            <a:r>
              <a:rPr lang="en-US" altLang="en-US" sz="2300" i="1" dirty="0">
                <a:solidFill>
                  <a:srgbClr val="0070C0"/>
                </a:solidFill>
                <a:latin typeface="Times New Roman" panose="02020603050405020304" pitchFamily="18" charset="0"/>
                <a:cs typeface="Times New Roman" panose="02020603050405020304" pitchFamily="18" charset="0"/>
              </a:rPr>
              <a:t> atoms of magnesium</a:t>
            </a:r>
            <a:r>
              <a:rPr lang="en-US" altLang="en-US" sz="2300" dirty="0">
                <a:solidFill>
                  <a:srgbClr val="0070C0"/>
                </a:solidFill>
              </a:rPr>
              <a:t>) has a mass of ? g. </a:t>
            </a:r>
          </a:p>
          <a:p>
            <a:pPr eaLnBrk="0" hangingPunct="0">
              <a:spcBef>
                <a:spcPct val="0"/>
              </a:spcBef>
            </a:pPr>
            <a:endParaRPr lang="en-US" altLang="en-US" sz="2300" dirty="0"/>
          </a:p>
          <a:p>
            <a:pPr eaLnBrk="0" hangingPunct="0">
              <a:spcBef>
                <a:spcPct val="0"/>
              </a:spcBef>
            </a:pPr>
            <a:r>
              <a:rPr lang="en-US" altLang="en-US" sz="2300" dirty="0"/>
              <a:t>What are the molar mass (GAM) of the following elements?</a:t>
            </a:r>
          </a:p>
          <a:p>
            <a:pPr marL="456254" eaLnBrk="0" hangingPunct="0">
              <a:spcBef>
                <a:spcPts val="601"/>
              </a:spcBef>
            </a:pPr>
            <a:r>
              <a:rPr lang="en-US" sz="2300" dirty="0">
                <a:solidFill>
                  <a:srgbClr val="0070C0"/>
                </a:solidFill>
              </a:rPr>
              <a:t>1 mole of potassium atoms (K) = ?</a:t>
            </a:r>
          </a:p>
          <a:p>
            <a:pPr marL="456254" eaLnBrk="0" hangingPunct="0">
              <a:spcBef>
                <a:spcPts val="601"/>
              </a:spcBef>
            </a:pPr>
            <a:r>
              <a:rPr lang="en-US" sz="2300" dirty="0">
                <a:solidFill>
                  <a:srgbClr val="0070C0"/>
                </a:solidFill>
              </a:rPr>
              <a:t>1 mole of aluminum atoms (Al) = ?</a:t>
            </a:r>
          </a:p>
          <a:p>
            <a:pPr eaLnBrk="0" hangingPunct="0">
              <a:spcBef>
                <a:spcPts val="601"/>
              </a:spcBef>
            </a:pPr>
            <a:r>
              <a:rPr lang="en-US" sz="2300" dirty="0"/>
              <a:t>1 mole of oxygen molecules (O</a:t>
            </a:r>
            <a:r>
              <a:rPr lang="en-US" sz="2300" baseline="-25000" dirty="0"/>
              <a:t>2</a:t>
            </a:r>
            <a:r>
              <a:rPr lang="en-US" sz="2300" dirty="0"/>
              <a:t>)  =  </a:t>
            </a:r>
            <a:r>
              <a:rPr lang="en-US" sz="2300" dirty="0">
                <a:solidFill>
                  <a:srgbClr val="FF0000"/>
                </a:solidFill>
              </a:rPr>
              <a:t>?</a:t>
            </a:r>
          </a:p>
        </p:txBody>
      </p:sp>
      <p:sp>
        <p:nvSpPr>
          <p:cNvPr id="646147" name="Rectangle 3"/>
          <p:cNvSpPr>
            <a:spLocks noGrp="1" noChangeArrowheads="1"/>
          </p:cNvSpPr>
          <p:nvPr>
            <p:ph type="title"/>
          </p:nvPr>
        </p:nvSpPr>
        <p:spPr>
          <a:xfrm>
            <a:off x="5845810" y="0"/>
            <a:ext cx="3282950" cy="574675"/>
          </a:xfrm>
        </p:spPr>
        <p:txBody>
          <a:bodyPr/>
          <a:lstStyle/>
          <a:p>
            <a:pPr algn="ctr"/>
            <a:r>
              <a:rPr lang="en-US" altLang="en-US" sz="4000" dirty="0"/>
              <a:t>Molar Mass</a:t>
            </a:r>
          </a:p>
        </p:txBody>
      </p:sp>
      <p:sp>
        <p:nvSpPr>
          <p:cNvPr id="4" name="Rectangle 3"/>
          <p:cNvSpPr txBox="1">
            <a:spLocks noChangeArrowheads="1"/>
          </p:cNvSpPr>
          <p:nvPr/>
        </p:nvSpPr>
        <p:spPr bwMode="auto">
          <a:xfrm>
            <a:off x="457214" y="1066806"/>
            <a:ext cx="8458187" cy="835345"/>
          </a:xfrm>
          <a:prstGeom prst="rect">
            <a:avLst/>
          </a:prstGeom>
          <a:solidFill>
            <a:srgbClr val="FFC000"/>
          </a:solidFill>
          <a:ln>
            <a:noFill/>
          </a:ln>
          <a:effectLst/>
        </p:spPr>
        <p:txBody>
          <a:bodyPr vert="horz" wrap="square" lIns="155127" tIns="45587" rIns="155127" bIns="45587"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a:buFont typeface="Wingdings" pitchFamily="2" charset="2"/>
              <a:buNone/>
            </a:pPr>
            <a:r>
              <a:rPr lang="en-US" sz="2100" b="1" dirty="0">
                <a:solidFill>
                  <a:srgbClr val="7030A0"/>
                </a:solidFill>
              </a:rPr>
              <a:t>The molar mass of an element, in grams per mole, has the same value as the average atomic mass of the element in amu’s.</a:t>
            </a:r>
          </a:p>
        </p:txBody>
      </p:sp>
      <p:sp>
        <p:nvSpPr>
          <p:cNvPr id="2" name="Footer Placeholder 1"/>
          <p:cNvSpPr>
            <a:spLocks noGrp="1"/>
          </p:cNvSpPr>
          <p:nvPr>
            <p:ph type="ftr" sz="quarter" idx="10"/>
          </p:nvPr>
        </p:nvSpPr>
        <p:spPr/>
        <p:txBody>
          <a:bodyPr/>
          <a:lstStyle/>
          <a:p>
            <a:r>
              <a:rPr lang="en-US" altLang="en-US"/>
              <a:t>Molar Quantities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6146">
                                            <p:txEl>
                                              <p:pRg st="5" end="5"/>
                                            </p:txEl>
                                          </p:spTgt>
                                        </p:tgtEl>
                                        <p:attrNameLst>
                                          <p:attrName>style.visibility</p:attrName>
                                        </p:attrNameLst>
                                      </p:cBhvr>
                                      <p:to>
                                        <p:strVal val="visible"/>
                                      </p:to>
                                    </p:set>
                                    <p:animEffect transition="in" filter="fade">
                                      <p:cBhvr>
                                        <p:cTn id="12" dur="500"/>
                                        <p:tgtEl>
                                          <p:spTgt spid="64614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6146">
                                            <p:txEl>
                                              <p:pRg st="7" end="7"/>
                                            </p:txEl>
                                          </p:spTgt>
                                        </p:tgtEl>
                                        <p:attrNameLst>
                                          <p:attrName>style.visibility</p:attrName>
                                        </p:attrNameLst>
                                      </p:cBhvr>
                                      <p:to>
                                        <p:strVal val="visible"/>
                                      </p:to>
                                    </p:set>
                                    <p:animEffect transition="in" filter="fade">
                                      <p:cBhvr>
                                        <p:cTn id="17" dur="500"/>
                                        <p:tgtEl>
                                          <p:spTgt spid="64614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6146">
                                            <p:txEl>
                                              <p:pRg st="9" end="9"/>
                                            </p:txEl>
                                          </p:spTgt>
                                        </p:tgtEl>
                                        <p:attrNameLst>
                                          <p:attrName>style.visibility</p:attrName>
                                        </p:attrNameLst>
                                      </p:cBhvr>
                                      <p:to>
                                        <p:strVal val="visible"/>
                                      </p:to>
                                    </p:set>
                                    <p:animEffect transition="in" filter="fade">
                                      <p:cBhvr>
                                        <p:cTn id="22" dur="500"/>
                                        <p:tgtEl>
                                          <p:spTgt spid="646146">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6146">
                                            <p:txEl>
                                              <p:pRg st="10" end="10"/>
                                            </p:txEl>
                                          </p:spTgt>
                                        </p:tgtEl>
                                        <p:attrNameLst>
                                          <p:attrName>style.visibility</p:attrName>
                                        </p:attrNameLst>
                                      </p:cBhvr>
                                      <p:to>
                                        <p:strVal val="visible"/>
                                      </p:to>
                                    </p:set>
                                    <p:animEffect transition="in" filter="fade">
                                      <p:cBhvr>
                                        <p:cTn id="27" dur="500"/>
                                        <p:tgtEl>
                                          <p:spTgt spid="646146">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6146">
                                            <p:txEl>
                                              <p:pRg st="11" end="11"/>
                                            </p:txEl>
                                          </p:spTgt>
                                        </p:tgtEl>
                                        <p:attrNameLst>
                                          <p:attrName>style.visibility</p:attrName>
                                        </p:attrNameLst>
                                      </p:cBhvr>
                                      <p:to>
                                        <p:strVal val="visible"/>
                                      </p:to>
                                    </p:set>
                                    <p:animEffect transition="in" filter="fade">
                                      <p:cBhvr>
                                        <p:cTn id="32" dur="500"/>
                                        <p:tgtEl>
                                          <p:spTgt spid="646146">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46146">
                                            <p:txEl>
                                              <p:pRg st="12" end="12"/>
                                            </p:txEl>
                                          </p:spTgt>
                                        </p:tgtEl>
                                        <p:attrNameLst>
                                          <p:attrName>style.visibility</p:attrName>
                                        </p:attrNameLst>
                                      </p:cBhvr>
                                      <p:to>
                                        <p:strVal val="visible"/>
                                      </p:to>
                                    </p:set>
                                    <p:animEffect transition="in" filter="fade">
                                      <p:cBhvr>
                                        <p:cTn id="37" dur="500"/>
                                        <p:tgtEl>
                                          <p:spTgt spid="64614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6146" name="Rectangle 2"/>
          <p:cNvSpPr>
            <a:spLocks noGrp="1" noChangeArrowheads="1"/>
          </p:cNvSpPr>
          <p:nvPr>
            <p:ph type="body" idx="1"/>
          </p:nvPr>
        </p:nvSpPr>
        <p:spPr>
          <a:xfrm>
            <a:off x="76217" y="304800"/>
            <a:ext cx="8762999" cy="6400800"/>
          </a:xfrm>
        </p:spPr>
        <p:txBody>
          <a:bodyPr/>
          <a:lstStyle/>
          <a:p>
            <a:pPr eaLnBrk="0" hangingPunct="0">
              <a:spcBef>
                <a:spcPct val="0"/>
              </a:spcBef>
            </a:pPr>
            <a:r>
              <a:rPr lang="en-US" altLang="en-US" sz="3600" dirty="0">
                <a:solidFill>
                  <a:srgbClr val="00B050"/>
                </a:solidFill>
              </a:rPr>
              <a:t>GAM (Gram Atomic Mass)</a:t>
            </a:r>
          </a:p>
          <a:p>
            <a:pPr eaLnBrk="0" hangingPunct="0">
              <a:spcBef>
                <a:spcPct val="0"/>
              </a:spcBef>
            </a:pPr>
            <a:endParaRPr lang="en-US" altLang="en-US" sz="800" dirty="0"/>
          </a:p>
          <a:p>
            <a:pPr eaLnBrk="0" hangingPunct="0">
              <a:spcBef>
                <a:spcPct val="0"/>
              </a:spcBef>
            </a:pPr>
            <a:endParaRPr lang="en-US" altLang="en-US" sz="2300" dirty="0">
              <a:solidFill>
                <a:srgbClr val="FF0000"/>
              </a:solidFill>
            </a:endParaRPr>
          </a:p>
          <a:p>
            <a:pPr eaLnBrk="0" hangingPunct="0">
              <a:spcBef>
                <a:spcPct val="0"/>
              </a:spcBef>
            </a:pPr>
            <a:endParaRPr lang="en-US" altLang="en-US" sz="2300" dirty="0">
              <a:solidFill>
                <a:srgbClr val="FF0000"/>
              </a:solidFill>
            </a:endParaRPr>
          </a:p>
          <a:p>
            <a:pPr eaLnBrk="0" hangingPunct="0">
              <a:spcBef>
                <a:spcPct val="0"/>
              </a:spcBef>
            </a:pPr>
            <a:endParaRPr lang="en-US" sz="2300" dirty="0"/>
          </a:p>
          <a:p>
            <a:pPr lvl="0"/>
            <a:r>
              <a:rPr lang="en-US" sz="2300" dirty="0"/>
              <a:t>E.g.   </a:t>
            </a:r>
            <a:r>
              <a:rPr lang="en-US" sz="2300" baseline="-25000" dirty="0"/>
              <a:t>34</a:t>
            </a:r>
            <a:r>
              <a:rPr lang="en-US" sz="2300" dirty="0"/>
              <a:t>Se</a:t>
            </a:r>
            <a:r>
              <a:rPr lang="en-US" sz="2300" baseline="30000" dirty="0"/>
              <a:t>79</a:t>
            </a:r>
            <a:r>
              <a:rPr lang="en-US" sz="2300" dirty="0"/>
              <a:t> 	atomic mass = 79.0 </a:t>
            </a:r>
            <a:r>
              <a:rPr lang="en-US" sz="2300" dirty="0" err="1"/>
              <a:t>amu</a:t>
            </a:r>
            <a:r>
              <a:rPr lang="en-US" sz="2300" dirty="0"/>
              <a:t>	</a:t>
            </a:r>
            <a:r>
              <a:rPr lang="en-US" sz="2300" u="sng" dirty="0"/>
              <a:t>GAM  =  79.0 g/</a:t>
            </a:r>
            <a:r>
              <a:rPr lang="en-US" sz="2300" u="sng" dirty="0" err="1"/>
              <a:t>mol</a:t>
            </a:r>
            <a:endParaRPr lang="en-US" sz="2300" dirty="0"/>
          </a:p>
          <a:p>
            <a:pPr eaLnBrk="0" hangingPunct="0">
              <a:spcBef>
                <a:spcPct val="0"/>
              </a:spcBef>
            </a:pPr>
            <a:endParaRPr lang="en-US" altLang="en-US" sz="2100" dirty="0"/>
          </a:p>
          <a:p>
            <a:pPr eaLnBrk="0" hangingPunct="0">
              <a:spcBef>
                <a:spcPct val="0"/>
              </a:spcBef>
            </a:pPr>
            <a:r>
              <a:rPr lang="en-US" altLang="en-US" sz="2300" dirty="0">
                <a:solidFill>
                  <a:srgbClr val="0070C0"/>
                </a:solidFill>
              </a:rPr>
              <a:t>Similarly, </a:t>
            </a:r>
            <a:r>
              <a:rPr lang="en-US" altLang="en-US" sz="2300" dirty="0">
                <a:solidFill>
                  <a:srgbClr val="EA6F1E"/>
                </a:solidFill>
                <a:effectLst>
                  <a:outerShdw blurRad="38100" dist="38100" dir="2700000" algn="tl">
                    <a:srgbClr val="000000">
                      <a:alpha val="43137"/>
                    </a:srgbClr>
                  </a:outerShdw>
                </a:effectLst>
              </a:rPr>
              <a:t>24.3 g/mol </a:t>
            </a:r>
            <a:r>
              <a:rPr lang="en-US" altLang="en-US" sz="2300" dirty="0">
                <a:solidFill>
                  <a:srgbClr val="0070C0"/>
                </a:solidFill>
              </a:rPr>
              <a:t>is the molar mass of magnesium, meaning that 1 mol (</a:t>
            </a:r>
            <a:r>
              <a:rPr lang="en-US" altLang="en-US" sz="2300" i="1" dirty="0">
                <a:solidFill>
                  <a:srgbClr val="0070C0"/>
                </a:solidFill>
                <a:latin typeface="Times New Roman" panose="02020603050405020304" pitchFamily="18" charset="0"/>
                <a:cs typeface="Times New Roman" panose="02020603050405020304" pitchFamily="18" charset="0"/>
              </a:rPr>
              <a:t>or 6.02 x 10</a:t>
            </a:r>
            <a:r>
              <a:rPr lang="en-US" altLang="en-US" sz="2300" i="1" baseline="30000" dirty="0">
                <a:solidFill>
                  <a:srgbClr val="0070C0"/>
                </a:solidFill>
                <a:latin typeface="Times New Roman" panose="02020603050405020304" pitchFamily="18" charset="0"/>
                <a:cs typeface="Times New Roman" panose="02020603050405020304" pitchFamily="18" charset="0"/>
              </a:rPr>
              <a:t>23</a:t>
            </a:r>
            <a:r>
              <a:rPr lang="en-US" altLang="en-US" sz="2300" i="1" dirty="0">
                <a:solidFill>
                  <a:srgbClr val="0070C0"/>
                </a:solidFill>
                <a:latin typeface="Times New Roman" panose="02020603050405020304" pitchFamily="18" charset="0"/>
                <a:cs typeface="Times New Roman" panose="02020603050405020304" pitchFamily="18" charset="0"/>
              </a:rPr>
              <a:t> atoms of magnesium</a:t>
            </a:r>
            <a:r>
              <a:rPr lang="en-US" altLang="en-US" sz="2300" dirty="0">
                <a:solidFill>
                  <a:srgbClr val="0070C0"/>
                </a:solidFill>
              </a:rPr>
              <a:t>) has a mass of </a:t>
            </a:r>
            <a:r>
              <a:rPr lang="en-US" altLang="en-US" sz="2300" dirty="0">
                <a:solidFill>
                  <a:srgbClr val="EA6F1E"/>
                </a:solidFill>
                <a:effectLst>
                  <a:outerShdw blurRad="38100" dist="38100" dir="2700000" algn="tl">
                    <a:srgbClr val="000000">
                      <a:alpha val="43137"/>
                    </a:srgbClr>
                  </a:outerShdw>
                </a:effectLst>
              </a:rPr>
              <a:t>24.3 g</a:t>
            </a:r>
            <a:r>
              <a:rPr lang="en-US" altLang="en-US" sz="2300" dirty="0">
                <a:solidFill>
                  <a:srgbClr val="0070C0"/>
                </a:solidFill>
              </a:rPr>
              <a:t>. </a:t>
            </a:r>
          </a:p>
          <a:p>
            <a:pPr eaLnBrk="0" hangingPunct="0">
              <a:spcBef>
                <a:spcPct val="0"/>
              </a:spcBef>
            </a:pPr>
            <a:endParaRPr lang="en-US" altLang="en-US" sz="2300" dirty="0"/>
          </a:p>
          <a:p>
            <a:pPr eaLnBrk="0" hangingPunct="0">
              <a:spcBef>
                <a:spcPct val="0"/>
              </a:spcBef>
            </a:pPr>
            <a:r>
              <a:rPr lang="en-US" altLang="en-US" sz="2300" dirty="0"/>
              <a:t>What are the molar mass (GAM) of the following elements?</a:t>
            </a:r>
          </a:p>
          <a:p>
            <a:pPr marL="456254" eaLnBrk="0" hangingPunct="0">
              <a:spcBef>
                <a:spcPts val="601"/>
              </a:spcBef>
            </a:pPr>
            <a:r>
              <a:rPr lang="en-US" sz="2300" dirty="0">
                <a:solidFill>
                  <a:srgbClr val="0070C0"/>
                </a:solidFill>
              </a:rPr>
              <a:t>1 mole of potassium atoms (K) = 39.1 g/</a:t>
            </a:r>
            <a:r>
              <a:rPr lang="en-US" sz="2300" dirty="0" err="1">
                <a:solidFill>
                  <a:srgbClr val="0070C0"/>
                </a:solidFill>
              </a:rPr>
              <a:t>mol</a:t>
            </a:r>
            <a:endParaRPr lang="en-US" sz="2300" dirty="0">
              <a:solidFill>
                <a:srgbClr val="0070C0"/>
              </a:solidFill>
            </a:endParaRPr>
          </a:p>
          <a:p>
            <a:pPr marL="456254" eaLnBrk="0" hangingPunct="0">
              <a:spcBef>
                <a:spcPts val="601"/>
              </a:spcBef>
            </a:pPr>
            <a:r>
              <a:rPr lang="en-US" sz="2300" dirty="0">
                <a:solidFill>
                  <a:srgbClr val="0070C0"/>
                </a:solidFill>
              </a:rPr>
              <a:t>1 mole of aluminum atoms (Al) = 27.0 g/</a:t>
            </a:r>
            <a:r>
              <a:rPr lang="en-US" sz="2300" dirty="0" err="1">
                <a:solidFill>
                  <a:srgbClr val="0070C0"/>
                </a:solidFill>
              </a:rPr>
              <a:t>mol</a:t>
            </a:r>
            <a:endParaRPr lang="en-US" sz="2300" dirty="0">
              <a:solidFill>
                <a:srgbClr val="0070C0"/>
              </a:solidFill>
            </a:endParaRPr>
          </a:p>
          <a:p>
            <a:pPr eaLnBrk="0" hangingPunct="0">
              <a:spcBef>
                <a:spcPts val="601"/>
              </a:spcBef>
            </a:pPr>
            <a:r>
              <a:rPr lang="en-US" sz="2300" dirty="0"/>
              <a:t>1 mole of oxygen molecules (O</a:t>
            </a:r>
            <a:r>
              <a:rPr lang="en-US" sz="2300" baseline="-25000" dirty="0"/>
              <a:t>2</a:t>
            </a:r>
            <a:r>
              <a:rPr lang="en-US" sz="2300" dirty="0"/>
              <a:t>)  =  </a:t>
            </a:r>
            <a:r>
              <a:rPr lang="en-US" sz="2300" dirty="0">
                <a:solidFill>
                  <a:srgbClr val="FF0000"/>
                </a:solidFill>
              </a:rPr>
              <a:t>16.0 x 2 = 32.0 g/</a:t>
            </a:r>
            <a:r>
              <a:rPr lang="en-US" sz="2300" dirty="0" err="1">
                <a:solidFill>
                  <a:srgbClr val="FF0000"/>
                </a:solidFill>
              </a:rPr>
              <a:t>mol</a:t>
            </a:r>
            <a:endParaRPr lang="en-US" sz="2300" dirty="0">
              <a:solidFill>
                <a:srgbClr val="FF0000"/>
              </a:solidFill>
            </a:endParaRPr>
          </a:p>
          <a:p>
            <a:pPr algn="ctr" eaLnBrk="0" hangingPunct="0">
              <a:spcBef>
                <a:spcPts val="601"/>
              </a:spcBef>
            </a:pPr>
            <a:r>
              <a:rPr lang="en-US" altLang="en-US" sz="2300" dirty="0">
                <a:solidFill>
                  <a:srgbClr val="00B050"/>
                </a:solidFill>
              </a:rPr>
              <a:t>Remember Professor </a:t>
            </a:r>
            <a:r>
              <a:rPr lang="en-US" altLang="en-US" sz="2300" dirty="0" err="1">
                <a:solidFill>
                  <a:srgbClr val="00B050"/>
                </a:solidFill>
              </a:rPr>
              <a:t>HOFBrINCl</a:t>
            </a:r>
            <a:r>
              <a:rPr lang="en-US" altLang="en-US" sz="2300" dirty="0">
                <a:solidFill>
                  <a:srgbClr val="00B050"/>
                </a:solidFill>
              </a:rPr>
              <a:t>? (diatomic elements)</a:t>
            </a:r>
          </a:p>
        </p:txBody>
      </p:sp>
      <p:sp>
        <p:nvSpPr>
          <p:cNvPr id="646147" name="Rectangle 3"/>
          <p:cNvSpPr>
            <a:spLocks noGrp="1" noChangeArrowheads="1"/>
          </p:cNvSpPr>
          <p:nvPr>
            <p:ph type="title"/>
          </p:nvPr>
        </p:nvSpPr>
        <p:spPr>
          <a:xfrm>
            <a:off x="5845810" y="0"/>
            <a:ext cx="3282950" cy="574675"/>
          </a:xfrm>
        </p:spPr>
        <p:txBody>
          <a:bodyPr/>
          <a:lstStyle/>
          <a:p>
            <a:pPr algn="ctr"/>
            <a:r>
              <a:rPr lang="en-US" altLang="en-US" sz="4000" dirty="0"/>
              <a:t>Molar Mass</a:t>
            </a:r>
          </a:p>
        </p:txBody>
      </p:sp>
      <p:sp>
        <p:nvSpPr>
          <p:cNvPr id="4" name="Rectangle 3"/>
          <p:cNvSpPr txBox="1">
            <a:spLocks noChangeArrowheads="1"/>
          </p:cNvSpPr>
          <p:nvPr/>
        </p:nvSpPr>
        <p:spPr bwMode="auto">
          <a:xfrm>
            <a:off x="457214" y="1066806"/>
            <a:ext cx="8458187" cy="835345"/>
          </a:xfrm>
          <a:prstGeom prst="rect">
            <a:avLst/>
          </a:prstGeom>
          <a:solidFill>
            <a:srgbClr val="FFC000"/>
          </a:solidFill>
          <a:ln>
            <a:noFill/>
          </a:ln>
          <a:effectLst/>
        </p:spPr>
        <p:txBody>
          <a:bodyPr vert="horz" wrap="square" lIns="155127" tIns="45587" rIns="155127" bIns="45587"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a:buFont typeface="Wingdings" pitchFamily="2" charset="2"/>
              <a:buNone/>
            </a:pPr>
            <a:r>
              <a:rPr lang="en-US" sz="2100" b="1" dirty="0">
                <a:solidFill>
                  <a:srgbClr val="7030A0"/>
                </a:solidFill>
              </a:rPr>
              <a:t>The molar mass of an element, in grams per mole, has the same value as the average atomic mass of the element in amu’s.</a:t>
            </a:r>
          </a:p>
        </p:txBody>
      </p:sp>
      <p:sp>
        <p:nvSpPr>
          <p:cNvPr id="2" name="Footer Placeholder 1"/>
          <p:cNvSpPr>
            <a:spLocks noGrp="1"/>
          </p:cNvSpPr>
          <p:nvPr>
            <p:ph type="ftr" sz="quarter" idx="10"/>
          </p:nvPr>
        </p:nvSpPr>
        <p:spPr/>
        <p:txBody>
          <a:bodyPr/>
          <a:lstStyle/>
          <a:p>
            <a:r>
              <a:rPr lang="en-US" altLang="en-US"/>
              <a:t>Molar Quantities</a:t>
            </a:r>
          </a:p>
        </p:txBody>
      </p:sp>
    </p:spTree>
    <p:extLst>
      <p:ext uri="{BB962C8B-B14F-4D97-AF65-F5344CB8AC3E}">
        <p14:creationId xmlns:p14="http://schemas.microsoft.com/office/powerpoint/2010/main" val="161480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6146">
                                            <p:txEl>
                                              <p:pRg st="5" end="5"/>
                                            </p:txEl>
                                          </p:spTgt>
                                        </p:tgtEl>
                                        <p:attrNameLst>
                                          <p:attrName>style.visibility</p:attrName>
                                        </p:attrNameLst>
                                      </p:cBhvr>
                                      <p:to>
                                        <p:strVal val="visible"/>
                                      </p:to>
                                    </p:set>
                                    <p:animEffect transition="in" filter="fade">
                                      <p:cBhvr>
                                        <p:cTn id="7" dur="500"/>
                                        <p:tgtEl>
                                          <p:spTgt spid="64614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6146">
                                            <p:txEl>
                                              <p:pRg st="7" end="7"/>
                                            </p:txEl>
                                          </p:spTgt>
                                        </p:tgtEl>
                                        <p:attrNameLst>
                                          <p:attrName>style.visibility</p:attrName>
                                        </p:attrNameLst>
                                      </p:cBhvr>
                                      <p:to>
                                        <p:strVal val="visible"/>
                                      </p:to>
                                    </p:set>
                                    <p:animEffect transition="in" filter="fade">
                                      <p:cBhvr>
                                        <p:cTn id="12" dur="500"/>
                                        <p:tgtEl>
                                          <p:spTgt spid="646146">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6146">
                                            <p:txEl>
                                              <p:pRg st="9" end="9"/>
                                            </p:txEl>
                                          </p:spTgt>
                                        </p:tgtEl>
                                        <p:attrNameLst>
                                          <p:attrName>style.visibility</p:attrName>
                                        </p:attrNameLst>
                                      </p:cBhvr>
                                      <p:to>
                                        <p:strVal val="visible"/>
                                      </p:to>
                                    </p:set>
                                    <p:animEffect transition="in" filter="fade">
                                      <p:cBhvr>
                                        <p:cTn id="17" dur="500"/>
                                        <p:tgtEl>
                                          <p:spTgt spid="646146">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6146">
                                            <p:txEl>
                                              <p:pRg st="10" end="10"/>
                                            </p:txEl>
                                          </p:spTgt>
                                        </p:tgtEl>
                                        <p:attrNameLst>
                                          <p:attrName>style.visibility</p:attrName>
                                        </p:attrNameLst>
                                      </p:cBhvr>
                                      <p:to>
                                        <p:strVal val="visible"/>
                                      </p:to>
                                    </p:set>
                                    <p:animEffect transition="in" filter="fade">
                                      <p:cBhvr>
                                        <p:cTn id="22" dur="500"/>
                                        <p:tgtEl>
                                          <p:spTgt spid="646146">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6146">
                                            <p:txEl>
                                              <p:pRg st="11" end="11"/>
                                            </p:txEl>
                                          </p:spTgt>
                                        </p:tgtEl>
                                        <p:attrNameLst>
                                          <p:attrName>style.visibility</p:attrName>
                                        </p:attrNameLst>
                                      </p:cBhvr>
                                      <p:to>
                                        <p:strVal val="visible"/>
                                      </p:to>
                                    </p:set>
                                    <p:animEffect transition="in" filter="fade">
                                      <p:cBhvr>
                                        <p:cTn id="27" dur="500"/>
                                        <p:tgtEl>
                                          <p:spTgt spid="646146">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6146">
                                            <p:txEl>
                                              <p:pRg st="12" end="12"/>
                                            </p:txEl>
                                          </p:spTgt>
                                        </p:tgtEl>
                                        <p:attrNameLst>
                                          <p:attrName>style.visibility</p:attrName>
                                        </p:attrNameLst>
                                      </p:cBhvr>
                                      <p:to>
                                        <p:strVal val="visible"/>
                                      </p:to>
                                    </p:set>
                                    <p:animEffect transition="in" filter="fade">
                                      <p:cBhvr>
                                        <p:cTn id="32" dur="500"/>
                                        <p:tgtEl>
                                          <p:spTgt spid="646146">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46146">
                                            <p:txEl>
                                              <p:pRg st="13" end="13"/>
                                            </p:txEl>
                                          </p:spTgt>
                                        </p:tgtEl>
                                        <p:attrNameLst>
                                          <p:attrName>style.visibility</p:attrName>
                                        </p:attrNameLst>
                                      </p:cBhvr>
                                      <p:to>
                                        <p:strVal val="visible"/>
                                      </p:to>
                                    </p:set>
                                    <p:animEffect transition="in" filter="fade">
                                      <p:cBhvr>
                                        <p:cTn id="37" dur="500"/>
                                        <p:tgtEl>
                                          <p:spTgt spid="64614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8194" name="Rectangle 2"/>
          <p:cNvSpPr>
            <a:spLocks noGrp="1" noChangeArrowheads="1"/>
          </p:cNvSpPr>
          <p:nvPr>
            <p:ph type="body" idx="1"/>
          </p:nvPr>
        </p:nvSpPr>
        <p:spPr>
          <a:xfrm>
            <a:off x="8" y="762000"/>
            <a:ext cx="9144000" cy="1752600"/>
          </a:xfrm>
        </p:spPr>
        <p:txBody>
          <a:bodyPr/>
          <a:lstStyle/>
          <a:p>
            <a:pPr eaLnBrk="0" hangingPunct="0">
              <a:spcBef>
                <a:spcPct val="0"/>
              </a:spcBef>
            </a:pPr>
            <a:r>
              <a:rPr lang="en-US" altLang="en-US" sz="2300" dirty="0"/>
              <a:t>To find the molar mass of a compound, add the atomic masses of the atoms that make up the molecule.</a:t>
            </a:r>
          </a:p>
          <a:p>
            <a:pPr eaLnBrk="0" hangingPunct="0">
              <a:spcBef>
                <a:spcPct val="0"/>
              </a:spcBef>
            </a:pPr>
            <a:endParaRPr lang="en-US" altLang="en-US" sz="1100" dirty="0"/>
          </a:p>
          <a:p>
            <a:pPr eaLnBrk="0" hangingPunct="0">
              <a:spcBef>
                <a:spcPct val="0"/>
              </a:spcBef>
            </a:pPr>
            <a:r>
              <a:rPr lang="en-US" altLang="en-US" sz="2300" dirty="0">
                <a:solidFill>
                  <a:srgbClr val="00B050"/>
                </a:solidFill>
              </a:rPr>
              <a:t>A molecule of </a:t>
            </a:r>
            <a:r>
              <a:rPr lang="en-US" sz="2300" dirty="0">
                <a:solidFill>
                  <a:srgbClr val="00B050"/>
                </a:solidFill>
              </a:rPr>
              <a:t>H</a:t>
            </a:r>
            <a:r>
              <a:rPr lang="en-US" sz="2300" baseline="-25000" dirty="0">
                <a:solidFill>
                  <a:srgbClr val="00B050"/>
                </a:solidFill>
              </a:rPr>
              <a:t>3</a:t>
            </a:r>
            <a:r>
              <a:rPr lang="en-US" sz="2300" dirty="0">
                <a:solidFill>
                  <a:srgbClr val="00B050"/>
                </a:solidFill>
              </a:rPr>
              <a:t>PO</a:t>
            </a:r>
            <a:r>
              <a:rPr lang="en-US" sz="2300" baseline="-25000" dirty="0">
                <a:solidFill>
                  <a:srgbClr val="00B050"/>
                </a:solidFill>
              </a:rPr>
              <a:t>4 </a:t>
            </a:r>
            <a:r>
              <a:rPr lang="en-US" altLang="en-US" sz="2300" dirty="0">
                <a:solidFill>
                  <a:srgbClr val="00B050"/>
                </a:solidFill>
              </a:rPr>
              <a:t>is composed of three Hydrogen atoms, one Phosphorus atom, and four of oxygen atoms (</a:t>
            </a:r>
            <a:r>
              <a:rPr lang="en-US" altLang="en-US" sz="2300" i="1" dirty="0">
                <a:latin typeface="Times New Roman" panose="02020603050405020304" pitchFamily="18" charset="0"/>
                <a:cs typeface="Times New Roman" panose="02020603050405020304" pitchFamily="18" charset="0"/>
              </a:rPr>
              <a:t>round masses</a:t>
            </a:r>
            <a:r>
              <a:rPr lang="en-US" altLang="en-US" sz="2300" dirty="0">
                <a:solidFill>
                  <a:srgbClr val="00B050"/>
                </a:solidFill>
              </a:rPr>
              <a:t>).</a:t>
            </a:r>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p:txBody>
      </p:sp>
      <p:sp>
        <p:nvSpPr>
          <p:cNvPr id="648195" name="Rectangle 3"/>
          <p:cNvSpPr>
            <a:spLocks noGrp="1" noChangeArrowheads="1"/>
          </p:cNvSpPr>
          <p:nvPr>
            <p:ph type="title"/>
          </p:nvPr>
        </p:nvSpPr>
        <p:spPr>
          <a:xfrm>
            <a:off x="5861054" y="0"/>
            <a:ext cx="3282950" cy="574675"/>
          </a:xfrm>
        </p:spPr>
        <p:txBody>
          <a:bodyPr/>
          <a:lstStyle/>
          <a:p>
            <a:pPr algn="ctr"/>
            <a:r>
              <a:rPr lang="en-US" altLang="en-US" sz="4000" dirty="0"/>
              <a:t>Molar Mass</a:t>
            </a:r>
          </a:p>
        </p:txBody>
      </p:sp>
      <p:sp>
        <p:nvSpPr>
          <p:cNvPr id="648196" name="Text Box 4"/>
          <p:cNvSpPr txBox="1">
            <a:spLocks noChangeArrowheads="1"/>
          </p:cNvSpPr>
          <p:nvPr/>
        </p:nvSpPr>
        <p:spPr bwMode="auto">
          <a:xfrm>
            <a:off x="0" y="76201"/>
            <a:ext cx="6019800" cy="466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208" tIns="45604" rIns="91208" bIns="45604">
            <a:spAutoFit/>
          </a:bodyPr>
          <a:lstStyle/>
          <a:p>
            <a:pPr eaLnBrk="1" hangingPunct="1">
              <a:lnSpc>
                <a:spcPct val="90000"/>
              </a:lnSpc>
              <a:spcBef>
                <a:spcPct val="20000"/>
              </a:spcBef>
            </a:pPr>
            <a:r>
              <a:rPr lang="en-US" altLang="en-US" b="1" dirty="0">
                <a:solidFill>
                  <a:srgbClr val="658B92"/>
                </a:solidFill>
              </a:rPr>
              <a:t>The Mass of a Mole of a Compound</a:t>
            </a:r>
          </a:p>
        </p:txBody>
      </p:sp>
      <p:graphicFrame>
        <p:nvGraphicFramePr>
          <p:cNvPr id="3" name="Table 2"/>
          <p:cNvGraphicFramePr>
            <a:graphicFrameLocks noGrp="1"/>
          </p:cNvGraphicFramePr>
          <p:nvPr>
            <p:extLst>
              <p:ext uri="{D42A27DB-BD31-4B8C-83A1-F6EECF244321}">
                <p14:modId xmlns:p14="http://schemas.microsoft.com/office/powerpoint/2010/main" val="3440371610"/>
              </p:ext>
            </p:extLst>
          </p:nvPr>
        </p:nvGraphicFramePr>
        <p:xfrm>
          <a:off x="1219199" y="2590800"/>
          <a:ext cx="6400803" cy="2743206"/>
        </p:xfrm>
        <a:graphic>
          <a:graphicData uri="http://schemas.openxmlformats.org/drawingml/2006/table">
            <a:tbl>
              <a:tblPr>
                <a:tableStyleId>{616DA210-FB5B-4158-B5E0-FEB733F419BA}</a:tableStyleId>
              </a:tblPr>
              <a:tblGrid>
                <a:gridCol w="984739">
                  <a:extLst>
                    <a:ext uri="{9D8B030D-6E8A-4147-A177-3AD203B41FA5}">
                      <a16:colId xmlns:a16="http://schemas.microsoft.com/office/drawing/2014/main" val="20000"/>
                    </a:ext>
                  </a:extLst>
                </a:gridCol>
                <a:gridCol w="1378634">
                  <a:extLst>
                    <a:ext uri="{9D8B030D-6E8A-4147-A177-3AD203B41FA5}">
                      <a16:colId xmlns:a16="http://schemas.microsoft.com/office/drawing/2014/main" val="20001"/>
                    </a:ext>
                  </a:extLst>
                </a:gridCol>
                <a:gridCol w="492369">
                  <a:extLst>
                    <a:ext uri="{9D8B030D-6E8A-4147-A177-3AD203B41FA5}">
                      <a16:colId xmlns:a16="http://schemas.microsoft.com/office/drawing/2014/main" val="20002"/>
                    </a:ext>
                  </a:extLst>
                </a:gridCol>
                <a:gridCol w="1280161">
                  <a:extLst>
                    <a:ext uri="{9D8B030D-6E8A-4147-A177-3AD203B41FA5}">
                      <a16:colId xmlns:a16="http://schemas.microsoft.com/office/drawing/2014/main" val="20003"/>
                    </a:ext>
                  </a:extLst>
                </a:gridCol>
                <a:gridCol w="393896">
                  <a:extLst>
                    <a:ext uri="{9D8B030D-6E8A-4147-A177-3AD203B41FA5}">
                      <a16:colId xmlns:a16="http://schemas.microsoft.com/office/drawing/2014/main" val="20004"/>
                    </a:ext>
                  </a:extLst>
                </a:gridCol>
                <a:gridCol w="1871004">
                  <a:extLst>
                    <a:ext uri="{9D8B030D-6E8A-4147-A177-3AD203B41FA5}">
                      <a16:colId xmlns:a16="http://schemas.microsoft.com/office/drawing/2014/main" val="20005"/>
                    </a:ext>
                  </a:extLst>
                </a:gridCol>
              </a:tblGrid>
              <a:tr h="438913">
                <a:tc gridSpan="6">
                  <a:txBody>
                    <a:bodyPr/>
                    <a:lstStyle/>
                    <a:p>
                      <a:pPr marL="0" marR="0" algn="ctr">
                        <a:spcBef>
                          <a:spcPts val="0"/>
                        </a:spcBef>
                        <a:spcAft>
                          <a:spcPts val="0"/>
                        </a:spcAft>
                      </a:pPr>
                      <a:r>
                        <a:rPr lang="en-US" sz="2000" dirty="0">
                          <a:effectLst/>
                        </a:rPr>
                        <a:t>H</a:t>
                      </a:r>
                      <a:r>
                        <a:rPr lang="en-US" sz="2000" baseline="-25000" dirty="0">
                          <a:effectLst/>
                        </a:rPr>
                        <a:t>3</a:t>
                      </a:r>
                      <a:r>
                        <a:rPr lang="en-US" sz="2000" dirty="0">
                          <a:effectLst/>
                        </a:rPr>
                        <a:t>PO</a:t>
                      </a:r>
                      <a:r>
                        <a:rPr lang="en-US" sz="2000" baseline="-25000" dirty="0">
                          <a:effectLst/>
                        </a:rPr>
                        <a:t>4</a:t>
                      </a:r>
                      <a:endParaRPr lang="en-US" sz="2000" dirty="0">
                        <a:effectLst/>
                        <a:latin typeface="Times New Roman"/>
                        <a:ea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87553">
                <a:tc>
                  <a:txBody>
                    <a:bodyPr/>
                    <a:lstStyle/>
                    <a:p>
                      <a:pPr marL="0" marR="0" algn="ctr">
                        <a:spcBef>
                          <a:spcPts val="0"/>
                        </a:spcBef>
                        <a:spcAft>
                          <a:spcPts val="0"/>
                        </a:spcAft>
                      </a:pPr>
                      <a:r>
                        <a:rPr lang="en-US" sz="2000" dirty="0">
                          <a:effectLst/>
                        </a:rPr>
                        <a:t>Atom</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 atoms in Formula</a:t>
                      </a:r>
                      <a:endParaRPr lang="en-US" sz="2000" dirty="0">
                        <a:effectLst/>
                        <a:latin typeface="Times New Roman"/>
                        <a:ea typeface="Times New Roman"/>
                      </a:endParaRPr>
                    </a:p>
                  </a:txBody>
                  <a:tcPr marL="68580" marR="68580" marT="0" marB="0" anchor="ctr"/>
                </a:tc>
                <a:tc rowSpan="5">
                  <a:txBody>
                    <a:bodyPr/>
                    <a:lstStyle/>
                    <a:p>
                      <a:pPr marL="0" marR="0" algn="ctr">
                        <a:spcBef>
                          <a:spcPts val="0"/>
                        </a:spcBef>
                        <a:spcAft>
                          <a:spcPts val="0"/>
                        </a:spcAft>
                      </a:pPr>
                      <a:r>
                        <a:rPr lang="en-US" sz="2000" dirty="0">
                          <a:solidFill>
                            <a:srgbClr val="0070C0"/>
                          </a:solidFill>
                          <a:effectLst/>
                        </a:rPr>
                        <a:t> </a:t>
                      </a:r>
                    </a:p>
                    <a:p>
                      <a:pPr marL="0" marR="0" algn="ctr">
                        <a:spcBef>
                          <a:spcPts val="0"/>
                        </a:spcBef>
                        <a:spcAft>
                          <a:spcPts val="0"/>
                        </a:spcAft>
                      </a:pPr>
                      <a:r>
                        <a:rPr lang="en-US" sz="2000" dirty="0">
                          <a:solidFill>
                            <a:srgbClr val="0070C0"/>
                          </a:solidFill>
                          <a:effectLst/>
                        </a:rPr>
                        <a:t> </a:t>
                      </a:r>
                    </a:p>
                    <a:p>
                      <a:pPr marL="0" marR="0" algn="ctr">
                        <a:spcBef>
                          <a:spcPts val="0"/>
                        </a:spcBef>
                        <a:spcAft>
                          <a:spcPts val="0"/>
                        </a:spcAft>
                      </a:pPr>
                      <a:r>
                        <a:rPr lang="en-US" sz="2000" dirty="0">
                          <a:solidFill>
                            <a:srgbClr val="0070C0"/>
                          </a:solidFill>
                          <a:effectLst/>
                        </a:rPr>
                        <a:t> </a:t>
                      </a:r>
                    </a:p>
                    <a:p>
                      <a:pPr marL="0" marR="0" algn="ctr">
                        <a:spcBef>
                          <a:spcPts val="0"/>
                        </a:spcBef>
                        <a:spcAft>
                          <a:spcPts val="0"/>
                        </a:spcAft>
                      </a:pPr>
                      <a:r>
                        <a:rPr lang="en-US" sz="2000" dirty="0">
                          <a:solidFill>
                            <a:schemeClr val="tx1"/>
                          </a:solidFill>
                          <a:effectLst/>
                        </a:rPr>
                        <a:t>X</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Atomic Mass</a:t>
                      </a:r>
                      <a:endParaRPr lang="en-US" sz="2000" dirty="0">
                        <a:effectLst/>
                        <a:latin typeface="Times New Roman"/>
                        <a:ea typeface="Times New Roman"/>
                      </a:endParaRPr>
                    </a:p>
                  </a:txBody>
                  <a:tcPr marL="68580" marR="68580" marT="0" marB="0" anchor="ctr"/>
                </a:tc>
                <a:tc rowSpan="5">
                  <a:txBody>
                    <a:bodyPr/>
                    <a:lstStyle/>
                    <a:p>
                      <a:pPr marL="0" marR="0" algn="ctr">
                        <a:spcBef>
                          <a:spcPts val="0"/>
                        </a:spcBef>
                        <a:spcAft>
                          <a:spcPts val="0"/>
                        </a:spcAft>
                      </a:pPr>
                      <a:r>
                        <a:rPr lang="en-US" sz="2000" dirty="0">
                          <a:solidFill>
                            <a:srgbClr val="0070C0"/>
                          </a:solidFill>
                          <a:effectLst/>
                        </a:rPr>
                        <a:t> </a:t>
                      </a:r>
                    </a:p>
                    <a:p>
                      <a:pPr marL="0" marR="0">
                        <a:spcBef>
                          <a:spcPts val="0"/>
                        </a:spcBef>
                        <a:spcAft>
                          <a:spcPts val="0"/>
                        </a:spcAft>
                      </a:pPr>
                      <a:r>
                        <a:rPr lang="en-US" sz="2000" dirty="0">
                          <a:solidFill>
                            <a:srgbClr val="0070C0"/>
                          </a:solidFill>
                          <a:effectLst/>
                        </a:rPr>
                        <a:t> </a:t>
                      </a:r>
                    </a:p>
                    <a:p>
                      <a:pPr marL="0" marR="0">
                        <a:spcBef>
                          <a:spcPts val="0"/>
                        </a:spcBef>
                        <a:spcAft>
                          <a:spcPts val="0"/>
                        </a:spcAft>
                      </a:pPr>
                      <a:r>
                        <a:rPr lang="en-US" sz="2000" dirty="0">
                          <a:solidFill>
                            <a:srgbClr val="0070C0"/>
                          </a:solidFill>
                          <a:effectLst/>
                        </a:rPr>
                        <a:t> </a:t>
                      </a:r>
                    </a:p>
                    <a:p>
                      <a:pPr marL="0" marR="0">
                        <a:spcBef>
                          <a:spcPts val="0"/>
                        </a:spcBef>
                        <a:spcAft>
                          <a:spcPts val="0"/>
                        </a:spcAft>
                      </a:pPr>
                      <a:r>
                        <a:rPr lang="en-US" sz="2000" dirty="0">
                          <a:solidFill>
                            <a:schemeClr val="tx1"/>
                          </a:solidFill>
                          <a:effectLst/>
                        </a:rPr>
                        <a:t>=</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Total Mass of Element</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29185">
                <a:tc>
                  <a:txBody>
                    <a:bodyPr/>
                    <a:lstStyle/>
                    <a:p>
                      <a:pPr marL="0" marR="0" algn="ctr">
                        <a:spcBef>
                          <a:spcPts val="0"/>
                        </a:spcBef>
                        <a:spcAft>
                          <a:spcPts val="0"/>
                        </a:spcAft>
                      </a:pPr>
                      <a:r>
                        <a:rPr lang="en-US" sz="2000" dirty="0">
                          <a:solidFill>
                            <a:srgbClr val="FF0000"/>
                          </a:solidFill>
                          <a:effectLst/>
                        </a:rPr>
                        <a:t>H</a:t>
                      </a:r>
                      <a:endParaRPr lang="en-US" sz="2000" dirty="0">
                        <a:solidFill>
                          <a:srgbClr val="FF0000"/>
                        </a:solidFill>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000" dirty="0">
                        <a:solidFill>
                          <a:srgbClr val="FF0000"/>
                        </a:solidFill>
                        <a:effectLst/>
                        <a:latin typeface="Times New Roman"/>
                        <a:ea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pPr>
                      <a:endParaRPr lang="en-US" sz="2000" dirty="0">
                        <a:solidFill>
                          <a:srgbClr val="FF0000"/>
                        </a:solidFill>
                        <a:effectLst/>
                        <a:latin typeface="Times New Roman"/>
                        <a:ea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pPr>
                      <a:endParaRPr lang="en-US" sz="2000" dirty="0">
                        <a:solidFill>
                          <a:srgbClr val="FF0000"/>
                        </a:solidFill>
                        <a:effectLst/>
                        <a:latin typeface="Times New Roman"/>
                        <a:ea typeface="Times New Roman"/>
                      </a:endParaRPr>
                    </a:p>
                  </a:txBody>
                  <a:tcPr marL="68580" marR="68580" marT="0" marB="0"/>
                </a:tc>
                <a:extLst>
                  <a:ext uri="{0D108BD9-81ED-4DB2-BD59-A6C34878D82A}">
                    <a16:rowId xmlns:a16="http://schemas.microsoft.com/office/drawing/2014/main" val="10002"/>
                  </a:ext>
                </a:extLst>
              </a:tr>
              <a:tr h="329185">
                <a:tc>
                  <a:txBody>
                    <a:bodyPr/>
                    <a:lstStyle/>
                    <a:p>
                      <a:pPr marL="0" marR="0" algn="ctr">
                        <a:spcBef>
                          <a:spcPts val="0"/>
                        </a:spcBef>
                        <a:spcAft>
                          <a:spcPts val="0"/>
                        </a:spcAft>
                      </a:pPr>
                      <a:r>
                        <a:rPr lang="en-US" sz="2000" dirty="0">
                          <a:solidFill>
                            <a:srgbClr val="00B050"/>
                          </a:solidFill>
                          <a:effectLst/>
                        </a:rPr>
                        <a:t>P</a:t>
                      </a:r>
                      <a:endParaRPr lang="en-US" sz="2000" dirty="0">
                        <a:solidFill>
                          <a:srgbClr val="00B050"/>
                        </a:solidFill>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000" dirty="0">
                        <a:solidFill>
                          <a:srgbClr val="00B050"/>
                        </a:solidFill>
                        <a:effectLst/>
                        <a:latin typeface="Times New Roman"/>
                        <a:ea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pPr>
                      <a:endParaRPr lang="en-US" sz="2000" dirty="0">
                        <a:solidFill>
                          <a:srgbClr val="00B050"/>
                        </a:solidFill>
                        <a:effectLst/>
                        <a:latin typeface="Times New Roman"/>
                        <a:ea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pPr>
                      <a:endParaRPr lang="en-US" sz="2000" dirty="0">
                        <a:solidFill>
                          <a:srgbClr val="00B050"/>
                        </a:solidFill>
                        <a:effectLst/>
                        <a:latin typeface="Times New Roman"/>
                        <a:ea typeface="Times New Roman"/>
                      </a:endParaRPr>
                    </a:p>
                  </a:txBody>
                  <a:tcPr marL="68580" marR="68580" marT="0" marB="0"/>
                </a:tc>
                <a:extLst>
                  <a:ext uri="{0D108BD9-81ED-4DB2-BD59-A6C34878D82A}">
                    <a16:rowId xmlns:a16="http://schemas.microsoft.com/office/drawing/2014/main" val="10003"/>
                  </a:ext>
                </a:extLst>
              </a:tr>
              <a:tr h="329185">
                <a:tc>
                  <a:txBody>
                    <a:bodyPr/>
                    <a:lstStyle/>
                    <a:p>
                      <a:pPr marL="0" marR="0" algn="ctr">
                        <a:spcBef>
                          <a:spcPts val="0"/>
                        </a:spcBef>
                        <a:spcAft>
                          <a:spcPts val="0"/>
                        </a:spcAft>
                      </a:pPr>
                      <a:r>
                        <a:rPr lang="en-US" sz="2000" dirty="0">
                          <a:solidFill>
                            <a:srgbClr val="0070C0"/>
                          </a:solidFill>
                          <a:effectLst/>
                        </a:rPr>
                        <a:t>O</a:t>
                      </a:r>
                      <a:endParaRPr lang="en-US" sz="2000" dirty="0">
                        <a:solidFill>
                          <a:srgbClr val="0070C0"/>
                        </a:solidFill>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000" dirty="0">
                        <a:solidFill>
                          <a:srgbClr val="0070C0"/>
                        </a:solidFill>
                        <a:effectLst/>
                        <a:latin typeface="Times New Roman"/>
                        <a:ea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pPr>
                      <a:endParaRPr lang="en-US" sz="2000" dirty="0">
                        <a:solidFill>
                          <a:srgbClr val="0070C0"/>
                        </a:solidFill>
                        <a:effectLst/>
                        <a:latin typeface="Times New Roman"/>
                        <a:ea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pPr>
                      <a:endParaRPr lang="en-US" sz="2000" dirty="0">
                        <a:solidFill>
                          <a:srgbClr val="0070C0"/>
                        </a:solidFill>
                        <a:effectLst/>
                        <a:latin typeface="Times New Roman"/>
                        <a:ea typeface="Times New Roman"/>
                      </a:endParaRPr>
                    </a:p>
                  </a:txBody>
                  <a:tcPr marL="68580" marR="68580" marT="0" marB="0"/>
                </a:tc>
                <a:extLst>
                  <a:ext uri="{0D108BD9-81ED-4DB2-BD59-A6C34878D82A}">
                    <a16:rowId xmlns:a16="http://schemas.microsoft.com/office/drawing/2014/main" val="10004"/>
                  </a:ext>
                </a:extLst>
              </a:tr>
              <a:tr h="329185">
                <a:tc gridSpan="2">
                  <a:txBody>
                    <a:bodyPr/>
                    <a:lstStyle/>
                    <a:p>
                      <a:pPr marL="0" marR="0" algn="ctr">
                        <a:spcBef>
                          <a:spcPts val="0"/>
                        </a:spcBef>
                        <a:spcAft>
                          <a:spcPts val="0"/>
                        </a:spcAft>
                      </a:pPr>
                      <a:r>
                        <a:rPr lang="en-US" sz="2000">
                          <a:effectLst/>
                        </a:rPr>
                        <a:t> </a:t>
                      </a:r>
                      <a:endParaRPr lang="en-US" sz="2000">
                        <a:effectLst/>
                        <a:latin typeface="Times New Roman"/>
                        <a:ea typeface="Times New Roman"/>
                      </a:endParaRPr>
                    </a:p>
                  </a:txBody>
                  <a:tcPr marL="68580" marR="68580" marT="0" marB="0"/>
                </a:tc>
                <a:tc h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000">
                          <a:effectLst/>
                        </a:rPr>
                        <a:t> </a:t>
                      </a:r>
                      <a:endParaRPr lang="en-US" sz="2000">
                        <a:effectLst/>
                        <a:latin typeface="Times New Roman"/>
                        <a:ea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pPr>
                      <a:endParaRPr lang="en-US" sz="2000" b="1"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8194">
                                            <p:txEl>
                                              <p:pRg st="0" end="0"/>
                                            </p:txEl>
                                          </p:spTgt>
                                        </p:tgtEl>
                                        <p:attrNameLst>
                                          <p:attrName>style.visibility</p:attrName>
                                        </p:attrNameLst>
                                      </p:cBhvr>
                                      <p:to>
                                        <p:strVal val="visible"/>
                                      </p:to>
                                    </p:set>
                                    <p:animEffect transition="in" filter="fade">
                                      <p:cBhvr>
                                        <p:cTn id="7" dur="500"/>
                                        <p:tgtEl>
                                          <p:spTgt spid="64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8194">
                                            <p:txEl>
                                              <p:pRg st="2" end="2"/>
                                            </p:txEl>
                                          </p:spTgt>
                                        </p:tgtEl>
                                        <p:attrNameLst>
                                          <p:attrName>style.visibility</p:attrName>
                                        </p:attrNameLst>
                                      </p:cBhvr>
                                      <p:to>
                                        <p:strVal val="visible"/>
                                      </p:to>
                                    </p:set>
                                    <p:animEffect transition="in" filter="fade">
                                      <p:cBhvr>
                                        <p:cTn id="12" dur="500"/>
                                        <p:tgtEl>
                                          <p:spTgt spid="64819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8194" name="Rectangle 2"/>
          <p:cNvSpPr>
            <a:spLocks noGrp="1" noChangeArrowheads="1"/>
          </p:cNvSpPr>
          <p:nvPr>
            <p:ph type="body" idx="1"/>
          </p:nvPr>
        </p:nvSpPr>
        <p:spPr>
          <a:xfrm>
            <a:off x="8" y="762000"/>
            <a:ext cx="9144000" cy="1752600"/>
          </a:xfrm>
        </p:spPr>
        <p:txBody>
          <a:bodyPr/>
          <a:lstStyle/>
          <a:p>
            <a:pPr eaLnBrk="0" hangingPunct="0">
              <a:spcBef>
                <a:spcPct val="0"/>
              </a:spcBef>
            </a:pPr>
            <a:r>
              <a:rPr lang="en-US" altLang="en-US" sz="2300" dirty="0"/>
              <a:t>To find the molar mass of a compound, add the atomic masses of the atoms that make up the molecule.</a:t>
            </a:r>
          </a:p>
          <a:p>
            <a:pPr eaLnBrk="0" hangingPunct="0">
              <a:spcBef>
                <a:spcPct val="0"/>
              </a:spcBef>
            </a:pPr>
            <a:endParaRPr lang="en-US" altLang="en-US" sz="1100" dirty="0"/>
          </a:p>
          <a:p>
            <a:pPr eaLnBrk="0" hangingPunct="0">
              <a:spcBef>
                <a:spcPct val="0"/>
              </a:spcBef>
            </a:pPr>
            <a:r>
              <a:rPr lang="en-US" altLang="en-US" sz="2300" dirty="0">
                <a:solidFill>
                  <a:srgbClr val="00B050"/>
                </a:solidFill>
              </a:rPr>
              <a:t>A molecule of </a:t>
            </a:r>
            <a:r>
              <a:rPr lang="en-US" sz="2300" dirty="0">
                <a:solidFill>
                  <a:srgbClr val="00B050"/>
                </a:solidFill>
              </a:rPr>
              <a:t>H</a:t>
            </a:r>
            <a:r>
              <a:rPr lang="en-US" sz="2300" baseline="-25000" dirty="0">
                <a:solidFill>
                  <a:srgbClr val="00B050"/>
                </a:solidFill>
              </a:rPr>
              <a:t>3</a:t>
            </a:r>
            <a:r>
              <a:rPr lang="en-US" sz="2300" dirty="0">
                <a:solidFill>
                  <a:srgbClr val="00B050"/>
                </a:solidFill>
              </a:rPr>
              <a:t>PO</a:t>
            </a:r>
            <a:r>
              <a:rPr lang="en-US" sz="2300" baseline="-25000" dirty="0">
                <a:solidFill>
                  <a:srgbClr val="00B050"/>
                </a:solidFill>
              </a:rPr>
              <a:t>4 </a:t>
            </a:r>
            <a:r>
              <a:rPr lang="en-US" altLang="en-US" sz="2300" dirty="0">
                <a:solidFill>
                  <a:srgbClr val="00B050"/>
                </a:solidFill>
              </a:rPr>
              <a:t>is composed of three Hydrogen atoms, one Phosphorus atom, and four of oxygen atoms (</a:t>
            </a:r>
            <a:r>
              <a:rPr lang="en-US" altLang="en-US" sz="2300" i="1" dirty="0">
                <a:latin typeface="Times New Roman" panose="02020603050405020304" pitchFamily="18" charset="0"/>
                <a:cs typeface="Times New Roman" panose="02020603050405020304" pitchFamily="18" charset="0"/>
              </a:rPr>
              <a:t>round masses</a:t>
            </a:r>
            <a:r>
              <a:rPr lang="en-US" altLang="en-US" sz="2300" dirty="0">
                <a:solidFill>
                  <a:srgbClr val="00B050"/>
                </a:solidFill>
              </a:rPr>
              <a:t>).</a:t>
            </a:r>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p:txBody>
      </p:sp>
      <p:sp>
        <p:nvSpPr>
          <p:cNvPr id="648195" name="Rectangle 3"/>
          <p:cNvSpPr>
            <a:spLocks noGrp="1" noChangeArrowheads="1"/>
          </p:cNvSpPr>
          <p:nvPr>
            <p:ph type="title"/>
          </p:nvPr>
        </p:nvSpPr>
        <p:spPr>
          <a:xfrm>
            <a:off x="5861054" y="0"/>
            <a:ext cx="3282950" cy="574675"/>
          </a:xfrm>
        </p:spPr>
        <p:txBody>
          <a:bodyPr/>
          <a:lstStyle/>
          <a:p>
            <a:pPr algn="ctr"/>
            <a:r>
              <a:rPr lang="en-US" altLang="en-US" sz="4000" dirty="0"/>
              <a:t>Molar Mass</a:t>
            </a:r>
          </a:p>
        </p:txBody>
      </p:sp>
      <p:sp>
        <p:nvSpPr>
          <p:cNvPr id="648196" name="Text Box 4"/>
          <p:cNvSpPr txBox="1">
            <a:spLocks noChangeArrowheads="1"/>
          </p:cNvSpPr>
          <p:nvPr/>
        </p:nvSpPr>
        <p:spPr bwMode="auto">
          <a:xfrm>
            <a:off x="0" y="76201"/>
            <a:ext cx="6019800" cy="466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208" tIns="45604" rIns="91208" bIns="45604">
            <a:spAutoFit/>
          </a:bodyPr>
          <a:lstStyle/>
          <a:p>
            <a:pPr eaLnBrk="1" hangingPunct="1">
              <a:lnSpc>
                <a:spcPct val="90000"/>
              </a:lnSpc>
              <a:spcBef>
                <a:spcPct val="20000"/>
              </a:spcBef>
            </a:pPr>
            <a:r>
              <a:rPr lang="en-US" altLang="en-US" b="1" dirty="0">
                <a:solidFill>
                  <a:srgbClr val="658B92"/>
                </a:solidFill>
              </a:rPr>
              <a:t>The Mass of a Mole of a Compound</a:t>
            </a:r>
          </a:p>
        </p:txBody>
      </p:sp>
      <p:sp>
        <p:nvSpPr>
          <p:cNvPr id="7" name="Rectangle 6"/>
          <p:cNvSpPr/>
          <p:nvPr/>
        </p:nvSpPr>
        <p:spPr>
          <a:xfrm>
            <a:off x="2" y="5638811"/>
            <a:ext cx="9143998" cy="976999"/>
          </a:xfrm>
          <a:prstGeom prst="rect">
            <a:avLst/>
          </a:prstGeom>
        </p:spPr>
        <p:txBody>
          <a:bodyPr wrap="square" lIns="91250" tIns="45625" rIns="91250" bIns="45625">
            <a:spAutoFit/>
          </a:bodyPr>
          <a:lstStyle/>
          <a:p>
            <a:pPr marL="0" lvl="1" algn="ctr">
              <a:spcBef>
                <a:spcPct val="50000"/>
              </a:spcBef>
            </a:pPr>
            <a:r>
              <a:rPr lang="en-US" altLang="en-US" sz="2300" dirty="0">
                <a:solidFill>
                  <a:srgbClr val="00B050"/>
                </a:solidFill>
              </a:rPr>
              <a:t>1 </a:t>
            </a:r>
            <a:r>
              <a:rPr lang="en-US" altLang="en-US" sz="2300" dirty="0" err="1">
                <a:solidFill>
                  <a:srgbClr val="00B050"/>
                </a:solidFill>
              </a:rPr>
              <a:t>mol</a:t>
            </a:r>
            <a:r>
              <a:rPr lang="en-US" altLang="en-US" sz="2300" dirty="0">
                <a:solidFill>
                  <a:srgbClr val="00B050"/>
                </a:solidFill>
              </a:rPr>
              <a:t> of </a:t>
            </a:r>
            <a:r>
              <a:rPr lang="en-US" sz="2300" dirty="0">
                <a:solidFill>
                  <a:srgbClr val="00B050"/>
                </a:solidFill>
              </a:rPr>
              <a:t>H</a:t>
            </a:r>
            <a:r>
              <a:rPr lang="en-US" sz="2300" baseline="-25000" dirty="0">
                <a:solidFill>
                  <a:srgbClr val="00B050"/>
                </a:solidFill>
              </a:rPr>
              <a:t>3</a:t>
            </a:r>
            <a:r>
              <a:rPr lang="en-US" sz="2300" dirty="0">
                <a:solidFill>
                  <a:srgbClr val="00B050"/>
                </a:solidFill>
              </a:rPr>
              <a:t>PO</a:t>
            </a:r>
            <a:r>
              <a:rPr lang="en-US" sz="2300" baseline="-25000" dirty="0">
                <a:solidFill>
                  <a:srgbClr val="00B050"/>
                </a:solidFill>
              </a:rPr>
              <a:t>4 </a:t>
            </a:r>
            <a:r>
              <a:rPr lang="en-US" altLang="en-US" sz="2300" dirty="0">
                <a:solidFill>
                  <a:srgbClr val="00B050"/>
                </a:solidFill>
              </a:rPr>
              <a:t>has a mass of 98 g. </a:t>
            </a:r>
          </a:p>
          <a:p>
            <a:pPr marL="0" lvl="1" algn="ctr">
              <a:spcBef>
                <a:spcPct val="50000"/>
              </a:spcBef>
            </a:pPr>
            <a:r>
              <a:rPr lang="en-US" altLang="en-US" sz="2300" dirty="0">
                <a:solidFill>
                  <a:srgbClr val="FF0000"/>
                </a:solidFill>
              </a:rPr>
              <a:t>This is the mass of 6.02 x 10</a:t>
            </a:r>
            <a:r>
              <a:rPr lang="en-US" altLang="en-US" sz="2300" baseline="30000" dirty="0">
                <a:solidFill>
                  <a:srgbClr val="FF0000"/>
                </a:solidFill>
              </a:rPr>
              <a:t>23</a:t>
            </a:r>
            <a:r>
              <a:rPr lang="en-US" altLang="en-US" sz="2300" dirty="0">
                <a:solidFill>
                  <a:srgbClr val="FF0000"/>
                </a:solidFill>
              </a:rPr>
              <a:t> molecules of </a:t>
            </a:r>
            <a:r>
              <a:rPr lang="en-US" sz="2100" dirty="0">
                <a:solidFill>
                  <a:srgbClr val="FF0000"/>
                </a:solidFill>
              </a:rPr>
              <a:t>H</a:t>
            </a:r>
            <a:r>
              <a:rPr lang="en-US" sz="2100" baseline="-25000" dirty="0">
                <a:solidFill>
                  <a:srgbClr val="FF0000"/>
                </a:solidFill>
              </a:rPr>
              <a:t>3</a:t>
            </a:r>
            <a:r>
              <a:rPr lang="en-US" sz="2100" dirty="0">
                <a:solidFill>
                  <a:srgbClr val="FF0000"/>
                </a:solidFill>
              </a:rPr>
              <a:t>PO</a:t>
            </a:r>
            <a:r>
              <a:rPr lang="en-US" sz="2100" baseline="-25000" dirty="0">
                <a:solidFill>
                  <a:srgbClr val="FF0000"/>
                </a:solidFill>
              </a:rPr>
              <a:t>4 </a:t>
            </a:r>
            <a:r>
              <a:rPr lang="en-US" altLang="en-US" sz="2300" dirty="0">
                <a:solidFill>
                  <a:srgbClr val="FF0000"/>
                </a:solidFill>
              </a:rPr>
              <a:t>.</a:t>
            </a:r>
          </a:p>
        </p:txBody>
      </p:sp>
      <p:graphicFrame>
        <p:nvGraphicFramePr>
          <p:cNvPr id="3" name="Table 2"/>
          <p:cNvGraphicFramePr>
            <a:graphicFrameLocks noGrp="1"/>
          </p:cNvGraphicFramePr>
          <p:nvPr/>
        </p:nvGraphicFramePr>
        <p:xfrm>
          <a:off x="1219199" y="2590800"/>
          <a:ext cx="6400803" cy="2743206"/>
        </p:xfrm>
        <a:graphic>
          <a:graphicData uri="http://schemas.openxmlformats.org/drawingml/2006/table">
            <a:tbl>
              <a:tblPr>
                <a:tableStyleId>{616DA210-FB5B-4158-B5E0-FEB733F419BA}</a:tableStyleId>
              </a:tblPr>
              <a:tblGrid>
                <a:gridCol w="984739">
                  <a:extLst>
                    <a:ext uri="{9D8B030D-6E8A-4147-A177-3AD203B41FA5}">
                      <a16:colId xmlns:a16="http://schemas.microsoft.com/office/drawing/2014/main" val="20000"/>
                    </a:ext>
                  </a:extLst>
                </a:gridCol>
                <a:gridCol w="1378634">
                  <a:extLst>
                    <a:ext uri="{9D8B030D-6E8A-4147-A177-3AD203B41FA5}">
                      <a16:colId xmlns:a16="http://schemas.microsoft.com/office/drawing/2014/main" val="20001"/>
                    </a:ext>
                  </a:extLst>
                </a:gridCol>
                <a:gridCol w="492369">
                  <a:extLst>
                    <a:ext uri="{9D8B030D-6E8A-4147-A177-3AD203B41FA5}">
                      <a16:colId xmlns:a16="http://schemas.microsoft.com/office/drawing/2014/main" val="20002"/>
                    </a:ext>
                  </a:extLst>
                </a:gridCol>
                <a:gridCol w="1280161">
                  <a:extLst>
                    <a:ext uri="{9D8B030D-6E8A-4147-A177-3AD203B41FA5}">
                      <a16:colId xmlns:a16="http://schemas.microsoft.com/office/drawing/2014/main" val="20003"/>
                    </a:ext>
                  </a:extLst>
                </a:gridCol>
                <a:gridCol w="393896">
                  <a:extLst>
                    <a:ext uri="{9D8B030D-6E8A-4147-A177-3AD203B41FA5}">
                      <a16:colId xmlns:a16="http://schemas.microsoft.com/office/drawing/2014/main" val="20004"/>
                    </a:ext>
                  </a:extLst>
                </a:gridCol>
                <a:gridCol w="1871004">
                  <a:extLst>
                    <a:ext uri="{9D8B030D-6E8A-4147-A177-3AD203B41FA5}">
                      <a16:colId xmlns:a16="http://schemas.microsoft.com/office/drawing/2014/main" val="20005"/>
                    </a:ext>
                  </a:extLst>
                </a:gridCol>
              </a:tblGrid>
              <a:tr h="438913">
                <a:tc gridSpan="6">
                  <a:txBody>
                    <a:bodyPr/>
                    <a:lstStyle/>
                    <a:p>
                      <a:pPr marL="0" marR="0" algn="ctr">
                        <a:spcBef>
                          <a:spcPts val="0"/>
                        </a:spcBef>
                        <a:spcAft>
                          <a:spcPts val="0"/>
                        </a:spcAft>
                      </a:pPr>
                      <a:r>
                        <a:rPr lang="en-US" sz="2000" dirty="0">
                          <a:effectLst/>
                        </a:rPr>
                        <a:t>H</a:t>
                      </a:r>
                      <a:r>
                        <a:rPr lang="en-US" sz="2000" baseline="-25000" dirty="0">
                          <a:effectLst/>
                        </a:rPr>
                        <a:t>3</a:t>
                      </a:r>
                      <a:r>
                        <a:rPr lang="en-US" sz="2000" dirty="0">
                          <a:effectLst/>
                        </a:rPr>
                        <a:t>PO</a:t>
                      </a:r>
                      <a:r>
                        <a:rPr lang="en-US" sz="2000" baseline="-25000" dirty="0">
                          <a:effectLst/>
                        </a:rPr>
                        <a:t>4</a:t>
                      </a:r>
                      <a:endParaRPr lang="en-US" sz="2000" dirty="0">
                        <a:effectLst/>
                        <a:latin typeface="Times New Roman"/>
                        <a:ea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87553">
                <a:tc>
                  <a:txBody>
                    <a:bodyPr/>
                    <a:lstStyle/>
                    <a:p>
                      <a:pPr marL="0" marR="0" algn="ctr">
                        <a:spcBef>
                          <a:spcPts val="0"/>
                        </a:spcBef>
                        <a:spcAft>
                          <a:spcPts val="0"/>
                        </a:spcAft>
                      </a:pPr>
                      <a:r>
                        <a:rPr lang="en-US" sz="2000" dirty="0">
                          <a:effectLst/>
                        </a:rPr>
                        <a:t>Atom</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 atoms in Formula</a:t>
                      </a:r>
                      <a:endParaRPr lang="en-US" sz="2000" dirty="0">
                        <a:effectLst/>
                        <a:latin typeface="Times New Roman"/>
                        <a:ea typeface="Times New Roman"/>
                      </a:endParaRPr>
                    </a:p>
                  </a:txBody>
                  <a:tcPr marL="68580" marR="68580" marT="0" marB="0" anchor="ctr"/>
                </a:tc>
                <a:tc rowSpan="5">
                  <a:txBody>
                    <a:bodyPr/>
                    <a:lstStyle/>
                    <a:p>
                      <a:pPr marL="0" marR="0" algn="ctr">
                        <a:spcBef>
                          <a:spcPts val="0"/>
                        </a:spcBef>
                        <a:spcAft>
                          <a:spcPts val="0"/>
                        </a:spcAft>
                      </a:pPr>
                      <a:r>
                        <a:rPr lang="en-US" sz="2000" dirty="0">
                          <a:solidFill>
                            <a:srgbClr val="0070C0"/>
                          </a:solidFill>
                          <a:effectLst/>
                        </a:rPr>
                        <a:t> </a:t>
                      </a:r>
                    </a:p>
                    <a:p>
                      <a:pPr marL="0" marR="0" algn="ctr">
                        <a:spcBef>
                          <a:spcPts val="0"/>
                        </a:spcBef>
                        <a:spcAft>
                          <a:spcPts val="0"/>
                        </a:spcAft>
                      </a:pPr>
                      <a:r>
                        <a:rPr lang="en-US" sz="2000" dirty="0">
                          <a:solidFill>
                            <a:srgbClr val="0070C0"/>
                          </a:solidFill>
                          <a:effectLst/>
                        </a:rPr>
                        <a:t> </a:t>
                      </a:r>
                    </a:p>
                    <a:p>
                      <a:pPr marL="0" marR="0" algn="ctr">
                        <a:spcBef>
                          <a:spcPts val="0"/>
                        </a:spcBef>
                        <a:spcAft>
                          <a:spcPts val="0"/>
                        </a:spcAft>
                      </a:pPr>
                      <a:r>
                        <a:rPr lang="en-US" sz="2000" dirty="0">
                          <a:solidFill>
                            <a:srgbClr val="0070C0"/>
                          </a:solidFill>
                          <a:effectLst/>
                        </a:rPr>
                        <a:t> </a:t>
                      </a:r>
                    </a:p>
                    <a:p>
                      <a:pPr marL="0" marR="0" algn="ctr">
                        <a:spcBef>
                          <a:spcPts val="0"/>
                        </a:spcBef>
                        <a:spcAft>
                          <a:spcPts val="0"/>
                        </a:spcAft>
                      </a:pPr>
                      <a:r>
                        <a:rPr lang="en-US" sz="2000" dirty="0">
                          <a:solidFill>
                            <a:schemeClr val="tx1"/>
                          </a:solidFill>
                          <a:effectLst/>
                        </a:rPr>
                        <a:t>x</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Atomic Mass</a:t>
                      </a:r>
                      <a:endParaRPr lang="en-US" sz="2000" dirty="0">
                        <a:effectLst/>
                        <a:latin typeface="Times New Roman"/>
                        <a:ea typeface="Times New Roman"/>
                      </a:endParaRPr>
                    </a:p>
                  </a:txBody>
                  <a:tcPr marL="68580" marR="68580" marT="0" marB="0" anchor="ctr"/>
                </a:tc>
                <a:tc rowSpan="5">
                  <a:txBody>
                    <a:bodyPr/>
                    <a:lstStyle/>
                    <a:p>
                      <a:pPr marL="0" marR="0" algn="ctr">
                        <a:spcBef>
                          <a:spcPts val="0"/>
                        </a:spcBef>
                        <a:spcAft>
                          <a:spcPts val="0"/>
                        </a:spcAft>
                      </a:pPr>
                      <a:r>
                        <a:rPr lang="en-US" sz="2000" dirty="0">
                          <a:solidFill>
                            <a:srgbClr val="0070C0"/>
                          </a:solidFill>
                          <a:effectLst/>
                        </a:rPr>
                        <a:t> </a:t>
                      </a:r>
                    </a:p>
                    <a:p>
                      <a:pPr marL="0" marR="0">
                        <a:spcBef>
                          <a:spcPts val="0"/>
                        </a:spcBef>
                        <a:spcAft>
                          <a:spcPts val="0"/>
                        </a:spcAft>
                      </a:pPr>
                      <a:r>
                        <a:rPr lang="en-US" sz="2000" dirty="0">
                          <a:solidFill>
                            <a:srgbClr val="0070C0"/>
                          </a:solidFill>
                          <a:effectLst/>
                        </a:rPr>
                        <a:t> </a:t>
                      </a:r>
                    </a:p>
                    <a:p>
                      <a:pPr marL="0" marR="0">
                        <a:spcBef>
                          <a:spcPts val="0"/>
                        </a:spcBef>
                        <a:spcAft>
                          <a:spcPts val="0"/>
                        </a:spcAft>
                      </a:pPr>
                      <a:r>
                        <a:rPr lang="en-US" sz="2000" dirty="0">
                          <a:solidFill>
                            <a:srgbClr val="0070C0"/>
                          </a:solidFill>
                          <a:effectLst/>
                        </a:rPr>
                        <a:t> </a:t>
                      </a:r>
                    </a:p>
                    <a:p>
                      <a:pPr marL="0" marR="0">
                        <a:spcBef>
                          <a:spcPts val="0"/>
                        </a:spcBef>
                        <a:spcAft>
                          <a:spcPts val="0"/>
                        </a:spcAft>
                      </a:pPr>
                      <a:r>
                        <a:rPr lang="en-US" sz="2000" dirty="0">
                          <a:solidFill>
                            <a:schemeClr val="tx1"/>
                          </a:solidFill>
                          <a:effectLst/>
                        </a:rPr>
                        <a:t>=</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Total Mass of Element</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29185">
                <a:tc>
                  <a:txBody>
                    <a:bodyPr/>
                    <a:lstStyle/>
                    <a:p>
                      <a:pPr marL="0" marR="0" algn="ctr">
                        <a:spcBef>
                          <a:spcPts val="0"/>
                        </a:spcBef>
                        <a:spcAft>
                          <a:spcPts val="0"/>
                        </a:spcAft>
                      </a:pPr>
                      <a:r>
                        <a:rPr lang="en-US" sz="2000" dirty="0">
                          <a:solidFill>
                            <a:srgbClr val="FF0000"/>
                          </a:solidFill>
                          <a:effectLst/>
                        </a:rPr>
                        <a:t>H</a:t>
                      </a:r>
                      <a:endParaRPr lang="en-US" sz="2000" dirty="0">
                        <a:solidFill>
                          <a:srgbClr val="FF000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rgbClr val="FF0000"/>
                          </a:solidFill>
                          <a:effectLst/>
                        </a:rPr>
                        <a:t>3</a:t>
                      </a:r>
                      <a:endParaRPr lang="en-US" sz="2000" dirty="0">
                        <a:solidFill>
                          <a:srgbClr val="FF0000"/>
                        </a:solidFill>
                        <a:effectLst/>
                        <a:latin typeface="Times New Roman"/>
                        <a:ea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2000" dirty="0">
                          <a:solidFill>
                            <a:srgbClr val="FF0000"/>
                          </a:solidFill>
                          <a:effectLst/>
                        </a:rPr>
                        <a:t>1</a:t>
                      </a:r>
                      <a:endParaRPr lang="en-US" sz="2000" dirty="0">
                        <a:solidFill>
                          <a:srgbClr val="FF0000"/>
                        </a:solidFill>
                        <a:effectLst/>
                        <a:latin typeface="Times New Roman"/>
                        <a:ea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2000" dirty="0">
                          <a:solidFill>
                            <a:srgbClr val="FF0000"/>
                          </a:solidFill>
                          <a:effectLst/>
                        </a:rPr>
                        <a:t>3</a:t>
                      </a:r>
                      <a:endParaRPr lang="en-US" sz="2000" dirty="0">
                        <a:solidFill>
                          <a:srgbClr val="FF0000"/>
                        </a:solidFill>
                        <a:effectLst/>
                        <a:latin typeface="Times New Roman"/>
                        <a:ea typeface="Times New Roman"/>
                      </a:endParaRPr>
                    </a:p>
                  </a:txBody>
                  <a:tcPr marL="68580" marR="68580" marT="0" marB="0"/>
                </a:tc>
                <a:extLst>
                  <a:ext uri="{0D108BD9-81ED-4DB2-BD59-A6C34878D82A}">
                    <a16:rowId xmlns:a16="http://schemas.microsoft.com/office/drawing/2014/main" val="10002"/>
                  </a:ext>
                </a:extLst>
              </a:tr>
              <a:tr h="329185">
                <a:tc>
                  <a:txBody>
                    <a:bodyPr/>
                    <a:lstStyle/>
                    <a:p>
                      <a:pPr marL="0" marR="0" algn="ctr">
                        <a:spcBef>
                          <a:spcPts val="0"/>
                        </a:spcBef>
                        <a:spcAft>
                          <a:spcPts val="0"/>
                        </a:spcAft>
                      </a:pPr>
                      <a:r>
                        <a:rPr lang="en-US" sz="2000" dirty="0">
                          <a:solidFill>
                            <a:srgbClr val="00B050"/>
                          </a:solidFill>
                          <a:effectLst/>
                        </a:rPr>
                        <a:t>P</a:t>
                      </a:r>
                      <a:endParaRPr lang="en-US" sz="2000" dirty="0">
                        <a:solidFill>
                          <a:srgbClr val="00B05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rgbClr val="00B050"/>
                          </a:solidFill>
                          <a:effectLst/>
                        </a:rPr>
                        <a:t>1</a:t>
                      </a:r>
                      <a:endParaRPr lang="en-US" sz="2000" dirty="0">
                        <a:solidFill>
                          <a:srgbClr val="00B050"/>
                        </a:solidFill>
                        <a:effectLst/>
                        <a:latin typeface="Times New Roman"/>
                        <a:ea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2000" dirty="0">
                          <a:solidFill>
                            <a:srgbClr val="00B050"/>
                          </a:solidFill>
                          <a:effectLst/>
                        </a:rPr>
                        <a:t>31</a:t>
                      </a:r>
                      <a:endParaRPr lang="en-US" sz="2000" dirty="0">
                        <a:solidFill>
                          <a:srgbClr val="00B050"/>
                        </a:solidFill>
                        <a:effectLst/>
                        <a:latin typeface="Times New Roman"/>
                        <a:ea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2000" dirty="0">
                          <a:solidFill>
                            <a:srgbClr val="00B050"/>
                          </a:solidFill>
                          <a:effectLst/>
                        </a:rPr>
                        <a:t>31</a:t>
                      </a:r>
                      <a:endParaRPr lang="en-US" sz="2000" dirty="0">
                        <a:solidFill>
                          <a:srgbClr val="00B050"/>
                        </a:solidFill>
                        <a:effectLst/>
                        <a:latin typeface="Times New Roman"/>
                        <a:ea typeface="Times New Roman"/>
                      </a:endParaRPr>
                    </a:p>
                  </a:txBody>
                  <a:tcPr marL="68580" marR="68580" marT="0" marB="0"/>
                </a:tc>
                <a:extLst>
                  <a:ext uri="{0D108BD9-81ED-4DB2-BD59-A6C34878D82A}">
                    <a16:rowId xmlns:a16="http://schemas.microsoft.com/office/drawing/2014/main" val="10003"/>
                  </a:ext>
                </a:extLst>
              </a:tr>
              <a:tr h="329185">
                <a:tc>
                  <a:txBody>
                    <a:bodyPr/>
                    <a:lstStyle/>
                    <a:p>
                      <a:pPr marL="0" marR="0" algn="ctr">
                        <a:spcBef>
                          <a:spcPts val="0"/>
                        </a:spcBef>
                        <a:spcAft>
                          <a:spcPts val="0"/>
                        </a:spcAft>
                      </a:pPr>
                      <a:r>
                        <a:rPr lang="en-US" sz="2000" dirty="0">
                          <a:solidFill>
                            <a:srgbClr val="0070C0"/>
                          </a:solidFill>
                          <a:effectLst/>
                        </a:rPr>
                        <a:t>O</a:t>
                      </a:r>
                      <a:endParaRPr lang="en-US" sz="2000" dirty="0">
                        <a:solidFill>
                          <a:srgbClr val="0070C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rgbClr val="0070C0"/>
                          </a:solidFill>
                          <a:effectLst/>
                        </a:rPr>
                        <a:t>4</a:t>
                      </a:r>
                      <a:endParaRPr lang="en-US" sz="2000" dirty="0">
                        <a:solidFill>
                          <a:srgbClr val="0070C0"/>
                        </a:solidFill>
                        <a:effectLst/>
                        <a:latin typeface="Times New Roman"/>
                        <a:ea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2000" dirty="0">
                          <a:solidFill>
                            <a:srgbClr val="0070C0"/>
                          </a:solidFill>
                          <a:effectLst/>
                        </a:rPr>
                        <a:t>16</a:t>
                      </a:r>
                      <a:endParaRPr lang="en-US" sz="2000" dirty="0">
                        <a:solidFill>
                          <a:srgbClr val="0070C0"/>
                        </a:solidFill>
                        <a:effectLst/>
                        <a:latin typeface="Times New Roman"/>
                        <a:ea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2000" dirty="0">
                          <a:solidFill>
                            <a:srgbClr val="0070C0"/>
                          </a:solidFill>
                          <a:effectLst/>
                        </a:rPr>
                        <a:t>64</a:t>
                      </a:r>
                      <a:endParaRPr lang="en-US" sz="2000" dirty="0">
                        <a:solidFill>
                          <a:srgbClr val="0070C0"/>
                        </a:solidFill>
                        <a:effectLst/>
                        <a:latin typeface="Times New Roman"/>
                        <a:ea typeface="Times New Roman"/>
                      </a:endParaRPr>
                    </a:p>
                  </a:txBody>
                  <a:tcPr marL="68580" marR="68580" marT="0" marB="0"/>
                </a:tc>
                <a:extLst>
                  <a:ext uri="{0D108BD9-81ED-4DB2-BD59-A6C34878D82A}">
                    <a16:rowId xmlns:a16="http://schemas.microsoft.com/office/drawing/2014/main" val="10004"/>
                  </a:ext>
                </a:extLst>
              </a:tr>
              <a:tr h="329185">
                <a:tc gridSpan="2">
                  <a:txBody>
                    <a:bodyPr/>
                    <a:lstStyle/>
                    <a:p>
                      <a:pPr marL="0" marR="0" algn="ctr">
                        <a:spcBef>
                          <a:spcPts val="0"/>
                        </a:spcBef>
                        <a:spcAft>
                          <a:spcPts val="0"/>
                        </a:spcAft>
                      </a:pPr>
                      <a:r>
                        <a:rPr lang="en-US" sz="2000">
                          <a:effectLst/>
                        </a:rPr>
                        <a:t> </a:t>
                      </a:r>
                      <a:endParaRPr lang="en-US" sz="2000">
                        <a:effectLst/>
                        <a:latin typeface="Times New Roman"/>
                        <a:ea typeface="Times New Roman"/>
                      </a:endParaRPr>
                    </a:p>
                  </a:txBody>
                  <a:tcPr marL="68580" marR="68580" marT="0" marB="0"/>
                </a:tc>
                <a:tc h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000">
                          <a:effectLst/>
                        </a:rPr>
                        <a:t> </a:t>
                      </a:r>
                      <a:endParaRPr lang="en-US" sz="2000">
                        <a:effectLst/>
                        <a:latin typeface="Times New Roman"/>
                        <a:ea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2000" b="1" dirty="0">
                          <a:effectLst/>
                        </a:rPr>
                        <a:t>98 </a:t>
                      </a:r>
                      <a:r>
                        <a:rPr lang="en-US" sz="2000" b="1" dirty="0" err="1">
                          <a:effectLst/>
                        </a:rPr>
                        <a:t>amu</a:t>
                      </a:r>
                      <a:endParaRPr lang="en-US" sz="2000" b="1"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279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5" name="Rectangle 3"/>
          <p:cNvSpPr>
            <a:spLocks noGrp="1" noChangeArrowheads="1"/>
          </p:cNvSpPr>
          <p:nvPr>
            <p:ph type="title"/>
          </p:nvPr>
        </p:nvSpPr>
        <p:spPr>
          <a:xfrm>
            <a:off x="1981206" y="0"/>
            <a:ext cx="7162800" cy="914400"/>
          </a:xfrm>
        </p:spPr>
        <p:txBody>
          <a:bodyPr/>
          <a:lstStyle/>
          <a:p>
            <a:pPr algn="ctr"/>
            <a:r>
              <a:rPr lang="en-US" altLang="en-US" sz="4000" dirty="0"/>
              <a:t>Molar Mass of a Compound</a:t>
            </a:r>
          </a:p>
        </p:txBody>
      </p:sp>
      <p:sp>
        <p:nvSpPr>
          <p:cNvPr id="6" name="Rectangle 5"/>
          <p:cNvSpPr/>
          <p:nvPr/>
        </p:nvSpPr>
        <p:spPr>
          <a:xfrm>
            <a:off x="8" y="1143001"/>
            <a:ext cx="9144000" cy="3877793"/>
          </a:xfrm>
          <a:prstGeom prst="rect">
            <a:avLst/>
          </a:prstGeom>
        </p:spPr>
        <p:txBody>
          <a:bodyPr wrap="square" lIns="91250" tIns="45625" rIns="91250" bIns="45625">
            <a:spAutoFit/>
          </a:bodyPr>
          <a:lstStyle/>
          <a:p>
            <a:r>
              <a:rPr lang="en-US" sz="2300" dirty="0">
                <a:solidFill>
                  <a:srgbClr val="00B0F0"/>
                </a:solidFill>
              </a:rPr>
              <a:t>Determine the molar masses of table salt and carbon dioxide.</a:t>
            </a:r>
          </a:p>
          <a:p>
            <a:endParaRPr lang="en-US" sz="1100" dirty="0"/>
          </a:p>
          <a:p>
            <a:r>
              <a:rPr lang="en-US" sz="2300" dirty="0"/>
              <a:t>1 compound </a:t>
            </a:r>
            <a:r>
              <a:rPr lang="en-US" sz="2300" dirty="0" err="1"/>
              <a:t>NaCl</a:t>
            </a:r>
            <a:r>
              <a:rPr lang="en-US" sz="2300" dirty="0"/>
              <a:t> = </a:t>
            </a:r>
            <a:endParaRPr lang="en-US" sz="2300" dirty="0">
              <a:solidFill>
                <a:srgbClr val="00B050"/>
              </a:solidFill>
            </a:endParaRPr>
          </a:p>
          <a:p>
            <a:pPr>
              <a:tabLst>
                <a:tab pos="2859533" algn="l"/>
              </a:tabLst>
            </a:pPr>
            <a:endParaRPr lang="en-US" sz="2300" dirty="0">
              <a:solidFill>
                <a:srgbClr val="00B050"/>
              </a:solidFill>
            </a:endParaRPr>
          </a:p>
          <a:p>
            <a:pPr>
              <a:tabLst>
                <a:tab pos="2859533" algn="l"/>
              </a:tabLst>
            </a:pPr>
            <a:endParaRPr lang="en-US" sz="2300" dirty="0">
              <a:solidFill>
                <a:srgbClr val="00B050"/>
              </a:solidFill>
            </a:endParaRPr>
          </a:p>
          <a:p>
            <a:pPr>
              <a:tabLst>
                <a:tab pos="2859533" algn="l"/>
              </a:tabLst>
            </a:pPr>
            <a:endParaRPr lang="en-US" sz="2300" dirty="0">
              <a:solidFill>
                <a:srgbClr val="00B050"/>
              </a:solidFill>
            </a:endParaRPr>
          </a:p>
          <a:p>
            <a:pPr>
              <a:tabLst>
                <a:tab pos="2859533" algn="l"/>
              </a:tabLst>
            </a:pPr>
            <a:endParaRPr lang="en-US" sz="2300" dirty="0">
              <a:solidFill>
                <a:srgbClr val="00B050"/>
              </a:solidFill>
            </a:endParaRPr>
          </a:p>
          <a:p>
            <a:pPr>
              <a:tabLst>
                <a:tab pos="2859533" algn="l"/>
              </a:tabLst>
            </a:pPr>
            <a:endParaRPr lang="en-US" sz="2300" dirty="0">
              <a:solidFill>
                <a:srgbClr val="00B050"/>
              </a:solidFill>
            </a:endParaRPr>
          </a:p>
          <a:p>
            <a:pPr>
              <a:tabLst>
                <a:tab pos="2859533" algn="l"/>
              </a:tabLst>
            </a:pPr>
            <a:endParaRPr lang="en-US" sz="2300" dirty="0"/>
          </a:p>
          <a:p>
            <a:pPr lvl="0"/>
            <a:r>
              <a:rPr lang="en-US" sz="2300" dirty="0"/>
              <a:t>1 molecule CO</a:t>
            </a:r>
            <a:r>
              <a:rPr lang="en-US" sz="2300" baseline="-25000" dirty="0"/>
              <a:t>2</a:t>
            </a:r>
            <a:r>
              <a:rPr lang="en-US" sz="2300" dirty="0"/>
              <a:t> = </a:t>
            </a:r>
            <a:endParaRPr lang="en-US" sz="2300" dirty="0">
              <a:solidFill>
                <a:srgbClr val="00B050"/>
              </a:solidFill>
            </a:endParaRPr>
          </a:p>
          <a:p>
            <a:pPr>
              <a:spcBef>
                <a:spcPts val="601"/>
              </a:spcBef>
            </a:pPr>
            <a:endParaRPr lang="en-US" sz="2300" dirty="0"/>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3608" cy="1033145"/>
          </a:xfrm>
          <a:prstGeom prst="rect">
            <a:avLst/>
          </a:prstGeom>
          <a:noFill/>
          <a:ln>
            <a:noFill/>
          </a:ln>
          <a:effectLst/>
        </p:spPr>
      </p:pic>
      <p:sp>
        <p:nvSpPr>
          <p:cNvPr id="2" name="Footer Placeholder 1"/>
          <p:cNvSpPr>
            <a:spLocks noGrp="1"/>
          </p:cNvSpPr>
          <p:nvPr>
            <p:ph type="ftr" sz="quarter" idx="10"/>
          </p:nvPr>
        </p:nvSpPr>
        <p:spPr/>
        <p:txBody>
          <a:bodyPr/>
          <a:lstStyle/>
          <a:p>
            <a:r>
              <a:rPr lang="en-US" altLang="en-US"/>
              <a:t>Molar Quantities</a:t>
            </a:r>
          </a:p>
        </p:txBody>
      </p:sp>
    </p:spTree>
    <p:extLst>
      <p:ext uri="{BB962C8B-B14F-4D97-AF65-F5344CB8AC3E}">
        <p14:creationId xmlns:p14="http://schemas.microsoft.com/office/powerpoint/2010/main" val="3860426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5" name="Rectangle 3"/>
          <p:cNvSpPr>
            <a:spLocks noGrp="1" noChangeArrowheads="1"/>
          </p:cNvSpPr>
          <p:nvPr>
            <p:ph type="title"/>
          </p:nvPr>
        </p:nvSpPr>
        <p:spPr>
          <a:xfrm>
            <a:off x="1981206" y="0"/>
            <a:ext cx="7162800" cy="914400"/>
          </a:xfrm>
        </p:spPr>
        <p:txBody>
          <a:bodyPr/>
          <a:lstStyle/>
          <a:p>
            <a:pPr algn="ctr"/>
            <a:r>
              <a:rPr lang="en-US" altLang="en-US" sz="4000" dirty="0"/>
              <a:t>Molar Mass of a Compound</a:t>
            </a:r>
          </a:p>
        </p:txBody>
      </p:sp>
      <p:sp>
        <p:nvSpPr>
          <p:cNvPr id="6" name="Rectangle 5"/>
          <p:cNvSpPr/>
          <p:nvPr/>
        </p:nvSpPr>
        <p:spPr>
          <a:xfrm>
            <a:off x="8" y="1143011"/>
            <a:ext cx="9144000" cy="5247399"/>
          </a:xfrm>
          <a:prstGeom prst="rect">
            <a:avLst/>
          </a:prstGeom>
        </p:spPr>
        <p:txBody>
          <a:bodyPr wrap="square" lIns="91250" tIns="45625" rIns="91250" bIns="45625">
            <a:spAutoFit/>
          </a:bodyPr>
          <a:lstStyle/>
          <a:p>
            <a:r>
              <a:rPr lang="en-US" sz="2300" dirty="0">
                <a:solidFill>
                  <a:srgbClr val="00B0F0"/>
                </a:solidFill>
              </a:rPr>
              <a:t>Determine the molar masses of table salt and carbon dioxide.</a:t>
            </a:r>
          </a:p>
          <a:p>
            <a:endParaRPr lang="en-US" sz="1100" dirty="0"/>
          </a:p>
          <a:p>
            <a:r>
              <a:rPr lang="en-US" sz="2300" dirty="0"/>
              <a:t>1 compound NaCl = </a:t>
            </a:r>
            <a:r>
              <a:rPr lang="en-US" sz="2300" dirty="0">
                <a:solidFill>
                  <a:srgbClr val="00B050"/>
                </a:solidFill>
              </a:rPr>
              <a:t>(1 x 23 </a:t>
            </a:r>
            <a:r>
              <a:rPr lang="en-US" sz="2300" dirty="0" err="1">
                <a:solidFill>
                  <a:srgbClr val="00B050"/>
                </a:solidFill>
              </a:rPr>
              <a:t>amu</a:t>
            </a:r>
            <a:r>
              <a:rPr lang="en-US" sz="2300" dirty="0">
                <a:solidFill>
                  <a:srgbClr val="00B050"/>
                </a:solidFill>
              </a:rPr>
              <a:t>) + (1 x 35 </a:t>
            </a:r>
            <a:r>
              <a:rPr lang="en-US" sz="2300" dirty="0" err="1">
                <a:solidFill>
                  <a:srgbClr val="00B050"/>
                </a:solidFill>
              </a:rPr>
              <a:t>amu</a:t>
            </a:r>
            <a:r>
              <a:rPr lang="en-US" sz="2300" dirty="0">
                <a:solidFill>
                  <a:srgbClr val="00B050"/>
                </a:solidFill>
              </a:rPr>
              <a:t>) = </a:t>
            </a:r>
            <a:r>
              <a:rPr lang="en-US" sz="2300" u="sng" dirty="0">
                <a:solidFill>
                  <a:srgbClr val="00B050"/>
                </a:solidFill>
              </a:rPr>
              <a:t>58 </a:t>
            </a:r>
            <a:r>
              <a:rPr lang="en-US" sz="2300" u="sng" dirty="0" err="1">
                <a:solidFill>
                  <a:srgbClr val="00B050"/>
                </a:solidFill>
              </a:rPr>
              <a:t>amu</a:t>
            </a:r>
            <a:endParaRPr lang="en-US" sz="2300" dirty="0">
              <a:solidFill>
                <a:srgbClr val="00B050"/>
              </a:solidFill>
            </a:endParaRPr>
          </a:p>
          <a:p>
            <a:pPr>
              <a:spcBef>
                <a:spcPts val="601"/>
              </a:spcBef>
            </a:pPr>
            <a:r>
              <a:rPr lang="en-US" sz="2300" dirty="0">
                <a:solidFill>
                  <a:srgbClr val="FF0000"/>
                </a:solidFill>
              </a:rPr>
              <a:t>1 </a:t>
            </a:r>
            <a:r>
              <a:rPr lang="en-US" sz="2300" dirty="0" err="1">
                <a:solidFill>
                  <a:srgbClr val="FF0000"/>
                </a:solidFill>
              </a:rPr>
              <a:t>mol</a:t>
            </a:r>
            <a:r>
              <a:rPr lang="en-US" sz="2300" dirty="0">
                <a:solidFill>
                  <a:srgbClr val="FF0000"/>
                </a:solidFill>
              </a:rPr>
              <a:t> of </a:t>
            </a:r>
            <a:r>
              <a:rPr lang="en-US" sz="2300" dirty="0" err="1">
                <a:solidFill>
                  <a:srgbClr val="FF0000"/>
                </a:solidFill>
              </a:rPr>
              <a:t>NaCl</a:t>
            </a:r>
            <a:r>
              <a:rPr lang="en-US" sz="2300" dirty="0">
                <a:solidFill>
                  <a:srgbClr val="FF0000"/>
                </a:solidFill>
              </a:rPr>
              <a:t> = 6.02 x 10 </a:t>
            </a:r>
            <a:r>
              <a:rPr lang="en-US" sz="2300" baseline="30000" dirty="0">
                <a:solidFill>
                  <a:srgbClr val="FF0000"/>
                </a:solidFill>
              </a:rPr>
              <a:t>23 </a:t>
            </a:r>
            <a:r>
              <a:rPr lang="en-US" sz="2300" dirty="0" err="1">
                <a:solidFill>
                  <a:srgbClr val="FF0000"/>
                </a:solidFill>
              </a:rPr>
              <a:t>NaCl</a:t>
            </a:r>
            <a:r>
              <a:rPr lang="en-US" sz="2300" dirty="0">
                <a:solidFill>
                  <a:srgbClr val="FF0000"/>
                </a:solidFill>
              </a:rPr>
              <a:t> </a:t>
            </a:r>
            <a:r>
              <a:rPr lang="en-US" sz="2300" dirty="0" err="1">
                <a:solidFill>
                  <a:srgbClr val="FF0000"/>
                </a:solidFill>
              </a:rPr>
              <a:t>cmpds</a:t>
            </a:r>
            <a:r>
              <a:rPr lang="en-US" sz="2300" dirty="0">
                <a:solidFill>
                  <a:srgbClr val="FF0000"/>
                </a:solidFill>
              </a:rPr>
              <a:t> = </a:t>
            </a:r>
            <a:r>
              <a:rPr lang="en-US" sz="2300" u="sng" dirty="0">
                <a:solidFill>
                  <a:srgbClr val="FF0000"/>
                </a:solidFill>
              </a:rPr>
              <a:t>58 grams</a:t>
            </a:r>
            <a:r>
              <a:rPr lang="en-US" sz="2300" dirty="0">
                <a:solidFill>
                  <a:srgbClr val="FF0000"/>
                </a:solidFill>
              </a:rPr>
              <a:t>  </a:t>
            </a:r>
            <a:r>
              <a:rPr lang="en-US" sz="2300" dirty="0">
                <a:solidFill>
                  <a:srgbClr val="FF0000"/>
                </a:solidFill>
                <a:sym typeface="Wingdings"/>
              </a:rPr>
              <a:t></a:t>
            </a:r>
            <a:r>
              <a:rPr lang="en-US" sz="2300" dirty="0">
                <a:solidFill>
                  <a:srgbClr val="FF0000"/>
                </a:solidFill>
              </a:rPr>
              <a:t> “</a:t>
            </a:r>
            <a:r>
              <a:rPr lang="en-US" sz="2300" b="1" dirty="0">
                <a:solidFill>
                  <a:srgbClr val="7030A0"/>
                </a:solidFill>
              </a:rPr>
              <a:t>GFM</a:t>
            </a:r>
            <a:r>
              <a:rPr lang="en-US" sz="2300" dirty="0">
                <a:solidFill>
                  <a:srgbClr val="FF0000"/>
                </a:solidFill>
              </a:rPr>
              <a:t>”</a:t>
            </a:r>
          </a:p>
          <a:p>
            <a:pPr>
              <a:spcBef>
                <a:spcPts val="601"/>
              </a:spcBef>
              <a:tabLst>
                <a:tab pos="2176141" algn="l"/>
                <a:tab pos="2859258" algn="l"/>
              </a:tabLst>
            </a:pPr>
            <a:r>
              <a:rPr lang="en-US" sz="2300" dirty="0"/>
              <a:t> 	Na	 1 x 23 g/</a:t>
            </a:r>
            <a:r>
              <a:rPr lang="en-US" sz="2300" dirty="0" err="1"/>
              <a:t>mol</a:t>
            </a:r>
            <a:endParaRPr lang="en-US" sz="2300" dirty="0"/>
          </a:p>
          <a:p>
            <a:pPr>
              <a:tabLst>
                <a:tab pos="2176141" algn="l"/>
                <a:tab pos="2859258" algn="l"/>
              </a:tabLst>
            </a:pPr>
            <a:r>
              <a:rPr lang="en-US" sz="2300" dirty="0"/>
              <a:t>	Cl	 </a:t>
            </a:r>
            <a:r>
              <a:rPr lang="en-US" sz="2300" u="sng" dirty="0"/>
              <a:t>1 x 35 g/</a:t>
            </a:r>
            <a:r>
              <a:rPr lang="en-US" sz="2300" u="sng" dirty="0" err="1"/>
              <a:t>mol</a:t>
            </a:r>
            <a:endParaRPr lang="en-US" sz="2300" u="sng" dirty="0"/>
          </a:p>
          <a:p>
            <a:pPr>
              <a:tabLst>
                <a:tab pos="3421930" algn="l"/>
              </a:tabLst>
            </a:pPr>
            <a:r>
              <a:rPr lang="en-US" sz="2300" dirty="0"/>
              <a:t>	</a:t>
            </a:r>
            <a:r>
              <a:rPr lang="en-US" sz="2300" dirty="0">
                <a:solidFill>
                  <a:srgbClr val="FF0000"/>
                </a:solidFill>
              </a:rPr>
              <a:t>58 g/mol </a:t>
            </a:r>
          </a:p>
          <a:p>
            <a:pPr>
              <a:tabLst>
                <a:tab pos="2859533" algn="l"/>
              </a:tabLst>
            </a:pPr>
            <a:endParaRPr lang="en-US" sz="2300" dirty="0"/>
          </a:p>
          <a:p>
            <a:pPr lvl="0"/>
            <a:r>
              <a:rPr lang="en-US" sz="2300" dirty="0"/>
              <a:t>1 molecule CO</a:t>
            </a:r>
            <a:r>
              <a:rPr lang="en-US" sz="2300" baseline="-25000" dirty="0"/>
              <a:t>2</a:t>
            </a:r>
            <a:r>
              <a:rPr lang="en-US" sz="2300" dirty="0"/>
              <a:t> = </a:t>
            </a:r>
            <a:r>
              <a:rPr lang="en-US" sz="2300" dirty="0">
                <a:solidFill>
                  <a:srgbClr val="00B050"/>
                </a:solidFill>
              </a:rPr>
              <a:t>(1 x 12 </a:t>
            </a:r>
            <a:r>
              <a:rPr lang="en-US" sz="2300" dirty="0" err="1">
                <a:solidFill>
                  <a:srgbClr val="00B050"/>
                </a:solidFill>
              </a:rPr>
              <a:t>amu</a:t>
            </a:r>
            <a:r>
              <a:rPr lang="en-US" sz="2300" dirty="0">
                <a:solidFill>
                  <a:srgbClr val="00B050"/>
                </a:solidFill>
              </a:rPr>
              <a:t>) + (2 x 16 </a:t>
            </a:r>
            <a:r>
              <a:rPr lang="en-US" sz="2300" dirty="0" err="1">
                <a:solidFill>
                  <a:srgbClr val="00B050"/>
                </a:solidFill>
              </a:rPr>
              <a:t>amu</a:t>
            </a:r>
            <a:r>
              <a:rPr lang="en-US" sz="2300" dirty="0">
                <a:solidFill>
                  <a:srgbClr val="00B050"/>
                </a:solidFill>
              </a:rPr>
              <a:t>) = </a:t>
            </a:r>
            <a:r>
              <a:rPr lang="en-US" sz="2300" u="sng" dirty="0">
                <a:solidFill>
                  <a:srgbClr val="00B050"/>
                </a:solidFill>
              </a:rPr>
              <a:t>44 </a:t>
            </a:r>
            <a:r>
              <a:rPr lang="en-US" sz="2300" u="sng" dirty="0" err="1">
                <a:solidFill>
                  <a:srgbClr val="00B050"/>
                </a:solidFill>
              </a:rPr>
              <a:t>amu</a:t>
            </a:r>
            <a:endParaRPr lang="en-US" sz="2300" dirty="0">
              <a:solidFill>
                <a:srgbClr val="00B050"/>
              </a:solidFill>
            </a:endParaRPr>
          </a:p>
          <a:p>
            <a:pPr>
              <a:spcBef>
                <a:spcPts val="601"/>
              </a:spcBef>
            </a:pPr>
            <a:r>
              <a:rPr lang="en-US" sz="2300" dirty="0">
                <a:solidFill>
                  <a:srgbClr val="FF0000"/>
                </a:solidFill>
              </a:rPr>
              <a:t>1 mole CO</a:t>
            </a:r>
            <a:r>
              <a:rPr lang="en-US" sz="2300" baseline="-25000" dirty="0">
                <a:solidFill>
                  <a:srgbClr val="FF0000"/>
                </a:solidFill>
              </a:rPr>
              <a:t>2</a:t>
            </a:r>
            <a:r>
              <a:rPr lang="en-US" sz="2300" dirty="0">
                <a:solidFill>
                  <a:srgbClr val="FF0000"/>
                </a:solidFill>
              </a:rPr>
              <a:t> = 6.02 x 10 </a:t>
            </a:r>
            <a:r>
              <a:rPr lang="en-US" sz="2300" baseline="30000" dirty="0">
                <a:solidFill>
                  <a:srgbClr val="FF0000"/>
                </a:solidFill>
              </a:rPr>
              <a:t>23 </a:t>
            </a:r>
            <a:r>
              <a:rPr lang="en-US" sz="2300" dirty="0">
                <a:solidFill>
                  <a:srgbClr val="FF0000"/>
                </a:solidFill>
              </a:rPr>
              <a:t>CO</a:t>
            </a:r>
            <a:r>
              <a:rPr lang="en-US" sz="2300" baseline="-25000" dirty="0">
                <a:solidFill>
                  <a:srgbClr val="FF0000"/>
                </a:solidFill>
              </a:rPr>
              <a:t>2</a:t>
            </a:r>
            <a:r>
              <a:rPr lang="en-US" sz="2300" dirty="0">
                <a:solidFill>
                  <a:srgbClr val="FF0000"/>
                </a:solidFill>
              </a:rPr>
              <a:t> molecules = </a:t>
            </a:r>
            <a:r>
              <a:rPr lang="en-US" sz="2300" u="sng" dirty="0">
                <a:solidFill>
                  <a:srgbClr val="FF0000"/>
                </a:solidFill>
              </a:rPr>
              <a:t>44 grams</a:t>
            </a:r>
            <a:r>
              <a:rPr lang="en-US" sz="2300" dirty="0">
                <a:solidFill>
                  <a:srgbClr val="FF0000"/>
                </a:solidFill>
              </a:rPr>
              <a:t>  </a:t>
            </a:r>
            <a:r>
              <a:rPr lang="en-US" sz="2300" dirty="0">
                <a:solidFill>
                  <a:srgbClr val="FF0000"/>
                </a:solidFill>
                <a:sym typeface="Wingdings"/>
              </a:rPr>
              <a:t></a:t>
            </a:r>
            <a:r>
              <a:rPr lang="en-US" sz="2300" dirty="0">
                <a:solidFill>
                  <a:srgbClr val="FF0000"/>
                </a:solidFill>
              </a:rPr>
              <a:t>  “</a:t>
            </a:r>
            <a:r>
              <a:rPr lang="en-US" sz="2300" b="1" dirty="0">
                <a:solidFill>
                  <a:srgbClr val="7030A0"/>
                </a:solidFill>
              </a:rPr>
              <a:t>GMM</a:t>
            </a:r>
            <a:r>
              <a:rPr lang="en-US" sz="2300" dirty="0">
                <a:solidFill>
                  <a:srgbClr val="FF0000"/>
                </a:solidFill>
              </a:rPr>
              <a:t>”</a:t>
            </a:r>
          </a:p>
          <a:p>
            <a:pPr>
              <a:spcBef>
                <a:spcPts val="601"/>
              </a:spcBef>
              <a:tabLst>
                <a:tab pos="2176141" algn="l"/>
                <a:tab pos="2859258" algn="l"/>
              </a:tabLst>
            </a:pPr>
            <a:r>
              <a:rPr lang="en-US" sz="2300" dirty="0"/>
              <a:t> 	C	 1 x 12 g  =  12 g/</a:t>
            </a:r>
            <a:r>
              <a:rPr lang="en-US" sz="2300" dirty="0" err="1"/>
              <a:t>mol</a:t>
            </a:r>
            <a:endParaRPr lang="en-US" sz="2300" dirty="0"/>
          </a:p>
          <a:p>
            <a:pPr>
              <a:tabLst>
                <a:tab pos="2176141" algn="l"/>
                <a:tab pos="2967035" algn="l"/>
              </a:tabLst>
            </a:pPr>
            <a:r>
              <a:rPr lang="en-US" sz="2300" dirty="0"/>
              <a:t>	O	</a:t>
            </a:r>
            <a:r>
              <a:rPr lang="en-US" sz="2300" u="sng" dirty="0"/>
              <a:t>2 x 16 g  =  32 g/</a:t>
            </a:r>
            <a:r>
              <a:rPr lang="en-US" sz="2300" u="sng" dirty="0" err="1"/>
              <a:t>mol</a:t>
            </a:r>
            <a:endParaRPr lang="en-US" sz="2300" u="sng" dirty="0"/>
          </a:p>
          <a:p>
            <a:pPr>
              <a:tabLst>
                <a:tab pos="4458475" algn="l"/>
              </a:tabLst>
            </a:pPr>
            <a:r>
              <a:rPr lang="en-US" sz="2300" dirty="0"/>
              <a:t>	</a:t>
            </a:r>
            <a:r>
              <a:rPr lang="en-US" sz="2300" dirty="0">
                <a:solidFill>
                  <a:srgbClr val="FF0000"/>
                </a:solidFill>
              </a:rPr>
              <a:t>44 grams/mol </a:t>
            </a:r>
          </a:p>
          <a:p>
            <a:pPr>
              <a:spcBef>
                <a:spcPts val="601"/>
              </a:spcBef>
            </a:pPr>
            <a:endParaRPr lang="en-US" sz="2300" dirty="0"/>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3608" cy="1033145"/>
          </a:xfrm>
          <a:prstGeom prst="rect">
            <a:avLst/>
          </a:prstGeom>
          <a:noFill/>
          <a:ln>
            <a:noFill/>
          </a:ln>
          <a:effectLst/>
        </p:spPr>
      </p:pic>
      <p:sp>
        <p:nvSpPr>
          <p:cNvPr id="2" name="Footer Placeholder 1"/>
          <p:cNvSpPr>
            <a:spLocks noGrp="1"/>
          </p:cNvSpPr>
          <p:nvPr>
            <p:ph type="ftr" sz="quarter" idx="10"/>
          </p:nvPr>
        </p:nvSpPr>
        <p:spPr/>
        <p:txBody>
          <a:bodyPr/>
          <a:lstStyle/>
          <a:p>
            <a:r>
              <a:rPr lang="en-US" altLang="en-US" dirty="0"/>
              <a:t>Molar Quantities</a:t>
            </a:r>
          </a:p>
        </p:txBody>
      </p:sp>
      <p:sp>
        <p:nvSpPr>
          <p:cNvPr id="3" name="Left-Right Arrow 2"/>
          <p:cNvSpPr/>
          <p:nvPr/>
        </p:nvSpPr>
        <p:spPr bwMode="auto">
          <a:xfrm rot="2923625">
            <a:off x="8274801" y="6025500"/>
            <a:ext cx="504490" cy="185106"/>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6" rIns="91292" bIns="45646" numCol="1" spcCol="0" rtlCol="0" anchor="t" anchorCtr="0" compatLnSpc="1">
            <a:prstTxWarp prst="textNoShape">
              <a:avLst/>
            </a:prstTxWarp>
          </a:bodyPr>
          <a:lstStyle/>
          <a:p>
            <a:pPr defTabSz="912930"/>
            <a:endParaRPr lang="en-US"/>
          </a:p>
        </p:txBody>
      </p:sp>
      <p:grpSp>
        <p:nvGrpSpPr>
          <p:cNvPr id="4" name="Group 3"/>
          <p:cNvGrpSpPr/>
          <p:nvPr/>
        </p:nvGrpSpPr>
        <p:grpSpPr>
          <a:xfrm>
            <a:off x="7010401" y="4845789"/>
            <a:ext cx="2168252" cy="2012228"/>
            <a:chOff x="7010401" y="4845789"/>
            <a:chExt cx="2168252" cy="2012228"/>
          </a:xfrm>
        </p:grpSpPr>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1" y="4845789"/>
              <a:ext cx="2133600" cy="201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610600" y="5943600"/>
              <a:ext cx="568053" cy="338554"/>
            </a:xfrm>
            <a:prstGeom prst="rect">
              <a:avLst/>
            </a:prstGeom>
            <a:noFill/>
            <a:ln>
              <a:noFill/>
            </a:ln>
          </p:spPr>
          <p:txBody>
            <a:bodyPr wrap="square" rtlCol="0">
              <a:spAutoFit/>
            </a:bodyPr>
            <a:lstStyle/>
            <a:p>
              <a:pPr algn="ctr"/>
              <a:r>
                <a:rPr lang="en-US" sz="800" dirty="0">
                  <a:solidFill>
                    <a:srgbClr val="00B050"/>
                  </a:solidFill>
                </a:rPr>
                <a:t>Molar Mass</a:t>
              </a:r>
            </a:p>
          </p:txBody>
        </p:sp>
      </p:grpSp>
    </p:spTree>
    <p:extLst>
      <p:ext uri="{BB962C8B-B14F-4D97-AF65-F5344CB8AC3E}">
        <p14:creationId xmlns:p14="http://schemas.microsoft.com/office/powerpoint/2010/main" val="398944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500"/>
                                        <p:tgtEl>
                                          <p:spTgt spid="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500"/>
                                        <p:tgtEl>
                                          <p:spTgt spid="6">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fade">
                                      <p:cBhvr>
                                        <p:cTn id="47" dur="500"/>
                                        <p:tgtEl>
                                          <p:spTgt spid="6">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2" end="12"/>
                                            </p:txEl>
                                          </p:spTgt>
                                        </p:tgtEl>
                                        <p:attrNameLst>
                                          <p:attrName>style.visibility</p:attrName>
                                        </p:attrNameLst>
                                      </p:cBhvr>
                                      <p:to>
                                        <p:strVal val="visible"/>
                                      </p:to>
                                    </p:set>
                                    <p:animEffect transition="in" filter="fade">
                                      <p:cBhvr>
                                        <p:cTn id="52"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5" name="Rectangle 3"/>
          <p:cNvSpPr>
            <a:spLocks noGrp="1" noChangeArrowheads="1"/>
          </p:cNvSpPr>
          <p:nvPr>
            <p:ph type="title"/>
          </p:nvPr>
        </p:nvSpPr>
        <p:spPr>
          <a:xfrm>
            <a:off x="1981206" y="0"/>
            <a:ext cx="7162800" cy="914400"/>
          </a:xfrm>
        </p:spPr>
        <p:txBody>
          <a:bodyPr/>
          <a:lstStyle/>
          <a:p>
            <a:pPr algn="ctr"/>
            <a:r>
              <a:rPr lang="en-US" altLang="en-US" sz="4000" dirty="0"/>
              <a:t>Molar Mass of a Compound</a:t>
            </a:r>
          </a:p>
        </p:txBody>
      </p:sp>
      <p:sp>
        <p:nvSpPr>
          <p:cNvPr id="6" name="Rectangle 5"/>
          <p:cNvSpPr/>
          <p:nvPr/>
        </p:nvSpPr>
        <p:spPr>
          <a:xfrm>
            <a:off x="8" y="1143000"/>
            <a:ext cx="9144000" cy="800027"/>
          </a:xfrm>
          <a:prstGeom prst="rect">
            <a:avLst/>
          </a:prstGeom>
        </p:spPr>
        <p:txBody>
          <a:bodyPr wrap="square" lIns="91250" tIns="45625" rIns="91250" bIns="45625">
            <a:spAutoFit/>
          </a:bodyPr>
          <a:lstStyle/>
          <a:p>
            <a:r>
              <a:rPr lang="en-US" sz="2300" dirty="0">
                <a:solidFill>
                  <a:srgbClr val="00B0F0"/>
                </a:solidFill>
              </a:rPr>
              <a:t>Determine the molar mass of </a:t>
            </a:r>
            <a:r>
              <a:rPr lang="en-US" altLang="en-US" sz="2300" dirty="0">
                <a:solidFill>
                  <a:srgbClr val="00B0F0"/>
                </a:solidFill>
              </a:rPr>
              <a:t>1 mol of glucose (C</a:t>
            </a:r>
            <a:r>
              <a:rPr lang="en-US" altLang="en-US" sz="2300" baseline="-25000" dirty="0">
                <a:solidFill>
                  <a:srgbClr val="00B0F0"/>
                </a:solidFill>
              </a:rPr>
              <a:t>6</a:t>
            </a:r>
            <a:r>
              <a:rPr lang="en-US" altLang="en-US" sz="2300" dirty="0">
                <a:solidFill>
                  <a:srgbClr val="00B0F0"/>
                </a:solidFill>
              </a:rPr>
              <a:t>H</a:t>
            </a:r>
            <a:r>
              <a:rPr lang="en-US" altLang="en-US" sz="2300" baseline="-25000" dirty="0">
                <a:solidFill>
                  <a:srgbClr val="00B0F0"/>
                </a:solidFill>
              </a:rPr>
              <a:t>12</a:t>
            </a:r>
            <a:r>
              <a:rPr lang="en-US" altLang="en-US" sz="2300" dirty="0">
                <a:solidFill>
                  <a:srgbClr val="00B0F0"/>
                </a:solidFill>
              </a:rPr>
              <a:t>O</a:t>
            </a:r>
            <a:r>
              <a:rPr lang="en-US" altLang="en-US" sz="2300" baseline="-25000" dirty="0">
                <a:solidFill>
                  <a:srgbClr val="00B0F0"/>
                </a:solidFill>
              </a:rPr>
              <a:t>6</a:t>
            </a:r>
            <a:r>
              <a:rPr lang="en-US" altLang="en-US" sz="2300" dirty="0">
                <a:solidFill>
                  <a:srgbClr val="00B0F0"/>
                </a:solidFill>
              </a:rPr>
              <a:t>) molecules (blood sugar). </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3608" cy="1033145"/>
          </a:xfrm>
          <a:prstGeom prst="rect">
            <a:avLst/>
          </a:prstGeom>
          <a:noFill/>
          <a:ln>
            <a:noFill/>
          </a:ln>
          <a:effectLst/>
        </p:spPr>
      </p:pic>
      <p:sp>
        <p:nvSpPr>
          <p:cNvPr id="2" name="Footer Placeholder 1"/>
          <p:cNvSpPr>
            <a:spLocks noGrp="1"/>
          </p:cNvSpPr>
          <p:nvPr>
            <p:ph type="ftr" sz="quarter" idx="10"/>
          </p:nvPr>
        </p:nvSpPr>
        <p:spPr/>
        <p:txBody>
          <a:bodyPr/>
          <a:lstStyle/>
          <a:p>
            <a:r>
              <a:rPr lang="en-US" altLang="en-US" dirty="0"/>
              <a:t>Molar Quantities</a:t>
            </a:r>
          </a:p>
        </p:txBody>
      </p:sp>
      <p:sp>
        <p:nvSpPr>
          <p:cNvPr id="9" name="Rectangle 3"/>
          <p:cNvSpPr txBox="1">
            <a:spLocks noChangeArrowheads="1"/>
          </p:cNvSpPr>
          <p:nvPr/>
        </p:nvSpPr>
        <p:spPr bwMode="auto">
          <a:xfrm>
            <a:off x="3200400" y="5574793"/>
            <a:ext cx="5943600" cy="1206985"/>
          </a:xfrm>
          <a:prstGeom prst="rect">
            <a:avLst/>
          </a:prstGeom>
          <a:solidFill>
            <a:srgbClr val="FFC000"/>
          </a:solidFill>
          <a:ln>
            <a:noFill/>
          </a:ln>
          <a:effectLst/>
        </p:spPr>
        <p:txBody>
          <a:bodyPr vert="horz" wrap="square" lIns="155127" tIns="45587" rIns="155127" bIns="45587"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a:buFont typeface="Wingdings" pitchFamily="2" charset="2"/>
              <a:buNone/>
            </a:pPr>
            <a:r>
              <a:rPr lang="en-US" sz="2100" b="1" dirty="0">
                <a:solidFill>
                  <a:srgbClr val="7030A0"/>
                </a:solidFill>
              </a:rPr>
              <a:t>The molar mass of an element, in grams per mole, has the same value as the average atomic mass of the element in amu’s.</a:t>
            </a:r>
          </a:p>
        </p:txBody>
      </p:sp>
      <p:sp>
        <p:nvSpPr>
          <p:cNvPr id="10" name="Left-Right Arrow 9"/>
          <p:cNvSpPr/>
          <p:nvPr/>
        </p:nvSpPr>
        <p:spPr bwMode="auto">
          <a:xfrm rot="2923625">
            <a:off x="1590484" y="5642800"/>
            <a:ext cx="743250" cy="209555"/>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6" rIns="91292" bIns="45646" numCol="1" spcCol="0" rtlCol="0" anchor="t" anchorCtr="0" compatLnSpc="1">
            <a:prstTxWarp prst="textNoShape">
              <a:avLst/>
            </a:prstTxWarp>
          </a:bodyPr>
          <a:lstStyle/>
          <a:p>
            <a:pPr defTabSz="912930"/>
            <a:endParaRPr lang="en-US"/>
          </a:p>
        </p:txBody>
      </p:sp>
      <p:grpSp>
        <p:nvGrpSpPr>
          <p:cNvPr id="3" name="Group 2"/>
          <p:cNvGrpSpPr/>
          <p:nvPr/>
        </p:nvGrpSpPr>
        <p:grpSpPr>
          <a:xfrm>
            <a:off x="30483" y="4156555"/>
            <a:ext cx="2865117" cy="2558400"/>
            <a:chOff x="30483" y="4156555"/>
            <a:chExt cx="2865117" cy="2558400"/>
          </a:xfrm>
        </p:grpSpPr>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3" y="4156555"/>
              <a:ext cx="2712716" cy="255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175147" y="5762000"/>
              <a:ext cx="720453" cy="215444"/>
            </a:xfrm>
            <a:prstGeom prst="rect">
              <a:avLst/>
            </a:prstGeom>
            <a:noFill/>
            <a:ln>
              <a:noFill/>
            </a:ln>
          </p:spPr>
          <p:txBody>
            <a:bodyPr wrap="square" rtlCol="0">
              <a:spAutoFit/>
            </a:bodyPr>
            <a:lstStyle/>
            <a:p>
              <a:pPr algn="ctr"/>
              <a:r>
                <a:rPr lang="en-US" sz="800" dirty="0">
                  <a:solidFill>
                    <a:srgbClr val="00B050"/>
                  </a:solidFill>
                </a:rPr>
                <a:t>Molar Mass</a:t>
              </a:r>
            </a:p>
          </p:txBody>
        </p:sp>
      </p:grpSp>
    </p:spTree>
    <p:extLst>
      <p:ext uri="{BB962C8B-B14F-4D97-AF65-F5344CB8AC3E}">
        <p14:creationId xmlns:p14="http://schemas.microsoft.com/office/powerpoint/2010/main" val="425526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5" name="Rectangle 3"/>
          <p:cNvSpPr>
            <a:spLocks noGrp="1" noChangeArrowheads="1"/>
          </p:cNvSpPr>
          <p:nvPr>
            <p:ph type="title"/>
          </p:nvPr>
        </p:nvSpPr>
        <p:spPr>
          <a:xfrm>
            <a:off x="1981206" y="0"/>
            <a:ext cx="7162800" cy="914400"/>
          </a:xfrm>
        </p:spPr>
        <p:txBody>
          <a:bodyPr/>
          <a:lstStyle/>
          <a:p>
            <a:pPr algn="ctr"/>
            <a:r>
              <a:rPr lang="en-US" altLang="en-US" sz="4000" dirty="0"/>
              <a:t>Molar Mass of a Compound</a:t>
            </a:r>
          </a:p>
        </p:txBody>
      </p:sp>
      <p:sp>
        <p:nvSpPr>
          <p:cNvPr id="6" name="Rectangle 5"/>
          <p:cNvSpPr/>
          <p:nvPr/>
        </p:nvSpPr>
        <p:spPr>
          <a:xfrm>
            <a:off x="8" y="1143005"/>
            <a:ext cx="9144000" cy="2723631"/>
          </a:xfrm>
          <a:prstGeom prst="rect">
            <a:avLst/>
          </a:prstGeom>
        </p:spPr>
        <p:txBody>
          <a:bodyPr wrap="square" lIns="91250" tIns="45625" rIns="91250" bIns="45625">
            <a:spAutoFit/>
          </a:bodyPr>
          <a:lstStyle/>
          <a:p>
            <a:r>
              <a:rPr lang="en-US" sz="2300" dirty="0">
                <a:solidFill>
                  <a:srgbClr val="00B0F0"/>
                </a:solidFill>
              </a:rPr>
              <a:t>Determine the molar mass of </a:t>
            </a:r>
            <a:r>
              <a:rPr lang="en-US" altLang="en-US" sz="2300" dirty="0">
                <a:solidFill>
                  <a:srgbClr val="00B0F0"/>
                </a:solidFill>
              </a:rPr>
              <a:t>1 mol of glucose (C</a:t>
            </a:r>
            <a:r>
              <a:rPr lang="en-US" altLang="en-US" sz="2300" baseline="-25000" dirty="0">
                <a:solidFill>
                  <a:srgbClr val="00B0F0"/>
                </a:solidFill>
              </a:rPr>
              <a:t>6</a:t>
            </a:r>
            <a:r>
              <a:rPr lang="en-US" altLang="en-US" sz="2300" dirty="0">
                <a:solidFill>
                  <a:srgbClr val="00B0F0"/>
                </a:solidFill>
              </a:rPr>
              <a:t>H</a:t>
            </a:r>
            <a:r>
              <a:rPr lang="en-US" altLang="en-US" sz="2300" baseline="-25000" dirty="0">
                <a:solidFill>
                  <a:srgbClr val="00B0F0"/>
                </a:solidFill>
              </a:rPr>
              <a:t>12</a:t>
            </a:r>
            <a:r>
              <a:rPr lang="en-US" altLang="en-US" sz="2300" dirty="0">
                <a:solidFill>
                  <a:srgbClr val="00B0F0"/>
                </a:solidFill>
              </a:rPr>
              <a:t>O</a:t>
            </a:r>
            <a:r>
              <a:rPr lang="en-US" altLang="en-US" sz="2300" baseline="-25000" dirty="0">
                <a:solidFill>
                  <a:srgbClr val="00B0F0"/>
                </a:solidFill>
              </a:rPr>
              <a:t>6</a:t>
            </a:r>
            <a:r>
              <a:rPr lang="en-US" altLang="en-US" sz="2300" dirty="0">
                <a:solidFill>
                  <a:srgbClr val="00B0F0"/>
                </a:solidFill>
              </a:rPr>
              <a:t>) molecules (blood sugar). </a:t>
            </a:r>
          </a:p>
          <a:p>
            <a:endParaRPr lang="en-US" sz="2300" dirty="0">
              <a:solidFill>
                <a:srgbClr val="00B0F0"/>
              </a:solidFill>
            </a:endParaRPr>
          </a:p>
          <a:p>
            <a:pPr>
              <a:spcBef>
                <a:spcPts val="601"/>
              </a:spcBef>
              <a:tabLst>
                <a:tab pos="1765636" algn="l"/>
                <a:tab pos="2906812" algn="l"/>
                <a:tab pos="4792904" algn="l"/>
                <a:tab pos="5143176" algn="l"/>
              </a:tabLst>
            </a:pPr>
            <a:r>
              <a:rPr lang="en-US" sz="2300" dirty="0"/>
              <a:t>	C	6 x 12 g/</a:t>
            </a:r>
            <a:r>
              <a:rPr lang="en-US" sz="2300" dirty="0" err="1"/>
              <a:t>mol</a:t>
            </a:r>
            <a:r>
              <a:rPr lang="en-US" sz="2300" dirty="0"/>
              <a:t>	=	72 g/</a:t>
            </a:r>
            <a:r>
              <a:rPr lang="en-US" sz="2300" dirty="0" err="1"/>
              <a:t>mol</a:t>
            </a:r>
            <a:endParaRPr lang="en-US" sz="2300" dirty="0"/>
          </a:p>
          <a:p>
            <a:pPr>
              <a:spcBef>
                <a:spcPts val="601"/>
              </a:spcBef>
              <a:tabLst>
                <a:tab pos="1765636" algn="l"/>
                <a:tab pos="2738802" algn="l"/>
                <a:tab pos="4792904" algn="l"/>
                <a:tab pos="5143176" algn="l"/>
              </a:tabLst>
            </a:pPr>
            <a:r>
              <a:rPr lang="en-US" sz="2300" dirty="0"/>
              <a:t>	H	12 x   1 g/</a:t>
            </a:r>
            <a:r>
              <a:rPr lang="en-US" sz="2300" dirty="0" err="1"/>
              <a:t>mol</a:t>
            </a:r>
            <a:r>
              <a:rPr lang="en-US" sz="2300" dirty="0"/>
              <a:t>	=	12 g/</a:t>
            </a:r>
            <a:r>
              <a:rPr lang="en-US" sz="2300" dirty="0" err="1"/>
              <a:t>mol</a:t>
            </a:r>
            <a:endParaRPr lang="en-US" sz="2300" dirty="0"/>
          </a:p>
          <a:p>
            <a:pPr>
              <a:tabLst>
                <a:tab pos="1765636" algn="l"/>
                <a:tab pos="2906812" algn="l"/>
                <a:tab pos="4792904" algn="l"/>
                <a:tab pos="5143176" algn="l"/>
              </a:tabLst>
            </a:pPr>
            <a:r>
              <a:rPr lang="en-US" sz="2300" dirty="0"/>
              <a:t>	O	</a:t>
            </a:r>
            <a:r>
              <a:rPr lang="en-US" sz="2300" u="sng" dirty="0"/>
              <a:t>6 x 16 g/</a:t>
            </a:r>
            <a:r>
              <a:rPr lang="en-US" sz="2300" u="sng" dirty="0" err="1"/>
              <a:t>mol</a:t>
            </a:r>
            <a:r>
              <a:rPr lang="en-US" sz="2300" dirty="0"/>
              <a:t>	=	</a:t>
            </a:r>
            <a:r>
              <a:rPr lang="en-US" sz="2300" u="sng" dirty="0"/>
              <a:t>96 g/</a:t>
            </a:r>
            <a:r>
              <a:rPr lang="en-US" sz="2300" u="sng" dirty="0" err="1"/>
              <a:t>mol</a:t>
            </a:r>
            <a:endParaRPr lang="en-US" sz="2300" u="sng" dirty="0"/>
          </a:p>
          <a:p>
            <a:pPr>
              <a:tabLst>
                <a:tab pos="4960905" algn="l"/>
              </a:tabLst>
            </a:pPr>
            <a:r>
              <a:rPr lang="en-US" sz="2300" dirty="0"/>
              <a:t>	</a:t>
            </a:r>
            <a:r>
              <a:rPr lang="en-US" sz="2300" dirty="0">
                <a:solidFill>
                  <a:srgbClr val="FF0000"/>
                </a:solidFill>
              </a:rPr>
              <a:t> 180 g/</a:t>
            </a:r>
            <a:r>
              <a:rPr lang="en-US" sz="2300" dirty="0" err="1">
                <a:solidFill>
                  <a:srgbClr val="FF0000"/>
                </a:solidFill>
              </a:rPr>
              <a:t>mol</a:t>
            </a:r>
            <a:r>
              <a:rPr lang="en-US" sz="2300" dirty="0">
                <a:solidFill>
                  <a:srgbClr val="FF0000"/>
                </a:solidFill>
              </a:rPr>
              <a:t> </a:t>
            </a:r>
            <a:r>
              <a:rPr lang="en-US" altLang="en-US" sz="2300" dirty="0">
                <a:solidFill>
                  <a:srgbClr val="00B0F0"/>
                </a:solidFill>
              </a:rPr>
              <a:t>C</a:t>
            </a:r>
            <a:r>
              <a:rPr lang="en-US" altLang="en-US" sz="2300" baseline="-25000" dirty="0">
                <a:solidFill>
                  <a:srgbClr val="00B0F0"/>
                </a:solidFill>
              </a:rPr>
              <a:t>6</a:t>
            </a:r>
            <a:r>
              <a:rPr lang="en-US" altLang="en-US" sz="2300" dirty="0">
                <a:solidFill>
                  <a:srgbClr val="00B0F0"/>
                </a:solidFill>
              </a:rPr>
              <a:t>H</a:t>
            </a:r>
            <a:r>
              <a:rPr lang="en-US" altLang="en-US" sz="2300" baseline="-25000" dirty="0">
                <a:solidFill>
                  <a:srgbClr val="00B0F0"/>
                </a:solidFill>
              </a:rPr>
              <a:t>12</a:t>
            </a:r>
            <a:r>
              <a:rPr lang="en-US" altLang="en-US" sz="2300" dirty="0">
                <a:solidFill>
                  <a:srgbClr val="00B0F0"/>
                </a:solidFill>
              </a:rPr>
              <a:t>O</a:t>
            </a:r>
            <a:r>
              <a:rPr lang="en-US" altLang="en-US" sz="2300" baseline="-25000" dirty="0">
                <a:solidFill>
                  <a:srgbClr val="00B0F0"/>
                </a:solidFill>
              </a:rPr>
              <a:t>6</a:t>
            </a:r>
            <a:endParaRPr lang="en-US" sz="2300" dirty="0">
              <a:solidFill>
                <a:srgbClr val="FF0000"/>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3608" cy="1033145"/>
          </a:xfrm>
          <a:prstGeom prst="rect">
            <a:avLst/>
          </a:prstGeom>
          <a:noFill/>
          <a:ln>
            <a:noFill/>
          </a:ln>
          <a:effectLst/>
        </p:spPr>
      </p:pic>
      <p:sp>
        <p:nvSpPr>
          <p:cNvPr id="2" name="Footer Placeholder 1"/>
          <p:cNvSpPr>
            <a:spLocks noGrp="1"/>
          </p:cNvSpPr>
          <p:nvPr>
            <p:ph type="ftr" sz="quarter" idx="10"/>
          </p:nvPr>
        </p:nvSpPr>
        <p:spPr/>
        <p:txBody>
          <a:bodyPr/>
          <a:lstStyle/>
          <a:p>
            <a:r>
              <a:rPr lang="en-US" altLang="en-US" dirty="0"/>
              <a:t>Molar Quantities</a:t>
            </a:r>
          </a:p>
        </p:txBody>
      </p:sp>
      <p:sp>
        <p:nvSpPr>
          <p:cNvPr id="9" name="Rectangle 3"/>
          <p:cNvSpPr txBox="1">
            <a:spLocks noChangeArrowheads="1"/>
          </p:cNvSpPr>
          <p:nvPr/>
        </p:nvSpPr>
        <p:spPr bwMode="auto">
          <a:xfrm>
            <a:off x="3200400" y="5650993"/>
            <a:ext cx="5943600" cy="1206985"/>
          </a:xfrm>
          <a:prstGeom prst="rect">
            <a:avLst/>
          </a:prstGeom>
          <a:solidFill>
            <a:srgbClr val="FFC000"/>
          </a:solidFill>
          <a:ln>
            <a:noFill/>
          </a:ln>
          <a:effectLst/>
        </p:spPr>
        <p:txBody>
          <a:bodyPr vert="horz" wrap="square" lIns="155127" tIns="45587" rIns="155127" bIns="45587"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a:buFont typeface="Wingdings" pitchFamily="2" charset="2"/>
              <a:buNone/>
            </a:pPr>
            <a:r>
              <a:rPr lang="en-US" sz="2100" b="1" dirty="0">
                <a:solidFill>
                  <a:srgbClr val="7030A0"/>
                </a:solidFill>
              </a:rPr>
              <a:t>The molar mass of an element, in grams per mole, has the same value as the average atomic mass of the element in amu’s.</a:t>
            </a:r>
          </a:p>
        </p:txBody>
      </p:sp>
      <p:sp>
        <p:nvSpPr>
          <p:cNvPr id="10" name="Left-Right Arrow 9"/>
          <p:cNvSpPr/>
          <p:nvPr/>
        </p:nvSpPr>
        <p:spPr bwMode="auto">
          <a:xfrm rot="2923625">
            <a:off x="1781065" y="5501445"/>
            <a:ext cx="743250" cy="209555"/>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6" rIns="91292" bIns="45646" numCol="1" spcCol="0" rtlCol="0" anchor="t" anchorCtr="0" compatLnSpc="1">
            <a:prstTxWarp prst="textNoShape">
              <a:avLst/>
            </a:prstTxWarp>
          </a:bodyPr>
          <a:lstStyle/>
          <a:p>
            <a:pPr defTabSz="912930"/>
            <a:endParaRPr lang="en-US"/>
          </a:p>
        </p:txBody>
      </p:sp>
      <p:grpSp>
        <p:nvGrpSpPr>
          <p:cNvPr id="3" name="Group 2"/>
          <p:cNvGrpSpPr/>
          <p:nvPr/>
        </p:nvGrpSpPr>
        <p:grpSpPr>
          <a:xfrm>
            <a:off x="30487" y="3869109"/>
            <a:ext cx="3052166" cy="2845863"/>
            <a:chOff x="30487" y="3869109"/>
            <a:chExt cx="3052166" cy="2845863"/>
          </a:xfrm>
        </p:grpSpPr>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7" y="3869109"/>
              <a:ext cx="3017518" cy="284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362200" y="5715000"/>
              <a:ext cx="720453" cy="215444"/>
            </a:xfrm>
            <a:prstGeom prst="rect">
              <a:avLst/>
            </a:prstGeom>
            <a:noFill/>
            <a:ln>
              <a:noFill/>
            </a:ln>
          </p:spPr>
          <p:txBody>
            <a:bodyPr wrap="square" rtlCol="0">
              <a:spAutoFit/>
            </a:bodyPr>
            <a:lstStyle/>
            <a:p>
              <a:pPr algn="ctr"/>
              <a:r>
                <a:rPr lang="en-US" sz="800" dirty="0">
                  <a:solidFill>
                    <a:srgbClr val="00B050"/>
                  </a:solidFill>
                </a:rPr>
                <a:t>Molar Mass</a:t>
              </a:r>
            </a:p>
          </p:txBody>
        </p:sp>
      </p:grpSp>
    </p:spTree>
    <p:extLst>
      <p:ext uri="{BB962C8B-B14F-4D97-AF65-F5344CB8AC3E}">
        <p14:creationId xmlns:p14="http://schemas.microsoft.com/office/powerpoint/2010/main" val="198544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82" name="Rectangle 2"/>
          <p:cNvSpPr>
            <a:spLocks noGrp="1" noChangeArrowheads="1"/>
          </p:cNvSpPr>
          <p:nvPr>
            <p:ph type="body" idx="1"/>
          </p:nvPr>
        </p:nvSpPr>
        <p:spPr>
          <a:xfrm>
            <a:off x="152400" y="808825"/>
            <a:ext cx="8915399" cy="5134775"/>
          </a:xfrm>
        </p:spPr>
        <p:txBody>
          <a:bodyPr/>
          <a:lstStyle/>
          <a:p>
            <a:r>
              <a:rPr lang="en-US" altLang="en-US" sz="2300" dirty="0">
                <a:solidFill>
                  <a:srgbClr val="FF0000"/>
                </a:solidFill>
              </a:rPr>
              <a:t>What is the mass, in grams, of 9.45 </a:t>
            </a:r>
            <a:r>
              <a:rPr lang="en-US" altLang="en-US" sz="2300" dirty="0" err="1">
                <a:solidFill>
                  <a:srgbClr val="FF0000"/>
                </a:solidFill>
              </a:rPr>
              <a:t>mol</a:t>
            </a:r>
            <a:r>
              <a:rPr lang="en-US" altLang="en-US" sz="2300" dirty="0">
                <a:solidFill>
                  <a:srgbClr val="FF0000"/>
                </a:solidFill>
              </a:rPr>
              <a:t> of aluminum oxide, (Al</a:t>
            </a:r>
            <a:r>
              <a:rPr lang="en-US" altLang="en-US" sz="2300" baseline="-25000" dirty="0">
                <a:solidFill>
                  <a:srgbClr val="FF0000"/>
                </a:solidFill>
              </a:rPr>
              <a:t>2</a:t>
            </a:r>
            <a:r>
              <a:rPr lang="en-US" altLang="en-US" sz="2300" dirty="0">
                <a:solidFill>
                  <a:srgbClr val="FF0000"/>
                </a:solidFill>
              </a:rPr>
              <a:t>O</a:t>
            </a:r>
            <a:r>
              <a:rPr lang="en-US" altLang="en-US" sz="2300" baseline="-25000" dirty="0">
                <a:solidFill>
                  <a:srgbClr val="FF0000"/>
                </a:solidFill>
              </a:rPr>
              <a:t>3</a:t>
            </a:r>
            <a:r>
              <a:rPr lang="en-US" altLang="en-US" sz="2300" dirty="0">
                <a:solidFill>
                  <a:srgbClr val="FF0000"/>
                </a:solidFill>
              </a:rPr>
              <a:t>)?     </a:t>
            </a:r>
            <a:endParaRPr lang="en-US" altLang="en-US" sz="2300" dirty="0">
              <a:sym typeface="Symbol" panose="05050102010706020507" pitchFamily="18" charset="2"/>
            </a:endParaRPr>
          </a:p>
          <a:p>
            <a:endParaRPr lang="en-US" altLang="en-US" sz="2300" dirty="0">
              <a:sym typeface="Symbol" panose="05050102010706020507" pitchFamily="18" charset="2"/>
            </a:endParaRPr>
          </a:p>
          <a:p>
            <a:endParaRPr lang="en-US" altLang="en-US" sz="2300" dirty="0">
              <a:sym typeface="Symbol" panose="05050102010706020507" pitchFamily="18" charset="2"/>
            </a:endParaRPr>
          </a:p>
          <a:p>
            <a:endParaRPr lang="en-US" altLang="en-US" sz="2300" dirty="0">
              <a:sym typeface="Symbol" panose="05050102010706020507" pitchFamily="18" charset="2"/>
            </a:endParaRPr>
          </a:p>
          <a:p>
            <a:endParaRPr lang="en-US" altLang="en-US" sz="2300" dirty="0"/>
          </a:p>
          <a:p>
            <a:endParaRPr lang="en-US" altLang="en-US" sz="2300" dirty="0"/>
          </a:p>
          <a:p>
            <a:endParaRPr lang="en-US" altLang="en-US" sz="1300" dirty="0"/>
          </a:p>
          <a:p>
            <a:endParaRPr lang="en-US" altLang="en-US" sz="2300" dirty="0">
              <a:sym typeface="Symbol" panose="05050102010706020507" pitchFamily="18" charset="2"/>
            </a:endParaRPr>
          </a:p>
          <a:p>
            <a:endParaRPr lang="en-US" altLang="en-US" sz="2300" dirty="0"/>
          </a:p>
        </p:txBody>
      </p:sp>
      <p:sp>
        <p:nvSpPr>
          <p:cNvPr id="532485" name="Text Box 5"/>
          <p:cNvSpPr txBox="1">
            <a:spLocks noChangeArrowheads="1"/>
          </p:cNvSpPr>
          <p:nvPr/>
        </p:nvSpPr>
        <p:spPr bwMode="auto">
          <a:xfrm>
            <a:off x="3352812" y="76213"/>
            <a:ext cx="5714999" cy="58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08" tIns="45604" rIns="91208" bIns="45604">
            <a:spAutoFit/>
          </a:bodyPr>
          <a:lstStyle/>
          <a:p>
            <a:pPr algn="ctr">
              <a:spcBef>
                <a:spcPct val="50000"/>
              </a:spcBef>
            </a:pPr>
            <a:r>
              <a:rPr lang="en-US" altLang="en-US" sz="3200" dirty="0">
                <a:solidFill>
                  <a:srgbClr val="C00000"/>
                </a:solidFill>
              </a:rPr>
              <a:t>Converting </a:t>
            </a:r>
            <a:r>
              <a:rPr lang="en-US" altLang="en-US" sz="3200" dirty="0">
                <a:solidFill>
                  <a:srgbClr val="00B050"/>
                </a:solidFill>
              </a:rPr>
              <a:t>Moles</a:t>
            </a:r>
            <a:r>
              <a:rPr lang="en-US" altLang="en-US" sz="3200" dirty="0">
                <a:solidFill>
                  <a:srgbClr val="C00000"/>
                </a:solidFill>
              </a:rPr>
              <a:t> to </a:t>
            </a:r>
            <a:r>
              <a:rPr lang="en-US" altLang="en-US" sz="3200" dirty="0">
                <a:solidFill>
                  <a:srgbClr val="002060"/>
                </a:solidFill>
              </a:rPr>
              <a:t>Mass</a:t>
            </a:r>
          </a:p>
        </p:txBody>
      </p:sp>
      <p:sp>
        <p:nvSpPr>
          <p:cNvPr id="4" name="Footer Placeholder 3"/>
          <p:cNvSpPr>
            <a:spLocks noGrp="1"/>
          </p:cNvSpPr>
          <p:nvPr>
            <p:ph type="ftr" sz="quarter" idx="10"/>
          </p:nvPr>
        </p:nvSpPr>
        <p:spPr>
          <a:xfrm>
            <a:off x="4495800" y="6553200"/>
            <a:ext cx="4648200" cy="304800"/>
          </a:xfrm>
        </p:spPr>
        <p:txBody>
          <a:bodyPr/>
          <a:lstStyle/>
          <a:p>
            <a:r>
              <a:rPr lang="en-US" altLang="en-US" dirty="0"/>
              <a:t>Molar Quantities</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 y="0"/>
            <a:ext cx="914577" cy="741550"/>
          </a:xfrm>
          <a:prstGeom prst="rect">
            <a:avLst/>
          </a:prstGeom>
        </p:spPr>
      </p:pic>
    </p:spTree>
    <p:extLst>
      <p:ext uri="{BB962C8B-B14F-4D97-AF65-F5344CB8AC3E}">
        <p14:creationId xmlns:p14="http://schemas.microsoft.com/office/powerpoint/2010/main" val="75250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5"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09"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20" y="26"/>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a:t>Molar Quantities</a:t>
            </a:r>
          </a:p>
        </p:txBody>
      </p:sp>
      <p:pic>
        <p:nvPicPr>
          <p:cNvPr id="5" name="Picture 4">
            <a:extLst>
              <a:ext uri="{FF2B5EF4-FFF2-40B4-BE49-F238E27FC236}">
                <a16:creationId xmlns:a16="http://schemas.microsoft.com/office/drawing/2014/main" id="{BF34C622-03B6-41F4-B6D8-A2B3668A1723}"/>
              </a:ext>
            </a:extLst>
          </p:cNvPr>
          <p:cNvPicPr>
            <a:picLocks noChangeAspect="1"/>
          </p:cNvPicPr>
          <p:nvPr/>
        </p:nvPicPr>
        <p:blipFill>
          <a:blip r:embed="rId5"/>
          <a:stretch>
            <a:fillRect/>
          </a:stretch>
        </p:blipFill>
        <p:spPr>
          <a:xfrm>
            <a:off x="281568" y="2682175"/>
            <a:ext cx="8580864" cy="2347025"/>
          </a:xfrm>
          <a:prstGeom prst="rect">
            <a:avLst/>
          </a:prstGeom>
        </p:spPr>
      </p:pic>
    </p:spTree>
    <p:extLst>
      <p:ext uri="{BB962C8B-B14F-4D97-AF65-F5344CB8AC3E}">
        <p14:creationId xmlns:p14="http://schemas.microsoft.com/office/powerpoint/2010/main" val="3353916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body" idx="1"/>
          </p:nvPr>
        </p:nvSpPr>
        <p:spPr>
          <a:xfrm>
            <a:off x="228601" y="808825"/>
            <a:ext cx="8839198" cy="3686975"/>
          </a:xfrm>
        </p:spPr>
        <p:txBody>
          <a:bodyPr/>
          <a:lstStyle/>
          <a:p>
            <a:r>
              <a:rPr lang="en-US" altLang="en-US" sz="2300" dirty="0">
                <a:solidFill>
                  <a:srgbClr val="FF0000"/>
                </a:solidFill>
              </a:rPr>
              <a:t>What is the mass, in grams, of 9.45 </a:t>
            </a:r>
            <a:r>
              <a:rPr lang="en-US" altLang="en-US" sz="2300" dirty="0" err="1">
                <a:solidFill>
                  <a:srgbClr val="FF0000"/>
                </a:solidFill>
              </a:rPr>
              <a:t>mol</a:t>
            </a:r>
            <a:r>
              <a:rPr lang="en-US" altLang="en-US" sz="2300" dirty="0">
                <a:solidFill>
                  <a:srgbClr val="FF0000"/>
                </a:solidFill>
              </a:rPr>
              <a:t> of aluminum oxide, (Al</a:t>
            </a:r>
            <a:r>
              <a:rPr lang="en-US" altLang="en-US" sz="2300" baseline="-25000" dirty="0">
                <a:solidFill>
                  <a:srgbClr val="FF0000"/>
                </a:solidFill>
              </a:rPr>
              <a:t>2</a:t>
            </a:r>
            <a:r>
              <a:rPr lang="en-US" altLang="en-US" sz="2300" dirty="0">
                <a:solidFill>
                  <a:srgbClr val="FF0000"/>
                </a:solidFill>
              </a:rPr>
              <a:t>O</a:t>
            </a:r>
            <a:r>
              <a:rPr lang="en-US" altLang="en-US" sz="2300" baseline="-25000" dirty="0">
                <a:solidFill>
                  <a:srgbClr val="FF0000"/>
                </a:solidFill>
              </a:rPr>
              <a:t>3</a:t>
            </a:r>
            <a:r>
              <a:rPr lang="en-US" altLang="en-US" sz="2300" dirty="0">
                <a:solidFill>
                  <a:srgbClr val="FF0000"/>
                </a:solidFill>
              </a:rPr>
              <a:t>)?     </a:t>
            </a:r>
            <a:r>
              <a:rPr lang="en-US" altLang="en-US" sz="2300" dirty="0">
                <a:solidFill>
                  <a:srgbClr val="0070C0"/>
                </a:solidFill>
              </a:rPr>
              <a:t>First determine the mass of 1 </a:t>
            </a:r>
            <a:r>
              <a:rPr lang="en-US" altLang="en-US" sz="2300" dirty="0" err="1">
                <a:solidFill>
                  <a:srgbClr val="0070C0"/>
                </a:solidFill>
              </a:rPr>
              <a:t>mol</a:t>
            </a:r>
            <a:r>
              <a:rPr lang="en-US" altLang="en-US" sz="2300" dirty="0">
                <a:solidFill>
                  <a:srgbClr val="0070C0"/>
                </a:solidFill>
              </a:rPr>
              <a:t> of Al</a:t>
            </a:r>
            <a:r>
              <a:rPr lang="en-US" altLang="en-US" sz="2300" baseline="-25000" dirty="0">
                <a:solidFill>
                  <a:srgbClr val="0070C0"/>
                </a:solidFill>
              </a:rPr>
              <a:t>2</a:t>
            </a:r>
            <a:r>
              <a:rPr lang="en-US" altLang="en-US" sz="2300" dirty="0">
                <a:solidFill>
                  <a:srgbClr val="0070C0"/>
                </a:solidFill>
              </a:rPr>
              <a:t>O</a:t>
            </a:r>
            <a:r>
              <a:rPr lang="en-US" altLang="en-US" sz="2300" baseline="-25000" dirty="0">
                <a:solidFill>
                  <a:srgbClr val="0070C0"/>
                </a:solidFill>
              </a:rPr>
              <a:t>3</a:t>
            </a:r>
            <a:r>
              <a:rPr lang="en-US" altLang="en-US" sz="2300" dirty="0">
                <a:solidFill>
                  <a:srgbClr val="0070C0"/>
                </a:solidFill>
              </a:rPr>
              <a:t>:</a:t>
            </a:r>
          </a:p>
          <a:p>
            <a:endParaRPr lang="en-US" sz="1100" dirty="0"/>
          </a:p>
          <a:p>
            <a:pPr>
              <a:spcBef>
                <a:spcPts val="601"/>
              </a:spcBef>
              <a:tabLst>
                <a:tab pos="912930" algn="l"/>
                <a:tab pos="2860844" algn="l"/>
                <a:tab pos="3255498" algn="l"/>
                <a:tab pos="4276206" algn="l"/>
              </a:tabLst>
            </a:pPr>
            <a:r>
              <a:rPr lang="en-US" sz="2300" dirty="0"/>
              <a:t>Al	2 x 27.0 g/mol	=	54.0 g/mol</a:t>
            </a:r>
          </a:p>
          <a:p>
            <a:pPr>
              <a:spcBef>
                <a:spcPts val="601"/>
              </a:spcBef>
              <a:tabLst>
                <a:tab pos="912930" algn="l"/>
                <a:tab pos="2860844" algn="l"/>
                <a:tab pos="3255498" algn="l"/>
                <a:tab pos="4276206" algn="l"/>
              </a:tabLst>
            </a:pPr>
            <a:r>
              <a:rPr lang="en-US" sz="2300" dirty="0"/>
              <a:t>O	</a:t>
            </a:r>
            <a:r>
              <a:rPr lang="en-US" sz="2300" u="sng" dirty="0"/>
              <a:t>3 x 16.0 g/mol</a:t>
            </a:r>
            <a:r>
              <a:rPr lang="en-US" sz="2300" dirty="0"/>
              <a:t>	=	</a:t>
            </a:r>
            <a:r>
              <a:rPr lang="en-US" sz="2300" u="sng" dirty="0"/>
              <a:t>48.0 g/mol</a:t>
            </a:r>
          </a:p>
          <a:p>
            <a:pPr>
              <a:tabLst>
                <a:tab pos="1825873" algn="l"/>
                <a:tab pos="3135043" algn="l"/>
              </a:tabLst>
            </a:pPr>
            <a:r>
              <a:rPr lang="en-US" sz="2300" dirty="0"/>
              <a:t>	</a:t>
            </a:r>
            <a:r>
              <a:rPr lang="en-US" sz="2300" dirty="0">
                <a:solidFill>
                  <a:srgbClr val="FF0000"/>
                </a:solidFill>
              </a:rPr>
              <a:t> 	102.0 g/mol </a:t>
            </a:r>
            <a:r>
              <a:rPr lang="en-US" altLang="en-US" sz="2300" dirty="0">
                <a:solidFill>
                  <a:srgbClr val="FF0000"/>
                </a:solidFill>
              </a:rPr>
              <a:t>Al</a:t>
            </a:r>
            <a:r>
              <a:rPr lang="en-US" altLang="en-US" sz="2300" baseline="-25000" dirty="0">
                <a:solidFill>
                  <a:srgbClr val="FF0000"/>
                </a:solidFill>
              </a:rPr>
              <a:t>2</a:t>
            </a:r>
            <a:r>
              <a:rPr lang="en-US" altLang="en-US" sz="2300" dirty="0">
                <a:solidFill>
                  <a:srgbClr val="FF0000"/>
                </a:solidFill>
              </a:rPr>
              <a:t>O</a:t>
            </a:r>
            <a:r>
              <a:rPr lang="en-US" altLang="en-US" sz="2300" baseline="-25000" dirty="0">
                <a:solidFill>
                  <a:srgbClr val="FF0000"/>
                </a:solidFill>
              </a:rPr>
              <a:t>3</a:t>
            </a:r>
            <a:endParaRPr lang="en-US" sz="2300" dirty="0">
              <a:solidFill>
                <a:srgbClr val="FF0000"/>
              </a:solidFill>
            </a:endParaRPr>
          </a:p>
          <a:p>
            <a:endParaRPr lang="en-US" altLang="en-US" sz="2300" dirty="0">
              <a:sym typeface="Symbol" panose="05050102010706020507" pitchFamily="18" charset="2"/>
            </a:endParaRPr>
          </a:p>
          <a:p>
            <a:endParaRPr lang="en-US" altLang="en-US" sz="2300" dirty="0">
              <a:sym typeface="Symbol" panose="05050102010706020507" pitchFamily="18" charset="2"/>
            </a:endParaRPr>
          </a:p>
          <a:p>
            <a:r>
              <a:rPr lang="en-US" altLang="en-US" sz="2300" dirty="0">
                <a:solidFill>
                  <a:srgbClr val="00B050"/>
                </a:solidFill>
              </a:rPr>
              <a:t>Multiply the given number of moles by the conversion factor.</a:t>
            </a:r>
            <a:endParaRPr lang="en-US" altLang="en-US" sz="2300" dirty="0">
              <a:solidFill>
                <a:srgbClr val="00B050"/>
              </a:solidFill>
              <a:sym typeface="Symbol" panose="05050102010706020507" pitchFamily="18" charset="2"/>
            </a:endParaRPr>
          </a:p>
          <a:p>
            <a:endParaRPr lang="en-US" altLang="en-US" sz="2300" dirty="0">
              <a:sym typeface="Symbol" panose="05050102010706020507" pitchFamily="18" charset="2"/>
            </a:endParaRPr>
          </a:p>
          <a:p>
            <a:endParaRPr lang="en-US" altLang="en-US" sz="2300" dirty="0"/>
          </a:p>
        </p:txBody>
      </p:sp>
      <p:sp>
        <p:nvSpPr>
          <p:cNvPr id="532485" name="Text Box 5"/>
          <p:cNvSpPr txBox="1">
            <a:spLocks noChangeArrowheads="1"/>
          </p:cNvSpPr>
          <p:nvPr/>
        </p:nvSpPr>
        <p:spPr bwMode="auto">
          <a:xfrm>
            <a:off x="3352812" y="76213"/>
            <a:ext cx="5714999" cy="58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08" tIns="45604" rIns="91208" bIns="45604">
            <a:spAutoFit/>
          </a:bodyPr>
          <a:lstStyle/>
          <a:p>
            <a:pPr algn="ctr">
              <a:spcBef>
                <a:spcPct val="50000"/>
              </a:spcBef>
            </a:pPr>
            <a:r>
              <a:rPr lang="en-US" altLang="en-US" sz="3200" dirty="0">
                <a:solidFill>
                  <a:srgbClr val="C00000"/>
                </a:solidFill>
              </a:rPr>
              <a:t>Converting </a:t>
            </a:r>
            <a:r>
              <a:rPr lang="en-US" altLang="en-US" sz="3200" dirty="0">
                <a:solidFill>
                  <a:srgbClr val="00B050"/>
                </a:solidFill>
              </a:rPr>
              <a:t>Moles</a:t>
            </a:r>
            <a:r>
              <a:rPr lang="en-US" altLang="en-US" sz="3200" dirty="0">
                <a:solidFill>
                  <a:srgbClr val="C00000"/>
                </a:solidFill>
              </a:rPr>
              <a:t> to </a:t>
            </a:r>
            <a:r>
              <a:rPr lang="en-US" altLang="en-US" sz="3200" dirty="0">
                <a:solidFill>
                  <a:srgbClr val="002060"/>
                </a:solidFill>
              </a:rPr>
              <a:t>Mass</a:t>
            </a:r>
          </a:p>
        </p:txBody>
      </p:sp>
      <p:pic>
        <p:nvPicPr>
          <p:cNvPr id="3" name="Picture 2"/>
          <p:cNvPicPr>
            <a:picLocks noChangeAspect="1"/>
          </p:cNvPicPr>
          <p:nvPr/>
        </p:nvPicPr>
        <p:blipFill>
          <a:blip r:embed="rId3"/>
          <a:stretch>
            <a:fillRect/>
          </a:stretch>
        </p:blipFill>
        <p:spPr>
          <a:xfrm>
            <a:off x="1143000" y="4648216"/>
            <a:ext cx="5323925" cy="1809818"/>
          </a:xfrm>
          <a:prstGeom prst="rect">
            <a:avLst/>
          </a:prstGeom>
        </p:spPr>
      </p:pic>
      <p:sp>
        <p:nvSpPr>
          <p:cNvPr id="4" name="Footer Placeholder 3"/>
          <p:cNvSpPr>
            <a:spLocks noGrp="1"/>
          </p:cNvSpPr>
          <p:nvPr>
            <p:ph type="ftr" sz="quarter" idx="10"/>
          </p:nvPr>
        </p:nvSpPr>
        <p:spPr>
          <a:xfrm>
            <a:off x="4495800" y="6553200"/>
            <a:ext cx="4648200" cy="304800"/>
          </a:xfrm>
        </p:spPr>
        <p:txBody>
          <a:bodyPr/>
          <a:lstStyle/>
          <a:p>
            <a:r>
              <a:rPr lang="en-US" altLang="en-US" dirty="0"/>
              <a:t>Molar Quantities</a:t>
            </a:r>
          </a:p>
        </p:txBody>
      </p:sp>
      <p:sp>
        <p:nvSpPr>
          <p:cNvPr id="8" name="Left-Right Arrow 7"/>
          <p:cNvSpPr/>
          <p:nvPr/>
        </p:nvSpPr>
        <p:spPr bwMode="auto">
          <a:xfrm rot="2923625">
            <a:off x="8096464" y="2956408"/>
            <a:ext cx="685290" cy="260429"/>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6" rIns="91292" bIns="45646" numCol="1" spcCol="0" rtlCol="0" anchor="t" anchorCtr="0" compatLnSpc="1">
            <a:prstTxWarp prst="textNoShape">
              <a:avLst/>
            </a:prstTxWarp>
          </a:bodyPr>
          <a:lstStyle/>
          <a:p>
            <a:pPr defTabSz="912930"/>
            <a:endParaRPr lang="en-US"/>
          </a:p>
        </p:txBody>
      </p:sp>
      <p:grpSp>
        <p:nvGrpSpPr>
          <p:cNvPr id="2" name="Group 1"/>
          <p:cNvGrpSpPr/>
          <p:nvPr/>
        </p:nvGrpSpPr>
        <p:grpSpPr>
          <a:xfrm>
            <a:off x="6659891" y="1600201"/>
            <a:ext cx="2484125" cy="2334578"/>
            <a:chOff x="6659891" y="1600201"/>
            <a:chExt cx="2484125" cy="2334578"/>
          </a:xfrm>
        </p:grpSpPr>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891" y="1600201"/>
              <a:ext cx="2475395" cy="2334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423563" y="2895600"/>
              <a:ext cx="720453" cy="215444"/>
            </a:xfrm>
            <a:prstGeom prst="rect">
              <a:avLst/>
            </a:prstGeom>
            <a:noFill/>
            <a:ln>
              <a:noFill/>
            </a:ln>
          </p:spPr>
          <p:txBody>
            <a:bodyPr wrap="square" rtlCol="0">
              <a:spAutoFit/>
            </a:bodyPr>
            <a:lstStyle/>
            <a:p>
              <a:pPr algn="ctr"/>
              <a:r>
                <a:rPr lang="en-US" sz="800" dirty="0">
                  <a:solidFill>
                    <a:srgbClr val="00B050"/>
                  </a:solidFill>
                </a:rPr>
                <a:t>Molar Mass</a:t>
              </a:r>
            </a:p>
          </p:txBody>
        </p:sp>
      </p:grpSp>
    </p:spTree>
    <p:extLst>
      <p:ext uri="{BB962C8B-B14F-4D97-AF65-F5344CB8AC3E}">
        <p14:creationId xmlns:p14="http://schemas.microsoft.com/office/powerpoint/2010/main" val="3873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482">
                                            <p:txEl>
                                              <p:pRg st="2" end="2"/>
                                            </p:txEl>
                                          </p:spTgt>
                                        </p:tgtEl>
                                        <p:attrNameLst>
                                          <p:attrName>style.visibility</p:attrName>
                                        </p:attrNameLst>
                                      </p:cBhvr>
                                      <p:to>
                                        <p:strVal val="visible"/>
                                      </p:to>
                                    </p:set>
                                    <p:animEffect transition="in" filter="fade">
                                      <p:cBhvr>
                                        <p:cTn id="7" dur="500"/>
                                        <p:tgtEl>
                                          <p:spTgt spid="53248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482">
                                            <p:txEl>
                                              <p:pRg st="3" end="3"/>
                                            </p:txEl>
                                          </p:spTgt>
                                        </p:tgtEl>
                                        <p:attrNameLst>
                                          <p:attrName>style.visibility</p:attrName>
                                        </p:attrNameLst>
                                      </p:cBhvr>
                                      <p:to>
                                        <p:strVal val="visible"/>
                                      </p:to>
                                    </p:set>
                                    <p:animEffect transition="in" filter="fade">
                                      <p:cBhvr>
                                        <p:cTn id="12" dur="500"/>
                                        <p:tgtEl>
                                          <p:spTgt spid="53248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482">
                                            <p:txEl>
                                              <p:pRg st="4" end="4"/>
                                            </p:txEl>
                                          </p:spTgt>
                                        </p:tgtEl>
                                        <p:attrNameLst>
                                          <p:attrName>style.visibility</p:attrName>
                                        </p:attrNameLst>
                                      </p:cBhvr>
                                      <p:to>
                                        <p:strVal val="visible"/>
                                      </p:to>
                                    </p:set>
                                    <p:animEffect transition="in" filter="fade">
                                      <p:cBhvr>
                                        <p:cTn id="17" dur="500"/>
                                        <p:tgtEl>
                                          <p:spTgt spid="53248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482">
                                            <p:txEl>
                                              <p:pRg st="7" end="7"/>
                                            </p:txEl>
                                          </p:spTgt>
                                        </p:tgtEl>
                                        <p:attrNameLst>
                                          <p:attrName>style.visibility</p:attrName>
                                        </p:attrNameLst>
                                      </p:cBhvr>
                                      <p:to>
                                        <p:strVal val="visible"/>
                                      </p:to>
                                    </p:set>
                                    <p:animEffect transition="in" filter="fade">
                                      <p:cBhvr>
                                        <p:cTn id="22" dur="500"/>
                                        <p:tgtEl>
                                          <p:spTgt spid="53248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body" idx="1"/>
          </p:nvPr>
        </p:nvSpPr>
        <p:spPr>
          <a:xfrm>
            <a:off x="76201" y="838200"/>
            <a:ext cx="8763001" cy="4343400"/>
          </a:xfrm>
        </p:spPr>
        <p:txBody>
          <a:bodyPr/>
          <a:lstStyle/>
          <a:p>
            <a:r>
              <a:rPr lang="en-US" altLang="en-US" sz="2300" dirty="0"/>
              <a:t>Rust is iron(III) oxide (Fe</a:t>
            </a:r>
            <a:r>
              <a:rPr lang="en-US" altLang="en-US" sz="2300" baseline="-25000" dirty="0"/>
              <a:t>2</a:t>
            </a:r>
            <a:r>
              <a:rPr lang="en-US" altLang="en-US" sz="2300" dirty="0"/>
              <a:t>O</a:t>
            </a:r>
            <a:r>
              <a:rPr lang="en-US" altLang="en-US" sz="2300" baseline="-25000" dirty="0"/>
              <a:t>3</a:t>
            </a:r>
            <a:r>
              <a:rPr lang="en-US" altLang="en-US" sz="2300" dirty="0"/>
              <a:t>). How many moles of iron(III) oxide are contained in 92.2 g of pure Fe</a:t>
            </a:r>
            <a:r>
              <a:rPr lang="en-US" altLang="en-US" sz="2300" baseline="-25000" dirty="0"/>
              <a:t>2</a:t>
            </a:r>
            <a:r>
              <a:rPr lang="en-US" altLang="en-US" sz="2300" dirty="0"/>
              <a:t>O</a:t>
            </a:r>
            <a:r>
              <a:rPr lang="en-US" altLang="en-US" sz="2300" baseline="-25000" dirty="0"/>
              <a:t>3</a:t>
            </a:r>
            <a:r>
              <a:rPr lang="en-US" altLang="en-US" sz="2300" dirty="0"/>
              <a:t>?</a:t>
            </a:r>
          </a:p>
          <a:p>
            <a:endParaRPr lang="en-US" sz="1100" dirty="0"/>
          </a:p>
          <a:p>
            <a:pPr>
              <a:spcBef>
                <a:spcPts val="601"/>
              </a:spcBef>
              <a:tabLst>
                <a:tab pos="912930" algn="l"/>
                <a:tab pos="2974958" algn="l"/>
                <a:tab pos="3306216" algn="l"/>
                <a:tab pos="4276206" algn="l"/>
              </a:tabLst>
            </a:pPr>
            <a:r>
              <a:rPr lang="en-US" altLang="en-US" sz="2300" dirty="0">
                <a:solidFill>
                  <a:srgbClr val="00B050"/>
                </a:solidFill>
              </a:rPr>
              <a:t>.</a:t>
            </a:r>
            <a:endParaRPr lang="en-US" altLang="en-US" sz="2300" dirty="0">
              <a:solidFill>
                <a:srgbClr val="00B050"/>
              </a:solidFill>
              <a:sym typeface="Symbol" panose="05050102010706020507" pitchFamily="18" charset="2"/>
            </a:endParaRPr>
          </a:p>
        </p:txBody>
      </p:sp>
      <p:sp>
        <p:nvSpPr>
          <p:cNvPr id="691204" name="Text Box 4"/>
          <p:cNvSpPr txBox="1">
            <a:spLocks noChangeArrowheads="1"/>
          </p:cNvSpPr>
          <p:nvPr/>
        </p:nvSpPr>
        <p:spPr bwMode="auto">
          <a:xfrm>
            <a:off x="3250642" y="58188"/>
            <a:ext cx="5893358" cy="58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08" tIns="45604" rIns="91208" bIns="45604">
            <a:spAutoFit/>
          </a:bodyPr>
          <a:lstStyle/>
          <a:p>
            <a:pPr>
              <a:spcBef>
                <a:spcPct val="50000"/>
              </a:spcBef>
            </a:pPr>
            <a:r>
              <a:rPr lang="en-US" altLang="en-US" sz="3200" dirty="0">
                <a:solidFill>
                  <a:srgbClr val="C00000"/>
                </a:solidFill>
              </a:rPr>
              <a:t>Converting </a:t>
            </a:r>
            <a:r>
              <a:rPr lang="en-US" altLang="en-US" sz="3200" dirty="0">
                <a:solidFill>
                  <a:srgbClr val="002060"/>
                </a:solidFill>
              </a:rPr>
              <a:t>Mass</a:t>
            </a:r>
            <a:r>
              <a:rPr lang="en-US" altLang="en-US" sz="3200" dirty="0">
                <a:solidFill>
                  <a:srgbClr val="C00000"/>
                </a:solidFill>
              </a:rPr>
              <a:t> to Moles</a:t>
            </a:r>
          </a:p>
        </p:txBody>
      </p:sp>
      <p:sp>
        <p:nvSpPr>
          <p:cNvPr id="4" name="Footer Placeholder 3"/>
          <p:cNvSpPr>
            <a:spLocks noGrp="1"/>
          </p:cNvSpPr>
          <p:nvPr>
            <p:ph type="ftr" sz="quarter" idx="10"/>
          </p:nvPr>
        </p:nvSpPr>
        <p:spPr>
          <a:xfrm>
            <a:off x="2514600" y="6553200"/>
            <a:ext cx="4648200" cy="304800"/>
          </a:xfrm>
        </p:spPr>
        <p:txBody>
          <a:bodyPr/>
          <a:lstStyle/>
          <a:p>
            <a:r>
              <a:rPr lang="en-US" altLang="en-US"/>
              <a:t>Molar Quantities</a:t>
            </a:r>
          </a:p>
        </p:txBody>
      </p:sp>
      <p:pic>
        <p:nvPicPr>
          <p:cNvPr id="10" name="Picture 9"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13" y="71104"/>
            <a:ext cx="946105" cy="767113"/>
          </a:xfrm>
          <a:prstGeom prst="rect">
            <a:avLst/>
          </a:prstGeom>
        </p:spPr>
      </p:pic>
    </p:spTree>
    <p:extLst>
      <p:ext uri="{BB962C8B-B14F-4D97-AF65-F5344CB8AC3E}">
        <p14:creationId xmlns:p14="http://schemas.microsoft.com/office/powerpoint/2010/main" val="4251014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1202" name="Rectangle 2"/>
          <p:cNvSpPr>
            <a:spLocks noGrp="1" noChangeArrowheads="1"/>
          </p:cNvSpPr>
          <p:nvPr>
            <p:ph type="body" idx="1"/>
          </p:nvPr>
        </p:nvSpPr>
        <p:spPr>
          <a:xfrm>
            <a:off x="76201" y="838200"/>
            <a:ext cx="8763001" cy="3279950"/>
          </a:xfrm>
        </p:spPr>
        <p:txBody>
          <a:bodyPr/>
          <a:lstStyle/>
          <a:p>
            <a:r>
              <a:rPr lang="en-US" altLang="en-US" sz="2300" dirty="0"/>
              <a:t>Rust is iron(III) oxide (Fe</a:t>
            </a:r>
            <a:r>
              <a:rPr lang="en-US" altLang="en-US" sz="2300" baseline="-25000" dirty="0"/>
              <a:t>2</a:t>
            </a:r>
            <a:r>
              <a:rPr lang="en-US" altLang="en-US" sz="2300" dirty="0"/>
              <a:t>O</a:t>
            </a:r>
            <a:r>
              <a:rPr lang="en-US" altLang="en-US" sz="2300" baseline="-25000" dirty="0"/>
              <a:t>3</a:t>
            </a:r>
            <a:r>
              <a:rPr lang="en-US" altLang="en-US" sz="2300" dirty="0"/>
              <a:t>). How many moles of iron(III) oxide are contained in 92.2 g of pure Fe</a:t>
            </a:r>
            <a:r>
              <a:rPr lang="en-US" altLang="en-US" sz="2300" baseline="-25000" dirty="0"/>
              <a:t>2</a:t>
            </a:r>
            <a:r>
              <a:rPr lang="en-US" altLang="en-US" sz="2300" dirty="0"/>
              <a:t>O</a:t>
            </a:r>
            <a:r>
              <a:rPr lang="en-US" altLang="en-US" sz="2300" baseline="-25000" dirty="0"/>
              <a:t>3</a:t>
            </a:r>
            <a:r>
              <a:rPr lang="en-US" altLang="en-US" sz="2300" dirty="0"/>
              <a:t>?</a:t>
            </a:r>
          </a:p>
          <a:p>
            <a:endParaRPr lang="en-US" sz="1100" dirty="0"/>
          </a:p>
          <a:p>
            <a:pPr>
              <a:spcBef>
                <a:spcPts val="601"/>
              </a:spcBef>
              <a:tabLst>
                <a:tab pos="912930" algn="l"/>
                <a:tab pos="2974958" algn="l"/>
                <a:tab pos="3306216" algn="l"/>
                <a:tab pos="4276206" algn="l"/>
              </a:tabLst>
            </a:pPr>
            <a:r>
              <a:rPr lang="en-US" sz="2300" dirty="0"/>
              <a:t>Fe	2 x 55.8 g/</a:t>
            </a:r>
            <a:r>
              <a:rPr lang="en-US" sz="2300" dirty="0" err="1"/>
              <a:t>mol</a:t>
            </a:r>
            <a:r>
              <a:rPr lang="en-US" sz="2300" dirty="0"/>
              <a:t>	=	111.6 g/</a:t>
            </a:r>
            <a:r>
              <a:rPr lang="en-US" sz="2300" dirty="0" err="1"/>
              <a:t>mol</a:t>
            </a:r>
            <a:endParaRPr lang="en-US" sz="2300" dirty="0"/>
          </a:p>
          <a:p>
            <a:pPr>
              <a:spcBef>
                <a:spcPts val="601"/>
              </a:spcBef>
              <a:tabLst>
                <a:tab pos="912930" algn="l"/>
                <a:tab pos="2974958" algn="l"/>
                <a:tab pos="3306216" algn="l"/>
                <a:tab pos="4276206" algn="l"/>
              </a:tabLst>
            </a:pPr>
            <a:r>
              <a:rPr lang="en-US" sz="2300" dirty="0"/>
              <a:t>O	</a:t>
            </a:r>
            <a:r>
              <a:rPr lang="en-US" sz="2300" u="sng" dirty="0"/>
              <a:t>3 x 16.0 g/</a:t>
            </a:r>
            <a:r>
              <a:rPr lang="en-US" sz="2300" u="sng" dirty="0" err="1"/>
              <a:t>mol</a:t>
            </a:r>
            <a:r>
              <a:rPr lang="en-US" sz="2300" dirty="0"/>
              <a:t>	=	  </a:t>
            </a:r>
            <a:r>
              <a:rPr lang="en-US" sz="2300" u="sng" dirty="0"/>
              <a:t>48.0 g/</a:t>
            </a:r>
            <a:r>
              <a:rPr lang="en-US" sz="2300" u="sng" dirty="0" err="1"/>
              <a:t>mol</a:t>
            </a:r>
            <a:endParaRPr lang="en-US" sz="2300" u="sng" dirty="0"/>
          </a:p>
          <a:p>
            <a:pPr>
              <a:tabLst>
                <a:tab pos="1825873" algn="l"/>
                <a:tab pos="3258664" algn="l"/>
              </a:tabLst>
            </a:pPr>
            <a:r>
              <a:rPr lang="en-US" sz="2300" dirty="0"/>
              <a:t>	</a:t>
            </a:r>
            <a:r>
              <a:rPr lang="en-US" sz="2300" dirty="0">
                <a:solidFill>
                  <a:srgbClr val="FF0000"/>
                </a:solidFill>
              </a:rPr>
              <a:t> 	159.6 g/</a:t>
            </a:r>
            <a:r>
              <a:rPr lang="en-US" sz="2300" dirty="0" err="1">
                <a:solidFill>
                  <a:srgbClr val="FF0000"/>
                </a:solidFill>
              </a:rPr>
              <a:t>mol</a:t>
            </a:r>
            <a:r>
              <a:rPr lang="en-US" sz="2300" dirty="0">
                <a:solidFill>
                  <a:srgbClr val="FF0000"/>
                </a:solidFill>
              </a:rPr>
              <a:t> </a:t>
            </a:r>
            <a:r>
              <a:rPr lang="en-US" altLang="en-US" sz="2300" dirty="0">
                <a:solidFill>
                  <a:srgbClr val="FF0000"/>
                </a:solidFill>
              </a:rPr>
              <a:t>Fe</a:t>
            </a:r>
            <a:r>
              <a:rPr lang="en-US" altLang="en-US" sz="2300" baseline="-25000" dirty="0">
                <a:solidFill>
                  <a:srgbClr val="FF0000"/>
                </a:solidFill>
              </a:rPr>
              <a:t>2</a:t>
            </a:r>
            <a:r>
              <a:rPr lang="en-US" altLang="en-US" sz="2300" dirty="0">
                <a:solidFill>
                  <a:srgbClr val="FF0000"/>
                </a:solidFill>
              </a:rPr>
              <a:t>O</a:t>
            </a:r>
            <a:r>
              <a:rPr lang="en-US" altLang="en-US" sz="2300" baseline="-25000" dirty="0">
                <a:solidFill>
                  <a:srgbClr val="FF0000"/>
                </a:solidFill>
              </a:rPr>
              <a:t>3</a:t>
            </a:r>
            <a:endParaRPr lang="en-US" altLang="en-US" sz="2300" dirty="0">
              <a:solidFill>
                <a:srgbClr val="FF0000"/>
              </a:solidFill>
            </a:endParaRPr>
          </a:p>
          <a:p>
            <a:pPr>
              <a:tabLst>
                <a:tab pos="1825873" algn="l"/>
                <a:tab pos="3258664" algn="l"/>
              </a:tabLst>
            </a:pPr>
            <a:endParaRPr lang="en-US" altLang="en-US" sz="2300" dirty="0">
              <a:solidFill>
                <a:srgbClr val="FF0000"/>
              </a:solidFill>
            </a:endParaRPr>
          </a:p>
          <a:p>
            <a:pPr>
              <a:tabLst>
                <a:tab pos="1825873" algn="l"/>
                <a:tab pos="3258664" algn="l"/>
              </a:tabLst>
            </a:pPr>
            <a:r>
              <a:rPr lang="en-US" altLang="en-US" sz="2300" dirty="0">
                <a:solidFill>
                  <a:srgbClr val="00B050"/>
                </a:solidFill>
              </a:rPr>
              <a:t>Multiply the given mass by the conversion factor.</a:t>
            </a:r>
            <a:endParaRPr lang="en-US" altLang="en-US" sz="2300" dirty="0">
              <a:solidFill>
                <a:srgbClr val="00B050"/>
              </a:solidFill>
              <a:sym typeface="Symbol" panose="05050102010706020507" pitchFamily="18" charset="2"/>
            </a:endParaRPr>
          </a:p>
        </p:txBody>
      </p:sp>
      <p:sp>
        <p:nvSpPr>
          <p:cNvPr id="691204" name="Text Box 4"/>
          <p:cNvSpPr txBox="1">
            <a:spLocks noChangeArrowheads="1"/>
          </p:cNvSpPr>
          <p:nvPr/>
        </p:nvSpPr>
        <p:spPr bwMode="auto">
          <a:xfrm>
            <a:off x="3250642" y="58188"/>
            <a:ext cx="5893358" cy="58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08" tIns="45604" rIns="91208" bIns="45604">
            <a:spAutoFit/>
          </a:bodyPr>
          <a:lstStyle/>
          <a:p>
            <a:pPr>
              <a:spcBef>
                <a:spcPct val="50000"/>
              </a:spcBef>
            </a:pPr>
            <a:r>
              <a:rPr lang="en-US" altLang="en-US" sz="3200" dirty="0">
                <a:solidFill>
                  <a:srgbClr val="C00000"/>
                </a:solidFill>
              </a:rPr>
              <a:t>Converting </a:t>
            </a:r>
            <a:r>
              <a:rPr lang="en-US" altLang="en-US" sz="3200" dirty="0">
                <a:solidFill>
                  <a:srgbClr val="002060"/>
                </a:solidFill>
              </a:rPr>
              <a:t>Mass</a:t>
            </a:r>
            <a:r>
              <a:rPr lang="en-US" altLang="en-US" sz="3200" dirty="0">
                <a:solidFill>
                  <a:srgbClr val="C00000"/>
                </a:solidFill>
              </a:rPr>
              <a:t> to Moles</a:t>
            </a:r>
          </a:p>
        </p:txBody>
      </p:sp>
      <p:pic>
        <p:nvPicPr>
          <p:cNvPr id="3" name="Picture 2"/>
          <p:cNvPicPr>
            <a:picLocks noChangeAspect="1"/>
          </p:cNvPicPr>
          <p:nvPr/>
        </p:nvPicPr>
        <p:blipFill rotWithShape="1">
          <a:blip r:embed="rId3"/>
          <a:srcRect t="29922" b="6739"/>
          <a:stretch/>
        </p:blipFill>
        <p:spPr>
          <a:xfrm>
            <a:off x="314962" y="4419600"/>
            <a:ext cx="5781038" cy="1752600"/>
          </a:xfrm>
          <a:prstGeom prst="rect">
            <a:avLst/>
          </a:prstGeom>
          <a:ln>
            <a:noFill/>
          </a:ln>
          <a:effectLst>
            <a:softEdge rad="112500"/>
          </a:effectLst>
        </p:spPr>
      </p:pic>
      <p:sp>
        <p:nvSpPr>
          <p:cNvPr id="4" name="Footer Placeholder 3"/>
          <p:cNvSpPr>
            <a:spLocks noGrp="1"/>
          </p:cNvSpPr>
          <p:nvPr>
            <p:ph type="ftr" sz="quarter" idx="10"/>
          </p:nvPr>
        </p:nvSpPr>
        <p:spPr>
          <a:xfrm>
            <a:off x="2514600" y="6553200"/>
            <a:ext cx="4648200" cy="304800"/>
          </a:xfrm>
        </p:spPr>
        <p:txBody>
          <a:bodyPr/>
          <a:lstStyle/>
          <a:p>
            <a:r>
              <a:rPr lang="en-US" altLang="en-US"/>
              <a:t>Molar Quantities</a:t>
            </a:r>
          </a:p>
        </p:txBody>
      </p:sp>
      <p:sp>
        <p:nvSpPr>
          <p:cNvPr id="9" name="Left-Right Arrow 8"/>
          <p:cNvSpPr/>
          <p:nvPr/>
        </p:nvSpPr>
        <p:spPr bwMode="auto">
          <a:xfrm rot="2923625">
            <a:off x="7944064" y="5698583"/>
            <a:ext cx="685290" cy="260429"/>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6" rIns="91292" bIns="45646" numCol="1" spcCol="0" rtlCol="0" anchor="t" anchorCtr="0" compatLnSpc="1">
            <a:prstTxWarp prst="textNoShape">
              <a:avLst/>
            </a:prstTxWarp>
          </a:bodyPr>
          <a:lstStyle/>
          <a:p>
            <a:pPr defTabSz="912930"/>
            <a:endParaRPr lang="en-US"/>
          </a:p>
        </p:txBody>
      </p:sp>
      <p:grpSp>
        <p:nvGrpSpPr>
          <p:cNvPr id="2" name="Group 1"/>
          <p:cNvGrpSpPr/>
          <p:nvPr/>
        </p:nvGrpSpPr>
        <p:grpSpPr>
          <a:xfrm>
            <a:off x="6257967" y="4118154"/>
            <a:ext cx="2962233" cy="2739863"/>
            <a:chOff x="6257967" y="4118154"/>
            <a:chExt cx="2962233" cy="2739863"/>
          </a:xfrm>
        </p:grpSpPr>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967" y="4118154"/>
              <a:ext cx="2905124" cy="273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8499747" y="5880556"/>
              <a:ext cx="720453" cy="215444"/>
            </a:xfrm>
            <a:prstGeom prst="rect">
              <a:avLst/>
            </a:prstGeom>
            <a:noFill/>
            <a:ln>
              <a:noFill/>
            </a:ln>
          </p:spPr>
          <p:txBody>
            <a:bodyPr wrap="square" rtlCol="0">
              <a:spAutoFit/>
            </a:bodyPr>
            <a:lstStyle/>
            <a:p>
              <a:pPr algn="ctr"/>
              <a:r>
                <a:rPr lang="en-US" sz="800" dirty="0">
                  <a:solidFill>
                    <a:srgbClr val="00B050"/>
                  </a:solidFill>
                </a:rPr>
                <a:t>Molar Mass</a:t>
              </a:r>
            </a:p>
          </p:txBody>
        </p:sp>
      </p:grpSp>
    </p:spTree>
    <p:extLst>
      <p:ext uri="{BB962C8B-B14F-4D97-AF65-F5344CB8AC3E}">
        <p14:creationId xmlns:p14="http://schemas.microsoft.com/office/powerpoint/2010/main" val="33729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1202">
                                            <p:txEl>
                                              <p:pRg st="2" end="2"/>
                                            </p:txEl>
                                          </p:spTgt>
                                        </p:tgtEl>
                                        <p:attrNameLst>
                                          <p:attrName>style.visibility</p:attrName>
                                        </p:attrNameLst>
                                      </p:cBhvr>
                                      <p:to>
                                        <p:strVal val="visible"/>
                                      </p:to>
                                    </p:set>
                                    <p:animEffect transition="in" filter="fade">
                                      <p:cBhvr>
                                        <p:cTn id="7" dur="500"/>
                                        <p:tgtEl>
                                          <p:spTgt spid="69120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1202">
                                            <p:txEl>
                                              <p:pRg st="3" end="3"/>
                                            </p:txEl>
                                          </p:spTgt>
                                        </p:tgtEl>
                                        <p:attrNameLst>
                                          <p:attrName>style.visibility</p:attrName>
                                        </p:attrNameLst>
                                      </p:cBhvr>
                                      <p:to>
                                        <p:strVal val="visible"/>
                                      </p:to>
                                    </p:set>
                                    <p:animEffect transition="in" filter="fade">
                                      <p:cBhvr>
                                        <p:cTn id="12" dur="500"/>
                                        <p:tgtEl>
                                          <p:spTgt spid="69120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1202">
                                            <p:txEl>
                                              <p:pRg st="4" end="4"/>
                                            </p:txEl>
                                          </p:spTgt>
                                        </p:tgtEl>
                                        <p:attrNameLst>
                                          <p:attrName>style.visibility</p:attrName>
                                        </p:attrNameLst>
                                      </p:cBhvr>
                                      <p:to>
                                        <p:strVal val="visible"/>
                                      </p:to>
                                    </p:set>
                                    <p:animEffect transition="in" filter="fade">
                                      <p:cBhvr>
                                        <p:cTn id="17" dur="500"/>
                                        <p:tgtEl>
                                          <p:spTgt spid="69120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1202">
                                            <p:txEl>
                                              <p:pRg st="6" end="6"/>
                                            </p:txEl>
                                          </p:spTgt>
                                        </p:tgtEl>
                                        <p:attrNameLst>
                                          <p:attrName>style.visibility</p:attrName>
                                        </p:attrNameLst>
                                      </p:cBhvr>
                                      <p:to>
                                        <p:strVal val="visible"/>
                                      </p:to>
                                    </p:set>
                                    <p:animEffect transition="in" filter="fade">
                                      <p:cBhvr>
                                        <p:cTn id="22" dur="500"/>
                                        <p:tgtEl>
                                          <p:spTgt spid="69120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6466" name="Rectangle 2"/>
          <p:cNvSpPr>
            <a:spLocks noGrp="1" noChangeArrowheads="1"/>
          </p:cNvSpPr>
          <p:nvPr>
            <p:ph type="body" idx="1"/>
          </p:nvPr>
        </p:nvSpPr>
        <p:spPr>
          <a:xfrm>
            <a:off x="152400" y="426720"/>
            <a:ext cx="8991600" cy="5199320"/>
          </a:xfrm>
        </p:spPr>
        <p:txBody>
          <a:bodyPr/>
          <a:lstStyle/>
          <a:p>
            <a:pPr marL="4763" lvl="1" eaLnBrk="0" hangingPunct="0">
              <a:spcBef>
                <a:spcPct val="0"/>
              </a:spcBef>
            </a:pPr>
            <a:r>
              <a:rPr lang="en-US" altLang="en-US" sz="3600" b="1" dirty="0">
                <a:solidFill>
                  <a:srgbClr val="FF0000"/>
                </a:solidFill>
              </a:rPr>
              <a:t>Avogadro’s hypothesis</a:t>
            </a:r>
          </a:p>
          <a:p>
            <a:pPr marL="4763" lvl="1" eaLnBrk="0" hangingPunct="0">
              <a:spcBef>
                <a:spcPts val="1200"/>
              </a:spcBef>
            </a:pPr>
            <a:r>
              <a:rPr lang="en-US" altLang="en-US" sz="2700" dirty="0">
                <a:solidFill>
                  <a:srgbClr val="0070C0"/>
                </a:solidFill>
              </a:rPr>
              <a:t>Equal volumes of </a:t>
            </a:r>
            <a:r>
              <a:rPr lang="en-US" altLang="en-US" sz="2700" u="sng" dirty="0">
                <a:solidFill>
                  <a:srgbClr val="0070C0"/>
                </a:solidFill>
              </a:rPr>
              <a:t>gases</a:t>
            </a:r>
            <a:r>
              <a:rPr lang="en-US" altLang="en-US" sz="2700" dirty="0">
                <a:solidFill>
                  <a:srgbClr val="0070C0"/>
                </a:solidFill>
              </a:rPr>
              <a:t> at the same temperature and pressure contain equal numbers of particles. </a:t>
            </a:r>
          </a:p>
          <a:p>
            <a:pPr marL="0" lvl="1" eaLnBrk="0" hangingPunct="0">
              <a:spcBef>
                <a:spcPts val="1200"/>
              </a:spcBef>
            </a:pPr>
            <a:r>
              <a:rPr lang="en-US" altLang="en-US" sz="2700" dirty="0"/>
              <a:t>Standard temperature and pressure (STP) means a temperature of 0 </a:t>
            </a:r>
            <a:r>
              <a:rPr lang="en-US" altLang="en-US" sz="2700" dirty="0">
                <a:latin typeface="Calibri"/>
              </a:rPr>
              <a:t>⁰</a:t>
            </a:r>
            <a:r>
              <a:rPr lang="en-US" altLang="en-US" sz="2700" dirty="0"/>
              <a:t>C (273 K) and a pressure of 101.3 kPa, or 1 atm. </a:t>
            </a:r>
          </a:p>
          <a:p>
            <a:pPr marL="0" lvl="1" eaLnBrk="0" hangingPunct="0">
              <a:spcBef>
                <a:spcPts val="1200"/>
              </a:spcBef>
            </a:pPr>
            <a:r>
              <a:rPr lang="en-US" altLang="en-US" sz="2700" dirty="0">
                <a:solidFill>
                  <a:srgbClr val="FF0000"/>
                </a:solidFill>
                <a:cs typeface="Arial" panose="020B0604020202020204" pitchFamily="34" charset="0"/>
              </a:rPr>
              <a:t>At STP, 1 </a:t>
            </a:r>
            <a:r>
              <a:rPr lang="en-US" altLang="en-US" sz="2700" dirty="0" err="1">
                <a:solidFill>
                  <a:srgbClr val="FF0000"/>
                </a:solidFill>
                <a:cs typeface="Arial" panose="020B0604020202020204" pitchFamily="34" charset="0"/>
              </a:rPr>
              <a:t>mol</a:t>
            </a:r>
            <a:r>
              <a:rPr lang="en-US" altLang="en-US" sz="2700" dirty="0">
                <a:solidFill>
                  <a:srgbClr val="FF0000"/>
                </a:solidFill>
                <a:cs typeface="Arial" panose="020B0604020202020204" pitchFamily="34" charset="0"/>
              </a:rPr>
              <a:t>, or 6.02 x 10</a:t>
            </a:r>
            <a:r>
              <a:rPr lang="en-US" altLang="en-US" sz="2700" baseline="30000" dirty="0">
                <a:solidFill>
                  <a:srgbClr val="FF0000"/>
                </a:solidFill>
                <a:cs typeface="Arial" panose="020B0604020202020204" pitchFamily="34" charset="0"/>
              </a:rPr>
              <a:t>23</a:t>
            </a:r>
            <a:r>
              <a:rPr lang="en-US" altLang="en-US" sz="2700" dirty="0">
                <a:solidFill>
                  <a:srgbClr val="FF0000"/>
                </a:solidFill>
                <a:cs typeface="Arial" panose="020B0604020202020204" pitchFamily="34" charset="0"/>
              </a:rPr>
              <a:t> particles, of any gas occupies a </a:t>
            </a:r>
            <a:r>
              <a:rPr lang="en-US" altLang="en-US" sz="2700" dirty="0">
                <a:solidFill>
                  <a:srgbClr val="00B050"/>
                </a:solidFill>
                <a:effectLst>
                  <a:outerShdw blurRad="38100" dist="38100" dir="2700000" algn="tl">
                    <a:srgbClr val="000000">
                      <a:alpha val="43137"/>
                    </a:srgbClr>
                  </a:outerShdw>
                </a:effectLst>
                <a:cs typeface="Arial" panose="020B0604020202020204" pitchFamily="34" charset="0"/>
              </a:rPr>
              <a:t>volume of 22.4 L</a:t>
            </a:r>
            <a:r>
              <a:rPr lang="en-US" altLang="en-US" sz="2700" dirty="0">
                <a:solidFill>
                  <a:srgbClr val="FF0000"/>
                </a:solidFill>
                <a:cs typeface="Arial" panose="020B0604020202020204" pitchFamily="34" charset="0"/>
              </a:rPr>
              <a:t>. </a:t>
            </a:r>
          </a:p>
          <a:p>
            <a:pPr marL="0" lvl="1" eaLnBrk="0" hangingPunct="0">
              <a:spcBef>
                <a:spcPts val="1200"/>
              </a:spcBef>
            </a:pPr>
            <a:r>
              <a:rPr lang="en-US" altLang="en-US" sz="2700" dirty="0">
                <a:cs typeface="Arial" panose="020B0604020202020204" pitchFamily="34" charset="0"/>
              </a:rPr>
              <a:t>The quantity, 22.4 L, is called the </a:t>
            </a:r>
            <a:r>
              <a:rPr lang="en-US" altLang="en-US" sz="2700" b="1" dirty="0">
                <a:solidFill>
                  <a:schemeClr val="accent1">
                    <a:lumMod val="50000"/>
                  </a:schemeClr>
                </a:solidFill>
                <a:cs typeface="Arial" panose="020B0604020202020204" pitchFamily="34" charset="0"/>
              </a:rPr>
              <a:t>molar volume</a:t>
            </a:r>
            <a:r>
              <a:rPr lang="en-US" altLang="en-US" sz="2700" dirty="0">
                <a:solidFill>
                  <a:schemeClr val="accent1">
                    <a:lumMod val="50000"/>
                  </a:schemeClr>
                </a:solidFill>
                <a:cs typeface="Arial" panose="020B0604020202020204" pitchFamily="34" charset="0"/>
              </a:rPr>
              <a:t> </a:t>
            </a:r>
            <a:r>
              <a:rPr lang="en-US" altLang="en-US" sz="2700" dirty="0">
                <a:cs typeface="Arial" panose="020B0604020202020204" pitchFamily="34" charset="0"/>
              </a:rPr>
              <a:t>of a gas.</a:t>
            </a:r>
            <a:endParaRPr lang="en-US" altLang="en-US" sz="2700" b="1" u="sng" dirty="0"/>
          </a:p>
          <a:p>
            <a:pPr eaLnBrk="0" hangingPunct="0">
              <a:spcBef>
                <a:spcPct val="0"/>
              </a:spcBef>
            </a:pPr>
            <a:endParaRPr lang="en-US" altLang="en-US" sz="2300" dirty="0"/>
          </a:p>
          <a:p>
            <a:pPr marL="64984" lvl="1" eaLnBrk="0" hangingPunct="0">
              <a:spcBef>
                <a:spcPct val="0"/>
              </a:spcBef>
            </a:pPr>
            <a:endParaRPr lang="en-US" altLang="en-US" sz="2300" dirty="0"/>
          </a:p>
          <a:p>
            <a:pPr marL="796502" lvl="1" eaLnBrk="0" hangingPunct="0">
              <a:spcBef>
                <a:spcPct val="0"/>
              </a:spcBef>
            </a:pPr>
            <a:endParaRPr lang="en-US" altLang="en-US" sz="2300" b="1" u="sng" dirty="0"/>
          </a:p>
          <a:p>
            <a:pPr marL="796502" lvl="1" eaLnBrk="0" hangingPunct="0">
              <a:spcBef>
                <a:spcPct val="0"/>
              </a:spcBef>
            </a:pPr>
            <a:endParaRPr lang="en-US" altLang="en-US" sz="2300" dirty="0"/>
          </a:p>
        </p:txBody>
      </p:sp>
      <p:pic>
        <p:nvPicPr>
          <p:cNvPr id="2" name="Picture 1"/>
          <p:cNvPicPr>
            <a:picLocks noChangeAspect="1"/>
          </p:cNvPicPr>
          <p:nvPr/>
        </p:nvPicPr>
        <p:blipFill>
          <a:blip r:embed="rId3"/>
          <a:stretch>
            <a:fillRect/>
          </a:stretch>
        </p:blipFill>
        <p:spPr>
          <a:xfrm>
            <a:off x="3024200" y="5039494"/>
            <a:ext cx="4329113" cy="1803283"/>
          </a:xfrm>
          <a:prstGeom prst="rect">
            <a:avLst/>
          </a:prstGeom>
        </p:spPr>
      </p:pic>
      <p:sp>
        <p:nvSpPr>
          <p:cNvPr id="5" name="Rectangle 8"/>
          <p:cNvSpPr txBox="1">
            <a:spLocks noChangeArrowheads="1"/>
          </p:cNvSpPr>
          <p:nvPr/>
        </p:nvSpPr>
        <p:spPr bwMode="auto">
          <a:xfrm>
            <a:off x="5562601" y="15240"/>
            <a:ext cx="3581399" cy="762000"/>
          </a:xfrm>
          <a:prstGeom prst="rect">
            <a:avLst/>
          </a:prstGeom>
          <a:solidFill>
            <a:srgbClr val="FFC000"/>
          </a:solidFill>
          <a:ln>
            <a:noFill/>
          </a:ln>
        </p:spPr>
        <p:txBody>
          <a:bodyPr vert="horz" wrap="square" lIns="91208" tIns="45604" rIns="91208" bIns="45604"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r>
              <a:rPr lang="en-US" altLang="en-US" sz="4000" dirty="0">
                <a:solidFill>
                  <a:srgbClr val="C00000"/>
                </a:solidFill>
              </a:rPr>
              <a:t>Molar Volume</a:t>
            </a:r>
          </a:p>
        </p:txBody>
      </p:sp>
      <p:sp>
        <p:nvSpPr>
          <p:cNvPr id="4" name="Footer Placeholder 3"/>
          <p:cNvSpPr>
            <a:spLocks noGrp="1"/>
          </p:cNvSpPr>
          <p:nvPr>
            <p:ph type="ftr" sz="quarter" idx="10"/>
          </p:nvPr>
        </p:nvSpPr>
        <p:spPr>
          <a:xfrm>
            <a:off x="0" y="6553200"/>
            <a:ext cx="4648200" cy="304800"/>
          </a:xfrm>
        </p:spPr>
        <p:txBody>
          <a:bodyPr/>
          <a:lstStyle/>
          <a:p>
            <a:r>
              <a:rPr lang="en-US" altLang="en-US" dirty="0"/>
              <a:t>Molar Quantities</a:t>
            </a:r>
          </a:p>
        </p:txBody>
      </p:sp>
    </p:spTree>
    <p:extLst>
      <p:ext uri="{BB962C8B-B14F-4D97-AF65-F5344CB8AC3E}">
        <p14:creationId xmlns:p14="http://schemas.microsoft.com/office/powerpoint/2010/main" val="316505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466">
                                            <p:txEl>
                                              <p:pRg st="0" end="0"/>
                                            </p:txEl>
                                          </p:spTgt>
                                        </p:tgtEl>
                                        <p:attrNameLst>
                                          <p:attrName>style.visibility</p:attrName>
                                        </p:attrNameLst>
                                      </p:cBhvr>
                                      <p:to>
                                        <p:strVal val="visible"/>
                                      </p:to>
                                    </p:set>
                                    <p:animEffect transition="in" filter="fade">
                                      <p:cBhvr>
                                        <p:cTn id="7" dur="500"/>
                                        <p:tgtEl>
                                          <p:spTgt spid="446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466">
                                            <p:txEl>
                                              <p:pRg st="1" end="1"/>
                                            </p:txEl>
                                          </p:spTgt>
                                        </p:tgtEl>
                                        <p:attrNameLst>
                                          <p:attrName>style.visibility</p:attrName>
                                        </p:attrNameLst>
                                      </p:cBhvr>
                                      <p:to>
                                        <p:strVal val="visible"/>
                                      </p:to>
                                    </p:set>
                                    <p:animEffect transition="in" filter="fade">
                                      <p:cBhvr>
                                        <p:cTn id="12" dur="500"/>
                                        <p:tgtEl>
                                          <p:spTgt spid="4464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6466">
                                            <p:txEl>
                                              <p:pRg st="2" end="2"/>
                                            </p:txEl>
                                          </p:spTgt>
                                        </p:tgtEl>
                                        <p:attrNameLst>
                                          <p:attrName>style.visibility</p:attrName>
                                        </p:attrNameLst>
                                      </p:cBhvr>
                                      <p:to>
                                        <p:strVal val="visible"/>
                                      </p:to>
                                    </p:set>
                                    <p:animEffect transition="in" filter="fade">
                                      <p:cBhvr>
                                        <p:cTn id="17" dur="500"/>
                                        <p:tgtEl>
                                          <p:spTgt spid="4464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6466">
                                            <p:txEl>
                                              <p:pRg st="3" end="3"/>
                                            </p:txEl>
                                          </p:spTgt>
                                        </p:tgtEl>
                                        <p:attrNameLst>
                                          <p:attrName>style.visibility</p:attrName>
                                        </p:attrNameLst>
                                      </p:cBhvr>
                                      <p:to>
                                        <p:strVal val="visible"/>
                                      </p:to>
                                    </p:set>
                                    <p:animEffect transition="in" filter="fade">
                                      <p:cBhvr>
                                        <p:cTn id="22" dur="500"/>
                                        <p:tgtEl>
                                          <p:spTgt spid="4464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6466">
                                            <p:txEl>
                                              <p:pRg st="4" end="4"/>
                                            </p:txEl>
                                          </p:spTgt>
                                        </p:tgtEl>
                                        <p:attrNameLst>
                                          <p:attrName>style.visibility</p:attrName>
                                        </p:attrNameLst>
                                      </p:cBhvr>
                                      <p:to>
                                        <p:strVal val="visible"/>
                                      </p:to>
                                    </p:set>
                                    <p:animEffect transition="in" filter="fade">
                                      <p:cBhvr>
                                        <p:cTn id="27" dur="500"/>
                                        <p:tgtEl>
                                          <p:spTgt spid="4464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body" idx="1"/>
          </p:nvPr>
        </p:nvSpPr>
        <p:spPr>
          <a:xfrm>
            <a:off x="12" y="990600"/>
            <a:ext cx="9067799" cy="5105400"/>
          </a:xfrm>
        </p:spPr>
        <p:txBody>
          <a:bodyPr/>
          <a:lstStyle/>
          <a:p>
            <a:r>
              <a:rPr lang="en-US" altLang="en-US" sz="2300" dirty="0">
                <a:solidFill>
                  <a:srgbClr val="0070C0"/>
                </a:solidFill>
              </a:rPr>
              <a:t>Sulfur dioxide (SO</a:t>
            </a:r>
            <a:r>
              <a:rPr lang="en-US" altLang="en-US" sz="2300" baseline="-25000" dirty="0">
                <a:solidFill>
                  <a:srgbClr val="0070C0"/>
                </a:solidFill>
              </a:rPr>
              <a:t>2</a:t>
            </a:r>
            <a:r>
              <a:rPr lang="en-US" altLang="en-US" sz="2300" dirty="0">
                <a:solidFill>
                  <a:srgbClr val="0070C0"/>
                </a:solidFill>
              </a:rPr>
              <a:t>) gas is an air pollutant produced by burning coal. Determine the volume, in liters, of 0.60 </a:t>
            </a:r>
            <a:r>
              <a:rPr lang="en-US" altLang="en-US" sz="2300" dirty="0" err="1">
                <a:solidFill>
                  <a:srgbClr val="0070C0"/>
                </a:solidFill>
              </a:rPr>
              <a:t>mol</a:t>
            </a:r>
            <a:r>
              <a:rPr lang="en-US" altLang="en-US" sz="2300" dirty="0">
                <a:solidFill>
                  <a:srgbClr val="0070C0"/>
                </a:solidFill>
              </a:rPr>
              <a:t> SO</a:t>
            </a:r>
            <a:r>
              <a:rPr lang="en-US" altLang="en-US" sz="2300" baseline="-25000" dirty="0">
                <a:solidFill>
                  <a:srgbClr val="0070C0"/>
                </a:solidFill>
              </a:rPr>
              <a:t>2</a:t>
            </a:r>
            <a:r>
              <a:rPr lang="en-US" altLang="en-US" sz="2300" dirty="0">
                <a:solidFill>
                  <a:srgbClr val="0070C0"/>
                </a:solidFill>
              </a:rPr>
              <a:t> gas at STP.</a:t>
            </a:r>
          </a:p>
          <a:p>
            <a:endParaRPr lang="en-US" altLang="en-US" sz="1700" dirty="0"/>
          </a:p>
          <a:p>
            <a:r>
              <a:rPr lang="en-US" altLang="en-US" sz="2300" dirty="0"/>
              <a:t>    </a:t>
            </a:r>
          </a:p>
        </p:txBody>
      </p:sp>
      <p:sp>
        <p:nvSpPr>
          <p:cNvPr id="3" name="Footer Placeholder 2"/>
          <p:cNvSpPr>
            <a:spLocks noGrp="1"/>
          </p:cNvSpPr>
          <p:nvPr>
            <p:ph type="ftr" sz="quarter" idx="10"/>
          </p:nvPr>
        </p:nvSpPr>
        <p:spPr>
          <a:xfrm>
            <a:off x="-22734" y="6553200"/>
            <a:ext cx="4648200" cy="304800"/>
          </a:xfrm>
        </p:spPr>
        <p:txBody>
          <a:bodyPr/>
          <a:lstStyle/>
          <a:p>
            <a:r>
              <a:rPr lang="en-US" altLang="en-US" dirty="0"/>
              <a:t>Molar Quantities</a:t>
            </a:r>
          </a:p>
        </p:txBody>
      </p:sp>
      <p:sp>
        <p:nvSpPr>
          <p:cNvPr id="6" name="Rectangle 8"/>
          <p:cNvSpPr txBox="1">
            <a:spLocks noChangeArrowheads="1"/>
          </p:cNvSpPr>
          <p:nvPr/>
        </p:nvSpPr>
        <p:spPr bwMode="auto">
          <a:xfrm>
            <a:off x="5562601" y="15240"/>
            <a:ext cx="3581399" cy="762000"/>
          </a:xfrm>
          <a:prstGeom prst="rect">
            <a:avLst/>
          </a:prstGeom>
          <a:solidFill>
            <a:srgbClr val="FFC000"/>
          </a:solidFill>
          <a:ln>
            <a:noFill/>
          </a:ln>
        </p:spPr>
        <p:txBody>
          <a:bodyPr vert="horz" wrap="square" lIns="91208" tIns="45604" rIns="91208" bIns="45604"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r>
              <a:rPr lang="en-US" altLang="en-US" sz="4000" dirty="0">
                <a:solidFill>
                  <a:srgbClr val="C00000"/>
                </a:solidFill>
              </a:rPr>
              <a:t>Molar Volume</a:t>
            </a:r>
          </a:p>
        </p:txBody>
      </p:sp>
      <p:pic>
        <p:nvPicPr>
          <p:cNvPr id="1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80" t="8018" r="8110" b="9058"/>
          <a:stretch/>
        </p:blipFill>
        <p:spPr bwMode="auto">
          <a:xfrm>
            <a:off x="5008879" y="3616960"/>
            <a:ext cx="4135121" cy="324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90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8850" name="Rectangle 2"/>
          <p:cNvSpPr>
            <a:spLocks noGrp="1" noChangeArrowheads="1"/>
          </p:cNvSpPr>
          <p:nvPr>
            <p:ph type="body" idx="1"/>
          </p:nvPr>
        </p:nvSpPr>
        <p:spPr>
          <a:xfrm>
            <a:off x="12" y="838200"/>
            <a:ext cx="9067799" cy="5105400"/>
          </a:xfrm>
        </p:spPr>
        <p:txBody>
          <a:bodyPr/>
          <a:lstStyle/>
          <a:p>
            <a:r>
              <a:rPr lang="en-US" altLang="en-US" sz="2300" dirty="0">
                <a:solidFill>
                  <a:srgbClr val="0070C0"/>
                </a:solidFill>
              </a:rPr>
              <a:t>Sulfur dioxide (SO</a:t>
            </a:r>
            <a:r>
              <a:rPr lang="en-US" altLang="en-US" sz="2300" baseline="-25000" dirty="0">
                <a:solidFill>
                  <a:srgbClr val="0070C0"/>
                </a:solidFill>
              </a:rPr>
              <a:t>2</a:t>
            </a:r>
            <a:r>
              <a:rPr lang="en-US" altLang="en-US" sz="2300" dirty="0">
                <a:solidFill>
                  <a:srgbClr val="0070C0"/>
                </a:solidFill>
              </a:rPr>
              <a:t>) gas is an air pollutant produced by burning coal. Determine the volume, in liters, of 0.60 </a:t>
            </a:r>
            <a:r>
              <a:rPr lang="en-US" altLang="en-US" sz="2300" dirty="0" err="1">
                <a:solidFill>
                  <a:srgbClr val="0070C0"/>
                </a:solidFill>
              </a:rPr>
              <a:t>mol</a:t>
            </a:r>
            <a:r>
              <a:rPr lang="en-US" altLang="en-US" sz="2300" dirty="0">
                <a:solidFill>
                  <a:srgbClr val="0070C0"/>
                </a:solidFill>
              </a:rPr>
              <a:t> SO</a:t>
            </a:r>
            <a:r>
              <a:rPr lang="en-US" altLang="en-US" sz="2300" baseline="-25000" dirty="0">
                <a:solidFill>
                  <a:srgbClr val="0070C0"/>
                </a:solidFill>
              </a:rPr>
              <a:t>2</a:t>
            </a:r>
            <a:r>
              <a:rPr lang="en-US" altLang="en-US" sz="2300" dirty="0">
                <a:solidFill>
                  <a:srgbClr val="0070C0"/>
                </a:solidFill>
              </a:rPr>
              <a:t> gas at STP.</a:t>
            </a:r>
          </a:p>
          <a:p>
            <a:endParaRPr lang="en-US" altLang="en-US" sz="1700" dirty="0"/>
          </a:p>
          <a:p>
            <a:r>
              <a:rPr lang="en-US" altLang="en-US" sz="2300" dirty="0"/>
              <a:t>    1 </a:t>
            </a:r>
            <a:r>
              <a:rPr lang="en-US" altLang="en-US" sz="2300" dirty="0" err="1"/>
              <a:t>mol</a:t>
            </a:r>
            <a:r>
              <a:rPr lang="en-US" altLang="en-US" sz="2300" dirty="0"/>
              <a:t> gas @ STP = 22.4 L  </a:t>
            </a:r>
            <a:r>
              <a:rPr lang="en-US" altLang="en-US" sz="2300" dirty="0">
                <a:sym typeface="Wingdings" panose="05000000000000000000" pitchFamily="2" charset="2"/>
              </a:rPr>
              <a:t></a:t>
            </a:r>
            <a:endParaRPr lang="en-US" altLang="en-US" sz="2300" dirty="0"/>
          </a:p>
          <a:p>
            <a:endParaRPr lang="en-US" altLang="en-US" sz="2300" dirty="0"/>
          </a:p>
          <a:p>
            <a:r>
              <a:rPr lang="en-US" altLang="en-US" sz="2300" dirty="0">
                <a:solidFill>
                  <a:srgbClr val="00B050"/>
                </a:solidFill>
              </a:rPr>
              <a:t>Multiply the given number of moles by the conversion factor.</a:t>
            </a:r>
            <a:endParaRPr lang="en-US" altLang="en-US" sz="2300" dirty="0">
              <a:solidFill>
                <a:srgbClr val="00B050"/>
              </a:solidFill>
              <a:sym typeface="Symbol" panose="05050102010706020507" pitchFamily="18" charset="2"/>
            </a:endParaRPr>
          </a:p>
          <a:p>
            <a:endParaRPr lang="en-US" altLang="en-US" sz="2300" dirty="0"/>
          </a:p>
        </p:txBody>
      </p:sp>
      <p:pic>
        <p:nvPicPr>
          <p:cNvPr id="2" name="Picture 1"/>
          <p:cNvPicPr>
            <a:picLocks noChangeAspect="1"/>
          </p:cNvPicPr>
          <p:nvPr/>
        </p:nvPicPr>
        <p:blipFill>
          <a:blip r:embed="rId3"/>
          <a:stretch>
            <a:fillRect/>
          </a:stretch>
        </p:blipFill>
        <p:spPr>
          <a:xfrm>
            <a:off x="209914" y="3352816"/>
            <a:ext cx="4590686" cy="1786283"/>
          </a:xfrm>
          <a:prstGeom prst="rect">
            <a:avLst/>
          </a:prstGeom>
        </p:spPr>
      </p:pic>
      <p:sp>
        <p:nvSpPr>
          <p:cNvPr id="3" name="Footer Placeholder 2"/>
          <p:cNvSpPr>
            <a:spLocks noGrp="1"/>
          </p:cNvSpPr>
          <p:nvPr>
            <p:ph type="ftr" sz="quarter" idx="10"/>
          </p:nvPr>
        </p:nvSpPr>
        <p:spPr>
          <a:xfrm>
            <a:off x="-22726" y="6553200"/>
            <a:ext cx="2378420" cy="320040"/>
          </a:xfrm>
        </p:spPr>
        <p:txBody>
          <a:bodyPr/>
          <a:lstStyle/>
          <a:p>
            <a:r>
              <a:rPr lang="en-US" altLang="en-US" dirty="0"/>
              <a:t>Molar Quantities</a:t>
            </a:r>
          </a:p>
        </p:txBody>
      </p:sp>
      <p:sp>
        <p:nvSpPr>
          <p:cNvPr id="6" name="Rectangle 8"/>
          <p:cNvSpPr txBox="1">
            <a:spLocks noChangeArrowheads="1"/>
          </p:cNvSpPr>
          <p:nvPr/>
        </p:nvSpPr>
        <p:spPr bwMode="auto">
          <a:xfrm>
            <a:off x="5562601" y="15240"/>
            <a:ext cx="3581399" cy="762000"/>
          </a:xfrm>
          <a:prstGeom prst="rect">
            <a:avLst/>
          </a:prstGeom>
          <a:solidFill>
            <a:srgbClr val="FFC000"/>
          </a:solidFill>
          <a:ln>
            <a:noFill/>
          </a:ln>
        </p:spPr>
        <p:txBody>
          <a:bodyPr vert="horz" wrap="square" lIns="91208" tIns="45604" rIns="91208" bIns="45604"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r>
              <a:rPr lang="en-US" altLang="en-US" sz="4000" dirty="0">
                <a:solidFill>
                  <a:srgbClr val="C00000"/>
                </a:solidFill>
              </a:rPr>
              <a:t>Molar Volume</a:t>
            </a:r>
          </a:p>
        </p:txBody>
      </p:sp>
      <p:grpSp>
        <p:nvGrpSpPr>
          <p:cNvPr id="7" name="Group 15"/>
          <p:cNvGrpSpPr>
            <a:grpSpLocks/>
          </p:cNvGrpSpPr>
          <p:nvPr/>
        </p:nvGrpSpPr>
        <p:grpSpPr bwMode="auto">
          <a:xfrm>
            <a:off x="4640706" y="1871851"/>
            <a:ext cx="3733801" cy="903288"/>
            <a:chOff x="1152" y="3216"/>
            <a:chExt cx="1968" cy="569"/>
          </a:xfrm>
        </p:grpSpPr>
        <p:grpSp>
          <p:nvGrpSpPr>
            <p:cNvPr id="8" name="Group 9"/>
            <p:cNvGrpSpPr>
              <a:grpSpLocks/>
            </p:cNvGrpSpPr>
            <p:nvPr/>
          </p:nvGrpSpPr>
          <p:grpSpPr bwMode="auto">
            <a:xfrm>
              <a:off x="1152" y="3216"/>
              <a:ext cx="672" cy="569"/>
              <a:chOff x="1152" y="3216"/>
              <a:chExt cx="672" cy="569"/>
            </a:xfrm>
          </p:grpSpPr>
          <p:sp>
            <p:nvSpPr>
              <p:cNvPr id="14" name="Text Box 6"/>
              <p:cNvSpPr txBox="1">
                <a:spLocks noChangeArrowheads="1"/>
              </p:cNvSpPr>
              <p:nvPr/>
            </p:nvSpPr>
            <p:spPr bwMode="auto">
              <a:xfrm>
                <a:off x="1152" y="3216"/>
                <a:ext cx="672"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t>22.4 L</a:t>
                </a:r>
              </a:p>
            </p:txBody>
          </p:sp>
          <p:sp>
            <p:nvSpPr>
              <p:cNvPr id="15" name="Text Box 7"/>
              <p:cNvSpPr txBox="1">
                <a:spLocks noChangeArrowheads="1"/>
              </p:cNvSpPr>
              <p:nvPr/>
            </p:nvSpPr>
            <p:spPr bwMode="auto">
              <a:xfrm>
                <a:off x="1152" y="3504"/>
                <a:ext cx="672"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t>1 </a:t>
                </a:r>
                <a:r>
                  <a:rPr lang="en-US" altLang="en-US" sz="2300" dirty="0" err="1"/>
                  <a:t>mol</a:t>
                </a:r>
                <a:endParaRPr lang="en-US" altLang="en-US" sz="2300" dirty="0"/>
              </a:p>
            </p:txBody>
          </p:sp>
          <p:sp>
            <p:nvSpPr>
              <p:cNvPr id="16" name="Line 8"/>
              <p:cNvSpPr>
                <a:spLocks noChangeShapeType="1"/>
              </p:cNvSpPr>
              <p:nvPr/>
            </p:nvSpPr>
            <p:spPr bwMode="auto">
              <a:xfrm>
                <a:off x="1152" y="3504"/>
                <a:ext cx="6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 name="Group 10"/>
            <p:cNvGrpSpPr>
              <a:grpSpLocks/>
            </p:cNvGrpSpPr>
            <p:nvPr/>
          </p:nvGrpSpPr>
          <p:grpSpPr bwMode="auto">
            <a:xfrm>
              <a:off x="2448" y="3216"/>
              <a:ext cx="672" cy="569"/>
              <a:chOff x="1152" y="3216"/>
              <a:chExt cx="672" cy="569"/>
            </a:xfrm>
          </p:grpSpPr>
          <p:sp>
            <p:nvSpPr>
              <p:cNvPr id="11" name="Text Box 11"/>
              <p:cNvSpPr txBox="1">
                <a:spLocks noChangeArrowheads="1"/>
              </p:cNvSpPr>
              <p:nvPr/>
            </p:nvSpPr>
            <p:spPr bwMode="auto">
              <a:xfrm>
                <a:off x="1152" y="3216"/>
                <a:ext cx="672"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t>1 </a:t>
                </a:r>
                <a:r>
                  <a:rPr lang="en-US" altLang="en-US" sz="2300" dirty="0" err="1"/>
                  <a:t>mol</a:t>
                </a:r>
                <a:endParaRPr lang="en-US" altLang="en-US" sz="2300" dirty="0"/>
              </a:p>
            </p:txBody>
          </p:sp>
          <p:sp>
            <p:nvSpPr>
              <p:cNvPr id="12" name="Text Box 12"/>
              <p:cNvSpPr txBox="1">
                <a:spLocks noChangeArrowheads="1"/>
              </p:cNvSpPr>
              <p:nvPr/>
            </p:nvSpPr>
            <p:spPr bwMode="auto">
              <a:xfrm>
                <a:off x="1152" y="3504"/>
                <a:ext cx="672"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t>22.4 L</a:t>
                </a:r>
              </a:p>
            </p:txBody>
          </p:sp>
          <p:sp>
            <p:nvSpPr>
              <p:cNvPr id="13" name="Line 13"/>
              <p:cNvSpPr>
                <a:spLocks noChangeShapeType="1"/>
              </p:cNvSpPr>
              <p:nvPr/>
            </p:nvSpPr>
            <p:spPr bwMode="auto">
              <a:xfrm>
                <a:off x="1152" y="3504"/>
                <a:ext cx="6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Text Box 14"/>
            <p:cNvSpPr txBox="1">
              <a:spLocks noChangeArrowheads="1"/>
            </p:cNvSpPr>
            <p:nvPr/>
          </p:nvSpPr>
          <p:spPr bwMode="auto">
            <a:xfrm>
              <a:off x="1922" y="3360"/>
              <a:ext cx="528"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t>and</a:t>
              </a:r>
            </a:p>
          </p:txBody>
        </p:sp>
      </p:grpSp>
      <p:pic>
        <p:nvPicPr>
          <p:cNvPr id="1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380" t="8018" r="8110" b="9058"/>
          <a:stretch/>
        </p:blipFill>
        <p:spPr bwMode="auto">
          <a:xfrm>
            <a:off x="5008879" y="3616960"/>
            <a:ext cx="4135121" cy="324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Left-Right Arrow 18"/>
          <p:cNvSpPr/>
          <p:nvPr/>
        </p:nvSpPr>
        <p:spPr bwMode="auto">
          <a:xfrm rot="8232945">
            <a:off x="2920575" y="5904055"/>
            <a:ext cx="685290" cy="26043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6" rIns="91292" bIns="45646" numCol="1" spcCol="0" rtlCol="0" anchor="t" anchorCtr="0" compatLnSpc="1">
            <a:prstTxWarp prst="textNoShape">
              <a:avLst/>
            </a:prstTxWarp>
          </a:bodyPr>
          <a:lstStyle/>
          <a:p>
            <a:pPr defTabSz="912930"/>
            <a:endParaRPr lang="en-US"/>
          </a:p>
        </p:txBody>
      </p:sp>
      <p:grpSp>
        <p:nvGrpSpPr>
          <p:cNvPr id="4" name="Group 3"/>
          <p:cNvGrpSpPr/>
          <p:nvPr/>
        </p:nvGrpSpPr>
        <p:grpSpPr>
          <a:xfrm>
            <a:off x="2355698" y="4538679"/>
            <a:ext cx="2555755" cy="2334578"/>
            <a:chOff x="2355698" y="4538679"/>
            <a:chExt cx="2555755" cy="2334578"/>
          </a:xfrm>
        </p:grpSpPr>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698" y="4538679"/>
              <a:ext cx="2475395" cy="2334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191000" y="6019800"/>
              <a:ext cx="720453" cy="215444"/>
            </a:xfrm>
            <a:prstGeom prst="rect">
              <a:avLst/>
            </a:prstGeom>
            <a:noFill/>
            <a:ln>
              <a:noFill/>
            </a:ln>
          </p:spPr>
          <p:txBody>
            <a:bodyPr wrap="square" rtlCol="0">
              <a:spAutoFit/>
            </a:bodyPr>
            <a:lstStyle/>
            <a:p>
              <a:pPr algn="ctr"/>
              <a:r>
                <a:rPr lang="en-US" sz="800" dirty="0">
                  <a:solidFill>
                    <a:srgbClr val="00B050"/>
                  </a:solidFill>
                </a:rPr>
                <a:t>Molar Mass</a:t>
              </a:r>
            </a:p>
          </p:txBody>
        </p:sp>
      </p:grpSp>
    </p:spTree>
    <p:extLst>
      <p:ext uri="{BB962C8B-B14F-4D97-AF65-F5344CB8AC3E}">
        <p14:creationId xmlns:p14="http://schemas.microsoft.com/office/powerpoint/2010/main" val="186340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8850">
                                            <p:txEl>
                                              <p:pRg st="2" end="2"/>
                                            </p:txEl>
                                          </p:spTgt>
                                        </p:tgtEl>
                                        <p:attrNameLst>
                                          <p:attrName>style.visibility</p:attrName>
                                        </p:attrNameLst>
                                      </p:cBhvr>
                                      <p:to>
                                        <p:strVal val="visible"/>
                                      </p:to>
                                    </p:set>
                                    <p:animEffect transition="in" filter="fade">
                                      <p:cBhvr>
                                        <p:cTn id="7" dur="500"/>
                                        <p:tgtEl>
                                          <p:spTgt spid="71885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8850">
                                            <p:txEl>
                                              <p:pRg st="4" end="4"/>
                                            </p:txEl>
                                          </p:spTgt>
                                        </p:tgtEl>
                                        <p:attrNameLst>
                                          <p:attrName>style.visibility</p:attrName>
                                        </p:attrNameLst>
                                      </p:cBhvr>
                                      <p:to>
                                        <p:strVal val="visible"/>
                                      </p:to>
                                    </p:set>
                                    <p:animEffect transition="in" filter="fade">
                                      <p:cBhvr>
                                        <p:cTn id="17" dur="500"/>
                                        <p:tgtEl>
                                          <p:spTgt spid="71885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body" idx="1"/>
          </p:nvPr>
        </p:nvSpPr>
        <p:spPr>
          <a:xfrm>
            <a:off x="0" y="762000"/>
            <a:ext cx="9143999" cy="3657600"/>
          </a:xfrm>
        </p:spPr>
        <p:txBody>
          <a:bodyPr/>
          <a:lstStyle/>
          <a:p>
            <a:r>
              <a:rPr lang="en-US" sz="2400" dirty="0">
                <a:solidFill>
                  <a:srgbClr val="0070C0"/>
                </a:solidFill>
              </a:rPr>
              <a:t>Using factor labelling, one can interconvert density &amp; molecular mass. </a:t>
            </a:r>
            <a:r>
              <a:rPr lang="en-US" altLang="en-US" sz="2300" dirty="0">
                <a:solidFill>
                  <a:srgbClr val="00B050"/>
                </a:solidFill>
              </a:rPr>
              <a:t>Usually the density of a gas is measured in grams per liter (g/L) and at a specific temperature. </a:t>
            </a:r>
          </a:p>
          <a:p>
            <a:endParaRPr lang="en-US" altLang="en-US" sz="1000" dirty="0"/>
          </a:p>
          <a:p>
            <a:r>
              <a:rPr lang="en-US" altLang="en-US" sz="2300" dirty="0"/>
              <a:t>The density of a gaseous compound containing carbon and oxygen is found to be 1.964 g/L at STP. What is the molar mass of the compound?</a:t>
            </a:r>
          </a:p>
          <a:p>
            <a:endParaRPr lang="en-US" altLang="en-US" sz="1200" dirty="0"/>
          </a:p>
          <a:p>
            <a:endParaRPr lang="en-US" altLang="en-US" sz="2300" dirty="0"/>
          </a:p>
          <a:p>
            <a:endParaRPr lang="en-US" altLang="en-US" sz="2300" dirty="0"/>
          </a:p>
          <a:p>
            <a:pPr eaLnBrk="0" hangingPunct="0">
              <a:spcBef>
                <a:spcPct val="0"/>
              </a:spcBef>
            </a:pPr>
            <a:endParaRPr lang="en-US" altLang="en-US" dirty="0"/>
          </a:p>
        </p:txBody>
      </p:sp>
      <p:sp>
        <p:nvSpPr>
          <p:cNvPr id="730116" name="Text Box 4"/>
          <p:cNvSpPr txBox="1">
            <a:spLocks noChangeArrowheads="1"/>
          </p:cNvSpPr>
          <p:nvPr/>
        </p:nvSpPr>
        <p:spPr bwMode="auto">
          <a:xfrm>
            <a:off x="228601" y="10896"/>
            <a:ext cx="8686800" cy="590697"/>
          </a:xfrm>
          <a:prstGeom prst="rect">
            <a:avLst/>
          </a:prstGeom>
          <a:solidFill>
            <a:srgbClr val="FFC000"/>
          </a:solidFill>
          <a:ln>
            <a:noFill/>
          </a:ln>
        </p:spPr>
        <p:txBody>
          <a:bodyPr wrap="square" lIns="91208" tIns="45604" rIns="91208" bIns="45604">
            <a:spAutoFit/>
          </a:bodyPr>
          <a:lstStyle/>
          <a:p>
            <a:pPr algn="ctr" eaLnBrk="1" hangingPunct="1">
              <a:lnSpc>
                <a:spcPct val="90000"/>
              </a:lnSpc>
              <a:spcBef>
                <a:spcPct val="20000"/>
              </a:spcBef>
            </a:pPr>
            <a:r>
              <a:rPr lang="en-US" altLang="en-US" sz="3600" b="1" dirty="0">
                <a:solidFill>
                  <a:srgbClr val="002060"/>
                </a:solidFill>
              </a:rPr>
              <a:t>Calculating Molar Mass and Density</a:t>
            </a:r>
          </a:p>
        </p:txBody>
      </p:sp>
      <p:sp>
        <p:nvSpPr>
          <p:cNvPr id="2" name="Footer Placeholder 1"/>
          <p:cNvSpPr>
            <a:spLocks noGrp="1"/>
          </p:cNvSpPr>
          <p:nvPr>
            <p:ph type="ftr" sz="quarter" idx="10"/>
          </p:nvPr>
        </p:nvSpPr>
        <p:spPr/>
        <p:txBody>
          <a:bodyPr/>
          <a:lstStyle/>
          <a:p>
            <a:r>
              <a:rPr lang="en-US" altLang="en-US"/>
              <a:t>Molar Quantities</a:t>
            </a:r>
          </a:p>
        </p:txBody>
      </p:sp>
    </p:spTree>
    <p:extLst>
      <p:ext uri="{BB962C8B-B14F-4D97-AF65-F5344CB8AC3E}">
        <p14:creationId xmlns:p14="http://schemas.microsoft.com/office/powerpoint/2010/main" val="261039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0114">
                                            <p:txEl>
                                              <p:pRg st="0" end="0"/>
                                            </p:txEl>
                                          </p:spTgt>
                                        </p:tgtEl>
                                        <p:attrNameLst>
                                          <p:attrName>style.visibility</p:attrName>
                                        </p:attrNameLst>
                                      </p:cBhvr>
                                      <p:to>
                                        <p:strVal val="visible"/>
                                      </p:to>
                                    </p:set>
                                    <p:animEffect transition="in" filter="fade">
                                      <p:cBhvr>
                                        <p:cTn id="7" dur="500"/>
                                        <p:tgtEl>
                                          <p:spTgt spid="730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0114">
                                            <p:txEl>
                                              <p:pRg st="2" end="2"/>
                                            </p:txEl>
                                          </p:spTgt>
                                        </p:tgtEl>
                                        <p:attrNameLst>
                                          <p:attrName>style.visibility</p:attrName>
                                        </p:attrNameLst>
                                      </p:cBhvr>
                                      <p:to>
                                        <p:strVal val="visible"/>
                                      </p:to>
                                    </p:set>
                                    <p:animEffect transition="in" filter="fade">
                                      <p:cBhvr>
                                        <p:cTn id="12" dur="500"/>
                                        <p:tgtEl>
                                          <p:spTgt spid="7301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body" idx="1"/>
          </p:nvPr>
        </p:nvSpPr>
        <p:spPr>
          <a:xfrm>
            <a:off x="0" y="762000"/>
            <a:ext cx="9143999" cy="5105400"/>
          </a:xfrm>
        </p:spPr>
        <p:txBody>
          <a:bodyPr/>
          <a:lstStyle/>
          <a:p>
            <a:r>
              <a:rPr lang="en-US" sz="2400" dirty="0">
                <a:solidFill>
                  <a:srgbClr val="0070C0"/>
                </a:solidFill>
              </a:rPr>
              <a:t>Using factor labelling, one can interconvert density &amp; molecular mass. </a:t>
            </a:r>
            <a:r>
              <a:rPr lang="en-US" altLang="en-US" sz="2300" dirty="0">
                <a:solidFill>
                  <a:srgbClr val="00B050"/>
                </a:solidFill>
              </a:rPr>
              <a:t>Usually the density of a gas is measured in grams per liter (g/L) and at a specific temperature. </a:t>
            </a:r>
          </a:p>
          <a:p>
            <a:endParaRPr lang="en-US" altLang="en-US" sz="1000" dirty="0"/>
          </a:p>
          <a:p>
            <a:r>
              <a:rPr lang="en-US" altLang="en-US" sz="2300" dirty="0"/>
              <a:t>The density of a gaseous compound containing carbon and oxygen is found to be 1.964 g/L at STP. What is the molar mass of the compound?</a:t>
            </a:r>
          </a:p>
          <a:p>
            <a:endParaRPr lang="en-US" altLang="en-US" sz="1200" dirty="0"/>
          </a:p>
          <a:p>
            <a:endParaRPr lang="en-US" altLang="en-US" sz="2300" dirty="0"/>
          </a:p>
          <a:p>
            <a:r>
              <a:rPr lang="en-US" altLang="en-US" sz="2300" dirty="0">
                <a:solidFill>
                  <a:srgbClr val="FF0000"/>
                </a:solidFill>
              </a:rPr>
              <a:t>Set it up to find molar mass </a:t>
            </a:r>
            <a:r>
              <a:rPr lang="en-US" altLang="en-US" sz="2300" dirty="0">
                <a:solidFill>
                  <a:srgbClr val="FF0000"/>
                </a:solidFill>
                <a:sym typeface="Wingdings" panose="05000000000000000000" pitchFamily="2" charset="2"/>
              </a:rPr>
              <a:t>  g/mol</a:t>
            </a:r>
          </a:p>
          <a:p>
            <a:endParaRPr lang="en-US" altLang="en-US" sz="2300" dirty="0">
              <a:sym typeface="Wingdings" panose="05000000000000000000" pitchFamily="2" charset="2"/>
            </a:endParaRPr>
          </a:p>
          <a:p>
            <a:pPr algn="ctr"/>
            <a:r>
              <a:rPr lang="en-US" altLang="en-US" sz="4000" dirty="0">
                <a:sym typeface="Wingdings" panose="05000000000000000000" pitchFamily="2" charset="2"/>
              </a:rPr>
              <a:t>1.964 g/L               =  ? g/mol</a:t>
            </a:r>
            <a:endParaRPr lang="en-US" altLang="en-US" sz="4000" dirty="0"/>
          </a:p>
          <a:p>
            <a:pPr eaLnBrk="0" hangingPunct="0">
              <a:spcBef>
                <a:spcPct val="0"/>
              </a:spcBef>
            </a:pPr>
            <a:endParaRPr lang="en-US" altLang="en-US" dirty="0"/>
          </a:p>
        </p:txBody>
      </p:sp>
      <p:sp>
        <p:nvSpPr>
          <p:cNvPr id="730116" name="Text Box 4"/>
          <p:cNvSpPr txBox="1">
            <a:spLocks noChangeArrowheads="1"/>
          </p:cNvSpPr>
          <p:nvPr/>
        </p:nvSpPr>
        <p:spPr bwMode="auto">
          <a:xfrm>
            <a:off x="228601" y="10896"/>
            <a:ext cx="8686800" cy="590697"/>
          </a:xfrm>
          <a:prstGeom prst="rect">
            <a:avLst/>
          </a:prstGeom>
          <a:solidFill>
            <a:srgbClr val="FFC000"/>
          </a:solidFill>
          <a:ln>
            <a:noFill/>
          </a:ln>
        </p:spPr>
        <p:txBody>
          <a:bodyPr wrap="square" lIns="91208" tIns="45604" rIns="91208" bIns="45604">
            <a:spAutoFit/>
          </a:bodyPr>
          <a:lstStyle/>
          <a:p>
            <a:pPr algn="ctr" eaLnBrk="1" hangingPunct="1">
              <a:lnSpc>
                <a:spcPct val="90000"/>
              </a:lnSpc>
              <a:spcBef>
                <a:spcPct val="20000"/>
              </a:spcBef>
            </a:pPr>
            <a:r>
              <a:rPr lang="en-US" altLang="en-US" sz="3600" b="1" dirty="0">
                <a:solidFill>
                  <a:srgbClr val="002060"/>
                </a:solidFill>
              </a:rPr>
              <a:t>Calculating Molar Mass and Density</a:t>
            </a:r>
          </a:p>
        </p:txBody>
      </p:sp>
      <p:sp>
        <p:nvSpPr>
          <p:cNvPr id="2" name="Footer Placeholder 1"/>
          <p:cNvSpPr>
            <a:spLocks noGrp="1"/>
          </p:cNvSpPr>
          <p:nvPr>
            <p:ph type="ftr" sz="quarter" idx="10"/>
          </p:nvPr>
        </p:nvSpPr>
        <p:spPr/>
        <p:txBody>
          <a:bodyPr/>
          <a:lstStyle/>
          <a:p>
            <a:r>
              <a:rPr lang="en-US" altLang="en-US"/>
              <a:t>Molar Quantities</a:t>
            </a:r>
          </a:p>
        </p:txBody>
      </p:sp>
    </p:spTree>
    <p:extLst>
      <p:ext uri="{BB962C8B-B14F-4D97-AF65-F5344CB8AC3E}">
        <p14:creationId xmlns:p14="http://schemas.microsoft.com/office/powerpoint/2010/main" val="429446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0114">
                                            <p:txEl>
                                              <p:pRg st="5" end="5"/>
                                            </p:txEl>
                                          </p:spTgt>
                                        </p:tgtEl>
                                        <p:attrNameLst>
                                          <p:attrName>style.visibility</p:attrName>
                                        </p:attrNameLst>
                                      </p:cBhvr>
                                      <p:to>
                                        <p:strVal val="visible"/>
                                      </p:to>
                                    </p:set>
                                    <p:animEffect transition="in" filter="fade">
                                      <p:cBhvr>
                                        <p:cTn id="7" dur="500"/>
                                        <p:tgtEl>
                                          <p:spTgt spid="73011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0114">
                                            <p:txEl>
                                              <p:pRg st="7" end="7"/>
                                            </p:txEl>
                                          </p:spTgt>
                                        </p:tgtEl>
                                        <p:attrNameLst>
                                          <p:attrName>style.visibility</p:attrName>
                                        </p:attrNameLst>
                                      </p:cBhvr>
                                      <p:to>
                                        <p:strVal val="visible"/>
                                      </p:to>
                                    </p:set>
                                    <p:animEffect transition="in" filter="fade">
                                      <p:cBhvr>
                                        <p:cTn id="12" dur="500"/>
                                        <p:tgtEl>
                                          <p:spTgt spid="7301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0114" name="Rectangle 2"/>
          <p:cNvSpPr>
            <a:spLocks noGrp="1" noChangeArrowheads="1"/>
          </p:cNvSpPr>
          <p:nvPr>
            <p:ph type="body" idx="1"/>
          </p:nvPr>
        </p:nvSpPr>
        <p:spPr>
          <a:xfrm>
            <a:off x="0" y="762000"/>
            <a:ext cx="9143999" cy="3657600"/>
          </a:xfrm>
        </p:spPr>
        <p:txBody>
          <a:bodyPr/>
          <a:lstStyle/>
          <a:p>
            <a:r>
              <a:rPr lang="en-US" sz="2400" dirty="0">
                <a:solidFill>
                  <a:srgbClr val="0070C0"/>
                </a:solidFill>
              </a:rPr>
              <a:t>Using factor labelling, one can interconvert density &amp; molecular mass. </a:t>
            </a:r>
            <a:r>
              <a:rPr lang="en-US" altLang="en-US" sz="2300" dirty="0">
                <a:solidFill>
                  <a:srgbClr val="00B050"/>
                </a:solidFill>
              </a:rPr>
              <a:t>Usually the density of a gas is measured in grams per liter (g/L) and at a specific temperature. </a:t>
            </a:r>
          </a:p>
          <a:p>
            <a:endParaRPr lang="en-US" altLang="en-US" sz="1000" dirty="0"/>
          </a:p>
          <a:p>
            <a:r>
              <a:rPr lang="en-US" altLang="en-US" sz="2300" dirty="0"/>
              <a:t>The density of a gaseous compound containing carbon and oxygen is found to be 1.964 g/L at STP. What is the molar mass of the compound?</a:t>
            </a:r>
          </a:p>
          <a:p>
            <a:endParaRPr lang="en-US" altLang="en-US" sz="1200" dirty="0"/>
          </a:p>
          <a:p>
            <a:r>
              <a:rPr lang="en-US" altLang="en-US" sz="2300" dirty="0">
                <a:solidFill>
                  <a:srgbClr val="FF0000"/>
                </a:solidFill>
              </a:rPr>
              <a:t>Since density is g/L, we know that liters and moles are related.</a:t>
            </a:r>
          </a:p>
          <a:p>
            <a:r>
              <a:rPr lang="en-US" altLang="en-US" sz="2300" dirty="0">
                <a:solidFill>
                  <a:srgbClr val="00B0F0"/>
                </a:solidFill>
              </a:rPr>
              <a:t>Factor label the given density by the molar volume conversion factor.</a:t>
            </a:r>
            <a:endParaRPr lang="en-US" altLang="en-US" sz="2300" dirty="0">
              <a:solidFill>
                <a:srgbClr val="00B0F0"/>
              </a:solidFill>
              <a:sym typeface="Symbol" panose="05050102010706020507" pitchFamily="18" charset="2"/>
            </a:endParaRPr>
          </a:p>
          <a:p>
            <a:endParaRPr lang="en-US" altLang="en-US" sz="2300" dirty="0"/>
          </a:p>
          <a:p>
            <a:endParaRPr lang="en-US" altLang="en-US" sz="2300" dirty="0"/>
          </a:p>
          <a:p>
            <a:pPr eaLnBrk="0" hangingPunct="0">
              <a:spcBef>
                <a:spcPct val="0"/>
              </a:spcBef>
            </a:pPr>
            <a:endParaRPr lang="en-US" altLang="en-US" dirty="0"/>
          </a:p>
        </p:txBody>
      </p:sp>
      <p:sp>
        <p:nvSpPr>
          <p:cNvPr id="730116" name="Text Box 4"/>
          <p:cNvSpPr txBox="1">
            <a:spLocks noChangeArrowheads="1"/>
          </p:cNvSpPr>
          <p:nvPr/>
        </p:nvSpPr>
        <p:spPr bwMode="auto">
          <a:xfrm>
            <a:off x="228601" y="10896"/>
            <a:ext cx="8686800" cy="590697"/>
          </a:xfrm>
          <a:prstGeom prst="rect">
            <a:avLst/>
          </a:prstGeom>
          <a:solidFill>
            <a:srgbClr val="FFC000"/>
          </a:solidFill>
          <a:ln>
            <a:noFill/>
          </a:ln>
        </p:spPr>
        <p:txBody>
          <a:bodyPr wrap="square" lIns="91208" tIns="45604" rIns="91208" bIns="45604">
            <a:spAutoFit/>
          </a:bodyPr>
          <a:lstStyle/>
          <a:p>
            <a:pPr algn="ctr" eaLnBrk="1" hangingPunct="1">
              <a:lnSpc>
                <a:spcPct val="90000"/>
              </a:lnSpc>
              <a:spcBef>
                <a:spcPct val="20000"/>
              </a:spcBef>
            </a:pPr>
            <a:r>
              <a:rPr lang="en-US" altLang="en-US" sz="3600" b="1" dirty="0">
                <a:solidFill>
                  <a:srgbClr val="002060"/>
                </a:solidFill>
              </a:rPr>
              <a:t>Calculating Molar Mass and Density</a:t>
            </a:r>
          </a:p>
        </p:txBody>
      </p:sp>
      <p:sp>
        <p:nvSpPr>
          <p:cNvPr id="2" name="Footer Placeholder 1"/>
          <p:cNvSpPr>
            <a:spLocks noGrp="1"/>
          </p:cNvSpPr>
          <p:nvPr>
            <p:ph type="ftr" sz="quarter" idx="10"/>
          </p:nvPr>
        </p:nvSpPr>
        <p:spPr/>
        <p:txBody>
          <a:bodyPr/>
          <a:lstStyle/>
          <a:p>
            <a:r>
              <a:rPr lang="en-US" altLang="en-US"/>
              <a:t>Molar Quantities</a:t>
            </a:r>
          </a:p>
        </p:txBody>
      </p:sp>
      <p:sp>
        <p:nvSpPr>
          <p:cNvPr id="7" name="Text Box 15"/>
          <p:cNvSpPr txBox="1">
            <a:spLocks noChangeArrowheads="1"/>
          </p:cNvSpPr>
          <p:nvPr/>
        </p:nvSpPr>
        <p:spPr bwMode="auto">
          <a:xfrm>
            <a:off x="6524064" y="5151548"/>
            <a:ext cx="24753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i="0" dirty="0"/>
              <a:t>=</a:t>
            </a:r>
            <a:r>
              <a:rPr lang="en-US" altLang="en-US" i="0" dirty="0">
                <a:solidFill>
                  <a:srgbClr val="FF0000"/>
                </a:solidFill>
              </a:rPr>
              <a:t> </a:t>
            </a:r>
            <a:r>
              <a:rPr lang="en-US" altLang="en-US" sz="3200" i="0" dirty="0">
                <a:solidFill>
                  <a:srgbClr val="FF0000"/>
                </a:solidFill>
              </a:rPr>
              <a:t>44.0 g/</a:t>
            </a:r>
            <a:r>
              <a:rPr lang="en-US" altLang="en-US" sz="3200" i="0" dirty="0" err="1">
                <a:solidFill>
                  <a:srgbClr val="FF0000"/>
                </a:solidFill>
              </a:rPr>
              <a:t>mol</a:t>
            </a:r>
            <a:endParaRPr lang="en-US" altLang="en-US" sz="3200" i="0" dirty="0">
              <a:solidFill>
                <a:srgbClr val="FF0000"/>
              </a:solidFill>
            </a:endParaRPr>
          </a:p>
        </p:txBody>
      </p:sp>
      <p:grpSp>
        <p:nvGrpSpPr>
          <p:cNvPr id="8" name="Group 25"/>
          <p:cNvGrpSpPr>
            <a:grpSpLocks/>
          </p:cNvGrpSpPr>
          <p:nvPr/>
        </p:nvGrpSpPr>
        <p:grpSpPr bwMode="auto">
          <a:xfrm>
            <a:off x="2714065" y="4991556"/>
            <a:ext cx="3810000" cy="889000"/>
            <a:chOff x="1200" y="2160"/>
            <a:chExt cx="2448" cy="560"/>
          </a:xfrm>
        </p:grpSpPr>
        <p:grpSp>
          <p:nvGrpSpPr>
            <p:cNvPr id="11" name="Group 16"/>
            <p:cNvGrpSpPr>
              <a:grpSpLocks/>
            </p:cNvGrpSpPr>
            <p:nvPr/>
          </p:nvGrpSpPr>
          <p:grpSpPr bwMode="auto">
            <a:xfrm>
              <a:off x="1200" y="2160"/>
              <a:ext cx="1152" cy="560"/>
              <a:chOff x="960" y="2400"/>
              <a:chExt cx="1152" cy="560"/>
            </a:xfrm>
          </p:grpSpPr>
          <p:sp>
            <p:nvSpPr>
              <p:cNvPr id="17" name="Text Box 17"/>
              <p:cNvSpPr txBox="1">
                <a:spLocks noChangeArrowheads="1"/>
              </p:cNvSpPr>
              <p:nvPr/>
            </p:nvSpPr>
            <p:spPr bwMode="auto">
              <a:xfrm>
                <a:off x="960" y="2400"/>
                <a:ext cx="115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0" dirty="0"/>
                  <a:t>1.964 g</a:t>
                </a:r>
              </a:p>
            </p:txBody>
          </p:sp>
          <p:sp>
            <p:nvSpPr>
              <p:cNvPr id="18" name="Text Box 18"/>
              <p:cNvSpPr txBox="1">
                <a:spLocks noChangeArrowheads="1"/>
              </p:cNvSpPr>
              <p:nvPr/>
            </p:nvSpPr>
            <p:spPr bwMode="auto">
              <a:xfrm>
                <a:off x="960" y="2640"/>
                <a:ext cx="115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0"/>
                  <a:t>1 L</a:t>
                </a:r>
              </a:p>
            </p:txBody>
          </p:sp>
          <p:sp>
            <p:nvSpPr>
              <p:cNvPr id="19" name="Line 19"/>
              <p:cNvSpPr>
                <a:spLocks noChangeShapeType="1"/>
              </p:cNvSpPr>
              <p:nvPr/>
            </p:nvSpPr>
            <p:spPr bwMode="auto">
              <a:xfrm>
                <a:off x="1056" y="2688"/>
                <a:ext cx="10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20"/>
            <p:cNvGrpSpPr>
              <a:grpSpLocks/>
            </p:cNvGrpSpPr>
            <p:nvPr/>
          </p:nvGrpSpPr>
          <p:grpSpPr bwMode="auto">
            <a:xfrm>
              <a:off x="2496" y="2160"/>
              <a:ext cx="1152" cy="560"/>
              <a:chOff x="960" y="2400"/>
              <a:chExt cx="1152" cy="560"/>
            </a:xfrm>
          </p:grpSpPr>
          <p:sp>
            <p:nvSpPr>
              <p:cNvPr id="14" name="Text Box 21"/>
              <p:cNvSpPr txBox="1">
                <a:spLocks noChangeArrowheads="1"/>
              </p:cNvSpPr>
              <p:nvPr/>
            </p:nvSpPr>
            <p:spPr bwMode="auto">
              <a:xfrm>
                <a:off x="960" y="2400"/>
                <a:ext cx="115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0" dirty="0"/>
                  <a:t>22.4 L</a:t>
                </a:r>
              </a:p>
            </p:txBody>
          </p:sp>
          <p:sp>
            <p:nvSpPr>
              <p:cNvPr id="15" name="Text Box 22"/>
              <p:cNvSpPr txBox="1">
                <a:spLocks noChangeArrowheads="1"/>
              </p:cNvSpPr>
              <p:nvPr/>
            </p:nvSpPr>
            <p:spPr bwMode="auto">
              <a:xfrm>
                <a:off x="960" y="2640"/>
                <a:ext cx="115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0"/>
                  <a:t>1 mol</a:t>
                </a:r>
              </a:p>
            </p:txBody>
          </p:sp>
          <p:sp>
            <p:nvSpPr>
              <p:cNvPr id="16" name="Line 23"/>
              <p:cNvSpPr>
                <a:spLocks noChangeShapeType="1"/>
              </p:cNvSpPr>
              <p:nvPr/>
            </p:nvSpPr>
            <p:spPr bwMode="auto">
              <a:xfrm>
                <a:off x="1056" y="2688"/>
                <a:ext cx="10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Text Box 24"/>
            <p:cNvSpPr txBox="1">
              <a:spLocks noChangeArrowheads="1"/>
            </p:cNvSpPr>
            <p:nvPr/>
          </p:nvSpPr>
          <p:spPr bwMode="auto">
            <a:xfrm>
              <a:off x="2304" y="2304"/>
              <a:ext cx="24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0"/>
                <a:t>×</a:t>
              </a:r>
              <a:endParaRPr lang="en-US" altLang="en-US" i="0">
                <a:latin typeface="MS PGothic" panose="020B0600070205080204" pitchFamily="34" charset="-128"/>
              </a:endParaRPr>
            </a:p>
          </p:txBody>
        </p:sp>
      </p:grpSp>
      <p:sp>
        <p:nvSpPr>
          <p:cNvPr id="9" name="Line 31"/>
          <p:cNvSpPr>
            <a:spLocks noChangeShapeType="1"/>
          </p:cNvSpPr>
          <p:nvPr/>
        </p:nvSpPr>
        <p:spPr bwMode="auto">
          <a:xfrm flipV="1">
            <a:off x="3647888" y="5613856"/>
            <a:ext cx="224118" cy="152400"/>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32"/>
          <p:cNvSpPr>
            <a:spLocks noChangeShapeType="1"/>
          </p:cNvSpPr>
          <p:nvPr/>
        </p:nvSpPr>
        <p:spPr bwMode="auto">
          <a:xfrm flipV="1">
            <a:off x="5881586" y="5218209"/>
            <a:ext cx="224118" cy="152400"/>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eft-Right Arrow 20"/>
          <p:cNvSpPr/>
          <p:nvPr/>
        </p:nvSpPr>
        <p:spPr bwMode="auto">
          <a:xfrm rot="8232945">
            <a:off x="793478" y="5784976"/>
            <a:ext cx="685290" cy="26043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6" rIns="91292" bIns="45646" numCol="1" spcCol="0" rtlCol="0" anchor="t" anchorCtr="0" compatLnSpc="1">
            <a:prstTxWarp prst="textNoShape">
              <a:avLst/>
            </a:prstTxWarp>
          </a:bodyPr>
          <a:lstStyle/>
          <a:p>
            <a:pPr defTabSz="912930"/>
            <a:endParaRPr lang="en-US"/>
          </a:p>
        </p:txBody>
      </p:sp>
      <p:grpSp>
        <p:nvGrpSpPr>
          <p:cNvPr id="3" name="Group 2"/>
          <p:cNvGrpSpPr/>
          <p:nvPr/>
        </p:nvGrpSpPr>
        <p:grpSpPr>
          <a:xfrm>
            <a:off x="228601" y="4419600"/>
            <a:ext cx="2625452" cy="2334578"/>
            <a:chOff x="228601" y="4419600"/>
            <a:chExt cx="2625452" cy="2334578"/>
          </a:xfrm>
        </p:grpSpPr>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4419600"/>
              <a:ext cx="2475395" cy="2334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2133600" y="5880556"/>
              <a:ext cx="720453" cy="215444"/>
            </a:xfrm>
            <a:prstGeom prst="rect">
              <a:avLst/>
            </a:prstGeom>
            <a:noFill/>
            <a:ln>
              <a:noFill/>
            </a:ln>
          </p:spPr>
          <p:txBody>
            <a:bodyPr wrap="square" rtlCol="0">
              <a:spAutoFit/>
            </a:bodyPr>
            <a:lstStyle/>
            <a:p>
              <a:pPr algn="ctr"/>
              <a:r>
                <a:rPr lang="en-US" sz="800" dirty="0">
                  <a:solidFill>
                    <a:srgbClr val="00B050"/>
                  </a:solidFill>
                </a:rPr>
                <a:t>Molar Mass</a:t>
              </a:r>
            </a:p>
          </p:txBody>
        </p:sp>
      </p:grpSp>
    </p:spTree>
    <p:extLst>
      <p:ext uri="{BB962C8B-B14F-4D97-AF65-F5344CB8AC3E}">
        <p14:creationId xmlns:p14="http://schemas.microsoft.com/office/powerpoint/2010/main" val="202025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0114">
                                            <p:txEl>
                                              <p:pRg st="4" end="4"/>
                                            </p:txEl>
                                          </p:spTgt>
                                        </p:tgtEl>
                                        <p:attrNameLst>
                                          <p:attrName>style.visibility</p:attrName>
                                        </p:attrNameLst>
                                      </p:cBhvr>
                                      <p:to>
                                        <p:strVal val="visible"/>
                                      </p:to>
                                    </p:set>
                                    <p:animEffect transition="in" filter="fade">
                                      <p:cBhvr>
                                        <p:cTn id="7" dur="500"/>
                                        <p:tgtEl>
                                          <p:spTgt spid="73011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0114">
                                            <p:txEl>
                                              <p:pRg st="5" end="5"/>
                                            </p:txEl>
                                          </p:spTgt>
                                        </p:tgtEl>
                                        <p:attrNameLst>
                                          <p:attrName>style.visibility</p:attrName>
                                        </p:attrNameLst>
                                      </p:cBhvr>
                                      <p:to>
                                        <p:strVal val="visible"/>
                                      </p:to>
                                    </p:set>
                                    <p:animEffect transition="in" filter="fade">
                                      <p:cBhvr>
                                        <p:cTn id="12" dur="500"/>
                                        <p:tgtEl>
                                          <p:spTgt spid="73011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body" idx="1"/>
          </p:nvPr>
        </p:nvSpPr>
        <p:spPr>
          <a:xfrm>
            <a:off x="228601" y="762000"/>
            <a:ext cx="8915398" cy="3657600"/>
          </a:xfrm>
        </p:spPr>
        <p:txBody>
          <a:bodyPr/>
          <a:lstStyle/>
          <a:p>
            <a:r>
              <a:rPr lang="en-US" sz="2400" i="1" dirty="0"/>
              <a:t>200 ml of a gas (@STP) has a mass of 0.396 g.  What is the molecular mass of this gas?</a:t>
            </a:r>
            <a:endParaRPr lang="en-US" sz="2400" dirty="0"/>
          </a:p>
          <a:p>
            <a:pPr lvl="0"/>
            <a:endParaRPr lang="en-US" sz="1000" dirty="0"/>
          </a:p>
          <a:p>
            <a:r>
              <a:rPr lang="en-US" sz="2000" dirty="0"/>
              <a:t> </a:t>
            </a:r>
          </a:p>
          <a:p>
            <a:endParaRPr lang="en-US" altLang="en-US" sz="2300" dirty="0"/>
          </a:p>
          <a:p>
            <a:endParaRPr lang="en-US" altLang="en-US" sz="2300" dirty="0"/>
          </a:p>
          <a:p>
            <a:pPr eaLnBrk="0" hangingPunct="0">
              <a:spcBef>
                <a:spcPct val="0"/>
              </a:spcBef>
            </a:pPr>
            <a:endParaRPr lang="en-US" altLang="en-US" dirty="0"/>
          </a:p>
        </p:txBody>
      </p:sp>
      <p:sp>
        <p:nvSpPr>
          <p:cNvPr id="730116" name="Text Box 4"/>
          <p:cNvSpPr txBox="1">
            <a:spLocks noChangeArrowheads="1"/>
          </p:cNvSpPr>
          <p:nvPr/>
        </p:nvSpPr>
        <p:spPr bwMode="auto">
          <a:xfrm>
            <a:off x="228601" y="10896"/>
            <a:ext cx="8686800" cy="590697"/>
          </a:xfrm>
          <a:prstGeom prst="rect">
            <a:avLst/>
          </a:prstGeom>
          <a:solidFill>
            <a:srgbClr val="FFC000"/>
          </a:solidFill>
          <a:ln>
            <a:noFill/>
          </a:ln>
        </p:spPr>
        <p:txBody>
          <a:bodyPr wrap="square" lIns="91208" tIns="45604" rIns="91208" bIns="45604">
            <a:spAutoFit/>
          </a:bodyPr>
          <a:lstStyle/>
          <a:p>
            <a:pPr algn="ctr" eaLnBrk="1" hangingPunct="1">
              <a:lnSpc>
                <a:spcPct val="90000"/>
              </a:lnSpc>
              <a:spcBef>
                <a:spcPct val="20000"/>
              </a:spcBef>
            </a:pPr>
            <a:r>
              <a:rPr lang="en-US" altLang="en-US" sz="3600" b="1" dirty="0">
                <a:solidFill>
                  <a:srgbClr val="002060"/>
                </a:solidFill>
              </a:rPr>
              <a:t>Calculating Molar Mass and Density</a:t>
            </a:r>
          </a:p>
        </p:txBody>
      </p:sp>
      <p:sp>
        <p:nvSpPr>
          <p:cNvPr id="2" name="Footer Placeholder 1"/>
          <p:cNvSpPr>
            <a:spLocks noGrp="1"/>
          </p:cNvSpPr>
          <p:nvPr>
            <p:ph type="ftr" sz="quarter" idx="10"/>
          </p:nvPr>
        </p:nvSpPr>
        <p:spPr/>
        <p:txBody>
          <a:bodyPr/>
          <a:lstStyle/>
          <a:p>
            <a:r>
              <a:rPr lang="en-US" altLang="en-US"/>
              <a:t>Molar Quantities</a:t>
            </a:r>
          </a:p>
        </p:txBody>
      </p:sp>
    </p:spTree>
    <p:extLst>
      <p:ext uri="{BB962C8B-B14F-4D97-AF65-F5344CB8AC3E}">
        <p14:creationId xmlns:p14="http://schemas.microsoft.com/office/powerpoint/2010/main" val="326986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Title 5"/>
          <p:cNvSpPr>
            <a:spLocks noGrp="1"/>
          </p:cNvSpPr>
          <p:nvPr>
            <p:ph type="title"/>
          </p:nvPr>
        </p:nvSpPr>
        <p:spPr/>
        <p:txBody>
          <a:bodyPr/>
          <a:lstStyle/>
          <a:p>
            <a:pPr eaLnBrk="1" hangingPunct="1"/>
            <a:r>
              <a:rPr lang="en-US" dirty="0"/>
              <a:t>	Name Examples of Standards in Real Life</a:t>
            </a:r>
          </a:p>
        </p:txBody>
      </p:sp>
      <p:pic>
        <p:nvPicPr>
          <p:cNvPr id="44037" name="Picture 9" descr="warm_up-01.eps"/>
          <p:cNvPicPr>
            <a:picLocks noChangeAspect="1"/>
          </p:cNvPicPr>
          <p:nvPr/>
        </p:nvPicPr>
        <p:blipFill>
          <a:blip r:embed="rId3" cstate="print"/>
          <a:srcRect/>
          <a:stretch>
            <a:fillRect/>
          </a:stretch>
        </p:blipFill>
        <p:spPr bwMode="auto">
          <a:xfrm>
            <a:off x="278062" y="223193"/>
            <a:ext cx="881636" cy="952500"/>
          </a:xfrm>
          <a:prstGeom prst="rect">
            <a:avLst/>
          </a:prstGeom>
          <a:noFill/>
          <a:ln w="9525">
            <a:noFill/>
            <a:miter lim="800000"/>
            <a:headEnd/>
            <a:tailEnd/>
          </a:ln>
        </p:spPr>
      </p:pic>
    </p:spTree>
    <p:extLst>
      <p:ext uri="{BB962C8B-B14F-4D97-AF65-F5344CB8AC3E}">
        <p14:creationId xmlns:p14="http://schemas.microsoft.com/office/powerpoint/2010/main" val="430431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body" idx="1"/>
          </p:nvPr>
        </p:nvSpPr>
        <p:spPr>
          <a:xfrm>
            <a:off x="228601" y="762000"/>
            <a:ext cx="8915398" cy="3657600"/>
          </a:xfrm>
        </p:spPr>
        <p:txBody>
          <a:bodyPr/>
          <a:lstStyle/>
          <a:p>
            <a:r>
              <a:rPr lang="en-US" sz="2400" i="1" dirty="0"/>
              <a:t>200 ml of a gas (@STP) has a mass of 0.396 g.  What is the molecular mass of this gas?</a:t>
            </a:r>
            <a:endParaRPr lang="en-US" sz="2400" dirty="0"/>
          </a:p>
          <a:p>
            <a:pPr lvl="0"/>
            <a:endParaRPr lang="en-US" sz="1000" dirty="0"/>
          </a:p>
          <a:p>
            <a:r>
              <a:rPr lang="en-US" sz="2000" dirty="0"/>
              <a:t> </a:t>
            </a:r>
          </a:p>
          <a:p>
            <a:endParaRPr lang="en-US" altLang="en-US" sz="2300" dirty="0"/>
          </a:p>
          <a:p>
            <a:endParaRPr lang="en-US" altLang="en-US" sz="2300" dirty="0"/>
          </a:p>
          <a:p>
            <a:pPr eaLnBrk="0" hangingPunct="0">
              <a:spcBef>
                <a:spcPct val="0"/>
              </a:spcBef>
            </a:pPr>
            <a:endParaRPr lang="en-US" altLang="en-US" dirty="0"/>
          </a:p>
        </p:txBody>
      </p:sp>
      <p:sp>
        <p:nvSpPr>
          <p:cNvPr id="730116" name="Text Box 4"/>
          <p:cNvSpPr txBox="1">
            <a:spLocks noChangeArrowheads="1"/>
          </p:cNvSpPr>
          <p:nvPr/>
        </p:nvSpPr>
        <p:spPr bwMode="auto">
          <a:xfrm>
            <a:off x="228601" y="10896"/>
            <a:ext cx="8686800" cy="590697"/>
          </a:xfrm>
          <a:prstGeom prst="rect">
            <a:avLst/>
          </a:prstGeom>
          <a:solidFill>
            <a:srgbClr val="FFC000"/>
          </a:solidFill>
          <a:ln>
            <a:noFill/>
          </a:ln>
        </p:spPr>
        <p:txBody>
          <a:bodyPr wrap="square" lIns="91208" tIns="45604" rIns="91208" bIns="45604">
            <a:spAutoFit/>
          </a:bodyPr>
          <a:lstStyle/>
          <a:p>
            <a:pPr algn="ctr" eaLnBrk="1" hangingPunct="1">
              <a:lnSpc>
                <a:spcPct val="90000"/>
              </a:lnSpc>
              <a:spcBef>
                <a:spcPct val="20000"/>
              </a:spcBef>
            </a:pPr>
            <a:r>
              <a:rPr lang="en-US" altLang="en-US" sz="3600" b="1" dirty="0">
                <a:solidFill>
                  <a:srgbClr val="002060"/>
                </a:solidFill>
              </a:rPr>
              <a:t>Calculating Molar Mass and Density</a:t>
            </a:r>
          </a:p>
        </p:txBody>
      </p:sp>
      <p:sp>
        <p:nvSpPr>
          <p:cNvPr id="2" name="Footer Placeholder 1"/>
          <p:cNvSpPr>
            <a:spLocks noGrp="1"/>
          </p:cNvSpPr>
          <p:nvPr>
            <p:ph type="ftr" sz="quarter" idx="10"/>
          </p:nvPr>
        </p:nvSpPr>
        <p:spPr/>
        <p:txBody>
          <a:bodyPr/>
          <a:lstStyle/>
          <a:p>
            <a:r>
              <a:rPr lang="en-US" altLang="en-US"/>
              <a:t>Molar Quantities</a:t>
            </a:r>
          </a:p>
        </p:txBody>
      </p:sp>
      <p:sp>
        <p:nvSpPr>
          <p:cNvPr id="3" name="Rectangle 2">
            <a:extLst>
              <a:ext uri="{FF2B5EF4-FFF2-40B4-BE49-F238E27FC236}">
                <a16:creationId xmlns:a16="http://schemas.microsoft.com/office/drawing/2014/main" id="{32954A40-CADC-46F8-B1A3-821C7A8DC366}"/>
              </a:ext>
            </a:extLst>
          </p:cNvPr>
          <p:cNvSpPr/>
          <p:nvPr/>
        </p:nvSpPr>
        <p:spPr>
          <a:xfrm>
            <a:off x="17319" y="2133600"/>
            <a:ext cx="9143999" cy="4308872"/>
          </a:xfrm>
          <a:prstGeom prst="rect">
            <a:avLst/>
          </a:prstGeom>
        </p:spPr>
        <p:txBody>
          <a:bodyPr wrap="square">
            <a:spAutoFit/>
          </a:bodyPr>
          <a:lstStyle/>
          <a:p>
            <a:r>
              <a:rPr lang="en-US" altLang="en-US" sz="2800" dirty="0">
                <a:solidFill>
                  <a:srgbClr val="FF0000"/>
                </a:solidFill>
              </a:rPr>
              <a:t>Set it up to find molar mass </a:t>
            </a:r>
            <a:r>
              <a:rPr lang="en-US" altLang="en-US" sz="2800" dirty="0">
                <a:solidFill>
                  <a:srgbClr val="FF0000"/>
                </a:solidFill>
                <a:sym typeface="Wingdings" panose="05000000000000000000" pitchFamily="2" charset="2"/>
              </a:rPr>
              <a:t>  g/mol</a:t>
            </a:r>
          </a:p>
          <a:p>
            <a:endParaRPr lang="en-US" altLang="en-US" sz="2800" dirty="0">
              <a:solidFill>
                <a:srgbClr val="FF0000"/>
              </a:solidFill>
              <a:sym typeface="Wingdings" panose="05000000000000000000" pitchFamily="2" charset="2"/>
            </a:endParaRPr>
          </a:p>
          <a:p>
            <a:r>
              <a:rPr lang="en-US" altLang="en-US" sz="2800" dirty="0">
                <a:solidFill>
                  <a:srgbClr val="FF0000"/>
                </a:solidFill>
                <a:sym typeface="Wingdings" panose="05000000000000000000" pitchFamily="2" charset="2"/>
              </a:rPr>
              <a:t>Put mass over volume (density):</a:t>
            </a:r>
          </a:p>
          <a:p>
            <a:pPr algn="ctr">
              <a:spcBef>
                <a:spcPts val="1200"/>
              </a:spcBef>
            </a:pPr>
            <a:r>
              <a:rPr lang="en-US" altLang="en-US" sz="2800" dirty="0">
                <a:sym typeface="Wingdings" panose="05000000000000000000" pitchFamily="2" charset="2"/>
              </a:rPr>
              <a:t>0.396 </a:t>
            </a:r>
            <a:r>
              <a:rPr lang="en-US" altLang="en-US" sz="2800" b="1" dirty="0">
                <a:solidFill>
                  <a:srgbClr val="FF0000"/>
                </a:solidFill>
                <a:sym typeface="Wingdings" panose="05000000000000000000" pitchFamily="2" charset="2"/>
              </a:rPr>
              <a:t>g</a:t>
            </a:r>
            <a:r>
              <a:rPr lang="en-US" altLang="en-US" sz="2800" dirty="0">
                <a:sym typeface="Wingdings" panose="05000000000000000000" pitchFamily="2" charset="2"/>
              </a:rPr>
              <a:t> / 200 mL       =  ?</a:t>
            </a:r>
            <a:r>
              <a:rPr lang="en-US" altLang="en-US" sz="2800" b="1" dirty="0">
                <a:solidFill>
                  <a:srgbClr val="FF0000"/>
                </a:solidFill>
                <a:sym typeface="Wingdings" panose="05000000000000000000" pitchFamily="2" charset="2"/>
              </a:rPr>
              <a:t> g/mol</a:t>
            </a:r>
            <a:endParaRPr lang="en-US" altLang="en-US" sz="2800" dirty="0">
              <a:solidFill>
                <a:srgbClr val="FF0000"/>
              </a:solidFill>
              <a:sym typeface="Wingdings" panose="05000000000000000000" pitchFamily="2" charset="2"/>
            </a:endParaRPr>
          </a:p>
          <a:p>
            <a:endParaRPr lang="en-US" altLang="en-US" sz="2800" dirty="0">
              <a:sym typeface="Wingdings" panose="05000000000000000000" pitchFamily="2" charset="2"/>
            </a:endParaRPr>
          </a:p>
          <a:p>
            <a:endParaRPr lang="en-US" altLang="en-US" sz="2800" dirty="0">
              <a:sym typeface="Wingdings" panose="05000000000000000000" pitchFamily="2" charset="2"/>
            </a:endParaRPr>
          </a:p>
          <a:p>
            <a:pPr algn="ctr"/>
            <a:r>
              <a:rPr lang="en-US" altLang="en-US" sz="2400" dirty="0">
                <a:sym typeface="Wingdings" panose="05000000000000000000" pitchFamily="2" charset="2"/>
              </a:rPr>
              <a:t>0.396 </a:t>
            </a:r>
            <a:r>
              <a:rPr lang="en-US" altLang="en-US" sz="2400" b="1" dirty="0">
                <a:solidFill>
                  <a:srgbClr val="FF0000"/>
                </a:solidFill>
                <a:sym typeface="Wingdings" panose="05000000000000000000" pitchFamily="2" charset="2"/>
              </a:rPr>
              <a:t>g</a:t>
            </a:r>
            <a:r>
              <a:rPr lang="en-US" altLang="en-US" sz="2400" dirty="0">
                <a:sym typeface="Wingdings" panose="05000000000000000000" pitchFamily="2" charset="2"/>
              </a:rPr>
              <a:t> / 200 mL </a:t>
            </a:r>
            <a:r>
              <a:rPr lang="en-US" sz="2400" dirty="0"/>
              <a:t>x  1000 ml / 1 L</a:t>
            </a:r>
            <a:r>
              <a:rPr lang="en-US" altLang="en-US" sz="2400" dirty="0">
                <a:sym typeface="Wingdings" panose="05000000000000000000" pitchFamily="2" charset="2"/>
              </a:rPr>
              <a:t> x 22.4 L/</a:t>
            </a:r>
            <a:r>
              <a:rPr lang="en-US" altLang="en-US" sz="2400" b="1" dirty="0">
                <a:solidFill>
                  <a:srgbClr val="FF0000"/>
                </a:solidFill>
                <a:sym typeface="Wingdings" panose="05000000000000000000" pitchFamily="2" charset="2"/>
              </a:rPr>
              <a:t>mol</a:t>
            </a:r>
            <a:r>
              <a:rPr lang="en-US" altLang="en-US" sz="2400" dirty="0">
                <a:sym typeface="Wingdings" panose="05000000000000000000" pitchFamily="2" charset="2"/>
              </a:rPr>
              <a:t> = </a:t>
            </a:r>
            <a:r>
              <a:rPr lang="en-US" sz="2400" dirty="0"/>
              <a:t>44.4 </a:t>
            </a:r>
            <a:r>
              <a:rPr lang="en-US" altLang="en-US" sz="2400" b="1" dirty="0">
                <a:solidFill>
                  <a:srgbClr val="FF0000"/>
                </a:solidFill>
                <a:sym typeface="Wingdings" panose="05000000000000000000" pitchFamily="2" charset="2"/>
              </a:rPr>
              <a:t>g/mol</a:t>
            </a:r>
          </a:p>
          <a:p>
            <a:pPr algn="ctr"/>
            <a:endParaRPr lang="en-US" altLang="en-US" sz="2400" b="1" dirty="0">
              <a:solidFill>
                <a:srgbClr val="FF0000"/>
              </a:solidFill>
              <a:sym typeface="Wingdings" panose="05000000000000000000" pitchFamily="2" charset="2"/>
            </a:endParaRPr>
          </a:p>
          <a:p>
            <a:pPr algn="ctr"/>
            <a:r>
              <a:rPr lang="en-US" altLang="en-US" sz="2400" b="1" dirty="0">
                <a:solidFill>
                  <a:srgbClr val="FF0000"/>
                </a:solidFill>
                <a:sym typeface="Wingdings" panose="05000000000000000000" pitchFamily="2" charset="2"/>
              </a:rPr>
              <a:t>OR</a:t>
            </a:r>
          </a:p>
          <a:p>
            <a:pPr algn="ctr"/>
            <a:r>
              <a:rPr lang="en-US" altLang="en-US" sz="2400" b="1" dirty="0">
                <a:solidFill>
                  <a:srgbClr val="FF0000"/>
                </a:solidFill>
                <a:sym typeface="Wingdings" panose="05000000000000000000" pitchFamily="2" charset="2"/>
              </a:rPr>
              <a:t>Next slide …</a:t>
            </a:r>
            <a:endParaRPr lang="en-US" altLang="en-US" sz="2400" b="1" dirty="0">
              <a:solidFill>
                <a:srgbClr val="FF0000"/>
              </a:solidFill>
            </a:endParaRPr>
          </a:p>
        </p:txBody>
      </p:sp>
      <p:sp>
        <p:nvSpPr>
          <p:cNvPr id="4" name="Line 31">
            <a:extLst>
              <a:ext uri="{FF2B5EF4-FFF2-40B4-BE49-F238E27FC236}">
                <a16:creationId xmlns:a16="http://schemas.microsoft.com/office/drawing/2014/main" id="{48C17A10-E9B8-EEC4-9F77-777AEFD0A555}"/>
              </a:ext>
            </a:extLst>
          </p:cNvPr>
          <p:cNvSpPr>
            <a:spLocks noChangeShapeType="1"/>
          </p:cNvSpPr>
          <p:nvPr/>
        </p:nvSpPr>
        <p:spPr bwMode="auto">
          <a:xfrm flipV="1">
            <a:off x="4800600" y="5029200"/>
            <a:ext cx="224118" cy="152400"/>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32">
            <a:extLst>
              <a:ext uri="{FF2B5EF4-FFF2-40B4-BE49-F238E27FC236}">
                <a16:creationId xmlns:a16="http://schemas.microsoft.com/office/drawing/2014/main" id="{250C1E8C-D9BD-F2C3-F6C0-7A260E2884EB}"/>
              </a:ext>
            </a:extLst>
          </p:cNvPr>
          <p:cNvSpPr>
            <a:spLocks noChangeShapeType="1"/>
          </p:cNvSpPr>
          <p:nvPr/>
        </p:nvSpPr>
        <p:spPr bwMode="auto">
          <a:xfrm flipV="1">
            <a:off x="5905499" y="5029200"/>
            <a:ext cx="224118" cy="152400"/>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9442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body" idx="1"/>
          </p:nvPr>
        </p:nvSpPr>
        <p:spPr>
          <a:xfrm>
            <a:off x="228601" y="762000"/>
            <a:ext cx="8915398" cy="3657600"/>
          </a:xfrm>
        </p:spPr>
        <p:txBody>
          <a:bodyPr/>
          <a:lstStyle/>
          <a:p>
            <a:r>
              <a:rPr lang="en-US" sz="2400" i="1" dirty="0"/>
              <a:t>200 ml of a gas (@STP) has a mass of 0.396 g.  What is the molecular mass of this gas?</a:t>
            </a:r>
            <a:endParaRPr lang="en-US" sz="2400" dirty="0"/>
          </a:p>
          <a:p>
            <a:pPr lvl="0">
              <a:spcBef>
                <a:spcPts val="1200"/>
              </a:spcBef>
            </a:pPr>
            <a:r>
              <a:rPr lang="en-US" sz="2400" dirty="0">
                <a:solidFill>
                  <a:srgbClr val="00B0F0"/>
                </a:solidFill>
              </a:rPr>
              <a:t>Since mass and volume are given, determine the density of the gas [hint: set up units to solve for molar mass </a:t>
            </a:r>
            <a:r>
              <a:rPr lang="en-US" sz="2400" dirty="0">
                <a:solidFill>
                  <a:srgbClr val="00B0F0"/>
                </a:solidFill>
                <a:sym typeface="Wingdings" panose="05000000000000000000" pitchFamily="2" charset="2"/>
              </a:rPr>
              <a:t>  g/mol]</a:t>
            </a:r>
            <a:endParaRPr lang="en-US" sz="2400" dirty="0">
              <a:solidFill>
                <a:srgbClr val="00B0F0"/>
              </a:solidFill>
            </a:endParaRPr>
          </a:p>
          <a:p>
            <a:pPr>
              <a:spcBef>
                <a:spcPts val="1200"/>
              </a:spcBef>
            </a:pPr>
            <a:r>
              <a:rPr lang="en-US" sz="2400" dirty="0"/>
              <a:t>D  =  M/V	D  =  0.396 g / 200 ml  x  1000 ml / 1 L  </a:t>
            </a:r>
            <a:r>
              <a:rPr lang="en-US" sz="2400" dirty="0">
                <a:solidFill>
                  <a:srgbClr val="FF0000"/>
                </a:solidFill>
              </a:rPr>
              <a:t>=  1.98  g/L</a:t>
            </a:r>
          </a:p>
          <a:p>
            <a:endParaRPr lang="en-US" sz="1800" dirty="0"/>
          </a:p>
          <a:p>
            <a:pPr lvl="0"/>
            <a:r>
              <a:rPr lang="en-US" sz="2400" dirty="0">
                <a:solidFill>
                  <a:srgbClr val="00B0F0"/>
                </a:solidFill>
              </a:rPr>
              <a:t>Factor label the density into molecular mass</a:t>
            </a:r>
          </a:p>
          <a:p>
            <a:pPr>
              <a:spcBef>
                <a:spcPts val="1200"/>
              </a:spcBef>
            </a:pPr>
            <a:r>
              <a:rPr lang="en-US" sz="2400" dirty="0"/>
              <a:t>1.98  g/L  x  22.4 L / mol @ STP  </a:t>
            </a:r>
            <a:r>
              <a:rPr lang="en-US" sz="2400" dirty="0">
                <a:solidFill>
                  <a:srgbClr val="FF0000"/>
                </a:solidFill>
              </a:rPr>
              <a:t>=   </a:t>
            </a:r>
            <a:r>
              <a:rPr lang="en-US" dirty="0">
                <a:solidFill>
                  <a:srgbClr val="FF0000"/>
                </a:solidFill>
                <a:effectLst>
                  <a:outerShdw blurRad="38100" dist="38100" dir="2700000" algn="tl">
                    <a:srgbClr val="000000">
                      <a:alpha val="43137"/>
                    </a:srgbClr>
                  </a:outerShdw>
                </a:effectLst>
              </a:rPr>
              <a:t>44.4 g/mol</a:t>
            </a:r>
          </a:p>
          <a:p>
            <a:r>
              <a:rPr lang="en-US" sz="2400" dirty="0"/>
              <a:t> </a:t>
            </a:r>
          </a:p>
          <a:p>
            <a:endParaRPr lang="en-US" altLang="en-US" sz="2300" dirty="0"/>
          </a:p>
          <a:p>
            <a:endParaRPr lang="en-US" altLang="en-US" sz="2300" dirty="0"/>
          </a:p>
          <a:p>
            <a:pPr eaLnBrk="0" hangingPunct="0">
              <a:spcBef>
                <a:spcPct val="0"/>
              </a:spcBef>
            </a:pPr>
            <a:endParaRPr lang="en-US" altLang="en-US" dirty="0"/>
          </a:p>
        </p:txBody>
      </p:sp>
      <p:sp>
        <p:nvSpPr>
          <p:cNvPr id="730116" name="Text Box 4"/>
          <p:cNvSpPr txBox="1">
            <a:spLocks noChangeArrowheads="1"/>
          </p:cNvSpPr>
          <p:nvPr/>
        </p:nvSpPr>
        <p:spPr bwMode="auto">
          <a:xfrm>
            <a:off x="228601" y="10896"/>
            <a:ext cx="8686800" cy="590697"/>
          </a:xfrm>
          <a:prstGeom prst="rect">
            <a:avLst/>
          </a:prstGeom>
          <a:solidFill>
            <a:srgbClr val="FFC000"/>
          </a:solidFill>
          <a:ln>
            <a:noFill/>
          </a:ln>
        </p:spPr>
        <p:txBody>
          <a:bodyPr wrap="square" lIns="91208" tIns="45604" rIns="91208" bIns="45604">
            <a:spAutoFit/>
          </a:bodyPr>
          <a:lstStyle/>
          <a:p>
            <a:pPr algn="ctr" eaLnBrk="1" hangingPunct="1">
              <a:lnSpc>
                <a:spcPct val="90000"/>
              </a:lnSpc>
              <a:spcBef>
                <a:spcPct val="20000"/>
              </a:spcBef>
            </a:pPr>
            <a:r>
              <a:rPr lang="en-US" altLang="en-US" sz="3600" b="1" dirty="0">
                <a:solidFill>
                  <a:srgbClr val="002060"/>
                </a:solidFill>
              </a:rPr>
              <a:t>Calculating Molar Mass and Density</a:t>
            </a:r>
          </a:p>
        </p:txBody>
      </p:sp>
      <p:sp>
        <p:nvSpPr>
          <p:cNvPr id="2" name="Footer Placeholder 1"/>
          <p:cNvSpPr>
            <a:spLocks noGrp="1"/>
          </p:cNvSpPr>
          <p:nvPr>
            <p:ph type="ftr" sz="quarter" idx="10"/>
          </p:nvPr>
        </p:nvSpPr>
        <p:spPr/>
        <p:txBody>
          <a:bodyPr/>
          <a:lstStyle/>
          <a:p>
            <a:r>
              <a:rPr lang="en-US" altLang="en-US"/>
              <a:t>Molar Quantities</a:t>
            </a:r>
          </a:p>
        </p:txBody>
      </p:sp>
      <p:sp>
        <p:nvSpPr>
          <p:cNvPr id="21" name="Left-Right Arrow 20"/>
          <p:cNvSpPr/>
          <p:nvPr/>
        </p:nvSpPr>
        <p:spPr bwMode="auto">
          <a:xfrm rot="8232945">
            <a:off x="793478" y="5784976"/>
            <a:ext cx="685290" cy="26043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6" rIns="91292" bIns="45646" numCol="1" spcCol="0" rtlCol="0" anchor="t" anchorCtr="0" compatLnSpc="1">
            <a:prstTxWarp prst="textNoShape">
              <a:avLst/>
            </a:prstTxWarp>
          </a:bodyPr>
          <a:lstStyle/>
          <a:p>
            <a:pPr defTabSz="912930"/>
            <a:endParaRPr lang="en-US"/>
          </a:p>
        </p:txBody>
      </p:sp>
      <p:grpSp>
        <p:nvGrpSpPr>
          <p:cNvPr id="3" name="Group 2"/>
          <p:cNvGrpSpPr/>
          <p:nvPr/>
        </p:nvGrpSpPr>
        <p:grpSpPr>
          <a:xfrm>
            <a:off x="228601" y="4523422"/>
            <a:ext cx="2590799" cy="2334578"/>
            <a:chOff x="228601" y="4419600"/>
            <a:chExt cx="2590799" cy="2334578"/>
          </a:xfrm>
        </p:grpSpPr>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4419600"/>
              <a:ext cx="2475395" cy="2334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098947" y="5880556"/>
              <a:ext cx="720453" cy="215444"/>
            </a:xfrm>
            <a:prstGeom prst="rect">
              <a:avLst/>
            </a:prstGeom>
            <a:noFill/>
            <a:ln>
              <a:noFill/>
            </a:ln>
          </p:spPr>
          <p:txBody>
            <a:bodyPr wrap="square" rtlCol="0">
              <a:spAutoFit/>
            </a:bodyPr>
            <a:lstStyle/>
            <a:p>
              <a:pPr algn="ctr"/>
              <a:r>
                <a:rPr lang="en-US" sz="800" dirty="0">
                  <a:solidFill>
                    <a:srgbClr val="00B050"/>
                  </a:solidFill>
                </a:rPr>
                <a:t>Molar Mass</a:t>
              </a:r>
            </a:p>
          </p:txBody>
        </p:sp>
      </p:grpSp>
      <p:sp>
        <p:nvSpPr>
          <p:cNvPr id="4" name="Line 31">
            <a:extLst>
              <a:ext uri="{FF2B5EF4-FFF2-40B4-BE49-F238E27FC236}">
                <a16:creationId xmlns:a16="http://schemas.microsoft.com/office/drawing/2014/main" id="{C165EF28-FAB9-03DC-0DDE-BB58A064D391}"/>
              </a:ext>
            </a:extLst>
          </p:cNvPr>
          <p:cNvSpPr>
            <a:spLocks noChangeShapeType="1"/>
          </p:cNvSpPr>
          <p:nvPr/>
        </p:nvSpPr>
        <p:spPr bwMode="auto">
          <a:xfrm flipV="1">
            <a:off x="1363985" y="4093663"/>
            <a:ext cx="224118" cy="152400"/>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 name="Line 32">
            <a:extLst>
              <a:ext uri="{FF2B5EF4-FFF2-40B4-BE49-F238E27FC236}">
                <a16:creationId xmlns:a16="http://schemas.microsoft.com/office/drawing/2014/main" id="{2C298015-1F66-F6F6-1A48-245B802EDEC2}"/>
              </a:ext>
            </a:extLst>
          </p:cNvPr>
          <p:cNvSpPr>
            <a:spLocks noChangeShapeType="1"/>
          </p:cNvSpPr>
          <p:nvPr/>
        </p:nvSpPr>
        <p:spPr bwMode="auto">
          <a:xfrm flipV="1">
            <a:off x="2611428" y="4093663"/>
            <a:ext cx="224118" cy="152400"/>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6600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0114">
                                            <p:txEl>
                                              <p:pRg st="1" end="1"/>
                                            </p:txEl>
                                          </p:spTgt>
                                        </p:tgtEl>
                                        <p:attrNameLst>
                                          <p:attrName>style.visibility</p:attrName>
                                        </p:attrNameLst>
                                      </p:cBhvr>
                                      <p:to>
                                        <p:strVal val="visible"/>
                                      </p:to>
                                    </p:set>
                                    <p:animEffect transition="in" filter="fade">
                                      <p:cBhvr>
                                        <p:cTn id="7" dur="500"/>
                                        <p:tgtEl>
                                          <p:spTgt spid="7301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0114">
                                            <p:txEl>
                                              <p:pRg st="2" end="2"/>
                                            </p:txEl>
                                          </p:spTgt>
                                        </p:tgtEl>
                                        <p:attrNameLst>
                                          <p:attrName>style.visibility</p:attrName>
                                        </p:attrNameLst>
                                      </p:cBhvr>
                                      <p:to>
                                        <p:strVal val="visible"/>
                                      </p:to>
                                    </p:set>
                                    <p:animEffect transition="in" filter="fade">
                                      <p:cBhvr>
                                        <p:cTn id="12" dur="500"/>
                                        <p:tgtEl>
                                          <p:spTgt spid="7301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0114">
                                            <p:txEl>
                                              <p:pRg st="4" end="4"/>
                                            </p:txEl>
                                          </p:spTgt>
                                        </p:tgtEl>
                                        <p:attrNameLst>
                                          <p:attrName>style.visibility</p:attrName>
                                        </p:attrNameLst>
                                      </p:cBhvr>
                                      <p:to>
                                        <p:strVal val="visible"/>
                                      </p:to>
                                    </p:set>
                                    <p:animEffect transition="in" filter="fade">
                                      <p:cBhvr>
                                        <p:cTn id="17" dur="500"/>
                                        <p:tgtEl>
                                          <p:spTgt spid="7301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0114">
                                            <p:txEl>
                                              <p:pRg st="5" end="5"/>
                                            </p:txEl>
                                          </p:spTgt>
                                        </p:tgtEl>
                                        <p:attrNameLst>
                                          <p:attrName>style.visibility</p:attrName>
                                        </p:attrNameLst>
                                      </p:cBhvr>
                                      <p:to>
                                        <p:strVal val="visible"/>
                                      </p:to>
                                    </p:set>
                                    <p:animEffect transition="in" filter="fade">
                                      <p:cBhvr>
                                        <p:cTn id="22" dur="500"/>
                                        <p:tgtEl>
                                          <p:spTgt spid="7301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body" idx="1"/>
          </p:nvPr>
        </p:nvSpPr>
        <p:spPr>
          <a:xfrm>
            <a:off x="76200" y="762000"/>
            <a:ext cx="9067799" cy="3657600"/>
          </a:xfrm>
        </p:spPr>
        <p:txBody>
          <a:bodyPr/>
          <a:lstStyle/>
          <a:p>
            <a:r>
              <a:rPr lang="en-US" sz="2400" i="1" dirty="0"/>
              <a:t>Determine the density of </a:t>
            </a:r>
            <a:r>
              <a:rPr lang="en-US" sz="2400" dirty="0"/>
              <a:t>SO</a:t>
            </a:r>
            <a:r>
              <a:rPr lang="en-US" sz="2400" baseline="-25000" dirty="0"/>
              <a:t>2</a:t>
            </a:r>
            <a:r>
              <a:rPr lang="en-US" sz="2400" i="1" dirty="0"/>
              <a:t> gas @ STP.</a:t>
            </a:r>
            <a:endParaRPr lang="en-US" sz="2400" dirty="0"/>
          </a:p>
          <a:p>
            <a:pPr lvl="0"/>
            <a:endParaRPr lang="en-US" sz="1000" dirty="0"/>
          </a:p>
          <a:p>
            <a:r>
              <a:rPr lang="en-US" sz="2000" dirty="0"/>
              <a:t> </a:t>
            </a:r>
          </a:p>
          <a:p>
            <a:endParaRPr lang="en-US" altLang="en-US" sz="2300" dirty="0"/>
          </a:p>
          <a:p>
            <a:endParaRPr lang="en-US" altLang="en-US" sz="2300" dirty="0"/>
          </a:p>
          <a:p>
            <a:pPr eaLnBrk="0" hangingPunct="0">
              <a:spcBef>
                <a:spcPct val="0"/>
              </a:spcBef>
            </a:pPr>
            <a:endParaRPr lang="en-US" altLang="en-US" dirty="0"/>
          </a:p>
        </p:txBody>
      </p:sp>
      <p:sp>
        <p:nvSpPr>
          <p:cNvPr id="730116" name="Text Box 4"/>
          <p:cNvSpPr txBox="1">
            <a:spLocks noChangeArrowheads="1"/>
          </p:cNvSpPr>
          <p:nvPr/>
        </p:nvSpPr>
        <p:spPr bwMode="auto">
          <a:xfrm>
            <a:off x="228601" y="10896"/>
            <a:ext cx="8686800" cy="590697"/>
          </a:xfrm>
          <a:prstGeom prst="rect">
            <a:avLst/>
          </a:prstGeom>
          <a:solidFill>
            <a:srgbClr val="FFC000"/>
          </a:solidFill>
          <a:ln>
            <a:noFill/>
          </a:ln>
        </p:spPr>
        <p:txBody>
          <a:bodyPr wrap="square" lIns="91208" tIns="45604" rIns="91208" bIns="45604">
            <a:spAutoFit/>
          </a:bodyPr>
          <a:lstStyle/>
          <a:p>
            <a:pPr algn="ctr" eaLnBrk="1" hangingPunct="1">
              <a:lnSpc>
                <a:spcPct val="90000"/>
              </a:lnSpc>
              <a:spcBef>
                <a:spcPct val="20000"/>
              </a:spcBef>
            </a:pPr>
            <a:r>
              <a:rPr lang="en-US" altLang="en-US" sz="3600" b="1" dirty="0">
                <a:solidFill>
                  <a:srgbClr val="002060"/>
                </a:solidFill>
              </a:rPr>
              <a:t>Calculating Molar Mass and Density</a:t>
            </a:r>
          </a:p>
        </p:txBody>
      </p:sp>
      <p:sp>
        <p:nvSpPr>
          <p:cNvPr id="2" name="Footer Placeholder 1"/>
          <p:cNvSpPr>
            <a:spLocks noGrp="1"/>
          </p:cNvSpPr>
          <p:nvPr>
            <p:ph type="ftr" sz="quarter" idx="10"/>
          </p:nvPr>
        </p:nvSpPr>
        <p:spPr/>
        <p:txBody>
          <a:bodyPr/>
          <a:lstStyle/>
          <a:p>
            <a:r>
              <a:rPr lang="en-US" altLang="en-US"/>
              <a:t>Molar Quantities</a:t>
            </a:r>
          </a:p>
        </p:txBody>
      </p:sp>
    </p:spTree>
    <p:extLst>
      <p:ext uri="{BB962C8B-B14F-4D97-AF65-F5344CB8AC3E}">
        <p14:creationId xmlns:p14="http://schemas.microsoft.com/office/powerpoint/2010/main" val="839330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body" idx="1"/>
          </p:nvPr>
        </p:nvSpPr>
        <p:spPr>
          <a:xfrm>
            <a:off x="76200" y="762000"/>
            <a:ext cx="9067799" cy="3657600"/>
          </a:xfrm>
        </p:spPr>
        <p:txBody>
          <a:bodyPr/>
          <a:lstStyle/>
          <a:p>
            <a:r>
              <a:rPr lang="en-US" sz="2400" i="1" dirty="0"/>
              <a:t>Determine the density of </a:t>
            </a:r>
            <a:r>
              <a:rPr lang="en-US" sz="2400" dirty="0"/>
              <a:t>SO</a:t>
            </a:r>
            <a:r>
              <a:rPr lang="en-US" sz="2400" baseline="-25000" dirty="0"/>
              <a:t>2</a:t>
            </a:r>
            <a:r>
              <a:rPr lang="en-US" sz="2400" i="1" dirty="0"/>
              <a:t> gas @ STP.</a:t>
            </a:r>
            <a:endParaRPr lang="en-US" sz="2400" dirty="0"/>
          </a:p>
          <a:p>
            <a:pPr lvl="0"/>
            <a:endParaRPr lang="en-US" sz="1000" dirty="0"/>
          </a:p>
          <a:p>
            <a:pPr lvl="0"/>
            <a:r>
              <a:rPr lang="en-US" sz="2000" dirty="0">
                <a:solidFill>
                  <a:srgbClr val="0070C0"/>
                </a:solidFill>
              </a:rPr>
              <a:t>Since the molecular formula is given, determine the molecular mass of the gas</a:t>
            </a:r>
            <a:endParaRPr lang="en-US" sz="800" dirty="0">
              <a:solidFill>
                <a:srgbClr val="0070C0"/>
              </a:solidFill>
            </a:endParaRPr>
          </a:p>
          <a:p>
            <a:pPr>
              <a:spcBef>
                <a:spcPts val="601"/>
              </a:spcBef>
              <a:tabLst>
                <a:tab pos="1765636" algn="l"/>
                <a:tab pos="2860844" algn="l"/>
                <a:tab pos="4792904" algn="l"/>
                <a:tab pos="5143176" algn="l"/>
              </a:tabLst>
            </a:pPr>
            <a:r>
              <a:rPr lang="en-US" sz="2000" dirty="0"/>
              <a:t>	S	1 x 32.1 g/</a:t>
            </a:r>
            <a:r>
              <a:rPr lang="en-US" sz="2000" dirty="0" err="1"/>
              <a:t>mol</a:t>
            </a:r>
            <a:r>
              <a:rPr lang="en-US" sz="2000" dirty="0"/>
              <a:t>	=	32.1 g/</a:t>
            </a:r>
            <a:r>
              <a:rPr lang="en-US" sz="2000" dirty="0" err="1"/>
              <a:t>mol</a:t>
            </a:r>
            <a:endParaRPr lang="en-US" sz="2000" dirty="0"/>
          </a:p>
          <a:p>
            <a:pPr>
              <a:tabLst>
                <a:tab pos="1765636" algn="l"/>
                <a:tab pos="2860844" algn="l"/>
                <a:tab pos="4792904" algn="l"/>
                <a:tab pos="5143176" algn="l"/>
              </a:tabLst>
            </a:pPr>
            <a:r>
              <a:rPr lang="en-US" sz="2000" dirty="0"/>
              <a:t>	O	</a:t>
            </a:r>
            <a:r>
              <a:rPr lang="en-US" sz="2000" u="sng" dirty="0"/>
              <a:t>2 x 16.0 g/</a:t>
            </a:r>
            <a:r>
              <a:rPr lang="en-US" sz="2000" u="sng" dirty="0" err="1"/>
              <a:t>mol</a:t>
            </a:r>
            <a:r>
              <a:rPr lang="en-US" sz="2000" dirty="0"/>
              <a:t>	=	</a:t>
            </a:r>
            <a:r>
              <a:rPr lang="en-US" sz="2000" u="sng" dirty="0"/>
              <a:t>32.0 g/</a:t>
            </a:r>
            <a:r>
              <a:rPr lang="en-US" sz="2000" u="sng" dirty="0" err="1"/>
              <a:t>mol</a:t>
            </a:r>
            <a:endParaRPr lang="en-US" sz="2000" u="sng" dirty="0"/>
          </a:p>
          <a:p>
            <a:pPr>
              <a:tabLst>
                <a:tab pos="4960905" algn="l"/>
              </a:tabLst>
            </a:pPr>
            <a:r>
              <a:rPr lang="en-US" sz="2000" dirty="0"/>
              <a:t>	</a:t>
            </a:r>
            <a:r>
              <a:rPr lang="en-US" sz="2000" dirty="0">
                <a:solidFill>
                  <a:srgbClr val="FF0000"/>
                </a:solidFill>
              </a:rPr>
              <a:t>  </a:t>
            </a:r>
            <a:r>
              <a:rPr lang="en-US" sz="2000" b="1" dirty="0">
                <a:solidFill>
                  <a:srgbClr val="00B050"/>
                </a:solidFill>
                <a:effectLst>
                  <a:outerShdw blurRad="38100" dist="38100" dir="2700000" algn="tl">
                    <a:srgbClr val="000000">
                      <a:alpha val="43137"/>
                    </a:srgbClr>
                  </a:outerShdw>
                </a:effectLst>
              </a:rPr>
              <a:t>64.1 g/</a:t>
            </a:r>
            <a:r>
              <a:rPr lang="en-US" sz="2000" b="1" dirty="0" err="1">
                <a:solidFill>
                  <a:srgbClr val="00B050"/>
                </a:solidFill>
                <a:effectLst>
                  <a:outerShdw blurRad="38100" dist="38100" dir="2700000" algn="tl">
                    <a:srgbClr val="000000">
                      <a:alpha val="43137"/>
                    </a:srgbClr>
                  </a:outerShdw>
                </a:effectLst>
              </a:rPr>
              <a:t>mol</a:t>
            </a:r>
            <a:r>
              <a:rPr lang="en-US" sz="2000" b="1" dirty="0">
                <a:solidFill>
                  <a:srgbClr val="00B050"/>
                </a:solidFill>
                <a:effectLst>
                  <a:outerShdw blurRad="38100" dist="38100" dir="2700000" algn="tl">
                    <a:srgbClr val="000000">
                      <a:alpha val="43137"/>
                    </a:srgbClr>
                  </a:outerShdw>
                </a:effectLst>
              </a:rPr>
              <a:t> SO</a:t>
            </a:r>
            <a:r>
              <a:rPr lang="en-US" sz="2000" b="1" baseline="-25000" dirty="0">
                <a:solidFill>
                  <a:srgbClr val="00B050"/>
                </a:solidFill>
                <a:effectLst>
                  <a:outerShdw blurRad="38100" dist="38100" dir="2700000" algn="tl">
                    <a:srgbClr val="000000">
                      <a:alpha val="43137"/>
                    </a:srgbClr>
                  </a:outerShdw>
                </a:effectLst>
              </a:rPr>
              <a:t>2</a:t>
            </a:r>
            <a:r>
              <a:rPr lang="en-US" sz="2000" b="1" i="1" dirty="0">
                <a:solidFill>
                  <a:srgbClr val="00B050"/>
                </a:solidFill>
                <a:effectLst>
                  <a:outerShdw blurRad="38100" dist="38100" dir="2700000" algn="tl">
                    <a:srgbClr val="000000">
                      <a:alpha val="43137"/>
                    </a:srgbClr>
                  </a:outerShdw>
                </a:effectLst>
              </a:rPr>
              <a:t> gas </a:t>
            </a:r>
            <a:endParaRPr lang="en-US" sz="1000" b="1" dirty="0">
              <a:solidFill>
                <a:srgbClr val="00B050"/>
              </a:solidFill>
              <a:effectLst>
                <a:outerShdw blurRad="38100" dist="38100" dir="2700000" algn="tl">
                  <a:srgbClr val="000000">
                    <a:alpha val="43137"/>
                  </a:srgbClr>
                </a:outerShdw>
              </a:effectLst>
            </a:endParaRPr>
          </a:p>
          <a:p>
            <a:endParaRPr lang="en-US" sz="800" dirty="0">
              <a:solidFill>
                <a:srgbClr val="0070C0"/>
              </a:solidFill>
            </a:endParaRPr>
          </a:p>
          <a:p>
            <a:r>
              <a:rPr lang="en-US" sz="2000" dirty="0">
                <a:solidFill>
                  <a:srgbClr val="0070C0"/>
                </a:solidFill>
              </a:rPr>
              <a:t>Convert molecular mass into density @ STP (</a:t>
            </a:r>
            <a:r>
              <a:rPr lang="en-US" sz="2000" b="1" dirty="0">
                <a:solidFill>
                  <a:srgbClr val="FF0000"/>
                </a:solidFill>
                <a:effectLst>
                  <a:outerShdw blurRad="38100" dist="38100" dir="2700000" algn="tl">
                    <a:srgbClr val="000000">
                      <a:alpha val="43137"/>
                    </a:srgbClr>
                  </a:outerShdw>
                </a:effectLst>
              </a:rPr>
              <a:t>factor label the UNITS</a:t>
            </a:r>
            <a:r>
              <a:rPr lang="en-US" sz="2000" dirty="0">
                <a:solidFill>
                  <a:srgbClr val="0070C0"/>
                </a:solidFill>
              </a:rPr>
              <a:t>)</a:t>
            </a:r>
          </a:p>
          <a:p>
            <a:r>
              <a:rPr lang="en-US" sz="2000" dirty="0"/>
              <a:t>	</a:t>
            </a:r>
            <a:r>
              <a:rPr lang="en-US" sz="2400" dirty="0"/>
              <a:t>64.1 g/mole  x  1 mol / 22.4 L  @ STP  =   2.9 g / L  </a:t>
            </a:r>
          </a:p>
          <a:p>
            <a:endParaRPr lang="en-US" sz="800" dirty="0"/>
          </a:p>
          <a:p>
            <a:pPr algn="ctr"/>
            <a:r>
              <a:rPr lang="en-US" sz="2000" i="1" dirty="0">
                <a:solidFill>
                  <a:srgbClr val="00B050"/>
                </a:solidFill>
                <a:latin typeface="Times New Roman" panose="02020603050405020304" pitchFamily="18" charset="0"/>
                <a:cs typeface="Times New Roman" panose="02020603050405020304" pitchFamily="18" charset="0"/>
              </a:rPr>
              <a:t>Confirm your answer by checking Reference Table C</a:t>
            </a:r>
          </a:p>
          <a:p>
            <a:r>
              <a:rPr lang="en-US" sz="2000" dirty="0"/>
              <a:t> </a:t>
            </a:r>
          </a:p>
          <a:p>
            <a:endParaRPr lang="en-US" altLang="en-US" sz="2300" dirty="0"/>
          </a:p>
          <a:p>
            <a:endParaRPr lang="en-US" altLang="en-US" sz="2300" dirty="0"/>
          </a:p>
          <a:p>
            <a:pPr eaLnBrk="0" hangingPunct="0">
              <a:spcBef>
                <a:spcPct val="0"/>
              </a:spcBef>
            </a:pPr>
            <a:endParaRPr lang="en-US" altLang="en-US" dirty="0"/>
          </a:p>
        </p:txBody>
      </p:sp>
      <p:sp>
        <p:nvSpPr>
          <p:cNvPr id="730116" name="Text Box 4"/>
          <p:cNvSpPr txBox="1">
            <a:spLocks noChangeArrowheads="1"/>
          </p:cNvSpPr>
          <p:nvPr/>
        </p:nvSpPr>
        <p:spPr bwMode="auto">
          <a:xfrm>
            <a:off x="228601" y="10896"/>
            <a:ext cx="8686800" cy="590697"/>
          </a:xfrm>
          <a:prstGeom prst="rect">
            <a:avLst/>
          </a:prstGeom>
          <a:solidFill>
            <a:srgbClr val="FFC000"/>
          </a:solidFill>
          <a:ln>
            <a:noFill/>
          </a:ln>
        </p:spPr>
        <p:txBody>
          <a:bodyPr wrap="square" lIns="91208" tIns="45604" rIns="91208" bIns="45604">
            <a:spAutoFit/>
          </a:bodyPr>
          <a:lstStyle/>
          <a:p>
            <a:pPr algn="ctr" eaLnBrk="1" hangingPunct="1">
              <a:lnSpc>
                <a:spcPct val="90000"/>
              </a:lnSpc>
              <a:spcBef>
                <a:spcPct val="20000"/>
              </a:spcBef>
            </a:pPr>
            <a:r>
              <a:rPr lang="en-US" altLang="en-US" sz="3600" b="1" dirty="0">
                <a:solidFill>
                  <a:srgbClr val="002060"/>
                </a:solidFill>
              </a:rPr>
              <a:t>Calculating Molar Mass and Density</a:t>
            </a:r>
          </a:p>
        </p:txBody>
      </p:sp>
      <p:sp>
        <p:nvSpPr>
          <p:cNvPr id="2" name="Footer Placeholder 1"/>
          <p:cNvSpPr>
            <a:spLocks noGrp="1"/>
          </p:cNvSpPr>
          <p:nvPr>
            <p:ph type="ftr" sz="quarter" idx="10"/>
          </p:nvPr>
        </p:nvSpPr>
        <p:spPr/>
        <p:txBody>
          <a:bodyPr/>
          <a:lstStyle/>
          <a:p>
            <a:r>
              <a:rPr lang="en-US" altLang="en-US"/>
              <a:t>Molar Quantities</a:t>
            </a:r>
          </a:p>
        </p:txBody>
      </p:sp>
      <p:sp>
        <p:nvSpPr>
          <p:cNvPr id="21" name="Left-Right Arrow 20"/>
          <p:cNvSpPr/>
          <p:nvPr/>
        </p:nvSpPr>
        <p:spPr bwMode="auto">
          <a:xfrm rot="8232945">
            <a:off x="793478" y="5784976"/>
            <a:ext cx="685290" cy="26043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6" rIns="91292" bIns="45646" numCol="1" spcCol="0" rtlCol="0" anchor="t" anchorCtr="0" compatLnSpc="1">
            <a:prstTxWarp prst="textNoShape">
              <a:avLst/>
            </a:prstTxWarp>
          </a:bodyPr>
          <a:lstStyle/>
          <a:p>
            <a:pPr defTabSz="912930"/>
            <a:endParaRPr lang="en-US"/>
          </a:p>
        </p:txBody>
      </p:sp>
      <p:grpSp>
        <p:nvGrpSpPr>
          <p:cNvPr id="3" name="Group 2"/>
          <p:cNvGrpSpPr/>
          <p:nvPr/>
        </p:nvGrpSpPr>
        <p:grpSpPr>
          <a:xfrm>
            <a:off x="228601" y="4419600"/>
            <a:ext cx="2590799" cy="2334578"/>
            <a:chOff x="228601" y="4419600"/>
            <a:chExt cx="2590799" cy="2334578"/>
          </a:xfrm>
        </p:grpSpPr>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4419600"/>
              <a:ext cx="2475395" cy="2334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098947" y="5880556"/>
              <a:ext cx="720453" cy="215444"/>
            </a:xfrm>
            <a:prstGeom prst="rect">
              <a:avLst/>
            </a:prstGeom>
            <a:noFill/>
            <a:ln>
              <a:noFill/>
            </a:ln>
          </p:spPr>
          <p:txBody>
            <a:bodyPr wrap="square" rtlCol="0">
              <a:spAutoFit/>
            </a:bodyPr>
            <a:lstStyle/>
            <a:p>
              <a:pPr algn="ctr"/>
              <a:r>
                <a:rPr lang="en-US" sz="800" dirty="0">
                  <a:solidFill>
                    <a:srgbClr val="00B050"/>
                  </a:solidFill>
                </a:rPr>
                <a:t>Molar Mass</a:t>
              </a:r>
            </a:p>
          </p:txBody>
        </p:sp>
      </p:grpSp>
    </p:spTree>
    <p:extLst>
      <p:ext uri="{BB962C8B-B14F-4D97-AF65-F5344CB8AC3E}">
        <p14:creationId xmlns:p14="http://schemas.microsoft.com/office/powerpoint/2010/main" val="361345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0114">
                                            <p:txEl>
                                              <p:pRg st="2" end="2"/>
                                            </p:txEl>
                                          </p:spTgt>
                                        </p:tgtEl>
                                        <p:attrNameLst>
                                          <p:attrName>style.visibility</p:attrName>
                                        </p:attrNameLst>
                                      </p:cBhvr>
                                      <p:to>
                                        <p:strVal val="visible"/>
                                      </p:to>
                                    </p:set>
                                    <p:animEffect transition="in" filter="fade">
                                      <p:cBhvr>
                                        <p:cTn id="7" dur="500"/>
                                        <p:tgtEl>
                                          <p:spTgt spid="7301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0114">
                                            <p:txEl>
                                              <p:pRg st="3" end="3"/>
                                            </p:txEl>
                                          </p:spTgt>
                                        </p:tgtEl>
                                        <p:attrNameLst>
                                          <p:attrName>style.visibility</p:attrName>
                                        </p:attrNameLst>
                                      </p:cBhvr>
                                      <p:to>
                                        <p:strVal val="visible"/>
                                      </p:to>
                                    </p:set>
                                    <p:animEffect transition="in" filter="fade">
                                      <p:cBhvr>
                                        <p:cTn id="12" dur="500"/>
                                        <p:tgtEl>
                                          <p:spTgt spid="7301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0114">
                                            <p:txEl>
                                              <p:pRg st="4" end="4"/>
                                            </p:txEl>
                                          </p:spTgt>
                                        </p:tgtEl>
                                        <p:attrNameLst>
                                          <p:attrName>style.visibility</p:attrName>
                                        </p:attrNameLst>
                                      </p:cBhvr>
                                      <p:to>
                                        <p:strVal val="visible"/>
                                      </p:to>
                                    </p:set>
                                    <p:animEffect transition="in" filter="fade">
                                      <p:cBhvr>
                                        <p:cTn id="17" dur="500"/>
                                        <p:tgtEl>
                                          <p:spTgt spid="7301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0114">
                                            <p:txEl>
                                              <p:pRg st="5" end="5"/>
                                            </p:txEl>
                                          </p:spTgt>
                                        </p:tgtEl>
                                        <p:attrNameLst>
                                          <p:attrName>style.visibility</p:attrName>
                                        </p:attrNameLst>
                                      </p:cBhvr>
                                      <p:to>
                                        <p:strVal val="visible"/>
                                      </p:to>
                                    </p:set>
                                    <p:animEffect transition="in" filter="fade">
                                      <p:cBhvr>
                                        <p:cTn id="22" dur="500"/>
                                        <p:tgtEl>
                                          <p:spTgt spid="7301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30114">
                                            <p:txEl>
                                              <p:pRg st="7" end="7"/>
                                            </p:txEl>
                                          </p:spTgt>
                                        </p:tgtEl>
                                        <p:attrNameLst>
                                          <p:attrName>style.visibility</p:attrName>
                                        </p:attrNameLst>
                                      </p:cBhvr>
                                      <p:to>
                                        <p:strVal val="visible"/>
                                      </p:to>
                                    </p:set>
                                    <p:animEffect transition="in" filter="fade">
                                      <p:cBhvr>
                                        <p:cTn id="27" dur="500"/>
                                        <p:tgtEl>
                                          <p:spTgt spid="73011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30114">
                                            <p:txEl>
                                              <p:pRg st="8" end="8"/>
                                            </p:txEl>
                                          </p:spTgt>
                                        </p:tgtEl>
                                        <p:attrNameLst>
                                          <p:attrName>style.visibility</p:attrName>
                                        </p:attrNameLst>
                                      </p:cBhvr>
                                      <p:to>
                                        <p:strVal val="visible"/>
                                      </p:to>
                                    </p:set>
                                    <p:animEffect transition="in" filter="fade">
                                      <p:cBhvr>
                                        <p:cTn id="32" dur="500"/>
                                        <p:tgtEl>
                                          <p:spTgt spid="73011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30114">
                                            <p:txEl>
                                              <p:pRg st="10" end="10"/>
                                            </p:txEl>
                                          </p:spTgt>
                                        </p:tgtEl>
                                        <p:attrNameLst>
                                          <p:attrName>style.visibility</p:attrName>
                                        </p:attrNameLst>
                                      </p:cBhvr>
                                      <p:to>
                                        <p:strVal val="visible"/>
                                      </p:to>
                                    </p:set>
                                    <p:animEffect transition="in" filter="fade">
                                      <p:cBhvr>
                                        <p:cTn id="37" dur="500"/>
                                        <p:tgtEl>
                                          <p:spTgt spid="7301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1" y="1143000"/>
            <a:ext cx="8595361" cy="1938800"/>
          </a:xfrm>
          <a:prstGeom prst="rect">
            <a:avLst/>
          </a:prstGeom>
        </p:spPr>
        <p:txBody>
          <a:bodyPr wrap="square" lIns="91250" tIns="45625" rIns="91250" bIns="45625">
            <a:spAutoFit/>
          </a:bodyPr>
          <a:lstStyle/>
          <a:p>
            <a:r>
              <a:rPr lang="en-US" sz="2300" dirty="0">
                <a:solidFill>
                  <a:srgbClr val="00B0F0"/>
                </a:solidFill>
                <a:latin typeface="+mn-lt"/>
              </a:rPr>
              <a:t>Determine the number of moles in 56.0 g of magnesium phosphate (Mg</a:t>
            </a:r>
            <a:r>
              <a:rPr lang="en-US" sz="2300" baseline="-25000" dirty="0">
                <a:solidFill>
                  <a:srgbClr val="00B0F0"/>
                </a:solidFill>
                <a:latin typeface="+mn-lt"/>
              </a:rPr>
              <a:t>3</a:t>
            </a:r>
            <a:r>
              <a:rPr lang="en-US" sz="2300" dirty="0">
                <a:solidFill>
                  <a:srgbClr val="00B0F0"/>
                </a:solidFill>
                <a:latin typeface="+mn-lt"/>
              </a:rPr>
              <a:t>(PO</a:t>
            </a:r>
            <a:r>
              <a:rPr lang="en-US" sz="2300" baseline="-25000" dirty="0">
                <a:solidFill>
                  <a:srgbClr val="00B0F0"/>
                </a:solidFill>
                <a:latin typeface="+mn-lt"/>
              </a:rPr>
              <a:t>4</a:t>
            </a:r>
            <a:r>
              <a:rPr lang="en-US" sz="2300" dirty="0">
                <a:solidFill>
                  <a:srgbClr val="00B0F0"/>
                </a:solidFill>
                <a:latin typeface="+mn-lt"/>
              </a:rPr>
              <a:t>)</a:t>
            </a:r>
            <a:r>
              <a:rPr lang="en-US" sz="2300" baseline="-25000" dirty="0">
                <a:solidFill>
                  <a:srgbClr val="00B0F0"/>
                </a:solidFill>
                <a:latin typeface="+mn-lt"/>
              </a:rPr>
              <a:t>2</a:t>
            </a:r>
            <a:r>
              <a:rPr lang="en-US" sz="2300" dirty="0">
                <a:solidFill>
                  <a:srgbClr val="00B0F0"/>
                </a:solidFill>
                <a:latin typeface="+mn-lt"/>
              </a:rPr>
              <a:t>): </a:t>
            </a:r>
          </a:p>
          <a:p>
            <a:pPr>
              <a:spcBef>
                <a:spcPts val="601"/>
              </a:spcBef>
              <a:tabLst>
                <a:tab pos="1765636" algn="l"/>
                <a:tab pos="2860844" algn="l"/>
                <a:tab pos="4792904" algn="l"/>
                <a:tab pos="5143176" algn="l"/>
              </a:tabLst>
            </a:pPr>
            <a:r>
              <a:rPr lang="en-US" sz="2300" dirty="0"/>
              <a:t>	</a:t>
            </a:r>
            <a:endParaRPr lang="en-US" sz="2300" dirty="0">
              <a:solidFill>
                <a:srgbClr val="FF0000"/>
              </a:solidFill>
            </a:endParaRPr>
          </a:p>
          <a:p>
            <a:pPr>
              <a:tabLst>
                <a:tab pos="4960905" algn="l"/>
              </a:tabLst>
            </a:pPr>
            <a:endParaRPr lang="en-US" sz="2300" dirty="0">
              <a:solidFill>
                <a:srgbClr val="FF0000"/>
              </a:solidFill>
            </a:endParaRPr>
          </a:p>
          <a:p>
            <a:pPr>
              <a:tabLst>
                <a:tab pos="4960905" algn="l"/>
              </a:tabLst>
            </a:pPr>
            <a:endParaRPr lang="en-US" sz="2300" dirty="0">
              <a:solidFill>
                <a:srgbClr val="FF0000"/>
              </a:solidFill>
            </a:endParaRPr>
          </a:p>
        </p:txBody>
      </p:sp>
      <p:sp>
        <p:nvSpPr>
          <p:cNvPr id="2" name="Footer Placeholder 1"/>
          <p:cNvSpPr>
            <a:spLocks noGrp="1"/>
          </p:cNvSpPr>
          <p:nvPr>
            <p:ph type="ftr" sz="quarter" idx="10"/>
          </p:nvPr>
        </p:nvSpPr>
        <p:spPr>
          <a:xfrm>
            <a:off x="2590799" y="6553200"/>
            <a:ext cx="4648200" cy="304800"/>
          </a:xfrm>
        </p:spPr>
        <p:txBody>
          <a:bodyPr/>
          <a:lstStyle/>
          <a:p>
            <a:r>
              <a:rPr lang="en-US" altLang="en-US" dirty="0"/>
              <a:t>Molar Quantities</a:t>
            </a:r>
          </a:p>
        </p:txBody>
      </p:sp>
      <p:pic>
        <p:nvPicPr>
          <p:cNvPr id="11" name="Picture 10" descr="quick_check-01.eps"/>
          <p:cNvPicPr/>
          <p:nvPr/>
        </p:nvPicPr>
        <p:blipFill>
          <a:blip r:embed="rId3">
            <a:extLst>
              <a:ext uri="{28A0092B-C50C-407E-A947-70E740481C1C}">
                <a14:useLocalDpi xmlns:a14="http://schemas.microsoft.com/office/drawing/2010/main" val="0"/>
              </a:ext>
            </a:extLst>
          </a:blip>
          <a:stretch>
            <a:fillRect/>
          </a:stretch>
        </p:blipFill>
        <p:spPr>
          <a:xfrm>
            <a:off x="30489" y="28575"/>
            <a:ext cx="1036318" cy="885825"/>
          </a:xfrm>
          <a:prstGeom prst="rect">
            <a:avLst/>
          </a:prstGeom>
        </p:spPr>
      </p:pic>
      <p:sp>
        <p:nvSpPr>
          <p:cNvPr id="5" name="Text Box 4">
            <a:extLst>
              <a:ext uri="{FF2B5EF4-FFF2-40B4-BE49-F238E27FC236}">
                <a16:creationId xmlns:a16="http://schemas.microsoft.com/office/drawing/2014/main" id="{318D0B75-F9B8-40FD-980E-AF7C28892524}"/>
              </a:ext>
            </a:extLst>
          </p:cNvPr>
          <p:cNvSpPr txBox="1">
            <a:spLocks noChangeArrowheads="1"/>
          </p:cNvSpPr>
          <p:nvPr/>
        </p:nvSpPr>
        <p:spPr bwMode="auto">
          <a:xfrm>
            <a:off x="6781799" y="10896"/>
            <a:ext cx="2133601" cy="590697"/>
          </a:xfrm>
          <a:prstGeom prst="rect">
            <a:avLst/>
          </a:prstGeom>
          <a:solidFill>
            <a:srgbClr val="FFC000"/>
          </a:solidFill>
          <a:ln>
            <a:noFill/>
          </a:ln>
        </p:spPr>
        <p:txBody>
          <a:bodyPr wrap="square" lIns="91208" tIns="45604" rIns="91208" bIns="45604">
            <a:spAutoFit/>
          </a:bodyPr>
          <a:lstStyle/>
          <a:p>
            <a:pPr algn="ctr" eaLnBrk="1" hangingPunct="1">
              <a:lnSpc>
                <a:spcPct val="90000"/>
              </a:lnSpc>
              <a:spcBef>
                <a:spcPct val="20000"/>
              </a:spcBef>
            </a:pPr>
            <a:r>
              <a:rPr lang="en-US" altLang="en-US" sz="3600" b="1" dirty="0">
                <a:solidFill>
                  <a:srgbClr val="002060"/>
                </a:solidFill>
              </a:rPr>
              <a:t>Review</a:t>
            </a:r>
          </a:p>
        </p:txBody>
      </p:sp>
    </p:spTree>
    <p:extLst>
      <p:ext uri="{BB962C8B-B14F-4D97-AF65-F5344CB8AC3E}">
        <p14:creationId xmlns:p14="http://schemas.microsoft.com/office/powerpoint/2010/main" val="3418112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143006"/>
            <a:ext cx="8595361" cy="4375365"/>
          </a:xfrm>
          <a:prstGeom prst="rect">
            <a:avLst/>
          </a:prstGeom>
        </p:spPr>
        <p:txBody>
          <a:bodyPr wrap="square" lIns="91250" tIns="45625" rIns="91250" bIns="45625">
            <a:spAutoFit/>
          </a:bodyPr>
          <a:lstStyle/>
          <a:p>
            <a:r>
              <a:rPr lang="en-US" sz="2300" dirty="0">
                <a:solidFill>
                  <a:srgbClr val="00B0F0"/>
                </a:solidFill>
                <a:latin typeface="+mn-lt"/>
              </a:rPr>
              <a:t>Determine the number of moles in 56.0 g of magnesium phosphate (Mg</a:t>
            </a:r>
            <a:r>
              <a:rPr lang="en-US" sz="2300" baseline="-25000" dirty="0">
                <a:solidFill>
                  <a:srgbClr val="00B0F0"/>
                </a:solidFill>
                <a:latin typeface="+mn-lt"/>
              </a:rPr>
              <a:t>3</a:t>
            </a:r>
            <a:r>
              <a:rPr lang="en-US" sz="2300" dirty="0">
                <a:solidFill>
                  <a:srgbClr val="00B0F0"/>
                </a:solidFill>
                <a:latin typeface="+mn-lt"/>
              </a:rPr>
              <a:t>(PO</a:t>
            </a:r>
            <a:r>
              <a:rPr lang="en-US" sz="2300" baseline="-25000" dirty="0">
                <a:solidFill>
                  <a:srgbClr val="00B0F0"/>
                </a:solidFill>
                <a:latin typeface="+mn-lt"/>
              </a:rPr>
              <a:t>4</a:t>
            </a:r>
            <a:r>
              <a:rPr lang="en-US" sz="2300" dirty="0">
                <a:solidFill>
                  <a:srgbClr val="00B0F0"/>
                </a:solidFill>
                <a:latin typeface="+mn-lt"/>
              </a:rPr>
              <a:t>)</a:t>
            </a:r>
            <a:r>
              <a:rPr lang="en-US" sz="2300" baseline="-25000" dirty="0">
                <a:solidFill>
                  <a:srgbClr val="00B0F0"/>
                </a:solidFill>
                <a:latin typeface="+mn-lt"/>
              </a:rPr>
              <a:t>2</a:t>
            </a:r>
            <a:r>
              <a:rPr lang="en-US" sz="2300" dirty="0">
                <a:solidFill>
                  <a:srgbClr val="00B0F0"/>
                </a:solidFill>
                <a:latin typeface="+mn-lt"/>
              </a:rPr>
              <a:t>): </a:t>
            </a:r>
          </a:p>
          <a:p>
            <a:pPr>
              <a:spcBef>
                <a:spcPts val="601"/>
              </a:spcBef>
              <a:tabLst>
                <a:tab pos="1765636" algn="l"/>
                <a:tab pos="2860844" algn="l"/>
                <a:tab pos="4792904" algn="l"/>
                <a:tab pos="5143176" algn="l"/>
              </a:tabLst>
            </a:pPr>
            <a:r>
              <a:rPr lang="en-US" sz="2300" dirty="0"/>
              <a:t>	Mg	3 x 24.3 g/</a:t>
            </a:r>
            <a:r>
              <a:rPr lang="en-US" sz="2300" dirty="0" err="1"/>
              <a:t>mol</a:t>
            </a:r>
            <a:r>
              <a:rPr lang="en-US" sz="2300" dirty="0"/>
              <a:t>	=	  72.9 g/</a:t>
            </a:r>
            <a:r>
              <a:rPr lang="en-US" sz="2300" dirty="0" err="1"/>
              <a:t>mol</a:t>
            </a:r>
            <a:endParaRPr lang="en-US" sz="2300" dirty="0"/>
          </a:p>
          <a:p>
            <a:pPr>
              <a:spcBef>
                <a:spcPts val="601"/>
              </a:spcBef>
              <a:tabLst>
                <a:tab pos="1765636" algn="l"/>
                <a:tab pos="2860844" algn="l"/>
                <a:tab pos="4792904" algn="l"/>
                <a:tab pos="5143176" algn="l"/>
              </a:tabLst>
            </a:pPr>
            <a:r>
              <a:rPr lang="en-US" sz="2300" dirty="0"/>
              <a:t>	P	2 x 31.0 g/mol	=	  62.0 g/mol</a:t>
            </a:r>
          </a:p>
          <a:p>
            <a:pPr>
              <a:tabLst>
                <a:tab pos="1765636" algn="l"/>
                <a:tab pos="2860844" algn="l"/>
                <a:tab pos="4792904" algn="l"/>
                <a:tab pos="5143176" algn="l"/>
              </a:tabLst>
            </a:pPr>
            <a:r>
              <a:rPr lang="en-US" sz="2300" dirty="0"/>
              <a:t>	O	</a:t>
            </a:r>
            <a:r>
              <a:rPr lang="en-US" sz="2300" u="sng" dirty="0"/>
              <a:t>8 x 16.0 g/mol</a:t>
            </a:r>
            <a:r>
              <a:rPr lang="en-US" sz="2300" dirty="0"/>
              <a:t>	=	</a:t>
            </a:r>
            <a:r>
              <a:rPr lang="en-US" sz="2300" u="sng" dirty="0"/>
              <a:t>128.0 g/mol</a:t>
            </a:r>
          </a:p>
          <a:p>
            <a:pPr>
              <a:tabLst>
                <a:tab pos="4960905" algn="l"/>
              </a:tabLst>
            </a:pPr>
            <a:r>
              <a:rPr lang="en-US" sz="2300" dirty="0"/>
              <a:t>	</a:t>
            </a:r>
            <a:r>
              <a:rPr lang="en-US" sz="2300" dirty="0">
                <a:solidFill>
                  <a:srgbClr val="FF0000"/>
                </a:solidFill>
              </a:rPr>
              <a:t>  262.9 g/mol </a:t>
            </a:r>
            <a:r>
              <a:rPr lang="en-US" sz="2300" dirty="0">
                <a:solidFill>
                  <a:srgbClr val="00B0F0"/>
                </a:solidFill>
              </a:rPr>
              <a:t>Mg</a:t>
            </a:r>
            <a:r>
              <a:rPr lang="en-US" sz="2300" baseline="-25000" dirty="0">
                <a:solidFill>
                  <a:srgbClr val="00B0F0"/>
                </a:solidFill>
              </a:rPr>
              <a:t>3</a:t>
            </a:r>
            <a:r>
              <a:rPr lang="en-US" sz="2300" dirty="0">
                <a:solidFill>
                  <a:srgbClr val="00B0F0"/>
                </a:solidFill>
              </a:rPr>
              <a:t>(PO</a:t>
            </a:r>
            <a:r>
              <a:rPr lang="en-US" sz="2300" baseline="-25000" dirty="0">
                <a:solidFill>
                  <a:srgbClr val="00B0F0"/>
                </a:solidFill>
              </a:rPr>
              <a:t>4</a:t>
            </a:r>
            <a:r>
              <a:rPr lang="en-US" sz="2300" dirty="0">
                <a:solidFill>
                  <a:srgbClr val="00B0F0"/>
                </a:solidFill>
              </a:rPr>
              <a:t>)</a:t>
            </a:r>
            <a:r>
              <a:rPr lang="en-US" sz="2300" baseline="-25000" dirty="0">
                <a:solidFill>
                  <a:srgbClr val="00B0F0"/>
                </a:solidFill>
              </a:rPr>
              <a:t>2</a:t>
            </a:r>
          </a:p>
          <a:p>
            <a:pPr>
              <a:tabLst>
                <a:tab pos="4960905" algn="l"/>
              </a:tabLst>
            </a:pPr>
            <a:endParaRPr lang="en-US" sz="2300" baseline="-25000" dirty="0">
              <a:solidFill>
                <a:srgbClr val="00B0F0"/>
              </a:solidFill>
            </a:endParaRPr>
          </a:p>
          <a:p>
            <a:pPr>
              <a:tabLst>
                <a:tab pos="4960905" algn="l"/>
              </a:tabLst>
            </a:pPr>
            <a:endParaRPr lang="en-US" sz="2300" dirty="0">
              <a:solidFill>
                <a:srgbClr val="FF0000"/>
              </a:solidFill>
            </a:endParaRPr>
          </a:p>
          <a:p>
            <a:pPr>
              <a:tabLst>
                <a:tab pos="4960905" algn="l"/>
              </a:tabLst>
            </a:pPr>
            <a:r>
              <a:rPr lang="en-US" sz="2300" dirty="0">
                <a:solidFill>
                  <a:srgbClr val="FF0000"/>
                </a:solidFill>
              </a:rPr>
              <a:t>56.0 g x </a:t>
            </a:r>
            <a:r>
              <a:rPr lang="en-US" sz="2300" u="sng" dirty="0">
                <a:solidFill>
                  <a:srgbClr val="FF0000"/>
                </a:solidFill>
              </a:rPr>
              <a:t>   1 mol    </a:t>
            </a:r>
            <a:r>
              <a:rPr lang="en-US" sz="2300" dirty="0">
                <a:solidFill>
                  <a:srgbClr val="FF0000"/>
                </a:solidFill>
              </a:rPr>
              <a:t>   =  0.213 mol </a:t>
            </a:r>
            <a:r>
              <a:rPr lang="en-US" sz="2300" dirty="0">
                <a:solidFill>
                  <a:srgbClr val="00B0F0"/>
                </a:solidFill>
              </a:rPr>
              <a:t>Mg</a:t>
            </a:r>
            <a:r>
              <a:rPr lang="en-US" sz="2300" baseline="-25000" dirty="0">
                <a:solidFill>
                  <a:srgbClr val="00B0F0"/>
                </a:solidFill>
              </a:rPr>
              <a:t>3</a:t>
            </a:r>
            <a:r>
              <a:rPr lang="en-US" sz="2300" dirty="0">
                <a:solidFill>
                  <a:srgbClr val="00B0F0"/>
                </a:solidFill>
              </a:rPr>
              <a:t>(PO</a:t>
            </a:r>
            <a:r>
              <a:rPr lang="en-US" sz="2300" baseline="-25000" dirty="0">
                <a:solidFill>
                  <a:srgbClr val="00B0F0"/>
                </a:solidFill>
              </a:rPr>
              <a:t>4</a:t>
            </a:r>
            <a:r>
              <a:rPr lang="en-US" sz="2300" dirty="0">
                <a:solidFill>
                  <a:srgbClr val="00B0F0"/>
                </a:solidFill>
              </a:rPr>
              <a:t>)</a:t>
            </a:r>
            <a:r>
              <a:rPr lang="en-US" sz="2300" baseline="-25000" dirty="0">
                <a:solidFill>
                  <a:srgbClr val="00B0F0"/>
                </a:solidFill>
              </a:rPr>
              <a:t>2</a:t>
            </a:r>
          </a:p>
          <a:p>
            <a:pPr>
              <a:tabLst>
                <a:tab pos="1203325" algn="l"/>
                <a:tab pos="3544888" algn="l"/>
                <a:tab pos="4959350" algn="l"/>
              </a:tabLst>
            </a:pPr>
            <a:r>
              <a:rPr lang="en-US" sz="2300" dirty="0">
                <a:solidFill>
                  <a:srgbClr val="FF0000"/>
                </a:solidFill>
              </a:rPr>
              <a:t>	262.9 g  	</a:t>
            </a:r>
          </a:p>
          <a:p>
            <a:pPr>
              <a:tabLst>
                <a:tab pos="4960905" algn="l"/>
              </a:tabLst>
            </a:pPr>
            <a:endParaRPr lang="en-US" sz="2300" dirty="0">
              <a:solidFill>
                <a:srgbClr val="FF0000"/>
              </a:solidFill>
            </a:endParaRPr>
          </a:p>
          <a:p>
            <a:pPr>
              <a:tabLst>
                <a:tab pos="4960905" algn="l"/>
              </a:tabLst>
            </a:pPr>
            <a:endParaRPr lang="en-US" sz="2300" dirty="0">
              <a:solidFill>
                <a:srgbClr val="FF0000"/>
              </a:solidFill>
            </a:endParaRPr>
          </a:p>
        </p:txBody>
      </p:sp>
      <p:sp>
        <p:nvSpPr>
          <p:cNvPr id="2" name="Footer Placeholder 1"/>
          <p:cNvSpPr>
            <a:spLocks noGrp="1"/>
          </p:cNvSpPr>
          <p:nvPr>
            <p:ph type="ftr" sz="quarter" idx="10"/>
          </p:nvPr>
        </p:nvSpPr>
        <p:spPr>
          <a:xfrm>
            <a:off x="2590799" y="6553200"/>
            <a:ext cx="4648200" cy="304800"/>
          </a:xfrm>
        </p:spPr>
        <p:txBody>
          <a:bodyPr/>
          <a:lstStyle/>
          <a:p>
            <a:r>
              <a:rPr lang="en-US" altLang="en-US" dirty="0"/>
              <a:t>Molar Quantities</a:t>
            </a:r>
          </a:p>
        </p:txBody>
      </p:sp>
      <p:sp>
        <p:nvSpPr>
          <p:cNvPr id="10" name="Left-Right Arrow 9"/>
          <p:cNvSpPr/>
          <p:nvPr/>
        </p:nvSpPr>
        <p:spPr bwMode="auto">
          <a:xfrm rot="2923625">
            <a:off x="7877066" y="5678713"/>
            <a:ext cx="743250" cy="209555"/>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6" rIns="91292" bIns="45646" numCol="1" spcCol="0" rtlCol="0" anchor="t" anchorCtr="0" compatLnSpc="1">
            <a:prstTxWarp prst="textNoShape">
              <a:avLst/>
            </a:prstTxWarp>
          </a:bodyPr>
          <a:lstStyle/>
          <a:p>
            <a:pPr defTabSz="912930"/>
            <a:endParaRPr lang="en-US"/>
          </a:p>
        </p:txBody>
      </p:sp>
      <p:pic>
        <p:nvPicPr>
          <p:cNvPr id="11" name="Picture 10" descr="quick_check-01.eps"/>
          <p:cNvPicPr/>
          <p:nvPr/>
        </p:nvPicPr>
        <p:blipFill>
          <a:blip r:embed="rId3">
            <a:extLst>
              <a:ext uri="{28A0092B-C50C-407E-A947-70E740481C1C}">
                <a14:useLocalDpi xmlns:a14="http://schemas.microsoft.com/office/drawing/2010/main" val="0"/>
              </a:ext>
            </a:extLst>
          </a:blip>
          <a:stretch>
            <a:fillRect/>
          </a:stretch>
        </p:blipFill>
        <p:spPr>
          <a:xfrm>
            <a:off x="30489" y="28575"/>
            <a:ext cx="1036318" cy="885825"/>
          </a:xfrm>
          <a:prstGeom prst="rect">
            <a:avLst/>
          </a:prstGeom>
        </p:spPr>
      </p:pic>
      <p:grpSp>
        <p:nvGrpSpPr>
          <p:cNvPr id="3" name="Group 2"/>
          <p:cNvGrpSpPr/>
          <p:nvPr/>
        </p:nvGrpSpPr>
        <p:grpSpPr>
          <a:xfrm>
            <a:off x="6126483" y="4012154"/>
            <a:ext cx="3052170" cy="2845863"/>
            <a:chOff x="6126483" y="4012154"/>
            <a:chExt cx="3052170" cy="2845863"/>
          </a:xfrm>
        </p:grpSpPr>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483" y="4012154"/>
              <a:ext cx="3017518" cy="284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458200" y="5804356"/>
              <a:ext cx="720453" cy="215444"/>
            </a:xfrm>
            <a:prstGeom prst="rect">
              <a:avLst/>
            </a:prstGeom>
            <a:noFill/>
            <a:ln>
              <a:noFill/>
            </a:ln>
          </p:spPr>
          <p:txBody>
            <a:bodyPr wrap="square" rtlCol="0">
              <a:spAutoFit/>
            </a:bodyPr>
            <a:lstStyle/>
            <a:p>
              <a:pPr algn="ctr"/>
              <a:r>
                <a:rPr lang="en-US" sz="800" dirty="0">
                  <a:solidFill>
                    <a:srgbClr val="00B050"/>
                  </a:solidFill>
                </a:rPr>
                <a:t>Molar Mass</a:t>
              </a:r>
            </a:p>
          </p:txBody>
        </p:sp>
      </p:grpSp>
      <p:sp>
        <p:nvSpPr>
          <p:cNvPr id="9" name="Text Box 4">
            <a:extLst>
              <a:ext uri="{FF2B5EF4-FFF2-40B4-BE49-F238E27FC236}">
                <a16:creationId xmlns:a16="http://schemas.microsoft.com/office/drawing/2014/main" id="{A80773F3-C7D3-4B94-A626-985077FC4710}"/>
              </a:ext>
            </a:extLst>
          </p:cNvPr>
          <p:cNvSpPr txBox="1">
            <a:spLocks noChangeArrowheads="1"/>
          </p:cNvSpPr>
          <p:nvPr/>
        </p:nvSpPr>
        <p:spPr bwMode="auto">
          <a:xfrm>
            <a:off x="6781799" y="10896"/>
            <a:ext cx="2133601" cy="590697"/>
          </a:xfrm>
          <a:prstGeom prst="rect">
            <a:avLst/>
          </a:prstGeom>
          <a:solidFill>
            <a:srgbClr val="FFC000"/>
          </a:solidFill>
          <a:ln>
            <a:noFill/>
          </a:ln>
        </p:spPr>
        <p:txBody>
          <a:bodyPr wrap="square" lIns="91208" tIns="45604" rIns="91208" bIns="45604">
            <a:spAutoFit/>
          </a:bodyPr>
          <a:lstStyle/>
          <a:p>
            <a:pPr algn="ctr" eaLnBrk="1" hangingPunct="1">
              <a:lnSpc>
                <a:spcPct val="90000"/>
              </a:lnSpc>
              <a:spcBef>
                <a:spcPct val="20000"/>
              </a:spcBef>
            </a:pPr>
            <a:r>
              <a:rPr lang="en-US" altLang="en-US" sz="3600" b="1" dirty="0">
                <a:solidFill>
                  <a:srgbClr val="002060"/>
                </a:solidFill>
              </a:rPr>
              <a:t>Review</a:t>
            </a:r>
          </a:p>
        </p:txBody>
      </p:sp>
      <p:sp>
        <p:nvSpPr>
          <p:cNvPr id="4" name="Line 31">
            <a:extLst>
              <a:ext uri="{FF2B5EF4-FFF2-40B4-BE49-F238E27FC236}">
                <a16:creationId xmlns:a16="http://schemas.microsoft.com/office/drawing/2014/main" id="{1D1F2598-CD9E-C153-7F2D-F060A80E808C}"/>
              </a:ext>
            </a:extLst>
          </p:cNvPr>
          <p:cNvSpPr>
            <a:spLocks noChangeShapeType="1"/>
          </p:cNvSpPr>
          <p:nvPr/>
        </p:nvSpPr>
        <p:spPr bwMode="auto">
          <a:xfrm flipV="1">
            <a:off x="954748" y="4191000"/>
            <a:ext cx="224118" cy="152400"/>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32">
            <a:extLst>
              <a:ext uri="{FF2B5EF4-FFF2-40B4-BE49-F238E27FC236}">
                <a16:creationId xmlns:a16="http://schemas.microsoft.com/office/drawing/2014/main" id="{E228B50E-B3D6-CA2D-6C2A-3D6592DC1B27}"/>
              </a:ext>
            </a:extLst>
          </p:cNvPr>
          <p:cNvSpPr>
            <a:spLocks noChangeShapeType="1"/>
          </p:cNvSpPr>
          <p:nvPr/>
        </p:nvSpPr>
        <p:spPr bwMode="auto">
          <a:xfrm flipV="1">
            <a:off x="2286000" y="4572000"/>
            <a:ext cx="224118" cy="152400"/>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4476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fade">
                                      <p:cBhvr>
                                        <p:cTn id="30" dur="500"/>
                                        <p:tgtEl>
                                          <p:spTgt spid="6">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t>Molar Quantities</a:t>
            </a:r>
          </a:p>
        </p:txBody>
      </p:sp>
      <p:sp>
        <p:nvSpPr>
          <p:cNvPr id="5" name="Rectangle 4"/>
          <p:cNvSpPr/>
          <p:nvPr/>
        </p:nvSpPr>
        <p:spPr>
          <a:xfrm>
            <a:off x="228600" y="685800"/>
            <a:ext cx="8991600" cy="1754304"/>
          </a:xfrm>
          <a:prstGeom prst="rect">
            <a:avLst/>
          </a:prstGeom>
        </p:spPr>
        <p:txBody>
          <a:bodyPr wrap="square" lIns="91418" tIns="45709" rIns="91418" bIns="45709">
            <a:spAutoFit/>
          </a:bodyPr>
          <a:lstStyle/>
          <a:p>
            <a:r>
              <a:rPr lang="en-US" dirty="0">
                <a:solidFill>
                  <a:srgbClr val="00B0F0"/>
                </a:solidFill>
              </a:rPr>
              <a:t>The molar mass of water (H</a:t>
            </a:r>
            <a:r>
              <a:rPr lang="en-US" baseline="-25000" dirty="0">
                <a:solidFill>
                  <a:srgbClr val="00B0F0"/>
                </a:solidFill>
              </a:rPr>
              <a:t>2</a:t>
            </a:r>
            <a:r>
              <a:rPr lang="en-US" dirty="0">
                <a:solidFill>
                  <a:srgbClr val="00B0F0"/>
                </a:solidFill>
              </a:rPr>
              <a:t>O) is 18.00 g/mol. What is the mass of 8.21 × 10</a:t>
            </a:r>
            <a:r>
              <a:rPr lang="en-US" baseline="30000" dirty="0">
                <a:solidFill>
                  <a:srgbClr val="00B0F0"/>
                </a:solidFill>
              </a:rPr>
              <a:t>25</a:t>
            </a:r>
            <a:r>
              <a:rPr lang="en-US" dirty="0">
                <a:solidFill>
                  <a:srgbClr val="00B0F0"/>
                </a:solidFill>
              </a:rPr>
              <a:t> molecules of water?</a:t>
            </a:r>
          </a:p>
          <a:p>
            <a:endParaRPr lang="en-US" dirty="0">
              <a:solidFill>
                <a:srgbClr val="00B0F0"/>
              </a:solidFill>
            </a:endParaRPr>
          </a:p>
          <a:p>
            <a:endParaRPr lang="en-US" dirty="0">
              <a:solidFill>
                <a:srgbClr val="00B0F0"/>
              </a:solidFill>
            </a:endParaRPr>
          </a:p>
        </p:txBody>
      </p:sp>
      <p:pic>
        <p:nvPicPr>
          <p:cNvPr id="6" name="Picture 5" descr="quick_check-01.eps"/>
          <p:cNvPicPr/>
          <p:nvPr/>
        </p:nvPicPr>
        <p:blipFill>
          <a:blip r:embed="rId2">
            <a:extLst>
              <a:ext uri="{28A0092B-C50C-407E-A947-70E740481C1C}">
                <a14:useLocalDpi xmlns:a14="http://schemas.microsoft.com/office/drawing/2010/main" val="0"/>
              </a:ext>
            </a:extLst>
          </a:blip>
          <a:stretch>
            <a:fillRect/>
          </a:stretch>
        </p:blipFill>
        <p:spPr>
          <a:xfrm>
            <a:off x="8001000" y="1219200"/>
            <a:ext cx="1036318" cy="885825"/>
          </a:xfrm>
          <a:prstGeom prst="rect">
            <a:avLst/>
          </a:prstGeom>
        </p:spPr>
      </p:pic>
      <p:sp>
        <p:nvSpPr>
          <p:cNvPr id="7" name="Text Box 4">
            <a:extLst>
              <a:ext uri="{FF2B5EF4-FFF2-40B4-BE49-F238E27FC236}">
                <a16:creationId xmlns:a16="http://schemas.microsoft.com/office/drawing/2014/main" id="{40B5455E-EFC7-411F-8417-EA42725F695D}"/>
              </a:ext>
            </a:extLst>
          </p:cNvPr>
          <p:cNvSpPr txBox="1">
            <a:spLocks noChangeArrowheads="1"/>
          </p:cNvSpPr>
          <p:nvPr/>
        </p:nvSpPr>
        <p:spPr bwMode="auto">
          <a:xfrm>
            <a:off x="6781799" y="10896"/>
            <a:ext cx="2133601" cy="590697"/>
          </a:xfrm>
          <a:prstGeom prst="rect">
            <a:avLst/>
          </a:prstGeom>
          <a:solidFill>
            <a:srgbClr val="FFC000"/>
          </a:solidFill>
          <a:ln>
            <a:noFill/>
          </a:ln>
        </p:spPr>
        <p:txBody>
          <a:bodyPr wrap="square" lIns="91208" tIns="45604" rIns="91208" bIns="45604">
            <a:spAutoFit/>
          </a:bodyPr>
          <a:lstStyle/>
          <a:p>
            <a:pPr algn="ctr" eaLnBrk="1" hangingPunct="1">
              <a:lnSpc>
                <a:spcPct val="90000"/>
              </a:lnSpc>
              <a:spcBef>
                <a:spcPct val="20000"/>
              </a:spcBef>
            </a:pPr>
            <a:r>
              <a:rPr lang="en-US" altLang="en-US" sz="3600" b="1" dirty="0">
                <a:solidFill>
                  <a:srgbClr val="002060"/>
                </a:solidFill>
              </a:rPr>
              <a:t>Review</a:t>
            </a:r>
          </a:p>
        </p:txBody>
      </p:sp>
    </p:spTree>
    <p:extLst>
      <p:ext uri="{BB962C8B-B14F-4D97-AF65-F5344CB8AC3E}">
        <p14:creationId xmlns:p14="http://schemas.microsoft.com/office/powerpoint/2010/main" val="4210590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t>Molar Quantities</a:t>
            </a:r>
          </a:p>
        </p:txBody>
      </p:sp>
      <p:sp>
        <p:nvSpPr>
          <p:cNvPr id="5" name="Rectangle 4"/>
          <p:cNvSpPr/>
          <p:nvPr/>
        </p:nvSpPr>
        <p:spPr>
          <a:xfrm>
            <a:off x="152400" y="304800"/>
            <a:ext cx="8991600" cy="4478127"/>
          </a:xfrm>
          <a:prstGeom prst="rect">
            <a:avLst/>
          </a:prstGeom>
        </p:spPr>
        <p:txBody>
          <a:bodyPr wrap="square" lIns="91418" tIns="45709" rIns="91418" bIns="45709">
            <a:spAutoFit/>
          </a:bodyPr>
          <a:lstStyle/>
          <a:p>
            <a:r>
              <a:rPr lang="en-US" dirty="0">
                <a:solidFill>
                  <a:srgbClr val="00B0F0"/>
                </a:solidFill>
              </a:rPr>
              <a:t>The molar mass of water (H</a:t>
            </a:r>
            <a:r>
              <a:rPr lang="en-US" baseline="-25000" dirty="0">
                <a:solidFill>
                  <a:srgbClr val="00B0F0"/>
                </a:solidFill>
              </a:rPr>
              <a:t>2</a:t>
            </a:r>
            <a:r>
              <a:rPr lang="en-US" dirty="0">
                <a:solidFill>
                  <a:srgbClr val="00B0F0"/>
                </a:solidFill>
              </a:rPr>
              <a:t>O) is 18.00 g/mol. What is the mass of 8.21 × 10</a:t>
            </a:r>
            <a:r>
              <a:rPr lang="en-US" baseline="30000" dirty="0">
                <a:solidFill>
                  <a:srgbClr val="00B0F0"/>
                </a:solidFill>
              </a:rPr>
              <a:t>25</a:t>
            </a:r>
            <a:r>
              <a:rPr lang="en-US" dirty="0">
                <a:solidFill>
                  <a:srgbClr val="00B0F0"/>
                </a:solidFill>
              </a:rPr>
              <a:t> molecules of water?</a:t>
            </a:r>
          </a:p>
          <a:p>
            <a:endParaRPr lang="en-US" dirty="0">
              <a:solidFill>
                <a:srgbClr val="00B0F0"/>
              </a:solidFill>
            </a:endParaRPr>
          </a:p>
          <a:p>
            <a:pPr marL="0" lvl="1"/>
            <a:r>
              <a:rPr lang="en-US" dirty="0">
                <a:solidFill>
                  <a:srgbClr val="FF0000"/>
                </a:solidFill>
              </a:rPr>
              <a:t>Go to the STANDARD first (moles)</a:t>
            </a:r>
            <a:endParaRPr lang="en-US" dirty="0"/>
          </a:p>
          <a:p>
            <a:endParaRPr lang="en-US" dirty="0">
              <a:solidFill>
                <a:srgbClr val="00B0F0"/>
              </a:solidFill>
            </a:endParaRPr>
          </a:p>
          <a:p>
            <a:endParaRPr lang="en-US" dirty="0">
              <a:solidFill>
                <a:srgbClr val="00B0F0"/>
              </a:solidFill>
            </a:endParaRPr>
          </a:p>
          <a:p>
            <a:endParaRPr lang="en-US" dirty="0">
              <a:solidFill>
                <a:srgbClr val="00B0F0"/>
              </a:solidFill>
            </a:endParaRPr>
          </a:p>
          <a:p>
            <a:pPr marL="0" lvl="1"/>
            <a:r>
              <a:rPr lang="en-US" dirty="0">
                <a:solidFill>
                  <a:srgbClr val="FF0000"/>
                </a:solidFill>
              </a:rPr>
              <a:t>Convert moles to grams</a:t>
            </a:r>
          </a:p>
          <a:p>
            <a:pPr marL="0" lvl="1"/>
            <a:endParaRPr lang="en-US" sz="1900" dirty="0">
              <a:solidFill>
                <a:srgbClr val="FF0000"/>
              </a:solidFill>
            </a:endParaRPr>
          </a:p>
          <a:p>
            <a:pPr marL="0" lvl="1"/>
            <a:r>
              <a:rPr lang="en-US" altLang="en-US" sz="2300" dirty="0">
                <a:sym typeface="Symbol" panose="05050102010706020507" pitchFamily="18" charset="2"/>
              </a:rPr>
              <a:t>1.36 x 10</a:t>
            </a:r>
            <a:r>
              <a:rPr lang="en-US" altLang="en-US" sz="2300" baseline="30000" dirty="0">
                <a:sym typeface="Symbol" panose="05050102010706020507" pitchFamily="18" charset="2"/>
              </a:rPr>
              <a:t>2</a:t>
            </a:r>
            <a:r>
              <a:rPr lang="en-US" altLang="en-US" sz="2300" dirty="0">
                <a:sym typeface="Symbol" panose="05050102010706020507" pitchFamily="18" charset="2"/>
              </a:rPr>
              <a:t> </a:t>
            </a:r>
            <a:r>
              <a:rPr lang="en-US" altLang="en-US" sz="2300" dirty="0" err="1">
                <a:sym typeface="Symbol" panose="05050102010706020507" pitchFamily="18" charset="2"/>
              </a:rPr>
              <a:t>mol</a:t>
            </a:r>
            <a:r>
              <a:rPr lang="en-US" altLang="en-US" sz="2300" dirty="0">
                <a:sym typeface="Symbol" panose="05050102010706020507" pitchFamily="18" charset="2"/>
              </a:rPr>
              <a:t> H</a:t>
            </a:r>
            <a:r>
              <a:rPr lang="en-US" altLang="en-US" sz="2300" baseline="-25000" dirty="0">
                <a:sym typeface="Symbol" panose="05050102010706020507" pitchFamily="18" charset="2"/>
              </a:rPr>
              <a:t>2</a:t>
            </a:r>
            <a:r>
              <a:rPr lang="en-US" altLang="en-US" sz="2300" dirty="0">
                <a:sym typeface="Symbol" panose="05050102010706020507" pitchFamily="18" charset="2"/>
              </a:rPr>
              <a:t>O  x  18.00 g/</a:t>
            </a:r>
            <a:r>
              <a:rPr lang="en-US" altLang="en-US" sz="2300" dirty="0" err="1">
                <a:sym typeface="Symbol" panose="05050102010706020507" pitchFamily="18" charset="2"/>
              </a:rPr>
              <a:t>mol</a:t>
            </a:r>
            <a:r>
              <a:rPr lang="en-US" altLang="en-US" sz="2300" dirty="0">
                <a:sym typeface="Symbol" panose="05050102010706020507" pitchFamily="18" charset="2"/>
              </a:rPr>
              <a:t>  = </a:t>
            </a:r>
            <a:r>
              <a:rPr lang="en-US" altLang="en-US" sz="2300" dirty="0">
                <a:solidFill>
                  <a:srgbClr val="0070C0"/>
                </a:solidFill>
                <a:sym typeface="Symbol" panose="05050102010706020507" pitchFamily="18" charset="2"/>
              </a:rPr>
              <a:t>2.45 x 10</a:t>
            </a:r>
            <a:r>
              <a:rPr lang="en-US" altLang="en-US" sz="2300" baseline="30000" dirty="0">
                <a:solidFill>
                  <a:srgbClr val="0070C0"/>
                </a:solidFill>
                <a:sym typeface="Symbol" panose="05050102010706020507" pitchFamily="18" charset="2"/>
              </a:rPr>
              <a:t>3</a:t>
            </a:r>
            <a:r>
              <a:rPr lang="en-US" altLang="en-US" sz="2300" dirty="0">
                <a:solidFill>
                  <a:srgbClr val="0070C0"/>
                </a:solidFill>
                <a:sym typeface="Symbol" panose="05050102010706020507" pitchFamily="18" charset="2"/>
              </a:rPr>
              <a:t> g H</a:t>
            </a:r>
            <a:r>
              <a:rPr lang="en-US" altLang="en-US" sz="2300" baseline="-25000" dirty="0">
                <a:solidFill>
                  <a:srgbClr val="0070C0"/>
                </a:solidFill>
                <a:sym typeface="Symbol" panose="05050102010706020507" pitchFamily="18" charset="2"/>
              </a:rPr>
              <a:t>2</a:t>
            </a:r>
            <a:r>
              <a:rPr lang="en-US" altLang="en-US" sz="2300" dirty="0">
                <a:solidFill>
                  <a:srgbClr val="0070C0"/>
                </a:solidFill>
                <a:sym typeface="Symbol" panose="05050102010706020507" pitchFamily="18" charset="2"/>
              </a:rPr>
              <a:t>O</a:t>
            </a:r>
            <a:endParaRPr lang="en-US" sz="2300" dirty="0">
              <a:solidFill>
                <a:srgbClr val="0070C0"/>
              </a:solidFill>
            </a:endParaRPr>
          </a:p>
          <a:p>
            <a:endParaRPr lang="en-US" dirty="0">
              <a:solidFill>
                <a:srgbClr val="00B0F0"/>
              </a:solidFill>
            </a:endParaRPr>
          </a:p>
        </p:txBody>
      </p:sp>
      <p:pic>
        <p:nvPicPr>
          <p:cNvPr id="6" name="Picture 5" descr="quick_check-01.eps"/>
          <p:cNvPicPr/>
          <p:nvPr/>
        </p:nvPicPr>
        <p:blipFill>
          <a:blip r:embed="rId2">
            <a:extLst>
              <a:ext uri="{28A0092B-C50C-407E-A947-70E740481C1C}">
                <a14:useLocalDpi xmlns:a14="http://schemas.microsoft.com/office/drawing/2010/main" val="0"/>
              </a:ext>
            </a:extLst>
          </a:blip>
          <a:stretch>
            <a:fillRect/>
          </a:stretch>
        </p:blipFill>
        <p:spPr>
          <a:xfrm>
            <a:off x="8076526" y="1015048"/>
            <a:ext cx="1036318" cy="885825"/>
          </a:xfrm>
          <a:prstGeom prst="rect">
            <a:avLst/>
          </a:prstGeom>
        </p:spPr>
      </p:pic>
      <p:sp>
        <p:nvSpPr>
          <p:cNvPr id="10" name="Rectangle 9"/>
          <p:cNvSpPr/>
          <p:nvPr/>
        </p:nvSpPr>
        <p:spPr>
          <a:xfrm>
            <a:off x="0" y="2057401"/>
            <a:ext cx="9144000" cy="1031029"/>
          </a:xfrm>
          <a:prstGeom prst="rect">
            <a:avLst/>
          </a:prstGeom>
        </p:spPr>
        <p:txBody>
          <a:bodyPr wrap="square" lIns="91418" tIns="45709" rIns="91418" bIns="45709">
            <a:spAutoFit/>
          </a:bodyPr>
          <a:lstStyle/>
          <a:p>
            <a:endParaRPr lang="en-US" altLang="en-US" sz="1700" dirty="0">
              <a:solidFill>
                <a:srgbClr val="000000"/>
              </a:solidFill>
              <a:sym typeface="Symbol" panose="05050102010706020507" pitchFamily="18" charset="2"/>
            </a:endParaRPr>
          </a:p>
          <a:p>
            <a:r>
              <a:rPr lang="en-US" altLang="en-US" sz="2100" dirty="0">
                <a:solidFill>
                  <a:srgbClr val="000000"/>
                </a:solidFill>
                <a:sym typeface="Symbol" panose="05050102010706020507" pitchFamily="18" charset="2"/>
              </a:rPr>
              <a:t> 8.21 x 10</a:t>
            </a:r>
            <a:r>
              <a:rPr lang="en-US" altLang="en-US" sz="2100" baseline="30000" dirty="0">
                <a:solidFill>
                  <a:srgbClr val="000000"/>
                </a:solidFill>
                <a:sym typeface="Symbol" panose="05050102010706020507" pitchFamily="18" charset="2"/>
              </a:rPr>
              <a:t>25</a:t>
            </a:r>
            <a:r>
              <a:rPr lang="en-US" altLang="en-US" sz="2100" dirty="0">
                <a:solidFill>
                  <a:srgbClr val="000000"/>
                </a:solidFill>
                <a:sym typeface="Symbol" panose="05050102010706020507" pitchFamily="18" charset="2"/>
              </a:rPr>
              <a:t> </a:t>
            </a:r>
            <a:r>
              <a:rPr lang="en-US" altLang="en-US" sz="2100" strike="sngStrike" dirty="0">
                <a:solidFill>
                  <a:srgbClr val="000000"/>
                </a:solidFill>
                <a:sym typeface="Symbol" panose="05050102010706020507" pitchFamily="18" charset="2"/>
              </a:rPr>
              <a:t>molecules H</a:t>
            </a:r>
            <a:r>
              <a:rPr lang="en-US" altLang="en-US" sz="2100" strike="sngStrike" baseline="-25000" dirty="0">
                <a:solidFill>
                  <a:srgbClr val="000000"/>
                </a:solidFill>
                <a:sym typeface="Symbol" panose="05050102010706020507" pitchFamily="18" charset="2"/>
              </a:rPr>
              <a:t>2</a:t>
            </a:r>
            <a:r>
              <a:rPr lang="en-US" altLang="en-US" sz="2100" strike="sngStrike" dirty="0">
                <a:solidFill>
                  <a:srgbClr val="000000"/>
                </a:solidFill>
                <a:sym typeface="Symbol" panose="05050102010706020507" pitchFamily="18" charset="2"/>
              </a:rPr>
              <a:t>O</a:t>
            </a:r>
            <a:r>
              <a:rPr lang="en-US" altLang="en-US" sz="2100" dirty="0">
                <a:solidFill>
                  <a:srgbClr val="000000"/>
                </a:solidFill>
                <a:sym typeface="Symbol" panose="05050102010706020507" pitchFamily="18" charset="2"/>
              </a:rPr>
              <a:t> x </a:t>
            </a:r>
            <a:r>
              <a:rPr lang="en-US" altLang="en-US" sz="2100" u="sng" dirty="0">
                <a:solidFill>
                  <a:srgbClr val="000000"/>
                </a:solidFill>
                <a:sym typeface="Symbol" panose="05050102010706020507" pitchFamily="18" charset="2"/>
              </a:rPr>
              <a:t>     1 </a:t>
            </a:r>
            <a:r>
              <a:rPr lang="en-US" altLang="en-US" sz="2100" u="sng" dirty="0" err="1">
                <a:solidFill>
                  <a:srgbClr val="000000"/>
                </a:solidFill>
                <a:sym typeface="Symbol" panose="05050102010706020507" pitchFamily="18" charset="2"/>
              </a:rPr>
              <a:t>mol</a:t>
            </a:r>
            <a:r>
              <a:rPr lang="en-US" altLang="en-US" sz="2100" u="sng" dirty="0">
                <a:solidFill>
                  <a:srgbClr val="000000"/>
                </a:solidFill>
                <a:sym typeface="Symbol" panose="05050102010706020507" pitchFamily="18" charset="2"/>
              </a:rPr>
              <a:t> Mg     </a:t>
            </a:r>
            <a:r>
              <a:rPr lang="en-US" altLang="en-US" sz="2100" dirty="0">
                <a:solidFill>
                  <a:srgbClr val="000000"/>
                </a:solidFill>
                <a:sym typeface="Symbol" panose="05050102010706020507" pitchFamily="18" charset="2"/>
              </a:rPr>
              <a:t>               = </a:t>
            </a:r>
            <a:r>
              <a:rPr lang="en-US" altLang="en-US" sz="2100" dirty="0">
                <a:solidFill>
                  <a:srgbClr val="FF0000"/>
                </a:solidFill>
                <a:sym typeface="Symbol" panose="05050102010706020507" pitchFamily="18" charset="2"/>
              </a:rPr>
              <a:t>1.36 x 10</a:t>
            </a:r>
            <a:r>
              <a:rPr lang="en-US" altLang="en-US" sz="2100" baseline="30000" dirty="0">
                <a:solidFill>
                  <a:srgbClr val="FF0000"/>
                </a:solidFill>
                <a:sym typeface="Symbol" panose="05050102010706020507" pitchFamily="18" charset="2"/>
              </a:rPr>
              <a:t>2</a:t>
            </a:r>
            <a:r>
              <a:rPr lang="en-US" altLang="en-US" sz="2100" dirty="0">
                <a:solidFill>
                  <a:srgbClr val="FF0000"/>
                </a:solidFill>
                <a:sym typeface="Symbol" panose="05050102010706020507" pitchFamily="18" charset="2"/>
              </a:rPr>
              <a:t> </a:t>
            </a:r>
            <a:r>
              <a:rPr lang="en-US" altLang="en-US" sz="2100" dirty="0" err="1">
                <a:solidFill>
                  <a:srgbClr val="FF0000"/>
                </a:solidFill>
                <a:sym typeface="Symbol" panose="05050102010706020507" pitchFamily="18" charset="2"/>
              </a:rPr>
              <a:t>mol</a:t>
            </a:r>
            <a:r>
              <a:rPr lang="en-US" altLang="en-US" sz="2100" dirty="0">
                <a:solidFill>
                  <a:srgbClr val="FF0000"/>
                </a:solidFill>
                <a:sym typeface="Symbol" panose="05050102010706020507" pitchFamily="18" charset="2"/>
              </a:rPr>
              <a:t> H</a:t>
            </a:r>
            <a:r>
              <a:rPr lang="en-US" altLang="en-US" sz="2100" baseline="-25000" dirty="0">
                <a:solidFill>
                  <a:srgbClr val="FF0000"/>
                </a:solidFill>
                <a:sym typeface="Symbol" panose="05050102010706020507" pitchFamily="18" charset="2"/>
              </a:rPr>
              <a:t>2</a:t>
            </a:r>
            <a:r>
              <a:rPr lang="en-US" altLang="en-US" sz="2100" dirty="0">
                <a:solidFill>
                  <a:srgbClr val="FF0000"/>
                </a:solidFill>
                <a:sym typeface="Symbol" panose="05050102010706020507" pitchFamily="18" charset="2"/>
              </a:rPr>
              <a:t>O </a:t>
            </a:r>
          </a:p>
          <a:p>
            <a:pPr>
              <a:tabLst>
                <a:tab pos="3321875" algn="l"/>
              </a:tabLst>
            </a:pPr>
            <a:r>
              <a:rPr lang="en-US" altLang="en-US" sz="2300" dirty="0">
                <a:solidFill>
                  <a:srgbClr val="FF0000"/>
                </a:solidFill>
                <a:sym typeface="Symbol" panose="05050102010706020507" pitchFamily="18" charset="2"/>
              </a:rPr>
              <a:t>	</a:t>
            </a:r>
            <a:r>
              <a:rPr lang="en-US" altLang="en-US" sz="2100" dirty="0">
                <a:solidFill>
                  <a:srgbClr val="000000"/>
                </a:solidFill>
                <a:sym typeface="Symbol" panose="05050102010706020507" pitchFamily="18" charset="2"/>
              </a:rPr>
              <a:t>6.02 x 10</a:t>
            </a:r>
            <a:r>
              <a:rPr lang="en-US" altLang="en-US" sz="2100" baseline="30000" dirty="0">
                <a:solidFill>
                  <a:srgbClr val="000000"/>
                </a:solidFill>
                <a:sym typeface="Symbol" panose="05050102010706020507" pitchFamily="18" charset="2"/>
              </a:rPr>
              <a:t>23</a:t>
            </a:r>
            <a:r>
              <a:rPr lang="en-US" altLang="en-US" sz="2100" dirty="0">
                <a:solidFill>
                  <a:srgbClr val="000000"/>
                </a:solidFill>
                <a:sym typeface="Symbol" panose="05050102010706020507" pitchFamily="18" charset="2"/>
              </a:rPr>
              <a:t> </a:t>
            </a:r>
            <a:r>
              <a:rPr lang="en-US" altLang="en-US" sz="2100" strike="sngStrike" dirty="0">
                <a:solidFill>
                  <a:srgbClr val="000000"/>
                </a:solidFill>
                <a:sym typeface="Symbol" panose="05050102010706020507" pitchFamily="18" charset="2"/>
              </a:rPr>
              <a:t>molecules H</a:t>
            </a:r>
            <a:r>
              <a:rPr lang="en-US" altLang="en-US" sz="2100" strike="sngStrike" baseline="-25000" dirty="0">
                <a:solidFill>
                  <a:srgbClr val="000000"/>
                </a:solidFill>
                <a:sym typeface="Symbol" panose="05050102010706020507" pitchFamily="18" charset="2"/>
              </a:rPr>
              <a:t>2</a:t>
            </a:r>
            <a:r>
              <a:rPr lang="en-US" altLang="en-US" sz="2100" strike="sngStrike" dirty="0">
                <a:solidFill>
                  <a:srgbClr val="000000"/>
                </a:solidFill>
                <a:sym typeface="Symbol" panose="05050102010706020507" pitchFamily="18" charset="2"/>
              </a:rPr>
              <a:t>O</a:t>
            </a:r>
            <a:r>
              <a:rPr lang="en-US" altLang="en-US" sz="2100" dirty="0">
                <a:solidFill>
                  <a:srgbClr val="000000"/>
                </a:solidFill>
                <a:sym typeface="Symbol" panose="05050102010706020507" pitchFamily="18" charset="2"/>
              </a:rPr>
              <a:t> </a:t>
            </a:r>
            <a:endParaRPr lang="en-US" altLang="en-US" sz="2100" dirty="0">
              <a:solidFill>
                <a:srgbClr val="FF0000"/>
              </a:solidFill>
              <a:sym typeface="Symbol" panose="05050102010706020507" pitchFamily="18" charset="2"/>
            </a:endParaRPr>
          </a:p>
        </p:txBody>
      </p:sp>
      <p:sp>
        <p:nvSpPr>
          <p:cNvPr id="12" name="TextBox 11"/>
          <p:cNvSpPr txBox="1"/>
          <p:nvPr/>
        </p:nvSpPr>
        <p:spPr>
          <a:xfrm>
            <a:off x="7879081" y="5010091"/>
            <a:ext cx="274319" cy="415476"/>
          </a:xfrm>
          <a:prstGeom prst="rect">
            <a:avLst/>
          </a:prstGeom>
          <a:noFill/>
        </p:spPr>
        <p:txBody>
          <a:bodyPr wrap="square" lIns="91418" tIns="45709" rIns="91418" bIns="45709" rtlCol="0">
            <a:spAutoFit/>
          </a:bodyPr>
          <a:lstStyle/>
          <a:p>
            <a:r>
              <a:rPr lang="en-US" sz="2100" dirty="0"/>
              <a:t>1</a:t>
            </a:r>
          </a:p>
        </p:txBody>
      </p:sp>
      <p:sp>
        <p:nvSpPr>
          <p:cNvPr id="13" name="TextBox 12"/>
          <p:cNvSpPr txBox="1"/>
          <p:nvPr/>
        </p:nvSpPr>
        <p:spPr>
          <a:xfrm>
            <a:off x="8336281" y="5543491"/>
            <a:ext cx="274319" cy="415476"/>
          </a:xfrm>
          <a:prstGeom prst="rect">
            <a:avLst/>
          </a:prstGeom>
          <a:noFill/>
        </p:spPr>
        <p:txBody>
          <a:bodyPr wrap="square" lIns="91418" tIns="45709" rIns="91418" bIns="45709" rtlCol="0">
            <a:spAutoFit/>
          </a:bodyPr>
          <a:lstStyle/>
          <a:p>
            <a:r>
              <a:rPr lang="en-US" sz="2100" dirty="0"/>
              <a:t>2</a:t>
            </a:r>
          </a:p>
        </p:txBody>
      </p:sp>
      <p:grpSp>
        <p:nvGrpSpPr>
          <p:cNvPr id="2" name="Group 1"/>
          <p:cNvGrpSpPr/>
          <p:nvPr/>
        </p:nvGrpSpPr>
        <p:grpSpPr>
          <a:xfrm>
            <a:off x="6477002" y="4342730"/>
            <a:ext cx="2701651" cy="2515285"/>
            <a:chOff x="6477002" y="4342730"/>
            <a:chExt cx="2701651" cy="2515285"/>
          </a:xfrm>
        </p:grpSpPr>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2" y="4342730"/>
              <a:ext cx="2667000" cy="251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458200" y="5956756"/>
              <a:ext cx="720453" cy="215444"/>
            </a:xfrm>
            <a:prstGeom prst="rect">
              <a:avLst/>
            </a:prstGeom>
            <a:noFill/>
            <a:ln>
              <a:noFill/>
            </a:ln>
          </p:spPr>
          <p:txBody>
            <a:bodyPr wrap="square" rtlCol="0">
              <a:spAutoFit/>
            </a:bodyPr>
            <a:lstStyle/>
            <a:p>
              <a:pPr algn="ctr"/>
              <a:r>
                <a:rPr lang="en-US" sz="800" dirty="0">
                  <a:solidFill>
                    <a:srgbClr val="00B050"/>
                  </a:solidFill>
                </a:rPr>
                <a:t>Molar Mass</a:t>
              </a:r>
            </a:p>
          </p:txBody>
        </p:sp>
      </p:grpSp>
      <p:sp>
        <p:nvSpPr>
          <p:cNvPr id="3" name="Line 31">
            <a:extLst>
              <a:ext uri="{FF2B5EF4-FFF2-40B4-BE49-F238E27FC236}">
                <a16:creationId xmlns:a16="http://schemas.microsoft.com/office/drawing/2014/main" id="{C2577B83-49E1-CE34-1FF3-09BE5213C7EE}"/>
              </a:ext>
            </a:extLst>
          </p:cNvPr>
          <p:cNvSpPr>
            <a:spLocks noChangeShapeType="1"/>
          </p:cNvSpPr>
          <p:nvPr/>
        </p:nvSpPr>
        <p:spPr bwMode="auto">
          <a:xfrm flipV="1">
            <a:off x="1676400" y="4063662"/>
            <a:ext cx="376518" cy="203537"/>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Line 32">
            <a:extLst>
              <a:ext uri="{FF2B5EF4-FFF2-40B4-BE49-F238E27FC236}">
                <a16:creationId xmlns:a16="http://schemas.microsoft.com/office/drawing/2014/main" id="{2FCA0AF8-5441-48FD-25C9-4E6CC6F88585}"/>
              </a:ext>
            </a:extLst>
          </p:cNvPr>
          <p:cNvSpPr>
            <a:spLocks noChangeShapeType="1"/>
          </p:cNvSpPr>
          <p:nvPr/>
        </p:nvSpPr>
        <p:spPr bwMode="auto">
          <a:xfrm flipV="1">
            <a:off x="4267200" y="4063662"/>
            <a:ext cx="457200" cy="254168"/>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6867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 y="-10"/>
            <a:ext cx="4343395" cy="1377165"/>
          </a:xfrm>
        </p:spPr>
        <p:txBody>
          <a:bodyPr/>
          <a:lstStyle/>
          <a:p>
            <a:r>
              <a:rPr lang="en-US" dirty="0"/>
              <a:t>	Calculate Molar Mass</a:t>
            </a:r>
          </a:p>
        </p:txBody>
      </p:sp>
      <p:sp>
        <p:nvSpPr>
          <p:cNvPr id="13" name="Content Placeholder 12"/>
          <p:cNvSpPr>
            <a:spLocks noGrp="1"/>
          </p:cNvSpPr>
          <p:nvPr>
            <p:ph sz="quarter" idx="15"/>
          </p:nvPr>
        </p:nvSpPr>
        <p:spPr>
          <a:xfrm>
            <a:off x="4251960" y="0"/>
            <a:ext cx="4876800" cy="6858000"/>
          </a:xfrm>
        </p:spPr>
        <p:txBody>
          <a:bodyPr lIns="182880" tIns="91440" rIns="182880" bIns="91440"/>
          <a:lstStyle/>
          <a:p>
            <a:r>
              <a:rPr lang="en-US" dirty="0"/>
              <a:t>Calculate the molar mass of each compound.</a:t>
            </a:r>
          </a:p>
          <a:p>
            <a:pPr>
              <a:spcBef>
                <a:spcPts val="601"/>
              </a:spcBef>
              <a:tabLst>
                <a:tab pos="457200" algn="l"/>
                <a:tab pos="1828800" algn="l"/>
                <a:tab pos="2065338" algn="l"/>
                <a:tab pos="4275138" algn="l"/>
              </a:tabLst>
            </a:pPr>
            <a:r>
              <a:rPr lang="en-US" dirty="0"/>
              <a:t>Ammonia (NH</a:t>
            </a:r>
            <a:r>
              <a:rPr lang="en-US" baseline="-25000" dirty="0"/>
              <a:t>3</a:t>
            </a:r>
            <a:r>
              <a:rPr lang="en-US" dirty="0"/>
              <a:t>): </a:t>
            </a:r>
          </a:p>
          <a:p>
            <a:pPr marL="228600">
              <a:lnSpc>
                <a:spcPct val="100000"/>
              </a:lnSpc>
              <a:spcBef>
                <a:spcPts val="0"/>
              </a:spcBef>
              <a:tabLst>
                <a:tab pos="685800" algn="l"/>
                <a:tab pos="2179638" algn="l"/>
              </a:tabLst>
            </a:pPr>
            <a:endParaRPr lang="en-US" dirty="0"/>
          </a:p>
          <a:p>
            <a:endParaRPr lang="en-US" dirty="0"/>
          </a:p>
          <a:p>
            <a:pPr>
              <a:lnSpc>
                <a:spcPct val="100000"/>
              </a:lnSpc>
              <a:spcBef>
                <a:spcPts val="0"/>
              </a:spcBef>
            </a:pPr>
            <a:endParaRPr lang="en-US" dirty="0"/>
          </a:p>
          <a:p>
            <a:pPr>
              <a:lnSpc>
                <a:spcPct val="100000"/>
              </a:lnSpc>
              <a:spcBef>
                <a:spcPts val="0"/>
              </a:spcBef>
            </a:pPr>
            <a:r>
              <a:rPr lang="en-US" dirty="0"/>
              <a:t>Lead(II) chloride (PbCl</a:t>
            </a:r>
            <a:r>
              <a:rPr lang="en-US" baseline="-25000" dirty="0"/>
              <a:t>2</a:t>
            </a:r>
            <a:r>
              <a:rPr lang="en-US" dirty="0"/>
              <a:t>): </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r>
              <a:rPr lang="en-US" dirty="0"/>
              <a:t>Acetic acid (CH</a:t>
            </a:r>
            <a:r>
              <a:rPr lang="en-US" baseline="-25000" dirty="0"/>
              <a:t>3</a:t>
            </a:r>
            <a:r>
              <a:rPr lang="en-US" dirty="0"/>
              <a:t>COOH): </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r>
              <a:rPr lang="en-US" dirty="0"/>
              <a:t>Magnesium hydroxide (Mg(OH)</a:t>
            </a:r>
            <a:r>
              <a:rPr lang="en-US" baseline="-25000" dirty="0"/>
              <a:t>2</a:t>
            </a:r>
            <a:r>
              <a:rPr lang="en-US" dirty="0"/>
              <a:t>): </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r>
              <a:rPr lang="en-US" dirty="0"/>
              <a:t>Iron(III) oxide (Fe</a:t>
            </a:r>
            <a:r>
              <a:rPr lang="en-US" baseline="-25000" dirty="0"/>
              <a:t>2</a:t>
            </a:r>
            <a:r>
              <a:rPr lang="en-US" dirty="0"/>
              <a:t>O</a:t>
            </a:r>
            <a:r>
              <a:rPr lang="en-US" baseline="-25000" dirty="0"/>
              <a:t>3</a:t>
            </a:r>
            <a:r>
              <a:rPr lang="en-US" dirty="0"/>
              <a:t>): </a:t>
            </a:r>
          </a:p>
          <a:p>
            <a:pPr marL="228600">
              <a:lnSpc>
                <a:spcPct val="100000"/>
              </a:lnSpc>
              <a:spcBef>
                <a:spcPts val="0"/>
              </a:spcBef>
              <a:tabLst>
                <a:tab pos="685800" algn="l"/>
                <a:tab pos="2179638" algn="l"/>
              </a:tabLst>
            </a:pPr>
            <a:endParaRPr lang="en-US" dirty="0"/>
          </a:p>
        </p:txBody>
      </p:sp>
      <p:sp>
        <p:nvSpPr>
          <p:cNvPr id="14" name="Content Placeholder 13"/>
          <p:cNvSpPr>
            <a:spLocks noGrp="1"/>
          </p:cNvSpPr>
          <p:nvPr>
            <p:ph sz="quarter" idx="16"/>
          </p:nvPr>
        </p:nvSpPr>
        <p:spPr/>
        <p:txBody>
          <a:bodyPr lIns="182880" tIns="91440" bIns="91440"/>
          <a:lstStyle/>
          <a:p>
            <a:r>
              <a:rPr lang="en-US" dirty="0"/>
              <a:t>Give the molar mass of each element.</a:t>
            </a:r>
          </a:p>
          <a:p>
            <a:pPr algn="ctr"/>
            <a:r>
              <a:rPr lang="en-US" dirty="0">
                <a:solidFill>
                  <a:srgbClr val="00B050"/>
                </a:solidFill>
              </a:rPr>
              <a:t>Use the Periodic Table</a:t>
            </a:r>
          </a:p>
          <a:p>
            <a:pPr>
              <a:lnSpc>
                <a:spcPct val="100000"/>
              </a:lnSpc>
              <a:spcBef>
                <a:spcPts val="1200"/>
              </a:spcBef>
            </a:pPr>
            <a:r>
              <a:rPr lang="en-US" dirty="0"/>
              <a:t>Potassium (K): </a:t>
            </a:r>
          </a:p>
          <a:p>
            <a:pPr>
              <a:lnSpc>
                <a:spcPct val="100000"/>
              </a:lnSpc>
              <a:spcBef>
                <a:spcPts val="1200"/>
              </a:spcBef>
            </a:pPr>
            <a:r>
              <a:rPr lang="en-US" dirty="0"/>
              <a:t>	</a:t>
            </a:r>
            <a:r>
              <a:rPr lang="en-US" dirty="0">
                <a:solidFill>
                  <a:srgbClr val="FF0000"/>
                </a:solidFill>
              </a:rPr>
              <a:t> </a:t>
            </a:r>
          </a:p>
          <a:p>
            <a:pPr>
              <a:lnSpc>
                <a:spcPct val="100000"/>
              </a:lnSpc>
              <a:spcBef>
                <a:spcPts val="1200"/>
              </a:spcBef>
            </a:pPr>
            <a:r>
              <a:rPr lang="en-US" dirty="0"/>
              <a:t>Osmium (Os): </a:t>
            </a:r>
          </a:p>
          <a:p>
            <a:pPr>
              <a:lnSpc>
                <a:spcPct val="100000"/>
              </a:lnSpc>
              <a:spcBef>
                <a:spcPts val="1200"/>
              </a:spcBef>
            </a:pPr>
            <a:r>
              <a:rPr lang="en-US" dirty="0"/>
              <a:t>	</a:t>
            </a:r>
            <a:r>
              <a:rPr lang="en-US" dirty="0">
                <a:solidFill>
                  <a:srgbClr val="FF0000"/>
                </a:solidFill>
              </a:rPr>
              <a:t> </a:t>
            </a:r>
          </a:p>
          <a:p>
            <a:pPr>
              <a:lnSpc>
                <a:spcPct val="100000"/>
              </a:lnSpc>
              <a:spcBef>
                <a:spcPts val="1200"/>
              </a:spcBef>
            </a:pPr>
            <a:r>
              <a:rPr lang="en-US" dirty="0"/>
              <a:t>Manganese (Mn): </a:t>
            </a:r>
          </a:p>
          <a:p>
            <a:pPr>
              <a:lnSpc>
                <a:spcPct val="100000"/>
              </a:lnSpc>
              <a:spcBef>
                <a:spcPts val="1200"/>
              </a:spcBef>
            </a:pPr>
            <a:r>
              <a:rPr lang="en-US" dirty="0"/>
              <a:t>	</a:t>
            </a:r>
            <a:r>
              <a:rPr lang="en-US" dirty="0">
                <a:solidFill>
                  <a:srgbClr val="FF0000"/>
                </a:solidFill>
              </a:rPr>
              <a:t> </a:t>
            </a:r>
          </a:p>
          <a:p>
            <a:pPr>
              <a:lnSpc>
                <a:spcPct val="100000"/>
              </a:lnSpc>
              <a:spcBef>
                <a:spcPts val="1200"/>
              </a:spcBef>
            </a:pPr>
            <a:r>
              <a:rPr lang="en-US" dirty="0"/>
              <a:t>The isotope lead-208 (</a:t>
            </a:r>
            <a:r>
              <a:rPr lang="en-US" baseline="30000" dirty="0"/>
              <a:t>208</a:t>
            </a:r>
            <a:r>
              <a:rPr lang="en-US" dirty="0"/>
              <a:t>Pb): </a:t>
            </a:r>
          </a:p>
          <a:p>
            <a:pPr>
              <a:lnSpc>
                <a:spcPct val="100000"/>
              </a:lnSpc>
              <a:spcBef>
                <a:spcPts val="1200"/>
              </a:spcBef>
            </a:pPr>
            <a:r>
              <a:rPr lang="en-US" dirty="0"/>
              <a:t>	</a:t>
            </a:r>
            <a:r>
              <a:rPr lang="en-US" dirty="0">
                <a:solidFill>
                  <a:srgbClr val="FF0000"/>
                </a:solidFill>
              </a:rPr>
              <a:t> </a:t>
            </a:r>
          </a:p>
          <a:p>
            <a:pPr>
              <a:lnSpc>
                <a:spcPct val="100000"/>
              </a:lnSpc>
              <a:spcBef>
                <a:spcPts val="1200"/>
              </a:spcBef>
            </a:pPr>
            <a:r>
              <a:rPr lang="en-US" dirty="0"/>
              <a:t>The isotope strontium-87 (</a:t>
            </a:r>
            <a:r>
              <a:rPr lang="en-US" baseline="30000" dirty="0"/>
              <a:t>87</a:t>
            </a:r>
            <a:r>
              <a:rPr lang="en-US" dirty="0"/>
              <a:t>Sr): </a:t>
            </a:r>
          </a:p>
          <a:p>
            <a:pPr>
              <a:lnSpc>
                <a:spcPct val="100000"/>
              </a:lnSpc>
              <a:spcBef>
                <a:spcPts val="1200"/>
              </a:spcBef>
            </a:pPr>
            <a:r>
              <a:rPr lang="en-US" dirty="0"/>
              <a:t>	</a:t>
            </a:r>
            <a:r>
              <a:rPr lang="en-US" dirty="0">
                <a:solidFill>
                  <a:srgbClr val="FF0000"/>
                </a:solidFill>
              </a:rPr>
              <a:t> </a:t>
            </a:r>
          </a:p>
        </p:txBody>
      </p:sp>
      <p:pic>
        <p:nvPicPr>
          <p:cNvPr id="7" name="Picture 6" descr="assignmen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360489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 y="-10"/>
            <a:ext cx="4343395" cy="1377165"/>
          </a:xfrm>
        </p:spPr>
        <p:txBody>
          <a:bodyPr/>
          <a:lstStyle/>
          <a:p>
            <a:r>
              <a:rPr lang="en-US" dirty="0"/>
              <a:t>	Calculate Molar Mass</a:t>
            </a:r>
          </a:p>
        </p:txBody>
      </p:sp>
      <p:sp>
        <p:nvSpPr>
          <p:cNvPr id="13" name="Content Placeholder 12"/>
          <p:cNvSpPr>
            <a:spLocks noGrp="1"/>
          </p:cNvSpPr>
          <p:nvPr>
            <p:ph sz="quarter" idx="15"/>
          </p:nvPr>
        </p:nvSpPr>
        <p:spPr>
          <a:xfrm>
            <a:off x="4251960" y="0"/>
            <a:ext cx="4876800" cy="6858000"/>
          </a:xfrm>
        </p:spPr>
        <p:txBody>
          <a:bodyPr lIns="182880" tIns="91440" rIns="182880" bIns="91440"/>
          <a:lstStyle/>
          <a:p>
            <a:r>
              <a:rPr lang="en-US" dirty="0"/>
              <a:t>Calculate the molar mass of each compound.</a:t>
            </a:r>
          </a:p>
          <a:p>
            <a:pPr>
              <a:spcBef>
                <a:spcPts val="601"/>
              </a:spcBef>
              <a:tabLst>
                <a:tab pos="457200" algn="l"/>
                <a:tab pos="1828800" algn="l"/>
                <a:tab pos="2065338" algn="l"/>
                <a:tab pos="4275138" algn="l"/>
              </a:tabLst>
            </a:pPr>
            <a:r>
              <a:rPr lang="en-US" dirty="0"/>
              <a:t>Ammonia (NH</a:t>
            </a:r>
            <a:r>
              <a:rPr lang="en-US" baseline="-25000" dirty="0"/>
              <a:t>3</a:t>
            </a:r>
            <a:r>
              <a:rPr lang="en-US" dirty="0"/>
              <a:t>): </a:t>
            </a:r>
          </a:p>
          <a:p>
            <a:pPr marL="228600">
              <a:lnSpc>
                <a:spcPct val="100000"/>
              </a:lnSpc>
              <a:spcBef>
                <a:spcPts val="0"/>
              </a:spcBef>
              <a:tabLst>
                <a:tab pos="685800" algn="l"/>
                <a:tab pos="2179638" algn="l"/>
              </a:tabLst>
            </a:pPr>
            <a:r>
              <a:rPr lang="en-US" dirty="0"/>
              <a:t>N	1 x 14.0 g/</a:t>
            </a:r>
            <a:r>
              <a:rPr lang="en-US" dirty="0" err="1"/>
              <a:t>mol</a:t>
            </a:r>
            <a:r>
              <a:rPr lang="en-US" dirty="0"/>
              <a:t>	= 14.0 g/</a:t>
            </a:r>
            <a:r>
              <a:rPr lang="en-US" dirty="0" err="1"/>
              <a:t>mol</a:t>
            </a:r>
            <a:endParaRPr lang="en-US" dirty="0"/>
          </a:p>
          <a:p>
            <a:pPr marL="228600">
              <a:lnSpc>
                <a:spcPct val="100000"/>
              </a:lnSpc>
              <a:spcBef>
                <a:spcPts val="0"/>
              </a:spcBef>
              <a:tabLst>
                <a:tab pos="685800" algn="l"/>
                <a:tab pos="2179638" algn="l"/>
              </a:tabLst>
            </a:pPr>
            <a:r>
              <a:rPr lang="en-US" dirty="0"/>
              <a:t>H	3 x 1.00 g/mol	=   </a:t>
            </a:r>
            <a:r>
              <a:rPr lang="en-US" u="sng" dirty="0"/>
              <a:t>3.00 g/mol</a:t>
            </a:r>
          </a:p>
          <a:p>
            <a:pPr marL="228600">
              <a:lnSpc>
                <a:spcPct val="100000"/>
              </a:lnSpc>
              <a:spcBef>
                <a:spcPts val="0"/>
              </a:spcBef>
              <a:tabLst>
                <a:tab pos="2179638" algn="l"/>
              </a:tabLst>
            </a:pPr>
            <a:r>
              <a:rPr lang="en-US" dirty="0"/>
              <a:t>	</a:t>
            </a:r>
            <a:r>
              <a:rPr lang="en-US" dirty="0">
                <a:solidFill>
                  <a:srgbClr val="0070C0"/>
                </a:solidFill>
              </a:rPr>
              <a:t>= </a:t>
            </a:r>
            <a:r>
              <a:rPr lang="en-US" dirty="0">
                <a:solidFill>
                  <a:srgbClr val="FF0000"/>
                </a:solidFill>
              </a:rPr>
              <a:t>17.0 g/mol</a:t>
            </a:r>
          </a:p>
          <a:p>
            <a:r>
              <a:rPr lang="en-US" dirty="0"/>
              <a:t>Lead(II) chloride (PbCl</a:t>
            </a:r>
            <a:r>
              <a:rPr lang="en-US" baseline="-25000" dirty="0"/>
              <a:t>2</a:t>
            </a:r>
            <a:r>
              <a:rPr lang="en-US" dirty="0"/>
              <a:t>): </a:t>
            </a:r>
          </a:p>
          <a:p>
            <a:pPr marL="228600">
              <a:lnSpc>
                <a:spcPct val="100000"/>
              </a:lnSpc>
              <a:spcBef>
                <a:spcPts val="0"/>
              </a:spcBef>
              <a:tabLst>
                <a:tab pos="685800" algn="l"/>
                <a:tab pos="2179638" algn="l"/>
              </a:tabLst>
            </a:pPr>
            <a:r>
              <a:rPr lang="en-US" dirty="0" err="1"/>
              <a:t>Pb</a:t>
            </a:r>
            <a:r>
              <a:rPr lang="en-US" dirty="0"/>
              <a:t>	1 x 207.2 g/</a:t>
            </a:r>
            <a:r>
              <a:rPr lang="en-US" dirty="0" err="1"/>
              <a:t>mol</a:t>
            </a:r>
            <a:r>
              <a:rPr lang="en-US" dirty="0"/>
              <a:t>	= 207.2 g/</a:t>
            </a:r>
            <a:r>
              <a:rPr lang="en-US" dirty="0" err="1"/>
              <a:t>mol</a:t>
            </a:r>
            <a:endParaRPr lang="en-US" dirty="0"/>
          </a:p>
          <a:p>
            <a:pPr marL="228600">
              <a:lnSpc>
                <a:spcPct val="100000"/>
              </a:lnSpc>
              <a:spcBef>
                <a:spcPts val="0"/>
              </a:spcBef>
              <a:tabLst>
                <a:tab pos="685800" algn="l"/>
                <a:tab pos="2179638" algn="l"/>
              </a:tabLst>
            </a:pPr>
            <a:r>
              <a:rPr lang="en-US" dirty="0"/>
              <a:t>Cl	2 x 35.5 g/</a:t>
            </a:r>
            <a:r>
              <a:rPr lang="en-US" dirty="0" err="1"/>
              <a:t>mol</a:t>
            </a:r>
            <a:r>
              <a:rPr lang="en-US" dirty="0"/>
              <a:t>	=   </a:t>
            </a:r>
            <a:r>
              <a:rPr lang="en-US" u="sng" dirty="0"/>
              <a:t>71.0 g/</a:t>
            </a:r>
            <a:r>
              <a:rPr lang="en-US" u="sng" dirty="0" err="1"/>
              <a:t>mol</a:t>
            </a:r>
            <a:endParaRPr lang="en-US" u="sng" dirty="0"/>
          </a:p>
          <a:p>
            <a:pPr marL="228600">
              <a:lnSpc>
                <a:spcPct val="100000"/>
              </a:lnSpc>
              <a:spcBef>
                <a:spcPts val="0"/>
              </a:spcBef>
              <a:tabLst>
                <a:tab pos="2179638" algn="l"/>
              </a:tabLst>
            </a:pPr>
            <a:r>
              <a:rPr lang="en-US" dirty="0"/>
              <a:t>	</a:t>
            </a:r>
            <a:r>
              <a:rPr lang="en-US" dirty="0">
                <a:solidFill>
                  <a:srgbClr val="0070C0"/>
                </a:solidFill>
              </a:rPr>
              <a:t>=  </a:t>
            </a:r>
            <a:r>
              <a:rPr lang="en-US" dirty="0">
                <a:solidFill>
                  <a:srgbClr val="FF0000"/>
                </a:solidFill>
              </a:rPr>
              <a:t>278 g/mol</a:t>
            </a:r>
            <a:r>
              <a:rPr lang="en-US" dirty="0"/>
              <a:t>	</a:t>
            </a:r>
            <a:endParaRPr lang="en-US" dirty="0">
              <a:solidFill>
                <a:srgbClr val="FF0000"/>
              </a:solidFill>
            </a:endParaRPr>
          </a:p>
          <a:p>
            <a:r>
              <a:rPr lang="en-US" dirty="0"/>
              <a:t>Acetic acid (CH</a:t>
            </a:r>
            <a:r>
              <a:rPr lang="en-US" baseline="-25000" dirty="0"/>
              <a:t>3</a:t>
            </a:r>
            <a:r>
              <a:rPr lang="en-US" dirty="0"/>
              <a:t>COOH): </a:t>
            </a:r>
          </a:p>
          <a:p>
            <a:pPr marL="228600">
              <a:lnSpc>
                <a:spcPct val="100000"/>
              </a:lnSpc>
              <a:spcBef>
                <a:spcPts val="0"/>
              </a:spcBef>
              <a:tabLst>
                <a:tab pos="685800" algn="l"/>
                <a:tab pos="2179638" algn="l"/>
              </a:tabLst>
            </a:pPr>
            <a:r>
              <a:rPr lang="en-US" dirty="0"/>
              <a:t>C	2 x 12.0 g/</a:t>
            </a:r>
            <a:r>
              <a:rPr lang="en-US" dirty="0" err="1"/>
              <a:t>mol</a:t>
            </a:r>
            <a:r>
              <a:rPr lang="en-US" dirty="0"/>
              <a:t>	= 24.0 g/</a:t>
            </a:r>
            <a:r>
              <a:rPr lang="en-US" dirty="0" err="1"/>
              <a:t>mol</a:t>
            </a:r>
            <a:endParaRPr lang="en-US" dirty="0"/>
          </a:p>
          <a:p>
            <a:pPr marL="228600">
              <a:lnSpc>
                <a:spcPct val="100000"/>
              </a:lnSpc>
              <a:spcBef>
                <a:spcPts val="0"/>
              </a:spcBef>
              <a:tabLst>
                <a:tab pos="685800" algn="l"/>
                <a:tab pos="2179638" algn="l"/>
              </a:tabLst>
            </a:pPr>
            <a:r>
              <a:rPr lang="en-US" dirty="0"/>
              <a:t>H	4 x 1.0 g/mol	=   4.0 g/mol</a:t>
            </a:r>
          </a:p>
          <a:p>
            <a:pPr marL="228600">
              <a:lnSpc>
                <a:spcPct val="100000"/>
              </a:lnSpc>
              <a:spcBef>
                <a:spcPts val="0"/>
              </a:spcBef>
              <a:tabLst>
                <a:tab pos="685800" algn="l"/>
                <a:tab pos="2179638" algn="l"/>
              </a:tabLst>
            </a:pPr>
            <a:r>
              <a:rPr lang="en-US" dirty="0"/>
              <a:t>O	2 x 16.0 g/</a:t>
            </a:r>
            <a:r>
              <a:rPr lang="en-US" dirty="0" err="1"/>
              <a:t>mol</a:t>
            </a:r>
            <a:r>
              <a:rPr lang="en-US" dirty="0"/>
              <a:t>	= </a:t>
            </a:r>
            <a:r>
              <a:rPr lang="en-US" u="sng" dirty="0"/>
              <a:t>32.0 g/</a:t>
            </a:r>
            <a:r>
              <a:rPr lang="en-US" u="sng" dirty="0" err="1"/>
              <a:t>mol</a:t>
            </a:r>
            <a:endParaRPr lang="en-US" u="sng" dirty="0"/>
          </a:p>
          <a:p>
            <a:pPr marL="228600">
              <a:lnSpc>
                <a:spcPct val="100000"/>
              </a:lnSpc>
              <a:spcBef>
                <a:spcPts val="0"/>
              </a:spcBef>
              <a:tabLst>
                <a:tab pos="2179638" algn="l"/>
              </a:tabLst>
            </a:pPr>
            <a:r>
              <a:rPr lang="en-US" dirty="0"/>
              <a:t>	</a:t>
            </a:r>
            <a:r>
              <a:rPr lang="en-US" dirty="0">
                <a:solidFill>
                  <a:srgbClr val="0070C0"/>
                </a:solidFill>
              </a:rPr>
              <a:t>= </a:t>
            </a:r>
            <a:r>
              <a:rPr lang="en-US" dirty="0">
                <a:solidFill>
                  <a:srgbClr val="FF0000"/>
                </a:solidFill>
              </a:rPr>
              <a:t>60.0 g/</a:t>
            </a:r>
            <a:r>
              <a:rPr lang="en-US" dirty="0" err="1">
                <a:solidFill>
                  <a:srgbClr val="FF0000"/>
                </a:solidFill>
              </a:rPr>
              <a:t>mol</a:t>
            </a:r>
            <a:endParaRPr lang="en-US" dirty="0">
              <a:solidFill>
                <a:srgbClr val="FF0000"/>
              </a:solidFill>
            </a:endParaRPr>
          </a:p>
          <a:p>
            <a:pPr>
              <a:lnSpc>
                <a:spcPct val="100000"/>
              </a:lnSpc>
              <a:spcBef>
                <a:spcPts val="600"/>
              </a:spcBef>
            </a:pPr>
            <a:r>
              <a:rPr lang="en-US" dirty="0"/>
              <a:t>Magnesium hydroxide (Mg(OH)</a:t>
            </a:r>
            <a:r>
              <a:rPr lang="en-US" baseline="-25000" dirty="0"/>
              <a:t>2</a:t>
            </a:r>
            <a:r>
              <a:rPr lang="en-US" dirty="0"/>
              <a:t>): </a:t>
            </a:r>
          </a:p>
          <a:p>
            <a:pPr marL="228600">
              <a:lnSpc>
                <a:spcPct val="100000"/>
              </a:lnSpc>
              <a:spcBef>
                <a:spcPts val="0"/>
              </a:spcBef>
              <a:tabLst>
                <a:tab pos="685800" algn="l"/>
                <a:tab pos="2179638" algn="l"/>
              </a:tabLst>
            </a:pPr>
            <a:r>
              <a:rPr lang="en-US" dirty="0"/>
              <a:t>Mg	1 x 24.3 g/</a:t>
            </a:r>
            <a:r>
              <a:rPr lang="en-US" dirty="0" err="1"/>
              <a:t>mol</a:t>
            </a:r>
            <a:r>
              <a:rPr lang="en-US" dirty="0"/>
              <a:t>	= 24.3 g/</a:t>
            </a:r>
            <a:r>
              <a:rPr lang="en-US" dirty="0" err="1"/>
              <a:t>mol</a:t>
            </a:r>
            <a:endParaRPr lang="en-US" dirty="0"/>
          </a:p>
          <a:p>
            <a:pPr marL="228600">
              <a:lnSpc>
                <a:spcPct val="100000"/>
              </a:lnSpc>
              <a:spcBef>
                <a:spcPts val="0"/>
              </a:spcBef>
              <a:tabLst>
                <a:tab pos="685800" algn="l"/>
                <a:tab pos="2179638" algn="l"/>
              </a:tabLst>
            </a:pPr>
            <a:r>
              <a:rPr lang="en-US" dirty="0"/>
              <a:t>H	2 x 1.00 g/mol	=   2.00 g/mol</a:t>
            </a:r>
          </a:p>
          <a:p>
            <a:pPr marL="228600">
              <a:lnSpc>
                <a:spcPct val="100000"/>
              </a:lnSpc>
              <a:spcBef>
                <a:spcPts val="0"/>
              </a:spcBef>
              <a:tabLst>
                <a:tab pos="685800" algn="l"/>
                <a:tab pos="2179638" algn="l"/>
              </a:tabLst>
            </a:pPr>
            <a:r>
              <a:rPr lang="en-US" dirty="0"/>
              <a:t>O	2 x 16.0 g/</a:t>
            </a:r>
            <a:r>
              <a:rPr lang="en-US" dirty="0" err="1"/>
              <a:t>mol</a:t>
            </a:r>
            <a:r>
              <a:rPr lang="en-US" dirty="0"/>
              <a:t>	= </a:t>
            </a:r>
            <a:r>
              <a:rPr lang="en-US" u="sng" dirty="0"/>
              <a:t>32.0 g/</a:t>
            </a:r>
            <a:r>
              <a:rPr lang="en-US" u="sng" dirty="0" err="1"/>
              <a:t>mol</a:t>
            </a:r>
            <a:endParaRPr lang="en-US" u="sng" dirty="0"/>
          </a:p>
          <a:p>
            <a:pPr marL="228600">
              <a:lnSpc>
                <a:spcPct val="100000"/>
              </a:lnSpc>
              <a:spcBef>
                <a:spcPts val="0"/>
              </a:spcBef>
              <a:tabLst>
                <a:tab pos="2179638" algn="l"/>
              </a:tabLst>
            </a:pPr>
            <a:r>
              <a:rPr lang="en-US" dirty="0"/>
              <a:t>	</a:t>
            </a:r>
            <a:r>
              <a:rPr lang="en-US" dirty="0">
                <a:solidFill>
                  <a:srgbClr val="0070C0"/>
                </a:solidFill>
              </a:rPr>
              <a:t>= </a:t>
            </a:r>
            <a:r>
              <a:rPr lang="en-US" dirty="0">
                <a:solidFill>
                  <a:srgbClr val="FF0000"/>
                </a:solidFill>
              </a:rPr>
              <a:t>58.3 g/</a:t>
            </a:r>
            <a:r>
              <a:rPr lang="en-US" dirty="0" err="1">
                <a:solidFill>
                  <a:srgbClr val="FF0000"/>
                </a:solidFill>
              </a:rPr>
              <a:t>mol</a:t>
            </a:r>
            <a:endParaRPr lang="en-US" dirty="0">
              <a:solidFill>
                <a:srgbClr val="FF0000"/>
              </a:solidFill>
            </a:endParaRPr>
          </a:p>
          <a:p>
            <a:pPr>
              <a:lnSpc>
                <a:spcPct val="100000"/>
              </a:lnSpc>
              <a:spcBef>
                <a:spcPts val="0"/>
              </a:spcBef>
            </a:pPr>
            <a:r>
              <a:rPr lang="en-US" dirty="0"/>
              <a:t>Iron(III) oxide (Fe</a:t>
            </a:r>
            <a:r>
              <a:rPr lang="en-US" baseline="-25000" dirty="0"/>
              <a:t>2</a:t>
            </a:r>
            <a:r>
              <a:rPr lang="en-US" dirty="0"/>
              <a:t>O</a:t>
            </a:r>
            <a:r>
              <a:rPr lang="en-US" baseline="-25000" dirty="0"/>
              <a:t>3</a:t>
            </a:r>
            <a:r>
              <a:rPr lang="en-US" dirty="0"/>
              <a:t>): </a:t>
            </a:r>
          </a:p>
          <a:p>
            <a:pPr marL="228600">
              <a:lnSpc>
                <a:spcPct val="100000"/>
              </a:lnSpc>
              <a:spcBef>
                <a:spcPts val="0"/>
              </a:spcBef>
              <a:tabLst>
                <a:tab pos="685800" algn="l"/>
                <a:tab pos="2179638" algn="l"/>
              </a:tabLst>
            </a:pPr>
            <a:r>
              <a:rPr lang="en-US" dirty="0"/>
              <a:t>Fe	2 x 55.8 g/</a:t>
            </a:r>
            <a:r>
              <a:rPr lang="en-US" dirty="0" err="1"/>
              <a:t>mol</a:t>
            </a:r>
            <a:r>
              <a:rPr lang="en-US" dirty="0"/>
              <a:t>	= 111.6 g/</a:t>
            </a:r>
            <a:r>
              <a:rPr lang="en-US" dirty="0" err="1"/>
              <a:t>mol</a:t>
            </a:r>
            <a:endParaRPr lang="en-US" dirty="0"/>
          </a:p>
          <a:p>
            <a:pPr marL="228600">
              <a:lnSpc>
                <a:spcPct val="100000"/>
              </a:lnSpc>
              <a:spcBef>
                <a:spcPts val="0"/>
              </a:spcBef>
              <a:tabLst>
                <a:tab pos="685800" algn="l"/>
                <a:tab pos="2179638" algn="l"/>
              </a:tabLst>
            </a:pPr>
            <a:r>
              <a:rPr lang="en-US" dirty="0"/>
              <a:t>O	3 x 16.0 g/</a:t>
            </a:r>
            <a:r>
              <a:rPr lang="en-US" dirty="0" err="1"/>
              <a:t>mol</a:t>
            </a:r>
            <a:r>
              <a:rPr lang="en-US" dirty="0"/>
              <a:t>	=   </a:t>
            </a:r>
            <a:r>
              <a:rPr lang="en-US" u="sng" dirty="0"/>
              <a:t>48.0 g/</a:t>
            </a:r>
            <a:r>
              <a:rPr lang="en-US" u="sng" dirty="0" err="1"/>
              <a:t>mol</a:t>
            </a:r>
            <a:endParaRPr lang="en-US" u="sng" dirty="0"/>
          </a:p>
          <a:p>
            <a:pPr marL="228600">
              <a:lnSpc>
                <a:spcPct val="100000"/>
              </a:lnSpc>
              <a:spcBef>
                <a:spcPts val="0"/>
              </a:spcBef>
              <a:tabLst>
                <a:tab pos="2179638" algn="l"/>
              </a:tabLst>
            </a:pPr>
            <a:r>
              <a:rPr lang="en-US" dirty="0"/>
              <a:t>	</a:t>
            </a:r>
            <a:r>
              <a:rPr lang="en-US" dirty="0">
                <a:solidFill>
                  <a:srgbClr val="0070C0"/>
                </a:solidFill>
              </a:rPr>
              <a:t>= </a:t>
            </a:r>
            <a:r>
              <a:rPr lang="en-US" dirty="0">
                <a:solidFill>
                  <a:srgbClr val="FF0000"/>
                </a:solidFill>
              </a:rPr>
              <a:t>160. g/mol</a:t>
            </a:r>
          </a:p>
          <a:p>
            <a:pPr>
              <a:lnSpc>
                <a:spcPct val="100000"/>
              </a:lnSpc>
              <a:spcBef>
                <a:spcPts val="0"/>
              </a:spcBef>
            </a:pPr>
            <a:endParaRPr lang="en-US" dirty="0"/>
          </a:p>
        </p:txBody>
      </p:sp>
      <p:sp>
        <p:nvSpPr>
          <p:cNvPr id="14" name="Content Placeholder 13"/>
          <p:cNvSpPr>
            <a:spLocks noGrp="1"/>
          </p:cNvSpPr>
          <p:nvPr>
            <p:ph sz="quarter" idx="16"/>
          </p:nvPr>
        </p:nvSpPr>
        <p:spPr/>
        <p:txBody>
          <a:bodyPr lIns="182880" tIns="91440" bIns="91440"/>
          <a:lstStyle/>
          <a:p>
            <a:pPr>
              <a:lnSpc>
                <a:spcPct val="100000"/>
              </a:lnSpc>
              <a:spcBef>
                <a:spcPts val="1200"/>
              </a:spcBef>
            </a:pPr>
            <a:r>
              <a:rPr lang="en-US" dirty="0"/>
              <a:t>Give the molar mass of each of the following elements.</a:t>
            </a:r>
          </a:p>
          <a:p>
            <a:pPr algn="ctr">
              <a:lnSpc>
                <a:spcPct val="100000"/>
              </a:lnSpc>
              <a:spcBef>
                <a:spcPts val="1200"/>
              </a:spcBef>
            </a:pPr>
            <a:r>
              <a:rPr lang="en-US" dirty="0">
                <a:solidFill>
                  <a:srgbClr val="00B050"/>
                </a:solidFill>
              </a:rPr>
              <a:t>Use the Periodic Table</a:t>
            </a:r>
          </a:p>
          <a:p>
            <a:pPr>
              <a:lnSpc>
                <a:spcPct val="100000"/>
              </a:lnSpc>
              <a:spcBef>
                <a:spcPts val="1200"/>
              </a:spcBef>
            </a:pPr>
            <a:r>
              <a:rPr lang="en-US" dirty="0"/>
              <a:t>Potassium (K): </a:t>
            </a:r>
          </a:p>
          <a:p>
            <a:pPr>
              <a:lnSpc>
                <a:spcPct val="100000"/>
              </a:lnSpc>
              <a:spcBef>
                <a:spcPts val="1200"/>
              </a:spcBef>
            </a:pPr>
            <a:r>
              <a:rPr lang="en-US" dirty="0"/>
              <a:t>	</a:t>
            </a:r>
            <a:r>
              <a:rPr lang="en-US" dirty="0">
                <a:solidFill>
                  <a:srgbClr val="FF0000"/>
                </a:solidFill>
              </a:rPr>
              <a:t>39.1 g/</a:t>
            </a:r>
            <a:r>
              <a:rPr lang="en-US" dirty="0" err="1">
                <a:solidFill>
                  <a:srgbClr val="FF0000"/>
                </a:solidFill>
              </a:rPr>
              <a:t>mol</a:t>
            </a:r>
            <a:endParaRPr lang="en-US" dirty="0">
              <a:solidFill>
                <a:srgbClr val="FF0000"/>
              </a:solidFill>
            </a:endParaRPr>
          </a:p>
          <a:p>
            <a:pPr>
              <a:lnSpc>
                <a:spcPct val="100000"/>
              </a:lnSpc>
              <a:spcBef>
                <a:spcPts val="1200"/>
              </a:spcBef>
            </a:pPr>
            <a:r>
              <a:rPr lang="en-US" dirty="0"/>
              <a:t>Osmium (Os): </a:t>
            </a:r>
          </a:p>
          <a:p>
            <a:pPr>
              <a:lnSpc>
                <a:spcPct val="100000"/>
              </a:lnSpc>
              <a:spcBef>
                <a:spcPts val="1200"/>
              </a:spcBef>
            </a:pPr>
            <a:r>
              <a:rPr lang="en-US" dirty="0"/>
              <a:t>	</a:t>
            </a:r>
            <a:r>
              <a:rPr lang="en-US" dirty="0">
                <a:solidFill>
                  <a:srgbClr val="FF0000"/>
                </a:solidFill>
              </a:rPr>
              <a:t>190. g/mol</a:t>
            </a:r>
          </a:p>
          <a:p>
            <a:pPr>
              <a:lnSpc>
                <a:spcPct val="100000"/>
              </a:lnSpc>
              <a:spcBef>
                <a:spcPts val="1200"/>
              </a:spcBef>
            </a:pPr>
            <a:r>
              <a:rPr lang="en-US" dirty="0"/>
              <a:t>Manganese (Mn): </a:t>
            </a:r>
          </a:p>
          <a:p>
            <a:pPr>
              <a:lnSpc>
                <a:spcPct val="100000"/>
              </a:lnSpc>
              <a:spcBef>
                <a:spcPts val="1200"/>
              </a:spcBef>
            </a:pPr>
            <a:r>
              <a:rPr lang="en-US" dirty="0"/>
              <a:t>	</a:t>
            </a:r>
            <a:r>
              <a:rPr lang="en-US" dirty="0">
                <a:solidFill>
                  <a:srgbClr val="FF0000"/>
                </a:solidFill>
              </a:rPr>
              <a:t>54.9 g/mol</a:t>
            </a:r>
          </a:p>
          <a:p>
            <a:pPr>
              <a:lnSpc>
                <a:spcPct val="100000"/>
              </a:lnSpc>
              <a:spcBef>
                <a:spcPts val="1200"/>
              </a:spcBef>
            </a:pPr>
            <a:r>
              <a:rPr lang="en-US" dirty="0"/>
              <a:t>The isotope lead-208 (</a:t>
            </a:r>
            <a:r>
              <a:rPr lang="en-US" baseline="30000" dirty="0"/>
              <a:t>208</a:t>
            </a:r>
            <a:r>
              <a:rPr lang="en-US" dirty="0"/>
              <a:t>Pb): </a:t>
            </a:r>
          </a:p>
          <a:p>
            <a:pPr>
              <a:lnSpc>
                <a:spcPct val="100000"/>
              </a:lnSpc>
              <a:spcBef>
                <a:spcPts val="1200"/>
              </a:spcBef>
            </a:pPr>
            <a:r>
              <a:rPr lang="en-US" dirty="0"/>
              <a:t>	</a:t>
            </a:r>
            <a:r>
              <a:rPr lang="en-US" dirty="0">
                <a:solidFill>
                  <a:srgbClr val="FF0000"/>
                </a:solidFill>
              </a:rPr>
              <a:t>208 g/mol</a:t>
            </a:r>
          </a:p>
          <a:p>
            <a:pPr>
              <a:lnSpc>
                <a:spcPct val="100000"/>
              </a:lnSpc>
              <a:spcBef>
                <a:spcPts val="1200"/>
              </a:spcBef>
            </a:pPr>
            <a:r>
              <a:rPr lang="en-US" dirty="0"/>
              <a:t>The isotope strontium-87 (</a:t>
            </a:r>
            <a:r>
              <a:rPr lang="en-US" baseline="30000" dirty="0"/>
              <a:t>87</a:t>
            </a:r>
            <a:r>
              <a:rPr lang="en-US" dirty="0"/>
              <a:t>Sr): </a:t>
            </a:r>
          </a:p>
          <a:p>
            <a:pPr>
              <a:lnSpc>
                <a:spcPct val="100000"/>
              </a:lnSpc>
              <a:spcBef>
                <a:spcPts val="1200"/>
              </a:spcBef>
            </a:pPr>
            <a:r>
              <a:rPr lang="en-US" dirty="0"/>
              <a:t>	</a:t>
            </a:r>
            <a:r>
              <a:rPr lang="en-US" dirty="0">
                <a:solidFill>
                  <a:srgbClr val="FF0000"/>
                </a:solidFill>
              </a:rPr>
              <a:t>87.6 g/</a:t>
            </a:r>
            <a:r>
              <a:rPr lang="en-US" dirty="0" err="1">
                <a:solidFill>
                  <a:srgbClr val="FF0000"/>
                </a:solidFill>
              </a:rPr>
              <a:t>mol</a:t>
            </a:r>
            <a:endParaRPr lang="en-US" dirty="0">
              <a:solidFill>
                <a:srgbClr val="FF0000"/>
              </a:solidFill>
            </a:endParaRPr>
          </a:p>
        </p:txBody>
      </p:sp>
      <p:pic>
        <p:nvPicPr>
          <p:cNvPr id="7" name="Picture 6" descr="assignmen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213455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3">
                                            <p:txEl>
                                              <p:pRg st="19" end="19"/>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3">
                                            <p:txEl>
                                              <p:pRg st="15" end="1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3">
                                            <p:txEl>
                                              <p:pRg st="17" end="17"/>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3">
                                            <p:txEl>
                                              <p:pRg st="18" end="18"/>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3">
                                            <p:txEl>
                                              <p:pRg st="20" end="20"/>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3">
                                            <p:txEl>
                                              <p:pRg st="21" end="21"/>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13">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5"/>
          <p:cNvSpPr>
            <a:spLocks noGrp="1"/>
          </p:cNvSpPr>
          <p:nvPr>
            <p:ph type="title"/>
          </p:nvPr>
        </p:nvSpPr>
        <p:spPr/>
        <p:txBody>
          <a:bodyPr/>
          <a:lstStyle/>
          <a:p>
            <a:pPr eaLnBrk="1" hangingPunct="1"/>
            <a:r>
              <a:rPr lang="en-US" dirty="0"/>
              <a:t>	Name Examples of Standards in Real Life</a:t>
            </a:r>
          </a:p>
        </p:txBody>
      </p:sp>
      <p:sp>
        <p:nvSpPr>
          <p:cNvPr id="8" name="Content Placeholder 7"/>
          <p:cNvSpPr>
            <a:spLocks noGrp="1"/>
          </p:cNvSpPr>
          <p:nvPr>
            <p:ph sz="quarter" idx="15"/>
          </p:nvPr>
        </p:nvSpPr>
        <p:spPr>
          <a:xfrm>
            <a:off x="4648200" y="1377236"/>
            <a:ext cx="4495806" cy="5480843"/>
          </a:xfrm>
        </p:spPr>
        <p:txBody>
          <a:bodyPr lIns="181620" tIns="90809"/>
          <a:lstStyle/>
          <a:p>
            <a:pPr eaLnBrk="1" hangingPunct="1">
              <a:buClr>
                <a:srgbClr val="FF6600"/>
              </a:buClr>
            </a:pPr>
            <a:r>
              <a:rPr lang="en-US" sz="2700" dirty="0">
                <a:solidFill>
                  <a:srgbClr val="FF0000"/>
                </a:solidFill>
              </a:rPr>
              <a:t>Boarding pass on an airline</a:t>
            </a:r>
          </a:p>
          <a:p>
            <a:pPr eaLnBrk="1" hangingPunct="1">
              <a:buClr>
                <a:srgbClr val="FF6600"/>
              </a:buClr>
            </a:pPr>
            <a:r>
              <a:rPr lang="en-US" sz="2700" dirty="0">
                <a:solidFill>
                  <a:srgbClr val="7030A0"/>
                </a:solidFill>
              </a:rPr>
              <a:t>Passport </a:t>
            </a:r>
          </a:p>
          <a:p>
            <a:pPr eaLnBrk="1" hangingPunct="1">
              <a:buClr>
                <a:srgbClr val="FF6600"/>
              </a:buClr>
            </a:pPr>
            <a:r>
              <a:rPr lang="en-US" sz="2700" dirty="0">
                <a:solidFill>
                  <a:srgbClr val="FF0000"/>
                </a:solidFill>
              </a:rPr>
              <a:t>Driver’s license</a:t>
            </a:r>
          </a:p>
          <a:p>
            <a:pPr eaLnBrk="1" hangingPunct="1">
              <a:buClr>
                <a:srgbClr val="FF6600"/>
              </a:buClr>
            </a:pPr>
            <a:r>
              <a:rPr lang="en-US" sz="2700" dirty="0">
                <a:solidFill>
                  <a:srgbClr val="7030A0"/>
                </a:solidFill>
              </a:rPr>
              <a:t>Gas is sold by the gallon</a:t>
            </a:r>
          </a:p>
          <a:p>
            <a:pPr eaLnBrk="1" hangingPunct="1">
              <a:buClr>
                <a:srgbClr val="FF6600"/>
              </a:buClr>
            </a:pPr>
            <a:r>
              <a:rPr lang="en-US" sz="2700" dirty="0">
                <a:solidFill>
                  <a:srgbClr val="FF0000"/>
                </a:solidFill>
              </a:rPr>
              <a:t>Paying by credit card</a:t>
            </a:r>
          </a:p>
          <a:p>
            <a:pPr eaLnBrk="1" hangingPunct="1">
              <a:buClr>
                <a:srgbClr val="FF6600"/>
              </a:buClr>
            </a:pPr>
            <a:r>
              <a:rPr lang="en-US" sz="2700" dirty="0">
                <a:solidFill>
                  <a:srgbClr val="7030A0"/>
                </a:solidFill>
              </a:rPr>
              <a:t>Vehicle standards </a:t>
            </a:r>
            <a:r>
              <a:rPr lang="en-US" sz="2700" dirty="0">
                <a:solidFill>
                  <a:srgbClr val="FF0000"/>
                </a:solidFill>
              </a:rPr>
              <a:t>(mirrors, seat belts, lights, etc.)</a:t>
            </a:r>
          </a:p>
        </p:txBody>
      </p:sp>
      <p:sp>
        <p:nvSpPr>
          <p:cNvPr id="44036" name="Content Placeholder 8"/>
          <p:cNvSpPr>
            <a:spLocks noGrp="1"/>
          </p:cNvSpPr>
          <p:nvPr>
            <p:ph sz="quarter" idx="16"/>
          </p:nvPr>
        </p:nvSpPr>
        <p:spPr>
          <a:xfrm>
            <a:off x="55" y="1377236"/>
            <a:ext cx="4724365" cy="5480843"/>
          </a:xfrm>
        </p:spPr>
        <p:txBody>
          <a:bodyPr lIns="181620" tIns="90809"/>
          <a:lstStyle/>
          <a:p>
            <a:pPr eaLnBrk="1" hangingPunct="1"/>
            <a:r>
              <a:rPr lang="en-US" sz="2700" dirty="0"/>
              <a:t>Safety standards</a:t>
            </a:r>
          </a:p>
          <a:p>
            <a:pPr eaLnBrk="1" hangingPunct="1"/>
            <a:r>
              <a:rPr lang="en-US" sz="2700" dirty="0">
                <a:solidFill>
                  <a:srgbClr val="7030A0"/>
                </a:solidFill>
              </a:rPr>
              <a:t>Quality standards</a:t>
            </a:r>
          </a:p>
          <a:p>
            <a:pPr eaLnBrk="1" hangingPunct="1"/>
            <a:r>
              <a:rPr lang="en-US" sz="2700" dirty="0"/>
              <a:t>Standards of Use</a:t>
            </a:r>
          </a:p>
          <a:p>
            <a:pPr eaLnBrk="1" hangingPunct="1"/>
            <a:r>
              <a:rPr lang="en-US" sz="2700" dirty="0">
                <a:solidFill>
                  <a:srgbClr val="7030A0"/>
                </a:solidFill>
              </a:rPr>
              <a:t>Inclusion standards (who can use it)	</a:t>
            </a:r>
            <a:r>
              <a:rPr lang="en-US" sz="2700" dirty="0">
                <a:solidFill>
                  <a:srgbClr val="FF0000"/>
                </a:solidFill>
              </a:rPr>
              <a:t> </a:t>
            </a:r>
          </a:p>
          <a:p>
            <a:pPr eaLnBrk="1" hangingPunct="1"/>
            <a:r>
              <a:rPr lang="en-US" sz="2700" dirty="0">
                <a:solidFill>
                  <a:srgbClr val="FF0000"/>
                </a:solidFill>
              </a:rPr>
              <a:t>Sustainability Standards</a:t>
            </a:r>
          </a:p>
          <a:p>
            <a:pPr eaLnBrk="1" hangingPunct="1"/>
            <a:r>
              <a:rPr lang="en-US" sz="2700" dirty="0">
                <a:solidFill>
                  <a:srgbClr val="7030A0"/>
                </a:solidFill>
              </a:rPr>
              <a:t>Privacy Standards</a:t>
            </a:r>
          </a:p>
          <a:p>
            <a:pPr eaLnBrk="1" hangingPunct="1"/>
            <a:r>
              <a:rPr lang="en-US" sz="2700" dirty="0">
                <a:solidFill>
                  <a:srgbClr val="FF0000"/>
                </a:solidFill>
              </a:rPr>
              <a:t>Electrical Standards</a:t>
            </a:r>
          </a:p>
        </p:txBody>
      </p:sp>
      <p:pic>
        <p:nvPicPr>
          <p:cNvPr id="44037" name="Picture 9" descr="warm_up-01.eps"/>
          <p:cNvPicPr>
            <a:picLocks noChangeAspect="1"/>
          </p:cNvPicPr>
          <p:nvPr/>
        </p:nvPicPr>
        <p:blipFill>
          <a:blip r:embed="rId3" cstate="print"/>
          <a:srcRect/>
          <a:stretch>
            <a:fillRect/>
          </a:stretch>
        </p:blipFill>
        <p:spPr bwMode="auto">
          <a:xfrm>
            <a:off x="278062" y="223193"/>
            <a:ext cx="881636" cy="952500"/>
          </a:xfrm>
          <a:prstGeom prst="rect">
            <a:avLst/>
          </a:prstGeom>
          <a:noFill/>
          <a:ln w="9525">
            <a:noFill/>
            <a:miter lim="800000"/>
            <a:headEnd/>
            <a:tailEnd/>
          </a:ln>
        </p:spPr>
      </p:pic>
    </p:spTree>
    <p:extLst>
      <p:ext uri="{BB962C8B-B14F-4D97-AF65-F5344CB8AC3E}">
        <p14:creationId xmlns:p14="http://schemas.microsoft.com/office/powerpoint/2010/main" val="307144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fade">
                                      <p:cBhvr>
                                        <p:cTn id="7" dur="500"/>
                                        <p:tgtEl>
                                          <p:spTgt spid="44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36">
                                            <p:txEl>
                                              <p:pRg st="1" end="1"/>
                                            </p:txEl>
                                          </p:spTgt>
                                        </p:tgtEl>
                                        <p:attrNameLst>
                                          <p:attrName>style.visibility</p:attrName>
                                        </p:attrNameLst>
                                      </p:cBhvr>
                                      <p:to>
                                        <p:strVal val="visible"/>
                                      </p:to>
                                    </p:set>
                                    <p:animEffect transition="in" filter="fade">
                                      <p:cBhvr>
                                        <p:cTn id="12" dur="500"/>
                                        <p:tgtEl>
                                          <p:spTgt spid="440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036">
                                            <p:txEl>
                                              <p:pRg st="2" end="2"/>
                                            </p:txEl>
                                          </p:spTgt>
                                        </p:tgtEl>
                                        <p:attrNameLst>
                                          <p:attrName>style.visibility</p:attrName>
                                        </p:attrNameLst>
                                      </p:cBhvr>
                                      <p:to>
                                        <p:strVal val="visible"/>
                                      </p:to>
                                    </p:set>
                                    <p:animEffect transition="in" filter="fade">
                                      <p:cBhvr>
                                        <p:cTn id="17" dur="500"/>
                                        <p:tgtEl>
                                          <p:spTgt spid="440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036">
                                            <p:txEl>
                                              <p:pRg st="3" end="3"/>
                                            </p:txEl>
                                          </p:spTgt>
                                        </p:tgtEl>
                                        <p:attrNameLst>
                                          <p:attrName>style.visibility</p:attrName>
                                        </p:attrNameLst>
                                      </p:cBhvr>
                                      <p:to>
                                        <p:strVal val="visible"/>
                                      </p:to>
                                    </p:set>
                                    <p:animEffect transition="in" filter="fade">
                                      <p:cBhvr>
                                        <p:cTn id="22" dur="500"/>
                                        <p:tgtEl>
                                          <p:spTgt spid="440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036">
                                            <p:txEl>
                                              <p:pRg st="4" end="4"/>
                                            </p:txEl>
                                          </p:spTgt>
                                        </p:tgtEl>
                                        <p:attrNameLst>
                                          <p:attrName>style.visibility</p:attrName>
                                        </p:attrNameLst>
                                      </p:cBhvr>
                                      <p:to>
                                        <p:strVal val="visible"/>
                                      </p:to>
                                    </p:set>
                                    <p:animEffect transition="in" filter="fade">
                                      <p:cBhvr>
                                        <p:cTn id="27" dur="500"/>
                                        <p:tgtEl>
                                          <p:spTgt spid="440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036">
                                            <p:txEl>
                                              <p:pRg st="5" end="5"/>
                                            </p:txEl>
                                          </p:spTgt>
                                        </p:tgtEl>
                                        <p:attrNameLst>
                                          <p:attrName>style.visibility</p:attrName>
                                        </p:attrNameLst>
                                      </p:cBhvr>
                                      <p:to>
                                        <p:strVal val="visible"/>
                                      </p:to>
                                    </p:set>
                                    <p:animEffect transition="in" filter="fade">
                                      <p:cBhvr>
                                        <p:cTn id="32" dur="500"/>
                                        <p:tgtEl>
                                          <p:spTgt spid="440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036">
                                            <p:txEl>
                                              <p:pRg st="6" end="6"/>
                                            </p:txEl>
                                          </p:spTgt>
                                        </p:tgtEl>
                                        <p:attrNameLst>
                                          <p:attrName>style.visibility</p:attrName>
                                        </p:attrNameLst>
                                      </p:cBhvr>
                                      <p:to>
                                        <p:strVal val="visible"/>
                                      </p:to>
                                    </p:set>
                                    <p:animEffect transition="in" filter="fade">
                                      <p:cBhvr>
                                        <p:cTn id="37" dur="500"/>
                                        <p:tgtEl>
                                          <p:spTgt spid="440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fade">
                                      <p:cBhvr>
                                        <p:cTn id="62" dur="500"/>
                                        <p:tgtEl>
                                          <p:spTgt spid="8">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5" end="5"/>
                                            </p:txEl>
                                          </p:spTgt>
                                        </p:tgtEl>
                                        <p:attrNameLst>
                                          <p:attrName>style.visibility</p:attrName>
                                        </p:attrNameLst>
                                      </p:cBhvr>
                                      <p:to>
                                        <p:strVal val="visible"/>
                                      </p:to>
                                    </p:set>
                                    <p:animEffect transition="in" filter="fade">
                                      <p:cBhvr>
                                        <p:cTn id="6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808038" indent="0"/>
            <a:r>
              <a:rPr lang="en-US" dirty="0">
                <a:solidFill>
                  <a:srgbClr val="FFFF00"/>
                </a:solidFill>
              </a:rPr>
              <a:t>Convert between Mass, Particles, &amp; Volume</a:t>
            </a:r>
          </a:p>
        </p:txBody>
      </p:sp>
      <p:sp>
        <p:nvSpPr>
          <p:cNvPr id="13" name="Content Placeholder 12"/>
          <p:cNvSpPr>
            <a:spLocks noGrp="1"/>
          </p:cNvSpPr>
          <p:nvPr>
            <p:ph sz="quarter" idx="15"/>
          </p:nvPr>
        </p:nvSpPr>
        <p:spPr>
          <a:xfrm>
            <a:off x="4724400" y="1377155"/>
            <a:ext cx="4419600" cy="5480845"/>
          </a:xfrm>
        </p:spPr>
        <p:txBody>
          <a:bodyPr lIns="182880" tIns="91440" bIns="91440"/>
          <a:lstStyle/>
          <a:p>
            <a:r>
              <a:rPr lang="en-US" dirty="0">
                <a:solidFill>
                  <a:schemeClr val="tx1"/>
                </a:solidFill>
              </a:rPr>
              <a:t>Determine the </a:t>
            </a:r>
            <a:r>
              <a:rPr lang="en-US">
                <a:solidFill>
                  <a:schemeClr val="tx1"/>
                </a:solidFill>
              </a:rPr>
              <a:t>mass of the sample </a:t>
            </a:r>
            <a:r>
              <a:rPr lang="en-US" dirty="0">
                <a:solidFill>
                  <a:schemeClr val="tx1"/>
                </a:solidFill>
              </a:rPr>
              <a:t>described below.</a:t>
            </a:r>
          </a:p>
          <a:p>
            <a:pPr>
              <a:tabLst>
                <a:tab pos="1200332" algn="l"/>
                <a:tab pos="2400664" algn="l"/>
              </a:tabLst>
            </a:pPr>
            <a:r>
              <a:rPr lang="en-US" dirty="0">
                <a:solidFill>
                  <a:schemeClr val="tx1"/>
                </a:solidFill>
              </a:rPr>
              <a:t>8.32 × 10</a:t>
            </a:r>
            <a:r>
              <a:rPr lang="en-US" baseline="30000" dirty="0">
                <a:solidFill>
                  <a:schemeClr val="tx1"/>
                </a:solidFill>
              </a:rPr>
              <a:t>20</a:t>
            </a:r>
            <a:r>
              <a:rPr lang="en-US" dirty="0">
                <a:solidFill>
                  <a:schemeClr val="tx1"/>
                </a:solidFill>
              </a:rPr>
              <a:t> formula units CaBr</a:t>
            </a:r>
            <a:r>
              <a:rPr lang="en-US" baseline="-25000" dirty="0">
                <a:solidFill>
                  <a:schemeClr val="tx1"/>
                </a:solidFill>
              </a:rPr>
              <a:t>2</a:t>
            </a:r>
            <a:endParaRPr lang="en-US" dirty="0">
              <a:solidFill>
                <a:schemeClr val="tx1"/>
              </a:solidFill>
            </a:endParaRPr>
          </a:p>
          <a:p>
            <a:pPr>
              <a:tabLst>
                <a:tab pos="1200332" algn="l"/>
                <a:tab pos="2400664" algn="l"/>
              </a:tabLst>
            </a:pPr>
            <a:endParaRPr lang="en-US" dirty="0"/>
          </a:p>
          <a:p>
            <a:pPr>
              <a:tabLst>
                <a:tab pos="1200332" algn="l"/>
                <a:tab pos="2400664" algn="l"/>
              </a:tabLst>
            </a:pPr>
            <a:endParaRPr lang="en-US" dirty="0"/>
          </a:p>
          <a:p>
            <a:pPr>
              <a:tabLst>
                <a:tab pos="1200332" algn="l"/>
                <a:tab pos="2400664" algn="l"/>
              </a:tabLst>
            </a:pPr>
            <a:r>
              <a:rPr lang="en-US" dirty="0">
                <a:solidFill>
                  <a:srgbClr val="FE8600"/>
                </a:solidFill>
              </a:rPr>
              <a:t> </a:t>
            </a:r>
            <a:endParaRPr lang="en-US" dirty="0"/>
          </a:p>
        </p:txBody>
      </p:sp>
      <p:sp>
        <p:nvSpPr>
          <p:cNvPr id="14" name="Content Placeholder 13"/>
          <p:cNvSpPr>
            <a:spLocks noGrp="1"/>
          </p:cNvSpPr>
          <p:nvPr>
            <p:ph sz="quarter" idx="16"/>
          </p:nvPr>
        </p:nvSpPr>
        <p:spPr>
          <a:xfrm>
            <a:off x="1" y="1377155"/>
            <a:ext cx="4571999" cy="5480845"/>
          </a:xfrm>
        </p:spPr>
        <p:txBody>
          <a:bodyPr lIns="182880" tIns="91440" bIns="91440"/>
          <a:lstStyle/>
          <a:p>
            <a:r>
              <a:rPr lang="en-US" dirty="0"/>
              <a:t>How many atoms of phosphorus (P) are in a sample that has a mass of 172.90 g?</a:t>
            </a:r>
          </a:p>
          <a:p>
            <a:pPr marL="480134" indent="-480134"/>
            <a:endParaRPr lang="en-US" dirty="0"/>
          </a:p>
          <a:p>
            <a:pPr marL="22225" indent="-22225"/>
            <a:endParaRPr lang="en-US" dirty="0"/>
          </a:p>
          <a:p>
            <a:pPr marL="22225" indent="-22225"/>
            <a:endParaRPr lang="en-US" dirty="0"/>
          </a:p>
          <a:p>
            <a:pPr marL="22225" indent="-22225"/>
            <a:endParaRPr lang="en-US" dirty="0"/>
          </a:p>
          <a:p>
            <a:pPr marL="22225" indent="-22225"/>
            <a:endParaRPr lang="en-US" dirty="0"/>
          </a:p>
          <a:p>
            <a:pPr marL="22225" indent="-22225"/>
            <a:r>
              <a:rPr lang="en-US" dirty="0"/>
              <a:t>A gas cylinder contains 9.03 × 10</a:t>
            </a:r>
            <a:r>
              <a:rPr lang="en-US" baseline="30000" dirty="0"/>
              <a:t>24</a:t>
            </a:r>
            <a:r>
              <a:rPr lang="en-US" dirty="0"/>
              <a:t> molecules of oxygen gas (O</a:t>
            </a:r>
            <a:r>
              <a:rPr lang="en-US" baseline="-25000" dirty="0"/>
              <a:t>2</a:t>
            </a:r>
            <a:r>
              <a:rPr lang="en-US" dirty="0"/>
              <a:t>). How many liters of oxygen are in the cylinder?</a:t>
            </a:r>
          </a:p>
          <a:p>
            <a:pPr marL="228600" indent="-228600"/>
            <a:endParaRPr lang="en-US" dirty="0"/>
          </a:p>
        </p:txBody>
      </p:sp>
      <p:pic>
        <p:nvPicPr>
          <p:cNvPr id="7" name="Picture 6" descr="assignmen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881636" cy="952500"/>
          </a:xfrm>
          <a:prstGeom prst="rect">
            <a:avLst/>
          </a:prstGeom>
        </p:spPr>
      </p:pic>
    </p:spTree>
    <p:extLst>
      <p:ext uri="{BB962C8B-B14F-4D97-AF65-F5344CB8AC3E}">
        <p14:creationId xmlns:p14="http://schemas.microsoft.com/office/powerpoint/2010/main" val="34498022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808038" indent="0"/>
            <a:r>
              <a:rPr lang="en-US" dirty="0">
                <a:solidFill>
                  <a:srgbClr val="FFFF00"/>
                </a:solidFill>
              </a:rPr>
              <a:t>Convert between Mass, Particles, &amp; Volume</a:t>
            </a:r>
          </a:p>
        </p:txBody>
      </p:sp>
      <p:sp>
        <p:nvSpPr>
          <p:cNvPr id="13" name="Content Placeholder 12"/>
          <p:cNvSpPr>
            <a:spLocks noGrp="1"/>
          </p:cNvSpPr>
          <p:nvPr>
            <p:ph sz="quarter" idx="15"/>
          </p:nvPr>
        </p:nvSpPr>
        <p:spPr>
          <a:xfrm>
            <a:off x="4495800" y="1377155"/>
            <a:ext cx="4648200" cy="5480845"/>
          </a:xfrm>
        </p:spPr>
        <p:txBody>
          <a:bodyPr lIns="91440" tIns="91440" rIns="91440" bIns="91440"/>
          <a:lstStyle/>
          <a:p>
            <a:r>
              <a:rPr lang="en-US" dirty="0">
                <a:solidFill>
                  <a:schemeClr val="tx1"/>
                </a:solidFill>
              </a:rPr>
              <a:t>Determine the mass of the sample described below.</a:t>
            </a:r>
          </a:p>
          <a:p>
            <a:pPr>
              <a:tabLst>
                <a:tab pos="1200332" algn="l"/>
                <a:tab pos="2400664" algn="l"/>
              </a:tabLst>
            </a:pPr>
            <a:r>
              <a:rPr lang="en-US" dirty="0">
                <a:solidFill>
                  <a:schemeClr val="tx1"/>
                </a:solidFill>
              </a:rPr>
              <a:t>8.32 × 10</a:t>
            </a:r>
            <a:r>
              <a:rPr lang="en-US" baseline="30000" dirty="0">
                <a:solidFill>
                  <a:schemeClr val="tx1"/>
                </a:solidFill>
              </a:rPr>
              <a:t>20</a:t>
            </a:r>
            <a:r>
              <a:rPr lang="en-US" dirty="0">
                <a:solidFill>
                  <a:schemeClr val="tx1"/>
                </a:solidFill>
              </a:rPr>
              <a:t> formula units CaBr</a:t>
            </a:r>
            <a:r>
              <a:rPr lang="en-US" baseline="-25000" dirty="0">
                <a:solidFill>
                  <a:schemeClr val="tx1"/>
                </a:solidFill>
              </a:rPr>
              <a:t>2</a:t>
            </a:r>
            <a:endParaRPr lang="en-US" dirty="0">
              <a:solidFill>
                <a:schemeClr val="tx1"/>
              </a:solidFill>
            </a:endParaRPr>
          </a:p>
          <a:p>
            <a:pPr>
              <a:tabLst>
                <a:tab pos="1768475" algn="l"/>
              </a:tabLst>
            </a:pPr>
            <a:r>
              <a:rPr lang="en-US" dirty="0">
                <a:solidFill>
                  <a:schemeClr val="tx1"/>
                </a:solidFill>
              </a:rPr>
              <a:t>8.32 × 10</a:t>
            </a:r>
            <a:r>
              <a:rPr lang="en-US" baseline="30000" dirty="0">
                <a:solidFill>
                  <a:schemeClr val="tx1"/>
                </a:solidFill>
              </a:rPr>
              <a:t>20</a:t>
            </a:r>
            <a:r>
              <a:rPr lang="en-US" dirty="0">
                <a:solidFill>
                  <a:schemeClr val="tx1"/>
                </a:solidFill>
              </a:rPr>
              <a:t> </a:t>
            </a:r>
            <a:r>
              <a:rPr lang="en-US" sz="1000" dirty="0"/>
              <a:t>f units </a:t>
            </a:r>
            <a:r>
              <a:rPr lang="en-US" dirty="0"/>
              <a:t>x 1 </a:t>
            </a:r>
            <a:r>
              <a:rPr lang="en-US" dirty="0" err="1"/>
              <a:t>mol</a:t>
            </a:r>
            <a:r>
              <a:rPr lang="en-US" dirty="0"/>
              <a:t>/6.02 × 10</a:t>
            </a:r>
            <a:r>
              <a:rPr lang="en-US" baseline="30000" dirty="0"/>
              <a:t>23</a:t>
            </a:r>
            <a:r>
              <a:rPr lang="en-US" dirty="0"/>
              <a:t> </a:t>
            </a:r>
            <a:r>
              <a:rPr lang="en-US" sz="1000" dirty="0"/>
              <a:t>f. units 	</a:t>
            </a:r>
            <a:r>
              <a:rPr lang="en-US" dirty="0">
                <a:solidFill>
                  <a:srgbClr val="00B050"/>
                </a:solidFill>
              </a:rPr>
              <a:t>=  1.38 x 10</a:t>
            </a:r>
            <a:r>
              <a:rPr lang="en-US" baseline="30000" dirty="0">
                <a:solidFill>
                  <a:srgbClr val="00B050"/>
                </a:solidFill>
              </a:rPr>
              <a:t>-3</a:t>
            </a:r>
            <a:r>
              <a:rPr lang="en-US" dirty="0">
                <a:solidFill>
                  <a:srgbClr val="00B050"/>
                </a:solidFill>
              </a:rPr>
              <a:t> moles</a:t>
            </a:r>
          </a:p>
          <a:p>
            <a:pPr>
              <a:spcBef>
                <a:spcPts val="601"/>
              </a:spcBef>
              <a:tabLst>
                <a:tab pos="457200" algn="l"/>
                <a:tab pos="1828800" algn="l"/>
                <a:tab pos="2065338" algn="l"/>
                <a:tab pos="4275138" algn="l"/>
              </a:tabLst>
            </a:pPr>
            <a:r>
              <a:rPr lang="en-US" dirty="0"/>
              <a:t>Ca	1 x 40.1 g/</a:t>
            </a:r>
            <a:r>
              <a:rPr lang="en-US" dirty="0" err="1"/>
              <a:t>mol</a:t>
            </a:r>
            <a:r>
              <a:rPr lang="en-US" dirty="0"/>
              <a:t>	=	  40.1 g/</a:t>
            </a:r>
            <a:r>
              <a:rPr lang="en-US" dirty="0" err="1"/>
              <a:t>mol</a:t>
            </a:r>
            <a:endParaRPr lang="en-US" dirty="0"/>
          </a:p>
          <a:p>
            <a:pPr>
              <a:spcBef>
                <a:spcPts val="601"/>
              </a:spcBef>
              <a:tabLst>
                <a:tab pos="457200" algn="l"/>
                <a:tab pos="1828800" algn="l"/>
                <a:tab pos="2065338" algn="l"/>
                <a:tab pos="4275138" algn="l"/>
              </a:tabLst>
            </a:pPr>
            <a:r>
              <a:rPr lang="en-US" dirty="0"/>
              <a:t>Br	2 x 79.9 g/</a:t>
            </a:r>
            <a:r>
              <a:rPr lang="en-US" dirty="0" err="1"/>
              <a:t>mol</a:t>
            </a:r>
            <a:r>
              <a:rPr lang="en-US" dirty="0"/>
              <a:t>	=	</a:t>
            </a:r>
            <a:r>
              <a:rPr lang="en-US" u="sng" dirty="0"/>
              <a:t>159.8 g/</a:t>
            </a:r>
            <a:r>
              <a:rPr lang="en-US" u="sng" dirty="0" err="1"/>
              <a:t>mol</a:t>
            </a:r>
            <a:endParaRPr lang="en-US" u="sng" dirty="0"/>
          </a:p>
          <a:p>
            <a:pPr>
              <a:tabLst>
                <a:tab pos="1828800" algn="l"/>
              </a:tabLst>
            </a:pPr>
            <a:r>
              <a:rPr lang="en-US" dirty="0"/>
              <a:t>	</a:t>
            </a:r>
            <a:r>
              <a:rPr lang="en-US" dirty="0">
                <a:solidFill>
                  <a:srgbClr val="FF0000"/>
                </a:solidFill>
              </a:rPr>
              <a:t> </a:t>
            </a:r>
            <a:r>
              <a:rPr lang="en-US" dirty="0">
                <a:solidFill>
                  <a:srgbClr val="0070C0"/>
                </a:solidFill>
              </a:rPr>
              <a:t>= 199.9 g/</a:t>
            </a:r>
            <a:r>
              <a:rPr lang="en-US" dirty="0" err="1">
                <a:solidFill>
                  <a:srgbClr val="0070C0"/>
                </a:solidFill>
              </a:rPr>
              <a:t>mol</a:t>
            </a:r>
            <a:r>
              <a:rPr lang="en-US" dirty="0">
                <a:solidFill>
                  <a:srgbClr val="0070C0"/>
                </a:solidFill>
              </a:rPr>
              <a:t> CaBr</a:t>
            </a:r>
            <a:r>
              <a:rPr lang="en-US" baseline="-25000" dirty="0">
                <a:solidFill>
                  <a:srgbClr val="0070C0"/>
                </a:solidFill>
              </a:rPr>
              <a:t>2</a:t>
            </a:r>
            <a:endParaRPr lang="en-US" dirty="0">
              <a:solidFill>
                <a:srgbClr val="0070C0"/>
              </a:solidFill>
            </a:endParaRPr>
          </a:p>
          <a:p>
            <a:pPr>
              <a:tabLst>
                <a:tab pos="1200332" algn="l"/>
                <a:tab pos="2400664" algn="l"/>
              </a:tabLst>
            </a:pPr>
            <a:r>
              <a:rPr lang="en-US" dirty="0">
                <a:solidFill>
                  <a:schemeClr val="tx1"/>
                </a:solidFill>
              </a:rPr>
              <a:t>1.38 x 10</a:t>
            </a:r>
            <a:r>
              <a:rPr lang="en-US" baseline="30000" dirty="0">
                <a:solidFill>
                  <a:schemeClr val="tx1"/>
                </a:solidFill>
              </a:rPr>
              <a:t>-3</a:t>
            </a:r>
            <a:r>
              <a:rPr lang="en-US" dirty="0">
                <a:solidFill>
                  <a:schemeClr val="tx1"/>
                </a:solidFill>
              </a:rPr>
              <a:t> </a:t>
            </a:r>
            <a:r>
              <a:rPr lang="en-US" dirty="0" err="1">
                <a:solidFill>
                  <a:schemeClr val="tx1"/>
                </a:solidFill>
              </a:rPr>
              <a:t>mol</a:t>
            </a:r>
            <a:r>
              <a:rPr lang="en-US" dirty="0">
                <a:solidFill>
                  <a:schemeClr val="tx1"/>
                </a:solidFill>
              </a:rPr>
              <a:t> x 199.9 g/</a:t>
            </a:r>
            <a:r>
              <a:rPr lang="en-US" dirty="0" err="1">
                <a:solidFill>
                  <a:schemeClr val="tx1"/>
                </a:solidFill>
              </a:rPr>
              <a:t>mol</a:t>
            </a:r>
            <a:r>
              <a:rPr lang="en-US" dirty="0">
                <a:solidFill>
                  <a:schemeClr val="tx1"/>
                </a:solidFill>
              </a:rPr>
              <a:t> </a:t>
            </a:r>
            <a:r>
              <a:rPr lang="en-US" dirty="0">
                <a:solidFill>
                  <a:srgbClr val="FF0000"/>
                </a:solidFill>
              </a:rPr>
              <a:t>= </a:t>
            </a:r>
            <a:r>
              <a:rPr lang="en-US" dirty="0">
                <a:solidFill>
                  <a:srgbClr val="C00000"/>
                </a:solidFill>
              </a:rPr>
              <a:t>0.276 g CaBr</a:t>
            </a:r>
            <a:r>
              <a:rPr lang="en-US" baseline="-25000" dirty="0">
                <a:solidFill>
                  <a:srgbClr val="C00000"/>
                </a:solidFill>
              </a:rPr>
              <a:t>2</a:t>
            </a:r>
            <a:endParaRPr lang="en-US" dirty="0">
              <a:solidFill>
                <a:srgbClr val="C00000"/>
              </a:solidFill>
            </a:endParaRPr>
          </a:p>
          <a:p>
            <a:pPr>
              <a:tabLst>
                <a:tab pos="1200332" algn="l"/>
                <a:tab pos="2400664" algn="l"/>
              </a:tabLst>
            </a:pPr>
            <a:r>
              <a:rPr lang="en-US" dirty="0"/>
              <a:t>	</a:t>
            </a:r>
          </a:p>
          <a:p>
            <a:pPr>
              <a:tabLst>
                <a:tab pos="1200332" algn="l"/>
                <a:tab pos="2400664" algn="l"/>
              </a:tabLst>
            </a:pPr>
            <a:endParaRPr lang="en-US" dirty="0"/>
          </a:p>
          <a:p>
            <a:pPr>
              <a:tabLst>
                <a:tab pos="1200332" algn="l"/>
                <a:tab pos="2400664" algn="l"/>
              </a:tabLst>
            </a:pPr>
            <a:r>
              <a:rPr lang="en-US" dirty="0">
                <a:solidFill>
                  <a:srgbClr val="FE8600"/>
                </a:solidFill>
              </a:rPr>
              <a:t> </a:t>
            </a:r>
            <a:endParaRPr lang="en-US" dirty="0"/>
          </a:p>
        </p:txBody>
      </p:sp>
      <p:sp>
        <p:nvSpPr>
          <p:cNvPr id="14" name="Content Placeholder 13"/>
          <p:cNvSpPr>
            <a:spLocks noGrp="1"/>
          </p:cNvSpPr>
          <p:nvPr>
            <p:ph sz="quarter" idx="16"/>
          </p:nvPr>
        </p:nvSpPr>
        <p:spPr>
          <a:xfrm>
            <a:off x="1" y="1377155"/>
            <a:ext cx="4419599" cy="5480845"/>
          </a:xfrm>
        </p:spPr>
        <p:txBody>
          <a:bodyPr lIns="182880" tIns="91440" bIns="91440"/>
          <a:lstStyle/>
          <a:p>
            <a:r>
              <a:rPr lang="en-US" dirty="0"/>
              <a:t>How many atoms of phosphorus (P) are in a sample that has a mass of 172.9 g?</a:t>
            </a:r>
          </a:p>
          <a:p>
            <a:pPr marL="480134" indent="-480134"/>
            <a:r>
              <a:rPr lang="en-US" dirty="0"/>
              <a:t>172.9 g x 1 mol/30.97 g P </a:t>
            </a:r>
            <a:r>
              <a:rPr lang="en-US" dirty="0">
                <a:solidFill>
                  <a:srgbClr val="00B050"/>
                </a:solidFill>
              </a:rPr>
              <a:t>= 5.583 mol</a:t>
            </a:r>
          </a:p>
          <a:p>
            <a:pPr marL="480134" indent="-480134"/>
            <a:r>
              <a:rPr lang="en-US" dirty="0"/>
              <a:t>5.583 mol x 6.022 × 10</a:t>
            </a:r>
            <a:r>
              <a:rPr lang="en-US" baseline="30000" dirty="0"/>
              <a:t>23</a:t>
            </a:r>
            <a:r>
              <a:rPr lang="en-US" dirty="0"/>
              <a:t> atoms/mol =</a:t>
            </a:r>
          </a:p>
          <a:p>
            <a:pPr marL="480134" indent="-480134">
              <a:tabLst>
                <a:tab pos="1608138" algn="l"/>
              </a:tabLst>
            </a:pPr>
            <a:r>
              <a:rPr lang="en-US" dirty="0">
                <a:solidFill>
                  <a:srgbClr val="FF0000"/>
                </a:solidFill>
              </a:rPr>
              <a:t>		= 3.362 × 10</a:t>
            </a:r>
            <a:r>
              <a:rPr lang="en-US" baseline="30000" dirty="0">
                <a:solidFill>
                  <a:srgbClr val="FF0000"/>
                </a:solidFill>
              </a:rPr>
              <a:t>24</a:t>
            </a:r>
            <a:r>
              <a:rPr lang="en-US" dirty="0">
                <a:solidFill>
                  <a:srgbClr val="FF0000"/>
                </a:solidFill>
              </a:rPr>
              <a:t> atoms</a:t>
            </a:r>
          </a:p>
          <a:p>
            <a:pPr marL="22225" indent="-22225"/>
            <a:endParaRPr lang="en-US" dirty="0"/>
          </a:p>
          <a:p>
            <a:pPr marL="22225" indent="-22225"/>
            <a:r>
              <a:rPr lang="en-US" dirty="0"/>
              <a:t>A gas cylinder contains 9.03 × 10</a:t>
            </a:r>
            <a:r>
              <a:rPr lang="en-US" baseline="30000" dirty="0"/>
              <a:t>24</a:t>
            </a:r>
            <a:r>
              <a:rPr lang="en-US" dirty="0"/>
              <a:t> molecules of oxygen gas (O</a:t>
            </a:r>
            <a:r>
              <a:rPr lang="en-US" baseline="-25000" dirty="0"/>
              <a:t>2</a:t>
            </a:r>
            <a:r>
              <a:rPr lang="en-US" dirty="0"/>
              <a:t>). How many liters of oxygen are in the cylinder?</a:t>
            </a:r>
          </a:p>
          <a:p>
            <a:pPr marL="228600" indent="-228600">
              <a:tabLst>
                <a:tab pos="1371600" algn="l"/>
              </a:tabLst>
            </a:pPr>
            <a:r>
              <a:rPr lang="en-US" dirty="0"/>
              <a:t>9.03 × 10</a:t>
            </a:r>
            <a:r>
              <a:rPr lang="en-US" baseline="30000" dirty="0"/>
              <a:t>24</a:t>
            </a:r>
            <a:r>
              <a:rPr lang="en-US" dirty="0"/>
              <a:t> </a:t>
            </a:r>
            <a:r>
              <a:rPr lang="en-US" sz="1000" dirty="0"/>
              <a:t>molecules</a:t>
            </a:r>
            <a:r>
              <a:rPr lang="en-US" dirty="0"/>
              <a:t> x 1 </a:t>
            </a:r>
            <a:r>
              <a:rPr lang="en-US" dirty="0" err="1"/>
              <a:t>mol</a:t>
            </a:r>
            <a:r>
              <a:rPr lang="en-US" dirty="0"/>
              <a:t>/6.02 × 10</a:t>
            </a:r>
            <a:r>
              <a:rPr lang="en-US" baseline="30000" dirty="0"/>
              <a:t>23</a:t>
            </a:r>
            <a:r>
              <a:rPr lang="en-US" dirty="0"/>
              <a:t> </a:t>
            </a:r>
            <a:r>
              <a:rPr lang="en-US" sz="1000" dirty="0"/>
              <a:t>molecules</a:t>
            </a:r>
            <a:r>
              <a:rPr lang="en-US" dirty="0"/>
              <a:t>  	</a:t>
            </a:r>
            <a:r>
              <a:rPr lang="en-US" dirty="0">
                <a:solidFill>
                  <a:srgbClr val="00B050"/>
                </a:solidFill>
              </a:rPr>
              <a:t>=  15.0 moles</a:t>
            </a:r>
          </a:p>
          <a:p>
            <a:pPr marL="228600" indent="-228600"/>
            <a:r>
              <a:rPr lang="en-US" dirty="0"/>
              <a:t>15.0 mol x 22.4 L/mol  </a:t>
            </a:r>
            <a:r>
              <a:rPr lang="en-US" dirty="0">
                <a:solidFill>
                  <a:srgbClr val="FF0000"/>
                </a:solidFill>
              </a:rPr>
              <a:t>=  336 L O</a:t>
            </a:r>
            <a:r>
              <a:rPr lang="en-US" baseline="-25000" dirty="0">
                <a:solidFill>
                  <a:srgbClr val="FF0000"/>
                </a:solidFill>
              </a:rPr>
              <a:t>2</a:t>
            </a:r>
            <a:endParaRPr lang="en-US" dirty="0">
              <a:solidFill>
                <a:srgbClr val="FF0000"/>
              </a:solidFill>
            </a:endParaRPr>
          </a:p>
        </p:txBody>
      </p:sp>
      <p:pic>
        <p:nvPicPr>
          <p:cNvPr id="7" name="Picture 6" descr="assignmen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881636" cy="952500"/>
          </a:xfrm>
          <a:prstGeom prst="rect">
            <a:avLst/>
          </a:prstGeom>
        </p:spPr>
      </p:pic>
      <p:grpSp>
        <p:nvGrpSpPr>
          <p:cNvPr id="2" name="Group 1"/>
          <p:cNvGrpSpPr/>
          <p:nvPr/>
        </p:nvGrpSpPr>
        <p:grpSpPr>
          <a:xfrm>
            <a:off x="4419600" y="4845771"/>
            <a:ext cx="2362200" cy="2012229"/>
            <a:chOff x="4419600" y="4845771"/>
            <a:chExt cx="2362200" cy="2012229"/>
          </a:xfrm>
        </p:grpSpPr>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845771"/>
              <a:ext cx="2133602" cy="201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061347" y="6109156"/>
              <a:ext cx="720453" cy="215444"/>
            </a:xfrm>
            <a:prstGeom prst="rect">
              <a:avLst/>
            </a:prstGeom>
            <a:noFill/>
            <a:ln>
              <a:noFill/>
            </a:ln>
          </p:spPr>
          <p:txBody>
            <a:bodyPr wrap="square" rtlCol="0">
              <a:spAutoFit/>
            </a:bodyPr>
            <a:lstStyle/>
            <a:p>
              <a:pPr algn="ctr"/>
              <a:r>
                <a:rPr lang="en-US" sz="800" dirty="0">
                  <a:solidFill>
                    <a:srgbClr val="00B050"/>
                  </a:solidFill>
                </a:rPr>
                <a:t>Molar Mass</a:t>
              </a:r>
            </a:p>
          </p:txBody>
        </p:sp>
      </p:grpSp>
    </p:spTree>
    <p:extLst>
      <p:ext uri="{BB962C8B-B14F-4D97-AF65-F5344CB8AC3E}">
        <p14:creationId xmlns:p14="http://schemas.microsoft.com/office/powerpoint/2010/main" val="154846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fade">
                                      <p:cBhvr>
                                        <p:cTn id="27" dur="500"/>
                                        <p:tgtEl>
                                          <p:spTgt spid="1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7" end="7"/>
                                            </p:txEl>
                                          </p:spTgt>
                                        </p:tgtEl>
                                        <p:attrNameLst>
                                          <p:attrName>style.visibility</p:attrName>
                                        </p:attrNameLst>
                                      </p:cBhvr>
                                      <p:to>
                                        <p:strVal val="visible"/>
                                      </p:to>
                                    </p:set>
                                    <p:animEffect transition="in" filter="fade">
                                      <p:cBhvr>
                                        <p:cTn id="32" dur="500"/>
                                        <p:tgtEl>
                                          <p:spTgt spid="1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fade">
                                      <p:cBhvr>
                                        <p:cTn id="42" dur="500"/>
                                        <p:tgtEl>
                                          <p:spTgt spid="1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animEffect transition="in" filter="fade">
                                      <p:cBhvr>
                                        <p:cTn id="47" dur="500"/>
                                        <p:tgtEl>
                                          <p:spTgt spid="1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xEl>
                                              <p:pRg st="3" end="3"/>
                                            </p:txEl>
                                          </p:spTgt>
                                        </p:tgtEl>
                                        <p:attrNameLst>
                                          <p:attrName>style.visibility</p:attrName>
                                        </p:attrNameLst>
                                      </p:cBhvr>
                                      <p:to>
                                        <p:strVal val="visible"/>
                                      </p:to>
                                    </p:set>
                                    <p:animEffect transition="in" filter="fade">
                                      <p:cBhvr>
                                        <p:cTn id="52" dur="500"/>
                                        <p:tgtEl>
                                          <p:spTgt spid="1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xEl>
                                              <p:pRg st="4" end="4"/>
                                            </p:txEl>
                                          </p:spTgt>
                                        </p:tgtEl>
                                        <p:attrNameLst>
                                          <p:attrName>style.visibility</p:attrName>
                                        </p:attrNameLst>
                                      </p:cBhvr>
                                      <p:to>
                                        <p:strVal val="visible"/>
                                      </p:to>
                                    </p:set>
                                    <p:animEffect transition="in" filter="fade">
                                      <p:cBhvr>
                                        <p:cTn id="57" dur="500"/>
                                        <p:tgtEl>
                                          <p:spTgt spid="1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xEl>
                                              <p:pRg st="5" end="5"/>
                                            </p:txEl>
                                          </p:spTgt>
                                        </p:tgtEl>
                                        <p:attrNameLst>
                                          <p:attrName>style.visibility</p:attrName>
                                        </p:attrNameLst>
                                      </p:cBhvr>
                                      <p:to>
                                        <p:strVal val="visible"/>
                                      </p:to>
                                    </p:set>
                                    <p:animEffect transition="in" filter="fade">
                                      <p:cBhvr>
                                        <p:cTn id="62" dur="500"/>
                                        <p:tgtEl>
                                          <p:spTgt spid="1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xEl>
                                              <p:pRg st="6" end="6"/>
                                            </p:txEl>
                                          </p:spTgt>
                                        </p:tgtEl>
                                        <p:attrNameLst>
                                          <p:attrName>style.visibility</p:attrName>
                                        </p:attrNameLst>
                                      </p:cBhvr>
                                      <p:to>
                                        <p:strVal val="visible"/>
                                      </p:to>
                                    </p:set>
                                    <p:animEffect transition="in" filter="fade">
                                      <p:cBhvr>
                                        <p:cTn id="67" dur="500"/>
                                        <p:tgtEl>
                                          <p:spTgt spid="1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xEl>
                                              <p:pRg st="7" end="7"/>
                                            </p:txEl>
                                          </p:spTgt>
                                        </p:tgtEl>
                                        <p:attrNameLst>
                                          <p:attrName>style.visibility</p:attrName>
                                        </p:attrNameLst>
                                      </p:cBhvr>
                                      <p:to>
                                        <p:strVal val="visible"/>
                                      </p:to>
                                    </p:set>
                                    <p:animEffect transition="in" filter="fade">
                                      <p:cBhvr>
                                        <p:cTn id="72"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928-2817-486F-8C77-DB479305535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F907757-862A-4938-ABE4-9A9BC202CFA6}"/>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39A83406-1211-453D-86A9-8934FBDDB72D}"/>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D0AD6E68-1CB0-44EC-B2F8-29B8A3FB1668}"/>
              </a:ext>
            </a:extLst>
          </p:cNvPr>
          <p:cNvPicPr>
            <a:picLocks noChangeAspect="1"/>
          </p:cNvPicPr>
          <p:nvPr/>
        </p:nvPicPr>
        <p:blipFill>
          <a:blip r:embed="rId2"/>
          <a:stretch>
            <a:fillRect/>
          </a:stretch>
        </p:blipFill>
        <p:spPr>
          <a:xfrm>
            <a:off x="0" y="-56677"/>
            <a:ext cx="9144000" cy="6971354"/>
          </a:xfrm>
          <a:prstGeom prst="rect">
            <a:avLst/>
          </a:prstGeom>
        </p:spPr>
      </p:pic>
    </p:spTree>
    <p:extLst>
      <p:ext uri="{BB962C8B-B14F-4D97-AF65-F5344CB8AC3E}">
        <p14:creationId xmlns:p14="http://schemas.microsoft.com/office/powerpoint/2010/main" val="33481239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	How Are Scientists Able to Count the Number of Particles in Matter?</a:t>
            </a:r>
          </a:p>
        </p:txBody>
      </p:sp>
      <p:pic>
        <p:nvPicPr>
          <p:cNvPr id="7" name="Picture 6" descr="lesson_ques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pic>
        <p:nvPicPr>
          <p:cNvPr id="16386" name="Picture 2" descr="http://farm1.staticflickr.com/33/96238870_dd734cd7d8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 y="1371600"/>
            <a:ext cx="3052489" cy="29437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File:Dozendunkindonu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7142" y="3970420"/>
            <a:ext cx="3135040" cy="28875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82184" y="1371613"/>
            <a:ext cx="2961824" cy="5308911"/>
          </a:xfrm>
          <a:prstGeom prst="rect">
            <a:avLst/>
          </a:prstGeom>
          <a:solidFill>
            <a:schemeClr val="bg1"/>
          </a:solidFill>
        </p:spPr>
        <p:txBody>
          <a:bodyPr wrap="square" lIns="91208" tIns="45604" rIns="91208" bIns="45604" rtlCol="0">
            <a:spAutoFit/>
          </a:bodyPr>
          <a:lstStyle/>
          <a:p>
            <a:endParaRPr lang="en-US" dirty="0"/>
          </a:p>
          <a:p>
            <a:r>
              <a:rPr lang="en-US" dirty="0"/>
              <a:t>Avogadro’s Number </a:t>
            </a:r>
            <a:r>
              <a:rPr lang="en-US" sz="3200" dirty="0">
                <a:solidFill>
                  <a:srgbClr val="FF0000"/>
                </a:solidFill>
              </a:rPr>
              <a:t>N</a:t>
            </a:r>
            <a:r>
              <a:rPr lang="en-US" sz="3200" baseline="-25000" dirty="0">
                <a:solidFill>
                  <a:srgbClr val="FF0000"/>
                </a:solidFill>
              </a:rPr>
              <a:t>a</a:t>
            </a:r>
            <a:r>
              <a:rPr lang="en-US" sz="3200" dirty="0">
                <a:solidFill>
                  <a:srgbClr val="FF0000"/>
                </a:solidFill>
              </a:rPr>
              <a:t>  </a:t>
            </a:r>
          </a:p>
          <a:p>
            <a:endParaRPr lang="en-US" sz="3200" dirty="0">
              <a:solidFill>
                <a:srgbClr val="FF0000"/>
              </a:solidFill>
            </a:endParaRPr>
          </a:p>
          <a:p>
            <a:r>
              <a:rPr lang="en-US" sz="3200" dirty="0">
                <a:solidFill>
                  <a:srgbClr val="FF0000"/>
                </a:solidFill>
              </a:rPr>
              <a:t>=  6.02 x 10</a:t>
            </a:r>
            <a:r>
              <a:rPr lang="en-US" sz="3200" baseline="30000" dirty="0">
                <a:solidFill>
                  <a:srgbClr val="FF0000"/>
                </a:solidFill>
              </a:rPr>
              <a:t>23</a:t>
            </a:r>
            <a:r>
              <a:rPr lang="en-US" baseline="30000" dirty="0">
                <a:solidFill>
                  <a:srgbClr val="FF0000"/>
                </a:solidFill>
              </a:rPr>
              <a:t> </a:t>
            </a:r>
          </a:p>
          <a:p>
            <a:endParaRPr lang="en-US" dirty="0"/>
          </a:p>
          <a:p>
            <a:endParaRPr lang="en-US" dirty="0"/>
          </a:p>
          <a:p>
            <a:pPr algn="ctr"/>
            <a:r>
              <a:rPr lang="en-US" dirty="0">
                <a:solidFill>
                  <a:srgbClr val="0070C0"/>
                </a:solidFill>
              </a:rPr>
              <a:t>GET YOUR CALCULATORS READY!!</a:t>
            </a:r>
          </a:p>
          <a:p>
            <a:endParaRPr lang="en-US" dirty="0"/>
          </a:p>
          <a:p>
            <a:endParaRPr lang="en-US" dirty="0"/>
          </a:p>
        </p:txBody>
      </p:sp>
    </p:spTree>
    <p:extLst>
      <p:ext uri="{BB962C8B-B14F-4D97-AF65-F5344CB8AC3E}">
        <p14:creationId xmlns:p14="http://schemas.microsoft.com/office/powerpoint/2010/main" val="366133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fade">
                                      <p:cBhvr>
                                        <p:cTn id="17" dur="500"/>
                                        <p:tgtEl>
                                          <p:spTgt spid="163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4" name="Rectangle 8"/>
          <p:cNvSpPr>
            <a:spLocks noGrp="1" noChangeArrowheads="1"/>
          </p:cNvSpPr>
          <p:nvPr>
            <p:ph type="title"/>
          </p:nvPr>
        </p:nvSpPr>
        <p:spPr>
          <a:xfrm>
            <a:off x="1998668" y="3"/>
            <a:ext cx="5316538" cy="860063"/>
          </a:xfrm>
          <a:noFill/>
          <a:ln/>
        </p:spPr>
        <p:txBody>
          <a:bodyPr/>
          <a:lstStyle/>
          <a:p>
            <a:pPr algn="ctr"/>
            <a:r>
              <a:rPr lang="en-US" altLang="en-US" sz="3600" dirty="0"/>
              <a:t>Measuring Matter</a:t>
            </a:r>
          </a:p>
        </p:txBody>
      </p:sp>
      <p:sp>
        <p:nvSpPr>
          <p:cNvPr id="19465" name="Text Box 9"/>
          <p:cNvSpPr txBox="1">
            <a:spLocks noChangeArrowheads="1"/>
          </p:cNvSpPr>
          <p:nvPr/>
        </p:nvSpPr>
        <p:spPr bwMode="auto">
          <a:xfrm>
            <a:off x="8" y="860066"/>
            <a:ext cx="9144000" cy="3416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08" tIns="45604" rIns="91208" bIns="45604">
            <a:spAutoFit/>
          </a:bodyPr>
          <a:lstStyle>
            <a:lvl1pPr marL="347663" indent="-347663">
              <a:defRPr sz="2400">
                <a:solidFill>
                  <a:schemeClr val="tx1"/>
                </a:solidFill>
                <a:latin typeface="Arial" panose="020B0604020202020204" pitchFamily="34" charset="0"/>
                <a:ea typeface="MS PGothic" panose="020B0600070205080204" pitchFamily="34" charset="-128"/>
              </a:defRPr>
            </a:lvl1pPr>
            <a:lvl2pPr marL="512763">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lvl="1">
              <a:spcBef>
                <a:spcPct val="50000"/>
              </a:spcBef>
            </a:pPr>
            <a:r>
              <a:rPr lang="en-US" altLang="en-US" dirty="0">
                <a:solidFill>
                  <a:srgbClr val="0070C0"/>
                </a:solidFill>
              </a:rPr>
              <a:t>Chemistry is both a </a:t>
            </a:r>
            <a:r>
              <a:rPr lang="en-US" altLang="en-US" b="1" dirty="0">
                <a:solidFill>
                  <a:srgbClr val="00B050"/>
                </a:solidFill>
                <a:effectLst>
                  <a:outerShdw blurRad="38100" dist="38100" dir="2700000" algn="tl">
                    <a:srgbClr val="000000">
                      <a:alpha val="43137"/>
                    </a:srgbClr>
                  </a:outerShdw>
                </a:effectLst>
              </a:rPr>
              <a:t>qualitative</a:t>
            </a:r>
            <a:r>
              <a:rPr lang="en-US" altLang="en-US" dirty="0">
                <a:solidFill>
                  <a:srgbClr val="0070C0"/>
                </a:solidFill>
              </a:rPr>
              <a:t> and a </a:t>
            </a:r>
            <a:r>
              <a:rPr lang="en-US" altLang="en-US" b="1" dirty="0">
                <a:effectLst>
                  <a:outerShdw blurRad="38100" dist="38100" dir="2700000" algn="tl">
                    <a:srgbClr val="000000">
                      <a:alpha val="43137"/>
                    </a:srgbClr>
                  </a:outerShdw>
                </a:effectLst>
              </a:rPr>
              <a:t>quantitative</a:t>
            </a:r>
            <a:r>
              <a:rPr lang="en-US" altLang="en-US" dirty="0">
                <a:solidFill>
                  <a:srgbClr val="0070C0"/>
                </a:solidFill>
              </a:rPr>
              <a:t> science, meaning we </a:t>
            </a:r>
            <a:r>
              <a:rPr lang="en-US" altLang="en-US" b="1" dirty="0">
                <a:solidFill>
                  <a:srgbClr val="00B050"/>
                </a:solidFill>
                <a:effectLst>
                  <a:outerShdw blurRad="38100" dist="38100" dir="2700000" algn="tl">
                    <a:srgbClr val="000000">
                      <a:alpha val="43137"/>
                    </a:srgbClr>
                  </a:outerShdw>
                </a:effectLst>
              </a:rPr>
              <a:t>observe and describe matter</a:t>
            </a:r>
            <a:r>
              <a:rPr lang="en-US" altLang="en-US" dirty="0">
                <a:solidFill>
                  <a:srgbClr val="0070C0"/>
                </a:solidFill>
              </a:rPr>
              <a:t>, and we </a:t>
            </a:r>
            <a:r>
              <a:rPr lang="en-US" altLang="en-US" b="1" dirty="0">
                <a:effectLst>
                  <a:outerShdw blurRad="38100" dist="38100" dir="2700000" algn="tl">
                    <a:srgbClr val="000000">
                      <a:alpha val="43137"/>
                    </a:srgbClr>
                  </a:outerShdw>
                </a:effectLst>
              </a:rPr>
              <a:t>measure and quantify matter</a:t>
            </a:r>
            <a:r>
              <a:rPr lang="en-US" altLang="en-US" dirty="0">
                <a:solidFill>
                  <a:srgbClr val="0070C0"/>
                </a:solidFill>
              </a:rPr>
              <a:t>. </a:t>
            </a:r>
          </a:p>
          <a:p>
            <a:pPr marL="0" lvl="1">
              <a:spcBef>
                <a:spcPct val="50000"/>
              </a:spcBef>
            </a:pPr>
            <a:endParaRPr lang="en-US" altLang="en-US" sz="800" dirty="0"/>
          </a:p>
          <a:p>
            <a:pPr marL="0" indent="0">
              <a:spcBef>
                <a:spcPts val="0"/>
              </a:spcBef>
            </a:pPr>
            <a:r>
              <a:rPr lang="en-US" altLang="en-US" dirty="0"/>
              <a:t>To effectively measure and quantify matter, scientists use </a:t>
            </a:r>
            <a:r>
              <a:rPr lang="en-US" altLang="en-US" sz="3600" dirty="0">
                <a:solidFill>
                  <a:srgbClr val="00B0F0"/>
                </a:solidFill>
              </a:rPr>
              <a:t>STANDARDS</a:t>
            </a:r>
            <a:r>
              <a:rPr lang="en-US" altLang="en-US" dirty="0">
                <a:solidFill>
                  <a:srgbClr val="FF0000"/>
                </a:solidFill>
              </a:rPr>
              <a:t>. </a:t>
            </a:r>
            <a:r>
              <a:rPr lang="en-US" altLang="en-US" dirty="0"/>
              <a:t>Just as a “</a:t>
            </a:r>
            <a:r>
              <a:rPr lang="en-US" altLang="en-US" dirty="0">
                <a:solidFill>
                  <a:srgbClr val="00B050"/>
                </a:solidFill>
              </a:rPr>
              <a:t>meter</a:t>
            </a:r>
            <a:r>
              <a:rPr lang="en-US" altLang="en-US" dirty="0"/>
              <a:t>” is the standard unit of distance in the Metric system, scientists use the “</a:t>
            </a:r>
            <a:r>
              <a:rPr lang="en-US" altLang="en-US" dirty="0">
                <a:solidFill>
                  <a:srgbClr val="7030A0"/>
                </a:solidFill>
              </a:rPr>
              <a:t>MOLE</a:t>
            </a:r>
            <a:r>
              <a:rPr lang="en-US" altLang="en-US" dirty="0"/>
              <a:t>” as a standard of chemical quantities.</a:t>
            </a:r>
          </a:p>
          <a:p>
            <a:pPr marL="0" indent="0">
              <a:spcBef>
                <a:spcPts val="0"/>
              </a:spcBef>
            </a:pPr>
            <a:endParaRPr lang="en-US" altLang="en-US" dirty="0"/>
          </a:p>
        </p:txBody>
      </p:sp>
      <p:pic>
        <p:nvPicPr>
          <p:cNvPr id="1026" name="Picture 2" descr="mole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657600"/>
            <a:ext cx="472439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r>
              <a:rPr lang="en-US" altLang="en-US"/>
              <a:t>Molar Quantities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5">
                                            <p:txEl>
                                              <p:pRg st="0" end="0"/>
                                            </p:txEl>
                                          </p:spTgt>
                                        </p:tgtEl>
                                        <p:attrNameLst>
                                          <p:attrName>style.visibility</p:attrName>
                                        </p:attrNameLst>
                                      </p:cBhvr>
                                      <p:to>
                                        <p:strVal val="visible"/>
                                      </p:to>
                                    </p:set>
                                    <p:animEffect transition="in" filter="fade">
                                      <p:cBhvr>
                                        <p:cTn id="7" dur="500"/>
                                        <p:tgtEl>
                                          <p:spTgt spid="194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65">
                                            <p:txEl>
                                              <p:pRg st="2" end="2"/>
                                            </p:txEl>
                                          </p:spTgt>
                                        </p:tgtEl>
                                        <p:attrNameLst>
                                          <p:attrName>style.visibility</p:attrName>
                                        </p:attrNameLst>
                                      </p:cBhvr>
                                      <p:to>
                                        <p:strVal val="visible"/>
                                      </p:to>
                                    </p:set>
                                    <p:animEffect transition="in" filter="fade">
                                      <p:cBhvr>
                                        <p:cTn id="12" dur="500"/>
                                        <p:tgtEl>
                                          <p:spTgt spid="194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4" name="Rectangle 8"/>
          <p:cNvSpPr>
            <a:spLocks noGrp="1" noChangeArrowheads="1"/>
          </p:cNvSpPr>
          <p:nvPr>
            <p:ph type="title"/>
          </p:nvPr>
        </p:nvSpPr>
        <p:spPr>
          <a:xfrm>
            <a:off x="1295400" y="15240"/>
            <a:ext cx="6400801" cy="609600"/>
          </a:xfrm>
          <a:noFill/>
          <a:ln/>
        </p:spPr>
        <p:txBody>
          <a:bodyPr/>
          <a:lstStyle/>
          <a:p>
            <a:pPr algn="ctr"/>
            <a:r>
              <a:rPr lang="en-US" altLang="en-US" dirty="0"/>
              <a:t>Practical Example of Measuring Matter</a:t>
            </a:r>
          </a:p>
        </p:txBody>
      </p:sp>
      <p:sp>
        <p:nvSpPr>
          <p:cNvPr id="19465" name="Text Box 9"/>
          <p:cNvSpPr txBox="1">
            <a:spLocks noChangeArrowheads="1"/>
          </p:cNvSpPr>
          <p:nvPr/>
        </p:nvSpPr>
        <p:spPr bwMode="auto">
          <a:xfrm>
            <a:off x="162718" y="609607"/>
            <a:ext cx="8905082" cy="426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08" tIns="45604" rIns="91208" bIns="45604">
            <a:spAutoFit/>
          </a:bodyPr>
          <a:lstStyle>
            <a:lvl1pPr marL="347663" indent="-347663">
              <a:defRPr sz="2400">
                <a:solidFill>
                  <a:schemeClr val="tx1"/>
                </a:solidFill>
                <a:latin typeface="Arial" panose="020B0604020202020204" pitchFamily="34" charset="0"/>
                <a:ea typeface="MS PGothic" panose="020B0600070205080204" pitchFamily="34" charset="-128"/>
              </a:defRPr>
            </a:lvl1pPr>
            <a:lvl2pPr marL="512763">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spcBef>
                <a:spcPts val="601"/>
              </a:spcBef>
            </a:pPr>
            <a:r>
              <a:rPr lang="en-US" altLang="en-US" dirty="0">
                <a:solidFill>
                  <a:srgbClr val="00B050"/>
                </a:solidFill>
              </a:rPr>
              <a:t>Apples can be measured in different ways.  </a:t>
            </a:r>
          </a:p>
          <a:p>
            <a:pPr marL="0" indent="0">
              <a:spcBef>
                <a:spcPts val="601"/>
              </a:spcBef>
            </a:pPr>
            <a:r>
              <a:rPr lang="en-US" altLang="en-US" dirty="0"/>
              <a:t>At a fruit stand, they are often sold by </a:t>
            </a:r>
            <a:r>
              <a:rPr lang="en-US" altLang="en-US" sz="3600" b="1" dirty="0">
                <a:solidFill>
                  <a:srgbClr val="B54C8C"/>
                </a:solidFill>
                <a:effectLst>
                  <a:outerShdw blurRad="38100" dist="38100" dir="2700000" algn="tl">
                    <a:srgbClr val="000000">
                      <a:alpha val="43137"/>
                    </a:srgbClr>
                  </a:outerShdw>
                </a:effectLst>
              </a:rPr>
              <a:t>number</a:t>
            </a:r>
            <a:r>
              <a:rPr lang="en-US" altLang="en-US" dirty="0"/>
              <a:t>. </a:t>
            </a:r>
          </a:p>
          <a:p>
            <a:pPr marL="0" indent="0">
              <a:spcBef>
                <a:spcPts val="601"/>
              </a:spcBef>
            </a:pPr>
            <a:r>
              <a:rPr lang="en-US" altLang="en-US" dirty="0"/>
              <a:t>In a supermarket, you usually buy them by weight or </a:t>
            </a:r>
            <a:r>
              <a:rPr lang="en-US" altLang="en-US" sz="3600" b="1" dirty="0">
                <a:solidFill>
                  <a:srgbClr val="00B050"/>
                </a:solidFill>
                <a:effectLst>
                  <a:outerShdw blurRad="38100" dist="38100" dir="2700000" algn="tl">
                    <a:srgbClr val="000000">
                      <a:alpha val="43137"/>
                    </a:srgbClr>
                  </a:outerShdw>
                </a:effectLst>
              </a:rPr>
              <a:t>mass</a:t>
            </a:r>
            <a:r>
              <a:rPr lang="en-US" altLang="en-US" dirty="0"/>
              <a:t>. </a:t>
            </a:r>
          </a:p>
          <a:p>
            <a:pPr marL="0" indent="0">
              <a:spcBef>
                <a:spcPts val="601"/>
              </a:spcBef>
            </a:pPr>
            <a:r>
              <a:rPr lang="en-US" altLang="en-US" dirty="0"/>
              <a:t>At an orchard, you can buy apples by</a:t>
            </a:r>
            <a:r>
              <a:rPr lang="en-US" altLang="en-US" dirty="0">
                <a:solidFill>
                  <a:schemeClr val="accent1">
                    <a:lumMod val="50000"/>
                  </a:schemeClr>
                </a:solidFill>
              </a:rPr>
              <a:t> </a:t>
            </a:r>
            <a:r>
              <a:rPr lang="en-US" altLang="en-US" sz="3600" b="1" dirty="0">
                <a:solidFill>
                  <a:srgbClr val="7030A0"/>
                </a:solidFill>
                <a:effectLst>
                  <a:outerShdw blurRad="38100" dist="38100" dir="2700000" algn="tl">
                    <a:srgbClr val="000000">
                      <a:alpha val="43137"/>
                    </a:srgbClr>
                  </a:outerShdw>
                </a:effectLst>
              </a:rPr>
              <a:t>volume</a:t>
            </a:r>
            <a:r>
              <a:rPr lang="en-US" altLang="en-US" dirty="0"/>
              <a:t>.</a:t>
            </a:r>
          </a:p>
          <a:p>
            <a:pPr marL="0" indent="0">
              <a:spcBef>
                <a:spcPts val="601"/>
              </a:spcBef>
            </a:pPr>
            <a:endParaRPr lang="en-US" altLang="en-US" sz="800" dirty="0"/>
          </a:p>
          <a:p>
            <a:pPr marL="0" indent="0">
              <a:spcBef>
                <a:spcPts val="601"/>
              </a:spcBef>
            </a:pPr>
            <a:r>
              <a:rPr lang="en-US" altLang="en-US" dirty="0">
                <a:solidFill>
                  <a:srgbClr val="FF0000"/>
                </a:solidFill>
              </a:rPr>
              <a:t>Using factor labeling we can interchange the various measurements.</a:t>
            </a:r>
          </a:p>
          <a:p>
            <a:pPr marL="0" indent="0">
              <a:spcBef>
                <a:spcPts val="601"/>
              </a:spcBef>
            </a:pPr>
            <a:r>
              <a:rPr lang="en-US" altLang="en-US" i="1" dirty="0">
                <a:solidFill>
                  <a:srgbClr val="7030A0"/>
                </a:solidFill>
                <a:latin typeface="Times New Roman" panose="02020603050405020304" pitchFamily="18" charset="0"/>
                <a:cs typeface="Times New Roman" panose="02020603050405020304" pitchFamily="18" charset="0"/>
              </a:rPr>
              <a:t>Assume that 1 dozen apples = 2.0 kg = 0.20 bushels</a:t>
            </a:r>
          </a:p>
          <a:p>
            <a:pPr marL="0" indent="0">
              <a:spcBef>
                <a:spcPts val="601"/>
              </a:spcBef>
            </a:pPr>
            <a:r>
              <a:rPr lang="en-US" altLang="en-US" i="1" dirty="0">
                <a:solidFill>
                  <a:srgbClr val="FF0000"/>
                </a:solidFill>
                <a:latin typeface="Times New Roman" panose="02020603050405020304" pitchFamily="18" charset="0"/>
                <a:cs typeface="Times New Roman" panose="02020603050405020304" pitchFamily="18" charset="0"/>
              </a:rPr>
              <a:t>Create conversion factors:</a:t>
            </a:r>
          </a:p>
        </p:txBody>
      </p:sp>
      <p:pic>
        <p:nvPicPr>
          <p:cNvPr id="7" name="Picture 6"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898151" y="0"/>
            <a:ext cx="1200149" cy="972820"/>
          </a:xfrm>
          <a:prstGeom prst="rect">
            <a:avLst/>
          </a:prstGeom>
        </p:spPr>
      </p:pic>
      <p:sp>
        <p:nvSpPr>
          <p:cNvPr id="4" name="Footer Placeholder 3"/>
          <p:cNvSpPr>
            <a:spLocks noGrp="1"/>
          </p:cNvSpPr>
          <p:nvPr>
            <p:ph type="ftr" sz="quarter" idx="10"/>
          </p:nvPr>
        </p:nvSpPr>
        <p:spPr/>
        <p:txBody>
          <a:bodyPr/>
          <a:lstStyle/>
          <a:p>
            <a:r>
              <a:rPr lang="en-US" altLang="en-US"/>
              <a:t>Molar Quantities</a:t>
            </a:r>
          </a:p>
        </p:txBody>
      </p:sp>
    </p:spTree>
    <p:extLst>
      <p:ext uri="{BB962C8B-B14F-4D97-AF65-F5344CB8AC3E}">
        <p14:creationId xmlns:p14="http://schemas.microsoft.com/office/powerpoint/2010/main" val="227234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5">
                                            <p:txEl>
                                              <p:pRg st="0" end="0"/>
                                            </p:txEl>
                                          </p:spTgt>
                                        </p:tgtEl>
                                        <p:attrNameLst>
                                          <p:attrName>style.visibility</p:attrName>
                                        </p:attrNameLst>
                                      </p:cBhvr>
                                      <p:to>
                                        <p:strVal val="visible"/>
                                      </p:to>
                                    </p:set>
                                    <p:animEffect transition="in" filter="fade">
                                      <p:cBhvr>
                                        <p:cTn id="7" dur="500"/>
                                        <p:tgtEl>
                                          <p:spTgt spid="194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65">
                                            <p:txEl>
                                              <p:pRg st="1" end="1"/>
                                            </p:txEl>
                                          </p:spTgt>
                                        </p:tgtEl>
                                        <p:attrNameLst>
                                          <p:attrName>style.visibility</p:attrName>
                                        </p:attrNameLst>
                                      </p:cBhvr>
                                      <p:to>
                                        <p:strVal val="visible"/>
                                      </p:to>
                                    </p:set>
                                    <p:animEffect transition="in" filter="fade">
                                      <p:cBhvr>
                                        <p:cTn id="12" dur="500"/>
                                        <p:tgtEl>
                                          <p:spTgt spid="194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65">
                                            <p:txEl>
                                              <p:pRg st="2" end="2"/>
                                            </p:txEl>
                                          </p:spTgt>
                                        </p:tgtEl>
                                        <p:attrNameLst>
                                          <p:attrName>style.visibility</p:attrName>
                                        </p:attrNameLst>
                                      </p:cBhvr>
                                      <p:to>
                                        <p:strVal val="visible"/>
                                      </p:to>
                                    </p:set>
                                    <p:animEffect transition="in" filter="fade">
                                      <p:cBhvr>
                                        <p:cTn id="17" dur="500"/>
                                        <p:tgtEl>
                                          <p:spTgt spid="194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65">
                                            <p:txEl>
                                              <p:pRg st="3" end="3"/>
                                            </p:txEl>
                                          </p:spTgt>
                                        </p:tgtEl>
                                        <p:attrNameLst>
                                          <p:attrName>style.visibility</p:attrName>
                                        </p:attrNameLst>
                                      </p:cBhvr>
                                      <p:to>
                                        <p:strVal val="visible"/>
                                      </p:to>
                                    </p:set>
                                    <p:animEffect transition="in" filter="fade">
                                      <p:cBhvr>
                                        <p:cTn id="22" dur="500"/>
                                        <p:tgtEl>
                                          <p:spTgt spid="194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65">
                                            <p:txEl>
                                              <p:pRg st="5" end="5"/>
                                            </p:txEl>
                                          </p:spTgt>
                                        </p:tgtEl>
                                        <p:attrNameLst>
                                          <p:attrName>style.visibility</p:attrName>
                                        </p:attrNameLst>
                                      </p:cBhvr>
                                      <p:to>
                                        <p:strVal val="visible"/>
                                      </p:to>
                                    </p:set>
                                    <p:animEffect transition="in" filter="fade">
                                      <p:cBhvr>
                                        <p:cTn id="27" dur="500"/>
                                        <p:tgtEl>
                                          <p:spTgt spid="1946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465">
                                            <p:txEl>
                                              <p:pRg st="6" end="6"/>
                                            </p:txEl>
                                          </p:spTgt>
                                        </p:tgtEl>
                                        <p:attrNameLst>
                                          <p:attrName>style.visibility</p:attrName>
                                        </p:attrNameLst>
                                      </p:cBhvr>
                                      <p:to>
                                        <p:strVal val="visible"/>
                                      </p:to>
                                    </p:set>
                                    <p:animEffect transition="in" filter="fade">
                                      <p:cBhvr>
                                        <p:cTn id="32" dur="500"/>
                                        <p:tgtEl>
                                          <p:spTgt spid="1946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465">
                                            <p:txEl>
                                              <p:pRg st="7" end="7"/>
                                            </p:txEl>
                                          </p:spTgt>
                                        </p:tgtEl>
                                        <p:attrNameLst>
                                          <p:attrName>style.visibility</p:attrName>
                                        </p:attrNameLst>
                                      </p:cBhvr>
                                      <p:to>
                                        <p:strVal val="visible"/>
                                      </p:to>
                                    </p:set>
                                    <p:animEffect transition="in" filter="fade">
                                      <p:cBhvr>
                                        <p:cTn id="37" dur="500"/>
                                        <p:tgtEl>
                                          <p:spTgt spid="1946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14076</TotalTime>
  <Words>5714</Words>
  <Application>Microsoft Office PowerPoint</Application>
  <PresentationFormat>On-screen Show (4:3)</PresentationFormat>
  <Paragraphs>777</Paragraphs>
  <Slides>65</Slides>
  <Notes>50</Notes>
  <HiddenSlides>0</HiddenSlides>
  <MMClips>0</MMClips>
  <ScaleCrop>false</ScaleCrop>
  <HeadingPairs>
    <vt:vector size="8" baseType="variant">
      <vt:variant>
        <vt:lpstr>Fonts Used</vt:lpstr>
      </vt:variant>
      <vt:variant>
        <vt:i4>9</vt:i4>
      </vt:variant>
      <vt:variant>
        <vt:lpstr>Theme</vt:lpstr>
      </vt:variant>
      <vt:variant>
        <vt:i4>10</vt:i4>
      </vt:variant>
      <vt:variant>
        <vt:lpstr>Embedded OLE Servers</vt:lpstr>
      </vt:variant>
      <vt:variant>
        <vt:i4>1</vt:i4>
      </vt:variant>
      <vt:variant>
        <vt:lpstr>Slide Titles</vt:lpstr>
      </vt:variant>
      <vt:variant>
        <vt:i4>65</vt:i4>
      </vt:variant>
    </vt:vector>
  </HeadingPairs>
  <TitlesOfParts>
    <vt:vector size="85" baseType="lpstr">
      <vt:lpstr>MS PGothic</vt:lpstr>
      <vt:lpstr>Arial</vt:lpstr>
      <vt:lpstr>Arial Unicode MS</vt:lpstr>
      <vt:lpstr>Book Antiqua</vt:lpstr>
      <vt:lpstr>Calibri</vt:lpstr>
      <vt:lpstr>Symbol</vt:lpstr>
      <vt:lpstr>Times New Roman</vt:lpstr>
      <vt:lpstr>Wingdings</vt:lpstr>
      <vt:lpstr>ヒラギノ角ゴ Pro W3</vt:lpstr>
      <vt:lpstr>Blank Presentation</vt:lpstr>
      <vt:lpstr>TASK TEMPLATES</vt:lpstr>
      <vt:lpstr>TITLE AND ANCHOR TEMPLATES</vt:lpstr>
      <vt:lpstr>VIDEO TEMPLATES</vt:lpstr>
      <vt:lpstr>1_VIDEO TEMPLATES</vt:lpstr>
      <vt:lpstr>1_Blank Presentation</vt:lpstr>
      <vt:lpstr>2_VIDEO TEMPLATES</vt:lpstr>
      <vt:lpstr>1_TASK TEMPLATES</vt:lpstr>
      <vt:lpstr>2_TASK TEMPLATES</vt:lpstr>
      <vt:lpstr>7_Blank Presentation</vt:lpstr>
      <vt:lpstr>Equation</vt:lpstr>
      <vt:lpstr>Click on “Slide Show”</vt:lpstr>
      <vt:lpstr>PowerPoint Presentation</vt:lpstr>
      <vt:lpstr>PowerPoint Presentation</vt:lpstr>
      <vt:lpstr>PowerPoint Presentation</vt:lpstr>
      <vt:lpstr> Name Examples of Standards in Real Life</vt:lpstr>
      <vt:lpstr> Name Examples of Standards in Real Life</vt:lpstr>
      <vt:lpstr> How Are Scientists Able to Count the Number of Particles in Matter?</vt:lpstr>
      <vt:lpstr>Measuring Matter</vt:lpstr>
      <vt:lpstr>Practical Example of Measuring Matter</vt:lpstr>
      <vt:lpstr>Practical Example of Measuring Matter</vt:lpstr>
      <vt:lpstr>Practical Example of Measuring Matter</vt:lpstr>
      <vt:lpstr>The Mole</vt:lpstr>
      <vt:lpstr>The Mole</vt:lpstr>
      <vt:lpstr>Mole Song</vt:lpstr>
      <vt:lpstr>Simple Analogy Fill in the table below:</vt:lpstr>
      <vt:lpstr>Simple Analogy Fill in the table below:</vt:lpstr>
      <vt:lpstr>The Mole Concept</vt:lpstr>
      <vt:lpstr>The Mole Concept</vt:lpstr>
      <vt:lpstr>The Mole Concept</vt:lpstr>
      <vt:lpstr>The Mole Concept</vt:lpstr>
      <vt:lpstr>The Mole Concept</vt:lpstr>
      <vt:lpstr>The Chemist’s Dozen</vt:lpstr>
      <vt:lpstr>The Chemist’s Dozen</vt:lpstr>
      <vt:lpstr>Calculating Avogadro’s Number</vt:lpstr>
      <vt:lpstr>Calculating Avogadro’s Number</vt:lpstr>
      <vt:lpstr>Determining Moles using Number</vt:lpstr>
      <vt:lpstr>Determining Moles using Number</vt:lpstr>
      <vt:lpstr>PowerPoint Presentation</vt:lpstr>
      <vt:lpstr>PowerPoint Presentation</vt:lpstr>
      <vt:lpstr>Molar Mass</vt:lpstr>
      <vt:lpstr>Molar Mass</vt:lpstr>
      <vt:lpstr>Molar Mass</vt:lpstr>
      <vt:lpstr>Molar Mass</vt:lpstr>
      <vt:lpstr>Molar Mass</vt:lpstr>
      <vt:lpstr>Molar Mass of a Compound</vt:lpstr>
      <vt:lpstr>Molar Mass of a Compound</vt:lpstr>
      <vt:lpstr>Molar Mass of a Compound</vt:lpstr>
      <vt:lpstr>Molar Mass of a Compound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Calculate Molar Mass</vt:lpstr>
      <vt:lpstr> Calculate Molar Mass</vt:lpstr>
      <vt:lpstr>Convert between Mass, Particles, &amp; Volume</vt:lpstr>
      <vt:lpstr>Convert between Mass, Particles, &amp; Volume</vt:lpstr>
      <vt:lpstr>PowerPoint Presentation</vt:lpstr>
      <vt:lpstr>PowerPoint Presentation</vt:lpstr>
      <vt:lpstr>PowerPoint Presentation</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396</cp:revision>
  <dcterms:created xsi:type="dcterms:W3CDTF">2009-07-10T02:57:27Z</dcterms:created>
  <dcterms:modified xsi:type="dcterms:W3CDTF">2024-10-15T23:12:48Z</dcterms:modified>
</cp:coreProperties>
</file>