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1" r:id="rId3"/>
    <p:sldMasterId id="2147483676" r:id="rId4"/>
    <p:sldMasterId id="2147483684" r:id="rId5"/>
    <p:sldMasterId id="2147483692" r:id="rId6"/>
    <p:sldMasterId id="2147483701" r:id="rId7"/>
    <p:sldMasterId id="2147483710" r:id="rId8"/>
    <p:sldMasterId id="2147483715" r:id="rId9"/>
    <p:sldMasterId id="2147483724" r:id="rId10"/>
    <p:sldMasterId id="2147483732" r:id="rId11"/>
    <p:sldMasterId id="2147483742" r:id="rId12"/>
  </p:sldMasterIdLst>
  <p:notesMasterIdLst>
    <p:notesMasterId r:id="rId59"/>
  </p:notesMasterIdLst>
  <p:sldIdLst>
    <p:sldId id="1139" r:id="rId13"/>
    <p:sldId id="259" r:id="rId14"/>
    <p:sldId id="806" r:id="rId15"/>
    <p:sldId id="780" r:id="rId16"/>
    <p:sldId id="810" r:id="rId17"/>
    <p:sldId id="779" r:id="rId18"/>
    <p:sldId id="781" r:id="rId19"/>
    <p:sldId id="738" r:id="rId20"/>
    <p:sldId id="739" r:id="rId21"/>
    <p:sldId id="808" r:id="rId22"/>
    <p:sldId id="807" r:id="rId23"/>
    <p:sldId id="782" r:id="rId24"/>
    <p:sldId id="740" r:id="rId25"/>
    <p:sldId id="785" r:id="rId26"/>
    <p:sldId id="741" r:id="rId27"/>
    <p:sldId id="809" r:id="rId28"/>
    <p:sldId id="787" r:id="rId29"/>
    <p:sldId id="786" r:id="rId30"/>
    <p:sldId id="788" r:id="rId31"/>
    <p:sldId id="744" r:id="rId32"/>
    <p:sldId id="789" r:id="rId33"/>
    <p:sldId id="790" r:id="rId34"/>
    <p:sldId id="795" r:id="rId35"/>
    <p:sldId id="794" r:id="rId36"/>
    <p:sldId id="793" r:id="rId37"/>
    <p:sldId id="811" r:id="rId38"/>
    <p:sldId id="791" r:id="rId39"/>
    <p:sldId id="784" r:id="rId40"/>
    <p:sldId id="748" r:id="rId41"/>
    <p:sldId id="750" r:id="rId42"/>
    <p:sldId id="805" r:id="rId43"/>
    <p:sldId id="796" r:id="rId44"/>
    <p:sldId id="798" r:id="rId45"/>
    <p:sldId id="754" r:id="rId46"/>
    <p:sldId id="800" r:id="rId47"/>
    <p:sldId id="812" r:id="rId48"/>
    <p:sldId id="799" r:id="rId49"/>
    <p:sldId id="801" r:id="rId50"/>
    <p:sldId id="804" r:id="rId51"/>
    <p:sldId id="802" r:id="rId52"/>
    <p:sldId id="803" r:id="rId53"/>
    <p:sldId id="783" r:id="rId54"/>
    <p:sldId id="813" r:id="rId55"/>
    <p:sldId id="467" r:id="rId56"/>
    <p:sldId id="424" r:id="rId57"/>
    <p:sldId id="468" r:id="rId58"/>
  </p:sldIdLst>
  <p:sldSz cx="9144000" cy="6858000" type="screen4x3"/>
  <p:notesSz cx="6858000" cy="9144000"/>
  <p:defaultTextStyle>
    <a:defPPr>
      <a:defRPr lang="en-US"/>
    </a:defPPr>
    <a:lvl1pPr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1pPr>
    <a:lvl2pPr marL="456254"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2pPr>
    <a:lvl3pPr marL="912510"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3pPr>
    <a:lvl4pPr marL="1368774"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4pPr>
    <a:lvl5pPr marL="1825036"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5pPr>
    <a:lvl6pPr marL="2281290" algn="l" defTabSz="912510"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6pPr>
    <a:lvl7pPr marL="2737546" algn="l" defTabSz="912510"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7pPr>
    <a:lvl8pPr marL="3193800" algn="l" defTabSz="912510"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8pPr>
    <a:lvl9pPr marL="3650060" algn="l" defTabSz="912510"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Riesen" initials="CR" lastIdx="3" clrIdx="0"/>
  <p:cmAuthor id="1" name="Katherine Porter" initials="KA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EA6F1E"/>
    <a:srgbClr val="FFFFFF"/>
    <a:srgbClr val="A3B53D"/>
    <a:srgbClr val="FFB732"/>
    <a:srgbClr val="D13426"/>
    <a:srgbClr val="874B98"/>
    <a:srgbClr val="5D8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autoAdjust="0"/>
    <p:restoredTop sz="89644" autoAdjust="0"/>
  </p:normalViewPr>
  <p:slideViewPr>
    <p:cSldViewPr>
      <p:cViewPr varScale="1">
        <p:scale>
          <a:sx n="84" d="100"/>
          <a:sy n="84" d="100"/>
        </p:scale>
        <p:origin x="84" y="270"/>
      </p:cViewPr>
      <p:guideLst>
        <p:guide orient="horz" pos="2160"/>
        <p:guide pos="2880"/>
      </p:guideLst>
    </p:cSldViewPr>
  </p:slideViewPr>
  <p:outlineViewPr>
    <p:cViewPr>
      <p:scale>
        <a:sx n="33" d="100"/>
        <a:sy n="33" d="100"/>
      </p:scale>
      <p:origin x="0" y="0"/>
    </p:cViewPr>
    <p:sldLst>
      <p:sld r:id="rId1" collapse="1"/>
    </p:sldLst>
  </p:outlineViewPr>
  <p:notesTextViewPr>
    <p:cViewPr>
      <p:scale>
        <a:sx n="60" d="100"/>
        <a:sy n="60" d="100"/>
      </p:scale>
      <p:origin x="0" y="0"/>
    </p:cViewPr>
  </p:notesTextViewPr>
  <p:sorterViewPr>
    <p:cViewPr>
      <p:scale>
        <a:sx n="66" d="100"/>
        <a:sy n="66" d="100"/>
      </p:scale>
      <p:origin x="0" y="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86886F4-19FC-40A4-8F16-729FABF9E689}" type="slidenum">
              <a:rPr lang="en-US" altLang="en-US"/>
              <a:pPr/>
              <a:t>‹#›</a:t>
            </a:fld>
            <a:endParaRPr lang="en-US" altLang="en-US"/>
          </a:p>
        </p:txBody>
      </p:sp>
    </p:spTree>
    <p:extLst>
      <p:ext uri="{BB962C8B-B14F-4D97-AF65-F5344CB8AC3E}">
        <p14:creationId xmlns:p14="http://schemas.microsoft.com/office/powerpoint/2010/main" val="10357527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1pPr>
    <a:lvl2pPr marL="456254"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2510"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68774"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5036"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1290" algn="l" defTabSz="912510" rtl="0" eaLnBrk="1" latinLnBrk="0" hangingPunct="1">
      <a:defRPr sz="1300" kern="1200">
        <a:solidFill>
          <a:schemeClr val="tx1"/>
        </a:solidFill>
        <a:latin typeface="+mn-lt"/>
        <a:ea typeface="+mn-ea"/>
        <a:cs typeface="+mn-cs"/>
      </a:defRPr>
    </a:lvl6pPr>
    <a:lvl7pPr marL="2737546" algn="l" defTabSz="912510" rtl="0" eaLnBrk="1" latinLnBrk="0" hangingPunct="1">
      <a:defRPr sz="1300" kern="1200">
        <a:solidFill>
          <a:schemeClr val="tx1"/>
        </a:solidFill>
        <a:latin typeface="+mn-lt"/>
        <a:ea typeface="+mn-ea"/>
        <a:cs typeface="+mn-cs"/>
      </a:defRPr>
    </a:lvl7pPr>
    <a:lvl8pPr marL="3193800" algn="l" defTabSz="912510" rtl="0" eaLnBrk="1" latinLnBrk="0" hangingPunct="1">
      <a:defRPr sz="1300" kern="1200">
        <a:solidFill>
          <a:schemeClr val="tx1"/>
        </a:solidFill>
        <a:latin typeface="+mn-lt"/>
        <a:ea typeface="+mn-ea"/>
        <a:cs typeface="+mn-cs"/>
      </a:defRPr>
    </a:lvl8pPr>
    <a:lvl9pPr marL="3650060" algn="l" defTabSz="91251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2</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33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A4C4D-7CF0-43F3-ACBA-98E0D52119F6}" type="slidenum">
              <a:rPr lang="en-US" altLang="en-US"/>
              <a:pPr/>
              <a:t>11</a:t>
            </a:fld>
            <a:endParaRPr lang="en-US" altLang="en-US"/>
          </a:p>
        </p:txBody>
      </p:sp>
      <p:sp>
        <p:nvSpPr>
          <p:cNvPr id="756738" name="Rectangle 2"/>
          <p:cNvSpPr>
            <a:spLocks noGrp="1" noRot="1" noChangeAspect="1" noChangeArrowheads="1" noTextEdit="1"/>
          </p:cNvSpPr>
          <p:nvPr>
            <p:ph type="sldImg"/>
          </p:nvPr>
        </p:nvSpPr>
        <p:spPr>
          <a:xfrm>
            <a:off x="1143000" y="685800"/>
            <a:ext cx="4572000" cy="3429000"/>
          </a:xfrm>
          <a:ln/>
        </p:spPr>
      </p:sp>
      <p:sp>
        <p:nvSpPr>
          <p:cNvPr id="75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481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87BFC-6188-41D0-B80F-9AFFE1575DEE}" type="slidenum">
              <a:rPr lang="en-US" altLang="en-US"/>
              <a:pPr/>
              <a:t>12</a:t>
            </a:fld>
            <a:endParaRPr lang="en-US" altLang="en-US"/>
          </a:p>
        </p:txBody>
      </p:sp>
      <p:sp>
        <p:nvSpPr>
          <p:cNvPr id="764930" name="Rectangle 2"/>
          <p:cNvSpPr>
            <a:spLocks noGrp="1" noRot="1" noChangeAspect="1" noChangeArrowheads="1" noTextEdit="1"/>
          </p:cNvSpPr>
          <p:nvPr>
            <p:ph type="sldImg"/>
          </p:nvPr>
        </p:nvSpPr>
        <p:spPr>
          <a:xfrm>
            <a:off x="1143000" y="685800"/>
            <a:ext cx="4572000" cy="3429000"/>
          </a:xfrm>
          <a:ln/>
        </p:spPr>
      </p:sp>
      <p:sp>
        <p:nvSpPr>
          <p:cNvPr id="7649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9766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87BFC-6188-41D0-B80F-9AFFE1575DEE}" type="slidenum">
              <a:rPr lang="en-US" altLang="en-US"/>
              <a:pPr/>
              <a:t>13</a:t>
            </a:fld>
            <a:endParaRPr lang="en-US" altLang="en-US"/>
          </a:p>
        </p:txBody>
      </p:sp>
      <p:sp>
        <p:nvSpPr>
          <p:cNvPr id="764930" name="Rectangle 2"/>
          <p:cNvSpPr>
            <a:spLocks noGrp="1" noRot="1" noChangeAspect="1" noChangeArrowheads="1" noTextEdit="1"/>
          </p:cNvSpPr>
          <p:nvPr>
            <p:ph type="sldImg"/>
          </p:nvPr>
        </p:nvSpPr>
        <p:spPr>
          <a:xfrm>
            <a:off x="1143000" y="685800"/>
            <a:ext cx="4572000" cy="3429000"/>
          </a:xfrm>
          <a:ln/>
        </p:spPr>
      </p:sp>
      <p:sp>
        <p:nvSpPr>
          <p:cNvPr id="7649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9766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BC34-CFC9-4152-B3F3-F106FE2AC126}" type="slidenum">
              <a:rPr lang="en-US" altLang="en-US"/>
              <a:pPr/>
              <a:t>14</a:t>
            </a:fld>
            <a:endParaRPr lang="en-US" altLang="en-US"/>
          </a:p>
        </p:txBody>
      </p:sp>
      <p:sp>
        <p:nvSpPr>
          <p:cNvPr id="913410" name="Rectangle 2"/>
          <p:cNvSpPr>
            <a:spLocks noGrp="1" noRot="1" noChangeAspect="1" noChangeArrowheads="1" noTextEdit="1"/>
          </p:cNvSpPr>
          <p:nvPr>
            <p:ph type="sldImg"/>
          </p:nvPr>
        </p:nvSpPr>
        <p:spPr>
          <a:xfrm>
            <a:off x="1143000" y="685800"/>
            <a:ext cx="4572000" cy="3429000"/>
          </a:xfrm>
          <a:ln/>
        </p:spPr>
      </p:sp>
      <p:sp>
        <p:nvSpPr>
          <p:cNvPr id="91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60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BC34-CFC9-4152-B3F3-F106FE2AC126}" type="slidenum">
              <a:rPr lang="en-US" altLang="en-US"/>
              <a:pPr/>
              <a:t>15</a:t>
            </a:fld>
            <a:endParaRPr lang="en-US" altLang="en-US"/>
          </a:p>
        </p:txBody>
      </p:sp>
      <p:sp>
        <p:nvSpPr>
          <p:cNvPr id="913410" name="Rectangle 2"/>
          <p:cNvSpPr>
            <a:spLocks noGrp="1" noRot="1" noChangeAspect="1" noChangeArrowheads="1" noTextEdit="1"/>
          </p:cNvSpPr>
          <p:nvPr>
            <p:ph type="sldImg"/>
          </p:nvPr>
        </p:nvSpPr>
        <p:spPr>
          <a:xfrm>
            <a:off x="1143000" y="685800"/>
            <a:ext cx="4572000" cy="3429000"/>
          </a:xfrm>
          <a:ln/>
        </p:spPr>
      </p:sp>
      <p:sp>
        <p:nvSpPr>
          <p:cNvPr id="91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60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BC34-CFC9-4152-B3F3-F106FE2AC126}" type="slidenum">
              <a:rPr lang="en-US" altLang="en-US"/>
              <a:pPr/>
              <a:t>16</a:t>
            </a:fld>
            <a:endParaRPr lang="en-US" altLang="en-US"/>
          </a:p>
        </p:txBody>
      </p:sp>
      <p:sp>
        <p:nvSpPr>
          <p:cNvPr id="913410" name="Rectangle 2"/>
          <p:cNvSpPr>
            <a:spLocks noGrp="1" noRot="1" noChangeAspect="1" noChangeArrowheads="1" noTextEdit="1"/>
          </p:cNvSpPr>
          <p:nvPr>
            <p:ph type="sldImg"/>
          </p:nvPr>
        </p:nvSpPr>
        <p:spPr>
          <a:xfrm>
            <a:off x="1143000" y="685800"/>
            <a:ext cx="4572000" cy="3429000"/>
          </a:xfrm>
          <a:ln/>
        </p:spPr>
      </p:sp>
      <p:sp>
        <p:nvSpPr>
          <p:cNvPr id="91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5711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17</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18</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19</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20</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3</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0582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21</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22</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965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a:t>
            </a:r>
            <a:r>
              <a:rPr lang="en-US" b="1" dirty="0">
                <a:latin typeface="Book Antiqua" pitchFamily="18" charset="0"/>
              </a:rPr>
              <a:t>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latin typeface="Book Antiqua" pitchFamily="18" charset="0"/>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a:latin typeface="Book Antiqua" pitchFamily="18" charset="0"/>
              </a:rPr>
              <a:t>The</a:t>
            </a:r>
            <a:r>
              <a:rPr lang="en-US" b="0" baseline="0" dirty="0">
                <a:latin typeface="Book Antiqua" pitchFamily="18" charset="0"/>
              </a:rPr>
              <a:t> mole ratios of elements in a compound are given by the chemical formula.</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1st left-hand bullet] Consider the compound calcium chloride. Its chemical formula shows that each formula unit of calcium chloride contains one calcium ion and two chloride ions. Similarly, one mole of CaCl2 contains one mole of calcium ions and two moles of chloride ions. [animate 1st sub-bullet] the ratio of the subscripts is 1:2--one calcium to two chloride. [animate 2nd sub-bullet] Therefore, the mole ratio of calcium to chlorine in CaCl2 is 1:2.</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2nd left-hand bullet &amp; sub-bullets] We can apply the same thought process to any compound. In Na3PO4, the ratio of subscripts is 3:1:4, and the mole ratio of Na:P:O is 3:1:4. For every three sodium ions, there is one phosphorus atom and four oxygen atoms. Remember that the order of substances in a ratio matters. The ratio of Na:P is 3:1, not 1:3.</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3rd left-hand bullet &amp; sub-bullets] It doesn't matter how many elements or atoms are in a compound. In the organic molecule, C2H3O5N, the mole ratio of C:H:O:N is 2:3:5:1, as indicated by the subscripts.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Like all ratios, mole ratios can be reduced to their simplest whole number form. For example, consider the compound NO2 [animate 1st right-hand bullet &amp; sub-bullets]. Its mole ratio of N:O is 1:2.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2nd right-hand bullet] However, what about the compound N</a:t>
            </a:r>
            <a:r>
              <a:rPr lang="en-US" b="0" baseline="-25000" dirty="0">
                <a:latin typeface="Book Antiqua" pitchFamily="18" charset="0"/>
              </a:rPr>
              <a:t>2</a:t>
            </a:r>
            <a:r>
              <a:rPr lang="en-US" b="0" baseline="0" dirty="0">
                <a:latin typeface="Book Antiqua" pitchFamily="18" charset="0"/>
              </a:rPr>
              <a:t>O</a:t>
            </a:r>
            <a:r>
              <a:rPr lang="en-US" b="0" baseline="-25000" dirty="0">
                <a:latin typeface="Book Antiqua" pitchFamily="18" charset="0"/>
              </a:rPr>
              <a:t>4</a:t>
            </a:r>
            <a:r>
              <a:rPr lang="en-US" b="0" baseline="0" dirty="0">
                <a:latin typeface="Book Antiqua" pitchFamily="18" charset="0"/>
              </a:rPr>
              <a:t>? [animate 1st sub-bullet] Its ratio of subscripts is 2:4, but that is the same as 1:2. [animate 2nd sub-bullet] therefore, we can write the mole ratio of N:O in this compound as 2:4 or as 1:2. If you consider the simplest mole ratio, then NO2 and N2O4 have the same N:O mole ratio.</a:t>
            </a:r>
            <a:endParaRPr lang="en-US" b="0" dirty="0">
              <a:latin typeface="Book Antiqua" pitchFamily="18" charset="0"/>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a:t>
            </a:r>
            <a:r>
              <a:rPr lang="en-US" b="1" dirty="0">
                <a:latin typeface="Book Antiqua" pitchFamily="18" charset="0"/>
              </a:rPr>
              <a:t>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latin typeface="Book Antiqua" pitchFamily="18" charset="0"/>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a:latin typeface="Book Antiqua" pitchFamily="18" charset="0"/>
              </a:rPr>
              <a:t>The</a:t>
            </a:r>
            <a:r>
              <a:rPr lang="en-US" b="0" baseline="0" dirty="0">
                <a:latin typeface="Book Antiqua" pitchFamily="18" charset="0"/>
              </a:rPr>
              <a:t> mole ratios of elements in a compound are given by the chemical formula.</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1st left-hand bullet] Consider the compound calcium chloride. Its chemical formula shows that each formula unit of calcium chloride contains one calcium ion and two chloride ions. Similarly, one mole of CaCl2 contains one mole of calcium ions and two moles of chloride ions. [animate 1st sub-bullet] the ratio of the subscripts is 1:2--one calcium to two chloride. [animate 2nd sub-bullet] Therefore, the mole ratio of calcium to chlorine in CaCl2 is 1:2.</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Like all ratios, mole ratios can be reduced to their simplest whole number form. For example, consider the compound NO2 [animate 1st right-hand bullet &amp; sub-bullets]. Its mole ratio of N:O is 1:2.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2nd right-hand bullet] However, what about the compound N</a:t>
            </a:r>
            <a:r>
              <a:rPr lang="en-US" b="0" baseline="-25000" dirty="0">
                <a:latin typeface="Book Antiqua" pitchFamily="18" charset="0"/>
              </a:rPr>
              <a:t>2</a:t>
            </a:r>
            <a:r>
              <a:rPr lang="en-US" b="0" baseline="0" dirty="0">
                <a:latin typeface="Book Antiqua" pitchFamily="18" charset="0"/>
              </a:rPr>
              <a:t>O</a:t>
            </a:r>
            <a:r>
              <a:rPr lang="en-US" b="0" baseline="-25000" dirty="0">
                <a:latin typeface="Book Antiqua" pitchFamily="18" charset="0"/>
              </a:rPr>
              <a:t>4</a:t>
            </a:r>
            <a:r>
              <a:rPr lang="en-US" b="0" baseline="0" dirty="0">
                <a:latin typeface="Book Antiqua" pitchFamily="18" charset="0"/>
              </a:rPr>
              <a:t>? [animate 1st sub-bullet] Its ratio of subscripts is 2:4, but that is the same as 1:2. [animate 2nd sub-bullet] therefore, we can write the mole ratio of N:O in this compound as 2:4 or as 1:2. If you consider the simplest mole ratio, then NO2 and N2O4 have the same N:O mole ratio.</a:t>
            </a:r>
            <a:endParaRPr lang="en-US" b="0" dirty="0">
              <a:latin typeface="Book Antiqua" pitchFamily="18" charset="0"/>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C2E6F-419D-450E-8221-7EDD355ACBAC}" type="slidenum">
              <a:rPr lang="en-US" altLang="en-US"/>
              <a:pPr/>
              <a:t>29</a:t>
            </a:fld>
            <a:endParaRPr lang="en-US" altLang="en-US"/>
          </a:p>
        </p:txBody>
      </p:sp>
      <p:sp>
        <p:nvSpPr>
          <p:cNvPr id="798722" name="Rectangle 2"/>
          <p:cNvSpPr>
            <a:spLocks noGrp="1" noRot="1" noChangeAspect="1" noChangeArrowheads="1" noTextEdit="1"/>
          </p:cNvSpPr>
          <p:nvPr>
            <p:ph type="sldImg"/>
          </p:nvPr>
        </p:nvSpPr>
        <p:spPr>
          <a:xfrm>
            <a:off x="1143000" y="685800"/>
            <a:ext cx="4572000" cy="3429000"/>
          </a:xfrm>
          <a:ln/>
        </p:spPr>
      </p:sp>
      <p:sp>
        <p:nvSpPr>
          <p:cNvPr id="798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5147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1CEED-6B35-4769-99C5-043854CDB41A}" type="slidenum">
              <a:rPr lang="en-US" altLang="en-US"/>
              <a:pPr/>
              <a:t>30</a:t>
            </a:fld>
            <a:endParaRPr lang="en-US" altLang="en-US"/>
          </a:p>
        </p:txBody>
      </p:sp>
      <p:sp>
        <p:nvSpPr>
          <p:cNvPr id="802818" name="Rectangle 2"/>
          <p:cNvSpPr>
            <a:spLocks noGrp="1" noRot="1" noChangeAspect="1" noChangeArrowheads="1" noTextEdit="1"/>
          </p:cNvSpPr>
          <p:nvPr>
            <p:ph type="sldImg"/>
          </p:nvPr>
        </p:nvSpPr>
        <p:spPr>
          <a:xfrm>
            <a:off x="1143000" y="685800"/>
            <a:ext cx="4572000" cy="3429000"/>
          </a:xfrm>
          <a:ln/>
        </p:spPr>
      </p:sp>
      <p:sp>
        <p:nvSpPr>
          <p:cNvPr id="802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97045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1CEED-6B35-4769-99C5-043854CDB41A}" type="slidenum">
              <a:rPr lang="en-US" altLang="en-US"/>
              <a:pPr/>
              <a:t>31</a:t>
            </a:fld>
            <a:endParaRPr lang="en-US" altLang="en-US"/>
          </a:p>
        </p:txBody>
      </p:sp>
      <p:sp>
        <p:nvSpPr>
          <p:cNvPr id="802818" name="Rectangle 2"/>
          <p:cNvSpPr>
            <a:spLocks noGrp="1" noRot="1" noChangeAspect="1" noChangeArrowheads="1" noTextEdit="1"/>
          </p:cNvSpPr>
          <p:nvPr>
            <p:ph type="sldImg"/>
          </p:nvPr>
        </p:nvSpPr>
        <p:spPr>
          <a:xfrm>
            <a:off x="1143000" y="685800"/>
            <a:ext cx="4572000" cy="3429000"/>
          </a:xfrm>
          <a:ln/>
        </p:spPr>
      </p:sp>
      <p:sp>
        <p:nvSpPr>
          <p:cNvPr id="802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5610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33</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83350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34</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83350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35</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8335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Chemical formulas can be used to calculate molar mass.</a:t>
            </a:r>
          </a:p>
          <a:p>
            <a:pPr eaLnBrk="1" hangingPunct="1"/>
            <a:r>
              <a:rPr lang="en-US" b="1" baseline="0" dirty="0">
                <a:latin typeface="Book Antiqua" pitchFamily="18" charset="0"/>
              </a:rPr>
              <a:t>Hint1 audio:</a:t>
            </a:r>
            <a:r>
              <a:rPr lang="en-US" b="0" baseline="0" dirty="0">
                <a:latin typeface="Book Antiqua" pitchFamily="18" charset="0"/>
              </a:rPr>
              <a:t> Remember to multiply the molar mass of each element by its subscript when calculating the molar mass of the compound.</a:t>
            </a:r>
          </a:p>
          <a:p>
            <a:pPr eaLnBrk="1" hangingPunct="1"/>
            <a:r>
              <a:rPr lang="en-US" b="1" baseline="0" dirty="0">
                <a:latin typeface="Book Antiqua" pitchFamily="18" charset="0"/>
              </a:rPr>
              <a:t>Hint2 audio:</a:t>
            </a:r>
            <a:r>
              <a:rPr lang="en-US" b="0" baseline="0" dirty="0">
                <a:latin typeface="Book Antiqua" pitchFamily="18" charset="0"/>
              </a:rPr>
              <a:t> If an entity in parentheses has a subscript, that subscript applies to all elements inside the parentheses.</a:t>
            </a: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To determine the molar mass of a compound, use the subscripts</a:t>
            </a:r>
            <a:r>
              <a:rPr lang="en-US" b="0" baseline="0" dirty="0">
                <a:latin typeface="Book Antiqua" pitchFamily="18" charset="0"/>
              </a:rPr>
              <a:t> in the formula to determine how many moles of an element is needed. Multiply the subscript times the gram atomic mass and add all the gram atomic masses of the compound to determine the molar mass.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36</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810215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37</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83350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Test your understanding by solving these two problems.</a:t>
            </a:r>
          </a:p>
          <a:p>
            <a:pPr eaLnBrk="1" hangingPunct="1"/>
            <a:r>
              <a:rPr lang="en-US" b="1" baseline="0" dirty="0">
                <a:latin typeface="Book Antiqua" pitchFamily="18" charset="0"/>
              </a:rPr>
              <a:t>Hint1 audio:</a:t>
            </a:r>
            <a:r>
              <a:rPr lang="en-US" b="0" baseline="0" dirty="0">
                <a:latin typeface="Book Antiqua" pitchFamily="18" charset="0"/>
              </a:rPr>
              <a:t> Remember to assume 100 g of the substance to start with.</a:t>
            </a:r>
          </a:p>
          <a:p>
            <a:pPr eaLnBrk="1" hangingPunct="1"/>
            <a:r>
              <a:rPr lang="en-US" b="1" baseline="0" dirty="0">
                <a:latin typeface="Book Antiqua" pitchFamily="18" charset="0"/>
              </a:rPr>
              <a:t>Hint2 audio:</a:t>
            </a:r>
            <a:r>
              <a:rPr lang="en-US" b="0" baseline="0" dirty="0">
                <a:latin typeface="Book Antiqua" pitchFamily="18" charset="0"/>
              </a:rPr>
              <a:t> Make sure you are comparing molar amounts, not masses, when you calculate mole ratios.</a:t>
            </a:r>
            <a:endParaRPr lang="en-US" b="1" baseline="0" dirty="0">
              <a:latin typeface="Book Antiqua" pitchFamily="18" charset="0"/>
            </a:endParaRP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Our next segment extends</a:t>
            </a:r>
            <a:r>
              <a:rPr lang="en-US" b="0" baseline="0" dirty="0">
                <a:latin typeface="Book Antiqua" pitchFamily="18" charset="0"/>
              </a:rPr>
              <a:t> our calculations to determine the molecular formula of the compound. Knowing the molar mass of the compound allows us to determine the molecular formula from the empirical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Test your understanding by solving these two problems.</a:t>
            </a:r>
          </a:p>
          <a:p>
            <a:pPr eaLnBrk="1" hangingPunct="1"/>
            <a:r>
              <a:rPr lang="en-US" b="1" baseline="0" dirty="0">
                <a:latin typeface="Book Antiqua" pitchFamily="18" charset="0"/>
              </a:rPr>
              <a:t>Hint1 audio:</a:t>
            </a:r>
            <a:r>
              <a:rPr lang="en-US" b="0" baseline="0" dirty="0">
                <a:latin typeface="Book Antiqua" pitchFamily="18" charset="0"/>
              </a:rPr>
              <a:t> Remember to assume 100 g of the substance to start with.</a:t>
            </a:r>
          </a:p>
          <a:p>
            <a:pPr eaLnBrk="1" hangingPunct="1"/>
            <a:r>
              <a:rPr lang="en-US" b="1" baseline="0" dirty="0">
                <a:latin typeface="Book Antiqua" pitchFamily="18" charset="0"/>
              </a:rPr>
              <a:t>Hint2 audio:</a:t>
            </a:r>
            <a:r>
              <a:rPr lang="en-US" b="0" baseline="0" dirty="0">
                <a:latin typeface="Book Antiqua" pitchFamily="18" charset="0"/>
              </a:rPr>
              <a:t> Make sure you are comparing molar amounts, not masses, when you calculate mole ratios.</a:t>
            </a:r>
            <a:endParaRPr lang="en-US" b="1" baseline="0" dirty="0">
              <a:latin typeface="Book Antiqua" pitchFamily="18" charset="0"/>
            </a:endParaRP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Our next segment extends</a:t>
            </a:r>
            <a:r>
              <a:rPr lang="en-US" b="0" baseline="0" dirty="0">
                <a:latin typeface="Book Antiqua" pitchFamily="18" charset="0"/>
              </a:rPr>
              <a:t> our calculations to determine the molecular formula of the compound. Knowing the molar mass of the compound allows us to determine the molecular formula from the empirical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Test your understanding by solving these two problems.</a:t>
            </a:r>
          </a:p>
          <a:p>
            <a:pPr eaLnBrk="1" hangingPunct="1"/>
            <a:r>
              <a:rPr lang="en-US" b="1" baseline="0" dirty="0">
                <a:latin typeface="Book Antiqua" pitchFamily="18" charset="0"/>
              </a:rPr>
              <a:t>Hint1 audio:</a:t>
            </a:r>
            <a:r>
              <a:rPr lang="en-US" b="0" baseline="0" dirty="0">
                <a:latin typeface="Book Antiqua" pitchFamily="18" charset="0"/>
              </a:rPr>
              <a:t> Remember to assume 100 g of the substance to start with.</a:t>
            </a:r>
          </a:p>
          <a:p>
            <a:pPr eaLnBrk="1" hangingPunct="1"/>
            <a:r>
              <a:rPr lang="en-US" b="1" baseline="0" dirty="0">
                <a:latin typeface="Book Antiqua" pitchFamily="18" charset="0"/>
              </a:rPr>
              <a:t>Hint2 audio:</a:t>
            </a:r>
            <a:r>
              <a:rPr lang="en-US" b="0" baseline="0" dirty="0">
                <a:latin typeface="Book Antiqua" pitchFamily="18" charset="0"/>
              </a:rPr>
              <a:t> Make sure you are comparing molar amounts, not masses, when you calculate mole ratios.</a:t>
            </a:r>
            <a:endParaRPr lang="en-US" b="1" baseline="0" dirty="0">
              <a:latin typeface="Book Antiqua" pitchFamily="18" charset="0"/>
            </a:endParaRP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Our next segment extends</a:t>
            </a:r>
            <a:r>
              <a:rPr lang="en-US" b="0" baseline="0" dirty="0">
                <a:latin typeface="Book Antiqua" pitchFamily="18" charset="0"/>
              </a:rPr>
              <a:t> our calculations to determine the molecular formula of the compound. Knowing the molar mass of the compound allows us to determine the molecular formula from the empirical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35307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5</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880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Chemical formulas can be used to calculate molar mass.</a:t>
            </a:r>
          </a:p>
          <a:p>
            <a:pPr eaLnBrk="1" hangingPunct="1"/>
            <a:r>
              <a:rPr lang="en-US" b="1" baseline="0" dirty="0">
                <a:latin typeface="Book Antiqua" pitchFamily="18" charset="0"/>
              </a:rPr>
              <a:t>Hint1 audio:</a:t>
            </a:r>
            <a:r>
              <a:rPr lang="en-US" b="0" baseline="0" dirty="0">
                <a:latin typeface="Book Antiqua" pitchFamily="18" charset="0"/>
              </a:rPr>
              <a:t> Remember to multiply the molar mass of each element by its subscript when calculating the molar mass of the compound.</a:t>
            </a:r>
          </a:p>
          <a:p>
            <a:pPr eaLnBrk="1" hangingPunct="1"/>
            <a:r>
              <a:rPr lang="en-US" b="1" baseline="0" dirty="0">
                <a:latin typeface="Book Antiqua" pitchFamily="18" charset="0"/>
              </a:rPr>
              <a:t>Hint2 audio:</a:t>
            </a:r>
            <a:r>
              <a:rPr lang="en-US" b="0" baseline="0" dirty="0">
                <a:latin typeface="Book Antiqua" pitchFamily="18" charset="0"/>
              </a:rPr>
              <a:t> If an entity in parentheses has a subscript, that subscript applies to all elements inside the parentheses.</a:t>
            </a: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To determine the molar mass of a compound, use the subscripts</a:t>
            </a:r>
            <a:r>
              <a:rPr lang="en-US" b="0" baseline="0" dirty="0">
                <a:latin typeface="Book Antiqua" pitchFamily="18" charset="0"/>
              </a:rPr>
              <a:t> in the formula to determine how many moles of an element is needed. Multiply the subscript times the gram atomic mass and add all the gram atomic masses of the compound to determine the molar mass.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eaLnBrk="1" hangingPunct="1"/>
            <a:r>
              <a:rPr lang="en-US" b="1" dirty="0"/>
              <a:t>Timing ≈ </a:t>
            </a:r>
            <a:r>
              <a:rPr lang="en-US" b="1" dirty="0">
                <a:latin typeface="Book Antiqua" pitchFamily="18" charset="0"/>
              </a:rPr>
              <a:t>0.5 min</a:t>
            </a:r>
          </a:p>
          <a:p>
            <a:pPr eaLnBrk="1" hangingPunct="1"/>
            <a:endParaRPr lang="en-US" b="1" dirty="0">
              <a:latin typeface="Book Antiqua" pitchFamily="18" charset="0"/>
            </a:endParaRPr>
          </a:p>
          <a:p>
            <a:pPr eaLnBrk="1" hangingPunct="1"/>
            <a:r>
              <a:rPr lang="en-US" b="1" dirty="0">
                <a:latin typeface="Book Antiqua" pitchFamily="18" charset="0"/>
              </a:rPr>
              <a:t>Recap:</a:t>
            </a:r>
            <a:r>
              <a:rPr lang="en-US" b="0" dirty="0">
                <a:latin typeface="Book Antiqua" pitchFamily="18" charset="0"/>
              </a:rPr>
              <a:t> You have learned and reviewed the</a:t>
            </a:r>
            <a:r>
              <a:rPr lang="en-US" b="0" baseline="0" dirty="0">
                <a:latin typeface="Book Antiqua" pitchFamily="18" charset="0"/>
              </a:rPr>
              <a:t> concept of molar mass. You know that to calculate the molar mass of a compound, you need to use the subscripts of the elements from the chemical formula. </a:t>
            </a:r>
          </a:p>
          <a:p>
            <a:pPr eaLnBrk="1" hangingPunct="1"/>
            <a:r>
              <a:rPr lang="en-US" b="1" baseline="0" dirty="0">
                <a:latin typeface="Book Antiqua" pitchFamily="18" charset="0"/>
              </a:rPr>
              <a:t>Connect:</a:t>
            </a:r>
            <a:r>
              <a:rPr lang="en-US" b="0" baseline="0" dirty="0">
                <a:latin typeface="Book Antiqua" pitchFamily="18" charset="0"/>
              </a:rPr>
              <a:t> The subscripts of the elements in a chemical formula provide the ratio of the elements that make up the compound. This ratio of moles can be use to provide more information about the compound.</a:t>
            </a:r>
          </a:p>
          <a:p>
            <a:pPr eaLnBrk="1" hangingPunct="1"/>
            <a:r>
              <a:rPr lang="en-US" b="1" baseline="0" dirty="0">
                <a:latin typeface="Book Antiqua" pitchFamily="18" charset="0"/>
              </a:rPr>
              <a:t>Preview:</a:t>
            </a:r>
            <a:r>
              <a:rPr lang="en-US" b="0" baseline="0" dirty="0">
                <a:latin typeface="Book Antiqua" pitchFamily="18" charset="0"/>
              </a:rPr>
              <a:t> Mole ratios that are in the simplest form provide an empirical formula of a compound. The actual molar ratio of elements in a compound provides the molecular formula. In this segment, we will compare and contrast empirical and molecular formulas.</a:t>
            </a:r>
            <a:endParaRPr lang="en-US" b="1" dirty="0">
              <a:latin typeface="Book Antiqua" pitchFamily="18" charset="0"/>
            </a:endParaRPr>
          </a:p>
          <a:p>
            <a:pPr eaLnBrk="1" hangingPunct="1"/>
            <a:r>
              <a:rPr lang="en-US" dirty="0">
                <a:latin typeface="Book Antiqua" pitchFamily="18" charset="0"/>
              </a:rPr>
              <a:t> </a:t>
            </a:r>
          </a:p>
          <a:p>
            <a:pPr eaLnBrk="1" hangingPunct="1"/>
            <a:r>
              <a:rPr lang="en-US" b="1" u="sng" dirty="0">
                <a:latin typeface="Book Antiqua" pitchFamily="18" charset="0"/>
              </a:rPr>
              <a:t>SOURCES:</a:t>
            </a:r>
          </a:p>
          <a:p>
            <a:pPr eaLnBrk="1" hangingPunct="1"/>
            <a:r>
              <a:rPr lang="en-US" dirty="0">
                <a:latin typeface="Book Antiqua" pitchFamily="18" charset="0"/>
              </a:rPr>
              <a:t>http://en.wikipedia.org/wiki/File:Nitrogen-dioxide-3D-vdW.png</a:t>
            </a:r>
          </a:p>
          <a:p>
            <a:pPr eaLnBrk="1" hangingPunct="1"/>
            <a:r>
              <a:rPr lang="en-US" dirty="0">
                <a:latin typeface="Book Antiqua" pitchFamily="18" charset="0"/>
              </a:rPr>
              <a:t>http://en.wikipedia.org/wiki/File:Dinitrogen-tetroxide-3D-vdW.png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9891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3C4D9-DE55-4191-9937-15B75D87CA41}" type="slidenum">
              <a:rPr lang="en-US" altLang="en-US"/>
              <a:pPr/>
              <a:t>8</a:t>
            </a:fld>
            <a:endParaRPr lang="en-US" altLang="en-US"/>
          </a:p>
        </p:txBody>
      </p:sp>
      <p:sp>
        <p:nvSpPr>
          <p:cNvPr id="412674" name="Rectangle 2"/>
          <p:cNvSpPr>
            <a:spLocks noGrp="1" noRot="1" noChangeAspect="1" noChangeArrowheads="1" noTextEdit="1"/>
          </p:cNvSpPr>
          <p:nvPr>
            <p:ph type="sldImg"/>
          </p:nvPr>
        </p:nvSpPr>
        <p:spPr>
          <a:xfrm>
            <a:off x="1143000" y="685800"/>
            <a:ext cx="4572000" cy="3429000"/>
          </a:xfrm>
          <a:ln/>
        </p:spPr>
      </p:sp>
      <p:sp>
        <p:nvSpPr>
          <p:cNvPr id="412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6037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A4C4D-7CF0-43F3-ACBA-98E0D52119F6}" type="slidenum">
              <a:rPr lang="en-US" altLang="en-US"/>
              <a:pPr/>
              <a:t>9</a:t>
            </a:fld>
            <a:endParaRPr lang="en-US" altLang="en-US"/>
          </a:p>
        </p:txBody>
      </p:sp>
      <p:sp>
        <p:nvSpPr>
          <p:cNvPr id="756738" name="Rectangle 2"/>
          <p:cNvSpPr>
            <a:spLocks noGrp="1" noRot="1" noChangeAspect="1" noChangeArrowheads="1" noTextEdit="1"/>
          </p:cNvSpPr>
          <p:nvPr>
            <p:ph type="sldImg"/>
          </p:nvPr>
        </p:nvSpPr>
        <p:spPr>
          <a:xfrm>
            <a:off x="1143000" y="685800"/>
            <a:ext cx="4572000" cy="3429000"/>
          </a:xfrm>
          <a:ln/>
        </p:spPr>
      </p:sp>
      <p:sp>
        <p:nvSpPr>
          <p:cNvPr id="75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3701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A4C4D-7CF0-43F3-ACBA-98E0D52119F6}" type="slidenum">
              <a:rPr lang="en-US" altLang="en-US"/>
              <a:pPr/>
              <a:t>10</a:t>
            </a:fld>
            <a:endParaRPr lang="en-US" altLang="en-US"/>
          </a:p>
        </p:txBody>
      </p:sp>
      <p:sp>
        <p:nvSpPr>
          <p:cNvPr id="756738" name="Rectangle 2"/>
          <p:cNvSpPr>
            <a:spLocks noGrp="1" noRot="1" noChangeAspect="1" noChangeArrowheads="1" noTextEdit="1"/>
          </p:cNvSpPr>
          <p:nvPr>
            <p:ph type="sldImg"/>
          </p:nvPr>
        </p:nvSpPr>
        <p:spPr>
          <a:xfrm>
            <a:off x="1143000" y="685800"/>
            <a:ext cx="4572000" cy="3429000"/>
          </a:xfrm>
          <a:ln/>
        </p:spPr>
      </p:sp>
      <p:sp>
        <p:nvSpPr>
          <p:cNvPr id="75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595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59"/>
            <a:ext cx="6858000" cy="1655763"/>
          </a:xfrm>
        </p:spPr>
        <p:txBody>
          <a:bodyPr/>
          <a:lstStyle>
            <a:lvl1pPr marL="0" indent="0" algn="ctr">
              <a:buNone/>
              <a:defRPr sz="2300"/>
            </a:lvl1pPr>
            <a:lvl2pPr marL="456254" indent="0" algn="ctr">
              <a:buNone/>
              <a:defRPr sz="2100"/>
            </a:lvl2pPr>
            <a:lvl3pPr marL="912510" indent="0" algn="ctr">
              <a:buNone/>
              <a:defRPr sz="1900"/>
            </a:lvl3pPr>
            <a:lvl4pPr marL="1368774" indent="0" algn="ctr">
              <a:buNone/>
              <a:defRPr sz="1700"/>
            </a:lvl4pPr>
            <a:lvl5pPr marL="1825036" indent="0" algn="ctr">
              <a:buNone/>
              <a:defRPr sz="1700"/>
            </a:lvl5pPr>
            <a:lvl6pPr marL="2281290" indent="0" algn="ctr">
              <a:buNone/>
              <a:defRPr sz="1700"/>
            </a:lvl6pPr>
            <a:lvl7pPr marL="2737546" indent="0" algn="ctr">
              <a:buNone/>
              <a:defRPr sz="1700"/>
            </a:lvl7pPr>
            <a:lvl8pPr marL="3193800" indent="0" algn="ctr">
              <a:buNone/>
              <a:defRPr sz="1700"/>
            </a:lvl8pPr>
            <a:lvl9pPr marL="3650060" indent="0" algn="ctr">
              <a:buNone/>
              <a:defRPr sz="1700"/>
            </a:lvl9pPr>
          </a:lstStyle>
          <a:p>
            <a:r>
              <a:rPr lang="en-US"/>
              <a:t>Click to edit Master subtitle style</a:t>
            </a:r>
          </a:p>
        </p:txBody>
      </p:sp>
    </p:spTree>
    <p:extLst>
      <p:ext uri="{BB962C8B-B14F-4D97-AF65-F5344CB8AC3E}">
        <p14:creationId xmlns:p14="http://schemas.microsoft.com/office/powerpoint/2010/main" val="9057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384738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057401"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13917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
            <a:ext cx="3581399"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581399" y="6553200"/>
            <a:ext cx="4648200" cy="304800"/>
          </a:xfrm>
        </p:spPr>
        <p:txBody>
          <a:bodyPr/>
          <a:lstStyle>
            <a:lvl1pPr>
              <a:defRPr/>
            </a:lvl1pPr>
          </a:lstStyle>
          <a:p>
            <a:r>
              <a:rPr lang="en-US" altLang="en-US"/>
              <a:t>Chapter 10B</a:t>
            </a:r>
          </a:p>
        </p:txBody>
      </p:sp>
    </p:spTree>
    <p:extLst>
      <p:ext uri="{BB962C8B-B14F-4D97-AF65-F5344CB8AC3E}">
        <p14:creationId xmlns:p14="http://schemas.microsoft.com/office/powerpoint/2010/main" val="17723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3072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5674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10"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2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9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2" y="528629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0793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61587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5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5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5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5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6993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08" y="213128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4074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1264884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7159" indent="-1357159"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1724" tIns="45394" rIns="381724" bIns="45394"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a:solidFill>
                  <a:srgbClr val="FFFFFF"/>
                </a:solidFill>
                <a:latin typeface="Arial" charset="0"/>
                <a:ea typeface="ＭＳ Ｐゴシック" panose="020B0600070205080204" pitchFamily="34" charset="-128"/>
              </a:rPr>
              <a:t>Chapter 10B</a:t>
            </a:r>
            <a:endParaRPr lang="en-US" dirty="0">
              <a:solidFill>
                <a:srgbClr val="FFFFFF"/>
              </a:solidFill>
              <a:latin typeface="Arial" charset="0"/>
              <a:ea typeface="ＭＳ Ｐゴシック" panose="020B0600070205080204" pitchFamily="34" charset="-128"/>
            </a:endParaRPr>
          </a:p>
        </p:txBody>
      </p:sp>
    </p:spTree>
    <p:extLst>
      <p:ext uri="{BB962C8B-B14F-4D97-AF65-F5344CB8AC3E}">
        <p14:creationId xmlns:p14="http://schemas.microsoft.com/office/powerpoint/2010/main" val="699703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0168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44" anchor="ctr" anchorCtr="0"/>
          <a:lstStyle>
            <a:lvl1pPr marL="1074992" indent="-1074992"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5059" tIns="45587" rIns="345059" bIns="45587"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a:solidFill>
                  <a:srgbClr val="FFFFFF"/>
                </a:solidFill>
                <a:latin typeface="Arial" charset="0"/>
                <a:ea typeface="+mn-ea"/>
              </a:rPr>
              <a:t>Chapter 10B</a:t>
            </a:r>
            <a:endParaRPr lang="en-US" dirty="0">
              <a:solidFill>
                <a:srgbClr val="FFFFFF"/>
              </a:solidFill>
              <a:latin typeface="Arial" charset="0"/>
              <a:ea typeface="+mn-ea"/>
            </a:endParaRPr>
          </a:p>
        </p:txBody>
      </p:sp>
    </p:spTree>
    <p:extLst>
      <p:ext uri="{BB962C8B-B14F-4D97-AF65-F5344CB8AC3E}">
        <p14:creationId xmlns:p14="http://schemas.microsoft.com/office/powerpoint/2010/main" val="1330155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5059"/>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60284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71969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33503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13212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68233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5484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5" y="223525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824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5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84"/>
            <a:ext cx="7886701" cy="1500188"/>
          </a:xfrm>
        </p:spPr>
        <p:txBody>
          <a:bodyPr/>
          <a:lstStyle>
            <a:lvl1pPr marL="0" indent="0">
              <a:buNone/>
              <a:defRPr sz="2300"/>
            </a:lvl1pPr>
            <a:lvl2pPr marL="456254" indent="0">
              <a:buNone/>
              <a:defRPr sz="2100"/>
            </a:lvl2pPr>
            <a:lvl3pPr marL="912510" indent="0">
              <a:buNone/>
              <a:defRPr sz="1900"/>
            </a:lvl3pPr>
            <a:lvl4pPr marL="1368774" indent="0">
              <a:buNone/>
              <a:defRPr sz="1700"/>
            </a:lvl4pPr>
            <a:lvl5pPr marL="1825036" indent="0">
              <a:buNone/>
              <a:defRPr sz="1700"/>
            </a:lvl5pPr>
            <a:lvl6pPr marL="2281290" indent="0">
              <a:buNone/>
              <a:defRPr sz="1700"/>
            </a:lvl6pPr>
            <a:lvl7pPr marL="2737546" indent="0">
              <a:buNone/>
              <a:defRPr sz="1700"/>
            </a:lvl7pPr>
            <a:lvl8pPr marL="3193800" indent="0">
              <a:buNone/>
              <a:defRPr sz="1700"/>
            </a:lvl8pPr>
            <a:lvl9pPr marL="3650060"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33657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7" y="528624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1159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86698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15471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8449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61689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894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1" y="223524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26569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3" y="528623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8283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41163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262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4213447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46419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98" rIns="345298" bIns="19183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9250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890131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1" y="528623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2984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12899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23654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7" y="213123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228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020" indent="-13640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665" tIns="45625" rIns="383665" bIns="4562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Percentage Composition and Molecular Formula</a:t>
            </a:r>
          </a:p>
        </p:txBody>
      </p:sp>
    </p:spTree>
    <p:extLst>
      <p:ext uri="{BB962C8B-B14F-4D97-AF65-F5344CB8AC3E}">
        <p14:creationId xmlns:p14="http://schemas.microsoft.com/office/powerpoint/2010/main" val="140647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9063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98" rIns="345298" bIns="19183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752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4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54" y="1681184"/>
            <a:ext cx="3868737" cy="823913"/>
          </a:xfrm>
        </p:spPr>
        <p:txBody>
          <a:bodyPr anchor="b"/>
          <a:lstStyle>
            <a:lvl1pPr marL="0" indent="0">
              <a:buNone/>
              <a:defRPr sz="2300" b="1"/>
            </a:lvl1pPr>
            <a:lvl2pPr marL="456254" indent="0">
              <a:buNone/>
              <a:defRPr sz="2100" b="1"/>
            </a:lvl2pPr>
            <a:lvl3pPr marL="912510" indent="0">
              <a:buNone/>
              <a:defRPr sz="1900" b="1"/>
            </a:lvl3pPr>
            <a:lvl4pPr marL="1368774" indent="0">
              <a:buNone/>
              <a:defRPr sz="1700" b="1"/>
            </a:lvl4pPr>
            <a:lvl5pPr marL="1825036" indent="0">
              <a:buNone/>
              <a:defRPr sz="1700" b="1"/>
            </a:lvl5pPr>
            <a:lvl6pPr marL="2281290" indent="0">
              <a:buNone/>
              <a:defRPr sz="1700" b="1"/>
            </a:lvl6pPr>
            <a:lvl7pPr marL="2737546" indent="0">
              <a:buNone/>
              <a:defRPr sz="1700" b="1"/>
            </a:lvl7pPr>
            <a:lvl8pPr marL="3193800" indent="0">
              <a:buNone/>
              <a:defRPr sz="1700" b="1"/>
            </a:lvl8pPr>
            <a:lvl9pPr marL="3650060"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54" y="250509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84"/>
            <a:ext cx="3887788" cy="823913"/>
          </a:xfrm>
        </p:spPr>
        <p:txBody>
          <a:bodyPr anchor="b"/>
          <a:lstStyle>
            <a:lvl1pPr marL="0" indent="0">
              <a:buNone/>
              <a:defRPr sz="2300" b="1"/>
            </a:lvl1pPr>
            <a:lvl2pPr marL="456254" indent="0">
              <a:buNone/>
              <a:defRPr sz="2100" b="1"/>
            </a:lvl2pPr>
            <a:lvl3pPr marL="912510" indent="0">
              <a:buNone/>
              <a:defRPr sz="1900" b="1"/>
            </a:lvl3pPr>
            <a:lvl4pPr marL="1368774" indent="0">
              <a:buNone/>
              <a:defRPr sz="1700" b="1"/>
            </a:lvl4pPr>
            <a:lvl5pPr marL="1825036" indent="0">
              <a:buNone/>
              <a:defRPr sz="1700" b="1"/>
            </a:lvl5pPr>
            <a:lvl6pPr marL="2281290" indent="0">
              <a:buNone/>
              <a:defRPr sz="1700" b="1"/>
            </a:lvl6pPr>
            <a:lvl7pPr marL="2737546" indent="0">
              <a:buNone/>
              <a:defRPr sz="1700" b="1"/>
            </a:lvl7pPr>
            <a:lvl8pPr marL="3193800" indent="0">
              <a:buNone/>
              <a:defRPr sz="1700" b="1"/>
            </a:lvl8pPr>
            <a:lvl9pPr marL="3650060"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9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1075820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744934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1" y="528623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74018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91649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87357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7" y="213123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18855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020" indent="-13640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665" tIns="45625" rIns="383665" bIns="4562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Percentage Composition and Molecular Formula</a:t>
            </a:r>
          </a:p>
        </p:txBody>
      </p:sp>
    </p:spTree>
    <p:extLst>
      <p:ext uri="{BB962C8B-B14F-4D97-AF65-F5344CB8AC3E}">
        <p14:creationId xmlns:p14="http://schemas.microsoft.com/office/powerpoint/2010/main" val="930759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20617530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77" anchor="ctr" anchorCtr="0"/>
          <a:lstStyle>
            <a:lvl1pPr marL="1075979" indent="-1075979"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5378" tIns="45629" rIns="345378" bIns="45629"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Percentage Composition and Molecular Formula</a:t>
            </a:r>
          </a:p>
        </p:txBody>
      </p:sp>
    </p:spTree>
    <p:extLst>
      <p:ext uri="{BB962C8B-B14F-4D97-AF65-F5344CB8AC3E}">
        <p14:creationId xmlns:p14="http://schemas.microsoft.com/office/powerpoint/2010/main" val="1333775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5378"/>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380531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802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566483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943163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25567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15" rIns="345615" bIns="19200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85869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738048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9"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3" y="528622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5471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1"/>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1"/>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3"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3"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16870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23074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3"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0" y="213122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0771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7" y="4800600"/>
            <a:ext cx="9143996" cy="2057400"/>
          </a:xfrm>
        </p:spPr>
        <p:txBody>
          <a:bodyPr anchor="ctr" anchorCtr="0"/>
          <a:lstStyle>
            <a:lvl1pPr marL="1365272" indent="-136527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4018" tIns="45667" rIns="384018" bIns="45667"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Percentage Composition and Molecular Formula</a:t>
            </a:r>
          </a:p>
        </p:txBody>
      </p:sp>
    </p:spTree>
    <p:extLst>
      <p:ext uri="{BB962C8B-B14F-4D97-AF65-F5344CB8AC3E}">
        <p14:creationId xmlns:p14="http://schemas.microsoft.com/office/powerpoint/2010/main" val="1697573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0264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1813611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17875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351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73068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09958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5954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0021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456235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15" rIns="345615" bIns="19200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98944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534184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9"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3" y="528622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6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0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21"/>
            <a:ext cx="2949576" cy="3811588"/>
          </a:xfrm>
        </p:spPr>
        <p:txBody>
          <a:bodyPr/>
          <a:lstStyle>
            <a:lvl1pPr marL="0" indent="0">
              <a:buNone/>
              <a:defRPr sz="1700"/>
            </a:lvl1pPr>
            <a:lvl2pPr marL="456254" indent="0">
              <a:buNone/>
              <a:defRPr sz="1500"/>
            </a:lvl2pPr>
            <a:lvl3pPr marL="912510" indent="0">
              <a:buNone/>
              <a:defRPr sz="1300"/>
            </a:lvl3pPr>
            <a:lvl4pPr marL="1368774" indent="0">
              <a:buNone/>
              <a:defRPr sz="1100"/>
            </a:lvl4pPr>
            <a:lvl5pPr marL="1825036" indent="0">
              <a:buNone/>
              <a:defRPr sz="1100"/>
            </a:lvl5pPr>
            <a:lvl6pPr marL="2281290" indent="0">
              <a:buNone/>
              <a:defRPr sz="1100"/>
            </a:lvl6pPr>
            <a:lvl7pPr marL="2737546" indent="0">
              <a:buNone/>
              <a:defRPr sz="1100"/>
            </a:lvl7pPr>
            <a:lvl8pPr marL="3193800" indent="0">
              <a:buNone/>
              <a:defRPr sz="1100"/>
            </a:lvl8pPr>
            <a:lvl9pPr marL="3650060"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27975399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1"/>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1"/>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3"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3"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385243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34911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3"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0" y="213122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699837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7" y="4800600"/>
            <a:ext cx="9143996" cy="2057400"/>
          </a:xfrm>
        </p:spPr>
        <p:txBody>
          <a:bodyPr anchor="ctr" anchorCtr="0"/>
          <a:lstStyle>
            <a:lvl1pPr marL="1365272" indent="-136527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4018" tIns="45667" rIns="384018" bIns="45667"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Percentage Composition and Molecular Formula</a:t>
            </a:r>
          </a:p>
        </p:txBody>
      </p:sp>
    </p:spTree>
    <p:extLst>
      <p:ext uri="{BB962C8B-B14F-4D97-AF65-F5344CB8AC3E}">
        <p14:creationId xmlns:p14="http://schemas.microsoft.com/office/powerpoint/2010/main" val="28942600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4711175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01508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695150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1853495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957389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3298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04" y="987425"/>
            <a:ext cx="4629151" cy="4873625"/>
          </a:xfrm>
        </p:spPr>
        <p:txBody>
          <a:bodyPr/>
          <a:lstStyle>
            <a:lvl1pPr marL="0" indent="0">
              <a:buNone/>
              <a:defRPr sz="3200"/>
            </a:lvl1pPr>
            <a:lvl2pPr marL="456254" indent="0">
              <a:buNone/>
              <a:defRPr sz="2700"/>
            </a:lvl2pPr>
            <a:lvl3pPr marL="912510" indent="0">
              <a:buNone/>
              <a:defRPr sz="2300"/>
            </a:lvl3pPr>
            <a:lvl4pPr marL="1368774" indent="0">
              <a:buNone/>
              <a:defRPr sz="2100"/>
            </a:lvl4pPr>
            <a:lvl5pPr marL="1825036" indent="0">
              <a:buNone/>
              <a:defRPr sz="2100"/>
            </a:lvl5pPr>
            <a:lvl6pPr marL="2281290" indent="0">
              <a:buNone/>
              <a:defRPr sz="2100"/>
            </a:lvl6pPr>
            <a:lvl7pPr marL="2737546" indent="0">
              <a:buNone/>
              <a:defRPr sz="2100"/>
            </a:lvl7pPr>
            <a:lvl8pPr marL="3193800" indent="0">
              <a:buNone/>
              <a:defRPr sz="2100"/>
            </a:lvl8pPr>
            <a:lvl9pPr marL="3650060" indent="0">
              <a:buNone/>
              <a:defRPr sz="2100"/>
            </a:lvl9pPr>
          </a:lstStyle>
          <a:p>
            <a:endParaRPr lang="en-US"/>
          </a:p>
        </p:txBody>
      </p:sp>
      <p:sp>
        <p:nvSpPr>
          <p:cNvPr id="4" name="Text Placeholder 3"/>
          <p:cNvSpPr>
            <a:spLocks noGrp="1"/>
          </p:cNvSpPr>
          <p:nvPr>
            <p:ph type="body" sz="half" idx="2"/>
          </p:nvPr>
        </p:nvSpPr>
        <p:spPr>
          <a:xfrm>
            <a:off x="630242" y="2057421"/>
            <a:ext cx="2949576" cy="3811588"/>
          </a:xfrm>
        </p:spPr>
        <p:txBody>
          <a:bodyPr/>
          <a:lstStyle>
            <a:lvl1pPr marL="0" indent="0">
              <a:buNone/>
              <a:defRPr sz="1700"/>
            </a:lvl1pPr>
            <a:lvl2pPr marL="456254" indent="0">
              <a:buNone/>
              <a:defRPr sz="1500"/>
            </a:lvl2pPr>
            <a:lvl3pPr marL="912510" indent="0">
              <a:buNone/>
              <a:defRPr sz="1300"/>
            </a:lvl3pPr>
            <a:lvl4pPr marL="1368774" indent="0">
              <a:buNone/>
              <a:defRPr sz="1100"/>
            </a:lvl4pPr>
            <a:lvl5pPr marL="1825036" indent="0">
              <a:buNone/>
              <a:defRPr sz="1100"/>
            </a:lvl5pPr>
            <a:lvl6pPr marL="2281290" indent="0">
              <a:buNone/>
              <a:defRPr sz="1100"/>
            </a:lvl6pPr>
            <a:lvl7pPr marL="2737546" indent="0">
              <a:buNone/>
              <a:defRPr sz="1100"/>
            </a:lvl7pPr>
            <a:lvl8pPr marL="3193800" indent="0">
              <a:buNone/>
              <a:defRPr sz="1100"/>
            </a:lvl8pPr>
            <a:lvl9pPr marL="3650060"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35516522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28727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412548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448063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0074672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74633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2.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3.jpeg"/><Relationship Id="rId5" Type="http://schemas.openxmlformats.org/officeDocument/2006/relationships/theme" Target="../theme/theme8.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58000"/>
          </a:schemeClr>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 y="2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250" tIns="45625" rIns="91250" bIns="45625" anchor="ctr"/>
          <a:lstStyle/>
          <a:p>
            <a:endParaRPr lang="en-US"/>
          </a:p>
        </p:txBody>
      </p:sp>
      <p:sp>
        <p:nvSpPr>
          <p:cNvPr id="1026" name="Rectangle 2"/>
          <p:cNvSpPr>
            <a:spLocks noGrp="1" noChangeArrowheads="1"/>
          </p:cNvSpPr>
          <p:nvPr>
            <p:ph type="title"/>
          </p:nvPr>
        </p:nvSpPr>
        <p:spPr bwMode="auto">
          <a:xfrm>
            <a:off x="5334000" y="152400"/>
            <a:ext cx="358139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581399" y="6553200"/>
            <a:ext cx="4648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t" anchorCtr="0" compatLnSpc="1">
            <a:prstTxWarp prst="textNoShape">
              <a:avLst/>
            </a:prstTxWarp>
          </a:bodyPr>
          <a:lstStyle>
            <a:lvl1pPr algn="ctr">
              <a:defRPr sz="800"/>
            </a:lvl1pPr>
          </a:lstStyle>
          <a:p>
            <a:r>
              <a:rPr lang="en-US" altLang="en-US"/>
              <a:t>Chapter 10B</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65"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00"/>
            <a:ext cx="5029200" cy="923138"/>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250" tIns="45625" rIns="91250" bIns="45625">
            <a:spAutoFit/>
          </a:bodyPr>
          <a:lstStyle>
            <a:lvl1pPr marL="804863" indent="-804863">
              <a:defRPr sz="2400">
                <a:solidFill>
                  <a:schemeClr val="tx1"/>
                </a:solidFill>
                <a:latin typeface="Arial" panose="020B0604020202020204" pitchFamily="34" charset="0"/>
                <a:ea typeface="MS PGothic" panose="020B0600070205080204" pitchFamily="34" charset="-128"/>
              </a:defRPr>
            </a:lvl1pPr>
            <a:lvl2pPr marL="919163">
              <a:defRPr sz="2400">
                <a:solidFill>
                  <a:schemeClr val="tx1"/>
                </a:solidFill>
                <a:latin typeface="Arial" panose="020B0604020202020204" pitchFamily="34" charset="0"/>
                <a:ea typeface="MS PGothic" panose="020B0600070205080204" pitchFamily="34" charset="-128"/>
              </a:defRPr>
            </a:lvl2pPr>
            <a:lvl3pPr marL="1033463">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80" charset="-128"/>
              </a:rPr>
              <a:t>10.1 The Mole: A Measure-ment of Matter</a:t>
            </a:r>
            <a:endParaRPr lang="en-US" altLang="en-US" sz="2700" b="1">
              <a:solidFill>
                <a:srgbClr val="5D88A2"/>
              </a:solidFill>
              <a:effectLst>
                <a:outerShdw blurRad="38100" dist="38100" dir="2700000" algn="tl">
                  <a:srgbClr val="C0C0C0"/>
                </a:outerShdw>
              </a:effectLst>
            </a:endParaRPr>
          </a:p>
        </p:txBody>
      </p:sp>
      <p:sp>
        <p:nvSpPr>
          <p:cNvPr id="1037" name="Text Box 13"/>
          <p:cNvSpPr txBox="1">
            <a:spLocks noChangeArrowheads="1"/>
          </p:cNvSpPr>
          <p:nvPr userDrawn="1"/>
        </p:nvSpPr>
        <p:spPr bwMode="auto">
          <a:xfrm>
            <a:off x="0" y="6400806"/>
            <a:ext cx="1371600" cy="44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66"/>
            <a:ext cx="1524000" cy="35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spAutoFit/>
          </a:bodyPr>
          <a:lstStyle/>
          <a:p>
            <a:pPr>
              <a:spcBef>
                <a:spcPct val="50000"/>
              </a:spcBef>
            </a:pPr>
            <a:fld id="{9F7E7856-13CD-4964-BCE2-C3DEA1D85165}" type="slidenum">
              <a:rPr lang="en-US" altLang="en-US" sz="1700"/>
              <a:pPr>
                <a:spcBef>
                  <a:spcPct val="50000"/>
                </a:spcBef>
              </a:pPr>
              <a:t>‹#›</a:t>
            </a:fld>
            <a:endParaRPr lang="en-US" altLang="en-US" sz="1700"/>
          </a:p>
        </p:txBody>
      </p:sp>
      <p:sp>
        <p:nvSpPr>
          <p:cNvPr id="1041" name="Text Box 17"/>
          <p:cNvSpPr txBox="1">
            <a:spLocks noChangeArrowheads="1"/>
          </p:cNvSpPr>
          <p:nvPr userDrawn="1"/>
        </p:nvSpPr>
        <p:spPr bwMode="auto">
          <a:xfrm>
            <a:off x="4724401" y="152400"/>
            <a:ext cx="457200" cy="7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25" rIns="91250" bIns="45625">
            <a:spAutoFit/>
          </a:bodyPr>
          <a:lstStyle/>
          <a:p>
            <a:pPr>
              <a:spcBef>
                <a:spcPct val="50000"/>
              </a:spcBef>
            </a:pPr>
            <a:r>
              <a:rPr lang="en-US" altLang="en-US" sz="4400" b="1">
                <a:solidFill>
                  <a:srgbClr val="658B92"/>
                </a:solidFill>
                <a:effectLst>
                  <a:outerShdw blurRad="38100" dist="38100" dir="2700000" algn="tl">
                    <a:srgbClr val="C0C0C0"/>
                  </a:outerShdw>
                </a:effectLst>
              </a:rPr>
              <a:t>&gt;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algn="l" rtl="0" fontAlgn="base">
        <a:spcBef>
          <a:spcPct val="20000"/>
        </a:spcBef>
        <a:spcAft>
          <a:spcPct val="0"/>
        </a:spcAft>
        <a:defRPr sz="3200" kern="1200">
          <a:solidFill>
            <a:schemeClr val="tx1"/>
          </a:solidFill>
          <a:latin typeface="+mn-lt"/>
          <a:ea typeface="+mn-ea"/>
          <a:cs typeface="+mn-cs"/>
        </a:defRPr>
      </a:lvl1pPr>
      <a:lvl2pPr marL="231300" algn="l" rtl="0" fontAlgn="base">
        <a:spcBef>
          <a:spcPct val="20000"/>
        </a:spcBef>
        <a:spcAft>
          <a:spcPct val="0"/>
        </a:spcAft>
        <a:defRPr sz="3200" kern="1200">
          <a:solidFill>
            <a:schemeClr val="tx1"/>
          </a:solidFill>
          <a:latin typeface="+mn-lt"/>
          <a:ea typeface="+mn-ea"/>
          <a:cs typeface="+mn-cs"/>
        </a:defRPr>
      </a:lvl2pPr>
      <a:lvl3pPr marL="803199" indent="-340613" algn="l" rtl="0" fontAlgn="base">
        <a:spcBef>
          <a:spcPct val="20000"/>
        </a:spcBef>
        <a:spcAft>
          <a:spcPct val="0"/>
        </a:spcAft>
        <a:buChar char="•"/>
        <a:defRPr sz="2700" kern="1200">
          <a:solidFill>
            <a:schemeClr val="tx1"/>
          </a:solidFill>
          <a:latin typeface="+mn-lt"/>
          <a:ea typeface="+mn-ea"/>
          <a:cs typeface="+mn-cs"/>
        </a:defRPr>
      </a:lvl3pPr>
      <a:lvl4pPr marL="1253123" indent="-335855"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1715715" indent="-340613"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9418" indent="-228128" algn="l" defTabSz="91251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5674" indent="-228128" algn="l" defTabSz="91251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1930" indent="-228128" algn="l" defTabSz="91251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8186" indent="-228128" algn="l" defTabSz="91251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282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 y="-10"/>
            <a:ext cx="9143996" cy="1377165"/>
          </a:xfrm>
          <a:prstGeom prst="rect">
            <a:avLst/>
          </a:prstGeom>
          <a:solidFill>
            <a:schemeClr val="accent4"/>
          </a:solidFill>
          <a:ln>
            <a:noFill/>
          </a:ln>
          <a:effectLst/>
        </p:spPr>
        <p:txBody>
          <a:bodyPr vert="horz" wrap="square" lIns="326416" tIns="134405" rIns="326416" bIns="13440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1078747"/>
          </a:xfrm>
          <a:prstGeom prst="rect">
            <a:avLst/>
          </a:prstGeom>
          <a:noFill/>
        </p:spPr>
        <p:txBody>
          <a:bodyPr wrap="square" lIns="192009" tIns="96007" rIns="192009" bIns="96007"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30907802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dt="0"/>
  <p:txStyles>
    <p:titleStyle>
      <a:lvl1pPr marL="1143388" indent="-114338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674" algn="l" rtl="0" eaLnBrk="1" fontAlgn="base" hangingPunct="1">
        <a:spcBef>
          <a:spcPct val="0"/>
        </a:spcBef>
        <a:spcAft>
          <a:spcPct val="0"/>
        </a:spcAft>
        <a:defRPr sz="3200" b="1">
          <a:solidFill>
            <a:srgbClr val="2877C4"/>
          </a:solidFill>
          <a:latin typeface="Arial" charset="0"/>
        </a:defRPr>
      </a:lvl6pPr>
      <a:lvl7pPr marL="913350" algn="l" rtl="0" eaLnBrk="1" fontAlgn="base" hangingPunct="1">
        <a:spcBef>
          <a:spcPct val="0"/>
        </a:spcBef>
        <a:spcAft>
          <a:spcPct val="0"/>
        </a:spcAft>
        <a:defRPr sz="3200" b="1">
          <a:solidFill>
            <a:srgbClr val="2877C4"/>
          </a:solidFill>
          <a:latin typeface="Arial" charset="0"/>
        </a:defRPr>
      </a:lvl7pPr>
      <a:lvl8pPr marL="1370033" algn="l" rtl="0" eaLnBrk="1" fontAlgn="base" hangingPunct="1">
        <a:spcBef>
          <a:spcPct val="0"/>
        </a:spcBef>
        <a:spcAft>
          <a:spcPct val="0"/>
        </a:spcAft>
        <a:defRPr sz="3200" b="1">
          <a:solidFill>
            <a:srgbClr val="2877C4"/>
          </a:solidFill>
          <a:latin typeface="Arial" charset="0"/>
        </a:defRPr>
      </a:lvl8pPr>
      <a:lvl9pPr marL="1826709"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678" indent="-23667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684" indent="-366684"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127" indent="-23468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458" indent="-226750" algn="l" rtl="0" eaLnBrk="1" fontAlgn="base" hangingPunct="1">
        <a:lnSpc>
          <a:spcPct val="115000"/>
        </a:lnSpc>
        <a:spcBef>
          <a:spcPct val="20000"/>
        </a:spcBef>
        <a:spcAft>
          <a:spcPct val="0"/>
        </a:spcAft>
        <a:buChar char="»"/>
        <a:defRPr sz="2100">
          <a:solidFill>
            <a:srgbClr val="000000"/>
          </a:solidFill>
          <a:latin typeface="+mn-lt"/>
        </a:defRPr>
      </a:lvl5pPr>
      <a:lvl6pPr marL="2510135" indent="-226750" algn="l" rtl="0" eaLnBrk="1" fontAlgn="base" hangingPunct="1">
        <a:lnSpc>
          <a:spcPct val="115000"/>
        </a:lnSpc>
        <a:spcBef>
          <a:spcPct val="20000"/>
        </a:spcBef>
        <a:spcAft>
          <a:spcPct val="0"/>
        </a:spcAft>
        <a:buChar char="»"/>
        <a:defRPr sz="2100">
          <a:solidFill>
            <a:srgbClr val="000000"/>
          </a:solidFill>
          <a:latin typeface="+mn-lt"/>
        </a:defRPr>
      </a:lvl6pPr>
      <a:lvl7pPr marL="2966809" indent="-226750" algn="l" rtl="0" eaLnBrk="1" fontAlgn="base" hangingPunct="1">
        <a:lnSpc>
          <a:spcPct val="115000"/>
        </a:lnSpc>
        <a:spcBef>
          <a:spcPct val="20000"/>
        </a:spcBef>
        <a:spcAft>
          <a:spcPct val="0"/>
        </a:spcAft>
        <a:buChar char="»"/>
        <a:defRPr sz="2100">
          <a:solidFill>
            <a:srgbClr val="000000"/>
          </a:solidFill>
          <a:latin typeface="+mn-lt"/>
        </a:defRPr>
      </a:lvl7pPr>
      <a:lvl8pPr marL="3423485" indent="-226750" algn="l" rtl="0" eaLnBrk="1" fontAlgn="base" hangingPunct="1">
        <a:lnSpc>
          <a:spcPct val="115000"/>
        </a:lnSpc>
        <a:spcBef>
          <a:spcPct val="20000"/>
        </a:spcBef>
        <a:spcAft>
          <a:spcPct val="0"/>
        </a:spcAft>
        <a:buChar char="»"/>
        <a:defRPr sz="2100">
          <a:solidFill>
            <a:srgbClr val="000000"/>
          </a:solidFill>
          <a:latin typeface="+mn-lt"/>
        </a:defRPr>
      </a:lvl8pPr>
      <a:lvl9pPr marL="3880159" indent="-2267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350" rtl="0" eaLnBrk="1" latinLnBrk="0" hangingPunct="1">
        <a:defRPr sz="1900" kern="1200">
          <a:solidFill>
            <a:schemeClr val="tx1"/>
          </a:solidFill>
          <a:latin typeface="+mn-lt"/>
          <a:ea typeface="+mn-ea"/>
          <a:cs typeface="+mn-cs"/>
        </a:defRPr>
      </a:lvl1pPr>
      <a:lvl2pPr marL="456674" algn="l" defTabSz="913350" rtl="0" eaLnBrk="1" latinLnBrk="0" hangingPunct="1">
        <a:defRPr sz="1900" kern="1200">
          <a:solidFill>
            <a:schemeClr val="tx1"/>
          </a:solidFill>
          <a:latin typeface="+mn-lt"/>
          <a:ea typeface="+mn-ea"/>
          <a:cs typeface="+mn-cs"/>
        </a:defRPr>
      </a:lvl2pPr>
      <a:lvl3pPr marL="913350" algn="l" defTabSz="913350" rtl="0" eaLnBrk="1" latinLnBrk="0" hangingPunct="1">
        <a:defRPr sz="1900" kern="1200">
          <a:solidFill>
            <a:schemeClr val="tx1"/>
          </a:solidFill>
          <a:latin typeface="+mn-lt"/>
          <a:ea typeface="+mn-ea"/>
          <a:cs typeface="+mn-cs"/>
        </a:defRPr>
      </a:lvl3pPr>
      <a:lvl4pPr marL="1370033" algn="l" defTabSz="913350" rtl="0" eaLnBrk="1" latinLnBrk="0" hangingPunct="1">
        <a:defRPr sz="1900" kern="1200">
          <a:solidFill>
            <a:schemeClr val="tx1"/>
          </a:solidFill>
          <a:latin typeface="+mn-lt"/>
          <a:ea typeface="+mn-ea"/>
          <a:cs typeface="+mn-cs"/>
        </a:defRPr>
      </a:lvl4pPr>
      <a:lvl5pPr marL="1826709" algn="l" defTabSz="913350" rtl="0" eaLnBrk="1" latinLnBrk="0" hangingPunct="1">
        <a:defRPr sz="1900" kern="1200">
          <a:solidFill>
            <a:schemeClr val="tx1"/>
          </a:solidFill>
          <a:latin typeface="+mn-lt"/>
          <a:ea typeface="+mn-ea"/>
          <a:cs typeface="+mn-cs"/>
        </a:defRPr>
      </a:lvl5pPr>
      <a:lvl6pPr marL="2283383" algn="l" defTabSz="913350" rtl="0" eaLnBrk="1" latinLnBrk="0" hangingPunct="1">
        <a:defRPr sz="1900" kern="1200">
          <a:solidFill>
            <a:schemeClr val="tx1"/>
          </a:solidFill>
          <a:latin typeface="+mn-lt"/>
          <a:ea typeface="+mn-ea"/>
          <a:cs typeface="+mn-cs"/>
        </a:defRPr>
      </a:lvl6pPr>
      <a:lvl7pPr marL="2740059" algn="l" defTabSz="913350" rtl="0" eaLnBrk="1" latinLnBrk="0" hangingPunct="1">
        <a:defRPr sz="1900" kern="1200">
          <a:solidFill>
            <a:schemeClr val="tx1"/>
          </a:solidFill>
          <a:latin typeface="+mn-lt"/>
          <a:ea typeface="+mn-ea"/>
          <a:cs typeface="+mn-cs"/>
        </a:defRPr>
      </a:lvl7pPr>
      <a:lvl8pPr marL="3196733" algn="l" defTabSz="913350" rtl="0" eaLnBrk="1" latinLnBrk="0" hangingPunct="1">
        <a:defRPr sz="1900" kern="1200">
          <a:solidFill>
            <a:schemeClr val="tx1"/>
          </a:solidFill>
          <a:latin typeface="+mn-lt"/>
          <a:ea typeface="+mn-ea"/>
          <a:cs typeface="+mn-cs"/>
        </a:defRPr>
      </a:lvl8pPr>
      <a:lvl9pPr marL="3653409" algn="l" defTabSz="91335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23314858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71"/>
            <a:ext cx="9144000" cy="1377158"/>
          </a:xfrm>
          <a:prstGeom prst="rect">
            <a:avLst/>
          </a:prstGeom>
          <a:solidFill>
            <a:schemeClr val="accent4"/>
          </a:solidFill>
          <a:ln>
            <a:noFill/>
          </a:ln>
          <a:effectLst/>
        </p:spPr>
        <p:txBody>
          <a:bodyPr vert="horz" wrap="square" lIns="324475" tIns="133590" rIns="324475" bIns="133590"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29"/>
            <a:ext cx="9144000" cy="5480843"/>
          </a:xfrm>
          <a:prstGeom prst="rect">
            <a:avLst/>
          </a:prstGeom>
          <a:noFill/>
          <a:ln w="9525">
            <a:noFill/>
            <a:miter lim="800000"/>
            <a:headEnd/>
            <a:tailEnd/>
          </a:ln>
        </p:spPr>
        <p:txBody>
          <a:bodyPr vert="horz" wrap="square" lIns="343554" tIns="190862" rIns="343554" bIns="1908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78" y="-702464"/>
            <a:ext cx="497411" cy="1077626"/>
          </a:xfrm>
          <a:prstGeom prst="rect">
            <a:avLst/>
          </a:prstGeom>
          <a:noFill/>
        </p:spPr>
        <p:txBody>
          <a:bodyPr lIns="190862" tIns="95452" rIns="190862" bIns="95452">
            <a:spAutoFit/>
          </a:bodyPr>
          <a:lstStyle/>
          <a:p>
            <a:pPr eaLnBrk="1" hangingPunct="1">
              <a:lnSpc>
                <a:spcPct val="115000"/>
              </a:lnSpc>
              <a:spcBef>
                <a:spcPct val="20000"/>
              </a:spcBef>
              <a:buClr>
                <a:srgbClr val="2877C4"/>
              </a:buClr>
              <a:buFont typeface="Wingdings" pitchFamily="2" charset="2"/>
              <a:buNone/>
              <a:defRPr/>
            </a:pPr>
            <a:r>
              <a:rPr lang="en-US" sz="5000" dirty="0">
                <a:solidFill>
                  <a:srgbClr val="4D4F58"/>
                </a:solidFill>
                <a:latin typeface="Arial" charset="0"/>
                <a:ea typeface="ＭＳ Ｐゴシック" panose="020B0600070205080204" pitchFamily="34" charset="-128"/>
                <a:cs typeface="Arial" charset="0"/>
              </a:rPr>
              <a:t>*</a:t>
            </a:r>
          </a:p>
        </p:txBody>
      </p:sp>
    </p:spTree>
    <p:extLst>
      <p:ext uri="{BB962C8B-B14F-4D97-AF65-F5344CB8AC3E}">
        <p14:creationId xmlns:p14="http://schemas.microsoft.com/office/powerpoint/2010/main" val="40362380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marL="1136594" indent="-1136594"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6594" indent="-1136594" algn="l" rtl="0" eaLnBrk="0" fontAlgn="base" hangingPunct="0">
        <a:lnSpc>
          <a:spcPct val="95000"/>
        </a:lnSpc>
        <a:spcBef>
          <a:spcPct val="0"/>
        </a:spcBef>
        <a:spcAft>
          <a:spcPct val="0"/>
        </a:spcAft>
        <a:defRPr sz="2900" b="1">
          <a:solidFill>
            <a:schemeClr val="bg2"/>
          </a:solidFill>
          <a:latin typeface="Arial" charset="0"/>
        </a:defRPr>
      </a:lvl2pPr>
      <a:lvl3pPr marL="1136594" indent="-1136594" algn="l" rtl="0" eaLnBrk="0" fontAlgn="base" hangingPunct="0">
        <a:lnSpc>
          <a:spcPct val="95000"/>
        </a:lnSpc>
        <a:spcBef>
          <a:spcPct val="0"/>
        </a:spcBef>
        <a:spcAft>
          <a:spcPct val="0"/>
        </a:spcAft>
        <a:defRPr sz="2900" b="1">
          <a:solidFill>
            <a:schemeClr val="bg2"/>
          </a:solidFill>
          <a:latin typeface="Arial" charset="0"/>
        </a:defRPr>
      </a:lvl3pPr>
      <a:lvl4pPr marL="1136594" indent="-1136594" algn="l" rtl="0" eaLnBrk="0" fontAlgn="base" hangingPunct="0">
        <a:lnSpc>
          <a:spcPct val="95000"/>
        </a:lnSpc>
        <a:spcBef>
          <a:spcPct val="0"/>
        </a:spcBef>
        <a:spcAft>
          <a:spcPct val="0"/>
        </a:spcAft>
        <a:defRPr sz="2900" b="1">
          <a:solidFill>
            <a:schemeClr val="bg2"/>
          </a:solidFill>
          <a:latin typeface="Arial" charset="0"/>
        </a:defRPr>
      </a:lvl4pPr>
      <a:lvl5pPr marL="1136594" indent="-1136594" algn="l" rtl="0" eaLnBrk="0" fontAlgn="base" hangingPunct="0">
        <a:lnSpc>
          <a:spcPct val="95000"/>
        </a:lnSpc>
        <a:spcBef>
          <a:spcPct val="0"/>
        </a:spcBef>
        <a:spcAft>
          <a:spcPct val="0"/>
        </a:spcAft>
        <a:defRPr sz="2900" b="1">
          <a:solidFill>
            <a:schemeClr val="bg2"/>
          </a:solidFill>
          <a:latin typeface="Arial" charset="0"/>
        </a:defRPr>
      </a:lvl5pPr>
      <a:lvl6pPr marL="453962" algn="l" rtl="0" eaLnBrk="1" fontAlgn="base" hangingPunct="1">
        <a:spcBef>
          <a:spcPct val="0"/>
        </a:spcBef>
        <a:spcAft>
          <a:spcPct val="0"/>
        </a:spcAft>
        <a:defRPr sz="3200" b="1">
          <a:solidFill>
            <a:srgbClr val="2877C4"/>
          </a:solidFill>
          <a:latin typeface="Arial" charset="0"/>
        </a:defRPr>
      </a:lvl6pPr>
      <a:lvl7pPr marL="907934" algn="l" rtl="0" eaLnBrk="1" fontAlgn="base" hangingPunct="1">
        <a:spcBef>
          <a:spcPct val="0"/>
        </a:spcBef>
        <a:spcAft>
          <a:spcPct val="0"/>
        </a:spcAft>
        <a:defRPr sz="3200" b="1">
          <a:solidFill>
            <a:srgbClr val="2877C4"/>
          </a:solidFill>
          <a:latin typeface="Arial" charset="0"/>
        </a:defRPr>
      </a:lvl7pPr>
      <a:lvl8pPr marL="1361888" algn="l" rtl="0" eaLnBrk="1" fontAlgn="base" hangingPunct="1">
        <a:spcBef>
          <a:spcPct val="0"/>
        </a:spcBef>
        <a:spcAft>
          <a:spcPct val="0"/>
        </a:spcAft>
        <a:defRPr sz="3200" b="1">
          <a:solidFill>
            <a:srgbClr val="2877C4"/>
          </a:solidFill>
          <a:latin typeface="Arial" charset="0"/>
        </a:defRPr>
      </a:lvl8pPr>
      <a:lvl9pPr marL="181586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5260" indent="-235260"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4499" indent="-364499"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1217" indent="-23196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1226" indent="-225321" algn="l" rtl="0" eaLnBrk="0" fontAlgn="base" hangingPunct="0">
        <a:lnSpc>
          <a:spcPct val="115000"/>
        </a:lnSpc>
        <a:spcBef>
          <a:spcPct val="20000"/>
        </a:spcBef>
        <a:spcAft>
          <a:spcPct val="0"/>
        </a:spcAft>
        <a:buChar char="»"/>
        <a:defRPr sz="2100">
          <a:solidFill>
            <a:srgbClr val="000000"/>
          </a:solidFill>
          <a:latin typeface="+mn-lt"/>
        </a:defRPr>
      </a:lvl5pPr>
      <a:lvl6pPr marL="2495210" indent="-225393" algn="l" rtl="0" eaLnBrk="1" fontAlgn="base" hangingPunct="1">
        <a:lnSpc>
          <a:spcPct val="115000"/>
        </a:lnSpc>
        <a:spcBef>
          <a:spcPct val="20000"/>
        </a:spcBef>
        <a:spcAft>
          <a:spcPct val="0"/>
        </a:spcAft>
        <a:buChar char="»"/>
        <a:defRPr sz="2100">
          <a:solidFill>
            <a:srgbClr val="000000"/>
          </a:solidFill>
          <a:latin typeface="+mn-lt"/>
        </a:defRPr>
      </a:lvl6pPr>
      <a:lvl7pPr marL="2949172" indent="-225393" algn="l" rtl="0" eaLnBrk="1" fontAlgn="base" hangingPunct="1">
        <a:lnSpc>
          <a:spcPct val="115000"/>
        </a:lnSpc>
        <a:spcBef>
          <a:spcPct val="20000"/>
        </a:spcBef>
        <a:spcAft>
          <a:spcPct val="0"/>
        </a:spcAft>
        <a:buChar char="»"/>
        <a:defRPr sz="2100">
          <a:solidFill>
            <a:srgbClr val="000000"/>
          </a:solidFill>
          <a:latin typeface="+mn-lt"/>
        </a:defRPr>
      </a:lvl7pPr>
      <a:lvl8pPr marL="3403136" indent="-225393" algn="l" rtl="0" eaLnBrk="1" fontAlgn="base" hangingPunct="1">
        <a:lnSpc>
          <a:spcPct val="115000"/>
        </a:lnSpc>
        <a:spcBef>
          <a:spcPct val="20000"/>
        </a:spcBef>
        <a:spcAft>
          <a:spcPct val="0"/>
        </a:spcAft>
        <a:buChar char="»"/>
        <a:defRPr sz="2100">
          <a:solidFill>
            <a:srgbClr val="000000"/>
          </a:solidFill>
          <a:latin typeface="+mn-lt"/>
        </a:defRPr>
      </a:lvl8pPr>
      <a:lvl9pPr marL="3857096" indent="-22539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934" rtl="0" eaLnBrk="1" latinLnBrk="0" hangingPunct="1">
        <a:defRPr sz="1900" kern="1200">
          <a:solidFill>
            <a:schemeClr val="tx1"/>
          </a:solidFill>
          <a:latin typeface="+mn-lt"/>
          <a:ea typeface="+mn-ea"/>
          <a:cs typeface="+mn-cs"/>
        </a:defRPr>
      </a:lvl1pPr>
      <a:lvl2pPr marL="453962" algn="l" defTabSz="907934" rtl="0" eaLnBrk="1" latinLnBrk="0" hangingPunct="1">
        <a:defRPr sz="1900" kern="1200">
          <a:solidFill>
            <a:schemeClr val="tx1"/>
          </a:solidFill>
          <a:latin typeface="+mn-lt"/>
          <a:ea typeface="+mn-ea"/>
          <a:cs typeface="+mn-cs"/>
        </a:defRPr>
      </a:lvl2pPr>
      <a:lvl3pPr marL="907934" algn="l" defTabSz="907934" rtl="0" eaLnBrk="1" latinLnBrk="0" hangingPunct="1">
        <a:defRPr sz="1900" kern="1200">
          <a:solidFill>
            <a:schemeClr val="tx1"/>
          </a:solidFill>
          <a:latin typeface="+mn-lt"/>
          <a:ea typeface="+mn-ea"/>
          <a:cs typeface="+mn-cs"/>
        </a:defRPr>
      </a:lvl3pPr>
      <a:lvl4pPr marL="1361888" algn="l" defTabSz="907934" rtl="0" eaLnBrk="1" latinLnBrk="0" hangingPunct="1">
        <a:defRPr sz="1900" kern="1200">
          <a:solidFill>
            <a:schemeClr val="tx1"/>
          </a:solidFill>
          <a:latin typeface="+mn-lt"/>
          <a:ea typeface="+mn-ea"/>
          <a:cs typeface="+mn-cs"/>
        </a:defRPr>
      </a:lvl4pPr>
      <a:lvl5pPr marL="1815860" algn="l" defTabSz="907934" rtl="0" eaLnBrk="1" latinLnBrk="0" hangingPunct="1">
        <a:defRPr sz="1900" kern="1200">
          <a:solidFill>
            <a:schemeClr val="tx1"/>
          </a:solidFill>
          <a:latin typeface="+mn-lt"/>
          <a:ea typeface="+mn-ea"/>
          <a:cs typeface="+mn-cs"/>
        </a:defRPr>
      </a:lvl5pPr>
      <a:lvl6pPr marL="2269816" algn="l" defTabSz="907934" rtl="0" eaLnBrk="1" latinLnBrk="0" hangingPunct="1">
        <a:defRPr sz="1900" kern="1200">
          <a:solidFill>
            <a:schemeClr val="tx1"/>
          </a:solidFill>
          <a:latin typeface="+mn-lt"/>
          <a:ea typeface="+mn-ea"/>
          <a:cs typeface="+mn-cs"/>
        </a:defRPr>
      </a:lvl6pPr>
      <a:lvl7pPr marL="2723771" algn="l" defTabSz="907934" rtl="0" eaLnBrk="1" latinLnBrk="0" hangingPunct="1">
        <a:defRPr sz="1900" kern="1200">
          <a:solidFill>
            <a:schemeClr val="tx1"/>
          </a:solidFill>
          <a:latin typeface="+mn-lt"/>
          <a:ea typeface="+mn-ea"/>
          <a:cs typeface="+mn-cs"/>
        </a:defRPr>
      </a:lvl7pPr>
      <a:lvl8pPr marL="3177733" algn="l" defTabSz="907934" rtl="0" eaLnBrk="1" latinLnBrk="0" hangingPunct="1">
        <a:defRPr sz="1900" kern="1200">
          <a:solidFill>
            <a:schemeClr val="tx1"/>
          </a:solidFill>
          <a:latin typeface="+mn-lt"/>
          <a:ea typeface="+mn-ea"/>
          <a:cs typeface="+mn-cs"/>
        </a:defRPr>
      </a:lvl8pPr>
      <a:lvl9pPr marL="3631695" algn="l" defTabSz="90793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7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700" rIns="0" bIns="4559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19303607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302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042" tIns="134247" rIns="326042" bIns="13424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80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dt="0"/>
  <p:txStyles>
    <p:titleStyle>
      <a:lvl1pPr marL="1142077" indent="-114207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149" algn="l" rtl="0" eaLnBrk="1" fontAlgn="base" hangingPunct="1">
        <a:spcBef>
          <a:spcPct val="0"/>
        </a:spcBef>
        <a:spcAft>
          <a:spcPct val="0"/>
        </a:spcAft>
        <a:defRPr sz="3200" b="1">
          <a:solidFill>
            <a:srgbClr val="2877C4"/>
          </a:solidFill>
          <a:latin typeface="Arial" charset="0"/>
        </a:defRPr>
      </a:lvl6pPr>
      <a:lvl7pPr marL="912302" algn="l" rtl="0" eaLnBrk="1" fontAlgn="base" hangingPunct="1">
        <a:spcBef>
          <a:spcPct val="0"/>
        </a:spcBef>
        <a:spcAft>
          <a:spcPct val="0"/>
        </a:spcAft>
        <a:defRPr sz="3200" b="1">
          <a:solidFill>
            <a:srgbClr val="2877C4"/>
          </a:solidFill>
          <a:latin typeface="Arial" charset="0"/>
        </a:defRPr>
      </a:lvl7pPr>
      <a:lvl8pPr marL="1368461" algn="l" rtl="0" eaLnBrk="1" fontAlgn="base" hangingPunct="1">
        <a:spcBef>
          <a:spcPct val="0"/>
        </a:spcBef>
        <a:spcAft>
          <a:spcPct val="0"/>
        </a:spcAft>
        <a:defRPr sz="3200" b="1">
          <a:solidFill>
            <a:srgbClr val="2877C4"/>
          </a:solidFill>
          <a:latin typeface="Arial" charset="0"/>
        </a:defRPr>
      </a:lvl8pPr>
      <a:lvl9pPr marL="182461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662" indent="-22807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224" indent="-22648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0415" indent="-234411"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106" indent="-226487" algn="l" rtl="0" eaLnBrk="1" fontAlgn="base" hangingPunct="1">
        <a:lnSpc>
          <a:spcPct val="115000"/>
        </a:lnSpc>
        <a:spcBef>
          <a:spcPct val="20000"/>
        </a:spcBef>
        <a:spcAft>
          <a:spcPct val="0"/>
        </a:spcAft>
        <a:buChar char="»"/>
        <a:defRPr sz="2100">
          <a:solidFill>
            <a:srgbClr val="000000"/>
          </a:solidFill>
          <a:latin typeface="+mn-lt"/>
        </a:defRPr>
      </a:lvl5pPr>
      <a:lvl6pPr marL="2507256" indent="-226487" algn="l" rtl="0" eaLnBrk="1" fontAlgn="base" hangingPunct="1">
        <a:lnSpc>
          <a:spcPct val="115000"/>
        </a:lnSpc>
        <a:spcBef>
          <a:spcPct val="20000"/>
        </a:spcBef>
        <a:spcAft>
          <a:spcPct val="0"/>
        </a:spcAft>
        <a:buChar char="»"/>
        <a:defRPr sz="2100">
          <a:solidFill>
            <a:srgbClr val="000000"/>
          </a:solidFill>
          <a:latin typeface="+mn-lt"/>
        </a:defRPr>
      </a:lvl6pPr>
      <a:lvl7pPr marL="2963407" indent="-226487" algn="l" rtl="0" eaLnBrk="1" fontAlgn="base" hangingPunct="1">
        <a:lnSpc>
          <a:spcPct val="115000"/>
        </a:lnSpc>
        <a:spcBef>
          <a:spcPct val="20000"/>
        </a:spcBef>
        <a:spcAft>
          <a:spcPct val="0"/>
        </a:spcAft>
        <a:buChar char="»"/>
        <a:defRPr sz="2100">
          <a:solidFill>
            <a:srgbClr val="000000"/>
          </a:solidFill>
          <a:latin typeface="+mn-lt"/>
        </a:defRPr>
      </a:lvl7pPr>
      <a:lvl8pPr marL="3419562" indent="-226487" algn="l" rtl="0" eaLnBrk="1" fontAlgn="base" hangingPunct="1">
        <a:lnSpc>
          <a:spcPct val="115000"/>
        </a:lnSpc>
        <a:spcBef>
          <a:spcPct val="20000"/>
        </a:spcBef>
        <a:spcAft>
          <a:spcPct val="0"/>
        </a:spcAft>
        <a:buChar char="»"/>
        <a:defRPr sz="2100">
          <a:solidFill>
            <a:srgbClr val="000000"/>
          </a:solidFill>
          <a:latin typeface="+mn-lt"/>
        </a:defRPr>
      </a:lvl8pPr>
      <a:lvl9pPr marL="3875716" indent="-2264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4"/>
            <a:ext cx="495842" cy="1078577"/>
          </a:xfrm>
          <a:prstGeom prst="rect">
            <a:avLst/>
          </a:prstGeom>
          <a:noFill/>
        </p:spPr>
        <p:txBody>
          <a:bodyPr wrap="square" lIns="191832" tIns="95923" rIns="191832" bIns="95923"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9502125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460" indent="-23646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348" indent="-36634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4"/>
            <a:ext cx="495842" cy="1078577"/>
          </a:xfrm>
          <a:prstGeom prst="rect">
            <a:avLst/>
          </a:prstGeom>
          <a:noFill/>
        </p:spPr>
        <p:txBody>
          <a:bodyPr wrap="square" lIns="191832" tIns="95923" rIns="191832" bIns="95923"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5621125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41" r:id="rId9"/>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460" indent="-23646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348" indent="-36634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6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877" rIns="0" bIns="4563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25134601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 y="-10"/>
            <a:ext cx="9143996" cy="1377165"/>
          </a:xfrm>
          <a:prstGeom prst="rect">
            <a:avLst/>
          </a:prstGeom>
          <a:solidFill>
            <a:schemeClr val="accent4"/>
          </a:solidFill>
          <a:ln>
            <a:noFill/>
          </a:ln>
          <a:effectLst/>
        </p:spPr>
        <p:txBody>
          <a:bodyPr vert="horz" wrap="square" lIns="326416" tIns="134405" rIns="326416" bIns="13440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1078747"/>
          </a:xfrm>
          <a:prstGeom prst="rect">
            <a:avLst/>
          </a:prstGeom>
          <a:noFill/>
        </p:spPr>
        <p:txBody>
          <a:bodyPr wrap="square" lIns="192009" tIns="96007" rIns="192009" bIns="96007"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208722133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sldNum="0" hdr="0" dt="0"/>
  <p:txStyles>
    <p:titleStyle>
      <a:lvl1pPr marL="1143388" indent="-114338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674" algn="l" rtl="0" eaLnBrk="1" fontAlgn="base" hangingPunct="1">
        <a:spcBef>
          <a:spcPct val="0"/>
        </a:spcBef>
        <a:spcAft>
          <a:spcPct val="0"/>
        </a:spcAft>
        <a:defRPr sz="3200" b="1">
          <a:solidFill>
            <a:srgbClr val="2877C4"/>
          </a:solidFill>
          <a:latin typeface="Arial" charset="0"/>
        </a:defRPr>
      </a:lvl6pPr>
      <a:lvl7pPr marL="913350" algn="l" rtl="0" eaLnBrk="1" fontAlgn="base" hangingPunct="1">
        <a:spcBef>
          <a:spcPct val="0"/>
        </a:spcBef>
        <a:spcAft>
          <a:spcPct val="0"/>
        </a:spcAft>
        <a:defRPr sz="3200" b="1">
          <a:solidFill>
            <a:srgbClr val="2877C4"/>
          </a:solidFill>
          <a:latin typeface="Arial" charset="0"/>
        </a:defRPr>
      </a:lvl7pPr>
      <a:lvl8pPr marL="1370033" algn="l" rtl="0" eaLnBrk="1" fontAlgn="base" hangingPunct="1">
        <a:spcBef>
          <a:spcPct val="0"/>
        </a:spcBef>
        <a:spcAft>
          <a:spcPct val="0"/>
        </a:spcAft>
        <a:defRPr sz="3200" b="1">
          <a:solidFill>
            <a:srgbClr val="2877C4"/>
          </a:solidFill>
          <a:latin typeface="Arial" charset="0"/>
        </a:defRPr>
      </a:lvl8pPr>
      <a:lvl9pPr marL="1826709"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678" indent="-23667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684" indent="-366684"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127" indent="-23468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458" indent="-226750" algn="l" rtl="0" eaLnBrk="1" fontAlgn="base" hangingPunct="1">
        <a:lnSpc>
          <a:spcPct val="115000"/>
        </a:lnSpc>
        <a:spcBef>
          <a:spcPct val="20000"/>
        </a:spcBef>
        <a:spcAft>
          <a:spcPct val="0"/>
        </a:spcAft>
        <a:buChar char="»"/>
        <a:defRPr sz="2100">
          <a:solidFill>
            <a:srgbClr val="000000"/>
          </a:solidFill>
          <a:latin typeface="+mn-lt"/>
        </a:defRPr>
      </a:lvl5pPr>
      <a:lvl6pPr marL="2510135" indent="-226750" algn="l" rtl="0" eaLnBrk="1" fontAlgn="base" hangingPunct="1">
        <a:lnSpc>
          <a:spcPct val="115000"/>
        </a:lnSpc>
        <a:spcBef>
          <a:spcPct val="20000"/>
        </a:spcBef>
        <a:spcAft>
          <a:spcPct val="0"/>
        </a:spcAft>
        <a:buChar char="»"/>
        <a:defRPr sz="2100">
          <a:solidFill>
            <a:srgbClr val="000000"/>
          </a:solidFill>
          <a:latin typeface="+mn-lt"/>
        </a:defRPr>
      </a:lvl6pPr>
      <a:lvl7pPr marL="2966809" indent="-226750" algn="l" rtl="0" eaLnBrk="1" fontAlgn="base" hangingPunct="1">
        <a:lnSpc>
          <a:spcPct val="115000"/>
        </a:lnSpc>
        <a:spcBef>
          <a:spcPct val="20000"/>
        </a:spcBef>
        <a:spcAft>
          <a:spcPct val="0"/>
        </a:spcAft>
        <a:buChar char="»"/>
        <a:defRPr sz="2100">
          <a:solidFill>
            <a:srgbClr val="000000"/>
          </a:solidFill>
          <a:latin typeface="+mn-lt"/>
        </a:defRPr>
      </a:lvl7pPr>
      <a:lvl8pPr marL="3423485" indent="-226750" algn="l" rtl="0" eaLnBrk="1" fontAlgn="base" hangingPunct="1">
        <a:lnSpc>
          <a:spcPct val="115000"/>
        </a:lnSpc>
        <a:spcBef>
          <a:spcPct val="20000"/>
        </a:spcBef>
        <a:spcAft>
          <a:spcPct val="0"/>
        </a:spcAft>
        <a:buChar char="»"/>
        <a:defRPr sz="2100">
          <a:solidFill>
            <a:srgbClr val="000000"/>
          </a:solidFill>
          <a:latin typeface="+mn-lt"/>
        </a:defRPr>
      </a:lvl8pPr>
      <a:lvl9pPr marL="3880159" indent="-2267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350" rtl="0" eaLnBrk="1" latinLnBrk="0" hangingPunct="1">
        <a:defRPr sz="1900" kern="1200">
          <a:solidFill>
            <a:schemeClr val="tx1"/>
          </a:solidFill>
          <a:latin typeface="+mn-lt"/>
          <a:ea typeface="+mn-ea"/>
          <a:cs typeface="+mn-cs"/>
        </a:defRPr>
      </a:lvl1pPr>
      <a:lvl2pPr marL="456674" algn="l" defTabSz="913350" rtl="0" eaLnBrk="1" latinLnBrk="0" hangingPunct="1">
        <a:defRPr sz="1900" kern="1200">
          <a:solidFill>
            <a:schemeClr val="tx1"/>
          </a:solidFill>
          <a:latin typeface="+mn-lt"/>
          <a:ea typeface="+mn-ea"/>
          <a:cs typeface="+mn-cs"/>
        </a:defRPr>
      </a:lvl2pPr>
      <a:lvl3pPr marL="913350" algn="l" defTabSz="913350" rtl="0" eaLnBrk="1" latinLnBrk="0" hangingPunct="1">
        <a:defRPr sz="1900" kern="1200">
          <a:solidFill>
            <a:schemeClr val="tx1"/>
          </a:solidFill>
          <a:latin typeface="+mn-lt"/>
          <a:ea typeface="+mn-ea"/>
          <a:cs typeface="+mn-cs"/>
        </a:defRPr>
      </a:lvl3pPr>
      <a:lvl4pPr marL="1370033" algn="l" defTabSz="913350" rtl="0" eaLnBrk="1" latinLnBrk="0" hangingPunct="1">
        <a:defRPr sz="1900" kern="1200">
          <a:solidFill>
            <a:schemeClr val="tx1"/>
          </a:solidFill>
          <a:latin typeface="+mn-lt"/>
          <a:ea typeface="+mn-ea"/>
          <a:cs typeface="+mn-cs"/>
        </a:defRPr>
      </a:lvl4pPr>
      <a:lvl5pPr marL="1826709" algn="l" defTabSz="913350" rtl="0" eaLnBrk="1" latinLnBrk="0" hangingPunct="1">
        <a:defRPr sz="1900" kern="1200">
          <a:solidFill>
            <a:schemeClr val="tx1"/>
          </a:solidFill>
          <a:latin typeface="+mn-lt"/>
          <a:ea typeface="+mn-ea"/>
          <a:cs typeface="+mn-cs"/>
        </a:defRPr>
      </a:lvl5pPr>
      <a:lvl6pPr marL="2283383" algn="l" defTabSz="913350" rtl="0" eaLnBrk="1" latinLnBrk="0" hangingPunct="1">
        <a:defRPr sz="1900" kern="1200">
          <a:solidFill>
            <a:schemeClr val="tx1"/>
          </a:solidFill>
          <a:latin typeface="+mn-lt"/>
          <a:ea typeface="+mn-ea"/>
          <a:cs typeface="+mn-cs"/>
        </a:defRPr>
      </a:lvl6pPr>
      <a:lvl7pPr marL="2740059" algn="l" defTabSz="913350" rtl="0" eaLnBrk="1" latinLnBrk="0" hangingPunct="1">
        <a:defRPr sz="1900" kern="1200">
          <a:solidFill>
            <a:schemeClr val="tx1"/>
          </a:solidFill>
          <a:latin typeface="+mn-lt"/>
          <a:ea typeface="+mn-ea"/>
          <a:cs typeface="+mn-cs"/>
        </a:defRPr>
      </a:lvl7pPr>
      <a:lvl8pPr marL="3196733" algn="l" defTabSz="913350" rtl="0" eaLnBrk="1" latinLnBrk="0" hangingPunct="1">
        <a:defRPr sz="1900" kern="1200">
          <a:solidFill>
            <a:schemeClr val="tx1"/>
          </a:solidFill>
          <a:latin typeface="+mn-lt"/>
          <a:ea typeface="+mn-ea"/>
          <a:cs typeface="+mn-cs"/>
        </a:defRPr>
      </a:lvl8pPr>
      <a:lvl9pPr marL="3653409" algn="l" defTabSz="91335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Grp="1" noChangeArrowheads="1"/>
          </p:cNvSpPr>
          <p:nvPr>
            <p:ph type="body" idx="1"/>
          </p:nvPr>
        </p:nvSpPr>
        <p:spPr>
          <a:xfrm>
            <a:off x="152400" y="838199"/>
            <a:ext cx="8846820" cy="6019795"/>
          </a:xfrm>
        </p:spPr>
        <p:txBody>
          <a:bodyPr/>
          <a:lstStyle/>
          <a:p>
            <a:pPr eaLnBrk="0" hangingPunct="0">
              <a:spcBef>
                <a:spcPct val="0"/>
              </a:spcBef>
            </a:pPr>
            <a:r>
              <a:rPr lang="en-US" altLang="en-US" sz="2300" dirty="0"/>
              <a:t>The relative amounts of the elements in a compound are expressed as the </a:t>
            </a:r>
            <a:r>
              <a:rPr lang="en-US" altLang="en-US" sz="2300" dirty="0">
                <a:solidFill>
                  <a:schemeClr val="accent1">
                    <a:lumMod val="50000"/>
                  </a:schemeClr>
                </a:solidFill>
              </a:rPr>
              <a:t>percent composition </a:t>
            </a:r>
            <a:r>
              <a:rPr lang="en-US" altLang="en-US" sz="2300" dirty="0"/>
              <a:t>or the </a:t>
            </a:r>
            <a:r>
              <a:rPr lang="en-US" altLang="en-US" sz="2300" dirty="0">
                <a:solidFill>
                  <a:srgbClr val="FF0000"/>
                </a:solidFill>
              </a:rPr>
              <a:t>percent by mass </a:t>
            </a:r>
            <a:r>
              <a:rPr lang="en-US" altLang="en-US" sz="2300" dirty="0"/>
              <a:t>of each element in the compound.</a:t>
            </a:r>
          </a:p>
          <a:p>
            <a:pPr eaLnBrk="0" hangingPunct="0">
              <a:spcBef>
                <a:spcPct val="0"/>
              </a:spcBef>
            </a:pPr>
            <a:endParaRPr lang="en-US" altLang="en-US" sz="1400" dirty="0"/>
          </a:p>
          <a:p>
            <a:pPr eaLnBrk="0" hangingPunct="0">
              <a:spcBef>
                <a:spcPct val="0"/>
              </a:spcBef>
            </a:pPr>
            <a:r>
              <a:rPr lang="en-US" altLang="en-US" sz="2300" dirty="0">
                <a:solidFill>
                  <a:srgbClr val="00B050"/>
                </a:solidFill>
                <a:effectLst>
                  <a:outerShdw blurRad="38100" dist="38100" dir="2700000" algn="tl">
                    <a:srgbClr val="000000">
                      <a:alpha val="43137"/>
                    </a:srgbClr>
                  </a:outerShdw>
                </a:effectLst>
              </a:rPr>
              <a:t>Determine the percent composition of potassium chromate, K</a:t>
            </a:r>
            <a:r>
              <a:rPr lang="en-US" altLang="en-US" sz="2300" baseline="-25000" dirty="0">
                <a:solidFill>
                  <a:srgbClr val="00B050"/>
                </a:solidFill>
                <a:effectLst>
                  <a:outerShdw blurRad="38100" dist="38100" dir="2700000" algn="tl">
                    <a:srgbClr val="000000">
                      <a:alpha val="43137"/>
                    </a:srgbClr>
                  </a:outerShdw>
                </a:effectLst>
              </a:rPr>
              <a:t>2</a:t>
            </a:r>
            <a:r>
              <a:rPr lang="en-US" altLang="en-US" sz="2300" dirty="0">
                <a:solidFill>
                  <a:srgbClr val="00B050"/>
                </a:solidFill>
                <a:effectLst>
                  <a:outerShdw blurRad="38100" dist="38100" dir="2700000" algn="tl">
                    <a:srgbClr val="000000">
                      <a:alpha val="43137"/>
                    </a:srgbClr>
                  </a:outerShdw>
                </a:effectLst>
              </a:rPr>
              <a:t>CrO</a:t>
            </a:r>
            <a:r>
              <a:rPr lang="en-US" altLang="en-US" sz="2300" baseline="-25000" dirty="0">
                <a:solidFill>
                  <a:srgbClr val="00B050"/>
                </a:solidFill>
                <a:effectLst>
                  <a:outerShdw blurRad="38100" dist="38100" dir="2700000" algn="tl">
                    <a:srgbClr val="000000">
                      <a:alpha val="43137"/>
                    </a:srgbClr>
                  </a:outerShdw>
                </a:effectLst>
              </a:rPr>
              <a:t>4</a:t>
            </a:r>
            <a:r>
              <a:rPr lang="en-US" altLang="en-US" sz="2300" dirty="0">
                <a:solidFill>
                  <a:srgbClr val="00B050"/>
                </a:solidFill>
                <a:effectLst>
                  <a:outerShdw blurRad="38100" dist="38100" dir="2700000" algn="tl">
                    <a:srgbClr val="000000">
                      <a:alpha val="43137"/>
                    </a:srgbClr>
                  </a:outerShdw>
                </a:effectLst>
              </a:rPr>
              <a:t>:</a:t>
            </a:r>
          </a:p>
          <a:p>
            <a:pPr algn="ctr" eaLnBrk="0" hangingPunct="0">
              <a:spcBef>
                <a:spcPts val="600"/>
              </a:spcBef>
            </a:pPr>
            <a:r>
              <a:rPr lang="en-US" sz="1800" b="1" i="1" dirty="0">
                <a:solidFill>
                  <a:srgbClr val="0070C0"/>
                </a:solidFill>
              </a:rPr>
              <a:t>% element  =  mass of the element / total mass x 100 %</a:t>
            </a:r>
            <a:endParaRPr lang="en-US" sz="1800" i="1" dirty="0">
              <a:solidFill>
                <a:srgbClr val="0070C0"/>
              </a:solidFill>
            </a:endParaRPr>
          </a:p>
          <a:p>
            <a:pPr marL="914400"/>
            <a:r>
              <a:rPr lang="en-US" altLang="en-US" sz="2400" dirty="0"/>
              <a:t>K =  2 x 39.1 g/mol = 78.2 g/mol</a:t>
            </a:r>
          </a:p>
          <a:p>
            <a:pPr marL="914400"/>
            <a:r>
              <a:rPr lang="en-US" altLang="en-US" sz="2400" dirty="0"/>
              <a:t>Cr = 1 x 52.0 g/mol = 52.0 g/mol</a:t>
            </a:r>
          </a:p>
          <a:p>
            <a:pPr marL="914400"/>
            <a:r>
              <a:rPr lang="en-US" altLang="en-US" sz="2400" dirty="0"/>
              <a:t>O =  4 x 16.0 g/mol = </a:t>
            </a:r>
            <a:r>
              <a:rPr lang="en-US" altLang="en-US" sz="2400" u="sng" dirty="0"/>
              <a:t>64.0 g/mol</a:t>
            </a:r>
          </a:p>
          <a:p>
            <a:pPr marL="914400"/>
            <a:r>
              <a:rPr lang="en-US" altLang="en-US" sz="2400" dirty="0"/>
              <a:t>          </a:t>
            </a:r>
            <a:r>
              <a:rPr lang="en-US" altLang="en-US" sz="2400" dirty="0">
                <a:solidFill>
                  <a:srgbClr val="FF0000"/>
                </a:solidFill>
                <a:effectLst>
                  <a:outerShdw blurRad="38100" dist="38100" dir="2700000" algn="tl">
                    <a:srgbClr val="000000">
                      <a:alpha val="43137"/>
                    </a:srgbClr>
                  </a:outerShdw>
                </a:effectLst>
              </a:rPr>
              <a:t>Molar Mass  = 194.2 g/mol</a:t>
            </a:r>
            <a:endParaRPr lang="en-US" altLang="en-US" sz="2300" dirty="0">
              <a:solidFill>
                <a:srgbClr val="FF0000"/>
              </a:solidFill>
              <a:effectLst>
                <a:outerShdw blurRad="38100" dist="38100" dir="2700000" algn="tl">
                  <a:srgbClr val="000000">
                    <a:alpha val="43137"/>
                  </a:srgbClr>
                </a:outerShdw>
              </a:effectLst>
            </a:endParaRPr>
          </a:p>
          <a:p>
            <a:pPr marL="914400" eaLnBrk="0" hangingPunct="0">
              <a:spcBef>
                <a:spcPct val="0"/>
              </a:spcBef>
            </a:pPr>
            <a:endParaRPr lang="en-US" altLang="en-US" sz="2300" dirty="0"/>
          </a:p>
          <a:p>
            <a:pPr marL="914400" eaLnBrk="0" hangingPunct="0">
              <a:spcBef>
                <a:spcPct val="0"/>
              </a:spcBef>
            </a:pPr>
            <a:r>
              <a:rPr lang="en-US" altLang="en-US" sz="2300" b="1" dirty="0">
                <a:solidFill>
                  <a:srgbClr val="00B050"/>
                </a:solidFill>
              </a:rPr>
              <a:t>K  = 78.2/194.2 x 100% = 40.3%</a:t>
            </a:r>
          </a:p>
          <a:p>
            <a:pPr marL="914400" eaLnBrk="0" hangingPunct="0">
              <a:spcBef>
                <a:spcPct val="0"/>
              </a:spcBef>
            </a:pPr>
            <a:r>
              <a:rPr lang="en-US" altLang="en-US" sz="2300" b="1" dirty="0">
                <a:solidFill>
                  <a:srgbClr val="00B050"/>
                </a:solidFill>
              </a:rPr>
              <a:t>Cr = 52.0/194.2 x 100% = 26.8%</a:t>
            </a:r>
          </a:p>
          <a:p>
            <a:pPr marL="914400" eaLnBrk="0" hangingPunct="0">
              <a:spcBef>
                <a:spcPct val="0"/>
              </a:spcBef>
            </a:pPr>
            <a:r>
              <a:rPr lang="en-US" altLang="en-US" sz="2300" b="1" dirty="0">
                <a:solidFill>
                  <a:srgbClr val="00B050"/>
                </a:solidFill>
              </a:rPr>
              <a:t>O  = 64.0/194.2 x 100% = 32.9%</a:t>
            </a:r>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p:txBody>
      </p:sp>
      <p:sp>
        <p:nvSpPr>
          <p:cNvPr id="755718" name="Text Box 6"/>
          <p:cNvSpPr txBox="1">
            <a:spLocks noChangeArrowheads="1"/>
          </p:cNvSpPr>
          <p:nvPr/>
        </p:nvSpPr>
        <p:spPr bwMode="auto">
          <a:xfrm>
            <a:off x="2971800" y="4724400"/>
            <a:ext cx="2819400" cy="46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25" rIns="91250" bIns="45625">
            <a:spAutoFit/>
          </a:bodyPr>
          <a:lstStyle>
            <a:lvl1pPr>
              <a:tabLst>
                <a:tab pos="463550" algn="l"/>
              </a:tabLst>
              <a:defRPr sz="2400">
                <a:solidFill>
                  <a:schemeClr val="tx1"/>
                </a:solidFill>
                <a:latin typeface="Arial" panose="020B0604020202020204" pitchFamily="34" charset="0"/>
                <a:ea typeface="MS PGothic" panose="020B0600070205080204" pitchFamily="34" charset="-128"/>
              </a:defRPr>
            </a:lvl1pPr>
            <a:lvl2pPr marL="630238">
              <a:tabLst>
                <a:tab pos="463550" algn="l"/>
              </a:tabLst>
              <a:defRPr sz="2400">
                <a:solidFill>
                  <a:schemeClr val="tx1"/>
                </a:solidFill>
                <a:latin typeface="Arial" panose="020B0604020202020204" pitchFamily="34" charset="0"/>
                <a:ea typeface="MS PGothic" panose="020B0600070205080204" pitchFamily="34" charset="-128"/>
              </a:defRPr>
            </a:lvl2pPr>
            <a:lvl3pPr>
              <a:tabLst>
                <a:tab pos="463550" algn="l"/>
              </a:tabLst>
              <a:defRPr sz="2400">
                <a:solidFill>
                  <a:schemeClr val="tx1"/>
                </a:solidFill>
                <a:latin typeface="Arial" panose="020B0604020202020204" pitchFamily="34" charset="0"/>
                <a:ea typeface="MS PGothic" panose="020B0600070205080204" pitchFamily="34" charset="-128"/>
              </a:defRPr>
            </a:lvl3pPr>
            <a:lvl4pPr>
              <a:tabLst>
                <a:tab pos="463550" algn="l"/>
              </a:tabLst>
              <a:defRPr sz="2400">
                <a:solidFill>
                  <a:schemeClr val="tx1"/>
                </a:solidFill>
                <a:latin typeface="Arial" panose="020B0604020202020204" pitchFamily="34" charset="0"/>
                <a:ea typeface="MS PGothic" panose="020B0600070205080204" pitchFamily="34" charset="-128"/>
              </a:defRPr>
            </a:lvl4pPr>
            <a:lvl5pPr>
              <a:tabLst>
                <a:tab pos="463550" algn="l"/>
              </a:tabLst>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9pPr>
          </a:lstStyle>
          <a:p>
            <a:r>
              <a:rPr lang="en-US" altLang="en-US" b="1" i="0" dirty="0"/>
              <a:t>	</a:t>
            </a:r>
            <a:endParaRPr lang="en-US" altLang="en-US" i="0" dirty="0"/>
          </a:p>
        </p:txBody>
      </p:sp>
      <p:sp>
        <p:nvSpPr>
          <p:cNvPr id="2" name="Footer Placeholder 1"/>
          <p:cNvSpPr>
            <a:spLocks noGrp="1"/>
          </p:cNvSpPr>
          <p:nvPr>
            <p:ph type="ftr" sz="quarter" idx="10"/>
          </p:nvPr>
        </p:nvSpPr>
        <p:spPr>
          <a:xfrm>
            <a:off x="4495800" y="6553194"/>
            <a:ext cx="4648200" cy="304800"/>
          </a:xfrm>
        </p:spPr>
        <p:txBody>
          <a:bodyPr/>
          <a:lstStyle/>
          <a:p>
            <a:r>
              <a:rPr lang="en-US" altLang="en-US" dirty="0"/>
              <a:t>Chapter 10B</a:t>
            </a:r>
          </a:p>
        </p:txBody>
      </p:sp>
      <p:sp>
        <p:nvSpPr>
          <p:cNvPr id="8" name="Text Box 16"/>
          <p:cNvSpPr txBox="1">
            <a:spLocks noChangeArrowheads="1"/>
          </p:cNvSpPr>
          <p:nvPr/>
        </p:nvSpPr>
        <p:spPr bwMode="auto">
          <a:xfrm>
            <a:off x="380999" y="5"/>
            <a:ext cx="8618221" cy="64613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3600" b="1" dirty="0">
                <a:solidFill>
                  <a:schemeClr val="accent1">
                    <a:lumMod val="50000"/>
                  </a:schemeClr>
                </a:solidFill>
              </a:rPr>
              <a:t>Percent composition of a compound</a:t>
            </a:r>
          </a:p>
        </p:txBody>
      </p:sp>
    </p:spTree>
    <p:extLst>
      <p:ext uri="{BB962C8B-B14F-4D97-AF65-F5344CB8AC3E}">
        <p14:creationId xmlns:p14="http://schemas.microsoft.com/office/powerpoint/2010/main" val="33157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714">
                                            <p:txEl>
                                              <p:pRg st="3" end="3"/>
                                            </p:txEl>
                                          </p:spTgt>
                                        </p:tgtEl>
                                        <p:attrNameLst>
                                          <p:attrName>style.visibility</p:attrName>
                                        </p:attrNameLst>
                                      </p:cBhvr>
                                      <p:to>
                                        <p:strVal val="visible"/>
                                      </p:to>
                                    </p:set>
                                    <p:animEffect transition="in" filter="fade">
                                      <p:cBhvr>
                                        <p:cTn id="7" dur="500"/>
                                        <p:tgtEl>
                                          <p:spTgt spid="75571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5714">
                                            <p:txEl>
                                              <p:pRg st="4" end="4"/>
                                            </p:txEl>
                                          </p:spTgt>
                                        </p:tgtEl>
                                        <p:attrNameLst>
                                          <p:attrName>style.visibility</p:attrName>
                                        </p:attrNameLst>
                                      </p:cBhvr>
                                      <p:to>
                                        <p:strVal val="visible"/>
                                      </p:to>
                                    </p:set>
                                    <p:animEffect transition="in" filter="fade">
                                      <p:cBhvr>
                                        <p:cTn id="12" dur="500"/>
                                        <p:tgtEl>
                                          <p:spTgt spid="75571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5714">
                                            <p:txEl>
                                              <p:pRg st="5" end="5"/>
                                            </p:txEl>
                                          </p:spTgt>
                                        </p:tgtEl>
                                        <p:attrNameLst>
                                          <p:attrName>style.visibility</p:attrName>
                                        </p:attrNameLst>
                                      </p:cBhvr>
                                      <p:to>
                                        <p:strVal val="visible"/>
                                      </p:to>
                                    </p:set>
                                    <p:animEffect transition="in" filter="fade">
                                      <p:cBhvr>
                                        <p:cTn id="17" dur="500"/>
                                        <p:tgtEl>
                                          <p:spTgt spid="75571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5714">
                                            <p:txEl>
                                              <p:pRg st="6" end="6"/>
                                            </p:txEl>
                                          </p:spTgt>
                                        </p:tgtEl>
                                        <p:attrNameLst>
                                          <p:attrName>style.visibility</p:attrName>
                                        </p:attrNameLst>
                                      </p:cBhvr>
                                      <p:to>
                                        <p:strVal val="visible"/>
                                      </p:to>
                                    </p:set>
                                    <p:animEffect transition="in" filter="fade">
                                      <p:cBhvr>
                                        <p:cTn id="22" dur="500"/>
                                        <p:tgtEl>
                                          <p:spTgt spid="7557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5714">
                                            <p:txEl>
                                              <p:pRg st="7" end="7"/>
                                            </p:txEl>
                                          </p:spTgt>
                                        </p:tgtEl>
                                        <p:attrNameLst>
                                          <p:attrName>style.visibility</p:attrName>
                                        </p:attrNameLst>
                                      </p:cBhvr>
                                      <p:to>
                                        <p:strVal val="visible"/>
                                      </p:to>
                                    </p:set>
                                    <p:animEffect transition="in" filter="fade">
                                      <p:cBhvr>
                                        <p:cTn id="27" dur="500"/>
                                        <p:tgtEl>
                                          <p:spTgt spid="75571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5714">
                                            <p:txEl>
                                              <p:pRg st="9" end="9"/>
                                            </p:txEl>
                                          </p:spTgt>
                                        </p:tgtEl>
                                        <p:attrNameLst>
                                          <p:attrName>style.visibility</p:attrName>
                                        </p:attrNameLst>
                                      </p:cBhvr>
                                      <p:to>
                                        <p:strVal val="visible"/>
                                      </p:to>
                                    </p:set>
                                    <p:animEffect transition="in" filter="fade">
                                      <p:cBhvr>
                                        <p:cTn id="32" dur="500"/>
                                        <p:tgtEl>
                                          <p:spTgt spid="75571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5714">
                                            <p:txEl>
                                              <p:pRg st="10" end="10"/>
                                            </p:txEl>
                                          </p:spTgt>
                                        </p:tgtEl>
                                        <p:attrNameLst>
                                          <p:attrName>style.visibility</p:attrName>
                                        </p:attrNameLst>
                                      </p:cBhvr>
                                      <p:to>
                                        <p:strVal val="visible"/>
                                      </p:to>
                                    </p:set>
                                    <p:animEffect transition="in" filter="fade">
                                      <p:cBhvr>
                                        <p:cTn id="37" dur="500"/>
                                        <p:tgtEl>
                                          <p:spTgt spid="75571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714">
                                            <p:txEl>
                                              <p:pRg st="11" end="11"/>
                                            </p:txEl>
                                          </p:spTgt>
                                        </p:tgtEl>
                                        <p:attrNameLst>
                                          <p:attrName>style.visibility</p:attrName>
                                        </p:attrNameLst>
                                      </p:cBhvr>
                                      <p:to>
                                        <p:strVal val="visible"/>
                                      </p:to>
                                    </p:set>
                                    <p:animEffect transition="in" filter="fade">
                                      <p:cBhvr>
                                        <p:cTn id="42" dur="500"/>
                                        <p:tgtEl>
                                          <p:spTgt spid="7557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Grp="1" noChangeArrowheads="1"/>
          </p:cNvSpPr>
          <p:nvPr>
            <p:ph type="body" idx="1"/>
          </p:nvPr>
        </p:nvSpPr>
        <p:spPr>
          <a:xfrm>
            <a:off x="152400" y="838200"/>
            <a:ext cx="8846820" cy="1981200"/>
          </a:xfrm>
        </p:spPr>
        <p:txBody>
          <a:bodyPr/>
          <a:lstStyle/>
          <a:p>
            <a:pPr eaLnBrk="0" hangingPunct="0">
              <a:spcBef>
                <a:spcPct val="0"/>
              </a:spcBef>
            </a:pPr>
            <a:r>
              <a:rPr lang="en-US" altLang="en-US" sz="2300" dirty="0">
                <a:solidFill>
                  <a:srgbClr val="0070C0"/>
                </a:solidFill>
              </a:rPr>
              <a:t>Percentages must total 100%. </a:t>
            </a:r>
            <a:r>
              <a:rPr lang="en-US" altLang="en-US" sz="2300" dirty="0">
                <a:solidFill>
                  <a:srgbClr val="FF0000"/>
                </a:solidFill>
              </a:rPr>
              <a:t>The percent composition of any compound is always the same (law of definite proportions.)</a:t>
            </a:r>
          </a:p>
          <a:p>
            <a:pPr eaLnBrk="0" hangingPunct="0">
              <a:spcBef>
                <a:spcPct val="0"/>
              </a:spcBef>
            </a:pPr>
            <a:endParaRPr lang="en-US" altLang="en-US" sz="2300" dirty="0">
              <a:solidFill>
                <a:srgbClr val="FF0000"/>
              </a:solidFill>
            </a:endParaRPr>
          </a:p>
          <a:p>
            <a:pPr eaLnBrk="0" hangingPunct="0">
              <a:spcBef>
                <a:spcPct val="0"/>
              </a:spcBef>
            </a:pPr>
            <a:r>
              <a:rPr lang="en-US" altLang="en-US" sz="2300" dirty="0">
                <a:solidFill>
                  <a:srgbClr val="00B050"/>
                </a:solidFill>
              </a:rPr>
              <a:t>The percent composition of potassium chromate, K</a:t>
            </a:r>
            <a:r>
              <a:rPr lang="en-US" altLang="en-US" sz="2300" baseline="-25000" dirty="0">
                <a:solidFill>
                  <a:srgbClr val="00B050"/>
                </a:solidFill>
              </a:rPr>
              <a:t>2</a:t>
            </a:r>
            <a:r>
              <a:rPr lang="en-US" altLang="en-US" sz="2300" dirty="0">
                <a:solidFill>
                  <a:srgbClr val="00B050"/>
                </a:solidFill>
              </a:rPr>
              <a:t>CrO</a:t>
            </a:r>
            <a:r>
              <a:rPr lang="en-US" altLang="en-US" sz="2300" baseline="-25000" dirty="0">
                <a:solidFill>
                  <a:srgbClr val="00B050"/>
                </a:solidFill>
              </a:rPr>
              <a:t>4</a:t>
            </a:r>
            <a:r>
              <a:rPr lang="en-US" altLang="en-US" sz="2300" dirty="0">
                <a:solidFill>
                  <a:srgbClr val="00B050"/>
                </a:solidFill>
              </a:rPr>
              <a:t>, is:</a:t>
            </a:r>
          </a:p>
          <a:p>
            <a:pPr eaLnBrk="0" hangingPunct="0">
              <a:spcBef>
                <a:spcPct val="0"/>
              </a:spcBef>
            </a:pPr>
            <a:endParaRPr lang="en-US" altLang="en-US" sz="2300" dirty="0">
              <a:solidFill>
                <a:srgbClr val="FF0000"/>
              </a:solidFill>
            </a:endParaRPr>
          </a:p>
        </p:txBody>
      </p:sp>
      <p:pic>
        <p:nvPicPr>
          <p:cNvPr id="755716" name="Picture 4" descr="0132525763_A307b"/>
          <p:cNvPicPr>
            <a:picLocks noChangeAspect="1" noChangeArrowheads="1"/>
          </p:cNvPicPr>
          <p:nvPr/>
        </p:nvPicPr>
        <p:blipFill>
          <a:blip r:embed="rId3">
            <a:extLst>
              <a:ext uri="{28A0092B-C50C-407E-A947-70E740481C1C}">
                <a14:useLocalDpi xmlns:a14="http://schemas.microsoft.com/office/drawing/2010/main" val="0"/>
              </a:ext>
            </a:extLst>
          </a:blip>
          <a:srcRect l="13963" r="13963"/>
          <a:stretch>
            <a:fillRect/>
          </a:stretch>
        </p:blipFill>
        <p:spPr bwMode="auto">
          <a:xfrm>
            <a:off x="5516306" y="2392931"/>
            <a:ext cx="2653990" cy="2743200"/>
          </a:xfrm>
          <a:prstGeom prst="rect">
            <a:avLst/>
          </a:prstGeom>
          <a:noFill/>
          <a:extLst>
            <a:ext uri="{909E8E84-426E-40DD-AFC4-6F175D3DCCD1}">
              <a14:hiddenFill xmlns:a14="http://schemas.microsoft.com/office/drawing/2010/main">
                <a:solidFill>
                  <a:srgbClr val="FFFFFF"/>
                </a:solidFill>
              </a14:hiddenFill>
            </a:ext>
          </a:extLst>
        </p:spPr>
      </p:pic>
      <p:sp>
        <p:nvSpPr>
          <p:cNvPr id="755718" name="Text Box 6"/>
          <p:cNvSpPr txBox="1">
            <a:spLocks noChangeArrowheads="1"/>
          </p:cNvSpPr>
          <p:nvPr/>
        </p:nvSpPr>
        <p:spPr bwMode="auto">
          <a:xfrm>
            <a:off x="1004877" y="2819400"/>
            <a:ext cx="2819400" cy="15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25" rIns="91250" bIns="45625">
            <a:spAutoFit/>
          </a:bodyPr>
          <a:lstStyle>
            <a:lvl1pPr>
              <a:tabLst>
                <a:tab pos="463550" algn="l"/>
              </a:tabLst>
              <a:defRPr sz="2400">
                <a:solidFill>
                  <a:schemeClr val="tx1"/>
                </a:solidFill>
                <a:latin typeface="Arial" panose="020B0604020202020204" pitchFamily="34" charset="0"/>
                <a:ea typeface="MS PGothic" panose="020B0600070205080204" pitchFamily="34" charset="-128"/>
              </a:defRPr>
            </a:lvl1pPr>
            <a:lvl2pPr marL="630238">
              <a:tabLst>
                <a:tab pos="463550" algn="l"/>
              </a:tabLst>
              <a:defRPr sz="2400">
                <a:solidFill>
                  <a:schemeClr val="tx1"/>
                </a:solidFill>
                <a:latin typeface="Arial" panose="020B0604020202020204" pitchFamily="34" charset="0"/>
                <a:ea typeface="MS PGothic" panose="020B0600070205080204" pitchFamily="34" charset="-128"/>
              </a:defRPr>
            </a:lvl2pPr>
            <a:lvl3pPr>
              <a:tabLst>
                <a:tab pos="463550" algn="l"/>
              </a:tabLst>
              <a:defRPr sz="2400">
                <a:solidFill>
                  <a:schemeClr val="tx1"/>
                </a:solidFill>
                <a:latin typeface="Arial" panose="020B0604020202020204" pitchFamily="34" charset="0"/>
                <a:ea typeface="MS PGothic" panose="020B0600070205080204" pitchFamily="34" charset="-128"/>
              </a:defRPr>
            </a:lvl3pPr>
            <a:lvl4pPr>
              <a:tabLst>
                <a:tab pos="463550" algn="l"/>
              </a:tabLst>
              <a:defRPr sz="2400">
                <a:solidFill>
                  <a:schemeClr val="tx1"/>
                </a:solidFill>
                <a:latin typeface="Arial" panose="020B0604020202020204" pitchFamily="34" charset="0"/>
                <a:ea typeface="MS PGothic" panose="020B0600070205080204" pitchFamily="34" charset="-128"/>
              </a:defRPr>
            </a:lvl4pPr>
            <a:lvl5pPr>
              <a:tabLst>
                <a:tab pos="463550" algn="l"/>
              </a:tabLst>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9pPr>
          </a:lstStyle>
          <a:p>
            <a:r>
              <a:rPr lang="en-US" altLang="en-US" b="1" i="0" dirty="0"/>
              <a:t>	</a:t>
            </a:r>
            <a:r>
              <a:rPr lang="en-US" altLang="en-US" i="0" dirty="0"/>
              <a:t>K =  40.3%</a:t>
            </a:r>
          </a:p>
          <a:p>
            <a:r>
              <a:rPr lang="en-US" altLang="en-US" i="0" dirty="0"/>
              <a:t>	Cr = 26.8%</a:t>
            </a:r>
          </a:p>
          <a:p>
            <a:r>
              <a:rPr lang="en-US" altLang="en-US" i="0" dirty="0"/>
              <a:t>	</a:t>
            </a:r>
            <a:r>
              <a:rPr lang="en-US" altLang="en-US" i="0" u="sng" dirty="0"/>
              <a:t>O =  32.9%</a:t>
            </a:r>
          </a:p>
          <a:p>
            <a:r>
              <a:rPr lang="en-US" altLang="en-US" i="0" dirty="0"/>
              <a:t>            100.0 %</a:t>
            </a:r>
          </a:p>
        </p:txBody>
      </p:sp>
      <p:sp>
        <p:nvSpPr>
          <p:cNvPr id="8" name="Text Box 16"/>
          <p:cNvSpPr txBox="1">
            <a:spLocks noChangeArrowheads="1"/>
          </p:cNvSpPr>
          <p:nvPr/>
        </p:nvSpPr>
        <p:spPr bwMode="auto">
          <a:xfrm>
            <a:off x="380999" y="5"/>
            <a:ext cx="8618221" cy="64613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3600" b="1" dirty="0">
                <a:solidFill>
                  <a:schemeClr val="accent1">
                    <a:lumMod val="50000"/>
                  </a:schemeClr>
                </a:solidFill>
              </a:rPr>
              <a:t>Percent composition of a compound</a:t>
            </a:r>
          </a:p>
        </p:txBody>
      </p:sp>
      <p:sp>
        <p:nvSpPr>
          <p:cNvPr id="3" name="Rectangle 2">
            <a:extLst>
              <a:ext uri="{FF2B5EF4-FFF2-40B4-BE49-F238E27FC236}">
                <a16:creationId xmlns:a16="http://schemas.microsoft.com/office/drawing/2014/main" id="{6FFDA16B-C2EE-4572-A202-C5FAD4B51651}"/>
              </a:ext>
            </a:extLst>
          </p:cNvPr>
          <p:cNvSpPr/>
          <p:nvPr/>
        </p:nvSpPr>
        <p:spPr>
          <a:xfrm>
            <a:off x="24245" y="5121202"/>
            <a:ext cx="9119755" cy="1569660"/>
          </a:xfrm>
          <a:prstGeom prst="rect">
            <a:avLst/>
          </a:prstGeom>
        </p:spPr>
        <p:txBody>
          <a:bodyPr wrap="square">
            <a:spAutoFit/>
          </a:bodyPr>
          <a:lstStyle/>
          <a:p>
            <a:r>
              <a:rPr lang="en-US" sz="2800" b="1" dirty="0">
                <a:solidFill>
                  <a:srgbClr val="0070C0"/>
                </a:solidFill>
              </a:rPr>
              <a:t>Note:</a:t>
            </a:r>
            <a:r>
              <a:rPr lang="en-US" sz="2800" dirty="0">
                <a:solidFill>
                  <a:srgbClr val="0070C0"/>
                </a:solidFill>
              </a:rPr>
              <a:t>  100% = 1</a:t>
            </a:r>
          </a:p>
          <a:p>
            <a:r>
              <a:rPr lang="en-US" sz="2800" dirty="0">
                <a:solidFill>
                  <a:srgbClr val="0070C0"/>
                </a:solidFill>
              </a:rPr>
              <a:t>The percentages can be set equal to “1” as follows:</a:t>
            </a:r>
          </a:p>
          <a:p>
            <a:endParaRPr lang="en-US" sz="1200" dirty="0"/>
          </a:p>
          <a:p>
            <a:pPr algn="ctr"/>
            <a:r>
              <a:rPr lang="en-US" sz="2800" dirty="0"/>
              <a:t>0.403  +  0.268  +  0.329  = 1  </a:t>
            </a:r>
          </a:p>
        </p:txBody>
      </p:sp>
    </p:spTree>
    <p:extLst>
      <p:ext uri="{BB962C8B-B14F-4D97-AF65-F5344CB8AC3E}">
        <p14:creationId xmlns:p14="http://schemas.microsoft.com/office/powerpoint/2010/main" val="27942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714">
                                            <p:txEl>
                                              <p:pRg st="0" end="0"/>
                                            </p:txEl>
                                          </p:spTgt>
                                        </p:tgtEl>
                                        <p:attrNameLst>
                                          <p:attrName>style.visibility</p:attrName>
                                        </p:attrNameLst>
                                      </p:cBhvr>
                                      <p:to>
                                        <p:strVal val="visible"/>
                                      </p:to>
                                    </p:set>
                                    <p:animEffect transition="in" filter="fade">
                                      <p:cBhvr>
                                        <p:cTn id="7" dur="500"/>
                                        <p:tgtEl>
                                          <p:spTgt spid="7557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5714">
                                            <p:txEl>
                                              <p:pRg st="2" end="2"/>
                                            </p:txEl>
                                          </p:spTgt>
                                        </p:tgtEl>
                                        <p:attrNameLst>
                                          <p:attrName>style.visibility</p:attrName>
                                        </p:attrNameLst>
                                      </p:cBhvr>
                                      <p:to>
                                        <p:strVal val="visible"/>
                                      </p:to>
                                    </p:set>
                                    <p:animEffect transition="in" filter="fade">
                                      <p:cBhvr>
                                        <p:cTn id="12" dur="500"/>
                                        <p:tgtEl>
                                          <p:spTgt spid="7557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5718"/>
                                        </p:tgtEl>
                                        <p:attrNameLst>
                                          <p:attrName>style.visibility</p:attrName>
                                        </p:attrNameLst>
                                      </p:cBhvr>
                                      <p:to>
                                        <p:strVal val="visible"/>
                                      </p:to>
                                    </p:set>
                                    <p:animEffect transition="in" filter="fade">
                                      <p:cBhvr>
                                        <p:cTn id="17" dur="500"/>
                                        <p:tgtEl>
                                          <p:spTgt spid="7557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5716"/>
                                        </p:tgtEl>
                                        <p:attrNameLst>
                                          <p:attrName>style.visibility</p:attrName>
                                        </p:attrNameLst>
                                      </p:cBhvr>
                                      <p:to>
                                        <p:strVal val="visible"/>
                                      </p:to>
                                    </p:set>
                                    <p:animEffect transition="in" filter="fade">
                                      <p:cBhvr>
                                        <p:cTn id="22" dur="500"/>
                                        <p:tgtEl>
                                          <p:spTgt spid="7557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body" idx="1"/>
          </p:nvPr>
        </p:nvSpPr>
        <p:spPr>
          <a:xfrm>
            <a:off x="15241" y="1066800"/>
            <a:ext cx="8976360" cy="6172200"/>
          </a:xfrm>
        </p:spPr>
        <p:txBody>
          <a:bodyPr/>
          <a:lstStyle/>
          <a:p>
            <a:r>
              <a:rPr lang="en-US" sz="2300" i="1" dirty="0"/>
              <a:t>A sample of a compound containing carbon and oxygen had a mass of 88 grams.  Experimental procedures determined that 24 grams of the sample was carbon and 64 grams was oxygen. </a:t>
            </a:r>
            <a:r>
              <a:rPr lang="en-US" sz="2300" dirty="0"/>
              <a:t>Find the % composition (</a:t>
            </a:r>
            <a:r>
              <a:rPr lang="en-US" sz="2300" i="1" dirty="0">
                <a:latin typeface="Times New Roman" panose="02020603050405020304" pitchFamily="18" charset="0"/>
                <a:cs typeface="Times New Roman" panose="02020603050405020304" pitchFamily="18" charset="0"/>
              </a:rPr>
              <a:t>of each element</a:t>
            </a:r>
            <a:r>
              <a:rPr lang="en-US" sz="2300" dirty="0"/>
              <a:t>) of the compound.</a:t>
            </a:r>
          </a:p>
          <a:p>
            <a:endParaRPr lang="en-US" sz="1100" dirty="0"/>
          </a:p>
          <a:p>
            <a:pPr eaLnBrk="0" hangingPunct="0">
              <a:lnSpc>
                <a:spcPct val="110000"/>
              </a:lnSpc>
              <a:spcBef>
                <a:spcPct val="0"/>
              </a:spcBef>
            </a:pPr>
            <a:endParaRPr lang="en-US" altLang="en-US" sz="2300" dirty="0"/>
          </a:p>
        </p:txBody>
      </p:sp>
      <p:pic>
        <p:nvPicPr>
          <p:cNvPr id="2" name="Picture 1"/>
          <p:cNvPicPr>
            <a:picLocks noChangeAspect="1"/>
          </p:cNvPicPr>
          <p:nvPr/>
        </p:nvPicPr>
        <p:blipFill rotWithShape="1">
          <a:blip r:embed="rId3"/>
          <a:srcRect l="2879" t="11250" r="4582" b="8750"/>
          <a:stretch/>
        </p:blipFill>
        <p:spPr>
          <a:xfrm>
            <a:off x="1447799" y="0"/>
            <a:ext cx="7183122" cy="975360"/>
          </a:xfrm>
          <a:prstGeom prst="rect">
            <a:avLst/>
          </a:prstGeom>
        </p:spPr>
      </p:pic>
      <p:sp>
        <p:nvSpPr>
          <p:cNvPr id="3" name="Footer Placeholder 2"/>
          <p:cNvSpPr>
            <a:spLocks noGrp="1"/>
          </p:cNvSpPr>
          <p:nvPr>
            <p:ph type="ftr" sz="quarter" idx="10"/>
          </p:nvPr>
        </p:nvSpPr>
        <p:spPr/>
        <p:txBody>
          <a:bodyPr/>
          <a:lstStyle/>
          <a:p>
            <a:r>
              <a:rPr lang="en-US" altLang="en-US"/>
              <a:t>Chapter 10B</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399" cy="914400"/>
          </a:xfrm>
          <a:prstGeom prst="rect">
            <a:avLst/>
          </a:prstGeom>
          <a:noFill/>
          <a:ln>
            <a:noFill/>
          </a:ln>
          <a:effectLst/>
        </p:spPr>
      </p:pic>
    </p:spTree>
    <p:extLst>
      <p:ext uri="{BB962C8B-B14F-4D97-AF65-F5344CB8AC3E}">
        <p14:creationId xmlns:p14="http://schemas.microsoft.com/office/powerpoint/2010/main" val="122740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3906" name="Rectangle 2"/>
          <p:cNvSpPr>
            <a:spLocks noGrp="1" noChangeArrowheads="1"/>
          </p:cNvSpPr>
          <p:nvPr>
            <p:ph type="body" idx="1"/>
          </p:nvPr>
        </p:nvSpPr>
        <p:spPr>
          <a:xfrm>
            <a:off x="15241" y="1066800"/>
            <a:ext cx="8976360" cy="5334000"/>
          </a:xfrm>
        </p:spPr>
        <p:txBody>
          <a:bodyPr/>
          <a:lstStyle/>
          <a:p>
            <a:r>
              <a:rPr lang="en-US" sz="2300" dirty="0"/>
              <a:t>A sample of a compound containing carbon and oxygen had a mass of 88 grams.  Experimental procedures determined that 24 grams of the sample was carbon and 64 grams was oxygen.  Find the % composition (</a:t>
            </a:r>
            <a:r>
              <a:rPr lang="en-US" sz="2300" i="1" dirty="0">
                <a:latin typeface="Times New Roman" panose="02020603050405020304" pitchFamily="18" charset="0"/>
                <a:cs typeface="Times New Roman" panose="02020603050405020304" pitchFamily="18" charset="0"/>
              </a:rPr>
              <a:t>of each element</a:t>
            </a:r>
            <a:r>
              <a:rPr lang="en-US" sz="2300" dirty="0"/>
              <a:t>) of the compound.</a:t>
            </a:r>
          </a:p>
          <a:p>
            <a:endParaRPr lang="en-US" sz="1100" dirty="0"/>
          </a:p>
          <a:p>
            <a:pPr algn="ctr"/>
            <a:r>
              <a:rPr lang="en-US" sz="2300" dirty="0">
                <a:solidFill>
                  <a:srgbClr val="00B050"/>
                </a:solidFill>
              </a:rPr>
              <a:t>% C  =  mass of C / Total Mass x 100% </a:t>
            </a:r>
            <a:r>
              <a:rPr lang="en-US" sz="2300" dirty="0">
                <a:solidFill>
                  <a:srgbClr val="00B050"/>
                </a:solidFill>
                <a:sym typeface="Wingdings"/>
              </a:rPr>
              <a:t></a:t>
            </a:r>
            <a:r>
              <a:rPr lang="en-US" sz="2300" dirty="0">
                <a:solidFill>
                  <a:srgbClr val="00B050"/>
                </a:solidFill>
              </a:rPr>
              <a:t> 24 g / 88 g x 100 %  </a:t>
            </a:r>
            <a:r>
              <a:rPr lang="en-US" sz="2300" dirty="0">
                <a:solidFill>
                  <a:srgbClr val="FF0000"/>
                </a:solidFill>
              </a:rPr>
              <a:t>=  27%  Carbon</a:t>
            </a:r>
          </a:p>
          <a:p>
            <a:endParaRPr lang="en-US" sz="1100" dirty="0"/>
          </a:p>
          <a:p>
            <a:pPr algn="ctr"/>
            <a:r>
              <a:rPr lang="en-US" sz="2300" dirty="0">
                <a:solidFill>
                  <a:srgbClr val="00B050"/>
                </a:solidFill>
              </a:rPr>
              <a:t>% O  =  mass of O / Total Mass x 100% </a:t>
            </a:r>
            <a:r>
              <a:rPr lang="en-US" sz="2300" dirty="0">
                <a:solidFill>
                  <a:srgbClr val="00B050"/>
                </a:solidFill>
                <a:sym typeface="Wingdings"/>
              </a:rPr>
              <a:t></a:t>
            </a:r>
            <a:r>
              <a:rPr lang="en-US" sz="2300" dirty="0">
                <a:solidFill>
                  <a:srgbClr val="00B050"/>
                </a:solidFill>
              </a:rPr>
              <a:t> 64 g / 88 g x 100 %  </a:t>
            </a:r>
            <a:r>
              <a:rPr lang="en-US" sz="2300" dirty="0">
                <a:solidFill>
                  <a:srgbClr val="FF0000"/>
                </a:solidFill>
              </a:rPr>
              <a:t>=  73%  Oxygen </a:t>
            </a:r>
          </a:p>
          <a:p>
            <a:endParaRPr lang="en-US" sz="1300" dirty="0"/>
          </a:p>
          <a:p>
            <a:r>
              <a:rPr lang="en-US" sz="2300" b="1" dirty="0">
                <a:solidFill>
                  <a:srgbClr val="0070C0"/>
                </a:solidFill>
              </a:rPr>
              <a:t>Note:</a:t>
            </a:r>
            <a:r>
              <a:rPr lang="en-US" sz="2300" dirty="0">
                <a:solidFill>
                  <a:srgbClr val="0070C0"/>
                </a:solidFill>
              </a:rPr>
              <a:t>  The percentages can be set equal to “1” as follows:</a:t>
            </a:r>
          </a:p>
          <a:p>
            <a:endParaRPr lang="en-US" sz="1100" dirty="0"/>
          </a:p>
          <a:p>
            <a:pPr algn="ctr"/>
            <a:r>
              <a:rPr lang="en-US" sz="2300" dirty="0"/>
              <a:t>0.27 g  +  0.73 g  = 1 g  </a:t>
            </a:r>
          </a:p>
          <a:p>
            <a:pPr algn="ctr"/>
            <a:r>
              <a:rPr lang="en-US" sz="2300" dirty="0">
                <a:solidFill>
                  <a:srgbClr val="0070C0"/>
                </a:solidFill>
              </a:rPr>
              <a:t>… </a:t>
            </a:r>
            <a:r>
              <a:rPr lang="en-US" sz="2300" b="1" dirty="0">
                <a:solidFill>
                  <a:srgbClr val="0070C0"/>
                </a:solidFill>
              </a:rPr>
              <a:t>for every 1 g of sample, there is 0.27 g C &amp; 0.73 g O</a:t>
            </a:r>
            <a:endParaRPr lang="en-US" sz="2300" dirty="0">
              <a:solidFill>
                <a:srgbClr val="0070C0"/>
              </a:solidFill>
            </a:endParaRPr>
          </a:p>
          <a:p>
            <a:pPr eaLnBrk="0" hangingPunct="0">
              <a:lnSpc>
                <a:spcPct val="110000"/>
              </a:lnSpc>
              <a:spcBef>
                <a:spcPct val="0"/>
              </a:spcBef>
            </a:pPr>
            <a:endParaRPr lang="en-US" altLang="en-US" sz="2300" dirty="0"/>
          </a:p>
        </p:txBody>
      </p:sp>
      <p:pic>
        <p:nvPicPr>
          <p:cNvPr id="2" name="Picture 1"/>
          <p:cNvPicPr>
            <a:picLocks noChangeAspect="1"/>
          </p:cNvPicPr>
          <p:nvPr/>
        </p:nvPicPr>
        <p:blipFill rotWithShape="1">
          <a:blip r:embed="rId3"/>
          <a:srcRect l="2879" t="11250" r="4582" b="8750"/>
          <a:stretch/>
        </p:blipFill>
        <p:spPr>
          <a:xfrm>
            <a:off x="1447799" y="0"/>
            <a:ext cx="7183122" cy="975360"/>
          </a:xfrm>
          <a:prstGeom prst="rect">
            <a:avLst/>
          </a:prstGeom>
        </p:spPr>
      </p:pic>
      <p:sp>
        <p:nvSpPr>
          <p:cNvPr id="3" name="Footer Placeholder 2"/>
          <p:cNvSpPr>
            <a:spLocks noGrp="1"/>
          </p:cNvSpPr>
          <p:nvPr>
            <p:ph type="ftr" sz="quarter" idx="10"/>
          </p:nvPr>
        </p:nvSpPr>
        <p:spPr/>
        <p:txBody>
          <a:bodyPr/>
          <a:lstStyle/>
          <a:p>
            <a:r>
              <a:rPr lang="en-US" altLang="en-US"/>
              <a:t>Chapter 10B</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399" cy="914400"/>
          </a:xfrm>
          <a:prstGeom prst="rect">
            <a:avLst/>
          </a:prstGeom>
          <a:noFill/>
          <a:ln>
            <a:noFill/>
          </a:ln>
          <a:effectLst/>
        </p:spPr>
      </p:pic>
      <p:pic>
        <p:nvPicPr>
          <p:cNvPr id="6" name="Picture 5" descr="strategy-01.eps"/>
          <p:cNvPicPr/>
          <p:nvPr/>
        </p:nvPicPr>
        <p:blipFill>
          <a:blip r:embed="rId5" cstate="print">
            <a:extLst>
              <a:ext uri="{28A0092B-C50C-407E-A947-70E740481C1C}">
                <a14:useLocalDpi xmlns:a14="http://schemas.microsoft.com/office/drawing/2010/main" val="0"/>
              </a:ext>
            </a:extLst>
          </a:blip>
          <a:stretch>
            <a:fillRect/>
          </a:stretch>
        </p:blipFill>
        <p:spPr>
          <a:xfrm>
            <a:off x="7772400" y="4724400"/>
            <a:ext cx="1200149" cy="972820"/>
          </a:xfrm>
          <a:prstGeom prst="rect">
            <a:avLst/>
          </a:prstGeom>
        </p:spPr>
      </p:pic>
    </p:spTree>
    <p:extLst>
      <p:ext uri="{BB962C8B-B14F-4D97-AF65-F5344CB8AC3E}">
        <p14:creationId xmlns:p14="http://schemas.microsoft.com/office/powerpoint/2010/main" val="18798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3906">
                                            <p:txEl>
                                              <p:pRg st="2" end="2"/>
                                            </p:txEl>
                                          </p:spTgt>
                                        </p:tgtEl>
                                        <p:attrNameLst>
                                          <p:attrName>style.visibility</p:attrName>
                                        </p:attrNameLst>
                                      </p:cBhvr>
                                      <p:to>
                                        <p:strVal val="visible"/>
                                      </p:to>
                                    </p:set>
                                    <p:animEffect transition="in" filter="fade">
                                      <p:cBhvr>
                                        <p:cTn id="7" dur="500"/>
                                        <p:tgtEl>
                                          <p:spTgt spid="7639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3906">
                                            <p:txEl>
                                              <p:pRg st="4" end="4"/>
                                            </p:txEl>
                                          </p:spTgt>
                                        </p:tgtEl>
                                        <p:attrNameLst>
                                          <p:attrName>style.visibility</p:attrName>
                                        </p:attrNameLst>
                                      </p:cBhvr>
                                      <p:to>
                                        <p:strVal val="visible"/>
                                      </p:to>
                                    </p:set>
                                    <p:animEffect transition="in" filter="fade">
                                      <p:cBhvr>
                                        <p:cTn id="12" dur="500"/>
                                        <p:tgtEl>
                                          <p:spTgt spid="76390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3906">
                                            <p:txEl>
                                              <p:pRg st="6" end="6"/>
                                            </p:txEl>
                                          </p:spTgt>
                                        </p:tgtEl>
                                        <p:attrNameLst>
                                          <p:attrName>style.visibility</p:attrName>
                                        </p:attrNameLst>
                                      </p:cBhvr>
                                      <p:to>
                                        <p:strVal val="visible"/>
                                      </p:to>
                                    </p:set>
                                    <p:animEffect transition="in" filter="fade">
                                      <p:cBhvr>
                                        <p:cTn id="17" dur="500"/>
                                        <p:tgtEl>
                                          <p:spTgt spid="76390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3906">
                                            <p:txEl>
                                              <p:pRg st="8" end="8"/>
                                            </p:txEl>
                                          </p:spTgt>
                                        </p:tgtEl>
                                        <p:attrNameLst>
                                          <p:attrName>style.visibility</p:attrName>
                                        </p:attrNameLst>
                                      </p:cBhvr>
                                      <p:to>
                                        <p:strVal val="visible"/>
                                      </p:to>
                                    </p:set>
                                    <p:animEffect transition="in" filter="fade">
                                      <p:cBhvr>
                                        <p:cTn id="22" dur="500"/>
                                        <p:tgtEl>
                                          <p:spTgt spid="76390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3906">
                                            <p:txEl>
                                              <p:pRg st="9" end="9"/>
                                            </p:txEl>
                                          </p:spTgt>
                                        </p:tgtEl>
                                        <p:attrNameLst>
                                          <p:attrName>style.visibility</p:attrName>
                                        </p:attrNameLst>
                                      </p:cBhvr>
                                      <p:to>
                                        <p:strVal val="visible"/>
                                      </p:to>
                                    </p:set>
                                    <p:animEffect transition="in" filter="fade">
                                      <p:cBhvr>
                                        <p:cTn id="27" dur="500"/>
                                        <p:tgtEl>
                                          <p:spTgt spid="7639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body" idx="1"/>
          </p:nvPr>
        </p:nvSpPr>
        <p:spPr>
          <a:xfrm>
            <a:off x="152400" y="762000"/>
            <a:ext cx="8991600" cy="1219200"/>
          </a:xfrm>
        </p:spPr>
        <p:txBody>
          <a:bodyPr/>
          <a:lstStyle/>
          <a:p>
            <a:r>
              <a:rPr lang="en-US" altLang="en-US" sz="2300" dirty="0"/>
              <a:t>A compound is formed when 9.03 g Mg combines completely with 3.48 g N. What is the percent composition of this compound?</a:t>
            </a:r>
          </a:p>
          <a:p>
            <a:endParaRPr lang="en-US" altLang="en-US" sz="1300" dirty="0"/>
          </a:p>
          <a:p>
            <a:r>
              <a:rPr lang="en-US" altLang="en-US" sz="2300" dirty="0"/>
              <a:t>						</a:t>
            </a:r>
          </a:p>
          <a:p>
            <a:endParaRPr lang="en-US" altLang="en-US" sz="1500" dirty="0"/>
          </a:p>
          <a:p>
            <a:r>
              <a:rPr lang="en-US" altLang="en-US" sz="2300" dirty="0"/>
              <a:t>					</a:t>
            </a:r>
          </a:p>
          <a:p>
            <a:endParaRPr lang="en-US" altLang="en-US" sz="2300" dirty="0"/>
          </a:p>
        </p:txBody>
      </p:sp>
      <p:sp>
        <p:nvSpPr>
          <p:cNvPr id="532485" name="Text Box 5"/>
          <p:cNvSpPr txBox="1">
            <a:spLocks noChangeArrowheads="1"/>
          </p:cNvSpPr>
          <p:nvPr/>
        </p:nvSpPr>
        <p:spPr bwMode="auto">
          <a:xfrm>
            <a:off x="304799" y="60966"/>
            <a:ext cx="8610600" cy="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pPr>
              <a:spcBef>
                <a:spcPct val="50000"/>
              </a:spcBef>
            </a:pPr>
            <a:r>
              <a:rPr lang="en-US" altLang="en-US" b="1" dirty="0">
                <a:solidFill>
                  <a:schemeClr val="accent1">
                    <a:lumMod val="50000"/>
                  </a:schemeClr>
                </a:solidFill>
              </a:rPr>
              <a:t>Calculating Percent Composition from Mass Data</a:t>
            </a:r>
          </a:p>
        </p:txBody>
      </p:sp>
    </p:spTree>
    <p:extLst>
      <p:ext uri="{BB962C8B-B14F-4D97-AF65-F5344CB8AC3E}">
        <p14:creationId xmlns:p14="http://schemas.microsoft.com/office/powerpoint/2010/main" val="133244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82" name="Rectangle 2"/>
          <p:cNvSpPr>
            <a:spLocks noGrp="1" noChangeArrowheads="1"/>
          </p:cNvSpPr>
          <p:nvPr>
            <p:ph type="body" idx="1"/>
          </p:nvPr>
        </p:nvSpPr>
        <p:spPr>
          <a:xfrm>
            <a:off x="152400" y="762000"/>
            <a:ext cx="8991600" cy="4495800"/>
          </a:xfrm>
        </p:spPr>
        <p:txBody>
          <a:bodyPr/>
          <a:lstStyle/>
          <a:p>
            <a:r>
              <a:rPr lang="en-US" altLang="en-US" sz="2300" dirty="0"/>
              <a:t>A compound is formed when 9.03 g Mg combines completely with 3.48 g N. What is the percent composition of this compound?</a:t>
            </a:r>
          </a:p>
          <a:p>
            <a:pPr>
              <a:spcBef>
                <a:spcPts val="1200"/>
              </a:spcBef>
            </a:pPr>
            <a:endParaRPr lang="en-US" altLang="en-US" sz="1500" dirty="0"/>
          </a:p>
          <a:p>
            <a:pPr>
              <a:spcBef>
                <a:spcPts val="1200"/>
              </a:spcBef>
            </a:pPr>
            <a:r>
              <a:rPr lang="en-US" altLang="en-US" sz="2300" dirty="0"/>
              <a:t>1.  Find total mass  	9.03 g Mg + 3.48g N = </a:t>
            </a:r>
            <a:r>
              <a:rPr lang="en-US" altLang="en-US" sz="2300" dirty="0">
                <a:solidFill>
                  <a:srgbClr val="FF0000"/>
                </a:solidFill>
                <a:effectLst>
                  <a:outerShdw blurRad="38100" dist="38100" dir="2700000" algn="tl">
                    <a:srgbClr val="000000">
                      <a:alpha val="43137"/>
                    </a:srgbClr>
                  </a:outerShdw>
                </a:effectLst>
              </a:rPr>
              <a:t>12.51 g</a:t>
            </a:r>
            <a:r>
              <a:rPr lang="en-US" altLang="en-US" sz="2300" dirty="0"/>
              <a:t> of compound</a:t>
            </a:r>
          </a:p>
          <a:p>
            <a:pPr>
              <a:spcBef>
                <a:spcPts val="1200"/>
              </a:spcBef>
            </a:pPr>
            <a:endParaRPr lang="en-US" altLang="en-US" sz="1500" dirty="0"/>
          </a:p>
          <a:p>
            <a:pPr>
              <a:spcBef>
                <a:spcPts val="1200"/>
              </a:spcBef>
            </a:pPr>
            <a:r>
              <a:rPr lang="en-US" altLang="en-US" sz="2300" dirty="0"/>
              <a:t>2.  Find % by mass</a:t>
            </a:r>
          </a:p>
          <a:p>
            <a:pPr>
              <a:spcBef>
                <a:spcPts val="1200"/>
              </a:spcBef>
            </a:pPr>
            <a:r>
              <a:rPr lang="en-US" sz="1900" dirty="0">
                <a:solidFill>
                  <a:srgbClr val="00B050"/>
                </a:solidFill>
                <a:effectLst>
                  <a:outerShdw blurRad="38100" dist="38100" dir="2700000" algn="tl">
                    <a:srgbClr val="000000">
                      <a:alpha val="43137"/>
                    </a:srgbClr>
                  </a:outerShdw>
                </a:effectLst>
              </a:rPr>
              <a:t>% Mg = mass of Mg / Total Mass x 100% </a:t>
            </a:r>
            <a:r>
              <a:rPr lang="en-US" sz="1900" dirty="0">
                <a:solidFill>
                  <a:srgbClr val="00B050"/>
                </a:solidFill>
                <a:effectLst>
                  <a:outerShdw blurRad="38100" dist="38100" dir="2700000" algn="tl">
                    <a:srgbClr val="000000">
                      <a:alpha val="43137"/>
                    </a:srgbClr>
                  </a:outerShdw>
                </a:effectLst>
                <a:sym typeface="Wingdings"/>
              </a:rPr>
              <a:t></a:t>
            </a:r>
            <a:r>
              <a:rPr lang="en-US" sz="1900" dirty="0">
                <a:solidFill>
                  <a:srgbClr val="00B050"/>
                </a:solidFill>
                <a:effectLst>
                  <a:outerShdw blurRad="38100" dist="38100" dir="2700000" algn="tl">
                    <a:srgbClr val="000000">
                      <a:alpha val="43137"/>
                    </a:srgbClr>
                  </a:outerShdw>
                </a:effectLst>
              </a:rPr>
              <a:t> </a:t>
            </a:r>
            <a:r>
              <a:rPr lang="en-US" sz="1900" dirty="0">
                <a:solidFill>
                  <a:srgbClr val="0070C0"/>
                </a:solidFill>
                <a:effectLst>
                  <a:outerShdw blurRad="38100" dist="38100" dir="2700000" algn="tl">
                    <a:srgbClr val="000000">
                      <a:alpha val="43137"/>
                    </a:srgbClr>
                  </a:outerShdw>
                </a:effectLst>
              </a:rPr>
              <a:t>9.03 g / 12.51 g x 100 % </a:t>
            </a:r>
            <a:r>
              <a:rPr lang="en-US" sz="1900" dirty="0">
                <a:solidFill>
                  <a:srgbClr val="FF0000"/>
                </a:solidFill>
                <a:effectLst>
                  <a:outerShdw blurRad="38100" dist="38100" dir="2700000" algn="tl">
                    <a:srgbClr val="000000">
                      <a:alpha val="43137"/>
                    </a:srgbClr>
                  </a:outerShdw>
                </a:effectLst>
              </a:rPr>
              <a:t>= 72.2% Mg</a:t>
            </a:r>
          </a:p>
          <a:p>
            <a:pPr>
              <a:spcBef>
                <a:spcPts val="1200"/>
              </a:spcBef>
            </a:pPr>
            <a:r>
              <a:rPr lang="en-US" sz="1900" dirty="0">
                <a:solidFill>
                  <a:srgbClr val="00B050"/>
                </a:solidFill>
                <a:effectLst>
                  <a:outerShdw blurRad="38100" dist="38100" dir="2700000" algn="tl">
                    <a:srgbClr val="000000">
                      <a:alpha val="43137"/>
                    </a:srgbClr>
                  </a:outerShdw>
                </a:effectLst>
              </a:rPr>
              <a:t>% N = mass of N / Total Mass x 100% </a:t>
            </a:r>
            <a:r>
              <a:rPr lang="en-US" sz="1900" dirty="0">
                <a:solidFill>
                  <a:srgbClr val="00B050"/>
                </a:solidFill>
                <a:effectLst>
                  <a:outerShdw blurRad="38100" dist="38100" dir="2700000" algn="tl">
                    <a:srgbClr val="000000">
                      <a:alpha val="43137"/>
                    </a:srgbClr>
                  </a:outerShdw>
                </a:effectLst>
                <a:sym typeface="Wingdings"/>
              </a:rPr>
              <a:t></a:t>
            </a:r>
            <a:r>
              <a:rPr lang="en-US" sz="1900" dirty="0">
                <a:solidFill>
                  <a:srgbClr val="00B050"/>
                </a:solidFill>
                <a:effectLst>
                  <a:outerShdw blurRad="38100" dist="38100" dir="2700000" algn="tl">
                    <a:srgbClr val="000000">
                      <a:alpha val="43137"/>
                    </a:srgbClr>
                  </a:outerShdw>
                </a:effectLst>
              </a:rPr>
              <a:t>  </a:t>
            </a:r>
            <a:r>
              <a:rPr lang="en-US" sz="1900" dirty="0">
                <a:solidFill>
                  <a:srgbClr val="0070C0"/>
                </a:solidFill>
                <a:effectLst>
                  <a:outerShdw blurRad="38100" dist="38100" dir="2700000" algn="tl">
                    <a:srgbClr val="000000">
                      <a:alpha val="43137"/>
                    </a:srgbClr>
                  </a:outerShdw>
                </a:effectLst>
              </a:rPr>
              <a:t>3.48 g / 12.51 g  x  100 %  </a:t>
            </a:r>
            <a:r>
              <a:rPr lang="en-US" sz="1900" dirty="0">
                <a:solidFill>
                  <a:srgbClr val="FF0000"/>
                </a:solidFill>
                <a:effectLst>
                  <a:outerShdw blurRad="38100" dist="38100" dir="2700000" algn="tl">
                    <a:srgbClr val="000000">
                      <a:alpha val="43137"/>
                    </a:srgbClr>
                  </a:outerShdw>
                </a:effectLst>
              </a:rPr>
              <a:t>=  27.8% N</a:t>
            </a:r>
            <a:endParaRPr lang="en-US" altLang="en-US" sz="1900" dirty="0">
              <a:effectLst>
                <a:outerShdw blurRad="38100" dist="38100" dir="2700000" algn="tl">
                  <a:srgbClr val="000000">
                    <a:alpha val="43137"/>
                  </a:srgbClr>
                </a:outerShdw>
              </a:effectLst>
            </a:endParaRPr>
          </a:p>
          <a:p>
            <a:r>
              <a:rPr lang="en-US" altLang="en-US" sz="1900" dirty="0">
                <a:effectLst>
                  <a:outerShdw blurRad="38100" dist="38100" dir="2700000" algn="tl">
                    <a:srgbClr val="000000">
                      <a:alpha val="43137"/>
                    </a:srgbClr>
                  </a:outerShdw>
                </a:effectLst>
              </a:rPr>
              <a:t>						</a:t>
            </a:r>
          </a:p>
          <a:p>
            <a:endParaRPr lang="en-US" altLang="en-US" sz="1500" dirty="0">
              <a:effectLst>
                <a:outerShdw blurRad="38100" dist="38100" dir="2700000" algn="tl">
                  <a:srgbClr val="000000">
                    <a:alpha val="43137"/>
                  </a:srgbClr>
                </a:outerShdw>
              </a:effectLst>
            </a:endParaRPr>
          </a:p>
          <a:p>
            <a:r>
              <a:rPr lang="en-US" altLang="en-US" sz="2300" dirty="0">
                <a:effectLst>
                  <a:outerShdw blurRad="38100" dist="38100" dir="2700000" algn="tl">
                    <a:srgbClr val="000000">
                      <a:alpha val="43137"/>
                    </a:srgbClr>
                  </a:outerShdw>
                </a:effectLst>
              </a:rPr>
              <a:t>					</a:t>
            </a:r>
          </a:p>
          <a:p>
            <a:endParaRPr lang="en-US" altLang="en-US" sz="2300" dirty="0"/>
          </a:p>
        </p:txBody>
      </p:sp>
      <p:sp>
        <p:nvSpPr>
          <p:cNvPr id="532485" name="Text Box 5"/>
          <p:cNvSpPr txBox="1">
            <a:spLocks noChangeArrowheads="1"/>
          </p:cNvSpPr>
          <p:nvPr/>
        </p:nvSpPr>
        <p:spPr bwMode="auto">
          <a:xfrm>
            <a:off x="304799" y="60966"/>
            <a:ext cx="8610600" cy="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pPr>
              <a:spcBef>
                <a:spcPct val="50000"/>
              </a:spcBef>
            </a:pPr>
            <a:r>
              <a:rPr lang="en-US" altLang="en-US" b="1" dirty="0">
                <a:solidFill>
                  <a:schemeClr val="accent1">
                    <a:lumMod val="50000"/>
                  </a:schemeClr>
                </a:solidFill>
              </a:rPr>
              <a:t>Calculating Percent Composition from Mass Data</a:t>
            </a:r>
          </a:p>
        </p:txBody>
      </p:sp>
      <p:sp>
        <p:nvSpPr>
          <p:cNvPr id="5" name="Rectangle 4"/>
          <p:cNvSpPr/>
          <p:nvPr/>
        </p:nvSpPr>
        <p:spPr>
          <a:xfrm>
            <a:off x="152400" y="4724400"/>
            <a:ext cx="8697956" cy="438154"/>
          </a:xfrm>
          <a:prstGeom prst="rect">
            <a:avLst/>
          </a:prstGeom>
        </p:spPr>
        <p:txBody>
          <a:bodyPr wrap="square" lIns="91397" tIns="45699" rIns="91397" bIns="45699">
            <a:spAutoFit/>
          </a:bodyPr>
          <a:lstStyle/>
          <a:p>
            <a:pPr>
              <a:lnSpc>
                <a:spcPct val="105000"/>
              </a:lnSpc>
              <a:spcBef>
                <a:spcPct val="50000"/>
              </a:spcBef>
            </a:pPr>
            <a:r>
              <a:rPr lang="en-US" altLang="en-US" sz="2300" dirty="0">
                <a:solidFill>
                  <a:srgbClr val="0070C0"/>
                </a:solidFill>
                <a:effectLst>
                  <a:outerShdw blurRad="38100" dist="38100" dir="2700000" algn="tl">
                    <a:srgbClr val="000000">
                      <a:alpha val="43137"/>
                    </a:srgbClr>
                  </a:outerShdw>
                </a:effectLst>
                <a:sym typeface="Symbol" panose="05050102010706020507" pitchFamily="18" charset="2"/>
              </a:rPr>
              <a:t>Show the percentages of the elements adding up to 100% and 1</a:t>
            </a:r>
            <a:r>
              <a:rPr lang="en-US" altLang="en-US" sz="2300" dirty="0">
                <a:effectLst>
                  <a:outerShdw blurRad="38100" dist="38100" dir="2700000" algn="tl">
                    <a:srgbClr val="000000">
                      <a:alpha val="43137"/>
                    </a:srgbClr>
                  </a:outerShdw>
                </a:effectLst>
                <a:sym typeface="Symbol" panose="05050102010706020507" pitchFamily="18" charset="2"/>
              </a:rPr>
              <a:t>.</a:t>
            </a: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543800" y="5162554"/>
            <a:ext cx="1200149" cy="972820"/>
          </a:xfrm>
          <a:prstGeom prst="rect">
            <a:avLst/>
          </a:prstGeom>
        </p:spPr>
      </p:pic>
    </p:spTree>
    <p:extLst>
      <p:ext uri="{BB962C8B-B14F-4D97-AF65-F5344CB8AC3E}">
        <p14:creationId xmlns:p14="http://schemas.microsoft.com/office/powerpoint/2010/main" val="9339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482">
                                            <p:txEl>
                                              <p:pRg st="2" end="2"/>
                                            </p:txEl>
                                          </p:spTgt>
                                        </p:tgtEl>
                                        <p:attrNameLst>
                                          <p:attrName>style.visibility</p:attrName>
                                        </p:attrNameLst>
                                      </p:cBhvr>
                                      <p:to>
                                        <p:strVal val="visible"/>
                                      </p:to>
                                    </p:set>
                                    <p:animEffect transition="in" filter="fade">
                                      <p:cBhvr>
                                        <p:cTn id="7" dur="500"/>
                                        <p:tgtEl>
                                          <p:spTgt spid="5324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482">
                                            <p:txEl>
                                              <p:pRg st="4" end="4"/>
                                            </p:txEl>
                                          </p:spTgt>
                                        </p:tgtEl>
                                        <p:attrNameLst>
                                          <p:attrName>style.visibility</p:attrName>
                                        </p:attrNameLst>
                                      </p:cBhvr>
                                      <p:to>
                                        <p:strVal val="visible"/>
                                      </p:to>
                                    </p:set>
                                    <p:animEffect transition="in" filter="fade">
                                      <p:cBhvr>
                                        <p:cTn id="12" dur="500"/>
                                        <p:tgtEl>
                                          <p:spTgt spid="53248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482">
                                            <p:txEl>
                                              <p:pRg st="5" end="5"/>
                                            </p:txEl>
                                          </p:spTgt>
                                        </p:tgtEl>
                                        <p:attrNameLst>
                                          <p:attrName>style.visibility</p:attrName>
                                        </p:attrNameLst>
                                      </p:cBhvr>
                                      <p:to>
                                        <p:strVal val="visible"/>
                                      </p:to>
                                    </p:set>
                                    <p:animEffect transition="in" filter="fade">
                                      <p:cBhvr>
                                        <p:cTn id="17" dur="500"/>
                                        <p:tgtEl>
                                          <p:spTgt spid="53248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482">
                                            <p:txEl>
                                              <p:pRg st="6" end="6"/>
                                            </p:txEl>
                                          </p:spTgt>
                                        </p:tgtEl>
                                        <p:attrNameLst>
                                          <p:attrName>style.visibility</p:attrName>
                                        </p:attrNameLst>
                                      </p:cBhvr>
                                      <p:to>
                                        <p:strVal val="visible"/>
                                      </p:to>
                                    </p:set>
                                    <p:animEffect transition="in" filter="fade">
                                      <p:cBhvr>
                                        <p:cTn id="22" dur="500"/>
                                        <p:tgtEl>
                                          <p:spTgt spid="53248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82" name="Rectangle 2"/>
          <p:cNvSpPr>
            <a:spLocks noGrp="1" noChangeArrowheads="1"/>
          </p:cNvSpPr>
          <p:nvPr>
            <p:ph type="body" idx="1"/>
          </p:nvPr>
        </p:nvSpPr>
        <p:spPr>
          <a:xfrm>
            <a:off x="152400" y="762000"/>
            <a:ext cx="8991600" cy="3733800"/>
          </a:xfrm>
        </p:spPr>
        <p:txBody>
          <a:bodyPr/>
          <a:lstStyle/>
          <a:p>
            <a:r>
              <a:rPr lang="en-US" altLang="en-US" sz="2300" dirty="0"/>
              <a:t>A compound is formed when 9.03 g Mg combines completely with 3.48 g N. What is the percent composition of this compound?</a:t>
            </a:r>
          </a:p>
          <a:p>
            <a:pPr>
              <a:spcBef>
                <a:spcPts val="1200"/>
              </a:spcBef>
            </a:pPr>
            <a:endParaRPr lang="en-US" altLang="en-US" sz="1500" dirty="0"/>
          </a:p>
          <a:p>
            <a:pPr>
              <a:spcBef>
                <a:spcPts val="1200"/>
              </a:spcBef>
            </a:pPr>
            <a:r>
              <a:rPr lang="en-US" altLang="en-US" sz="2300" dirty="0"/>
              <a:t>1.  Find total mass  	9.03 g Mg + 3.48g N = 12.51 g of compound</a:t>
            </a:r>
          </a:p>
          <a:p>
            <a:pPr>
              <a:spcBef>
                <a:spcPts val="1200"/>
              </a:spcBef>
            </a:pPr>
            <a:endParaRPr lang="en-US" altLang="en-US" sz="1500" dirty="0"/>
          </a:p>
          <a:p>
            <a:pPr>
              <a:spcBef>
                <a:spcPts val="1200"/>
              </a:spcBef>
            </a:pPr>
            <a:r>
              <a:rPr lang="en-US" altLang="en-US" sz="2300" dirty="0"/>
              <a:t>2.  Find % by mass</a:t>
            </a:r>
          </a:p>
          <a:p>
            <a:pPr>
              <a:spcBef>
                <a:spcPts val="1200"/>
              </a:spcBef>
            </a:pPr>
            <a:r>
              <a:rPr lang="en-US" sz="1900" dirty="0">
                <a:solidFill>
                  <a:srgbClr val="00B050"/>
                </a:solidFill>
                <a:effectLst>
                  <a:outerShdw blurRad="38100" dist="38100" dir="2700000" algn="tl">
                    <a:srgbClr val="000000">
                      <a:alpha val="43137"/>
                    </a:srgbClr>
                  </a:outerShdw>
                </a:effectLst>
              </a:rPr>
              <a:t>% Mg = mass of Mg / Total Mass x 100% </a:t>
            </a:r>
            <a:r>
              <a:rPr lang="en-US" sz="1900" dirty="0">
                <a:solidFill>
                  <a:srgbClr val="00B050"/>
                </a:solidFill>
                <a:effectLst>
                  <a:outerShdw blurRad="38100" dist="38100" dir="2700000" algn="tl">
                    <a:srgbClr val="000000">
                      <a:alpha val="43137"/>
                    </a:srgbClr>
                  </a:outerShdw>
                </a:effectLst>
                <a:sym typeface="Wingdings"/>
              </a:rPr>
              <a:t></a:t>
            </a:r>
            <a:r>
              <a:rPr lang="en-US" sz="1900" dirty="0">
                <a:solidFill>
                  <a:srgbClr val="00B050"/>
                </a:solidFill>
                <a:effectLst>
                  <a:outerShdw blurRad="38100" dist="38100" dir="2700000" algn="tl">
                    <a:srgbClr val="000000">
                      <a:alpha val="43137"/>
                    </a:srgbClr>
                  </a:outerShdw>
                </a:effectLst>
              </a:rPr>
              <a:t> </a:t>
            </a:r>
            <a:r>
              <a:rPr lang="en-US" sz="1900" dirty="0">
                <a:solidFill>
                  <a:srgbClr val="0070C0"/>
                </a:solidFill>
                <a:effectLst>
                  <a:outerShdw blurRad="38100" dist="38100" dir="2700000" algn="tl">
                    <a:srgbClr val="000000">
                      <a:alpha val="43137"/>
                    </a:srgbClr>
                  </a:outerShdw>
                </a:effectLst>
              </a:rPr>
              <a:t>9.03 g / 12.51 g x 100 % </a:t>
            </a:r>
            <a:r>
              <a:rPr lang="en-US" sz="1900" dirty="0">
                <a:solidFill>
                  <a:srgbClr val="FF0000"/>
                </a:solidFill>
                <a:effectLst>
                  <a:outerShdw blurRad="38100" dist="38100" dir="2700000" algn="tl">
                    <a:srgbClr val="000000">
                      <a:alpha val="43137"/>
                    </a:srgbClr>
                  </a:outerShdw>
                </a:effectLst>
              </a:rPr>
              <a:t>= 72.2% Mg</a:t>
            </a:r>
          </a:p>
          <a:p>
            <a:pPr>
              <a:spcBef>
                <a:spcPts val="1200"/>
              </a:spcBef>
            </a:pPr>
            <a:r>
              <a:rPr lang="en-US" sz="1900" dirty="0">
                <a:solidFill>
                  <a:srgbClr val="00B050"/>
                </a:solidFill>
                <a:effectLst>
                  <a:outerShdw blurRad="38100" dist="38100" dir="2700000" algn="tl">
                    <a:srgbClr val="000000">
                      <a:alpha val="43137"/>
                    </a:srgbClr>
                  </a:outerShdw>
                </a:effectLst>
              </a:rPr>
              <a:t>% N = mass of N / Total Mass x 100% </a:t>
            </a:r>
            <a:r>
              <a:rPr lang="en-US" sz="1900" dirty="0">
                <a:solidFill>
                  <a:srgbClr val="00B050"/>
                </a:solidFill>
                <a:effectLst>
                  <a:outerShdw blurRad="38100" dist="38100" dir="2700000" algn="tl">
                    <a:srgbClr val="000000">
                      <a:alpha val="43137"/>
                    </a:srgbClr>
                  </a:outerShdw>
                </a:effectLst>
                <a:sym typeface="Wingdings"/>
              </a:rPr>
              <a:t></a:t>
            </a:r>
            <a:r>
              <a:rPr lang="en-US" sz="1900" dirty="0">
                <a:solidFill>
                  <a:srgbClr val="00B050"/>
                </a:solidFill>
                <a:effectLst>
                  <a:outerShdw blurRad="38100" dist="38100" dir="2700000" algn="tl">
                    <a:srgbClr val="000000">
                      <a:alpha val="43137"/>
                    </a:srgbClr>
                  </a:outerShdw>
                </a:effectLst>
              </a:rPr>
              <a:t>  </a:t>
            </a:r>
            <a:r>
              <a:rPr lang="en-US" sz="1900" dirty="0">
                <a:solidFill>
                  <a:srgbClr val="0070C0"/>
                </a:solidFill>
                <a:effectLst>
                  <a:outerShdw blurRad="38100" dist="38100" dir="2700000" algn="tl">
                    <a:srgbClr val="000000">
                      <a:alpha val="43137"/>
                    </a:srgbClr>
                  </a:outerShdw>
                </a:effectLst>
              </a:rPr>
              <a:t>3.48 g / 12.51 g  x  100 %  </a:t>
            </a:r>
            <a:r>
              <a:rPr lang="en-US" sz="1900" dirty="0">
                <a:solidFill>
                  <a:srgbClr val="FF0000"/>
                </a:solidFill>
                <a:effectLst>
                  <a:outerShdw blurRad="38100" dist="38100" dir="2700000" algn="tl">
                    <a:srgbClr val="000000">
                      <a:alpha val="43137"/>
                    </a:srgbClr>
                  </a:outerShdw>
                </a:effectLst>
              </a:rPr>
              <a:t>=  27.8% N</a:t>
            </a:r>
            <a:endParaRPr lang="en-US" altLang="en-US" sz="1900" dirty="0">
              <a:effectLst>
                <a:outerShdw blurRad="38100" dist="38100" dir="2700000" algn="tl">
                  <a:srgbClr val="000000">
                    <a:alpha val="43137"/>
                  </a:srgbClr>
                </a:outerShdw>
              </a:effectLst>
            </a:endParaRPr>
          </a:p>
          <a:p>
            <a:r>
              <a:rPr lang="en-US" altLang="en-US" sz="1900" dirty="0"/>
              <a:t>						</a:t>
            </a:r>
          </a:p>
          <a:p>
            <a:endParaRPr lang="en-US" altLang="en-US" sz="1500" dirty="0"/>
          </a:p>
          <a:p>
            <a:r>
              <a:rPr lang="en-US" altLang="en-US" sz="2300" dirty="0"/>
              <a:t>					</a:t>
            </a:r>
          </a:p>
          <a:p>
            <a:endParaRPr lang="en-US" altLang="en-US" sz="2300" dirty="0"/>
          </a:p>
        </p:txBody>
      </p:sp>
      <p:sp>
        <p:nvSpPr>
          <p:cNvPr id="532485" name="Text Box 5"/>
          <p:cNvSpPr txBox="1">
            <a:spLocks noChangeArrowheads="1"/>
          </p:cNvSpPr>
          <p:nvPr/>
        </p:nvSpPr>
        <p:spPr bwMode="auto">
          <a:xfrm>
            <a:off x="304799" y="60966"/>
            <a:ext cx="8610600" cy="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pPr>
              <a:spcBef>
                <a:spcPct val="50000"/>
              </a:spcBef>
            </a:pPr>
            <a:r>
              <a:rPr lang="en-US" altLang="en-US" b="1" dirty="0">
                <a:solidFill>
                  <a:schemeClr val="accent1">
                    <a:lumMod val="50000"/>
                  </a:schemeClr>
                </a:solidFill>
              </a:rPr>
              <a:t>Calculating Percent Composition from Mass Data</a:t>
            </a:r>
          </a:p>
        </p:txBody>
      </p:sp>
      <p:sp>
        <p:nvSpPr>
          <p:cNvPr id="5" name="Rectangle 4"/>
          <p:cNvSpPr/>
          <p:nvPr/>
        </p:nvSpPr>
        <p:spPr>
          <a:xfrm>
            <a:off x="430805" y="4945901"/>
            <a:ext cx="8419551" cy="1535378"/>
          </a:xfrm>
          <a:prstGeom prst="rect">
            <a:avLst/>
          </a:prstGeom>
        </p:spPr>
        <p:txBody>
          <a:bodyPr wrap="square" lIns="91397" tIns="45699" rIns="91397" bIns="45699">
            <a:spAutoFit/>
          </a:bodyPr>
          <a:lstStyle/>
          <a:p>
            <a:pPr algn="ctr">
              <a:lnSpc>
                <a:spcPct val="105000"/>
              </a:lnSpc>
              <a:spcBef>
                <a:spcPct val="50000"/>
              </a:spcBef>
            </a:pPr>
            <a:r>
              <a:rPr lang="en-US" altLang="en-US" sz="2300" dirty="0">
                <a:solidFill>
                  <a:srgbClr val="FF0000"/>
                </a:solidFill>
                <a:effectLst>
                  <a:outerShdw blurRad="38100" dist="38100" dir="2700000" algn="tl">
                    <a:srgbClr val="000000">
                      <a:alpha val="43137"/>
                    </a:srgbClr>
                  </a:outerShdw>
                </a:effectLst>
                <a:sym typeface="Symbol" panose="05050102010706020507" pitchFamily="18" charset="2"/>
              </a:rPr>
              <a:t>NOTE:</a:t>
            </a:r>
            <a:r>
              <a:rPr lang="en-US" altLang="en-US" sz="2300" dirty="0">
                <a:effectLst>
                  <a:outerShdw blurRad="38100" dist="38100" dir="2700000" algn="tl">
                    <a:srgbClr val="000000">
                      <a:alpha val="43137"/>
                    </a:srgbClr>
                  </a:outerShdw>
                </a:effectLst>
                <a:sym typeface="Symbol" panose="05050102010706020507" pitchFamily="18" charset="2"/>
              </a:rPr>
              <a:t> </a:t>
            </a:r>
            <a:r>
              <a:rPr lang="en-US" altLang="en-US" sz="2300" dirty="0">
                <a:solidFill>
                  <a:srgbClr val="0070C0"/>
                </a:solidFill>
                <a:effectLst>
                  <a:outerShdw blurRad="38100" dist="38100" dir="2700000" algn="tl">
                    <a:srgbClr val="000000">
                      <a:alpha val="43137"/>
                    </a:srgbClr>
                  </a:outerShdw>
                </a:effectLst>
                <a:sym typeface="Symbol" panose="05050102010706020507" pitchFamily="18" charset="2"/>
              </a:rPr>
              <a:t>the percentages of the elements add up to 100% or 1</a:t>
            </a:r>
            <a:r>
              <a:rPr lang="en-US" altLang="en-US" sz="2300" dirty="0">
                <a:effectLst>
                  <a:outerShdw blurRad="38100" dist="38100" dir="2700000" algn="tl">
                    <a:srgbClr val="000000">
                      <a:alpha val="43137"/>
                    </a:srgbClr>
                  </a:outerShdw>
                </a:effectLst>
                <a:sym typeface="Symbol" panose="05050102010706020507" pitchFamily="18" charset="2"/>
              </a:rPr>
              <a:t>.</a:t>
            </a:r>
          </a:p>
          <a:p>
            <a:pPr algn="ctr">
              <a:lnSpc>
                <a:spcPct val="105000"/>
              </a:lnSpc>
              <a:spcBef>
                <a:spcPct val="50000"/>
              </a:spcBef>
            </a:pP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72.2% +  27.8% = 100%</a:t>
            </a:r>
          </a:p>
          <a:p>
            <a:pPr algn="ctr">
              <a:lnSpc>
                <a:spcPct val="105000"/>
              </a:lnSpc>
              <a:spcBef>
                <a:spcPct val="50000"/>
              </a:spcBef>
            </a:pPr>
            <a:r>
              <a:rPr lang="en-US" altLang="en-US" sz="2300" dirty="0">
                <a:solidFill>
                  <a:srgbClr val="FF0000"/>
                </a:solidFill>
                <a:effectLst>
                  <a:outerShdw blurRad="38100" dist="38100" dir="2700000" algn="tl">
                    <a:srgbClr val="000000">
                      <a:alpha val="43137"/>
                    </a:srgbClr>
                  </a:outerShdw>
                </a:effectLst>
                <a:sym typeface="Symbol" panose="05050102010706020507" pitchFamily="18" charset="2"/>
              </a:rPr>
              <a:t>0.722 + 0.278  = 1</a:t>
            </a: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162800" y="5472033"/>
            <a:ext cx="1200149" cy="972820"/>
          </a:xfrm>
          <a:prstGeom prst="rect">
            <a:avLst/>
          </a:prstGeom>
        </p:spPr>
      </p:pic>
    </p:spTree>
    <p:extLst>
      <p:ext uri="{BB962C8B-B14F-4D97-AF65-F5344CB8AC3E}">
        <p14:creationId xmlns:p14="http://schemas.microsoft.com/office/powerpoint/2010/main" val="6703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5486400"/>
          </a:xfrm>
        </p:spPr>
        <p:txBody>
          <a:bodyPr/>
          <a:lstStyle/>
          <a:p>
            <a:r>
              <a:rPr lang="en-US" sz="2300" b="1" dirty="0"/>
              <a:t>Determine the % composition of Sulfuric Acid</a:t>
            </a:r>
          </a:p>
          <a:p>
            <a:endParaRPr lang="en-US" sz="600" dirty="0"/>
          </a:p>
          <a:p>
            <a:pPr>
              <a:spcBef>
                <a:spcPts val="601"/>
              </a:spcBef>
            </a:pPr>
            <a:r>
              <a:rPr lang="en-US" sz="2300" dirty="0">
                <a:sym typeface="Wingdings" panose="05000000000000000000" pitchFamily="2" charset="2"/>
              </a:rPr>
              <a:t>What is the formula?</a:t>
            </a:r>
          </a:p>
          <a:p>
            <a:pPr>
              <a:spcBef>
                <a:spcPts val="601"/>
              </a:spcBef>
            </a:pPr>
            <a:endParaRPr lang="en-US" sz="800" dirty="0">
              <a:sym typeface="Wingdings" panose="05000000000000000000" pitchFamily="2" charset="2"/>
            </a:endParaRPr>
          </a:p>
          <a:p>
            <a:pPr>
              <a:spcBef>
                <a:spcPts val="601"/>
              </a:spcBef>
            </a:pPr>
            <a:r>
              <a:rPr lang="en-US" sz="2300" dirty="0"/>
              <a:t>Find GFM or GMM</a:t>
            </a:r>
          </a:p>
          <a:p>
            <a:pPr marL="228286">
              <a:spcBef>
                <a:spcPts val="601"/>
              </a:spcBef>
              <a:tabLst>
                <a:tab pos="683899" algn="l"/>
                <a:tab pos="2175467" algn="l"/>
                <a:tab pos="4341408" algn="l"/>
              </a:tabLst>
            </a:pPr>
            <a:r>
              <a:rPr lang="en-US" sz="2300" dirty="0"/>
              <a:t>	</a:t>
            </a:r>
            <a:endParaRPr lang="en-US" sz="2300" dirty="0">
              <a:solidFill>
                <a:srgbClr val="00B050"/>
              </a:solidFill>
            </a:endParaRPr>
          </a:p>
          <a:p>
            <a:pPr>
              <a:spcBef>
                <a:spcPts val="1200"/>
              </a:spcBef>
            </a:pPr>
            <a:endParaRPr lang="en-US" sz="2300" dirty="0">
              <a:solidFill>
                <a:srgbClr val="00B050"/>
              </a:solidFill>
            </a:endParaRPr>
          </a:p>
          <a:p>
            <a:pPr>
              <a:spcBef>
                <a:spcPts val="1200"/>
              </a:spcBef>
            </a:pPr>
            <a:endParaRPr lang="en-US" sz="2300" dirty="0">
              <a:solidFill>
                <a:srgbClr val="00B050"/>
              </a:solidFill>
            </a:endParaRPr>
          </a:p>
          <a:p>
            <a:pPr>
              <a:spcBef>
                <a:spcPts val="1200"/>
              </a:spcBef>
            </a:pPr>
            <a:r>
              <a:rPr lang="en-US" sz="2300" dirty="0">
                <a:solidFill>
                  <a:srgbClr val="FF0000"/>
                </a:solidFill>
              </a:rPr>
              <a:t>Find percent composition</a:t>
            </a:r>
            <a:endParaRPr lang="en-US" sz="2300" dirty="0"/>
          </a:p>
          <a:p>
            <a:pPr>
              <a:spcBef>
                <a:spcPts val="1200"/>
              </a:spcBef>
            </a:pPr>
            <a:endParaRPr lang="en-US" sz="2300" dirty="0"/>
          </a:p>
        </p:txBody>
      </p:sp>
      <p:sp>
        <p:nvSpPr>
          <p:cNvPr id="691204" name="Text Box 4"/>
          <p:cNvSpPr txBox="1">
            <a:spLocks noChangeArrowheads="1"/>
          </p:cNvSpPr>
          <p:nvPr/>
        </p:nvSpPr>
        <p:spPr bwMode="auto">
          <a:xfrm>
            <a:off x="1285573" y="152404"/>
            <a:ext cx="747743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Percent Composition from a Formula</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19051" y="0"/>
            <a:ext cx="1047750" cy="762000"/>
          </a:xfrm>
          <a:prstGeom prst="rect">
            <a:avLst/>
          </a:prstGeom>
        </p:spPr>
      </p:pic>
    </p:spTree>
    <p:extLst>
      <p:ext uri="{BB962C8B-B14F-4D97-AF65-F5344CB8AC3E}">
        <p14:creationId xmlns:p14="http://schemas.microsoft.com/office/powerpoint/2010/main" val="3284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2" end="2"/>
                                            </p:txEl>
                                          </p:spTgt>
                                        </p:tgtEl>
                                        <p:attrNameLst>
                                          <p:attrName>style.visibility</p:attrName>
                                        </p:attrNameLst>
                                      </p:cBhvr>
                                      <p:to>
                                        <p:strVal val="visible"/>
                                      </p:to>
                                    </p:set>
                                    <p:animEffect transition="in" filter="fade">
                                      <p:cBhvr>
                                        <p:cTn id="7" dur="500"/>
                                        <p:tgtEl>
                                          <p:spTgt spid="6912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4" end="4"/>
                                            </p:txEl>
                                          </p:spTgt>
                                        </p:tgtEl>
                                        <p:attrNameLst>
                                          <p:attrName>style.visibility</p:attrName>
                                        </p:attrNameLst>
                                      </p:cBhvr>
                                      <p:to>
                                        <p:strVal val="visible"/>
                                      </p:to>
                                    </p:set>
                                    <p:animEffect transition="in" filter="fade">
                                      <p:cBhvr>
                                        <p:cTn id="12" dur="500"/>
                                        <p:tgtEl>
                                          <p:spTgt spid="69120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8" end="8"/>
                                            </p:txEl>
                                          </p:spTgt>
                                        </p:tgtEl>
                                        <p:attrNameLst>
                                          <p:attrName>style.visibility</p:attrName>
                                        </p:attrNameLst>
                                      </p:cBhvr>
                                      <p:to>
                                        <p:strVal val="visible"/>
                                      </p:to>
                                    </p:set>
                                    <p:animEffect transition="in" filter="fade">
                                      <p:cBhvr>
                                        <p:cTn id="17" dur="500"/>
                                        <p:tgtEl>
                                          <p:spTgt spid="691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5486400"/>
          </a:xfrm>
        </p:spPr>
        <p:txBody>
          <a:bodyPr/>
          <a:lstStyle/>
          <a:p>
            <a:r>
              <a:rPr lang="en-US" sz="2300" b="1" dirty="0"/>
              <a:t>Determine the % composition of Sulfuric Acid </a:t>
            </a:r>
            <a:r>
              <a:rPr lang="en-US" sz="2300" b="1" dirty="0">
                <a:solidFill>
                  <a:srgbClr val="FF0000"/>
                </a:solidFill>
              </a:rPr>
              <a:t>(H</a:t>
            </a:r>
            <a:r>
              <a:rPr lang="en-US" sz="2300" b="1" baseline="-25000" dirty="0">
                <a:solidFill>
                  <a:srgbClr val="FF0000"/>
                </a:solidFill>
              </a:rPr>
              <a:t>2</a:t>
            </a:r>
            <a:r>
              <a:rPr lang="en-US" sz="2300" b="1" dirty="0">
                <a:solidFill>
                  <a:srgbClr val="FF0000"/>
                </a:solidFill>
              </a:rPr>
              <a:t>SO</a:t>
            </a:r>
            <a:r>
              <a:rPr lang="en-US" sz="2300" b="1" baseline="-25000" dirty="0">
                <a:solidFill>
                  <a:srgbClr val="FF0000"/>
                </a:solidFill>
              </a:rPr>
              <a:t>4 </a:t>
            </a:r>
            <a:r>
              <a:rPr lang="en-US" sz="2300" b="1" baseline="-25000" dirty="0" err="1">
                <a:solidFill>
                  <a:srgbClr val="FF0000"/>
                </a:solidFill>
              </a:rPr>
              <a:t>aq</a:t>
            </a:r>
            <a:r>
              <a:rPr lang="en-US" sz="2300" dirty="0">
                <a:solidFill>
                  <a:srgbClr val="FF0000"/>
                </a:solidFill>
              </a:rPr>
              <a:t>)</a:t>
            </a:r>
          </a:p>
          <a:p>
            <a:pPr>
              <a:spcBef>
                <a:spcPts val="601"/>
              </a:spcBef>
            </a:pPr>
            <a:endParaRPr lang="en-US" sz="1100" dirty="0"/>
          </a:p>
          <a:p>
            <a:pPr>
              <a:spcBef>
                <a:spcPts val="601"/>
              </a:spcBef>
            </a:pPr>
            <a:r>
              <a:rPr lang="en-US" sz="2300" dirty="0"/>
              <a:t>Find GFM or GMM</a:t>
            </a:r>
          </a:p>
          <a:p>
            <a:pPr marL="228286">
              <a:spcBef>
                <a:spcPts val="601"/>
              </a:spcBef>
              <a:tabLst>
                <a:tab pos="683899" algn="l"/>
                <a:tab pos="2175467" algn="l"/>
                <a:tab pos="4341408" algn="l"/>
              </a:tabLst>
            </a:pPr>
            <a:r>
              <a:rPr lang="en-US" sz="2300" dirty="0"/>
              <a:t>	</a:t>
            </a:r>
            <a:r>
              <a:rPr lang="en-US" sz="2300" dirty="0">
                <a:solidFill>
                  <a:srgbClr val="00B050"/>
                </a:solidFill>
              </a:rPr>
              <a:t>H	2 x  1.00 g/</a:t>
            </a:r>
            <a:r>
              <a:rPr lang="en-US" sz="2300" dirty="0" err="1">
                <a:solidFill>
                  <a:srgbClr val="00B050"/>
                </a:solidFill>
              </a:rPr>
              <a:t>mol</a:t>
            </a:r>
            <a:r>
              <a:rPr lang="en-US" sz="2300" dirty="0">
                <a:solidFill>
                  <a:srgbClr val="00B050"/>
                </a:solidFill>
              </a:rPr>
              <a:t>	=   2.00 g/</a:t>
            </a:r>
            <a:r>
              <a:rPr lang="en-US" sz="2300" dirty="0" err="1">
                <a:solidFill>
                  <a:srgbClr val="00B050"/>
                </a:solidFill>
              </a:rPr>
              <a:t>mol</a:t>
            </a:r>
            <a:endParaRPr lang="en-US" sz="2300" dirty="0">
              <a:solidFill>
                <a:srgbClr val="00B050"/>
              </a:solidFill>
            </a:endParaRPr>
          </a:p>
          <a:p>
            <a:pPr marL="228286">
              <a:spcBef>
                <a:spcPts val="0"/>
              </a:spcBef>
              <a:tabLst>
                <a:tab pos="683899" algn="l"/>
                <a:tab pos="2175467" algn="l"/>
                <a:tab pos="4341408" algn="l"/>
              </a:tabLst>
            </a:pPr>
            <a:r>
              <a:rPr lang="en-US" sz="2300" dirty="0">
                <a:solidFill>
                  <a:srgbClr val="00B050"/>
                </a:solidFill>
              </a:rPr>
              <a:t>	S	1 x 32.1 g/</a:t>
            </a:r>
            <a:r>
              <a:rPr lang="en-US" sz="2300" dirty="0" err="1">
                <a:solidFill>
                  <a:srgbClr val="00B050"/>
                </a:solidFill>
              </a:rPr>
              <a:t>mol</a:t>
            </a:r>
            <a:r>
              <a:rPr lang="en-US" sz="2300" dirty="0">
                <a:solidFill>
                  <a:srgbClr val="00B050"/>
                </a:solidFill>
              </a:rPr>
              <a:t>	= 32.1 g/</a:t>
            </a:r>
            <a:r>
              <a:rPr lang="en-US" sz="2300" dirty="0" err="1">
                <a:solidFill>
                  <a:srgbClr val="00B050"/>
                </a:solidFill>
              </a:rPr>
              <a:t>mol</a:t>
            </a:r>
            <a:endParaRPr lang="en-US" sz="2300" dirty="0">
              <a:solidFill>
                <a:srgbClr val="00B050"/>
              </a:solidFill>
            </a:endParaRPr>
          </a:p>
          <a:p>
            <a:pPr marL="228286">
              <a:spcBef>
                <a:spcPts val="0"/>
              </a:spcBef>
              <a:tabLst>
                <a:tab pos="683899" algn="l"/>
                <a:tab pos="2175467" algn="l"/>
                <a:tab pos="4341408" algn="l"/>
              </a:tabLst>
            </a:pPr>
            <a:r>
              <a:rPr lang="en-US" sz="2300" dirty="0">
                <a:solidFill>
                  <a:srgbClr val="00B050"/>
                </a:solidFill>
              </a:rPr>
              <a:t>	O	4 x 16.0 g/</a:t>
            </a:r>
            <a:r>
              <a:rPr lang="en-US" sz="2300" dirty="0" err="1">
                <a:solidFill>
                  <a:srgbClr val="00B050"/>
                </a:solidFill>
              </a:rPr>
              <a:t>mol</a:t>
            </a:r>
            <a:r>
              <a:rPr lang="en-US" sz="2300" dirty="0">
                <a:solidFill>
                  <a:srgbClr val="00B050"/>
                </a:solidFill>
              </a:rPr>
              <a:t>	= </a:t>
            </a:r>
            <a:r>
              <a:rPr lang="en-US" sz="2300" u="sng" dirty="0">
                <a:solidFill>
                  <a:srgbClr val="00B050"/>
                </a:solidFill>
              </a:rPr>
              <a:t>64.0 g/</a:t>
            </a:r>
            <a:r>
              <a:rPr lang="en-US" sz="2300" u="sng" dirty="0" err="1">
                <a:solidFill>
                  <a:srgbClr val="00B050"/>
                </a:solidFill>
              </a:rPr>
              <a:t>mol</a:t>
            </a:r>
            <a:endParaRPr lang="en-US" sz="2300" u="sng" dirty="0">
              <a:solidFill>
                <a:srgbClr val="00B050"/>
              </a:solidFill>
            </a:endParaRPr>
          </a:p>
          <a:p>
            <a:pPr marL="228286">
              <a:spcBef>
                <a:spcPts val="0"/>
              </a:spcBef>
              <a:tabLst>
                <a:tab pos="4341408" algn="l"/>
              </a:tabLst>
            </a:pPr>
            <a:r>
              <a:rPr lang="en-US" sz="2300" dirty="0"/>
              <a:t>	</a:t>
            </a:r>
            <a:r>
              <a:rPr lang="en-US" sz="2300" dirty="0">
                <a:solidFill>
                  <a:srgbClr val="0070C0"/>
                </a:solidFill>
              </a:rPr>
              <a:t>= </a:t>
            </a:r>
            <a:r>
              <a:rPr lang="en-US" sz="2300" dirty="0">
                <a:solidFill>
                  <a:srgbClr val="FF0000"/>
                </a:solidFill>
              </a:rPr>
              <a:t>98.1 g/</a:t>
            </a:r>
            <a:r>
              <a:rPr lang="en-US" sz="2300" dirty="0" err="1">
                <a:solidFill>
                  <a:srgbClr val="FF0000"/>
                </a:solidFill>
              </a:rPr>
              <a:t>mol</a:t>
            </a:r>
            <a:endParaRPr lang="en-US" sz="2300" dirty="0">
              <a:solidFill>
                <a:srgbClr val="FF0000"/>
              </a:solidFill>
            </a:endParaRPr>
          </a:p>
          <a:p>
            <a:pPr>
              <a:spcBef>
                <a:spcPts val="1200"/>
              </a:spcBef>
            </a:pPr>
            <a:r>
              <a:rPr lang="en-US" sz="2300" dirty="0">
                <a:solidFill>
                  <a:srgbClr val="FF0000"/>
                </a:solidFill>
              </a:rPr>
              <a:t>Find percent composition</a:t>
            </a:r>
            <a:endParaRPr lang="en-US" sz="2300" dirty="0"/>
          </a:p>
          <a:p>
            <a:pPr>
              <a:spcBef>
                <a:spcPts val="1200"/>
              </a:spcBef>
            </a:pPr>
            <a:r>
              <a:rPr lang="en-US" sz="2300" dirty="0"/>
              <a:t>% H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2.00 g / 98.1 g/</a:t>
            </a:r>
            <a:r>
              <a:rPr lang="en-US" sz="2300" dirty="0" err="1"/>
              <a:t>mol</a:t>
            </a:r>
            <a:r>
              <a:rPr lang="en-US" sz="2300" dirty="0"/>
              <a:t>  =  0.0204  =    2 %</a:t>
            </a:r>
          </a:p>
          <a:p>
            <a:r>
              <a:rPr lang="en-US" sz="2300" dirty="0"/>
              <a:t>% S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32.1 g / 98.1 g/</a:t>
            </a:r>
            <a:r>
              <a:rPr lang="en-US" sz="2300" dirty="0" err="1"/>
              <a:t>mol</a:t>
            </a:r>
            <a:r>
              <a:rPr lang="en-US" sz="2300" dirty="0"/>
              <a:t>  =  0.327   =  33 %</a:t>
            </a:r>
          </a:p>
          <a:p>
            <a:r>
              <a:rPr lang="en-US" sz="2300" dirty="0"/>
              <a:t>% O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64.0 g / 98.1 g/</a:t>
            </a:r>
            <a:r>
              <a:rPr lang="en-US" sz="2300" dirty="0" err="1"/>
              <a:t>mol</a:t>
            </a:r>
            <a:r>
              <a:rPr lang="en-US" sz="2300" dirty="0"/>
              <a:t>  =  0.652   =  65 %</a:t>
            </a:r>
          </a:p>
        </p:txBody>
      </p:sp>
      <p:sp>
        <p:nvSpPr>
          <p:cNvPr id="691204" name="Text Box 4"/>
          <p:cNvSpPr txBox="1">
            <a:spLocks noChangeArrowheads="1"/>
          </p:cNvSpPr>
          <p:nvPr/>
        </p:nvSpPr>
        <p:spPr bwMode="auto">
          <a:xfrm>
            <a:off x="1285573" y="152404"/>
            <a:ext cx="747743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Percent Composition from a Formula</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19051" y="0"/>
            <a:ext cx="1047750" cy="762000"/>
          </a:xfrm>
          <a:prstGeom prst="rect">
            <a:avLst/>
          </a:prstGeom>
        </p:spPr>
      </p:pic>
      <p:pic>
        <p:nvPicPr>
          <p:cNvPr id="6" name="Picture 5">
            <a:extLst>
              <a:ext uri="{FF2B5EF4-FFF2-40B4-BE49-F238E27FC236}">
                <a16:creationId xmlns:a16="http://schemas.microsoft.com/office/drawing/2014/main" id="{6276FFCC-97CD-40EB-8B41-44D558780552}"/>
              </a:ext>
            </a:extLst>
          </p:cNvPr>
          <p:cNvPicPr>
            <a:picLocks noChangeAspect="1"/>
          </p:cNvPicPr>
          <p:nvPr/>
        </p:nvPicPr>
        <p:blipFill rotWithShape="1">
          <a:blip r:embed="rId4"/>
          <a:srcRect l="2879" t="11250" r="4582" b="8750"/>
          <a:stretch/>
        </p:blipFill>
        <p:spPr>
          <a:xfrm>
            <a:off x="1143000" y="5712918"/>
            <a:ext cx="7183122" cy="975360"/>
          </a:xfrm>
          <a:prstGeom prst="rect">
            <a:avLst/>
          </a:prstGeom>
        </p:spPr>
      </p:pic>
    </p:spTree>
    <p:extLst>
      <p:ext uri="{BB962C8B-B14F-4D97-AF65-F5344CB8AC3E}">
        <p14:creationId xmlns:p14="http://schemas.microsoft.com/office/powerpoint/2010/main" val="20174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2" end="2"/>
                                            </p:txEl>
                                          </p:spTgt>
                                        </p:tgtEl>
                                        <p:attrNameLst>
                                          <p:attrName>style.visibility</p:attrName>
                                        </p:attrNameLst>
                                      </p:cBhvr>
                                      <p:to>
                                        <p:strVal val="visible"/>
                                      </p:to>
                                    </p:set>
                                    <p:animEffect transition="in" filter="fade">
                                      <p:cBhvr>
                                        <p:cTn id="7" dur="500"/>
                                        <p:tgtEl>
                                          <p:spTgt spid="6912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3" end="3"/>
                                            </p:txEl>
                                          </p:spTgt>
                                        </p:tgtEl>
                                        <p:attrNameLst>
                                          <p:attrName>style.visibility</p:attrName>
                                        </p:attrNameLst>
                                      </p:cBhvr>
                                      <p:to>
                                        <p:strVal val="visible"/>
                                      </p:to>
                                    </p:set>
                                    <p:animEffect transition="in" filter="fade">
                                      <p:cBhvr>
                                        <p:cTn id="12" dur="500"/>
                                        <p:tgtEl>
                                          <p:spTgt spid="69120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4" end="4"/>
                                            </p:txEl>
                                          </p:spTgt>
                                        </p:tgtEl>
                                        <p:attrNameLst>
                                          <p:attrName>style.visibility</p:attrName>
                                        </p:attrNameLst>
                                      </p:cBhvr>
                                      <p:to>
                                        <p:strVal val="visible"/>
                                      </p:to>
                                    </p:set>
                                    <p:animEffect transition="in" filter="fade">
                                      <p:cBhvr>
                                        <p:cTn id="17" dur="500"/>
                                        <p:tgtEl>
                                          <p:spTgt spid="69120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1202">
                                            <p:txEl>
                                              <p:pRg st="5" end="5"/>
                                            </p:txEl>
                                          </p:spTgt>
                                        </p:tgtEl>
                                        <p:attrNameLst>
                                          <p:attrName>style.visibility</p:attrName>
                                        </p:attrNameLst>
                                      </p:cBhvr>
                                      <p:to>
                                        <p:strVal val="visible"/>
                                      </p:to>
                                    </p:set>
                                    <p:animEffect transition="in" filter="fade">
                                      <p:cBhvr>
                                        <p:cTn id="22" dur="500"/>
                                        <p:tgtEl>
                                          <p:spTgt spid="69120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1202">
                                            <p:txEl>
                                              <p:pRg st="6" end="6"/>
                                            </p:txEl>
                                          </p:spTgt>
                                        </p:tgtEl>
                                        <p:attrNameLst>
                                          <p:attrName>style.visibility</p:attrName>
                                        </p:attrNameLst>
                                      </p:cBhvr>
                                      <p:to>
                                        <p:strVal val="visible"/>
                                      </p:to>
                                    </p:set>
                                    <p:animEffect transition="in" filter="fade">
                                      <p:cBhvr>
                                        <p:cTn id="27" dur="500"/>
                                        <p:tgtEl>
                                          <p:spTgt spid="69120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1202">
                                            <p:txEl>
                                              <p:pRg st="7" end="7"/>
                                            </p:txEl>
                                          </p:spTgt>
                                        </p:tgtEl>
                                        <p:attrNameLst>
                                          <p:attrName>style.visibility</p:attrName>
                                        </p:attrNameLst>
                                      </p:cBhvr>
                                      <p:to>
                                        <p:strVal val="visible"/>
                                      </p:to>
                                    </p:set>
                                    <p:animEffect transition="in" filter="fade">
                                      <p:cBhvr>
                                        <p:cTn id="32" dur="500"/>
                                        <p:tgtEl>
                                          <p:spTgt spid="69120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1202">
                                            <p:txEl>
                                              <p:pRg st="8" end="8"/>
                                            </p:txEl>
                                          </p:spTgt>
                                        </p:tgtEl>
                                        <p:attrNameLst>
                                          <p:attrName>style.visibility</p:attrName>
                                        </p:attrNameLst>
                                      </p:cBhvr>
                                      <p:to>
                                        <p:strVal val="visible"/>
                                      </p:to>
                                    </p:set>
                                    <p:animEffect transition="in" filter="fade">
                                      <p:cBhvr>
                                        <p:cTn id="37" dur="500"/>
                                        <p:tgtEl>
                                          <p:spTgt spid="69120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1202">
                                            <p:txEl>
                                              <p:pRg st="9" end="9"/>
                                            </p:txEl>
                                          </p:spTgt>
                                        </p:tgtEl>
                                        <p:attrNameLst>
                                          <p:attrName>style.visibility</p:attrName>
                                        </p:attrNameLst>
                                      </p:cBhvr>
                                      <p:to>
                                        <p:strVal val="visible"/>
                                      </p:to>
                                    </p:set>
                                    <p:animEffect transition="in" filter="fade">
                                      <p:cBhvr>
                                        <p:cTn id="42" dur="500"/>
                                        <p:tgtEl>
                                          <p:spTgt spid="69120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1202">
                                            <p:txEl>
                                              <p:pRg st="10" end="10"/>
                                            </p:txEl>
                                          </p:spTgt>
                                        </p:tgtEl>
                                        <p:attrNameLst>
                                          <p:attrName>style.visibility</p:attrName>
                                        </p:attrNameLst>
                                      </p:cBhvr>
                                      <p:to>
                                        <p:strVal val="visible"/>
                                      </p:to>
                                    </p:set>
                                    <p:animEffect transition="in" filter="fade">
                                      <p:cBhvr>
                                        <p:cTn id="47" dur="500"/>
                                        <p:tgtEl>
                                          <p:spTgt spid="69120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4724400"/>
          </a:xfrm>
        </p:spPr>
        <p:txBody>
          <a:bodyPr/>
          <a:lstStyle/>
          <a:p>
            <a:r>
              <a:rPr lang="en-US" altLang="en-US" sz="2300" dirty="0"/>
              <a:t>Calculate the percent composition of ethane (C</a:t>
            </a:r>
            <a:r>
              <a:rPr lang="en-US" altLang="en-US" sz="2300" baseline="-25000" dirty="0"/>
              <a:t>2</a:t>
            </a:r>
            <a:r>
              <a:rPr lang="en-US" altLang="en-US" sz="2300" dirty="0"/>
              <a:t>H</a:t>
            </a:r>
            <a:r>
              <a:rPr lang="en-US" altLang="en-US" sz="2300" baseline="-25000" dirty="0"/>
              <a:t>6</a:t>
            </a:r>
            <a:r>
              <a:rPr lang="en-US" altLang="en-US" sz="2300" dirty="0"/>
              <a:t>).</a:t>
            </a:r>
          </a:p>
          <a:p>
            <a:pPr marL="228496">
              <a:spcBef>
                <a:spcPts val="1200"/>
              </a:spcBef>
            </a:pPr>
            <a:endParaRPr lang="en-US" altLang="en-US" sz="2300" dirty="0">
              <a:solidFill>
                <a:srgbClr val="FF0000"/>
              </a:solidFill>
            </a:endParaRPr>
          </a:p>
        </p:txBody>
      </p:sp>
      <p:sp>
        <p:nvSpPr>
          <p:cNvPr id="691204" name="Text Box 4"/>
          <p:cNvSpPr txBox="1">
            <a:spLocks noChangeArrowheads="1"/>
          </p:cNvSpPr>
          <p:nvPr/>
        </p:nvSpPr>
        <p:spPr bwMode="auto">
          <a:xfrm>
            <a:off x="381000" y="152404"/>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Percent Composition from a Formula</a:t>
            </a:r>
          </a:p>
        </p:txBody>
      </p:sp>
      <p:sp>
        <p:nvSpPr>
          <p:cNvPr id="2" name="Footer Placeholder 1"/>
          <p:cNvSpPr>
            <a:spLocks noGrp="1"/>
          </p:cNvSpPr>
          <p:nvPr>
            <p:ph type="ftr" sz="quarter" idx="10"/>
          </p:nvPr>
        </p:nvSpPr>
        <p:spPr/>
        <p:txBody>
          <a:bodyPr/>
          <a:lstStyle/>
          <a:p>
            <a:r>
              <a:rPr lang="en-US" altLang="en-US"/>
              <a:t>Chapter 10B</a:t>
            </a:r>
          </a:p>
        </p:txBody>
      </p:sp>
    </p:spTree>
    <p:extLst>
      <p:ext uri="{BB962C8B-B14F-4D97-AF65-F5344CB8AC3E}">
        <p14:creationId xmlns:p14="http://schemas.microsoft.com/office/powerpoint/2010/main" val="160130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4" name="Picture 14" descr="0132525763_R286a"/>
          <p:cNvPicPr>
            <a:picLocks noChangeAspect="1" noChangeArrowheads="1"/>
          </p:cNvPicPr>
          <p:nvPr/>
        </p:nvPicPr>
        <p:blipFill>
          <a:blip r:embed="rId3">
            <a:extLst>
              <a:ext uri="{28A0092B-C50C-407E-A947-70E740481C1C}">
                <a14:useLocalDpi xmlns:a14="http://schemas.microsoft.com/office/drawing/2010/main" val="0"/>
              </a:ext>
            </a:extLst>
          </a:blip>
          <a:srcRect l="12355" b="517"/>
          <a:stretch>
            <a:fillRect/>
          </a:stretch>
        </p:blipFill>
        <p:spPr bwMode="auto">
          <a:xfrm>
            <a:off x="381001" y="1979616"/>
            <a:ext cx="4324349" cy="3659188"/>
          </a:xfrm>
          <a:prstGeom prst="rect">
            <a:avLst/>
          </a:prstGeom>
          <a:noFill/>
          <a:extLst>
            <a:ext uri="{909E8E84-426E-40DD-AFC4-6F175D3DCCD1}">
              <a14:hiddenFill xmlns:a14="http://schemas.microsoft.com/office/drawing/2010/main">
                <a:solidFill>
                  <a:srgbClr val="FFFFFF"/>
                </a:solidFill>
              </a14:hiddenFill>
            </a:ext>
          </a:extLst>
        </p:spPr>
      </p:pic>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lIns="91250" tIns="45625" rIns="91250" bIns="45625"/>
          <a:lstStyle>
            <a:lvl1pPr marL="512763" indent="-512763">
              <a:defRPr sz="2400">
                <a:solidFill>
                  <a:schemeClr val="tx1"/>
                </a:solidFill>
                <a:latin typeface="Arial" panose="020B0604020202020204" pitchFamily="34" charset="0"/>
                <a:ea typeface="MS PGothic" panose="020B0600070205080204" pitchFamily="34" charset="-128"/>
              </a:defRPr>
            </a:lvl1pPr>
            <a:lvl2pPr marL="6826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dirty="0">
                <a:solidFill>
                  <a:srgbClr val="FFB732"/>
                </a:solidFill>
                <a:ea typeface="ヒラギノ角ゴ Pro W3" pitchFamily="-80" charset="-128"/>
              </a:rPr>
              <a:t>Chapter 10</a:t>
            </a:r>
            <a:endParaRPr lang="en-US" altLang="en-US" sz="2700" dirty="0">
              <a:solidFill>
                <a:schemeClr val="bg1"/>
              </a:solidFill>
              <a:ea typeface="ヒラギノ角ゴ Pro W3" pitchFamily="-80" charset="-128"/>
            </a:endParaRPr>
          </a:p>
          <a:p>
            <a:r>
              <a:rPr lang="en-US" altLang="en-US" dirty="0">
                <a:solidFill>
                  <a:schemeClr val="bg1"/>
                </a:solidFill>
              </a:rPr>
              <a:t>Chemical Quantities</a:t>
            </a:r>
          </a:p>
          <a:p>
            <a:endParaRPr lang="en-US" altLang="en-US" b="1" dirty="0">
              <a:solidFill>
                <a:srgbClr val="FFB732"/>
              </a:solidFill>
            </a:endParaRPr>
          </a:p>
          <a:p>
            <a:pPr marL="1379538" indent="-1379538">
              <a:spcBef>
                <a:spcPts val="601"/>
              </a:spcBef>
            </a:pPr>
            <a:r>
              <a:rPr lang="en-US" altLang="en-US" sz="2100" dirty="0">
                <a:solidFill>
                  <a:schemeClr val="bg1"/>
                </a:solidFill>
              </a:rPr>
              <a:t>The Mole: 	A Measurement  of Matter</a:t>
            </a:r>
          </a:p>
          <a:p>
            <a:pPr marL="1257873" indent="-1257873">
              <a:spcBef>
                <a:spcPts val="601"/>
              </a:spcBef>
            </a:pPr>
            <a:r>
              <a:rPr lang="en-US" altLang="en-US" sz="1900" dirty="0">
                <a:solidFill>
                  <a:schemeClr val="bg1"/>
                </a:solidFill>
              </a:rPr>
              <a:t>Mole-Mass and Mole-Volume Relationships</a:t>
            </a:r>
          </a:p>
          <a:p>
            <a:pPr marL="1257873" indent="-1257873">
              <a:spcBef>
                <a:spcPts val="601"/>
              </a:spcBef>
            </a:pPr>
            <a:r>
              <a:rPr lang="en-US" altLang="en-US" sz="1900" dirty="0">
                <a:solidFill>
                  <a:srgbClr val="FFFF00"/>
                </a:solidFill>
              </a:rPr>
              <a:t>Percent Composition and Chemical Formulas</a:t>
            </a:r>
          </a:p>
        </p:txBody>
      </p:sp>
      <p:pic>
        <p:nvPicPr>
          <p:cNvPr id="5135"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05"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16" y="21"/>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Chapter 10B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4724400"/>
          </a:xfrm>
        </p:spPr>
        <p:txBody>
          <a:bodyPr/>
          <a:lstStyle/>
          <a:p>
            <a:r>
              <a:rPr lang="en-US" altLang="en-US" sz="2300" dirty="0"/>
              <a:t>Calculate the percent composition of ethane (C</a:t>
            </a:r>
            <a:r>
              <a:rPr lang="en-US" altLang="en-US" sz="2300" baseline="-25000" dirty="0"/>
              <a:t>2</a:t>
            </a:r>
            <a:r>
              <a:rPr lang="en-US" altLang="en-US" sz="2300" dirty="0"/>
              <a:t>H</a:t>
            </a:r>
            <a:r>
              <a:rPr lang="en-US" altLang="en-US" sz="2300" baseline="-25000" dirty="0"/>
              <a:t>6</a:t>
            </a:r>
            <a:r>
              <a:rPr lang="en-US" altLang="en-US" sz="2300" dirty="0"/>
              <a:t>).</a:t>
            </a:r>
          </a:p>
          <a:p>
            <a:pPr>
              <a:spcBef>
                <a:spcPts val="1200"/>
              </a:spcBef>
            </a:pPr>
            <a:r>
              <a:rPr lang="en-US" altLang="en-US" sz="2300" dirty="0">
                <a:solidFill>
                  <a:srgbClr val="FF0000"/>
                </a:solidFill>
              </a:rPr>
              <a:t>Find the molar mass of ethane (C</a:t>
            </a:r>
            <a:r>
              <a:rPr lang="en-US" altLang="en-US" sz="2300" baseline="-25000" dirty="0">
                <a:solidFill>
                  <a:srgbClr val="FF0000"/>
                </a:solidFill>
              </a:rPr>
              <a:t>2</a:t>
            </a:r>
            <a:r>
              <a:rPr lang="en-US" altLang="en-US" sz="2300" dirty="0">
                <a:solidFill>
                  <a:srgbClr val="FF0000"/>
                </a:solidFill>
              </a:rPr>
              <a:t>H</a:t>
            </a:r>
            <a:r>
              <a:rPr lang="en-US" altLang="en-US" sz="2300" baseline="-25000" dirty="0">
                <a:solidFill>
                  <a:srgbClr val="FF0000"/>
                </a:solidFill>
              </a:rPr>
              <a:t>6</a:t>
            </a:r>
            <a:r>
              <a:rPr lang="en-US" altLang="en-US" sz="2300" dirty="0">
                <a:solidFill>
                  <a:srgbClr val="FF0000"/>
                </a:solidFill>
              </a:rPr>
              <a:t>)</a:t>
            </a:r>
          </a:p>
          <a:p>
            <a:pPr marL="228496">
              <a:spcBef>
                <a:spcPts val="1200"/>
              </a:spcBef>
            </a:pPr>
            <a:r>
              <a:rPr lang="en-US" altLang="en-US" sz="2300" dirty="0">
                <a:solidFill>
                  <a:srgbClr val="0070C0"/>
                </a:solidFill>
              </a:rPr>
              <a:t>mass of C in 1 </a:t>
            </a:r>
            <a:r>
              <a:rPr lang="en-US" altLang="en-US" sz="2300" dirty="0" err="1">
                <a:solidFill>
                  <a:srgbClr val="0070C0"/>
                </a:solidFill>
              </a:rPr>
              <a:t>mol</a:t>
            </a:r>
            <a:r>
              <a:rPr lang="en-US" altLang="en-US" sz="2300" dirty="0">
                <a:solidFill>
                  <a:srgbClr val="0070C0"/>
                </a:solidFill>
              </a:rPr>
              <a:t> C</a:t>
            </a:r>
            <a:r>
              <a:rPr lang="en-US" altLang="en-US" sz="2300" baseline="-25000" dirty="0">
                <a:solidFill>
                  <a:srgbClr val="0070C0"/>
                </a:solidFill>
              </a:rPr>
              <a:t>2</a:t>
            </a:r>
            <a:r>
              <a:rPr lang="en-US" altLang="en-US" sz="2300" dirty="0">
                <a:solidFill>
                  <a:srgbClr val="0070C0"/>
                </a:solidFill>
              </a:rPr>
              <a:t>H</a:t>
            </a:r>
            <a:r>
              <a:rPr lang="en-US" altLang="en-US" sz="2300" baseline="-25000" dirty="0">
                <a:solidFill>
                  <a:srgbClr val="0070C0"/>
                </a:solidFill>
              </a:rPr>
              <a:t>6</a:t>
            </a:r>
            <a:r>
              <a:rPr lang="en-US" altLang="en-US" sz="2300" dirty="0">
                <a:solidFill>
                  <a:srgbClr val="0070C0"/>
                </a:solidFill>
              </a:rPr>
              <a:t> </a:t>
            </a:r>
            <a:r>
              <a:rPr lang="en-US" altLang="en-US" sz="2300" dirty="0"/>
              <a:t>= 2 </a:t>
            </a:r>
            <a:r>
              <a:rPr lang="en-US" altLang="en-US" sz="2300" dirty="0" err="1"/>
              <a:t>mol</a:t>
            </a:r>
            <a:r>
              <a:rPr lang="en-US" altLang="en-US" sz="2300" dirty="0"/>
              <a:t> × 12.0 g/</a:t>
            </a:r>
            <a:r>
              <a:rPr lang="en-US" altLang="en-US" sz="2300" dirty="0" err="1"/>
              <a:t>mol</a:t>
            </a:r>
            <a:r>
              <a:rPr lang="en-US" altLang="en-US" sz="2300" dirty="0"/>
              <a:t> = 24.0 g</a:t>
            </a:r>
            <a:br>
              <a:rPr lang="en-US" altLang="en-US" sz="2300" baseline="-25000" dirty="0"/>
            </a:br>
            <a:r>
              <a:rPr lang="en-US" altLang="en-US" sz="2300" dirty="0">
                <a:solidFill>
                  <a:srgbClr val="0070C0"/>
                </a:solidFill>
              </a:rPr>
              <a:t>mass of H in 1 </a:t>
            </a:r>
            <a:r>
              <a:rPr lang="en-US" altLang="en-US" sz="2300" dirty="0" err="1">
                <a:solidFill>
                  <a:srgbClr val="0070C0"/>
                </a:solidFill>
              </a:rPr>
              <a:t>mol</a:t>
            </a:r>
            <a:r>
              <a:rPr lang="en-US" altLang="en-US" sz="2300" dirty="0">
                <a:solidFill>
                  <a:srgbClr val="0070C0"/>
                </a:solidFill>
              </a:rPr>
              <a:t> C</a:t>
            </a:r>
            <a:r>
              <a:rPr lang="en-US" altLang="en-US" sz="2300" baseline="-25000" dirty="0">
                <a:solidFill>
                  <a:srgbClr val="0070C0"/>
                </a:solidFill>
              </a:rPr>
              <a:t>2</a:t>
            </a:r>
            <a:r>
              <a:rPr lang="en-US" altLang="en-US" sz="2300" dirty="0">
                <a:solidFill>
                  <a:srgbClr val="0070C0"/>
                </a:solidFill>
              </a:rPr>
              <a:t>H</a:t>
            </a:r>
            <a:r>
              <a:rPr lang="en-US" altLang="en-US" sz="2300" baseline="-25000" dirty="0">
                <a:solidFill>
                  <a:srgbClr val="0070C0"/>
                </a:solidFill>
              </a:rPr>
              <a:t>6</a:t>
            </a:r>
            <a:r>
              <a:rPr lang="en-US" altLang="en-US" sz="2300" dirty="0">
                <a:solidFill>
                  <a:srgbClr val="0070C0"/>
                </a:solidFill>
              </a:rPr>
              <a:t> </a:t>
            </a:r>
            <a:r>
              <a:rPr lang="en-US" altLang="en-US" sz="2300" dirty="0"/>
              <a:t>= 6 </a:t>
            </a:r>
            <a:r>
              <a:rPr lang="en-US" altLang="en-US" sz="2300" dirty="0" err="1"/>
              <a:t>mol</a:t>
            </a:r>
            <a:r>
              <a:rPr lang="en-US" altLang="en-US" sz="2300" dirty="0"/>
              <a:t> × 1.00 g/</a:t>
            </a:r>
            <a:r>
              <a:rPr lang="en-US" altLang="en-US" sz="2300" dirty="0" err="1"/>
              <a:t>mol</a:t>
            </a:r>
            <a:r>
              <a:rPr lang="en-US" altLang="en-US" sz="2300" dirty="0"/>
              <a:t>   =   6.00 g</a:t>
            </a:r>
          </a:p>
          <a:p>
            <a:pPr marL="228496">
              <a:spcBef>
                <a:spcPts val="1200"/>
              </a:spcBef>
            </a:pPr>
            <a:r>
              <a:rPr lang="en-US" altLang="en-US" sz="2300" dirty="0">
                <a:solidFill>
                  <a:srgbClr val="FF0000"/>
                </a:solidFill>
              </a:rPr>
              <a:t>molar mass of C</a:t>
            </a:r>
            <a:r>
              <a:rPr lang="en-US" altLang="en-US" sz="2300" baseline="-25000" dirty="0">
                <a:solidFill>
                  <a:srgbClr val="FF0000"/>
                </a:solidFill>
              </a:rPr>
              <a:t>2</a:t>
            </a:r>
            <a:r>
              <a:rPr lang="en-US" altLang="en-US" sz="2300" dirty="0">
                <a:solidFill>
                  <a:srgbClr val="FF0000"/>
                </a:solidFill>
              </a:rPr>
              <a:t>H</a:t>
            </a:r>
            <a:r>
              <a:rPr lang="en-US" altLang="en-US" sz="2300" baseline="-25000" dirty="0">
                <a:solidFill>
                  <a:srgbClr val="FF0000"/>
                </a:solidFill>
              </a:rPr>
              <a:t>6</a:t>
            </a:r>
            <a:r>
              <a:rPr lang="en-US" altLang="en-US" sz="2300" dirty="0">
                <a:solidFill>
                  <a:srgbClr val="FF0000"/>
                </a:solidFill>
              </a:rPr>
              <a:t> </a:t>
            </a:r>
            <a:r>
              <a:rPr lang="en-US" altLang="en-US" sz="2300" dirty="0"/>
              <a:t>= 24.0 g/</a:t>
            </a:r>
            <a:r>
              <a:rPr lang="en-US" altLang="en-US" sz="2300" dirty="0" err="1"/>
              <a:t>mol</a:t>
            </a:r>
            <a:r>
              <a:rPr lang="en-US" altLang="en-US" sz="2300" dirty="0"/>
              <a:t> + 6.00 g/</a:t>
            </a:r>
            <a:r>
              <a:rPr lang="en-US" altLang="en-US" sz="2300" dirty="0" err="1"/>
              <a:t>mol</a:t>
            </a:r>
            <a:r>
              <a:rPr lang="en-US" altLang="en-US" sz="2300" dirty="0"/>
              <a:t>  = </a:t>
            </a:r>
            <a:r>
              <a:rPr lang="en-US" altLang="en-US" sz="2300" dirty="0">
                <a:solidFill>
                  <a:srgbClr val="FF0000"/>
                </a:solidFill>
              </a:rPr>
              <a:t>30.0 g/</a:t>
            </a:r>
            <a:r>
              <a:rPr lang="en-US" altLang="en-US" sz="2300" dirty="0" err="1">
                <a:solidFill>
                  <a:srgbClr val="FF0000"/>
                </a:solidFill>
              </a:rPr>
              <a:t>mol</a:t>
            </a:r>
            <a:endParaRPr lang="en-US" altLang="en-US" sz="2300" dirty="0">
              <a:solidFill>
                <a:srgbClr val="FF0000"/>
              </a:solidFill>
            </a:endParaRPr>
          </a:p>
          <a:p>
            <a:pPr marL="228496">
              <a:spcBef>
                <a:spcPts val="1200"/>
              </a:spcBef>
            </a:pPr>
            <a:endParaRPr lang="en-US" altLang="en-US" sz="1100" dirty="0">
              <a:solidFill>
                <a:srgbClr val="FF0000"/>
              </a:solidFill>
            </a:endParaRPr>
          </a:p>
          <a:p>
            <a:pPr>
              <a:spcBef>
                <a:spcPts val="1200"/>
              </a:spcBef>
            </a:pPr>
            <a:r>
              <a:rPr lang="en-US" sz="2300" dirty="0">
                <a:solidFill>
                  <a:srgbClr val="00B050"/>
                </a:solidFill>
              </a:rPr>
              <a:t>Find percent composition</a:t>
            </a:r>
          </a:p>
          <a:p>
            <a:pPr>
              <a:spcBef>
                <a:spcPts val="1200"/>
              </a:spcBef>
            </a:pPr>
            <a:r>
              <a:rPr lang="en-US" sz="2300" dirty="0"/>
              <a:t>% C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24.0 g / 30.0 g/</a:t>
            </a:r>
            <a:r>
              <a:rPr lang="en-US" sz="2300" dirty="0" err="1"/>
              <a:t>mol</a:t>
            </a:r>
            <a:r>
              <a:rPr lang="en-US" sz="2300" dirty="0"/>
              <a:t> = 0.80 =  </a:t>
            </a:r>
            <a:r>
              <a:rPr lang="en-US" sz="2300" dirty="0">
                <a:solidFill>
                  <a:srgbClr val="00B050"/>
                </a:solidFill>
              </a:rPr>
              <a:t>80 %</a:t>
            </a:r>
          </a:p>
          <a:p>
            <a:r>
              <a:rPr lang="en-US" sz="2300" dirty="0"/>
              <a:t>% H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6.00 g / 30.0 g/</a:t>
            </a:r>
            <a:r>
              <a:rPr lang="en-US" sz="2300" dirty="0" err="1"/>
              <a:t>mol</a:t>
            </a:r>
            <a:r>
              <a:rPr lang="en-US" sz="2300" dirty="0"/>
              <a:t>   = 0.20 =  </a:t>
            </a:r>
            <a:r>
              <a:rPr lang="en-US" sz="2300" dirty="0">
                <a:solidFill>
                  <a:srgbClr val="00B050"/>
                </a:solidFill>
              </a:rPr>
              <a:t>20 %</a:t>
            </a:r>
          </a:p>
          <a:p>
            <a:pPr marL="228496">
              <a:spcBef>
                <a:spcPts val="1200"/>
              </a:spcBef>
            </a:pPr>
            <a:endParaRPr lang="en-US" altLang="en-US" sz="2300" dirty="0">
              <a:solidFill>
                <a:srgbClr val="FF0000"/>
              </a:solidFill>
            </a:endParaRPr>
          </a:p>
        </p:txBody>
      </p:sp>
      <p:sp>
        <p:nvSpPr>
          <p:cNvPr id="691204" name="Text Box 4"/>
          <p:cNvSpPr txBox="1">
            <a:spLocks noChangeArrowheads="1"/>
          </p:cNvSpPr>
          <p:nvPr/>
        </p:nvSpPr>
        <p:spPr bwMode="auto">
          <a:xfrm>
            <a:off x="381000" y="152404"/>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Percent Composition from a Formula</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4">
            <a:extLst>
              <a:ext uri="{FF2B5EF4-FFF2-40B4-BE49-F238E27FC236}">
                <a16:creationId xmlns:a16="http://schemas.microsoft.com/office/drawing/2014/main" id="{8790127D-BE98-49AE-951D-9ED47CC44669}"/>
              </a:ext>
            </a:extLst>
          </p:cNvPr>
          <p:cNvPicPr>
            <a:picLocks noChangeAspect="1"/>
          </p:cNvPicPr>
          <p:nvPr/>
        </p:nvPicPr>
        <p:blipFill rotWithShape="1">
          <a:blip r:embed="rId3"/>
          <a:srcRect l="2879" t="11250" r="4582" b="8750"/>
          <a:stretch/>
        </p:blipFill>
        <p:spPr>
          <a:xfrm>
            <a:off x="1046477" y="5334000"/>
            <a:ext cx="7183122" cy="975360"/>
          </a:xfrm>
          <a:prstGeom prst="rect">
            <a:avLst/>
          </a:prstGeom>
        </p:spPr>
      </p:pic>
    </p:spTree>
    <p:extLst>
      <p:ext uri="{BB962C8B-B14F-4D97-AF65-F5344CB8AC3E}">
        <p14:creationId xmlns:p14="http://schemas.microsoft.com/office/powerpoint/2010/main" val="36577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Effect transition="in" filter="fade">
                                      <p:cBhvr>
                                        <p:cTn id="7" dur="500"/>
                                        <p:tgtEl>
                                          <p:spTgt spid="6912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2" end="2"/>
                                            </p:txEl>
                                          </p:spTgt>
                                        </p:tgtEl>
                                        <p:attrNameLst>
                                          <p:attrName>style.visibility</p:attrName>
                                        </p:attrNameLst>
                                      </p:cBhvr>
                                      <p:to>
                                        <p:strVal val="visible"/>
                                      </p:to>
                                    </p:set>
                                    <p:animEffect transition="in" filter="fade">
                                      <p:cBhvr>
                                        <p:cTn id="12" dur="500"/>
                                        <p:tgtEl>
                                          <p:spTgt spid="6912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3" end="3"/>
                                            </p:txEl>
                                          </p:spTgt>
                                        </p:tgtEl>
                                        <p:attrNameLst>
                                          <p:attrName>style.visibility</p:attrName>
                                        </p:attrNameLst>
                                      </p:cBhvr>
                                      <p:to>
                                        <p:strVal val="visible"/>
                                      </p:to>
                                    </p:set>
                                    <p:animEffect transition="in" filter="fade">
                                      <p:cBhvr>
                                        <p:cTn id="17" dur="500"/>
                                        <p:tgtEl>
                                          <p:spTgt spid="6912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1202">
                                            <p:txEl>
                                              <p:pRg st="5" end="5"/>
                                            </p:txEl>
                                          </p:spTgt>
                                        </p:tgtEl>
                                        <p:attrNameLst>
                                          <p:attrName>style.visibility</p:attrName>
                                        </p:attrNameLst>
                                      </p:cBhvr>
                                      <p:to>
                                        <p:strVal val="visible"/>
                                      </p:to>
                                    </p:set>
                                    <p:animEffect transition="in" filter="fade">
                                      <p:cBhvr>
                                        <p:cTn id="22" dur="500"/>
                                        <p:tgtEl>
                                          <p:spTgt spid="69120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1202">
                                            <p:txEl>
                                              <p:pRg st="6" end="6"/>
                                            </p:txEl>
                                          </p:spTgt>
                                        </p:tgtEl>
                                        <p:attrNameLst>
                                          <p:attrName>style.visibility</p:attrName>
                                        </p:attrNameLst>
                                      </p:cBhvr>
                                      <p:to>
                                        <p:strVal val="visible"/>
                                      </p:to>
                                    </p:set>
                                    <p:animEffect transition="in" filter="fade">
                                      <p:cBhvr>
                                        <p:cTn id="27" dur="500"/>
                                        <p:tgtEl>
                                          <p:spTgt spid="69120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1202">
                                            <p:txEl>
                                              <p:pRg st="7" end="7"/>
                                            </p:txEl>
                                          </p:spTgt>
                                        </p:tgtEl>
                                        <p:attrNameLst>
                                          <p:attrName>style.visibility</p:attrName>
                                        </p:attrNameLst>
                                      </p:cBhvr>
                                      <p:to>
                                        <p:strVal val="visible"/>
                                      </p:to>
                                    </p:set>
                                    <p:animEffect transition="in" filter="fade">
                                      <p:cBhvr>
                                        <p:cTn id="32" dur="500"/>
                                        <p:tgtEl>
                                          <p:spTgt spid="69120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5562600"/>
          </a:xfrm>
        </p:spPr>
        <p:txBody>
          <a:bodyPr/>
          <a:lstStyle/>
          <a:p>
            <a:r>
              <a:rPr lang="en-US" altLang="en-US" sz="2300" dirty="0"/>
              <a:t>Calculate the mass of the elements in 350 g of ethane (C</a:t>
            </a:r>
            <a:r>
              <a:rPr lang="en-US" altLang="en-US" sz="2300" baseline="-25000" dirty="0"/>
              <a:t>2</a:t>
            </a:r>
            <a:r>
              <a:rPr lang="en-US" altLang="en-US" sz="2300" dirty="0"/>
              <a:t>H</a:t>
            </a:r>
            <a:r>
              <a:rPr lang="en-US" altLang="en-US" sz="2300" baseline="-25000" dirty="0"/>
              <a:t>6</a:t>
            </a:r>
            <a:r>
              <a:rPr lang="en-US" altLang="en-US" sz="2300" dirty="0"/>
              <a:t>).</a:t>
            </a:r>
          </a:p>
          <a:p>
            <a:pPr marL="228496">
              <a:spcBef>
                <a:spcPts val="1200"/>
              </a:spcBef>
            </a:pPr>
            <a:endParaRPr lang="en-US" altLang="en-US" sz="2300" dirty="0">
              <a:solidFill>
                <a:srgbClr val="FF0000"/>
              </a:solidFill>
            </a:endParaRPr>
          </a:p>
        </p:txBody>
      </p:sp>
      <p:sp>
        <p:nvSpPr>
          <p:cNvPr id="691204" name="Text Box 4"/>
          <p:cNvSpPr txBox="1">
            <a:spLocks noChangeArrowheads="1"/>
          </p:cNvSpPr>
          <p:nvPr/>
        </p:nvSpPr>
        <p:spPr bwMode="auto">
          <a:xfrm>
            <a:off x="381000" y="152404"/>
            <a:ext cx="8382001" cy="446084"/>
          </a:xfrm>
          <a:prstGeom prst="rect">
            <a:avLst/>
          </a:prstGeom>
          <a:solidFill>
            <a:schemeClr val="accent1">
              <a:lumMod val="90000"/>
            </a:schemeClr>
          </a:solidFill>
          <a:ln>
            <a:noFill/>
          </a:ln>
          <a:effectLst/>
        </p:spPr>
        <p:txBody>
          <a:bodyPr wrap="square" lIns="91250" tIns="45625" rIns="91250" bIns="45625">
            <a:spAutoFit/>
          </a:bodyPr>
          <a:lstStyle/>
          <a:p>
            <a:pPr algn="ctr">
              <a:spcBef>
                <a:spcPct val="50000"/>
              </a:spcBef>
            </a:pPr>
            <a:r>
              <a:rPr lang="en-US" altLang="en-US" sz="2300" b="1" dirty="0">
                <a:solidFill>
                  <a:srgbClr val="FFFF00"/>
                </a:solidFill>
              </a:rPr>
              <a:t>Calculating Mass from Percent Composition </a:t>
            </a:r>
          </a:p>
        </p:txBody>
      </p:sp>
      <p:sp>
        <p:nvSpPr>
          <p:cNvPr id="2" name="Footer Placeholder 1"/>
          <p:cNvSpPr>
            <a:spLocks noGrp="1"/>
          </p:cNvSpPr>
          <p:nvPr>
            <p:ph type="ftr" sz="quarter" idx="10"/>
          </p:nvPr>
        </p:nvSpPr>
        <p:spPr/>
        <p:txBody>
          <a:bodyPr/>
          <a:lstStyle/>
          <a:p>
            <a:r>
              <a:rPr lang="en-US" altLang="en-US"/>
              <a:t>Chapter 10B</a:t>
            </a:r>
          </a:p>
        </p:txBody>
      </p:sp>
    </p:spTree>
    <p:extLst>
      <p:ext uri="{BB962C8B-B14F-4D97-AF65-F5344CB8AC3E}">
        <p14:creationId xmlns:p14="http://schemas.microsoft.com/office/powerpoint/2010/main" val="214144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5562600"/>
          </a:xfrm>
        </p:spPr>
        <p:txBody>
          <a:bodyPr/>
          <a:lstStyle/>
          <a:p>
            <a:r>
              <a:rPr lang="en-US" altLang="en-US" sz="2300" dirty="0"/>
              <a:t>Calculate the mass of the elements in 350 g of ethane (C</a:t>
            </a:r>
            <a:r>
              <a:rPr lang="en-US" altLang="en-US" sz="2300" baseline="-25000" dirty="0"/>
              <a:t>2</a:t>
            </a:r>
            <a:r>
              <a:rPr lang="en-US" altLang="en-US" sz="2300" dirty="0"/>
              <a:t>H</a:t>
            </a:r>
            <a:r>
              <a:rPr lang="en-US" altLang="en-US" sz="2300" baseline="-25000" dirty="0"/>
              <a:t>6</a:t>
            </a:r>
            <a:r>
              <a:rPr lang="en-US" altLang="en-US" sz="2300" dirty="0"/>
              <a:t>).</a:t>
            </a:r>
          </a:p>
          <a:p>
            <a:pPr>
              <a:spcBef>
                <a:spcPts val="1200"/>
              </a:spcBef>
            </a:pPr>
            <a:r>
              <a:rPr lang="en-US" altLang="en-US" sz="2000" dirty="0">
                <a:solidFill>
                  <a:srgbClr val="FF0000"/>
                </a:solidFill>
              </a:rPr>
              <a:t>Rearrange % mass equation</a:t>
            </a:r>
          </a:p>
          <a:p>
            <a:pPr marL="228496">
              <a:spcBef>
                <a:spcPts val="1200"/>
              </a:spcBef>
            </a:pPr>
            <a:r>
              <a:rPr lang="en-US" altLang="en-US" sz="2000" dirty="0">
                <a:solidFill>
                  <a:srgbClr val="0070C0"/>
                </a:solidFill>
              </a:rPr>
              <a:t>% mass = mass of element / total mass </a:t>
            </a:r>
            <a:endParaRPr lang="en-US" altLang="en-US" sz="2000" dirty="0"/>
          </a:p>
          <a:p>
            <a:pPr marL="228496">
              <a:spcBef>
                <a:spcPts val="1200"/>
              </a:spcBef>
            </a:pPr>
            <a:r>
              <a:rPr lang="en-US" altLang="en-US" sz="2000" dirty="0">
                <a:solidFill>
                  <a:srgbClr val="FF0000"/>
                </a:solidFill>
              </a:rPr>
              <a:t>Mass of element = (% mass)(total mass)</a:t>
            </a:r>
          </a:p>
          <a:p>
            <a:pPr>
              <a:spcBef>
                <a:spcPts val="1200"/>
              </a:spcBef>
            </a:pPr>
            <a:r>
              <a:rPr lang="en-US" sz="2000" dirty="0">
                <a:solidFill>
                  <a:srgbClr val="00B050"/>
                </a:solidFill>
              </a:rPr>
              <a:t>Find percent composition</a:t>
            </a:r>
          </a:p>
          <a:p>
            <a:pPr marL="228496">
              <a:spcBef>
                <a:spcPts val="1200"/>
              </a:spcBef>
            </a:pPr>
            <a:r>
              <a:rPr lang="en-US" sz="2000" dirty="0"/>
              <a:t>% C	 </a:t>
            </a:r>
            <a:r>
              <a:rPr lang="en-US" sz="2000" dirty="0">
                <a:solidFill>
                  <a:srgbClr val="0070C0"/>
                </a:solidFill>
              </a:rPr>
              <a:t>GAM/Total Mass </a:t>
            </a:r>
            <a:r>
              <a:rPr lang="en-US" sz="2000" dirty="0">
                <a:solidFill>
                  <a:srgbClr val="0070C0"/>
                </a:solidFill>
                <a:sym typeface="Wingdings"/>
              </a:rPr>
              <a:t></a:t>
            </a:r>
            <a:r>
              <a:rPr lang="en-US" sz="2000" dirty="0">
                <a:solidFill>
                  <a:srgbClr val="0070C0"/>
                </a:solidFill>
              </a:rPr>
              <a:t> </a:t>
            </a:r>
            <a:r>
              <a:rPr lang="en-US" sz="2000" dirty="0"/>
              <a:t>24.0 g / 30.0 g/</a:t>
            </a:r>
            <a:r>
              <a:rPr lang="en-US" sz="2000" dirty="0" err="1"/>
              <a:t>mol</a:t>
            </a:r>
            <a:r>
              <a:rPr lang="en-US" sz="2000" dirty="0"/>
              <a:t> = 0.80 =  </a:t>
            </a:r>
            <a:r>
              <a:rPr lang="en-US" sz="2000" dirty="0">
                <a:solidFill>
                  <a:srgbClr val="00B050"/>
                </a:solidFill>
              </a:rPr>
              <a:t>80 %</a:t>
            </a:r>
          </a:p>
          <a:p>
            <a:pPr marL="228496"/>
            <a:r>
              <a:rPr lang="en-US" sz="2000" dirty="0"/>
              <a:t>% H	 </a:t>
            </a:r>
            <a:r>
              <a:rPr lang="en-US" sz="2000" dirty="0">
                <a:solidFill>
                  <a:srgbClr val="0070C0"/>
                </a:solidFill>
              </a:rPr>
              <a:t>GAM/Total Mass </a:t>
            </a:r>
            <a:r>
              <a:rPr lang="en-US" sz="2000" dirty="0">
                <a:solidFill>
                  <a:srgbClr val="0070C0"/>
                </a:solidFill>
                <a:sym typeface="Wingdings"/>
              </a:rPr>
              <a:t></a:t>
            </a:r>
            <a:r>
              <a:rPr lang="en-US" sz="2000" dirty="0">
                <a:solidFill>
                  <a:srgbClr val="0070C0"/>
                </a:solidFill>
              </a:rPr>
              <a:t>   </a:t>
            </a:r>
            <a:r>
              <a:rPr lang="en-US" sz="2000" dirty="0"/>
              <a:t>6.00 g / 30.0 g/</a:t>
            </a:r>
            <a:r>
              <a:rPr lang="en-US" sz="2000" dirty="0" err="1"/>
              <a:t>mol</a:t>
            </a:r>
            <a:r>
              <a:rPr lang="en-US" sz="2000" dirty="0"/>
              <a:t> = 0.20 =  </a:t>
            </a:r>
            <a:r>
              <a:rPr lang="en-US" sz="2000" dirty="0">
                <a:solidFill>
                  <a:srgbClr val="00B050"/>
                </a:solidFill>
              </a:rPr>
              <a:t>20 %</a:t>
            </a:r>
          </a:p>
          <a:p>
            <a:pPr>
              <a:spcBef>
                <a:spcPts val="1200"/>
              </a:spcBef>
            </a:pPr>
            <a:r>
              <a:rPr lang="en-US" altLang="en-US" sz="2300" dirty="0">
                <a:solidFill>
                  <a:srgbClr val="FF0000"/>
                </a:solidFill>
              </a:rPr>
              <a:t>Find the mass of each element in 350 g of ethane (C</a:t>
            </a:r>
            <a:r>
              <a:rPr lang="en-US" altLang="en-US" sz="2300" baseline="-25000" dirty="0">
                <a:solidFill>
                  <a:srgbClr val="FF0000"/>
                </a:solidFill>
              </a:rPr>
              <a:t>2</a:t>
            </a:r>
            <a:r>
              <a:rPr lang="en-US" altLang="en-US" sz="2300" dirty="0">
                <a:solidFill>
                  <a:srgbClr val="FF0000"/>
                </a:solidFill>
              </a:rPr>
              <a:t>H</a:t>
            </a:r>
            <a:r>
              <a:rPr lang="en-US" altLang="en-US" sz="2300" baseline="-25000" dirty="0">
                <a:solidFill>
                  <a:srgbClr val="FF0000"/>
                </a:solidFill>
              </a:rPr>
              <a:t>6</a:t>
            </a:r>
            <a:r>
              <a:rPr lang="en-US" altLang="en-US" sz="2300" dirty="0">
                <a:solidFill>
                  <a:srgbClr val="FF0000"/>
                </a:solidFill>
              </a:rPr>
              <a:t>)</a:t>
            </a:r>
          </a:p>
          <a:p>
            <a:pPr marL="228496">
              <a:spcBef>
                <a:spcPts val="1200"/>
              </a:spcBef>
            </a:pPr>
            <a:r>
              <a:rPr lang="en-US" altLang="en-US" sz="3600" dirty="0">
                <a:solidFill>
                  <a:srgbClr val="0070C0"/>
                </a:solidFill>
              </a:rPr>
              <a:t>mass of C </a:t>
            </a:r>
            <a:r>
              <a:rPr lang="en-US" altLang="en-US" sz="3600" dirty="0"/>
              <a:t>= 350 g x 80 % = </a:t>
            </a:r>
            <a:r>
              <a:rPr lang="en-US" altLang="en-US" sz="3600" dirty="0">
                <a:solidFill>
                  <a:srgbClr val="FF0000"/>
                </a:solidFill>
              </a:rPr>
              <a:t>280 g</a:t>
            </a:r>
            <a:br>
              <a:rPr lang="en-US" altLang="en-US" sz="3600" baseline="-25000" dirty="0"/>
            </a:br>
            <a:r>
              <a:rPr lang="en-US" altLang="en-US" sz="3600" dirty="0">
                <a:solidFill>
                  <a:srgbClr val="0070C0"/>
                </a:solidFill>
              </a:rPr>
              <a:t>mass of H </a:t>
            </a:r>
            <a:r>
              <a:rPr lang="en-US" altLang="en-US" sz="3600" dirty="0"/>
              <a:t>= 350 g x 20 % =   </a:t>
            </a:r>
            <a:r>
              <a:rPr lang="en-US" altLang="en-US" sz="3600" dirty="0">
                <a:solidFill>
                  <a:srgbClr val="FF0000"/>
                </a:solidFill>
              </a:rPr>
              <a:t>70 g</a:t>
            </a:r>
          </a:p>
          <a:p>
            <a:pPr marL="228496">
              <a:spcBef>
                <a:spcPts val="1200"/>
              </a:spcBef>
            </a:pPr>
            <a:endParaRPr lang="en-US" altLang="en-US" sz="2300" dirty="0">
              <a:solidFill>
                <a:srgbClr val="FF0000"/>
              </a:solidFill>
            </a:endParaRPr>
          </a:p>
        </p:txBody>
      </p:sp>
      <p:sp>
        <p:nvSpPr>
          <p:cNvPr id="691204" name="Text Box 4"/>
          <p:cNvSpPr txBox="1">
            <a:spLocks noChangeArrowheads="1"/>
          </p:cNvSpPr>
          <p:nvPr/>
        </p:nvSpPr>
        <p:spPr bwMode="auto">
          <a:xfrm>
            <a:off x="381000" y="152404"/>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a Formula from Percent Composition </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772400" y="3671455"/>
            <a:ext cx="1200149" cy="972820"/>
          </a:xfrm>
          <a:prstGeom prst="rect">
            <a:avLst/>
          </a:prstGeom>
        </p:spPr>
      </p:pic>
    </p:spTree>
    <p:extLst>
      <p:ext uri="{BB962C8B-B14F-4D97-AF65-F5344CB8AC3E}">
        <p14:creationId xmlns:p14="http://schemas.microsoft.com/office/powerpoint/2010/main" val="4151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Effect transition="in" filter="fade">
                                      <p:cBhvr>
                                        <p:cTn id="7" dur="500"/>
                                        <p:tgtEl>
                                          <p:spTgt spid="6912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2" end="2"/>
                                            </p:txEl>
                                          </p:spTgt>
                                        </p:tgtEl>
                                        <p:attrNameLst>
                                          <p:attrName>style.visibility</p:attrName>
                                        </p:attrNameLst>
                                      </p:cBhvr>
                                      <p:to>
                                        <p:strVal val="visible"/>
                                      </p:to>
                                    </p:set>
                                    <p:animEffect transition="in" filter="fade">
                                      <p:cBhvr>
                                        <p:cTn id="12" dur="500"/>
                                        <p:tgtEl>
                                          <p:spTgt spid="6912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3" end="3"/>
                                            </p:txEl>
                                          </p:spTgt>
                                        </p:tgtEl>
                                        <p:attrNameLst>
                                          <p:attrName>style.visibility</p:attrName>
                                        </p:attrNameLst>
                                      </p:cBhvr>
                                      <p:to>
                                        <p:strVal val="visible"/>
                                      </p:to>
                                    </p:set>
                                    <p:animEffect transition="in" filter="fade">
                                      <p:cBhvr>
                                        <p:cTn id="17" dur="500"/>
                                        <p:tgtEl>
                                          <p:spTgt spid="6912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1202">
                                            <p:txEl>
                                              <p:pRg st="4" end="4"/>
                                            </p:txEl>
                                          </p:spTgt>
                                        </p:tgtEl>
                                        <p:attrNameLst>
                                          <p:attrName>style.visibility</p:attrName>
                                        </p:attrNameLst>
                                      </p:cBhvr>
                                      <p:to>
                                        <p:strVal val="visible"/>
                                      </p:to>
                                    </p:set>
                                    <p:animEffect transition="in" filter="fade">
                                      <p:cBhvr>
                                        <p:cTn id="22" dur="500"/>
                                        <p:tgtEl>
                                          <p:spTgt spid="6912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1202">
                                            <p:txEl>
                                              <p:pRg st="5" end="5"/>
                                            </p:txEl>
                                          </p:spTgt>
                                        </p:tgtEl>
                                        <p:attrNameLst>
                                          <p:attrName>style.visibility</p:attrName>
                                        </p:attrNameLst>
                                      </p:cBhvr>
                                      <p:to>
                                        <p:strVal val="visible"/>
                                      </p:to>
                                    </p:set>
                                    <p:animEffect transition="in" filter="fade">
                                      <p:cBhvr>
                                        <p:cTn id="27" dur="500"/>
                                        <p:tgtEl>
                                          <p:spTgt spid="6912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1202">
                                            <p:txEl>
                                              <p:pRg st="6" end="6"/>
                                            </p:txEl>
                                          </p:spTgt>
                                        </p:tgtEl>
                                        <p:attrNameLst>
                                          <p:attrName>style.visibility</p:attrName>
                                        </p:attrNameLst>
                                      </p:cBhvr>
                                      <p:to>
                                        <p:strVal val="visible"/>
                                      </p:to>
                                    </p:set>
                                    <p:animEffect transition="in" filter="fade">
                                      <p:cBhvr>
                                        <p:cTn id="32" dur="500"/>
                                        <p:tgtEl>
                                          <p:spTgt spid="69120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1202">
                                            <p:txEl>
                                              <p:pRg st="7" end="7"/>
                                            </p:txEl>
                                          </p:spTgt>
                                        </p:tgtEl>
                                        <p:attrNameLst>
                                          <p:attrName>style.visibility</p:attrName>
                                        </p:attrNameLst>
                                      </p:cBhvr>
                                      <p:to>
                                        <p:strVal val="visible"/>
                                      </p:to>
                                    </p:set>
                                    <p:animEffect transition="in" filter="fade">
                                      <p:cBhvr>
                                        <p:cTn id="37" dur="500"/>
                                        <p:tgtEl>
                                          <p:spTgt spid="69120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1202">
                                            <p:txEl>
                                              <p:pRg st="8" end="8"/>
                                            </p:txEl>
                                          </p:spTgt>
                                        </p:tgtEl>
                                        <p:attrNameLst>
                                          <p:attrName>style.visibility</p:attrName>
                                        </p:attrNameLst>
                                      </p:cBhvr>
                                      <p:to>
                                        <p:strVal val="visible"/>
                                      </p:to>
                                    </p:set>
                                    <p:animEffect transition="in" filter="fade">
                                      <p:cBhvr>
                                        <p:cTn id="42" dur="500"/>
                                        <p:tgtEl>
                                          <p:spTgt spid="691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1" y="1377153"/>
            <a:ext cx="4648199" cy="5480848"/>
          </a:xfrm>
        </p:spPr>
        <p:txBody>
          <a:bodyPr lIns="182880" tIns="91440" bIns="91440"/>
          <a:lstStyle/>
          <a:p>
            <a:pPr lvl="1"/>
            <a:r>
              <a:rPr lang="en-US" dirty="0"/>
              <a:t>CaCl</a:t>
            </a:r>
            <a:r>
              <a:rPr lang="en-US" baseline="-25000" dirty="0"/>
              <a:t>2</a:t>
            </a:r>
            <a:endParaRPr lang="en-US" dirty="0"/>
          </a:p>
          <a:p>
            <a:pPr marL="350838" lvl="2" indent="0">
              <a:buNone/>
            </a:pPr>
            <a:r>
              <a:rPr lang="en-US" dirty="0">
                <a:solidFill>
                  <a:schemeClr val="tx2"/>
                </a:solidFill>
              </a:rPr>
              <a:t>Ratio of subscripts</a:t>
            </a:r>
            <a:r>
              <a:rPr lang="en-US" dirty="0">
                <a:solidFill>
                  <a:srgbClr val="FF0000"/>
                </a:solidFill>
              </a:rPr>
              <a:t> </a:t>
            </a:r>
            <a:r>
              <a:rPr lang="en-US" dirty="0"/>
              <a:t>= __:__</a:t>
            </a:r>
          </a:p>
          <a:p>
            <a:pPr marL="350838" lvl="2" indent="0">
              <a:buNone/>
            </a:pPr>
            <a:r>
              <a:rPr lang="en-US" dirty="0">
                <a:solidFill>
                  <a:schemeClr val="accent1"/>
                </a:solidFill>
              </a:rPr>
              <a:t>Mole ratio</a:t>
            </a:r>
            <a:r>
              <a:rPr lang="en-US" dirty="0">
                <a:solidFill>
                  <a:srgbClr val="00B0F0"/>
                </a:solidFill>
              </a:rPr>
              <a:t> </a:t>
            </a:r>
            <a:r>
              <a:rPr lang="en-US" dirty="0"/>
              <a:t>of Ca:Cl = __:__</a:t>
            </a:r>
          </a:p>
          <a:p>
            <a:pPr lvl="1"/>
            <a:r>
              <a:rPr lang="en-US" dirty="0"/>
              <a:t>Ca</a:t>
            </a:r>
            <a:r>
              <a:rPr lang="en-US" baseline="-25000" dirty="0"/>
              <a:t>3</a:t>
            </a:r>
            <a:r>
              <a:rPr lang="en-US" dirty="0"/>
              <a:t>(PO</a:t>
            </a:r>
            <a:r>
              <a:rPr lang="en-US" baseline="-25000" dirty="0"/>
              <a:t>4</a:t>
            </a:r>
            <a:r>
              <a:rPr lang="en-US" dirty="0">
                <a:solidFill>
                  <a:schemeClr val="tx2"/>
                </a:solidFill>
              </a:rPr>
              <a:t>)</a:t>
            </a:r>
            <a:r>
              <a:rPr lang="en-US" baseline="-25000" dirty="0"/>
              <a:t>2</a:t>
            </a:r>
            <a:endParaRPr lang="en-US" dirty="0">
              <a:solidFill>
                <a:schemeClr val="tx2"/>
              </a:solidFill>
            </a:endParaRPr>
          </a:p>
          <a:p>
            <a:pPr marL="350838" lvl="2" indent="0">
              <a:buNone/>
            </a:pPr>
            <a:r>
              <a:rPr lang="en-US" dirty="0">
                <a:solidFill>
                  <a:schemeClr val="tx2"/>
                </a:solidFill>
              </a:rPr>
              <a:t>Ratio of subscripts</a:t>
            </a:r>
            <a:r>
              <a:rPr lang="en-US" dirty="0">
                <a:solidFill>
                  <a:srgbClr val="FF0000"/>
                </a:solidFill>
              </a:rPr>
              <a:t> </a:t>
            </a:r>
            <a:r>
              <a:rPr lang="en-US" dirty="0"/>
              <a:t>= __:__:__</a:t>
            </a:r>
          </a:p>
          <a:p>
            <a:pPr marL="350838" lvl="2" indent="0">
              <a:buNone/>
            </a:pPr>
            <a:r>
              <a:rPr lang="en-US" dirty="0">
                <a:solidFill>
                  <a:schemeClr val="accent1"/>
                </a:solidFill>
              </a:rPr>
              <a:t>Mole ratio</a:t>
            </a:r>
            <a:r>
              <a:rPr lang="en-US" dirty="0">
                <a:solidFill>
                  <a:srgbClr val="00B0F0"/>
                </a:solidFill>
              </a:rPr>
              <a:t> </a:t>
            </a:r>
            <a:r>
              <a:rPr lang="en-US" dirty="0"/>
              <a:t>of </a:t>
            </a:r>
            <a:r>
              <a:rPr lang="en-US" dirty="0" err="1"/>
              <a:t>Ca:P:O</a:t>
            </a:r>
            <a:r>
              <a:rPr lang="en-US" dirty="0"/>
              <a:t> = __:__:__</a:t>
            </a:r>
          </a:p>
          <a:p>
            <a:pPr lvl="1"/>
            <a:r>
              <a:rPr lang="en-US" dirty="0"/>
              <a:t>C</a:t>
            </a:r>
            <a:r>
              <a:rPr lang="en-US" baseline="-25000" dirty="0"/>
              <a:t>6</a:t>
            </a:r>
            <a:r>
              <a:rPr lang="en-US" dirty="0"/>
              <a:t>H</a:t>
            </a:r>
            <a:r>
              <a:rPr lang="en-US" baseline="-25000" dirty="0"/>
              <a:t>12</a:t>
            </a:r>
            <a:r>
              <a:rPr lang="en-US" dirty="0"/>
              <a:t>O</a:t>
            </a:r>
            <a:r>
              <a:rPr lang="en-US" baseline="-25000" dirty="0"/>
              <a:t>6</a:t>
            </a:r>
            <a:endParaRPr lang="en-US" dirty="0"/>
          </a:p>
          <a:p>
            <a:pPr marL="350838" lvl="2" indent="0">
              <a:buNone/>
            </a:pPr>
            <a:r>
              <a:rPr lang="en-US" dirty="0">
                <a:solidFill>
                  <a:schemeClr val="tx2"/>
                </a:solidFill>
              </a:rPr>
              <a:t>Ratio of subscripts</a:t>
            </a:r>
            <a:r>
              <a:rPr lang="en-US" dirty="0">
                <a:solidFill>
                  <a:srgbClr val="FF0000"/>
                </a:solidFill>
              </a:rPr>
              <a:t> </a:t>
            </a:r>
            <a:r>
              <a:rPr lang="en-US" dirty="0"/>
              <a:t>= __:__:__</a:t>
            </a:r>
          </a:p>
          <a:p>
            <a:pPr marL="350838" lvl="2" indent="0">
              <a:buNone/>
            </a:pPr>
            <a:r>
              <a:rPr lang="en-US" dirty="0">
                <a:solidFill>
                  <a:schemeClr val="accent1"/>
                </a:solidFill>
              </a:rPr>
              <a:t>Mole ratio</a:t>
            </a:r>
            <a:r>
              <a:rPr lang="en-US" dirty="0">
                <a:solidFill>
                  <a:srgbClr val="00B0F0"/>
                </a:solidFill>
              </a:rPr>
              <a:t> </a:t>
            </a:r>
            <a:r>
              <a:rPr lang="en-US" dirty="0"/>
              <a:t>C:H:O = __:__:__</a:t>
            </a:r>
          </a:p>
        </p:txBody>
      </p:sp>
      <p:sp>
        <p:nvSpPr>
          <p:cNvPr id="8" name="Content Placeholder 7"/>
          <p:cNvSpPr>
            <a:spLocks noGrp="1"/>
          </p:cNvSpPr>
          <p:nvPr>
            <p:ph sz="quarter" idx="13"/>
          </p:nvPr>
        </p:nvSpPr>
        <p:spPr>
          <a:xfrm>
            <a:off x="4491358" y="1377155"/>
            <a:ext cx="4652645" cy="5480845"/>
          </a:xfrm>
        </p:spPr>
        <p:txBody>
          <a:bodyPr lIns="182880" tIns="91440" rIns="182880" bIns="91440"/>
          <a:lstStyle/>
          <a:p>
            <a:pPr lvl="1"/>
            <a:r>
              <a:rPr lang="en-US" dirty="0"/>
              <a:t>NO</a:t>
            </a:r>
            <a:r>
              <a:rPr lang="en-US" baseline="-25000" dirty="0"/>
              <a:t>2</a:t>
            </a:r>
            <a:endParaRPr lang="en-US" dirty="0"/>
          </a:p>
          <a:p>
            <a:pPr marL="458472" lvl="2" indent="0">
              <a:buNone/>
            </a:pPr>
            <a:r>
              <a:rPr lang="en-US" dirty="0">
                <a:solidFill>
                  <a:schemeClr val="tx2"/>
                </a:solidFill>
              </a:rPr>
              <a:t>Ratio of subscripts</a:t>
            </a:r>
            <a:r>
              <a:rPr lang="en-US" dirty="0">
                <a:solidFill>
                  <a:srgbClr val="FF0000"/>
                </a:solidFill>
              </a:rPr>
              <a:t> </a:t>
            </a:r>
            <a:r>
              <a:rPr lang="en-US" dirty="0"/>
              <a:t>= __:__</a:t>
            </a:r>
          </a:p>
          <a:p>
            <a:pPr marL="458472" lvl="2" indent="0">
              <a:buNone/>
            </a:pPr>
            <a:r>
              <a:rPr lang="en-US" dirty="0">
                <a:solidFill>
                  <a:schemeClr val="accent1"/>
                </a:solidFill>
              </a:rPr>
              <a:t>Mole ratio</a:t>
            </a:r>
            <a:r>
              <a:rPr lang="en-US" dirty="0">
                <a:solidFill>
                  <a:srgbClr val="00B0F0"/>
                </a:solidFill>
              </a:rPr>
              <a:t> </a:t>
            </a:r>
            <a:r>
              <a:rPr lang="en-US" dirty="0"/>
              <a:t>of N:O = __:__</a:t>
            </a:r>
          </a:p>
          <a:p>
            <a:pPr lvl="1"/>
            <a:r>
              <a:rPr lang="en-US" dirty="0"/>
              <a:t>N</a:t>
            </a:r>
            <a:r>
              <a:rPr lang="en-US" baseline="-25000" dirty="0"/>
              <a:t>2</a:t>
            </a:r>
            <a:r>
              <a:rPr lang="en-US" dirty="0"/>
              <a:t>O</a:t>
            </a:r>
            <a:r>
              <a:rPr lang="en-US" baseline="-25000" dirty="0"/>
              <a:t>4</a:t>
            </a:r>
            <a:r>
              <a:rPr lang="en-US" dirty="0"/>
              <a:t> </a:t>
            </a:r>
          </a:p>
          <a:p>
            <a:pPr marL="228600" lvl="2" indent="0">
              <a:buNone/>
            </a:pPr>
            <a:r>
              <a:rPr lang="en-US" dirty="0">
                <a:solidFill>
                  <a:schemeClr val="tx2"/>
                </a:solidFill>
              </a:rPr>
              <a:t>Ratio of subscripts</a:t>
            </a:r>
            <a:r>
              <a:rPr lang="en-US" dirty="0">
                <a:solidFill>
                  <a:srgbClr val="FF0000"/>
                </a:solidFill>
              </a:rPr>
              <a:t> </a:t>
            </a:r>
            <a:r>
              <a:rPr lang="en-US" dirty="0"/>
              <a:t>= _:_</a:t>
            </a:r>
          </a:p>
          <a:p>
            <a:pPr marL="228600" lvl="2" indent="0">
              <a:buNone/>
            </a:pPr>
            <a:r>
              <a:rPr lang="en-US" dirty="0">
                <a:solidFill>
                  <a:schemeClr val="accent1"/>
                </a:solidFill>
              </a:rPr>
              <a:t>Mole ratio</a:t>
            </a:r>
            <a:r>
              <a:rPr lang="en-US" dirty="0">
                <a:solidFill>
                  <a:srgbClr val="00B0F0"/>
                </a:solidFill>
              </a:rPr>
              <a:t> </a:t>
            </a:r>
            <a:r>
              <a:rPr lang="en-US" dirty="0"/>
              <a:t>of N:O = 2:4 = __:__</a:t>
            </a:r>
          </a:p>
          <a:p>
            <a:pPr marL="230188" lvl="2" indent="0">
              <a:buNone/>
            </a:pPr>
            <a:endParaRPr lang="en-US" dirty="0"/>
          </a:p>
          <a:p>
            <a:pPr marL="2058988" lvl="2" indent="-2058988">
              <a:buNone/>
            </a:pPr>
            <a:r>
              <a:rPr lang="en-US" sz="2800" dirty="0">
                <a:solidFill>
                  <a:srgbClr val="FF0000"/>
                </a:solidFill>
              </a:rPr>
              <a:t>EMPIRICAL </a:t>
            </a:r>
            <a:r>
              <a:rPr lang="en-US" sz="2800" dirty="0">
                <a:solidFill>
                  <a:srgbClr val="FF0000"/>
                </a:solidFill>
                <a:sym typeface="Wingdings" panose="05000000000000000000" pitchFamily="2" charset="2"/>
              </a:rPr>
              <a:t> smallest whole number ratio</a:t>
            </a:r>
            <a:endParaRPr lang="en-US" sz="2800" dirty="0">
              <a:solidFill>
                <a:srgbClr val="FF0000"/>
              </a:solidFill>
            </a:endParaRPr>
          </a:p>
        </p:txBody>
      </p:sp>
      <p:sp>
        <p:nvSpPr>
          <p:cNvPr id="2" name="Title 1"/>
          <p:cNvSpPr>
            <a:spLocks noGrp="1"/>
          </p:cNvSpPr>
          <p:nvPr>
            <p:ph type="title"/>
          </p:nvPr>
        </p:nvSpPr>
        <p:spPr>
          <a:xfrm>
            <a:off x="4" y="0"/>
            <a:ext cx="9143995" cy="1371600"/>
          </a:xfrm>
        </p:spPr>
        <p:txBody>
          <a:bodyPr/>
          <a:lstStyle/>
          <a:p>
            <a:r>
              <a:rPr lang="en-US" dirty="0">
                <a:solidFill>
                  <a:srgbClr val="FFFF00"/>
                </a:solidFill>
              </a:rPr>
              <a:t>Mole Ratios  (Divide “moles” by “moles”)</a:t>
            </a:r>
          </a:p>
        </p:txBody>
      </p:sp>
    </p:spTree>
    <p:extLst>
      <p:ext uri="{BB962C8B-B14F-4D97-AF65-F5344CB8AC3E}">
        <p14:creationId xmlns:p14="http://schemas.microsoft.com/office/powerpoint/2010/main" val="191386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1" y="1377153"/>
            <a:ext cx="4571999" cy="5480848"/>
          </a:xfrm>
        </p:spPr>
        <p:txBody>
          <a:bodyPr lIns="182880" tIns="91440" bIns="91440"/>
          <a:lstStyle/>
          <a:p>
            <a:pPr lvl="1"/>
            <a:r>
              <a:rPr lang="en-US" dirty="0"/>
              <a:t>CaCl</a:t>
            </a:r>
            <a:r>
              <a:rPr lang="en-US" baseline="-25000" dirty="0"/>
              <a:t>2</a:t>
            </a:r>
            <a:endParaRPr lang="en-US" dirty="0"/>
          </a:p>
          <a:p>
            <a:pPr marL="458472" lvl="2" indent="0">
              <a:buNone/>
            </a:pPr>
            <a:r>
              <a:rPr lang="en-US" dirty="0">
                <a:solidFill>
                  <a:schemeClr val="tx2"/>
                </a:solidFill>
              </a:rPr>
              <a:t>Ratio of subscripts</a:t>
            </a:r>
            <a:r>
              <a:rPr lang="en-US" dirty="0">
                <a:solidFill>
                  <a:srgbClr val="FF0000"/>
                </a:solidFill>
              </a:rPr>
              <a:t> </a:t>
            </a:r>
            <a:r>
              <a:rPr lang="en-US" dirty="0"/>
              <a:t>= 1:2</a:t>
            </a:r>
          </a:p>
          <a:p>
            <a:pPr marL="458472" lvl="2" indent="0">
              <a:buNone/>
            </a:pPr>
            <a:r>
              <a:rPr lang="en-US" dirty="0">
                <a:solidFill>
                  <a:schemeClr val="accent1"/>
                </a:solidFill>
              </a:rPr>
              <a:t>Mole ratio</a:t>
            </a:r>
            <a:r>
              <a:rPr lang="en-US" dirty="0">
                <a:solidFill>
                  <a:srgbClr val="00B0F0"/>
                </a:solidFill>
              </a:rPr>
              <a:t> </a:t>
            </a:r>
            <a:r>
              <a:rPr lang="en-US" dirty="0"/>
              <a:t>of Ca:Cl = 1:2</a:t>
            </a:r>
          </a:p>
          <a:p>
            <a:pPr lvl="1"/>
            <a:r>
              <a:rPr lang="en-US" dirty="0"/>
              <a:t>Ca</a:t>
            </a:r>
            <a:r>
              <a:rPr lang="en-US" baseline="-25000" dirty="0"/>
              <a:t>3</a:t>
            </a:r>
            <a:r>
              <a:rPr lang="en-US" dirty="0"/>
              <a:t>(PO</a:t>
            </a:r>
            <a:r>
              <a:rPr lang="en-US" baseline="-25000" dirty="0"/>
              <a:t>4</a:t>
            </a:r>
            <a:r>
              <a:rPr lang="en-US" dirty="0">
                <a:solidFill>
                  <a:schemeClr val="tx2"/>
                </a:solidFill>
              </a:rPr>
              <a:t>)</a:t>
            </a:r>
            <a:r>
              <a:rPr lang="en-US" baseline="-25000" dirty="0"/>
              <a:t>2</a:t>
            </a:r>
            <a:endParaRPr lang="en-US" dirty="0">
              <a:solidFill>
                <a:schemeClr val="tx2"/>
              </a:solidFill>
            </a:endParaRPr>
          </a:p>
          <a:p>
            <a:pPr marL="457200" lvl="1" indent="0">
              <a:buNone/>
            </a:pPr>
            <a:r>
              <a:rPr lang="en-US" dirty="0">
                <a:solidFill>
                  <a:schemeClr val="tx2"/>
                </a:solidFill>
              </a:rPr>
              <a:t>Ratio of subscripts</a:t>
            </a:r>
            <a:r>
              <a:rPr lang="en-US" dirty="0">
                <a:solidFill>
                  <a:srgbClr val="FF0000"/>
                </a:solidFill>
              </a:rPr>
              <a:t> </a:t>
            </a:r>
            <a:r>
              <a:rPr lang="en-US" dirty="0"/>
              <a:t>= 3:2:8</a:t>
            </a:r>
          </a:p>
          <a:p>
            <a:pPr marL="458472" lvl="2" indent="0">
              <a:buNone/>
            </a:pPr>
            <a:r>
              <a:rPr lang="en-US" dirty="0">
                <a:solidFill>
                  <a:schemeClr val="accent1"/>
                </a:solidFill>
              </a:rPr>
              <a:t>Mole ratio</a:t>
            </a:r>
            <a:r>
              <a:rPr lang="en-US" dirty="0">
                <a:solidFill>
                  <a:srgbClr val="00B0F0"/>
                </a:solidFill>
              </a:rPr>
              <a:t> </a:t>
            </a:r>
            <a:r>
              <a:rPr lang="en-US" dirty="0"/>
              <a:t>of </a:t>
            </a:r>
            <a:r>
              <a:rPr lang="en-US" dirty="0" err="1"/>
              <a:t>Ca:P:O</a:t>
            </a:r>
            <a:r>
              <a:rPr lang="en-US" dirty="0"/>
              <a:t> = 3:2:8</a:t>
            </a:r>
          </a:p>
          <a:p>
            <a:pPr lvl="1"/>
            <a:r>
              <a:rPr lang="en-US" dirty="0"/>
              <a:t>C</a:t>
            </a:r>
            <a:r>
              <a:rPr lang="en-US" baseline="-25000" dirty="0"/>
              <a:t>6</a:t>
            </a:r>
            <a:r>
              <a:rPr lang="en-US" dirty="0"/>
              <a:t>H</a:t>
            </a:r>
            <a:r>
              <a:rPr lang="en-US" baseline="-25000" dirty="0"/>
              <a:t>12</a:t>
            </a:r>
            <a:r>
              <a:rPr lang="en-US" dirty="0"/>
              <a:t>O</a:t>
            </a:r>
            <a:r>
              <a:rPr lang="en-US" baseline="-25000" dirty="0"/>
              <a:t>6</a:t>
            </a:r>
            <a:endParaRPr lang="en-US" dirty="0"/>
          </a:p>
          <a:p>
            <a:pPr marL="458472" lvl="2" indent="0">
              <a:buNone/>
            </a:pPr>
            <a:r>
              <a:rPr lang="en-US" dirty="0">
                <a:solidFill>
                  <a:schemeClr val="tx2"/>
                </a:solidFill>
              </a:rPr>
              <a:t>Ratio of subscripts</a:t>
            </a:r>
            <a:r>
              <a:rPr lang="en-US" dirty="0">
                <a:solidFill>
                  <a:srgbClr val="FF0000"/>
                </a:solidFill>
              </a:rPr>
              <a:t> </a:t>
            </a:r>
            <a:r>
              <a:rPr lang="en-US" dirty="0"/>
              <a:t>= 6:12:6</a:t>
            </a:r>
          </a:p>
          <a:p>
            <a:pPr marL="458472" lvl="2" indent="0">
              <a:buNone/>
            </a:pPr>
            <a:r>
              <a:rPr lang="en-US" dirty="0">
                <a:solidFill>
                  <a:schemeClr val="accent1"/>
                </a:solidFill>
              </a:rPr>
              <a:t>Mole ratio</a:t>
            </a:r>
            <a:r>
              <a:rPr lang="en-US" dirty="0">
                <a:solidFill>
                  <a:srgbClr val="00B0F0"/>
                </a:solidFill>
              </a:rPr>
              <a:t> </a:t>
            </a:r>
            <a:r>
              <a:rPr lang="en-US" dirty="0"/>
              <a:t>C:H:O = 1:2:1</a:t>
            </a:r>
          </a:p>
        </p:txBody>
      </p:sp>
      <p:sp>
        <p:nvSpPr>
          <p:cNvPr id="8" name="Content Placeholder 7"/>
          <p:cNvSpPr>
            <a:spLocks noGrp="1"/>
          </p:cNvSpPr>
          <p:nvPr>
            <p:ph sz="quarter" idx="13"/>
          </p:nvPr>
        </p:nvSpPr>
        <p:spPr>
          <a:xfrm>
            <a:off x="4491358" y="1377155"/>
            <a:ext cx="4652645" cy="5480845"/>
          </a:xfrm>
        </p:spPr>
        <p:txBody>
          <a:bodyPr lIns="182880" tIns="91440" rIns="182880" bIns="91440"/>
          <a:lstStyle/>
          <a:p>
            <a:pPr lvl="1"/>
            <a:r>
              <a:rPr lang="en-US" dirty="0"/>
              <a:t>NO</a:t>
            </a:r>
            <a:r>
              <a:rPr lang="en-US" baseline="-25000" dirty="0"/>
              <a:t>2</a:t>
            </a:r>
            <a:endParaRPr lang="en-US" dirty="0"/>
          </a:p>
          <a:p>
            <a:pPr marL="228600" lvl="2" indent="0">
              <a:buNone/>
            </a:pPr>
            <a:r>
              <a:rPr lang="en-US" dirty="0">
                <a:solidFill>
                  <a:schemeClr val="tx2"/>
                </a:solidFill>
              </a:rPr>
              <a:t>Ratio of subscripts</a:t>
            </a:r>
            <a:r>
              <a:rPr lang="en-US" dirty="0">
                <a:solidFill>
                  <a:srgbClr val="FF0000"/>
                </a:solidFill>
              </a:rPr>
              <a:t> </a:t>
            </a:r>
            <a:r>
              <a:rPr lang="en-US" dirty="0"/>
              <a:t>= 1:2</a:t>
            </a:r>
          </a:p>
          <a:p>
            <a:pPr marL="228600" lvl="2" indent="0">
              <a:buNone/>
            </a:pPr>
            <a:r>
              <a:rPr lang="en-US" dirty="0">
                <a:solidFill>
                  <a:schemeClr val="accent1"/>
                </a:solidFill>
              </a:rPr>
              <a:t>Mole ratio</a:t>
            </a:r>
            <a:r>
              <a:rPr lang="en-US" dirty="0">
                <a:solidFill>
                  <a:srgbClr val="00B0F0"/>
                </a:solidFill>
              </a:rPr>
              <a:t> </a:t>
            </a:r>
            <a:r>
              <a:rPr lang="en-US" dirty="0"/>
              <a:t>of N:O = 1:2</a:t>
            </a:r>
          </a:p>
          <a:p>
            <a:pPr lvl="1"/>
            <a:r>
              <a:rPr lang="en-US" dirty="0"/>
              <a:t>N</a:t>
            </a:r>
            <a:r>
              <a:rPr lang="en-US" baseline="-25000" dirty="0"/>
              <a:t>2</a:t>
            </a:r>
            <a:r>
              <a:rPr lang="en-US" dirty="0"/>
              <a:t>O</a:t>
            </a:r>
            <a:r>
              <a:rPr lang="en-US" baseline="-25000" dirty="0"/>
              <a:t>4</a:t>
            </a:r>
            <a:r>
              <a:rPr lang="en-US" dirty="0"/>
              <a:t> </a:t>
            </a:r>
          </a:p>
          <a:p>
            <a:pPr marL="230188" lvl="2" indent="0">
              <a:buNone/>
            </a:pPr>
            <a:r>
              <a:rPr lang="en-US" dirty="0">
                <a:solidFill>
                  <a:schemeClr val="tx2"/>
                </a:solidFill>
              </a:rPr>
              <a:t>Ratio of subscripts</a:t>
            </a:r>
            <a:r>
              <a:rPr lang="en-US" dirty="0">
                <a:solidFill>
                  <a:srgbClr val="FF0000"/>
                </a:solidFill>
              </a:rPr>
              <a:t> </a:t>
            </a:r>
            <a:r>
              <a:rPr lang="en-US" dirty="0"/>
              <a:t>= 2:4 = 1:2</a:t>
            </a:r>
          </a:p>
          <a:p>
            <a:pPr marL="230188" lvl="2" indent="0">
              <a:buNone/>
            </a:pPr>
            <a:r>
              <a:rPr lang="en-US" dirty="0">
                <a:solidFill>
                  <a:schemeClr val="accent1"/>
                </a:solidFill>
              </a:rPr>
              <a:t>Mole ratio</a:t>
            </a:r>
            <a:r>
              <a:rPr lang="en-US" dirty="0">
                <a:solidFill>
                  <a:srgbClr val="00B0F0"/>
                </a:solidFill>
              </a:rPr>
              <a:t> </a:t>
            </a:r>
            <a:r>
              <a:rPr lang="en-US" dirty="0"/>
              <a:t>of N:O = 2:4 = 1:2</a:t>
            </a:r>
          </a:p>
          <a:p>
            <a:pPr marL="230188" lvl="2" indent="0">
              <a:buNone/>
            </a:pPr>
            <a:r>
              <a:rPr lang="en-US" sz="2000" i="1" dirty="0">
                <a:solidFill>
                  <a:srgbClr val="00B050"/>
                </a:solidFill>
                <a:latin typeface="Times New Roman" panose="02020603050405020304" pitchFamily="18" charset="0"/>
                <a:cs typeface="Times New Roman" panose="02020603050405020304" pitchFamily="18" charset="0"/>
              </a:rPr>
              <a:t>Both molecules are nitrous oxide</a:t>
            </a:r>
          </a:p>
          <a:p>
            <a:pPr marL="230188" lvl="2" indent="0">
              <a:buNone/>
            </a:pPr>
            <a:endParaRPr lang="en-US" sz="800" dirty="0"/>
          </a:p>
          <a:p>
            <a:pPr marL="2058988" lvl="2" indent="-2058988">
              <a:buNone/>
            </a:pPr>
            <a:r>
              <a:rPr lang="en-US" sz="2800" dirty="0">
                <a:solidFill>
                  <a:srgbClr val="FF0000"/>
                </a:solidFill>
              </a:rPr>
              <a:t>EMPIRICAL </a:t>
            </a:r>
            <a:r>
              <a:rPr lang="en-US" sz="2800" dirty="0">
                <a:solidFill>
                  <a:srgbClr val="FF0000"/>
                </a:solidFill>
                <a:sym typeface="Wingdings" panose="05000000000000000000" pitchFamily="2" charset="2"/>
              </a:rPr>
              <a:t> smallest whole number ratio</a:t>
            </a:r>
            <a:endParaRPr lang="en-US" sz="2800" dirty="0">
              <a:solidFill>
                <a:srgbClr val="FF0000"/>
              </a:solidFill>
            </a:endParaRPr>
          </a:p>
        </p:txBody>
      </p:sp>
      <p:sp>
        <p:nvSpPr>
          <p:cNvPr id="2" name="Title 1"/>
          <p:cNvSpPr>
            <a:spLocks noGrp="1"/>
          </p:cNvSpPr>
          <p:nvPr>
            <p:ph type="title"/>
          </p:nvPr>
        </p:nvSpPr>
        <p:spPr>
          <a:xfrm>
            <a:off x="4" y="0"/>
            <a:ext cx="9143995" cy="1371600"/>
          </a:xfrm>
        </p:spPr>
        <p:txBody>
          <a:bodyPr/>
          <a:lstStyle/>
          <a:p>
            <a:r>
              <a:rPr lang="en-US" dirty="0">
                <a:solidFill>
                  <a:srgbClr val="FFFF00"/>
                </a:solidFill>
              </a:rPr>
              <a:t>Mole Ratios  (Divide “moles” by “moles”)</a:t>
            </a:r>
          </a:p>
        </p:txBody>
      </p:sp>
    </p:spTree>
    <p:extLst>
      <p:ext uri="{BB962C8B-B14F-4D97-AF65-F5344CB8AC3E}">
        <p14:creationId xmlns:p14="http://schemas.microsoft.com/office/powerpoint/2010/main" val="31880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fade">
                                      <p:cBhvr>
                                        <p:cTn id="57" dur="500"/>
                                        <p:tgtEl>
                                          <p:spTgt spid="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Effect transition="in" filter="fade">
                                      <p:cBhvr>
                                        <p:cTn id="62" dur="500"/>
                                        <p:tgtEl>
                                          <p:spTgt spid="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fade">
                                      <p:cBhvr>
                                        <p:cTn id="67" dur="500"/>
                                        <p:tgtEl>
                                          <p:spTgt spid="8">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5" end="5"/>
                                            </p:txEl>
                                          </p:spTgt>
                                        </p:tgtEl>
                                        <p:attrNameLst>
                                          <p:attrName>style.visibility</p:attrName>
                                        </p:attrNameLst>
                                      </p:cBhvr>
                                      <p:to>
                                        <p:strVal val="visible"/>
                                      </p:to>
                                    </p:set>
                                    <p:animEffect transition="in" filter="fade">
                                      <p:cBhvr>
                                        <p:cTn id="72" dur="500"/>
                                        <p:tgtEl>
                                          <p:spTgt spid="8">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6" end="6"/>
                                            </p:txEl>
                                          </p:spTgt>
                                        </p:tgtEl>
                                        <p:attrNameLst>
                                          <p:attrName>style.visibility</p:attrName>
                                        </p:attrNameLst>
                                      </p:cBhvr>
                                      <p:to>
                                        <p:strVal val="visible"/>
                                      </p:to>
                                    </p:set>
                                    <p:animEffect transition="in" filter="fade">
                                      <p:cBhvr>
                                        <p:cTn id="77" dur="500"/>
                                        <p:tgtEl>
                                          <p:spTgt spid="8">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8" end="8"/>
                                            </p:txEl>
                                          </p:spTgt>
                                        </p:tgtEl>
                                        <p:attrNameLst>
                                          <p:attrName>style.visibility</p:attrName>
                                        </p:attrNameLst>
                                      </p:cBhvr>
                                      <p:to>
                                        <p:strVal val="visible"/>
                                      </p:to>
                                    </p:set>
                                    <p:animEffect transition="in" filter="fade">
                                      <p:cBhvr>
                                        <p:cTn id="8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181600"/>
          </a:xfrm>
        </p:spPr>
        <p:txBody>
          <a:bodyPr/>
          <a:lstStyle/>
          <a:p>
            <a:r>
              <a:rPr lang="en-US" sz="2400" dirty="0"/>
              <a:t>A compound contains 11% hydrogen and 89 % oxygen. What is its formula? </a:t>
            </a:r>
          </a:p>
        </p:txBody>
      </p:sp>
      <p:sp>
        <p:nvSpPr>
          <p:cNvPr id="4" name="Footer Placeholder 3"/>
          <p:cNvSpPr>
            <a:spLocks noGrp="1"/>
          </p:cNvSpPr>
          <p:nvPr>
            <p:ph type="ftr" sz="quarter" idx="10"/>
          </p:nvPr>
        </p:nvSpPr>
        <p:spPr/>
        <p:txBody>
          <a:bodyPr/>
          <a:lstStyle/>
          <a:p>
            <a:r>
              <a:rPr lang="en-US" altLang="en-US"/>
              <a:t>Chapter 10B</a:t>
            </a:r>
          </a:p>
        </p:txBody>
      </p:sp>
      <p:sp>
        <p:nvSpPr>
          <p:cNvPr id="5" name="Text Box 4"/>
          <p:cNvSpPr txBox="1">
            <a:spLocks noChangeArrowheads="1"/>
          </p:cNvSpPr>
          <p:nvPr/>
        </p:nvSpPr>
        <p:spPr bwMode="auto">
          <a:xfrm>
            <a:off x="381000" y="152404"/>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a Formula from Percent Composition </a:t>
            </a:r>
          </a:p>
        </p:txBody>
      </p:sp>
    </p:spTree>
    <p:extLst>
      <p:ext uri="{BB962C8B-B14F-4D97-AF65-F5344CB8AC3E}">
        <p14:creationId xmlns:p14="http://schemas.microsoft.com/office/powerpoint/2010/main" val="344917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181600"/>
          </a:xfrm>
        </p:spPr>
        <p:txBody>
          <a:bodyPr/>
          <a:lstStyle/>
          <a:p>
            <a:r>
              <a:rPr lang="en-US" sz="2400" dirty="0"/>
              <a:t>A compound contains 11% hydrogen and 89 % oxygen. What is its formula? </a:t>
            </a:r>
          </a:p>
          <a:p>
            <a:pPr>
              <a:spcBef>
                <a:spcPts val="1200"/>
              </a:spcBef>
            </a:pPr>
            <a:r>
              <a:rPr lang="en-US" sz="2300" dirty="0">
                <a:solidFill>
                  <a:srgbClr val="0070C0"/>
                </a:solidFill>
              </a:rPr>
              <a:t>Remember that percentage can be made into decimals equaling 1 g:</a:t>
            </a:r>
          </a:p>
          <a:p>
            <a:pPr algn="ctr">
              <a:spcBef>
                <a:spcPts val="1200"/>
              </a:spcBef>
            </a:pPr>
            <a:r>
              <a:rPr lang="en-US" sz="2300" dirty="0"/>
              <a:t>11 % + 89 %  = 100 %   </a:t>
            </a:r>
            <a:r>
              <a:rPr lang="en-US" sz="2300" dirty="0">
                <a:sym typeface="Wingdings" panose="05000000000000000000" pitchFamily="2" charset="2"/>
              </a:rPr>
              <a:t>  0.11 g  +  0.89 g  =  1.0 g</a:t>
            </a:r>
            <a:endParaRPr lang="en-US" sz="2300" dirty="0"/>
          </a:p>
          <a:p>
            <a:pPr>
              <a:spcBef>
                <a:spcPts val="1800"/>
              </a:spcBef>
            </a:pPr>
            <a:r>
              <a:rPr lang="en-US" sz="2300" dirty="0">
                <a:solidFill>
                  <a:srgbClr val="FF0000"/>
                </a:solidFill>
              </a:rPr>
              <a:t>Find Moles using the grams:</a:t>
            </a:r>
          </a:p>
          <a:p>
            <a:pPr marL="457200">
              <a:spcBef>
                <a:spcPts val="1200"/>
              </a:spcBef>
            </a:pPr>
            <a:r>
              <a:rPr lang="en-US" sz="2300" dirty="0"/>
              <a:t>H  0.11 g x 1 </a:t>
            </a:r>
            <a:r>
              <a:rPr lang="en-US" sz="2300" dirty="0" err="1"/>
              <a:t>mol</a:t>
            </a:r>
            <a:r>
              <a:rPr lang="en-US" sz="2300" dirty="0"/>
              <a:t>/1.00 g  =  0.110 </a:t>
            </a:r>
            <a:r>
              <a:rPr lang="en-US" sz="2300" dirty="0" err="1"/>
              <a:t>mol</a:t>
            </a:r>
            <a:r>
              <a:rPr lang="en-US" sz="2300" dirty="0"/>
              <a:t> H</a:t>
            </a:r>
          </a:p>
          <a:p>
            <a:pPr marL="457200">
              <a:spcBef>
                <a:spcPts val="1200"/>
              </a:spcBef>
            </a:pPr>
            <a:r>
              <a:rPr lang="en-US" sz="2300" dirty="0"/>
              <a:t>O  0.89 g x 1 </a:t>
            </a:r>
            <a:r>
              <a:rPr lang="en-US" sz="2300" dirty="0" err="1"/>
              <a:t>mol</a:t>
            </a:r>
            <a:r>
              <a:rPr lang="en-US" sz="2300" dirty="0"/>
              <a:t>/16.0 g  =   0.0556 </a:t>
            </a:r>
            <a:r>
              <a:rPr lang="en-US" sz="2300" dirty="0" err="1"/>
              <a:t>mol</a:t>
            </a:r>
            <a:r>
              <a:rPr lang="en-US" sz="2300" dirty="0"/>
              <a:t> O </a:t>
            </a:r>
          </a:p>
          <a:p>
            <a:pPr>
              <a:spcBef>
                <a:spcPts val="1800"/>
              </a:spcBef>
            </a:pPr>
            <a:r>
              <a:rPr lang="en-US" sz="2300" dirty="0">
                <a:solidFill>
                  <a:srgbClr val="FF0000"/>
                </a:solidFill>
              </a:rPr>
              <a:t>Find the Mole Ratio (divide moles by moles): </a:t>
            </a:r>
            <a:r>
              <a:rPr lang="en-US" sz="2000" dirty="0">
                <a:solidFill>
                  <a:srgbClr val="7030A0"/>
                </a:solidFill>
              </a:rPr>
              <a:t>law of definite proportions</a:t>
            </a:r>
          </a:p>
          <a:p>
            <a:pPr marL="457200">
              <a:spcBef>
                <a:spcPts val="1200"/>
              </a:spcBef>
            </a:pPr>
            <a:r>
              <a:rPr lang="en-US" sz="2300" dirty="0"/>
              <a:t>0.110 </a:t>
            </a:r>
            <a:r>
              <a:rPr lang="en-US" sz="2300" dirty="0" err="1"/>
              <a:t>mol</a:t>
            </a:r>
            <a:r>
              <a:rPr lang="en-US" sz="2300" dirty="0"/>
              <a:t> / 0.0556 </a:t>
            </a:r>
            <a:r>
              <a:rPr lang="en-US" sz="2300" dirty="0" err="1"/>
              <a:t>mol</a:t>
            </a:r>
            <a:r>
              <a:rPr lang="en-US" sz="2300" dirty="0"/>
              <a:t> =  2:1</a:t>
            </a:r>
          </a:p>
          <a:p>
            <a:pPr>
              <a:spcBef>
                <a:spcPts val="1200"/>
              </a:spcBef>
            </a:pPr>
            <a:r>
              <a:rPr lang="en-US" sz="2300" dirty="0">
                <a:solidFill>
                  <a:srgbClr val="00B050"/>
                </a:solidFill>
              </a:rPr>
              <a:t>Since the mole ratio  =  2:1, the formula is </a:t>
            </a:r>
            <a:r>
              <a:rPr lang="en-US" sz="3600" dirty="0">
                <a:solidFill>
                  <a:srgbClr val="00B050"/>
                </a:solidFill>
              </a:rPr>
              <a:t>H</a:t>
            </a:r>
            <a:r>
              <a:rPr lang="en-US" sz="3600" baseline="-25000" dirty="0">
                <a:solidFill>
                  <a:srgbClr val="00B050"/>
                </a:solidFill>
              </a:rPr>
              <a:t>2</a:t>
            </a:r>
            <a:r>
              <a:rPr lang="en-US" sz="3600" dirty="0">
                <a:solidFill>
                  <a:srgbClr val="00B050"/>
                </a:solidFill>
              </a:rPr>
              <a:t>O (water)</a:t>
            </a:r>
          </a:p>
        </p:txBody>
      </p:sp>
      <p:sp>
        <p:nvSpPr>
          <p:cNvPr id="4" name="Footer Placeholder 3"/>
          <p:cNvSpPr>
            <a:spLocks noGrp="1"/>
          </p:cNvSpPr>
          <p:nvPr>
            <p:ph type="ftr" sz="quarter" idx="10"/>
          </p:nvPr>
        </p:nvSpPr>
        <p:spPr/>
        <p:txBody>
          <a:bodyPr/>
          <a:lstStyle/>
          <a:p>
            <a:r>
              <a:rPr lang="en-US" altLang="en-US"/>
              <a:t>Chapter 10B</a:t>
            </a:r>
          </a:p>
        </p:txBody>
      </p:sp>
      <p:sp>
        <p:nvSpPr>
          <p:cNvPr id="5" name="Text Box 4"/>
          <p:cNvSpPr txBox="1">
            <a:spLocks noChangeArrowheads="1"/>
          </p:cNvSpPr>
          <p:nvPr/>
        </p:nvSpPr>
        <p:spPr bwMode="auto">
          <a:xfrm>
            <a:off x="365760" y="312452"/>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a Formula from Percent Composition </a:t>
            </a:r>
          </a:p>
        </p:txBody>
      </p:sp>
      <p:pic>
        <p:nvPicPr>
          <p:cNvPr id="6" name="Picture 5"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7485266" y="3124200"/>
            <a:ext cx="1200149" cy="972820"/>
          </a:xfrm>
          <a:prstGeom prst="rect">
            <a:avLst/>
          </a:prstGeom>
        </p:spPr>
      </p:pic>
    </p:spTree>
    <p:extLst>
      <p:ext uri="{BB962C8B-B14F-4D97-AF65-F5344CB8AC3E}">
        <p14:creationId xmlns:p14="http://schemas.microsoft.com/office/powerpoint/2010/main" val="16591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181600"/>
          </a:xfrm>
        </p:spPr>
        <p:txBody>
          <a:bodyPr/>
          <a:lstStyle/>
          <a:p>
            <a:r>
              <a:rPr lang="en-US" sz="2400" dirty="0"/>
              <a:t>A compound contains 11% hydrogen and 89 % oxygen. What is its formula? </a:t>
            </a:r>
          </a:p>
          <a:p>
            <a:pPr algn="ctr">
              <a:spcBef>
                <a:spcPts val="1200"/>
              </a:spcBef>
            </a:pPr>
            <a:r>
              <a:rPr lang="en-US" sz="2300" dirty="0">
                <a:solidFill>
                  <a:srgbClr val="0070C0"/>
                </a:solidFill>
              </a:rPr>
              <a:t>Percentage can be made into numbers equaling 100 g:</a:t>
            </a:r>
          </a:p>
          <a:p>
            <a:pPr algn="ctr">
              <a:spcBef>
                <a:spcPts val="1200"/>
              </a:spcBef>
            </a:pPr>
            <a:r>
              <a:rPr lang="en-US" sz="2300" dirty="0"/>
              <a:t>11 % + 89 %  = 100 %   </a:t>
            </a:r>
            <a:r>
              <a:rPr lang="en-US" sz="2300" dirty="0">
                <a:sym typeface="Wingdings" panose="05000000000000000000" pitchFamily="2" charset="2"/>
              </a:rPr>
              <a:t>  11 g  +  89 g  =  100 g</a:t>
            </a:r>
            <a:endParaRPr lang="en-US" sz="2300" dirty="0"/>
          </a:p>
          <a:p>
            <a:pPr>
              <a:spcBef>
                <a:spcPts val="1800"/>
              </a:spcBef>
            </a:pPr>
            <a:r>
              <a:rPr lang="en-US" sz="2300" dirty="0">
                <a:solidFill>
                  <a:srgbClr val="FF0000"/>
                </a:solidFill>
              </a:rPr>
              <a:t>Find Moles using the grams:</a:t>
            </a:r>
          </a:p>
          <a:p>
            <a:pPr marL="457200">
              <a:spcBef>
                <a:spcPts val="1200"/>
              </a:spcBef>
            </a:pPr>
            <a:r>
              <a:rPr lang="en-US" sz="2300" dirty="0"/>
              <a:t>H  11 g x 1 mol/1.00 g  =  11.0 mol H</a:t>
            </a:r>
          </a:p>
          <a:p>
            <a:pPr marL="457200">
              <a:spcBef>
                <a:spcPts val="1200"/>
              </a:spcBef>
            </a:pPr>
            <a:r>
              <a:rPr lang="en-US" sz="2300" dirty="0"/>
              <a:t>O  89 g x 1 mol/16.0 g  =   5.56 mol O </a:t>
            </a:r>
          </a:p>
          <a:p>
            <a:pPr>
              <a:spcBef>
                <a:spcPts val="1800"/>
              </a:spcBef>
            </a:pPr>
            <a:r>
              <a:rPr lang="en-US" sz="2300" dirty="0">
                <a:solidFill>
                  <a:srgbClr val="FF0000"/>
                </a:solidFill>
              </a:rPr>
              <a:t>Find the Mole Ratio (divide moles by moles): </a:t>
            </a:r>
            <a:r>
              <a:rPr lang="en-US" sz="2000" dirty="0">
                <a:solidFill>
                  <a:srgbClr val="7030A0"/>
                </a:solidFill>
              </a:rPr>
              <a:t>law of definite proportions</a:t>
            </a:r>
            <a:endParaRPr lang="en-US" sz="2300" dirty="0">
              <a:solidFill>
                <a:srgbClr val="FF0000"/>
              </a:solidFill>
            </a:endParaRPr>
          </a:p>
          <a:p>
            <a:pPr marL="457200">
              <a:spcBef>
                <a:spcPts val="1200"/>
              </a:spcBef>
            </a:pPr>
            <a:r>
              <a:rPr lang="en-US" sz="2300" dirty="0"/>
              <a:t>11.0 mol / 5.56 mol =  2:1</a:t>
            </a:r>
          </a:p>
          <a:p>
            <a:pPr>
              <a:spcBef>
                <a:spcPts val="1200"/>
              </a:spcBef>
            </a:pPr>
            <a:r>
              <a:rPr lang="en-US" sz="2300" dirty="0">
                <a:solidFill>
                  <a:srgbClr val="00B050"/>
                </a:solidFill>
              </a:rPr>
              <a:t>Since the mole ratio  =  2:1, the formula is </a:t>
            </a:r>
            <a:r>
              <a:rPr lang="en-US" sz="3600" dirty="0">
                <a:solidFill>
                  <a:srgbClr val="00B050"/>
                </a:solidFill>
              </a:rPr>
              <a:t>H</a:t>
            </a:r>
            <a:r>
              <a:rPr lang="en-US" sz="3600" baseline="-25000" dirty="0">
                <a:solidFill>
                  <a:srgbClr val="00B050"/>
                </a:solidFill>
              </a:rPr>
              <a:t>2</a:t>
            </a:r>
            <a:r>
              <a:rPr lang="en-US" sz="3600" dirty="0">
                <a:solidFill>
                  <a:srgbClr val="00B050"/>
                </a:solidFill>
              </a:rPr>
              <a:t>O (water)</a:t>
            </a:r>
          </a:p>
        </p:txBody>
      </p:sp>
      <p:sp>
        <p:nvSpPr>
          <p:cNvPr id="4" name="Footer Placeholder 3"/>
          <p:cNvSpPr>
            <a:spLocks noGrp="1"/>
          </p:cNvSpPr>
          <p:nvPr>
            <p:ph type="ftr" sz="quarter" idx="10"/>
          </p:nvPr>
        </p:nvSpPr>
        <p:spPr/>
        <p:txBody>
          <a:bodyPr/>
          <a:lstStyle/>
          <a:p>
            <a:r>
              <a:rPr lang="en-US" altLang="en-US"/>
              <a:t>Chapter 10B</a:t>
            </a:r>
          </a:p>
        </p:txBody>
      </p:sp>
      <p:sp>
        <p:nvSpPr>
          <p:cNvPr id="5" name="Text Box 4"/>
          <p:cNvSpPr txBox="1">
            <a:spLocks noChangeArrowheads="1"/>
          </p:cNvSpPr>
          <p:nvPr/>
        </p:nvSpPr>
        <p:spPr bwMode="auto">
          <a:xfrm>
            <a:off x="381000" y="76200"/>
            <a:ext cx="8382001" cy="97699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a Formula from Percent Composition</a:t>
            </a:r>
          </a:p>
          <a:p>
            <a:pPr algn="ctr">
              <a:spcBef>
                <a:spcPct val="50000"/>
              </a:spcBef>
            </a:pPr>
            <a:r>
              <a:rPr lang="en-US" altLang="en-US" sz="2300" b="1" dirty="0">
                <a:solidFill>
                  <a:srgbClr val="7030A0"/>
                </a:solidFill>
              </a:rPr>
              <a:t>Done </a:t>
            </a:r>
            <a:r>
              <a:rPr lang="en-US" altLang="en-US" sz="2300" b="1" dirty="0">
                <a:solidFill>
                  <a:srgbClr val="FF0000"/>
                </a:solidFill>
                <a:effectLst>
                  <a:outerShdw blurRad="38100" dist="38100" dir="2700000" algn="tl">
                    <a:srgbClr val="000000">
                      <a:alpha val="43137"/>
                    </a:srgbClr>
                  </a:outerShdw>
                </a:effectLst>
              </a:rPr>
              <a:t>WITHOUT</a:t>
            </a:r>
            <a:r>
              <a:rPr lang="en-US" altLang="en-US" sz="2300" b="1" dirty="0">
                <a:solidFill>
                  <a:srgbClr val="7030A0"/>
                </a:solidFill>
              </a:rPr>
              <a:t> Decimals </a:t>
            </a:r>
          </a:p>
        </p:txBody>
      </p:sp>
      <p:pic>
        <p:nvPicPr>
          <p:cNvPr id="6" name="Picture 5"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7562852" y="3429000"/>
            <a:ext cx="1200149" cy="972820"/>
          </a:xfrm>
          <a:prstGeom prst="rect">
            <a:avLst/>
          </a:prstGeom>
        </p:spPr>
      </p:pic>
    </p:spTree>
    <p:extLst>
      <p:ext uri="{BB962C8B-B14F-4D97-AF65-F5344CB8AC3E}">
        <p14:creationId xmlns:p14="http://schemas.microsoft.com/office/powerpoint/2010/main" val="32884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percent concen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63" y="136761"/>
            <a:ext cx="8387841" cy="64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0"/>
          </p:nvPr>
        </p:nvSpPr>
        <p:spPr/>
        <p:txBody>
          <a:bodyPr/>
          <a:lstStyle/>
          <a:p>
            <a:r>
              <a:rPr lang="en-US" altLang="en-US"/>
              <a:t>Chapter 10B</a:t>
            </a:r>
          </a:p>
        </p:txBody>
      </p:sp>
    </p:spTree>
    <p:extLst>
      <p:ext uri="{BB962C8B-B14F-4D97-AF65-F5344CB8AC3E}">
        <p14:creationId xmlns:p14="http://schemas.microsoft.com/office/powerpoint/2010/main" val="233737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7698" name="Rectangle 2"/>
          <p:cNvSpPr>
            <a:spLocks noGrp="1" noChangeArrowheads="1"/>
          </p:cNvSpPr>
          <p:nvPr>
            <p:ph type="body" idx="1"/>
          </p:nvPr>
        </p:nvSpPr>
        <p:spPr>
          <a:xfrm>
            <a:off x="0" y="914400"/>
            <a:ext cx="9144000" cy="5943600"/>
          </a:xfrm>
        </p:spPr>
        <p:txBody>
          <a:bodyPr/>
          <a:lstStyle/>
          <a:p>
            <a:pPr>
              <a:spcBef>
                <a:spcPct val="50000"/>
              </a:spcBef>
            </a:pPr>
            <a:r>
              <a:rPr lang="en-US" altLang="en-US" sz="2300" dirty="0"/>
              <a:t>The </a:t>
            </a:r>
            <a:r>
              <a:rPr lang="en-US" altLang="en-US" sz="2300" dirty="0">
                <a:solidFill>
                  <a:schemeClr val="accent1">
                    <a:lumMod val="50000"/>
                  </a:schemeClr>
                </a:solidFill>
                <a:effectLst>
                  <a:outerShdw blurRad="38100" dist="38100" dir="2700000" algn="tl">
                    <a:srgbClr val="000000">
                      <a:alpha val="43137"/>
                    </a:srgbClr>
                  </a:outerShdw>
                </a:effectLst>
              </a:rPr>
              <a:t>empirical formula </a:t>
            </a:r>
            <a:r>
              <a:rPr lang="en-US" altLang="en-US" sz="2300" dirty="0"/>
              <a:t>of a compound gives the lowest whole-number ratio of the atoms or moles of the elements in a compound. </a:t>
            </a:r>
          </a:p>
          <a:p>
            <a:pPr>
              <a:spcBef>
                <a:spcPct val="50000"/>
              </a:spcBef>
            </a:pPr>
            <a:r>
              <a:rPr lang="en-US" altLang="en-US" sz="2300" dirty="0"/>
              <a:t>An empirical formula may or may not be the same as a molecular formula. </a:t>
            </a:r>
          </a:p>
          <a:p>
            <a:pPr>
              <a:spcBef>
                <a:spcPts val="1200"/>
              </a:spcBef>
            </a:pPr>
            <a:r>
              <a:rPr lang="en-US" altLang="en-US" sz="2400" dirty="0">
                <a:solidFill>
                  <a:srgbClr val="00B050"/>
                </a:solidFill>
              </a:rPr>
              <a:t>For carbon dioxide, the empirical and molecular formulas are the same</a:t>
            </a:r>
            <a:r>
              <a:rPr lang="en-US" altLang="en-US" sz="2400" dirty="0">
                <a:solidFill>
                  <a:srgbClr val="00B050"/>
                </a:solidFill>
                <a:cs typeface="Tahoma" panose="020B0604030504040204" pitchFamily="34" charset="0"/>
              </a:rPr>
              <a:t>:</a:t>
            </a:r>
            <a:r>
              <a:rPr lang="en-US" altLang="en-US" sz="2400" dirty="0">
                <a:solidFill>
                  <a:srgbClr val="00B050"/>
                </a:solidFill>
                <a:latin typeface="Tahoma" panose="020B0604030504040204" pitchFamily="34" charset="0"/>
                <a:cs typeface="Tahoma" panose="020B0604030504040204" pitchFamily="34" charset="0"/>
              </a:rPr>
              <a:t> </a:t>
            </a:r>
            <a:r>
              <a:rPr lang="en-US" altLang="en-US" sz="2400" dirty="0">
                <a:solidFill>
                  <a:srgbClr val="00B050"/>
                </a:solidFill>
              </a:rPr>
              <a:t>CO</a:t>
            </a:r>
            <a:r>
              <a:rPr lang="en-US" altLang="en-US" sz="2400" baseline="-25000" dirty="0">
                <a:solidFill>
                  <a:srgbClr val="00B050"/>
                </a:solidFill>
              </a:rPr>
              <a:t>2</a:t>
            </a:r>
            <a:r>
              <a:rPr lang="en-US" altLang="en-US" sz="2400" dirty="0">
                <a:solidFill>
                  <a:srgbClr val="00B050"/>
                </a:solidFill>
              </a:rPr>
              <a:t>, both having </a:t>
            </a:r>
            <a:r>
              <a:rPr lang="en-US" altLang="en-US" sz="2400" dirty="0">
                <a:solidFill>
                  <a:srgbClr val="FF0000"/>
                </a:solidFill>
              </a:rPr>
              <a:t>mole ratios of 1:2</a:t>
            </a:r>
            <a:r>
              <a:rPr lang="en-US" altLang="en-US" sz="2400" dirty="0">
                <a:solidFill>
                  <a:srgbClr val="00B050"/>
                </a:solidFill>
              </a:rPr>
              <a:t>.</a:t>
            </a:r>
          </a:p>
          <a:p>
            <a:pPr>
              <a:spcBef>
                <a:spcPct val="50000"/>
              </a:spcBef>
            </a:pPr>
            <a:endParaRPr lang="en-US" altLang="en-US" sz="2400" dirty="0"/>
          </a:p>
          <a:p>
            <a:pPr>
              <a:spcBef>
                <a:spcPct val="50000"/>
              </a:spcBef>
            </a:pPr>
            <a:endParaRPr lang="en-US" altLang="en-US" sz="2400" dirty="0"/>
          </a:p>
          <a:p>
            <a:pPr>
              <a:spcBef>
                <a:spcPct val="50000"/>
              </a:spcBef>
            </a:pPr>
            <a:endParaRPr lang="en-US" altLang="en-US" sz="1400" dirty="0"/>
          </a:p>
          <a:p>
            <a:pPr>
              <a:spcBef>
                <a:spcPct val="50000"/>
              </a:spcBef>
            </a:pPr>
            <a:r>
              <a:rPr lang="en-US" altLang="en-US" sz="2400" dirty="0">
                <a:solidFill>
                  <a:srgbClr val="0070C0"/>
                </a:solidFill>
              </a:rPr>
              <a:t>For calcium sulfide the molecular formula is Ca</a:t>
            </a:r>
            <a:r>
              <a:rPr lang="en-US" altLang="en-US" sz="2400" baseline="-25000" dirty="0">
                <a:solidFill>
                  <a:srgbClr val="0070C0"/>
                </a:solidFill>
              </a:rPr>
              <a:t>2</a:t>
            </a:r>
            <a:r>
              <a:rPr lang="en-US" altLang="en-US" sz="2400" dirty="0">
                <a:solidFill>
                  <a:srgbClr val="0070C0"/>
                </a:solidFill>
              </a:rPr>
              <a:t>S</a:t>
            </a:r>
            <a:r>
              <a:rPr lang="en-US" altLang="en-US" sz="2400" baseline="-25000" dirty="0">
                <a:solidFill>
                  <a:srgbClr val="0070C0"/>
                </a:solidFill>
              </a:rPr>
              <a:t>2</a:t>
            </a:r>
            <a:r>
              <a:rPr lang="en-US" altLang="en-US" sz="2400" dirty="0"/>
              <a:t>, so the </a:t>
            </a:r>
            <a:r>
              <a:rPr lang="en-US" altLang="en-US" sz="2400" dirty="0">
                <a:solidFill>
                  <a:srgbClr val="FF0000"/>
                </a:solidFill>
              </a:rPr>
              <a:t>mole ratio is 2:2</a:t>
            </a:r>
            <a:r>
              <a:rPr lang="en-US" altLang="en-US" sz="2400" dirty="0"/>
              <a:t>. </a:t>
            </a:r>
            <a:r>
              <a:rPr lang="en-US" altLang="en-US" sz="2400" dirty="0">
                <a:solidFill>
                  <a:srgbClr val="00B050"/>
                </a:solidFill>
              </a:rPr>
              <a:t>The empirical formula of calcium sulfide is </a:t>
            </a:r>
            <a:r>
              <a:rPr lang="en-US" altLang="en-US" sz="2400" dirty="0" err="1">
                <a:solidFill>
                  <a:srgbClr val="00B050"/>
                </a:solidFill>
              </a:rPr>
              <a:t>CaS</a:t>
            </a:r>
            <a:r>
              <a:rPr lang="en-US" altLang="en-US" sz="2400" dirty="0">
                <a:solidFill>
                  <a:srgbClr val="00B050"/>
                </a:solidFill>
              </a:rPr>
              <a:t> </a:t>
            </a:r>
            <a:r>
              <a:rPr lang="en-US" altLang="en-US" sz="2400" dirty="0"/>
              <a:t>since the simplest whole number </a:t>
            </a:r>
            <a:r>
              <a:rPr lang="en-US" altLang="en-US" sz="2400" dirty="0">
                <a:solidFill>
                  <a:srgbClr val="FF0000"/>
                </a:solidFill>
              </a:rPr>
              <a:t>mole ratio is 1:1</a:t>
            </a:r>
            <a:r>
              <a:rPr lang="en-US" altLang="en-US" sz="2400" dirty="0"/>
              <a:t>.</a:t>
            </a:r>
          </a:p>
        </p:txBody>
      </p:sp>
      <p:sp>
        <p:nvSpPr>
          <p:cNvPr id="797700" name="Rectangle 4"/>
          <p:cNvSpPr>
            <a:spLocks noGrp="1" noChangeArrowheads="1"/>
          </p:cNvSpPr>
          <p:nvPr>
            <p:ph type="title"/>
          </p:nvPr>
        </p:nvSpPr>
        <p:spPr>
          <a:xfrm>
            <a:off x="2057400" y="152400"/>
            <a:ext cx="4724400" cy="609600"/>
          </a:xfrm>
          <a:solidFill>
            <a:srgbClr val="92D050"/>
          </a:solidFill>
        </p:spPr>
        <p:txBody>
          <a:bodyPr/>
          <a:lstStyle/>
          <a:p>
            <a:pPr algn="ctr"/>
            <a:r>
              <a:rPr lang="en-US" altLang="en-US" sz="3600" dirty="0">
                <a:solidFill>
                  <a:srgbClr val="C00000"/>
                </a:solidFill>
              </a:rPr>
              <a:t>Empirical Formulas</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10" descr="empirical"/>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35950" t="67569" r="2784" b="5519"/>
          <a:stretch/>
        </p:blipFill>
        <p:spPr bwMode="auto">
          <a:xfrm>
            <a:off x="5181600" y="3507021"/>
            <a:ext cx="3688080" cy="1141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empirical"/>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8860" t="2875" r="10886" b="71607"/>
          <a:stretch/>
        </p:blipFill>
        <p:spPr bwMode="auto">
          <a:xfrm>
            <a:off x="228600" y="3566160"/>
            <a:ext cx="4831080" cy="10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3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Effect transition="in" filter="fade">
                                      <p:cBhvr>
                                        <p:cTn id="7" dur="500"/>
                                        <p:tgtEl>
                                          <p:spTgt spid="797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7698">
                                            <p:txEl>
                                              <p:pRg st="1" end="1"/>
                                            </p:txEl>
                                          </p:spTgt>
                                        </p:tgtEl>
                                        <p:attrNameLst>
                                          <p:attrName>style.visibility</p:attrName>
                                        </p:attrNameLst>
                                      </p:cBhvr>
                                      <p:to>
                                        <p:strVal val="visible"/>
                                      </p:to>
                                    </p:set>
                                    <p:animEffect transition="in" filter="fade">
                                      <p:cBhvr>
                                        <p:cTn id="12" dur="500"/>
                                        <p:tgtEl>
                                          <p:spTgt spid="797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7698">
                                            <p:txEl>
                                              <p:pRg st="2" end="2"/>
                                            </p:txEl>
                                          </p:spTgt>
                                        </p:tgtEl>
                                        <p:attrNameLst>
                                          <p:attrName>style.visibility</p:attrName>
                                        </p:attrNameLst>
                                      </p:cBhvr>
                                      <p:to>
                                        <p:strVal val="visible"/>
                                      </p:to>
                                    </p:set>
                                    <p:animEffect transition="in" filter="fade">
                                      <p:cBhvr>
                                        <p:cTn id="17" dur="500"/>
                                        <p:tgtEl>
                                          <p:spTgt spid="7976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7698">
                                            <p:txEl>
                                              <p:pRg st="6" end="6"/>
                                            </p:txEl>
                                          </p:spTgt>
                                        </p:tgtEl>
                                        <p:attrNameLst>
                                          <p:attrName>style.visibility</p:attrName>
                                        </p:attrNameLst>
                                      </p:cBhvr>
                                      <p:to>
                                        <p:strVal val="visible"/>
                                      </p:to>
                                    </p:set>
                                    <p:animEffect transition="in" filter="fade">
                                      <p:cBhvr>
                                        <p:cTn id="32" dur="500"/>
                                        <p:tgtEl>
                                          <p:spTgt spid="797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5"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Chapter 10B</a:t>
            </a:r>
          </a:p>
        </p:txBody>
      </p:sp>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16" y="21"/>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3F4F1E6-DB6A-4F72-A1B4-AA8F23B93F06}"/>
              </a:ext>
            </a:extLst>
          </p:cNvPr>
          <p:cNvPicPr>
            <a:picLocks noChangeAspect="1"/>
          </p:cNvPicPr>
          <p:nvPr/>
        </p:nvPicPr>
        <p:blipFill>
          <a:blip r:embed="rId5"/>
          <a:stretch>
            <a:fillRect/>
          </a:stretch>
        </p:blipFill>
        <p:spPr>
          <a:xfrm>
            <a:off x="182114" y="1205576"/>
            <a:ext cx="8672312" cy="5326842"/>
          </a:xfrm>
          <a:prstGeom prst="rect">
            <a:avLst/>
          </a:prstGeom>
        </p:spPr>
      </p:pic>
    </p:spTree>
    <p:extLst>
      <p:ext uri="{BB962C8B-B14F-4D97-AF65-F5344CB8AC3E}">
        <p14:creationId xmlns:p14="http://schemas.microsoft.com/office/powerpoint/2010/main" val="370620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1794" name="Rectangle 2"/>
          <p:cNvSpPr>
            <a:spLocks noGrp="1" noChangeArrowheads="1"/>
          </p:cNvSpPr>
          <p:nvPr>
            <p:ph type="body" idx="1"/>
          </p:nvPr>
        </p:nvSpPr>
        <p:spPr>
          <a:xfrm>
            <a:off x="685800" y="5334000"/>
            <a:ext cx="3657600" cy="1143000"/>
          </a:xfrm>
        </p:spPr>
        <p:txBody>
          <a:bodyPr/>
          <a:lstStyle/>
          <a:p>
            <a:pPr eaLnBrk="0" hangingPunct="0">
              <a:spcBef>
                <a:spcPct val="0"/>
              </a:spcBef>
            </a:pPr>
            <a:r>
              <a:rPr lang="en-US" altLang="en-US" sz="2300" dirty="0" err="1"/>
              <a:t>Ethyne</a:t>
            </a:r>
            <a:r>
              <a:rPr lang="en-US" altLang="en-US" sz="2300" dirty="0"/>
              <a:t> (</a:t>
            </a:r>
            <a:r>
              <a:rPr lang="en-US" altLang="en-US" sz="2300" dirty="0">
                <a:solidFill>
                  <a:srgbClr val="0070C0"/>
                </a:solidFill>
              </a:rPr>
              <a:t>C</a:t>
            </a:r>
            <a:r>
              <a:rPr lang="en-US" altLang="en-US" sz="2300" baseline="-25000" dirty="0">
                <a:solidFill>
                  <a:srgbClr val="0070C0"/>
                </a:solidFill>
              </a:rPr>
              <a:t>2</a:t>
            </a:r>
            <a:r>
              <a:rPr lang="en-US" altLang="en-US" sz="2300" dirty="0">
                <a:solidFill>
                  <a:srgbClr val="0070C0"/>
                </a:solidFill>
              </a:rPr>
              <a:t>H</a:t>
            </a:r>
            <a:r>
              <a:rPr lang="en-US" altLang="en-US" sz="2300" baseline="-25000" dirty="0">
                <a:solidFill>
                  <a:srgbClr val="0070C0"/>
                </a:solidFill>
              </a:rPr>
              <a:t>2</a:t>
            </a:r>
            <a:r>
              <a:rPr lang="en-US" altLang="en-US" sz="2300" dirty="0"/>
              <a:t>), also called acetylene, is a gas used in welders’ torches.</a:t>
            </a:r>
          </a:p>
        </p:txBody>
      </p:sp>
      <p:pic>
        <p:nvPicPr>
          <p:cNvPr id="801796" name="Picture 4" descr="0132525763_R3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72" y="2607491"/>
            <a:ext cx="3433148" cy="2557463"/>
          </a:xfrm>
          <a:prstGeom prst="rect">
            <a:avLst/>
          </a:prstGeom>
          <a:noFill/>
          <a:extLst>
            <a:ext uri="{909E8E84-426E-40DD-AFC4-6F175D3DCCD1}">
              <a14:hiddenFill xmlns:a14="http://schemas.microsoft.com/office/drawing/2010/main">
                <a:solidFill>
                  <a:srgbClr val="FFFFFF"/>
                </a:solidFill>
              </a14:hiddenFill>
            </a:ext>
          </a:extLst>
        </p:spPr>
      </p:pic>
      <p:sp>
        <p:nvSpPr>
          <p:cNvPr id="801797" name="Rectangle 5"/>
          <p:cNvSpPr>
            <a:spLocks noChangeArrowheads="1"/>
          </p:cNvSpPr>
          <p:nvPr/>
        </p:nvSpPr>
        <p:spPr bwMode="auto">
          <a:xfrm>
            <a:off x="228600" y="762000"/>
            <a:ext cx="8686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800" b="0" dirty="0"/>
              <a:t>The figure below shows two compounds of carbon and hydrogen having the same </a:t>
            </a:r>
            <a:r>
              <a:rPr lang="en-US" altLang="en-US" sz="2800" b="0" dirty="0">
                <a:solidFill>
                  <a:srgbClr val="FF0000"/>
                </a:solidFill>
              </a:rPr>
              <a:t>empirical formula </a:t>
            </a:r>
            <a:r>
              <a:rPr lang="en-US" altLang="en-US" sz="2800" b="0" dirty="0"/>
              <a:t>(</a:t>
            </a:r>
            <a:r>
              <a:rPr lang="en-US" altLang="en-US" sz="2800" b="0" dirty="0">
                <a:solidFill>
                  <a:srgbClr val="FF0000"/>
                </a:solidFill>
              </a:rPr>
              <a:t>CH</a:t>
            </a:r>
            <a:r>
              <a:rPr lang="en-US" altLang="en-US" sz="2800" b="0" dirty="0"/>
              <a:t>)</a:t>
            </a:r>
            <a:r>
              <a:rPr lang="en-US" altLang="en-US" sz="2800" b="0" baseline="-25000" dirty="0">
                <a:solidFill>
                  <a:srgbClr val="00B050"/>
                </a:solidFill>
              </a:rPr>
              <a:t>x</a:t>
            </a:r>
            <a:r>
              <a:rPr lang="en-US" altLang="en-US" sz="2800" b="0" dirty="0"/>
              <a:t> but different molecular formulas.</a:t>
            </a:r>
          </a:p>
          <a:p>
            <a:pPr>
              <a:lnSpc>
                <a:spcPct val="50000"/>
              </a:lnSpc>
              <a:spcBef>
                <a:spcPct val="0"/>
              </a:spcBef>
            </a:pPr>
            <a:endParaRPr lang="en-US" altLang="en-US" b="0" i="0" dirty="0"/>
          </a:p>
        </p:txBody>
      </p:sp>
      <p:pic>
        <p:nvPicPr>
          <p:cNvPr id="801798" name="Picture 6" descr="0132525763_R313c"/>
          <p:cNvPicPr>
            <a:picLocks noChangeAspect="1" noChangeArrowheads="1"/>
          </p:cNvPicPr>
          <p:nvPr/>
        </p:nvPicPr>
        <p:blipFill>
          <a:blip r:embed="rId4">
            <a:extLst>
              <a:ext uri="{28A0092B-C50C-407E-A947-70E740481C1C}">
                <a14:useLocalDpi xmlns:a14="http://schemas.microsoft.com/office/drawing/2010/main" val="0"/>
              </a:ext>
            </a:extLst>
          </a:blip>
          <a:srcRect t="19870" b="8441"/>
          <a:stretch>
            <a:fillRect/>
          </a:stretch>
        </p:blipFill>
        <p:spPr bwMode="auto">
          <a:xfrm>
            <a:off x="5715017" y="2146310"/>
            <a:ext cx="2438399" cy="3492490"/>
          </a:xfrm>
          <a:prstGeom prst="rect">
            <a:avLst/>
          </a:prstGeom>
          <a:noFill/>
          <a:extLst>
            <a:ext uri="{909E8E84-426E-40DD-AFC4-6F175D3DCCD1}">
              <a14:hiddenFill xmlns:a14="http://schemas.microsoft.com/office/drawing/2010/main">
                <a:solidFill>
                  <a:srgbClr val="FFFFFF"/>
                </a:solidFill>
              </a14:hiddenFill>
            </a:ext>
          </a:extLst>
        </p:spPr>
      </p:pic>
      <p:sp>
        <p:nvSpPr>
          <p:cNvPr id="801799" name="Rectangle 7"/>
          <p:cNvSpPr>
            <a:spLocks noChangeArrowheads="1"/>
          </p:cNvSpPr>
          <p:nvPr/>
        </p:nvSpPr>
        <p:spPr bwMode="auto">
          <a:xfrm>
            <a:off x="5105400" y="5715000"/>
            <a:ext cx="32765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300" b="0" dirty="0"/>
              <a:t>Styrene (</a:t>
            </a:r>
            <a:r>
              <a:rPr lang="en-US" altLang="en-US" sz="2300" b="0" dirty="0">
                <a:solidFill>
                  <a:srgbClr val="0070C0"/>
                </a:solidFill>
              </a:rPr>
              <a:t>C</a:t>
            </a:r>
            <a:r>
              <a:rPr lang="en-US" altLang="en-US" sz="2300" b="0" baseline="-25000" dirty="0">
                <a:solidFill>
                  <a:srgbClr val="0070C0"/>
                </a:solidFill>
              </a:rPr>
              <a:t>8</a:t>
            </a:r>
            <a:r>
              <a:rPr lang="en-US" altLang="en-US" sz="2300" b="0" dirty="0">
                <a:solidFill>
                  <a:srgbClr val="0070C0"/>
                </a:solidFill>
              </a:rPr>
              <a:t>H</a:t>
            </a:r>
            <a:r>
              <a:rPr lang="en-US" altLang="en-US" sz="2300" b="0" baseline="-25000" dirty="0">
                <a:solidFill>
                  <a:srgbClr val="0070C0"/>
                </a:solidFill>
              </a:rPr>
              <a:t>8</a:t>
            </a:r>
            <a:r>
              <a:rPr lang="en-US" altLang="en-US" sz="2300" b="0" dirty="0"/>
              <a:t>) is used in making polystyrene.</a:t>
            </a:r>
          </a:p>
        </p:txBody>
      </p:sp>
      <p:sp>
        <p:nvSpPr>
          <p:cNvPr id="2" name="Footer Placeholder 1"/>
          <p:cNvSpPr>
            <a:spLocks noGrp="1"/>
          </p:cNvSpPr>
          <p:nvPr>
            <p:ph type="ftr" sz="quarter" idx="10"/>
          </p:nvPr>
        </p:nvSpPr>
        <p:spPr>
          <a:xfrm>
            <a:off x="1676400" y="6553200"/>
            <a:ext cx="4648200" cy="304800"/>
          </a:xfrm>
        </p:spPr>
        <p:txBody>
          <a:bodyPr/>
          <a:lstStyle/>
          <a:p>
            <a:r>
              <a:rPr lang="en-US" altLang="en-US" dirty="0"/>
              <a:t>Chapter 10B</a:t>
            </a:r>
          </a:p>
        </p:txBody>
      </p:sp>
      <p:sp>
        <p:nvSpPr>
          <p:cNvPr id="9" name="Rectangle 4"/>
          <p:cNvSpPr txBox="1">
            <a:spLocks noChangeArrowheads="1"/>
          </p:cNvSpPr>
          <p:nvPr/>
        </p:nvSpPr>
        <p:spPr bwMode="auto">
          <a:xfrm>
            <a:off x="2057400" y="152400"/>
            <a:ext cx="47244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a:solidFill>
                  <a:srgbClr val="C00000"/>
                </a:solidFill>
              </a:rPr>
              <a:t>Empirical Formulas</a:t>
            </a:r>
            <a:endParaRPr lang="en-US" altLang="en-US" sz="3600" dirty="0">
              <a:solidFill>
                <a:srgbClr val="C00000"/>
              </a:solidFill>
            </a:endParaRPr>
          </a:p>
        </p:txBody>
      </p:sp>
    </p:spTree>
    <p:extLst>
      <p:ext uri="{BB962C8B-B14F-4D97-AF65-F5344CB8AC3E}">
        <p14:creationId xmlns:p14="http://schemas.microsoft.com/office/powerpoint/2010/main" val="14381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1797"/>
                                        </p:tgtEl>
                                        <p:attrNameLst>
                                          <p:attrName>style.visibility</p:attrName>
                                        </p:attrNameLst>
                                      </p:cBhvr>
                                      <p:to>
                                        <p:strVal val="visible"/>
                                      </p:to>
                                    </p:set>
                                    <p:animEffect transition="in" filter="fade">
                                      <p:cBhvr>
                                        <p:cTn id="7" dur="500"/>
                                        <p:tgtEl>
                                          <p:spTgt spid="8017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1794">
                                            <p:txEl>
                                              <p:pRg st="0" end="0"/>
                                            </p:txEl>
                                          </p:spTgt>
                                        </p:tgtEl>
                                        <p:attrNameLst>
                                          <p:attrName>style.visibility</p:attrName>
                                        </p:attrNameLst>
                                      </p:cBhvr>
                                      <p:to>
                                        <p:strVal val="visible"/>
                                      </p:to>
                                    </p:set>
                                    <p:animEffect transition="in" filter="fade">
                                      <p:cBhvr>
                                        <p:cTn id="12" dur="500"/>
                                        <p:tgtEl>
                                          <p:spTgt spid="8017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1798"/>
                                        </p:tgtEl>
                                        <p:attrNameLst>
                                          <p:attrName>style.visibility</p:attrName>
                                        </p:attrNameLst>
                                      </p:cBhvr>
                                      <p:to>
                                        <p:strVal val="visible"/>
                                      </p:to>
                                    </p:set>
                                    <p:animEffect transition="in" filter="fade">
                                      <p:cBhvr>
                                        <p:cTn id="17" dur="500"/>
                                        <p:tgtEl>
                                          <p:spTgt spid="8017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1799"/>
                                        </p:tgtEl>
                                        <p:attrNameLst>
                                          <p:attrName>style.visibility</p:attrName>
                                        </p:attrNameLst>
                                      </p:cBhvr>
                                      <p:to>
                                        <p:strVal val="visible"/>
                                      </p:to>
                                    </p:set>
                                    <p:animEffect transition="in" filter="fade">
                                      <p:cBhvr>
                                        <p:cTn id="22" dur="500"/>
                                        <p:tgtEl>
                                          <p:spTgt spid="80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build="p"/>
      <p:bldP spid="801797" grpId="0"/>
      <p:bldP spid="80179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1794" name="Rectangle 2"/>
          <p:cNvSpPr>
            <a:spLocks noGrp="1" noChangeArrowheads="1"/>
          </p:cNvSpPr>
          <p:nvPr>
            <p:ph type="body" idx="1"/>
          </p:nvPr>
        </p:nvSpPr>
        <p:spPr>
          <a:xfrm>
            <a:off x="685800" y="5334000"/>
            <a:ext cx="2057400" cy="725795"/>
          </a:xfrm>
        </p:spPr>
        <p:txBody>
          <a:bodyPr/>
          <a:lstStyle/>
          <a:p>
            <a:pPr eaLnBrk="0" hangingPunct="0">
              <a:spcBef>
                <a:spcPct val="0"/>
              </a:spcBef>
            </a:pPr>
            <a:r>
              <a:rPr lang="en-US" altLang="en-US" sz="2300" dirty="0" err="1"/>
              <a:t>Ethyne</a:t>
            </a:r>
            <a:r>
              <a:rPr lang="en-US" altLang="en-US" sz="2300" dirty="0"/>
              <a:t> (</a:t>
            </a:r>
            <a:r>
              <a:rPr lang="en-US" altLang="en-US" sz="2300" dirty="0">
                <a:solidFill>
                  <a:srgbClr val="0070C0"/>
                </a:solidFill>
              </a:rPr>
              <a:t>C</a:t>
            </a:r>
            <a:r>
              <a:rPr lang="en-US" altLang="en-US" sz="2300" baseline="-25000" dirty="0">
                <a:solidFill>
                  <a:srgbClr val="0070C0"/>
                </a:solidFill>
              </a:rPr>
              <a:t>2</a:t>
            </a:r>
            <a:r>
              <a:rPr lang="en-US" altLang="en-US" sz="2300" dirty="0">
                <a:solidFill>
                  <a:srgbClr val="0070C0"/>
                </a:solidFill>
              </a:rPr>
              <a:t>H</a:t>
            </a:r>
            <a:r>
              <a:rPr lang="en-US" altLang="en-US" sz="2300" baseline="-25000" dirty="0">
                <a:solidFill>
                  <a:srgbClr val="0070C0"/>
                </a:solidFill>
              </a:rPr>
              <a:t>2</a:t>
            </a:r>
            <a:r>
              <a:rPr lang="en-US" altLang="en-US" sz="2300" dirty="0"/>
              <a:t>)</a:t>
            </a:r>
          </a:p>
        </p:txBody>
      </p:sp>
      <p:pic>
        <p:nvPicPr>
          <p:cNvPr id="801796" name="Picture 4" descr="0132525763_R3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 y="2664132"/>
            <a:ext cx="3433148" cy="2557463"/>
          </a:xfrm>
          <a:prstGeom prst="rect">
            <a:avLst/>
          </a:prstGeom>
          <a:noFill/>
          <a:extLst>
            <a:ext uri="{909E8E84-426E-40DD-AFC4-6F175D3DCCD1}">
              <a14:hiddenFill xmlns:a14="http://schemas.microsoft.com/office/drawing/2010/main">
                <a:solidFill>
                  <a:srgbClr val="FFFFFF"/>
                </a:solidFill>
              </a14:hiddenFill>
            </a:ext>
          </a:extLst>
        </p:spPr>
      </p:pic>
      <p:sp>
        <p:nvSpPr>
          <p:cNvPr id="801797" name="Rectangle 5"/>
          <p:cNvSpPr>
            <a:spLocks noChangeArrowheads="1"/>
          </p:cNvSpPr>
          <p:nvPr/>
        </p:nvSpPr>
        <p:spPr bwMode="auto">
          <a:xfrm>
            <a:off x="228599" y="762000"/>
            <a:ext cx="879146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800" b="0" dirty="0">
                <a:solidFill>
                  <a:srgbClr val="FF0000"/>
                </a:solidFill>
              </a:rPr>
              <a:t>Empirical formula </a:t>
            </a:r>
            <a:r>
              <a:rPr lang="en-US" altLang="en-US" sz="2800" b="0" dirty="0"/>
              <a:t>(</a:t>
            </a:r>
            <a:r>
              <a:rPr lang="en-US" altLang="en-US" sz="2800" b="0" dirty="0">
                <a:solidFill>
                  <a:srgbClr val="FF0000"/>
                </a:solidFill>
              </a:rPr>
              <a:t>CH</a:t>
            </a:r>
            <a:r>
              <a:rPr lang="en-US" altLang="en-US" sz="2800" b="0" dirty="0"/>
              <a:t>)</a:t>
            </a:r>
            <a:r>
              <a:rPr lang="en-US" altLang="en-US" sz="2800" b="0" baseline="-25000" dirty="0">
                <a:solidFill>
                  <a:srgbClr val="00B050"/>
                </a:solidFill>
              </a:rPr>
              <a:t>x</a:t>
            </a:r>
            <a:r>
              <a:rPr lang="en-US" altLang="en-US" sz="2800" b="0" dirty="0"/>
              <a:t> can be included in a molecular formula to distinguish molecules:</a:t>
            </a:r>
          </a:p>
          <a:p>
            <a:pPr>
              <a:lnSpc>
                <a:spcPct val="50000"/>
              </a:lnSpc>
              <a:spcBef>
                <a:spcPct val="0"/>
              </a:spcBef>
            </a:pPr>
            <a:endParaRPr lang="en-US" altLang="en-US" b="0" i="0" dirty="0"/>
          </a:p>
        </p:txBody>
      </p:sp>
      <p:pic>
        <p:nvPicPr>
          <p:cNvPr id="801798" name="Picture 6" descr="0132525763_R313c"/>
          <p:cNvPicPr>
            <a:picLocks noChangeAspect="1" noChangeArrowheads="1"/>
          </p:cNvPicPr>
          <p:nvPr/>
        </p:nvPicPr>
        <p:blipFill>
          <a:blip r:embed="rId4">
            <a:extLst>
              <a:ext uri="{28A0092B-C50C-407E-A947-70E740481C1C}">
                <a14:useLocalDpi xmlns:a14="http://schemas.microsoft.com/office/drawing/2010/main" val="0"/>
              </a:ext>
            </a:extLst>
          </a:blip>
          <a:srcRect t="19870" b="8441"/>
          <a:stretch>
            <a:fillRect/>
          </a:stretch>
        </p:blipFill>
        <p:spPr bwMode="auto">
          <a:xfrm>
            <a:off x="3657600" y="2222510"/>
            <a:ext cx="2438399" cy="3492490"/>
          </a:xfrm>
          <a:prstGeom prst="rect">
            <a:avLst/>
          </a:prstGeom>
          <a:noFill/>
          <a:extLst>
            <a:ext uri="{909E8E84-426E-40DD-AFC4-6F175D3DCCD1}">
              <a14:hiddenFill xmlns:a14="http://schemas.microsoft.com/office/drawing/2010/main">
                <a:solidFill>
                  <a:srgbClr val="FFFFFF"/>
                </a:solidFill>
              </a14:hiddenFill>
            </a:ext>
          </a:extLst>
        </p:spPr>
      </p:pic>
      <p:sp>
        <p:nvSpPr>
          <p:cNvPr id="801799" name="Rectangle 7"/>
          <p:cNvSpPr>
            <a:spLocks noChangeArrowheads="1"/>
          </p:cNvSpPr>
          <p:nvPr/>
        </p:nvSpPr>
        <p:spPr bwMode="auto">
          <a:xfrm>
            <a:off x="3962400" y="5764671"/>
            <a:ext cx="2209800" cy="72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300" b="0" dirty="0"/>
              <a:t>Styrene (</a:t>
            </a:r>
            <a:r>
              <a:rPr lang="en-US" altLang="en-US" sz="2300" b="0" dirty="0">
                <a:solidFill>
                  <a:srgbClr val="0070C0"/>
                </a:solidFill>
              </a:rPr>
              <a:t>C</a:t>
            </a:r>
            <a:r>
              <a:rPr lang="en-US" altLang="en-US" sz="2300" b="0" baseline="-25000" dirty="0">
                <a:solidFill>
                  <a:srgbClr val="0070C0"/>
                </a:solidFill>
              </a:rPr>
              <a:t>8</a:t>
            </a:r>
            <a:r>
              <a:rPr lang="en-US" altLang="en-US" sz="2300" b="0" dirty="0">
                <a:solidFill>
                  <a:srgbClr val="0070C0"/>
                </a:solidFill>
              </a:rPr>
              <a:t>H</a:t>
            </a:r>
            <a:r>
              <a:rPr lang="en-US" altLang="en-US" sz="2300" b="0" baseline="-25000" dirty="0">
                <a:solidFill>
                  <a:srgbClr val="0070C0"/>
                </a:solidFill>
              </a:rPr>
              <a:t>8</a:t>
            </a:r>
            <a:r>
              <a:rPr lang="en-US" altLang="en-US" sz="2300" b="0" dirty="0"/>
              <a:t>)</a:t>
            </a:r>
          </a:p>
        </p:txBody>
      </p:sp>
      <p:sp>
        <p:nvSpPr>
          <p:cNvPr id="2" name="Footer Placeholder 1"/>
          <p:cNvSpPr>
            <a:spLocks noGrp="1"/>
          </p:cNvSpPr>
          <p:nvPr>
            <p:ph type="ftr" sz="quarter" idx="10"/>
          </p:nvPr>
        </p:nvSpPr>
        <p:spPr>
          <a:xfrm>
            <a:off x="1676400" y="6553200"/>
            <a:ext cx="4648200" cy="304800"/>
          </a:xfrm>
        </p:spPr>
        <p:txBody>
          <a:bodyPr/>
          <a:lstStyle/>
          <a:p>
            <a:r>
              <a:rPr lang="en-US" altLang="en-US" dirty="0"/>
              <a:t>Chapter 10B</a:t>
            </a:r>
          </a:p>
        </p:txBody>
      </p:sp>
      <p:sp>
        <p:nvSpPr>
          <p:cNvPr id="9" name="Rectangle 4"/>
          <p:cNvSpPr txBox="1">
            <a:spLocks noChangeArrowheads="1"/>
          </p:cNvSpPr>
          <p:nvPr/>
        </p:nvSpPr>
        <p:spPr bwMode="auto">
          <a:xfrm>
            <a:off x="2057400" y="152400"/>
            <a:ext cx="47244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a:solidFill>
                  <a:srgbClr val="C00000"/>
                </a:solidFill>
              </a:rPr>
              <a:t>Empirical Formulas</a:t>
            </a:r>
            <a:endParaRPr lang="en-US" altLang="en-US" sz="3600" dirty="0">
              <a:solidFill>
                <a:srgbClr val="C00000"/>
              </a:solidFill>
            </a:endParaRPr>
          </a:p>
        </p:txBody>
      </p:sp>
      <p:sp>
        <p:nvSpPr>
          <p:cNvPr id="3" name="Rectangle 2">
            <a:extLst>
              <a:ext uri="{FF2B5EF4-FFF2-40B4-BE49-F238E27FC236}">
                <a16:creationId xmlns:a16="http://schemas.microsoft.com/office/drawing/2014/main" id="{8A3D4903-EBC2-4EBB-88DD-5B1557431DEC}"/>
              </a:ext>
            </a:extLst>
          </p:cNvPr>
          <p:cNvSpPr/>
          <p:nvPr/>
        </p:nvSpPr>
        <p:spPr>
          <a:xfrm>
            <a:off x="1175730" y="2109545"/>
            <a:ext cx="1077539" cy="523220"/>
          </a:xfrm>
          <a:prstGeom prst="rect">
            <a:avLst/>
          </a:prstGeom>
        </p:spPr>
        <p:txBody>
          <a:bodyPr wrap="none">
            <a:spAutoFit/>
          </a:bodyPr>
          <a:lstStyle/>
          <a:p>
            <a:r>
              <a:rPr lang="en-US" altLang="en-US" sz="2800" dirty="0"/>
              <a:t>(</a:t>
            </a:r>
            <a:r>
              <a:rPr lang="en-US" altLang="en-US" sz="2800" dirty="0">
                <a:solidFill>
                  <a:srgbClr val="FF0000"/>
                </a:solidFill>
              </a:rPr>
              <a:t>CH</a:t>
            </a:r>
            <a:r>
              <a:rPr lang="en-US" altLang="en-US" sz="2800" dirty="0"/>
              <a:t>)</a:t>
            </a:r>
            <a:r>
              <a:rPr lang="en-US" altLang="en-US" sz="2800" baseline="-25000" dirty="0"/>
              <a:t>2</a:t>
            </a:r>
            <a:endParaRPr lang="en-US" dirty="0"/>
          </a:p>
        </p:txBody>
      </p:sp>
      <p:pic>
        <p:nvPicPr>
          <p:cNvPr id="4" name="Picture 3">
            <a:extLst>
              <a:ext uri="{FF2B5EF4-FFF2-40B4-BE49-F238E27FC236}">
                <a16:creationId xmlns:a16="http://schemas.microsoft.com/office/drawing/2014/main" id="{03C7136D-6A4B-4CF3-8F4C-EBD8DFC7CE27}"/>
              </a:ext>
            </a:extLst>
          </p:cNvPr>
          <p:cNvPicPr>
            <a:picLocks noChangeAspect="1"/>
          </p:cNvPicPr>
          <p:nvPr/>
        </p:nvPicPr>
        <p:blipFill>
          <a:blip r:embed="rId5"/>
          <a:stretch>
            <a:fillRect/>
          </a:stretch>
        </p:blipFill>
        <p:spPr>
          <a:xfrm>
            <a:off x="6764352" y="2140145"/>
            <a:ext cx="2255715" cy="4122777"/>
          </a:xfrm>
          <a:prstGeom prst="rect">
            <a:avLst/>
          </a:prstGeom>
        </p:spPr>
      </p:pic>
      <p:sp>
        <p:nvSpPr>
          <p:cNvPr id="11" name="Rectangle 10">
            <a:extLst>
              <a:ext uri="{FF2B5EF4-FFF2-40B4-BE49-F238E27FC236}">
                <a16:creationId xmlns:a16="http://schemas.microsoft.com/office/drawing/2014/main" id="{4909A97E-6E67-4633-A62C-9D8FFD18C641}"/>
              </a:ext>
            </a:extLst>
          </p:cNvPr>
          <p:cNvSpPr/>
          <p:nvPr/>
        </p:nvSpPr>
        <p:spPr>
          <a:xfrm>
            <a:off x="7353439" y="1616925"/>
            <a:ext cx="1096775" cy="523220"/>
          </a:xfrm>
          <a:prstGeom prst="rect">
            <a:avLst/>
          </a:prstGeom>
        </p:spPr>
        <p:txBody>
          <a:bodyPr wrap="none">
            <a:spAutoFit/>
          </a:bodyPr>
          <a:lstStyle/>
          <a:p>
            <a:r>
              <a:rPr lang="en-US" altLang="en-US" sz="2800" dirty="0"/>
              <a:t>(</a:t>
            </a:r>
            <a:r>
              <a:rPr lang="en-US" altLang="en-US" sz="2800" dirty="0">
                <a:solidFill>
                  <a:srgbClr val="FF0000"/>
                </a:solidFill>
              </a:rPr>
              <a:t>HO</a:t>
            </a:r>
            <a:r>
              <a:rPr lang="en-US" altLang="en-US" sz="2800" dirty="0"/>
              <a:t>)</a:t>
            </a:r>
            <a:r>
              <a:rPr lang="en-US" altLang="en-US" sz="2800" baseline="-25000" dirty="0"/>
              <a:t>2</a:t>
            </a:r>
            <a:endParaRPr lang="en-US" dirty="0"/>
          </a:p>
        </p:txBody>
      </p:sp>
      <p:sp>
        <p:nvSpPr>
          <p:cNvPr id="12" name="Rectangle 11">
            <a:extLst>
              <a:ext uri="{FF2B5EF4-FFF2-40B4-BE49-F238E27FC236}">
                <a16:creationId xmlns:a16="http://schemas.microsoft.com/office/drawing/2014/main" id="{D4FD4F64-C0F0-46D2-BEBE-357356748B24}"/>
              </a:ext>
            </a:extLst>
          </p:cNvPr>
          <p:cNvSpPr/>
          <p:nvPr/>
        </p:nvSpPr>
        <p:spPr>
          <a:xfrm>
            <a:off x="4243346" y="1736641"/>
            <a:ext cx="1077539" cy="523220"/>
          </a:xfrm>
          <a:prstGeom prst="rect">
            <a:avLst/>
          </a:prstGeom>
        </p:spPr>
        <p:txBody>
          <a:bodyPr wrap="none">
            <a:spAutoFit/>
          </a:bodyPr>
          <a:lstStyle/>
          <a:p>
            <a:r>
              <a:rPr lang="en-US" altLang="en-US" sz="2800" dirty="0"/>
              <a:t>(</a:t>
            </a:r>
            <a:r>
              <a:rPr lang="en-US" altLang="en-US" sz="2800" dirty="0">
                <a:solidFill>
                  <a:srgbClr val="FF0000"/>
                </a:solidFill>
              </a:rPr>
              <a:t>CH</a:t>
            </a:r>
            <a:r>
              <a:rPr lang="en-US" altLang="en-US" sz="2800" dirty="0"/>
              <a:t>)</a:t>
            </a:r>
            <a:r>
              <a:rPr lang="en-US" altLang="en-US" sz="2800" baseline="-25000" dirty="0"/>
              <a:t>8</a:t>
            </a:r>
            <a:endParaRPr lang="en-US" dirty="0"/>
          </a:p>
        </p:txBody>
      </p:sp>
      <p:sp>
        <p:nvSpPr>
          <p:cNvPr id="13" name="Rectangle 7">
            <a:extLst>
              <a:ext uri="{FF2B5EF4-FFF2-40B4-BE49-F238E27FC236}">
                <a16:creationId xmlns:a16="http://schemas.microsoft.com/office/drawing/2014/main" id="{AE940459-2A22-4FA4-A899-96887083BEC4}"/>
              </a:ext>
            </a:extLst>
          </p:cNvPr>
          <p:cNvSpPr>
            <a:spLocks noChangeArrowheads="1"/>
          </p:cNvSpPr>
          <p:nvPr/>
        </p:nvSpPr>
        <p:spPr bwMode="auto">
          <a:xfrm>
            <a:off x="6764352" y="6262922"/>
            <a:ext cx="2305624" cy="72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300" b="0" dirty="0"/>
              <a:t>Peroxide (</a:t>
            </a:r>
            <a:r>
              <a:rPr lang="en-US" altLang="en-US" sz="2300" b="0" dirty="0">
                <a:solidFill>
                  <a:srgbClr val="0070C0"/>
                </a:solidFill>
              </a:rPr>
              <a:t>H</a:t>
            </a:r>
            <a:r>
              <a:rPr lang="en-US" altLang="en-US" sz="2300" b="0" baseline="-25000" dirty="0">
                <a:solidFill>
                  <a:srgbClr val="0070C0"/>
                </a:solidFill>
              </a:rPr>
              <a:t>2</a:t>
            </a:r>
            <a:r>
              <a:rPr lang="en-US" altLang="en-US" sz="2300" b="0" dirty="0">
                <a:solidFill>
                  <a:srgbClr val="0070C0"/>
                </a:solidFill>
              </a:rPr>
              <a:t>O</a:t>
            </a:r>
            <a:r>
              <a:rPr lang="en-US" altLang="en-US" sz="2300" b="0" baseline="-25000" dirty="0">
                <a:solidFill>
                  <a:srgbClr val="0070C0"/>
                </a:solidFill>
              </a:rPr>
              <a:t>2</a:t>
            </a:r>
            <a:r>
              <a:rPr lang="en-US" altLang="en-US" sz="2300" b="0" dirty="0"/>
              <a:t>)</a:t>
            </a:r>
          </a:p>
        </p:txBody>
      </p:sp>
    </p:spTree>
    <p:extLst>
      <p:ext uri="{BB962C8B-B14F-4D97-AF65-F5344CB8AC3E}">
        <p14:creationId xmlns:p14="http://schemas.microsoft.com/office/powerpoint/2010/main" val="9794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1797"/>
                                        </p:tgtEl>
                                        <p:attrNameLst>
                                          <p:attrName>style.visibility</p:attrName>
                                        </p:attrNameLst>
                                      </p:cBhvr>
                                      <p:to>
                                        <p:strVal val="visible"/>
                                      </p:to>
                                    </p:set>
                                    <p:animEffect transition="in" filter="fade">
                                      <p:cBhvr>
                                        <p:cTn id="7" dur="500"/>
                                        <p:tgtEl>
                                          <p:spTgt spid="8017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1794">
                                            <p:txEl>
                                              <p:pRg st="0" end="0"/>
                                            </p:txEl>
                                          </p:spTgt>
                                        </p:tgtEl>
                                        <p:attrNameLst>
                                          <p:attrName>style.visibility</p:attrName>
                                        </p:attrNameLst>
                                      </p:cBhvr>
                                      <p:to>
                                        <p:strVal val="visible"/>
                                      </p:to>
                                    </p:set>
                                    <p:animEffect transition="in" filter="fade">
                                      <p:cBhvr>
                                        <p:cTn id="12" dur="500"/>
                                        <p:tgtEl>
                                          <p:spTgt spid="8017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1799"/>
                                        </p:tgtEl>
                                        <p:attrNameLst>
                                          <p:attrName>style.visibility</p:attrName>
                                        </p:attrNameLst>
                                      </p:cBhvr>
                                      <p:to>
                                        <p:strVal val="visible"/>
                                      </p:to>
                                    </p:set>
                                    <p:animEffect transition="in" filter="fade">
                                      <p:cBhvr>
                                        <p:cTn id="22" dur="500"/>
                                        <p:tgtEl>
                                          <p:spTgt spid="8017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build="p"/>
      <p:bldP spid="801797" grpId="0"/>
      <p:bldP spid="801799" grpId="0"/>
      <p:bldP spid="3"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96000" cy="5791200"/>
          </a:xfrm>
        </p:spPr>
        <p:txBody>
          <a:bodyPr/>
          <a:lstStyle/>
          <a:p>
            <a:pPr algn="ctr">
              <a:spcBef>
                <a:spcPts val="1200"/>
              </a:spcBef>
            </a:pPr>
            <a:r>
              <a:rPr lang="en-US" sz="2800" dirty="0"/>
              <a:t>… the simplest mole ratio of elements in a compound</a:t>
            </a:r>
          </a:p>
          <a:p>
            <a:pPr marL="1600200" lvl="0" indent="-1600200">
              <a:spcBef>
                <a:spcPts val="1200"/>
              </a:spcBef>
            </a:pPr>
            <a:r>
              <a:rPr lang="en-US" sz="2800" dirty="0">
                <a:solidFill>
                  <a:srgbClr val="FF0000"/>
                </a:solidFill>
              </a:rPr>
              <a:t>Step 1</a:t>
            </a:r>
            <a:r>
              <a:rPr lang="en-US" sz="2800" dirty="0"/>
              <a:t> </a:t>
            </a:r>
            <a:r>
              <a:rPr lang="en-US" sz="2800" dirty="0">
                <a:sym typeface="Wingdings"/>
              </a:rPr>
              <a:t></a:t>
            </a:r>
            <a:r>
              <a:rPr lang="en-US" sz="2800" dirty="0"/>
              <a:t> </a:t>
            </a:r>
            <a:r>
              <a:rPr lang="en-US" sz="2800" dirty="0">
                <a:solidFill>
                  <a:srgbClr val="0070C0"/>
                </a:solidFill>
              </a:rPr>
              <a:t>find the number of moles of each element in the compound</a:t>
            </a:r>
          </a:p>
          <a:p>
            <a:pPr marL="1600200" lvl="0" indent="-1600200">
              <a:spcBef>
                <a:spcPts val="1200"/>
              </a:spcBef>
            </a:pPr>
            <a:r>
              <a:rPr lang="en-US" sz="2800" dirty="0">
                <a:solidFill>
                  <a:srgbClr val="FF0000"/>
                </a:solidFill>
              </a:rPr>
              <a:t>Step 2</a:t>
            </a:r>
            <a:r>
              <a:rPr lang="en-US" sz="2800" dirty="0"/>
              <a:t>  </a:t>
            </a:r>
            <a:r>
              <a:rPr lang="en-US" sz="2800" dirty="0">
                <a:sym typeface="Wingdings"/>
              </a:rPr>
              <a:t></a:t>
            </a:r>
            <a:r>
              <a:rPr lang="en-US" sz="2800" dirty="0"/>
              <a:t> </a:t>
            </a:r>
            <a:r>
              <a:rPr lang="en-US" sz="2800" dirty="0">
                <a:solidFill>
                  <a:srgbClr val="00B050"/>
                </a:solidFill>
              </a:rPr>
              <a:t>divide the # moles by the </a:t>
            </a:r>
            <a:r>
              <a:rPr lang="en-US" sz="2800" b="1" u="sng" dirty="0">
                <a:solidFill>
                  <a:srgbClr val="00B050"/>
                </a:solidFill>
              </a:rPr>
              <a:t>smallest</a:t>
            </a:r>
            <a:r>
              <a:rPr lang="en-US" sz="2800" dirty="0">
                <a:solidFill>
                  <a:srgbClr val="00B050"/>
                </a:solidFill>
              </a:rPr>
              <a:t> # moles (from step 1)</a:t>
            </a:r>
          </a:p>
          <a:p>
            <a:pPr marL="1600200" lvl="0" indent="-1600200">
              <a:spcBef>
                <a:spcPts val="1200"/>
              </a:spcBef>
            </a:pPr>
            <a:r>
              <a:rPr lang="en-US" sz="2800" dirty="0">
                <a:solidFill>
                  <a:srgbClr val="FF0000"/>
                </a:solidFill>
              </a:rPr>
              <a:t>Step 3</a:t>
            </a:r>
            <a:r>
              <a:rPr lang="en-US" sz="2800" dirty="0"/>
              <a:t>  </a:t>
            </a:r>
            <a:r>
              <a:rPr lang="en-US" sz="2800" dirty="0">
                <a:sym typeface="Wingdings"/>
              </a:rPr>
              <a:t></a:t>
            </a:r>
            <a:r>
              <a:rPr lang="en-US" sz="2800" dirty="0"/>
              <a:t> </a:t>
            </a:r>
            <a:r>
              <a:rPr lang="en-US" sz="2800" dirty="0">
                <a:solidFill>
                  <a:srgbClr val="7030A0"/>
                </a:solidFill>
              </a:rPr>
              <a:t>determine a whole # mole ratio</a:t>
            </a:r>
          </a:p>
          <a:p>
            <a:pPr algn="r" eaLnBrk="0" hangingPunct="0">
              <a:spcBef>
                <a:spcPct val="0"/>
              </a:spcBef>
            </a:pPr>
            <a:r>
              <a:rPr lang="en-US" altLang="en-US" sz="2400" i="1" dirty="0">
                <a:latin typeface="Times New Roman" panose="02020603050405020304" pitchFamily="18" charset="0"/>
                <a:cs typeface="Times New Roman" panose="02020603050405020304" pitchFamily="18" charset="0"/>
              </a:rPr>
              <a:t>Ethanoic acid, </a:t>
            </a:r>
            <a:r>
              <a:rPr lang="en-US" altLang="en-US" sz="2400" i="1" dirty="0" err="1">
                <a:latin typeface="Times New Roman" panose="02020603050405020304" pitchFamily="18" charset="0"/>
                <a:cs typeface="Times New Roman" panose="02020603050405020304" pitchFamily="18" charset="0"/>
              </a:rPr>
              <a:t>methanal</a:t>
            </a:r>
            <a:r>
              <a:rPr lang="en-US" altLang="en-US" sz="2400" i="1" dirty="0">
                <a:latin typeface="Times New Roman" panose="02020603050405020304" pitchFamily="18" charset="0"/>
                <a:cs typeface="Times New Roman" panose="02020603050405020304" pitchFamily="18" charset="0"/>
              </a:rPr>
              <a:t>, and glucose all have the same empirical formula — </a:t>
            </a:r>
            <a:r>
              <a:rPr lang="en-US" alt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en-US" altLang="en-US" sz="2400" b="1"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altLang="en-US" sz="2400" i="1" dirty="0">
                <a:latin typeface="Times New Roman" panose="02020603050405020304" pitchFamily="18" charset="0"/>
                <a:cs typeface="Times New Roman" panose="02020603050405020304" pitchFamily="18" charset="0"/>
              </a:rPr>
              <a:t>.</a:t>
            </a:r>
          </a:p>
          <a:p>
            <a:pPr marL="1600200" lvl="0" indent="-1600200">
              <a:spcBef>
                <a:spcPts val="1200"/>
              </a:spcBef>
            </a:pPr>
            <a:endParaRPr lang="en-US" sz="2800" dirty="0">
              <a:solidFill>
                <a:srgbClr val="7030A0"/>
              </a:solidFill>
            </a:endParaRPr>
          </a:p>
          <a:p>
            <a:endParaRPr lang="en-US" dirty="0"/>
          </a:p>
        </p:txBody>
      </p:sp>
      <p:sp>
        <p:nvSpPr>
          <p:cNvPr id="5" name="Rectangle 4"/>
          <p:cNvSpPr txBox="1">
            <a:spLocks noChangeArrowheads="1"/>
          </p:cNvSpPr>
          <p:nvPr/>
        </p:nvSpPr>
        <p:spPr bwMode="auto">
          <a:xfrm>
            <a:off x="1676400" y="152400"/>
            <a:ext cx="67818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dirty="0">
                <a:solidFill>
                  <a:srgbClr val="C00000"/>
                </a:solidFill>
              </a:rPr>
              <a:t>Determining Empirical Formulas</a:t>
            </a:r>
          </a:p>
        </p:txBody>
      </p:sp>
      <p:pic>
        <p:nvPicPr>
          <p:cNvPr id="7" name="Picture 6"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19051" y="44450"/>
            <a:ext cx="1200149" cy="972820"/>
          </a:xfrm>
          <a:prstGeom prst="rect">
            <a:avLst/>
          </a:prstGeom>
        </p:spPr>
      </p:pic>
      <p:pic>
        <p:nvPicPr>
          <p:cNvPr id="8" name="Picture 4" descr="0132525763_A314b"/>
          <p:cNvPicPr>
            <a:picLocks noChangeAspect="1" noChangeArrowheads="1"/>
          </p:cNvPicPr>
          <p:nvPr/>
        </p:nvPicPr>
        <p:blipFill>
          <a:blip r:embed="rId3">
            <a:extLst>
              <a:ext uri="{28A0092B-C50C-407E-A947-70E740481C1C}">
                <a14:useLocalDpi xmlns:a14="http://schemas.microsoft.com/office/drawing/2010/main" val="0"/>
              </a:ext>
            </a:extLst>
          </a:blip>
          <a:srcRect l="14545" t="11429" r="12727" b="12727"/>
          <a:stretch>
            <a:fillRect/>
          </a:stretch>
        </p:blipFill>
        <p:spPr bwMode="auto">
          <a:xfrm>
            <a:off x="6271268" y="748937"/>
            <a:ext cx="2819400" cy="588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7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2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r>
              <a:rPr lang="en-US" sz="2400" i="1" dirty="0">
                <a:solidFill>
                  <a:srgbClr val="FF0000"/>
                </a:solidFill>
              </a:rPr>
              <a:t>A compound composed of Nickel and fluorine contains 9.11 g Ni and 5.89 g F.  What is the empirical formula of this compound?</a:t>
            </a:r>
            <a:endParaRPr lang="en-US" sz="2400" dirty="0">
              <a:solidFill>
                <a:srgbClr val="FF0000"/>
              </a:solidFill>
            </a:endParaRPr>
          </a:p>
        </p:txBody>
      </p:sp>
      <p:sp>
        <p:nvSpPr>
          <p:cNvPr id="3" name="Footer Placeholder 2"/>
          <p:cNvSpPr>
            <a:spLocks noGrp="1"/>
          </p:cNvSpPr>
          <p:nvPr>
            <p:ph type="ftr" sz="quarter" idx="10"/>
          </p:nvPr>
        </p:nvSpPr>
        <p:spPr/>
        <p:txBody>
          <a:bodyPr/>
          <a:lstStyle/>
          <a:p>
            <a:r>
              <a:rPr lang="en-US" altLang="en-US"/>
              <a:t>Chapter 10B</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
        <p:nvSpPr>
          <p:cNvPr id="7" name="Content Placeholder 2"/>
          <p:cNvSpPr>
            <a:spLocks noGrp="1"/>
          </p:cNvSpPr>
          <p:nvPr>
            <p:ph idx="1"/>
          </p:nvPr>
        </p:nvSpPr>
        <p:spPr>
          <a:xfrm>
            <a:off x="0" y="1295400"/>
            <a:ext cx="9144000" cy="5410200"/>
          </a:xfrm>
        </p:spPr>
        <p:txBody>
          <a:bodyPr/>
          <a:lstStyle/>
          <a:p>
            <a:pPr marL="1311275" lvl="0" indent="-1309688">
              <a:spcBef>
                <a:spcPts val="1200"/>
              </a:spcBef>
            </a:pPr>
            <a:r>
              <a:rPr lang="en-US" sz="2400" dirty="0">
                <a:solidFill>
                  <a:srgbClr val="FF0000"/>
                </a:solidFill>
              </a:rPr>
              <a:t>Step 1</a:t>
            </a:r>
            <a:r>
              <a:rPr lang="en-US" sz="2400" dirty="0"/>
              <a:t> </a:t>
            </a:r>
            <a:r>
              <a:rPr lang="en-US" sz="2400" dirty="0">
                <a:sym typeface="Wingdings"/>
              </a:rPr>
              <a:t></a:t>
            </a:r>
            <a:r>
              <a:rPr lang="en-US" sz="2400" dirty="0"/>
              <a:t> </a:t>
            </a:r>
            <a:r>
              <a:rPr lang="en-US" sz="2200" dirty="0">
                <a:solidFill>
                  <a:srgbClr val="0070C0"/>
                </a:solidFill>
              </a:rPr>
              <a:t>find the number of moles of each element in the compound</a:t>
            </a:r>
          </a:p>
          <a:p>
            <a:r>
              <a:rPr lang="en-US" sz="2400" dirty="0"/>
              <a:t>	</a:t>
            </a:r>
          </a:p>
          <a:p>
            <a:pPr marL="1265238" lvl="0" indent="-1249363">
              <a:spcBef>
                <a:spcPts val="1200"/>
              </a:spcBef>
            </a:pPr>
            <a:endParaRPr lang="en-US" sz="2400" dirty="0">
              <a:solidFill>
                <a:srgbClr val="FF0000"/>
              </a:solidFill>
            </a:endParaRPr>
          </a:p>
          <a:p>
            <a:pPr marL="1265238" lvl="0" indent="-1249363">
              <a:spcBef>
                <a:spcPts val="1200"/>
              </a:spcBef>
            </a:pPr>
            <a:endParaRPr lang="en-US" sz="800" dirty="0">
              <a:solidFill>
                <a:srgbClr val="FF0000"/>
              </a:solidFill>
            </a:endParaRPr>
          </a:p>
          <a:p>
            <a:pPr marL="1265238" lvl="0" indent="-1249363">
              <a:spcBef>
                <a:spcPts val="1200"/>
              </a:spcBef>
            </a:pPr>
            <a:r>
              <a:rPr lang="en-US" sz="2400" dirty="0">
                <a:solidFill>
                  <a:srgbClr val="FF0000"/>
                </a:solidFill>
              </a:rPr>
              <a:t>Step 2</a:t>
            </a:r>
            <a:r>
              <a:rPr lang="en-US" sz="2400" dirty="0"/>
              <a:t> </a:t>
            </a:r>
            <a:r>
              <a:rPr lang="en-US" sz="2400" dirty="0">
                <a:sym typeface="Wingdings"/>
              </a:rPr>
              <a:t></a:t>
            </a:r>
            <a:r>
              <a:rPr lang="en-US" sz="2400" dirty="0"/>
              <a:t> </a:t>
            </a:r>
            <a:r>
              <a:rPr lang="en-US" sz="2400" dirty="0">
                <a:solidFill>
                  <a:srgbClr val="00B050"/>
                </a:solidFill>
              </a:rPr>
              <a:t>divide the # moles by the </a:t>
            </a:r>
            <a:r>
              <a:rPr lang="en-US" sz="2400" b="1" u="sng" dirty="0">
                <a:solidFill>
                  <a:srgbClr val="00B050"/>
                </a:solidFill>
              </a:rPr>
              <a:t>smallest</a:t>
            </a:r>
            <a:r>
              <a:rPr lang="en-US" sz="2400" dirty="0">
                <a:solidFill>
                  <a:srgbClr val="00B050"/>
                </a:solidFill>
              </a:rPr>
              <a:t> # moles (</a:t>
            </a:r>
            <a:r>
              <a:rPr lang="en-US" sz="2000" dirty="0">
                <a:solidFill>
                  <a:srgbClr val="00B050"/>
                </a:solidFill>
              </a:rPr>
              <a:t>from step 1</a:t>
            </a:r>
            <a:r>
              <a:rPr lang="en-US" sz="2400" dirty="0">
                <a:solidFill>
                  <a:srgbClr val="00B050"/>
                </a:solidFill>
              </a:rPr>
              <a:t>)</a:t>
            </a:r>
          </a:p>
          <a:p>
            <a:r>
              <a:rPr lang="en-US" sz="2400" dirty="0"/>
              <a:t>	</a:t>
            </a:r>
          </a:p>
          <a:p>
            <a:pPr marL="1600200" lvl="0" indent="-1600200">
              <a:spcBef>
                <a:spcPts val="1200"/>
              </a:spcBef>
            </a:pPr>
            <a:endParaRPr lang="en-US" sz="2400" dirty="0">
              <a:solidFill>
                <a:srgbClr val="FF0000"/>
              </a:solidFill>
            </a:endParaRPr>
          </a:p>
          <a:p>
            <a:pPr marL="1600200" lvl="0" indent="-1600200">
              <a:spcBef>
                <a:spcPts val="1200"/>
              </a:spcBef>
            </a:pPr>
            <a:endParaRPr lang="en-US" sz="800" dirty="0">
              <a:solidFill>
                <a:srgbClr val="FF0000"/>
              </a:solidFill>
            </a:endParaRPr>
          </a:p>
          <a:p>
            <a:pPr marL="1600200" lvl="0" indent="-1600200">
              <a:spcBef>
                <a:spcPts val="1200"/>
              </a:spcBef>
            </a:pPr>
            <a:r>
              <a:rPr lang="en-US" sz="2400" dirty="0">
                <a:solidFill>
                  <a:srgbClr val="FF0000"/>
                </a:solidFill>
              </a:rPr>
              <a:t>Step 3</a:t>
            </a:r>
            <a:r>
              <a:rPr lang="en-US" sz="2400" dirty="0"/>
              <a:t> </a:t>
            </a:r>
            <a:r>
              <a:rPr lang="en-US" sz="2400" dirty="0">
                <a:sym typeface="Wingdings"/>
              </a:rPr>
              <a:t></a:t>
            </a:r>
            <a:r>
              <a:rPr lang="en-US" sz="2400" dirty="0"/>
              <a:t> </a:t>
            </a:r>
            <a:r>
              <a:rPr lang="en-US" sz="2400" dirty="0">
                <a:solidFill>
                  <a:srgbClr val="7030A0"/>
                </a:solidFill>
              </a:rPr>
              <a:t>determine a whole # mole ratio</a:t>
            </a:r>
          </a:p>
          <a:p>
            <a:r>
              <a:rPr lang="en-US" sz="2400" dirty="0"/>
              <a:t>	</a:t>
            </a:r>
          </a:p>
        </p:txBody>
      </p:sp>
    </p:spTree>
    <p:extLst>
      <p:ext uri="{BB962C8B-B14F-4D97-AF65-F5344CB8AC3E}">
        <p14:creationId xmlns:p14="http://schemas.microsoft.com/office/powerpoint/2010/main" val="280663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2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r>
              <a:rPr lang="en-US" sz="2400" i="1" dirty="0">
                <a:solidFill>
                  <a:srgbClr val="FF0000"/>
                </a:solidFill>
              </a:rPr>
              <a:t>A compound composed of Nickel and fluorine contains 9.11 g Ni and 5.89 g F.  What is the empirical formula of this compound?</a:t>
            </a:r>
            <a:endParaRPr lang="en-US" sz="2400" dirty="0">
              <a:solidFill>
                <a:srgbClr val="FF0000"/>
              </a:solidFill>
            </a:endParaRPr>
          </a:p>
        </p:txBody>
      </p:sp>
      <p:sp>
        <p:nvSpPr>
          <p:cNvPr id="3" name="Footer Placeholder 2"/>
          <p:cNvSpPr>
            <a:spLocks noGrp="1"/>
          </p:cNvSpPr>
          <p:nvPr>
            <p:ph type="ftr" sz="quarter" idx="10"/>
          </p:nvPr>
        </p:nvSpPr>
        <p:spPr/>
        <p:txBody>
          <a:bodyPr/>
          <a:lstStyle/>
          <a:p>
            <a:r>
              <a:rPr lang="en-US" altLang="en-US"/>
              <a:t>Chapter 10B</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
        <p:nvSpPr>
          <p:cNvPr id="7" name="Content Placeholder 2"/>
          <p:cNvSpPr>
            <a:spLocks noGrp="1"/>
          </p:cNvSpPr>
          <p:nvPr>
            <p:ph idx="1"/>
          </p:nvPr>
        </p:nvSpPr>
        <p:spPr>
          <a:xfrm>
            <a:off x="0" y="1295400"/>
            <a:ext cx="9144000" cy="5410200"/>
          </a:xfrm>
        </p:spPr>
        <p:txBody>
          <a:bodyPr/>
          <a:lstStyle/>
          <a:p>
            <a:pPr marL="1311275" lvl="0" indent="-1309688">
              <a:spcBef>
                <a:spcPts val="1200"/>
              </a:spcBef>
            </a:pPr>
            <a:r>
              <a:rPr lang="en-US" sz="2400" dirty="0">
                <a:solidFill>
                  <a:srgbClr val="FF0000"/>
                </a:solidFill>
              </a:rPr>
              <a:t>Step 1</a:t>
            </a:r>
            <a:r>
              <a:rPr lang="en-US" sz="2400" dirty="0"/>
              <a:t> </a:t>
            </a:r>
            <a:r>
              <a:rPr lang="en-US" sz="2400" dirty="0">
                <a:sym typeface="Wingdings"/>
              </a:rPr>
              <a:t></a:t>
            </a:r>
            <a:r>
              <a:rPr lang="en-US" sz="2400" dirty="0"/>
              <a:t> </a:t>
            </a:r>
            <a:r>
              <a:rPr lang="en-US" sz="2200" dirty="0">
                <a:solidFill>
                  <a:srgbClr val="0070C0"/>
                </a:solidFill>
              </a:rPr>
              <a:t>find the number of moles of each element in the compound</a:t>
            </a:r>
          </a:p>
          <a:p>
            <a:pPr>
              <a:spcBef>
                <a:spcPts val="1200"/>
              </a:spcBef>
              <a:tabLst>
                <a:tab pos="914400" algn="l"/>
                <a:tab pos="4465638" algn="l"/>
                <a:tab pos="4968875" algn="l"/>
              </a:tabLst>
            </a:pPr>
            <a:r>
              <a:rPr lang="en-US" sz="2400" dirty="0"/>
              <a:t>	9.11 g  x  1 </a:t>
            </a:r>
            <a:r>
              <a:rPr lang="en-US" sz="2400" dirty="0" err="1"/>
              <a:t>mol</a:t>
            </a:r>
            <a:r>
              <a:rPr lang="en-US" sz="2400" dirty="0"/>
              <a:t> / 58.7 g Ni  =	0.155 </a:t>
            </a:r>
            <a:r>
              <a:rPr lang="en-US" sz="2400" dirty="0" err="1"/>
              <a:t>mol</a:t>
            </a:r>
            <a:r>
              <a:rPr lang="en-US" sz="2400" dirty="0"/>
              <a:t> Ni</a:t>
            </a:r>
          </a:p>
          <a:p>
            <a:pPr>
              <a:tabLst>
                <a:tab pos="914400" algn="l"/>
                <a:tab pos="4465638" algn="l"/>
                <a:tab pos="4968875" algn="l"/>
              </a:tabLst>
            </a:pPr>
            <a:r>
              <a:rPr lang="en-US" sz="2400" dirty="0"/>
              <a:t>	5.89 g  x 1 </a:t>
            </a:r>
            <a:r>
              <a:rPr lang="en-US" sz="2400" dirty="0" err="1"/>
              <a:t>mol</a:t>
            </a:r>
            <a:r>
              <a:rPr lang="en-US" sz="2400" dirty="0"/>
              <a:t> / 19.0 g F	=	0.310 </a:t>
            </a:r>
            <a:r>
              <a:rPr lang="en-US" sz="2400" dirty="0" err="1"/>
              <a:t>mol</a:t>
            </a:r>
            <a:r>
              <a:rPr lang="en-US" sz="2400" dirty="0"/>
              <a:t> F</a:t>
            </a:r>
          </a:p>
          <a:p>
            <a:pPr marL="1265238" lvl="0" indent="-1249363">
              <a:spcBef>
                <a:spcPts val="1200"/>
              </a:spcBef>
            </a:pPr>
            <a:endParaRPr lang="en-US" sz="800" dirty="0">
              <a:solidFill>
                <a:srgbClr val="FF0000"/>
              </a:solidFill>
            </a:endParaRPr>
          </a:p>
          <a:p>
            <a:pPr marL="1265238" lvl="0" indent="-1249363">
              <a:spcBef>
                <a:spcPts val="1200"/>
              </a:spcBef>
            </a:pPr>
            <a:r>
              <a:rPr lang="en-US" sz="2400" dirty="0">
                <a:solidFill>
                  <a:srgbClr val="FF0000"/>
                </a:solidFill>
              </a:rPr>
              <a:t>Step 2</a:t>
            </a:r>
            <a:r>
              <a:rPr lang="en-US" sz="2400" dirty="0"/>
              <a:t> </a:t>
            </a:r>
            <a:r>
              <a:rPr lang="en-US" sz="2400" dirty="0">
                <a:sym typeface="Wingdings"/>
              </a:rPr>
              <a:t></a:t>
            </a:r>
            <a:r>
              <a:rPr lang="en-US" sz="2400" dirty="0"/>
              <a:t> </a:t>
            </a:r>
            <a:r>
              <a:rPr lang="en-US" sz="2400" dirty="0">
                <a:solidFill>
                  <a:srgbClr val="00B050"/>
                </a:solidFill>
              </a:rPr>
              <a:t>divide the # moles by the </a:t>
            </a:r>
            <a:r>
              <a:rPr lang="en-US" sz="2400" b="1" u="sng" dirty="0">
                <a:solidFill>
                  <a:srgbClr val="00B050"/>
                </a:solidFill>
              </a:rPr>
              <a:t>smallest</a:t>
            </a:r>
            <a:r>
              <a:rPr lang="en-US" sz="2400" dirty="0">
                <a:solidFill>
                  <a:srgbClr val="00B050"/>
                </a:solidFill>
              </a:rPr>
              <a:t> # moles (</a:t>
            </a:r>
            <a:r>
              <a:rPr lang="en-US" sz="2000" dirty="0">
                <a:solidFill>
                  <a:srgbClr val="00B050"/>
                </a:solidFill>
              </a:rPr>
              <a:t>from step 1</a:t>
            </a:r>
            <a:r>
              <a:rPr lang="en-US" sz="2400" dirty="0">
                <a:solidFill>
                  <a:srgbClr val="00B050"/>
                </a:solidFill>
              </a:rPr>
              <a:t>)</a:t>
            </a:r>
          </a:p>
          <a:p>
            <a:pPr>
              <a:spcBef>
                <a:spcPts val="1200"/>
              </a:spcBef>
            </a:pPr>
            <a:r>
              <a:rPr lang="en-US" sz="2400" dirty="0"/>
              <a:t>	0.155 </a:t>
            </a:r>
            <a:r>
              <a:rPr lang="en-US" sz="2400" dirty="0" err="1"/>
              <a:t>mol</a:t>
            </a:r>
            <a:r>
              <a:rPr lang="en-US" sz="2400" dirty="0"/>
              <a:t> / 0.155 </a:t>
            </a:r>
            <a:r>
              <a:rPr lang="en-US" sz="2400" dirty="0" err="1"/>
              <a:t>mol</a:t>
            </a:r>
            <a:r>
              <a:rPr lang="en-US" sz="2400" dirty="0"/>
              <a:t>  	=  1</a:t>
            </a:r>
          </a:p>
          <a:p>
            <a:r>
              <a:rPr lang="en-US" sz="2400" dirty="0"/>
              <a:t>	0.310 </a:t>
            </a:r>
            <a:r>
              <a:rPr lang="en-US" sz="2400" dirty="0" err="1"/>
              <a:t>mol</a:t>
            </a:r>
            <a:r>
              <a:rPr lang="en-US" sz="2400" dirty="0"/>
              <a:t> / 0.155 </a:t>
            </a:r>
            <a:r>
              <a:rPr lang="en-US" sz="2400" dirty="0" err="1"/>
              <a:t>mol</a:t>
            </a:r>
            <a:r>
              <a:rPr lang="en-US" sz="2400" dirty="0"/>
              <a:t>	=  2.01</a:t>
            </a:r>
          </a:p>
          <a:p>
            <a:pPr marL="1600200" lvl="0" indent="-1600200">
              <a:spcBef>
                <a:spcPts val="1200"/>
              </a:spcBef>
            </a:pPr>
            <a:endParaRPr lang="en-US" sz="800" dirty="0">
              <a:solidFill>
                <a:srgbClr val="FF0000"/>
              </a:solidFill>
            </a:endParaRPr>
          </a:p>
          <a:p>
            <a:pPr marL="1600200" lvl="0" indent="-1600200">
              <a:spcBef>
                <a:spcPts val="1200"/>
              </a:spcBef>
            </a:pPr>
            <a:r>
              <a:rPr lang="en-US" sz="2400" dirty="0">
                <a:solidFill>
                  <a:srgbClr val="FF0000"/>
                </a:solidFill>
              </a:rPr>
              <a:t>Step 3</a:t>
            </a:r>
            <a:r>
              <a:rPr lang="en-US" sz="2400" dirty="0"/>
              <a:t> </a:t>
            </a:r>
            <a:r>
              <a:rPr lang="en-US" sz="2400" dirty="0">
                <a:sym typeface="Wingdings"/>
              </a:rPr>
              <a:t></a:t>
            </a:r>
            <a:r>
              <a:rPr lang="en-US" sz="2400" dirty="0"/>
              <a:t> </a:t>
            </a:r>
            <a:r>
              <a:rPr lang="en-US" sz="2400" dirty="0">
                <a:solidFill>
                  <a:srgbClr val="7030A0"/>
                </a:solidFill>
              </a:rPr>
              <a:t>determine a whole # mole ratio … </a:t>
            </a:r>
            <a:r>
              <a:rPr lang="en-US" sz="2000" dirty="0">
                <a:solidFill>
                  <a:srgbClr val="FF0000"/>
                </a:solidFill>
              </a:rPr>
              <a:t>law of definite proportions</a:t>
            </a:r>
            <a:endParaRPr lang="en-US" sz="2400" dirty="0">
              <a:solidFill>
                <a:srgbClr val="FF0000"/>
              </a:solidFill>
            </a:endParaRPr>
          </a:p>
          <a:p>
            <a:r>
              <a:rPr lang="en-US" sz="2400" dirty="0"/>
              <a:t>	1</a:t>
            </a:r>
            <a:r>
              <a:rPr lang="en-US" sz="2400" b="1" dirty="0"/>
              <a:t>:</a:t>
            </a:r>
            <a:r>
              <a:rPr lang="en-US" sz="2400" dirty="0"/>
              <a:t>2   	</a:t>
            </a:r>
            <a:r>
              <a:rPr lang="en-US" sz="3600" dirty="0">
                <a:solidFill>
                  <a:srgbClr val="FF0000"/>
                </a:solidFill>
              </a:rPr>
              <a:t>NiF</a:t>
            </a:r>
            <a:r>
              <a:rPr lang="en-US" sz="3600" baseline="-25000" dirty="0">
                <a:solidFill>
                  <a:srgbClr val="FF0000"/>
                </a:solidFill>
              </a:rPr>
              <a:t>2</a:t>
            </a:r>
            <a:r>
              <a:rPr lang="en-US" sz="2400" dirty="0">
                <a:solidFill>
                  <a:srgbClr val="FF0000"/>
                </a:solidFill>
              </a:rPr>
              <a:t>	</a:t>
            </a:r>
            <a:r>
              <a:rPr lang="en-US" sz="2400" dirty="0"/>
              <a:t>	</a:t>
            </a:r>
          </a:p>
          <a:p>
            <a:endParaRPr lang="en-US" sz="8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Note:  remember, the metal comes first in a formula while the non-metal is listed last</a:t>
            </a:r>
          </a:p>
        </p:txBody>
      </p:sp>
    </p:spTree>
    <p:extLst>
      <p:ext uri="{BB962C8B-B14F-4D97-AF65-F5344CB8AC3E}">
        <p14:creationId xmlns:p14="http://schemas.microsoft.com/office/powerpoint/2010/main" val="273136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2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r>
              <a:rPr lang="en-US" sz="2400" i="1" dirty="0">
                <a:solidFill>
                  <a:srgbClr val="FF0000"/>
                </a:solidFill>
              </a:rPr>
              <a:t>1,6 </a:t>
            </a:r>
            <a:r>
              <a:rPr lang="en-US" sz="2400" i="1" dirty="0" err="1">
                <a:solidFill>
                  <a:srgbClr val="FF0000"/>
                </a:solidFill>
              </a:rPr>
              <a:t>diaminohexane</a:t>
            </a:r>
            <a:r>
              <a:rPr lang="en-US" sz="2400" i="1" dirty="0">
                <a:solidFill>
                  <a:srgbClr val="FF0000"/>
                </a:solidFill>
              </a:rPr>
              <a:t> is used to make nylon.  What is the empirical formula of this compound if its percent composition is 62.1 % C, 13.8 % H, and 24.1 % N?</a:t>
            </a:r>
            <a:endParaRPr lang="en-US" sz="2400" dirty="0">
              <a:solidFill>
                <a:srgbClr val="FF0000"/>
              </a:solidFill>
            </a:endParaRPr>
          </a:p>
        </p:txBody>
      </p:sp>
      <p:sp>
        <p:nvSpPr>
          <p:cNvPr id="3" name="Footer Placeholder 2"/>
          <p:cNvSpPr>
            <a:spLocks noGrp="1"/>
          </p:cNvSpPr>
          <p:nvPr>
            <p:ph type="ftr" sz="quarter" idx="10"/>
          </p:nvPr>
        </p:nvSpPr>
        <p:spPr/>
        <p:txBody>
          <a:bodyPr/>
          <a:lstStyle/>
          <a:p>
            <a:r>
              <a:rPr lang="en-US" altLang="en-US"/>
              <a:t>Chapter 10B</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Tree>
    <p:extLst>
      <p:ext uri="{BB962C8B-B14F-4D97-AF65-F5344CB8AC3E}">
        <p14:creationId xmlns:p14="http://schemas.microsoft.com/office/powerpoint/2010/main" val="248077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r>
              <a:rPr lang="en-US" sz="1600" i="1" dirty="0">
                <a:solidFill>
                  <a:srgbClr val="FF0000"/>
                </a:solidFill>
              </a:rPr>
              <a:t>1,6 </a:t>
            </a:r>
            <a:r>
              <a:rPr lang="en-US" sz="1600" i="1" dirty="0" err="1">
                <a:solidFill>
                  <a:srgbClr val="FF0000"/>
                </a:solidFill>
              </a:rPr>
              <a:t>diaminohexane</a:t>
            </a:r>
            <a:r>
              <a:rPr lang="en-US" sz="1600" i="1" dirty="0">
                <a:solidFill>
                  <a:srgbClr val="FF0000"/>
                </a:solidFill>
              </a:rPr>
              <a:t> is used to make nylon.  What is the empirical formula of this compound if its percent composition is 62.1 % C, 13.8 % H, and 24.1 % N?</a:t>
            </a:r>
          </a:p>
          <a:p>
            <a:pPr algn="ctr"/>
            <a:endParaRPr lang="en-US" sz="1600" i="1" dirty="0">
              <a:solidFill>
                <a:srgbClr val="FF0000"/>
              </a:solidFill>
            </a:endParaRPr>
          </a:p>
          <a:p>
            <a:pPr algn="ctr"/>
            <a:r>
              <a:rPr lang="en-US" sz="1600" b="1" i="1" dirty="0">
                <a:solidFill>
                  <a:srgbClr val="00B050"/>
                </a:solidFill>
                <a:effectLst>
                  <a:outerShdw blurRad="38100" dist="38100" dir="2700000" algn="tl">
                    <a:srgbClr val="000000">
                      <a:alpha val="43137"/>
                    </a:srgbClr>
                  </a:outerShdw>
                </a:effectLst>
              </a:rPr>
              <a:t>DONE WITH DECIMALS</a:t>
            </a:r>
            <a:endParaRPr lang="en-US" sz="1600" b="1" dirty="0">
              <a:solidFill>
                <a:srgbClr val="00B050"/>
              </a:solidFill>
              <a:effectLst>
                <a:outerShdw blurRad="38100" dist="38100" dir="2700000" algn="tl">
                  <a:srgbClr val="000000">
                    <a:alpha val="43137"/>
                  </a:srgbClr>
                </a:outerShdw>
              </a:effectLst>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
        <p:nvSpPr>
          <p:cNvPr id="7" name="Content Placeholder 2"/>
          <p:cNvSpPr>
            <a:spLocks noGrp="1"/>
          </p:cNvSpPr>
          <p:nvPr>
            <p:ph idx="1"/>
          </p:nvPr>
        </p:nvSpPr>
        <p:spPr>
          <a:xfrm>
            <a:off x="152400" y="1219200"/>
            <a:ext cx="8915400" cy="5410200"/>
          </a:xfrm>
        </p:spPr>
        <p:txBody>
          <a:bodyPr/>
          <a:lstStyle/>
          <a:p>
            <a:pPr marL="1311275" lvl="0" indent="-1309688">
              <a:spcBef>
                <a:spcPts val="1200"/>
              </a:spcBef>
            </a:pPr>
            <a:r>
              <a:rPr lang="en-US" sz="2400" dirty="0">
                <a:solidFill>
                  <a:srgbClr val="7030A0"/>
                </a:solidFill>
              </a:rPr>
              <a:t>Change % into grams:  62.1 % = .621 g C, 13.8% = 13.8 g H, </a:t>
            </a:r>
            <a:r>
              <a:rPr lang="en-US" sz="1800" dirty="0">
                <a:solidFill>
                  <a:srgbClr val="7030A0"/>
                </a:solidFill>
              </a:rPr>
              <a:t>etc.</a:t>
            </a:r>
            <a:endParaRPr lang="en-US" sz="2400" dirty="0">
              <a:solidFill>
                <a:srgbClr val="7030A0"/>
              </a:solidFill>
            </a:endParaRPr>
          </a:p>
          <a:p>
            <a:pPr marL="1311275" lvl="0" indent="-1309688">
              <a:spcBef>
                <a:spcPts val="1200"/>
              </a:spcBef>
            </a:pPr>
            <a:r>
              <a:rPr lang="en-US" sz="2400" dirty="0">
                <a:solidFill>
                  <a:srgbClr val="0070C0"/>
                </a:solidFill>
              </a:rPr>
              <a:t>F</a:t>
            </a:r>
            <a:r>
              <a:rPr lang="en-US" sz="2200" dirty="0">
                <a:solidFill>
                  <a:srgbClr val="0070C0"/>
                </a:solidFill>
              </a:rPr>
              <a:t>ind the number of moles of each element in the compound</a:t>
            </a:r>
          </a:p>
          <a:p>
            <a:pPr>
              <a:tabLst>
                <a:tab pos="914400" algn="l"/>
                <a:tab pos="4632325" algn="l"/>
                <a:tab pos="5151438" algn="l"/>
              </a:tabLst>
            </a:pPr>
            <a:r>
              <a:rPr lang="en-US" sz="2400" dirty="0"/>
              <a:t>	0.621 g  x  1 </a:t>
            </a:r>
            <a:r>
              <a:rPr lang="en-US" sz="2400" dirty="0" err="1"/>
              <a:t>mol</a:t>
            </a:r>
            <a:r>
              <a:rPr lang="en-US" sz="2400" dirty="0"/>
              <a:t> / 12.0 g C  	=	0.0518 </a:t>
            </a:r>
            <a:r>
              <a:rPr lang="en-US" sz="2400" dirty="0" err="1"/>
              <a:t>mol</a:t>
            </a:r>
            <a:r>
              <a:rPr lang="en-US" sz="2400" dirty="0"/>
              <a:t> C</a:t>
            </a:r>
          </a:p>
          <a:p>
            <a:pPr>
              <a:tabLst>
                <a:tab pos="914400" algn="l"/>
                <a:tab pos="4632325" algn="l"/>
                <a:tab pos="5151438" algn="l"/>
              </a:tabLst>
            </a:pPr>
            <a:r>
              <a:rPr lang="en-US" sz="2400" dirty="0"/>
              <a:t>	0.138 g  x 1 </a:t>
            </a:r>
            <a:r>
              <a:rPr lang="en-US" sz="2400" dirty="0" err="1"/>
              <a:t>mol</a:t>
            </a:r>
            <a:r>
              <a:rPr lang="en-US" sz="2400" dirty="0"/>
              <a:t> / 1.00 g H	=	0.138 </a:t>
            </a:r>
            <a:r>
              <a:rPr lang="en-US" sz="2400" dirty="0" err="1"/>
              <a:t>mol</a:t>
            </a:r>
            <a:r>
              <a:rPr lang="en-US" sz="2400" dirty="0"/>
              <a:t> H</a:t>
            </a:r>
          </a:p>
          <a:p>
            <a:pPr>
              <a:tabLst>
                <a:tab pos="914400" algn="l"/>
                <a:tab pos="4632325" algn="l"/>
                <a:tab pos="5151438" algn="l"/>
              </a:tabLst>
            </a:pPr>
            <a:r>
              <a:rPr lang="en-US" sz="2400" dirty="0"/>
              <a:t>	0.241 g x 1 </a:t>
            </a:r>
            <a:r>
              <a:rPr lang="en-US" sz="2400" dirty="0" err="1"/>
              <a:t>mol</a:t>
            </a:r>
            <a:r>
              <a:rPr lang="en-US" sz="2400" dirty="0"/>
              <a:t> / 14.0 g N	=	</a:t>
            </a:r>
            <a:r>
              <a:rPr lang="en-US" sz="2400" dirty="0">
                <a:solidFill>
                  <a:srgbClr val="FF0000"/>
                </a:solidFill>
              </a:rPr>
              <a:t>0.0172 </a:t>
            </a:r>
            <a:r>
              <a:rPr lang="en-US" sz="2400" dirty="0" err="1">
                <a:solidFill>
                  <a:srgbClr val="FF0000"/>
                </a:solidFill>
              </a:rPr>
              <a:t>mol</a:t>
            </a:r>
            <a:r>
              <a:rPr lang="en-US" sz="2400" dirty="0">
                <a:solidFill>
                  <a:srgbClr val="FF0000"/>
                </a:solidFill>
              </a:rPr>
              <a:t> N</a:t>
            </a:r>
          </a:p>
          <a:p>
            <a:pPr marL="1265238" lvl="0" indent="-1249363">
              <a:spcBef>
                <a:spcPts val="1200"/>
              </a:spcBef>
            </a:pPr>
            <a:r>
              <a:rPr lang="en-US" sz="2400" dirty="0">
                <a:solidFill>
                  <a:srgbClr val="00B050"/>
                </a:solidFill>
              </a:rPr>
              <a:t>Divide the # moles by the </a:t>
            </a:r>
            <a:r>
              <a:rPr lang="en-US" sz="2400" b="1" u="sng" dirty="0">
                <a:solidFill>
                  <a:srgbClr val="00B050"/>
                </a:solidFill>
              </a:rPr>
              <a:t>smallest</a:t>
            </a:r>
            <a:r>
              <a:rPr lang="en-US" sz="2400" dirty="0">
                <a:solidFill>
                  <a:srgbClr val="00B050"/>
                </a:solidFill>
              </a:rPr>
              <a:t> # moles </a:t>
            </a:r>
          </a:p>
          <a:p>
            <a:pPr>
              <a:tabLst>
                <a:tab pos="808038" algn="l"/>
                <a:tab pos="4343400" algn="l"/>
              </a:tabLst>
            </a:pPr>
            <a:r>
              <a:rPr lang="en-US" sz="2400" dirty="0"/>
              <a:t>	0.0518 </a:t>
            </a:r>
            <a:r>
              <a:rPr lang="en-US" sz="2400" dirty="0" err="1"/>
              <a:t>mol</a:t>
            </a:r>
            <a:r>
              <a:rPr lang="en-US" sz="2400" dirty="0"/>
              <a:t> / 0.0172 </a:t>
            </a:r>
            <a:r>
              <a:rPr lang="en-US" sz="2400" dirty="0" err="1"/>
              <a:t>mol</a:t>
            </a:r>
            <a:r>
              <a:rPr lang="en-US" sz="2400" dirty="0"/>
              <a:t>  	=  3.01 C</a:t>
            </a:r>
          </a:p>
          <a:p>
            <a:pPr>
              <a:tabLst>
                <a:tab pos="808038" algn="l"/>
                <a:tab pos="4343400" algn="l"/>
              </a:tabLst>
            </a:pPr>
            <a:r>
              <a:rPr lang="en-US" sz="2400" dirty="0"/>
              <a:t>	0.138 </a:t>
            </a:r>
            <a:r>
              <a:rPr lang="en-US" sz="2400" dirty="0" err="1"/>
              <a:t>mol</a:t>
            </a:r>
            <a:r>
              <a:rPr lang="en-US" sz="2400" dirty="0"/>
              <a:t> / 0.0172 </a:t>
            </a:r>
            <a:r>
              <a:rPr lang="en-US" sz="2400" dirty="0" err="1"/>
              <a:t>mol</a:t>
            </a:r>
            <a:r>
              <a:rPr lang="en-US" sz="2400" dirty="0"/>
              <a:t>  	=  8.02 H</a:t>
            </a:r>
          </a:p>
          <a:p>
            <a:pPr>
              <a:tabLst>
                <a:tab pos="808038" algn="l"/>
                <a:tab pos="4343400" algn="l"/>
              </a:tabLst>
            </a:pPr>
            <a:r>
              <a:rPr lang="en-US" sz="2400" dirty="0"/>
              <a:t>	0.0172 </a:t>
            </a:r>
            <a:r>
              <a:rPr lang="en-US" sz="2400" dirty="0" err="1"/>
              <a:t>mol</a:t>
            </a:r>
            <a:r>
              <a:rPr lang="en-US" sz="2400" dirty="0"/>
              <a:t> / 0.0172 </a:t>
            </a:r>
            <a:r>
              <a:rPr lang="en-US" sz="2400" dirty="0" err="1"/>
              <a:t>mol</a:t>
            </a:r>
            <a:r>
              <a:rPr lang="en-US" sz="2400" dirty="0"/>
              <a:t>  	=  1.00 N</a:t>
            </a:r>
          </a:p>
          <a:p>
            <a:pPr marL="1600200" lvl="0" indent="-1600200">
              <a:spcBef>
                <a:spcPts val="1200"/>
              </a:spcBef>
            </a:pPr>
            <a:r>
              <a:rPr lang="en-US" sz="2400" dirty="0">
                <a:solidFill>
                  <a:srgbClr val="7030A0"/>
                </a:solidFill>
              </a:rPr>
              <a:t>Determine a whole # mole ratio … </a:t>
            </a:r>
            <a:r>
              <a:rPr lang="en-US" sz="2000" dirty="0">
                <a:solidFill>
                  <a:srgbClr val="FF0000"/>
                </a:solidFill>
              </a:rPr>
              <a:t>law of definite proportions</a:t>
            </a:r>
            <a:endParaRPr lang="en-US" sz="2400" dirty="0">
              <a:solidFill>
                <a:srgbClr val="7030A0"/>
              </a:solidFill>
            </a:endParaRPr>
          </a:p>
          <a:p>
            <a:r>
              <a:rPr lang="en-US" sz="2400" dirty="0"/>
              <a:t>	C:H:N     3:8:1     	</a:t>
            </a:r>
            <a:r>
              <a:rPr lang="en-US" sz="3600" dirty="0">
                <a:solidFill>
                  <a:srgbClr val="FF0000"/>
                </a:solidFill>
              </a:rPr>
              <a:t>C</a:t>
            </a:r>
            <a:r>
              <a:rPr lang="en-US" sz="3600" baseline="-25000" dirty="0">
                <a:solidFill>
                  <a:srgbClr val="FF0000"/>
                </a:solidFill>
              </a:rPr>
              <a:t>3</a:t>
            </a:r>
            <a:r>
              <a:rPr lang="en-US" sz="3600" dirty="0">
                <a:solidFill>
                  <a:srgbClr val="FF0000"/>
                </a:solidFill>
              </a:rPr>
              <a:t>H</a:t>
            </a:r>
            <a:r>
              <a:rPr lang="en-US" sz="3600" baseline="-25000" dirty="0">
                <a:solidFill>
                  <a:srgbClr val="FF0000"/>
                </a:solidFill>
              </a:rPr>
              <a:t>8</a:t>
            </a:r>
            <a:r>
              <a:rPr lang="en-US" sz="3600" dirty="0">
                <a:solidFill>
                  <a:srgbClr val="FF0000"/>
                </a:solidFill>
              </a:rPr>
              <a:t>N</a:t>
            </a:r>
            <a:r>
              <a:rPr lang="en-US" sz="2400" dirty="0"/>
              <a:t>	</a:t>
            </a:r>
          </a:p>
        </p:txBody>
      </p:sp>
    </p:spTree>
    <p:extLst>
      <p:ext uri="{BB962C8B-B14F-4D97-AF65-F5344CB8AC3E}">
        <p14:creationId xmlns:p14="http://schemas.microsoft.com/office/powerpoint/2010/main" val="17719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4083">
                                            <p:txEl>
                                              <p:pRg st="2" end="2"/>
                                            </p:txEl>
                                          </p:spTgt>
                                        </p:tgtEl>
                                        <p:attrNameLst>
                                          <p:attrName>style.visibility</p:attrName>
                                        </p:attrNameLst>
                                      </p:cBhvr>
                                      <p:to>
                                        <p:strVal val="visible"/>
                                      </p:to>
                                    </p:set>
                                    <p:animEffect transition="in" filter="fade">
                                      <p:cBhvr>
                                        <p:cTn id="7" dur="500"/>
                                        <p:tgtEl>
                                          <p:spTgt spid="814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fade">
                                      <p:cBhvr>
                                        <p:cTn id="6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pPr lvl="0"/>
            <a:r>
              <a:rPr lang="en-US" sz="1600" i="1" dirty="0">
                <a:solidFill>
                  <a:srgbClr val="FF0000"/>
                </a:solidFill>
              </a:rPr>
              <a:t>1,6 </a:t>
            </a:r>
            <a:r>
              <a:rPr lang="en-US" sz="1600" i="1" dirty="0" err="1">
                <a:solidFill>
                  <a:srgbClr val="FF0000"/>
                </a:solidFill>
              </a:rPr>
              <a:t>diaminohexane</a:t>
            </a:r>
            <a:r>
              <a:rPr lang="en-US" sz="1600" i="1" dirty="0">
                <a:solidFill>
                  <a:srgbClr val="FF0000"/>
                </a:solidFill>
              </a:rPr>
              <a:t> is used to make nylon.  What is the empirical formula of this compound if its percent composition is 62.1 % C, 13.8 % H, and 24.1 % N?</a:t>
            </a:r>
          </a:p>
          <a:p>
            <a:pPr lvl="0" algn="ctr"/>
            <a:endParaRPr lang="en-US" sz="1600" i="1" dirty="0">
              <a:solidFill>
                <a:srgbClr val="FF0000"/>
              </a:solidFill>
            </a:endParaRPr>
          </a:p>
          <a:p>
            <a:pPr lvl="0" algn="ctr"/>
            <a:r>
              <a:rPr lang="en-US" sz="1600" b="1" i="1" dirty="0">
                <a:solidFill>
                  <a:srgbClr val="00B050"/>
                </a:solidFill>
                <a:effectLst>
                  <a:outerShdw blurRad="38100" dist="38100" dir="2700000" algn="tl">
                    <a:srgbClr val="000000">
                      <a:alpha val="43137"/>
                    </a:srgbClr>
                  </a:outerShdw>
                </a:effectLst>
              </a:rPr>
              <a:t>DONE </a:t>
            </a:r>
            <a:r>
              <a:rPr lang="en-US" sz="1600" b="1" i="1" dirty="0">
                <a:solidFill>
                  <a:srgbClr val="00B0F0"/>
                </a:solidFill>
                <a:effectLst>
                  <a:outerShdw blurRad="38100" dist="38100" dir="2700000" algn="tl">
                    <a:srgbClr val="000000">
                      <a:alpha val="43137"/>
                    </a:srgbClr>
                  </a:outerShdw>
                </a:effectLst>
              </a:rPr>
              <a:t>WITHOUT</a:t>
            </a:r>
            <a:r>
              <a:rPr lang="en-US" sz="1600" b="1" i="1" dirty="0">
                <a:solidFill>
                  <a:srgbClr val="00B050"/>
                </a:solidFill>
                <a:effectLst>
                  <a:outerShdw blurRad="38100" dist="38100" dir="2700000" algn="tl">
                    <a:srgbClr val="000000">
                      <a:alpha val="43137"/>
                    </a:srgbClr>
                  </a:outerShdw>
                </a:effectLst>
              </a:rPr>
              <a:t> DECIMALS</a:t>
            </a:r>
            <a:endParaRPr lang="en-US" sz="1600" b="1" dirty="0">
              <a:solidFill>
                <a:srgbClr val="00B050"/>
              </a:solidFill>
              <a:effectLst>
                <a:outerShdw blurRad="38100" dist="38100" dir="2700000" algn="tl">
                  <a:srgbClr val="000000">
                    <a:alpha val="43137"/>
                  </a:srgbClr>
                </a:outerShdw>
              </a:effectLst>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
        <p:nvSpPr>
          <p:cNvPr id="7" name="Content Placeholder 2"/>
          <p:cNvSpPr>
            <a:spLocks noGrp="1"/>
          </p:cNvSpPr>
          <p:nvPr>
            <p:ph idx="1"/>
          </p:nvPr>
        </p:nvSpPr>
        <p:spPr>
          <a:xfrm>
            <a:off x="304800" y="1295400"/>
            <a:ext cx="8839200" cy="5410200"/>
          </a:xfrm>
        </p:spPr>
        <p:txBody>
          <a:bodyPr/>
          <a:lstStyle/>
          <a:p>
            <a:pPr marL="1311275" lvl="0" indent="-1309688">
              <a:spcBef>
                <a:spcPts val="1200"/>
              </a:spcBef>
            </a:pPr>
            <a:r>
              <a:rPr lang="en-US" sz="2400" dirty="0">
                <a:solidFill>
                  <a:srgbClr val="7030A0"/>
                </a:solidFill>
              </a:rPr>
              <a:t>Change % into grams:  62.1% = 62.1 g C, 13.8% = 13.8 g H, </a:t>
            </a:r>
            <a:r>
              <a:rPr lang="en-US" sz="1800" dirty="0">
                <a:solidFill>
                  <a:srgbClr val="7030A0"/>
                </a:solidFill>
              </a:rPr>
              <a:t>etc.</a:t>
            </a:r>
          </a:p>
          <a:p>
            <a:pPr marL="1311275" lvl="0" indent="-1309688">
              <a:spcBef>
                <a:spcPts val="1200"/>
              </a:spcBef>
            </a:pPr>
            <a:r>
              <a:rPr lang="en-US" sz="2400" dirty="0">
                <a:solidFill>
                  <a:srgbClr val="0070C0"/>
                </a:solidFill>
              </a:rPr>
              <a:t>F</a:t>
            </a:r>
            <a:r>
              <a:rPr lang="en-US" sz="2200" dirty="0">
                <a:solidFill>
                  <a:srgbClr val="0070C0"/>
                </a:solidFill>
              </a:rPr>
              <a:t>ind the number of moles of each element in the compound</a:t>
            </a:r>
          </a:p>
          <a:p>
            <a:pPr>
              <a:tabLst>
                <a:tab pos="914400" algn="l"/>
                <a:tab pos="4632325" algn="l"/>
                <a:tab pos="5151438" algn="l"/>
              </a:tabLst>
            </a:pPr>
            <a:r>
              <a:rPr lang="en-US" sz="2400" dirty="0"/>
              <a:t>	62.1 g  x  1 mol / 12.0 g C  	=	5.18 mol C</a:t>
            </a:r>
          </a:p>
          <a:p>
            <a:pPr>
              <a:tabLst>
                <a:tab pos="914400" algn="l"/>
                <a:tab pos="4632325" algn="l"/>
                <a:tab pos="5151438" algn="l"/>
              </a:tabLst>
            </a:pPr>
            <a:r>
              <a:rPr lang="en-US" sz="2400" dirty="0"/>
              <a:t>	13.8 g  x 1 mol / 1.00 g H	=	13.8 mol H</a:t>
            </a:r>
          </a:p>
          <a:p>
            <a:pPr>
              <a:tabLst>
                <a:tab pos="914400" algn="l"/>
                <a:tab pos="4632325" algn="l"/>
                <a:tab pos="5151438" algn="l"/>
              </a:tabLst>
            </a:pPr>
            <a:r>
              <a:rPr lang="en-US" sz="2400" dirty="0"/>
              <a:t>	24.1 g x 1 mol / 14.0 g N	=	</a:t>
            </a:r>
            <a:r>
              <a:rPr lang="en-US" sz="2400" dirty="0">
                <a:solidFill>
                  <a:srgbClr val="FF0000"/>
                </a:solidFill>
              </a:rPr>
              <a:t>1.72 mol N</a:t>
            </a:r>
          </a:p>
          <a:p>
            <a:pPr marL="1265238" lvl="0" indent="-1249363">
              <a:spcBef>
                <a:spcPts val="1200"/>
              </a:spcBef>
            </a:pPr>
            <a:r>
              <a:rPr lang="en-US" sz="2400" dirty="0">
                <a:solidFill>
                  <a:srgbClr val="00B050"/>
                </a:solidFill>
              </a:rPr>
              <a:t>Divide the # moles by the </a:t>
            </a:r>
            <a:r>
              <a:rPr lang="en-US" sz="2400" b="1" u="sng" dirty="0">
                <a:solidFill>
                  <a:srgbClr val="00B050"/>
                </a:solidFill>
              </a:rPr>
              <a:t>smallest</a:t>
            </a:r>
            <a:r>
              <a:rPr lang="en-US" sz="2400" dirty="0">
                <a:solidFill>
                  <a:srgbClr val="00B050"/>
                </a:solidFill>
              </a:rPr>
              <a:t> # moles </a:t>
            </a:r>
          </a:p>
          <a:p>
            <a:pPr>
              <a:tabLst>
                <a:tab pos="808038" algn="l"/>
                <a:tab pos="4343400" algn="l"/>
              </a:tabLst>
            </a:pPr>
            <a:r>
              <a:rPr lang="en-US" sz="2400" dirty="0"/>
              <a:t>	5.18 mol / 1.72 mol  	=  3.01 C</a:t>
            </a:r>
          </a:p>
          <a:p>
            <a:pPr>
              <a:tabLst>
                <a:tab pos="808038" algn="l"/>
                <a:tab pos="4343400" algn="l"/>
              </a:tabLst>
            </a:pPr>
            <a:r>
              <a:rPr lang="en-US" sz="2400" dirty="0"/>
              <a:t>	13.8 mol / 1.72 mol  	=  8.02 H</a:t>
            </a:r>
          </a:p>
          <a:p>
            <a:pPr>
              <a:tabLst>
                <a:tab pos="808038" algn="l"/>
                <a:tab pos="4343400" algn="l"/>
              </a:tabLst>
            </a:pPr>
            <a:r>
              <a:rPr lang="en-US" sz="2400" dirty="0"/>
              <a:t>	1.72 mol / 1.72 mol  	=  1.00 N</a:t>
            </a:r>
          </a:p>
          <a:p>
            <a:pPr marL="1600200" lvl="0" indent="-1600200">
              <a:spcBef>
                <a:spcPts val="1200"/>
              </a:spcBef>
            </a:pPr>
            <a:r>
              <a:rPr lang="en-US" sz="2400" dirty="0">
                <a:solidFill>
                  <a:srgbClr val="7030A0"/>
                </a:solidFill>
              </a:rPr>
              <a:t>Determine a whole # mole ratio … </a:t>
            </a:r>
            <a:r>
              <a:rPr lang="en-US" sz="2000" dirty="0">
                <a:solidFill>
                  <a:srgbClr val="FF0000"/>
                </a:solidFill>
              </a:rPr>
              <a:t>law of definite proportions</a:t>
            </a:r>
            <a:endParaRPr lang="en-US" sz="2400" dirty="0">
              <a:solidFill>
                <a:srgbClr val="7030A0"/>
              </a:solidFill>
            </a:endParaRPr>
          </a:p>
          <a:p>
            <a:r>
              <a:rPr lang="en-US" sz="2400" dirty="0"/>
              <a:t>	C:H:N     3:8:1     	</a:t>
            </a:r>
            <a:r>
              <a:rPr lang="en-US" sz="3600" dirty="0">
                <a:solidFill>
                  <a:srgbClr val="FF0000"/>
                </a:solidFill>
              </a:rPr>
              <a:t>C</a:t>
            </a:r>
            <a:r>
              <a:rPr lang="en-US" sz="3600" baseline="-25000" dirty="0">
                <a:solidFill>
                  <a:srgbClr val="FF0000"/>
                </a:solidFill>
              </a:rPr>
              <a:t>3</a:t>
            </a:r>
            <a:r>
              <a:rPr lang="en-US" sz="3600" dirty="0">
                <a:solidFill>
                  <a:srgbClr val="FF0000"/>
                </a:solidFill>
              </a:rPr>
              <a:t>H</a:t>
            </a:r>
            <a:r>
              <a:rPr lang="en-US" sz="3600" baseline="-25000" dirty="0">
                <a:solidFill>
                  <a:srgbClr val="FF0000"/>
                </a:solidFill>
              </a:rPr>
              <a:t>8</a:t>
            </a:r>
            <a:r>
              <a:rPr lang="en-US" sz="3600" dirty="0">
                <a:solidFill>
                  <a:srgbClr val="FF0000"/>
                </a:solidFill>
              </a:rPr>
              <a:t>N</a:t>
            </a:r>
            <a:r>
              <a:rPr lang="en-US" sz="2400" dirty="0"/>
              <a:t>	</a:t>
            </a:r>
          </a:p>
        </p:txBody>
      </p:sp>
    </p:spTree>
    <p:extLst>
      <p:ext uri="{BB962C8B-B14F-4D97-AF65-F5344CB8AC3E}">
        <p14:creationId xmlns:p14="http://schemas.microsoft.com/office/powerpoint/2010/main" val="17954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4083">
                                            <p:txEl>
                                              <p:pRg st="2" end="2"/>
                                            </p:txEl>
                                          </p:spTgt>
                                        </p:tgtEl>
                                        <p:attrNameLst>
                                          <p:attrName>style.visibility</p:attrName>
                                        </p:attrNameLst>
                                      </p:cBhvr>
                                      <p:to>
                                        <p:strVal val="visible"/>
                                      </p:to>
                                    </p:set>
                                    <p:animEffect transition="in" filter="fade">
                                      <p:cBhvr>
                                        <p:cTn id="7" dur="500"/>
                                        <p:tgtEl>
                                          <p:spTgt spid="814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fade">
                                      <p:cBhvr>
                                        <p:cTn id="6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991600" cy="5791200"/>
          </a:xfrm>
        </p:spPr>
        <p:txBody>
          <a:bodyPr/>
          <a:lstStyle/>
          <a:p>
            <a:pPr>
              <a:spcBef>
                <a:spcPts val="1200"/>
              </a:spcBef>
            </a:pPr>
            <a:r>
              <a:rPr lang="en-US" altLang="en-US" sz="2800" dirty="0"/>
              <a:t>The molecular formula of a compound is either the same as its experimentally determined empirical formula, or it is a simple whole-number multiple of its empirical formula. </a:t>
            </a:r>
          </a:p>
          <a:p>
            <a:pPr>
              <a:spcBef>
                <a:spcPts val="1200"/>
              </a:spcBef>
            </a:pPr>
            <a:endParaRPr lang="en-US" altLang="en-US" sz="800" dirty="0"/>
          </a:p>
          <a:p>
            <a:pPr marL="1600200" lvl="0" indent="-1600200">
              <a:spcBef>
                <a:spcPts val="1200"/>
              </a:spcBef>
            </a:pPr>
            <a:r>
              <a:rPr lang="en-US" sz="2800" dirty="0">
                <a:solidFill>
                  <a:srgbClr val="FF0000"/>
                </a:solidFill>
              </a:rPr>
              <a:t>Step 1</a:t>
            </a:r>
            <a:r>
              <a:rPr lang="en-US" sz="2800" dirty="0"/>
              <a:t> </a:t>
            </a:r>
            <a:r>
              <a:rPr lang="en-US" sz="2800" dirty="0">
                <a:sym typeface="Wingdings"/>
              </a:rPr>
              <a:t></a:t>
            </a:r>
            <a:r>
              <a:rPr lang="en-US" sz="2800" dirty="0"/>
              <a:t> </a:t>
            </a:r>
            <a:r>
              <a:rPr lang="en-US" sz="2800" dirty="0">
                <a:solidFill>
                  <a:srgbClr val="0070C0"/>
                </a:solidFill>
              </a:rPr>
              <a:t>Determine the molar mass of the empirical formula.</a:t>
            </a:r>
          </a:p>
          <a:p>
            <a:pPr marL="1600200" lvl="0" indent="-1600200">
              <a:spcBef>
                <a:spcPts val="1200"/>
              </a:spcBef>
            </a:pPr>
            <a:r>
              <a:rPr lang="en-US" sz="2800" dirty="0">
                <a:solidFill>
                  <a:srgbClr val="FF0000"/>
                </a:solidFill>
              </a:rPr>
              <a:t>Step 2</a:t>
            </a:r>
            <a:r>
              <a:rPr lang="en-US" sz="2800" dirty="0"/>
              <a:t> </a:t>
            </a:r>
            <a:r>
              <a:rPr lang="en-US" sz="2800" dirty="0">
                <a:sym typeface="Wingdings"/>
              </a:rPr>
              <a:t>	</a:t>
            </a:r>
            <a:r>
              <a:rPr lang="en-US" sz="2800" dirty="0">
                <a:solidFill>
                  <a:srgbClr val="00B050"/>
                </a:solidFill>
              </a:rPr>
              <a:t>Determine the </a:t>
            </a:r>
            <a:r>
              <a:rPr lang="en-US" sz="2800" b="1" dirty="0">
                <a:solidFill>
                  <a:srgbClr val="00B050"/>
                </a:solidFill>
              </a:rPr>
              <a:t>mass ratio</a:t>
            </a:r>
            <a:r>
              <a:rPr lang="en-US" sz="2800" dirty="0">
                <a:solidFill>
                  <a:srgbClr val="00B050"/>
                </a:solidFill>
              </a:rPr>
              <a:t> of the molecular formula / empirical formula.</a:t>
            </a:r>
          </a:p>
          <a:p>
            <a:pPr marL="1600200" lvl="0" indent="-1600200">
              <a:spcBef>
                <a:spcPts val="1200"/>
              </a:spcBef>
            </a:pPr>
            <a:r>
              <a:rPr lang="en-US" sz="2800" dirty="0">
                <a:solidFill>
                  <a:srgbClr val="FF0000"/>
                </a:solidFill>
              </a:rPr>
              <a:t>Step 3</a:t>
            </a:r>
            <a:r>
              <a:rPr lang="en-US" sz="2800" dirty="0"/>
              <a:t> </a:t>
            </a:r>
            <a:r>
              <a:rPr lang="en-US" sz="2800" dirty="0">
                <a:sym typeface="Wingdings"/>
              </a:rPr>
              <a:t></a:t>
            </a:r>
            <a:r>
              <a:rPr lang="en-US" sz="2800" dirty="0"/>
              <a:t> </a:t>
            </a:r>
            <a:r>
              <a:rPr lang="en-US" sz="2800" dirty="0">
                <a:solidFill>
                  <a:srgbClr val="7030A0"/>
                </a:solidFill>
              </a:rPr>
              <a:t>Multiply subscripts by the </a:t>
            </a:r>
            <a:r>
              <a:rPr lang="en-US" sz="2800" b="1" dirty="0">
                <a:solidFill>
                  <a:srgbClr val="7030A0"/>
                </a:solidFill>
              </a:rPr>
              <a:t>mass ratio.</a:t>
            </a:r>
            <a:endParaRPr lang="en-US" sz="2800" dirty="0">
              <a:solidFill>
                <a:srgbClr val="7030A0"/>
              </a:solidFill>
            </a:endParaRPr>
          </a:p>
          <a:p>
            <a:pPr marL="1600200" lvl="0" indent="-1600200">
              <a:spcBef>
                <a:spcPts val="1200"/>
              </a:spcBef>
            </a:pPr>
            <a:endParaRPr lang="en-US" sz="2800" dirty="0">
              <a:solidFill>
                <a:srgbClr val="7030A0"/>
              </a:solidFill>
            </a:endParaRPr>
          </a:p>
          <a:p>
            <a:endParaRPr lang="en-US" dirty="0"/>
          </a:p>
        </p:txBody>
      </p:sp>
      <p:sp>
        <p:nvSpPr>
          <p:cNvPr id="5" name="Rectangle 4"/>
          <p:cNvSpPr txBox="1">
            <a:spLocks noChangeArrowheads="1"/>
          </p:cNvSpPr>
          <p:nvPr/>
        </p:nvSpPr>
        <p:spPr bwMode="auto">
          <a:xfrm>
            <a:off x="1676400" y="152400"/>
            <a:ext cx="72390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dirty="0">
                <a:solidFill>
                  <a:srgbClr val="C00000"/>
                </a:solidFill>
              </a:rPr>
              <a:t>Determining Molecular Formulas</a:t>
            </a:r>
          </a:p>
        </p:txBody>
      </p:sp>
      <p:pic>
        <p:nvPicPr>
          <p:cNvPr id="7" name="Picture 6"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19051" y="44450"/>
            <a:ext cx="1200149" cy="972820"/>
          </a:xfrm>
          <a:prstGeom prst="rect">
            <a:avLst/>
          </a:prstGeom>
        </p:spPr>
      </p:pic>
    </p:spTree>
    <p:extLst>
      <p:ext uri="{BB962C8B-B14F-4D97-AF65-F5344CB8AC3E}">
        <p14:creationId xmlns:p14="http://schemas.microsoft.com/office/powerpoint/2010/main" val="23352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991600" cy="5410200"/>
          </a:xfrm>
        </p:spPr>
        <p:txBody>
          <a:bodyPr/>
          <a:lstStyle/>
          <a:p>
            <a:pPr>
              <a:spcBef>
                <a:spcPts val="1200"/>
              </a:spcBef>
            </a:pPr>
            <a:r>
              <a:rPr lang="en-US" altLang="en-US" sz="2400" dirty="0"/>
              <a:t>What is the molecular formula of a compound with the empirical formula </a:t>
            </a:r>
            <a:r>
              <a:rPr lang="en-US" altLang="en-US" sz="2400" dirty="0" err="1"/>
              <a:t>CClN</a:t>
            </a:r>
            <a:r>
              <a:rPr lang="en-US" altLang="en-US" sz="2400" dirty="0"/>
              <a:t> and a molar mass of 184.5 g/</a:t>
            </a:r>
            <a:r>
              <a:rPr lang="en-US" altLang="en-US" sz="2400" dirty="0" err="1"/>
              <a:t>mol</a:t>
            </a:r>
            <a:r>
              <a:rPr lang="en-US" altLang="en-US" sz="2400" dirty="0"/>
              <a:t>?</a:t>
            </a:r>
          </a:p>
          <a:p>
            <a:pPr marL="1311275" lvl="0" indent="-1311275">
              <a:spcBef>
                <a:spcPts val="1200"/>
              </a:spcBef>
            </a:pPr>
            <a:r>
              <a:rPr lang="en-US" sz="2400" dirty="0">
                <a:solidFill>
                  <a:srgbClr val="FF0000"/>
                </a:solidFill>
              </a:rPr>
              <a:t>Step 1</a:t>
            </a:r>
            <a:r>
              <a:rPr lang="en-US" sz="2400" dirty="0"/>
              <a:t> </a:t>
            </a:r>
            <a:r>
              <a:rPr lang="en-US" sz="2400" dirty="0">
                <a:sym typeface="Wingdings"/>
              </a:rPr>
              <a:t>	</a:t>
            </a:r>
            <a:r>
              <a:rPr lang="en-US" sz="2400" dirty="0">
                <a:solidFill>
                  <a:srgbClr val="0070C0"/>
                </a:solidFill>
              </a:rPr>
              <a:t>determine the molar mass of the empirical formula</a:t>
            </a:r>
          </a:p>
          <a:p>
            <a:pPr marL="228286">
              <a:spcBef>
                <a:spcPts val="601"/>
              </a:spcBef>
              <a:tabLst>
                <a:tab pos="746125" algn="l"/>
                <a:tab pos="1265238" algn="l"/>
                <a:tab pos="3551238" algn="l"/>
              </a:tabLst>
            </a:pPr>
            <a:r>
              <a:rPr lang="en-US" sz="2400" dirty="0"/>
              <a:t>	</a:t>
            </a:r>
          </a:p>
          <a:p>
            <a:pPr marL="228286">
              <a:spcBef>
                <a:spcPts val="601"/>
              </a:spcBef>
              <a:tabLst>
                <a:tab pos="746125" algn="l"/>
                <a:tab pos="1265238" algn="l"/>
                <a:tab pos="3551238" algn="l"/>
              </a:tabLst>
            </a:pPr>
            <a:endParaRPr lang="en-US" sz="2400" dirty="0">
              <a:solidFill>
                <a:srgbClr val="FF0000"/>
              </a:solidFill>
            </a:endParaRPr>
          </a:p>
          <a:p>
            <a:pPr marL="228286">
              <a:spcBef>
                <a:spcPts val="601"/>
              </a:spcBef>
              <a:tabLst>
                <a:tab pos="746125" algn="l"/>
                <a:tab pos="1265238" algn="l"/>
                <a:tab pos="3551238" algn="l"/>
              </a:tabLst>
            </a:pPr>
            <a:endParaRPr lang="en-US" sz="2400" dirty="0">
              <a:solidFill>
                <a:srgbClr val="FF0000"/>
              </a:solidFill>
            </a:endParaRPr>
          </a:p>
          <a:p>
            <a:pPr marL="228286">
              <a:spcBef>
                <a:spcPts val="601"/>
              </a:spcBef>
              <a:tabLst>
                <a:tab pos="746125" algn="l"/>
                <a:tab pos="1265238" algn="l"/>
                <a:tab pos="3551238" algn="l"/>
              </a:tabLst>
            </a:pPr>
            <a:endParaRPr lang="en-US" sz="2400" dirty="0">
              <a:solidFill>
                <a:srgbClr val="FF0000"/>
              </a:solidFill>
            </a:endParaRPr>
          </a:p>
          <a:p>
            <a:pPr marL="1311275" lvl="0" indent="-1311275">
              <a:spcBef>
                <a:spcPts val="1200"/>
              </a:spcBef>
            </a:pPr>
            <a:r>
              <a:rPr lang="en-US" sz="2400" dirty="0">
                <a:solidFill>
                  <a:srgbClr val="FF0000"/>
                </a:solidFill>
              </a:rPr>
              <a:t>Step 2</a:t>
            </a:r>
            <a:r>
              <a:rPr lang="en-US" sz="2400" dirty="0"/>
              <a:t> </a:t>
            </a:r>
            <a:r>
              <a:rPr lang="en-US" sz="2400" dirty="0">
                <a:sym typeface="Wingdings"/>
              </a:rPr>
              <a:t>	</a:t>
            </a:r>
            <a:r>
              <a:rPr lang="en-US" sz="2400" dirty="0">
                <a:solidFill>
                  <a:srgbClr val="00B050"/>
                </a:solidFill>
              </a:rPr>
              <a:t>determine the </a:t>
            </a:r>
            <a:r>
              <a:rPr lang="en-US" sz="2400" b="1" dirty="0">
                <a:solidFill>
                  <a:srgbClr val="00B050"/>
                </a:solidFill>
              </a:rPr>
              <a:t>mass ratio</a:t>
            </a:r>
            <a:r>
              <a:rPr lang="en-US" sz="2400" dirty="0">
                <a:solidFill>
                  <a:srgbClr val="00B050"/>
                </a:solidFill>
              </a:rPr>
              <a:t> of the molecular formula / empirical formula</a:t>
            </a:r>
          </a:p>
          <a:p>
            <a:pPr marL="1311275" lvl="0" indent="-1311275">
              <a:spcBef>
                <a:spcPts val="1200"/>
              </a:spcBef>
            </a:pPr>
            <a:r>
              <a:rPr lang="en-US" sz="2400" dirty="0">
                <a:solidFill>
                  <a:srgbClr val="FF0000"/>
                </a:solidFill>
              </a:rPr>
              <a:t>Step 3</a:t>
            </a:r>
            <a:r>
              <a:rPr lang="en-US" sz="2400" dirty="0"/>
              <a:t> </a:t>
            </a:r>
            <a:r>
              <a:rPr lang="en-US" sz="2400" dirty="0">
                <a:sym typeface="Wingdings"/>
              </a:rPr>
              <a:t></a:t>
            </a:r>
            <a:r>
              <a:rPr lang="en-US" sz="2400" dirty="0"/>
              <a:t> </a:t>
            </a:r>
            <a:r>
              <a:rPr lang="en-US" sz="2400" dirty="0">
                <a:solidFill>
                  <a:srgbClr val="7030A0"/>
                </a:solidFill>
              </a:rPr>
              <a:t>multiply subscripts by the </a:t>
            </a:r>
            <a:r>
              <a:rPr lang="en-US" sz="2400" b="1" dirty="0">
                <a:solidFill>
                  <a:srgbClr val="7030A0"/>
                </a:solidFill>
              </a:rPr>
              <a:t>mass ratio</a:t>
            </a:r>
            <a:endParaRPr lang="en-US" sz="2400" dirty="0">
              <a:solidFill>
                <a:srgbClr val="7030A0"/>
              </a:solidFill>
            </a:endParaRPr>
          </a:p>
        </p:txBody>
      </p:sp>
      <p:sp>
        <p:nvSpPr>
          <p:cNvPr id="5" name="Rectangle 4"/>
          <p:cNvSpPr txBox="1">
            <a:spLocks noChangeArrowheads="1"/>
          </p:cNvSpPr>
          <p:nvPr/>
        </p:nvSpPr>
        <p:spPr bwMode="auto">
          <a:xfrm>
            <a:off x="1676400" y="152400"/>
            <a:ext cx="72390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dirty="0">
                <a:solidFill>
                  <a:srgbClr val="C00000"/>
                </a:solidFill>
              </a:rPr>
              <a:t>Determining Molecular Formulas</a:t>
            </a:r>
          </a:p>
        </p:txBody>
      </p:sp>
      <p:pic>
        <p:nvPicPr>
          <p:cNvPr id="7" name="Picture 6"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19051" y="44450"/>
            <a:ext cx="1200149" cy="972820"/>
          </a:xfrm>
          <a:prstGeom prst="rect">
            <a:avLst/>
          </a:prstGeom>
        </p:spPr>
      </p:pic>
    </p:spTree>
    <p:extLst>
      <p:ext uri="{BB962C8B-B14F-4D97-AF65-F5344CB8AC3E}">
        <p14:creationId xmlns:p14="http://schemas.microsoft.com/office/powerpoint/2010/main" val="31320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574980" y="0"/>
            <a:ext cx="4569020" cy="6858000"/>
          </a:xfrm>
        </p:spPr>
        <p:txBody>
          <a:bodyPr lIns="182629" tIns="91313" rIns="182629"/>
          <a:lstStyle/>
          <a:p>
            <a:r>
              <a:rPr lang="en-US" dirty="0">
                <a:solidFill>
                  <a:srgbClr val="7030A0"/>
                </a:solidFill>
              </a:rPr>
              <a:t>Consider calcium nitrate, Ca(NO</a:t>
            </a:r>
            <a:r>
              <a:rPr lang="en-US" baseline="-25000" dirty="0">
                <a:solidFill>
                  <a:srgbClr val="7030A0"/>
                </a:solidFill>
              </a:rPr>
              <a:t>3</a:t>
            </a:r>
            <a:r>
              <a:rPr lang="en-US" dirty="0">
                <a:solidFill>
                  <a:srgbClr val="7030A0"/>
                </a:solidFill>
              </a:rPr>
              <a:t>)</a:t>
            </a:r>
            <a:r>
              <a:rPr lang="en-US" baseline="-25000" dirty="0">
                <a:solidFill>
                  <a:srgbClr val="7030A0"/>
                </a:solidFill>
              </a:rPr>
              <a:t>2</a:t>
            </a:r>
            <a:r>
              <a:rPr lang="en-US" dirty="0">
                <a:solidFill>
                  <a:srgbClr val="7030A0"/>
                </a:solidFill>
              </a:rPr>
              <a:t>. What do the subscripts represent? How many atoms of each element are there?</a:t>
            </a:r>
          </a:p>
          <a:p>
            <a:pPr marL="359609" indent="-359609"/>
            <a:r>
              <a:rPr lang="en-US" dirty="0">
                <a:solidFill>
                  <a:srgbClr val="FF0000"/>
                </a:solidFill>
              </a:rPr>
              <a:t>	</a:t>
            </a:r>
          </a:p>
          <a:p>
            <a:endParaRPr lang="en-US" dirty="0">
              <a:solidFill>
                <a:srgbClr val="FF0000"/>
              </a:solidFill>
            </a:endParaRPr>
          </a:p>
          <a:p>
            <a:r>
              <a:rPr lang="en-US" dirty="0"/>
              <a:t>What is the molar mass of calcium nitrate?</a:t>
            </a:r>
          </a:p>
          <a:p>
            <a:pPr marL="228286">
              <a:lnSpc>
                <a:spcPct val="100000"/>
              </a:lnSpc>
              <a:spcBef>
                <a:spcPts val="0"/>
              </a:spcBef>
              <a:tabLst>
                <a:tab pos="684854" algn="l"/>
                <a:tab pos="2176639" algn="l"/>
              </a:tabLst>
            </a:pPr>
            <a:endParaRPr lang="en-US" dirty="0">
              <a:solidFill>
                <a:srgbClr val="00B05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a:p>
            <a:r>
              <a:rPr lang="en-US" dirty="0">
                <a:solidFill>
                  <a:srgbClr val="7030A0"/>
                </a:solidFill>
              </a:rPr>
              <a:t>If a sample contains 21.2 g N</a:t>
            </a:r>
            <a:r>
              <a:rPr lang="en-US" baseline="-25000" dirty="0">
                <a:solidFill>
                  <a:srgbClr val="7030A0"/>
                </a:solidFill>
              </a:rPr>
              <a:t>2</a:t>
            </a:r>
            <a:r>
              <a:rPr lang="en-US" dirty="0">
                <a:solidFill>
                  <a:srgbClr val="7030A0"/>
                </a:solidFill>
              </a:rPr>
              <a:t>, how many moles of N</a:t>
            </a:r>
            <a:r>
              <a:rPr lang="en-US" baseline="-25000" dirty="0">
                <a:solidFill>
                  <a:srgbClr val="7030A0"/>
                </a:solidFill>
              </a:rPr>
              <a:t>2</a:t>
            </a:r>
            <a:r>
              <a:rPr lang="en-US" dirty="0">
                <a:solidFill>
                  <a:srgbClr val="7030A0"/>
                </a:solidFill>
              </a:rPr>
              <a:t> does it contain?</a:t>
            </a:r>
          </a:p>
          <a:p>
            <a:pPr marL="479476" indent="-479476"/>
            <a:r>
              <a:rPr lang="en-US" dirty="0"/>
              <a:t>	</a:t>
            </a:r>
            <a:endParaRPr lang="en-US" dirty="0">
              <a:solidFill>
                <a:srgbClr val="FF0000"/>
              </a:solidFill>
            </a:endParaRPr>
          </a:p>
          <a:p>
            <a:r>
              <a:rPr lang="en-US" dirty="0"/>
              <a:t>How many liters of N</a:t>
            </a:r>
            <a:r>
              <a:rPr lang="en-US" baseline="-25000" dirty="0"/>
              <a:t>2</a:t>
            </a:r>
            <a:r>
              <a:rPr lang="en-US" dirty="0"/>
              <a:t> gas is this?</a:t>
            </a:r>
          </a:p>
          <a:p>
            <a:endParaRPr lang="en-US" dirty="0"/>
          </a:p>
          <a:p>
            <a:r>
              <a:rPr lang="en-US" dirty="0">
                <a:solidFill>
                  <a:srgbClr val="00B050"/>
                </a:solidFill>
              </a:rPr>
              <a:t>How many molecules of N</a:t>
            </a:r>
            <a:r>
              <a:rPr lang="en-US" baseline="-25000" dirty="0">
                <a:solidFill>
                  <a:srgbClr val="00B050"/>
                </a:solidFill>
              </a:rPr>
              <a:t>2</a:t>
            </a:r>
            <a:r>
              <a:rPr lang="en-US" dirty="0">
                <a:solidFill>
                  <a:srgbClr val="00B050"/>
                </a:solidFill>
              </a:rPr>
              <a:t> gas is this?</a:t>
            </a:r>
          </a:p>
          <a:p>
            <a:pPr marL="479476" indent="-479476"/>
            <a:r>
              <a:rPr lang="en-US" dirty="0"/>
              <a:t>	</a:t>
            </a:r>
            <a:endParaRPr lang="en-US" dirty="0">
              <a:solidFill>
                <a:srgbClr val="FF0000"/>
              </a:solidFill>
            </a:endParaRPr>
          </a:p>
        </p:txBody>
      </p:sp>
      <p:sp>
        <p:nvSpPr>
          <p:cNvPr id="9" name="Content Placeholder 8"/>
          <p:cNvSpPr>
            <a:spLocks noGrp="1"/>
          </p:cNvSpPr>
          <p:nvPr>
            <p:ph sz="quarter" idx="16"/>
          </p:nvPr>
        </p:nvSpPr>
        <p:spPr/>
        <p:txBody>
          <a:bodyPr lIns="182629" tIns="91313" bIns="91313"/>
          <a:lstStyle/>
          <a:p>
            <a:r>
              <a:rPr lang="en-US" dirty="0"/>
              <a:t>Use the periodic table to find the molar mass of each of the following elements.</a:t>
            </a:r>
          </a:p>
          <a:p>
            <a:r>
              <a:rPr lang="en-US" dirty="0"/>
              <a:t>Sodium (Na): </a:t>
            </a:r>
            <a:r>
              <a:rPr lang="en-US" dirty="0">
                <a:solidFill>
                  <a:srgbClr val="FF0000"/>
                </a:solidFill>
              </a:rPr>
              <a:t> </a:t>
            </a:r>
          </a:p>
          <a:p>
            <a:r>
              <a:rPr lang="en-US" dirty="0"/>
              <a:t>Oxygen (O): </a:t>
            </a:r>
            <a:r>
              <a:rPr lang="en-US" dirty="0">
                <a:solidFill>
                  <a:srgbClr val="FF0000"/>
                </a:solidFill>
              </a:rPr>
              <a:t> </a:t>
            </a:r>
          </a:p>
          <a:p>
            <a:r>
              <a:rPr lang="en-US" dirty="0"/>
              <a:t>Carbon (C): </a:t>
            </a:r>
            <a:r>
              <a:rPr lang="en-US" dirty="0">
                <a:solidFill>
                  <a:srgbClr val="FF0000"/>
                </a:solidFill>
              </a:rPr>
              <a:t> </a:t>
            </a:r>
          </a:p>
          <a:p>
            <a:endParaRPr lang="en-US" dirty="0"/>
          </a:p>
          <a:p>
            <a:r>
              <a:rPr lang="en-US" dirty="0">
                <a:solidFill>
                  <a:srgbClr val="7030A0"/>
                </a:solidFill>
              </a:rPr>
              <a:t>Consider sodium oxide, Na</a:t>
            </a:r>
            <a:r>
              <a:rPr lang="en-US" baseline="-25000" dirty="0">
                <a:solidFill>
                  <a:srgbClr val="7030A0"/>
                </a:solidFill>
              </a:rPr>
              <a:t>2</a:t>
            </a:r>
            <a:r>
              <a:rPr lang="en-US" dirty="0">
                <a:solidFill>
                  <a:srgbClr val="7030A0"/>
                </a:solidFill>
              </a:rPr>
              <a:t>O. What do the subscripts represent?</a:t>
            </a:r>
          </a:p>
          <a:p>
            <a:pPr marL="234626" indent="-22195"/>
            <a:endParaRPr lang="en-US" dirty="0">
              <a:solidFill>
                <a:srgbClr val="FF0000"/>
              </a:solidFill>
            </a:endParaRPr>
          </a:p>
          <a:p>
            <a:endParaRPr lang="en-US" dirty="0">
              <a:solidFill>
                <a:srgbClr val="FF0000"/>
              </a:solidFill>
            </a:endParaRPr>
          </a:p>
          <a:p>
            <a:r>
              <a:rPr lang="en-US" dirty="0">
                <a:solidFill>
                  <a:srgbClr val="00B050"/>
                </a:solidFill>
              </a:rPr>
              <a:t>What is the molar mass of sodium oxide?</a:t>
            </a:r>
          </a:p>
          <a:p>
            <a:pPr marL="228286">
              <a:lnSpc>
                <a:spcPct val="100000"/>
              </a:lnSpc>
              <a:spcBef>
                <a:spcPts val="0"/>
              </a:spcBef>
              <a:tabLst>
                <a:tab pos="684854" algn="l"/>
                <a:tab pos="2176639" algn="l"/>
              </a:tabLst>
            </a:pPr>
            <a:endParaRPr lang="en-US" dirty="0">
              <a:solidFill>
                <a:srgbClr val="00B050"/>
              </a:solidFill>
            </a:endParaRP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
        <p:nvSpPr>
          <p:cNvPr id="7" name="Title 5"/>
          <p:cNvSpPr txBox="1">
            <a:spLocks/>
          </p:cNvSpPr>
          <p:nvPr/>
        </p:nvSpPr>
        <p:spPr bwMode="auto">
          <a:xfrm>
            <a:off x="6" y="-10"/>
            <a:ext cx="4571995"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a:lstStyle>
          <a:p>
            <a:r>
              <a:rPr lang="en-US" kern="0"/>
              <a:t>	Review Molar Quantities</a:t>
            </a:r>
            <a:endParaRPr lang="en-US" kern="0" dirty="0"/>
          </a:p>
        </p:txBody>
      </p:sp>
      <p:pic>
        <p:nvPicPr>
          <p:cNvPr id="11" name="Picture 10"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0932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8" end="8"/>
                                            </p:txEl>
                                          </p:spTgt>
                                        </p:tgtEl>
                                        <p:attrNameLst>
                                          <p:attrName>style.visibility</p:attrName>
                                        </p:attrNameLst>
                                      </p:cBhvr>
                                      <p:to>
                                        <p:strVal val="visible"/>
                                      </p:to>
                                    </p:set>
                                    <p:animEffect transition="in" filter="fade">
                                      <p:cBhvr>
                                        <p:cTn id="12" dur="500"/>
                                        <p:tgtEl>
                                          <p:spTgt spid="9">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991600" cy="5410200"/>
          </a:xfrm>
        </p:spPr>
        <p:txBody>
          <a:bodyPr/>
          <a:lstStyle/>
          <a:p>
            <a:pPr>
              <a:spcBef>
                <a:spcPts val="1200"/>
              </a:spcBef>
            </a:pPr>
            <a:r>
              <a:rPr lang="en-US" altLang="en-US" sz="2400" dirty="0"/>
              <a:t>What is the molecular formula of a compound with the empirical formula </a:t>
            </a:r>
            <a:r>
              <a:rPr lang="en-US" altLang="en-US" sz="2400" dirty="0" err="1"/>
              <a:t>CClN</a:t>
            </a:r>
            <a:r>
              <a:rPr lang="en-US" altLang="en-US" sz="2400" dirty="0"/>
              <a:t> and a molar mass of 184.5 g/</a:t>
            </a:r>
            <a:r>
              <a:rPr lang="en-US" altLang="en-US" sz="2400" dirty="0" err="1"/>
              <a:t>mol</a:t>
            </a:r>
            <a:r>
              <a:rPr lang="en-US" altLang="en-US" sz="2400" dirty="0"/>
              <a:t>?</a:t>
            </a:r>
          </a:p>
          <a:p>
            <a:pPr>
              <a:spcBef>
                <a:spcPts val="1200"/>
              </a:spcBef>
            </a:pPr>
            <a:endParaRPr lang="en-US" altLang="en-US" sz="800" dirty="0"/>
          </a:p>
          <a:p>
            <a:pPr marL="1311275" lvl="0" indent="-1311275">
              <a:spcBef>
                <a:spcPts val="1200"/>
              </a:spcBef>
            </a:pPr>
            <a:r>
              <a:rPr lang="en-US" sz="2400" dirty="0">
                <a:solidFill>
                  <a:srgbClr val="FF0000"/>
                </a:solidFill>
              </a:rPr>
              <a:t>Step 1</a:t>
            </a:r>
            <a:r>
              <a:rPr lang="en-US" sz="2400" dirty="0"/>
              <a:t> </a:t>
            </a:r>
            <a:r>
              <a:rPr lang="en-US" sz="2400" dirty="0">
                <a:sym typeface="Wingdings"/>
              </a:rPr>
              <a:t>	</a:t>
            </a:r>
            <a:r>
              <a:rPr lang="en-US" sz="2400" dirty="0">
                <a:solidFill>
                  <a:srgbClr val="0070C0"/>
                </a:solidFill>
              </a:rPr>
              <a:t>determine the molar mass of the empirical formula</a:t>
            </a:r>
          </a:p>
          <a:p>
            <a:pPr marL="228286">
              <a:spcBef>
                <a:spcPts val="601"/>
              </a:spcBef>
              <a:tabLst>
                <a:tab pos="746125" algn="l"/>
                <a:tab pos="1265238" algn="l"/>
                <a:tab pos="3551238" algn="l"/>
              </a:tabLst>
            </a:pPr>
            <a:r>
              <a:rPr lang="en-US" sz="2400" dirty="0"/>
              <a:t>	</a:t>
            </a:r>
            <a:r>
              <a:rPr lang="en-US" sz="2400" dirty="0">
                <a:solidFill>
                  <a:srgbClr val="7030A0"/>
                </a:solidFill>
              </a:rPr>
              <a:t>C	1 x 12.01 g/mol	</a:t>
            </a:r>
          </a:p>
          <a:p>
            <a:pPr marL="228286">
              <a:spcBef>
                <a:spcPts val="0"/>
              </a:spcBef>
              <a:tabLst>
                <a:tab pos="746125" algn="l"/>
                <a:tab pos="1265238" algn="l"/>
                <a:tab pos="3551238" algn="l"/>
              </a:tabLst>
            </a:pPr>
            <a:r>
              <a:rPr lang="en-US" sz="2400" dirty="0">
                <a:solidFill>
                  <a:srgbClr val="7030A0"/>
                </a:solidFill>
              </a:rPr>
              <a:t>	Cl	1 x 35.45 g/</a:t>
            </a:r>
            <a:r>
              <a:rPr lang="en-US" sz="2400" dirty="0" err="1">
                <a:solidFill>
                  <a:srgbClr val="7030A0"/>
                </a:solidFill>
              </a:rPr>
              <a:t>mol</a:t>
            </a:r>
            <a:r>
              <a:rPr lang="en-US" sz="2400" dirty="0">
                <a:solidFill>
                  <a:srgbClr val="7030A0"/>
                </a:solidFill>
              </a:rPr>
              <a:t>	</a:t>
            </a:r>
          </a:p>
          <a:p>
            <a:pPr marL="228286">
              <a:spcBef>
                <a:spcPts val="0"/>
              </a:spcBef>
              <a:tabLst>
                <a:tab pos="746125" algn="l"/>
                <a:tab pos="1265238" algn="l"/>
                <a:tab pos="3551238" algn="l"/>
              </a:tabLst>
            </a:pPr>
            <a:r>
              <a:rPr lang="en-US" sz="2400" dirty="0">
                <a:solidFill>
                  <a:srgbClr val="7030A0"/>
                </a:solidFill>
              </a:rPr>
              <a:t>	N	1 x </a:t>
            </a:r>
            <a:r>
              <a:rPr lang="en-US" sz="2400" u="sng" dirty="0">
                <a:solidFill>
                  <a:srgbClr val="7030A0"/>
                </a:solidFill>
              </a:rPr>
              <a:t>14.01 g/</a:t>
            </a:r>
            <a:r>
              <a:rPr lang="en-US" sz="2400" u="sng" dirty="0" err="1">
                <a:solidFill>
                  <a:srgbClr val="7030A0"/>
                </a:solidFill>
              </a:rPr>
              <a:t>mol</a:t>
            </a:r>
            <a:r>
              <a:rPr lang="en-US" sz="2400" dirty="0">
                <a:solidFill>
                  <a:srgbClr val="00B050"/>
                </a:solidFill>
              </a:rPr>
              <a:t>	</a:t>
            </a:r>
          </a:p>
          <a:p>
            <a:pPr marL="228286">
              <a:spcBef>
                <a:spcPts val="0"/>
              </a:spcBef>
              <a:tabLst>
                <a:tab pos="1539875" algn="l"/>
              </a:tabLst>
            </a:pPr>
            <a:r>
              <a:rPr lang="en-US" sz="2400" dirty="0"/>
              <a:t>	</a:t>
            </a:r>
            <a:r>
              <a:rPr lang="en-US" sz="2400" dirty="0">
                <a:solidFill>
                  <a:srgbClr val="0070C0"/>
                </a:solidFill>
              </a:rPr>
              <a:t>= </a:t>
            </a:r>
            <a:r>
              <a:rPr lang="en-US" sz="2400" dirty="0">
                <a:solidFill>
                  <a:srgbClr val="FF0000"/>
                </a:solidFill>
              </a:rPr>
              <a:t>61.47 g/</a:t>
            </a:r>
            <a:r>
              <a:rPr lang="en-US" sz="2400" dirty="0" err="1">
                <a:solidFill>
                  <a:srgbClr val="FF0000"/>
                </a:solidFill>
              </a:rPr>
              <a:t>mol</a:t>
            </a:r>
            <a:endParaRPr lang="en-US" sz="2400" dirty="0">
              <a:solidFill>
                <a:srgbClr val="FF0000"/>
              </a:solidFill>
            </a:endParaRPr>
          </a:p>
          <a:p>
            <a:pPr marL="1311275" lvl="0" indent="-1311275">
              <a:spcBef>
                <a:spcPts val="1200"/>
              </a:spcBef>
            </a:pPr>
            <a:r>
              <a:rPr lang="en-US" sz="2400" dirty="0">
                <a:solidFill>
                  <a:srgbClr val="FF0000"/>
                </a:solidFill>
              </a:rPr>
              <a:t>Step 2</a:t>
            </a:r>
            <a:r>
              <a:rPr lang="en-US" sz="2400" dirty="0"/>
              <a:t> </a:t>
            </a:r>
            <a:r>
              <a:rPr lang="en-US" sz="2400" dirty="0">
                <a:sym typeface="Wingdings"/>
              </a:rPr>
              <a:t>	</a:t>
            </a:r>
            <a:r>
              <a:rPr lang="en-US" sz="2400" dirty="0">
                <a:solidFill>
                  <a:srgbClr val="00B050"/>
                </a:solidFill>
              </a:rPr>
              <a:t>determine the </a:t>
            </a:r>
            <a:r>
              <a:rPr lang="en-US" sz="2400" b="1" dirty="0">
                <a:solidFill>
                  <a:srgbClr val="00B050"/>
                </a:solidFill>
              </a:rPr>
              <a:t>mass ratio</a:t>
            </a:r>
            <a:r>
              <a:rPr lang="en-US" sz="2400" dirty="0">
                <a:solidFill>
                  <a:srgbClr val="00B050"/>
                </a:solidFill>
              </a:rPr>
              <a:t> of the molecular formula / empirical formula</a:t>
            </a:r>
          </a:p>
          <a:p>
            <a:pPr marL="1311275" lvl="0" indent="-1311275">
              <a:spcBef>
                <a:spcPts val="1200"/>
              </a:spcBef>
            </a:pPr>
            <a:r>
              <a:rPr lang="en-US" sz="2400" dirty="0">
                <a:solidFill>
                  <a:srgbClr val="FF0000"/>
                </a:solidFill>
              </a:rPr>
              <a:t>Step 3</a:t>
            </a:r>
            <a:r>
              <a:rPr lang="en-US" sz="2400" dirty="0"/>
              <a:t> </a:t>
            </a:r>
            <a:r>
              <a:rPr lang="en-US" sz="2400" dirty="0">
                <a:sym typeface="Wingdings"/>
              </a:rPr>
              <a:t></a:t>
            </a:r>
            <a:r>
              <a:rPr lang="en-US" sz="2400" dirty="0"/>
              <a:t> </a:t>
            </a:r>
            <a:r>
              <a:rPr lang="en-US" sz="2400" dirty="0">
                <a:solidFill>
                  <a:srgbClr val="7030A0"/>
                </a:solidFill>
              </a:rPr>
              <a:t>multiply subscripts by the </a:t>
            </a:r>
            <a:r>
              <a:rPr lang="en-US" sz="2400" b="1" dirty="0">
                <a:solidFill>
                  <a:srgbClr val="7030A0"/>
                </a:solidFill>
              </a:rPr>
              <a:t>mass ratio</a:t>
            </a:r>
            <a:endParaRPr lang="en-US" sz="2400" dirty="0">
              <a:solidFill>
                <a:srgbClr val="7030A0"/>
              </a:solidFill>
            </a:endParaRPr>
          </a:p>
          <a:p>
            <a:pPr marL="1311275" lvl="0">
              <a:spcBef>
                <a:spcPts val="1200"/>
              </a:spcBef>
            </a:pPr>
            <a:r>
              <a:rPr lang="en-US" sz="2800" dirty="0">
                <a:solidFill>
                  <a:srgbClr val="7030A0"/>
                </a:solidFill>
              </a:rPr>
              <a:t>C</a:t>
            </a:r>
            <a:r>
              <a:rPr lang="en-US" sz="2800" baseline="-25000" dirty="0">
                <a:solidFill>
                  <a:srgbClr val="FF0000"/>
                </a:solidFill>
              </a:rPr>
              <a:t>1</a:t>
            </a:r>
            <a:r>
              <a:rPr lang="en-US" sz="2800" dirty="0">
                <a:solidFill>
                  <a:srgbClr val="7030A0"/>
                </a:solidFill>
              </a:rPr>
              <a:t>Cl</a:t>
            </a:r>
            <a:r>
              <a:rPr lang="en-US" sz="2800" baseline="-25000" dirty="0">
                <a:solidFill>
                  <a:srgbClr val="FF0000"/>
                </a:solidFill>
              </a:rPr>
              <a:t>1</a:t>
            </a:r>
            <a:r>
              <a:rPr lang="en-US" sz="2800" dirty="0">
                <a:solidFill>
                  <a:srgbClr val="7030A0"/>
                </a:solidFill>
              </a:rPr>
              <a:t>N</a:t>
            </a:r>
            <a:r>
              <a:rPr lang="en-US" sz="2800" baseline="-25000" dirty="0">
                <a:solidFill>
                  <a:srgbClr val="FF0000"/>
                </a:solidFill>
              </a:rPr>
              <a:t>1</a:t>
            </a:r>
            <a:r>
              <a:rPr lang="en-US" sz="2800" dirty="0">
                <a:solidFill>
                  <a:srgbClr val="7030A0"/>
                </a:solidFill>
              </a:rPr>
              <a:t> x 3  = </a:t>
            </a:r>
            <a:r>
              <a:rPr lang="en-US" sz="3600" dirty="0">
                <a:solidFill>
                  <a:srgbClr val="FF0000"/>
                </a:solidFill>
              </a:rPr>
              <a:t>C</a:t>
            </a:r>
            <a:r>
              <a:rPr lang="en-US" sz="3600" baseline="-25000" dirty="0">
                <a:solidFill>
                  <a:srgbClr val="FF0000"/>
                </a:solidFill>
              </a:rPr>
              <a:t>3</a:t>
            </a:r>
            <a:r>
              <a:rPr lang="en-US" sz="3600" dirty="0">
                <a:solidFill>
                  <a:srgbClr val="FF0000"/>
                </a:solidFill>
              </a:rPr>
              <a:t>Cl</a:t>
            </a:r>
            <a:r>
              <a:rPr lang="en-US" sz="3600" baseline="-25000" dirty="0">
                <a:solidFill>
                  <a:srgbClr val="FF0000"/>
                </a:solidFill>
              </a:rPr>
              <a:t>3</a:t>
            </a:r>
            <a:r>
              <a:rPr lang="en-US" sz="3600" dirty="0">
                <a:solidFill>
                  <a:srgbClr val="FF0000"/>
                </a:solidFill>
              </a:rPr>
              <a:t>N</a:t>
            </a:r>
            <a:r>
              <a:rPr lang="en-US" sz="3600" baseline="-25000" dirty="0">
                <a:solidFill>
                  <a:srgbClr val="FF0000"/>
                </a:solidFill>
              </a:rPr>
              <a:t>3</a:t>
            </a:r>
            <a:r>
              <a:rPr lang="en-US" sz="1800" dirty="0"/>
              <a:t>	</a:t>
            </a:r>
            <a:endParaRPr lang="en-US" sz="2800" dirty="0">
              <a:solidFill>
                <a:srgbClr val="7030A0"/>
              </a:solidFill>
            </a:endParaRPr>
          </a:p>
        </p:txBody>
      </p:sp>
      <p:sp>
        <p:nvSpPr>
          <p:cNvPr id="5" name="Rectangle 4"/>
          <p:cNvSpPr txBox="1">
            <a:spLocks noChangeArrowheads="1"/>
          </p:cNvSpPr>
          <p:nvPr/>
        </p:nvSpPr>
        <p:spPr bwMode="auto">
          <a:xfrm>
            <a:off x="1676400" y="152400"/>
            <a:ext cx="72390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dirty="0">
                <a:solidFill>
                  <a:srgbClr val="C00000"/>
                </a:solidFill>
              </a:rPr>
              <a:t>Determining Molecular Formulas</a:t>
            </a:r>
          </a:p>
        </p:txBody>
      </p:sp>
      <p:pic>
        <p:nvPicPr>
          <p:cNvPr id="7" name="Picture 6"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19051" y="44450"/>
            <a:ext cx="1200149" cy="972820"/>
          </a:xfrm>
          <a:prstGeom prst="rect">
            <a:avLst/>
          </a:prstGeom>
        </p:spPr>
      </p:pic>
      <p:sp>
        <p:nvSpPr>
          <p:cNvPr id="6" name="Text Box 6"/>
          <p:cNvSpPr txBox="1">
            <a:spLocks noChangeArrowheads="1"/>
          </p:cNvSpPr>
          <p:nvPr/>
        </p:nvSpPr>
        <p:spPr bwMode="auto">
          <a:xfrm>
            <a:off x="4800600" y="2943953"/>
            <a:ext cx="4038600" cy="132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lvl1pPr>
              <a:tabLst>
                <a:tab pos="463550" algn="l"/>
              </a:tabLst>
              <a:defRPr sz="2400">
                <a:solidFill>
                  <a:schemeClr val="tx1"/>
                </a:solidFill>
                <a:latin typeface="Arial" panose="020B0604020202020204" pitchFamily="34" charset="0"/>
                <a:ea typeface="MS PGothic" panose="020B0600070205080204" pitchFamily="34" charset="-128"/>
              </a:defRPr>
            </a:lvl1pPr>
            <a:lvl2pPr marL="630238">
              <a:tabLst>
                <a:tab pos="463550" algn="l"/>
              </a:tabLst>
              <a:defRPr sz="2400">
                <a:solidFill>
                  <a:schemeClr val="tx1"/>
                </a:solidFill>
                <a:latin typeface="Arial" panose="020B0604020202020204" pitchFamily="34" charset="0"/>
                <a:ea typeface="MS PGothic" panose="020B0600070205080204" pitchFamily="34" charset="-128"/>
              </a:defRPr>
            </a:lvl2pPr>
            <a:lvl3pPr>
              <a:tabLst>
                <a:tab pos="463550" algn="l"/>
              </a:tabLst>
              <a:defRPr sz="2400">
                <a:solidFill>
                  <a:schemeClr val="tx1"/>
                </a:solidFill>
                <a:latin typeface="Arial" panose="020B0604020202020204" pitchFamily="34" charset="0"/>
                <a:ea typeface="MS PGothic" panose="020B0600070205080204" pitchFamily="34" charset="-128"/>
              </a:defRPr>
            </a:lvl3pPr>
            <a:lvl4pPr>
              <a:tabLst>
                <a:tab pos="463550" algn="l"/>
              </a:tabLst>
              <a:defRPr sz="2400">
                <a:solidFill>
                  <a:schemeClr val="tx1"/>
                </a:solidFill>
                <a:latin typeface="Arial" panose="020B0604020202020204" pitchFamily="34" charset="0"/>
                <a:ea typeface="MS PGothic" panose="020B0600070205080204" pitchFamily="34" charset="-128"/>
              </a:defRPr>
            </a:lvl4pPr>
            <a:lvl5pPr>
              <a:tabLst>
                <a:tab pos="463550" algn="l"/>
              </a:tabLst>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9pPr>
          </a:lstStyle>
          <a:p>
            <a:r>
              <a:rPr lang="en-US" altLang="en-US" b="1" i="0" dirty="0"/>
              <a:t>	</a:t>
            </a:r>
            <a:r>
              <a:rPr lang="en-US" altLang="en-US" dirty="0">
                <a:solidFill>
                  <a:srgbClr val="00B050"/>
                </a:solidFill>
              </a:rPr>
              <a:t>Mass Ratio:</a:t>
            </a:r>
            <a:endParaRPr lang="en-US" altLang="en-US" i="0" dirty="0">
              <a:solidFill>
                <a:srgbClr val="00B050"/>
              </a:solidFill>
            </a:endParaRPr>
          </a:p>
          <a:p>
            <a:r>
              <a:rPr lang="en-US" altLang="en-US" sz="800" i="0" dirty="0"/>
              <a:t>	 </a:t>
            </a:r>
          </a:p>
          <a:p>
            <a:r>
              <a:rPr lang="en-US" altLang="en-US" i="0" dirty="0"/>
              <a:t>	</a:t>
            </a:r>
            <a:r>
              <a:rPr lang="en-US" altLang="en-US" i="0" u="sng" dirty="0"/>
              <a:t>184.5 g/</a:t>
            </a:r>
            <a:r>
              <a:rPr lang="en-US" altLang="en-US" i="0" u="sng" dirty="0" err="1"/>
              <a:t>mol</a:t>
            </a:r>
            <a:r>
              <a:rPr lang="en-US" altLang="en-US" i="0" dirty="0"/>
              <a:t>   =   3.001</a:t>
            </a:r>
            <a:endParaRPr lang="en-US" altLang="en-US" i="0" u="sng" dirty="0"/>
          </a:p>
          <a:p>
            <a:pPr>
              <a:tabLst>
                <a:tab pos="517525" algn="l"/>
              </a:tabLst>
            </a:pPr>
            <a:r>
              <a:rPr lang="en-US" altLang="en-US" i="0" dirty="0"/>
              <a:t>        </a:t>
            </a:r>
            <a:r>
              <a:rPr lang="en-US" altLang="en-US" dirty="0"/>
              <a:t>61.47 g/</a:t>
            </a:r>
            <a:r>
              <a:rPr lang="en-US" altLang="en-US" dirty="0" err="1"/>
              <a:t>mol</a:t>
            </a:r>
            <a:endParaRPr lang="en-US" altLang="en-US" i="0" dirty="0"/>
          </a:p>
        </p:txBody>
      </p:sp>
    </p:spTree>
    <p:extLst>
      <p:ext uri="{BB962C8B-B14F-4D97-AF65-F5344CB8AC3E}">
        <p14:creationId xmlns:p14="http://schemas.microsoft.com/office/powerpoint/2010/main" val="8970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a:solidFill>
                  <a:srgbClr val="FFFF00"/>
                </a:solidFill>
              </a:rPr>
              <a:t>Calculate Empirical Formula from Percent Composition</a:t>
            </a:r>
          </a:p>
        </p:txBody>
      </p:sp>
      <p:sp>
        <p:nvSpPr>
          <p:cNvPr id="8" name="Content Placeholder 7"/>
          <p:cNvSpPr>
            <a:spLocks noGrp="1"/>
          </p:cNvSpPr>
          <p:nvPr>
            <p:ph sz="quarter" idx="15"/>
          </p:nvPr>
        </p:nvSpPr>
        <p:spPr>
          <a:xfrm>
            <a:off x="4419600" y="1377155"/>
            <a:ext cx="4724400" cy="5480845"/>
          </a:xfrm>
        </p:spPr>
        <p:txBody>
          <a:bodyPr lIns="182880" tIns="91440" rIns="182880" bIns="91440"/>
          <a:lstStyle/>
          <a:p>
            <a:r>
              <a:rPr lang="en-US" dirty="0"/>
              <a:t>A compound is 42% sodium, 19% phosphorus, and 39% oxygen by mass. What is the empirical formula of this compound?</a:t>
            </a:r>
          </a:p>
        </p:txBody>
      </p:sp>
      <p:sp>
        <p:nvSpPr>
          <p:cNvPr id="9" name="Content Placeholder 8"/>
          <p:cNvSpPr>
            <a:spLocks noGrp="1"/>
          </p:cNvSpPr>
          <p:nvPr>
            <p:ph sz="quarter" idx="16"/>
          </p:nvPr>
        </p:nvSpPr>
        <p:spPr/>
        <p:txBody>
          <a:bodyPr lIns="182880" tIns="91440" bIns="91440">
            <a:noAutofit/>
          </a:bodyPr>
          <a:lstStyle/>
          <a:p>
            <a:r>
              <a:rPr lang="en-US" dirty="0"/>
              <a:t>A compound contains 75% carbon and 25% hydrogen by mass. What is the empirical formula for this compound?</a:t>
            </a:r>
          </a:p>
        </p:txBody>
      </p:sp>
      <p:pic>
        <p:nvPicPr>
          <p:cNvPr id="10" name="Picture 9"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4" y="76200"/>
            <a:ext cx="881636" cy="952500"/>
          </a:xfrm>
          <a:prstGeom prst="rect">
            <a:avLst/>
          </a:prstGeom>
        </p:spPr>
      </p:pic>
    </p:spTree>
    <p:extLst>
      <p:ext uri="{BB962C8B-B14F-4D97-AF65-F5344CB8AC3E}">
        <p14:creationId xmlns:p14="http://schemas.microsoft.com/office/powerpoint/2010/main" val="40187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a:solidFill>
                  <a:srgbClr val="FFFF00"/>
                </a:solidFill>
              </a:rPr>
              <a:t>Calculate Empirical Formula from Percent Composition</a:t>
            </a:r>
          </a:p>
        </p:txBody>
      </p:sp>
      <p:sp>
        <p:nvSpPr>
          <p:cNvPr id="8" name="Content Placeholder 7"/>
          <p:cNvSpPr>
            <a:spLocks noGrp="1"/>
          </p:cNvSpPr>
          <p:nvPr>
            <p:ph sz="quarter" idx="15"/>
          </p:nvPr>
        </p:nvSpPr>
        <p:spPr>
          <a:xfrm>
            <a:off x="4419600" y="1377155"/>
            <a:ext cx="4724400" cy="5480845"/>
          </a:xfrm>
        </p:spPr>
        <p:txBody>
          <a:bodyPr lIns="182880" tIns="91440" rIns="182880" bIns="91440"/>
          <a:lstStyle/>
          <a:p>
            <a:r>
              <a:rPr lang="en-US" dirty="0"/>
              <a:t>A compound is 42% sodium, 19% phosphorus, and 39% oxygen by mass. What is the empirical formula of this compound?</a:t>
            </a:r>
          </a:p>
          <a:p>
            <a:pPr marL="1311275" lvl="0" indent="-1309688">
              <a:spcBef>
                <a:spcPts val="1200"/>
              </a:spcBef>
            </a:pPr>
            <a:r>
              <a:rPr lang="en-US" sz="1600" dirty="0">
                <a:solidFill>
                  <a:srgbClr val="0070C0"/>
                </a:solidFill>
                <a:effectLst>
                  <a:outerShdw blurRad="38100" dist="38100" dir="2700000" algn="tl">
                    <a:srgbClr val="000000">
                      <a:alpha val="43137"/>
                    </a:srgbClr>
                  </a:outerShdw>
                </a:effectLst>
              </a:rPr>
              <a:t>Change % into grams:  </a:t>
            </a:r>
          </a:p>
          <a:p>
            <a:pPr lvl="0">
              <a:lnSpc>
                <a:spcPct val="100000"/>
              </a:lnSpc>
              <a:spcBef>
                <a:spcPts val="600"/>
              </a:spcBef>
              <a:tabLst>
                <a:tab pos="1371600" algn="l"/>
                <a:tab pos="2743200" algn="l"/>
              </a:tabLst>
            </a:pPr>
            <a:r>
              <a:rPr lang="en-US" sz="1600" dirty="0">
                <a:solidFill>
                  <a:srgbClr val="0070C0"/>
                </a:solidFill>
                <a:effectLst>
                  <a:outerShdw blurRad="38100" dist="38100" dir="2700000" algn="tl">
                    <a:srgbClr val="000000">
                      <a:alpha val="43137"/>
                    </a:srgbClr>
                  </a:outerShdw>
                </a:effectLst>
              </a:rPr>
              <a:t>0.42 g Na    	0.19 g P      	0.39 g O</a:t>
            </a:r>
          </a:p>
          <a:p>
            <a:pPr marL="1311275" lvl="0" indent="-1309688">
              <a:spcBef>
                <a:spcPts val="1200"/>
              </a:spcBef>
            </a:pPr>
            <a:r>
              <a:rPr lang="en-US" sz="1600" dirty="0">
                <a:solidFill>
                  <a:srgbClr val="FF0000"/>
                </a:solidFill>
                <a:effectLst>
                  <a:outerShdw blurRad="38100" dist="38100" dir="2700000" algn="tl">
                    <a:srgbClr val="000000">
                      <a:alpha val="43137"/>
                    </a:srgbClr>
                  </a:outerShdw>
                </a:effectLst>
              </a:rPr>
              <a:t>Find the number of moles: </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0.420 g x 1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/23.0 g Na = 0.0183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 Na</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0.190 g x 1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/31.0 g P = 0.0061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 P</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0.390 g x 1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/16.0 g O = 0.0244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 P</a:t>
            </a:r>
          </a:p>
          <a:p>
            <a:pPr marL="1265238" lvl="0" indent="-1249363">
              <a:spcBef>
                <a:spcPts val="1200"/>
              </a:spcBef>
              <a:tabLst>
                <a:tab pos="228600" algn="l"/>
                <a:tab pos="4343400" algn="l"/>
              </a:tabLst>
            </a:pPr>
            <a:r>
              <a:rPr lang="en-US" sz="1600" dirty="0">
                <a:solidFill>
                  <a:srgbClr val="00B050"/>
                </a:solidFill>
                <a:effectLst>
                  <a:outerShdw blurRad="38100" dist="38100" dir="2700000" algn="tl">
                    <a:srgbClr val="000000">
                      <a:alpha val="43137"/>
                    </a:srgbClr>
                  </a:outerShdw>
                </a:effectLst>
              </a:rPr>
              <a:t>Divide by the </a:t>
            </a:r>
            <a:r>
              <a:rPr lang="en-US" sz="1600" b="1" u="sng" dirty="0">
                <a:solidFill>
                  <a:srgbClr val="00B050"/>
                </a:solidFill>
                <a:effectLst>
                  <a:outerShdw blurRad="38100" dist="38100" dir="2700000" algn="tl">
                    <a:srgbClr val="000000">
                      <a:alpha val="43137"/>
                    </a:srgbClr>
                  </a:outerShdw>
                </a:effectLst>
              </a:rPr>
              <a:t>smallest</a:t>
            </a:r>
            <a:r>
              <a:rPr lang="en-US" sz="1600" dirty="0">
                <a:solidFill>
                  <a:srgbClr val="00B050"/>
                </a:solidFill>
                <a:effectLst>
                  <a:outerShdw blurRad="38100" dist="38100" dir="2700000" algn="tl">
                    <a:srgbClr val="000000">
                      <a:alpha val="43137"/>
                    </a:srgbClr>
                  </a:outerShdw>
                </a:effectLst>
              </a:rPr>
              <a:t> # moles: </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0.0183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0.0061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3 Na</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0.0061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0.0061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1 P</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0.0244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0.0061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4 O</a:t>
            </a:r>
          </a:p>
          <a:p>
            <a:pPr marL="1600200" lvl="0" indent="-1600200">
              <a:spcBef>
                <a:spcPts val="1200"/>
              </a:spcBef>
            </a:pPr>
            <a:r>
              <a:rPr lang="en-US" sz="1600" dirty="0">
                <a:solidFill>
                  <a:srgbClr val="7030A0"/>
                </a:solidFill>
                <a:effectLst>
                  <a:outerShdw blurRad="38100" dist="38100" dir="2700000" algn="tl">
                    <a:srgbClr val="000000">
                      <a:alpha val="43137"/>
                    </a:srgbClr>
                  </a:outerShdw>
                </a:effectLst>
              </a:rPr>
              <a:t>Determine a whole # mole ratio:</a:t>
            </a:r>
          </a:p>
          <a:p>
            <a:pPr>
              <a:lnSpc>
                <a:spcPct val="100000"/>
              </a:lnSpc>
              <a:spcBef>
                <a:spcPts val="600"/>
              </a:spcBef>
            </a:pPr>
            <a:r>
              <a:rPr lang="en-US" sz="1800" dirty="0" err="1">
                <a:effectLst>
                  <a:outerShdw blurRad="38100" dist="38100" dir="2700000" algn="tl">
                    <a:srgbClr val="000000">
                      <a:alpha val="43137"/>
                    </a:srgbClr>
                  </a:outerShdw>
                </a:effectLst>
              </a:rPr>
              <a:t>Na:P:O</a:t>
            </a:r>
            <a:r>
              <a:rPr lang="en-US" sz="1800" dirty="0">
                <a:effectLst>
                  <a:outerShdw blurRad="38100" dist="38100" dir="2700000" algn="tl">
                    <a:srgbClr val="000000">
                      <a:alpha val="43137"/>
                    </a:srgbClr>
                  </a:outerShdw>
                </a:effectLst>
              </a:rPr>
              <a:t>     3:1:4     </a:t>
            </a:r>
            <a:r>
              <a:rPr lang="en-US" dirty="0">
                <a:solidFill>
                  <a:srgbClr val="FF0000"/>
                </a:solidFill>
                <a:effectLst>
                  <a:outerShdw blurRad="38100" dist="38100" dir="2700000" algn="tl">
                    <a:srgbClr val="000000">
                      <a:alpha val="43137"/>
                    </a:srgbClr>
                  </a:outerShdw>
                </a:effectLst>
              </a:rPr>
              <a:t>Na</a:t>
            </a:r>
            <a:r>
              <a:rPr lang="en-US" baseline="-25000" dirty="0">
                <a:solidFill>
                  <a:srgbClr val="FF0000"/>
                </a:solidFill>
                <a:effectLst>
                  <a:outerShdw blurRad="38100" dist="38100" dir="2700000" algn="tl">
                    <a:srgbClr val="000000">
                      <a:alpha val="43137"/>
                    </a:srgbClr>
                  </a:outerShdw>
                </a:effectLst>
              </a:rPr>
              <a:t>3</a:t>
            </a:r>
            <a:r>
              <a:rPr lang="en-US" dirty="0">
                <a:solidFill>
                  <a:srgbClr val="FF0000"/>
                </a:solidFill>
                <a:effectLst>
                  <a:outerShdw blurRad="38100" dist="38100" dir="2700000" algn="tl">
                    <a:srgbClr val="000000">
                      <a:alpha val="43137"/>
                    </a:srgbClr>
                  </a:outerShdw>
                </a:effectLst>
              </a:rPr>
              <a:t>PO</a:t>
            </a:r>
            <a:r>
              <a:rPr lang="en-US" baseline="-25000" dirty="0">
                <a:solidFill>
                  <a:srgbClr val="FF0000"/>
                </a:solidFill>
                <a:effectLst>
                  <a:outerShdw blurRad="38100" dist="38100" dir="2700000" algn="tl">
                    <a:srgbClr val="000000">
                      <a:alpha val="43137"/>
                    </a:srgbClr>
                  </a:outerShdw>
                </a:effectLst>
              </a:rPr>
              <a:t>4</a:t>
            </a:r>
            <a:endParaRPr lang="en-US" dirty="0">
              <a:solidFill>
                <a:srgbClr val="FF0000"/>
              </a:solidFill>
              <a:effectLst>
                <a:outerShdw blurRad="38100" dist="38100" dir="2700000" algn="tl">
                  <a:srgbClr val="000000">
                    <a:alpha val="43137"/>
                  </a:srgbClr>
                </a:outerShdw>
              </a:effectLst>
            </a:endParaRPr>
          </a:p>
        </p:txBody>
      </p:sp>
      <p:sp>
        <p:nvSpPr>
          <p:cNvPr id="9" name="Content Placeholder 8"/>
          <p:cNvSpPr>
            <a:spLocks noGrp="1"/>
          </p:cNvSpPr>
          <p:nvPr>
            <p:ph sz="quarter" idx="16"/>
          </p:nvPr>
        </p:nvSpPr>
        <p:spPr>
          <a:xfrm>
            <a:off x="5" y="1377155"/>
            <a:ext cx="4419595" cy="5480845"/>
          </a:xfrm>
        </p:spPr>
        <p:txBody>
          <a:bodyPr lIns="182880" tIns="91440" bIns="91440">
            <a:noAutofit/>
          </a:bodyPr>
          <a:lstStyle/>
          <a:p>
            <a:r>
              <a:rPr lang="en-US" dirty="0"/>
              <a:t>A compound contains 75% carbon and 25% hydrogen by mass. What is the empirical formula for this compound?</a:t>
            </a:r>
          </a:p>
          <a:p>
            <a:pPr marL="1311275" lvl="0" indent="-1309688">
              <a:spcBef>
                <a:spcPts val="1200"/>
              </a:spcBef>
            </a:pPr>
            <a:r>
              <a:rPr lang="en-US" sz="1800" dirty="0">
                <a:solidFill>
                  <a:srgbClr val="0070C0"/>
                </a:solidFill>
                <a:effectLst>
                  <a:outerShdw blurRad="38100" dist="38100" dir="2700000" algn="tl">
                    <a:srgbClr val="000000">
                      <a:alpha val="43137"/>
                    </a:srgbClr>
                  </a:outerShdw>
                </a:effectLst>
              </a:rPr>
              <a:t>Change % into grams:  </a:t>
            </a:r>
          </a:p>
          <a:p>
            <a:pPr lvl="0" indent="7938">
              <a:lnSpc>
                <a:spcPct val="100000"/>
              </a:lnSpc>
              <a:spcBef>
                <a:spcPts val="600"/>
              </a:spcBef>
              <a:tabLst>
                <a:tab pos="2057400" algn="l"/>
              </a:tabLst>
            </a:pPr>
            <a:r>
              <a:rPr lang="en-US" sz="1800" dirty="0">
                <a:solidFill>
                  <a:srgbClr val="0070C0"/>
                </a:solidFill>
                <a:effectLst>
                  <a:outerShdw blurRad="38100" dist="38100" dir="2700000" algn="tl">
                    <a:srgbClr val="000000">
                      <a:alpha val="43137"/>
                    </a:srgbClr>
                  </a:outerShdw>
                </a:effectLst>
              </a:rPr>
              <a:t>75% = 0.750 g C	25%  = 0.250 g H</a:t>
            </a:r>
          </a:p>
          <a:p>
            <a:pPr marL="1311275" lvl="0" indent="-1309688">
              <a:spcBef>
                <a:spcPts val="1200"/>
              </a:spcBef>
            </a:pPr>
            <a:r>
              <a:rPr lang="en-US" sz="1800" dirty="0">
                <a:solidFill>
                  <a:srgbClr val="FF0000"/>
                </a:solidFill>
                <a:effectLst>
                  <a:outerShdw blurRad="38100" dist="38100" dir="2700000" algn="tl">
                    <a:srgbClr val="000000">
                      <a:alpha val="43137"/>
                    </a:srgbClr>
                  </a:outerShdw>
                </a:effectLst>
              </a:rPr>
              <a:t>Find the number of moles: </a:t>
            </a:r>
          </a:p>
          <a:p>
            <a:pPr>
              <a:lnSpc>
                <a:spcPct val="100000"/>
              </a:lnSpc>
              <a:spcBef>
                <a:spcPts val="600"/>
              </a:spcBef>
              <a:tabLst>
                <a:tab pos="4343400" algn="l"/>
              </a:tabLst>
            </a:pPr>
            <a:r>
              <a:rPr lang="en-US" sz="1800" dirty="0">
                <a:solidFill>
                  <a:srgbClr val="FF0000"/>
                </a:solidFill>
                <a:effectLst>
                  <a:outerShdw blurRad="38100" dist="38100" dir="2700000" algn="tl">
                    <a:srgbClr val="000000">
                      <a:alpha val="43137"/>
                    </a:srgbClr>
                  </a:outerShdw>
                </a:effectLst>
              </a:rPr>
              <a:t>0.750 g x 1 </a:t>
            </a:r>
            <a:r>
              <a:rPr lang="en-US" sz="1800" dirty="0" err="1">
                <a:solidFill>
                  <a:srgbClr val="FF0000"/>
                </a:solidFill>
                <a:effectLst>
                  <a:outerShdw blurRad="38100" dist="38100" dir="2700000" algn="tl">
                    <a:srgbClr val="000000">
                      <a:alpha val="43137"/>
                    </a:srgbClr>
                  </a:outerShdw>
                </a:effectLst>
              </a:rPr>
              <a:t>mol</a:t>
            </a:r>
            <a:r>
              <a:rPr lang="en-US" sz="1800" dirty="0">
                <a:solidFill>
                  <a:srgbClr val="FF0000"/>
                </a:solidFill>
                <a:effectLst>
                  <a:outerShdw blurRad="38100" dist="38100" dir="2700000" algn="tl">
                    <a:srgbClr val="000000">
                      <a:alpha val="43137"/>
                    </a:srgbClr>
                  </a:outerShdw>
                </a:effectLst>
              </a:rPr>
              <a:t>/12.0 g C = 0.0625 </a:t>
            </a:r>
            <a:r>
              <a:rPr lang="en-US" sz="1800" dirty="0" err="1">
                <a:solidFill>
                  <a:srgbClr val="FF0000"/>
                </a:solidFill>
                <a:effectLst>
                  <a:outerShdw blurRad="38100" dist="38100" dir="2700000" algn="tl">
                    <a:srgbClr val="000000">
                      <a:alpha val="43137"/>
                    </a:srgbClr>
                  </a:outerShdw>
                </a:effectLst>
              </a:rPr>
              <a:t>mol</a:t>
            </a:r>
            <a:r>
              <a:rPr lang="en-US" sz="1800" dirty="0">
                <a:solidFill>
                  <a:srgbClr val="FF0000"/>
                </a:solidFill>
                <a:effectLst>
                  <a:outerShdw blurRad="38100" dist="38100" dir="2700000" algn="tl">
                    <a:srgbClr val="000000">
                      <a:alpha val="43137"/>
                    </a:srgbClr>
                  </a:outerShdw>
                </a:effectLst>
              </a:rPr>
              <a:t> C</a:t>
            </a:r>
          </a:p>
          <a:p>
            <a:pPr>
              <a:lnSpc>
                <a:spcPct val="100000"/>
              </a:lnSpc>
              <a:spcBef>
                <a:spcPts val="600"/>
              </a:spcBef>
              <a:tabLst>
                <a:tab pos="4343400" algn="l"/>
              </a:tabLst>
            </a:pPr>
            <a:r>
              <a:rPr lang="en-US" sz="1800" dirty="0">
                <a:solidFill>
                  <a:srgbClr val="FF0000"/>
                </a:solidFill>
                <a:effectLst>
                  <a:outerShdw blurRad="38100" dist="38100" dir="2700000" algn="tl">
                    <a:srgbClr val="000000">
                      <a:alpha val="43137"/>
                    </a:srgbClr>
                  </a:outerShdw>
                </a:effectLst>
              </a:rPr>
              <a:t>0.250 g x 1 </a:t>
            </a:r>
            <a:r>
              <a:rPr lang="en-US" sz="1800" dirty="0" err="1">
                <a:solidFill>
                  <a:srgbClr val="FF0000"/>
                </a:solidFill>
                <a:effectLst>
                  <a:outerShdw blurRad="38100" dist="38100" dir="2700000" algn="tl">
                    <a:srgbClr val="000000">
                      <a:alpha val="43137"/>
                    </a:srgbClr>
                  </a:outerShdw>
                </a:effectLst>
              </a:rPr>
              <a:t>mol</a:t>
            </a:r>
            <a:r>
              <a:rPr lang="en-US" sz="1800" dirty="0">
                <a:solidFill>
                  <a:srgbClr val="FF0000"/>
                </a:solidFill>
                <a:effectLst>
                  <a:outerShdw blurRad="38100" dist="38100" dir="2700000" algn="tl">
                    <a:srgbClr val="000000">
                      <a:alpha val="43137"/>
                    </a:srgbClr>
                  </a:outerShdw>
                </a:effectLst>
              </a:rPr>
              <a:t>/1.00 g H = 0.25 </a:t>
            </a:r>
            <a:r>
              <a:rPr lang="en-US" sz="1800" dirty="0" err="1">
                <a:solidFill>
                  <a:srgbClr val="FF0000"/>
                </a:solidFill>
                <a:effectLst>
                  <a:outerShdw blurRad="38100" dist="38100" dir="2700000" algn="tl">
                    <a:srgbClr val="000000">
                      <a:alpha val="43137"/>
                    </a:srgbClr>
                  </a:outerShdw>
                </a:effectLst>
              </a:rPr>
              <a:t>mol</a:t>
            </a:r>
            <a:r>
              <a:rPr lang="en-US" sz="1800" dirty="0">
                <a:solidFill>
                  <a:srgbClr val="FF0000"/>
                </a:solidFill>
                <a:effectLst>
                  <a:outerShdw blurRad="38100" dist="38100" dir="2700000" algn="tl">
                    <a:srgbClr val="000000">
                      <a:alpha val="43137"/>
                    </a:srgbClr>
                  </a:outerShdw>
                </a:effectLst>
              </a:rPr>
              <a:t> H</a:t>
            </a:r>
          </a:p>
          <a:p>
            <a:pPr marL="1265238" lvl="0" indent="-1249363">
              <a:spcBef>
                <a:spcPts val="1200"/>
              </a:spcBef>
              <a:tabLst>
                <a:tab pos="228600" algn="l"/>
                <a:tab pos="4343400" algn="l"/>
              </a:tabLst>
            </a:pPr>
            <a:r>
              <a:rPr lang="en-US" sz="1800" dirty="0">
                <a:solidFill>
                  <a:srgbClr val="00B050"/>
                </a:solidFill>
                <a:effectLst>
                  <a:outerShdw blurRad="38100" dist="38100" dir="2700000" algn="tl">
                    <a:srgbClr val="000000">
                      <a:alpha val="43137"/>
                    </a:srgbClr>
                  </a:outerShdw>
                </a:effectLst>
              </a:rPr>
              <a:t>Divide by the </a:t>
            </a:r>
            <a:r>
              <a:rPr lang="en-US" sz="1800" b="1" u="sng" dirty="0">
                <a:solidFill>
                  <a:srgbClr val="00B050"/>
                </a:solidFill>
                <a:effectLst>
                  <a:outerShdw blurRad="38100" dist="38100" dir="2700000" algn="tl">
                    <a:srgbClr val="000000">
                      <a:alpha val="43137"/>
                    </a:srgbClr>
                  </a:outerShdw>
                </a:effectLst>
              </a:rPr>
              <a:t>smallest</a:t>
            </a:r>
            <a:r>
              <a:rPr lang="en-US" sz="1800" dirty="0">
                <a:solidFill>
                  <a:srgbClr val="00B050"/>
                </a:solidFill>
                <a:effectLst>
                  <a:outerShdw blurRad="38100" dist="38100" dir="2700000" algn="tl">
                    <a:srgbClr val="000000">
                      <a:alpha val="43137"/>
                    </a:srgbClr>
                  </a:outerShdw>
                </a:effectLst>
              </a:rPr>
              <a:t> # moles: </a:t>
            </a:r>
          </a:p>
          <a:p>
            <a:pPr>
              <a:lnSpc>
                <a:spcPct val="100000"/>
              </a:lnSpc>
              <a:spcBef>
                <a:spcPts val="600"/>
              </a:spcBef>
              <a:tabLst>
                <a:tab pos="4343400" algn="l"/>
              </a:tabLst>
            </a:pPr>
            <a:r>
              <a:rPr lang="en-US" sz="1800" dirty="0">
                <a:effectLst>
                  <a:outerShdw blurRad="38100" dist="38100" dir="2700000" algn="tl">
                    <a:srgbClr val="000000">
                      <a:alpha val="43137"/>
                    </a:srgbClr>
                  </a:outerShdw>
                </a:effectLst>
              </a:rPr>
              <a:t>0.0625 </a:t>
            </a:r>
            <a:r>
              <a:rPr lang="en-US" sz="1800" dirty="0" err="1">
                <a:effectLst>
                  <a:outerShdw blurRad="38100" dist="38100" dir="2700000" algn="tl">
                    <a:srgbClr val="000000">
                      <a:alpha val="43137"/>
                    </a:srgbClr>
                  </a:outerShdw>
                </a:effectLst>
              </a:rPr>
              <a:t>mol</a:t>
            </a:r>
            <a:r>
              <a:rPr lang="en-US" sz="1800" dirty="0">
                <a:effectLst>
                  <a:outerShdw blurRad="38100" dist="38100" dir="2700000" algn="tl">
                    <a:srgbClr val="000000">
                      <a:alpha val="43137"/>
                    </a:srgbClr>
                  </a:outerShdw>
                </a:effectLst>
              </a:rPr>
              <a:t> / 0.0625 </a:t>
            </a:r>
            <a:r>
              <a:rPr lang="en-US" sz="1800" dirty="0" err="1">
                <a:effectLst>
                  <a:outerShdw blurRad="38100" dist="38100" dir="2700000" algn="tl">
                    <a:srgbClr val="000000">
                      <a:alpha val="43137"/>
                    </a:srgbClr>
                  </a:outerShdw>
                </a:effectLst>
              </a:rPr>
              <a:t>mol</a:t>
            </a:r>
            <a:r>
              <a:rPr lang="en-US" sz="1800" dirty="0">
                <a:effectLst>
                  <a:outerShdw blurRad="38100" dist="38100" dir="2700000" algn="tl">
                    <a:srgbClr val="000000">
                      <a:alpha val="43137"/>
                    </a:srgbClr>
                  </a:outerShdw>
                </a:effectLst>
              </a:rPr>
              <a:t> =  1 C</a:t>
            </a:r>
          </a:p>
          <a:p>
            <a:pPr>
              <a:lnSpc>
                <a:spcPct val="100000"/>
              </a:lnSpc>
              <a:spcBef>
                <a:spcPts val="600"/>
              </a:spcBef>
              <a:tabLst>
                <a:tab pos="4343400" algn="l"/>
              </a:tabLst>
            </a:pPr>
            <a:r>
              <a:rPr lang="en-US" sz="1800" dirty="0">
                <a:effectLst>
                  <a:outerShdw blurRad="38100" dist="38100" dir="2700000" algn="tl">
                    <a:srgbClr val="000000">
                      <a:alpha val="43137"/>
                    </a:srgbClr>
                  </a:outerShdw>
                </a:effectLst>
              </a:rPr>
              <a:t>0.25 </a:t>
            </a:r>
            <a:r>
              <a:rPr lang="en-US" sz="1800" dirty="0" err="1">
                <a:effectLst>
                  <a:outerShdw blurRad="38100" dist="38100" dir="2700000" algn="tl">
                    <a:srgbClr val="000000">
                      <a:alpha val="43137"/>
                    </a:srgbClr>
                  </a:outerShdw>
                </a:effectLst>
              </a:rPr>
              <a:t>mol</a:t>
            </a:r>
            <a:r>
              <a:rPr lang="en-US" sz="1800" dirty="0">
                <a:effectLst>
                  <a:outerShdw blurRad="38100" dist="38100" dir="2700000" algn="tl">
                    <a:srgbClr val="000000">
                      <a:alpha val="43137"/>
                    </a:srgbClr>
                  </a:outerShdw>
                </a:effectLst>
              </a:rPr>
              <a:t> / 0.0625 </a:t>
            </a:r>
            <a:r>
              <a:rPr lang="en-US" sz="1800" dirty="0" err="1">
                <a:effectLst>
                  <a:outerShdw blurRad="38100" dist="38100" dir="2700000" algn="tl">
                    <a:srgbClr val="000000">
                      <a:alpha val="43137"/>
                    </a:srgbClr>
                  </a:outerShdw>
                </a:effectLst>
              </a:rPr>
              <a:t>mol</a:t>
            </a:r>
            <a:r>
              <a:rPr lang="en-US" sz="1800" dirty="0">
                <a:effectLst>
                  <a:outerShdw blurRad="38100" dist="38100" dir="2700000" algn="tl">
                    <a:srgbClr val="000000">
                      <a:alpha val="43137"/>
                    </a:srgbClr>
                  </a:outerShdw>
                </a:effectLst>
              </a:rPr>
              <a:t> =  4 H</a:t>
            </a:r>
          </a:p>
          <a:p>
            <a:pPr marL="1600200" lvl="0" indent="-1600200">
              <a:spcBef>
                <a:spcPts val="1200"/>
              </a:spcBef>
            </a:pPr>
            <a:r>
              <a:rPr lang="en-US" sz="1800" dirty="0">
                <a:solidFill>
                  <a:srgbClr val="7030A0"/>
                </a:solidFill>
                <a:effectLst>
                  <a:outerShdw blurRad="38100" dist="38100" dir="2700000" algn="tl">
                    <a:srgbClr val="000000">
                      <a:alpha val="43137"/>
                    </a:srgbClr>
                  </a:outerShdw>
                </a:effectLst>
              </a:rPr>
              <a:t>Determine a whole # mole ratio:</a:t>
            </a:r>
          </a:p>
          <a:p>
            <a:pPr>
              <a:lnSpc>
                <a:spcPct val="100000"/>
              </a:lnSpc>
              <a:spcBef>
                <a:spcPts val="600"/>
              </a:spcBef>
            </a:pPr>
            <a:r>
              <a:rPr lang="en-US" sz="2000" dirty="0">
                <a:effectLst>
                  <a:outerShdw blurRad="38100" dist="38100" dir="2700000" algn="tl">
                    <a:srgbClr val="000000">
                      <a:alpha val="43137"/>
                    </a:srgbClr>
                  </a:outerShdw>
                </a:effectLst>
              </a:rPr>
              <a:t>C:H     1:4     	</a:t>
            </a:r>
            <a:r>
              <a:rPr lang="en-US" sz="2000" dirty="0">
                <a:solidFill>
                  <a:srgbClr val="FF0000"/>
                </a:solidFill>
                <a:effectLst>
                  <a:outerShdw blurRad="38100" dist="38100" dir="2700000" algn="tl">
                    <a:srgbClr val="000000">
                      <a:alpha val="43137"/>
                    </a:srgbClr>
                  </a:outerShdw>
                </a:effectLst>
              </a:rPr>
              <a:t>CH</a:t>
            </a:r>
            <a:r>
              <a:rPr lang="en-US" sz="2000" baseline="-25000" dirty="0">
                <a:solidFill>
                  <a:srgbClr val="FF0000"/>
                </a:solidFill>
                <a:effectLst>
                  <a:outerShdw blurRad="38100" dist="38100" dir="2700000" algn="tl">
                    <a:srgbClr val="000000">
                      <a:alpha val="43137"/>
                    </a:srgbClr>
                  </a:outerShdw>
                </a:effectLst>
              </a:rPr>
              <a:t>4</a:t>
            </a:r>
            <a:endParaRPr lang="en-US" sz="1800" dirty="0">
              <a:effectLst>
                <a:outerShdw blurRad="38100" dist="38100" dir="2700000" algn="tl">
                  <a:srgbClr val="000000">
                    <a:alpha val="43137"/>
                  </a:srgbClr>
                </a:outerShdw>
              </a:effectLst>
            </a:endParaRPr>
          </a:p>
        </p:txBody>
      </p:sp>
      <p:pic>
        <p:nvPicPr>
          <p:cNvPr id="10" name="Picture 9"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4" y="76200"/>
            <a:ext cx="881636" cy="952500"/>
          </a:xfrm>
          <a:prstGeom prst="rect">
            <a:avLst/>
          </a:prstGeom>
        </p:spPr>
      </p:pic>
    </p:spTree>
    <p:extLst>
      <p:ext uri="{BB962C8B-B14F-4D97-AF65-F5344CB8AC3E}">
        <p14:creationId xmlns:p14="http://schemas.microsoft.com/office/powerpoint/2010/main" val="15949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5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fade">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fade">
                                      <p:cBhvr>
                                        <p:cTn id="82" dur="500"/>
                                        <p:tgtEl>
                                          <p:spTgt spid="8">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6" end="6"/>
                                            </p:txEl>
                                          </p:spTgt>
                                        </p:tgtEl>
                                        <p:attrNameLst>
                                          <p:attrName>style.visibility</p:attrName>
                                        </p:attrNameLst>
                                      </p:cBhvr>
                                      <p:to>
                                        <p:strVal val="visible"/>
                                      </p:to>
                                    </p:set>
                                    <p:animEffect transition="in" filter="fade">
                                      <p:cBhvr>
                                        <p:cTn id="87" dur="500"/>
                                        <p:tgtEl>
                                          <p:spTgt spid="8">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7" end="7"/>
                                            </p:txEl>
                                          </p:spTgt>
                                        </p:tgtEl>
                                        <p:attrNameLst>
                                          <p:attrName>style.visibility</p:attrName>
                                        </p:attrNameLst>
                                      </p:cBhvr>
                                      <p:to>
                                        <p:strVal val="visible"/>
                                      </p:to>
                                    </p:set>
                                    <p:animEffect transition="in" filter="fade">
                                      <p:cBhvr>
                                        <p:cTn id="92" dur="500"/>
                                        <p:tgtEl>
                                          <p:spTgt spid="8">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8" end="8"/>
                                            </p:txEl>
                                          </p:spTgt>
                                        </p:tgtEl>
                                        <p:attrNameLst>
                                          <p:attrName>style.visibility</p:attrName>
                                        </p:attrNameLst>
                                      </p:cBhvr>
                                      <p:to>
                                        <p:strVal val="visible"/>
                                      </p:to>
                                    </p:set>
                                    <p:animEffect transition="in" filter="fade">
                                      <p:cBhvr>
                                        <p:cTn id="97" dur="500"/>
                                        <p:tgtEl>
                                          <p:spTgt spid="8">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
                                            <p:txEl>
                                              <p:pRg st="9" end="9"/>
                                            </p:txEl>
                                          </p:spTgt>
                                        </p:tgtEl>
                                        <p:attrNameLst>
                                          <p:attrName>style.visibility</p:attrName>
                                        </p:attrNameLst>
                                      </p:cBhvr>
                                      <p:to>
                                        <p:strVal val="visible"/>
                                      </p:to>
                                    </p:set>
                                    <p:animEffect transition="in" filter="fade">
                                      <p:cBhvr>
                                        <p:cTn id="102" dur="500"/>
                                        <p:tgtEl>
                                          <p:spTgt spid="8">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xEl>
                                              <p:pRg st="10" end="10"/>
                                            </p:txEl>
                                          </p:spTgt>
                                        </p:tgtEl>
                                        <p:attrNameLst>
                                          <p:attrName>style.visibility</p:attrName>
                                        </p:attrNameLst>
                                      </p:cBhvr>
                                      <p:to>
                                        <p:strVal val="visible"/>
                                      </p:to>
                                    </p:set>
                                    <p:animEffect transition="in" filter="fade">
                                      <p:cBhvr>
                                        <p:cTn id="107" dur="500"/>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8">
                                            <p:txEl>
                                              <p:pRg st="11" end="11"/>
                                            </p:txEl>
                                          </p:spTgt>
                                        </p:tgtEl>
                                        <p:attrNameLst>
                                          <p:attrName>style.visibility</p:attrName>
                                        </p:attrNameLst>
                                      </p:cBhvr>
                                      <p:to>
                                        <p:strVal val="visible"/>
                                      </p:to>
                                    </p:set>
                                    <p:animEffect transition="in" filter="fade">
                                      <p:cBhvr>
                                        <p:cTn id="112" dur="500"/>
                                        <p:tgtEl>
                                          <p:spTgt spid="8">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8">
                                            <p:txEl>
                                              <p:pRg st="12" end="12"/>
                                            </p:txEl>
                                          </p:spTgt>
                                        </p:tgtEl>
                                        <p:attrNameLst>
                                          <p:attrName>style.visibility</p:attrName>
                                        </p:attrNameLst>
                                      </p:cBhvr>
                                      <p:to>
                                        <p:strVal val="visible"/>
                                      </p:to>
                                    </p:set>
                                    <p:animEffect transition="in" filter="fade">
                                      <p:cBhvr>
                                        <p:cTn id="11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a:solidFill>
                  <a:srgbClr val="FFFF00"/>
                </a:solidFill>
              </a:rPr>
              <a:t>Calculate Empirical Formula from Percent Composition (</a:t>
            </a:r>
            <a:r>
              <a:rPr lang="en-US" dirty="0">
                <a:solidFill>
                  <a:srgbClr val="B54C8C"/>
                </a:solidFill>
              </a:rPr>
              <a:t>Done ANOTHER WAY</a:t>
            </a:r>
            <a:r>
              <a:rPr lang="en-US" dirty="0">
                <a:solidFill>
                  <a:srgbClr val="FFFF00"/>
                </a:solidFill>
              </a:rPr>
              <a:t>)</a:t>
            </a:r>
          </a:p>
        </p:txBody>
      </p:sp>
      <p:sp>
        <p:nvSpPr>
          <p:cNvPr id="8" name="Content Placeholder 7"/>
          <p:cNvSpPr>
            <a:spLocks noGrp="1"/>
          </p:cNvSpPr>
          <p:nvPr>
            <p:ph sz="quarter" idx="15"/>
          </p:nvPr>
        </p:nvSpPr>
        <p:spPr>
          <a:xfrm>
            <a:off x="4419600" y="1377155"/>
            <a:ext cx="4724400" cy="5480845"/>
          </a:xfrm>
        </p:spPr>
        <p:txBody>
          <a:bodyPr lIns="182880" tIns="91440" rIns="182880" bIns="91440"/>
          <a:lstStyle/>
          <a:p>
            <a:r>
              <a:rPr lang="en-US" dirty="0"/>
              <a:t>A compound is 42% sodium, 19% phosphorus, and 39% oxygen by mass. What is the empirical formula of this compound?</a:t>
            </a:r>
          </a:p>
          <a:p>
            <a:pPr marL="1311275" lvl="0" indent="-1309688">
              <a:spcBef>
                <a:spcPts val="1200"/>
              </a:spcBef>
            </a:pPr>
            <a:r>
              <a:rPr lang="en-US" sz="1600" dirty="0">
                <a:solidFill>
                  <a:srgbClr val="0070C0"/>
                </a:solidFill>
                <a:effectLst>
                  <a:outerShdw blurRad="38100" dist="38100" dir="2700000" algn="tl">
                    <a:srgbClr val="000000">
                      <a:alpha val="43137"/>
                    </a:srgbClr>
                  </a:outerShdw>
                </a:effectLst>
              </a:rPr>
              <a:t>Change % into grams:  </a:t>
            </a:r>
          </a:p>
          <a:p>
            <a:pPr lvl="0">
              <a:lnSpc>
                <a:spcPct val="100000"/>
              </a:lnSpc>
              <a:spcBef>
                <a:spcPts val="600"/>
              </a:spcBef>
              <a:tabLst>
                <a:tab pos="1600200" algn="l"/>
                <a:tab pos="3086100" algn="l"/>
              </a:tabLst>
            </a:pPr>
            <a:r>
              <a:rPr lang="en-US" sz="1600" dirty="0">
                <a:solidFill>
                  <a:srgbClr val="0070C0"/>
                </a:solidFill>
                <a:effectLst>
                  <a:outerShdw blurRad="38100" dist="38100" dir="2700000" algn="tl">
                    <a:srgbClr val="000000">
                      <a:alpha val="43137"/>
                    </a:srgbClr>
                  </a:outerShdw>
                </a:effectLst>
              </a:rPr>
              <a:t>42% = 42 g Na	19% = 19 g P 	39% = 39 g O</a:t>
            </a:r>
          </a:p>
          <a:p>
            <a:pPr marL="1311275" lvl="0" indent="-1309688">
              <a:spcBef>
                <a:spcPts val="1200"/>
              </a:spcBef>
            </a:pPr>
            <a:r>
              <a:rPr lang="en-US" sz="1600" dirty="0">
                <a:solidFill>
                  <a:srgbClr val="FF0000"/>
                </a:solidFill>
                <a:effectLst>
                  <a:outerShdw blurRad="38100" dist="38100" dir="2700000" algn="tl">
                    <a:srgbClr val="000000">
                      <a:alpha val="43137"/>
                    </a:srgbClr>
                  </a:outerShdw>
                </a:effectLst>
              </a:rPr>
              <a:t>Find the number of moles: </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42 g x 1 mol/23.0 g Na = 1.83 mol Na</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19 g x 1 mol/31.0 g P = 0.61 mol P</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39 g x 1 mol/16.0 g O = 2.44 mol P</a:t>
            </a:r>
          </a:p>
          <a:p>
            <a:pPr marL="1265238" lvl="0" indent="-1249363">
              <a:spcBef>
                <a:spcPts val="1200"/>
              </a:spcBef>
              <a:tabLst>
                <a:tab pos="228600" algn="l"/>
                <a:tab pos="4343400" algn="l"/>
              </a:tabLst>
            </a:pPr>
            <a:r>
              <a:rPr lang="en-US" sz="1600" dirty="0">
                <a:solidFill>
                  <a:srgbClr val="00B050"/>
                </a:solidFill>
                <a:effectLst>
                  <a:outerShdw blurRad="38100" dist="38100" dir="2700000" algn="tl">
                    <a:srgbClr val="000000">
                      <a:alpha val="43137"/>
                    </a:srgbClr>
                  </a:outerShdw>
                </a:effectLst>
              </a:rPr>
              <a:t>Divide by the </a:t>
            </a:r>
            <a:r>
              <a:rPr lang="en-US" sz="1600" b="1" u="sng" dirty="0">
                <a:solidFill>
                  <a:srgbClr val="00B050"/>
                </a:solidFill>
                <a:effectLst>
                  <a:outerShdw blurRad="38100" dist="38100" dir="2700000" algn="tl">
                    <a:srgbClr val="000000">
                      <a:alpha val="43137"/>
                    </a:srgbClr>
                  </a:outerShdw>
                </a:effectLst>
              </a:rPr>
              <a:t>smallest</a:t>
            </a:r>
            <a:r>
              <a:rPr lang="en-US" sz="1600" dirty="0">
                <a:solidFill>
                  <a:srgbClr val="00B050"/>
                </a:solidFill>
                <a:effectLst>
                  <a:outerShdw blurRad="38100" dist="38100" dir="2700000" algn="tl">
                    <a:srgbClr val="000000">
                      <a:alpha val="43137"/>
                    </a:srgbClr>
                  </a:outerShdw>
                </a:effectLst>
              </a:rPr>
              <a:t> # moles: </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1.83 mol / 0.61 mol =  3 Na</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0.61 mol / 0.61 mol =  1 P</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2.44 mol / 0.61 mol =  4 O</a:t>
            </a:r>
          </a:p>
          <a:p>
            <a:pPr marL="1600200" lvl="0" indent="-1600200">
              <a:spcBef>
                <a:spcPts val="1200"/>
              </a:spcBef>
            </a:pPr>
            <a:r>
              <a:rPr lang="en-US" sz="1600" dirty="0">
                <a:solidFill>
                  <a:srgbClr val="7030A0"/>
                </a:solidFill>
                <a:effectLst>
                  <a:outerShdw blurRad="38100" dist="38100" dir="2700000" algn="tl">
                    <a:srgbClr val="000000">
                      <a:alpha val="43137"/>
                    </a:srgbClr>
                  </a:outerShdw>
                </a:effectLst>
              </a:rPr>
              <a:t>Determine a whole # mole ratio:</a:t>
            </a:r>
          </a:p>
          <a:p>
            <a:pPr>
              <a:lnSpc>
                <a:spcPct val="100000"/>
              </a:lnSpc>
              <a:spcBef>
                <a:spcPts val="600"/>
              </a:spcBef>
            </a:pPr>
            <a:r>
              <a:rPr lang="en-US" sz="1800" dirty="0" err="1">
                <a:effectLst>
                  <a:outerShdw blurRad="38100" dist="38100" dir="2700000" algn="tl">
                    <a:srgbClr val="000000">
                      <a:alpha val="43137"/>
                    </a:srgbClr>
                  </a:outerShdw>
                </a:effectLst>
              </a:rPr>
              <a:t>Na:P:O</a:t>
            </a:r>
            <a:r>
              <a:rPr lang="en-US" sz="1800" dirty="0">
                <a:effectLst>
                  <a:outerShdw blurRad="38100" dist="38100" dir="2700000" algn="tl">
                    <a:srgbClr val="000000">
                      <a:alpha val="43137"/>
                    </a:srgbClr>
                  </a:outerShdw>
                </a:effectLst>
              </a:rPr>
              <a:t>     3:1:4     </a:t>
            </a:r>
            <a:r>
              <a:rPr lang="en-US" dirty="0">
                <a:solidFill>
                  <a:srgbClr val="FF0000"/>
                </a:solidFill>
                <a:effectLst>
                  <a:outerShdw blurRad="38100" dist="38100" dir="2700000" algn="tl">
                    <a:srgbClr val="000000">
                      <a:alpha val="43137"/>
                    </a:srgbClr>
                  </a:outerShdw>
                </a:effectLst>
              </a:rPr>
              <a:t>Na</a:t>
            </a:r>
            <a:r>
              <a:rPr lang="en-US" baseline="-25000" dirty="0">
                <a:solidFill>
                  <a:srgbClr val="FF0000"/>
                </a:solidFill>
                <a:effectLst>
                  <a:outerShdw blurRad="38100" dist="38100" dir="2700000" algn="tl">
                    <a:srgbClr val="000000">
                      <a:alpha val="43137"/>
                    </a:srgbClr>
                  </a:outerShdw>
                </a:effectLst>
              </a:rPr>
              <a:t>3</a:t>
            </a:r>
            <a:r>
              <a:rPr lang="en-US" dirty="0">
                <a:solidFill>
                  <a:srgbClr val="FF0000"/>
                </a:solidFill>
                <a:effectLst>
                  <a:outerShdw blurRad="38100" dist="38100" dir="2700000" algn="tl">
                    <a:srgbClr val="000000">
                      <a:alpha val="43137"/>
                    </a:srgbClr>
                  </a:outerShdw>
                </a:effectLst>
              </a:rPr>
              <a:t>PO</a:t>
            </a:r>
            <a:r>
              <a:rPr lang="en-US" baseline="-25000" dirty="0">
                <a:solidFill>
                  <a:srgbClr val="FF0000"/>
                </a:solidFill>
                <a:effectLst>
                  <a:outerShdw blurRad="38100" dist="38100" dir="2700000" algn="tl">
                    <a:srgbClr val="000000">
                      <a:alpha val="43137"/>
                    </a:srgbClr>
                  </a:outerShdw>
                </a:effectLst>
              </a:rPr>
              <a:t>4</a:t>
            </a:r>
            <a:endParaRPr lang="en-US" dirty="0">
              <a:solidFill>
                <a:srgbClr val="FF0000"/>
              </a:solidFill>
              <a:effectLst>
                <a:outerShdw blurRad="38100" dist="38100" dir="2700000" algn="tl">
                  <a:srgbClr val="000000">
                    <a:alpha val="43137"/>
                  </a:srgbClr>
                </a:outerShdw>
              </a:effectLst>
            </a:endParaRPr>
          </a:p>
        </p:txBody>
      </p:sp>
      <p:sp>
        <p:nvSpPr>
          <p:cNvPr id="9" name="Content Placeholder 8"/>
          <p:cNvSpPr>
            <a:spLocks noGrp="1"/>
          </p:cNvSpPr>
          <p:nvPr>
            <p:ph sz="quarter" idx="16"/>
          </p:nvPr>
        </p:nvSpPr>
        <p:spPr>
          <a:xfrm>
            <a:off x="5" y="1377155"/>
            <a:ext cx="4419595" cy="5480845"/>
          </a:xfrm>
        </p:spPr>
        <p:txBody>
          <a:bodyPr lIns="182880" tIns="91440" bIns="91440">
            <a:noAutofit/>
          </a:bodyPr>
          <a:lstStyle/>
          <a:p>
            <a:r>
              <a:rPr lang="en-US" dirty="0"/>
              <a:t>A compound contains 75% carbon and 25% hydrogen by mass. What is the empirical formula for this compound?</a:t>
            </a:r>
          </a:p>
          <a:p>
            <a:pPr marL="1311275" lvl="0" indent="-1309688">
              <a:spcBef>
                <a:spcPts val="1200"/>
              </a:spcBef>
            </a:pPr>
            <a:r>
              <a:rPr lang="en-US" sz="1800" dirty="0">
                <a:solidFill>
                  <a:srgbClr val="0070C0"/>
                </a:solidFill>
                <a:effectLst>
                  <a:outerShdw blurRad="38100" dist="38100" dir="2700000" algn="tl">
                    <a:srgbClr val="000000">
                      <a:alpha val="43137"/>
                    </a:srgbClr>
                  </a:outerShdw>
                </a:effectLst>
              </a:rPr>
              <a:t>Change % into grams:  </a:t>
            </a:r>
          </a:p>
          <a:p>
            <a:pPr marL="53975" lvl="0" indent="7938">
              <a:lnSpc>
                <a:spcPct val="100000"/>
              </a:lnSpc>
              <a:spcBef>
                <a:spcPts val="600"/>
              </a:spcBef>
              <a:tabLst>
                <a:tab pos="1828800" algn="l"/>
              </a:tabLst>
            </a:pPr>
            <a:r>
              <a:rPr lang="en-US" sz="1800" dirty="0">
                <a:solidFill>
                  <a:srgbClr val="0070C0"/>
                </a:solidFill>
                <a:effectLst>
                  <a:outerShdw blurRad="38100" dist="38100" dir="2700000" algn="tl">
                    <a:srgbClr val="000000">
                      <a:alpha val="43137"/>
                    </a:srgbClr>
                  </a:outerShdw>
                </a:effectLst>
              </a:rPr>
              <a:t>75% = 75 g C  	25%  = 25 g H</a:t>
            </a:r>
          </a:p>
          <a:p>
            <a:pPr marL="1311275" lvl="0" indent="-1309688">
              <a:spcBef>
                <a:spcPts val="1200"/>
              </a:spcBef>
            </a:pPr>
            <a:r>
              <a:rPr lang="en-US" sz="1800" dirty="0">
                <a:solidFill>
                  <a:srgbClr val="FF0000"/>
                </a:solidFill>
                <a:effectLst>
                  <a:outerShdw blurRad="38100" dist="38100" dir="2700000" algn="tl">
                    <a:srgbClr val="000000">
                      <a:alpha val="43137"/>
                    </a:srgbClr>
                  </a:outerShdw>
                </a:effectLst>
              </a:rPr>
              <a:t>Find the number of moles: </a:t>
            </a:r>
          </a:p>
          <a:p>
            <a:pPr>
              <a:lnSpc>
                <a:spcPct val="100000"/>
              </a:lnSpc>
              <a:spcBef>
                <a:spcPts val="600"/>
              </a:spcBef>
              <a:tabLst>
                <a:tab pos="4343400" algn="l"/>
              </a:tabLst>
            </a:pPr>
            <a:r>
              <a:rPr lang="en-US" sz="1800" dirty="0">
                <a:solidFill>
                  <a:srgbClr val="FF0000"/>
                </a:solidFill>
                <a:effectLst>
                  <a:outerShdw blurRad="38100" dist="38100" dir="2700000" algn="tl">
                    <a:srgbClr val="000000">
                      <a:alpha val="43137"/>
                    </a:srgbClr>
                  </a:outerShdw>
                </a:effectLst>
              </a:rPr>
              <a:t>75 g x 1 mol/12.0 g C = 6.25 mol C</a:t>
            </a:r>
          </a:p>
          <a:p>
            <a:pPr>
              <a:lnSpc>
                <a:spcPct val="100000"/>
              </a:lnSpc>
              <a:spcBef>
                <a:spcPts val="600"/>
              </a:spcBef>
              <a:tabLst>
                <a:tab pos="4343400" algn="l"/>
              </a:tabLst>
            </a:pPr>
            <a:r>
              <a:rPr lang="en-US" sz="1800" dirty="0">
                <a:solidFill>
                  <a:srgbClr val="FF0000"/>
                </a:solidFill>
                <a:effectLst>
                  <a:outerShdw blurRad="38100" dist="38100" dir="2700000" algn="tl">
                    <a:srgbClr val="000000">
                      <a:alpha val="43137"/>
                    </a:srgbClr>
                  </a:outerShdw>
                </a:effectLst>
              </a:rPr>
              <a:t>25 g x 1 mol/1.00 g H = 25 mol H</a:t>
            </a:r>
          </a:p>
          <a:p>
            <a:pPr marL="1265238" lvl="0" indent="-1249363">
              <a:spcBef>
                <a:spcPts val="1200"/>
              </a:spcBef>
              <a:tabLst>
                <a:tab pos="228600" algn="l"/>
                <a:tab pos="4343400" algn="l"/>
              </a:tabLst>
            </a:pPr>
            <a:r>
              <a:rPr lang="en-US" sz="1800" dirty="0">
                <a:solidFill>
                  <a:srgbClr val="00B050"/>
                </a:solidFill>
                <a:effectLst>
                  <a:outerShdw blurRad="38100" dist="38100" dir="2700000" algn="tl">
                    <a:srgbClr val="000000">
                      <a:alpha val="43137"/>
                    </a:srgbClr>
                  </a:outerShdw>
                </a:effectLst>
              </a:rPr>
              <a:t>Divide by the </a:t>
            </a:r>
            <a:r>
              <a:rPr lang="en-US" sz="1800" b="1" u="sng" dirty="0">
                <a:solidFill>
                  <a:srgbClr val="00B050"/>
                </a:solidFill>
                <a:effectLst>
                  <a:outerShdw blurRad="38100" dist="38100" dir="2700000" algn="tl">
                    <a:srgbClr val="000000">
                      <a:alpha val="43137"/>
                    </a:srgbClr>
                  </a:outerShdw>
                </a:effectLst>
              </a:rPr>
              <a:t>smallest</a:t>
            </a:r>
            <a:r>
              <a:rPr lang="en-US" sz="1800" dirty="0">
                <a:solidFill>
                  <a:srgbClr val="00B050"/>
                </a:solidFill>
                <a:effectLst>
                  <a:outerShdw blurRad="38100" dist="38100" dir="2700000" algn="tl">
                    <a:srgbClr val="000000">
                      <a:alpha val="43137"/>
                    </a:srgbClr>
                  </a:outerShdw>
                </a:effectLst>
              </a:rPr>
              <a:t> # moles: </a:t>
            </a:r>
          </a:p>
          <a:p>
            <a:pPr>
              <a:lnSpc>
                <a:spcPct val="100000"/>
              </a:lnSpc>
              <a:spcBef>
                <a:spcPts val="600"/>
              </a:spcBef>
              <a:tabLst>
                <a:tab pos="4343400" algn="l"/>
              </a:tabLst>
            </a:pPr>
            <a:r>
              <a:rPr lang="en-US" sz="1800" dirty="0">
                <a:effectLst>
                  <a:outerShdw blurRad="38100" dist="38100" dir="2700000" algn="tl">
                    <a:srgbClr val="000000">
                      <a:alpha val="43137"/>
                    </a:srgbClr>
                  </a:outerShdw>
                </a:effectLst>
              </a:rPr>
              <a:t>62.5 mol / 6.25 mol =  1 C</a:t>
            </a:r>
          </a:p>
          <a:p>
            <a:pPr>
              <a:lnSpc>
                <a:spcPct val="100000"/>
              </a:lnSpc>
              <a:spcBef>
                <a:spcPts val="600"/>
              </a:spcBef>
              <a:tabLst>
                <a:tab pos="4343400" algn="l"/>
              </a:tabLst>
            </a:pPr>
            <a:r>
              <a:rPr lang="en-US" sz="1800" dirty="0">
                <a:effectLst>
                  <a:outerShdw blurRad="38100" dist="38100" dir="2700000" algn="tl">
                    <a:srgbClr val="000000">
                      <a:alpha val="43137"/>
                    </a:srgbClr>
                  </a:outerShdw>
                </a:effectLst>
              </a:rPr>
              <a:t>25 mol / 6.25 mol =  4 H</a:t>
            </a:r>
          </a:p>
          <a:p>
            <a:pPr marL="1600200" lvl="0" indent="-1600200">
              <a:spcBef>
                <a:spcPts val="1200"/>
              </a:spcBef>
            </a:pPr>
            <a:r>
              <a:rPr lang="en-US" sz="1800" dirty="0">
                <a:solidFill>
                  <a:srgbClr val="7030A0"/>
                </a:solidFill>
                <a:effectLst>
                  <a:outerShdw blurRad="38100" dist="38100" dir="2700000" algn="tl">
                    <a:srgbClr val="000000">
                      <a:alpha val="43137"/>
                    </a:srgbClr>
                  </a:outerShdw>
                </a:effectLst>
              </a:rPr>
              <a:t>Determine a whole # mole ratio:</a:t>
            </a:r>
          </a:p>
          <a:p>
            <a:pPr>
              <a:lnSpc>
                <a:spcPct val="100000"/>
              </a:lnSpc>
              <a:spcBef>
                <a:spcPts val="600"/>
              </a:spcBef>
            </a:pPr>
            <a:r>
              <a:rPr lang="en-US" sz="2000" dirty="0">
                <a:effectLst>
                  <a:outerShdw blurRad="38100" dist="38100" dir="2700000" algn="tl">
                    <a:srgbClr val="000000">
                      <a:alpha val="43137"/>
                    </a:srgbClr>
                  </a:outerShdw>
                </a:effectLst>
              </a:rPr>
              <a:t>C:H     1:4     	</a:t>
            </a:r>
            <a:r>
              <a:rPr lang="en-US" sz="2000" dirty="0">
                <a:solidFill>
                  <a:srgbClr val="FF0000"/>
                </a:solidFill>
                <a:effectLst>
                  <a:outerShdw blurRad="38100" dist="38100" dir="2700000" algn="tl">
                    <a:srgbClr val="000000">
                      <a:alpha val="43137"/>
                    </a:srgbClr>
                  </a:outerShdw>
                </a:effectLst>
              </a:rPr>
              <a:t>CH</a:t>
            </a:r>
            <a:r>
              <a:rPr lang="en-US" sz="2000" baseline="-25000" dirty="0">
                <a:solidFill>
                  <a:srgbClr val="FF0000"/>
                </a:solidFill>
                <a:effectLst>
                  <a:outerShdw blurRad="38100" dist="38100" dir="2700000" algn="tl">
                    <a:srgbClr val="000000">
                      <a:alpha val="43137"/>
                    </a:srgbClr>
                  </a:outerShdw>
                </a:effectLst>
              </a:rPr>
              <a:t>4</a:t>
            </a:r>
            <a:endParaRPr lang="en-US" sz="1800" dirty="0">
              <a:effectLst>
                <a:outerShdw blurRad="38100" dist="38100" dir="2700000" algn="tl">
                  <a:srgbClr val="000000">
                    <a:alpha val="43137"/>
                  </a:srgbClr>
                </a:outerShdw>
              </a:effectLst>
            </a:endParaRPr>
          </a:p>
        </p:txBody>
      </p:sp>
      <p:pic>
        <p:nvPicPr>
          <p:cNvPr id="10" name="Picture 9"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4" y="76200"/>
            <a:ext cx="881636" cy="952500"/>
          </a:xfrm>
          <a:prstGeom prst="rect">
            <a:avLst/>
          </a:prstGeom>
        </p:spPr>
      </p:pic>
    </p:spTree>
    <p:extLst>
      <p:ext uri="{BB962C8B-B14F-4D97-AF65-F5344CB8AC3E}">
        <p14:creationId xmlns:p14="http://schemas.microsoft.com/office/powerpoint/2010/main" val="28663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5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fade">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fade">
                                      <p:cBhvr>
                                        <p:cTn id="82" dur="500"/>
                                        <p:tgtEl>
                                          <p:spTgt spid="8">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6" end="6"/>
                                            </p:txEl>
                                          </p:spTgt>
                                        </p:tgtEl>
                                        <p:attrNameLst>
                                          <p:attrName>style.visibility</p:attrName>
                                        </p:attrNameLst>
                                      </p:cBhvr>
                                      <p:to>
                                        <p:strVal val="visible"/>
                                      </p:to>
                                    </p:set>
                                    <p:animEffect transition="in" filter="fade">
                                      <p:cBhvr>
                                        <p:cTn id="87" dur="500"/>
                                        <p:tgtEl>
                                          <p:spTgt spid="8">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7" end="7"/>
                                            </p:txEl>
                                          </p:spTgt>
                                        </p:tgtEl>
                                        <p:attrNameLst>
                                          <p:attrName>style.visibility</p:attrName>
                                        </p:attrNameLst>
                                      </p:cBhvr>
                                      <p:to>
                                        <p:strVal val="visible"/>
                                      </p:to>
                                    </p:set>
                                    <p:animEffect transition="in" filter="fade">
                                      <p:cBhvr>
                                        <p:cTn id="92" dur="500"/>
                                        <p:tgtEl>
                                          <p:spTgt spid="8">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8" end="8"/>
                                            </p:txEl>
                                          </p:spTgt>
                                        </p:tgtEl>
                                        <p:attrNameLst>
                                          <p:attrName>style.visibility</p:attrName>
                                        </p:attrNameLst>
                                      </p:cBhvr>
                                      <p:to>
                                        <p:strVal val="visible"/>
                                      </p:to>
                                    </p:set>
                                    <p:animEffect transition="in" filter="fade">
                                      <p:cBhvr>
                                        <p:cTn id="97" dur="500"/>
                                        <p:tgtEl>
                                          <p:spTgt spid="8">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
                                            <p:txEl>
                                              <p:pRg st="9" end="9"/>
                                            </p:txEl>
                                          </p:spTgt>
                                        </p:tgtEl>
                                        <p:attrNameLst>
                                          <p:attrName>style.visibility</p:attrName>
                                        </p:attrNameLst>
                                      </p:cBhvr>
                                      <p:to>
                                        <p:strVal val="visible"/>
                                      </p:to>
                                    </p:set>
                                    <p:animEffect transition="in" filter="fade">
                                      <p:cBhvr>
                                        <p:cTn id="102" dur="500"/>
                                        <p:tgtEl>
                                          <p:spTgt spid="8">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xEl>
                                              <p:pRg st="10" end="10"/>
                                            </p:txEl>
                                          </p:spTgt>
                                        </p:tgtEl>
                                        <p:attrNameLst>
                                          <p:attrName>style.visibility</p:attrName>
                                        </p:attrNameLst>
                                      </p:cBhvr>
                                      <p:to>
                                        <p:strVal val="visible"/>
                                      </p:to>
                                    </p:set>
                                    <p:animEffect transition="in" filter="fade">
                                      <p:cBhvr>
                                        <p:cTn id="107" dur="500"/>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8">
                                            <p:txEl>
                                              <p:pRg st="11" end="11"/>
                                            </p:txEl>
                                          </p:spTgt>
                                        </p:tgtEl>
                                        <p:attrNameLst>
                                          <p:attrName>style.visibility</p:attrName>
                                        </p:attrNameLst>
                                      </p:cBhvr>
                                      <p:to>
                                        <p:strVal val="visible"/>
                                      </p:to>
                                    </p:set>
                                    <p:animEffect transition="in" filter="fade">
                                      <p:cBhvr>
                                        <p:cTn id="112" dur="500"/>
                                        <p:tgtEl>
                                          <p:spTgt spid="8">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8">
                                            <p:txEl>
                                              <p:pRg st="12" end="12"/>
                                            </p:txEl>
                                          </p:spTgt>
                                        </p:tgtEl>
                                        <p:attrNameLst>
                                          <p:attrName>style.visibility</p:attrName>
                                        </p:attrNameLst>
                                      </p:cBhvr>
                                      <p:to>
                                        <p:strVal val="visible"/>
                                      </p:to>
                                    </p:set>
                                    <p:animEffect transition="in" filter="fade">
                                      <p:cBhvr>
                                        <p:cTn id="11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3ED64-A627-4EF0-AE34-41B3D04E3851}"/>
              </a:ext>
            </a:extLst>
          </p:cNvPr>
          <p:cNvPicPr>
            <a:picLocks noChangeAspect="1"/>
          </p:cNvPicPr>
          <p:nvPr/>
        </p:nvPicPr>
        <p:blipFill>
          <a:blip r:embed="rId3"/>
          <a:stretch>
            <a:fillRect/>
          </a:stretch>
        </p:blipFill>
        <p:spPr>
          <a:xfrm>
            <a:off x="914400" y="476763"/>
            <a:ext cx="6324600" cy="5904473"/>
          </a:xfrm>
          <a:prstGeom prst="rect">
            <a:avLst/>
          </a:prstGeom>
        </p:spPr>
      </p:pic>
      <p:sp>
        <p:nvSpPr>
          <p:cNvPr id="3" name="TextBox 2">
            <a:extLst>
              <a:ext uri="{FF2B5EF4-FFF2-40B4-BE49-F238E27FC236}">
                <a16:creationId xmlns:a16="http://schemas.microsoft.com/office/drawing/2014/main" id="{E23DD510-0428-4404-BCB4-1BFC473E2144}"/>
              </a:ext>
            </a:extLst>
          </p:cNvPr>
          <p:cNvSpPr txBox="1"/>
          <p:nvPr/>
        </p:nvSpPr>
        <p:spPr>
          <a:xfrm>
            <a:off x="5943600" y="4343400"/>
            <a:ext cx="3087564" cy="507831"/>
          </a:xfrm>
          <a:prstGeom prst="rect">
            <a:avLst/>
          </a:prstGeom>
          <a:noFill/>
        </p:spPr>
        <p:txBody>
          <a:bodyPr wrap="square" rtlCol="0">
            <a:spAutoFit/>
          </a:bodyPr>
          <a:lstStyle/>
          <a:p>
            <a:r>
              <a:rPr lang="en-US" b="1" dirty="0">
                <a:solidFill>
                  <a:srgbClr val="00B050"/>
                </a:solidFill>
                <a:effectLst>
                  <a:outerShdw blurRad="38100" dist="38100" dir="2700000" algn="tl">
                    <a:srgbClr val="000000">
                      <a:alpha val="43137"/>
                    </a:srgbClr>
                  </a:outerShdw>
                </a:effectLst>
              </a:rPr>
              <a:t>Molar Mass </a:t>
            </a:r>
            <a:r>
              <a:rPr lang="en-US" sz="2000" b="1" dirty="0">
                <a:solidFill>
                  <a:srgbClr val="00B050"/>
                </a:solidFill>
                <a:effectLst>
                  <a:outerShdw blurRad="38100" dist="38100" dir="2700000" algn="tl">
                    <a:srgbClr val="000000">
                      <a:alpha val="43137"/>
                    </a:srgbClr>
                  </a:outerShdw>
                </a:effectLst>
              </a:rPr>
              <a:t>(g/mol)</a:t>
            </a:r>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572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 y="-10"/>
            <a:ext cx="4571995" cy="1377165"/>
          </a:xfrm>
        </p:spPr>
        <p:txBody>
          <a:bodyPr anchor="ctr" anchorCtr="0"/>
          <a:lstStyle/>
          <a:p>
            <a:r>
              <a:rPr lang="en-US" dirty="0"/>
              <a:t>	Review Molar Quantities</a:t>
            </a:r>
          </a:p>
        </p:txBody>
      </p:sp>
      <p:sp>
        <p:nvSpPr>
          <p:cNvPr id="8" name="Content Placeholder 7"/>
          <p:cNvSpPr>
            <a:spLocks noGrp="1"/>
          </p:cNvSpPr>
          <p:nvPr>
            <p:ph sz="quarter" idx="15"/>
          </p:nvPr>
        </p:nvSpPr>
        <p:spPr>
          <a:xfrm>
            <a:off x="4574980" y="0"/>
            <a:ext cx="4569020" cy="6858000"/>
          </a:xfrm>
        </p:spPr>
        <p:txBody>
          <a:bodyPr lIns="182629" tIns="91313" rIns="182629"/>
          <a:lstStyle/>
          <a:p>
            <a:r>
              <a:rPr lang="en-US" dirty="0"/>
              <a:t>Consider calcium nitrate, Ca(NO</a:t>
            </a:r>
            <a:r>
              <a:rPr lang="en-US" baseline="-25000" dirty="0"/>
              <a:t>3</a:t>
            </a:r>
            <a:r>
              <a:rPr lang="en-US" dirty="0"/>
              <a:t>)</a:t>
            </a:r>
            <a:r>
              <a:rPr lang="en-US" baseline="-25000" dirty="0"/>
              <a:t>2</a:t>
            </a:r>
            <a:r>
              <a:rPr lang="en-US" dirty="0"/>
              <a:t>. What do the subscripts represent? How many atoms of each element are there?</a:t>
            </a:r>
          </a:p>
          <a:p>
            <a:pPr marL="359609" indent="-359609"/>
            <a:r>
              <a:rPr lang="en-US" dirty="0">
                <a:solidFill>
                  <a:srgbClr val="FF0000"/>
                </a:solidFill>
              </a:rPr>
              <a:t>	There are two nitrate ions.</a:t>
            </a:r>
          </a:p>
          <a:p>
            <a:pPr marL="359609" indent="-359609">
              <a:lnSpc>
                <a:spcPct val="100000"/>
              </a:lnSpc>
              <a:spcBef>
                <a:spcPts val="0"/>
              </a:spcBef>
            </a:pPr>
            <a:r>
              <a:rPr lang="en-US" dirty="0">
                <a:solidFill>
                  <a:srgbClr val="FF0000"/>
                </a:solidFill>
              </a:rPr>
              <a:t>	1 Ca, 2 N, 6 O</a:t>
            </a:r>
          </a:p>
          <a:p>
            <a:r>
              <a:rPr lang="en-US" dirty="0"/>
              <a:t>What is the molar mass of calcium nitrate?</a:t>
            </a:r>
          </a:p>
          <a:p>
            <a:pPr marL="228286">
              <a:lnSpc>
                <a:spcPct val="100000"/>
              </a:lnSpc>
              <a:spcBef>
                <a:spcPts val="0"/>
              </a:spcBef>
              <a:tabLst>
                <a:tab pos="684854" algn="l"/>
                <a:tab pos="2176639" algn="l"/>
              </a:tabLst>
            </a:pPr>
            <a:r>
              <a:rPr lang="en-US" dirty="0">
                <a:solidFill>
                  <a:srgbClr val="00B050"/>
                </a:solidFill>
              </a:rPr>
              <a:t>Ca	1 x 40.1 g/</a:t>
            </a:r>
            <a:r>
              <a:rPr lang="en-US" dirty="0" err="1">
                <a:solidFill>
                  <a:srgbClr val="00B050"/>
                </a:solidFill>
              </a:rPr>
              <a:t>mol</a:t>
            </a:r>
            <a:r>
              <a:rPr lang="en-US" dirty="0">
                <a:solidFill>
                  <a:srgbClr val="00B050"/>
                </a:solidFill>
              </a:rPr>
              <a:t>	= 40.1 g/</a:t>
            </a:r>
            <a:r>
              <a:rPr lang="en-US" dirty="0" err="1">
                <a:solidFill>
                  <a:srgbClr val="00B050"/>
                </a:solidFill>
              </a:rPr>
              <a:t>mol</a:t>
            </a:r>
            <a:endParaRPr lang="en-US" dirty="0">
              <a:solidFill>
                <a:srgbClr val="00B050"/>
              </a:solidFill>
            </a:endParaRPr>
          </a:p>
          <a:p>
            <a:pPr marL="228286">
              <a:lnSpc>
                <a:spcPct val="100000"/>
              </a:lnSpc>
              <a:spcBef>
                <a:spcPts val="0"/>
              </a:spcBef>
              <a:tabLst>
                <a:tab pos="684854" algn="l"/>
                <a:tab pos="2176639" algn="l"/>
              </a:tabLst>
            </a:pPr>
            <a:r>
              <a:rPr lang="en-US" dirty="0">
                <a:solidFill>
                  <a:srgbClr val="00B050"/>
                </a:solidFill>
              </a:rPr>
              <a:t>N	2 x 14.0 g/</a:t>
            </a:r>
            <a:r>
              <a:rPr lang="en-US" dirty="0" err="1">
                <a:solidFill>
                  <a:srgbClr val="00B050"/>
                </a:solidFill>
              </a:rPr>
              <a:t>mol</a:t>
            </a:r>
            <a:r>
              <a:rPr lang="en-US" dirty="0">
                <a:solidFill>
                  <a:srgbClr val="00B050"/>
                </a:solidFill>
              </a:rPr>
              <a:t>	= 28.0 g/</a:t>
            </a:r>
            <a:r>
              <a:rPr lang="en-US" dirty="0" err="1">
                <a:solidFill>
                  <a:srgbClr val="00B050"/>
                </a:solidFill>
              </a:rPr>
              <a:t>mol</a:t>
            </a:r>
            <a:endParaRPr lang="en-US" dirty="0">
              <a:solidFill>
                <a:srgbClr val="00B050"/>
              </a:solidFill>
            </a:endParaRPr>
          </a:p>
          <a:p>
            <a:pPr marL="228286">
              <a:lnSpc>
                <a:spcPct val="100000"/>
              </a:lnSpc>
              <a:spcBef>
                <a:spcPts val="0"/>
              </a:spcBef>
              <a:tabLst>
                <a:tab pos="684854" algn="l"/>
                <a:tab pos="2176639" algn="l"/>
              </a:tabLst>
            </a:pPr>
            <a:r>
              <a:rPr lang="en-US" dirty="0">
                <a:solidFill>
                  <a:srgbClr val="00B050"/>
                </a:solidFill>
              </a:rPr>
              <a:t>O	6 x 16.0 g/mol	= </a:t>
            </a:r>
            <a:r>
              <a:rPr lang="en-US" u="sng" dirty="0">
                <a:solidFill>
                  <a:srgbClr val="00B050"/>
                </a:solidFill>
              </a:rPr>
              <a:t>96.0 g/mol</a:t>
            </a:r>
          </a:p>
          <a:p>
            <a:pPr marL="228286">
              <a:lnSpc>
                <a:spcPct val="100000"/>
              </a:lnSpc>
              <a:spcBef>
                <a:spcPts val="0"/>
              </a:spcBef>
              <a:tabLst>
                <a:tab pos="2114812" algn="l"/>
              </a:tabLst>
            </a:pPr>
            <a:r>
              <a:rPr lang="en-US" dirty="0"/>
              <a:t>	</a:t>
            </a:r>
            <a:r>
              <a:rPr lang="en-US" dirty="0">
                <a:solidFill>
                  <a:srgbClr val="0070C0"/>
                </a:solidFill>
              </a:rPr>
              <a:t>=  </a:t>
            </a:r>
            <a:r>
              <a:rPr lang="en-US" dirty="0">
                <a:solidFill>
                  <a:srgbClr val="FF0000"/>
                </a:solidFill>
              </a:rPr>
              <a:t>164 g/</a:t>
            </a:r>
            <a:r>
              <a:rPr lang="en-US" dirty="0" err="1">
                <a:solidFill>
                  <a:srgbClr val="FF0000"/>
                </a:solidFill>
              </a:rPr>
              <a:t>mol</a:t>
            </a:r>
            <a:endParaRPr lang="en-US" dirty="0">
              <a:solidFill>
                <a:srgbClr val="FF0000"/>
              </a:solidFill>
            </a:endParaRPr>
          </a:p>
          <a:p>
            <a:endParaRPr lang="en-US" sz="800" dirty="0"/>
          </a:p>
          <a:p>
            <a:r>
              <a:rPr lang="en-US" dirty="0"/>
              <a:t>If a sample contains 21.2 g N</a:t>
            </a:r>
            <a:r>
              <a:rPr lang="en-US" baseline="-25000" dirty="0"/>
              <a:t>2</a:t>
            </a:r>
            <a:r>
              <a:rPr lang="en-US" dirty="0"/>
              <a:t>, how many moles of N</a:t>
            </a:r>
            <a:r>
              <a:rPr lang="en-US" baseline="-25000" dirty="0"/>
              <a:t>2</a:t>
            </a:r>
            <a:r>
              <a:rPr lang="en-US" dirty="0"/>
              <a:t> does it contain?</a:t>
            </a:r>
          </a:p>
          <a:p>
            <a:pPr marL="479476" indent="-479476"/>
            <a:r>
              <a:rPr lang="en-US" dirty="0"/>
              <a:t>	</a:t>
            </a:r>
            <a:r>
              <a:rPr lang="en-US" dirty="0">
                <a:solidFill>
                  <a:srgbClr val="FF0000"/>
                </a:solidFill>
              </a:rPr>
              <a:t>21.2 g x 1 </a:t>
            </a:r>
            <a:r>
              <a:rPr lang="en-US" dirty="0" err="1">
                <a:solidFill>
                  <a:srgbClr val="FF0000"/>
                </a:solidFill>
              </a:rPr>
              <a:t>mol</a:t>
            </a:r>
            <a:r>
              <a:rPr lang="en-US" dirty="0">
                <a:solidFill>
                  <a:srgbClr val="FF0000"/>
                </a:solidFill>
              </a:rPr>
              <a:t>/28.0 g  =  0.757 </a:t>
            </a:r>
            <a:r>
              <a:rPr lang="en-US" dirty="0" err="1">
                <a:solidFill>
                  <a:srgbClr val="FF0000"/>
                </a:solidFill>
              </a:rPr>
              <a:t>mol</a:t>
            </a:r>
            <a:endParaRPr lang="en-US" dirty="0">
              <a:solidFill>
                <a:srgbClr val="FF0000"/>
              </a:solidFill>
            </a:endParaRPr>
          </a:p>
          <a:p>
            <a:r>
              <a:rPr lang="en-US" dirty="0"/>
              <a:t>How many liters of N</a:t>
            </a:r>
            <a:r>
              <a:rPr lang="en-US" baseline="-25000" dirty="0"/>
              <a:t>2</a:t>
            </a:r>
            <a:r>
              <a:rPr lang="en-US" dirty="0"/>
              <a:t> gas is this?</a:t>
            </a:r>
          </a:p>
          <a:p>
            <a:pPr marL="479476" indent="-479476"/>
            <a:r>
              <a:rPr lang="en-US" dirty="0"/>
              <a:t>	</a:t>
            </a:r>
            <a:r>
              <a:rPr lang="en-US" dirty="0">
                <a:solidFill>
                  <a:srgbClr val="FF0000"/>
                </a:solidFill>
              </a:rPr>
              <a:t>0.757 mol x 22.4 L/1 mol  =  17.0 L</a:t>
            </a:r>
          </a:p>
          <a:p>
            <a:r>
              <a:rPr lang="en-US" dirty="0"/>
              <a:t>How many molecules of N</a:t>
            </a:r>
            <a:r>
              <a:rPr lang="en-US" baseline="-25000" dirty="0"/>
              <a:t>2</a:t>
            </a:r>
            <a:r>
              <a:rPr lang="en-US" dirty="0"/>
              <a:t> gas is this?</a:t>
            </a:r>
          </a:p>
          <a:p>
            <a:pPr marL="462918" indent="-22195"/>
            <a:r>
              <a:rPr lang="en-US" dirty="0"/>
              <a:t>	</a:t>
            </a:r>
            <a:r>
              <a:rPr lang="en-US" dirty="0">
                <a:solidFill>
                  <a:srgbClr val="00B050"/>
                </a:solidFill>
              </a:rPr>
              <a:t>0.757 </a:t>
            </a:r>
            <a:r>
              <a:rPr lang="en-US" dirty="0" err="1">
                <a:solidFill>
                  <a:srgbClr val="00B050"/>
                </a:solidFill>
              </a:rPr>
              <a:t>mol</a:t>
            </a:r>
            <a:r>
              <a:rPr lang="en-US" dirty="0">
                <a:solidFill>
                  <a:srgbClr val="00B050"/>
                </a:solidFill>
              </a:rPr>
              <a:t> x 6.02 × 10</a:t>
            </a:r>
            <a:r>
              <a:rPr lang="en-US" baseline="30000" dirty="0">
                <a:solidFill>
                  <a:srgbClr val="00B050"/>
                </a:solidFill>
              </a:rPr>
              <a:t>23</a:t>
            </a:r>
            <a:r>
              <a:rPr lang="en-US" dirty="0">
                <a:solidFill>
                  <a:srgbClr val="00B050"/>
                </a:solidFill>
              </a:rPr>
              <a:t> </a:t>
            </a:r>
            <a:r>
              <a:rPr lang="en-US" sz="1300" dirty="0">
                <a:solidFill>
                  <a:srgbClr val="00B050"/>
                </a:solidFill>
              </a:rPr>
              <a:t>molecules</a:t>
            </a:r>
            <a:r>
              <a:rPr lang="en-US" dirty="0">
                <a:solidFill>
                  <a:srgbClr val="00B050"/>
                </a:solidFill>
              </a:rPr>
              <a:t>/1 </a:t>
            </a:r>
            <a:r>
              <a:rPr lang="en-US" dirty="0" err="1">
                <a:solidFill>
                  <a:srgbClr val="00B050"/>
                </a:solidFill>
              </a:rPr>
              <a:t>mol</a:t>
            </a:r>
            <a:r>
              <a:rPr lang="en-US" dirty="0">
                <a:solidFill>
                  <a:srgbClr val="00B050"/>
                </a:solidFill>
              </a:rPr>
              <a:t>  </a:t>
            </a:r>
          </a:p>
          <a:p>
            <a:pPr marL="22195" indent="-22195">
              <a:lnSpc>
                <a:spcPct val="100000"/>
              </a:lnSpc>
              <a:spcBef>
                <a:spcPts val="0"/>
              </a:spcBef>
              <a:tabLst>
                <a:tab pos="1826291" algn="l"/>
              </a:tabLst>
            </a:pPr>
            <a:r>
              <a:rPr lang="en-US" dirty="0">
                <a:solidFill>
                  <a:srgbClr val="FF0000"/>
                </a:solidFill>
              </a:rPr>
              <a:t>		= 4.56 × 10</a:t>
            </a:r>
            <a:r>
              <a:rPr lang="en-US" baseline="30000" dirty="0">
                <a:solidFill>
                  <a:srgbClr val="FF0000"/>
                </a:solidFill>
              </a:rPr>
              <a:t>23</a:t>
            </a:r>
            <a:r>
              <a:rPr lang="en-US" dirty="0">
                <a:solidFill>
                  <a:srgbClr val="FF0000"/>
                </a:solidFill>
              </a:rPr>
              <a:t> </a:t>
            </a:r>
            <a:r>
              <a:rPr lang="en-US" sz="1300" dirty="0">
                <a:solidFill>
                  <a:srgbClr val="FF0000"/>
                </a:solidFill>
              </a:rPr>
              <a:t>molecules</a:t>
            </a:r>
            <a:r>
              <a:rPr lang="en-US" dirty="0">
                <a:solidFill>
                  <a:srgbClr val="FF0000"/>
                </a:solidFill>
              </a:rPr>
              <a:t> </a:t>
            </a:r>
          </a:p>
          <a:p>
            <a:pPr marL="228286">
              <a:lnSpc>
                <a:spcPct val="100000"/>
              </a:lnSpc>
              <a:spcBef>
                <a:spcPts val="0"/>
              </a:spcBef>
              <a:tabLst>
                <a:tab pos="2176639" algn="l"/>
              </a:tabLst>
            </a:pPr>
            <a:endParaRPr lang="en-US" dirty="0">
              <a:solidFill>
                <a:srgbClr val="FF0000"/>
              </a:solidFill>
            </a:endParaRPr>
          </a:p>
          <a:p>
            <a:pPr marL="479476" indent="-479476"/>
            <a:endParaRPr lang="en-US" dirty="0">
              <a:solidFill>
                <a:srgbClr val="FF0000"/>
              </a:solidFill>
            </a:endParaRPr>
          </a:p>
          <a:p>
            <a:pPr marL="228286">
              <a:lnSpc>
                <a:spcPct val="100000"/>
              </a:lnSpc>
              <a:spcBef>
                <a:spcPts val="0"/>
              </a:spcBef>
              <a:tabLst>
                <a:tab pos="2176639" algn="l"/>
              </a:tabLst>
            </a:pPr>
            <a:endParaRPr lang="en-US" dirty="0">
              <a:solidFill>
                <a:srgbClr val="FF0000"/>
              </a:solidFill>
            </a:endParaRPr>
          </a:p>
        </p:txBody>
      </p:sp>
      <p:sp>
        <p:nvSpPr>
          <p:cNvPr id="9" name="Content Placeholder 8"/>
          <p:cNvSpPr>
            <a:spLocks noGrp="1"/>
          </p:cNvSpPr>
          <p:nvPr>
            <p:ph sz="quarter" idx="16"/>
          </p:nvPr>
        </p:nvSpPr>
        <p:spPr/>
        <p:txBody>
          <a:bodyPr lIns="182629" tIns="91313" bIns="91313"/>
          <a:lstStyle/>
          <a:p>
            <a:r>
              <a:rPr lang="en-US" dirty="0"/>
              <a:t>Use the periodic table to find the molar mass of each of the following elements.</a:t>
            </a:r>
          </a:p>
          <a:p>
            <a:r>
              <a:rPr lang="en-US" dirty="0"/>
              <a:t>Sodium (Na): </a:t>
            </a:r>
            <a:r>
              <a:rPr lang="en-US" dirty="0">
                <a:solidFill>
                  <a:srgbClr val="FF0000"/>
                </a:solidFill>
              </a:rPr>
              <a:t>22.99 g/</a:t>
            </a:r>
            <a:r>
              <a:rPr lang="en-US" dirty="0" err="1">
                <a:solidFill>
                  <a:srgbClr val="FF0000"/>
                </a:solidFill>
              </a:rPr>
              <a:t>mol</a:t>
            </a:r>
            <a:endParaRPr lang="en-US" dirty="0">
              <a:solidFill>
                <a:srgbClr val="FF0000"/>
              </a:solidFill>
            </a:endParaRPr>
          </a:p>
          <a:p>
            <a:r>
              <a:rPr lang="en-US" dirty="0"/>
              <a:t>Oxygen (O): </a:t>
            </a:r>
            <a:r>
              <a:rPr lang="en-US" dirty="0">
                <a:solidFill>
                  <a:srgbClr val="FF0000"/>
                </a:solidFill>
              </a:rPr>
              <a:t>16.00 g/</a:t>
            </a:r>
            <a:r>
              <a:rPr lang="en-US" dirty="0" err="1">
                <a:solidFill>
                  <a:srgbClr val="FF0000"/>
                </a:solidFill>
              </a:rPr>
              <a:t>mol</a:t>
            </a:r>
            <a:endParaRPr lang="en-US" dirty="0">
              <a:solidFill>
                <a:srgbClr val="FF0000"/>
              </a:solidFill>
            </a:endParaRPr>
          </a:p>
          <a:p>
            <a:r>
              <a:rPr lang="en-US" dirty="0"/>
              <a:t>Carbon (C): </a:t>
            </a:r>
            <a:r>
              <a:rPr lang="en-US" dirty="0">
                <a:solidFill>
                  <a:srgbClr val="FF0000"/>
                </a:solidFill>
              </a:rPr>
              <a:t>12.01 g/</a:t>
            </a:r>
            <a:r>
              <a:rPr lang="en-US" dirty="0" err="1">
                <a:solidFill>
                  <a:srgbClr val="FF0000"/>
                </a:solidFill>
              </a:rPr>
              <a:t>mol</a:t>
            </a:r>
            <a:endParaRPr lang="en-US" dirty="0">
              <a:solidFill>
                <a:srgbClr val="FF0000"/>
              </a:solidFill>
            </a:endParaRPr>
          </a:p>
          <a:p>
            <a:endParaRPr lang="en-US" dirty="0"/>
          </a:p>
          <a:p>
            <a:r>
              <a:rPr lang="en-US" dirty="0"/>
              <a:t>Consider sodium oxide, Na</a:t>
            </a:r>
            <a:r>
              <a:rPr lang="en-US" baseline="-25000" dirty="0"/>
              <a:t>2</a:t>
            </a:r>
            <a:r>
              <a:rPr lang="en-US" dirty="0"/>
              <a:t>O. What do the subscripts represent?</a:t>
            </a:r>
          </a:p>
          <a:p>
            <a:pPr marL="234626" indent="-22195"/>
            <a:r>
              <a:rPr lang="en-US" dirty="0">
                <a:solidFill>
                  <a:srgbClr val="FF0000"/>
                </a:solidFill>
              </a:rPr>
              <a:t>There are two atoms of sodium and one atom of oxygen.</a:t>
            </a:r>
          </a:p>
          <a:p>
            <a:r>
              <a:rPr lang="en-US" dirty="0"/>
              <a:t>What is the molar mass of sodium oxide?</a:t>
            </a:r>
          </a:p>
          <a:p>
            <a:pPr marL="228286">
              <a:lnSpc>
                <a:spcPct val="100000"/>
              </a:lnSpc>
              <a:spcBef>
                <a:spcPts val="0"/>
              </a:spcBef>
              <a:tabLst>
                <a:tab pos="684854" algn="l"/>
                <a:tab pos="2176639" algn="l"/>
              </a:tabLst>
            </a:pPr>
            <a:r>
              <a:rPr lang="en-US" dirty="0">
                <a:solidFill>
                  <a:srgbClr val="00B050"/>
                </a:solidFill>
              </a:rPr>
              <a:t>Na	2 x 23.0 g/</a:t>
            </a:r>
            <a:r>
              <a:rPr lang="en-US" dirty="0" err="1">
                <a:solidFill>
                  <a:srgbClr val="00B050"/>
                </a:solidFill>
              </a:rPr>
              <a:t>mol</a:t>
            </a:r>
            <a:r>
              <a:rPr lang="en-US" dirty="0">
                <a:solidFill>
                  <a:srgbClr val="00B050"/>
                </a:solidFill>
              </a:rPr>
              <a:t>	= 46.0 g/</a:t>
            </a:r>
            <a:r>
              <a:rPr lang="en-US" dirty="0" err="1">
                <a:solidFill>
                  <a:srgbClr val="00B050"/>
                </a:solidFill>
              </a:rPr>
              <a:t>mol</a:t>
            </a:r>
            <a:endParaRPr lang="en-US" dirty="0">
              <a:solidFill>
                <a:srgbClr val="00B050"/>
              </a:solidFill>
            </a:endParaRPr>
          </a:p>
          <a:p>
            <a:pPr marL="228286">
              <a:lnSpc>
                <a:spcPct val="100000"/>
              </a:lnSpc>
              <a:spcBef>
                <a:spcPts val="0"/>
              </a:spcBef>
              <a:tabLst>
                <a:tab pos="684854" algn="l"/>
                <a:tab pos="2176639" algn="l"/>
              </a:tabLst>
            </a:pPr>
            <a:r>
              <a:rPr lang="en-US" dirty="0">
                <a:solidFill>
                  <a:srgbClr val="00B050"/>
                </a:solidFill>
              </a:rPr>
              <a:t>O	1 x 16.0 g/</a:t>
            </a:r>
            <a:r>
              <a:rPr lang="en-US" dirty="0" err="1">
                <a:solidFill>
                  <a:srgbClr val="00B050"/>
                </a:solidFill>
              </a:rPr>
              <a:t>mol</a:t>
            </a:r>
            <a:r>
              <a:rPr lang="en-US" dirty="0">
                <a:solidFill>
                  <a:srgbClr val="00B050"/>
                </a:solidFill>
              </a:rPr>
              <a:t>	= </a:t>
            </a:r>
            <a:r>
              <a:rPr lang="en-US" u="sng" dirty="0">
                <a:solidFill>
                  <a:srgbClr val="00B050"/>
                </a:solidFill>
              </a:rPr>
              <a:t>16.0 g/</a:t>
            </a:r>
            <a:r>
              <a:rPr lang="en-US" u="sng" dirty="0" err="1">
                <a:solidFill>
                  <a:srgbClr val="00B050"/>
                </a:solidFill>
              </a:rPr>
              <a:t>mol</a:t>
            </a:r>
            <a:endParaRPr lang="en-US" u="sng" dirty="0">
              <a:solidFill>
                <a:srgbClr val="00B050"/>
              </a:solidFill>
            </a:endParaRPr>
          </a:p>
          <a:p>
            <a:pPr marL="228286">
              <a:lnSpc>
                <a:spcPct val="100000"/>
              </a:lnSpc>
              <a:spcBef>
                <a:spcPts val="0"/>
              </a:spcBef>
              <a:tabLst>
                <a:tab pos="2176639" algn="l"/>
              </a:tabLst>
            </a:pPr>
            <a:r>
              <a:rPr lang="en-US" dirty="0"/>
              <a:t>	</a:t>
            </a:r>
            <a:r>
              <a:rPr lang="en-US" dirty="0">
                <a:solidFill>
                  <a:srgbClr val="0070C0"/>
                </a:solidFill>
              </a:rPr>
              <a:t>= </a:t>
            </a:r>
            <a:r>
              <a:rPr lang="en-US" dirty="0">
                <a:solidFill>
                  <a:srgbClr val="FF0000"/>
                </a:solidFill>
              </a:rPr>
              <a:t>62.0 g/</a:t>
            </a:r>
            <a:r>
              <a:rPr lang="en-US" dirty="0" err="1">
                <a:solidFill>
                  <a:srgbClr val="FF0000"/>
                </a:solidFill>
              </a:rPr>
              <a:t>mol</a:t>
            </a:r>
            <a:endParaRPr lang="en-US" dirty="0">
              <a:solidFill>
                <a:srgbClr val="FF0000"/>
              </a:solidFill>
            </a:endParaRP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39192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6" end="6"/>
                                            </p:txEl>
                                          </p:spTgt>
                                        </p:tgtEl>
                                        <p:attrNameLst>
                                          <p:attrName>style.visibility</p:attrName>
                                        </p:attrNameLst>
                                      </p:cBhvr>
                                      <p:to>
                                        <p:strVal val="visible"/>
                                      </p:to>
                                    </p:set>
                                    <p:animEffect transition="in" filter="fade">
                                      <p:cBhvr>
                                        <p:cTn id="12" dur="500"/>
                                        <p:tgtEl>
                                          <p:spTgt spid="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animEffect transition="in" filter="fade">
                                      <p:cBhvr>
                                        <p:cTn id="17" dur="500"/>
                                        <p:tgtEl>
                                          <p:spTgt spid="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500"/>
                                        <p:tgtEl>
                                          <p:spTgt spid="9">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fade">
                                      <p:cBhvr>
                                        <p:cTn id="27" dur="500"/>
                                        <p:tgtEl>
                                          <p:spTgt spid="9">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5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fade">
                                      <p:cBhvr>
                                        <p:cTn id="72" dur="500"/>
                                        <p:tgtEl>
                                          <p:spTgt spid="8">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9" end="9"/>
                                            </p:txEl>
                                          </p:spTgt>
                                        </p:tgtEl>
                                        <p:attrNameLst>
                                          <p:attrName>style.visibility</p:attrName>
                                        </p:attrNameLst>
                                      </p:cBhvr>
                                      <p:to>
                                        <p:strVal val="visible"/>
                                      </p:to>
                                    </p:set>
                                    <p:animEffect transition="in" filter="fade">
                                      <p:cBhvr>
                                        <p:cTn id="77" dur="500"/>
                                        <p:tgtEl>
                                          <p:spTgt spid="8">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10" end="10"/>
                                            </p:txEl>
                                          </p:spTgt>
                                        </p:tgtEl>
                                        <p:attrNameLst>
                                          <p:attrName>style.visibility</p:attrName>
                                        </p:attrNameLst>
                                      </p:cBhvr>
                                      <p:to>
                                        <p:strVal val="visible"/>
                                      </p:to>
                                    </p:set>
                                    <p:animEffect transition="in" filter="fade">
                                      <p:cBhvr>
                                        <p:cTn id="82" dur="500"/>
                                        <p:tgtEl>
                                          <p:spTgt spid="8">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11" end="11"/>
                                            </p:txEl>
                                          </p:spTgt>
                                        </p:tgtEl>
                                        <p:attrNameLst>
                                          <p:attrName>style.visibility</p:attrName>
                                        </p:attrNameLst>
                                      </p:cBhvr>
                                      <p:to>
                                        <p:strVal val="visible"/>
                                      </p:to>
                                    </p:set>
                                    <p:animEffect transition="in" filter="fade">
                                      <p:cBhvr>
                                        <p:cTn id="87" dur="500"/>
                                        <p:tgtEl>
                                          <p:spTgt spid="8">
                                            <p:txEl>
                                              <p:pRg st="11" end="1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12" end="12"/>
                                            </p:txEl>
                                          </p:spTgt>
                                        </p:tgtEl>
                                        <p:attrNameLst>
                                          <p:attrName>style.visibility</p:attrName>
                                        </p:attrNameLst>
                                      </p:cBhvr>
                                      <p:to>
                                        <p:strVal val="visible"/>
                                      </p:to>
                                    </p:set>
                                    <p:animEffect transition="in" filter="fade">
                                      <p:cBhvr>
                                        <p:cTn id="92" dur="500"/>
                                        <p:tgtEl>
                                          <p:spTgt spid="8">
                                            <p:txEl>
                                              <p:pRg st="12" end="1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13" end="13"/>
                                            </p:txEl>
                                          </p:spTgt>
                                        </p:tgtEl>
                                        <p:attrNameLst>
                                          <p:attrName>style.visibility</p:attrName>
                                        </p:attrNameLst>
                                      </p:cBhvr>
                                      <p:to>
                                        <p:strVal val="visible"/>
                                      </p:to>
                                    </p:set>
                                    <p:animEffect transition="in" filter="fade">
                                      <p:cBhvr>
                                        <p:cTn id="97" dur="500"/>
                                        <p:tgtEl>
                                          <p:spTgt spid="8">
                                            <p:txEl>
                                              <p:pRg st="13" end="1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
                                            <p:txEl>
                                              <p:pRg st="14" end="14"/>
                                            </p:txEl>
                                          </p:spTgt>
                                        </p:tgtEl>
                                        <p:attrNameLst>
                                          <p:attrName>style.visibility</p:attrName>
                                        </p:attrNameLst>
                                      </p:cBhvr>
                                      <p:to>
                                        <p:strVal val="visible"/>
                                      </p:to>
                                    </p:set>
                                    <p:animEffect transition="in" filter="fade">
                                      <p:cBhvr>
                                        <p:cTn id="102" dur="500"/>
                                        <p:tgtEl>
                                          <p:spTgt spid="8">
                                            <p:txEl>
                                              <p:pRg st="14" end="1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xEl>
                                              <p:pRg st="15" end="15"/>
                                            </p:txEl>
                                          </p:spTgt>
                                        </p:tgtEl>
                                        <p:attrNameLst>
                                          <p:attrName>style.visibility</p:attrName>
                                        </p:attrNameLst>
                                      </p:cBhvr>
                                      <p:to>
                                        <p:strVal val="visible"/>
                                      </p:to>
                                    </p:set>
                                    <p:animEffect transition="in" filter="fade">
                                      <p:cBhvr>
                                        <p:cTn id="107"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913350" indent="-913350"/>
            <a:r>
              <a:rPr lang="en-US" dirty="0"/>
              <a:t>	How Do Scientists Calculate the Composition of Elements in a Compound?</a:t>
            </a:r>
          </a:p>
        </p:txBody>
      </p:sp>
      <p:pic>
        <p:nvPicPr>
          <p:cNvPr id="6" name="Content Placeholder 5" descr="695px-Dinitrogen-tetroxide-3D-vdW.png"/>
          <p:cNvPicPr>
            <a:picLocks noGrp="1" noChangeAspect="1"/>
          </p:cNvPicPr>
          <p:nvPr>
            <p:ph sz="quarter" idx="13"/>
          </p:nvPr>
        </p:nvPicPr>
        <p:blipFill>
          <a:blip r:embed="rId3" cstate="print"/>
          <a:stretch>
            <a:fillRect/>
          </a:stretch>
        </p:blipFill>
        <p:spPr>
          <a:xfrm>
            <a:off x="321678" y="1877720"/>
            <a:ext cx="2006795" cy="2308475"/>
          </a:xfrm>
        </p:spPr>
      </p:pic>
      <p:pic>
        <p:nvPicPr>
          <p:cNvPr id="7" name="Picture 6" descr="lesson_question-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pic>
        <p:nvPicPr>
          <p:cNvPr id="9" name="Picture 8" descr="Nitrogen-dioxide-3D-vdW.png"/>
          <p:cNvPicPr>
            <a:picLocks noChangeAspect="1"/>
          </p:cNvPicPr>
          <p:nvPr/>
        </p:nvPicPr>
        <p:blipFill>
          <a:blip r:embed="rId5" cstate="print"/>
          <a:stretch>
            <a:fillRect/>
          </a:stretch>
        </p:blipFill>
        <p:spPr>
          <a:xfrm>
            <a:off x="3335065" y="1877736"/>
            <a:ext cx="2013184" cy="1997243"/>
          </a:xfrm>
          <a:prstGeom prst="rect">
            <a:avLst/>
          </a:prstGeom>
        </p:spPr>
      </p:pic>
      <p:sp>
        <p:nvSpPr>
          <p:cNvPr id="11" name="_s2055"/>
          <p:cNvSpPr>
            <a:spLocks noChangeArrowheads="1"/>
          </p:cNvSpPr>
          <p:nvPr/>
        </p:nvSpPr>
        <p:spPr bwMode="auto">
          <a:xfrm>
            <a:off x="612856" y="4456620"/>
            <a:ext cx="1715617" cy="605925"/>
          </a:xfrm>
          <a:prstGeom prst="roundRect">
            <a:avLst/>
          </a:prstGeom>
          <a:solidFill>
            <a:schemeClr val="accent1">
              <a:lumMod val="40000"/>
              <a:lumOff val="60000"/>
            </a:schemeClr>
          </a:solidFill>
          <a:ln w="28575" cmpd="sng">
            <a:solidFill>
              <a:srgbClr val="FE8600"/>
            </a:solidFill>
            <a:miter lim="800000"/>
            <a:headEnd/>
            <a:tailEnd/>
          </a:ln>
        </p:spPr>
        <p:txBody>
          <a:bodyPr wrap="square" lIns="191832" tIns="95923" rIns="191832" bIns="95923" anchor="ctr">
            <a:spAutoFit/>
          </a:bodyPr>
          <a:lstStyle/>
          <a:p>
            <a:pPr algn="ctr" eaLnBrk="1" hangingPunct="1"/>
            <a:r>
              <a:rPr lang="en-US" sz="2300" b="1" dirty="0">
                <a:solidFill>
                  <a:srgbClr val="000000"/>
                </a:solidFill>
                <a:latin typeface="Arial" charset="0"/>
                <a:ea typeface="+mn-ea"/>
              </a:rPr>
              <a:t>N</a:t>
            </a:r>
            <a:r>
              <a:rPr lang="en-US" sz="2300" b="1" baseline="-25000" dirty="0">
                <a:solidFill>
                  <a:srgbClr val="000000"/>
                </a:solidFill>
                <a:latin typeface="Arial" charset="0"/>
                <a:ea typeface="+mn-ea"/>
              </a:rPr>
              <a:t>2</a:t>
            </a:r>
            <a:r>
              <a:rPr lang="en-US" sz="2300" b="1" dirty="0">
                <a:solidFill>
                  <a:srgbClr val="000000"/>
                </a:solidFill>
                <a:latin typeface="Arial" charset="0"/>
                <a:ea typeface="+mn-ea"/>
              </a:rPr>
              <a:t>O</a:t>
            </a:r>
            <a:r>
              <a:rPr lang="en-US" sz="2300" b="1" baseline="-25000" dirty="0">
                <a:solidFill>
                  <a:srgbClr val="000000"/>
                </a:solidFill>
                <a:latin typeface="Arial" charset="0"/>
                <a:ea typeface="+mn-ea"/>
              </a:rPr>
              <a:t>4</a:t>
            </a:r>
            <a:endParaRPr lang="en-US" sz="2300" b="1" dirty="0">
              <a:solidFill>
                <a:srgbClr val="000000"/>
              </a:solidFill>
              <a:latin typeface="Arial" charset="0"/>
              <a:ea typeface="+mn-ea"/>
            </a:endParaRPr>
          </a:p>
        </p:txBody>
      </p:sp>
      <p:sp>
        <p:nvSpPr>
          <p:cNvPr id="12" name="_s2055"/>
          <p:cNvSpPr>
            <a:spLocks noChangeArrowheads="1"/>
          </p:cNvSpPr>
          <p:nvPr/>
        </p:nvSpPr>
        <p:spPr bwMode="auto">
          <a:xfrm>
            <a:off x="3483847" y="4456617"/>
            <a:ext cx="1715617" cy="605925"/>
          </a:xfrm>
          <a:prstGeom prst="roundRect">
            <a:avLst/>
          </a:prstGeom>
          <a:solidFill>
            <a:schemeClr val="accent1">
              <a:lumMod val="40000"/>
              <a:lumOff val="60000"/>
            </a:schemeClr>
          </a:solidFill>
          <a:ln w="28575" cmpd="sng">
            <a:solidFill>
              <a:srgbClr val="FE8600"/>
            </a:solidFill>
            <a:miter lim="800000"/>
            <a:headEnd/>
            <a:tailEnd/>
          </a:ln>
        </p:spPr>
        <p:txBody>
          <a:bodyPr wrap="square" lIns="191832" tIns="95923" rIns="191832" bIns="95923" anchor="ctr">
            <a:spAutoFit/>
          </a:bodyPr>
          <a:lstStyle/>
          <a:p>
            <a:pPr algn="ctr" eaLnBrk="1" hangingPunct="1"/>
            <a:r>
              <a:rPr lang="en-US" sz="2300" b="1" dirty="0">
                <a:solidFill>
                  <a:srgbClr val="000000"/>
                </a:solidFill>
                <a:latin typeface="Arial" charset="0"/>
                <a:ea typeface="+mn-ea"/>
              </a:rPr>
              <a:t>NO</a:t>
            </a:r>
            <a:r>
              <a:rPr lang="en-US" sz="2300" b="1" baseline="-25000" dirty="0">
                <a:solidFill>
                  <a:srgbClr val="000000"/>
                </a:solidFill>
                <a:latin typeface="Arial" charset="0"/>
                <a:ea typeface="+mn-ea"/>
              </a:rPr>
              <a:t>2</a:t>
            </a:r>
            <a:endParaRPr lang="en-US" sz="2300" b="1" dirty="0">
              <a:solidFill>
                <a:srgbClr val="000000"/>
              </a:solidFill>
              <a:latin typeface="Arial" charset="0"/>
              <a:ea typeface="+mn-ea"/>
            </a:endParaRPr>
          </a:p>
        </p:txBody>
      </p:sp>
      <p:sp>
        <p:nvSpPr>
          <p:cNvPr id="3" name="Rectangle 2"/>
          <p:cNvSpPr/>
          <p:nvPr/>
        </p:nvSpPr>
        <p:spPr bwMode="auto">
          <a:xfrm>
            <a:off x="6126480" y="1371600"/>
            <a:ext cx="3017520" cy="5486400"/>
          </a:xfrm>
          <a:prstGeom prst="rect">
            <a:avLst/>
          </a:prstGeom>
          <a:solidFill>
            <a:schemeClr val="bg1"/>
          </a:solidFill>
          <a:ln>
            <a:noFill/>
          </a:ln>
          <a:effectLst/>
        </p:spPr>
        <p:txBody>
          <a:bodyPr vert="horz" wrap="square" lIns="274005" tIns="45667" rIns="274005" bIns="45667" numCol="1" spcCol="0" rtlCol="0" anchor="t" anchorCtr="0" compatLnSpc="1">
            <a:prstTxWarp prst="textNoShape">
              <a:avLst/>
            </a:prstTxWarp>
          </a:bodyPr>
          <a:lstStyle/>
          <a:p>
            <a:pPr defTabSz="913350" eaLnBrk="1" hangingPunct="1">
              <a:lnSpc>
                <a:spcPct val="115000"/>
              </a:lnSpc>
              <a:spcBef>
                <a:spcPct val="20000"/>
              </a:spcBef>
              <a:buClr>
                <a:srgbClr val="2877C4"/>
              </a:buClr>
            </a:pPr>
            <a:endParaRPr lang="en-US" sz="3200">
              <a:latin typeface="Arial" charset="0"/>
            </a:endParaRPr>
          </a:p>
        </p:txBody>
      </p:sp>
      <p:pic>
        <p:nvPicPr>
          <p:cNvPr id="10" name="Picture 2" descr="File:Hydrating-copper(II)-sulfa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3431" y="2261938"/>
            <a:ext cx="3300090" cy="2800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6481" y="5257804"/>
            <a:ext cx="2865120" cy="507724"/>
          </a:xfrm>
          <a:prstGeom prst="rect">
            <a:avLst/>
          </a:prstGeom>
        </p:spPr>
        <p:txBody>
          <a:bodyPr wrap="square" lIns="91334" tIns="45667" rIns="91334" bIns="45667">
            <a:spAutoFit/>
          </a:bodyPr>
          <a:lstStyle/>
          <a:p>
            <a:pPr algn="ctr"/>
            <a:r>
              <a:rPr lang="en-US" dirty="0"/>
              <a:t>CuSO</a:t>
            </a:r>
            <a:r>
              <a:rPr lang="en-US" b="1" baseline="-25000" dirty="0">
                <a:solidFill>
                  <a:srgbClr val="000000"/>
                </a:solidFill>
                <a:latin typeface="Arial" charset="0"/>
              </a:rPr>
              <a:t>4</a:t>
            </a:r>
            <a:r>
              <a:rPr lang="en-US" b="1" dirty="0">
                <a:solidFill>
                  <a:srgbClr val="000000"/>
                </a:solidFill>
                <a:latin typeface="Arial" charset="0"/>
              </a:rPr>
              <a:t> </a:t>
            </a:r>
            <a:r>
              <a:rPr lang="en-US" dirty="0"/>
              <a:t>hydrate</a:t>
            </a:r>
          </a:p>
        </p:txBody>
      </p:sp>
    </p:spTree>
    <p:extLst>
      <p:ext uri="{BB962C8B-B14F-4D97-AF65-F5344CB8AC3E}">
        <p14:creationId xmlns:p14="http://schemas.microsoft.com/office/powerpoint/2010/main" val="253230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90" y="685800"/>
            <a:ext cx="8999219" cy="4419600"/>
          </a:xfrm>
        </p:spPr>
        <p:txBody>
          <a:bodyPr/>
          <a:lstStyle/>
          <a:p>
            <a:pPr>
              <a:spcBef>
                <a:spcPts val="1200"/>
              </a:spcBef>
            </a:pPr>
            <a:r>
              <a:rPr lang="en-US" sz="2300" dirty="0"/>
              <a:t>The basis for accurate </a:t>
            </a:r>
            <a:r>
              <a:rPr lang="en-US" sz="3600" dirty="0">
                <a:solidFill>
                  <a:srgbClr val="00B050"/>
                </a:solidFill>
                <a:effectLst>
                  <a:outerShdw blurRad="38100" dist="38100" dir="2700000" algn="tl">
                    <a:srgbClr val="000000">
                      <a:alpha val="43137"/>
                    </a:srgbClr>
                  </a:outerShdw>
                </a:effectLst>
              </a:rPr>
              <a:t>quantitative</a:t>
            </a:r>
            <a:r>
              <a:rPr lang="en-US" sz="2300" dirty="0"/>
              <a:t> analysis is the proportion by weight or mass of elements in a formula.</a:t>
            </a:r>
          </a:p>
          <a:p>
            <a:pPr marL="228338">
              <a:spcBef>
                <a:spcPts val="1200"/>
              </a:spcBef>
            </a:pPr>
            <a:r>
              <a:rPr lang="en-US" sz="2300" dirty="0">
                <a:solidFill>
                  <a:srgbClr val="00B050"/>
                </a:solidFill>
              </a:rPr>
              <a:t>If we added the individual masses of each atom in a formula, we will obtain the total mass for the compound or molecule:</a:t>
            </a:r>
          </a:p>
          <a:p>
            <a:pPr marL="228338">
              <a:spcBef>
                <a:spcPts val="1200"/>
              </a:spcBef>
            </a:pPr>
            <a:r>
              <a:rPr lang="en-US" sz="2800" b="1" dirty="0">
                <a:solidFill>
                  <a:srgbClr val="FF0000"/>
                </a:solidFill>
              </a:rPr>
              <a:t>Total % of all elements in a formula  =  100 %</a:t>
            </a:r>
            <a:endParaRPr lang="en-US" sz="2800" dirty="0">
              <a:solidFill>
                <a:srgbClr val="FF0000"/>
              </a:solidFill>
            </a:endParaRPr>
          </a:p>
          <a:p>
            <a:pPr>
              <a:spcBef>
                <a:spcPts val="1200"/>
              </a:spcBef>
            </a:pPr>
            <a:r>
              <a:rPr lang="en-US" sz="2300" dirty="0"/>
              <a:t>It follows that the proportion of any ONE element in a sample is equal to the mass of the sample divided by the total mass, therefore:</a:t>
            </a:r>
          </a:p>
          <a:p>
            <a:pPr algn="ctr">
              <a:spcBef>
                <a:spcPts val="1200"/>
              </a:spcBef>
            </a:pPr>
            <a:r>
              <a:rPr lang="en-US" sz="2300" b="1" dirty="0">
                <a:solidFill>
                  <a:srgbClr val="0070C0"/>
                </a:solidFill>
              </a:rPr>
              <a:t>% element  =  mass of the element / total mass   x  100 %</a:t>
            </a:r>
            <a:endParaRPr lang="en-US" sz="2300" dirty="0">
              <a:solidFill>
                <a:srgbClr val="0070C0"/>
              </a:solidFill>
            </a:endParaRPr>
          </a:p>
        </p:txBody>
      </p:sp>
      <p:sp>
        <p:nvSpPr>
          <p:cNvPr id="6152" name="Text Box 8"/>
          <p:cNvSpPr txBox="1">
            <a:spLocks noChangeArrowheads="1"/>
          </p:cNvSpPr>
          <p:nvPr/>
        </p:nvSpPr>
        <p:spPr bwMode="auto">
          <a:xfrm>
            <a:off x="5165730" y="2554291"/>
            <a:ext cx="184347" cy="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50" tIns="45625" rIns="91250" bIns="45625">
            <a:spAutoFit/>
          </a:bodyPr>
          <a:lstStyle/>
          <a:p>
            <a:endParaRPr lang="en-US" altLang="en-US"/>
          </a:p>
        </p:txBody>
      </p:sp>
      <p:pic>
        <p:nvPicPr>
          <p:cNvPr id="6159" name="Picture 15" descr="0132525763_R3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739" y="4826690"/>
            <a:ext cx="2725555" cy="2031310"/>
          </a:xfrm>
          <a:prstGeom prst="rect">
            <a:avLst/>
          </a:prstGeom>
          <a:noFill/>
          <a:extLst>
            <a:ext uri="{909E8E84-426E-40DD-AFC4-6F175D3DCCD1}">
              <a14:hiddenFill xmlns:a14="http://schemas.microsoft.com/office/drawing/2010/main">
                <a:solidFill>
                  <a:srgbClr val="FFFFFF"/>
                </a:solidFill>
              </a14:hiddenFill>
            </a:ext>
          </a:extLst>
        </p:spPr>
      </p:pic>
      <p:sp>
        <p:nvSpPr>
          <p:cNvPr id="6160" name="Text Box 16"/>
          <p:cNvSpPr txBox="1">
            <a:spLocks noChangeArrowheads="1"/>
          </p:cNvSpPr>
          <p:nvPr/>
        </p:nvSpPr>
        <p:spPr bwMode="auto">
          <a:xfrm>
            <a:off x="380999" y="5"/>
            <a:ext cx="8618221" cy="64613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3600" b="1" dirty="0">
                <a:solidFill>
                  <a:schemeClr val="accent1">
                    <a:lumMod val="50000"/>
                  </a:schemeClr>
                </a:solidFill>
              </a:rPr>
              <a:t>Percent composition of a compound</a:t>
            </a:r>
          </a:p>
        </p:txBody>
      </p:sp>
      <p:sp>
        <p:nvSpPr>
          <p:cNvPr id="2" name="Footer Placeholder 1"/>
          <p:cNvSpPr>
            <a:spLocks noGrp="1"/>
          </p:cNvSpPr>
          <p:nvPr>
            <p:ph type="ftr" sz="quarter" idx="10"/>
          </p:nvPr>
        </p:nvSpPr>
        <p:spPr/>
        <p:txBody>
          <a:bodyPr/>
          <a:lstStyle/>
          <a:p>
            <a:r>
              <a:rPr lang="en-US" altLang="en-US"/>
              <a:t>Chapter 10B</a:t>
            </a:r>
          </a:p>
        </p:txBody>
      </p:sp>
      <p:pic>
        <p:nvPicPr>
          <p:cNvPr id="7" name="Picture 6"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6324600" y="5008880"/>
            <a:ext cx="1200149" cy="972820"/>
          </a:xfrm>
          <a:prstGeom prst="rect">
            <a:avLst/>
          </a:prstGeom>
        </p:spPr>
      </p:pic>
    </p:spTree>
    <p:extLst>
      <p:ext uri="{BB962C8B-B14F-4D97-AF65-F5344CB8AC3E}">
        <p14:creationId xmlns:p14="http://schemas.microsoft.com/office/powerpoint/2010/main" val="10274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9"/>
                                        </p:tgtEl>
                                        <p:attrNameLst>
                                          <p:attrName>style.visibility</p:attrName>
                                        </p:attrNameLst>
                                      </p:cBhvr>
                                      <p:to>
                                        <p:strVal val="visible"/>
                                      </p:to>
                                    </p:set>
                                    <p:animEffect transition="in" filter="fade">
                                      <p:cBhvr>
                                        <p:cTn id="22" dur="500"/>
                                        <p:tgtEl>
                                          <p:spTgt spid="61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5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Grp="1" noChangeArrowheads="1"/>
          </p:cNvSpPr>
          <p:nvPr>
            <p:ph type="body" idx="1"/>
          </p:nvPr>
        </p:nvSpPr>
        <p:spPr>
          <a:xfrm>
            <a:off x="152400" y="838200"/>
            <a:ext cx="8846820" cy="2133600"/>
          </a:xfrm>
        </p:spPr>
        <p:txBody>
          <a:bodyPr/>
          <a:lstStyle/>
          <a:p>
            <a:pPr eaLnBrk="0" hangingPunct="0">
              <a:spcBef>
                <a:spcPct val="0"/>
              </a:spcBef>
            </a:pPr>
            <a:r>
              <a:rPr lang="en-US" altLang="en-US" sz="2300" dirty="0"/>
              <a:t>The relative amounts of the elements in a compound are expressed as the </a:t>
            </a:r>
            <a:r>
              <a:rPr lang="en-US" altLang="en-US" sz="2300" dirty="0">
                <a:solidFill>
                  <a:schemeClr val="accent1">
                    <a:lumMod val="50000"/>
                  </a:schemeClr>
                </a:solidFill>
                <a:effectLst>
                  <a:outerShdw blurRad="38100" dist="38100" dir="2700000" algn="tl">
                    <a:srgbClr val="000000">
                      <a:alpha val="43137"/>
                    </a:srgbClr>
                  </a:outerShdw>
                </a:effectLst>
              </a:rPr>
              <a:t>percent composition </a:t>
            </a:r>
            <a:r>
              <a:rPr lang="en-US" altLang="en-US" sz="2300" dirty="0"/>
              <a:t>or the </a:t>
            </a:r>
            <a:r>
              <a:rPr lang="en-US" altLang="en-US" sz="2800" b="1" dirty="0">
                <a:solidFill>
                  <a:srgbClr val="FF0000"/>
                </a:solidFill>
                <a:effectLst>
                  <a:outerShdw blurRad="38100" dist="38100" dir="2700000" algn="tl">
                    <a:srgbClr val="000000">
                      <a:alpha val="43137"/>
                    </a:srgbClr>
                  </a:outerShdw>
                </a:effectLst>
              </a:rPr>
              <a:t>percent by mass </a:t>
            </a:r>
            <a:r>
              <a:rPr lang="en-US" altLang="en-US" sz="2300" dirty="0"/>
              <a:t>of each element in the compound.</a:t>
            </a:r>
          </a:p>
          <a:p>
            <a:pPr eaLnBrk="0" hangingPunct="0">
              <a:spcBef>
                <a:spcPct val="0"/>
              </a:spcBef>
            </a:pPr>
            <a:endParaRPr lang="en-US" altLang="en-US" sz="1400" dirty="0"/>
          </a:p>
          <a:p>
            <a:pPr eaLnBrk="0" hangingPunct="0">
              <a:spcBef>
                <a:spcPct val="0"/>
              </a:spcBef>
            </a:pPr>
            <a:r>
              <a:rPr lang="en-US" altLang="en-US" sz="2300" dirty="0">
                <a:solidFill>
                  <a:srgbClr val="00B050"/>
                </a:solidFill>
              </a:rPr>
              <a:t>Determine the percent composition of potassium chromate, K</a:t>
            </a:r>
            <a:r>
              <a:rPr lang="en-US" altLang="en-US" sz="2300" baseline="-25000" dirty="0">
                <a:solidFill>
                  <a:srgbClr val="00B050"/>
                </a:solidFill>
              </a:rPr>
              <a:t>2</a:t>
            </a:r>
            <a:r>
              <a:rPr lang="en-US" altLang="en-US" sz="2300" dirty="0">
                <a:solidFill>
                  <a:srgbClr val="00B050"/>
                </a:solidFill>
              </a:rPr>
              <a:t>CrO</a:t>
            </a:r>
            <a:r>
              <a:rPr lang="en-US" altLang="en-US" sz="2300" baseline="-25000" dirty="0">
                <a:solidFill>
                  <a:srgbClr val="00B050"/>
                </a:solidFill>
              </a:rPr>
              <a:t>4</a:t>
            </a:r>
            <a:r>
              <a:rPr lang="en-US" altLang="en-US" sz="2300" dirty="0">
                <a:solidFill>
                  <a:srgbClr val="00B050"/>
                </a:solidFill>
              </a:rPr>
              <a:t>:</a:t>
            </a:r>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p:txBody>
      </p:sp>
      <p:sp>
        <p:nvSpPr>
          <p:cNvPr id="755718" name="Text Box 6"/>
          <p:cNvSpPr txBox="1">
            <a:spLocks noChangeArrowheads="1"/>
          </p:cNvSpPr>
          <p:nvPr/>
        </p:nvSpPr>
        <p:spPr bwMode="auto">
          <a:xfrm>
            <a:off x="152400" y="3101466"/>
            <a:ext cx="2819400" cy="15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25" rIns="91250" bIns="45625">
            <a:spAutoFit/>
          </a:bodyPr>
          <a:lstStyle>
            <a:lvl1pPr>
              <a:tabLst>
                <a:tab pos="463550" algn="l"/>
              </a:tabLst>
              <a:defRPr sz="2400">
                <a:solidFill>
                  <a:schemeClr val="tx1"/>
                </a:solidFill>
                <a:latin typeface="Arial" panose="020B0604020202020204" pitchFamily="34" charset="0"/>
                <a:ea typeface="MS PGothic" panose="020B0600070205080204" pitchFamily="34" charset="-128"/>
              </a:defRPr>
            </a:lvl1pPr>
            <a:lvl2pPr marL="630238">
              <a:tabLst>
                <a:tab pos="463550" algn="l"/>
              </a:tabLst>
              <a:defRPr sz="2400">
                <a:solidFill>
                  <a:schemeClr val="tx1"/>
                </a:solidFill>
                <a:latin typeface="Arial" panose="020B0604020202020204" pitchFamily="34" charset="0"/>
                <a:ea typeface="MS PGothic" panose="020B0600070205080204" pitchFamily="34" charset="-128"/>
              </a:defRPr>
            </a:lvl2pPr>
            <a:lvl3pPr>
              <a:tabLst>
                <a:tab pos="463550" algn="l"/>
              </a:tabLst>
              <a:defRPr sz="2400">
                <a:solidFill>
                  <a:schemeClr val="tx1"/>
                </a:solidFill>
                <a:latin typeface="Arial" panose="020B0604020202020204" pitchFamily="34" charset="0"/>
                <a:ea typeface="MS PGothic" panose="020B0600070205080204" pitchFamily="34" charset="-128"/>
              </a:defRPr>
            </a:lvl3pPr>
            <a:lvl4pPr>
              <a:tabLst>
                <a:tab pos="463550" algn="l"/>
              </a:tabLst>
              <a:defRPr sz="2400">
                <a:solidFill>
                  <a:schemeClr val="tx1"/>
                </a:solidFill>
                <a:latin typeface="Arial" panose="020B0604020202020204" pitchFamily="34" charset="0"/>
                <a:ea typeface="MS PGothic" panose="020B0600070205080204" pitchFamily="34" charset="-128"/>
              </a:defRPr>
            </a:lvl4pPr>
            <a:lvl5pPr>
              <a:tabLst>
                <a:tab pos="463550" algn="l"/>
              </a:tabLst>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9pPr>
          </a:lstStyle>
          <a:p>
            <a:r>
              <a:rPr lang="en-US" altLang="en-US" b="1" i="0" dirty="0"/>
              <a:t>	</a:t>
            </a:r>
            <a:r>
              <a:rPr lang="en-US" altLang="en-US" i="0" dirty="0"/>
              <a:t>K =  ? %</a:t>
            </a:r>
          </a:p>
          <a:p>
            <a:r>
              <a:rPr lang="en-US" altLang="en-US" i="0" dirty="0"/>
              <a:t>	Cr = ? %</a:t>
            </a:r>
          </a:p>
          <a:p>
            <a:r>
              <a:rPr lang="en-US" altLang="en-US" i="0" dirty="0"/>
              <a:t>	</a:t>
            </a:r>
            <a:r>
              <a:rPr lang="en-US" altLang="en-US" i="0" u="sng" dirty="0"/>
              <a:t>O =  ? %</a:t>
            </a:r>
          </a:p>
          <a:p>
            <a:r>
              <a:rPr lang="en-US" altLang="en-US" i="0" dirty="0"/>
              <a:t>            100.0 %</a:t>
            </a:r>
          </a:p>
        </p:txBody>
      </p:sp>
      <p:sp>
        <p:nvSpPr>
          <p:cNvPr id="2" name="Footer Placeholder 1"/>
          <p:cNvSpPr>
            <a:spLocks noGrp="1"/>
          </p:cNvSpPr>
          <p:nvPr>
            <p:ph type="ftr" sz="quarter" idx="10"/>
          </p:nvPr>
        </p:nvSpPr>
        <p:spPr/>
        <p:txBody>
          <a:bodyPr/>
          <a:lstStyle/>
          <a:p>
            <a:r>
              <a:rPr lang="en-US" altLang="en-US"/>
              <a:t>Chapter 10B</a:t>
            </a:r>
          </a:p>
        </p:txBody>
      </p:sp>
      <p:sp>
        <p:nvSpPr>
          <p:cNvPr id="8" name="Text Box 16"/>
          <p:cNvSpPr txBox="1">
            <a:spLocks noChangeArrowheads="1"/>
          </p:cNvSpPr>
          <p:nvPr/>
        </p:nvSpPr>
        <p:spPr bwMode="auto">
          <a:xfrm>
            <a:off x="380999" y="5"/>
            <a:ext cx="8618221" cy="64613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3600" b="1" dirty="0">
                <a:solidFill>
                  <a:schemeClr val="accent1">
                    <a:lumMod val="50000"/>
                  </a:schemeClr>
                </a:solidFill>
              </a:rPr>
              <a:t>Percent composition of a compound</a:t>
            </a:r>
          </a:p>
        </p:txBody>
      </p:sp>
    </p:spTree>
    <p:extLst>
      <p:ext uri="{BB962C8B-B14F-4D97-AF65-F5344CB8AC3E}">
        <p14:creationId xmlns:p14="http://schemas.microsoft.com/office/powerpoint/2010/main" val="21641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714">
                                            <p:txEl>
                                              <p:pRg st="0" end="0"/>
                                            </p:txEl>
                                          </p:spTgt>
                                        </p:tgtEl>
                                        <p:attrNameLst>
                                          <p:attrName>style.visibility</p:attrName>
                                        </p:attrNameLst>
                                      </p:cBhvr>
                                      <p:to>
                                        <p:strVal val="visible"/>
                                      </p:to>
                                    </p:set>
                                    <p:animEffect transition="in" filter="fade">
                                      <p:cBhvr>
                                        <p:cTn id="7" dur="500"/>
                                        <p:tgtEl>
                                          <p:spTgt spid="7557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5714">
                                            <p:txEl>
                                              <p:pRg st="2" end="2"/>
                                            </p:txEl>
                                          </p:spTgt>
                                        </p:tgtEl>
                                        <p:attrNameLst>
                                          <p:attrName>style.visibility</p:attrName>
                                        </p:attrNameLst>
                                      </p:cBhvr>
                                      <p:to>
                                        <p:strVal val="visible"/>
                                      </p:to>
                                    </p:set>
                                    <p:animEffect transition="in" filter="fade">
                                      <p:cBhvr>
                                        <p:cTn id="12" dur="500"/>
                                        <p:tgtEl>
                                          <p:spTgt spid="7557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5718"/>
                                        </p:tgtEl>
                                        <p:attrNameLst>
                                          <p:attrName>style.visibility</p:attrName>
                                        </p:attrNameLst>
                                      </p:cBhvr>
                                      <p:to>
                                        <p:strVal val="visible"/>
                                      </p:to>
                                    </p:set>
                                    <p:animEffect transition="in" filter="fade">
                                      <p:cBhvr>
                                        <p:cTn id="17" dur="500"/>
                                        <p:tgtEl>
                                          <p:spTgt spid="75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8"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12256</TotalTime>
  <Words>5234</Words>
  <Application>Microsoft Office PowerPoint</Application>
  <PresentationFormat>On-screen Show (4:3)</PresentationFormat>
  <Paragraphs>536</Paragraphs>
  <Slides>46</Slides>
  <Notes>34</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46</vt:i4>
      </vt:variant>
    </vt:vector>
  </HeadingPairs>
  <TitlesOfParts>
    <vt:vector size="66" baseType="lpstr">
      <vt:lpstr>Arial</vt:lpstr>
      <vt:lpstr>Arial Unicode MS</vt:lpstr>
      <vt:lpstr>Book Antiqua</vt:lpstr>
      <vt:lpstr>Symbol</vt:lpstr>
      <vt:lpstr>Tahoma</vt:lpstr>
      <vt:lpstr>Times New Roman</vt:lpstr>
      <vt:lpstr>Wingdings</vt:lpstr>
      <vt:lpstr>ヒラギノ角ゴ Pro W3</vt:lpstr>
      <vt:lpstr>Blank Presentation</vt:lpstr>
      <vt:lpstr>TASK TEMPLATES</vt:lpstr>
      <vt:lpstr>TITLE AND ANCHOR TEMPLATES</vt:lpstr>
      <vt:lpstr>VIDEO TEMPLATES</vt:lpstr>
      <vt:lpstr>1_VIDEO TEMPLATES</vt:lpstr>
      <vt:lpstr>1_TASK TEMPLATES</vt:lpstr>
      <vt:lpstr>2_TASK TEMPLATES</vt:lpstr>
      <vt:lpstr>1_TITLE AND ANCHOR TEMPLATES</vt:lpstr>
      <vt:lpstr>3_TASK TEMPLATES</vt:lpstr>
      <vt:lpstr>2_VIDEO TEMPLATES</vt:lpstr>
      <vt:lpstr>4_TASK TEMPLATES</vt:lpstr>
      <vt:lpstr>7_Blank Presentation</vt:lpstr>
      <vt:lpstr>Click on “Slide Show”</vt:lpstr>
      <vt:lpstr>PowerPoint Presentation</vt:lpstr>
      <vt:lpstr>PowerPoint Presentation</vt:lpstr>
      <vt:lpstr>PowerPoint Presentation</vt:lpstr>
      <vt:lpstr>PowerPoint Presentation</vt:lpstr>
      <vt:lpstr> Review Molar Quantities</vt:lpstr>
      <vt:lpstr> How Do Scientists Calculate the Composition of Elements in a Compound?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Mole Ratios  (Divide “moles” by “moles”)</vt:lpstr>
      <vt:lpstr>Mole Ratios  (Divide “moles” by “moles”)</vt:lpstr>
      <vt:lpstr>PowerPoint Presentation</vt:lpstr>
      <vt:lpstr>PowerPoint Presentation</vt:lpstr>
      <vt:lpstr>PowerPoint Presentation</vt:lpstr>
      <vt:lpstr>PowerPoint Presentation</vt:lpstr>
      <vt:lpstr>Empirical Formulas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Calculate Empirical Formula from Percent Composition</vt:lpstr>
      <vt:lpstr> Calculate Empirical Formula from Percent Composition</vt:lpstr>
      <vt:lpstr> Calculate Empirical Formula from Percent Composition (Done ANOTHER WAY)</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397</cp:revision>
  <dcterms:created xsi:type="dcterms:W3CDTF">2009-07-10T02:57:27Z</dcterms:created>
  <dcterms:modified xsi:type="dcterms:W3CDTF">2024-10-16T15:08:31Z</dcterms:modified>
</cp:coreProperties>
</file>