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806" r:id="rId3"/>
    <p:sldMasterId id="2147483819" r:id="rId4"/>
    <p:sldMasterId id="2147484027" r:id="rId5"/>
    <p:sldMasterId id="2147484035" r:id="rId6"/>
    <p:sldMasterId id="2147484044" r:id="rId7"/>
    <p:sldMasterId id="2147484064" r:id="rId8"/>
    <p:sldMasterId id="2147484091" r:id="rId9"/>
    <p:sldMasterId id="2147484157" r:id="rId10"/>
    <p:sldMasterId id="2147484170" r:id="rId11"/>
    <p:sldMasterId id="2147485158" r:id="rId12"/>
    <p:sldMasterId id="2147485479" r:id="rId13"/>
    <p:sldMasterId id="2147485490" r:id="rId14"/>
    <p:sldMasterId id="2147485501" r:id="rId15"/>
    <p:sldMasterId id="2147485513" r:id="rId16"/>
  </p:sldMasterIdLst>
  <p:notesMasterIdLst>
    <p:notesMasterId r:id="rId99"/>
  </p:notesMasterIdLst>
  <p:handoutMasterIdLst>
    <p:handoutMasterId r:id="rId100"/>
  </p:handoutMasterIdLst>
  <p:sldIdLst>
    <p:sldId id="385" r:id="rId17"/>
    <p:sldId id="472" r:id="rId18"/>
    <p:sldId id="409" r:id="rId19"/>
    <p:sldId id="428" r:id="rId20"/>
    <p:sldId id="405" r:id="rId21"/>
    <p:sldId id="473" r:id="rId22"/>
    <p:sldId id="421" r:id="rId23"/>
    <p:sldId id="474" r:id="rId24"/>
    <p:sldId id="429" r:id="rId25"/>
    <p:sldId id="425" r:id="rId26"/>
    <p:sldId id="423" r:id="rId27"/>
    <p:sldId id="403" r:id="rId28"/>
    <p:sldId id="476" r:id="rId29"/>
    <p:sldId id="394" r:id="rId30"/>
    <p:sldId id="475" r:id="rId31"/>
    <p:sldId id="478" r:id="rId32"/>
    <p:sldId id="477" r:id="rId33"/>
    <p:sldId id="324" r:id="rId34"/>
    <p:sldId id="325" r:id="rId35"/>
    <p:sldId id="430" r:id="rId36"/>
    <p:sldId id="431" r:id="rId37"/>
    <p:sldId id="346" r:id="rId38"/>
    <p:sldId id="347" r:id="rId39"/>
    <p:sldId id="327" r:id="rId40"/>
    <p:sldId id="470" r:id="rId41"/>
    <p:sldId id="459" r:id="rId42"/>
    <p:sldId id="458" r:id="rId43"/>
    <p:sldId id="382" r:id="rId44"/>
    <p:sldId id="471" r:id="rId45"/>
    <p:sldId id="460" r:id="rId46"/>
    <p:sldId id="479" r:id="rId47"/>
    <p:sldId id="485" r:id="rId48"/>
    <p:sldId id="348" r:id="rId49"/>
    <p:sldId id="398" r:id="rId50"/>
    <p:sldId id="480" r:id="rId51"/>
    <p:sldId id="412" r:id="rId52"/>
    <p:sldId id="484" r:id="rId53"/>
    <p:sldId id="432" r:id="rId54"/>
    <p:sldId id="433" r:id="rId55"/>
    <p:sldId id="481" r:id="rId56"/>
    <p:sldId id="437" r:id="rId57"/>
    <p:sldId id="447" r:id="rId58"/>
    <p:sldId id="463" r:id="rId59"/>
    <p:sldId id="483" r:id="rId60"/>
    <p:sldId id="482" r:id="rId61"/>
    <p:sldId id="446" r:id="rId62"/>
    <p:sldId id="406" r:id="rId63"/>
    <p:sldId id="352" r:id="rId64"/>
    <p:sldId id="350" r:id="rId65"/>
    <p:sldId id="333" r:id="rId66"/>
    <p:sldId id="353" r:id="rId67"/>
    <p:sldId id="334" r:id="rId68"/>
    <p:sldId id="355" r:id="rId69"/>
    <p:sldId id="356" r:id="rId70"/>
    <p:sldId id="357" r:id="rId71"/>
    <p:sldId id="438" r:id="rId72"/>
    <p:sldId id="358" r:id="rId73"/>
    <p:sldId id="440" r:id="rId74"/>
    <p:sldId id="359" r:id="rId75"/>
    <p:sldId id="487" r:id="rId76"/>
    <p:sldId id="486" r:id="rId77"/>
    <p:sldId id="441" r:id="rId78"/>
    <p:sldId id="335" r:id="rId79"/>
    <p:sldId id="363" r:id="rId80"/>
    <p:sldId id="362" r:id="rId81"/>
    <p:sldId id="364" r:id="rId82"/>
    <p:sldId id="448" r:id="rId83"/>
    <p:sldId id="449" r:id="rId84"/>
    <p:sldId id="450" r:id="rId85"/>
    <p:sldId id="451" r:id="rId86"/>
    <p:sldId id="452" r:id="rId87"/>
    <p:sldId id="453" r:id="rId88"/>
    <p:sldId id="454" r:id="rId89"/>
    <p:sldId id="455" r:id="rId90"/>
    <p:sldId id="456" r:id="rId91"/>
    <p:sldId id="464" r:id="rId92"/>
    <p:sldId id="457" r:id="rId93"/>
    <p:sldId id="465" r:id="rId94"/>
    <p:sldId id="468" r:id="rId95"/>
    <p:sldId id="469" r:id="rId96"/>
    <p:sldId id="466" r:id="rId97"/>
    <p:sldId id="467" r:id="rId9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47675" indent="47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896938" indent="111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46200" indent="174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797050" indent="22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37" autoAdjust="0"/>
  </p:normalViewPr>
  <p:slideViewPr>
    <p:cSldViewPr>
      <p:cViewPr varScale="1">
        <p:scale>
          <a:sx n="79" d="100"/>
          <a:sy n="79" d="100"/>
        </p:scale>
        <p:origin x="1498" y="67"/>
      </p:cViewPr>
      <p:guideLst>
        <p:guide orient="horz" pos="2160"/>
        <p:guide pos="2880"/>
      </p:guideLst>
    </p:cSldViewPr>
  </p:slideViewPr>
  <p:notesTextViewPr>
    <p:cViewPr>
      <p:scale>
        <a:sx n="3" d="2"/>
        <a:sy n="3" d="2"/>
      </p:scale>
      <p:origin x="0" y="0"/>
    </p:cViewPr>
  </p:notesTextViewPr>
  <p:sorterViewPr>
    <p:cViewPr>
      <p:scale>
        <a:sx n="66" d="100"/>
        <a:sy n="66" d="100"/>
      </p:scale>
      <p:origin x="0" y="846"/>
    </p:cViewPr>
  </p:sorterViewPr>
  <p:notesViewPr>
    <p:cSldViewPr>
      <p:cViewPr varScale="1">
        <p:scale>
          <a:sx n="53" d="100"/>
          <a:sy n="53" d="100"/>
        </p:scale>
        <p:origin x="-18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DD8E7-0649-4EC3-862F-A088601DC9A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8C3DB16D-B4B1-4834-961C-A46813D54BB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F0529DB-7E08-4039-88A5-1C783B08D1A3}" type="datetimeFigureOut">
              <a:rPr lang="en-US"/>
              <a:pPr>
                <a:defRPr/>
              </a:pPr>
              <a:t>2/13/2024</a:t>
            </a:fld>
            <a:endParaRPr lang="en-US"/>
          </a:p>
        </p:txBody>
      </p:sp>
      <p:sp>
        <p:nvSpPr>
          <p:cNvPr id="4" name="Footer Placeholder 3">
            <a:extLst>
              <a:ext uri="{FF2B5EF4-FFF2-40B4-BE49-F238E27FC236}">
                <a16:creationId xmlns:a16="http://schemas.microsoft.com/office/drawing/2014/main" id="{97CFB16A-01BA-49D4-8E6F-7009BE1527C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35BF48B6-8596-4349-BE5B-892667DAE11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A46EF7-4374-4488-8F9F-E72D6CFFCFD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6DB9EC-3DDD-495F-9FEC-8B2C5355437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B83D13E2-95AE-453F-975A-1D3002EE870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0F6F06F-F1F1-4699-84C6-0E2EE6D37BA8}" type="datetimeFigureOut">
              <a:rPr lang="en-US"/>
              <a:pPr>
                <a:defRPr/>
              </a:pPr>
              <a:t>2/13/2024</a:t>
            </a:fld>
            <a:endParaRPr lang="en-US"/>
          </a:p>
        </p:txBody>
      </p:sp>
      <p:sp>
        <p:nvSpPr>
          <p:cNvPr id="4" name="Slide Image Placeholder 3">
            <a:extLst>
              <a:ext uri="{FF2B5EF4-FFF2-40B4-BE49-F238E27FC236}">
                <a16:creationId xmlns:a16="http://schemas.microsoft.com/office/drawing/2014/main" id="{98993E30-B1C7-46E0-830A-32B2989178C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8CDE39B-E20E-4629-9914-67E64F4D88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C831DCA-0761-4167-B2DC-E6A64D268C8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5102A73-3DB4-4D0F-9B3E-4D15BC7B56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1DDC6BE-4A0C-428E-993C-1CF7B2C8DF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47675" algn="l" rtl="0" eaLnBrk="0" fontAlgn="base" hangingPunct="0">
      <a:spcBef>
        <a:spcPct val="30000"/>
      </a:spcBef>
      <a:spcAft>
        <a:spcPct val="0"/>
      </a:spcAft>
      <a:defRPr sz="1300" kern="1200">
        <a:solidFill>
          <a:schemeClr val="tx1"/>
        </a:solidFill>
        <a:latin typeface="+mn-lt"/>
        <a:ea typeface="+mn-ea"/>
        <a:cs typeface="+mn-cs"/>
      </a:defRPr>
    </a:lvl2pPr>
    <a:lvl3pPr marL="896938" algn="l" rtl="0" eaLnBrk="0" fontAlgn="base" hangingPunct="0">
      <a:spcBef>
        <a:spcPct val="30000"/>
      </a:spcBef>
      <a:spcAft>
        <a:spcPct val="0"/>
      </a:spcAft>
      <a:defRPr sz="1300" kern="1200">
        <a:solidFill>
          <a:schemeClr val="tx1"/>
        </a:solidFill>
        <a:latin typeface="+mn-lt"/>
        <a:ea typeface="+mn-ea"/>
        <a:cs typeface="+mn-cs"/>
      </a:defRPr>
    </a:lvl3pPr>
    <a:lvl4pPr marL="1346200" algn="l" rtl="0" eaLnBrk="0" fontAlgn="base" hangingPunct="0">
      <a:spcBef>
        <a:spcPct val="30000"/>
      </a:spcBef>
      <a:spcAft>
        <a:spcPct val="0"/>
      </a:spcAft>
      <a:defRPr sz="1300" kern="1200">
        <a:solidFill>
          <a:schemeClr val="tx1"/>
        </a:solidFill>
        <a:latin typeface="+mn-lt"/>
        <a:ea typeface="+mn-ea"/>
        <a:cs typeface="+mn-cs"/>
      </a:defRPr>
    </a:lvl4pPr>
    <a:lvl5pPr marL="1797050" algn="l" rtl="0" eaLnBrk="0" fontAlgn="base" hangingPunct="0">
      <a:spcBef>
        <a:spcPct val="30000"/>
      </a:spcBef>
      <a:spcAft>
        <a:spcPct val="0"/>
      </a:spcAft>
      <a:defRPr sz="1300" kern="1200">
        <a:solidFill>
          <a:schemeClr val="tx1"/>
        </a:solidFill>
        <a:latin typeface="+mn-lt"/>
        <a:ea typeface="+mn-ea"/>
        <a:cs typeface="+mn-cs"/>
      </a:defRPr>
    </a:lvl5pPr>
    <a:lvl6pPr marL="2246520" algn="l" defTabSz="898605" rtl="0" eaLnBrk="1" latinLnBrk="0" hangingPunct="1">
      <a:defRPr sz="1300" kern="1200">
        <a:solidFill>
          <a:schemeClr val="tx1"/>
        </a:solidFill>
        <a:latin typeface="+mn-lt"/>
        <a:ea typeface="+mn-ea"/>
        <a:cs typeface="+mn-cs"/>
      </a:defRPr>
    </a:lvl6pPr>
    <a:lvl7pPr marL="2695805" algn="l" defTabSz="898605" rtl="0" eaLnBrk="1" latinLnBrk="0" hangingPunct="1">
      <a:defRPr sz="1300" kern="1200">
        <a:solidFill>
          <a:schemeClr val="tx1"/>
        </a:solidFill>
        <a:latin typeface="+mn-lt"/>
        <a:ea typeface="+mn-ea"/>
        <a:cs typeface="+mn-cs"/>
      </a:defRPr>
    </a:lvl7pPr>
    <a:lvl8pPr marL="3145106" algn="l" defTabSz="898605" rtl="0" eaLnBrk="1" latinLnBrk="0" hangingPunct="1">
      <a:defRPr sz="1300" kern="1200">
        <a:solidFill>
          <a:schemeClr val="tx1"/>
        </a:solidFill>
        <a:latin typeface="+mn-lt"/>
        <a:ea typeface="+mn-ea"/>
        <a:cs typeface="+mn-cs"/>
      </a:defRPr>
    </a:lvl8pPr>
    <a:lvl9pPr marL="3594414" algn="l" defTabSz="8986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4D5DCA7E-FE33-4E6B-A007-C60F5D787C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96631D6-6089-4475-9315-D08189A05377}" type="slidenum">
              <a:rPr lang="en-US" altLang="en-US" sz="1200" smtClean="0">
                <a:solidFill>
                  <a:srgbClr val="000000"/>
                </a:solidFill>
                <a:latin typeface="Arial" panose="020B0604020202020204" pitchFamily="34" charset="0"/>
              </a:rPr>
              <a:pPr>
                <a:spcBef>
                  <a:spcPct val="0"/>
                </a:spcBef>
              </a:pPr>
              <a:t>1</a:t>
            </a:fld>
            <a:endParaRPr lang="en-US" altLang="en-US" sz="1200">
              <a:solidFill>
                <a:srgbClr val="000000"/>
              </a:solidFill>
              <a:latin typeface="Arial" panose="020B0604020202020204" pitchFamily="34" charset="0"/>
            </a:endParaRPr>
          </a:p>
        </p:txBody>
      </p:sp>
      <p:sp>
        <p:nvSpPr>
          <p:cNvPr id="121859" name="Rectangle 2">
            <a:extLst>
              <a:ext uri="{FF2B5EF4-FFF2-40B4-BE49-F238E27FC236}">
                <a16:creationId xmlns:a16="http://schemas.microsoft.com/office/drawing/2014/main" id="{16677BD6-24E7-46EE-BE03-65EF86AD63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a:extLst>
              <a:ext uri="{FF2B5EF4-FFF2-40B4-BE49-F238E27FC236}">
                <a16:creationId xmlns:a16="http://schemas.microsoft.com/office/drawing/2014/main" id="{08CC04B0-7B0A-4F2A-938A-9BF4ECE668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54DBE6A5-E7DC-4BAA-8387-3C4F07DDFE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9CA3188-6F6D-4F89-9D13-1357A2F6F85B}" type="slidenum">
              <a:rPr lang="en-US" altLang="en-US" sz="1200" smtClean="0">
                <a:solidFill>
                  <a:srgbClr val="000000"/>
                </a:solidFill>
                <a:latin typeface="Arial" panose="020B0604020202020204" pitchFamily="34" charset="0"/>
              </a:rPr>
              <a:pPr>
                <a:spcBef>
                  <a:spcPct val="0"/>
                </a:spcBef>
              </a:pPr>
              <a:t>10</a:t>
            </a:fld>
            <a:endParaRPr lang="en-US" altLang="en-US" sz="1200">
              <a:solidFill>
                <a:srgbClr val="000000"/>
              </a:solidFill>
              <a:latin typeface="Arial" panose="020B0604020202020204" pitchFamily="34" charset="0"/>
            </a:endParaRPr>
          </a:p>
        </p:txBody>
      </p:sp>
      <p:sp>
        <p:nvSpPr>
          <p:cNvPr id="138243" name="Rectangle 2">
            <a:extLst>
              <a:ext uri="{FF2B5EF4-FFF2-40B4-BE49-F238E27FC236}">
                <a16:creationId xmlns:a16="http://schemas.microsoft.com/office/drawing/2014/main" id="{D4056C5D-DBA5-4084-9565-E475F839A3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a:extLst>
              <a:ext uri="{FF2B5EF4-FFF2-40B4-BE49-F238E27FC236}">
                <a16:creationId xmlns:a16="http://schemas.microsoft.com/office/drawing/2014/main" id="{ADF2BAE7-E500-4100-9BF1-88F142E368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E6F00EB8-8D71-4671-AB14-15DEA7BD2A9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773499E-6458-43EA-8097-08AA91F2DD49}"/>
              </a:ext>
            </a:extLst>
          </p:cNvPr>
          <p:cNvSpPr>
            <a:spLocks noGrp="1"/>
          </p:cNvSpPr>
          <p:nvPr>
            <p:ph type="body" idx="1"/>
          </p:nvPr>
        </p:nvSpPr>
        <p:spPr/>
        <p:txBody>
          <a:bodyPr/>
          <a:lstStyle/>
          <a:p>
            <a:pPr eaLnBrk="1" hangingPunct="1">
              <a:defRPr/>
            </a:pPr>
            <a:r>
              <a:rPr lang="en-US" b="1" dirty="0"/>
              <a:t>Timing ~1.5 min</a:t>
            </a:r>
          </a:p>
          <a:p>
            <a:pPr marL="171450" indent="-171450" eaLnBrk="1" hangingPunct="1">
              <a:buFont typeface="Arial" pitchFamily="34" charset="0"/>
              <a:buChar char="•"/>
              <a:defRPr/>
            </a:pPr>
            <a:r>
              <a:rPr lang="en-US" dirty="0"/>
              <a:t>Two other important properties of water are adhesion and cohesion. </a:t>
            </a:r>
          </a:p>
          <a:p>
            <a:pPr marL="171450" indent="-171450" eaLnBrk="1" hangingPunct="1">
              <a:buFont typeface="Arial" pitchFamily="34" charset="0"/>
              <a:buChar char="•"/>
              <a:defRPr/>
            </a:pPr>
            <a:r>
              <a:rPr lang="en-US" dirty="0"/>
              <a:t>(animate 1st bullet &amp; subs and 1st images) Adhesion is the attraction of water molecules to molecules in other substances. Because water is polar, it is attracted to other polar substances, such as glass. This is why water placed in a tube, such as a test tube or graduated cylinder, will form a U-shaped surface or bubble called a meniscus. (teacher point out meniscus in tube in image and mention that sometimes water forms a bubble meniscus (point out grad cylinder image) and that one should read the bottom of the meniscus) Adhesion allows water to “stick” to other surfaces.</a:t>
            </a:r>
          </a:p>
          <a:p>
            <a:pPr marL="171450" indent="-171450" eaLnBrk="1" hangingPunct="1">
              <a:spcBef>
                <a:spcPts val="571"/>
              </a:spcBef>
              <a:buFont typeface="Arial" pitchFamily="34" charset="0"/>
              <a:buChar char="•"/>
              <a:defRPr/>
            </a:pPr>
            <a:r>
              <a:rPr lang="en-US" dirty="0"/>
              <a:t>(animate 2nd bullet &amp; definition) Cohesion is the attraction of water to itself. We've already seen how water's polarity produces hydrogen bonding interactions between the molecules. These interactions tend to pull water molecules closely together in the liquid state. Adhesion and cohesion explain capillary action, the movement of water up a narrow tube due to attractions with the surface of the tube. (teacher point out capillary action in image). Adhesion and cohesion is what allows sponges and paper towels to absorb water, and it plays an important role in the movement of water through the vascular tissues of plants. This makes water is easy to syphon in straws or hoses.</a:t>
            </a:r>
          </a:p>
          <a:p>
            <a:pPr marL="171450" indent="-171450" eaLnBrk="1" hangingPunct="1">
              <a:buFont typeface="Arial" pitchFamily="34" charset="0"/>
              <a:buChar char="•"/>
              <a:defRPr/>
            </a:pPr>
            <a:r>
              <a:rPr lang="en-US" dirty="0"/>
              <a:t>(animate “formation of droplets” and 3</a:t>
            </a:r>
            <a:r>
              <a:rPr lang="en-US" baseline="30000" dirty="0"/>
              <a:t>rd</a:t>
            </a:r>
            <a:r>
              <a:rPr lang="en-US" dirty="0"/>
              <a:t> image (spider web); exit first image of capillary action/grad cylinder) It is cohesion that causes water to bead up and form droplets--the water molecules tend to stick together or clump. Without water's strong intermolecular forces, the delicate droplets on this spider web would not form. Cohesion holds the drops together, and adhesion holds them to the threads of the web. This is also true when water “beads” up on a waxed surface (e.g. waxed paper or freshly waxed vehicle).</a:t>
            </a:r>
          </a:p>
          <a:p>
            <a:pPr eaLnBrk="1" hangingPunct="1">
              <a:defRPr/>
            </a:pPr>
            <a:endParaRPr lang="en-US" b="1" dirty="0"/>
          </a:p>
          <a:p>
            <a:pPr eaLnBrk="1" hangingPunct="1">
              <a:defRPr/>
            </a:pPr>
            <a:r>
              <a:rPr lang="en-US" b="1" dirty="0"/>
              <a:t>SOURCES:</a:t>
            </a:r>
          </a:p>
          <a:p>
            <a:pPr eaLnBrk="1" hangingPunct="1">
              <a:defRPr/>
            </a:pPr>
            <a:r>
              <a:rPr lang="en-US" dirty="0"/>
              <a:t>http://commons.wikimedia.org/wiki/File:Capillary_Attraction_Repulsion_%28PSF%29_%28bjl%29.svg</a:t>
            </a:r>
          </a:p>
          <a:p>
            <a:pPr eaLnBrk="1" hangingPunct="1">
              <a:defRPr/>
            </a:pPr>
            <a:r>
              <a:rPr lang="en-US" dirty="0"/>
              <a:t>http://commons.wikimedia.org/wiki/File:Spider_web_Luc_Viatour.jpg</a:t>
            </a:r>
          </a:p>
        </p:txBody>
      </p:sp>
      <p:sp>
        <p:nvSpPr>
          <p:cNvPr id="140292" name="Slide Number Placeholder 3">
            <a:extLst>
              <a:ext uri="{FF2B5EF4-FFF2-40B4-BE49-F238E27FC236}">
                <a16:creationId xmlns:a16="http://schemas.microsoft.com/office/drawing/2014/main" id="{0258C8ED-DCF6-4FCF-A3A3-91847E1E20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46A50B7-FA28-4ACE-BC7E-6FE06983EB34}" type="slidenum">
              <a:rPr lang="en-US" altLang="en-US" sz="1200" smtClean="0">
                <a:solidFill>
                  <a:srgbClr val="000000"/>
                </a:solidFill>
                <a:latin typeface="Arial" panose="020B0604020202020204" pitchFamily="34" charset="0"/>
              </a:rPr>
              <a:pPr>
                <a:spcBef>
                  <a:spcPct val="0"/>
                </a:spcBef>
              </a:pPr>
              <a:t>11</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A85AFA35-0D3C-4D9B-A8B6-60668C4EC8AC}"/>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4290B47-5FBD-4AAE-8913-591371B27AB9}"/>
              </a:ext>
            </a:extLst>
          </p:cNvPr>
          <p:cNvSpPr>
            <a:spLocks noGrp="1"/>
          </p:cNvSpPr>
          <p:nvPr>
            <p:ph type="body" idx="1"/>
          </p:nvPr>
        </p:nvSpPr>
        <p:spPr/>
        <p:txBody>
          <a:bodyPr/>
          <a:lstStyle/>
          <a:p>
            <a:pPr eaLnBrk="1" hangingPunct="1">
              <a:defRPr/>
            </a:pPr>
            <a:r>
              <a:rPr lang="en-US" b="1" dirty="0"/>
              <a:t>Timing ~1 min</a:t>
            </a:r>
          </a:p>
          <a:p>
            <a:pPr marL="171450" indent="-171450" eaLnBrk="1" hangingPunct="1">
              <a:buFont typeface="Arial" pitchFamily="34" charset="0"/>
              <a:buChar char="•"/>
              <a:defRPr/>
            </a:pPr>
            <a:r>
              <a:rPr lang="en-US" dirty="0"/>
              <a:t>The last property of water issuing from its hydrogen bonding ability that we will cover is its high specific heat. </a:t>
            </a:r>
          </a:p>
          <a:p>
            <a:pPr marL="171450" indent="-171450" eaLnBrk="1" hangingPunct="1">
              <a:buFont typeface="Arial" pitchFamily="34" charset="0"/>
              <a:buChar char="•"/>
              <a:defRPr/>
            </a:pPr>
            <a:r>
              <a:rPr lang="en-US" dirty="0"/>
              <a:t>(animate 1st bullet &amp; sub) Specific heat is a measure of how much a substance resists changes in temperature. The higher the specific heat, the more energy the substance must absorb before its temperature changes. A good example of this is seen in the saying, “A watched pot never boils,” showing that water takes a long time to heat up.</a:t>
            </a:r>
          </a:p>
          <a:p>
            <a:pPr marL="171450" indent="-171450" eaLnBrk="1" hangingPunct="1">
              <a:buFont typeface="Arial" pitchFamily="34" charset="0"/>
              <a:buChar char="•"/>
              <a:defRPr/>
            </a:pPr>
            <a:r>
              <a:rPr lang="en-US" dirty="0"/>
              <a:t>Water has the second highest specific heat of all liquids. Again, this is because of the hydrogen bonds between the water molecules.</a:t>
            </a:r>
          </a:p>
          <a:p>
            <a:pPr marL="171450" indent="-171450" eaLnBrk="1" hangingPunct="1">
              <a:buFont typeface="Arial" pitchFamily="34" charset="0"/>
              <a:buChar char="•"/>
              <a:defRPr/>
            </a:pPr>
            <a:r>
              <a:rPr lang="en-US" dirty="0"/>
              <a:t>(animate 2nd bullet) Remember that temperature is a measure of the average kinetic energy of the molecules in a substance. Kinetic energy is a measure of the speed of the molecules in a system </a:t>
            </a:r>
            <a:r>
              <a:rPr lang="en-US" dirty="0">
                <a:sym typeface="Wingdings" pitchFamily="2" charset="2"/>
              </a:rPr>
              <a:t> </a:t>
            </a:r>
            <a:r>
              <a:rPr lang="en-US" dirty="0"/>
              <a:t>the faster the particles are moving, the more kinetic energy they have. The faster the molecules move, the higher their average KE, and thus, their temperature. Because the hydrogen bonds hold water molecules together, the molecules must absorb more energy before their speed increases. So, water must absorb more thermal energy before its temperature increases. </a:t>
            </a:r>
          </a:p>
          <a:p>
            <a:pPr marL="171450" indent="-171450" eaLnBrk="1" hangingPunct="1">
              <a:spcBef>
                <a:spcPts val="571"/>
              </a:spcBef>
              <a:buFont typeface="Arial" pitchFamily="34" charset="0"/>
              <a:buChar char="•"/>
              <a:defRPr/>
            </a:pPr>
            <a:r>
              <a:rPr lang="en-US" dirty="0"/>
              <a:t>The reverse is also true. The slower the molecules move, the lower their average KE, and thus, their temperature. Since the hydrogen bonds hold more energy, water must release more thermal energy before its temperature decreases. </a:t>
            </a:r>
          </a:p>
          <a:p>
            <a:pPr marL="171450" indent="-171450" eaLnBrk="1" hangingPunct="1">
              <a:buFont typeface="Arial" pitchFamily="34" charset="0"/>
              <a:buChar char="•"/>
              <a:defRPr/>
            </a:pPr>
            <a:r>
              <a:rPr lang="en-US" dirty="0"/>
              <a:t>[animate map; exit pan of boiling water on stove] The high specific heat of water allows it to store large amounts of thermal energy. This allows it to affect weather and climate significantly. Land areas that are closer to large bodies of water typically have more moderate climates than do areas at the same latitude and altitude that are far from water. [teacher point out examples: the “plains states” in the US have very cold winters and very hot summers, but mid-Atlantic region and west coast region like San Francisco have much milder climates because of location. Explain why this is </a:t>
            </a:r>
            <a:r>
              <a:rPr lang="en-US" dirty="0">
                <a:sym typeface="Wingdings" pitchFamily="2" charset="2"/>
              </a:rPr>
              <a:t> </a:t>
            </a:r>
            <a:r>
              <a:rPr lang="en-US" dirty="0"/>
              <a:t>water warms/cools more slowly than land, so provides extra warmth in winter and absorbs more heat in summer] </a:t>
            </a:r>
          </a:p>
          <a:p>
            <a:pPr marL="171450" indent="-171450" eaLnBrk="1" hangingPunct="1">
              <a:buFont typeface="Arial" pitchFamily="34" charset="0"/>
              <a:buChar char="•"/>
              <a:defRPr/>
            </a:pPr>
            <a:endParaRPr lang="en-US" dirty="0"/>
          </a:p>
          <a:p>
            <a:pPr eaLnBrk="1" hangingPunct="1">
              <a:defRPr/>
            </a:pPr>
            <a:r>
              <a:rPr lang="en-US" b="1" dirty="0"/>
              <a:t>SOURCES:</a:t>
            </a:r>
          </a:p>
          <a:p>
            <a:pPr eaLnBrk="1" hangingPunct="1">
              <a:defRPr/>
            </a:pPr>
            <a:r>
              <a:rPr lang="en-US" dirty="0"/>
              <a:t>http://commons.wikimedia.org/wiki/File:Map_North_America.PNG</a:t>
            </a:r>
          </a:p>
        </p:txBody>
      </p:sp>
      <p:sp>
        <p:nvSpPr>
          <p:cNvPr id="142340" name="Slide Number Placeholder 3">
            <a:extLst>
              <a:ext uri="{FF2B5EF4-FFF2-40B4-BE49-F238E27FC236}">
                <a16:creationId xmlns:a16="http://schemas.microsoft.com/office/drawing/2014/main" id="{18DE6F08-69DF-4D0C-919D-B47B242401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22A13CA-78AE-4AEF-977E-368FA36009C6}" type="slidenum">
              <a:rPr lang="en-US" altLang="en-US" sz="1200" smtClean="0">
                <a:solidFill>
                  <a:srgbClr val="000000"/>
                </a:solidFill>
                <a:latin typeface="Arial" panose="020B0604020202020204" pitchFamily="34" charset="0"/>
              </a:rPr>
              <a:pPr>
                <a:spcBef>
                  <a:spcPct val="0"/>
                </a:spcBef>
              </a:pPr>
              <a:t>12</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A85AFA35-0D3C-4D9B-A8B6-60668C4EC8AC}"/>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4290B47-5FBD-4AAE-8913-591371B27AB9}"/>
              </a:ext>
            </a:extLst>
          </p:cNvPr>
          <p:cNvSpPr>
            <a:spLocks noGrp="1"/>
          </p:cNvSpPr>
          <p:nvPr>
            <p:ph type="body" idx="1"/>
          </p:nvPr>
        </p:nvSpPr>
        <p:spPr/>
        <p:txBody>
          <a:bodyPr/>
          <a:lstStyle/>
          <a:p>
            <a:pPr eaLnBrk="1" hangingPunct="1">
              <a:defRPr/>
            </a:pPr>
            <a:r>
              <a:rPr lang="en-US" b="1" dirty="0"/>
              <a:t>Timing ~1 min</a:t>
            </a:r>
          </a:p>
          <a:p>
            <a:pPr marL="171450" indent="-171450" eaLnBrk="1" hangingPunct="1">
              <a:buFont typeface="Arial" pitchFamily="34" charset="0"/>
              <a:buChar char="•"/>
              <a:defRPr/>
            </a:pPr>
            <a:r>
              <a:rPr lang="en-US" dirty="0"/>
              <a:t>The last property of water issuing from its hydrogen bonding ability that we will cover is its high specific heat. </a:t>
            </a:r>
          </a:p>
          <a:p>
            <a:pPr marL="171450" indent="-171450" eaLnBrk="1" hangingPunct="1">
              <a:buFont typeface="Arial" pitchFamily="34" charset="0"/>
              <a:buChar char="•"/>
              <a:defRPr/>
            </a:pPr>
            <a:r>
              <a:rPr lang="en-US" dirty="0"/>
              <a:t>(animate 1st bullet &amp; sub) Specific heat is a measure of how much a substance resists changes in temperature. The higher the specific heat, the more energy the substance must absorb before its temperature changes. A good example of this is seen in the saying, “A watched pot never boils,” showing that water takes a long time to heat up.</a:t>
            </a:r>
          </a:p>
          <a:p>
            <a:pPr marL="171450" indent="-171450" eaLnBrk="1" hangingPunct="1">
              <a:buFont typeface="Arial" pitchFamily="34" charset="0"/>
              <a:buChar char="•"/>
              <a:defRPr/>
            </a:pPr>
            <a:r>
              <a:rPr lang="en-US" dirty="0"/>
              <a:t>Water has the second highest specific heat of all liquids. Again, this is because of the hydrogen bonds between the water molecules.</a:t>
            </a:r>
          </a:p>
          <a:p>
            <a:pPr marL="171450" indent="-171450" eaLnBrk="1" hangingPunct="1">
              <a:buFont typeface="Arial" pitchFamily="34" charset="0"/>
              <a:buChar char="•"/>
              <a:defRPr/>
            </a:pPr>
            <a:r>
              <a:rPr lang="en-US" dirty="0"/>
              <a:t>(animate 2nd bullet) Remember that temperature is a measure of the average kinetic energy of the molecules in a substance. Kinetic energy is a measure of the speed of the molecules in a system </a:t>
            </a:r>
            <a:r>
              <a:rPr lang="en-US" dirty="0">
                <a:sym typeface="Wingdings" pitchFamily="2" charset="2"/>
              </a:rPr>
              <a:t> </a:t>
            </a:r>
            <a:r>
              <a:rPr lang="en-US" dirty="0"/>
              <a:t>the faster the particles are moving, the more kinetic energy they have. The faster the molecules move, the higher their average KE, and thus, their temperature. Because the hydrogen bonds hold water molecules together, the molecules must absorb more energy before their speed increases. So, water must absorb more thermal energy before its temperature increases. </a:t>
            </a:r>
          </a:p>
          <a:p>
            <a:pPr marL="171450" indent="-171450" eaLnBrk="1" hangingPunct="1">
              <a:spcBef>
                <a:spcPts val="571"/>
              </a:spcBef>
              <a:buFont typeface="Arial" pitchFamily="34" charset="0"/>
              <a:buChar char="•"/>
              <a:defRPr/>
            </a:pPr>
            <a:r>
              <a:rPr lang="en-US" dirty="0"/>
              <a:t>The reverse is also true. The slower the molecules move, the lower their average KE, and thus, their temperature. Since the hydrogen bonds hold more energy, water must release more thermal energy before its temperature decreases. </a:t>
            </a:r>
          </a:p>
          <a:p>
            <a:pPr marL="171450" indent="-171450" eaLnBrk="1" hangingPunct="1">
              <a:buFont typeface="Arial" pitchFamily="34" charset="0"/>
              <a:buChar char="•"/>
              <a:defRPr/>
            </a:pPr>
            <a:r>
              <a:rPr lang="en-US" dirty="0"/>
              <a:t>[animate map; exit pan of boiling water on stove] The high specific heat of water allows it to store large amounts of thermal energy. This allows it to affect weather and climate significantly. Land areas that are closer to large bodies of water typically have more moderate climates than do areas at the same latitude and altitude that are far from water. [teacher point out examples: the “plains states” in the US have very cold winters and very hot summers, but mid-Atlantic region and west coast region like San Francisco have much milder climates because of location. Explain why this is </a:t>
            </a:r>
            <a:r>
              <a:rPr lang="en-US" dirty="0">
                <a:sym typeface="Wingdings" pitchFamily="2" charset="2"/>
              </a:rPr>
              <a:t> </a:t>
            </a:r>
            <a:r>
              <a:rPr lang="en-US" dirty="0"/>
              <a:t>water warms/cools more slowly than land, so provides extra warmth in winter and absorbs more heat in summer] </a:t>
            </a:r>
          </a:p>
          <a:p>
            <a:pPr marL="171450" indent="-171450" eaLnBrk="1" hangingPunct="1">
              <a:buFont typeface="Arial" pitchFamily="34" charset="0"/>
              <a:buChar char="•"/>
              <a:defRPr/>
            </a:pPr>
            <a:endParaRPr lang="en-US" dirty="0"/>
          </a:p>
          <a:p>
            <a:pPr eaLnBrk="1" hangingPunct="1">
              <a:defRPr/>
            </a:pPr>
            <a:r>
              <a:rPr lang="en-US" b="1" dirty="0"/>
              <a:t>SOURCES:</a:t>
            </a:r>
          </a:p>
          <a:p>
            <a:pPr eaLnBrk="1" hangingPunct="1">
              <a:defRPr/>
            </a:pPr>
            <a:r>
              <a:rPr lang="en-US" dirty="0"/>
              <a:t>http://commons.wikimedia.org/wiki/File:Map_North_America.PNG</a:t>
            </a:r>
          </a:p>
        </p:txBody>
      </p:sp>
      <p:sp>
        <p:nvSpPr>
          <p:cNvPr id="142340" name="Slide Number Placeholder 3">
            <a:extLst>
              <a:ext uri="{FF2B5EF4-FFF2-40B4-BE49-F238E27FC236}">
                <a16:creationId xmlns:a16="http://schemas.microsoft.com/office/drawing/2014/main" id="{18DE6F08-69DF-4D0C-919D-B47B242401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22A13CA-78AE-4AEF-977E-368FA36009C6}" type="slidenum">
              <a:rPr lang="en-US" altLang="en-US" sz="1200" smtClean="0">
                <a:solidFill>
                  <a:srgbClr val="000000"/>
                </a:solidFill>
                <a:latin typeface="Arial" panose="020B0604020202020204" pitchFamily="34" charset="0"/>
              </a:rPr>
              <a:pPr>
                <a:spcBef>
                  <a:spcPct val="0"/>
                </a:spcBef>
              </a:pPr>
              <a:t>13</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00677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14</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15</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22664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16</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33144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17</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62827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A4B7EBF3-66DB-4319-9AC5-0E93075E6A1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A2BDB29-E1C6-419C-B1D3-29C7656F37C7}"/>
              </a:ext>
            </a:extLst>
          </p:cNvPr>
          <p:cNvSpPr>
            <a:spLocks noGrp="1"/>
          </p:cNvSpPr>
          <p:nvPr>
            <p:ph type="body" idx="1"/>
          </p:nvPr>
        </p:nvSpPr>
        <p:spPr/>
        <p:txBody>
          <a:bodyPr/>
          <a:lstStyle/>
          <a:p>
            <a:pPr eaLnBrk="1" hangingPunct="1">
              <a:defRPr/>
            </a:pPr>
            <a:r>
              <a:rPr lang="en-US" b="1" dirty="0"/>
              <a:t>Timing ≈ 0.5 min</a:t>
            </a:r>
          </a:p>
          <a:p>
            <a:pPr eaLnBrk="1" hangingPunct="1">
              <a:defRPr/>
            </a:pPr>
            <a:r>
              <a:rPr lang="en-US" sz="1050" b="1" dirty="0">
                <a:solidFill>
                  <a:srgbClr val="FF0000"/>
                </a:solidFill>
                <a:latin typeface="Book Antiqua"/>
                <a:cs typeface="Book Antiqua"/>
              </a:rPr>
              <a:t>Entry audio: </a:t>
            </a:r>
            <a:r>
              <a:rPr lang="en-US" dirty="0"/>
              <a:t>Let’s look at these common solutions and identify the solute and the solvent.</a:t>
            </a:r>
            <a:endParaRPr lang="en-US" sz="1050" dirty="0">
              <a:solidFill>
                <a:srgbClr val="FF0000"/>
              </a:solidFill>
              <a:latin typeface="Book Antiqua"/>
              <a:cs typeface="Book Antiqua"/>
            </a:endParaRP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Remember that in a solution, the substance being dissolved is the solute.</a:t>
            </a:r>
          </a:p>
          <a:p>
            <a:pPr eaLnBrk="1" hangingPunct="1">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In a solution a solute is broken up and evenly distributed in a solvent.</a:t>
            </a: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48484" name="Slide Number Placeholder 3">
            <a:extLst>
              <a:ext uri="{FF2B5EF4-FFF2-40B4-BE49-F238E27FC236}">
                <a16:creationId xmlns:a16="http://schemas.microsoft.com/office/drawing/2014/main" id="{735D6E6A-3F56-4F69-88B3-8BBEA10D35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2E7B2BE-1FC6-4A4C-8CB2-45BBFA373C3C}" type="slidenum">
              <a:rPr lang="en-US" altLang="en-US" sz="1200" smtClean="0">
                <a:solidFill>
                  <a:srgbClr val="000000"/>
                </a:solidFill>
                <a:latin typeface="Arial" panose="020B0604020202020204" pitchFamily="34" charset="0"/>
              </a:rPr>
              <a:pPr>
                <a:spcBef>
                  <a:spcPct val="0"/>
                </a:spcBef>
              </a:pPr>
              <a:t>20</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1DDB2727-7E54-4874-9CE3-F280810EE88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D61E138-0F6D-47A6-9AB3-0CF746B269AD}"/>
              </a:ext>
            </a:extLst>
          </p:cNvPr>
          <p:cNvSpPr>
            <a:spLocks noGrp="1"/>
          </p:cNvSpPr>
          <p:nvPr>
            <p:ph type="body" idx="1"/>
          </p:nvPr>
        </p:nvSpPr>
        <p:spPr/>
        <p:txBody>
          <a:bodyPr/>
          <a:lstStyle/>
          <a:p>
            <a:pPr eaLnBrk="1" hangingPunct="1">
              <a:defRPr/>
            </a:pPr>
            <a:r>
              <a:rPr lang="en-US" b="1" dirty="0"/>
              <a:t>Timing ≈ 0.5 min</a:t>
            </a:r>
          </a:p>
          <a:p>
            <a:pPr eaLnBrk="1" hangingPunct="1">
              <a:defRPr/>
            </a:pPr>
            <a:r>
              <a:rPr lang="en-US" sz="1050" b="1" dirty="0">
                <a:solidFill>
                  <a:srgbClr val="FF0000"/>
                </a:solidFill>
                <a:latin typeface="Book Antiqua"/>
                <a:cs typeface="Book Antiqua"/>
              </a:rPr>
              <a:t>Entry audio: </a:t>
            </a:r>
            <a:r>
              <a:rPr lang="en-US" dirty="0"/>
              <a:t>Let’s look at these common solutions and identify the solute and the solvent.</a:t>
            </a:r>
            <a:endParaRPr lang="en-US" sz="1050" dirty="0">
              <a:solidFill>
                <a:srgbClr val="FF0000"/>
              </a:solidFill>
              <a:latin typeface="Book Antiqua"/>
              <a:cs typeface="Book Antiqua"/>
            </a:endParaRP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Remember that in a solution, the substance being dissolved is the solute.</a:t>
            </a:r>
          </a:p>
          <a:p>
            <a:pPr eaLnBrk="1" hangingPunct="1">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In a solution a solute is broken up and evenly distributed in a solvent.</a:t>
            </a: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50532" name="Slide Number Placeholder 3">
            <a:extLst>
              <a:ext uri="{FF2B5EF4-FFF2-40B4-BE49-F238E27FC236}">
                <a16:creationId xmlns:a16="http://schemas.microsoft.com/office/drawing/2014/main" id="{8946FE61-5393-4435-ABA7-5EB30AF9E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6E7D96D-D3B0-4DF8-BFA3-FA6D1E63F12D}" type="slidenum">
              <a:rPr lang="en-US" altLang="en-US" sz="1200" smtClean="0">
                <a:solidFill>
                  <a:srgbClr val="000000"/>
                </a:solidFill>
                <a:latin typeface="Arial" panose="020B0604020202020204" pitchFamily="34" charset="0"/>
              </a:rPr>
              <a:pPr>
                <a:spcBef>
                  <a:spcPct val="0"/>
                </a:spcBef>
              </a:pPr>
              <a:t>21</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63A969FB-66B5-41CA-9D25-D440A52B74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F168534-EC95-45CA-B840-820FEDA18855}" type="slidenum">
              <a:rPr lang="en-US" altLang="en-US" sz="1200" smtClean="0">
                <a:solidFill>
                  <a:srgbClr val="000000"/>
                </a:solidFill>
                <a:latin typeface="Arial" panose="020B0604020202020204" pitchFamily="34" charset="0"/>
              </a:rPr>
              <a:pPr>
                <a:spcBef>
                  <a:spcPct val="0"/>
                </a:spcBef>
              </a:pPr>
              <a:t>2</a:t>
            </a:fld>
            <a:endParaRPr lang="en-US" altLang="en-US" sz="1200">
              <a:solidFill>
                <a:srgbClr val="000000"/>
              </a:solidFill>
              <a:latin typeface="Arial" panose="020B0604020202020204" pitchFamily="34" charset="0"/>
            </a:endParaRPr>
          </a:p>
        </p:txBody>
      </p:sp>
      <p:sp>
        <p:nvSpPr>
          <p:cNvPr id="123907" name="Rectangle 2">
            <a:extLst>
              <a:ext uri="{FF2B5EF4-FFF2-40B4-BE49-F238E27FC236}">
                <a16:creationId xmlns:a16="http://schemas.microsoft.com/office/drawing/2014/main" id="{24BFE299-4956-4FCD-819D-C43175EDA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a:extLst>
              <a:ext uri="{FF2B5EF4-FFF2-40B4-BE49-F238E27FC236}">
                <a16:creationId xmlns:a16="http://schemas.microsoft.com/office/drawing/2014/main" id="{11B4403D-5E50-48DB-BA11-C4A24B8E7D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9831B7E4-DA65-4100-8800-F3EC465F3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6909644-C04C-4742-8DF7-CC5DCAC4C17B}" type="slidenum">
              <a:rPr lang="en-US" altLang="en-US" sz="1200" smtClean="0">
                <a:solidFill>
                  <a:srgbClr val="000000"/>
                </a:solidFill>
                <a:latin typeface="Arial" panose="020B0604020202020204" pitchFamily="34" charset="0"/>
              </a:rPr>
              <a:pPr>
                <a:spcBef>
                  <a:spcPct val="0"/>
                </a:spcBef>
              </a:pPr>
              <a:t>34</a:t>
            </a:fld>
            <a:endParaRPr lang="en-US" altLang="en-US" sz="1200">
              <a:solidFill>
                <a:srgbClr val="000000"/>
              </a:solidFill>
              <a:latin typeface="Arial" panose="020B0604020202020204" pitchFamily="34" charset="0"/>
            </a:endParaRPr>
          </a:p>
        </p:txBody>
      </p:sp>
      <p:sp>
        <p:nvSpPr>
          <p:cNvPr id="162819" name="Rectangle 2">
            <a:extLst>
              <a:ext uri="{FF2B5EF4-FFF2-40B4-BE49-F238E27FC236}">
                <a16:creationId xmlns:a16="http://schemas.microsoft.com/office/drawing/2014/main" id="{B5E9E4D6-D732-4176-9E7C-CAFB6021B4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a:extLst>
              <a:ext uri="{FF2B5EF4-FFF2-40B4-BE49-F238E27FC236}">
                <a16:creationId xmlns:a16="http://schemas.microsoft.com/office/drawing/2014/main" id="{01A47F81-7C80-4BD5-B647-63A17E378A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9831B7E4-DA65-4100-8800-F3EC465F3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6909644-C04C-4742-8DF7-CC5DCAC4C17B}" type="slidenum">
              <a:rPr lang="en-US" altLang="en-US" sz="1200" smtClean="0">
                <a:solidFill>
                  <a:srgbClr val="000000"/>
                </a:solidFill>
                <a:latin typeface="Arial" panose="020B0604020202020204" pitchFamily="34" charset="0"/>
              </a:rPr>
              <a:pPr>
                <a:spcBef>
                  <a:spcPct val="0"/>
                </a:spcBef>
              </a:pPr>
              <a:t>35</a:t>
            </a:fld>
            <a:endParaRPr lang="en-US" altLang="en-US" sz="1200">
              <a:solidFill>
                <a:srgbClr val="000000"/>
              </a:solidFill>
              <a:latin typeface="Arial" panose="020B0604020202020204" pitchFamily="34" charset="0"/>
            </a:endParaRPr>
          </a:p>
        </p:txBody>
      </p:sp>
      <p:sp>
        <p:nvSpPr>
          <p:cNvPr id="162819" name="Rectangle 2">
            <a:extLst>
              <a:ext uri="{FF2B5EF4-FFF2-40B4-BE49-F238E27FC236}">
                <a16:creationId xmlns:a16="http://schemas.microsoft.com/office/drawing/2014/main" id="{B5E9E4D6-D732-4176-9E7C-CAFB6021B4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a:extLst>
              <a:ext uri="{FF2B5EF4-FFF2-40B4-BE49-F238E27FC236}">
                <a16:creationId xmlns:a16="http://schemas.microsoft.com/office/drawing/2014/main" id="{01A47F81-7C80-4BD5-B647-63A17E378A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36072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44A08F31-195C-4967-9F91-38C8AAA4DF40}"/>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EB8530A9-C6D7-435B-8DCD-D645FBD69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0.5 min</a:t>
            </a:r>
          </a:p>
          <a:p>
            <a:pPr eaLnBrk="1" hangingPunct="1">
              <a:buFontTx/>
              <a:buChar char="•"/>
            </a:pPr>
            <a:r>
              <a:rPr lang="en-US" altLang="en-US" sz="1000" b="1">
                <a:latin typeface="Book Antiqua" panose="02040602050305030304" pitchFamily="18" charset="0"/>
              </a:rPr>
              <a:t> </a:t>
            </a:r>
            <a:r>
              <a:rPr lang="en-US" altLang="en-US" sz="1000">
                <a:latin typeface="Book Antiqua" panose="02040602050305030304" pitchFamily="18" charset="0"/>
              </a:rPr>
              <a:t>[Animate 1</a:t>
            </a:r>
            <a:r>
              <a:rPr lang="en-US" altLang="en-US" sz="1000" baseline="30000">
                <a:latin typeface="Book Antiqua" panose="02040602050305030304" pitchFamily="18" charset="0"/>
              </a:rPr>
              <a:t>st</a:t>
            </a:r>
            <a:r>
              <a:rPr lang="en-US" altLang="en-US" sz="1000">
                <a:latin typeface="Book Antiqua" panose="02040602050305030304" pitchFamily="18" charset="0"/>
              </a:rPr>
              <a:t> and 2</a:t>
            </a:r>
            <a:r>
              <a:rPr lang="en-US" altLang="en-US" sz="1000" baseline="30000">
                <a:latin typeface="Book Antiqua" panose="02040602050305030304" pitchFamily="18" charset="0"/>
              </a:rPr>
              <a:t>nd</a:t>
            </a:r>
            <a:r>
              <a:rPr lang="en-US" altLang="en-US" sz="1000">
                <a:latin typeface="Book Antiqua" panose="02040602050305030304" pitchFamily="18" charset="0"/>
              </a:rPr>
              <a:t> bullets] Recall that a solution is a homogeneous mixture composed of a solute uniformly distributed throughout a solvent. The solute is dissolved in the solvent. </a:t>
            </a:r>
          </a:p>
          <a:p>
            <a:pPr eaLnBrk="1" hangingPunct="1">
              <a:buFontTx/>
              <a:buChar char="•"/>
            </a:pPr>
            <a:r>
              <a:rPr lang="en-US" altLang="en-US" sz="1000">
                <a:latin typeface="Book Antiqua" panose="02040602050305030304" pitchFamily="18" charset="0"/>
              </a:rPr>
              <a:t> A solvent can be a liquid or a gas. A solute can be a solid, liquid, or gas. </a:t>
            </a:r>
          </a:p>
          <a:p>
            <a:pPr eaLnBrk="1" hangingPunct="1">
              <a:buFontTx/>
              <a:buChar char="•"/>
            </a:pPr>
            <a:r>
              <a:rPr lang="en-US" altLang="en-US" sz="1000">
                <a:latin typeface="Book Antiqua" panose="02040602050305030304" pitchFamily="18" charset="0"/>
              </a:rPr>
              <a:t> When solutes dissolve in a solvent, the particles making up the solute break apart so the particles are no longer associated with one another, but become associated with solvent particles. </a:t>
            </a:r>
          </a:p>
          <a:p>
            <a:pPr eaLnBrk="1" hangingPunct="1">
              <a:buFontTx/>
              <a:buChar char="•"/>
            </a:pPr>
            <a:r>
              <a:rPr lang="en-US" altLang="en-US" sz="1000">
                <a:latin typeface="Book Antiqua" panose="02040602050305030304" pitchFamily="18" charset="0"/>
              </a:rPr>
              <a:t> [Animate 3</a:t>
            </a:r>
            <a:r>
              <a:rPr lang="en-US" altLang="en-US" sz="1000" baseline="30000">
                <a:latin typeface="Book Antiqua" panose="02040602050305030304" pitchFamily="18" charset="0"/>
              </a:rPr>
              <a:t>rd</a:t>
            </a:r>
            <a:r>
              <a:rPr lang="en-US" altLang="en-US" sz="1000">
                <a:latin typeface="Book Antiqua" panose="02040602050305030304" pitchFamily="18" charset="0"/>
              </a:rPr>
              <a:t> bullet, its sub-bullet, and 1</a:t>
            </a:r>
            <a:r>
              <a:rPr lang="en-US" altLang="en-US" sz="1000" baseline="30000">
                <a:latin typeface="Book Antiqua" panose="02040602050305030304" pitchFamily="18" charset="0"/>
              </a:rPr>
              <a:t>st</a:t>
            </a:r>
            <a:r>
              <a:rPr lang="en-US" altLang="en-US" sz="1000">
                <a:latin typeface="Book Antiqua" panose="02040602050305030304" pitchFamily="18" charset="0"/>
              </a:rPr>
              <a:t> image] Solutes that are nonelectrolytes do not carry an electric charge in water. Molecular compounds are nonelectrolytes. When these solutes dissolve in solution, any intermolecular forces of attraction between solute molecules are broken and the separated molecules become surrounded by solvent molecules. These compounds do not have full electrical charges because they are not ions. They often carry partial charges and this property causes attractive forces to form between solute and solvent molecules. An example of a nonelectrolyte is glucose dissolved in water.</a:t>
            </a:r>
          </a:p>
          <a:p>
            <a:pPr eaLnBrk="1" hangingPunct="1">
              <a:buFontTx/>
              <a:buChar char="•"/>
            </a:pPr>
            <a:r>
              <a:rPr lang="en-US" altLang="en-US" sz="1000">
                <a:latin typeface="Book Antiqua" panose="02040602050305030304" pitchFamily="18" charset="0"/>
              </a:rPr>
              <a:t> [Animate 4</a:t>
            </a:r>
            <a:r>
              <a:rPr lang="en-US" altLang="en-US" sz="1000" baseline="30000">
                <a:latin typeface="Book Antiqua" panose="02040602050305030304" pitchFamily="18" charset="0"/>
              </a:rPr>
              <a:t>th</a:t>
            </a:r>
            <a:r>
              <a:rPr lang="en-US" altLang="en-US" sz="1000">
                <a:latin typeface="Book Antiqua" panose="02040602050305030304" pitchFamily="18" charset="0"/>
              </a:rPr>
              <a:t> bullet, its sub-bullet, and 2</a:t>
            </a:r>
            <a:r>
              <a:rPr lang="en-US" altLang="en-US" sz="1000" baseline="30000">
                <a:latin typeface="Book Antiqua" panose="02040602050305030304" pitchFamily="18" charset="0"/>
              </a:rPr>
              <a:t>nd</a:t>
            </a:r>
            <a:r>
              <a:rPr lang="en-US" altLang="en-US" sz="1000">
                <a:latin typeface="Book Antiqua" panose="02040602050305030304" pitchFamily="18" charset="0"/>
              </a:rPr>
              <a:t> image] Solutes that are electrolytes carry an electric charge in water. Ionic compounds produce electrolytes when dissolved in water. Ionic compounds are composed of positively charged ions and negatively charged ions. When these solutes dissolve in solution, the crystal lattice holding the ions in the solid state breaks apart. The forces of attraction between positively charged ions and negatively charged ions are broken and the dissociated ions become surrounded by solvent molecules. An example of an electrolyte is sodium chloride dissolved in water.</a:t>
            </a:r>
          </a:p>
          <a:p>
            <a:pPr eaLnBrk="1" hangingPunct="1">
              <a:spcBef>
                <a:spcPts val="575"/>
              </a:spcBef>
            </a:pPr>
            <a:endParaRPr lang="en-US" altLang="en-US" b="1"/>
          </a:p>
          <a:p>
            <a:pPr eaLnBrk="1" hangingPunct="1">
              <a:spcBef>
                <a:spcPts val="575"/>
              </a:spcBef>
            </a:pPr>
            <a:r>
              <a:rPr lang="en-US" altLang="en-US" sz="1000" b="1">
                <a:latin typeface="Book Antiqua" panose="02040602050305030304" pitchFamily="18" charset="0"/>
                <a:ea typeface="Book Antiqua" panose="02040602050305030304" pitchFamily="18" charset="0"/>
                <a:cs typeface="Book Antiqua" panose="02040602050305030304" pitchFamily="18" charset="0"/>
              </a:rPr>
              <a:t>Source: </a:t>
            </a:r>
            <a:r>
              <a:rPr lang="en-US" altLang="en-US" sz="1000">
                <a:latin typeface="Book Antiqua" panose="02040602050305030304" pitchFamily="18" charset="0"/>
                <a:ea typeface="Book Antiqua" panose="02040602050305030304" pitchFamily="18" charset="0"/>
                <a:cs typeface="Book Antiqua" panose="02040602050305030304" pitchFamily="18" charset="0"/>
              </a:rPr>
              <a:t>sketch created by writer</a:t>
            </a:r>
            <a:endParaRPr lang="en-US" altLang="en-US"/>
          </a:p>
        </p:txBody>
      </p:sp>
      <p:sp>
        <p:nvSpPr>
          <p:cNvPr id="164868" name="Slide Number Placeholder 3">
            <a:extLst>
              <a:ext uri="{FF2B5EF4-FFF2-40B4-BE49-F238E27FC236}">
                <a16:creationId xmlns:a16="http://schemas.microsoft.com/office/drawing/2014/main" id="{EF24B42A-F324-4C16-BA13-D323A4168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A575C94-4221-4F4B-A645-64AFDBE6E3E1}" type="slidenum">
              <a:rPr lang="en-US" altLang="en-US" sz="1200" smtClean="0">
                <a:solidFill>
                  <a:srgbClr val="000000"/>
                </a:solidFill>
                <a:latin typeface="Arial" panose="020B0604020202020204" pitchFamily="34" charset="0"/>
              </a:rPr>
              <a:pPr>
                <a:spcBef>
                  <a:spcPct val="0"/>
                </a:spcBef>
              </a:pPr>
              <a:t>36</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44A08F31-195C-4967-9F91-38C8AAA4DF40}"/>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EB8530A9-C6D7-435B-8DCD-D645FBD69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0.5 min</a:t>
            </a:r>
          </a:p>
          <a:p>
            <a:pPr eaLnBrk="1" hangingPunct="1">
              <a:buFontTx/>
              <a:buChar char="•"/>
            </a:pPr>
            <a:r>
              <a:rPr lang="en-US" altLang="en-US" sz="1000" b="1">
                <a:latin typeface="Book Antiqua" panose="02040602050305030304" pitchFamily="18" charset="0"/>
              </a:rPr>
              <a:t> </a:t>
            </a:r>
            <a:r>
              <a:rPr lang="en-US" altLang="en-US" sz="1000">
                <a:latin typeface="Book Antiqua" panose="02040602050305030304" pitchFamily="18" charset="0"/>
              </a:rPr>
              <a:t>[Animate 1</a:t>
            </a:r>
            <a:r>
              <a:rPr lang="en-US" altLang="en-US" sz="1000" baseline="30000">
                <a:latin typeface="Book Antiqua" panose="02040602050305030304" pitchFamily="18" charset="0"/>
              </a:rPr>
              <a:t>st</a:t>
            </a:r>
            <a:r>
              <a:rPr lang="en-US" altLang="en-US" sz="1000">
                <a:latin typeface="Book Antiqua" panose="02040602050305030304" pitchFamily="18" charset="0"/>
              </a:rPr>
              <a:t> and 2</a:t>
            </a:r>
            <a:r>
              <a:rPr lang="en-US" altLang="en-US" sz="1000" baseline="30000">
                <a:latin typeface="Book Antiqua" panose="02040602050305030304" pitchFamily="18" charset="0"/>
              </a:rPr>
              <a:t>nd</a:t>
            </a:r>
            <a:r>
              <a:rPr lang="en-US" altLang="en-US" sz="1000">
                <a:latin typeface="Book Antiqua" panose="02040602050305030304" pitchFamily="18" charset="0"/>
              </a:rPr>
              <a:t> bullets] Recall that a solution is a homogeneous mixture composed of a solute uniformly distributed throughout a solvent. The solute is dissolved in the solvent. </a:t>
            </a:r>
          </a:p>
          <a:p>
            <a:pPr eaLnBrk="1" hangingPunct="1">
              <a:buFontTx/>
              <a:buChar char="•"/>
            </a:pPr>
            <a:r>
              <a:rPr lang="en-US" altLang="en-US" sz="1000">
                <a:latin typeface="Book Antiqua" panose="02040602050305030304" pitchFamily="18" charset="0"/>
              </a:rPr>
              <a:t> A solvent can be a liquid or a gas. A solute can be a solid, liquid, or gas. </a:t>
            </a:r>
          </a:p>
          <a:p>
            <a:pPr eaLnBrk="1" hangingPunct="1">
              <a:buFontTx/>
              <a:buChar char="•"/>
            </a:pPr>
            <a:r>
              <a:rPr lang="en-US" altLang="en-US" sz="1000">
                <a:latin typeface="Book Antiqua" panose="02040602050305030304" pitchFamily="18" charset="0"/>
              </a:rPr>
              <a:t> When solutes dissolve in a solvent, the particles making up the solute break apart so the particles are no longer associated with one another, but become associated with solvent particles. </a:t>
            </a:r>
          </a:p>
          <a:p>
            <a:pPr eaLnBrk="1" hangingPunct="1">
              <a:buFontTx/>
              <a:buChar char="•"/>
            </a:pPr>
            <a:r>
              <a:rPr lang="en-US" altLang="en-US" sz="1000">
                <a:latin typeface="Book Antiqua" panose="02040602050305030304" pitchFamily="18" charset="0"/>
              </a:rPr>
              <a:t> [Animate 3</a:t>
            </a:r>
            <a:r>
              <a:rPr lang="en-US" altLang="en-US" sz="1000" baseline="30000">
                <a:latin typeface="Book Antiqua" panose="02040602050305030304" pitchFamily="18" charset="0"/>
              </a:rPr>
              <a:t>rd</a:t>
            </a:r>
            <a:r>
              <a:rPr lang="en-US" altLang="en-US" sz="1000">
                <a:latin typeface="Book Antiqua" panose="02040602050305030304" pitchFamily="18" charset="0"/>
              </a:rPr>
              <a:t> bullet, its sub-bullet, and 1</a:t>
            </a:r>
            <a:r>
              <a:rPr lang="en-US" altLang="en-US" sz="1000" baseline="30000">
                <a:latin typeface="Book Antiqua" panose="02040602050305030304" pitchFamily="18" charset="0"/>
              </a:rPr>
              <a:t>st</a:t>
            </a:r>
            <a:r>
              <a:rPr lang="en-US" altLang="en-US" sz="1000">
                <a:latin typeface="Book Antiqua" panose="02040602050305030304" pitchFamily="18" charset="0"/>
              </a:rPr>
              <a:t> image] Solutes that are nonelectrolytes do not carry an electric charge in water. Molecular compounds are nonelectrolytes. When these solutes dissolve in solution, any intermolecular forces of attraction between solute molecules are broken and the separated molecules become surrounded by solvent molecules. These compounds do not have full electrical charges because they are not ions. They often carry partial charges and this property causes attractive forces to form between solute and solvent molecules. An example of a nonelectrolyte is glucose dissolved in water.</a:t>
            </a:r>
          </a:p>
          <a:p>
            <a:pPr eaLnBrk="1" hangingPunct="1">
              <a:buFontTx/>
              <a:buChar char="•"/>
            </a:pPr>
            <a:r>
              <a:rPr lang="en-US" altLang="en-US" sz="1000">
                <a:latin typeface="Book Antiqua" panose="02040602050305030304" pitchFamily="18" charset="0"/>
              </a:rPr>
              <a:t> [Animate 4</a:t>
            </a:r>
            <a:r>
              <a:rPr lang="en-US" altLang="en-US" sz="1000" baseline="30000">
                <a:latin typeface="Book Antiqua" panose="02040602050305030304" pitchFamily="18" charset="0"/>
              </a:rPr>
              <a:t>th</a:t>
            </a:r>
            <a:r>
              <a:rPr lang="en-US" altLang="en-US" sz="1000">
                <a:latin typeface="Book Antiqua" panose="02040602050305030304" pitchFamily="18" charset="0"/>
              </a:rPr>
              <a:t> bullet, its sub-bullet, and 2</a:t>
            </a:r>
            <a:r>
              <a:rPr lang="en-US" altLang="en-US" sz="1000" baseline="30000">
                <a:latin typeface="Book Antiqua" panose="02040602050305030304" pitchFamily="18" charset="0"/>
              </a:rPr>
              <a:t>nd</a:t>
            </a:r>
            <a:r>
              <a:rPr lang="en-US" altLang="en-US" sz="1000">
                <a:latin typeface="Book Antiqua" panose="02040602050305030304" pitchFamily="18" charset="0"/>
              </a:rPr>
              <a:t> image] Solutes that are electrolytes carry an electric charge in water. Ionic compounds produce electrolytes when dissolved in water. Ionic compounds are composed of positively charged ions and negatively charged ions. When these solutes dissolve in solution, the crystal lattice holding the ions in the solid state breaks apart. The forces of attraction between positively charged ions and negatively charged ions are broken and the dissociated ions become surrounded by solvent molecules. An example of an electrolyte is sodium chloride dissolved in water.</a:t>
            </a:r>
          </a:p>
          <a:p>
            <a:pPr eaLnBrk="1" hangingPunct="1">
              <a:spcBef>
                <a:spcPts val="575"/>
              </a:spcBef>
            </a:pPr>
            <a:endParaRPr lang="en-US" altLang="en-US" b="1"/>
          </a:p>
          <a:p>
            <a:pPr eaLnBrk="1" hangingPunct="1">
              <a:spcBef>
                <a:spcPts val="575"/>
              </a:spcBef>
            </a:pPr>
            <a:r>
              <a:rPr lang="en-US" altLang="en-US" sz="1000" b="1">
                <a:latin typeface="Book Antiqua" panose="02040602050305030304" pitchFamily="18" charset="0"/>
                <a:ea typeface="Book Antiqua" panose="02040602050305030304" pitchFamily="18" charset="0"/>
                <a:cs typeface="Book Antiqua" panose="02040602050305030304" pitchFamily="18" charset="0"/>
              </a:rPr>
              <a:t>Source: </a:t>
            </a:r>
            <a:r>
              <a:rPr lang="en-US" altLang="en-US" sz="1000">
                <a:latin typeface="Book Antiqua" panose="02040602050305030304" pitchFamily="18" charset="0"/>
                <a:ea typeface="Book Antiqua" panose="02040602050305030304" pitchFamily="18" charset="0"/>
                <a:cs typeface="Book Antiqua" panose="02040602050305030304" pitchFamily="18" charset="0"/>
              </a:rPr>
              <a:t>sketch created by writer</a:t>
            </a:r>
            <a:endParaRPr lang="en-US" altLang="en-US"/>
          </a:p>
        </p:txBody>
      </p:sp>
      <p:sp>
        <p:nvSpPr>
          <p:cNvPr id="164868" name="Slide Number Placeholder 3">
            <a:extLst>
              <a:ext uri="{FF2B5EF4-FFF2-40B4-BE49-F238E27FC236}">
                <a16:creationId xmlns:a16="http://schemas.microsoft.com/office/drawing/2014/main" id="{EF24B42A-F324-4C16-BA13-D323A4168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A575C94-4221-4F4B-A645-64AFDBE6E3E1}" type="slidenum">
              <a:rPr lang="en-US" altLang="en-US" sz="1200" smtClean="0">
                <a:solidFill>
                  <a:srgbClr val="000000"/>
                </a:solidFill>
                <a:latin typeface="Arial" panose="020B0604020202020204" pitchFamily="34" charset="0"/>
              </a:rPr>
              <a:pPr>
                <a:spcBef>
                  <a:spcPct val="0"/>
                </a:spcBef>
              </a:pPr>
              <a:t>37</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75365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7E5F3F51-C545-4C3F-8BB4-0252E2B397B2}"/>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BDD5B1B6-0A34-4E5D-86E5-8F8331DCC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0.5 min</a:t>
            </a:r>
          </a:p>
          <a:p>
            <a:pPr eaLnBrk="1" hangingPunct="1">
              <a:buFontTx/>
              <a:buChar char="•"/>
            </a:pPr>
            <a:r>
              <a:rPr lang="en-US" altLang="en-US" sz="1000" b="1">
                <a:latin typeface="Book Antiqua" panose="02040602050305030304" pitchFamily="18" charset="0"/>
              </a:rPr>
              <a:t> </a:t>
            </a:r>
            <a:r>
              <a:rPr lang="en-US" altLang="en-US" sz="1000">
                <a:latin typeface="Book Antiqua" panose="02040602050305030304" pitchFamily="18" charset="0"/>
              </a:rPr>
              <a:t>[Animate 1</a:t>
            </a:r>
            <a:r>
              <a:rPr lang="en-US" altLang="en-US" sz="1000" baseline="30000">
                <a:latin typeface="Book Antiqua" panose="02040602050305030304" pitchFamily="18" charset="0"/>
              </a:rPr>
              <a:t>st</a:t>
            </a:r>
            <a:r>
              <a:rPr lang="en-US" altLang="en-US" sz="1000">
                <a:latin typeface="Book Antiqua" panose="02040602050305030304" pitchFamily="18" charset="0"/>
              </a:rPr>
              <a:t> and 2</a:t>
            </a:r>
            <a:r>
              <a:rPr lang="en-US" altLang="en-US" sz="1000" baseline="30000">
                <a:latin typeface="Book Antiqua" panose="02040602050305030304" pitchFamily="18" charset="0"/>
              </a:rPr>
              <a:t>nd</a:t>
            </a:r>
            <a:r>
              <a:rPr lang="en-US" altLang="en-US" sz="1000">
                <a:latin typeface="Book Antiqua" panose="02040602050305030304" pitchFamily="18" charset="0"/>
              </a:rPr>
              <a:t> bullets] Recall that a solution is a homogeneous mixture composed of a solute uniformly distributed throughout a solvent. The solute is dissolved in the solvent. </a:t>
            </a:r>
          </a:p>
          <a:p>
            <a:pPr eaLnBrk="1" hangingPunct="1">
              <a:buFontTx/>
              <a:buChar char="•"/>
            </a:pPr>
            <a:r>
              <a:rPr lang="en-US" altLang="en-US" sz="1000">
                <a:latin typeface="Book Antiqua" panose="02040602050305030304" pitchFamily="18" charset="0"/>
              </a:rPr>
              <a:t> A solvent can be a liquid or a gas. A solute can be a solid, liquid, or gas. </a:t>
            </a:r>
          </a:p>
          <a:p>
            <a:pPr eaLnBrk="1" hangingPunct="1">
              <a:buFontTx/>
              <a:buChar char="•"/>
            </a:pPr>
            <a:r>
              <a:rPr lang="en-US" altLang="en-US" sz="1000">
                <a:latin typeface="Book Antiqua" panose="02040602050305030304" pitchFamily="18" charset="0"/>
              </a:rPr>
              <a:t> When solutes dissolve in a solvent, the particles making up the solute break apart so the particles are no longer associated with one another, but become associated with solvent particles. </a:t>
            </a:r>
          </a:p>
          <a:p>
            <a:pPr eaLnBrk="1" hangingPunct="1">
              <a:buFontTx/>
              <a:buChar char="•"/>
            </a:pPr>
            <a:r>
              <a:rPr lang="en-US" altLang="en-US" sz="1000">
                <a:latin typeface="Book Antiqua" panose="02040602050305030304" pitchFamily="18" charset="0"/>
              </a:rPr>
              <a:t> [Animate 3</a:t>
            </a:r>
            <a:r>
              <a:rPr lang="en-US" altLang="en-US" sz="1000" baseline="30000">
                <a:latin typeface="Book Antiqua" panose="02040602050305030304" pitchFamily="18" charset="0"/>
              </a:rPr>
              <a:t>rd</a:t>
            </a:r>
            <a:r>
              <a:rPr lang="en-US" altLang="en-US" sz="1000">
                <a:latin typeface="Book Antiqua" panose="02040602050305030304" pitchFamily="18" charset="0"/>
              </a:rPr>
              <a:t> bullet, its sub-bullet, and 1</a:t>
            </a:r>
            <a:r>
              <a:rPr lang="en-US" altLang="en-US" sz="1000" baseline="30000">
                <a:latin typeface="Book Antiqua" panose="02040602050305030304" pitchFamily="18" charset="0"/>
              </a:rPr>
              <a:t>st</a:t>
            </a:r>
            <a:r>
              <a:rPr lang="en-US" altLang="en-US" sz="1000">
                <a:latin typeface="Book Antiqua" panose="02040602050305030304" pitchFamily="18" charset="0"/>
              </a:rPr>
              <a:t> image] Solutes that are nonelectrolytes do not carry an electric charge in water. Molecular compounds are nonelectrolytes. When these solutes dissolve in solution, any intermolecular forces of attraction between solute molecules are broken and the separated molecules become surrounded by solvent molecules. These compounds do not have full electrical charges because they are not ions. They often carry partial charges and this property causes attractive forces to form between solute and solvent molecules. An example of a nonelectrolyte is glucose dissolved in water.</a:t>
            </a:r>
          </a:p>
          <a:p>
            <a:pPr eaLnBrk="1" hangingPunct="1">
              <a:buFontTx/>
              <a:buChar char="•"/>
            </a:pPr>
            <a:r>
              <a:rPr lang="en-US" altLang="en-US" sz="1000">
                <a:latin typeface="Book Antiqua" panose="02040602050305030304" pitchFamily="18" charset="0"/>
              </a:rPr>
              <a:t> [Animate 4</a:t>
            </a:r>
            <a:r>
              <a:rPr lang="en-US" altLang="en-US" sz="1000" baseline="30000">
                <a:latin typeface="Book Antiqua" panose="02040602050305030304" pitchFamily="18" charset="0"/>
              </a:rPr>
              <a:t>th</a:t>
            </a:r>
            <a:r>
              <a:rPr lang="en-US" altLang="en-US" sz="1000">
                <a:latin typeface="Book Antiqua" panose="02040602050305030304" pitchFamily="18" charset="0"/>
              </a:rPr>
              <a:t> bullet, its sub-bullet, and 2</a:t>
            </a:r>
            <a:r>
              <a:rPr lang="en-US" altLang="en-US" sz="1000" baseline="30000">
                <a:latin typeface="Book Antiqua" panose="02040602050305030304" pitchFamily="18" charset="0"/>
              </a:rPr>
              <a:t>nd</a:t>
            </a:r>
            <a:r>
              <a:rPr lang="en-US" altLang="en-US" sz="1000">
                <a:latin typeface="Book Antiqua" panose="02040602050305030304" pitchFamily="18" charset="0"/>
              </a:rPr>
              <a:t> image] Solutes that are electrolytes carry an electric charge in water. Ionic compounds produce electrolytes when dissolved in water. Ionic compounds are composed of positively charged ions and negatively charged ions. When these solutes dissolve in solution, the crystal lattice holding the ions in the solid state breaks apart. The forces of attraction between positively charged ions and negatively charged ions are broken and the dissociated ions become surrounded by solvent molecules. An example of an electrolyte is sodium chloride dissolved in water.</a:t>
            </a:r>
          </a:p>
          <a:p>
            <a:pPr eaLnBrk="1" hangingPunct="1">
              <a:spcBef>
                <a:spcPts val="575"/>
              </a:spcBef>
            </a:pPr>
            <a:endParaRPr lang="en-US" altLang="en-US" b="1"/>
          </a:p>
          <a:p>
            <a:pPr eaLnBrk="1" hangingPunct="1">
              <a:spcBef>
                <a:spcPts val="575"/>
              </a:spcBef>
            </a:pPr>
            <a:r>
              <a:rPr lang="en-US" altLang="en-US" sz="1000" b="1">
                <a:latin typeface="Book Antiqua" panose="02040602050305030304" pitchFamily="18" charset="0"/>
                <a:ea typeface="Book Antiqua" panose="02040602050305030304" pitchFamily="18" charset="0"/>
                <a:cs typeface="Book Antiqua" panose="02040602050305030304" pitchFamily="18" charset="0"/>
              </a:rPr>
              <a:t>Source: </a:t>
            </a:r>
            <a:r>
              <a:rPr lang="en-US" altLang="en-US" sz="1000">
                <a:latin typeface="Book Antiqua" panose="02040602050305030304" pitchFamily="18" charset="0"/>
                <a:ea typeface="Book Antiqua" panose="02040602050305030304" pitchFamily="18" charset="0"/>
                <a:cs typeface="Book Antiqua" panose="02040602050305030304" pitchFamily="18" charset="0"/>
              </a:rPr>
              <a:t>sketch created by writer</a:t>
            </a:r>
            <a:endParaRPr lang="en-US" altLang="en-US"/>
          </a:p>
        </p:txBody>
      </p:sp>
      <p:sp>
        <p:nvSpPr>
          <p:cNvPr id="166916" name="Slide Number Placeholder 3">
            <a:extLst>
              <a:ext uri="{FF2B5EF4-FFF2-40B4-BE49-F238E27FC236}">
                <a16:creationId xmlns:a16="http://schemas.microsoft.com/office/drawing/2014/main" id="{CEA95FAA-FD45-4069-A719-14189E2E12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3D44D61-D60B-4A77-801A-C0F2E0A55D4D}" type="slidenum">
              <a:rPr lang="en-US" altLang="en-US" sz="1200" smtClean="0">
                <a:solidFill>
                  <a:srgbClr val="000000"/>
                </a:solidFill>
                <a:latin typeface="Arial" panose="020B0604020202020204" pitchFamily="34" charset="0"/>
              </a:rPr>
              <a:pPr>
                <a:spcBef>
                  <a:spcPct val="0"/>
                </a:spcBef>
              </a:pPr>
              <a:t>38</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AFC00A04-5E40-4112-B974-E0975F5BDDD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F017BB1A-EFDD-4300-8D76-632EFE8E9E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eaLnBrk="1" hangingPunct="1">
              <a:spcBef>
                <a:spcPct val="0"/>
              </a:spcBef>
            </a:pPr>
            <a:r>
              <a:rPr lang="en-US" altLang="en-US" sz="1000" b="1"/>
              <a:t>Time ≈ 1.0</a:t>
            </a:r>
          </a:p>
          <a:p>
            <a:pPr defTabSz="896938" eaLnBrk="1" hangingPunct="1">
              <a:spcBef>
                <a:spcPct val="0"/>
              </a:spcBef>
              <a:buFontTx/>
              <a:buChar char="•"/>
            </a:pPr>
            <a:r>
              <a:rPr lang="en-US" altLang="en-US" sz="1000"/>
              <a:t> Solubility depends on the nature of the solute and solvent. It also depends on pressure and temperature. For gas solutes, solubility increases as pressure increases and decreases as temperature increases. For liquid or solid solutes, solubility usually increases as temperature increases. Graphs are used to show the relationship between solubility and temperature.</a:t>
            </a:r>
          </a:p>
          <a:p>
            <a:pPr defTabSz="896938" eaLnBrk="1" hangingPunct="1">
              <a:spcBef>
                <a:spcPct val="0"/>
              </a:spcBef>
              <a:buFontTx/>
              <a:buChar char="•"/>
            </a:pPr>
            <a:r>
              <a:rPr lang="en-US" altLang="en-US" sz="1000"/>
              <a:t> The rate of dissolution also increases as temperature increases. It also increases with stirring and decreasing the particle size of the solute.</a:t>
            </a:r>
            <a:endParaRPr lang="en-US" altLang="en-US"/>
          </a:p>
          <a:p>
            <a:pPr defTabSz="896938" eaLnBrk="1" hangingPunct="1"/>
            <a:endParaRPr lang="en-US" altLang="en-US"/>
          </a:p>
        </p:txBody>
      </p:sp>
      <p:sp>
        <p:nvSpPr>
          <p:cNvPr id="168964" name="Slide Number Placeholder 3">
            <a:extLst>
              <a:ext uri="{FF2B5EF4-FFF2-40B4-BE49-F238E27FC236}">
                <a16:creationId xmlns:a16="http://schemas.microsoft.com/office/drawing/2014/main" id="{F8B9347A-26B7-498E-9DAA-98F8D006D1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04FE5EC-E725-409A-9646-6864C5C75AB2}" type="slidenum">
              <a:rPr lang="en-US" altLang="en-US" sz="1200" smtClean="0">
                <a:solidFill>
                  <a:srgbClr val="000000"/>
                </a:solidFill>
                <a:latin typeface="Arial" panose="020B0604020202020204" pitchFamily="34" charset="0"/>
              </a:rPr>
              <a:pPr>
                <a:spcBef>
                  <a:spcPct val="0"/>
                </a:spcBef>
              </a:pPr>
              <a:t>39</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55AFDD6F-3946-4552-8BC7-863267E226E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6CC1BDB5-BB8B-49AC-B67D-1A1306BF9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1.5</a:t>
            </a:r>
          </a:p>
          <a:p>
            <a:pPr eaLnBrk="1" hangingPunct="1">
              <a:buFontTx/>
              <a:buChar char="•"/>
            </a:pPr>
            <a:r>
              <a:rPr lang="en-US" altLang="en-US" sz="1000">
                <a:latin typeface="Book Antiqua" panose="02040602050305030304" pitchFamily="18" charset="0"/>
                <a:ea typeface="Book Antiqua" panose="02040602050305030304" pitchFamily="18" charset="0"/>
                <a:cs typeface="Book Antiqua" panose="02040602050305030304" pitchFamily="18" charset="0"/>
              </a:rPr>
              <a:t> Most solutions you make have less than the maximum amount of solute that will go into solution. They are unsaturated.</a:t>
            </a:r>
          </a:p>
          <a:p>
            <a:pPr marL="0" lvl="1" eaLnBrk="1" hangingPunct="1">
              <a:spcBef>
                <a:spcPts val="575"/>
              </a:spcBef>
              <a:buFontTx/>
              <a:buChar char="•"/>
            </a:pPr>
            <a:r>
              <a:rPr lang="en-US" altLang="en-US" sz="1000">
                <a:latin typeface="Book Antiqua" panose="02040602050305030304" pitchFamily="18" charset="0"/>
                <a:ea typeface="Book Antiqua" panose="02040602050305030304" pitchFamily="18" charset="0"/>
                <a:cs typeface="Book Antiqua" panose="02040602050305030304" pitchFamily="18" charset="0"/>
              </a:rPr>
              <a:t> [Animate] </a:t>
            </a:r>
            <a:r>
              <a:rPr lang="en-US" altLang="en-US" sz="900"/>
              <a:t>An </a:t>
            </a:r>
            <a:r>
              <a:rPr lang="en-US" altLang="en-US" sz="900" b="1">
                <a:solidFill>
                  <a:srgbClr val="9BBB59"/>
                </a:solidFill>
              </a:rPr>
              <a:t>unsaturated solution </a:t>
            </a:r>
            <a:r>
              <a:rPr lang="en-US" altLang="en-US" sz="900"/>
              <a:t>is a solution in which the concentration of solute is </a:t>
            </a:r>
            <a:r>
              <a:rPr lang="en-US" altLang="en-US" sz="900">
                <a:solidFill>
                  <a:schemeClr val="accent1"/>
                </a:solidFill>
              </a:rPr>
              <a:t>less than </a:t>
            </a:r>
            <a:r>
              <a:rPr lang="en-US" altLang="en-US" sz="900"/>
              <a:t>the maximum concentration predicted from the solute's solubility. You make an unsaturated solution when you stir a spoonful of sugar into a glass of water. You could can still add more sugar to the water and the sugar will dissolve. </a:t>
            </a:r>
          </a:p>
          <a:p>
            <a:pPr marL="0" lvl="1" eaLnBrk="1" hangingPunct="1">
              <a:spcBef>
                <a:spcPts val="575"/>
              </a:spcBef>
              <a:buFontTx/>
              <a:buChar char="•"/>
            </a:pPr>
            <a:r>
              <a:rPr lang="en-US" altLang="en-US" sz="900"/>
              <a:t> Suppose you keep adding sugar to the water. Eventually, no more sugar will dissolve, no matter how much you stir the solution. The solution is saturated. </a:t>
            </a:r>
          </a:p>
          <a:p>
            <a:pPr marL="0" lvl="1" eaLnBrk="1" hangingPunct="1">
              <a:spcBef>
                <a:spcPts val="575"/>
              </a:spcBef>
              <a:buFontTx/>
              <a:buChar char="•"/>
            </a:pPr>
            <a:r>
              <a:rPr lang="en-US" altLang="en-US" sz="900">
                <a:latin typeface="Book Antiqua" panose="02040602050305030304" pitchFamily="18" charset="0"/>
                <a:ea typeface="Book Antiqua" panose="02040602050305030304" pitchFamily="18" charset="0"/>
                <a:cs typeface="Book Antiqua" panose="02040602050305030304" pitchFamily="18" charset="0"/>
              </a:rPr>
              <a:t>[Animate] </a:t>
            </a:r>
            <a:r>
              <a:rPr lang="en-US" altLang="en-US" sz="900"/>
              <a:t>A </a:t>
            </a:r>
            <a:r>
              <a:rPr lang="en-US" altLang="en-US" sz="900" b="1">
                <a:solidFill>
                  <a:srgbClr val="9BBB59"/>
                </a:solidFill>
              </a:rPr>
              <a:t>saturated solution </a:t>
            </a:r>
            <a:r>
              <a:rPr lang="en-US" altLang="en-US" sz="900"/>
              <a:t>is a solution in which the concentration of solute is </a:t>
            </a:r>
            <a:r>
              <a:rPr lang="en-US" altLang="en-US" sz="900">
                <a:solidFill>
                  <a:schemeClr val="accent1"/>
                </a:solidFill>
              </a:rPr>
              <a:t>equal to </a:t>
            </a:r>
            <a:r>
              <a:rPr lang="en-US" altLang="en-US" sz="900"/>
              <a:t>the maximum concentration predicted from the solute's solubility. In a saturated solution, solute particles continue to be carried into solution. However,  they also reform the solid solute at the same speed. You know you have a saturated solution when no more solute will dissolve.</a:t>
            </a:r>
          </a:p>
          <a:p>
            <a:pPr marL="0" lvl="1" eaLnBrk="1" hangingPunct="1">
              <a:spcBef>
                <a:spcPts val="575"/>
              </a:spcBef>
              <a:buFontTx/>
              <a:buChar char="•"/>
            </a:pPr>
            <a:r>
              <a:rPr lang="en-US" altLang="en-US" sz="900"/>
              <a:t> The concentration of a saturated solution depends on the solubility of the solute. A saturated sugar solution is very concentrated because sugar has a high solubility. A saturated solution of aspirin in water would dilute because aspirin has a low solubility. </a:t>
            </a:r>
          </a:p>
          <a:p>
            <a:pPr marL="0" lvl="1" eaLnBrk="1" hangingPunct="1">
              <a:spcBef>
                <a:spcPts val="575"/>
              </a:spcBef>
              <a:buFontTx/>
              <a:buChar char="•"/>
            </a:pPr>
            <a:r>
              <a:rPr lang="en-US" altLang="en-US" sz="900"/>
              <a:t> [Animate] Some solutions have more solute than is expected based on the solubility. A </a:t>
            </a:r>
            <a:r>
              <a:rPr lang="en-US" altLang="en-US" sz="900" b="1">
                <a:solidFill>
                  <a:srgbClr val="9BBB59"/>
                </a:solidFill>
              </a:rPr>
              <a:t>supersaturated solution </a:t>
            </a:r>
            <a:r>
              <a:rPr lang="en-US" altLang="en-US" sz="900"/>
              <a:t>is a solution in which the concentration of solute </a:t>
            </a:r>
            <a:r>
              <a:rPr lang="en-US" altLang="en-US" sz="900">
                <a:solidFill>
                  <a:schemeClr val="accent1"/>
                </a:solidFill>
              </a:rPr>
              <a:t>is greater than </a:t>
            </a:r>
            <a:r>
              <a:rPr lang="en-US" altLang="en-US" sz="900"/>
              <a:t>the maximum concentration predicted from the solute's solubility. </a:t>
            </a:r>
          </a:p>
          <a:p>
            <a:pPr marL="0" lvl="1" eaLnBrk="1" hangingPunct="1">
              <a:spcBef>
                <a:spcPts val="575"/>
              </a:spcBef>
              <a:buFontTx/>
              <a:buChar char="•"/>
            </a:pPr>
            <a:r>
              <a:rPr lang="en-US" altLang="en-US" sz="900"/>
              <a:t> Sugar and water can form a supersaturated solution. Supersaturated solutions are usually made by heating the solution until the solute dissolves and then cooling slowly. Supersaturated solutions are unstable. A single crystal can make the excess solute precipitate out of solution. </a:t>
            </a:r>
          </a:p>
          <a:p>
            <a:pPr marL="0" lvl="1" eaLnBrk="1" hangingPunct="1">
              <a:spcBef>
                <a:spcPts val="575"/>
              </a:spcBef>
              <a:buFontTx/>
              <a:buChar char="•"/>
            </a:pPr>
            <a:r>
              <a:rPr lang="en-US" altLang="en-US" sz="900"/>
              <a:t>[Animate] Rock candy is made from a supersaturated solution of sugar. </a:t>
            </a:r>
          </a:p>
          <a:p>
            <a:pPr eaLnBrk="1" hangingPunct="1">
              <a:buFontTx/>
              <a:buChar char="•"/>
            </a:pPr>
            <a:endParaRPr lang="en-US" altLang="en-US" sz="1000">
              <a:latin typeface="Book Antiqua" panose="02040602050305030304" pitchFamily="18" charset="0"/>
              <a:ea typeface="Book Antiqua" panose="02040602050305030304" pitchFamily="18" charset="0"/>
              <a:cs typeface="Book Antiqua" panose="02040602050305030304" pitchFamily="18" charset="0"/>
            </a:endParaRPr>
          </a:p>
          <a:p>
            <a:pPr eaLnBrk="1" hangingPunct="1"/>
            <a:r>
              <a:rPr lang="en-US" altLang="en-US" sz="1000" b="1" u="sng">
                <a:latin typeface="Book Antiqua" panose="02040602050305030304" pitchFamily="18" charset="0"/>
                <a:ea typeface="Book Antiqua" panose="02040602050305030304" pitchFamily="18" charset="0"/>
                <a:cs typeface="Book Antiqua" panose="02040602050305030304" pitchFamily="18" charset="0"/>
              </a:rPr>
              <a:t>SOURCES:</a:t>
            </a:r>
            <a:endParaRPr lang="en-US" altLang="en-US" sz="1000">
              <a:latin typeface="Book Antiqua" panose="02040602050305030304" pitchFamily="18" charset="0"/>
              <a:ea typeface="Book Antiqua" panose="02040602050305030304" pitchFamily="18" charset="0"/>
              <a:cs typeface="Book Antiqua" panose="02040602050305030304" pitchFamily="18" charset="0"/>
            </a:endParaRPr>
          </a:p>
          <a:p>
            <a:pPr eaLnBrk="1" hangingPunct="1"/>
            <a:r>
              <a:rPr lang="en-US" altLang="en-US"/>
              <a:t>http://www.morguefile.com/archive/display/732673</a:t>
            </a:r>
          </a:p>
          <a:p>
            <a:pPr marL="0" lvl="1" eaLnBrk="1" hangingPunct="1">
              <a:spcBef>
                <a:spcPts val="575"/>
              </a:spcBef>
            </a:pPr>
            <a:r>
              <a:rPr lang="en-US" altLang="en-US"/>
              <a:t>Salt In Water Solution by Chris 73 Creative Commons/GNU http://en.wikipedia.org/wiki/File:SaltInWaterSolutionLiquid.jpg#filelinks</a:t>
            </a:r>
            <a:endParaRPr lang="en-US" altLang="en-US" b="1" u="sng"/>
          </a:p>
          <a:p>
            <a:pPr eaLnBrk="1" hangingPunct="1"/>
            <a:r>
              <a:rPr lang="en-US" altLang="en-US"/>
              <a:t>http://commons.wikimedia.org/wiki/File:Rock-Candy-Sticks.jpg</a:t>
            </a:r>
          </a:p>
        </p:txBody>
      </p:sp>
      <p:sp>
        <p:nvSpPr>
          <p:cNvPr id="175108" name="Slide Number Placeholder 3">
            <a:extLst>
              <a:ext uri="{FF2B5EF4-FFF2-40B4-BE49-F238E27FC236}">
                <a16:creationId xmlns:a16="http://schemas.microsoft.com/office/drawing/2014/main" id="{470167DF-F97B-4B3D-B795-D11AACDD81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5FAD7AA-FD2C-4AA2-A126-58F08599EEDA}" type="slidenum">
              <a:rPr lang="en-US" altLang="en-US" sz="1200" smtClean="0">
                <a:solidFill>
                  <a:srgbClr val="000000"/>
                </a:solidFill>
                <a:latin typeface="Arial" panose="020B0604020202020204" pitchFamily="34" charset="0"/>
              </a:rPr>
              <a:pPr>
                <a:spcBef>
                  <a:spcPct val="0"/>
                </a:spcBef>
              </a:pPr>
              <a:t>47</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F67E13B1-B5E1-4978-B74F-66EF49FF0F9B}"/>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4D884E18-2EB5-4511-8C92-BCDEE97F6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Pick the best definition of solubility, then use solubility to describe a solution.</a:t>
            </a:r>
          </a:p>
          <a:p>
            <a:r>
              <a:rPr lang="en-US" altLang="en-US" b="1"/>
              <a:t>Hint1 Audio:</a:t>
            </a:r>
            <a:r>
              <a:rPr lang="en-US" altLang="en-US"/>
              <a:t> Solubility depends on the solute and the solvent.</a:t>
            </a:r>
          </a:p>
          <a:p>
            <a:r>
              <a:rPr lang="en-US" altLang="en-US" b="1"/>
              <a:t>Hint2 Audio</a:t>
            </a:r>
            <a:r>
              <a:rPr lang="en-US" altLang="en-US"/>
              <a:t>: [none]</a:t>
            </a:r>
          </a:p>
          <a:p>
            <a:r>
              <a:rPr lang="en-US" altLang="en-US" b="1"/>
              <a:t>Exit Audio: </a:t>
            </a:r>
            <a:r>
              <a:rPr lang="en-US" altLang="en-US"/>
              <a:t>A solution that contains less than the maximum amount of solvent predicted from the solubility is unsaturated. For salt, 360 grams should be able to dissolve in 1 liter of water, so a solution that contains 200 grams in 1 liter of water is </a:t>
            </a:r>
            <a:r>
              <a:rPr lang="en-US" altLang="en-US" i="1"/>
              <a:t>un</a:t>
            </a:r>
            <a:r>
              <a:rPr lang="en-US" altLang="en-US"/>
              <a:t>saturated.</a:t>
            </a:r>
          </a:p>
        </p:txBody>
      </p:sp>
      <p:sp>
        <p:nvSpPr>
          <p:cNvPr id="194564" name="Slide Number Placeholder 3">
            <a:extLst>
              <a:ext uri="{FF2B5EF4-FFF2-40B4-BE49-F238E27FC236}">
                <a16:creationId xmlns:a16="http://schemas.microsoft.com/office/drawing/2014/main" id="{1EA9E549-D240-4E76-AFFD-790BFB7EB6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8E49C9-88C2-4B64-8DC3-C53E58D00BE1}" type="slidenum">
              <a:rPr lang="en-US" altLang="en-US" smtClean="0">
                <a:solidFill>
                  <a:srgbClr val="000000"/>
                </a:solidFill>
              </a:rPr>
              <a:pPr/>
              <a:t>67</a:t>
            </a:fld>
            <a:endParaRPr lang="en-US"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5C364491-DF37-429B-B71D-4BF034DA3BBD}"/>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08D1BFC5-7DAD-429A-B6E4-266450E3F6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Pick the best definition of solubility, then use solubility to describe a solution.</a:t>
            </a:r>
          </a:p>
          <a:p>
            <a:r>
              <a:rPr lang="en-US" altLang="en-US" b="1"/>
              <a:t>Hint1 Audio:</a:t>
            </a:r>
            <a:r>
              <a:rPr lang="en-US" altLang="en-US"/>
              <a:t> Solubility depends on the solute and the solvent.</a:t>
            </a:r>
          </a:p>
          <a:p>
            <a:r>
              <a:rPr lang="en-US" altLang="en-US" b="1"/>
              <a:t>Hint2 Audio</a:t>
            </a:r>
            <a:r>
              <a:rPr lang="en-US" altLang="en-US"/>
              <a:t>: [none]</a:t>
            </a:r>
          </a:p>
          <a:p>
            <a:r>
              <a:rPr lang="en-US" altLang="en-US" b="1"/>
              <a:t>Exit Audio: </a:t>
            </a:r>
            <a:r>
              <a:rPr lang="en-US" altLang="en-US"/>
              <a:t>A solution that contains less than the maximum amount of solvent predicted from the solubility is unsaturated. For salt, 360 grams should be able to dissolve in 1 liter of water, so a solution that contains 200 grams in 1 liter of water is </a:t>
            </a:r>
            <a:r>
              <a:rPr lang="en-US" altLang="en-US" i="1"/>
              <a:t>un</a:t>
            </a:r>
            <a:r>
              <a:rPr lang="en-US" altLang="en-US"/>
              <a:t>saturated.</a:t>
            </a:r>
          </a:p>
        </p:txBody>
      </p:sp>
      <p:sp>
        <p:nvSpPr>
          <p:cNvPr id="196612" name="Slide Number Placeholder 3">
            <a:extLst>
              <a:ext uri="{FF2B5EF4-FFF2-40B4-BE49-F238E27FC236}">
                <a16:creationId xmlns:a16="http://schemas.microsoft.com/office/drawing/2014/main" id="{DA6CC967-DB71-444F-B83A-C7F9AF8CFD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7311C9-6092-45CE-B33A-58C092373C90}" type="slidenum">
              <a:rPr lang="en-US" altLang="en-US" smtClean="0">
                <a:solidFill>
                  <a:srgbClr val="000000"/>
                </a:solidFill>
              </a:rPr>
              <a:pPr/>
              <a:t>68</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EBFCAAFE-707A-42CE-AC62-9FCF18A2E91C}"/>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0C36EEE9-F18F-4D5F-A484-78D370BEA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Identify the ways you can make salt dissolve faster in water. Check all of the answers that apply.</a:t>
            </a:r>
          </a:p>
          <a:p>
            <a:r>
              <a:rPr lang="en-US" altLang="en-US" b="1"/>
              <a:t>Hint Audio:</a:t>
            </a:r>
            <a:r>
              <a:rPr lang="en-US" altLang="en-US"/>
              <a:t> Adding more solute or solvent will not make the solute dissolve faster.</a:t>
            </a:r>
          </a:p>
          <a:p>
            <a:r>
              <a:rPr lang="en-US" altLang="en-US" b="1"/>
              <a:t>Exit Audio: </a:t>
            </a:r>
            <a:r>
              <a:rPr lang="en-US" altLang="en-US"/>
              <a:t>Stirring, crushing the solute to increase its surface area, and heating the solvent are all ways to make the solute dissolve faster.</a:t>
            </a:r>
          </a:p>
        </p:txBody>
      </p:sp>
      <p:sp>
        <p:nvSpPr>
          <p:cNvPr id="198660" name="Slide Number Placeholder 3">
            <a:extLst>
              <a:ext uri="{FF2B5EF4-FFF2-40B4-BE49-F238E27FC236}">
                <a16:creationId xmlns:a16="http://schemas.microsoft.com/office/drawing/2014/main" id="{7BB667AF-E8AC-4440-BCBE-332B34D6E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0C41DF5-7350-4B01-8AEF-E29F623D8664}" type="slidenum">
              <a:rPr lang="en-US" altLang="en-US" smtClean="0">
                <a:solidFill>
                  <a:srgbClr val="000000"/>
                </a:solidFill>
              </a:rPr>
              <a:pPr/>
              <a:t>69</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9F02C6AB-49C5-414A-A82F-F35B30EA7A7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248A124-BF11-4F6C-8880-9B14EB641889}"/>
              </a:ext>
            </a:extLst>
          </p:cNvPr>
          <p:cNvSpPr>
            <a:spLocks noGrp="1"/>
          </p:cNvSpPr>
          <p:nvPr>
            <p:ph type="body" idx="1"/>
          </p:nvPr>
        </p:nvSpPr>
        <p:spPr/>
        <p:txBody>
          <a:bodyPr/>
          <a:lstStyle/>
          <a:p>
            <a:pPr eaLnBrk="1" hangingPunct="1">
              <a:defRPr/>
            </a:pPr>
            <a:r>
              <a:rPr lang="en-US" b="1" dirty="0"/>
              <a:t>Timing ≈ 0.5 min</a:t>
            </a:r>
          </a:p>
          <a:p>
            <a:pPr eaLnBrk="1" hangingPunct="1">
              <a:defRPr/>
            </a:pPr>
            <a:endParaRPr lang="en-US" b="1" dirty="0"/>
          </a:p>
          <a:p>
            <a:pPr eaLnBrk="1" hangingPunct="1">
              <a:defRPr/>
            </a:pPr>
            <a:r>
              <a:rPr lang="en-US" sz="1050" b="1" dirty="0">
                <a:solidFill>
                  <a:srgbClr val="FF0000"/>
                </a:solidFill>
                <a:latin typeface="Book Antiqua"/>
                <a:cs typeface="Book Antiqua"/>
              </a:rPr>
              <a:t>Entry audio: </a:t>
            </a:r>
            <a:r>
              <a:rPr lang="en-US" sz="1050" dirty="0">
                <a:solidFill>
                  <a:srgbClr val="FF0000"/>
                </a:solidFill>
                <a:latin typeface="Book Antiqua"/>
                <a:cs typeface="Book Antiqua"/>
              </a:rPr>
              <a:t>The amount of solute dissolved in a solvent affects the resulting solution.</a:t>
            </a: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The sweeter coffee will have more grams of sugar dissolved in it per gram of coffee.</a:t>
            </a:r>
          </a:p>
          <a:p>
            <a:pPr eaLnBrk="1" hangingPunct="1">
              <a:defRPr/>
            </a:pPr>
            <a:r>
              <a:rPr lang="en-US" sz="1050" b="1" dirty="0">
                <a:solidFill>
                  <a:srgbClr val="FF0000"/>
                </a:solidFill>
                <a:latin typeface="Book Antiqua"/>
                <a:cs typeface="Book Antiqua"/>
              </a:rPr>
              <a:t>Hint2 audio:</a:t>
            </a:r>
            <a:r>
              <a:rPr lang="en-US" sz="1050" dirty="0">
                <a:solidFill>
                  <a:srgbClr val="FF0000"/>
                </a:solidFill>
                <a:latin typeface="Book Antiqua"/>
                <a:cs typeface="Book Antiqua"/>
              </a:rPr>
              <a:t> [none]</a:t>
            </a:r>
          </a:p>
          <a:p>
            <a:pPr eaLnBrk="1" hangingPunct="1">
              <a:defRPr/>
            </a:pPr>
            <a:r>
              <a:rPr lang="en-US" sz="1050" b="1" dirty="0">
                <a:solidFill>
                  <a:srgbClr val="FF0000"/>
                </a:solidFill>
                <a:latin typeface="Book Antiqua"/>
                <a:cs typeface="Book Antiqua"/>
              </a:rPr>
              <a:t>Hint3 audio:</a:t>
            </a:r>
            <a:r>
              <a:rPr lang="en-US" sz="1050" dirty="0">
                <a:solidFill>
                  <a:srgbClr val="FF0000"/>
                </a:solidFill>
                <a:latin typeface="Book Antiqua"/>
                <a:cs typeface="Book Antiqua"/>
              </a:rPr>
              <a:t> Calculate the number of grams of sugar per gram of coffee and compare those numbers.</a:t>
            </a:r>
            <a:endParaRPr lang="en-US" sz="1050" b="1" dirty="0">
              <a:solidFill>
                <a:srgbClr val="FF0000"/>
              </a:solidFill>
              <a:latin typeface="Book Antiqua"/>
              <a:cs typeface="Book Antiqua"/>
            </a:endParaRPr>
          </a:p>
          <a:p>
            <a:pPr eaLnBrk="1" hangingPunct="1">
              <a:spcBef>
                <a:spcPts val="571"/>
              </a:spcBef>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a:t>
            </a:r>
            <a:r>
              <a:rPr lang="en-US" dirty="0"/>
              <a:t>Instead of describing the coffee as sweet or bitter, how else can you express the amount of sugar dissolved in the coffee? In this lesson, you will find out how. </a:t>
            </a:r>
          </a:p>
          <a:p>
            <a:pPr eaLnBrk="1" hangingPunct="1">
              <a:defRPr/>
            </a:pPr>
            <a:endParaRPr lang="en-US" sz="1050" dirty="0">
              <a:solidFill>
                <a:srgbClr val="FF0000"/>
              </a:solidFill>
              <a:latin typeface="Book Antiqua"/>
              <a:cs typeface="Book Antiqua"/>
            </a:endParaRP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25956" name="Slide Number Placeholder 3">
            <a:extLst>
              <a:ext uri="{FF2B5EF4-FFF2-40B4-BE49-F238E27FC236}">
                <a16:creationId xmlns:a16="http://schemas.microsoft.com/office/drawing/2014/main" id="{C6698B04-194E-4C2D-A05F-F6A8567694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B79465B-20EF-4315-A530-CD06ABC7C0F5}" type="slidenum">
              <a:rPr lang="en-US" altLang="en-US" sz="1200" smtClean="0">
                <a:solidFill>
                  <a:srgbClr val="000000"/>
                </a:solidFill>
                <a:latin typeface="Arial" panose="020B0604020202020204" pitchFamily="34" charset="0"/>
              </a:rPr>
              <a:pPr>
                <a:spcBef>
                  <a:spcPct val="0"/>
                </a:spcBef>
              </a:pPr>
              <a:t>3</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60F123AD-9EB9-40AD-B80A-66441FF5167D}"/>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B290D8A7-C1F5-423F-9D21-5AC6E1AF33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Identify the ways you can make salt dissolve faster in water. Check all of the answers that apply.</a:t>
            </a:r>
          </a:p>
          <a:p>
            <a:r>
              <a:rPr lang="en-US" altLang="en-US" b="1"/>
              <a:t>Hint Audio:</a:t>
            </a:r>
            <a:r>
              <a:rPr lang="en-US" altLang="en-US"/>
              <a:t> Adding more solute or solvent will not make the solute dissolve faster.</a:t>
            </a:r>
          </a:p>
          <a:p>
            <a:r>
              <a:rPr lang="en-US" altLang="en-US" b="1"/>
              <a:t>Exit Audio: </a:t>
            </a:r>
            <a:r>
              <a:rPr lang="en-US" altLang="en-US"/>
              <a:t>Stirring, crushing the solute to increase its surface area, and heating the solvent are all ways to make the solute dissolve faster.</a:t>
            </a:r>
          </a:p>
        </p:txBody>
      </p:sp>
      <p:sp>
        <p:nvSpPr>
          <p:cNvPr id="200708" name="Slide Number Placeholder 3">
            <a:extLst>
              <a:ext uri="{FF2B5EF4-FFF2-40B4-BE49-F238E27FC236}">
                <a16:creationId xmlns:a16="http://schemas.microsoft.com/office/drawing/2014/main" id="{9CF1AFCB-DD2F-475C-B181-60AA25FCC9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F6E917-ABBF-4B67-AB14-199A8F3D4050}" type="slidenum">
              <a:rPr lang="en-US" altLang="en-US" smtClean="0">
                <a:solidFill>
                  <a:srgbClr val="000000"/>
                </a:solidFill>
              </a:rPr>
              <a:pPr/>
              <a:t>70</a:t>
            </a:fld>
            <a:endParaRPr lang="en-US"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7786744D-3F4D-48DE-9379-CFA3A087711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a:extLst>
              <a:ext uri="{FF2B5EF4-FFF2-40B4-BE49-F238E27FC236}">
                <a16:creationId xmlns:a16="http://schemas.microsoft.com/office/drawing/2014/main" id="{E23FCA8D-F76D-4E36-BE80-1A01E7ED0F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Matter can be classified as elements, compounds, and mixtures. Describe compounds and solutions. </a:t>
            </a:r>
          </a:p>
          <a:p>
            <a:r>
              <a:rPr lang="en-US" altLang="en-US" b="1"/>
              <a:t>Hint1 Audio: </a:t>
            </a:r>
            <a:r>
              <a:rPr lang="en-US" altLang="en-US"/>
              <a:t>[none]</a:t>
            </a:r>
          </a:p>
          <a:p>
            <a:r>
              <a:rPr lang="en-US" altLang="en-US" b="1"/>
              <a:t>Hint2 Audio:</a:t>
            </a:r>
            <a:r>
              <a:rPr lang="en-US" altLang="en-US"/>
              <a:t> The elements in a compound are bonded together in a specific ratio, whereas the amounts of the substances in a mixture can vary. A solution is a special type of mixture in which the parts are evenly distributed throughout the entire mixture.</a:t>
            </a:r>
          </a:p>
          <a:p>
            <a:pPr eaLnBrk="1" hangingPunct="1">
              <a:spcBef>
                <a:spcPts val="575"/>
              </a:spcBef>
            </a:pPr>
            <a:r>
              <a:rPr lang="en-US" altLang="en-US" b="1"/>
              <a:t>Hint3 Audio: </a:t>
            </a:r>
            <a:r>
              <a:rPr lang="en-US" altLang="en-US"/>
              <a:t>[none]</a:t>
            </a:r>
          </a:p>
          <a:p>
            <a:pPr eaLnBrk="1" hangingPunct="1">
              <a:spcBef>
                <a:spcPts val="575"/>
              </a:spcBef>
            </a:pPr>
            <a:r>
              <a:rPr lang="en-US" altLang="en-US" b="1"/>
              <a:t>Hint4 Audio: </a:t>
            </a:r>
            <a:r>
              <a:rPr lang="en-US" altLang="en-US"/>
              <a:t>[none]</a:t>
            </a:r>
          </a:p>
          <a:p>
            <a:r>
              <a:rPr lang="en-US" altLang="en-US" b="1"/>
              <a:t>Exit Audio </a:t>
            </a:r>
            <a:r>
              <a:rPr lang="en-US" altLang="en-US"/>
              <a:t>To make a solution, you dissolve the solute in the solvent. Sugar is a solid solute that dissolves in water, a solvent. However, solutes may also be liquids or gases, and solvents may be solids or gases.</a:t>
            </a:r>
          </a:p>
        </p:txBody>
      </p:sp>
      <p:sp>
        <p:nvSpPr>
          <p:cNvPr id="206852" name="Slide Number Placeholder 3">
            <a:extLst>
              <a:ext uri="{FF2B5EF4-FFF2-40B4-BE49-F238E27FC236}">
                <a16:creationId xmlns:a16="http://schemas.microsoft.com/office/drawing/2014/main" id="{8B991A22-5FB8-411F-9085-863652A9DA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52DFF2-2A33-43AA-A9AC-FA722B179D2D}" type="slidenum">
              <a:rPr lang="en-US" altLang="en-US" smtClean="0">
                <a:solidFill>
                  <a:srgbClr val="000000"/>
                </a:solidFill>
              </a:rPr>
              <a:pPr/>
              <a:t>75</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50130F05-80AF-42A4-8096-90029A8885F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a:extLst>
              <a:ext uri="{FF2B5EF4-FFF2-40B4-BE49-F238E27FC236}">
                <a16:creationId xmlns:a16="http://schemas.microsoft.com/office/drawing/2014/main" id="{F73E67F7-3195-47B8-BEC6-087CBEC03C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Matter can be classified as elements, compounds, and mixtures. Describe compounds and solutions. </a:t>
            </a:r>
          </a:p>
          <a:p>
            <a:r>
              <a:rPr lang="en-US" altLang="en-US" b="1"/>
              <a:t>Hint1 Audio: </a:t>
            </a:r>
            <a:r>
              <a:rPr lang="en-US" altLang="en-US"/>
              <a:t>[none]</a:t>
            </a:r>
          </a:p>
          <a:p>
            <a:r>
              <a:rPr lang="en-US" altLang="en-US" b="1"/>
              <a:t>Hint2 Audio:</a:t>
            </a:r>
            <a:r>
              <a:rPr lang="en-US" altLang="en-US"/>
              <a:t> The elements in a compound are bonded together in a specific ratio, whereas the amounts of the substances in a mixture can vary. A solution is a special type of mixture in which the parts are evenly distributed throughout the entire mixture.</a:t>
            </a:r>
          </a:p>
          <a:p>
            <a:pPr eaLnBrk="1" hangingPunct="1">
              <a:spcBef>
                <a:spcPts val="575"/>
              </a:spcBef>
            </a:pPr>
            <a:r>
              <a:rPr lang="en-US" altLang="en-US" b="1"/>
              <a:t>Hint3 Audio: </a:t>
            </a:r>
            <a:r>
              <a:rPr lang="en-US" altLang="en-US"/>
              <a:t>[none]</a:t>
            </a:r>
          </a:p>
          <a:p>
            <a:pPr eaLnBrk="1" hangingPunct="1">
              <a:spcBef>
                <a:spcPts val="575"/>
              </a:spcBef>
            </a:pPr>
            <a:r>
              <a:rPr lang="en-US" altLang="en-US" b="1"/>
              <a:t>Hint4 Audio: </a:t>
            </a:r>
            <a:r>
              <a:rPr lang="en-US" altLang="en-US"/>
              <a:t>[none]</a:t>
            </a:r>
          </a:p>
          <a:p>
            <a:r>
              <a:rPr lang="en-US" altLang="en-US" b="1"/>
              <a:t>Exit Audio </a:t>
            </a:r>
            <a:r>
              <a:rPr lang="en-US" altLang="en-US"/>
              <a:t>To make a solution, you dissolve the solute in the solvent. Sugar is a solid solute that dissolves in water, a solvent. However, solutes may also be liquids or gases, and solvents may be solids or gases.</a:t>
            </a:r>
          </a:p>
        </p:txBody>
      </p:sp>
      <p:sp>
        <p:nvSpPr>
          <p:cNvPr id="208900" name="Slide Number Placeholder 3">
            <a:extLst>
              <a:ext uri="{FF2B5EF4-FFF2-40B4-BE49-F238E27FC236}">
                <a16:creationId xmlns:a16="http://schemas.microsoft.com/office/drawing/2014/main" id="{A14FE256-B4B2-4E82-9937-11E7375902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084BAE-F5D6-49FC-B3BD-D963D9759E9E}" type="slidenum">
              <a:rPr lang="en-US" altLang="en-US" smtClean="0">
                <a:solidFill>
                  <a:srgbClr val="000000"/>
                </a:solidFill>
              </a:rPr>
              <a:pPr/>
              <a:t>76</a:t>
            </a:fld>
            <a:endParaRPr lang="en-US"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CB3A2A7D-5A0B-4852-A9AC-1ADC547FD88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a:extLst>
              <a:ext uri="{FF2B5EF4-FFF2-40B4-BE49-F238E27FC236}">
                <a16:creationId xmlns:a16="http://schemas.microsoft.com/office/drawing/2014/main" id="{1F94876B-E5DB-4422-86BD-F19727DC6B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Use what you know about solutions to identify which of these mixtures are solutions.</a:t>
            </a:r>
          </a:p>
          <a:p>
            <a:r>
              <a:rPr lang="en-US" altLang="en-US" b="1"/>
              <a:t>Hint1 Audio: </a:t>
            </a:r>
            <a:r>
              <a:rPr lang="en-US" altLang="en-US"/>
              <a:t>Solutions appear to be a single substance, which means one part of the solution is the same as any other part. </a:t>
            </a:r>
          </a:p>
          <a:p>
            <a:r>
              <a:rPr lang="en-US" altLang="en-US" b="1"/>
              <a:t>Hint2 Audio</a:t>
            </a:r>
            <a:r>
              <a:rPr lang="en-US" altLang="en-US"/>
              <a:t>: [none]</a:t>
            </a:r>
          </a:p>
          <a:p>
            <a:r>
              <a:rPr lang="en-US" altLang="en-US" b="1"/>
              <a:t>Exit Audio: </a:t>
            </a:r>
            <a:r>
              <a:rPr lang="en-US" altLang="en-US"/>
              <a:t>The solute in a solution in the substance that is present in a smaller amount. </a:t>
            </a:r>
          </a:p>
        </p:txBody>
      </p:sp>
      <p:sp>
        <p:nvSpPr>
          <p:cNvPr id="210948" name="Slide Number Placeholder 3">
            <a:extLst>
              <a:ext uri="{FF2B5EF4-FFF2-40B4-BE49-F238E27FC236}">
                <a16:creationId xmlns:a16="http://schemas.microsoft.com/office/drawing/2014/main" id="{4630FE0D-5C8A-4671-95FD-ABFA4F5BCB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6DC826-13E1-4D2F-8273-6F6A8318E9EB}" type="slidenum">
              <a:rPr lang="en-US" altLang="en-US" smtClean="0">
                <a:solidFill>
                  <a:srgbClr val="000000"/>
                </a:solidFill>
              </a:rPr>
              <a:pPr/>
              <a:t>77</a:t>
            </a:fld>
            <a:endParaRPr lang="en-US"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E7425EE5-1B63-4E49-8D84-A249BCCD369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a:extLst>
              <a:ext uri="{FF2B5EF4-FFF2-40B4-BE49-F238E27FC236}">
                <a16:creationId xmlns:a16="http://schemas.microsoft.com/office/drawing/2014/main" id="{CBE1C2CD-B979-4889-AEB5-C2143C7CF2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Use what you know about solutions to identify which of these mixtures are solutions.</a:t>
            </a:r>
          </a:p>
          <a:p>
            <a:r>
              <a:rPr lang="en-US" altLang="en-US" b="1"/>
              <a:t>Hint1 Audio: </a:t>
            </a:r>
            <a:r>
              <a:rPr lang="en-US" altLang="en-US"/>
              <a:t>Solutions appear to be a single substance, which means one part of the solution is the same as any other part. </a:t>
            </a:r>
          </a:p>
          <a:p>
            <a:r>
              <a:rPr lang="en-US" altLang="en-US" b="1"/>
              <a:t>Hint2 Audio</a:t>
            </a:r>
            <a:r>
              <a:rPr lang="en-US" altLang="en-US"/>
              <a:t>: [none]</a:t>
            </a:r>
          </a:p>
          <a:p>
            <a:r>
              <a:rPr lang="en-US" altLang="en-US" b="1"/>
              <a:t>Exit Audio: </a:t>
            </a:r>
            <a:r>
              <a:rPr lang="en-US" altLang="en-US"/>
              <a:t>The solute in a solution in the substance that is present in a smaller amount. </a:t>
            </a:r>
          </a:p>
        </p:txBody>
      </p:sp>
      <p:sp>
        <p:nvSpPr>
          <p:cNvPr id="212996" name="Slide Number Placeholder 3">
            <a:extLst>
              <a:ext uri="{FF2B5EF4-FFF2-40B4-BE49-F238E27FC236}">
                <a16:creationId xmlns:a16="http://schemas.microsoft.com/office/drawing/2014/main" id="{CA225AA2-DEB5-4AC2-95BC-AC5B8F29C0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F2D6A4-34B2-406F-A0C5-8B3973BF1E68}" type="slidenum">
              <a:rPr lang="en-US" altLang="en-US" smtClean="0">
                <a:solidFill>
                  <a:srgbClr val="000000"/>
                </a:solidFill>
              </a:rPr>
              <a:pPr/>
              <a:t>78</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EA585322-53A2-4C43-B596-082AC35B8A6E}"/>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34EE1C9-EBF8-4C29-B891-3B3DE76BAD86}"/>
              </a:ext>
            </a:extLst>
          </p:cNvPr>
          <p:cNvSpPr>
            <a:spLocks noGrp="1"/>
          </p:cNvSpPr>
          <p:nvPr>
            <p:ph type="body" idx="1"/>
          </p:nvPr>
        </p:nvSpPr>
        <p:spPr/>
        <p:txBody>
          <a:bodyPr/>
          <a:lstStyle/>
          <a:p>
            <a:pPr eaLnBrk="1" hangingPunct="1">
              <a:defRPr/>
            </a:pPr>
            <a:r>
              <a:rPr lang="en-US" b="1" dirty="0"/>
              <a:t>Timing ≈ 0.5 min</a:t>
            </a:r>
          </a:p>
          <a:p>
            <a:pPr eaLnBrk="1" hangingPunct="1">
              <a:defRPr/>
            </a:pPr>
            <a:endParaRPr lang="en-US" b="1" dirty="0"/>
          </a:p>
          <a:p>
            <a:pPr eaLnBrk="1" hangingPunct="1">
              <a:defRPr/>
            </a:pPr>
            <a:r>
              <a:rPr lang="en-US" sz="1050" b="1" dirty="0">
                <a:solidFill>
                  <a:srgbClr val="FF0000"/>
                </a:solidFill>
                <a:latin typeface="Book Antiqua"/>
                <a:cs typeface="Book Antiqua"/>
              </a:rPr>
              <a:t>Entry audio: </a:t>
            </a:r>
            <a:r>
              <a:rPr lang="en-US" sz="1050" dirty="0">
                <a:solidFill>
                  <a:srgbClr val="FF0000"/>
                </a:solidFill>
                <a:latin typeface="Book Antiqua"/>
                <a:cs typeface="Book Antiqua"/>
              </a:rPr>
              <a:t>The amount of solute dissolved in a solvent affects the resulting solution.</a:t>
            </a: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The sweeter coffee will have more grams of sugar dissolved in it per gram of coffee.</a:t>
            </a:r>
          </a:p>
          <a:p>
            <a:pPr eaLnBrk="1" hangingPunct="1">
              <a:defRPr/>
            </a:pPr>
            <a:r>
              <a:rPr lang="en-US" sz="1050" b="1" dirty="0">
                <a:solidFill>
                  <a:srgbClr val="FF0000"/>
                </a:solidFill>
                <a:latin typeface="Book Antiqua"/>
                <a:cs typeface="Book Antiqua"/>
              </a:rPr>
              <a:t>Hint2 audio:</a:t>
            </a:r>
            <a:r>
              <a:rPr lang="en-US" sz="1050" dirty="0">
                <a:solidFill>
                  <a:srgbClr val="FF0000"/>
                </a:solidFill>
                <a:latin typeface="Book Antiqua"/>
                <a:cs typeface="Book Antiqua"/>
              </a:rPr>
              <a:t> [none]</a:t>
            </a:r>
          </a:p>
          <a:p>
            <a:pPr eaLnBrk="1" hangingPunct="1">
              <a:defRPr/>
            </a:pPr>
            <a:r>
              <a:rPr lang="en-US" sz="1050" b="1" dirty="0">
                <a:solidFill>
                  <a:srgbClr val="FF0000"/>
                </a:solidFill>
                <a:latin typeface="Book Antiqua"/>
                <a:cs typeface="Book Antiqua"/>
              </a:rPr>
              <a:t>Hint3 audio:</a:t>
            </a:r>
            <a:r>
              <a:rPr lang="en-US" sz="1050" dirty="0">
                <a:solidFill>
                  <a:srgbClr val="FF0000"/>
                </a:solidFill>
                <a:latin typeface="Book Antiqua"/>
                <a:cs typeface="Book Antiqua"/>
              </a:rPr>
              <a:t> Calculate the number of grams of sugar per gram of coffee and compare those numbers.</a:t>
            </a:r>
            <a:endParaRPr lang="en-US" sz="1050" b="1" dirty="0">
              <a:solidFill>
                <a:srgbClr val="FF0000"/>
              </a:solidFill>
              <a:latin typeface="Book Antiqua"/>
              <a:cs typeface="Book Antiqua"/>
            </a:endParaRPr>
          </a:p>
          <a:p>
            <a:pPr eaLnBrk="1" hangingPunct="1">
              <a:spcBef>
                <a:spcPts val="571"/>
              </a:spcBef>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a:t>
            </a:r>
            <a:r>
              <a:rPr lang="en-US" dirty="0"/>
              <a:t>Instead of describing the coffee as sweet or bitter, how else can you express the amount of sugar dissolved in the coffee? In this lesson, you will find out how. </a:t>
            </a:r>
          </a:p>
          <a:p>
            <a:pPr eaLnBrk="1" hangingPunct="1">
              <a:defRPr/>
            </a:pPr>
            <a:endParaRPr lang="en-US" sz="1050" dirty="0">
              <a:solidFill>
                <a:srgbClr val="FF0000"/>
              </a:solidFill>
              <a:latin typeface="Book Antiqua"/>
              <a:cs typeface="Book Antiqua"/>
            </a:endParaRP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28004" name="Slide Number Placeholder 3">
            <a:extLst>
              <a:ext uri="{FF2B5EF4-FFF2-40B4-BE49-F238E27FC236}">
                <a16:creationId xmlns:a16="http://schemas.microsoft.com/office/drawing/2014/main" id="{AB5F4B50-37AB-4FD2-AED9-C491156958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21B9479-E83E-4B7F-9D2A-71C7029EF981}" type="slidenum">
              <a:rPr lang="en-US" altLang="en-US" sz="1200" smtClean="0">
                <a:solidFill>
                  <a:srgbClr val="000000"/>
                </a:solidFill>
                <a:latin typeface="Arial" panose="020B0604020202020204" pitchFamily="34" charset="0"/>
              </a:rPr>
              <a:pPr>
                <a:spcBef>
                  <a:spcPct val="0"/>
                </a:spcBef>
              </a:pPr>
              <a:t>4</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562D1B84-C4F3-4371-9E7A-C82153F8DCD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78E8F8E7-FF02-4E43-8171-2DE8CA649B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Timing ≈ 0.5 minutes</a:t>
            </a:r>
          </a:p>
          <a:p>
            <a:pPr eaLnBrk="1" hangingPunct="1"/>
            <a:r>
              <a:rPr lang="en-US" altLang="en-US"/>
              <a:t>Review the lesson’s objectives, which are listed on the slide. As a result of this lesson, you now should be able to do all of these things.</a:t>
            </a:r>
          </a:p>
          <a:p>
            <a:pPr eaLnBrk="1" hangingPunct="1"/>
            <a:endParaRPr lang="en-US" altLang="en-US"/>
          </a:p>
          <a:p>
            <a:pPr eaLnBrk="1" hangingPunct="1"/>
            <a:r>
              <a:rPr lang="en-US" altLang="en-US" b="1" u="sng"/>
              <a:t>Sources:</a:t>
            </a:r>
            <a:r>
              <a:rPr lang="en-US" altLang="en-US"/>
              <a:t> XXX  </a:t>
            </a:r>
          </a:p>
          <a:p>
            <a:pPr eaLnBrk="1" hangingPunct="1"/>
            <a:endParaRPr lang="en-US" altLang="en-US"/>
          </a:p>
        </p:txBody>
      </p:sp>
      <p:sp>
        <p:nvSpPr>
          <p:cNvPr id="130052" name="Slide Number Placeholder 3">
            <a:extLst>
              <a:ext uri="{FF2B5EF4-FFF2-40B4-BE49-F238E27FC236}">
                <a16:creationId xmlns:a16="http://schemas.microsoft.com/office/drawing/2014/main" id="{0D6D45E1-B7DD-486D-AC14-E68348DDAF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6573A4E-C2DD-4330-9AEF-107110C9AB18}" type="slidenum">
              <a:rPr lang="en-US" altLang="en-US" sz="1200" smtClean="0">
                <a:solidFill>
                  <a:srgbClr val="000000"/>
                </a:solidFill>
                <a:latin typeface="Arial" panose="020B0604020202020204" pitchFamily="34" charset="0"/>
              </a:rPr>
              <a:pPr>
                <a:spcBef>
                  <a:spcPct val="0"/>
                </a:spcBef>
              </a:pPr>
              <a:t>5</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C754BDA-D9C8-4C70-9E2B-EA058651180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1AD7F80F-183A-4130-99C1-DC4153D97D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Timing ~0.5 min</a:t>
            </a:r>
            <a:endParaRPr lang="en-US" altLang="en-US"/>
          </a:p>
          <a:p>
            <a:pPr eaLnBrk="1" hangingPunct="1"/>
            <a:r>
              <a:rPr lang="en-US" altLang="en-US"/>
              <a:t>Many of water's properties are unusual or unique.</a:t>
            </a:r>
            <a:endParaRPr lang="en-US" altLang="en-US" b="1"/>
          </a:p>
        </p:txBody>
      </p:sp>
      <p:sp>
        <p:nvSpPr>
          <p:cNvPr id="132100" name="Slide Number Placeholder 3">
            <a:extLst>
              <a:ext uri="{FF2B5EF4-FFF2-40B4-BE49-F238E27FC236}">
                <a16:creationId xmlns:a16="http://schemas.microsoft.com/office/drawing/2014/main" id="{D7E131A6-631F-4A73-B8A9-C31A25ED86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8DAB41B-9C39-4E87-9554-4606DDB8C2AF}" type="slidenum">
              <a:rPr lang="en-US" altLang="en-US" sz="1200" smtClean="0">
                <a:solidFill>
                  <a:srgbClr val="000000"/>
                </a:solidFill>
                <a:latin typeface="Arial" panose="020B0604020202020204" pitchFamily="34" charset="0"/>
              </a:rPr>
              <a:pPr>
                <a:spcBef>
                  <a:spcPct val="0"/>
                </a:spcBef>
              </a:pPr>
              <a:t>6</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58264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DA3C16CE-1A84-48F0-AF98-BBF40E1BF5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7A5D70D-DCA0-431F-8B2C-DBEB85223EF1}" type="slidenum">
              <a:rPr lang="en-US" altLang="en-US" sz="1200" smtClean="0">
                <a:solidFill>
                  <a:srgbClr val="000000"/>
                </a:solidFill>
                <a:latin typeface="Arial" panose="020B0604020202020204" pitchFamily="34" charset="0"/>
              </a:rPr>
              <a:pPr>
                <a:spcBef>
                  <a:spcPct val="0"/>
                </a:spcBef>
              </a:pPr>
              <a:t>7</a:t>
            </a:fld>
            <a:endParaRPr lang="en-US" altLang="en-US" sz="1200">
              <a:solidFill>
                <a:srgbClr val="000000"/>
              </a:solidFill>
              <a:latin typeface="Arial" panose="020B0604020202020204" pitchFamily="34" charset="0"/>
            </a:endParaRPr>
          </a:p>
        </p:txBody>
      </p:sp>
      <p:sp>
        <p:nvSpPr>
          <p:cNvPr id="134147" name="Rectangle 2">
            <a:extLst>
              <a:ext uri="{FF2B5EF4-FFF2-40B4-BE49-F238E27FC236}">
                <a16:creationId xmlns:a16="http://schemas.microsoft.com/office/drawing/2014/main" id="{A1C62D8D-D271-410F-A0B7-BD90416EDA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a:extLst>
              <a:ext uri="{FF2B5EF4-FFF2-40B4-BE49-F238E27FC236}">
                <a16:creationId xmlns:a16="http://schemas.microsoft.com/office/drawing/2014/main" id="{58E501D4-3013-4617-9C16-B90A5626F9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C754BDA-D9C8-4C70-9E2B-EA058651180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1AD7F80F-183A-4130-99C1-DC4153D97D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Timing ~0.5 min</a:t>
            </a:r>
            <a:endParaRPr lang="en-US" altLang="en-US"/>
          </a:p>
          <a:p>
            <a:pPr eaLnBrk="1" hangingPunct="1"/>
            <a:r>
              <a:rPr lang="en-US" altLang="en-US"/>
              <a:t>Many of water's properties are unusual or unique.</a:t>
            </a:r>
            <a:endParaRPr lang="en-US" altLang="en-US" b="1"/>
          </a:p>
        </p:txBody>
      </p:sp>
      <p:sp>
        <p:nvSpPr>
          <p:cNvPr id="132100" name="Slide Number Placeholder 3">
            <a:extLst>
              <a:ext uri="{FF2B5EF4-FFF2-40B4-BE49-F238E27FC236}">
                <a16:creationId xmlns:a16="http://schemas.microsoft.com/office/drawing/2014/main" id="{D7E131A6-631F-4A73-B8A9-C31A25ED86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8DAB41B-9C39-4E87-9554-4606DDB8C2AF}" type="slidenum">
              <a:rPr lang="en-US" altLang="en-US" sz="1200" smtClean="0">
                <a:solidFill>
                  <a:srgbClr val="000000"/>
                </a:solidFill>
                <a:latin typeface="Arial" panose="020B0604020202020204" pitchFamily="34" charset="0"/>
              </a:rPr>
              <a:pPr>
                <a:spcBef>
                  <a:spcPct val="0"/>
                </a:spcBef>
              </a:pPr>
              <a:t>8</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343925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EE6176C1-58D6-4F57-9574-77A3B16A99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EC4EED6-6F87-4D6A-BE27-D392A31CF647}" type="slidenum">
              <a:rPr lang="en-US" altLang="en-US" sz="1200" smtClean="0">
                <a:solidFill>
                  <a:srgbClr val="000000"/>
                </a:solidFill>
                <a:latin typeface="Arial" panose="020B0604020202020204" pitchFamily="34" charset="0"/>
              </a:rPr>
              <a:pPr>
                <a:spcBef>
                  <a:spcPct val="0"/>
                </a:spcBef>
              </a:pPr>
              <a:t>9</a:t>
            </a:fld>
            <a:endParaRPr lang="en-US" altLang="en-US" sz="1200">
              <a:solidFill>
                <a:srgbClr val="000000"/>
              </a:solidFill>
              <a:latin typeface="Arial" panose="020B0604020202020204" pitchFamily="34" charset="0"/>
            </a:endParaRPr>
          </a:p>
        </p:txBody>
      </p:sp>
      <p:sp>
        <p:nvSpPr>
          <p:cNvPr id="136195" name="Rectangle 2">
            <a:extLst>
              <a:ext uri="{FF2B5EF4-FFF2-40B4-BE49-F238E27FC236}">
                <a16:creationId xmlns:a16="http://schemas.microsoft.com/office/drawing/2014/main" id="{E671A60D-E57B-4096-A38A-DDEBD35BAA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a:extLst>
              <a:ext uri="{FF2B5EF4-FFF2-40B4-BE49-F238E27FC236}">
                <a16:creationId xmlns:a16="http://schemas.microsoft.com/office/drawing/2014/main" id="{5DC36C91-134D-41B9-A72D-420C2984EB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311" indent="0" algn="ctr">
              <a:buNone/>
              <a:defRPr/>
            </a:lvl2pPr>
            <a:lvl3pPr marL="898605" indent="0" algn="ctr">
              <a:buNone/>
              <a:defRPr/>
            </a:lvl3pPr>
            <a:lvl4pPr marL="1347909" indent="0" algn="ctr">
              <a:buNone/>
              <a:defRPr/>
            </a:lvl4pPr>
            <a:lvl5pPr marL="1797218" indent="0" algn="ctr">
              <a:buNone/>
              <a:defRPr/>
            </a:lvl5pPr>
            <a:lvl6pPr marL="2246520" indent="0" algn="ctr">
              <a:buNone/>
              <a:defRPr/>
            </a:lvl6pPr>
            <a:lvl7pPr marL="2695805" indent="0" algn="ctr">
              <a:buNone/>
              <a:defRPr/>
            </a:lvl7pPr>
            <a:lvl8pPr marL="3145106" indent="0" algn="ctr">
              <a:buNone/>
              <a:defRPr/>
            </a:lvl8pPr>
            <a:lvl9pPr marL="3594414"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5A56DFF0-E0E1-4ED6-8D35-49B00E459EE4}"/>
              </a:ext>
            </a:extLst>
          </p:cNvPr>
          <p:cNvSpPr>
            <a:spLocks noGrp="1" noChangeArrowheads="1"/>
          </p:cNvSpPr>
          <p:nvPr>
            <p:ph type="sldNum" sz="quarter" idx="10"/>
          </p:nvPr>
        </p:nvSpPr>
        <p:spPr>
          <a:ln/>
        </p:spPr>
        <p:txBody>
          <a:bodyPr/>
          <a:lstStyle>
            <a:lvl1pPr>
              <a:defRPr/>
            </a:lvl1pPr>
          </a:lstStyle>
          <a:p>
            <a:pPr>
              <a:defRPr/>
            </a:pPr>
            <a:fld id="{9C6DCF43-4AC0-40F6-8499-BE8675BBCACC}" type="slidenum">
              <a:rPr lang="en-US" altLang="en-US"/>
              <a:pPr>
                <a:defRPr/>
              </a:pPr>
              <a:t>‹#›</a:t>
            </a:fld>
            <a:endParaRPr lang="en-US" altLang="en-US"/>
          </a:p>
        </p:txBody>
      </p:sp>
    </p:spTree>
    <p:extLst>
      <p:ext uri="{BB962C8B-B14F-4D97-AF65-F5344CB8AC3E}">
        <p14:creationId xmlns:p14="http://schemas.microsoft.com/office/powerpoint/2010/main" val="342594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145B60E5-CAF4-408C-BC03-1CB03C8A92E1}"/>
              </a:ext>
            </a:extLst>
          </p:cNvPr>
          <p:cNvSpPr>
            <a:spLocks noGrp="1" noChangeArrowheads="1"/>
          </p:cNvSpPr>
          <p:nvPr>
            <p:ph type="sldNum" sz="quarter" idx="10"/>
          </p:nvPr>
        </p:nvSpPr>
        <p:spPr>
          <a:ln/>
        </p:spPr>
        <p:txBody>
          <a:bodyPr/>
          <a:lstStyle>
            <a:lvl1pPr>
              <a:defRPr/>
            </a:lvl1pPr>
          </a:lstStyle>
          <a:p>
            <a:pPr>
              <a:defRPr/>
            </a:pPr>
            <a:fld id="{299E6D72-F4BA-4ECB-A449-FDAA04ECF975}" type="slidenum">
              <a:rPr lang="en-US" altLang="en-US"/>
              <a:pPr>
                <a:defRPr/>
              </a:pPr>
              <a:t>‹#›</a:t>
            </a:fld>
            <a:endParaRPr lang="en-US" altLang="en-US"/>
          </a:p>
        </p:txBody>
      </p:sp>
    </p:spTree>
    <p:extLst>
      <p:ext uri="{BB962C8B-B14F-4D97-AF65-F5344CB8AC3E}">
        <p14:creationId xmlns:p14="http://schemas.microsoft.com/office/powerpoint/2010/main" val="34297469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D273A1A2-D092-4F63-8F2E-9FB7376C5618}"/>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0494569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87E67BE-4011-4AA7-ADFE-D140A3BB354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117681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E6F6B903-7A0D-41BF-8763-40B3318C4AE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0562339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30EC227-8659-462B-BD3F-B31E97F9451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002501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BAB65C-FF69-4364-882D-49AB84E9B2C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646738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812846D6-4F2E-4D07-A503-F3CD7EEAA49E}"/>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4440172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AC2FA3F0-35A8-4C0B-A729-8ADFCD2BC5F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8890747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77F931A-B021-464A-A096-00FB80F8CE0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6582043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AE99BD4-4748-4F8C-A46F-B08343CD249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5952381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542"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229EAB7F-27DF-41F7-95FD-D8EEEB153F2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85744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43DA32E-3D68-40EB-8601-6400B5E97C3A}"/>
              </a:ext>
            </a:extLst>
          </p:cNvPr>
          <p:cNvSpPr>
            <a:spLocks noGrp="1" noChangeArrowheads="1"/>
          </p:cNvSpPr>
          <p:nvPr>
            <p:ph type="sldNum" sz="quarter" idx="10"/>
          </p:nvPr>
        </p:nvSpPr>
        <p:spPr>
          <a:ln/>
        </p:spPr>
        <p:txBody>
          <a:bodyPr/>
          <a:lstStyle>
            <a:lvl1pPr>
              <a:defRPr/>
            </a:lvl1pPr>
          </a:lstStyle>
          <a:p>
            <a:pPr>
              <a:defRPr/>
            </a:pPr>
            <a:fld id="{1A9D2DEB-BAD4-4F67-9121-381CBCB888C9}" type="slidenum">
              <a:rPr lang="en-US" altLang="en-US"/>
              <a:pPr>
                <a:defRPr/>
              </a:pPr>
              <a:t>‹#›</a:t>
            </a:fld>
            <a:endParaRPr lang="en-US" altLang="en-US"/>
          </a:p>
        </p:txBody>
      </p:sp>
    </p:spTree>
    <p:extLst>
      <p:ext uri="{BB962C8B-B14F-4D97-AF65-F5344CB8AC3E}">
        <p14:creationId xmlns:p14="http://schemas.microsoft.com/office/powerpoint/2010/main" val="26788334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311" indent="0" algn="ctr">
              <a:buNone/>
              <a:defRPr/>
            </a:lvl2pPr>
            <a:lvl3pPr marL="898605" indent="0" algn="ctr">
              <a:buNone/>
              <a:defRPr/>
            </a:lvl3pPr>
            <a:lvl4pPr marL="1347909" indent="0" algn="ctr">
              <a:buNone/>
              <a:defRPr/>
            </a:lvl4pPr>
            <a:lvl5pPr marL="1797218" indent="0" algn="ctr">
              <a:buNone/>
              <a:defRPr/>
            </a:lvl5pPr>
            <a:lvl6pPr marL="2246520" indent="0" algn="ctr">
              <a:buNone/>
              <a:defRPr/>
            </a:lvl6pPr>
            <a:lvl7pPr marL="2695805" indent="0" algn="ctr">
              <a:buNone/>
              <a:defRPr/>
            </a:lvl7pPr>
            <a:lvl8pPr marL="3145106" indent="0" algn="ctr">
              <a:buNone/>
              <a:defRPr/>
            </a:lvl8pPr>
            <a:lvl9pPr marL="3594414"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4837EB03-EA77-4CA1-AADB-C78ABD4B0377}"/>
              </a:ext>
            </a:extLst>
          </p:cNvPr>
          <p:cNvSpPr>
            <a:spLocks noGrp="1" noChangeArrowheads="1"/>
          </p:cNvSpPr>
          <p:nvPr>
            <p:ph type="sldNum" sz="quarter" idx="10"/>
          </p:nvPr>
        </p:nvSpPr>
        <p:spPr>
          <a:ln/>
        </p:spPr>
        <p:txBody>
          <a:bodyPr/>
          <a:lstStyle>
            <a:lvl1pPr>
              <a:defRPr/>
            </a:lvl1pPr>
          </a:lstStyle>
          <a:p>
            <a:pPr>
              <a:defRPr/>
            </a:pPr>
            <a:fld id="{F1DB28F3-8E11-40DB-9DC8-EB84F636282B}" type="slidenum">
              <a:rPr lang="en-US" altLang="en-US"/>
              <a:pPr>
                <a:defRPr/>
              </a:pPr>
              <a:t>‹#›</a:t>
            </a:fld>
            <a:endParaRPr lang="en-US" altLang="en-US"/>
          </a:p>
        </p:txBody>
      </p:sp>
    </p:spTree>
    <p:extLst>
      <p:ext uri="{BB962C8B-B14F-4D97-AF65-F5344CB8AC3E}">
        <p14:creationId xmlns:p14="http://schemas.microsoft.com/office/powerpoint/2010/main" val="11447629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9302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311" indent="0">
              <a:buNone/>
              <a:defRPr sz="1900"/>
            </a:lvl2pPr>
            <a:lvl3pPr marL="898605" indent="0">
              <a:buNone/>
              <a:defRPr sz="1700"/>
            </a:lvl3pPr>
            <a:lvl4pPr marL="1347909" indent="0">
              <a:buNone/>
              <a:defRPr sz="1500"/>
            </a:lvl4pPr>
            <a:lvl5pPr marL="1797218" indent="0">
              <a:buNone/>
              <a:defRPr sz="1500"/>
            </a:lvl5pPr>
            <a:lvl6pPr marL="2246520" indent="0">
              <a:buNone/>
              <a:defRPr sz="1500"/>
            </a:lvl6pPr>
            <a:lvl7pPr marL="2695805" indent="0">
              <a:buNone/>
              <a:defRPr sz="1500"/>
            </a:lvl7pPr>
            <a:lvl8pPr marL="3145106" indent="0">
              <a:buNone/>
              <a:defRPr sz="1500"/>
            </a:lvl8pPr>
            <a:lvl9pPr marL="3594414"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AAE68082-F1D9-452E-8EA1-DE638B72F4B2}"/>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73E0339D-F674-44B7-B999-B9EE573F30FC}" type="slidenum">
              <a:rPr lang="en-US" altLang="en-US"/>
              <a:pPr>
                <a:defRPr/>
              </a:pPr>
              <a:t>‹#›</a:t>
            </a:fld>
            <a:endParaRPr lang="en-US" altLang="en-US"/>
          </a:p>
        </p:txBody>
      </p:sp>
    </p:spTree>
    <p:extLst>
      <p:ext uri="{BB962C8B-B14F-4D97-AF65-F5344CB8AC3E}">
        <p14:creationId xmlns:p14="http://schemas.microsoft.com/office/powerpoint/2010/main" val="5282923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D986152-D344-4A25-A4BB-1AF9D97CC898}"/>
              </a:ext>
            </a:extLst>
          </p:cNvPr>
          <p:cNvSpPr>
            <a:spLocks noGrp="1" noChangeArrowheads="1"/>
          </p:cNvSpPr>
          <p:nvPr>
            <p:ph type="sldNum" sz="quarter" idx="10"/>
          </p:nvPr>
        </p:nvSpPr>
        <p:spPr>
          <a:ln/>
        </p:spPr>
        <p:txBody>
          <a:bodyPr/>
          <a:lstStyle>
            <a:lvl1pPr>
              <a:defRPr/>
            </a:lvl1pPr>
          </a:lstStyle>
          <a:p>
            <a:pPr>
              <a:defRPr/>
            </a:pPr>
            <a:fld id="{6DC316AB-0DC9-4467-91F0-CE67F45FB968}" type="slidenum">
              <a:rPr lang="en-US" altLang="en-US"/>
              <a:pPr>
                <a:defRPr/>
              </a:pPr>
              <a:t>‹#›</a:t>
            </a:fld>
            <a:endParaRPr lang="en-US" altLang="en-US"/>
          </a:p>
        </p:txBody>
      </p:sp>
    </p:spTree>
    <p:extLst>
      <p:ext uri="{BB962C8B-B14F-4D97-AF65-F5344CB8AC3E}">
        <p14:creationId xmlns:p14="http://schemas.microsoft.com/office/powerpoint/2010/main" val="12178568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301"/>
            <a:ext cx="4040188"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301"/>
            <a:ext cx="4041775"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E2EF451-A076-4A84-A8D3-786374164152}"/>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2A042730-6FA5-45E7-9857-6E41841F39E3}" type="slidenum">
              <a:rPr lang="en-US" altLang="en-US"/>
              <a:pPr>
                <a:defRPr/>
              </a:pPr>
              <a:t>‹#›</a:t>
            </a:fld>
            <a:endParaRPr lang="en-US" altLang="en-US"/>
          </a:p>
        </p:txBody>
      </p:sp>
    </p:spTree>
    <p:extLst>
      <p:ext uri="{BB962C8B-B14F-4D97-AF65-F5344CB8AC3E}">
        <p14:creationId xmlns:p14="http://schemas.microsoft.com/office/powerpoint/2010/main" val="1497835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75D6A7F6-F829-47A7-8F52-04E394ABB990}"/>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76072534-B1EF-46F0-A71C-FE0F8BC49415}" type="slidenum">
              <a:rPr lang="en-US" altLang="en-US"/>
              <a:pPr>
                <a:defRPr/>
              </a:pPr>
              <a:t>‹#›</a:t>
            </a:fld>
            <a:endParaRPr lang="en-US" altLang="en-US"/>
          </a:p>
        </p:txBody>
      </p:sp>
    </p:spTree>
    <p:extLst>
      <p:ext uri="{BB962C8B-B14F-4D97-AF65-F5344CB8AC3E}">
        <p14:creationId xmlns:p14="http://schemas.microsoft.com/office/powerpoint/2010/main" val="9471796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B4D3E7E-A2AA-46F8-ACE3-DDF05A5DCFD4}"/>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1ACD0F19-C2F2-4C51-B6AA-43CD70D1ECCF}" type="slidenum">
              <a:rPr lang="en-US" altLang="en-US"/>
              <a:pPr>
                <a:defRPr/>
              </a:pPr>
              <a:t>‹#›</a:t>
            </a:fld>
            <a:endParaRPr lang="en-US" altLang="en-US"/>
          </a:p>
        </p:txBody>
      </p:sp>
    </p:spTree>
    <p:extLst>
      <p:ext uri="{BB962C8B-B14F-4D97-AF65-F5344CB8AC3E}">
        <p14:creationId xmlns:p14="http://schemas.microsoft.com/office/powerpoint/2010/main" val="22933049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3"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3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43" y="1435123"/>
            <a:ext cx="3008313" cy="46910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2CE34C31-5943-44B9-BF08-9D75BE71D6D5}"/>
              </a:ext>
            </a:extLst>
          </p:cNvPr>
          <p:cNvSpPr>
            <a:spLocks noGrp="1" noChangeArrowheads="1"/>
          </p:cNvSpPr>
          <p:nvPr>
            <p:ph type="sldNum" sz="quarter" idx="10"/>
          </p:nvPr>
        </p:nvSpPr>
        <p:spPr>
          <a:ln/>
        </p:spPr>
        <p:txBody>
          <a:bodyPr/>
          <a:lstStyle>
            <a:lvl1pPr>
              <a:defRPr/>
            </a:lvl1pPr>
          </a:lstStyle>
          <a:p>
            <a:pPr>
              <a:defRPr/>
            </a:pPr>
            <a:fld id="{429EB289-D7C6-4D2D-A7AE-AA8D9950A2AF}" type="slidenum">
              <a:rPr lang="en-US" altLang="en-US"/>
              <a:pPr>
                <a:defRPr/>
              </a:pPr>
              <a:t>‹#›</a:t>
            </a:fld>
            <a:endParaRPr lang="en-US" altLang="en-US"/>
          </a:p>
        </p:txBody>
      </p:sp>
    </p:spTree>
    <p:extLst>
      <p:ext uri="{BB962C8B-B14F-4D97-AF65-F5344CB8AC3E}">
        <p14:creationId xmlns:p14="http://schemas.microsoft.com/office/powerpoint/2010/main" val="32103973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1792293" y="5367526"/>
            <a:ext cx="5486400" cy="8048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703EB849-8FBD-4C1B-894A-1C879EB0E9F8}"/>
              </a:ext>
            </a:extLst>
          </p:cNvPr>
          <p:cNvSpPr>
            <a:spLocks noGrp="1" noChangeArrowheads="1"/>
          </p:cNvSpPr>
          <p:nvPr>
            <p:ph type="sldNum" sz="quarter" idx="10"/>
          </p:nvPr>
        </p:nvSpPr>
        <p:spPr>
          <a:ln/>
        </p:spPr>
        <p:txBody>
          <a:bodyPr/>
          <a:lstStyle>
            <a:lvl1pPr>
              <a:defRPr/>
            </a:lvl1pPr>
          </a:lstStyle>
          <a:p>
            <a:pPr>
              <a:defRPr/>
            </a:pPr>
            <a:fld id="{CB5215E5-459B-4922-9008-FB7F8172F411}" type="slidenum">
              <a:rPr lang="en-US" altLang="en-US"/>
              <a:pPr>
                <a:defRPr/>
              </a:pPr>
              <a:t>‹#›</a:t>
            </a:fld>
            <a:endParaRPr lang="en-US" altLang="en-US"/>
          </a:p>
        </p:txBody>
      </p:sp>
    </p:spTree>
    <p:extLst>
      <p:ext uri="{BB962C8B-B14F-4D97-AF65-F5344CB8AC3E}">
        <p14:creationId xmlns:p14="http://schemas.microsoft.com/office/powerpoint/2010/main" val="30304782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4FEB4FB3-538A-4C44-B181-D6D0BA9AD91B}"/>
              </a:ext>
            </a:extLst>
          </p:cNvPr>
          <p:cNvSpPr>
            <a:spLocks noGrp="1" noChangeArrowheads="1"/>
          </p:cNvSpPr>
          <p:nvPr>
            <p:ph type="sldNum" sz="quarter" idx="10"/>
          </p:nvPr>
        </p:nvSpPr>
        <p:spPr>
          <a:ln/>
        </p:spPr>
        <p:txBody>
          <a:bodyPr/>
          <a:lstStyle>
            <a:lvl1pPr>
              <a:defRPr/>
            </a:lvl1pPr>
          </a:lstStyle>
          <a:p>
            <a:pPr>
              <a:defRPr/>
            </a:pPr>
            <a:fld id="{A455316A-DA6D-4E87-B4F3-B43F25868154}" type="slidenum">
              <a:rPr lang="en-US" altLang="en-US"/>
              <a:pPr>
                <a:defRPr/>
              </a:pPr>
              <a:t>‹#›</a:t>
            </a:fld>
            <a:endParaRPr lang="en-US" altLang="en-US"/>
          </a:p>
        </p:txBody>
      </p:sp>
    </p:spTree>
    <p:extLst>
      <p:ext uri="{BB962C8B-B14F-4D97-AF65-F5344CB8AC3E}">
        <p14:creationId xmlns:p14="http://schemas.microsoft.com/office/powerpoint/2010/main" val="171810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8E0B407A-A5A7-456A-A866-B945E2E50108}"/>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9113434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C9BE98C-D301-4926-82E9-4DF6E227CEC1}"/>
              </a:ext>
            </a:extLst>
          </p:cNvPr>
          <p:cNvSpPr>
            <a:spLocks noGrp="1" noChangeArrowheads="1"/>
          </p:cNvSpPr>
          <p:nvPr>
            <p:ph type="sldNum" sz="quarter" idx="10"/>
          </p:nvPr>
        </p:nvSpPr>
        <p:spPr>
          <a:ln/>
        </p:spPr>
        <p:txBody>
          <a:bodyPr/>
          <a:lstStyle>
            <a:lvl1pPr>
              <a:defRPr/>
            </a:lvl1pPr>
          </a:lstStyle>
          <a:p>
            <a:pPr>
              <a:defRPr/>
            </a:pPr>
            <a:fld id="{E8C37DA5-8690-45D9-A55F-2E835186A4EE}" type="slidenum">
              <a:rPr lang="en-US" altLang="en-US"/>
              <a:pPr>
                <a:defRPr/>
              </a:pPr>
              <a:t>‹#›</a:t>
            </a:fld>
            <a:endParaRPr lang="en-US" altLang="en-US"/>
          </a:p>
        </p:txBody>
      </p:sp>
    </p:spTree>
    <p:extLst>
      <p:ext uri="{BB962C8B-B14F-4D97-AF65-F5344CB8AC3E}">
        <p14:creationId xmlns:p14="http://schemas.microsoft.com/office/powerpoint/2010/main" val="38389599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06857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991989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84"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52253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6" y="528625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298501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78299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277497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2" y="213125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416772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1516" indent="-136151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610A4FBC-D02F-49D2-8004-D71C127E7915}"/>
              </a:ext>
            </a:extLst>
          </p:cNvPr>
          <p:cNvSpPr>
            <a:spLocks noGrp="1"/>
          </p:cNvSpPr>
          <p:nvPr>
            <p:ph type="ftr" sz="quarter" idx="11"/>
          </p:nvPr>
        </p:nvSpPr>
        <p:spPr>
          <a:xfrm>
            <a:off x="0" y="4000500"/>
            <a:ext cx="9144000" cy="1143000"/>
          </a:xfrm>
          <a:prstGeom prst="rect">
            <a:avLst/>
          </a:prstGeom>
          <a:solidFill>
            <a:srgbClr val="4D4F58"/>
          </a:solidFill>
        </p:spPr>
        <p:txBody>
          <a:bodyPr lIns="382959" tIns="45541" rIns="382959" bIns="45541"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Solutions and Solubility</a:t>
            </a:r>
            <a:endParaRPr lang="en-US" dirty="0"/>
          </a:p>
        </p:txBody>
      </p:sp>
    </p:spTree>
    <p:extLst>
      <p:ext uri="{BB962C8B-B14F-4D97-AF65-F5344CB8AC3E}">
        <p14:creationId xmlns:p14="http://schemas.microsoft.com/office/powerpoint/2010/main" val="24519746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E62EC6-4A84-464C-8DCE-FC034B33EAA3}"/>
              </a:ext>
            </a:extLst>
          </p:cNvPr>
          <p:cNvSpPr/>
          <p:nvPr userDrawn="1"/>
        </p:nvSpPr>
        <p:spPr bwMode="auto">
          <a:xfrm>
            <a:off x="6142038" y="5372100"/>
            <a:ext cx="3001962" cy="1485900"/>
          </a:xfrm>
          <a:prstGeom prst="rect">
            <a:avLst/>
          </a:prstGeom>
          <a:solidFill>
            <a:schemeClr val="accent4"/>
          </a:solidFill>
          <a:ln>
            <a:noFill/>
          </a:ln>
          <a:effectLst/>
        </p:spPr>
        <p:txBody>
          <a:bodyPr lIns="574439" tIns="95746" rIns="574439" bIns="95746"/>
          <a:lstStyle/>
          <a:p>
            <a:pPr defTabSz="1914818"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ndParaRPr>
          </a:p>
        </p:txBody>
      </p:sp>
      <p:pic>
        <p:nvPicPr>
          <p:cNvPr id="7" name="Picture 5">
            <a:extLst>
              <a:ext uri="{FF2B5EF4-FFF2-40B4-BE49-F238E27FC236}">
                <a16:creationId xmlns:a16="http://schemas.microsoft.com/office/drawing/2014/main" id="{7FAAFDCB-91CC-47F4-AC2E-F95F34038A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2038" y="1371600"/>
            <a:ext cx="30019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0243" indent="-1140243">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9810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6644BEE-8DCE-4AEF-AF48-3991940FBA0B}"/>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13970802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291529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374946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4"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010052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4"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71"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46060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3" y="528623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826297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366354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358265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2"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9" y="213123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330164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3707" indent="-136370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4B2F8B76-22B9-4C60-AE23-63AA9C65D631}"/>
              </a:ext>
            </a:extLst>
          </p:cNvPr>
          <p:cNvSpPr>
            <a:spLocks noGrp="1"/>
          </p:cNvSpPr>
          <p:nvPr>
            <p:ph type="ftr" sz="quarter" idx="11"/>
          </p:nvPr>
        </p:nvSpPr>
        <p:spPr>
          <a:xfrm>
            <a:off x="0" y="4000500"/>
            <a:ext cx="9144000" cy="1143000"/>
          </a:xfrm>
          <a:prstGeom prst="rect">
            <a:avLst/>
          </a:prstGeom>
          <a:solidFill>
            <a:srgbClr val="4D4F58"/>
          </a:solidFill>
        </p:spPr>
        <p:txBody>
          <a:bodyPr lIns="383577" tIns="45615" rIns="383577" bIns="45615"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Solutions and Solubility</a:t>
            </a:r>
            <a:endParaRPr lang="en-US" dirty="0"/>
          </a:p>
        </p:txBody>
      </p:sp>
    </p:spTree>
    <p:extLst>
      <p:ext uri="{BB962C8B-B14F-4D97-AF65-F5344CB8AC3E}">
        <p14:creationId xmlns:p14="http://schemas.microsoft.com/office/powerpoint/2010/main" val="1477851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8A79A3-B666-4A4C-8150-D16873985633}"/>
              </a:ext>
            </a:extLst>
          </p:cNvPr>
          <p:cNvSpPr/>
          <p:nvPr userDrawn="1"/>
        </p:nvSpPr>
        <p:spPr bwMode="auto">
          <a:xfrm>
            <a:off x="6142038" y="5372100"/>
            <a:ext cx="3001962" cy="1485900"/>
          </a:xfrm>
          <a:prstGeom prst="rect">
            <a:avLst/>
          </a:prstGeom>
          <a:solidFill>
            <a:schemeClr val="accent4"/>
          </a:solidFill>
          <a:ln>
            <a:noFill/>
          </a:ln>
          <a:effectLst/>
        </p:spPr>
        <p:txBody>
          <a:bodyPr lIns="575365" tIns="95902" rIns="575365" bIns="95902"/>
          <a:lstStyle/>
          <a:p>
            <a:pPr defTabSz="1917892"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ndParaRPr>
          </a:p>
        </p:txBody>
      </p:sp>
      <p:pic>
        <p:nvPicPr>
          <p:cNvPr id="7" name="Picture 5">
            <a:extLst>
              <a:ext uri="{FF2B5EF4-FFF2-40B4-BE49-F238E27FC236}">
                <a16:creationId xmlns:a16="http://schemas.microsoft.com/office/drawing/2014/main" id="{E8B2146B-9206-4E99-BF54-7E5B6FBA96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2038" y="1371600"/>
            <a:ext cx="30019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077" indent="-1142077">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08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1279D759-5AE2-4C1C-AC25-9763AFEFAE99}"/>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1184357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62093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311" indent="0" algn="ctr">
              <a:buNone/>
              <a:defRPr/>
            </a:lvl2pPr>
            <a:lvl3pPr marL="898605" indent="0" algn="ctr">
              <a:buNone/>
              <a:defRPr/>
            </a:lvl3pPr>
            <a:lvl4pPr marL="1347909" indent="0" algn="ctr">
              <a:buNone/>
              <a:defRPr/>
            </a:lvl4pPr>
            <a:lvl5pPr marL="1797218" indent="0" algn="ctr">
              <a:buNone/>
              <a:defRPr/>
            </a:lvl5pPr>
            <a:lvl6pPr marL="2246520" indent="0" algn="ctr">
              <a:buNone/>
              <a:defRPr/>
            </a:lvl6pPr>
            <a:lvl7pPr marL="2695805" indent="0" algn="ctr">
              <a:buNone/>
              <a:defRPr/>
            </a:lvl7pPr>
            <a:lvl8pPr marL="3145106" indent="0" algn="ctr">
              <a:buNone/>
              <a:defRPr/>
            </a:lvl8pPr>
            <a:lvl9pPr marL="3594414"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331B97E6-30A6-472D-A00A-E7D2AA6E6601}"/>
              </a:ext>
            </a:extLst>
          </p:cNvPr>
          <p:cNvSpPr>
            <a:spLocks noGrp="1" noChangeArrowheads="1"/>
          </p:cNvSpPr>
          <p:nvPr>
            <p:ph type="sldNum" sz="quarter" idx="10"/>
          </p:nvPr>
        </p:nvSpPr>
        <p:spPr>
          <a:ln/>
        </p:spPr>
        <p:txBody>
          <a:bodyPr/>
          <a:lstStyle>
            <a:lvl1pPr>
              <a:defRPr/>
            </a:lvl1pPr>
          </a:lstStyle>
          <a:p>
            <a:pPr>
              <a:defRPr/>
            </a:pPr>
            <a:fld id="{C91EF308-9A20-45FA-B9D7-E993589D9F93}" type="slidenum">
              <a:rPr lang="en-US" altLang="en-US"/>
              <a:pPr>
                <a:defRPr/>
              </a:pPr>
              <a:t>‹#›</a:t>
            </a:fld>
            <a:endParaRPr lang="en-US" altLang="en-US"/>
          </a:p>
        </p:txBody>
      </p:sp>
    </p:spTree>
    <p:extLst>
      <p:ext uri="{BB962C8B-B14F-4D97-AF65-F5344CB8AC3E}">
        <p14:creationId xmlns:p14="http://schemas.microsoft.com/office/powerpoint/2010/main" val="20171547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9838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311" indent="0">
              <a:buNone/>
              <a:defRPr sz="1900"/>
            </a:lvl2pPr>
            <a:lvl3pPr marL="898605" indent="0">
              <a:buNone/>
              <a:defRPr sz="1700"/>
            </a:lvl3pPr>
            <a:lvl4pPr marL="1347909" indent="0">
              <a:buNone/>
              <a:defRPr sz="1500"/>
            </a:lvl4pPr>
            <a:lvl5pPr marL="1797218" indent="0">
              <a:buNone/>
              <a:defRPr sz="1500"/>
            </a:lvl5pPr>
            <a:lvl6pPr marL="2246520" indent="0">
              <a:buNone/>
              <a:defRPr sz="1500"/>
            </a:lvl6pPr>
            <a:lvl7pPr marL="2695805" indent="0">
              <a:buNone/>
              <a:defRPr sz="1500"/>
            </a:lvl7pPr>
            <a:lvl8pPr marL="3145106" indent="0">
              <a:buNone/>
              <a:defRPr sz="1500"/>
            </a:lvl8pPr>
            <a:lvl9pPr marL="3594414"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A187BEA6-67AC-4772-8569-77B3627BDE24}"/>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B9EC45C5-2BE0-46CD-9A6A-5AC0544EF0AE}" type="slidenum">
              <a:rPr lang="en-US" altLang="en-US"/>
              <a:pPr>
                <a:defRPr/>
              </a:pPr>
              <a:t>‹#›</a:t>
            </a:fld>
            <a:endParaRPr lang="en-US" altLang="en-US"/>
          </a:p>
        </p:txBody>
      </p:sp>
    </p:spTree>
    <p:extLst>
      <p:ext uri="{BB962C8B-B14F-4D97-AF65-F5344CB8AC3E}">
        <p14:creationId xmlns:p14="http://schemas.microsoft.com/office/powerpoint/2010/main" val="33164785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632A46C1-92D9-4538-83EA-CFE9DE55F44A}"/>
              </a:ext>
            </a:extLst>
          </p:cNvPr>
          <p:cNvSpPr>
            <a:spLocks noGrp="1" noChangeArrowheads="1"/>
          </p:cNvSpPr>
          <p:nvPr>
            <p:ph type="sldNum" sz="quarter" idx="10"/>
          </p:nvPr>
        </p:nvSpPr>
        <p:spPr>
          <a:ln/>
        </p:spPr>
        <p:txBody>
          <a:bodyPr/>
          <a:lstStyle>
            <a:lvl1pPr>
              <a:defRPr/>
            </a:lvl1pPr>
          </a:lstStyle>
          <a:p>
            <a:pPr>
              <a:defRPr/>
            </a:pPr>
            <a:fld id="{1E42393E-9818-4C08-89F7-EAB36070DA34}" type="slidenum">
              <a:rPr lang="en-US" altLang="en-US"/>
              <a:pPr>
                <a:defRPr/>
              </a:pPr>
              <a:t>‹#›</a:t>
            </a:fld>
            <a:endParaRPr lang="en-US" altLang="en-US"/>
          </a:p>
        </p:txBody>
      </p:sp>
    </p:spTree>
    <p:extLst>
      <p:ext uri="{BB962C8B-B14F-4D97-AF65-F5344CB8AC3E}">
        <p14:creationId xmlns:p14="http://schemas.microsoft.com/office/powerpoint/2010/main" val="6916005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301"/>
            <a:ext cx="4040188"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301"/>
            <a:ext cx="4041775"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DE6034D-D225-40BF-A121-4C0DD71F6E2F}"/>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34322746-F513-4BEF-8B7C-354FA5DA5BDC}" type="slidenum">
              <a:rPr lang="en-US" altLang="en-US"/>
              <a:pPr>
                <a:defRPr/>
              </a:pPr>
              <a:t>‹#›</a:t>
            </a:fld>
            <a:endParaRPr lang="en-US" altLang="en-US"/>
          </a:p>
        </p:txBody>
      </p:sp>
    </p:spTree>
    <p:extLst>
      <p:ext uri="{BB962C8B-B14F-4D97-AF65-F5344CB8AC3E}">
        <p14:creationId xmlns:p14="http://schemas.microsoft.com/office/powerpoint/2010/main" val="18962286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E2A67BB1-637A-4BC8-9065-066093165C39}"/>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5D2F7FEE-17A3-4275-AE35-2AAEF10101A0}" type="slidenum">
              <a:rPr lang="en-US" altLang="en-US"/>
              <a:pPr>
                <a:defRPr/>
              </a:pPr>
              <a:t>‹#›</a:t>
            </a:fld>
            <a:endParaRPr lang="en-US" altLang="en-US"/>
          </a:p>
        </p:txBody>
      </p:sp>
    </p:spTree>
    <p:extLst>
      <p:ext uri="{BB962C8B-B14F-4D97-AF65-F5344CB8AC3E}">
        <p14:creationId xmlns:p14="http://schemas.microsoft.com/office/powerpoint/2010/main" val="23432936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FA24E6-D0FA-40ED-90AF-EBD28C5EEB9C}"/>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2B58E7CA-1836-4590-880F-BDC4BA419F3E}" type="slidenum">
              <a:rPr lang="en-US" altLang="en-US"/>
              <a:pPr>
                <a:defRPr/>
              </a:pPr>
              <a:t>‹#›</a:t>
            </a:fld>
            <a:endParaRPr lang="en-US" altLang="en-US"/>
          </a:p>
        </p:txBody>
      </p:sp>
    </p:spTree>
    <p:extLst>
      <p:ext uri="{BB962C8B-B14F-4D97-AF65-F5344CB8AC3E}">
        <p14:creationId xmlns:p14="http://schemas.microsoft.com/office/powerpoint/2010/main" val="27880614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3"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3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43" y="1435123"/>
            <a:ext cx="3008313" cy="46910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576F892C-A83C-4738-BE5A-4DB7D712142A}"/>
              </a:ext>
            </a:extLst>
          </p:cNvPr>
          <p:cNvSpPr>
            <a:spLocks noGrp="1" noChangeArrowheads="1"/>
          </p:cNvSpPr>
          <p:nvPr>
            <p:ph type="sldNum" sz="quarter" idx="10"/>
          </p:nvPr>
        </p:nvSpPr>
        <p:spPr>
          <a:ln/>
        </p:spPr>
        <p:txBody>
          <a:bodyPr/>
          <a:lstStyle>
            <a:lvl1pPr>
              <a:defRPr/>
            </a:lvl1pPr>
          </a:lstStyle>
          <a:p>
            <a:pPr>
              <a:defRPr/>
            </a:pPr>
            <a:fld id="{38D68634-3C8E-4D51-B4D4-43BF45931D08}" type="slidenum">
              <a:rPr lang="en-US" altLang="en-US"/>
              <a:pPr>
                <a:defRPr/>
              </a:pPr>
              <a:t>‹#›</a:t>
            </a:fld>
            <a:endParaRPr lang="en-US" altLang="en-US"/>
          </a:p>
        </p:txBody>
      </p:sp>
    </p:spTree>
    <p:extLst>
      <p:ext uri="{BB962C8B-B14F-4D97-AF65-F5344CB8AC3E}">
        <p14:creationId xmlns:p14="http://schemas.microsoft.com/office/powerpoint/2010/main" val="11853633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1792293" y="5367526"/>
            <a:ext cx="5486400" cy="8048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E26ED200-B0EB-4443-889C-E69FF6E1F7BE}"/>
              </a:ext>
            </a:extLst>
          </p:cNvPr>
          <p:cNvSpPr>
            <a:spLocks noGrp="1" noChangeArrowheads="1"/>
          </p:cNvSpPr>
          <p:nvPr>
            <p:ph type="sldNum" sz="quarter" idx="10"/>
          </p:nvPr>
        </p:nvSpPr>
        <p:spPr>
          <a:ln/>
        </p:spPr>
        <p:txBody>
          <a:bodyPr/>
          <a:lstStyle>
            <a:lvl1pPr>
              <a:defRPr/>
            </a:lvl1pPr>
          </a:lstStyle>
          <a:p>
            <a:pPr>
              <a:defRPr/>
            </a:pPr>
            <a:fld id="{78AEAF75-90CE-4617-AD39-3B3A1EE3058A}" type="slidenum">
              <a:rPr lang="en-US" altLang="en-US"/>
              <a:pPr>
                <a:defRPr/>
              </a:pPr>
              <a:t>‹#›</a:t>
            </a:fld>
            <a:endParaRPr lang="en-US" altLang="en-US"/>
          </a:p>
        </p:txBody>
      </p:sp>
    </p:spTree>
    <p:extLst>
      <p:ext uri="{BB962C8B-B14F-4D97-AF65-F5344CB8AC3E}">
        <p14:creationId xmlns:p14="http://schemas.microsoft.com/office/powerpoint/2010/main" val="275021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260F255-701E-4775-A930-ED27324B9D18}"/>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8321623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C379F57B-657B-43F1-8C48-C982853F0CB4}"/>
              </a:ext>
            </a:extLst>
          </p:cNvPr>
          <p:cNvSpPr>
            <a:spLocks noGrp="1" noChangeArrowheads="1"/>
          </p:cNvSpPr>
          <p:nvPr>
            <p:ph type="sldNum" sz="quarter" idx="10"/>
          </p:nvPr>
        </p:nvSpPr>
        <p:spPr>
          <a:ln/>
        </p:spPr>
        <p:txBody>
          <a:bodyPr/>
          <a:lstStyle>
            <a:lvl1pPr>
              <a:defRPr/>
            </a:lvl1pPr>
          </a:lstStyle>
          <a:p>
            <a:pPr>
              <a:defRPr/>
            </a:pPr>
            <a:fld id="{1FAEBAFD-042C-4AAB-B1F7-9E991E1F6812}" type="slidenum">
              <a:rPr lang="en-US" altLang="en-US"/>
              <a:pPr>
                <a:defRPr/>
              </a:pPr>
              <a:t>‹#›</a:t>
            </a:fld>
            <a:endParaRPr lang="en-US" altLang="en-US"/>
          </a:p>
        </p:txBody>
      </p:sp>
    </p:spTree>
    <p:extLst>
      <p:ext uri="{BB962C8B-B14F-4D97-AF65-F5344CB8AC3E}">
        <p14:creationId xmlns:p14="http://schemas.microsoft.com/office/powerpoint/2010/main" val="26414944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EDBF4AA-E004-4159-9F89-E70695FDD446}"/>
              </a:ext>
            </a:extLst>
          </p:cNvPr>
          <p:cNvSpPr>
            <a:spLocks noGrp="1" noChangeArrowheads="1"/>
          </p:cNvSpPr>
          <p:nvPr>
            <p:ph type="sldNum" sz="quarter" idx="10"/>
          </p:nvPr>
        </p:nvSpPr>
        <p:spPr>
          <a:ln/>
        </p:spPr>
        <p:txBody>
          <a:bodyPr/>
          <a:lstStyle>
            <a:lvl1pPr>
              <a:defRPr/>
            </a:lvl1pPr>
          </a:lstStyle>
          <a:p>
            <a:pPr>
              <a:defRPr/>
            </a:pPr>
            <a:fld id="{D7B5684A-8D56-4BF2-8967-CD48C161C86C}" type="slidenum">
              <a:rPr lang="en-US" altLang="en-US"/>
              <a:pPr>
                <a:defRPr/>
              </a:pPr>
              <a:t>‹#›</a:t>
            </a:fld>
            <a:endParaRPr lang="en-US" altLang="en-US"/>
          </a:p>
        </p:txBody>
      </p:sp>
    </p:spTree>
    <p:extLst>
      <p:ext uri="{BB962C8B-B14F-4D97-AF65-F5344CB8AC3E}">
        <p14:creationId xmlns:p14="http://schemas.microsoft.com/office/powerpoint/2010/main" val="42221990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790348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322173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58"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96146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13723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79600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794028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74155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BDED03FA-CAA2-4238-81D7-F1AB41D5D48D}"/>
              </a:ext>
            </a:extLst>
          </p:cNvPr>
          <p:cNvSpPr>
            <a:spLocks noGrp="1"/>
          </p:cNvSpPr>
          <p:nvPr>
            <p:ph type="ftr" sz="quarter" idx="11"/>
          </p:nvPr>
        </p:nvSpPr>
        <p:spPr>
          <a:xfrm>
            <a:off x="0" y="4000500"/>
            <a:ext cx="9144000" cy="1143000"/>
          </a:xfrm>
          <a:prstGeom prst="rect">
            <a:avLst/>
          </a:prstGeom>
          <a:solidFill>
            <a:srgbClr val="4D4F58"/>
          </a:solidFill>
        </p:spPr>
        <p:txBody>
          <a:bodyPr lIns="384194" tIns="45688" rIns="384194" bIns="45688"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Solutions and Solubility</a:t>
            </a:r>
            <a:endParaRPr lang="en-US" dirty="0"/>
          </a:p>
        </p:txBody>
      </p:sp>
    </p:spTree>
    <p:extLst>
      <p:ext uri="{BB962C8B-B14F-4D97-AF65-F5344CB8AC3E}">
        <p14:creationId xmlns:p14="http://schemas.microsoft.com/office/powerpoint/2010/main" val="3471567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BD097427-6066-4C3C-B17A-DDEB9C0F5696}"/>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4996898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645ADB-73BF-4B5E-9F95-98306D09E495}"/>
              </a:ext>
            </a:extLst>
          </p:cNvPr>
          <p:cNvSpPr/>
          <p:nvPr userDrawn="1"/>
        </p:nvSpPr>
        <p:spPr bwMode="auto">
          <a:xfrm>
            <a:off x="6142038" y="5372100"/>
            <a:ext cx="3001962" cy="1485900"/>
          </a:xfrm>
          <a:prstGeom prst="rect">
            <a:avLst/>
          </a:prstGeom>
          <a:solidFill>
            <a:schemeClr val="accent4"/>
          </a:solidFill>
          <a:ln>
            <a:noFill/>
          </a:ln>
          <a:effectLst/>
        </p:spPr>
        <p:txBody>
          <a:bodyPr lIns="576291" tIns="96049" rIns="576291" bIns="96049"/>
          <a:lstStyle/>
          <a:p>
            <a:pPr defTabSz="1920972"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ndParaRPr>
          </a:p>
        </p:txBody>
      </p:sp>
      <p:pic>
        <p:nvPicPr>
          <p:cNvPr id="7" name="Picture 5">
            <a:extLst>
              <a:ext uri="{FF2B5EF4-FFF2-40B4-BE49-F238E27FC236}">
                <a16:creationId xmlns:a16="http://schemas.microsoft.com/office/drawing/2014/main" id="{911E33F6-24D8-45DD-B0B6-4511AB9F55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2038" y="1371600"/>
            <a:ext cx="30019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 name="Title 2"/>
          <p:cNvSpPr>
            <a:spLocks noGrp="1"/>
          </p:cNvSpPr>
          <p:nvPr>
            <p:ph type="title"/>
          </p:nvPr>
        </p:nvSpPr>
        <p:spPr>
          <a:xfrm>
            <a:off x="5" y="0"/>
            <a:ext cx="9143996" cy="1371600"/>
          </a:xfrm>
          <a:prstGeom prst="rect">
            <a:avLst/>
          </a:prstGeom>
          <a:solidFill>
            <a:schemeClr val="accent4"/>
          </a:solidFill>
        </p:spPr>
        <p:txBody>
          <a:bodyPr/>
          <a:lstStyle>
            <a:lvl1pPr marL="1143913" indent="-1143913">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50240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3828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18F1B5F-C08A-4B95-AE32-BAB3FC2CD6C7}"/>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7259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93E973-8975-43B4-8A59-E35515B6EF7E}"/>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162303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0FD936AF-8130-4771-B6A4-4E06A02D7E13}"/>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43223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9434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C982253F-00E7-4919-AFAC-9BA474747527}"/>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741533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7499C34D-5747-47A2-8914-873FC3545F0C}"/>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09232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FD9367E-E487-49CC-BC4D-87FF9CB3974C}"/>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1759204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182F34CD-2E63-4475-9202-960D72F06720}"/>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19439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D5BB8793-6073-402F-ABF3-243A738C7CCE}"/>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826702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323A3A7-3C26-426A-90D5-EE5CEB2657F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712593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292114C9-5AD7-44AA-9E1C-747FE76A0895}"/>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750286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2D5F63-F907-46D3-B21A-FC776B9646B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80554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A9505C34-6E12-4D22-BB1D-4F63908170B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779807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EE4AB35-F67F-4E8E-9254-F46299A9E315}"/>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97402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311" indent="0">
              <a:buNone/>
              <a:defRPr sz="1900"/>
            </a:lvl2pPr>
            <a:lvl3pPr marL="898605" indent="0">
              <a:buNone/>
              <a:defRPr sz="1700"/>
            </a:lvl3pPr>
            <a:lvl4pPr marL="1347909" indent="0">
              <a:buNone/>
              <a:defRPr sz="1500"/>
            </a:lvl4pPr>
            <a:lvl5pPr marL="1797218" indent="0">
              <a:buNone/>
              <a:defRPr sz="1500"/>
            </a:lvl5pPr>
            <a:lvl6pPr marL="2246520" indent="0">
              <a:buNone/>
              <a:defRPr sz="1500"/>
            </a:lvl6pPr>
            <a:lvl7pPr marL="2695805" indent="0">
              <a:buNone/>
              <a:defRPr sz="1500"/>
            </a:lvl7pPr>
            <a:lvl8pPr marL="3145106" indent="0">
              <a:buNone/>
              <a:defRPr sz="1500"/>
            </a:lvl8pPr>
            <a:lvl9pPr marL="3594414"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278C2A08-2363-4CB3-A9DD-4AF20E7BEABE}"/>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677A4722-80C6-4690-8679-A8D503F45DFE}" type="slidenum">
              <a:rPr lang="en-US" altLang="en-US"/>
              <a:pPr>
                <a:defRPr/>
              </a:pPr>
              <a:t>‹#›</a:t>
            </a:fld>
            <a:endParaRPr lang="en-US" altLang="en-US"/>
          </a:p>
        </p:txBody>
      </p:sp>
    </p:spTree>
    <p:extLst>
      <p:ext uri="{BB962C8B-B14F-4D97-AF65-F5344CB8AC3E}">
        <p14:creationId xmlns:p14="http://schemas.microsoft.com/office/powerpoint/2010/main" val="2572274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5AEEB5-EA45-4394-A74B-5222F6DA2A70}"/>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138509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079106B9-C7ED-4C80-A065-D21BEDA70910}"/>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70430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DDF6926F-50A6-46CE-89DE-C4DA57F32D80}"/>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809628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A8E52BF-2111-481C-85BB-F17FE263116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916843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BFB2DA8-9A9D-4ABF-A918-7B6D9B3B146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682187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542"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9A917DF7-94FE-4A83-A96F-EBA1B99281A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7620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BE8D1F4C-DB8E-450C-A1E2-79FCBC5639F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061525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58A5F60-C4DA-4447-8E0A-55A528CC0AB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090572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16E35046-E38B-4CCE-8152-35143911337D}"/>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872149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026CBC7-4B22-4E4C-A5D9-FEDC48F5ECE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37295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E5B532A-36EA-45C4-AAC0-A07C889C5787}"/>
              </a:ext>
            </a:extLst>
          </p:cNvPr>
          <p:cNvSpPr>
            <a:spLocks noGrp="1" noChangeArrowheads="1"/>
          </p:cNvSpPr>
          <p:nvPr>
            <p:ph type="sldNum" sz="quarter" idx="10"/>
          </p:nvPr>
        </p:nvSpPr>
        <p:spPr>
          <a:ln/>
        </p:spPr>
        <p:txBody>
          <a:bodyPr/>
          <a:lstStyle>
            <a:lvl1pPr>
              <a:defRPr/>
            </a:lvl1pPr>
          </a:lstStyle>
          <a:p>
            <a:pPr>
              <a:defRPr/>
            </a:pPr>
            <a:fld id="{CB3F0737-3D8C-4752-AD85-BFCF1A26C0BA}" type="slidenum">
              <a:rPr lang="en-US" altLang="en-US"/>
              <a:pPr>
                <a:defRPr/>
              </a:pPr>
              <a:t>‹#›</a:t>
            </a:fld>
            <a:endParaRPr lang="en-US" altLang="en-US"/>
          </a:p>
        </p:txBody>
      </p:sp>
    </p:spTree>
    <p:extLst>
      <p:ext uri="{BB962C8B-B14F-4D97-AF65-F5344CB8AC3E}">
        <p14:creationId xmlns:p14="http://schemas.microsoft.com/office/powerpoint/2010/main" val="969554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7735379-6CEA-491C-B7CB-7848B3AF040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342999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D26B5ED-4D66-43EC-8434-8584966D471E}"/>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494010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00C1C8-8418-46EC-850B-F6470BBB9CB5}"/>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62312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CB9E19F7-0392-4B92-B29F-56DEA9D7EF8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3117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AD089685-B49D-4710-9DF2-74551032FAD8}"/>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273581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7B537AFD-9309-4FF4-B192-5E2970422A27}"/>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714666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CE94DA5-7D00-49A4-8AC4-3786CA82E85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021991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542"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050C0FCC-F558-4F34-A287-FC0B35E0E028}"/>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181298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51240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6496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301"/>
            <a:ext cx="4040188"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301"/>
            <a:ext cx="4041775"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7BECD29-9422-46D3-A081-32AE5B441B78}"/>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55901F5C-DFD1-4417-A0E0-C3B8015A3B37}" type="slidenum">
              <a:rPr lang="en-US" altLang="en-US"/>
              <a:pPr>
                <a:defRPr/>
              </a:pPr>
              <a:t>‹#›</a:t>
            </a:fld>
            <a:endParaRPr lang="en-US" altLang="en-US"/>
          </a:p>
        </p:txBody>
      </p:sp>
    </p:spTree>
    <p:extLst>
      <p:ext uri="{BB962C8B-B14F-4D97-AF65-F5344CB8AC3E}">
        <p14:creationId xmlns:p14="http://schemas.microsoft.com/office/powerpoint/2010/main" val="4178294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5325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42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800" y="223542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52365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41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802" y="528641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95926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013497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7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7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7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7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20343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17240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4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31492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4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802" y="1658938"/>
            <a:ext cx="3937579" cy="4841875"/>
          </a:xfrm>
          <a:solidFill>
            <a:srgbClr val="FF0000"/>
          </a:solidFill>
        </p:spPr>
        <p:txBody>
          <a:bodyPr lIns="0" rIns="0"/>
          <a:lstStyle>
            <a:lvl1pPr algn="ctr" defTabSz="910222">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3881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41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804" y="528641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67374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6555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FBE13B8B-B5D9-4074-AB8B-15ACFACF247B}"/>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0472E086-3055-4EC6-B0CD-BA4A143E802E}" type="slidenum">
              <a:rPr lang="en-US" altLang="en-US"/>
              <a:pPr>
                <a:defRPr/>
              </a:pPr>
              <a:t>‹#›</a:t>
            </a:fld>
            <a:endParaRPr lang="en-US" altLang="en-US"/>
          </a:p>
        </p:txBody>
      </p:sp>
    </p:spTree>
    <p:extLst>
      <p:ext uri="{BB962C8B-B14F-4D97-AF65-F5344CB8AC3E}">
        <p14:creationId xmlns:p14="http://schemas.microsoft.com/office/powerpoint/2010/main" val="3521741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8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8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8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8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80689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2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800" y="213141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56208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1987" indent="-134198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A88EA228-1B83-4D78-8E2C-56CCE70F7316}"/>
              </a:ext>
            </a:extLst>
          </p:cNvPr>
          <p:cNvSpPr>
            <a:spLocks noGrp="1"/>
          </p:cNvSpPr>
          <p:nvPr>
            <p:ph type="ftr" sz="quarter" idx="11"/>
          </p:nvPr>
        </p:nvSpPr>
        <p:spPr>
          <a:xfrm>
            <a:off x="0" y="4000500"/>
            <a:ext cx="9144000" cy="1143000"/>
          </a:xfrm>
          <a:prstGeom prst="rect">
            <a:avLst/>
          </a:prstGeom>
          <a:solidFill>
            <a:srgbClr val="4D4F58"/>
          </a:solidFill>
        </p:spPr>
        <p:txBody>
          <a:bodyPr lIns="377470" tIns="44879" rIns="377470" bIns="44879"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Properties of Water</a:t>
            </a:r>
            <a:endParaRPr lang="en-US" dirty="0"/>
          </a:p>
        </p:txBody>
      </p:sp>
    </p:spTree>
    <p:extLst>
      <p:ext uri="{BB962C8B-B14F-4D97-AF65-F5344CB8AC3E}">
        <p14:creationId xmlns:p14="http://schemas.microsoft.com/office/powerpoint/2010/main" val="884203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912310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2"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28589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7480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41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98" y="223541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28294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40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800" y="528640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62591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04529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7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7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7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7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0921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23BC409-2FFC-4A2C-85A2-67A16F7298D2}"/>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EE95B08F-57B8-4562-8288-16526CCD2D58}" type="slidenum">
              <a:rPr lang="en-US" altLang="en-US"/>
              <a:pPr>
                <a:defRPr/>
              </a:pPr>
              <a:t>‹#›</a:t>
            </a:fld>
            <a:endParaRPr lang="en-US" altLang="en-US"/>
          </a:p>
        </p:txBody>
      </p:sp>
    </p:spTree>
    <p:extLst>
      <p:ext uri="{BB962C8B-B14F-4D97-AF65-F5344CB8AC3E}">
        <p14:creationId xmlns:p14="http://schemas.microsoft.com/office/powerpoint/2010/main" val="3587291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2"/>
          </p:nvPr>
        </p:nvSpPr>
        <p:spPr>
          <a:xfrm>
            <a:off x="8" y="931863"/>
            <a:ext cx="9144000" cy="5262295"/>
          </a:xfrm>
        </p:spPr>
        <p:txBody>
          <a:bodyPr/>
          <a:lstStyle>
            <a:lvl1pPr>
              <a:defRPr sz="2300"/>
            </a:lvl1pPr>
            <a:lvl2pPr>
              <a:defRPr sz="2300"/>
            </a:lvl2pPr>
            <a:lvl3pPr>
              <a:defRPr sz="2300"/>
            </a:lvl3pPr>
            <a:lvl4pPr>
              <a:defRPr sz="2300"/>
            </a:lvl4pPr>
            <a:lvl5pPr>
              <a:defRPr sz="2300"/>
            </a:lvl5pPr>
          </a:lstStyle>
          <a:p>
            <a:pPr lvl="0"/>
            <a:r>
              <a:rPr lang="en-US" dirty="0"/>
              <a:t>Click to edit Master text styles</a:t>
            </a:r>
          </a:p>
          <a:p>
            <a:pPr lvl="1"/>
            <a:r>
              <a:rPr lang="en-US" dirty="0"/>
              <a:t>Second level</a:t>
            </a:r>
          </a:p>
          <a:p>
            <a:pPr lvl="2"/>
            <a:r>
              <a:rPr lang="en-US" dirty="0"/>
              <a:t>Third level</a:t>
            </a:r>
          </a:p>
        </p:txBody>
      </p:sp>
      <p:sp>
        <p:nvSpPr>
          <p:cNvPr id="5"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85412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060485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761863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3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93" y="1658938"/>
            <a:ext cx="3937579" cy="4841875"/>
          </a:xfrm>
          <a:solidFill>
            <a:srgbClr val="FF0000"/>
          </a:solidFill>
        </p:spPr>
        <p:txBody>
          <a:bodyPr lIns="0" rIns="0"/>
          <a:lstStyle>
            <a:lvl1pPr algn="ctr" defTabSz="910222">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7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40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95" y="528640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433956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8312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6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6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6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6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926742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14"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91" y="213139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90152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3529" indent="-1343529"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9EB467C3-2724-4897-AF47-7CA8088C0C59}"/>
              </a:ext>
            </a:extLst>
          </p:cNvPr>
          <p:cNvSpPr>
            <a:spLocks noGrp="1"/>
          </p:cNvSpPr>
          <p:nvPr>
            <p:ph type="ftr" sz="quarter" idx="11"/>
          </p:nvPr>
        </p:nvSpPr>
        <p:spPr>
          <a:xfrm>
            <a:off x="0" y="4000500"/>
            <a:ext cx="9144000" cy="1143000"/>
          </a:xfrm>
          <a:prstGeom prst="rect">
            <a:avLst/>
          </a:prstGeom>
          <a:solidFill>
            <a:srgbClr val="4D4F58"/>
          </a:solidFill>
        </p:spPr>
        <p:txBody>
          <a:bodyPr lIns="377900" tIns="44932" rIns="377900" bIns="44932"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Measures of Concentration: Molarity</a:t>
            </a:r>
            <a:endParaRPr lang="en-US" dirty="0"/>
          </a:p>
        </p:txBody>
      </p:sp>
    </p:spTree>
    <p:extLst>
      <p:ext uri="{BB962C8B-B14F-4D97-AF65-F5344CB8AC3E}">
        <p14:creationId xmlns:p14="http://schemas.microsoft.com/office/powerpoint/2010/main" val="24264870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1566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3"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3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43" y="1435123"/>
            <a:ext cx="3008313" cy="46910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E8CAF2CE-C664-404C-B3C9-AD6724585456}"/>
              </a:ext>
            </a:extLst>
          </p:cNvPr>
          <p:cNvSpPr>
            <a:spLocks noGrp="1" noChangeArrowheads="1"/>
          </p:cNvSpPr>
          <p:nvPr>
            <p:ph type="sldNum" sz="quarter" idx="10"/>
          </p:nvPr>
        </p:nvSpPr>
        <p:spPr>
          <a:ln/>
        </p:spPr>
        <p:txBody>
          <a:bodyPr/>
          <a:lstStyle>
            <a:lvl1pPr>
              <a:defRPr/>
            </a:lvl1pPr>
          </a:lstStyle>
          <a:p>
            <a:pPr>
              <a:defRPr/>
            </a:pPr>
            <a:fld id="{E51C4387-1F2B-44D6-81DE-04561DFE8D16}" type="slidenum">
              <a:rPr lang="en-US" altLang="en-US"/>
              <a:pPr>
                <a:defRPr/>
              </a:pPr>
              <a:t>‹#›</a:t>
            </a:fld>
            <a:endParaRPr lang="en-US" altLang="en-US"/>
          </a:p>
        </p:txBody>
      </p:sp>
    </p:spTree>
    <p:extLst>
      <p:ext uri="{BB962C8B-B14F-4D97-AF65-F5344CB8AC3E}">
        <p14:creationId xmlns:p14="http://schemas.microsoft.com/office/powerpoint/2010/main" val="20271226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2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989192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2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1993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9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78" y="223539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38237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8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80" y="528638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09253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02513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4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4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4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4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38526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4"/>
            <a:ext cx="6858000" cy="1655763"/>
          </a:xfrm>
        </p:spPr>
        <p:txBody>
          <a:bodyPr/>
          <a:lstStyle>
            <a:lvl1pPr marL="0" indent="0" algn="ctr">
              <a:buNone/>
              <a:defRPr sz="2300"/>
            </a:lvl1pPr>
            <a:lvl2pPr marL="455208" indent="0" algn="ctr">
              <a:buNone/>
              <a:defRPr sz="2100"/>
            </a:lvl2pPr>
            <a:lvl3pPr marL="910430" indent="0" algn="ctr">
              <a:buNone/>
              <a:defRPr sz="1900"/>
            </a:lvl3pPr>
            <a:lvl4pPr marL="1365644" indent="0" algn="ctr">
              <a:buNone/>
              <a:defRPr sz="1700"/>
            </a:lvl4pPr>
            <a:lvl5pPr marL="1820856" indent="0" algn="ctr">
              <a:buNone/>
              <a:defRPr sz="1700"/>
            </a:lvl5pPr>
            <a:lvl6pPr marL="2276068" indent="0" algn="ctr">
              <a:buNone/>
              <a:defRPr sz="1700"/>
            </a:lvl6pPr>
            <a:lvl7pPr marL="2731279" indent="0" algn="ctr">
              <a:buNone/>
              <a:defRPr sz="1700"/>
            </a:lvl7pPr>
            <a:lvl8pPr marL="3186487" indent="0" algn="ctr">
              <a:buNone/>
              <a:defRPr sz="1700"/>
            </a:lvl8pPr>
            <a:lvl9pPr marL="3641699"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5AEB5372-B2B0-4E9D-8E16-B3BD6C83E8DF}"/>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4630692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53AA839-E7DC-4742-BD1D-94F72905073B}"/>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1052431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9"/>
            <a:ext cx="7886701" cy="1500188"/>
          </a:xfrm>
        </p:spPr>
        <p:txBody>
          <a:bodyPr/>
          <a:lstStyle>
            <a:lvl1pPr marL="0" indent="0">
              <a:buNone/>
              <a:defRPr sz="2300"/>
            </a:lvl1pPr>
            <a:lvl2pPr marL="455208" indent="0">
              <a:buNone/>
              <a:defRPr sz="2100"/>
            </a:lvl2pPr>
            <a:lvl3pPr marL="910430" indent="0">
              <a:buNone/>
              <a:defRPr sz="1900"/>
            </a:lvl3pPr>
            <a:lvl4pPr marL="1365644" indent="0">
              <a:buNone/>
              <a:defRPr sz="1700"/>
            </a:lvl4pPr>
            <a:lvl5pPr marL="1820856" indent="0">
              <a:buNone/>
              <a:defRPr sz="1700"/>
            </a:lvl5pPr>
            <a:lvl6pPr marL="2276068" indent="0">
              <a:buNone/>
              <a:defRPr sz="1700"/>
            </a:lvl6pPr>
            <a:lvl7pPr marL="2731279" indent="0">
              <a:buNone/>
              <a:defRPr sz="1700"/>
            </a:lvl7pPr>
            <a:lvl8pPr marL="3186487" indent="0">
              <a:buNone/>
              <a:defRPr sz="1700"/>
            </a:lvl8pPr>
            <a:lvl9pPr marL="3641699"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A7B83343-9DEF-4B29-AD9C-1CD746684F5B}"/>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111555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3BC70D5-CCC9-45AE-A853-6153310F700F}"/>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99158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1792293" y="5367526"/>
            <a:ext cx="5486400" cy="8048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2A2C00C5-098C-4BEA-BF62-3C0CB7C2FAF4}"/>
              </a:ext>
            </a:extLst>
          </p:cNvPr>
          <p:cNvSpPr>
            <a:spLocks noGrp="1" noChangeArrowheads="1"/>
          </p:cNvSpPr>
          <p:nvPr>
            <p:ph type="sldNum" sz="quarter" idx="10"/>
          </p:nvPr>
        </p:nvSpPr>
        <p:spPr>
          <a:ln/>
        </p:spPr>
        <p:txBody>
          <a:bodyPr/>
          <a:lstStyle>
            <a:lvl1pPr>
              <a:defRPr/>
            </a:lvl1pPr>
          </a:lstStyle>
          <a:p>
            <a:pPr>
              <a:defRPr/>
            </a:pPr>
            <a:fld id="{1BF9183B-2C22-4DFD-9AD5-45222388914A}" type="slidenum">
              <a:rPr lang="en-US" altLang="en-US"/>
              <a:pPr>
                <a:defRPr/>
              </a:pPr>
              <a:t>‹#›</a:t>
            </a:fld>
            <a:endParaRPr lang="en-US" altLang="en-US"/>
          </a:p>
        </p:txBody>
      </p:sp>
    </p:spTree>
    <p:extLst>
      <p:ext uri="{BB962C8B-B14F-4D97-AF65-F5344CB8AC3E}">
        <p14:creationId xmlns:p14="http://schemas.microsoft.com/office/powerpoint/2010/main" val="30842986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2" y="1681209"/>
            <a:ext cx="3868737"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2" y="250512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9"/>
            <a:ext cx="3887788"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34F524C-2CCF-41C4-AA5D-CD593E89738E}"/>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8037069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68C8389-987A-40E2-A30A-98709D36C476}"/>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2815415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953D98-28E4-4C4E-BE8C-738A2AA354C0}"/>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138705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3"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307674DD-C9E0-4F4F-9A09-F033CE149F6F}"/>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1803913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3" y="987425"/>
            <a:ext cx="4629151" cy="4873625"/>
          </a:xfrm>
        </p:spPr>
        <p:txBody>
          <a:bodyPr/>
          <a:lstStyle>
            <a:lvl1pPr marL="0" indent="0">
              <a:buNone/>
              <a:defRPr sz="3200"/>
            </a:lvl1pPr>
            <a:lvl2pPr marL="455208" indent="0">
              <a:buNone/>
              <a:defRPr sz="2700"/>
            </a:lvl2pPr>
            <a:lvl3pPr marL="910430" indent="0">
              <a:buNone/>
              <a:defRPr sz="2300"/>
            </a:lvl3pPr>
            <a:lvl4pPr marL="1365644" indent="0">
              <a:buNone/>
              <a:defRPr sz="2100"/>
            </a:lvl4pPr>
            <a:lvl5pPr marL="1820856" indent="0">
              <a:buNone/>
              <a:defRPr sz="2100"/>
            </a:lvl5pPr>
            <a:lvl6pPr marL="2276068" indent="0">
              <a:buNone/>
              <a:defRPr sz="2100"/>
            </a:lvl6pPr>
            <a:lvl7pPr marL="2731279" indent="0">
              <a:buNone/>
              <a:defRPr sz="2100"/>
            </a:lvl7pPr>
            <a:lvl8pPr marL="3186487" indent="0">
              <a:buNone/>
              <a:defRPr sz="2100"/>
            </a:lvl8pPr>
            <a:lvl9pPr marL="3641699" indent="0">
              <a:buNone/>
              <a:defRPr sz="2100"/>
            </a:lvl9pPr>
          </a:lstStyle>
          <a:p>
            <a:pPr lvl="0"/>
            <a:endParaRPr lang="en-US" noProof="0"/>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FE7D5310-FF89-4551-8EAF-0748DF8A4E68}"/>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4896432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21BF2C9-305B-4A51-BF89-1503769BE036}"/>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2809476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118D64-D016-484A-B789-58811CD7A9B7}"/>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950284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435"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722B7606-5C09-4EDC-9ED6-0CF2F695A91B}"/>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2077416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0A4F231D-85F8-47C5-A828-7A87ABC2ACA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8145668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4DC13DF-500E-4529-848D-555CC026F79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46796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0.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2.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11.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2.pn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heme" Target="../theme/theme13.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theme" Target="../theme/theme14.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5.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theme" Target="../theme/theme16.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4B1CA3-C965-4269-B50C-BBB5AE75FFE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B751A6F-B45B-4C86-87E5-E7B12E20422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38466D9B-D481-478B-AB03-26159E37CAC1}"/>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843" tIns="44921" rIns="89843" bIns="44921" numCol="1" anchor="t" anchorCtr="0" compatLnSpc="1">
            <a:prstTxWarp prst="textNoShape">
              <a:avLst/>
            </a:prstTxWarp>
          </a:bodyPr>
          <a:lstStyle>
            <a:lvl1pPr algn="r" eaLnBrk="1" hangingPunct="1">
              <a:defRPr sz="1500"/>
            </a:lvl1pPr>
          </a:lstStyle>
          <a:p>
            <a:pPr>
              <a:defRPr/>
            </a:pPr>
            <a:fld id="{C56D90A3-0E53-4137-BEA3-35413B83FCA5}" type="slidenum">
              <a:rPr lang="en-US" altLang="en-US"/>
              <a:pPr>
                <a:defRPr/>
              </a:pPr>
              <a:t>‹#›</a:t>
            </a:fld>
            <a:endParaRPr lang="en-US" altLang="en-US"/>
          </a:p>
        </p:txBody>
      </p:sp>
      <p:sp>
        <p:nvSpPr>
          <p:cNvPr id="1031" name="Rectangle 7">
            <a:extLst>
              <a:ext uri="{FF2B5EF4-FFF2-40B4-BE49-F238E27FC236}">
                <a16:creationId xmlns:a16="http://schemas.microsoft.com/office/drawing/2014/main" id="{19E745B4-EC77-4D3F-AD04-925906350E9B}"/>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a:t>Solutions</a:t>
            </a:r>
          </a:p>
        </p:txBody>
      </p:sp>
    </p:spTree>
  </p:cSld>
  <p:clrMap bg1="lt1" tx1="dk1" bg2="lt2" tx2="dk2" accent1="accent1" accent2="accent2" accent3="accent3" accent4="accent4" accent5="accent5" accent6="accent6" hlink="hlink" folHlink="folHlink"/>
  <p:sldLayoutIdLst>
    <p:sldLayoutId id="2147489993" r:id="rId1"/>
    <p:sldLayoutId id="2147490154" r:id="rId2"/>
    <p:sldLayoutId id="2147490155" r:id="rId3"/>
    <p:sldLayoutId id="2147489994" r:id="rId4"/>
    <p:sldLayoutId id="2147490156" r:id="rId5"/>
    <p:sldLayoutId id="2147490157" r:id="rId6"/>
    <p:sldLayoutId id="2147490158" r:id="rId7"/>
    <p:sldLayoutId id="2147489995" r:id="rId8"/>
    <p:sldLayoutId id="2147489996" r:id="rId9"/>
    <p:sldLayoutId id="2147489997" r:id="rId10"/>
    <p:sldLayoutId id="21474899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311" algn="ctr" rtl="0" fontAlgn="base">
        <a:spcBef>
          <a:spcPct val="0"/>
        </a:spcBef>
        <a:spcAft>
          <a:spcPct val="0"/>
        </a:spcAft>
        <a:defRPr sz="4400">
          <a:solidFill>
            <a:schemeClr val="tx2"/>
          </a:solidFill>
          <a:latin typeface="Arial" charset="0"/>
        </a:defRPr>
      </a:lvl6pPr>
      <a:lvl7pPr marL="898605" algn="ctr" rtl="0" fontAlgn="base">
        <a:spcBef>
          <a:spcPct val="0"/>
        </a:spcBef>
        <a:spcAft>
          <a:spcPct val="0"/>
        </a:spcAft>
        <a:defRPr sz="4400">
          <a:solidFill>
            <a:schemeClr val="tx2"/>
          </a:solidFill>
          <a:latin typeface="Arial" charset="0"/>
        </a:defRPr>
      </a:lvl7pPr>
      <a:lvl8pPr marL="1347909" algn="ctr" rtl="0" fontAlgn="base">
        <a:spcBef>
          <a:spcPct val="0"/>
        </a:spcBef>
        <a:spcAft>
          <a:spcPct val="0"/>
        </a:spcAft>
        <a:defRPr sz="4400">
          <a:solidFill>
            <a:schemeClr val="tx2"/>
          </a:solidFill>
          <a:latin typeface="Arial" charset="0"/>
        </a:defRPr>
      </a:lvl8pPr>
      <a:lvl9pPr marL="1797218"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7075" indent="-279400" algn="l" rtl="0" eaLnBrk="0" fontAlgn="base" hangingPunct="0">
        <a:spcBef>
          <a:spcPct val="20000"/>
        </a:spcBef>
        <a:spcAft>
          <a:spcPct val="0"/>
        </a:spcAft>
        <a:buChar char="–"/>
        <a:defRPr sz="2700">
          <a:solidFill>
            <a:schemeClr val="tx1"/>
          </a:solidFill>
          <a:latin typeface="+mn-lt"/>
        </a:defRPr>
      </a:lvl2pPr>
      <a:lvl3pPr marL="1120775" indent="-223838" algn="l" rtl="0" eaLnBrk="0" fontAlgn="base" hangingPunct="0">
        <a:spcBef>
          <a:spcPct val="20000"/>
        </a:spcBef>
        <a:spcAft>
          <a:spcPct val="0"/>
        </a:spcAft>
        <a:buChar char="•"/>
        <a:defRPr sz="2300">
          <a:solidFill>
            <a:schemeClr val="tx1"/>
          </a:solidFill>
          <a:latin typeface="+mn-lt"/>
        </a:defRPr>
      </a:lvl3pPr>
      <a:lvl4pPr marL="1570038" indent="-223838" algn="l" rtl="0" eaLnBrk="0" fontAlgn="base" hangingPunct="0">
        <a:spcBef>
          <a:spcPct val="20000"/>
        </a:spcBef>
        <a:spcAft>
          <a:spcPct val="0"/>
        </a:spcAft>
        <a:buChar char="–"/>
        <a:defRPr sz="2100">
          <a:solidFill>
            <a:schemeClr val="tx1"/>
          </a:solidFill>
          <a:latin typeface="+mn-lt"/>
        </a:defRPr>
      </a:lvl4pPr>
      <a:lvl5pPr marL="2020888" indent="-223838" algn="l" rtl="0" eaLnBrk="0" fontAlgn="base" hangingPunct="0">
        <a:spcBef>
          <a:spcPct val="20000"/>
        </a:spcBef>
        <a:spcAft>
          <a:spcPct val="0"/>
        </a:spcAft>
        <a:buChar char="»"/>
        <a:defRPr sz="2100">
          <a:solidFill>
            <a:schemeClr val="tx1"/>
          </a:solidFill>
          <a:latin typeface="+mn-lt"/>
        </a:defRPr>
      </a:lvl5pPr>
      <a:lvl6pPr marL="2471158" indent="-224626" algn="l" rtl="0" fontAlgn="base">
        <a:spcBef>
          <a:spcPct val="20000"/>
        </a:spcBef>
        <a:spcAft>
          <a:spcPct val="0"/>
        </a:spcAft>
        <a:buChar char="»"/>
        <a:defRPr sz="2100">
          <a:solidFill>
            <a:schemeClr val="tx1"/>
          </a:solidFill>
          <a:latin typeface="+mn-lt"/>
        </a:defRPr>
      </a:lvl6pPr>
      <a:lvl7pPr marL="2920461" indent="-224626" algn="l" rtl="0" fontAlgn="base">
        <a:spcBef>
          <a:spcPct val="20000"/>
        </a:spcBef>
        <a:spcAft>
          <a:spcPct val="0"/>
        </a:spcAft>
        <a:buChar char="»"/>
        <a:defRPr sz="2100">
          <a:solidFill>
            <a:schemeClr val="tx1"/>
          </a:solidFill>
          <a:latin typeface="+mn-lt"/>
        </a:defRPr>
      </a:lvl7pPr>
      <a:lvl8pPr marL="3369753" indent="-224626" algn="l" rtl="0" fontAlgn="base">
        <a:spcBef>
          <a:spcPct val="20000"/>
        </a:spcBef>
        <a:spcAft>
          <a:spcPct val="0"/>
        </a:spcAft>
        <a:buChar char="»"/>
        <a:defRPr sz="2100">
          <a:solidFill>
            <a:schemeClr val="tx1"/>
          </a:solidFill>
          <a:latin typeface="+mn-lt"/>
        </a:defRPr>
      </a:lvl8pPr>
      <a:lvl9pPr marL="3819067" indent="-224626" algn="l" rtl="0" fontAlgn="base">
        <a:spcBef>
          <a:spcPct val="20000"/>
        </a:spcBef>
        <a:spcAft>
          <a:spcPct val="0"/>
        </a:spcAft>
        <a:buChar char="»"/>
        <a:defRPr sz="2100">
          <a:solidFill>
            <a:schemeClr val="tx1"/>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11" descr="ChemPPointcrop">
            <a:extLst>
              <a:ext uri="{FF2B5EF4-FFF2-40B4-BE49-F238E27FC236}">
                <a16:creationId xmlns:a16="http://schemas.microsoft.com/office/drawing/2014/main" id="{4A9DDCDA-ADE2-4326-8DB9-8E2AD6B17A4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8">
            <a:extLst>
              <a:ext uri="{FF2B5EF4-FFF2-40B4-BE49-F238E27FC236}">
                <a16:creationId xmlns:a16="http://schemas.microsoft.com/office/drawing/2014/main" id="{313AFA5E-1646-410B-9D17-CA48855BA4CD}"/>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40" tIns="45520" rIns="91040" bIns="455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D57EAE6D-51C6-4876-9F87-4152E0E8B35A}"/>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p>
            <a:pPr lvl="0"/>
            <a:r>
              <a:rPr lang="en-US" altLang="en-US"/>
              <a:t>Click to edit Master title style</a:t>
            </a:r>
          </a:p>
        </p:txBody>
      </p:sp>
      <p:sp>
        <p:nvSpPr>
          <p:cNvPr id="21509" name="Rectangle 3">
            <a:extLst>
              <a:ext uri="{FF2B5EF4-FFF2-40B4-BE49-F238E27FC236}">
                <a16:creationId xmlns:a16="http://schemas.microsoft.com/office/drawing/2014/main" id="{2948D638-62E6-4092-8BE7-6473BD3B8C0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1510" name="Picture 10" descr="PEA_RGB_bluebg-small">
            <a:extLst>
              <a:ext uri="{FF2B5EF4-FFF2-40B4-BE49-F238E27FC236}">
                <a16:creationId xmlns:a16="http://schemas.microsoft.com/office/drawing/2014/main" id="{DB95A011-D8C4-4052-87F2-2212717D08A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C46FEEBA-A0F2-4853-8594-AF5260EFA5A4}"/>
              </a:ext>
            </a:extLst>
          </p:cNvPr>
          <p:cNvSpPr txBox="1">
            <a:spLocks noChangeArrowheads="1"/>
          </p:cNvSpPr>
          <p:nvPr userDrawn="1"/>
        </p:nvSpPr>
        <p:spPr bwMode="auto">
          <a:xfrm>
            <a:off x="76200" y="76200"/>
            <a:ext cx="5486400" cy="508000"/>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40" tIns="45520" rIns="91040" bIns="45520">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24584" name="Text Box 13">
            <a:extLst>
              <a:ext uri="{FF2B5EF4-FFF2-40B4-BE49-F238E27FC236}">
                <a16:creationId xmlns:a16="http://schemas.microsoft.com/office/drawing/2014/main" id="{C3EA7996-F02D-47D2-9564-271BB507D4D4}"/>
              </a:ext>
            </a:extLst>
          </p:cNvPr>
          <p:cNvSpPr txBox="1">
            <a:spLocks noChangeArrowheads="1"/>
          </p:cNvSpPr>
          <p:nvPr userDrawn="1"/>
        </p:nvSpPr>
        <p:spPr bwMode="auto">
          <a:xfrm>
            <a:off x="0" y="6400800"/>
            <a:ext cx="1371600"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24585" name="Text Box 14">
            <a:extLst>
              <a:ext uri="{FF2B5EF4-FFF2-40B4-BE49-F238E27FC236}">
                <a16:creationId xmlns:a16="http://schemas.microsoft.com/office/drawing/2014/main" id="{F9D55E3A-2797-479D-B24A-DD4A2CF6428C}"/>
              </a:ext>
            </a:extLst>
          </p:cNvPr>
          <p:cNvSpPr txBox="1">
            <a:spLocks noChangeArrowheads="1"/>
          </p:cNvSpPr>
          <p:nvPr userDrawn="1"/>
        </p:nvSpPr>
        <p:spPr bwMode="auto">
          <a:xfrm>
            <a:off x="76200" y="6521450"/>
            <a:ext cx="1524000"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6938BF0D-B554-477B-A75C-1ECA7D15F1A2}"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2BABA97E-A667-4210-A196-34A129864A1B}"/>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202" r:id="rId1"/>
    <p:sldLayoutId id="2147490203" r:id="rId2"/>
    <p:sldLayoutId id="2147490204" r:id="rId3"/>
    <p:sldLayoutId id="2147490205" r:id="rId4"/>
    <p:sldLayoutId id="2147490206" r:id="rId5"/>
    <p:sldLayoutId id="2147490207" r:id="rId6"/>
    <p:sldLayoutId id="2147490208" r:id="rId7"/>
    <p:sldLayoutId id="2147490209" r:id="rId8"/>
    <p:sldLayoutId id="2147490210" r:id="rId9"/>
    <p:sldLayoutId id="2147490211" r:id="rId10"/>
    <p:sldLayoutId id="2147490212" r:id="rId11"/>
    <p:sldLayoutId id="2147490213"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5520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43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6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085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313" indent="-341313" algn="l" rtl="0" eaLnBrk="0" fontAlgn="base" hangingPunct="0">
        <a:spcBef>
          <a:spcPct val="20000"/>
        </a:spcBef>
        <a:spcAft>
          <a:spcPct val="0"/>
        </a:spcAft>
        <a:defRPr sz="3200" kern="1200">
          <a:solidFill>
            <a:schemeClr val="tx1"/>
          </a:solidFill>
          <a:latin typeface="+mn-lt"/>
          <a:ea typeface="+mn-ea"/>
          <a:cs typeface="ＭＳ Ｐゴシック"/>
        </a:defRPr>
      </a:lvl1pPr>
      <a:lvl2pPr marL="738188" indent="-284163" algn="l" rtl="0" eaLnBrk="0" fontAlgn="base" hangingPunct="0">
        <a:spcBef>
          <a:spcPct val="20000"/>
        </a:spcBef>
        <a:spcAft>
          <a:spcPct val="0"/>
        </a:spcAft>
        <a:defRPr sz="2700" kern="1200">
          <a:solidFill>
            <a:schemeClr val="tx1"/>
          </a:solidFill>
          <a:latin typeface="+mn-lt"/>
          <a:ea typeface="+mn-ea"/>
          <a:cs typeface="ＭＳ Ｐゴシック"/>
        </a:defRPr>
      </a:lvl2pPr>
      <a:lvl3pPr marL="1136650"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92263" indent="-227013"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47875" indent="-227013"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503673"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88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09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930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11" descr="ChemPPointcrop">
            <a:extLst>
              <a:ext uri="{FF2B5EF4-FFF2-40B4-BE49-F238E27FC236}">
                <a16:creationId xmlns:a16="http://schemas.microsoft.com/office/drawing/2014/main" id="{C8DF6174-0785-4BDD-9746-E1686F24FE6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8">
            <a:extLst>
              <a:ext uri="{FF2B5EF4-FFF2-40B4-BE49-F238E27FC236}">
                <a16:creationId xmlns:a16="http://schemas.microsoft.com/office/drawing/2014/main" id="{4AD9B47F-59CF-4E01-8C77-C81CF243175E}"/>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D2E5D3D7-5894-44FB-8122-B299658BC529}"/>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22533" name="Rectangle 3">
            <a:extLst>
              <a:ext uri="{FF2B5EF4-FFF2-40B4-BE49-F238E27FC236}">
                <a16:creationId xmlns:a16="http://schemas.microsoft.com/office/drawing/2014/main" id="{1D2F1E1F-B500-44D2-A313-26A83390666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2534" name="Picture 10" descr="PEA_RGB_bluebg-small">
            <a:extLst>
              <a:ext uri="{FF2B5EF4-FFF2-40B4-BE49-F238E27FC236}">
                <a16:creationId xmlns:a16="http://schemas.microsoft.com/office/drawing/2014/main" id="{55FC184B-2A62-444A-985E-F55D2547424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FFEF83F8-9AE8-4ECD-85BD-0B251BBB095F}"/>
              </a:ext>
            </a:extLst>
          </p:cNvPr>
          <p:cNvSpPr txBox="1">
            <a:spLocks noChangeArrowheads="1"/>
          </p:cNvSpPr>
          <p:nvPr userDrawn="1"/>
        </p:nvSpPr>
        <p:spPr bwMode="auto">
          <a:xfrm>
            <a:off x="76200" y="76200"/>
            <a:ext cx="5486400" cy="506413"/>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7176" name="Text Box 13">
            <a:extLst>
              <a:ext uri="{FF2B5EF4-FFF2-40B4-BE49-F238E27FC236}">
                <a16:creationId xmlns:a16="http://schemas.microsoft.com/office/drawing/2014/main" id="{2DED32C8-3DA3-45F1-B099-72085AA3DE6B}"/>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7177" name="Text Box 14">
            <a:extLst>
              <a:ext uri="{FF2B5EF4-FFF2-40B4-BE49-F238E27FC236}">
                <a16:creationId xmlns:a16="http://schemas.microsoft.com/office/drawing/2014/main" id="{8D904438-4D75-4130-93EC-BF78E7F1AB65}"/>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7FE0CA3E-CE2F-434A-84C6-38A97978E60C}"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F63C14E1-6BC6-4E49-9DD1-DB7E28FCFD70}"/>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214" r:id="rId1"/>
    <p:sldLayoutId id="2147490215" r:id="rId2"/>
    <p:sldLayoutId id="2147490216" r:id="rId3"/>
    <p:sldLayoutId id="2147490217" r:id="rId4"/>
    <p:sldLayoutId id="2147490218" r:id="rId5"/>
    <p:sldLayoutId id="2147490219" r:id="rId6"/>
    <p:sldLayoutId id="2147490220" r:id="rId7"/>
    <p:sldLayoutId id="2147490221" r:id="rId8"/>
    <p:sldLayoutId id="2147490222" r:id="rId9"/>
    <p:sldLayoutId id="2147490223" r:id="rId10"/>
    <p:sldLayoutId id="2147490224" r:id="rId11"/>
    <p:sldLayoutId id="2147490225"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79B67DC-7FD9-4E88-B589-D2053637BA6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23555" name="Rectangle 3">
            <a:extLst>
              <a:ext uri="{FF2B5EF4-FFF2-40B4-BE49-F238E27FC236}">
                <a16:creationId xmlns:a16="http://schemas.microsoft.com/office/drawing/2014/main" id="{9502C3C7-0EDC-41E3-A189-6A2FE0A746D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94F75BAD-5F7A-4D8C-8C11-9950699098AB}"/>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843" tIns="44921" rIns="89843" bIns="44921" numCol="1" anchor="t" anchorCtr="0" compatLnSpc="1">
            <a:prstTxWarp prst="textNoShape">
              <a:avLst/>
            </a:prstTxWarp>
          </a:bodyPr>
          <a:lstStyle>
            <a:lvl1pPr algn="r" eaLnBrk="1" hangingPunct="1">
              <a:defRPr sz="1500">
                <a:solidFill>
                  <a:srgbClr val="000000"/>
                </a:solidFill>
              </a:defRPr>
            </a:lvl1pPr>
          </a:lstStyle>
          <a:p>
            <a:pPr>
              <a:defRPr/>
            </a:pPr>
            <a:fld id="{96214918-CD6D-412F-85E4-DDF27C6CA971}" type="slidenum">
              <a:rPr lang="en-US" altLang="en-US"/>
              <a:pPr>
                <a:defRPr/>
              </a:pPr>
              <a:t>‹#›</a:t>
            </a:fld>
            <a:endParaRPr lang="en-US" altLang="en-US"/>
          </a:p>
        </p:txBody>
      </p:sp>
      <p:sp>
        <p:nvSpPr>
          <p:cNvPr id="1031" name="Rectangle 7">
            <a:extLst>
              <a:ext uri="{FF2B5EF4-FFF2-40B4-BE49-F238E27FC236}">
                <a16:creationId xmlns:a16="http://schemas.microsoft.com/office/drawing/2014/main" id="{D831CD3B-F7A1-49F6-A9DA-CB3DBCB2DB41}"/>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90118" r:id="rId1"/>
    <p:sldLayoutId id="2147490226" r:id="rId2"/>
    <p:sldLayoutId id="2147490227" r:id="rId3"/>
    <p:sldLayoutId id="2147490119" r:id="rId4"/>
    <p:sldLayoutId id="2147490228" r:id="rId5"/>
    <p:sldLayoutId id="2147490229" r:id="rId6"/>
    <p:sldLayoutId id="2147490230" r:id="rId7"/>
    <p:sldLayoutId id="2147490120" r:id="rId8"/>
    <p:sldLayoutId id="2147490121" r:id="rId9"/>
    <p:sldLayoutId id="2147490122" r:id="rId10"/>
    <p:sldLayoutId id="214749012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311" algn="ctr" rtl="0" fontAlgn="base">
        <a:spcBef>
          <a:spcPct val="0"/>
        </a:spcBef>
        <a:spcAft>
          <a:spcPct val="0"/>
        </a:spcAft>
        <a:defRPr sz="4400">
          <a:solidFill>
            <a:schemeClr val="tx2"/>
          </a:solidFill>
          <a:latin typeface="Arial" charset="0"/>
        </a:defRPr>
      </a:lvl6pPr>
      <a:lvl7pPr marL="898605" algn="ctr" rtl="0" fontAlgn="base">
        <a:spcBef>
          <a:spcPct val="0"/>
        </a:spcBef>
        <a:spcAft>
          <a:spcPct val="0"/>
        </a:spcAft>
        <a:defRPr sz="4400">
          <a:solidFill>
            <a:schemeClr val="tx2"/>
          </a:solidFill>
          <a:latin typeface="Arial" charset="0"/>
        </a:defRPr>
      </a:lvl7pPr>
      <a:lvl8pPr marL="1347909" algn="ctr" rtl="0" fontAlgn="base">
        <a:spcBef>
          <a:spcPct val="0"/>
        </a:spcBef>
        <a:spcAft>
          <a:spcPct val="0"/>
        </a:spcAft>
        <a:defRPr sz="4400">
          <a:solidFill>
            <a:schemeClr val="tx2"/>
          </a:solidFill>
          <a:latin typeface="Arial" charset="0"/>
        </a:defRPr>
      </a:lvl8pPr>
      <a:lvl9pPr marL="1797218"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7075" indent="-279400" algn="l" rtl="0" eaLnBrk="0" fontAlgn="base" hangingPunct="0">
        <a:spcBef>
          <a:spcPct val="20000"/>
        </a:spcBef>
        <a:spcAft>
          <a:spcPct val="0"/>
        </a:spcAft>
        <a:buChar char="–"/>
        <a:defRPr sz="2700">
          <a:solidFill>
            <a:schemeClr val="tx1"/>
          </a:solidFill>
          <a:latin typeface="+mn-lt"/>
        </a:defRPr>
      </a:lvl2pPr>
      <a:lvl3pPr marL="1120775" indent="-223838" algn="l" rtl="0" eaLnBrk="0" fontAlgn="base" hangingPunct="0">
        <a:spcBef>
          <a:spcPct val="20000"/>
        </a:spcBef>
        <a:spcAft>
          <a:spcPct val="0"/>
        </a:spcAft>
        <a:buChar char="•"/>
        <a:defRPr sz="2300">
          <a:solidFill>
            <a:schemeClr val="tx1"/>
          </a:solidFill>
          <a:latin typeface="+mn-lt"/>
        </a:defRPr>
      </a:lvl3pPr>
      <a:lvl4pPr marL="1570038" indent="-223838" algn="l" rtl="0" eaLnBrk="0" fontAlgn="base" hangingPunct="0">
        <a:spcBef>
          <a:spcPct val="20000"/>
        </a:spcBef>
        <a:spcAft>
          <a:spcPct val="0"/>
        </a:spcAft>
        <a:buChar char="–"/>
        <a:defRPr sz="2100">
          <a:solidFill>
            <a:schemeClr val="tx1"/>
          </a:solidFill>
          <a:latin typeface="+mn-lt"/>
        </a:defRPr>
      </a:lvl4pPr>
      <a:lvl5pPr marL="2020888" indent="-223838" algn="l" rtl="0" eaLnBrk="0" fontAlgn="base" hangingPunct="0">
        <a:spcBef>
          <a:spcPct val="20000"/>
        </a:spcBef>
        <a:spcAft>
          <a:spcPct val="0"/>
        </a:spcAft>
        <a:buChar char="»"/>
        <a:defRPr sz="2100">
          <a:solidFill>
            <a:schemeClr val="tx1"/>
          </a:solidFill>
          <a:latin typeface="+mn-lt"/>
        </a:defRPr>
      </a:lvl5pPr>
      <a:lvl6pPr marL="2471158" indent="-224626" algn="l" rtl="0" fontAlgn="base">
        <a:spcBef>
          <a:spcPct val="20000"/>
        </a:spcBef>
        <a:spcAft>
          <a:spcPct val="0"/>
        </a:spcAft>
        <a:buChar char="»"/>
        <a:defRPr sz="2100">
          <a:solidFill>
            <a:schemeClr val="tx1"/>
          </a:solidFill>
          <a:latin typeface="+mn-lt"/>
        </a:defRPr>
      </a:lvl6pPr>
      <a:lvl7pPr marL="2920461" indent="-224626" algn="l" rtl="0" fontAlgn="base">
        <a:spcBef>
          <a:spcPct val="20000"/>
        </a:spcBef>
        <a:spcAft>
          <a:spcPct val="0"/>
        </a:spcAft>
        <a:buChar char="»"/>
        <a:defRPr sz="2100">
          <a:solidFill>
            <a:schemeClr val="tx1"/>
          </a:solidFill>
          <a:latin typeface="+mn-lt"/>
        </a:defRPr>
      </a:lvl7pPr>
      <a:lvl8pPr marL="3369753" indent="-224626" algn="l" rtl="0" fontAlgn="base">
        <a:spcBef>
          <a:spcPct val="20000"/>
        </a:spcBef>
        <a:spcAft>
          <a:spcPct val="0"/>
        </a:spcAft>
        <a:buChar char="»"/>
        <a:defRPr sz="2100">
          <a:solidFill>
            <a:schemeClr val="tx1"/>
          </a:solidFill>
          <a:latin typeface="+mn-lt"/>
        </a:defRPr>
      </a:lvl8pPr>
      <a:lvl9pPr marL="3819067" indent="-224626" algn="l" rtl="0" fontAlgn="base">
        <a:spcBef>
          <a:spcPct val="20000"/>
        </a:spcBef>
        <a:spcAft>
          <a:spcPct val="0"/>
        </a:spcAft>
        <a:buChar char="»"/>
        <a:defRPr sz="2100">
          <a:solidFill>
            <a:schemeClr val="tx1"/>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E8D22F-E524-49B9-9010-029FD7FA8E39}"/>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24579" name="Rectangle 3">
            <a:extLst>
              <a:ext uri="{FF2B5EF4-FFF2-40B4-BE49-F238E27FC236}">
                <a16:creationId xmlns:a16="http://schemas.microsoft.com/office/drawing/2014/main" id="{6C42FDC1-2E55-4C3E-8FAF-CF538656DFE6}"/>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4580" name="TextBox 1">
            <a:extLst>
              <a:ext uri="{FF2B5EF4-FFF2-40B4-BE49-F238E27FC236}">
                <a16:creationId xmlns:a16="http://schemas.microsoft.com/office/drawing/2014/main" id="{F0E098EA-B982-451B-B776-A75130FD2228}"/>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480" tIns="95746" rIns="191480" bIns="95746">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124" r:id="rId1"/>
    <p:sldLayoutId id="2147490125" r:id="rId2"/>
    <p:sldLayoutId id="2147490126" r:id="rId3"/>
    <p:sldLayoutId id="2147490127" r:id="rId4"/>
    <p:sldLayoutId id="2147490128" r:id="rId5"/>
    <p:sldLayoutId id="2147490129" r:id="rId6"/>
    <p:sldLayoutId id="2147490130" r:id="rId7"/>
    <p:sldLayoutId id="2147490231" r:id="rId8"/>
    <p:sldLayoutId id="2147490232" r:id="rId9"/>
    <p:sldLayoutId id="2147490131" r:id="rId10"/>
  </p:sldLayoutIdLst>
  <p:hf sldNum="0" hdr="0" dt="0"/>
  <p:txStyles>
    <p:titleStyle>
      <a:lvl1pPr marL="1139825" indent="-11398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825" indent="-1139825" algn="l" rtl="0" eaLnBrk="0" fontAlgn="base" hangingPunct="0">
        <a:lnSpc>
          <a:spcPct val="95000"/>
        </a:lnSpc>
        <a:spcBef>
          <a:spcPct val="0"/>
        </a:spcBef>
        <a:spcAft>
          <a:spcPct val="0"/>
        </a:spcAft>
        <a:defRPr sz="2900" b="1">
          <a:solidFill>
            <a:schemeClr val="bg2"/>
          </a:solidFill>
          <a:latin typeface="Arial" charset="0"/>
        </a:defRPr>
      </a:lvl2pPr>
      <a:lvl3pPr marL="1139825" indent="-1139825" algn="l" rtl="0" eaLnBrk="0" fontAlgn="base" hangingPunct="0">
        <a:lnSpc>
          <a:spcPct val="95000"/>
        </a:lnSpc>
        <a:spcBef>
          <a:spcPct val="0"/>
        </a:spcBef>
        <a:spcAft>
          <a:spcPct val="0"/>
        </a:spcAft>
        <a:defRPr sz="2900" b="1">
          <a:solidFill>
            <a:schemeClr val="bg2"/>
          </a:solidFill>
          <a:latin typeface="Arial" charset="0"/>
        </a:defRPr>
      </a:lvl3pPr>
      <a:lvl4pPr marL="1139825" indent="-1139825" algn="l" rtl="0" eaLnBrk="0" fontAlgn="base" hangingPunct="0">
        <a:lnSpc>
          <a:spcPct val="95000"/>
        </a:lnSpc>
        <a:spcBef>
          <a:spcPct val="0"/>
        </a:spcBef>
        <a:spcAft>
          <a:spcPct val="0"/>
        </a:spcAft>
        <a:defRPr sz="2900" b="1">
          <a:solidFill>
            <a:schemeClr val="bg2"/>
          </a:solidFill>
          <a:latin typeface="Arial" charset="0"/>
        </a:defRPr>
      </a:lvl4pPr>
      <a:lvl5pPr marL="1139825" indent="-1139825" algn="l" rtl="0" eaLnBrk="0" fontAlgn="base" hangingPunct="0">
        <a:lnSpc>
          <a:spcPct val="95000"/>
        </a:lnSpc>
        <a:spcBef>
          <a:spcPct val="0"/>
        </a:spcBef>
        <a:spcAft>
          <a:spcPct val="0"/>
        </a:spcAft>
        <a:defRPr sz="2900" b="1">
          <a:solidFill>
            <a:schemeClr val="bg2"/>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7488"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6288" indent="-225425" algn="l" rtl="0" eaLnBrk="0" fontAlgn="base" hangingPunct="0">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C50FAB-176D-4AD3-B24A-EFC7F71BA055}"/>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6042" tIns="134247" rIns="326042" bIns="134247" numCol="1" anchor="ctr" anchorCtr="0" compatLnSpc="1">
            <a:prstTxWarp prst="textNoShape">
              <a:avLst/>
            </a:prstTxWarp>
            <a:noAutofit/>
          </a:bodyPr>
          <a:lstStyle/>
          <a:p>
            <a:pPr lvl="0"/>
            <a:r>
              <a:rPr lang="en-US" dirty="0"/>
              <a:t>Click to edit Master title style</a:t>
            </a:r>
          </a:p>
        </p:txBody>
      </p:sp>
      <p:sp>
        <p:nvSpPr>
          <p:cNvPr id="25603" name="Rectangle 3">
            <a:extLst>
              <a:ext uri="{FF2B5EF4-FFF2-40B4-BE49-F238E27FC236}">
                <a16:creationId xmlns:a16="http://schemas.microsoft.com/office/drawing/2014/main" id="{89DF6F10-AACE-449A-9A2C-07825C67AD9C}"/>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18" tIns="191788" rIns="345218" bIns="1917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5604" name="TextBox 1">
            <a:extLst>
              <a:ext uri="{FF2B5EF4-FFF2-40B4-BE49-F238E27FC236}">
                <a16:creationId xmlns:a16="http://schemas.microsoft.com/office/drawing/2014/main" id="{CE426405-FD17-4718-92FB-5F62D4DE7110}"/>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88" tIns="95902" rIns="191788" bIns="95902">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132" r:id="rId1"/>
    <p:sldLayoutId id="2147490133" r:id="rId2"/>
    <p:sldLayoutId id="2147490134" r:id="rId3"/>
    <p:sldLayoutId id="2147490135" r:id="rId4"/>
    <p:sldLayoutId id="2147490136" r:id="rId5"/>
    <p:sldLayoutId id="2147490137" r:id="rId6"/>
    <p:sldLayoutId id="2147490138" r:id="rId7"/>
    <p:sldLayoutId id="2147490233" r:id="rId8"/>
    <p:sldLayoutId id="2147490234" r:id="rId9"/>
    <p:sldLayoutId id="2147490139" r:id="rId10"/>
  </p:sldLayoutIdLst>
  <p:hf sldNum="0" hdr="0" dt="0"/>
  <p:txStyles>
    <p:titleStyle>
      <a:lvl1pPr marL="1141413" indent="-11414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1413" indent="-1141413" algn="l" rtl="0" eaLnBrk="0" fontAlgn="base" hangingPunct="0">
        <a:lnSpc>
          <a:spcPct val="95000"/>
        </a:lnSpc>
        <a:spcBef>
          <a:spcPct val="0"/>
        </a:spcBef>
        <a:spcAft>
          <a:spcPct val="0"/>
        </a:spcAft>
        <a:defRPr sz="2900" b="1">
          <a:solidFill>
            <a:schemeClr val="bg2"/>
          </a:solidFill>
          <a:latin typeface="Arial" charset="0"/>
        </a:defRPr>
      </a:lvl2pPr>
      <a:lvl3pPr marL="1141413" indent="-1141413" algn="l" rtl="0" eaLnBrk="0" fontAlgn="base" hangingPunct="0">
        <a:lnSpc>
          <a:spcPct val="95000"/>
        </a:lnSpc>
        <a:spcBef>
          <a:spcPct val="0"/>
        </a:spcBef>
        <a:spcAft>
          <a:spcPct val="0"/>
        </a:spcAft>
        <a:defRPr sz="2900" b="1">
          <a:solidFill>
            <a:schemeClr val="bg2"/>
          </a:solidFill>
          <a:latin typeface="Arial" charset="0"/>
        </a:defRPr>
      </a:lvl3pPr>
      <a:lvl4pPr marL="1141413" indent="-1141413" algn="l" rtl="0" eaLnBrk="0" fontAlgn="base" hangingPunct="0">
        <a:lnSpc>
          <a:spcPct val="95000"/>
        </a:lnSpc>
        <a:spcBef>
          <a:spcPct val="0"/>
        </a:spcBef>
        <a:spcAft>
          <a:spcPct val="0"/>
        </a:spcAft>
        <a:defRPr sz="2900" b="1">
          <a:solidFill>
            <a:schemeClr val="bg2"/>
          </a:solidFill>
          <a:latin typeface="Arial" charset="0"/>
        </a:defRPr>
      </a:lvl4pPr>
      <a:lvl5pPr marL="1141413" indent="-1141413" algn="l" rtl="0" eaLnBrk="0" fontAlgn="base" hangingPunct="0">
        <a:lnSpc>
          <a:spcPct val="95000"/>
        </a:lnSpc>
        <a:spcBef>
          <a:spcPct val="0"/>
        </a:spcBef>
        <a:spcAft>
          <a:spcPct val="0"/>
        </a:spcAft>
        <a:defRPr sz="2900" b="1">
          <a:solidFill>
            <a:schemeClr val="bg2"/>
          </a:solidFill>
          <a:latin typeface="Arial" charset="0"/>
        </a:defRPr>
      </a:lvl5pPr>
      <a:lvl6pPr marL="456149" algn="l" rtl="0" eaLnBrk="1" fontAlgn="base" hangingPunct="1">
        <a:spcBef>
          <a:spcPct val="0"/>
        </a:spcBef>
        <a:spcAft>
          <a:spcPct val="0"/>
        </a:spcAft>
        <a:defRPr sz="3200" b="1">
          <a:solidFill>
            <a:srgbClr val="2877C4"/>
          </a:solidFill>
          <a:latin typeface="Arial" charset="0"/>
        </a:defRPr>
      </a:lvl6pPr>
      <a:lvl7pPr marL="912302" algn="l" rtl="0" eaLnBrk="1" fontAlgn="base" hangingPunct="1">
        <a:spcBef>
          <a:spcPct val="0"/>
        </a:spcBef>
        <a:spcAft>
          <a:spcPct val="0"/>
        </a:spcAft>
        <a:defRPr sz="3200" b="1">
          <a:solidFill>
            <a:srgbClr val="2877C4"/>
          </a:solidFill>
          <a:latin typeface="Arial" charset="0"/>
        </a:defRPr>
      </a:lvl7pPr>
      <a:lvl8pPr marL="1368461" algn="l" rtl="0" eaLnBrk="1" fontAlgn="base" hangingPunct="1">
        <a:spcBef>
          <a:spcPct val="0"/>
        </a:spcBef>
        <a:spcAft>
          <a:spcPct val="0"/>
        </a:spcAft>
        <a:defRPr sz="3200" b="1">
          <a:solidFill>
            <a:srgbClr val="2877C4"/>
          </a:solidFill>
          <a:latin typeface="Arial" charset="0"/>
        </a:defRPr>
      </a:lvl8pPr>
      <a:lvl9pPr marL="182461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9075"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51050" indent="-225425" algn="l" rtl="0" eaLnBrk="0" fontAlgn="base" hangingPunct="0">
        <a:lnSpc>
          <a:spcPct val="115000"/>
        </a:lnSpc>
        <a:spcBef>
          <a:spcPct val="20000"/>
        </a:spcBef>
        <a:spcAft>
          <a:spcPct val="0"/>
        </a:spcAft>
        <a:buChar char="»"/>
        <a:defRPr sz="2100">
          <a:solidFill>
            <a:srgbClr val="000000"/>
          </a:solidFill>
          <a:latin typeface="+mn-lt"/>
        </a:defRPr>
      </a:lvl5pPr>
      <a:lvl6pPr marL="2507256" indent="-226487" algn="l" rtl="0" eaLnBrk="1" fontAlgn="base" hangingPunct="1">
        <a:lnSpc>
          <a:spcPct val="115000"/>
        </a:lnSpc>
        <a:spcBef>
          <a:spcPct val="20000"/>
        </a:spcBef>
        <a:spcAft>
          <a:spcPct val="0"/>
        </a:spcAft>
        <a:buChar char="»"/>
        <a:defRPr sz="2100">
          <a:solidFill>
            <a:srgbClr val="000000"/>
          </a:solidFill>
          <a:latin typeface="+mn-lt"/>
        </a:defRPr>
      </a:lvl6pPr>
      <a:lvl7pPr marL="2963407" indent="-226487" algn="l" rtl="0" eaLnBrk="1" fontAlgn="base" hangingPunct="1">
        <a:lnSpc>
          <a:spcPct val="115000"/>
        </a:lnSpc>
        <a:spcBef>
          <a:spcPct val="20000"/>
        </a:spcBef>
        <a:spcAft>
          <a:spcPct val="0"/>
        </a:spcAft>
        <a:buChar char="»"/>
        <a:defRPr sz="2100">
          <a:solidFill>
            <a:srgbClr val="000000"/>
          </a:solidFill>
          <a:latin typeface="+mn-lt"/>
        </a:defRPr>
      </a:lvl7pPr>
      <a:lvl8pPr marL="3419562" indent="-226487" algn="l" rtl="0" eaLnBrk="1" fontAlgn="base" hangingPunct="1">
        <a:lnSpc>
          <a:spcPct val="115000"/>
        </a:lnSpc>
        <a:spcBef>
          <a:spcPct val="20000"/>
        </a:spcBef>
        <a:spcAft>
          <a:spcPct val="0"/>
        </a:spcAft>
        <a:buChar char="»"/>
        <a:defRPr sz="2100">
          <a:solidFill>
            <a:srgbClr val="000000"/>
          </a:solidFill>
          <a:latin typeface="+mn-lt"/>
        </a:defRPr>
      </a:lvl8pPr>
      <a:lvl9pPr marL="3875716" indent="-22648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302" rtl="0" eaLnBrk="1" latinLnBrk="0" hangingPunct="1">
        <a:defRPr sz="1900" kern="1200">
          <a:solidFill>
            <a:schemeClr val="tx1"/>
          </a:solidFill>
          <a:latin typeface="+mn-lt"/>
          <a:ea typeface="+mn-ea"/>
          <a:cs typeface="+mn-cs"/>
        </a:defRPr>
      </a:lvl1pPr>
      <a:lvl2pPr marL="456149" algn="l" defTabSz="912302" rtl="0" eaLnBrk="1" latinLnBrk="0" hangingPunct="1">
        <a:defRPr sz="1900" kern="1200">
          <a:solidFill>
            <a:schemeClr val="tx1"/>
          </a:solidFill>
          <a:latin typeface="+mn-lt"/>
          <a:ea typeface="+mn-ea"/>
          <a:cs typeface="+mn-cs"/>
        </a:defRPr>
      </a:lvl2pPr>
      <a:lvl3pPr marL="912302" algn="l" defTabSz="912302" rtl="0" eaLnBrk="1" latinLnBrk="0" hangingPunct="1">
        <a:defRPr sz="1900" kern="1200">
          <a:solidFill>
            <a:schemeClr val="tx1"/>
          </a:solidFill>
          <a:latin typeface="+mn-lt"/>
          <a:ea typeface="+mn-ea"/>
          <a:cs typeface="+mn-cs"/>
        </a:defRPr>
      </a:lvl3pPr>
      <a:lvl4pPr marL="1368461" algn="l" defTabSz="912302" rtl="0" eaLnBrk="1" latinLnBrk="0" hangingPunct="1">
        <a:defRPr sz="1900" kern="1200">
          <a:solidFill>
            <a:schemeClr val="tx1"/>
          </a:solidFill>
          <a:latin typeface="+mn-lt"/>
          <a:ea typeface="+mn-ea"/>
          <a:cs typeface="+mn-cs"/>
        </a:defRPr>
      </a:lvl4pPr>
      <a:lvl5pPr marL="1824618" algn="l" defTabSz="912302" rtl="0" eaLnBrk="1" latinLnBrk="0" hangingPunct="1">
        <a:defRPr sz="1900" kern="1200">
          <a:solidFill>
            <a:schemeClr val="tx1"/>
          </a:solidFill>
          <a:latin typeface="+mn-lt"/>
          <a:ea typeface="+mn-ea"/>
          <a:cs typeface="+mn-cs"/>
        </a:defRPr>
      </a:lvl5pPr>
      <a:lvl6pPr marL="2280767" algn="l" defTabSz="912302" rtl="0" eaLnBrk="1" latinLnBrk="0" hangingPunct="1">
        <a:defRPr sz="1900" kern="1200">
          <a:solidFill>
            <a:schemeClr val="tx1"/>
          </a:solidFill>
          <a:latin typeface="+mn-lt"/>
          <a:ea typeface="+mn-ea"/>
          <a:cs typeface="+mn-cs"/>
        </a:defRPr>
      </a:lvl6pPr>
      <a:lvl7pPr marL="2736918" algn="l" defTabSz="912302" rtl="0" eaLnBrk="1" latinLnBrk="0" hangingPunct="1">
        <a:defRPr sz="1900" kern="1200">
          <a:solidFill>
            <a:schemeClr val="tx1"/>
          </a:solidFill>
          <a:latin typeface="+mn-lt"/>
          <a:ea typeface="+mn-ea"/>
          <a:cs typeface="+mn-cs"/>
        </a:defRPr>
      </a:lvl7pPr>
      <a:lvl8pPr marL="3193067" algn="l" defTabSz="912302" rtl="0" eaLnBrk="1" latinLnBrk="0" hangingPunct="1">
        <a:defRPr sz="1900" kern="1200">
          <a:solidFill>
            <a:schemeClr val="tx1"/>
          </a:solidFill>
          <a:latin typeface="+mn-lt"/>
          <a:ea typeface="+mn-ea"/>
          <a:cs typeface="+mn-cs"/>
        </a:defRPr>
      </a:lvl8pPr>
      <a:lvl9pPr marL="3649224" algn="l" defTabSz="912302"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A86D2C9-F37E-4FB1-B465-B2D2760467E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6FE03B1A-3559-4A1D-8342-57772B00D53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6F4416FC-9907-494C-B8BB-D87CD0FF566F}"/>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843" tIns="44921" rIns="89843" bIns="44921" numCol="1" anchor="t" anchorCtr="0" compatLnSpc="1">
            <a:prstTxWarp prst="textNoShape">
              <a:avLst/>
            </a:prstTxWarp>
          </a:bodyPr>
          <a:lstStyle>
            <a:lvl1pPr algn="r" eaLnBrk="1" hangingPunct="1">
              <a:defRPr sz="1500">
                <a:solidFill>
                  <a:srgbClr val="000000"/>
                </a:solidFill>
              </a:defRPr>
            </a:lvl1pPr>
          </a:lstStyle>
          <a:p>
            <a:pPr>
              <a:defRPr/>
            </a:pPr>
            <a:fld id="{F0E5BCD4-0E13-4CAD-A261-0191BF4EBE4E}" type="slidenum">
              <a:rPr lang="en-US" altLang="en-US"/>
              <a:pPr>
                <a:defRPr/>
              </a:pPr>
              <a:t>‹#›</a:t>
            </a:fld>
            <a:endParaRPr lang="en-US" altLang="en-US"/>
          </a:p>
        </p:txBody>
      </p:sp>
      <p:sp>
        <p:nvSpPr>
          <p:cNvPr id="1031" name="Rectangle 7">
            <a:extLst>
              <a:ext uri="{FF2B5EF4-FFF2-40B4-BE49-F238E27FC236}">
                <a16:creationId xmlns:a16="http://schemas.microsoft.com/office/drawing/2014/main" id="{164B7DCD-BC08-41FD-8A8A-DC20537A6472}"/>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90140" r:id="rId1"/>
    <p:sldLayoutId id="2147490235" r:id="rId2"/>
    <p:sldLayoutId id="2147490236" r:id="rId3"/>
    <p:sldLayoutId id="2147490141" r:id="rId4"/>
    <p:sldLayoutId id="2147490237" r:id="rId5"/>
    <p:sldLayoutId id="2147490238" r:id="rId6"/>
    <p:sldLayoutId id="2147490239" r:id="rId7"/>
    <p:sldLayoutId id="2147490142" r:id="rId8"/>
    <p:sldLayoutId id="2147490143" r:id="rId9"/>
    <p:sldLayoutId id="2147490144" r:id="rId10"/>
    <p:sldLayoutId id="214749014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311" algn="ctr" rtl="0" fontAlgn="base">
        <a:spcBef>
          <a:spcPct val="0"/>
        </a:spcBef>
        <a:spcAft>
          <a:spcPct val="0"/>
        </a:spcAft>
        <a:defRPr sz="4400">
          <a:solidFill>
            <a:schemeClr val="tx2"/>
          </a:solidFill>
          <a:latin typeface="Arial" charset="0"/>
        </a:defRPr>
      </a:lvl6pPr>
      <a:lvl7pPr marL="898605" algn="ctr" rtl="0" fontAlgn="base">
        <a:spcBef>
          <a:spcPct val="0"/>
        </a:spcBef>
        <a:spcAft>
          <a:spcPct val="0"/>
        </a:spcAft>
        <a:defRPr sz="4400">
          <a:solidFill>
            <a:schemeClr val="tx2"/>
          </a:solidFill>
          <a:latin typeface="Arial" charset="0"/>
        </a:defRPr>
      </a:lvl7pPr>
      <a:lvl8pPr marL="1347909" algn="ctr" rtl="0" fontAlgn="base">
        <a:spcBef>
          <a:spcPct val="0"/>
        </a:spcBef>
        <a:spcAft>
          <a:spcPct val="0"/>
        </a:spcAft>
        <a:defRPr sz="4400">
          <a:solidFill>
            <a:schemeClr val="tx2"/>
          </a:solidFill>
          <a:latin typeface="Arial" charset="0"/>
        </a:defRPr>
      </a:lvl8pPr>
      <a:lvl9pPr marL="1797218"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7075" indent="-279400" algn="l" rtl="0" eaLnBrk="0" fontAlgn="base" hangingPunct="0">
        <a:spcBef>
          <a:spcPct val="20000"/>
        </a:spcBef>
        <a:spcAft>
          <a:spcPct val="0"/>
        </a:spcAft>
        <a:buChar char="–"/>
        <a:defRPr sz="2700">
          <a:solidFill>
            <a:schemeClr val="tx1"/>
          </a:solidFill>
          <a:latin typeface="+mn-lt"/>
        </a:defRPr>
      </a:lvl2pPr>
      <a:lvl3pPr marL="1120775" indent="-223838" algn="l" rtl="0" eaLnBrk="0" fontAlgn="base" hangingPunct="0">
        <a:spcBef>
          <a:spcPct val="20000"/>
        </a:spcBef>
        <a:spcAft>
          <a:spcPct val="0"/>
        </a:spcAft>
        <a:buChar char="•"/>
        <a:defRPr sz="2300">
          <a:solidFill>
            <a:schemeClr val="tx1"/>
          </a:solidFill>
          <a:latin typeface="+mn-lt"/>
        </a:defRPr>
      </a:lvl3pPr>
      <a:lvl4pPr marL="1570038" indent="-223838" algn="l" rtl="0" eaLnBrk="0" fontAlgn="base" hangingPunct="0">
        <a:spcBef>
          <a:spcPct val="20000"/>
        </a:spcBef>
        <a:spcAft>
          <a:spcPct val="0"/>
        </a:spcAft>
        <a:buChar char="–"/>
        <a:defRPr sz="2100">
          <a:solidFill>
            <a:schemeClr val="tx1"/>
          </a:solidFill>
          <a:latin typeface="+mn-lt"/>
        </a:defRPr>
      </a:lvl4pPr>
      <a:lvl5pPr marL="2020888" indent="-223838" algn="l" rtl="0" eaLnBrk="0" fontAlgn="base" hangingPunct="0">
        <a:spcBef>
          <a:spcPct val="20000"/>
        </a:spcBef>
        <a:spcAft>
          <a:spcPct val="0"/>
        </a:spcAft>
        <a:buChar char="»"/>
        <a:defRPr sz="2100">
          <a:solidFill>
            <a:schemeClr val="tx1"/>
          </a:solidFill>
          <a:latin typeface="+mn-lt"/>
        </a:defRPr>
      </a:lvl5pPr>
      <a:lvl6pPr marL="2471158" indent="-224626" algn="l" rtl="0" fontAlgn="base">
        <a:spcBef>
          <a:spcPct val="20000"/>
        </a:spcBef>
        <a:spcAft>
          <a:spcPct val="0"/>
        </a:spcAft>
        <a:buChar char="»"/>
        <a:defRPr sz="2100">
          <a:solidFill>
            <a:schemeClr val="tx1"/>
          </a:solidFill>
          <a:latin typeface="+mn-lt"/>
        </a:defRPr>
      </a:lvl6pPr>
      <a:lvl7pPr marL="2920461" indent="-224626" algn="l" rtl="0" fontAlgn="base">
        <a:spcBef>
          <a:spcPct val="20000"/>
        </a:spcBef>
        <a:spcAft>
          <a:spcPct val="0"/>
        </a:spcAft>
        <a:buChar char="»"/>
        <a:defRPr sz="2100">
          <a:solidFill>
            <a:schemeClr val="tx1"/>
          </a:solidFill>
          <a:latin typeface="+mn-lt"/>
        </a:defRPr>
      </a:lvl7pPr>
      <a:lvl8pPr marL="3369753" indent="-224626" algn="l" rtl="0" fontAlgn="base">
        <a:spcBef>
          <a:spcPct val="20000"/>
        </a:spcBef>
        <a:spcAft>
          <a:spcPct val="0"/>
        </a:spcAft>
        <a:buChar char="»"/>
        <a:defRPr sz="2100">
          <a:solidFill>
            <a:schemeClr val="tx1"/>
          </a:solidFill>
          <a:latin typeface="+mn-lt"/>
        </a:defRPr>
      </a:lvl8pPr>
      <a:lvl9pPr marL="3819067" indent="-224626" algn="l" rtl="0" fontAlgn="base">
        <a:spcBef>
          <a:spcPct val="20000"/>
        </a:spcBef>
        <a:spcAft>
          <a:spcPct val="0"/>
        </a:spcAft>
        <a:buChar char="»"/>
        <a:defRPr sz="2100">
          <a:solidFill>
            <a:schemeClr val="tx1"/>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839B1E7-A20E-4210-B77C-5DB5D3A43417}"/>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27651" name="Rectangle 3">
            <a:extLst>
              <a:ext uri="{FF2B5EF4-FFF2-40B4-BE49-F238E27FC236}">
                <a16:creationId xmlns:a16="http://schemas.microsoft.com/office/drawing/2014/main" id="{3155FC60-084A-4D91-8835-E9B4E301ED9F}"/>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7652" name="TextBox 1">
            <a:extLst>
              <a:ext uri="{FF2B5EF4-FFF2-40B4-BE49-F238E27FC236}">
                <a16:creationId xmlns:a16="http://schemas.microsoft.com/office/drawing/2014/main" id="{C547E7E2-DB1D-4927-8895-64D0E257CE60}"/>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097" tIns="96049" rIns="192097" bIns="96049">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146" r:id="rId1"/>
    <p:sldLayoutId id="2147490147" r:id="rId2"/>
    <p:sldLayoutId id="2147490148" r:id="rId3"/>
    <p:sldLayoutId id="2147490149" r:id="rId4"/>
    <p:sldLayoutId id="2147490150" r:id="rId5"/>
    <p:sldLayoutId id="2147490151" r:id="rId6"/>
    <p:sldLayoutId id="2147490152" r:id="rId7"/>
    <p:sldLayoutId id="2147490240" r:id="rId8"/>
    <p:sldLayoutId id="2147490241" r:id="rId9"/>
    <p:sldLayoutId id="2147490153" r:id="rId10"/>
  </p:sldLayoutIdLst>
  <p:hf sldNum="0" hdr="0" dt="0"/>
  <p:txStyles>
    <p:titleStyle>
      <a:lvl1pPr marL="1143000" indent="-114300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000" indent="-1143000" algn="l" rtl="0" eaLnBrk="0" fontAlgn="base" hangingPunct="0">
        <a:lnSpc>
          <a:spcPct val="95000"/>
        </a:lnSpc>
        <a:spcBef>
          <a:spcPct val="0"/>
        </a:spcBef>
        <a:spcAft>
          <a:spcPct val="0"/>
        </a:spcAft>
        <a:defRPr sz="2900" b="1">
          <a:solidFill>
            <a:schemeClr val="bg2"/>
          </a:solidFill>
          <a:latin typeface="Arial" charset="0"/>
        </a:defRPr>
      </a:lvl2pPr>
      <a:lvl3pPr marL="1143000" indent="-1143000" algn="l" rtl="0" eaLnBrk="0" fontAlgn="base" hangingPunct="0">
        <a:lnSpc>
          <a:spcPct val="95000"/>
        </a:lnSpc>
        <a:spcBef>
          <a:spcPct val="0"/>
        </a:spcBef>
        <a:spcAft>
          <a:spcPct val="0"/>
        </a:spcAft>
        <a:defRPr sz="2900" b="1">
          <a:solidFill>
            <a:schemeClr val="bg2"/>
          </a:solidFill>
          <a:latin typeface="Arial" charset="0"/>
        </a:defRPr>
      </a:lvl3pPr>
      <a:lvl4pPr marL="1143000" indent="-1143000" algn="l" rtl="0" eaLnBrk="0" fontAlgn="base" hangingPunct="0">
        <a:lnSpc>
          <a:spcPct val="95000"/>
        </a:lnSpc>
        <a:spcBef>
          <a:spcPct val="0"/>
        </a:spcBef>
        <a:spcAft>
          <a:spcPct val="0"/>
        </a:spcAft>
        <a:defRPr sz="2900" b="1">
          <a:solidFill>
            <a:schemeClr val="bg2"/>
          </a:solidFill>
          <a:latin typeface="Arial" charset="0"/>
        </a:defRPr>
      </a:lvl4pPr>
      <a:lvl5pPr marL="1143000" indent="-1143000"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6538" indent="-236538"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6713" indent="-36671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92250"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54225" indent="-225425"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descr="ChemPPointcrop">
            <a:extLst>
              <a:ext uri="{FF2B5EF4-FFF2-40B4-BE49-F238E27FC236}">
                <a16:creationId xmlns:a16="http://schemas.microsoft.com/office/drawing/2014/main" id="{7CACC58B-C3A5-47A6-AB4A-20D5DB70BA6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a:extLst>
              <a:ext uri="{FF2B5EF4-FFF2-40B4-BE49-F238E27FC236}">
                <a16:creationId xmlns:a16="http://schemas.microsoft.com/office/drawing/2014/main" id="{2750848C-D215-484F-AB8A-B9A8DAA5467E}"/>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4DD30E7F-2333-4607-BFDF-319E80DCE5FC}"/>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3077" name="Rectangle 3">
            <a:extLst>
              <a:ext uri="{FF2B5EF4-FFF2-40B4-BE49-F238E27FC236}">
                <a16:creationId xmlns:a16="http://schemas.microsoft.com/office/drawing/2014/main" id="{AD7C5BB9-C8CC-4AEA-9C07-C9E8086B6E6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Text Box 12">
            <a:extLst>
              <a:ext uri="{FF2B5EF4-FFF2-40B4-BE49-F238E27FC236}">
                <a16:creationId xmlns:a16="http://schemas.microsoft.com/office/drawing/2014/main" id="{AE3F2D74-1DF2-4EEF-8D91-4D9189DDA87B}"/>
              </a:ext>
            </a:extLst>
          </p:cNvPr>
          <p:cNvSpPr txBox="1">
            <a:spLocks noChangeArrowheads="1"/>
          </p:cNvSpPr>
          <p:nvPr userDrawn="1"/>
        </p:nvSpPr>
        <p:spPr bwMode="auto">
          <a:xfrm>
            <a:off x="76200" y="76200"/>
            <a:ext cx="5334000" cy="506413"/>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3079" name="Text Box 13">
            <a:extLst>
              <a:ext uri="{FF2B5EF4-FFF2-40B4-BE49-F238E27FC236}">
                <a16:creationId xmlns:a16="http://schemas.microsoft.com/office/drawing/2014/main" id="{E11192E7-C27F-488B-A371-75988D817D7E}"/>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3080" name="Text Box 14">
            <a:extLst>
              <a:ext uri="{FF2B5EF4-FFF2-40B4-BE49-F238E27FC236}">
                <a16:creationId xmlns:a16="http://schemas.microsoft.com/office/drawing/2014/main" id="{3B50AAB9-7A8D-4807-A6AC-7B09A1080791}"/>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99E3745D-1659-4D30-B926-EBBF0ADA76AC}"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6E1845A2-AC04-45A4-9633-D37C23DCB986}"/>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90159" r:id="rId1"/>
    <p:sldLayoutId id="2147490160" r:id="rId2"/>
    <p:sldLayoutId id="2147490161" r:id="rId3"/>
    <p:sldLayoutId id="2147490162" r:id="rId4"/>
    <p:sldLayoutId id="2147490163" r:id="rId5"/>
    <p:sldLayoutId id="2147490164" r:id="rId6"/>
    <p:sldLayoutId id="2147490165" r:id="rId7"/>
    <p:sldLayoutId id="2147490166" r:id="rId8"/>
    <p:sldLayoutId id="2147490167" r:id="rId9"/>
    <p:sldLayoutId id="2147490168" r:id="rId10"/>
    <p:sldLayoutId id="2147490169" r:id="rId11"/>
    <p:sldLayoutId id="2147490170" r:id="rId12"/>
  </p:sldLayoutIdLst>
  <p:hf hdr="0" ft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1" descr="ChemPPointcrop">
            <a:extLst>
              <a:ext uri="{FF2B5EF4-FFF2-40B4-BE49-F238E27FC236}">
                <a16:creationId xmlns:a16="http://schemas.microsoft.com/office/drawing/2014/main" id="{21E7AB4D-BA58-47B2-906D-0339C02B90E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8">
            <a:extLst>
              <a:ext uri="{FF2B5EF4-FFF2-40B4-BE49-F238E27FC236}">
                <a16:creationId xmlns:a16="http://schemas.microsoft.com/office/drawing/2014/main" id="{91694E3A-1A67-436E-8A37-3BA5ABA84927}"/>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5C38A51C-5511-408A-8489-2223D919FF6E}"/>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4101" name="Rectangle 3">
            <a:extLst>
              <a:ext uri="{FF2B5EF4-FFF2-40B4-BE49-F238E27FC236}">
                <a16:creationId xmlns:a16="http://schemas.microsoft.com/office/drawing/2014/main" id="{EA220B9F-B08F-4EFD-A58F-94EEFAAED42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2" name="Picture 10" descr="PEA_RGB_bluebg-small">
            <a:extLst>
              <a:ext uri="{FF2B5EF4-FFF2-40B4-BE49-F238E27FC236}">
                <a16:creationId xmlns:a16="http://schemas.microsoft.com/office/drawing/2014/main" id="{D3C93D1E-E4DC-43B8-A94F-6A0038A13D6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E6FE51AF-1F6A-4EC0-9AE7-C853EED7524E}"/>
              </a:ext>
            </a:extLst>
          </p:cNvPr>
          <p:cNvSpPr txBox="1">
            <a:spLocks noChangeArrowheads="1"/>
          </p:cNvSpPr>
          <p:nvPr userDrawn="1"/>
        </p:nvSpPr>
        <p:spPr bwMode="auto">
          <a:xfrm>
            <a:off x="76200" y="76200"/>
            <a:ext cx="5486400" cy="506413"/>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8200" name="Text Box 13">
            <a:extLst>
              <a:ext uri="{FF2B5EF4-FFF2-40B4-BE49-F238E27FC236}">
                <a16:creationId xmlns:a16="http://schemas.microsoft.com/office/drawing/2014/main" id="{A4988CC1-6647-44D8-869A-744E8221BA75}"/>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8201" name="Text Box 14">
            <a:extLst>
              <a:ext uri="{FF2B5EF4-FFF2-40B4-BE49-F238E27FC236}">
                <a16:creationId xmlns:a16="http://schemas.microsoft.com/office/drawing/2014/main" id="{4F2B6507-D54F-4526-9DF5-C08E91929F47}"/>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15958D6A-78DE-4D52-A10B-BB266AC1DBAD}"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06D27CF2-610F-4F01-BC36-C7C0D929D99B}"/>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171" r:id="rId1"/>
    <p:sldLayoutId id="2147490172" r:id="rId2"/>
    <p:sldLayoutId id="2147490173" r:id="rId3"/>
    <p:sldLayoutId id="2147490174" r:id="rId4"/>
    <p:sldLayoutId id="2147490175" r:id="rId5"/>
    <p:sldLayoutId id="2147490176" r:id="rId6"/>
    <p:sldLayoutId id="2147490177" r:id="rId7"/>
    <p:sldLayoutId id="2147490178" r:id="rId8"/>
    <p:sldLayoutId id="2147490179" r:id="rId9"/>
    <p:sldLayoutId id="2147490180" r:id="rId10"/>
    <p:sldLayoutId id="2147490181" r:id="rId11"/>
    <p:sldLayoutId id="2147490182"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1" descr="ChemPPointcrop">
            <a:extLst>
              <a:ext uri="{FF2B5EF4-FFF2-40B4-BE49-F238E27FC236}">
                <a16:creationId xmlns:a16="http://schemas.microsoft.com/office/drawing/2014/main" id="{92C0376F-6260-4D0E-B8B8-26AE9E20C20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a:extLst>
              <a:ext uri="{FF2B5EF4-FFF2-40B4-BE49-F238E27FC236}">
                <a16:creationId xmlns:a16="http://schemas.microsoft.com/office/drawing/2014/main" id="{D31E0F35-015E-4D0A-B446-3FB3A82EB37F}"/>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82892983-FC01-45CA-B044-57C9D4FDDB74}"/>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5125" name="Rectangle 3">
            <a:extLst>
              <a:ext uri="{FF2B5EF4-FFF2-40B4-BE49-F238E27FC236}">
                <a16:creationId xmlns:a16="http://schemas.microsoft.com/office/drawing/2014/main" id="{82D71412-6065-4A68-8492-4EDCC560CCE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6" name="Picture 10" descr="PEA_RGB_bluebg-small">
            <a:extLst>
              <a:ext uri="{FF2B5EF4-FFF2-40B4-BE49-F238E27FC236}">
                <a16:creationId xmlns:a16="http://schemas.microsoft.com/office/drawing/2014/main" id="{221ECCD4-EA7C-4787-848E-A3BF7ABFCA7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F3BD19CA-E306-461D-8D61-4B0E28B8DB03}"/>
              </a:ext>
            </a:extLst>
          </p:cNvPr>
          <p:cNvSpPr txBox="1">
            <a:spLocks noChangeArrowheads="1"/>
          </p:cNvSpPr>
          <p:nvPr userDrawn="1"/>
        </p:nvSpPr>
        <p:spPr bwMode="auto">
          <a:xfrm>
            <a:off x="76200" y="76200"/>
            <a:ext cx="5486400" cy="506413"/>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9224" name="Text Box 13">
            <a:extLst>
              <a:ext uri="{FF2B5EF4-FFF2-40B4-BE49-F238E27FC236}">
                <a16:creationId xmlns:a16="http://schemas.microsoft.com/office/drawing/2014/main" id="{9CD061C4-B11C-4AE8-9A5E-C08F6DE08052}"/>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9225" name="Text Box 14">
            <a:extLst>
              <a:ext uri="{FF2B5EF4-FFF2-40B4-BE49-F238E27FC236}">
                <a16:creationId xmlns:a16="http://schemas.microsoft.com/office/drawing/2014/main" id="{3F326BCE-C774-4D29-9A76-FDB1626AF694}"/>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C69C4D10-4926-438B-9E14-650288D8E808}"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A11DFE40-6800-4B06-BBE6-41A74466552D}"/>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183" r:id="rId1"/>
    <p:sldLayoutId id="2147490184" r:id="rId2"/>
    <p:sldLayoutId id="2147490185" r:id="rId3"/>
    <p:sldLayoutId id="2147490186" r:id="rId4"/>
    <p:sldLayoutId id="2147490187" r:id="rId5"/>
    <p:sldLayoutId id="2147490188" r:id="rId6"/>
    <p:sldLayoutId id="2147490189" r:id="rId7"/>
    <p:sldLayoutId id="2147490190" r:id="rId8"/>
    <p:sldLayoutId id="2147490191" r:id="rId9"/>
    <p:sldLayoutId id="2147490192" r:id="rId10"/>
    <p:sldLayoutId id="2147490193" r:id="rId11"/>
    <p:sldLayoutId id="2147490194"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45A3BAD-7730-457B-AE23-AF09D204D304}"/>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0941" tIns="132119" rIns="320941" bIns="132119" numCol="1" anchor="ctr" anchorCtr="0" compatLnSpc="1">
            <a:prstTxWarp prst="textNoShape">
              <a:avLst/>
            </a:prstTxWarp>
            <a:noAutofit/>
          </a:bodyPr>
          <a:lstStyle/>
          <a:p>
            <a:pPr lvl="0"/>
            <a:r>
              <a:rPr lang="en-US" dirty="0"/>
              <a:t>Click to edit Master title style</a:t>
            </a:r>
          </a:p>
        </p:txBody>
      </p:sp>
      <p:sp>
        <p:nvSpPr>
          <p:cNvPr id="6147" name="Rectangle 3">
            <a:extLst>
              <a:ext uri="{FF2B5EF4-FFF2-40B4-BE49-F238E27FC236}">
                <a16:creationId xmlns:a16="http://schemas.microsoft.com/office/drawing/2014/main" id="{A69AF2A4-3B94-40CD-91E4-9682F4B125CE}"/>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804" tIns="188753" rIns="339804" bIns="1887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6148" name="Picture 2" descr="\\Storage\content_dev\Team_Folders\charliep\Templates-cs5\e2020\Templates-cs5\images\on-screen-bg_smaller-003.png">
            <a:extLst>
              <a:ext uri="{FF2B5EF4-FFF2-40B4-BE49-F238E27FC236}">
                <a16:creationId xmlns:a16="http://schemas.microsoft.com/office/drawing/2014/main" id="{C05D02D7-4A87-4E4C-9D48-9E8326C7FB25}"/>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10" r:id="rId1"/>
    <p:sldLayoutId id="2147490011" r:id="rId2"/>
    <p:sldLayoutId id="2147490012" r:id="rId3"/>
    <p:sldLayoutId id="2147490013" r:id="rId4"/>
    <p:sldLayoutId id="2147490014" r:id="rId5"/>
    <p:sldLayoutId id="2147490015" r:id="rId6"/>
    <p:sldLayoutId id="2147490016" r:id="rId7"/>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9002" algn="l" rtl="0" eaLnBrk="1" fontAlgn="base" hangingPunct="1">
        <a:spcBef>
          <a:spcPct val="0"/>
        </a:spcBef>
        <a:spcAft>
          <a:spcPct val="0"/>
        </a:spcAft>
        <a:defRPr sz="3200" b="1">
          <a:solidFill>
            <a:srgbClr val="2877C4"/>
          </a:solidFill>
          <a:latin typeface="Arial" charset="0"/>
        </a:defRPr>
      </a:lvl6pPr>
      <a:lvl7pPr marL="897987" algn="l" rtl="0" eaLnBrk="1" fontAlgn="base" hangingPunct="1">
        <a:spcBef>
          <a:spcPct val="0"/>
        </a:spcBef>
        <a:spcAft>
          <a:spcPct val="0"/>
        </a:spcAft>
        <a:defRPr sz="3200" b="1">
          <a:solidFill>
            <a:srgbClr val="2877C4"/>
          </a:solidFill>
          <a:latin typeface="Arial" charset="0"/>
        </a:defRPr>
      </a:lvl7pPr>
      <a:lvl8pPr marL="1346983" algn="l" rtl="0" eaLnBrk="1" fontAlgn="base" hangingPunct="1">
        <a:spcBef>
          <a:spcPct val="0"/>
        </a:spcBef>
        <a:spcAft>
          <a:spcPct val="0"/>
        </a:spcAft>
        <a:defRPr sz="3200" b="1">
          <a:solidFill>
            <a:srgbClr val="2877C4"/>
          </a:solidFill>
          <a:latin typeface="Arial" charset="0"/>
        </a:defRPr>
      </a:lvl8pPr>
      <a:lvl9pPr marL="179598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3100"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5263" indent="-228600"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7713" indent="-222250" algn="l" rtl="0" eaLnBrk="0" fontAlgn="base" hangingPunct="0">
        <a:lnSpc>
          <a:spcPct val="115000"/>
        </a:lnSpc>
        <a:spcBef>
          <a:spcPct val="20000"/>
        </a:spcBef>
        <a:spcAft>
          <a:spcPct val="0"/>
        </a:spcAft>
        <a:buChar char="»"/>
        <a:defRPr sz="2100">
          <a:solidFill>
            <a:srgbClr val="000000"/>
          </a:solidFill>
          <a:latin typeface="+mn-lt"/>
        </a:defRPr>
      </a:lvl5pPr>
      <a:lvl6pPr marL="2467896" indent="-222928" algn="l" rtl="0" eaLnBrk="1" fontAlgn="base" hangingPunct="1">
        <a:lnSpc>
          <a:spcPct val="115000"/>
        </a:lnSpc>
        <a:spcBef>
          <a:spcPct val="20000"/>
        </a:spcBef>
        <a:spcAft>
          <a:spcPct val="0"/>
        </a:spcAft>
        <a:buChar char="»"/>
        <a:defRPr sz="2100">
          <a:solidFill>
            <a:srgbClr val="000000"/>
          </a:solidFill>
          <a:latin typeface="+mn-lt"/>
        </a:defRPr>
      </a:lvl6pPr>
      <a:lvl7pPr marL="2916891" indent="-222928" algn="l" rtl="0" eaLnBrk="1" fontAlgn="base" hangingPunct="1">
        <a:lnSpc>
          <a:spcPct val="115000"/>
        </a:lnSpc>
        <a:spcBef>
          <a:spcPct val="20000"/>
        </a:spcBef>
        <a:spcAft>
          <a:spcPct val="0"/>
        </a:spcAft>
        <a:buChar char="»"/>
        <a:defRPr sz="2100">
          <a:solidFill>
            <a:srgbClr val="000000"/>
          </a:solidFill>
          <a:latin typeface="+mn-lt"/>
        </a:defRPr>
      </a:lvl7pPr>
      <a:lvl8pPr marL="3365885" indent="-222928" algn="l" rtl="0" eaLnBrk="1" fontAlgn="base" hangingPunct="1">
        <a:lnSpc>
          <a:spcPct val="115000"/>
        </a:lnSpc>
        <a:spcBef>
          <a:spcPct val="20000"/>
        </a:spcBef>
        <a:spcAft>
          <a:spcPct val="0"/>
        </a:spcAft>
        <a:buChar char="»"/>
        <a:defRPr sz="2100">
          <a:solidFill>
            <a:srgbClr val="000000"/>
          </a:solidFill>
          <a:latin typeface="+mn-lt"/>
        </a:defRPr>
      </a:lvl8pPr>
      <a:lvl9pPr marL="3814874" indent="-22292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7987" rtl="0" eaLnBrk="1" latinLnBrk="0" hangingPunct="1">
        <a:defRPr sz="1900" kern="1200">
          <a:solidFill>
            <a:schemeClr val="tx1"/>
          </a:solidFill>
          <a:latin typeface="+mn-lt"/>
          <a:ea typeface="+mn-ea"/>
          <a:cs typeface="+mn-cs"/>
        </a:defRPr>
      </a:lvl1pPr>
      <a:lvl2pPr marL="449002" algn="l" defTabSz="897987" rtl="0" eaLnBrk="1" latinLnBrk="0" hangingPunct="1">
        <a:defRPr sz="1900" kern="1200">
          <a:solidFill>
            <a:schemeClr val="tx1"/>
          </a:solidFill>
          <a:latin typeface="+mn-lt"/>
          <a:ea typeface="+mn-ea"/>
          <a:cs typeface="+mn-cs"/>
        </a:defRPr>
      </a:lvl2pPr>
      <a:lvl3pPr marL="897987" algn="l" defTabSz="897987" rtl="0" eaLnBrk="1" latinLnBrk="0" hangingPunct="1">
        <a:defRPr sz="1900" kern="1200">
          <a:solidFill>
            <a:schemeClr val="tx1"/>
          </a:solidFill>
          <a:latin typeface="+mn-lt"/>
          <a:ea typeface="+mn-ea"/>
          <a:cs typeface="+mn-cs"/>
        </a:defRPr>
      </a:lvl3pPr>
      <a:lvl4pPr marL="1346983" algn="l" defTabSz="897987" rtl="0" eaLnBrk="1" latinLnBrk="0" hangingPunct="1">
        <a:defRPr sz="1900" kern="1200">
          <a:solidFill>
            <a:schemeClr val="tx1"/>
          </a:solidFill>
          <a:latin typeface="+mn-lt"/>
          <a:ea typeface="+mn-ea"/>
          <a:cs typeface="+mn-cs"/>
        </a:defRPr>
      </a:lvl4pPr>
      <a:lvl5pPr marL="1795982" algn="l" defTabSz="897987" rtl="0" eaLnBrk="1" latinLnBrk="0" hangingPunct="1">
        <a:defRPr sz="1900" kern="1200">
          <a:solidFill>
            <a:schemeClr val="tx1"/>
          </a:solidFill>
          <a:latin typeface="+mn-lt"/>
          <a:ea typeface="+mn-ea"/>
          <a:cs typeface="+mn-cs"/>
        </a:defRPr>
      </a:lvl5pPr>
      <a:lvl6pPr marL="2244976" algn="l" defTabSz="897987" rtl="0" eaLnBrk="1" latinLnBrk="0" hangingPunct="1">
        <a:defRPr sz="1900" kern="1200">
          <a:solidFill>
            <a:schemeClr val="tx1"/>
          </a:solidFill>
          <a:latin typeface="+mn-lt"/>
          <a:ea typeface="+mn-ea"/>
          <a:cs typeface="+mn-cs"/>
        </a:defRPr>
      </a:lvl6pPr>
      <a:lvl7pPr marL="2693952" algn="l" defTabSz="897987" rtl="0" eaLnBrk="1" latinLnBrk="0" hangingPunct="1">
        <a:defRPr sz="1900" kern="1200">
          <a:solidFill>
            <a:schemeClr val="tx1"/>
          </a:solidFill>
          <a:latin typeface="+mn-lt"/>
          <a:ea typeface="+mn-ea"/>
          <a:cs typeface="+mn-cs"/>
        </a:defRPr>
      </a:lvl7pPr>
      <a:lvl8pPr marL="3142944" algn="l" defTabSz="897987" rtl="0" eaLnBrk="1" latinLnBrk="0" hangingPunct="1">
        <a:defRPr sz="1900" kern="1200">
          <a:solidFill>
            <a:schemeClr val="tx1"/>
          </a:solidFill>
          <a:latin typeface="+mn-lt"/>
          <a:ea typeface="+mn-ea"/>
          <a:cs typeface="+mn-cs"/>
        </a:defRPr>
      </a:lvl8pPr>
      <a:lvl9pPr marL="3591944" algn="l" defTabSz="89798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3475AE0-3914-4B84-BAD3-EA5E926E81AD}"/>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0868" tIns="132088" rIns="320868" bIns="132088" numCol="1" anchor="ctr" anchorCtr="0" compatLnSpc="1">
            <a:prstTxWarp prst="textNoShape">
              <a:avLst/>
            </a:prstTxWarp>
            <a:noAutofit/>
          </a:bodyPr>
          <a:lstStyle/>
          <a:p>
            <a:pPr lvl="0"/>
            <a:r>
              <a:rPr lang="en-US" dirty="0"/>
              <a:t>Click to edit Master title style</a:t>
            </a:r>
          </a:p>
        </p:txBody>
      </p:sp>
      <p:sp>
        <p:nvSpPr>
          <p:cNvPr id="7171" name="Rectangle 3">
            <a:extLst>
              <a:ext uri="{FF2B5EF4-FFF2-40B4-BE49-F238E27FC236}">
                <a16:creationId xmlns:a16="http://schemas.microsoft.com/office/drawing/2014/main" id="{6A70683F-E907-4F21-BC4B-4766B116E41D}"/>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727" tIns="188711" rIns="339727" bIns="1887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44" name="TextBox 1">
            <a:extLst>
              <a:ext uri="{FF2B5EF4-FFF2-40B4-BE49-F238E27FC236}">
                <a16:creationId xmlns:a16="http://schemas.microsoft.com/office/drawing/2014/main" id="{F5FF841E-EB45-422A-969A-CBC059FAE4D0}"/>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711" tIns="94423" rIns="188711" bIns="9442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017" r:id="rId1"/>
    <p:sldLayoutId id="2147490018" r:id="rId2"/>
    <p:sldLayoutId id="2147490019" r:id="rId3"/>
    <p:sldLayoutId id="2147490020" r:id="rId4"/>
    <p:sldLayoutId id="2147490021" r:id="rId5"/>
    <p:sldLayoutId id="2147490022" r:id="rId6"/>
    <p:sldLayoutId id="2147490023" r:id="rId7"/>
    <p:sldLayoutId id="2147490195" r:id="rId8"/>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8899" algn="l" rtl="0" eaLnBrk="1" fontAlgn="base" hangingPunct="1">
        <a:spcBef>
          <a:spcPct val="0"/>
        </a:spcBef>
        <a:spcAft>
          <a:spcPct val="0"/>
        </a:spcAft>
        <a:defRPr sz="3200" b="1">
          <a:solidFill>
            <a:srgbClr val="2877C4"/>
          </a:solidFill>
          <a:latin typeface="Arial" charset="0"/>
        </a:defRPr>
      </a:lvl6pPr>
      <a:lvl7pPr marL="897781" algn="l" rtl="0" eaLnBrk="1" fontAlgn="base" hangingPunct="1">
        <a:spcBef>
          <a:spcPct val="0"/>
        </a:spcBef>
        <a:spcAft>
          <a:spcPct val="0"/>
        </a:spcAft>
        <a:defRPr sz="3200" b="1">
          <a:solidFill>
            <a:srgbClr val="2877C4"/>
          </a:solidFill>
          <a:latin typeface="Arial" charset="0"/>
        </a:defRPr>
      </a:lvl7pPr>
      <a:lvl8pPr marL="1346674" algn="l" rtl="0" eaLnBrk="1" fontAlgn="base" hangingPunct="1">
        <a:spcBef>
          <a:spcPct val="0"/>
        </a:spcBef>
        <a:spcAft>
          <a:spcPct val="0"/>
        </a:spcAft>
        <a:defRPr sz="3200" b="1">
          <a:solidFill>
            <a:srgbClr val="2877C4"/>
          </a:solidFill>
          <a:latin typeface="Arial" charset="0"/>
        </a:defRPr>
      </a:lvl8pPr>
      <a:lvl9pPr marL="1795571"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63675" indent="-228600"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7713" indent="-222250" algn="l" rtl="0" eaLnBrk="0" fontAlgn="base" hangingPunct="0">
        <a:lnSpc>
          <a:spcPct val="115000"/>
        </a:lnSpc>
        <a:spcBef>
          <a:spcPct val="20000"/>
        </a:spcBef>
        <a:spcAft>
          <a:spcPct val="0"/>
        </a:spcAft>
        <a:buChar char="»"/>
        <a:defRPr sz="2100">
          <a:solidFill>
            <a:srgbClr val="000000"/>
          </a:solidFill>
          <a:latin typeface="+mn-lt"/>
        </a:defRPr>
      </a:lvl5pPr>
      <a:lvl6pPr marL="2467331" indent="-222876" algn="l" rtl="0" eaLnBrk="1" fontAlgn="base" hangingPunct="1">
        <a:lnSpc>
          <a:spcPct val="115000"/>
        </a:lnSpc>
        <a:spcBef>
          <a:spcPct val="20000"/>
        </a:spcBef>
        <a:spcAft>
          <a:spcPct val="0"/>
        </a:spcAft>
        <a:buChar char="»"/>
        <a:defRPr sz="2100">
          <a:solidFill>
            <a:srgbClr val="000000"/>
          </a:solidFill>
          <a:latin typeface="+mn-lt"/>
        </a:defRPr>
      </a:lvl6pPr>
      <a:lvl7pPr marL="2916221" indent="-222876" algn="l" rtl="0" eaLnBrk="1" fontAlgn="base" hangingPunct="1">
        <a:lnSpc>
          <a:spcPct val="115000"/>
        </a:lnSpc>
        <a:spcBef>
          <a:spcPct val="20000"/>
        </a:spcBef>
        <a:spcAft>
          <a:spcPct val="0"/>
        </a:spcAft>
        <a:buChar char="»"/>
        <a:defRPr sz="2100">
          <a:solidFill>
            <a:srgbClr val="000000"/>
          </a:solidFill>
          <a:latin typeface="+mn-lt"/>
        </a:defRPr>
      </a:lvl7pPr>
      <a:lvl8pPr marL="3365114" indent="-222876" algn="l" rtl="0" eaLnBrk="1" fontAlgn="base" hangingPunct="1">
        <a:lnSpc>
          <a:spcPct val="115000"/>
        </a:lnSpc>
        <a:spcBef>
          <a:spcPct val="20000"/>
        </a:spcBef>
        <a:spcAft>
          <a:spcPct val="0"/>
        </a:spcAft>
        <a:buChar char="»"/>
        <a:defRPr sz="2100">
          <a:solidFill>
            <a:srgbClr val="000000"/>
          </a:solidFill>
          <a:latin typeface="+mn-lt"/>
        </a:defRPr>
      </a:lvl8pPr>
      <a:lvl9pPr marL="3814000" indent="-22287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7781" rtl="0" eaLnBrk="1" latinLnBrk="0" hangingPunct="1">
        <a:defRPr sz="1900" kern="1200">
          <a:solidFill>
            <a:schemeClr val="tx1"/>
          </a:solidFill>
          <a:latin typeface="+mn-lt"/>
          <a:ea typeface="+mn-ea"/>
          <a:cs typeface="+mn-cs"/>
        </a:defRPr>
      </a:lvl1pPr>
      <a:lvl2pPr marL="448899" algn="l" defTabSz="897781" rtl="0" eaLnBrk="1" latinLnBrk="0" hangingPunct="1">
        <a:defRPr sz="1900" kern="1200">
          <a:solidFill>
            <a:schemeClr val="tx1"/>
          </a:solidFill>
          <a:latin typeface="+mn-lt"/>
          <a:ea typeface="+mn-ea"/>
          <a:cs typeface="+mn-cs"/>
        </a:defRPr>
      </a:lvl2pPr>
      <a:lvl3pPr marL="897781" algn="l" defTabSz="897781" rtl="0" eaLnBrk="1" latinLnBrk="0" hangingPunct="1">
        <a:defRPr sz="1900" kern="1200">
          <a:solidFill>
            <a:schemeClr val="tx1"/>
          </a:solidFill>
          <a:latin typeface="+mn-lt"/>
          <a:ea typeface="+mn-ea"/>
          <a:cs typeface="+mn-cs"/>
        </a:defRPr>
      </a:lvl3pPr>
      <a:lvl4pPr marL="1346674" algn="l" defTabSz="897781" rtl="0" eaLnBrk="1" latinLnBrk="0" hangingPunct="1">
        <a:defRPr sz="1900" kern="1200">
          <a:solidFill>
            <a:schemeClr val="tx1"/>
          </a:solidFill>
          <a:latin typeface="+mn-lt"/>
          <a:ea typeface="+mn-ea"/>
          <a:cs typeface="+mn-cs"/>
        </a:defRPr>
      </a:lvl4pPr>
      <a:lvl5pPr marL="1795571" algn="l" defTabSz="897781" rtl="0" eaLnBrk="1" latinLnBrk="0" hangingPunct="1">
        <a:defRPr sz="1900" kern="1200">
          <a:solidFill>
            <a:schemeClr val="tx1"/>
          </a:solidFill>
          <a:latin typeface="+mn-lt"/>
          <a:ea typeface="+mn-ea"/>
          <a:cs typeface="+mn-cs"/>
        </a:defRPr>
      </a:lvl5pPr>
      <a:lvl6pPr marL="2244461" algn="l" defTabSz="897781" rtl="0" eaLnBrk="1" latinLnBrk="0" hangingPunct="1">
        <a:defRPr sz="1900" kern="1200">
          <a:solidFill>
            <a:schemeClr val="tx1"/>
          </a:solidFill>
          <a:latin typeface="+mn-lt"/>
          <a:ea typeface="+mn-ea"/>
          <a:cs typeface="+mn-cs"/>
        </a:defRPr>
      </a:lvl6pPr>
      <a:lvl7pPr marL="2693335" algn="l" defTabSz="897781" rtl="0" eaLnBrk="1" latinLnBrk="0" hangingPunct="1">
        <a:defRPr sz="1900" kern="1200">
          <a:solidFill>
            <a:schemeClr val="tx1"/>
          </a:solidFill>
          <a:latin typeface="+mn-lt"/>
          <a:ea typeface="+mn-ea"/>
          <a:cs typeface="+mn-cs"/>
        </a:defRPr>
      </a:lvl7pPr>
      <a:lvl8pPr marL="3142223" algn="l" defTabSz="897781" rtl="0" eaLnBrk="1" latinLnBrk="0" hangingPunct="1">
        <a:defRPr sz="1900" kern="1200">
          <a:solidFill>
            <a:schemeClr val="tx1"/>
          </a:solidFill>
          <a:latin typeface="+mn-lt"/>
          <a:ea typeface="+mn-ea"/>
          <a:cs typeface="+mn-cs"/>
        </a:defRPr>
      </a:lvl8pPr>
      <a:lvl9pPr marL="3591120" algn="l" defTabSz="897781"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40756A6-4F7E-452F-BBDC-F1DAD2E2A38A}"/>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1015" tIns="132149" rIns="321015" bIns="132149" numCol="1" anchor="ctr" anchorCtr="0" compatLnSpc="1">
            <a:prstTxWarp prst="textNoShape">
              <a:avLst/>
            </a:prstTxWarp>
            <a:noAutofit/>
          </a:bodyPr>
          <a:lstStyle/>
          <a:p>
            <a:pPr lvl="0"/>
            <a:r>
              <a:rPr lang="en-US" dirty="0"/>
              <a:t>Click to edit Master title style</a:t>
            </a:r>
          </a:p>
        </p:txBody>
      </p:sp>
      <p:sp>
        <p:nvSpPr>
          <p:cNvPr id="8195" name="Rectangle 3">
            <a:extLst>
              <a:ext uri="{FF2B5EF4-FFF2-40B4-BE49-F238E27FC236}">
                <a16:creationId xmlns:a16="http://schemas.microsoft.com/office/drawing/2014/main" id="{35DDB47B-513D-4C41-80D8-D70C0F1B51F3}"/>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882" tIns="188797" rIns="339882" bIns="1887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8196" name="Picture 2" descr="\\Storage\content_dev\Team_Folders\charliep\Templates-cs5\e2020\Templates-cs5\images\on-screen-bg_smaller-003.png">
            <a:extLst>
              <a:ext uri="{FF2B5EF4-FFF2-40B4-BE49-F238E27FC236}">
                <a16:creationId xmlns:a16="http://schemas.microsoft.com/office/drawing/2014/main" id="{E6DCDC98-65F2-4818-849C-594F15F7E9B9}"/>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24" r:id="rId1"/>
    <p:sldLayoutId id="2147490025" r:id="rId2"/>
    <p:sldLayoutId id="2147490026" r:id="rId3"/>
    <p:sldLayoutId id="2147490027" r:id="rId4"/>
    <p:sldLayoutId id="2147490028" r:id="rId5"/>
    <p:sldLayoutId id="2147490029" r:id="rId6"/>
    <p:sldLayoutId id="2147490030" r:id="rId7"/>
    <p:sldLayoutId id="2147490031" r:id="rId8"/>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9105" algn="l" rtl="0" eaLnBrk="1" fontAlgn="base" hangingPunct="1">
        <a:spcBef>
          <a:spcPct val="0"/>
        </a:spcBef>
        <a:spcAft>
          <a:spcPct val="0"/>
        </a:spcAft>
        <a:defRPr sz="3200" b="1">
          <a:solidFill>
            <a:srgbClr val="2877C4"/>
          </a:solidFill>
          <a:latin typeface="Arial" charset="0"/>
        </a:defRPr>
      </a:lvl6pPr>
      <a:lvl7pPr marL="898193" algn="l" rtl="0" eaLnBrk="1" fontAlgn="base" hangingPunct="1">
        <a:spcBef>
          <a:spcPct val="0"/>
        </a:spcBef>
        <a:spcAft>
          <a:spcPct val="0"/>
        </a:spcAft>
        <a:defRPr sz="3200" b="1">
          <a:solidFill>
            <a:srgbClr val="2877C4"/>
          </a:solidFill>
          <a:latin typeface="Arial" charset="0"/>
        </a:defRPr>
      </a:lvl7pPr>
      <a:lvl8pPr marL="1347291" algn="l" rtl="0" eaLnBrk="1" fontAlgn="base" hangingPunct="1">
        <a:spcBef>
          <a:spcPct val="0"/>
        </a:spcBef>
        <a:spcAft>
          <a:spcPct val="0"/>
        </a:spcAft>
        <a:defRPr sz="3200" b="1">
          <a:solidFill>
            <a:srgbClr val="2877C4"/>
          </a:solidFill>
          <a:latin typeface="Arial" charset="0"/>
        </a:defRPr>
      </a:lvl8pPr>
      <a:lvl9pPr marL="179639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3100"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5263"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7713" indent="-222250" algn="l" rtl="0" eaLnBrk="0" fontAlgn="base" hangingPunct="0">
        <a:lnSpc>
          <a:spcPct val="115000"/>
        </a:lnSpc>
        <a:spcBef>
          <a:spcPct val="20000"/>
        </a:spcBef>
        <a:spcAft>
          <a:spcPct val="0"/>
        </a:spcAft>
        <a:buChar char="»"/>
        <a:defRPr sz="2100">
          <a:solidFill>
            <a:srgbClr val="000000"/>
          </a:solidFill>
          <a:latin typeface="+mn-lt"/>
        </a:defRPr>
      </a:lvl5pPr>
      <a:lvl6pPr marL="2468461" indent="-222979" algn="l" rtl="0" eaLnBrk="1" fontAlgn="base" hangingPunct="1">
        <a:lnSpc>
          <a:spcPct val="115000"/>
        </a:lnSpc>
        <a:spcBef>
          <a:spcPct val="20000"/>
        </a:spcBef>
        <a:spcAft>
          <a:spcPct val="0"/>
        </a:spcAft>
        <a:buChar char="»"/>
        <a:defRPr sz="2100">
          <a:solidFill>
            <a:srgbClr val="000000"/>
          </a:solidFill>
          <a:latin typeface="+mn-lt"/>
        </a:defRPr>
      </a:lvl6pPr>
      <a:lvl7pPr marL="2917560" indent="-222979" algn="l" rtl="0" eaLnBrk="1" fontAlgn="base" hangingPunct="1">
        <a:lnSpc>
          <a:spcPct val="115000"/>
        </a:lnSpc>
        <a:spcBef>
          <a:spcPct val="20000"/>
        </a:spcBef>
        <a:spcAft>
          <a:spcPct val="0"/>
        </a:spcAft>
        <a:buChar char="»"/>
        <a:defRPr sz="2100">
          <a:solidFill>
            <a:srgbClr val="000000"/>
          </a:solidFill>
          <a:latin typeface="+mn-lt"/>
        </a:defRPr>
      </a:lvl7pPr>
      <a:lvl8pPr marL="3366656" indent="-222979" algn="l" rtl="0" eaLnBrk="1" fontAlgn="base" hangingPunct="1">
        <a:lnSpc>
          <a:spcPct val="115000"/>
        </a:lnSpc>
        <a:spcBef>
          <a:spcPct val="20000"/>
        </a:spcBef>
        <a:spcAft>
          <a:spcPct val="0"/>
        </a:spcAft>
        <a:buChar char="»"/>
        <a:defRPr sz="2100">
          <a:solidFill>
            <a:srgbClr val="000000"/>
          </a:solidFill>
          <a:latin typeface="+mn-lt"/>
        </a:defRPr>
      </a:lvl8pPr>
      <a:lvl9pPr marL="3815750" indent="-22297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8193" rtl="0" eaLnBrk="1" latinLnBrk="0" hangingPunct="1">
        <a:defRPr sz="1900" kern="1200">
          <a:solidFill>
            <a:schemeClr val="tx1"/>
          </a:solidFill>
          <a:latin typeface="+mn-lt"/>
          <a:ea typeface="+mn-ea"/>
          <a:cs typeface="+mn-cs"/>
        </a:defRPr>
      </a:lvl1pPr>
      <a:lvl2pPr marL="449105" algn="l" defTabSz="898193" rtl="0" eaLnBrk="1" latinLnBrk="0" hangingPunct="1">
        <a:defRPr sz="1900" kern="1200">
          <a:solidFill>
            <a:schemeClr val="tx1"/>
          </a:solidFill>
          <a:latin typeface="+mn-lt"/>
          <a:ea typeface="+mn-ea"/>
          <a:cs typeface="+mn-cs"/>
        </a:defRPr>
      </a:lvl2pPr>
      <a:lvl3pPr marL="898193" algn="l" defTabSz="898193" rtl="0" eaLnBrk="1" latinLnBrk="0" hangingPunct="1">
        <a:defRPr sz="1900" kern="1200">
          <a:solidFill>
            <a:schemeClr val="tx1"/>
          </a:solidFill>
          <a:latin typeface="+mn-lt"/>
          <a:ea typeface="+mn-ea"/>
          <a:cs typeface="+mn-cs"/>
        </a:defRPr>
      </a:lvl3pPr>
      <a:lvl4pPr marL="1347291" algn="l" defTabSz="898193" rtl="0" eaLnBrk="1" latinLnBrk="0" hangingPunct="1">
        <a:defRPr sz="1900" kern="1200">
          <a:solidFill>
            <a:schemeClr val="tx1"/>
          </a:solidFill>
          <a:latin typeface="+mn-lt"/>
          <a:ea typeface="+mn-ea"/>
          <a:cs typeface="+mn-cs"/>
        </a:defRPr>
      </a:lvl4pPr>
      <a:lvl5pPr marL="1796394" algn="l" defTabSz="898193" rtl="0" eaLnBrk="1" latinLnBrk="0" hangingPunct="1">
        <a:defRPr sz="1900" kern="1200">
          <a:solidFill>
            <a:schemeClr val="tx1"/>
          </a:solidFill>
          <a:latin typeface="+mn-lt"/>
          <a:ea typeface="+mn-ea"/>
          <a:cs typeface="+mn-cs"/>
        </a:defRPr>
      </a:lvl5pPr>
      <a:lvl6pPr marL="2245490" algn="l" defTabSz="898193" rtl="0" eaLnBrk="1" latinLnBrk="0" hangingPunct="1">
        <a:defRPr sz="1900" kern="1200">
          <a:solidFill>
            <a:schemeClr val="tx1"/>
          </a:solidFill>
          <a:latin typeface="+mn-lt"/>
          <a:ea typeface="+mn-ea"/>
          <a:cs typeface="+mn-cs"/>
        </a:defRPr>
      </a:lvl6pPr>
      <a:lvl7pPr marL="2694570" algn="l" defTabSz="898193" rtl="0" eaLnBrk="1" latinLnBrk="0" hangingPunct="1">
        <a:defRPr sz="1900" kern="1200">
          <a:solidFill>
            <a:schemeClr val="tx1"/>
          </a:solidFill>
          <a:latin typeface="+mn-lt"/>
          <a:ea typeface="+mn-ea"/>
          <a:cs typeface="+mn-cs"/>
        </a:defRPr>
      </a:lvl7pPr>
      <a:lvl8pPr marL="3143664" algn="l" defTabSz="898193" rtl="0" eaLnBrk="1" latinLnBrk="0" hangingPunct="1">
        <a:defRPr sz="1900" kern="1200">
          <a:solidFill>
            <a:schemeClr val="tx1"/>
          </a:solidFill>
          <a:latin typeface="+mn-lt"/>
          <a:ea typeface="+mn-ea"/>
          <a:cs typeface="+mn-cs"/>
        </a:defRPr>
      </a:lvl8pPr>
      <a:lvl9pPr marL="3592767" algn="l" defTabSz="898193"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EE9AD76-CCE7-4B6A-BAAD-9AB2AB43D146}"/>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1235" tIns="132241" rIns="321235" bIns="132241" numCol="1" anchor="ctr" anchorCtr="0" compatLnSpc="1">
            <a:prstTxWarp prst="textNoShape">
              <a:avLst/>
            </a:prstTxWarp>
            <a:noAutofit/>
          </a:bodyPr>
          <a:lstStyle/>
          <a:p>
            <a:pPr lvl="0"/>
            <a:r>
              <a:rPr lang="en-US" dirty="0"/>
              <a:t>Click to edit Master title style</a:t>
            </a:r>
          </a:p>
        </p:txBody>
      </p:sp>
      <p:sp>
        <p:nvSpPr>
          <p:cNvPr id="10243" name="Rectangle 3">
            <a:extLst>
              <a:ext uri="{FF2B5EF4-FFF2-40B4-BE49-F238E27FC236}">
                <a16:creationId xmlns:a16="http://schemas.microsoft.com/office/drawing/2014/main" id="{0FCD6F27-DA7C-4C56-B055-09E8C9845C8D}"/>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115" tIns="188929" rIns="340115" bIns="1889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3316" name="TextBox 1">
            <a:extLst>
              <a:ext uri="{FF2B5EF4-FFF2-40B4-BE49-F238E27FC236}">
                <a16:creationId xmlns:a16="http://schemas.microsoft.com/office/drawing/2014/main" id="{9AC4ACD7-8FF7-4506-842A-397D9243416E}"/>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929" tIns="94528" rIns="188929" bIns="9452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040" r:id="rId1"/>
    <p:sldLayoutId id="2147490041" r:id="rId2"/>
    <p:sldLayoutId id="2147490042" r:id="rId3"/>
    <p:sldLayoutId id="2147490043" r:id="rId4"/>
    <p:sldLayoutId id="2147490044" r:id="rId5"/>
    <p:sldLayoutId id="2147490045" r:id="rId6"/>
    <p:sldLayoutId id="2147490046" r:id="rId7"/>
    <p:sldLayoutId id="2147490198" r:id="rId8"/>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9414" algn="l" rtl="0" eaLnBrk="1" fontAlgn="base" hangingPunct="1">
        <a:spcBef>
          <a:spcPct val="0"/>
        </a:spcBef>
        <a:spcAft>
          <a:spcPct val="0"/>
        </a:spcAft>
        <a:defRPr sz="3200" b="1">
          <a:solidFill>
            <a:srgbClr val="2877C4"/>
          </a:solidFill>
          <a:latin typeface="Arial" charset="0"/>
        </a:defRPr>
      </a:lvl6pPr>
      <a:lvl7pPr marL="898810" algn="l" rtl="0" eaLnBrk="1" fontAlgn="base" hangingPunct="1">
        <a:spcBef>
          <a:spcPct val="0"/>
        </a:spcBef>
        <a:spcAft>
          <a:spcPct val="0"/>
        </a:spcAft>
        <a:defRPr sz="3200" b="1">
          <a:solidFill>
            <a:srgbClr val="2877C4"/>
          </a:solidFill>
          <a:latin typeface="Arial" charset="0"/>
        </a:defRPr>
      </a:lvl7pPr>
      <a:lvl8pPr marL="1348218" algn="l" rtl="0" eaLnBrk="1" fontAlgn="base" hangingPunct="1">
        <a:spcBef>
          <a:spcPct val="0"/>
        </a:spcBef>
        <a:spcAft>
          <a:spcPct val="0"/>
        </a:spcAft>
        <a:defRPr sz="3200" b="1">
          <a:solidFill>
            <a:srgbClr val="2877C4"/>
          </a:solidFill>
          <a:latin typeface="Arial" charset="0"/>
        </a:defRPr>
      </a:lvl8pPr>
      <a:lvl9pPr marL="1797629"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65263"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9300" indent="-222250" algn="l" rtl="0" eaLnBrk="0" fontAlgn="base" hangingPunct="0">
        <a:lnSpc>
          <a:spcPct val="115000"/>
        </a:lnSpc>
        <a:spcBef>
          <a:spcPct val="20000"/>
        </a:spcBef>
        <a:spcAft>
          <a:spcPct val="0"/>
        </a:spcAft>
        <a:buChar char="»"/>
        <a:defRPr sz="2100">
          <a:solidFill>
            <a:srgbClr val="000000"/>
          </a:solidFill>
          <a:latin typeface="+mn-lt"/>
        </a:defRPr>
      </a:lvl5pPr>
      <a:lvl6pPr marL="2470161" indent="-223132" algn="l" rtl="0" eaLnBrk="1" fontAlgn="base" hangingPunct="1">
        <a:lnSpc>
          <a:spcPct val="115000"/>
        </a:lnSpc>
        <a:spcBef>
          <a:spcPct val="20000"/>
        </a:spcBef>
        <a:spcAft>
          <a:spcPct val="0"/>
        </a:spcAft>
        <a:buChar char="»"/>
        <a:defRPr sz="2100">
          <a:solidFill>
            <a:srgbClr val="000000"/>
          </a:solidFill>
          <a:latin typeface="+mn-lt"/>
        </a:defRPr>
      </a:lvl6pPr>
      <a:lvl7pPr marL="2919564" indent="-223132" algn="l" rtl="0" eaLnBrk="1" fontAlgn="base" hangingPunct="1">
        <a:lnSpc>
          <a:spcPct val="115000"/>
        </a:lnSpc>
        <a:spcBef>
          <a:spcPct val="20000"/>
        </a:spcBef>
        <a:spcAft>
          <a:spcPct val="0"/>
        </a:spcAft>
        <a:buChar char="»"/>
        <a:defRPr sz="2100">
          <a:solidFill>
            <a:srgbClr val="000000"/>
          </a:solidFill>
          <a:latin typeface="+mn-lt"/>
        </a:defRPr>
      </a:lvl7pPr>
      <a:lvl8pPr marL="3368975" indent="-223132" algn="l" rtl="0" eaLnBrk="1" fontAlgn="base" hangingPunct="1">
        <a:lnSpc>
          <a:spcPct val="115000"/>
        </a:lnSpc>
        <a:spcBef>
          <a:spcPct val="20000"/>
        </a:spcBef>
        <a:spcAft>
          <a:spcPct val="0"/>
        </a:spcAft>
        <a:buChar char="»"/>
        <a:defRPr sz="2100">
          <a:solidFill>
            <a:srgbClr val="000000"/>
          </a:solidFill>
          <a:latin typeface="+mn-lt"/>
        </a:defRPr>
      </a:lvl8pPr>
      <a:lvl9pPr marL="3818378" indent="-22313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8810" rtl="0" eaLnBrk="1" latinLnBrk="0" hangingPunct="1">
        <a:defRPr sz="1900" kern="1200">
          <a:solidFill>
            <a:schemeClr val="tx1"/>
          </a:solidFill>
          <a:latin typeface="+mn-lt"/>
          <a:ea typeface="+mn-ea"/>
          <a:cs typeface="+mn-cs"/>
        </a:defRPr>
      </a:lvl1pPr>
      <a:lvl2pPr marL="449414" algn="l" defTabSz="898810" rtl="0" eaLnBrk="1" latinLnBrk="0" hangingPunct="1">
        <a:defRPr sz="1900" kern="1200">
          <a:solidFill>
            <a:schemeClr val="tx1"/>
          </a:solidFill>
          <a:latin typeface="+mn-lt"/>
          <a:ea typeface="+mn-ea"/>
          <a:cs typeface="+mn-cs"/>
        </a:defRPr>
      </a:lvl2pPr>
      <a:lvl3pPr marL="898810" algn="l" defTabSz="898810" rtl="0" eaLnBrk="1" latinLnBrk="0" hangingPunct="1">
        <a:defRPr sz="1900" kern="1200">
          <a:solidFill>
            <a:schemeClr val="tx1"/>
          </a:solidFill>
          <a:latin typeface="+mn-lt"/>
          <a:ea typeface="+mn-ea"/>
          <a:cs typeface="+mn-cs"/>
        </a:defRPr>
      </a:lvl3pPr>
      <a:lvl4pPr marL="1348218" algn="l" defTabSz="898810" rtl="0" eaLnBrk="1" latinLnBrk="0" hangingPunct="1">
        <a:defRPr sz="1900" kern="1200">
          <a:solidFill>
            <a:schemeClr val="tx1"/>
          </a:solidFill>
          <a:latin typeface="+mn-lt"/>
          <a:ea typeface="+mn-ea"/>
          <a:cs typeface="+mn-cs"/>
        </a:defRPr>
      </a:lvl4pPr>
      <a:lvl5pPr marL="1797629" algn="l" defTabSz="898810" rtl="0" eaLnBrk="1" latinLnBrk="0" hangingPunct="1">
        <a:defRPr sz="1900" kern="1200">
          <a:solidFill>
            <a:schemeClr val="tx1"/>
          </a:solidFill>
          <a:latin typeface="+mn-lt"/>
          <a:ea typeface="+mn-ea"/>
          <a:cs typeface="+mn-cs"/>
        </a:defRPr>
      </a:lvl5pPr>
      <a:lvl6pPr marL="2247035" algn="l" defTabSz="898810" rtl="0" eaLnBrk="1" latinLnBrk="0" hangingPunct="1">
        <a:defRPr sz="1900" kern="1200">
          <a:solidFill>
            <a:schemeClr val="tx1"/>
          </a:solidFill>
          <a:latin typeface="+mn-lt"/>
          <a:ea typeface="+mn-ea"/>
          <a:cs typeface="+mn-cs"/>
        </a:defRPr>
      </a:lvl6pPr>
      <a:lvl7pPr marL="2696423" algn="l" defTabSz="898810" rtl="0" eaLnBrk="1" latinLnBrk="0" hangingPunct="1">
        <a:defRPr sz="1900" kern="1200">
          <a:solidFill>
            <a:schemeClr val="tx1"/>
          </a:solidFill>
          <a:latin typeface="+mn-lt"/>
          <a:ea typeface="+mn-ea"/>
          <a:cs typeface="+mn-cs"/>
        </a:defRPr>
      </a:lvl7pPr>
      <a:lvl8pPr marL="3145826" algn="l" defTabSz="898810" rtl="0" eaLnBrk="1" latinLnBrk="0" hangingPunct="1">
        <a:defRPr sz="1900" kern="1200">
          <a:solidFill>
            <a:schemeClr val="tx1"/>
          </a:solidFill>
          <a:latin typeface="+mn-lt"/>
          <a:ea typeface="+mn-ea"/>
          <a:cs typeface="+mn-cs"/>
        </a:defRPr>
      </a:lvl8pPr>
      <a:lvl9pPr marL="3595238" algn="l" defTabSz="89881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978DA17-E3A2-4D61-A625-181288052007}"/>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1824" tIns="132483" rIns="321824" bIns="132483" numCol="1" anchor="ctr" anchorCtr="0" compatLnSpc="1">
            <a:prstTxWarp prst="textNoShape">
              <a:avLst/>
            </a:prstTxWarp>
            <a:noAutofit/>
          </a:bodyPr>
          <a:lstStyle/>
          <a:p>
            <a:pPr lvl="0"/>
            <a:r>
              <a:rPr lang="en-US" dirty="0"/>
              <a:t>Click to edit Master title style</a:t>
            </a:r>
          </a:p>
        </p:txBody>
      </p:sp>
      <p:sp>
        <p:nvSpPr>
          <p:cNvPr id="13315" name="Rectangle 3">
            <a:extLst>
              <a:ext uri="{FF2B5EF4-FFF2-40B4-BE49-F238E27FC236}">
                <a16:creationId xmlns:a16="http://schemas.microsoft.com/office/drawing/2014/main" id="{D9A6DF70-D44E-4338-9BBC-CE0B67DC8556}"/>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737" tIns="189274" rIns="340737" bIns="1892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3316" name="Picture 2" descr="\\Storage\content_dev\Team_Folders\charliep\Templates-cs5\e2020\Templates-cs5\images\on-screen-bg_smaller-003.png">
            <a:extLst>
              <a:ext uri="{FF2B5EF4-FFF2-40B4-BE49-F238E27FC236}">
                <a16:creationId xmlns:a16="http://schemas.microsoft.com/office/drawing/2014/main" id="{9DA15F37-9E29-4CBA-A503-9B7D406A2BA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61" r:id="rId1"/>
    <p:sldLayoutId id="2147490062" r:id="rId2"/>
    <p:sldLayoutId id="2147490063" r:id="rId3"/>
    <p:sldLayoutId id="2147490064" r:id="rId4"/>
    <p:sldLayoutId id="2147490065" r:id="rId5"/>
    <p:sldLayoutId id="2147490066" r:id="rId6"/>
    <p:sldLayoutId id="2147490067" r:id="rId7"/>
  </p:sldLayoutIdLst>
  <p:hf sldNum="0" hdr="0" dt="0"/>
  <p:txStyles>
    <p:titleStyle>
      <a:lvl1pPr marL="1125538" indent="-11255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5538" indent="-1125538" algn="l" rtl="0" eaLnBrk="0" fontAlgn="base" hangingPunct="0">
        <a:lnSpc>
          <a:spcPct val="95000"/>
        </a:lnSpc>
        <a:spcBef>
          <a:spcPct val="0"/>
        </a:spcBef>
        <a:spcAft>
          <a:spcPct val="0"/>
        </a:spcAft>
        <a:defRPr sz="2900" b="1">
          <a:solidFill>
            <a:schemeClr val="bg2"/>
          </a:solidFill>
          <a:latin typeface="Arial" charset="0"/>
        </a:defRPr>
      </a:lvl2pPr>
      <a:lvl3pPr marL="1125538" indent="-1125538" algn="l" rtl="0" eaLnBrk="0" fontAlgn="base" hangingPunct="0">
        <a:lnSpc>
          <a:spcPct val="95000"/>
        </a:lnSpc>
        <a:spcBef>
          <a:spcPct val="0"/>
        </a:spcBef>
        <a:spcAft>
          <a:spcPct val="0"/>
        </a:spcAft>
        <a:defRPr sz="2900" b="1">
          <a:solidFill>
            <a:schemeClr val="bg2"/>
          </a:solidFill>
          <a:latin typeface="Arial" charset="0"/>
        </a:defRPr>
      </a:lvl3pPr>
      <a:lvl4pPr marL="1125538" indent="-1125538" algn="l" rtl="0" eaLnBrk="0" fontAlgn="base" hangingPunct="0">
        <a:lnSpc>
          <a:spcPct val="95000"/>
        </a:lnSpc>
        <a:spcBef>
          <a:spcPct val="0"/>
        </a:spcBef>
        <a:spcAft>
          <a:spcPct val="0"/>
        </a:spcAft>
        <a:defRPr sz="2900" b="1">
          <a:solidFill>
            <a:schemeClr val="bg2"/>
          </a:solidFill>
          <a:latin typeface="Arial" charset="0"/>
        </a:defRPr>
      </a:lvl4pPr>
      <a:lvl5pPr marL="1125538" indent="-1125538" algn="l" rtl="0" eaLnBrk="0" fontAlgn="base" hangingPunct="0">
        <a:lnSpc>
          <a:spcPct val="95000"/>
        </a:lnSpc>
        <a:spcBef>
          <a:spcPct val="0"/>
        </a:spcBef>
        <a:spcAft>
          <a:spcPct val="0"/>
        </a:spcAft>
        <a:defRPr sz="2900" b="1">
          <a:solidFill>
            <a:schemeClr val="bg2"/>
          </a:solidFill>
          <a:latin typeface="Arial" charset="0"/>
        </a:defRPr>
      </a:lvl5pPr>
      <a:lvl6pPr marL="450237" algn="l" rtl="0" eaLnBrk="1" fontAlgn="base" hangingPunct="1">
        <a:spcBef>
          <a:spcPct val="0"/>
        </a:spcBef>
        <a:spcAft>
          <a:spcPct val="0"/>
        </a:spcAft>
        <a:defRPr sz="3200" b="1">
          <a:solidFill>
            <a:srgbClr val="2877C4"/>
          </a:solidFill>
          <a:latin typeface="Arial" charset="0"/>
        </a:defRPr>
      </a:lvl6pPr>
      <a:lvl7pPr marL="900458" algn="l" rtl="0" eaLnBrk="1" fontAlgn="base" hangingPunct="1">
        <a:spcBef>
          <a:spcPct val="0"/>
        </a:spcBef>
        <a:spcAft>
          <a:spcPct val="0"/>
        </a:spcAft>
        <a:defRPr sz="3200" b="1">
          <a:solidFill>
            <a:srgbClr val="2877C4"/>
          </a:solidFill>
          <a:latin typeface="Arial" charset="0"/>
        </a:defRPr>
      </a:lvl7pPr>
      <a:lvl8pPr marL="1350690" algn="l" rtl="0" eaLnBrk="1" fontAlgn="base" hangingPunct="1">
        <a:spcBef>
          <a:spcPct val="0"/>
        </a:spcBef>
        <a:spcAft>
          <a:spcPct val="0"/>
        </a:spcAft>
        <a:defRPr sz="3200" b="1">
          <a:solidFill>
            <a:srgbClr val="2877C4"/>
          </a:solidFill>
          <a:latin typeface="Arial" charset="0"/>
        </a:defRPr>
      </a:lvl8pPr>
      <a:lvl9pPr marL="180093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4688"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8438"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2475" indent="-222250" algn="l" rtl="0" eaLnBrk="0" fontAlgn="base" hangingPunct="0">
        <a:lnSpc>
          <a:spcPct val="115000"/>
        </a:lnSpc>
        <a:spcBef>
          <a:spcPct val="20000"/>
        </a:spcBef>
        <a:spcAft>
          <a:spcPct val="0"/>
        </a:spcAft>
        <a:buChar char="»"/>
        <a:defRPr sz="2100">
          <a:solidFill>
            <a:srgbClr val="000000"/>
          </a:solidFill>
          <a:latin typeface="+mn-lt"/>
        </a:defRPr>
      </a:lvl5pPr>
      <a:lvl6pPr marL="2474696" indent="-223540" algn="l" rtl="0" eaLnBrk="1" fontAlgn="base" hangingPunct="1">
        <a:lnSpc>
          <a:spcPct val="115000"/>
        </a:lnSpc>
        <a:spcBef>
          <a:spcPct val="20000"/>
        </a:spcBef>
        <a:spcAft>
          <a:spcPct val="0"/>
        </a:spcAft>
        <a:buChar char="»"/>
        <a:defRPr sz="2100">
          <a:solidFill>
            <a:srgbClr val="000000"/>
          </a:solidFill>
          <a:latin typeface="+mn-lt"/>
        </a:defRPr>
      </a:lvl6pPr>
      <a:lvl7pPr marL="2924925" indent="-223540" algn="l" rtl="0" eaLnBrk="1" fontAlgn="base" hangingPunct="1">
        <a:lnSpc>
          <a:spcPct val="115000"/>
        </a:lnSpc>
        <a:spcBef>
          <a:spcPct val="20000"/>
        </a:spcBef>
        <a:spcAft>
          <a:spcPct val="0"/>
        </a:spcAft>
        <a:buChar char="»"/>
        <a:defRPr sz="2100">
          <a:solidFill>
            <a:srgbClr val="000000"/>
          </a:solidFill>
          <a:latin typeface="+mn-lt"/>
        </a:defRPr>
      </a:lvl7pPr>
      <a:lvl8pPr marL="3375160" indent="-223540" algn="l" rtl="0" eaLnBrk="1" fontAlgn="base" hangingPunct="1">
        <a:lnSpc>
          <a:spcPct val="115000"/>
        </a:lnSpc>
        <a:spcBef>
          <a:spcPct val="20000"/>
        </a:spcBef>
        <a:spcAft>
          <a:spcPct val="0"/>
        </a:spcAft>
        <a:buChar char="»"/>
        <a:defRPr sz="2100">
          <a:solidFill>
            <a:srgbClr val="000000"/>
          </a:solidFill>
          <a:latin typeface="+mn-lt"/>
        </a:defRPr>
      </a:lvl8pPr>
      <a:lvl9pPr marL="3825387" indent="-223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0458" rtl="0" eaLnBrk="1" latinLnBrk="0" hangingPunct="1">
        <a:defRPr sz="1900" kern="1200">
          <a:solidFill>
            <a:schemeClr val="tx1"/>
          </a:solidFill>
          <a:latin typeface="+mn-lt"/>
          <a:ea typeface="+mn-ea"/>
          <a:cs typeface="+mn-cs"/>
        </a:defRPr>
      </a:lvl1pPr>
      <a:lvl2pPr marL="450237" algn="l" defTabSz="900458" rtl="0" eaLnBrk="1" latinLnBrk="0" hangingPunct="1">
        <a:defRPr sz="1900" kern="1200">
          <a:solidFill>
            <a:schemeClr val="tx1"/>
          </a:solidFill>
          <a:latin typeface="+mn-lt"/>
          <a:ea typeface="+mn-ea"/>
          <a:cs typeface="+mn-cs"/>
        </a:defRPr>
      </a:lvl2pPr>
      <a:lvl3pPr marL="900458" algn="l" defTabSz="900458" rtl="0" eaLnBrk="1" latinLnBrk="0" hangingPunct="1">
        <a:defRPr sz="1900" kern="1200">
          <a:solidFill>
            <a:schemeClr val="tx1"/>
          </a:solidFill>
          <a:latin typeface="+mn-lt"/>
          <a:ea typeface="+mn-ea"/>
          <a:cs typeface="+mn-cs"/>
        </a:defRPr>
      </a:lvl3pPr>
      <a:lvl4pPr marL="1350690" algn="l" defTabSz="900458" rtl="0" eaLnBrk="1" latinLnBrk="0" hangingPunct="1">
        <a:defRPr sz="1900" kern="1200">
          <a:solidFill>
            <a:schemeClr val="tx1"/>
          </a:solidFill>
          <a:latin typeface="+mn-lt"/>
          <a:ea typeface="+mn-ea"/>
          <a:cs typeface="+mn-cs"/>
        </a:defRPr>
      </a:lvl4pPr>
      <a:lvl5pPr marL="1800932" algn="l" defTabSz="900458" rtl="0" eaLnBrk="1" latinLnBrk="0" hangingPunct="1">
        <a:defRPr sz="1900" kern="1200">
          <a:solidFill>
            <a:schemeClr val="tx1"/>
          </a:solidFill>
          <a:latin typeface="+mn-lt"/>
          <a:ea typeface="+mn-ea"/>
          <a:cs typeface="+mn-cs"/>
        </a:defRPr>
      </a:lvl5pPr>
      <a:lvl6pPr marL="2251161" algn="l" defTabSz="900458" rtl="0" eaLnBrk="1" latinLnBrk="0" hangingPunct="1">
        <a:defRPr sz="1900" kern="1200">
          <a:solidFill>
            <a:schemeClr val="tx1"/>
          </a:solidFill>
          <a:latin typeface="+mn-lt"/>
          <a:ea typeface="+mn-ea"/>
          <a:cs typeface="+mn-cs"/>
        </a:defRPr>
      </a:lvl6pPr>
      <a:lvl7pPr marL="2701377" algn="l" defTabSz="900458" rtl="0" eaLnBrk="1" latinLnBrk="0" hangingPunct="1">
        <a:defRPr sz="1900" kern="1200">
          <a:solidFill>
            <a:schemeClr val="tx1"/>
          </a:solidFill>
          <a:latin typeface="+mn-lt"/>
          <a:ea typeface="+mn-ea"/>
          <a:cs typeface="+mn-cs"/>
        </a:defRPr>
      </a:lvl7pPr>
      <a:lvl8pPr marL="3151605" algn="l" defTabSz="900458" rtl="0" eaLnBrk="1" latinLnBrk="0" hangingPunct="1">
        <a:defRPr sz="1900" kern="1200">
          <a:solidFill>
            <a:schemeClr val="tx1"/>
          </a:solidFill>
          <a:latin typeface="+mn-lt"/>
          <a:ea typeface="+mn-ea"/>
          <a:cs typeface="+mn-cs"/>
        </a:defRPr>
      </a:lvl8pPr>
      <a:lvl9pPr marL="3601841" algn="l" defTabSz="90045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9.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9.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5.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omup.com/cFXjnmnin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mup.com/cFliqOnXI0"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hyperlink" Target="http://somup.com/cFXjennin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80.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79.xml"/><Relationship Id="rId6" Type="http://schemas.openxmlformats.org/officeDocument/2006/relationships/image" Target="../media/image57.png"/><Relationship Id="rId5" Type="http://schemas.openxmlformats.org/officeDocument/2006/relationships/hyperlink" Target="http://somup.com/cFXQoVnioR" TargetMode="Externa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111.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1.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1.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66.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hyperlink" Target="http://somup.com/cFXjebninU" TargetMode="Externa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hyperlink" Target="https://screencast-o-matic.com/watch/cFXiD9YP5e" TargetMode="Externa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7.xml"/><Relationship Id="rId1" Type="http://schemas.openxmlformats.org/officeDocument/2006/relationships/slideLayout" Target="../slideLayouts/slideLayout122.xml"/></Relationships>
</file>

<file path=ppt/slides/_rels/slide6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8.xml"/><Relationship Id="rId1" Type="http://schemas.openxmlformats.org/officeDocument/2006/relationships/slideLayout" Target="../slideLayouts/slideLayout122.xml"/></Relationships>
</file>

<file path=ppt/slides/_rels/slide6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13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7.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131.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153.xml"/></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153.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153.xml"/></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153.xml"/></Relationships>
</file>

<file path=ppt/slides/_rels/slide7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12">
            <a:extLst>
              <a:ext uri="{FF2B5EF4-FFF2-40B4-BE49-F238E27FC236}">
                <a16:creationId xmlns:a16="http://schemas.microsoft.com/office/drawing/2014/main" id="{6FEA3707-7321-4AD1-B415-42B4320CAB95}"/>
              </a:ext>
            </a:extLst>
          </p:cNvPr>
          <p:cNvSpPr>
            <a:spLocks noChangeArrowheads="1"/>
          </p:cNvSpPr>
          <p:nvPr/>
        </p:nvSpPr>
        <p:spPr bwMode="auto">
          <a:xfrm>
            <a:off x="5105400" y="1371600"/>
            <a:ext cx="3733800" cy="53340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89843" tIns="44921" rIns="89843" bIns="44921"/>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a:solidFill>
                  <a:srgbClr val="FFB732"/>
                </a:solidFill>
                <a:ea typeface="ヒラギノ角ゴ Pro W3"/>
                <a:cs typeface="ヒラギノ角ゴ Pro W3"/>
              </a:rPr>
              <a:t>Chapter 15.1-2</a:t>
            </a:r>
            <a:endParaRPr lang="en-US" altLang="en-US" sz="2700">
              <a:solidFill>
                <a:schemeClr val="bg1"/>
              </a:solidFill>
              <a:ea typeface="ヒラギノ角ゴ Pro W3"/>
              <a:cs typeface="ヒラギノ角ゴ Pro W3"/>
            </a:endParaRPr>
          </a:p>
          <a:p>
            <a:pPr eaLnBrk="1" hangingPunct="1">
              <a:spcBef>
                <a:spcPct val="0"/>
              </a:spcBef>
            </a:pPr>
            <a:r>
              <a:rPr lang="en-US" altLang="en-US" sz="2300">
                <a:solidFill>
                  <a:schemeClr val="bg1"/>
                </a:solidFill>
                <a:ea typeface="ヒラギノ角ゴ Pro W3"/>
                <a:cs typeface="ヒラギノ角ゴ Pro W3"/>
              </a:rPr>
              <a:t>Water and Aqueous </a:t>
            </a:r>
          </a:p>
          <a:p>
            <a:pPr eaLnBrk="1" hangingPunct="1">
              <a:spcBef>
                <a:spcPct val="0"/>
              </a:spcBef>
            </a:pPr>
            <a:r>
              <a:rPr lang="en-US" altLang="en-US" sz="2300">
                <a:solidFill>
                  <a:schemeClr val="bg1"/>
                </a:solidFill>
                <a:ea typeface="ヒラギノ角ゴ Pro W3"/>
                <a:cs typeface="ヒラギノ角ゴ Pro W3"/>
              </a:rPr>
              <a:t>Systems</a:t>
            </a:r>
          </a:p>
          <a:p>
            <a:pPr>
              <a:spcBef>
                <a:spcPct val="0"/>
              </a:spcBef>
            </a:pPr>
            <a:endParaRPr lang="en-US" altLang="en-US" sz="2700">
              <a:solidFill>
                <a:srgbClr val="FFB732"/>
              </a:solidFill>
              <a:ea typeface="ヒラギノ角ゴ Pro W3"/>
              <a:cs typeface="ヒラギノ角ゴ Pro W3"/>
            </a:endParaRPr>
          </a:p>
          <a:p>
            <a:pPr>
              <a:spcBef>
                <a:spcPct val="0"/>
              </a:spcBef>
            </a:pPr>
            <a:r>
              <a:rPr lang="en-US" altLang="en-US" sz="2700">
                <a:solidFill>
                  <a:srgbClr val="FFB732"/>
                </a:solidFill>
                <a:ea typeface="ヒラギノ角ゴ Pro W3"/>
                <a:cs typeface="ヒラギノ角ゴ Pro W3"/>
              </a:rPr>
              <a:t>Chapter 16</a:t>
            </a:r>
            <a:endParaRPr lang="en-US" altLang="en-US" sz="2300">
              <a:solidFill>
                <a:srgbClr val="FFFFFF"/>
              </a:solidFill>
              <a:ea typeface="ヒラギノ角ゴ Pro W3"/>
              <a:cs typeface="ヒラギノ角ゴ Pro W3"/>
            </a:endParaRPr>
          </a:p>
          <a:p>
            <a:pPr>
              <a:spcBef>
                <a:spcPct val="0"/>
              </a:spcBef>
            </a:pPr>
            <a:r>
              <a:rPr lang="en-US" altLang="en-US" sz="2700">
                <a:solidFill>
                  <a:srgbClr val="FFFFFF"/>
                </a:solidFill>
                <a:ea typeface="ヒラギノ角ゴ Pro W3"/>
                <a:cs typeface="ヒラギノ角ゴ Pro W3"/>
              </a:rPr>
              <a:t>Solutions</a:t>
            </a:r>
          </a:p>
          <a:p>
            <a:pPr>
              <a:spcBef>
                <a:spcPct val="0"/>
              </a:spcBef>
            </a:pPr>
            <a:endParaRPr lang="en-US" altLang="en-US" sz="800">
              <a:solidFill>
                <a:srgbClr val="FFFFFF"/>
              </a:solidFill>
              <a:ea typeface="ヒラギノ角ゴ Pro W3"/>
              <a:cs typeface="ヒラギノ角ゴ Pro W3"/>
            </a:endParaRPr>
          </a:p>
          <a:p>
            <a:pPr>
              <a:spcBef>
                <a:spcPts val="600"/>
              </a:spcBef>
            </a:pPr>
            <a:r>
              <a:rPr lang="en-US" altLang="en-US" sz="2100">
                <a:solidFill>
                  <a:srgbClr val="FFFFFF"/>
                </a:solidFill>
                <a:ea typeface="ヒラギノ角ゴ Pro W3"/>
                <a:cs typeface="ヒラギノ角ゴ Pro W3"/>
              </a:rPr>
              <a:t>Properties of Solutions</a:t>
            </a:r>
          </a:p>
          <a:p>
            <a:pPr>
              <a:spcBef>
                <a:spcPts val="600"/>
              </a:spcBef>
            </a:pPr>
            <a:r>
              <a:rPr lang="en-US" altLang="en-US" sz="2100">
                <a:solidFill>
                  <a:srgbClr val="FFFFFF"/>
                </a:solidFill>
                <a:ea typeface="ヒラギノ角ゴ Pro W3"/>
                <a:cs typeface="ヒラギノ角ゴ Pro W3"/>
              </a:rPr>
              <a:t>Concentrations of Solutions</a:t>
            </a:r>
          </a:p>
          <a:p>
            <a:pPr>
              <a:spcBef>
                <a:spcPts val="600"/>
              </a:spcBef>
            </a:pPr>
            <a:r>
              <a:rPr lang="en-US" altLang="en-US" sz="2100">
                <a:solidFill>
                  <a:srgbClr val="FFFFFF"/>
                </a:solidFill>
                <a:ea typeface="ヒラギノ角ゴ Pro W3"/>
                <a:cs typeface="ヒラギノ角ゴ Pro W3"/>
              </a:rPr>
              <a:t>Colligative Properties</a:t>
            </a:r>
          </a:p>
          <a:p>
            <a:pPr>
              <a:spcBef>
                <a:spcPct val="0"/>
              </a:spcBef>
            </a:pPr>
            <a:r>
              <a:rPr lang="en-US" altLang="en-US" sz="2100">
                <a:solidFill>
                  <a:srgbClr val="FFFFFF"/>
                </a:solidFill>
                <a:ea typeface="ヒラギノ角ゴ Pro W3"/>
                <a:cs typeface="ヒラギノ角ゴ Pro W3"/>
              </a:rPr>
              <a:t>        of Solutions</a:t>
            </a:r>
          </a:p>
          <a:p>
            <a:pPr>
              <a:spcBef>
                <a:spcPts val="600"/>
              </a:spcBef>
            </a:pPr>
            <a:r>
              <a:rPr lang="en-US" altLang="en-US" sz="2100">
                <a:solidFill>
                  <a:srgbClr val="FFFFFF"/>
                </a:solidFill>
                <a:ea typeface="ヒラギノ角ゴ Pro W3"/>
                <a:cs typeface="ヒラギノ角ゴ Pro W3"/>
              </a:rPr>
              <a:t>Calculations Involving </a:t>
            </a:r>
          </a:p>
          <a:p>
            <a:pPr>
              <a:spcBef>
                <a:spcPct val="0"/>
              </a:spcBef>
            </a:pPr>
            <a:r>
              <a:rPr lang="en-US" altLang="en-US" sz="2100">
                <a:solidFill>
                  <a:srgbClr val="FFFFFF"/>
                </a:solidFill>
                <a:ea typeface="ヒラギノ角ゴ Pro W3"/>
                <a:cs typeface="ヒラギノ角ゴ Pro W3"/>
              </a:rPr>
              <a:t>        Colligative Properties</a:t>
            </a:r>
            <a:endParaRPr lang="en-US" altLang="en-US" sz="2300" b="1">
              <a:solidFill>
                <a:srgbClr val="B7BD5B"/>
              </a:solidFill>
              <a:ea typeface="ヒラギノ角ゴ Pro W3"/>
              <a:cs typeface="ヒラギノ角ゴ Pro W3"/>
            </a:endParaRPr>
          </a:p>
        </p:txBody>
      </p:sp>
      <p:pic>
        <p:nvPicPr>
          <p:cNvPr id="120835" name="Picture 16" descr="CHEM12_custmark">
            <a:extLst>
              <a:ext uri="{FF2B5EF4-FFF2-40B4-BE49-F238E27FC236}">
                <a16:creationId xmlns:a16="http://schemas.microsoft.com/office/drawing/2014/main" id="{B3F78FC9-4C28-4FE6-88E6-E4C01D34A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Picture 17" descr="CHEM12_thumbnail">
            <a:extLst>
              <a:ext uri="{FF2B5EF4-FFF2-40B4-BE49-F238E27FC236}">
                <a16:creationId xmlns:a16="http://schemas.microsoft.com/office/drawing/2014/main" id="{EFB0FC97-DE1B-4A98-8BDA-DB392ED8A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888" y="0"/>
            <a:ext cx="1112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2">
            <a:extLst>
              <a:ext uri="{FF2B5EF4-FFF2-40B4-BE49-F238E27FC236}">
                <a16:creationId xmlns:a16="http://schemas.microsoft.com/office/drawing/2014/main" id="{43608F7C-C960-4EA2-8509-AB34258DD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48926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37218" name="Rectangle 4">
            <a:extLst>
              <a:ext uri="{FF2B5EF4-FFF2-40B4-BE49-F238E27FC236}">
                <a16:creationId xmlns:a16="http://schemas.microsoft.com/office/drawing/2014/main" id="{887ABD1F-25A9-4945-B561-A0FCECD88675}"/>
              </a:ext>
            </a:extLst>
          </p:cNvPr>
          <p:cNvSpPr>
            <a:spLocks noChangeArrowheads="1"/>
          </p:cNvSpPr>
          <p:nvPr/>
        </p:nvSpPr>
        <p:spPr bwMode="auto">
          <a:xfrm>
            <a:off x="152400" y="76200"/>
            <a:ext cx="6707188" cy="377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236538" indent="-22066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b="1" dirty="0">
                <a:solidFill>
                  <a:srgbClr val="92D050"/>
                </a:solidFill>
              </a:rPr>
              <a:t>Surface Tension</a:t>
            </a:r>
          </a:p>
          <a:p>
            <a:pPr lvl="1">
              <a:spcBef>
                <a:spcPts val="1200"/>
              </a:spcBef>
              <a:buFont typeface="Arial" panose="020B0604020202020204" pitchFamily="34" charset="0"/>
              <a:buChar char="•"/>
            </a:pPr>
            <a:r>
              <a:rPr lang="en-US" altLang="en-US" sz="2300" dirty="0">
                <a:effectLst>
                  <a:outerShdw blurRad="38100" dist="38100" dir="2700000" algn="tl">
                    <a:srgbClr val="000000">
                      <a:alpha val="43137"/>
                    </a:srgbClr>
                  </a:outerShdw>
                </a:effectLst>
              </a:rPr>
              <a:t>The property of the surface of a liquid that allows it to resist an external force.</a:t>
            </a:r>
          </a:p>
          <a:p>
            <a:pPr lvl="1">
              <a:spcBef>
                <a:spcPts val="1200"/>
              </a:spcBef>
              <a:buFont typeface="Arial" panose="020B0604020202020204" pitchFamily="34" charset="0"/>
              <a:buChar char="•"/>
            </a:pPr>
            <a:r>
              <a:rPr lang="en-US" altLang="en-US" sz="2300" dirty="0">
                <a:solidFill>
                  <a:srgbClr val="7030A0"/>
                </a:solidFill>
                <a:effectLst>
                  <a:outerShdw blurRad="38100" dist="38100" dir="2700000" algn="tl">
                    <a:srgbClr val="000000">
                      <a:alpha val="43137"/>
                    </a:srgbClr>
                  </a:outerShdw>
                </a:effectLst>
              </a:rPr>
              <a:t>Strong intermolecular forces produce higher surface tension (</a:t>
            </a:r>
            <a:r>
              <a:rPr lang="en-US" altLang="en-US" sz="2300" b="1" u="sng" dirty="0">
                <a:solidFill>
                  <a:srgbClr val="FF0000"/>
                </a:solidFill>
                <a:effectLst>
                  <a:outerShdw blurRad="38100" dist="38100" dir="2700000" algn="tl">
                    <a:srgbClr val="000000">
                      <a:alpha val="43137"/>
                    </a:srgbClr>
                  </a:outerShdw>
                </a:effectLst>
              </a:rPr>
              <a:t>hydrogen bonding</a:t>
            </a:r>
            <a:r>
              <a:rPr lang="en-US" altLang="en-US" sz="2300" dirty="0">
                <a:solidFill>
                  <a:srgbClr val="7030A0"/>
                </a:solidFill>
                <a:effectLst>
                  <a:outerShdw blurRad="38100" dist="38100" dir="2700000" algn="tl">
                    <a:srgbClr val="000000">
                      <a:alpha val="43137"/>
                    </a:srgbClr>
                  </a:outerShdw>
                </a:effectLst>
              </a:rPr>
              <a:t>).</a:t>
            </a:r>
          </a:p>
          <a:p>
            <a:pPr eaLnBrk="1" hangingPunct="1"/>
            <a:endParaRPr lang="en-US" altLang="en-US" sz="2300" dirty="0">
              <a:solidFill>
                <a:srgbClr val="000000"/>
              </a:solidFill>
            </a:endParaRPr>
          </a:p>
        </p:txBody>
      </p:sp>
      <p:pic>
        <p:nvPicPr>
          <p:cNvPr id="137219" name="Picture 5">
            <a:extLst>
              <a:ext uri="{FF2B5EF4-FFF2-40B4-BE49-F238E27FC236}">
                <a16:creationId xmlns:a16="http://schemas.microsoft.com/office/drawing/2014/main" id="{4233AB1D-5A53-45F6-81E2-12685AED4E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00500"/>
            <a:ext cx="50482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6" descr="File:Spider web Luc Viatour.jpg">
            <a:extLst>
              <a:ext uri="{FF2B5EF4-FFF2-40B4-BE49-F238E27FC236}">
                <a16:creationId xmlns:a16="http://schemas.microsoft.com/office/drawing/2014/main" id="{362D6DFA-2252-405F-AD2E-B7018A441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667000"/>
            <a:ext cx="41719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2">
            <a:extLst>
              <a:ext uri="{FF2B5EF4-FFF2-40B4-BE49-F238E27FC236}">
                <a16:creationId xmlns:a16="http://schemas.microsoft.com/office/drawing/2014/main" id="{9D2EB3BB-289F-4BE2-B4A6-9155EA7A1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588" y="269875"/>
            <a:ext cx="2284412"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8" name="Rectangle 8">
            <a:extLst>
              <a:ext uri="{FF2B5EF4-FFF2-40B4-BE49-F238E27FC236}">
                <a16:creationId xmlns:a16="http://schemas.microsoft.com/office/drawing/2014/main" id="{67B3C9DF-7ACD-4AC2-9075-4CE7051DC223}"/>
              </a:ext>
            </a:extLst>
          </p:cNvPr>
          <p:cNvSpPr>
            <a:spLocks noGrp="1" noChangeArrowheads="1"/>
          </p:cNvSpPr>
          <p:nvPr>
            <p:ph type="title"/>
          </p:nvPr>
        </p:nvSpPr>
        <p:spPr>
          <a:xfrm>
            <a:off x="5410200" y="0"/>
            <a:ext cx="3733800" cy="533400"/>
          </a:xfrm>
        </p:spPr>
        <p:txBody>
          <a:bodyPr/>
          <a:lstStyle/>
          <a:p>
            <a:pPr algn="ctr" eaLnBrk="1" hangingPunct="1">
              <a:defRPr/>
            </a:pPr>
            <a:r>
              <a:rPr lang="en-US" altLang="en-US" dirty="0">
                <a:solidFill>
                  <a:srgbClr val="FFFF00"/>
                </a:solidFill>
                <a:cs typeface="+mj-cs"/>
              </a:rPr>
              <a:t>Properties of Water</a:t>
            </a:r>
          </a:p>
        </p:txBody>
      </p:sp>
      <p:sp>
        <p:nvSpPr>
          <p:cNvPr id="2" name="TextBox 1">
            <a:extLst>
              <a:ext uri="{FF2B5EF4-FFF2-40B4-BE49-F238E27FC236}">
                <a16:creationId xmlns:a16="http://schemas.microsoft.com/office/drawing/2014/main" id="{47450070-09BF-4B29-B8AD-D2CBCA2AE3A9}"/>
              </a:ext>
            </a:extLst>
          </p:cNvPr>
          <p:cNvSpPr txBox="1"/>
          <p:nvPr/>
        </p:nvSpPr>
        <p:spPr>
          <a:xfrm>
            <a:off x="7543800" y="2082284"/>
            <a:ext cx="1219200" cy="369332"/>
          </a:xfrm>
          <a:prstGeom prst="rect">
            <a:avLst/>
          </a:prstGeom>
          <a:noFill/>
        </p:spPr>
        <p:txBody>
          <a:bodyPr wrap="square" rtlCol="0">
            <a:spAutoFit/>
          </a:bodyPr>
          <a:lstStyle/>
          <a:p>
            <a:pPr algn="ctr"/>
            <a:r>
              <a:rPr lang="en-US" dirty="0">
                <a:solidFill>
                  <a:schemeClr val="bg1"/>
                </a:solidFill>
              </a:rPr>
              <a:t>meniscus</a:t>
            </a:r>
          </a:p>
        </p:txBody>
      </p:sp>
      <p:sp>
        <p:nvSpPr>
          <p:cNvPr id="8" name="TextBox 7">
            <a:extLst>
              <a:ext uri="{FF2B5EF4-FFF2-40B4-BE49-F238E27FC236}">
                <a16:creationId xmlns:a16="http://schemas.microsoft.com/office/drawing/2014/main" id="{59073758-AF91-4B34-A5B5-E50BF3EC1C7A}"/>
              </a:ext>
            </a:extLst>
          </p:cNvPr>
          <p:cNvSpPr txBox="1"/>
          <p:nvPr/>
        </p:nvSpPr>
        <p:spPr>
          <a:xfrm>
            <a:off x="2590800" y="2895600"/>
            <a:ext cx="1219200" cy="923330"/>
          </a:xfrm>
          <a:prstGeom prst="rect">
            <a:avLst/>
          </a:prstGeom>
          <a:noFill/>
        </p:spPr>
        <p:txBody>
          <a:bodyPr wrap="square" rtlCol="0">
            <a:spAutoFit/>
          </a:bodyPr>
          <a:lstStyle/>
          <a:p>
            <a:pPr algn="ctr"/>
            <a:r>
              <a:rPr lang="en-US" dirty="0">
                <a:solidFill>
                  <a:schemeClr val="bg1"/>
                </a:solidFill>
              </a:rPr>
              <a:t>Shape &amp; size of droplets</a:t>
            </a:r>
          </a:p>
        </p:txBody>
      </p:sp>
      <p:sp>
        <p:nvSpPr>
          <p:cNvPr id="9" name="TextBox 8">
            <a:extLst>
              <a:ext uri="{FF2B5EF4-FFF2-40B4-BE49-F238E27FC236}">
                <a16:creationId xmlns:a16="http://schemas.microsoft.com/office/drawing/2014/main" id="{9AF976CF-DD42-4134-B6EA-760659790593}"/>
              </a:ext>
            </a:extLst>
          </p:cNvPr>
          <p:cNvSpPr txBox="1"/>
          <p:nvPr/>
        </p:nvSpPr>
        <p:spPr>
          <a:xfrm>
            <a:off x="6747023" y="4691693"/>
            <a:ext cx="1828800" cy="369332"/>
          </a:xfrm>
          <a:prstGeom prst="rect">
            <a:avLst/>
          </a:prstGeom>
          <a:noFill/>
        </p:spPr>
        <p:txBody>
          <a:bodyPr wrap="square" rtlCol="0">
            <a:spAutoFit/>
          </a:bodyPr>
          <a:lstStyle/>
          <a:p>
            <a:r>
              <a:rPr lang="en-US" dirty="0"/>
              <a:t>Skiing anyone?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Placeholder 3">
            <a:extLst>
              <a:ext uri="{FF2B5EF4-FFF2-40B4-BE49-F238E27FC236}">
                <a16:creationId xmlns:a16="http://schemas.microsoft.com/office/drawing/2014/main" id="{FA61B727-56F7-4B98-8C19-7A393D85A3F4}"/>
              </a:ext>
            </a:extLst>
          </p:cNvPr>
          <p:cNvSpPr>
            <a:spLocks noGrp="1" noChangeArrowheads="1"/>
          </p:cNvSpPr>
          <p:nvPr>
            <p:ph type="body" sz="quarter" idx="12"/>
          </p:nvPr>
        </p:nvSpPr>
        <p:spPr>
          <a:xfrm>
            <a:off x="0" y="1376363"/>
            <a:ext cx="4249738" cy="5481637"/>
          </a:xfrm>
        </p:spPr>
        <p:txBody>
          <a:bodyPr lIns="91040" tIns="45520" bIns="91040"/>
          <a:lstStyle/>
          <a:p>
            <a:pPr marL="0" lvl="1" indent="0" eaLnBrk="1" hangingPunct="1">
              <a:buFont typeface="Wingdings" panose="05000000000000000000" pitchFamily="2" charset="2"/>
              <a:buNone/>
            </a:pPr>
            <a:r>
              <a:rPr lang="en-US" altLang="en-US" sz="3600" b="1" dirty="0">
                <a:solidFill>
                  <a:srgbClr val="FF00FF"/>
                </a:solidFill>
              </a:rPr>
              <a:t>adhesion</a:t>
            </a:r>
            <a:endParaRPr lang="en-US" altLang="en-US" sz="3600" dirty="0">
              <a:solidFill>
                <a:srgbClr val="FF00FF"/>
              </a:solidFill>
            </a:endParaRPr>
          </a:p>
          <a:p>
            <a:pPr marL="0" lvl="1" indent="0" eaLnBrk="1" hangingPunct="1">
              <a:spcBef>
                <a:spcPts val="600"/>
              </a:spcBef>
              <a:buFont typeface="Wingdings" panose="05000000000000000000" pitchFamily="2" charset="2"/>
              <a:buNone/>
            </a:pPr>
            <a:r>
              <a:rPr lang="en-US" altLang="en-US" dirty="0">
                <a:effectLst>
                  <a:outerShdw blurRad="38100" dist="38100" dir="2700000" algn="tl">
                    <a:srgbClr val="000000">
                      <a:alpha val="43137"/>
                    </a:srgbClr>
                  </a:outerShdw>
                </a:effectLst>
              </a:rPr>
              <a:t>attraction of molecules of different substances</a:t>
            </a:r>
          </a:p>
          <a:p>
            <a:pPr lvl="2" eaLnBrk="1" hangingPunct="1">
              <a:spcBef>
                <a:spcPts val="600"/>
              </a:spcBef>
            </a:pPr>
            <a:r>
              <a:rPr lang="en-US" altLang="en-US" b="1" dirty="0">
                <a:solidFill>
                  <a:srgbClr val="00B050"/>
                </a:solidFill>
                <a:effectLst>
                  <a:outerShdw blurRad="38100" dist="38100" dir="2700000" algn="tl">
                    <a:srgbClr val="000000">
                      <a:alpha val="43137"/>
                    </a:srgbClr>
                  </a:outerShdw>
                </a:effectLst>
              </a:rPr>
              <a:t>meniscus</a:t>
            </a:r>
            <a:r>
              <a:rPr lang="en-US" altLang="en-US" dirty="0">
                <a:solidFill>
                  <a:srgbClr val="7030A0"/>
                </a:solidFill>
                <a:effectLst>
                  <a:outerShdw blurRad="38100" dist="38100" dir="2700000" algn="tl">
                    <a:srgbClr val="000000">
                      <a:alpha val="43137"/>
                    </a:srgbClr>
                  </a:outerShdw>
                </a:effectLst>
              </a:rPr>
              <a:t> in glass tubes</a:t>
            </a:r>
          </a:p>
          <a:p>
            <a:pPr lvl="2" eaLnBrk="1" hangingPunct="1">
              <a:spcBef>
                <a:spcPts val="600"/>
              </a:spcBef>
            </a:pPr>
            <a:r>
              <a:rPr lang="en-US" altLang="en-US" b="1" dirty="0">
                <a:solidFill>
                  <a:srgbClr val="FF0000"/>
                </a:solidFill>
                <a:effectLst>
                  <a:outerShdw blurRad="38100" dist="38100" dir="2700000" algn="tl">
                    <a:srgbClr val="000000">
                      <a:alpha val="43137"/>
                    </a:srgbClr>
                  </a:outerShdw>
                </a:effectLst>
              </a:rPr>
              <a:t>capillary action</a:t>
            </a:r>
          </a:p>
          <a:p>
            <a:pPr marL="0" lvl="1" indent="0" eaLnBrk="1" hangingPunct="1">
              <a:buFont typeface="Wingdings" panose="05000000000000000000" pitchFamily="2" charset="2"/>
              <a:buNone/>
            </a:pPr>
            <a:r>
              <a:rPr lang="en-US" altLang="en-US" sz="3600" b="1" dirty="0">
                <a:solidFill>
                  <a:srgbClr val="0070C0"/>
                </a:solidFill>
                <a:effectLst>
                  <a:outerShdw blurRad="38100" dist="38100" dir="2700000" algn="tl">
                    <a:srgbClr val="000000">
                      <a:alpha val="43137"/>
                    </a:srgbClr>
                  </a:outerShdw>
                </a:effectLst>
              </a:rPr>
              <a:t>cohesion</a:t>
            </a:r>
            <a:endParaRPr lang="en-US" altLang="en-US" sz="3600" dirty="0">
              <a:solidFill>
                <a:srgbClr val="0070C0"/>
              </a:solidFill>
              <a:effectLst>
                <a:outerShdw blurRad="38100" dist="38100" dir="2700000" algn="tl">
                  <a:srgbClr val="000000">
                    <a:alpha val="43137"/>
                  </a:srgbClr>
                </a:outerShdw>
              </a:effectLst>
            </a:endParaRPr>
          </a:p>
          <a:p>
            <a:pPr marL="0" lvl="1" indent="0" eaLnBrk="1" hangingPunct="1">
              <a:spcBef>
                <a:spcPts val="600"/>
              </a:spcBef>
              <a:buFont typeface="Wingdings" panose="05000000000000000000" pitchFamily="2" charset="2"/>
              <a:buNone/>
            </a:pPr>
            <a:r>
              <a:rPr lang="en-US" altLang="en-US" dirty="0">
                <a:effectLst>
                  <a:outerShdw blurRad="38100" dist="38100" dir="2700000" algn="tl">
                    <a:srgbClr val="000000">
                      <a:alpha val="43137"/>
                    </a:srgbClr>
                  </a:outerShdw>
                </a:effectLst>
              </a:rPr>
              <a:t>attraction of molecules within a substance (</a:t>
            </a:r>
            <a:r>
              <a:rPr lang="en-US" altLang="en-US" dirty="0">
                <a:solidFill>
                  <a:srgbClr val="00B0F0"/>
                </a:solidFill>
                <a:effectLst>
                  <a:outerShdw blurRad="38100" dist="38100" dir="2700000" algn="tl">
                    <a:srgbClr val="000000">
                      <a:alpha val="43137"/>
                    </a:srgbClr>
                  </a:outerShdw>
                </a:effectLst>
              </a:rPr>
              <a:t>e.g. formation of droplets</a:t>
            </a:r>
            <a:r>
              <a:rPr lang="en-US" altLang="en-US" dirty="0">
                <a:solidFill>
                  <a:schemeClr val="tx1"/>
                </a:solidFill>
                <a:effectLst>
                  <a:outerShdw blurRad="38100" dist="38100" dir="2700000" algn="tl">
                    <a:srgbClr val="000000">
                      <a:alpha val="43137"/>
                    </a:srgbClr>
                  </a:outerShdw>
                </a:effectLst>
              </a:rPr>
              <a:t>)</a:t>
            </a:r>
          </a:p>
        </p:txBody>
      </p:sp>
      <p:sp>
        <p:nvSpPr>
          <p:cNvPr id="139267" name="Title 1">
            <a:extLst>
              <a:ext uri="{FF2B5EF4-FFF2-40B4-BE49-F238E27FC236}">
                <a16:creationId xmlns:a16="http://schemas.microsoft.com/office/drawing/2014/main" id="{C4A48E17-B43E-44FF-8ACF-2F3A6C8B8EFB}"/>
              </a:ext>
            </a:extLst>
          </p:cNvPr>
          <p:cNvSpPr>
            <a:spLocks noGrp="1" noChangeArrowheads="1"/>
          </p:cNvSpPr>
          <p:nvPr>
            <p:ph type="title"/>
          </p:nvPr>
        </p:nvSpPr>
        <p:spPr>
          <a:xfrm>
            <a:off x="0" y="0"/>
            <a:ext cx="9144000" cy="1371600"/>
          </a:xfrm>
        </p:spPr>
        <p:txBody>
          <a:bodyPr/>
          <a:lstStyle/>
          <a:p>
            <a:pPr marL="0" indent="0" eaLnBrk="1" hangingPunct="1"/>
            <a:r>
              <a:rPr lang="en-US" altLang="en-US">
                <a:solidFill>
                  <a:srgbClr val="FFFF00"/>
                </a:solidFill>
              </a:rPr>
              <a:t>Adhesion &amp; Cohesion produce Surface Tension</a:t>
            </a:r>
          </a:p>
        </p:txBody>
      </p:sp>
      <p:pic>
        <p:nvPicPr>
          <p:cNvPr id="139268" name="Picture 4" descr="File:Capillary Attraction Repulsion (PSF) (bjl).svg">
            <a:extLst>
              <a:ext uri="{FF2B5EF4-FFF2-40B4-BE49-F238E27FC236}">
                <a16:creationId xmlns:a16="http://schemas.microsoft.com/office/drawing/2014/main" id="{5E786C7B-BFEE-42DA-8874-E80FCF3EB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02" t="7289" r="50000" b="9810"/>
          <a:stretch>
            <a:fillRect/>
          </a:stretch>
        </p:blipFill>
        <p:spPr bwMode="auto">
          <a:xfrm>
            <a:off x="3962400" y="1371600"/>
            <a:ext cx="2873375"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4">
            <a:extLst>
              <a:ext uri="{FF2B5EF4-FFF2-40B4-BE49-F238E27FC236}">
                <a16:creationId xmlns:a16="http://schemas.microsoft.com/office/drawing/2014/main" id="{51D38EBA-D4FC-4E7B-AE20-C7DE894B9DAE}"/>
              </a:ext>
            </a:extLst>
          </p:cNvPr>
          <p:cNvSpPr>
            <a:spLocks noChangeArrowheads="1"/>
          </p:cNvSpPr>
          <p:nvPr/>
        </p:nvSpPr>
        <p:spPr bwMode="auto">
          <a:xfrm>
            <a:off x="7348538" y="1811338"/>
            <a:ext cx="1084262" cy="1390650"/>
          </a:xfrm>
          <a:prstGeom prst="rect">
            <a:avLst/>
          </a:prstGeom>
          <a:solidFill>
            <a:schemeClr val="bg1"/>
          </a:solidFill>
          <a:ln w="28575" algn="ctr">
            <a:solidFill>
              <a:schemeClr val="bg1"/>
            </a:solidFill>
            <a:round/>
            <a:headEnd/>
            <a:tailEnd/>
          </a:ln>
        </p:spPr>
        <p:txBody>
          <a:bodyPr lIns="0" tIns="0" rIns="0" bIns="0" anchor="ctr"/>
          <a:lstStyle>
            <a:lvl1pPr defTabSz="189547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89547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89547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89547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895475">
              <a:lnSpc>
                <a:spcPct val="115000"/>
              </a:lnSpc>
              <a:spcBef>
                <a:spcPct val="20000"/>
              </a:spcBef>
              <a:buChar char="»"/>
              <a:defRPr sz="2100">
                <a:solidFill>
                  <a:srgbClr val="000000"/>
                </a:solidFill>
                <a:latin typeface="Arial" panose="020B0604020202020204" pitchFamily="34" charset="0"/>
              </a:defRPr>
            </a:lvl5pPr>
            <a:lvl6pPr marL="25146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Tx/>
              <a:buNone/>
            </a:pPr>
            <a:endParaRPr lang="en-US" altLang="en-US" sz="1700"/>
          </a:p>
        </p:txBody>
      </p:sp>
      <p:pic>
        <p:nvPicPr>
          <p:cNvPr id="139270" name="Picture 2">
            <a:extLst>
              <a:ext uri="{FF2B5EF4-FFF2-40B4-BE49-F238E27FC236}">
                <a16:creationId xmlns:a16="http://schemas.microsoft.com/office/drawing/2014/main" id="{A036CBDE-54D8-4C93-8596-703C5360B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725" y="1524000"/>
            <a:ext cx="20732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1" name="Picture 2">
            <a:extLst>
              <a:ext uri="{FF2B5EF4-FFF2-40B4-BE49-F238E27FC236}">
                <a16:creationId xmlns:a16="http://schemas.microsoft.com/office/drawing/2014/main" id="{66698F65-72BC-4E9B-82F6-5865304A90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940" b="25494"/>
          <a:stretch>
            <a:fillRect/>
          </a:stretch>
        </p:blipFill>
        <p:spPr bwMode="auto">
          <a:xfrm>
            <a:off x="0" y="5486400"/>
            <a:ext cx="6010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Placeholder 3">
            <a:extLst>
              <a:ext uri="{FF2B5EF4-FFF2-40B4-BE49-F238E27FC236}">
                <a16:creationId xmlns:a16="http://schemas.microsoft.com/office/drawing/2014/main" id="{0ED4EF43-1384-4E93-852B-98C5BA735C50}"/>
              </a:ext>
            </a:extLst>
          </p:cNvPr>
          <p:cNvSpPr>
            <a:spLocks noGrp="1" noChangeArrowheads="1"/>
          </p:cNvSpPr>
          <p:nvPr>
            <p:ph type="body" sz="quarter" idx="12"/>
          </p:nvPr>
        </p:nvSpPr>
        <p:spPr>
          <a:xfrm>
            <a:off x="0" y="1376363"/>
            <a:ext cx="5181600" cy="5481637"/>
          </a:xfrm>
        </p:spPr>
        <p:txBody>
          <a:bodyPr/>
          <a:lstStyle/>
          <a:p>
            <a:pPr lvl="1" eaLnBrk="1" hangingPunct="1"/>
            <a:r>
              <a:rPr lang="en-US" altLang="en-US" sz="2800" dirty="0">
                <a:effectLst>
                  <a:outerShdw blurRad="38100" dist="38100" dir="2700000" algn="tl">
                    <a:srgbClr val="000000">
                      <a:alpha val="43137"/>
                    </a:srgbClr>
                  </a:outerShdw>
                </a:effectLst>
              </a:rPr>
              <a:t>Resistance to change in temperature</a:t>
            </a:r>
          </a:p>
          <a:p>
            <a:pPr lvl="2" eaLnBrk="1" hangingPunct="1">
              <a:spcBef>
                <a:spcPts val="1100"/>
              </a:spcBef>
            </a:pPr>
            <a:r>
              <a:rPr lang="en-US" altLang="en-US" sz="2800" dirty="0">
                <a:solidFill>
                  <a:srgbClr val="FF0000"/>
                </a:solidFill>
                <a:effectLst>
                  <a:outerShdw blurRad="38100" dist="38100" dir="2700000" algn="tl">
                    <a:srgbClr val="000000">
                      <a:alpha val="43137"/>
                    </a:srgbClr>
                  </a:outerShdw>
                </a:effectLst>
              </a:rPr>
              <a:t>Higher specific heat means a substance can hold more heat or release more heat depending on temperature. </a:t>
            </a:r>
          </a:p>
          <a:p>
            <a:pPr lvl="1" eaLnBrk="1" hangingPunct="1"/>
            <a:r>
              <a:rPr lang="en-US" altLang="en-US" sz="2800" b="1" u="sng" dirty="0">
                <a:solidFill>
                  <a:srgbClr val="0070C0"/>
                </a:solidFill>
                <a:effectLst>
                  <a:outerShdw blurRad="38100" dist="38100" dir="2700000" algn="tl">
                    <a:srgbClr val="000000">
                      <a:alpha val="43137"/>
                    </a:srgbClr>
                  </a:outerShdw>
                </a:effectLst>
              </a:rPr>
              <a:t>Hydrogen bonds</a:t>
            </a:r>
            <a:r>
              <a:rPr lang="en-US" altLang="en-US" sz="2800" b="1" dirty="0">
                <a:solidFill>
                  <a:srgbClr val="0070C0"/>
                </a:solidFill>
                <a:effectLst>
                  <a:outerShdw blurRad="38100" dist="38100" dir="2700000" algn="tl">
                    <a:srgbClr val="000000">
                      <a:alpha val="43137"/>
                    </a:srgbClr>
                  </a:outerShdw>
                </a:effectLst>
              </a:rPr>
              <a:t> </a:t>
            </a:r>
            <a:r>
              <a:rPr lang="en-US" altLang="en-US" sz="2800" dirty="0">
                <a:effectLst>
                  <a:outerShdw blurRad="38100" dist="38100" dir="2700000" algn="tl">
                    <a:srgbClr val="000000">
                      <a:alpha val="43137"/>
                    </a:srgbClr>
                  </a:outerShdw>
                </a:effectLst>
              </a:rPr>
              <a:t>increase the amount of energy required for the average KE (temperature) to change.</a:t>
            </a:r>
          </a:p>
        </p:txBody>
      </p:sp>
      <p:sp>
        <p:nvSpPr>
          <p:cNvPr id="141315" name="Title 1">
            <a:extLst>
              <a:ext uri="{FF2B5EF4-FFF2-40B4-BE49-F238E27FC236}">
                <a16:creationId xmlns:a16="http://schemas.microsoft.com/office/drawing/2014/main" id="{D5BAA916-1CDD-473C-89F8-BB161B7A2D99}"/>
              </a:ext>
            </a:extLst>
          </p:cNvPr>
          <p:cNvSpPr>
            <a:spLocks noGrp="1" noChangeArrowheads="1"/>
          </p:cNvSpPr>
          <p:nvPr>
            <p:ph type="title"/>
          </p:nvPr>
        </p:nvSpPr>
        <p:spPr>
          <a:xfrm>
            <a:off x="0" y="0"/>
            <a:ext cx="9144000" cy="1371600"/>
          </a:xfrm>
        </p:spPr>
        <p:txBody>
          <a:bodyPr/>
          <a:lstStyle/>
          <a:p>
            <a:pPr marL="0" indent="0" eaLnBrk="1" hangingPunct="1"/>
            <a:r>
              <a:rPr lang="en-US" altLang="en-US" sz="4000">
                <a:solidFill>
                  <a:srgbClr val="FFFF00"/>
                </a:solidFill>
              </a:rPr>
              <a:t>Specific Heat</a:t>
            </a:r>
          </a:p>
        </p:txBody>
      </p:sp>
      <p:pic>
        <p:nvPicPr>
          <p:cNvPr id="2" name="Picture 1">
            <a:extLst>
              <a:ext uri="{FF2B5EF4-FFF2-40B4-BE49-F238E27FC236}">
                <a16:creationId xmlns:a16="http://schemas.microsoft.com/office/drawing/2014/main" id="{A088B801-C4A0-46BA-B1BE-CCB60FF04F72}"/>
              </a:ext>
            </a:extLst>
          </p:cNvPr>
          <p:cNvPicPr>
            <a:picLocks noChangeAspect="1"/>
          </p:cNvPicPr>
          <p:nvPr/>
        </p:nvPicPr>
        <p:blipFill>
          <a:blip r:embed="rId3"/>
          <a:stretch>
            <a:fillRect/>
          </a:stretch>
        </p:blipFill>
        <p:spPr>
          <a:xfrm>
            <a:off x="5334000" y="1678994"/>
            <a:ext cx="3733800" cy="42547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Placeholder 3">
            <a:extLst>
              <a:ext uri="{FF2B5EF4-FFF2-40B4-BE49-F238E27FC236}">
                <a16:creationId xmlns:a16="http://schemas.microsoft.com/office/drawing/2014/main" id="{0ED4EF43-1384-4E93-852B-98C5BA735C50}"/>
              </a:ext>
            </a:extLst>
          </p:cNvPr>
          <p:cNvSpPr>
            <a:spLocks noGrp="1" noChangeArrowheads="1"/>
          </p:cNvSpPr>
          <p:nvPr>
            <p:ph type="body" sz="quarter" idx="12"/>
          </p:nvPr>
        </p:nvSpPr>
        <p:spPr>
          <a:xfrm>
            <a:off x="0" y="1376363"/>
            <a:ext cx="5334000" cy="5481637"/>
          </a:xfrm>
        </p:spPr>
        <p:txBody>
          <a:bodyPr/>
          <a:lstStyle/>
          <a:p>
            <a:pPr lvl="1" eaLnBrk="1" hangingPunct="1"/>
            <a:r>
              <a:rPr lang="en-US" altLang="en-US" dirty="0">
                <a:effectLst>
                  <a:outerShdw blurRad="38100" dist="38100" dir="2700000" algn="tl">
                    <a:srgbClr val="000000">
                      <a:alpha val="43137"/>
                    </a:srgbClr>
                  </a:outerShdw>
                </a:effectLst>
              </a:rPr>
              <a:t>Resists change in temperature</a:t>
            </a:r>
          </a:p>
          <a:p>
            <a:pPr lvl="2" eaLnBrk="1" hangingPunct="1">
              <a:spcBef>
                <a:spcPts val="1100"/>
              </a:spcBef>
            </a:pPr>
            <a:r>
              <a:rPr lang="en-US" altLang="en-US" dirty="0">
                <a:solidFill>
                  <a:srgbClr val="FF0000"/>
                </a:solidFill>
                <a:effectLst>
                  <a:outerShdw blurRad="38100" dist="38100" dir="2700000" algn="tl">
                    <a:srgbClr val="000000">
                      <a:alpha val="43137"/>
                    </a:srgbClr>
                  </a:outerShdw>
                </a:effectLst>
              </a:rPr>
              <a:t>Water takes a long time to heat up and a long time to cool down.</a:t>
            </a:r>
          </a:p>
        </p:txBody>
      </p:sp>
      <p:sp>
        <p:nvSpPr>
          <p:cNvPr id="141315" name="Title 1">
            <a:extLst>
              <a:ext uri="{FF2B5EF4-FFF2-40B4-BE49-F238E27FC236}">
                <a16:creationId xmlns:a16="http://schemas.microsoft.com/office/drawing/2014/main" id="{D5BAA916-1CDD-473C-89F8-BB161B7A2D99}"/>
              </a:ext>
            </a:extLst>
          </p:cNvPr>
          <p:cNvSpPr>
            <a:spLocks noGrp="1" noChangeArrowheads="1"/>
          </p:cNvSpPr>
          <p:nvPr>
            <p:ph type="title"/>
          </p:nvPr>
        </p:nvSpPr>
        <p:spPr>
          <a:xfrm>
            <a:off x="0" y="0"/>
            <a:ext cx="9144000" cy="1371600"/>
          </a:xfrm>
        </p:spPr>
        <p:txBody>
          <a:bodyPr/>
          <a:lstStyle/>
          <a:p>
            <a:pPr marL="0" indent="0" eaLnBrk="1" hangingPunct="1"/>
            <a:r>
              <a:rPr lang="en-US" altLang="en-US" sz="4000">
                <a:solidFill>
                  <a:srgbClr val="FFFF00"/>
                </a:solidFill>
              </a:rPr>
              <a:t>Specific Heat</a:t>
            </a:r>
          </a:p>
        </p:txBody>
      </p:sp>
      <p:sp>
        <p:nvSpPr>
          <p:cNvPr id="9" name="Rectangle 3">
            <a:extLst>
              <a:ext uri="{FF2B5EF4-FFF2-40B4-BE49-F238E27FC236}">
                <a16:creationId xmlns:a16="http://schemas.microsoft.com/office/drawing/2014/main" id="{2CE2308C-EEF2-457A-BD4A-EC58EAE9C624}"/>
              </a:ext>
            </a:extLst>
          </p:cNvPr>
          <p:cNvSpPr txBox="1">
            <a:spLocks noChangeArrowheads="1"/>
          </p:cNvSpPr>
          <p:nvPr/>
        </p:nvSpPr>
        <p:spPr bwMode="auto">
          <a:xfrm>
            <a:off x="34252" y="3048000"/>
            <a:ext cx="5528348" cy="178404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0868" tIns="94345" rIns="320868" bIns="94345">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230188" indent="-22860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796925" indent="-227013">
              <a:lnSpc>
                <a:spcPct val="113000"/>
              </a:lnSpc>
              <a:spcBef>
                <a:spcPts val="625"/>
              </a:spcBef>
              <a:buClr>
                <a:srgbClr val="5B8F22"/>
              </a:buClr>
              <a:buChar char="•"/>
              <a:defRPr sz="2300">
                <a:solidFill>
                  <a:srgbClr val="000000"/>
                </a:solidFill>
                <a:latin typeface="Arial" panose="020B0604020202020204" pitchFamily="34" charset="0"/>
              </a:defRPr>
            </a:lvl3pPr>
            <a:lvl4pPr marL="1493838" indent="-23495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5813" indent="-227013">
              <a:lnSpc>
                <a:spcPct val="115000"/>
              </a:lnSpc>
              <a:spcBef>
                <a:spcPct val="20000"/>
              </a:spcBef>
              <a:buChar char="»"/>
              <a:defRPr sz="2100">
                <a:solidFill>
                  <a:srgbClr val="000000"/>
                </a:solidFill>
                <a:latin typeface="Arial" panose="020B0604020202020204" pitchFamily="34" charset="0"/>
              </a:defRPr>
            </a:lvl5pPr>
            <a:lvl6pPr marL="25130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02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74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46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spcAft>
                <a:spcPts val="1200"/>
              </a:spcAft>
            </a:pPr>
            <a:r>
              <a:rPr lang="en-US" altLang="en-US" b="1" dirty="0">
                <a:solidFill>
                  <a:srgbClr val="FFFF00"/>
                </a:solidFill>
              </a:rPr>
              <a:t>Water’s high specific heat</a:t>
            </a:r>
            <a:r>
              <a:rPr lang="en-US" altLang="en-US" b="1" dirty="0">
                <a:solidFill>
                  <a:srgbClr val="FFFFFF"/>
                </a:solidFill>
              </a:rPr>
              <a:t> produces </a:t>
            </a:r>
            <a:r>
              <a:rPr lang="en-US" altLang="en-US" b="1" dirty="0">
                <a:solidFill>
                  <a:srgbClr val="00B050"/>
                </a:solidFill>
              </a:rPr>
              <a:t>moderate climates</a:t>
            </a:r>
            <a:r>
              <a:rPr lang="en-US" altLang="en-US" b="1" dirty="0">
                <a:solidFill>
                  <a:srgbClr val="FFFFFF"/>
                </a:solidFill>
              </a:rPr>
              <a:t> in places with a lot of water :  warmer winters and cooler summers. </a:t>
            </a:r>
          </a:p>
        </p:txBody>
      </p:sp>
      <p:pic>
        <p:nvPicPr>
          <p:cNvPr id="141317" name="Picture 2" descr="File:Map North America.PNG">
            <a:extLst>
              <a:ext uri="{FF2B5EF4-FFF2-40B4-BE49-F238E27FC236}">
                <a16:creationId xmlns:a16="http://schemas.microsoft.com/office/drawing/2014/main" id="{C3C78969-0431-4DBC-AA60-4E8F82F73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178" y="228600"/>
            <a:ext cx="3674822" cy="64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C2E7474-92F5-4058-9F98-78800E6CDE4C}"/>
              </a:ext>
            </a:extLst>
          </p:cNvPr>
          <p:cNvPicPr>
            <a:picLocks noChangeAspect="1"/>
          </p:cNvPicPr>
          <p:nvPr/>
        </p:nvPicPr>
        <p:blipFill>
          <a:blip r:embed="rId4"/>
          <a:stretch>
            <a:fillRect/>
          </a:stretch>
        </p:blipFill>
        <p:spPr>
          <a:xfrm>
            <a:off x="1143001" y="4989172"/>
            <a:ext cx="2664682" cy="1833575"/>
          </a:xfrm>
          <a:prstGeom prst="rect">
            <a:avLst/>
          </a:prstGeom>
        </p:spPr>
      </p:pic>
    </p:spTree>
    <p:extLst>
      <p:ext uri="{BB962C8B-B14F-4D97-AF65-F5344CB8AC3E}">
        <p14:creationId xmlns:p14="http://schemas.microsoft.com/office/powerpoint/2010/main" val="26323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62" name="Picture 36">
            <a:extLst>
              <a:ext uri="{FF2B5EF4-FFF2-40B4-BE49-F238E27FC236}">
                <a16:creationId xmlns:a16="http://schemas.microsoft.com/office/drawing/2014/main" id="{27654D81-64D1-429D-98A1-5B24772F6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 y="301515"/>
            <a:ext cx="887888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1245" name="Group 109">
            <a:extLst>
              <a:ext uri="{FF2B5EF4-FFF2-40B4-BE49-F238E27FC236}">
                <a16:creationId xmlns:a16="http://schemas.microsoft.com/office/drawing/2014/main" id="{25669265-CC5D-4CB3-B134-44EB2E94999E}"/>
              </a:ext>
            </a:extLst>
          </p:cNvPr>
          <p:cNvGraphicFramePr>
            <a:graphicFrameLocks noGrp="1"/>
          </p:cNvGraphicFramePr>
          <p:nvPr>
            <p:ph idx="1"/>
            <p:extLst>
              <p:ext uri="{D42A27DB-BD31-4B8C-83A1-F6EECF244321}">
                <p14:modId xmlns:p14="http://schemas.microsoft.com/office/powerpoint/2010/main" val="4241801259"/>
              </p:ext>
            </p:extLst>
          </p:nvPr>
        </p:nvGraphicFramePr>
        <p:xfrm>
          <a:off x="4495800" y="3124198"/>
          <a:ext cx="4572000" cy="3733802"/>
        </p:xfrm>
        <a:graphic>
          <a:graphicData uri="http://schemas.openxmlformats.org/drawingml/2006/table">
            <a:tbl>
              <a:tblPr/>
              <a:tblGrid>
                <a:gridCol w="2415396">
                  <a:extLst>
                    <a:ext uri="{9D8B030D-6E8A-4147-A177-3AD203B41FA5}">
                      <a16:colId xmlns:a16="http://schemas.microsoft.com/office/drawing/2014/main" val="20000"/>
                    </a:ext>
                  </a:extLst>
                </a:gridCol>
                <a:gridCol w="2156604">
                  <a:extLst>
                    <a:ext uri="{9D8B030D-6E8A-4147-A177-3AD203B41FA5}">
                      <a16:colId xmlns:a16="http://schemas.microsoft.com/office/drawing/2014/main" val="20001"/>
                    </a:ext>
                  </a:extLst>
                </a:gridCol>
              </a:tblGrid>
              <a:tr h="480253">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Density of Liquid Water and Ice</a:t>
                      </a:r>
                    </a:p>
                  </a:txBody>
                  <a:tcPr anchor="ct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41261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Temperature (</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Density (g/cm</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100 (liquid water)</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0.9584</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50</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0.9881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25</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0.9971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10</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0.9997</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4</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1.0000</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0 (liquid water)</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0.9998</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0 (ice)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0.9168</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76200" y="3200400"/>
            <a:ext cx="4381500" cy="323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dirty="0">
                <a:solidFill>
                  <a:srgbClr val="000000"/>
                </a:solidFill>
                <a:effectLst>
                  <a:outerShdw blurRad="38100" dist="38100" dir="2700000" algn="tl">
                    <a:srgbClr val="000000">
                      <a:alpha val="43137"/>
                    </a:srgbClr>
                  </a:outerShdw>
                </a:effectLst>
              </a:rPr>
              <a:t>As water temperature drops </a:t>
            </a:r>
            <a:r>
              <a:rPr lang="en-US" altLang="en-US" sz="2800" dirty="0">
                <a:solidFill>
                  <a:srgbClr val="00B050"/>
                </a:solidFill>
                <a:effectLst>
                  <a:outerShdw blurRad="38100" dist="38100" dir="2700000" algn="tl">
                    <a:srgbClr val="000000">
                      <a:alpha val="43137"/>
                    </a:srgbClr>
                  </a:outerShdw>
                </a:effectLst>
              </a:rPr>
              <a:t>below 4˚C</a:t>
            </a:r>
            <a:r>
              <a:rPr lang="en-US" altLang="en-US" sz="2800" dirty="0">
                <a:solidFill>
                  <a:srgbClr val="000000"/>
                </a:solidFill>
                <a:effectLst>
                  <a:outerShdw blurRad="38100" dist="38100" dir="2700000" algn="tl">
                    <a:srgbClr val="000000">
                      <a:alpha val="43137"/>
                    </a:srgbClr>
                  </a:outerShdw>
                </a:effectLst>
              </a:rPr>
              <a:t>, it </a:t>
            </a:r>
            <a:r>
              <a:rPr lang="en-US" altLang="en-US" sz="2800" b="1" dirty="0">
                <a:solidFill>
                  <a:srgbClr val="FF00FF"/>
                </a:solidFill>
                <a:effectLst>
                  <a:outerShdw blurRad="38100" dist="38100" dir="2700000" algn="tl">
                    <a:srgbClr val="000000">
                      <a:alpha val="43137"/>
                    </a:srgbClr>
                  </a:outerShdw>
                </a:effectLst>
              </a:rPr>
              <a:t>no</a:t>
            </a:r>
            <a:r>
              <a:rPr lang="en-US" altLang="en-US" sz="2800" dirty="0">
                <a:solidFill>
                  <a:srgbClr val="000000"/>
                </a:solidFill>
                <a:effectLst>
                  <a:outerShdw blurRad="38100" dist="38100" dir="2700000" algn="tl">
                    <a:srgbClr val="000000">
                      <a:alpha val="43137"/>
                    </a:srgbClr>
                  </a:outerShdw>
                </a:effectLst>
              </a:rPr>
              <a:t> </a:t>
            </a:r>
            <a:r>
              <a:rPr lang="en-US" altLang="en-US" sz="2800" b="1" dirty="0">
                <a:solidFill>
                  <a:srgbClr val="FF00FF"/>
                </a:solidFill>
                <a:effectLst>
                  <a:outerShdw blurRad="38100" dist="38100" dir="2700000" algn="tl">
                    <a:srgbClr val="000000">
                      <a:alpha val="43137"/>
                    </a:srgbClr>
                  </a:outerShdw>
                </a:effectLst>
              </a:rPr>
              <a:t>longer</a:t>
            </a:r>
            <a:r>
              <a:rPr lang="en-US" altLang="en-US" sz="2800" dirty="0">
                <a:solidFill>
                  <a:srgbClr val="000000"/>
                </a:solidFill>
                <a:effectLst>
                  <a:outerShdw blurRad="38100" dist="38100" dir="2700000" algn="tl">
                    <a:srgbClr val="000000">
                      <a:alpha val="43137"/>
                    </a:srgbClr>
                  </a:outerShdw>
                </a:effectLst>
              </a:rPr>
              <a:t> behaves like a typical liquid, but </a:t>
            </a:r>
            <a:r>
              <a:rPr lang="en-US" altLang="en-US" sz="3600" b="1" dirty="0">
                <a:solidFill>
                  <a:srgbClr val="00B050"/>
                </a:solidFill>
                <a:effectLst>
                  <a:outerShdw blurRad="38100" dist="38100" dir="2700000" algn="tl">
                    <a:srgbClr val="000000">
                      <a:alpha val="43137"/>
                    </a:srgbClr>
                  </a:outerShdw>
                </a:effectLst>
              </a:rPr>
              <a:t>expands</a:t>
            </a:r>
            <a:r>
              <a:rPr lang="en-US" altLang="en-US" sz="2800" dirty="0">
                <a:solidFill>
                  <a:srgbClr val="000000"/>
                </a:solidFill>
                <a:effectLst>
                  <a:outerShdw blurRad="38100" dist="38100" dir="2700000" algn="tl">
                    <a:srgbClr val="000000">
                      <a:alpha val="43137"/>
                    </a:srgbClr>
                  </a:outerShdw>
                </a:effectLst>
              </a:rPr>
              <a:t>. </a:t>
            </a:r>
            <a:r>
              <a:rPr lang="en-US" altLang="en-US" sz="2800" dirty="0">
                <a:solidFill>
                  <a:srgbClr val="FF0000"/>
                </a:solidFill>
                <a:effectLst>
                  <a:outerShdw blurRad="38100" dist="38100" dir="2700000" algn="tl">
                    <a:srgbClr val="000000">
                      <a:alpha val="43137"/>
                    </a:srgbClr>
                  </a:outerShdw>
                </a:effectLst>
              </a:rPr>
              <a:t>Ice at 0˚C, has about a 10% lower density than water at 0˚C.</a:t>
            </a:r>
            <a:r>
              <a:rPr lang="en-US" altLang="en-US" sz="2800" dirty="0">
                <a:solidFill>
                  <a:srgbClr val="000000"/>
                </a:solidFill>
                <a:effectLst>
                  <a:outerShdw blurRad="38100" dist="38100" dir="2700000" algn="tl">
                    <a:srgbClr val="000000">
                      <a:alpha val="43137"/>
                    </a:srgbClr>
                  </a:outerShdw>
                </a:effectLst>
              </a:rPr>
              <a:t> </a:t>
            </a:r>
            <a:endParaRPr lang="en-US" altLang="en-US" sz="2800" b="1" u="sng" dirty="0">
              <a:solidFill>
                <a:srgbClr val="0070C0"/>
              </a:solidFill>
              <a:effectLst>
                <a:outerShdw blurRad="38100" dist="38100" dir="2700000" algn="tl">
                  <a:srgbClr val="000000">
                    <a:alpha val="43137"/>
                  </a:srgbClr>
                </a:outerShdw>
              </a:effectLst>
            </a:endParaRPr>
          </a:p>
        </p:txBody>
      </p:sp>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2800" b="1" dirty="0">
                <a:solidFill>
                  <a:srgbClr val="FF0000"/>
                </a:solidFill>
                <a:cs typeface="+mj-cs"/>
              </a:rPr>
              <a:t>Density of 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5943600" y="1447800"/>
            <a:ext cx="3048000" cy="378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solidFill>
                  <a:srgbClr val="00B050"/>
                </a:solidFill>
                <a:effectLst>
                  <a:outerShdw blurRad="38100" dist="38100" dir="2700000" algn="tl">
                    <a:srgbClr val="000000">
                      <a:alpha val="43137"/>
                    </a:srgbClr>
                  </a:outerShdw>
                </a:effectLst>
              </a:rPr>
              <a:t>Over 99% of chemical substances are MOST dense as solids.</a:t>
            </a:r>
          </a:p>
          <a:p>
            <a:pPr>
              <a:spcBef>
                <a:spcPct val="50000"/>
              </a:spcBef>
            </a:pPr>
            <a:r>
              <a:rPr lang="en-US" altLang="en-US" b="1" dirty="0">
                <a:solidFill>
                  <a:srgbClr val="7030A0"/>
                </a:solidFill>
                <a:effectLst>
                  <a:outerShdw blurRad="38100" dist="38100" dir="2700000" algn="tl">
                    <a:srgbClr val="000000">
                      <a:alpha val="43137"/>
                    </a:srgbClr>
                  </a:outerShdw>
                </a:effectLst>
              </a:rPr>
              <a:t>Ice is LESS dense.</a:t>
            </a:r>
            <a:endParaRPr lang="en-US" altLang="en-US" b="1" dirty="0">
              <a:solidFill>
                <a:srgbClr val="7030A0"/>
              </a:solidFill>
            </a:endParaRPr>
          </a:p>
        </p:txBody>
      </p:sp>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3200" dirty="0">
                <a:solidFill>
                  <a:srgbClr val="FF0000"/>
                </a:solidFill>
                <a:cs typeface="+mj-cs"/>
              </a:rPr>
              <a:t>Density of Ice</a:t>
            </a:r>
          </a:p>
        </p:txBody>
      </p:sp>
      <p:pic>
        <p:nvPicPr>
          <p:cNvPr id="5" name="Picture 4">
            <a:extLst>
              <a:ext uri="{FF2B5EF4-FFF2-40B4-BE49-F238E27FC236}">
                <a16:creationId xmlns:a16="http://schemas.microsoft.com/office/drawing/2014/main" id="{E4639CA8-24BC-4867-BB12-FD9D5340A595}"/>
              </a:ext>
            </a:extLst>
          </p:cNvPr>
          <p:cNvPicPr>
            <a:picLocks noChangeAspect="1"/>
          </p:cNvPicPr>
          <p:nvPr/>
        </p:nvPicPr>
        <p:blipFill>
          <a:blip r:embed="rId3"/>
          <a:stretch>
            <a:fillRect/>
          </a:stretch>
        </p:blipFill>
        <p:spPr>
          <a:xfrm>
            <a:off x="228600" y="694790"/>
            <a:ext cx="5511935" cy="5468420"/>
          </a:xfrm>
          <a:prstGeom prst="rect">
            <a:avLst/>
          </a:prstGeom>
        </p:spPr>
      </p:pic>
    </p:spTree>
    <p:extLst>
      <p:ext uri="{BB962C8B-B14F-4D97-AF65-F5344CB8AC3E}">
        <p14:creationId xmlns:p14="http://schemas.microsoft.com/office/powerpoint/2010/main" val="358255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114300" y="4724400"/>
            <a:ext cx="8915400" cy="126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solidFill>
                  <a:srgbClr val="00B050"/>
                </a:solidFill>
                <a:effectLst>
                  <a:outerShdw blurRad="38100" dist="38100" dir="2700000" algn="tl">
                    <a:srgbClr val="000000">
                      <a:alpha val="43137"/>
                    </a:srgbClr>
                  </a:outerShdw>
                </a:effectLst>
              </a:rPr>
              <a:t>Ice is one of only a few solids that </a:t>
            </a:r>
            <a:r>
              <a:rPr lang="en-US" altLang="en-US" sz="4400" b="1" dirty="0">
                <a:solidFill>
                  <a:srgbClr val="FF0000"/>
                </a:solidFill>
                <a:effectLst>
                  <a:outerShdw blurRad="38100" dist="38100" dir="2700000" algn="tl">
                    <a:srgbClr val="000000">
                      <a:alpha val="43137"/>
                    </a:srgbClr>
                  </a:outerShdw>
                </a:effectLst>
              </a:rPr>
              <a:t>floats</a:t>
            </a:r>
            <a:r>
              <a:rPr lang="en-US" altLang="en-US" dirty="0">
                <a:solidFill>
                  <a:srgbClr val="00B050"/>
                </a:solidFill>
                <a:effectLst>
                  <a:outerShdw blurRad="38100" dist="38100" dir="2700000" algn="tl">
                    <a:srgbClr val="000000">
                      <a:alpha val="43137"/>
                    </a:srgbClr>
                  </a:outerShdw>
                </a:effectLst>
              </a:rPr>
              <a:t> in its own liquid due to </a:t>
            </a:r>
            <a:r>
              <a:rPr lang="en-US" altLang="en-US" b="1" u="sng" dirty="0">
                <a:solidFill>
                  <a:srgbClr val="0070C0"/>
                </a:solidFill>
              </a:rPr>
              <a:t>hydrogen bonding.</a:t>
            </a:r>
          </a:p>
        </p:txBody>
      </p:sp>
      <p:pic>
        <p:nvPicPr>
          <p:cNvPr id="143395" name="Picture 2">
            <a:extLst>
              <a:ext uri="{FF2B5EF4-FFF2-40B4-BE49-F238E27FC236}">
                <a16:creationId xmlns:a16="http://schemas.microsoft.com/office/drawing/2014/main" id="{12827208-16BE-459B-852F-FEF0A9EF1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089673"/>
            <a:ext cx="3428999" cy="303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3200" dirty="0">
                <a:solidFill>
                  <a:srgbClr val="FF0000"/>
                </a:solidFill>
                <a:cs typeface="+mj-cs"/>
              </a:rPr>
              <a:t>Density of Ice</a:t>
            </a:r>
            <a:endParaRPr lang="en-US" altLang="en-US" dirty="0">
              <a:solidFill>
                <a:srgbClr val="002060"/>
              </a:solidFill>
              <a:cs typeface="+mj-cs"/>
            </a:endParaRPr>
          </a:p>
        </p:txBody>
      </p:sp>
      <p:pic>
        <p:nvPicPr>
          <p:cNvPr id="2" name="Picture 1">
            <a:extLst>
              <a:ext uri="{FF2B5EF4-FFF2-40B4-BE49-F238E27FC236}">
                <a16:creationId xmlns:a16="http://schemas.microsoft.com/office/drawing/2014/main" id="{EAE78DB0-E05F-466C-8969-4D27497B9ADC}"/>
              </a:ext>
            </a:extLst>
          </p:cNvPr>
          <p:cNvPicPr>
            <a:picLocks noChangeAspect="1"/>
          </p:cNvPicPr>
          <p:nvPr/>
        </p:nvPicPr>
        <p:blipFill>
          <a:blip r:embed="rId4"/>
          <a:stretch>
            <a:fillRect/>
          </a:stretch>
        </p:blipFill>
        <p:spPr>
          <a:xfrm>
            <a:off x="3581400" y="1027806"/>
            <a:ext cx="5288738" cy="3162574"/>
          </a:xfrm>
          <a:prstGeom prst="rect">
            <a:avLst/>
          </a:prstGeom>
        </p:spPr>
      </p:pic>
    </p:spTree>
    <p:extLst>
      <p:ext uri="{BB962C8B-B14F-4D97-AF65-F5344CB8AC3E}">
        <p14:creationId xmlns:p14="http://schemas.microsoft.com/office/powerpoint/2010/main" val="4146161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2888512" y="762000"/>
            <a:ext cx="6248400" cy="378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solidFill>
                  <a:srgbClr val="00B050"/>
                </a:solidFill>
                <a:effectLst>
                  <a:outerShdw blurRad="38100" dist="38100" dir="2700000" algn="tl">
                    <a:srgbClr val="000000">
                      <a:alpha val="43137"/>
                    </a:srgbClr>
                  </a:outerShdw>
                </a:effectLst>
              </a:rPr>
              <a:t>What would happen if ice was MORE dense than water? </a:t>
            </a:r>
          </a:p>
          <a:p>
            <a:pPr>
              <a:spcBef>
                <a:spcPct val="50000"/>
              </a:spcBef>
            </a:pPr>
            <a:r>
              <a:rPr lang="en-US" altLang="en-US" b="1" dirty="0"/>
              <a:t>Imagine rivers, lakes, and ocean water in the winter if water was like most other substances … </a:t>
            </a:r>
            <a:r>
              <a:rPr lang="en-US" altLang="en-US" b="1" dirty="0">
                <a:solidFill>
                  <a:srgbClr val="FF0000"/>
                </a:solidFill>
              </a:rPr>
              <a:t>the earth would be a glacier.</a:t>
            </a:r>
          </a:p>
        </p:txBody>
      </p:sp>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3200" dirty="0">
                <a:solidFill>
                  <a:srgbClr val="FF0000"/>
                </a:solidFill>
                <a:cs typeface="+mj-cs"/>
              </a:rPr>
              <a:t>Density of Ice</a:t>
            </a:r>
            <a:endParaRPr lang="en-US" altLang="en-US" dirty="0">
              <a:solidFill>
                <a:srgbClr val="002060"/>
              </a:solidFill>
              <a:cs typeface="+mj-cs"/>
            </a:endParaRPr>
          </a:p>
        </p:txBody>
      </p:sp>
      <p:pic>
        <p:nvPicPr>
          <p:cNvPr id="3" name="Picture 2">
            <a:extLst>
              <a:ext uri="{FF2B5EF4-FFF2-40B4-BE49-F238E27FC236}">
                <a16:creationId xmlns:a16="http://schemas.microsoft.com/office/drawing/2014/main" id="{7890086C-C05B-41E9-9257-CC5B57410B1B}"/>
              </a:ext>
            </a:extLst>
          </p:cNvPr>
          <p:cNvPicPr>
            <a:picLocks noChangeAspect="1"/>
          </p:cNvPicPr>
          <p:nvPr/>
        </p:nvPicPr>
        <p:blipFill>
          <a:blip r:embed="rId3"/>
          <a:stretch>
            <a:fillRect/>
          </a:stretch>
        </p:blipFill>
        <p:spPr>
          <a:xfrm>
            <a:off x="457200" y="381000"/>
            <a:ext cx="2209800" cy="3686348"/>
          </a:xfrm>
          <a:prstGeom prst="rect">
            <a:avLst/>
          </a:prstGeom>
        </p:spPr>
      </p:pic>
      <p:pic>
        <p:nvPicPr>
          <p:cNvPr id="4" name="Picture 3">
            <a:extLst>
              <a:ext uri="{FF2B5EF4-FFF2-40B4-BE49-F238E27FC236}">
                <a16:creationId xmlns:a16="http://schemas.microsoft.com/office/drawing/2014/main" id="{4C69ED89-01EF-4EAE-B667-348349A4662A}"/>
              </a:ext>
            </a:extLst>
          </p:cNvPr>
          <p:cNvPicPr>
            <a:picLocks noChangeAspect="1"/>
          </p:cNvPicPr>
          <p:nvPr/>
        </p:nvPicPr>
        <p:blipFill>
          <a:blip r:embed="rId4"/>
          <a:stretch>
            <a:fillRect/>
          </a:stretch>
        </p:blipFill>
        <p:spPr>
          <a:xfrm>
            <a:off x="76200" y="4170612"/>
            <a:ext cx="2819400" cy="2687388"/>
          </a:xfrm>
          <a:prstGeom prst="rect">
            <a:avLst/>
          </a:prstGeom>
        </p:spPr>
      </p:pic>
      <p:pic>
        <p:nvPicPr>
          <p:cNvPr id="5" name="Picture 4">
            <a:extLst>
              <a:ext uri="{FF2B5EF4-FFF2-40B4-BE49-F238E27FC236}">
                <a16:creationId xmlns:a16="http://schemas.microsoft.com/office/drawing/2014/main" id="{EDA8F45A-59DB-4419-92C9-0687215CDD7B}"/>
              </a:ext>
            </a:extLst>
          </p:cNvPr>
          <p:cNvPicPr>
            <a:picLocks noChangeAspect="1"/>
          </p:cNvPicPr>
          <p:nvPr/>
        </p:nvPicPr>
        <p:blipFill>
          <a:blip r:embed="rId5"/>
          <a:stretch>
            <a:fillRect/>
          </a:stretch>
        </p:blipFill>
        <p:spPr>
          <a:xfrm>
            <a:off x="5741582" y="3938544"/>
            <a:ext cx="2819399" cy="2898818"/>
          </a:xfrm>
          <a:prstGeom prst="rect">
            <a:avLst/>
          </a:prstGeom>
        </p:spPr>
      </p:pic>
      <p:sp>
        <p:nvSpPr>
          <p:cNvPr id="6" name="Arrow: Down 5">
            <a:extLst>
              <a:ext uri="{FF2B5EF4-FFF2-40B4-BE49-F238E27FC236}">
                <a16:creationId xmlns:a16="http://schemas.microsoft.com/office/drawing/2014/main" id="{85C2C668-FD19-469B-A1CC-92A936E50218}"/>
              </a:ext>
            </a:extLst>
          </p:cNvPr>
          <p:cNvSpPr/>
          <p:nvPr/>
        </p:nvSpPr>
        <p:spPr bwMode="auto">
          <a:xfrm>
            <a:off x="1524000" y="762000"/>
            <a:ext cx="152400" cy="9906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94674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7" descr="viper2">
            <a:extLst>
              <a:ext uri="{FF2B5EF4-FFF2-40B4-BE49-F238E27FC236}">
                <a16:creationId xmlns:a16="http://schemas.microsoft.com/office/drawing/2014/main" id="{91C6BD4E-6AD6-44DF-B928-334F9B929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171" b="7353"/>
          <a:stretch>
            <a:fillRect/>
          </a:stretch>
        </p:blipFill>
        <p:spPr bwMode="auto">
          <a:xfrm>
            <a:off x="0" y="301625"/>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2">
            <a:extLst>
              <a:ext uri="{FF2B5EF4-FFF2-40B4-BE49-F238E27FC236}">
                <a16:creationId xmlns:a16="http://schemas.microsoft.com/office/drawing/2014/main" id="{179A0799-8C86-497B-8796-31B2CE1D58A4}"/>
              </a:ext>
            </a:extLst>
          </p:cNvPr>
          <p:cNvSpPr>
            <a:spLocks noChangeArrowheads="1" noChangeShapeType="1" noTextEdit="1"/>
          </p:cNvSpPr>
          <p:nvPr/>
        </p:nvSpPr>
        <p:spPr bwMode="auto">
          <a:xfrm>
            <a:off x="3276600" y="533400"/>
            <a:ext cx="4800600" cy="23622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Solutions</a:t>
            </a:r>
          </a:p>
        </p:txBody>
      </p:sp>
      <p:sp>
        <p:nvSpPr>
          <p:cNvPr id="145412" name="Slide Number Placeholder 1">
            <a:extLst>
              <a:ext uri="{FF2B5EF4-FFF2-40B4-BE49-F238E27FC236}">
                <a16:creationId xmlns:a16="http://schemas.microsoft.com/office/drawing/2014/main" id="{C36ED94F-CFA0-43D2-A605-0B49E8F10C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27075" indent="-279400">
              <a:spcBef>
                <a:spcPct val="20000"/>
              </a:spcBef>
              <a:buChar char="–"/>
              <a:defRPr sz="2700">
                <a:solidFill>
                  <a:schemeClr val="tx1"/>
                </a:solidFill>
                <a:latin typeface="Arial" panose="020B0604020202020204" pitchFamily="34" charset="0"/>
              </a:defRPr>
            </a:lvl2pPr>
            <a:lvl3pPr marL="1120775" indent="-223838">
              <a:spcBef>
                <a:spcPct val="20000"/>
              </a:spcBef>
              <a:buChar char="•"/>
              <a:defRPr sz="2300">
                <a:solidFill>
                  <a:schemeClr val="tx1"/>
                </a:solidFill>
                <a:latin typeface="Arial" panose="020B0604020202020204" pitchFamily="34" charset="0"/>
              </a:defRPr>
            </a:lvl3pPr>
            <a:lvl4pPr marL="1570038" indent="-223838">
              <a:spcBef>
                <a:spcPct val="20000"/>
              </a:spcBef>
              <a:buChar char="–"/>
              <a:defRPr sz="2100">
                <a:solidFill>
                  <a:schemeClr val="tx1"/>
                </a:solidFill>
                <a:latin typeface="Arial" panose="020B0604020202020204" pitchFamily="34" charset="0"/>
              </a:defRPr>
            </a:lvl4pPr>
            <a:lvl5pPr marL="2020888" indent="-223838">
              <a:spcBef>
                <a:spcPct val="20000"/>
              </a:spcBef>
              <a:buChar char="»"/>
              <a:defRPr sz="2100">
                <a:solidFill>
                  <a:schemeClr val="tx1"/>
                </a:solidFill>
                <a:latin typeface="Arial" panose="020B0604020202020204" pitchFamily="34" charset="0"/>
              </a:defRPr>
            </a:lvl5pPr>
            <a:lvl6pPr marL="2478088" indent="-223838" eaLnBrk="0" fontAlgn="base" hangingPunct="0">
              <a:spcBef>
                <a:spcPct val="20000"/>
              </a:spcBef>
              <a:spcAft>
                <a:spcPct val="0"/>
              </a:spcAft>
              <a:buChar char="»"/>
              <a:defRPr sz="2100">
                <a:solidFill>
                  <a:schemeClr val="tx1"/>
                </a:solidFill>
                <a:latin typeface="Arial" panose="020B0604020202020204" pitchFamily="34" charset="0"/>
              </a:defRPr>
            </a:lvl6pPr>
            <a:lvl7pPr marL="2935288" indent="-223838" eaLnBrk="0" fontAlgn="base" hangingPunct="0">
              <a:spcBef>
                <a:spcPct val="20000"/>
              </a:spcBef>
              <a:spcAft>
                <a:spcPct val="0"/>
              </a:spcAft>
              <a:buChar char="»"/>
              <a:defRPr sz="2100">
                <a:solidFill>
                  <a:schemeClr val="tx1"/>
                </a:solidFill>
                <a:latin typeface="Arial" panose="020B0604020202020204" pitchFamily="34" charset="0"/>
              </a:defRPr>
            </a:lvl7pPr>
            <a:lvl8pPr marL="3392488" indent="-223838" eaLnBrk="0" fontAlgn="base" hangingPunct="0">
              <a:spcBef>
                <a:spcPct val="20000"/>
              </a:spcBef>
              <a:spcAft>
                <a:spcPct val="0"/>
              </a:spcAft>
              <a:buChar char="»"/>
              <a:defRPr sz="2100">
                <a:solidFill>
                  <a:schemeClr val="tx1"/>
                </a:solidFill>
                <a:latin typeface="Arial" panose="020B0604020202020204" pitchFamily="34" charset="0"/>
              </a:defRPr>
            </a:lvl8pPr>
            <a:lvl9pPr marL="3849688" indent="-223838"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2E1BE05A-BDC8-4833-AD94-42AA0F98454C}" type="slidenum">
              <a:rPr lang="en-US" altLang="en-US" sz="1500" smtClean="0"/>
              <a:pPr>
                <a:spcBef>
                  <a:spcPct val="0"/>
                </a:spcBef>
                <a:buFontTx/>
                <a:buNone/>
              </a:pPr>
              <a:t>18</a:t>
            </a:fld>
            <a:endParaRPr lang="en-US" altLang="en-US" sz="15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style.rotation</p:attrName>
                                        </p:attrNameLst>
                                      </p:cBhvr>
                                      <p:tavLst>
                                        <p:tav tm="0">
                                          <p:val>
                                            <p:fltVal val="720"/>
                                          </p:val>
                                        </p:tav>
                                        <p:tav tm="100000">
                                          <p:val>
                                            <p:fltVal val="0"/>
                                          </p:val>
                                        </p:tav>
                                      </p:tavLst>
                                    </p:anim>
                                    <p:anim calcmode="lin" valueType="num">
                                      <p:cBhvr>
                                        <p:cTn id="9" dur="1000" fill="hold"/>
                                        <p:tgtEl>
                                          <p:spTgt spid="5125"/>
                                        </p:tgtEl>
                                        <p:attrNameLst>
                                          <p:attrName>ppt_h</p:attrName>
                                        </p:attrNameLst>
                                      </p:cBhvr>
                                      <p:tavLst>
                                        <p:tav tm="0">
                                          <p:val>
                                            <p:fltVal val="0"/>
                                          </p:val>
                                        </p:tav>
                                        <p:tav tm="100000">
                                          <p:val>
                                            <p:strVal val="#ppt_h"/>
                                          </p:val>
                                        </p:tav>
                                      </p:tavLst>
                                    </p:anim>
                                    <p:anim calcmode="lin" valueType="num">
                                      <p:cBhvr>
                                        <p:cTn id="10" dur="1000" fill="hold"/>
                                        <p:tgtEl>
                                          <p:spTgt spid="512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A1B2672D-2F8D-4F8C-A926-09124FB6B46C}"/>
              </a:ext>
            </a:extLst>
          </p:cNvPr>
          <p:cNvSpPr>
            <a:spLocks noGrp="1" noChangeArrowheads="1"/>
          </p:cNvSpPr>
          <p:nvPr>
            <p:ph idx="1"/>
          </p:nvPr>
        </p:nvSpPr>
        <p:spPr>
          <a:xfrm>
            <a:off x="152400" y="609600"/>
            <a:ext cx="5486400" cy="2514600"/>
          </a:xfrm>
        </p:spPr>
        <p:txBody>
          <a:bodyPr/>
          <a:lstStyle/>
          <a:p>
            <a:pPr marL="0" indent="0">
              <a:buNone/>
            </a:pPr>
            <a:r>
              <a:rPr lang="en-US" altLang="en-US" dirty="0"/>
              <a:t>Solutions are </a:t>
            </a:r>
            <a:r>
              <a:rPr lang="en-US" altLang="en-US" sz="4000" dirty="0">
                <a:solidFill>
                  <a:srgbClr val="FF0000"/>
                </a:solidFill>
                <a:effectLst>
                  <a:outerShdw blurRad="38100" dist="38100" dir="2700000" algn="tl">
                    <a:srgbClr val="000000">
                      <a:alpha val="43137"/>
                    </a:srgbClr>
                  </a:outerShdw>
                </a:effectLst>
              </a:rPr>
              <a:t>homogeneous mixtures </a:t>
            </a:r>
            <a:r>
              <a:rPr lang="en-US" altLang="en-US" dirty="0"/>
              <a:t>of two or more pure substances (elements and/or compounds).</a:t>
            </a:r>
          </a:p>
        </p:txBody>
      </p:sp>
      <p:pic>
        <p:nvPicPr>
          <p:cNvPr id="146435" name="Picture 7">
            <a:extLst>
              <a:ext uri="{FF2B5EF4-FFF2-40B4-BE49-F238E27FC236}">
                <a16:creationId xmlns:a16="http://schemas.microsoft.com/office/drawing/2014/main" id="{FB811292-DE94-470B-A06E-A04B1E245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85800"/>
            <a:ext cx="2725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a:extLst>
              <a:ext uri="{FF2B5EF4-FFF2-40B4-BE49-F238E27FC236}">
                <a16:creationId xmlns:a16="http://schemas.microsoft.com/office/drawing/2014/main" id="{31DABC83-5D29-48FC-8681-31D9DC4F9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1438"/>
            <a:ext cx="21336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E4B1D08-CA09-4967-81B9-12CBBF6787C4}"/>
              </a:ext>
            </a:extLst>
          </p:cNvPr>
          <p:cNvSpPr>
            <a:spLocks noChangeArrowheads="1"/>
          </p:cNvSpPr>
          <p:nvPr/>
        </p:nvSpPr>
        <p:spPr bwMode="auto">
          <a:xfrm>
            <a:off x="2667000" y="4038600"/>
            <a:ext cx="5410200" cy="221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700" dirty="0">
                <a:effectLst>
                  <a:outerShdw blurRad="38100" dist="38100" dir="2700000" algn="tl">
                    <a:srgbClr val="000000">
                      <a:alpha val="43137"/>
                    </a:srgbClr>
                  </a:outerShdw>
                </a:effectLst>
              </a:rPr>
              <a:t>A solution is made of a </a:t>
            </a:r>
            <a:r>
              <a:rPr lang="en-US" altLang="en-US" sz="4000" dirty="0">
                <a:solidFill>
                  <a:srgbClr val="FF0000"/>
                </a:solidFill>
                <a:effectLst>
                  <a:outerShdw blurRad="38100" dist="38100" dir="2700000" algn="tl">
                    <a:srgbClr val="000000">
                      <a:alpha val="43137"/>
                    </a:srgbClr>
                  </a:outerShdw>
                </a:effectLst>
              </a:rPr>
              <a:t>solute</a:t>
            </a:r>
            <a:r>
              <a:rPr lang="en-US" altLang="en-US" sz="2700" dirty="0">
                <a:effectLst>
                  <a:outerShdw blurRad="38100" dist="38100" dir="2700000" algn="tl">
                    <a:srgbClr val="000000">
                      <a:alpha val="43137"/>
                    </a:srgbClr>
                  </a:outerShdw>
                </a:effectLst>
              </a:rPr>
              <a:t> (</a:t>
            </a:r>
            <a:r>
              <a:rPr lang="en-US" altLang="en-US" sz="2700" i="1" dirty="0">
                <a:solidFill>
                  <a:srgbClr val="7030A0"/>
                </a:solidFill>
                <a:effectLst>
                  <a:outerShdw blurRad="38100" dist="38100" dir="2700000" algn="tl">
                    <a:srgbClr val="000000">
                      <a:alpha val="43137"/>
                    </a:srgbClr>
                  </a:outerShdw>
                </a:effectLst>
              </a:rPr>
              <a:t>the substance being dissolved</a:t>
            </a:r>
            <a:r>
              <a:rPr lang="en-US" altLang="en-US" sz="2700" dirty="0">
                <a:effectLst>
                  <a:outerShdw blurRad="38100" dist="38100" dir="2700000" algn="tl">
                    <a:srgbClr val="000000">
                      <a:alpha val="43137"/>
                    </a:srgbClr>
                  </a:outerShdw>
                </a:effectLst>
              </a:rPr>
              <a:t>) and a </a:t>
            </a:r>
            <a:r>
              <a:rPr lang="en-US" altLang="en-US" sz="4400" dirty="0">
                <a:solidFill>
                  <a:srgbClr val="FF0000"/>
                </a:solidFill>
                <a:effectLst>
                  <a:outerShdw blurRad="38100" dist="38100" dir="2700000" algn="tl">
                    <a:srgbClr val="000000">
                      <a:alpha val="43137"/>
                    </a:srgbClr>
                  </a:outerShdw>
                </a:effectLst>
              </a:rPr>
              <a:t>solvent</a:t>
            </a:r>
            <a:r>
              <a:rPr lang="en-US" altLang="en-US" sz="2700" i="1" dirty="0">
                <a:effectLst>
                  <a:outerShdw blurRad="38100" dist="38100" dir="2700000" algn="tl">
                    <a:srgbClr val="000000">
                      <a:alpha val="43137"/>
                    </a:srgbClr>
                  </a:outerShdw>
                </a:effectLst>
              </a:rPr>
              <a:t> (</a:t>
            </a:r>
            <a:r>
              <a:rPr lang="en-US" altLang="en-US" sz="2700" i="1" dirty="0">
                <a:solidFill>
                  <a:srgbClr val="00B050"/>
                </a:solidFill>
                <a:effectLst>
                  <a:outerShdw blurRad="38100" dist="38100" dir="2700000" algn="tl">
                    <a:srgbClr val="000000">
                      <a:alpha val="43137"/>
                    </a:srgbClr>
                  </a:outerShdw>
                </a:effectLst>
              </a:rPr>
              <a:t>the substance doing the dissolving</a:t>
            </a:r>
            <a:r>
              <a:rPr lang="en-US" altLang="en-US" sz="2700" dirty="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up)">
                                      <p:cBhvr>
                                        <p:cTn id="7" dur="20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2000"/>
                                        <p:tgtEl>
                                          <p:spTgt spid="10"/>
                                        </p:tgtEl>
                                      </p:cBhvr>
                                    </p:animEffect>
                                  </p:childTnLst>
                                </p:cTn>
                              </p:par>
                              <p:par>
                                <p:cTn id="13" presetID="53"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anim calcmode="lin" valueType="num">
                                      <p:cBhvr>
                                        <p:cTn id="15" dur="500" fill="hold"/>
                                        <p:tgtEl>
                                          <p:spTgt spid="3080"/>
                                        </p:tgtEl>
                                        <p:attrNameLst>
                                          <p:attrName>ppt_w</p:attrName>
                                        </p:attrNameLst>
                                      </p:cBhvr>
                                      <p:tavLst>
                                        <p:tav tm="0">
                                          <p:val>
                                            <p:fltVal val="0"/>
                                          </p:val>
                                        </p:tav>
                                        <p:tav tm="100000">
                                          <p:val>
                                            <p:strVal val="#ppt_w"/>
                                          </p:val>
                                        </p:tav>
                                      </p:tavLst>
                                    </p:anim>
                                    <p:anim calcmode="lin" valueType="num">
                                      <p:cBhvr>
                                        <p:cTn id="16" dur="500" fill="hold"/>
                                        <p:tgtEl>
                                          <p:spTgt spid="3080"/>
                                        </p:tgtEl>
                                        <p:attrNameLst>
                                          <p:attrName>ppt_h</p:attrName>
                                        </p:attrNameLst>
                                      </p:cBhvr>
                                      <p:tavLst>
                                        <p:tav tm="0">
                                          <p:val>
                                            <p:fltVal val="0"/>
                                          </p:val>
                                        </p:tav>
                                        <p:tav tm="100000">
                                          <p:val>
                                            <p:strVal val="#ppt_h"/>
                                          </p:val>
                                        </p:tav>
                                      </p:tavLst>
                                    </p:anim>
                                    <p:animEffect transition="in" filter="fade">
                                      <p:cBhvr>
                                        <p:cTn id="1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16" descr="CHEM12_custmark">
            <a:extLst>
              <a:ext uri="{FF2B5EF4-FFF2-40B4-BE49-F238E27FC236}">
                <a16:creationId xmlns:a16="http://schemas.microsoft.com/office/drawing/2014/main" id="{56603EF0-797F-410C-959D-38D56A66A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Picture 1">
            <a:extLst>
              <a:ext uri="{FF2B5EF4-FFF2-40B4-BE49-F238E27FC236}">
                <a16:creationId xmlns:a16="http://schemas.microsoft.com/office/drawing/2014/main" id="{F1383CB1-0C17-4CEE-BC67-6BC07EF690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333"/>
          <a:stretch/>
        </p:blipFill>
        <p:spPr bwMode="auto">
          <a:xfrm>
            <a:off x="104775" y="1143000"/>
            <a:ext cx="8969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17" descr="CHEM12_thumbnail">
            <a:extLst>
              <a:ext uri="{FF2B5EF4-FFF2-40B4-BE49-F238E27FC236}">
                <a16:creationId xmlns:a16="http://schemas.microsoft.com/office/drawing/2014/main" id="{43DFAED1-2DE7-486B-909A-38D088B22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2888" y="0"/>
            <a:ext cx="1112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79DE191-504A-4653-8F9F-D1475030D95F}"/>
              </a:ext>
            </a:extLst>
          </p:cNvPr>
          <p:cNvPicPr>
            <a:picLocks noChangeAspect="1"/>
          </p:cNvPicPr>
          <p:nvPr/>
        </p:nvPicPr>
        <p:blipFill>
          <a:blip r:embed="rId6"/>
          <a:stretch>
            <a:fillRect/>
          </a:stretch>
        </p:blipFill>
        <p:spPr>
          <a:xfrm>
            <a:off x="141288" y="4419600"/>
            <a:ext cx="8795125" cy="21631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5">
            <a:extLst>
              <a:ext uri="{FF2B5EF4-FFF2-40B4-BE49-F238E27FC236}">
                <a16:creationId xmlns:a16="http://schemas.microsoft.com/office/drawing/2014/main" id="{5815CF7B-2E63-41C9-9DBB-C715B9E33B2E}"/>
              </a:ext>
            </a:extLst>
          </p:cNvPr>
          <p:cNvSpPr>
            <a:spLocks noGrp="1" noChangeArrowheads="1"/>
          </p:cNvSpPr>
          <p:nvPr>
            <p:ph type="title"/>
          </p:nvPr>
        </p:nvSpPr>
        <p:spPr/>
        <p:txBody>
          <a:bodyPr/>
          <a:lstStyle/>
          <a:p>
            <a:pPr eaLnBrk="1" hangingPunct="1"/>
            <a:r>
              <a:rPr lang="en-US" altLang="en-US"/>
              <a:t>	Solute Versus Solvent</a:t>
            </a:r>
          </a:p>
        </p:txBody>
      </p:sp>
      <p:sp>
        <p:nvSpPr>
          <p:cNvPr id="147460" name="Content Placeholder 4">
            <a:extLst>
              <a:ext uri="{FF2B5EF4-FFF2-40B4-BE49-F238E27FC236}">
                <a16:creationId xmlns:a16="http://schemas.microsoft.com/office/drawing/2014/main" id="{35357C9E-4ACA-4533-BF53-C1C9AB2FD6BB}"/>
              </a:ext>
            </a:extLst>
          </p:cNvPr>
          <p:cNvSpPr>
            <a:spLocks noGrp="1" noChangeArrowheads="1"/>
          </p:cNvSpPr>
          <p:nvPr>
            <p:ph sz="quarter" idx="16"/>
          </p:nvPr>
        </p:nvSpPr>
        <p:spPr>
          <a:xfrm>
            <a:off x="0" y="1376363"/>
            <a:ext cx="4249738" cy="5481637"/>
          </a:xfrm>
        </p:spPr>
        <p:txBody>
          <a:bodyPr/>
          <a:lstStyle/>
          <a:p>
            <a:pPr eaLnBrk="1" hangingPunct="1"/>
            <a:r>
              <a:rPr lang="en-US" altLang="en-US">
                <a:solidFill>
                  <a:srgbClr val="FF0000"/>
                </a:solidFill>
              </a:rPr>
              <a:t>In the following solutions, identify the solute (what is being dissolved) and the solvent (what does the dissolving).</a:t>
            </a:r>
          </a:p>
          <a:p>
            <a:pPr eaLnBrk="1" hangingPunct="1"/>
            <a:r>
              <a:rPr lang="en-US" altLang="en-US"/>
              <a:t>Sea water, a solution composed of a variety of salts. </a:t>
            </a:r>
          </a:p>
          <a:p>
            <a:pPr eaLnBrk="1" hangingPunct="1"/>
            <a:r>
              <a:rPr lang="en-US" altLang="en-US">
                <a:solidFill>
                  <a:srgbClr val="00B050"/>
                </a:solidFill>
              </a:rPr>
              <a:t> </a:t>
            </a:r>
          </a:p>
          <a:p>
            <a:pPr eaLnBrk="1" hangingPunct="1"/>
            <a:r>
              <a:rPr lang="en-US" altLang="en-US">
                <a:solidFill>
                  <a:schemeClr val="tx1"/>
                </a:solidFill>
              </a:rPr>
              <a:t>Soda water, a solution composed of carbon dioxide gas.</a:t>
            </a:r>
            <a:endParaRPr lang="en-US" altLang="en-US"/>
          </a:p>
          <a:p>
            <a:pPr eaLnBrk="1" hangingPunct="1"/>
            <a:r>
              <a:rPr lang="en-US" altLang="en-US">
                <a:solidFill>
                  <a:srgbClr val="00B050"/>
                </a:solidFill>
              </a:rPr>
              <a:t> </a:t>
            </a:r>
          </a:p>
          <a:p>
            <a:pPr eaLnBrk="1" hangingPunct="1"/>
            <a:r>
              <a:rPr lang="en-US" altLang="en-US">
                <a:solidFill>
                  <a:schemeClr val="tx1"/>
                </a:solidFill>
              </a:rPr>
              <a:t>Air, a solution composed of 78% nitrogen and 21% oxygen. </a:t>
            </a:r>
          </a:p>
          <a:p>
            <a:pPr eaLnBrk="1" hangingPunct="1"/>
            <a:r>
              <a:rPr lang="en-US" altLang="en-US">
                <a:solidFill>
                  <a:srgbClr val="00B050"/>
                </a:solidFill>
              </a:rPr>
              <a:t> </a:t>
            </a:r>
          </a:p>
        </p:txBody>
      </p:sp>
      <p:sp>
        <p:nvSpPr>
          <p:cNvPr id="11" name="Content Placeholder 10">
            <a:extLst>
              <a:ext uri="{FF2B5EF4-FFF2-40B4-BE49-F238E27FC236}">
                <a16:creationId xmlns:a16="http://schemas.microsoft.com/office/drawing/2014/main" id="{7B6A9567-6605-4E81-859B-4CBADE7E5F8B}"/>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Choose the factors that help you to identify the solute and the solvent in a solution.</a:t>
            </a:r>
          </a:p>
          <a:p>
            <a:pPr marL="475558" indent="-475558" eaLnBrk="1" hangingPunct="1">
              <a:spcBef>
                <a:spcPts val="945"/>
              </a:spcBef>
              <a:spcAft>
                <a:spcPts val="0"/>
              </a:spcAft>
              <a:defRPr/>
            </a:pPr>
            <a:r>
              <a:rPr lang="en-US" dirty="0"/>
              <a:t>[  ]	In a solution, the solvent is present in a greater amount.</a:t>
            </a:r>
          </a:p>
          <a:p>
            <a:pPr marL="475558" indent="-475558" eaLnBrk="1" hangingPunct="1">
              <a:spcBef>
                <a:spcPts val="945"/>
              </a:spcBef>
              <a:spcAft>
                <a:spcPts val="0"/>
              </a:spcAft>
              <a:defRPr/>
            </a:pPr>
            <a:r>
              <a:rPr lang="en-US" dirty="0"/>
              <a:t>[  ]	In a solution, the solute dissolves in a solvent.</a:t>
            </a:r>
          </a:p>
          <a:p>
            <a:pPr marL="475558" indent="-475558" eaLnBrk="1" hangingPunct="1">
              <a:spcBef>
                <a:spcPts val="945"/>
              </a:spcBef>
              <a:spcAft>
                <a:spcPts val="0"/>
              </a:spcAft>
              <a:defRPr/>
            </a:pPr>
            <a:r>
              <a:rPr lang="en-US" dirty="0"/>
              <a:t>[  ]	In a solution, the solute is the dissolving agent.</a:t>
            </a:r>
          </a:p>
          <a:p>
            <a:pPr eaLnBrk="1" hangingPunct="1">
              <a:spcBef>
                <a:spcPts val="945"/>
              </a:spcBef>
              <a:spcAft>
                <a:spcPts val="0"/>
              </a:spcAft>
              <a:defRPr/>
            </a:pPr>
            <a:endParaRPr lang="en-US" dirty="0">
              <a:solidFill>
                <a:srgbClr val="FE8600"/>
              </a:solidFill>
            </a:endParaRPr>
          </a:p>
          <a:p>
            <a:pPr eaLnBrk="1" hangingPunct="1">
              <a:spcBef>
                <a:spcPts val="945"/>
              </a:spcBef>
              <a:spcAft>
                <a:spcPts val="0"/>
              </a:spcAft>
              <a:defRPr/>
            </a:pPr>
            <a:endParaRPr lang="en-US" dirty="0"/>
          </a:p>
        </p:txBody>
      </p:sp>
      <p:pic>
        <p:nvPicPr>
          <p:cNvPr id="6" name="Picture 5" descr="quick_check-01.eps">
            <a:extLst>
              <a:ext uri="{FF2B5EF4-FFF2-40B4-BE49-F238E27FC236}">
                <a16:creationId xmlns:a16="http://schemas.microsoft.com/office/drawing/2014/main" id="{EF37C7B4-CABD-4111-BC90-FD1E679DE8C1}"/>
              </a:ext>
            </a:extLst>
          </p:cNvPr>
          <p:cNvPicPr/>
          <p:nvPr/>
        </p:nvPicPr>
        <p:blipFill>
          <a:blip r:embed="rId3">
            <a:extLst>
              <a:ext uri="{28A0092B-C50C-407E-A947-70E740481C1C}">
                <a14:useLocalDpi xmlns:a14="http://schemas.microsoft.com/office/drawing/2010/main" val="0"/>
              </a:ext>
            </a:extLst>
          </a:blip>
          <a:stretch>
            <a:fillRect/>
          </a:stretch>
        </p:blipFill>
        <p:spPr>
          <a:xfrm>
            <a:off x="0" y="11707"/>
            <a:ext cx="1219200" cy="9788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5">
            <a:extLst>
              <a:ext uri="{FF2B5EF4-FFF2-40B4-BE49-F238E27FC236}">
                <a16:creationId xmlns:a16="http://schemas.microsoft.com/office/drawing/2014/main" id="{CC5F7B17-DA66-4927-9D88-8B23D1875AC2}"/>
              </a:ext>
            </a:extLst>
          </p:cNvPr>
          <p:cNvSpPr>
            <a:spLocks noGrp="1" noChangeArrowheads="1"/>
          </p:cNvSpPr>
          <p:nvPr>
            <p:ph type="title"/>
          </p:nvPr>
        </p:nvSpPr>
        <p:spPr/>
        <p:txBody>
          <a:bodyPr/>
          <a:lstStyle/>
          <a:p>
            <a:pPr eaLnBrk="1" hangingPunct="1"/>
            <a:r>
              <a:rPr lang="en-US" altLang="en-US"/>
              <a:t>	Solute Versus Solvent</a:t>
            </a:r>
          </a:p>
        </p:txBody>
      </p:sp>
      <p:sp>
        <p:nvSpPr>
          <p:cNvPr id="149508" name="Content Placeholder 4">
            <a:extLst>
              <a:ext uri="{FF2B5EF4-FFF2-40B4-BE49-F238E27FC236}">
                <a16:creationId xmlns:a16="http://schemas.microsoft.com/office/drawing/2014/main" id="{D7E8A2B6-4378-480F-B38E-5192193CCB67}"/>
              </a:ext>
            </a:extLst>
          </p:cNvPr>
          <p:cNvSpPr>
            <a:spLocks noGrp="1" noChangeArrowheads="1"/>
          </p:cNvSpPr>
          <p:nvPr>
            <p:ph sz="quarter" idx="16"/>
          </p:nvPr>
        </p:nvSpPr>
        <p:spPr>
          <a:xfrm>
            <a:off x="0" y="1376363"/>
            <a:ext cx="4249738" cy="5481637"/>
          </a:xfrm>
        </p:spPr>
        <p:txBody>
          <a:bodyPr/>
          <a:lstStyle/>
          <a:p>
            <a:pPr eaLnBrk="1" hangingPunct="1"/>
            <a:r>
              <a:rPr lang="en-US" altLang="en-US" dirty="0">
                <a:solidFill>
                  <a:srgbClr val="FF0000"/>
                </a:solidFill>
              </a:rPr>
              <a:t>In the following solutions, identify the solute (what is being dissolved) and the solvent (what does the dissolving).</a:t>
            </a:r>
          </a:p>
          <a:p>
            <a:pPr eaLnBrk="1" hangingPunct="1"/>
            <a:r>
              <a:rPr lang="en-US" altLang="en-US" dirty="0"/>
              <a:t>Sea water, a solution composed of a variety of salts. </a:t>
            </a:r>
          </a:p>
          <a:p>
            <a:pPr eaLnBrk="1" hangingPunct="1"/>
            <a:r>
              <a:rPr lang="en-US" altLang="en-US" dirty="0">
                <a:solidFill>
                  <a:srgbClr val="00B050"/>
                </a:solidFill>
                <a:effectLst>
                  <a:outerShdw blurRad="38100" dist="38100" dir="2700000" algn="tl">
                    <a:srgbClr val="000000">
                      <a:alpha val="43137"/>
                    </a:srgbClr>
                  </a:outerShdw>
                </a:effectLst>
              </a:rPr>
              <a:t>Solute: salts	solvent: water</a:t>
            </a:r>
          </a:p>
          <a:p>
            <a:pPr eaLnBrk="1" hangingPunct="1"/>
            <a:r>
              <a:rPr lang="en-US" altLang="en-US" dirty="0">
                <a:solidFill>
                  <a:schemeClr val="tx1"/>
                </a:solidFill>
              </a:rPr>
              <a:t>Soda water, a solution composed of carbon dioxide gas.</a:t>
            </a:r>
            <a:endParaRPr lang="en-US" altLang="en-US" dirty="0"/>
          </a:p>
          <a:p>
            <a:pPr eaLnBrk="1" hangingPunct="1"/>
            <a:r>
              <a:rPr lang="en-US" altLang="en-US" dirty="0">
                <a:solidFill>
                  <a:srgbClr val="00B050"/>
                </a:solidFill>
                <a:effectLst>
                  <a:outerShdw blurRad="38100" dist="38100" dir="2700000" algn="tl">
                    <a:srgbClr val="000000">
                      <a:alpha val="43137"/>
                    </a:srgbClr>
                  </a:outerShdw>
                </a:effectLst>
              </a:rPr>
              <a:t>Solute: CO</a:t>
            </a:r>
            <a:r>
              <a:rPr lang="en-US" altLang="en-US" baseline="-25000" dirty="0">
                <a:solidFill>
                  <a:srgbClr val="00B050"/>
                </a:solidFill>
                <a:effectLst>
                  <a:outerShdw blurRad="38100" dist="38100" dir="2700000" algn="tl">
                    <a:srgbClr val="000000">
                      <a:alpha val="43137"/>
                    </a:srgbClr>
                  </a:outerShdw>
                </a:effectLst>
              </a:rPr>
              <a:t>2</a:t>
            </a:r>
            <a:r>
              <a:rPr lang="en-US" altLang="en-US" dirty="0">
                <a:solidFill>
                  <a:srgbClr val="00B050"/>
                </a:solidFill>
                <a:effectLst>
                  <a:outerShdw blurRad="38100" dist="38100" dir="2700000" algn="tl">
                    <a:srgbClr val="000000">
                      <a:alpha val="43137"/>
                    </a:srgbClr>
                  </a:outerShdw>
                </a:effectLst>
              </a:rPr>
              <a:t>	solvent: water</a:t>
            </a:r>
          </a:p>
          <a:p>
            <a:pPr eaLnBrk="1" hangingPunct="1"/>
            <a:r>
              <a:rPr lang="en-US" altLang="en-US" dirty="0">
                <a:solidFill>
                  <a:schemeClr val="tx1"/>
                </a:solidFill>
              </a:rPr>
              <a:t>Air, a solution composed of 78% nitrogen and 21% oxygen. </a:t>
            </a:r>
          </a:p>
          <a:p>
            <a:pPr eaLnBrk="1" hangingPunct="1"/>
            <a:r>
              <a:rPr lang="en-US" altLang="en-US" dirty="0">
                <a:solidFill>
                  <a:srgbClr val="00B050"/>
                </a:solidFill>
                <a:effectLst>
                  <a:outerShdw blurRad="38100" dist="38100" dir="2700000" algn="tl">
                    <a:srgbClr val="000000">
                      <a:alpha val="43137"/>
                    </a:srgbClr>
                  </a:outerShdw>
                </a:effectLst>
              </a:rPr>
              <a:t>Solute: O</a:t>
            </a:r>
            <a:r>
              <a:rPr lang="en-US" altLang="en-US" baseline="-25000" dirty="0">
                <a:solidFill>
                  <a:srgbClr val="00B050"/>
                </a:solidFill>
                <a:effectLst>
                  <a:outerShdw blurRad="38100" dist="38100" dir="2700000" algn="tl">
                    <a:srgbClr val="000000">
                      <a:alpha val="43137"/>
                    </a:srgbClr>
                  </a:outerShdw>
                </a:effectLst>
              </a:rPr>
              <a:t>2</a:t>
            </a:r>
            <a:r>
              <a:rPr lang="en-US" altLang="en-US" dirty="0">
                <a:solidFill>
                  <a:srgbClr val="00B050"/>
                </a:solidFill>
                <a:effectLst>
                  <a:outerShdw blurRad="38100" dist="38100" dir="2700000" algn="tl">
                    <a:srgbClr val="000000">
                      <a:alpha val="43137"/>
                    </a:srgbClr>
                  </a:outerShdw>
                </a:effectLst>
              </a:rPr>
              <a:t>	solvent: N</a:t>
            </a:r>
            <a:r>
              <a:rPr lang="en-US" altLang="en-US" baseline="-25000" dirty="0">
                <a:solidFill>
                  <a:srgbClr val="00B050"/>
                </a:solidFill>
                <a:effectLst>
                  <a:outerShdw blurRad="38100" dist="38100" dir="2700000" algn="tl">
                    <a:srgbClr val="000000">
                      <a:alpha val="43137"/>
                    </a:srgbClr>
                  </a:outerShdw>
                </a:effectLst>
              </a:rPr>
              <a:t>2</a:t>
            </a:r>
            <a:r>
              <a:rPr lang="en-US" altLang="en-US" dirty="0">
                <a:solidFill>
                  <a:srgbClr val="00B050"/>
                </a:solidFill>
                <a:effectLst>
                  <a:outerShdw blurRad="38100" dist="38100" dir="2700000" algn="tl">
                    <a:srgbClr val="000000">
                      <a:alpha val="43137"/>
                    </a:srgbClr>
                  </a:outerShdw>
                </a:effectLst>
              </a:rPr>
              <a:t> </a:t>
            </a:r>
          </a:p>
        </p:txBody>
      </p:sp>
      <p:sp>
        <p:nvSpPr>
          <p:cNvPr id="11" name="Content Placeholder 10">
            <a:extLst>
              <a:ext uri="{FF2B5EF4-FFF2-40B4-BE49-F238E27FC236}">
                <a16:creationId xmlns:a16="http://schemas.microsoft.com/office/drawing/2014/main" id="{411B26BE-A846-4303-B601-9EF77DE4C0A9}"/>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Choose the factors that help you to identify the solute and the solvent in a solution.</a:t>
            </a:r>
          </a:p>
          <a:p>
            <a:pPr marL="475558" indent="-475558" eaLnBrk="1" hangingPunct="1">
              <a:spcBef>
                <a:spcPts val="945"/>
              </a:spcBef>
              <a:spcAft>
                <a:spcPts val="0"/>
              </a:spcAft>
              <a:defRPr/>
            </a:pPr>
            <a:r>
              <a:rPr lang="en-US" dirty="0"/>
              <a:t>[X]	In a solution, the solvent is present in a </a:t>
            </a:r>
            <a:r>
              <a:rPr lang="en-US" b="1" dirty="0">
                <a:solidFill>
                  <a:srgbClr val="FF0000"/>
                </a:solidFill>
                <a:effectLst>
                  <a:outerShdw blurRad="38100" dist="38100" dir="2700000" algn="tl">
                    <a:srgbClr val="000000">
                      <a:alpha val="43137"/>
                    </a:srgbClr>
                  </a:outerShdw>
                </a:effectLst>
              </a:rPr>
              <a:t>greater</a:t>
            </a:r>
            <a:r>
              <a:rPr lang="en-US" dirty="0"/>
              <a:t> amount.</a:t>
            </a:r>
          </a:p>
          <a:p>
            <a:pPr marL="475558" indent="-475558" eaLnBrk="1" hangingPunct="1">
              <a:spcBef>
                <a:spcPts val="945"/>
              </a:spcBef>
              <a:spcAft>
                <a:spcPts val="0"/>
              </a:spcAft>
              <a:defRPr/>
            </a:pPr>
            <a:r>
              <a:rPr lang="en-US" dirty="0"/>
              <a:t>[X]	In a solution, the solute dissolves in a solvent.</a:t>
            </a:r>
          </a:p>
          <a:p>
            <a:pPr marL="475558" indent="-475558" eaLnBrk="1" hangingPunct="1">
              <a:spcBef>
                <a:spcPts val="945"/>
              </a:spcBef>
              <a:spcAft>
                <a:spcPts val="0"/>
              </a:spcAft>
              <a:defRPr/>
            </a:pPr>
            <a:r>
              <a:rPr lang="en-US" dirty="0"/>
              <a:t>[  ]	In a solution, the solute is the dissolving agent.</a:t>
            </a:r>
          </a:p>
          <a:p>
            <a:pPr eaLnBrk="1" hangingPunct="1">
              <a:spcBef>
                <a:spcPts val="945"/>
              </a:spcBef>
              <a:spcAft>
                <a:spcPts val="0"/>
              </a:spcAft>
              <a:defRPr/>
            </a:pPr>
            <a:endParaRPr lang="en-US" dirty="0">
              <a:solidFill>
                <a:srgbClr val="FE8600"/>
              </a:solidFill>
            </a:endParaRPr>
          </a:p>
          <a:p>
            <a:pPr eaLnBrk="1" hangingPunct="1">
              <a:spcBef>
                <a:spcPts val="945"/>
              </a:spcBef>
              <a:spcAft>
                <a:spcPts val="0"/>
              </a:spcAft>
              <a:defRPr/>
            </a:pPr>
            <a:endParaRPr lang="en-US" dirty="0"/>
          </a:p>
        </p:txBody>
      </p:sp>
      <p:pic>
        <p:nvPicPr>
          <p:cNvPr id="6" name="Picture 5" descr="quick_check-01.eps">
            <a:extLst>
              <a:ext uri="{FF2B5EF4-FFF2-40B4-BE49-F238E27FC236}">
                <a16:creationId xmlns:a16="http://schemas.microsoft.com/office/drawing/2014/main" id="{98DE6DE7-651B-4B9C-82A7-B6143B3B1A1F}"/>
              </a:ext>
            </a:extLst>
          </p:cNvPr>
          <p:cNvPicPr/>
          <p:nvPr/>
        </p:nvPicPr>
        <p:blipFill>
          <a:blip r:embed="rId3">
            <a:extLst>
              <a:ext uri="{28A0092B-C50C-407E-A947-70E740481C1C}">
                <a14:useLocalDpi xmlns:a14="http://schemas.microsoft.com/office/drawing/2010/main" val="0"/>
              </a:ext>
            </a:extLst>
          </a:blip>
          <a:stretch>
            <a:fillRect/>
          </a:stretch>
        </p:blipFill>
        <p:spPr>
          <a:xfrm>
            <a:off x="0" y="11707"/>
            <a:ext cx="1219200" cy="97889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8D7F8-1430-45C5-9700-10B9213F1756}"/>
              </a:ext>
            </a:extLst>
          </p:cNvPr>
          <p:cNvSpPr>
            <a:spLocks noGrp="1" noChangeArrowheads="1"/>
          </p:cNvSpPr>
          <p:nvPr>
            <p:ph idx="1"/>
          </p:nvPr>
        </p:nvSpPr>
        <p:spPr>
          <a:xfrm>
            <a:off x="228600" y="76200"/>
            <a:ext cx="8686800" cy="5211763"/>
          </a:xfrm>
        </p:spPr>
        <p:txBody>
          <a:bodyPr/>
          <a:lstStyle/>
          <a:p>
            <a:pPr>
              <a:buFontTx/>
              <a:buNone/>
            </a:pPr>
            <a:r>
              <a:rPr lang="en-US" altLang="en-US" sz="6100" b="1" u="sng" dirty="0">
                <a:solidFill>
                  <a:srgbClr val="0070C0"/>
                </a:solidFill>
              </a:rPr>
              <a:t>Water</a:t>
            </a:r>
            <a:r>
              <a:rPr lang="en-US" altLang="en-US" sz="6100" dirty="0">
                <a:solidFill>
                  <a:srgbClr val="0070C0"/>
                </a:solidFill>
              </a:rPr>
              <a:t> </a:t>
            </a:r>
          </a:p>
          <a:p>
            <a:pPr>
              <a:buFontTx/>
              <a:buNone/>
            </a:pPr>
            <a:r>
              <a:rPr lang="en-US" altLang="en-US" dirty="0"/>
              <a:t>	</a:t>
            </a:r>
            <a:r>
              <a:rPr lang="en-US" altLang="en-US" sz="3000" dirty="0"/>
              <a:t>is considered a </a:t>
            </a:r>
            <a:r>
              <a:rPr lang="en-US" altLang="en-US" sz="4400" dirty="0">
                <a:solidFill>
                  <a:srgbClr val="FF0000"/>
                </a:solidFill>
                <a:effectLst>
                  <a:outerShdw blurRad="38100" dist="38100" dir="2700000" algn="tl">
                    <a:srgbClr val="000000">
                      <a:alpha val="43137"/>
                    </a:srgbClr>
                  </a:outerShdw>
                </a:effectLst>
              </a:rPr>
              <a:t>universal solvent</a:t>
            </a:r>
            <a:r>
              <a:rPr lang="en-US" altLang="en-US" sz="4400" dirty="0">
                <a:effectLst>
                  <a:outerShdw blurRad="38100" dist="38100" dir="2700000" algn="tl">
                    <a:srgbClr val="000000">
                      <a:alpha val="43137"/>
                    </a:srgbClr>
                  </a:outerShdw>
                </a:effectLst>
              </a:rPr>
              <a:t> </a:t>
            </a:r>
            <a:r>
              <a:rPr lang="en-US" altLang="en-US" sz="3000" dirty="0"/>
              <a:t>for inorganic (</a:t>
            </a:r>
            <a:r>
              <a:rPr lang="en-US" altLang="en-US" sz="3000" i="1" dirty="0">
                <a:latin typeface="Times New Roman" panose="02020603050405020304" pitchFamily="18" charset="0"/>
                <a:cs typeface="Times New Roman" panose="02020603050405020304" pitchFamily="18" charset="0"/>
              </a:rPr>
              <a:t>no C-H bonds</a:t>
            </a:r>
            <a:r>
              <a:rPr lang="en-US" altLang="en-US" sz="3000" dirty="0"/>
              <a:t>) substances, meaning that it dissolves most non-organic matter ... </a:t>
            </a:r>
          </a:p>
          <a:p>
            <a:pPr>
              <a:buFontTx/>
              <a:buNone/>
            </a:pPr>
            <a:r>
              <a:rPr lang="en-US" altLang="en-US" sz="3000" dirty="0"/>
              <a:t>	</a:t>
            </a:r>
            <a:r>
              <a:rPr lang="en-US" altLang="en-US" sz="3000" dirty="0">
                <a:solidFill>
                  <a:srgbClr val="FFFF00"/>
                </a:solidFill>
                <a:effectLst>
                  <a:outerShdw blurRad="38100" dist="38100" dir="2700000" algn="tl">
                    <a:srgbClr val="000000">
                      <a:alpha val="43137"/>
                    </a:srgbClr>
                  </a:outerShdw>
                </a:effectLst>
              </a:rPr>
              <a:t>due to Polarity</a:t>
            </a:r>
            <a:r>
              <a:rPr lang="en-US" altLang="en-US" sz="3000" dirty="0"/>
              <a:t>.</a:t>
            </a:r>
          </a:p>
        </p:txBody>
      </p:sp>
      <p:pic>
        <p:nvPicPr>
          <p:cNvPr id="151555" name="Picture 4">
            <a:extLst>
              <a:ext uri="{FF2B5EF4-FFF2-40B4-BE49-F238E27FC236}">
                <a16:creationId xmlns:a16="http://schemas.microsoft.com/office/drawing/2014/main" id="{CF1E53EF-98AC-43A0-A65D-6048A5808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0"/>
            <a:ext cx="80740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a:extLst>
              <a:ext uri="{FF2B5EF4-FFF2-40B4-BE49-F238E27FC236}">
                <a16:creationId xmlns:a16="http://schemas.microsoft.com/office/drawing/2014/main" id="{6A0645E6-1F25-4031-987A-A693693989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752600"/>
            <a:ext cx="4867275" cy="4067175"/>
          </a:xfrm>
          <a:noFill/>
        </p:spPr>
      </p:pic>
      <p:sp>
        <p:nvSpPr>
          <p:cNvPr id="4101" name="Text Box 7">
            <a:extLst>
              <a:ext uri="{FF2B5EF4-FFF2-40B4-BE49-F238E27FC236}">
                <a16:creationId xmlns:a16="http://schemas.microsoft.com/office/drawing/2014/main" id="{2F127F75-4584-4C51-86B9-0A5388B6460D}"/>
              </a:ext>
            </a:extLst>
          </p:cNvPr>
          <p:cNvSpPr txBox="1">
            <a:spLocks noChangeArrowheads="1"/>
          </p:cNvSpPr>
          <p:nvPr/>
        </p:nvSpPr>
        <p:spPr bwMode="auto">
          <a:xfrm>
            <a:off x="457200" y="1600200"/>
            <a:ext cx="3505200" cy="424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50000"/>
              </a:spcBef>
              <a:buFontTx/>
              <a:buNone/>
            </a:pPr>
            <a:r>
              <a:rPr lang="en-US" altLang="en-US" sz="2700" dirty="0"/>
              <a:t>The </a:t>
            </a:r>
            <a:r>
              <a:rPr lang="en-US" altLang="en-US" sz="2700" dirty="0" err="1">
                <a:solidFill>
                  <a:srgbClr val="FF00FF"/>
                </a:solidFill>
                <a:effectLst>
                  <a:outerShdw blurRad="38100" dist="38100" dir="2700000" algn="tl">
                    <a:srgbClr val="000000">
                      <a:alpha val="43137"/>
                    </a:srgbClr>
                  </a:outerShdw>
                </a:effectLst>
              </a:rPr>
              <a:t>in</a:t>
            </a:r>
            <a:r>
              <a:rPr lang="en-US" altLang="en-US" sz="2700" u="sng" dirty="0" err="1">
                <a:solidFill>
                  <a:srgbClr val="FF00FF"/>
                </a:solidFill>
                <a:effectLst>
                  <a:outerShdw blurRad="38100" dist="38100" dir="2700000" algn="tl">
                    <a:srgbClr val="000000">
                      <a:alpha val="43137"/>
                    </a:srgbClr>
                  </a:outerShdw>
                </a:effectLst>
              </a:rPr>
              <a:t>TER</a:t>
            </a:r>
            <a:r>
              <a:rPr lang="en-US" altLang="en-US" sz="2700" dirty="0" err="1">
                <a:solidFill>
                  <a:srgbClr val="FF00FF"/>
                </a:solidFill>
                <a:effectLst>
                  <a:outerShdw blurRad="38100" dist="38100" dir="2700000" algn="tl">
                    <a:srgbClr val="000000">
                      <a:alpha val="43137"/>
                    </a:srgbClr>
                  </a:outerShdw>
                </a:effectLst>
              </a:rPr>
              <a:t>molecular</a:t>
            </a:r>
            <a:r>
              <a:rPr lang="en-US" altLang="en-US" sz="2700" dirty="0"/>
              <a:t> attraction between </a:t>
            </a:r>
            <a:r>
              <a:rPr lang="en-US" altLang="en-US" sz="2700" dirty="0">
                <a:solidFill>
                  <a:srgbClr val="FFFF00"/>
                </a:solidFill>
                <a:effectLst>
                  <a:outerShdw blurRad="38100" dist="38100" dir="2700000" algn="tl">
                    <a:srgbClr val="000000">
                      <a:alpha val="43137"/>
                    </a:srgbClr>
                  </a:outerShdw>
                </a:effectLst>
              </a:rPr>
              <a:t>SOLUTE</a:t>
            </a:r>
            <a:r>
              <a:rPr lang="en-US" altLang="en-US" sz="2700" dirty="0"/>
              <a:t> and </a:t>
            </a:r>
            <a:r>
              <a:rPr lang="en-US" altLang="en-US" sz="2700" dirty="0">
                <a:solidFill>
                  <a:srgbClr val="FF0000"/>
                </a:solidFill>
                <a:effectLst>
                  <a:outerShdw blurRad="38100" dist="38100" dir="2700000" algn="tl">
                    <a:srgbClr val="000000">
                      <a:alpha val="43137"/>
                    </a:srgbClr>
                  </a:outerShdw>
                </a:effectLst>
              </a:rPr>
              <a:t>SOLVENT</a:t>
            </a:r>
            <a:r>
              <a:rPr lang="en-US" altLang="en-US" sz="2700" dirty="0"/>
              <a:t> particles </a:t>
            </a:r>
            <a:r>
              <a:rPr lang="en-US" altLang="en-US" sz="2700" dirty="0">
                <a:solidFill>
                  <a:srgbClr val="0070C0"/>
                </a:solidFill>
              </a:rPr>
              <a:t>become stronger than the attraction between solute particles themselves </a:t>
            </a:r>
            <a:r>
              <a:rPr lang="en-US" altLang="en-US" sz="2700" dirty="0"/>
              <a:t>or between solvent particles themselves.</a:t>
            </a:r>
          </a:p>
        </p:txBody>
      </p:sp>
      <p:sp>
        <p:nvSpPr>
          <p:cNvPr id="152580" name="Title 1">
            <a:extLst>
              <a:ext uri="{FF2B5EF4-FFF2-40B4-BE49-F238E27FC236}">
                <a16:creationId xmlns:a16="http://schemas.microsoft.com/office/drawing/2014/main" id="{5C9219BD-1FAD-4DF2-9A83-923DA47FC2A6}"/>
              </a:ext>
            </a:extLst>
          </p:cNvPr>
          <p:cNvSpPr>
            <a:spLocks noGrp="1" noChangeArrowheads="1"/>
          </p:cNvSpPr>
          <p:nvPr>
            <p:ph type="title"/>
          </p:nvPr>
        </p:nvSpPr>
        <p:spPr/>
        <p:txBody>
          <a:bodyPr/>
          <a:lstStyle/>
          <a:p>
            <a:r>
              <a:rPr lang="en-US" altLang="en-US"/>
              <a:t>How Does a Solution Form?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EFF10121-34E5-46D8-9BA5-BF2DC540B64C}"/>
              </a:ext>
            </a:extLst>
          </p:cNvPr>
          <p:cNvSpPr>
            <a:spLocks noGrp="1" noChangeArrowheads="1"/>
          </p:cNvSpPr>
          <p:nvPr>
            <p:ph type="title"/>
          </p:nvPr>
        </p:nvSpPr>
        <p:spPr>
          <a:xfrm>
            <a:off x="457200" y="76200"/>
            <a:ext cx="8229600" cy="1143000"/>
          </a:xfrm>
        </p:spPr>
        <p:txBody>
          <a:bodyPr/>
          <a:lstStyle/>
          <a:p>
            <a:r>
              <a:rPr lang="en-US" altLang="en-US"/>
              <a:t>How Does a Solution Form?</a:t>
            </a:r>
          </a:p>
        </p:txBody>
      </p:sp>
      <p:sp>
        <p:nvSpPr>
          <p:cNvPr id="5126" name="Rectangle 6">
            <a:extLst>
              <a:ext uri="{FF2B5EF4-FFF2-40B4-BE49-F238E27FC236}">
                <a16:creationId xmlns:a16="http://schemas.microsoft.com/office/drawing/2014/main" id="{831DF39E-B2D0-43ED-A659-9EFD776A33C1}"/>
              </a:ext>
            </a:extLst>
          </p:cNvPr>
          <p:cNvSpPr>
            <a:spLocks noChangeArrowheads="1"/>
          </p:cNvSpPr>
          <p:nvPr/>
        </p:nvSpPr>
        <p:spPr bwMode="auto">
          <a:xfrm>
            <a:off x="304800" y="1219200"/>
            <a:ext cx="8686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As a solution forms, the </a:t>
            </a:r>
            <a:r>
              <a:rPr lang="en-US" altLang="en-US" b="1" dirty="0">
                <a:solidFill>
                  <a:srgbClr val="FF0000"/>
                </a:solidFill>
                <a:effectLst>
                  <a:outerShdw blurRad="38100" dist="38100" dir="2700000" algn="tl">
                    <a:srgbClr val="000000">
                      <a:alpha val="43137"/>
                    </a:srgbClr>
                  </a:outerShdw>
                </a:effectLst>
              </a:rPr>
              <a:t>solvent</a:t>
            </a:r>
            <a:r>
              <a:rPr lang="en-US" altLang="en-US" dirty="0"/>
              <a:t> pulls </a:t>
            </a:r>
            <a:r>
              <a:rPr lang="en-US" altLang="en-US" b="1" dirty="0">
                <a:solidFill>
                  <a:srgbClr val="00B0F0"/>
                </a:solidFill>
                <a:effectLst>
                  <a:outerShdw blurRad="38100" dist="38100" dir="2700000" algn="tl">
                    <a:srgbClr val="000000">
                      <a:alpha val="43137"/>
                    </a:srgbClr>
                  </a:outerShdw>
                </a:effectLst>
              </a:rPr>
              <a:t>solute</a:t>
            </a:r>
            <a:r>
              <a:rPr lang="en-US" altLang="en-US" dirty="0"/>
              <a:t> particles apart at the surface of the solute. This dissolving process is called </a:t>
            </a:r>
            <a:r>
              <a:rPr lang="en-US" altLang="en-US" b="1" u="sng" dirty="0">
                <a:solidFill>
                  <a:srgbClr val="FFFF00"/>
                </a:solidFill>
                <a:effectLst>
                  <a:outerShdw blurRad="38100" dist="38100" dir="2700000" algn="tl">
                    <a:srgbClr val="000000">
                      <a:alpha val="43137"/>
                    </a:srgbClr>
                  </a:outerShdw>
                </a:effectLst>
              </a:rPr>
              <a:t>dissolution</a:t>
            </a:r>
            <a:r>
              <a:rPr lang="en-US" altLang="en-US" dirty="0"/>
              <a:t>.  Then, water surrounds the “broken apart” particles. This process is called </a:t>
            </a:r>
            <a:r>
              <a:rPr lang="en-US" altLang="en-US" b="1" u="sng" dirty="0">
                <a:solidFill>
                  <a:srgbClr val="7030A0"/>
                </a:solidFill>
                <a:effectLst>
                  <a:outerShdw blurRad="38100" dist="38100" dir="2700000" algn="tl">
                    <a:srgbClr val="000000">
                      <a:alpha val="43137"/>
                    </a:srgbClr>
                  </a:outerShdw>
                </a:effectLst>
              </a:rPr>
              <a:t>hydration</a:t>
            </a:r>
            <a:r>
              <a:rPr lang="en-US" altLang="en-US" dirty="0"/>
              <a:t>.</a:t>
            </a:r>
          </a:p>
        </p:txBody>
      </p:sp>
      <p:pic>
        <p:nvPicPr>
          <p:cNvPr id="1026" name="Picture 2" descr="Microscopic Representation on dissolving sugar in water (slideplayer.com) |  Download Scientific Diagram">
            <a:extLst>
              <a:ext uri="{FF2B5EF4-FFF2-40B4-BE49-F238E27FC236}">
                <a16:creationId xmlns:a16="http://schemas.microsoft.com/office/drawing/2014/main" id="{C4035530-1010-6E2A-6B7E-49204FA29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71900"/>
            <a:ext cx="853440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ipe(up)">
                                      <p:cBhvr>
                                        <p:cTn id="7"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2C1DF9B6-424B-40B9-993D-3DF53F52388F}"/>
              </a:ext>
            </a:extLst>
          </p:cNvPr>
          <p:cNvSpPr>
            <a:spLocks noGrp="1" noChangeArrowheads="1"/>
          </p:cNvSpPr>
          <p:nvPr>
            <p:ph type="title"/>
          </p:nvPr>
        </p:nvSpPr>
        <p:spPr>
          <a:xfrm>
            <a:off x="457200" y="76200"/>
            <a:ext cx="8229600" cy="1143000"/>
          </a:xfrm>
        </p:spPr>
        <p:txBody>
          <a:bodyPr/>
          <a:lstStyle/>
          <a:p>
            <a:r>
              <a:rPr lang="en-US" altLang="en-US"/>
              <a:t>How Does a Solution Form?</a:t>
            </a:r>
          </a:p>
        </p:txBody>
      </p:sp>
      <p:pic>
        <p:nvPicPr>
          <p:cNvPr id="5125" name="Picture 2">
            <a:extLst>
              <a:ext uri="{FF2B5EF4-FFF2-40B4-BE49-F238E27FC236}">
                <a16:creationId xmlns:a16="http://schemas.microsoft.com/office/drawing/2014/main" id="{55831A22-ACE1-488D-8719-3AD54A9924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438" y="2057400"/>
            <a:ext cx="8747125" cy="2819400"/>
          </a:xfrm>
          <a:noFill/>
        </p:spPr>
      </p:pic>
      <p:sp>
        <p:nvSpPr>
          <p:cNvPr id="5126" name="Rectangle 6">
            <a:extLst>
              <a:ext uri="{FF2B5EF4-FFF2-40B4-BE49-F238E27FC236}">
                <a16:creationId xmlns:a16="http://schemas.microsoft.com/office/drawing/2014/main" id="{A941F673-CD89-4330-88AA-0B09DDC07570}"/>
              </a:ext>
            </a:extLst>
          </p:cNvPr>
          <p:cNvSpPr>
            <a:spLocks noChangeArrowheads="1"/>
          </p:cNvSpPr>
          <p:nvPr/>
        </p:nvSpPr>
        <p:spPr bwMode="auto">
          <a:xfrm>
            <a:off x="198438" y="1295400"/>
            <a:ext cx="894556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sz="3000" b="1" u="sng" dirty="0">
                <a:solidFill>
                  <a:srgbClr val="FFFF00"/>
                </a:solidFill>
              </a:rPr>
              <a:t> </a:t>
            </a:r>
            <a:r>
              <a:rPr lang="en-US" altLang="en-US" sz="3000" b="1" u="sng" dirty="0">
                <a:solidFill>
                  <a:srgbClr val="FFFF00"/>
                </a:solidFill>
                <a:effectLst>
                  <a:outerShdw blurRad="38100" dist="38100" dir="2700000" algn="tl">
                    <a:srgbClr val="000000">
                      <a:alpha val="43137"/>
                    </a:srgbClr>
                  </a:outerShdw>
                </a:effectLst>
              </a:rPr>
              <a:t>Solute/Solvent</a:t>
            </a:r>
            <a:r>
              <a:rPr lang="en-US" altLang="en-US" b="1" dirty="0">
                <a:solidFill>
                  <a:srgbClr val="FFFF00"/>
                </a:solidFill>
                <a:effectLst>
                  <a:outerShdw blurRad="38100" dist="38100" dir="2700000" algn="tl">
                    <a:srgbClr val="000000">
                      <a:alpha val="43137"/>
                    </a:srgbClr>
                  </a:outerShdw>
                </a:effectLst>
              </a:rPr>
              <a:t>	    </a:t>
            </a:r>
            <a:r>
              <a:rPr lang="en-US" altLang="en-US" b="1" u="sng" dirty="0">
                <a:solidFill>
                  <a:srgbClr val="FF0000"/>
                </a:solidFill>
                <a:effectLst>
                  <a:outerShdw blurRad="38100" dist="38100" dir="2700000" algn="tl">
                    <a:srgbClr val="000000">
                      <a:alpha val="43137"/>
                    </a:srgbClr>
                  </a:outerShdw>
                </a:effectLst>
              </a:rPr>
              <a:t>Dissolution</a:t>
            </a:r>
            <a:r>
              <a:rPr lang="en-US" altLang="en-US" b="1" dirty="0">
                <a:effectLst>
                  <a:outerShdw blurRad="38100" dist="38100" dir="2700000" algn="tl">
                    <a:srgbClr val="000000">
                      <a:alpha val="43137"/>
                    </a:srgbClr>
                  </a:outerShdw>
                </a:effectLst>
              </a:rPr>
              <a:t>       </a:t>
            </a:r>
            <a:r>
              <a:rPr lang="en-US" altLang="en-US" b="1" u="sng" dirty="0">
                <a:solidFill>
                  <a:srgbClr val="7030A0"/>
                </a:solidFill>
                <a:effectLst>
                  <a:outerShdw blurRad="38100" dist="38100" dir="2700000" algn="tl">
                    <a:srgbClr val="000000">
                      <a:alpha val="43137"/>
                    </a:srgbClr>
                  </a:outerShdw>
                </a:effectLst>
              </a:rPr>
              <a:t>Hydration</a:t>
            </a:r>
            <a:endParaRPr lang="en-US" altLang="en-US" b="1" dirty="0">
              <a:effectLst>
                <a:outerShdw blurRad="38100" dist="38100" dir="2700000" algn="tl">
                  <a:srgbClr val="000000">
                    <a:alpha val="43137"/>
                  </a:srgbClr>
                </a:outerShdw>
              </a:effectLst>
            </a:endParaRPr>
          </a:p>
        </p:txBody>
      </p:sp>
      <p:sp>
        <p:nvSpPr>
          <p:cNvPr id="5" name="Rectangle 6">
            <a:extLst>
              <a:ext uri="{FF2B5EF4-FFF2-40B4-BE49-F238E27FC236}">
                <a16:creationId xmlns:a16="http://schemas.microsoft.com/office/drawing/2014/main" id="{0E2D8FFD-BF5D-408E-BC83-2F3A5E88EACD}"/>
              </a:ext>
            </a:extLst>
          </p:cNvPr>
          <p:cNvSpPr>
            <a:spLocks noChangeArrowheads="1"/>
          </p:cNvSpPr>
          <p:nvPr/>
        </p:nvSpPr>
        <p:spPr bwMode="auto">
          <a:xfrm>
            <a:off x="231775" y="4884738"/>
            <a:ext cx="89455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dirty="0">
                <a:solidFill>
                  <a:srgbClr val="FFFF00"/>
                </a:solidFill>
                <a:effectLst>
                  <a:outerShdw blurRad="38100" dist="38100" dir="2700000" algn="tl">
                    <a:srgbClr val="000000">
                      <a:alpha val="43137"/>
                    </a:srgbClr>
                  </a:outerShdw>
                </a:effectLst>
              </a:rPr>
              <a:t>Salt / Water      </a:t>
            </a:r>
            <a:r>
              <a:rPr lang="en-US" altLang="en-US" b="1" dirty="0">
                <a:solidFill>
                  <a:srgbClr val="FF0000"/>
                </a:solidFill>
                <a:effectLst>
                  <a:outerShdw blurRad="38100" dist="38100" dir="2700000" algn="tl">
                    <a:srgbClr val="000000">
                      <a:alpha val="43137"/>
                    </a:srgbClr>
                  </a:outerShdw>
                </a:effectLst>
              </a:rPr>
              <a:t>Breaking Apart</a:t>
            </a:r>
            <a:endParaRPr lang="en-US" altLang="en-US" b="1" dirty="0">
              <a:effectLst>
                <a:outerShdw blurRad="38100" dist="38100" dir="2700000" algn="tl">
                  <a:srgbClr val="000000">
                    <a:alpha val="43137"/>
                  </a:srgbClr>
                </a:outerShdw>
              </a:effectLst>
            </a:endParaRPr>
          </a:p>
        </p:txBody>
      </p:sp>
      <p:sp>
        <p:nvSpPr>
          <p:cNvPr id="154630" name="Rectangle 1">
            <a:extLst>
              <a:ext uri="{FF2B5EF4-FFF2-40B4-BE49-F238E27FC236}">
                <a16:creationId xmlns:a16="http://schemas.microsoft.com/office/drawing/2014/main" id="{C0CD3ED7-B3A6-4642-90D5-CDC707559750}"/>
              </a:ext>
            </a:extLst>
          </p:cNvPr>
          <p:cNvSpPr>
            <a:spLocks noChangeArrowheads="1"/>
          </p:cNvSpPr>
          <p:nvPr/>
        </p:nvSpPr>
        <p:spPr bwMode="auto">
          <a:xfrm>
            <a:off x="6176963" y="4884738"/>
            <a:ext cx="2740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dirty="0">
                <a:solidFill>
                  <a:srgbClr val="7030A0"/>
                </a:solidFill>
                <a:effectLst>
                  <a:outerShdw blurRad="38100" dist="38100" dir="2700000" algn="tl">
                    <a:srgbClr val="000000">
                      <a:alpha val="43137"/>
                    </a:srgbClr>
                  </a:outerShdw>
                </a:effectLst>
              </a:rPr>
              <a:t>Water Surrounds particles</a:t>
            </a:r>
            <a:endParaRPr lang="en-US" alt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left)">
                                      <p:cBhvr>
                                        <p:cTn id="7" dur="30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wipe(up)">
                                      <p:cBhvr>
                                        <p:cTn id="12" dur="2000"/>
                                        <p:tgtEl>
                                          <p:spTgt spid="5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7E65C8D6-B248-4686-8D49-B4F665B48AC4}"/>
              </a:ext>
            </a:extLst>
          </p:cNvPr>
          <p:cNvSpPr>
            <a:spLocks noGrp="1"/>
          </p:cNvSpPr>
          <p:nvPr>
            <p:ph idx="1"/>
          </p:nvPr>
        </p:nvSpPr>
        <p:spPr>
          <a:xfrm>
            <a:off x="152400" y="152400"/>
            <a:ext cx="4495800" cy="3886200"/>
          </a:xfrm>
        </p:spPr>
        <p:txBody>
          <a:bodyPr/>
          <a:lstStyle/>
          <a:p>
            <a:pPr marL="0" indent="0" algn="ctr">
              <a:buFontTx/>
              <a:buNone/>
              <a:defRPr/>
            </a:pPr>
            <a:r>
              <a:rPr lang="en-US" altLang="en-US" sz="3600" b="1" dirty="0">
                <a:solidFill>
                  <a:srgbClr val="FFFF00"/>
                </a:solidFill>
                <a:effectLst>
                  <a:outerShdw blurRad="38100" dist="38100" dir="2700000" algn="tl">
                    <a:srgbClr val="000000">
                      <a:alpha val="43137"/>
                    </a:srgbClr>
                  </a:outerShdw>
                </a:effectLst>
              </a:rPr>
              <a:t>Dissolving</a:t>
            </a:r>
            <a:r>
              <a:rPr lang="en-US" altLang="en-US" sz="3600" dirty="0">
                <a:solidFill>
                  <a:srgbClr val="FFFF00"/>
                </a:solidFill>
                <a:effectLst>
                  <a:outerShdw blurRad="38100" dist="38100" dir="2700000" algn="tl">
                    <a:srgbClr val="000000">
                      <a:alpha val="43137"/>
                    </a:srgbClr>
                  </a:outerShdw>
                </a:effectLst>
              </a:rPr>
              <a:t> </a:t>
            </a:r>
            <a:r>
              <a:rPr lang="en-US" altLang="en-US" sz="2400" dirty="0">
                <a:solidFill>
                  <a:srgbClr val="FFFF00"/>
                </a:solidFill>
                <a:effectLst>
                  <a:outerShdw blurRad="38100" dist="38100" dir="2700000" algn="tl">
                    <a:srgbClr val="000000">
                      <a:alpha val="43137"/>
                    </a:srgbClr>
                  </a:outerShdw>
                </a:effectLst>
              </a:rPr>
              <a:t>(dissolution)</a:t>
            </a:r>
          </a:p>
          <a:p>
            <a:pPr marL="0" indent="0" algn="ctr">
              <a:buFontTx/>
              <a:buNone/>
              <a:defRPr/>
            </a:pPr>
            <a:r>
              <a:rPr lang="en-US" altLang="en-US" sz="3600" dirty="0">
                <a:solidFill>
                  <a:srgbClr val="FF0000"/>
                </a:solidFill>
                <a:effectLst>
                  <a:outerShdw blurRad="38100" dist="38100" dir="2700000" algn="tl">
                    <a:srgbClr val="000000">
                      <a:alpha val="43137"/>
                    </a:srgbClr>
                  </a:outerShdw>
                </a:effectLst>
              </a:rPr>
              <a:t>involves a </a:t>
            </a:r>
            <a:r>
              <a:rPr lang="en-US" altLang="en-US" sz="3600" b="1" dirty="0">
                <a:solidFill>
                  <a:srgbClr val="FF00FF"/>
                </a:solidFill>
                <a:effectLst>
                  <a:outerShdw blurRad="38100" dist="38100" dir="2700000" algn="tl">
                    <a:srgbClr val="000000">
                      <a:alpha val="43137"/>
                    </a:srgbClr>
                  </a:outerShdw>
                </a:effectLst>
              </a:rPr>
              <a:t>Physical Change</a:t>
            </a:r>
            <a:r>
              <a:rPr lang="en-US" altLang="en-US" sz="2700" dirty="0">
                <a:solidFill>
                  <a:srgbClr val="FF0000"/>
                </a:solidFill>
                <a:effectLst>
                  <a:outerShdw blurRad="38100" dist="38100" dir="2700000" algn="tl">
                    <a:srgbClr val="000000">
                      <a:alpha val="43137"/>
                    </a:srgbClr>
                  </a:outerShdw>
                </a:effectLst>
              </a:rPr>
              <a:t>	</a:t>
            </a:r>
          </a:p>
          <a:p>
            <a:pPr marL="0" indent="1588">
              <a:buFontTx/>
              <a:buNone/>
              <a:defRPr/>
            </a:pPr>
            <a:endParaRPr lang="en-US" altLang="en-US" sz="1800" dirty="0"/>
          </a:p>
          <a:p>
            <a:pPr marL="0" indent="1588">
              <a:buFontTx/>
              <a:buNone/>
              <a:defRPr/>
            </a:pPr>
            <a:r>
              <a:rPr lang="en-US" altLang="en-US" sz="2300" dirty="0">
                <a:effectLst>
                  <a:outerShdw blurRad="38100" dist="38100" dir="2700000" algn="tl">
                    <a:srgbClr val="000000">
                      <a:alpha val="43137"/>
                    </a:srgbClr>
                  </a:outerShdw>
                </a:effectLst>
              </a:rPr>
              <a:t>You can get back the original solute by evaporating the solvent. </a:t>
            </a:r>
            <a:r>
              <a:rPr lang="en-US" altLang="en-US" sz="2300" dirty="0">
                <a:solidFill>
                  <a:srgbClr val="FF0000"/>
                </a:solidFill>
                <a:effectLst>
                  <a:outerShdw blurRad="38100" dist="38100" dir="2700000" algn="tl">
                    <a:srgbClr val="000000">
                      <a:alpha val="43137"/>
                    </a:srgbClr>
                  </a:outerShdw>
                </a:effectLst>
              </a:rPr>
              <a:t>In other words, </a:t>
            </a:r>
            <a:r>
              <a:rPr lang="en-US" altLang="en-US" sz="2800" b="1" dirty="0">
                <a:solidFill>
                  <a:srgbClr val="FF00FF"/>
                </a:solidFill>
                <a:effectLst>
                  <a:outerShdw blurRad="38100" dist="38100" dir="2700000" algn="tl">
                    <a:srgbClr val="000000">
                      <a:alpha val="43137"/>
                    </a:srgbClr>
                  </a:outerShdw>
                </a:effectLst>
              </a:rPr>
              <a:t>NO</a:t>
            </a:r>
            <a:r>
              <a:rPr lang="en-US" altLang="en-US" sz="2800" b="1" dirty="0">
                <a:solidFill>
                  <a:srgbClr val="FF0000"/>
                </a:solidFill>
                <a:effectLst>
                  <a:outerShdw blurRad="38100" dist="38100" dir="2700000" algn="tl">
                    <a:srgbClr val="000000">
                      <a:alpha val="43137"/>
                    </a:srgbClr>
                  </a:outerShdw>
                </a:effectLst>
              </a:rPr>
              <a:t> </a:t>
            </a:r>
            <a:r>
              <a:rPr lang="en-US" altLang="en-US" sz="2300" dirty="0">
                <a:solidFill>
                  <a:srgbClr val="FF0000"/>
                </a:solidFill>
                <a:effectLst>
                  <a:outerShdw blurRad="38100" dist="38100" dir="2700000" algn="tl">
                    <a:srgbClr val="000000">
                      <a:alpha val="43137"/>
                    </a:srgbClr>
                  </a:outerShdw>
                </a:effectLst>
              </a:rPr>
              <a:t>new substance is produced.</a:t>
            </a:r>
          </a:p>
          <a:p>
            <a:pPr marL="0" indent="1588">
              <a:buFontTx/>
              <a:buNone/>
              <a:defRPr/>
            </a:pPr>
            <a:endParaRPr lang="en-US" altLang="en-US" sz="2300" dirty="0"/>
          </a:p>
        </p:txBody>
      </p:sp>
      <p:sp>
        <p:nvSpPr>
          <p:cNvPr id="7" name="Rectangle 6">
            <a:extLst>
              <a:ext uri="{FF2B5EF4-FFF2-40B4-BE49-F238E27FC236}">
                <a16:creationId xmlns:a16="http://schemas.microsoft.com/office/drawing/2014/main" id="{1CE3BF40-5575-44DC-8136-5767BEEF7EA6}"/>
              </a:ext>
            </a:extLst>
          </p:cNvPr>
          <p:cNvSpPr>
            <a:spLocks noChangeArrowheads="1"/>
          </p:cNvSpPr>
          <p:nvPr/>
        </p:nvSpPr>
        <p:spPr bwMode="auto">
          <a:xfrm>
            <a:off x="120650" y="4343400"/>
            <a:ext cx="90233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solidFill>
                  <a:srgbClr val="0070C0"/>
                </a:solidFill>
                <a:effectLst>
                  <a:outerShdw blurRad="38100" dist="38100" dir="2700000" algn="tl">
                    <a:srgbClr val="000000">
                      <a:alpha val="43137"/>
                    </a:srgbClr>
                  </a:outerShdw>
                </a:effectLst>
              </a:rPr>
              <a:t>Solute particles are “pulled apart” by the solvent. </a:t>
            </a:r>
            <a:r>
              <a:rPr lang="en-US" altLang="en-US" sz="2300" dirty="0">
                <a:solidFill>
                  <a:srgbClr val="000000"/>
                </a:solidFill>
                <a:effectLst>
                  <a:outerShdw blurRad="38100" dist="38100" dir="2700000" algn="tl">
                    <a:srgbClr val="000000">
                      <a:alpha val="43137"/>
                    </a:srgbClr>
                  </a:outerShdw>
                </a:effectLst>
              </a:rPr>
              <a:t>NON ionic molecules break apart from each other remaining whole molecules. </a:t>
            </a:r>
          </a:p>
        </p:txBody>
      </p:sp>
      <p:sp>
        <p:nvSpPr>
          <p:cNvPr id="155652" name="Rectangle 1">
            <a:extLst>
              <a:ext uri="{FF2B5EF4-FFF2-40B4-BE49-F238E27FC236}">
                <a16:creationId xmlns:a16="http://schemas.microsoft.com/office/drawing/2014/main" id="{4443762F-FB7A-4E15-A4B1-AE8B74F577BF}"/>
              </a:ext>
            </a:extLst>
          </p:cNvPr>
          <p:cNvSpPr>
            <a:spLocks noChangeArrowheads="1"/>
          </p:cNvSpPr>
          <p:nvPr/>
        </p:nvSpPr>
        <p:spPr bwMode="auto">
          <a:xfrm>
            <a:off x="539750" y="5257800"/>
            <a:ext cx="8070850" cy="982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273123" rIns="89843" bIns="27312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2800" i="1" dirty="0">
                <a:solidFill>
                  <a:srgbClr val="000000"/>
                </a:solidFill>
                <a:hlinkClick r:id="rId2"/>
              </a:rPr>
              <a:t>http://somup.com/cFXjnmninF</a:t>
            </a:r>
            <a:r>
              <a:rPr lang="en-US" altLang="en-US" sz="2800" i="1" dirty="0">
                <a:solidFill>
                  <a:srgbClr val="000000"/>
                </a:solidFill>
              </a:rPr>
              <a:t> </a:t>
            </a:r>
            <a:r>
              <a:rPr lang="en-US" altLang="en-US" sz="2800" i="1" dirty="0">
                <a:solidFill>
                  <a:srgbClr val="FFFF00"/>
                </a:solidFill>
              </a:rPr>
              <a:t>(1:19)</a:t>
            </a:r>
            <a:endParaRPr lang="en-US" altLang="en-US" sz="2800" dirty="0">
              <a:solidFill>
                <a:srgbClr val="FFFF00"/>
              </a:solidFill>
            </a:endParaRPr>
          </a:p>
        </p:txBody>
      </p:sp>
      <p:pic>
        <p:nvPicPr>
          <p:cNvPr id="155653" name="Picture 2">
            <a:extLst>
              <a:ext uri="{FF2B5EF4-FFF2-40B4-BE49-F238E27FC236}">
                <a16:creationId xmlns:a16="http://schemas.microsoft.com/office/drawing/2014/main" id="{5DAC349D-035E-4CCC-8300-2D5559432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9213"/>
            <a:ext cx="4495800"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up)">
                                      <p:cBhvr>
                                        <p:cTn id="7" dur="1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up)">
                                      <p:cBhvr>
                                        <p:cTn id="12" dur="10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wipe(up)">
                                      <p:cBhvr>
                                        <p:cTn id="17" dur="10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F82A76A4-D945-43F5-BA5D-070289174072}"/>
              </a:ext>
            </a:extLst>
          </p:cNvPr>
          <p:cNvSpPr>
            <a:spLocks noGrp="1"/>
          </p:cNvSpPr>
          <p:nvPr>
            <p:ph idx="1"/>
          </p:nvPr>
        </p:nvSpPr>
        <p:spPr>
          <a:xfrm>
            <a:off x="5486400" y="533400"/>
            <a:ext cx="3048000" cy="3962400"/>
          </a:xfrm>
        </p:spPr>
        <p:txBody>
          <a:bodyPr/>
          <a:lstStyle/>
          <a:p>
            <a:pPr marL="0" indent="0">
              <a:buFontTx/>
              <a:buNone/>
              <a:defRPr/>
            </a:pPr>
            <a:r>
              <a:rPr lang="en-US" altLang="en-US" sz="3600" b="1" dirty="0">
                <a:solidFill>
                  <a:srgbClr val="FFFF00"/>
                </a:solidFill>
                <a:effectLst>
                  <a:outerShdw blurRad="38100" dist="38100" dir="2700000" algn="tl">
                    <a:srgbClr val="000000">
                      <a:alpha val="43137"/>
                    </a:srgbClr>
                  </a:outerShdw>
                </a:effectLst>
              </a:rPr>
              <a:t>Dissociation</a:t>
            </a:r>
            <a:r>
              <a:rPr lang="en-US" altLang="en-US" sz="3600" dirty="0"/>
              <a:t> is a form of dissolving in which </a:t>
            </a:r>
            <a:r>
              <a:rPr lang="en-US" altLang="en-US" sz="3600" b="1" dirty="0">
                <a:solidFill>
                  <a:srgbClr val="FF0000"/>
                </a:solidFill>
                <a:effectLst>
                  <a:outerShdw blurRad="38100" dist="38100" dir="2700000" algn="tl">
                    <a:srgbClr val="000000">
                      <a:alpha val="43137"/>
                    </a:srgbClr>
                  </a:outerShdw>
                </a:effectLst>
              </a:rPr>
              <a:t>ionic compounds </a:t>
            </a:r>
            <a:r>
              <a:rPr lang="en-US" altLang="en-US" sz="3600" dirty="0"/>
              <a:t>break apart into its ions.</a:t>
            </a:r>
          </a:p>
          <a:p>
            <a:pPr>
              <a:buFontTx/>
              <a:buNone/>
              <a:defRPr/>
            </a:pPr>
            <a:r>
              <a:rPr lang="en-US" altLang="en-US" sz="2700" dirty="0"/>
              <a:t>	</a:t>
            </a:r>
          </a:p>
        </p:txBody>
      </p:sp>
      <p:pic>
        <p:nvPicPr>
          <p:cNvPr id="156675" name="Picture 5" descr="dissociation NaCl.jpg">
            <a:extLst>
              <a:ext uri="{FF2B5EF4-FFF2-40B4-BE49-F238E27FC236}">
                <a16:creationId xmlns:a16="http://schemas.microsoft.com/office/drawing/2014/main" id="{AD654D61-34F2-41C7-8034-0B0D69A7C5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141913"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6" name="Picture 2">
            <a:extLst>
              <a:ext uri="{FF2B5EF4-FFF2-40B4-BE49-F238E27FC236}">
                <a16:creationId xmlns:a16="http://schemas.microsoft.com/office/drawing/2014/main" id="{6FE6A6E6-9C8B-46DA-A4C2-BA42E0B58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4876800"/>
            <a:ext cx="6773862" cy="18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up)">
                                      <p:cBhvr>
                                        <p:cTn id="7" dur="1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C14A9B6-0841-4D5B-BE5B-64407B5B2441}"/>
              </a:ext>
            </a:extLst>
          </p:cNvPr>
          <p:cNvSpPr>
            <a:spLocks noGrp="1" noChangeArrowheads="1"/>
          </p:cNvSpPr>
          <p:nvPr>
            <p:ph type="title" idx="4294967295"/>
          </p:nvPr>
        </p:nvSpPr>
        <p:spPr/>
        <p:txBody>
          <a:bodyPr/>
          <a:lstStyle/>
          <a:p>
            <a:r>
              <a:rPr lang="en-US" altLang="en-US"/>
              <a:t>Salt Dissociation &amp; Hydration</a:t>
            </a:r>
          </a:p>
        </p:txBody>
      </p:sp>
      <p:pic>
        <p:nvPicPr>
          <p:cNvPr id="157699" name="Picture 3">
            <a:extLst>
              <a:ext uri="{FF2B5EF4-FFF2-40B4-BE49-F238E27FC236}">
                <a16:creationId xmlns:a16="http://schemas.microsoft.com/office/drawing/2014/main" id="{84497AC3-3D1B-4FCB-9A7B-A908B6AD27AE}"/>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p:pic>
      <p:sp>
        <p:nvSpPr>
          <p:cNvPr id="2" name="Arrow: Curved Down 1">
            <a:extLst>
              <a:ext uri="{FF2B5EF4-FFF2-40B4-BE49-F238E27FC236}">
                <a16:creationId xmlns:a16="http://schemas.microsoft.com/office/drawing/2014/main" id="{6FA8D7B4-88FF-4917-A098-C11BE3347C85}"/>
              </a:ext>
            </a:extLst>
          </p:cNvPr>
          <p:cNvSpPr/>
          <p:nvPr/>
        </p:nvSpPr>
        <p:spPr>
          <a:xfrm>
            <a:off x="2971800" y="1782763"/>
            <a:ext cx="2362200" cy="914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a:extLst>
              <a:ext uri="{FF2B5EF4-FFF2-40B4-BE49-F238E27FC236}">
                <a16:creationId xmlns:a16="http://schemas.microsoft.com/office/drawing/2014/main" id="{26DD95CB-2ECA-455E-9387-F7ECAA8D5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97096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F82A309C-79B0-4A75-984F-717CAA6A78AB}"/>
              </a:ext>
            </a:extLst>
          </p:cNvPr>
          <p:cNvSpPr>
            <a:spLocks noChangeArrowheads="1"/>
          </p:cNvSpPr>
          <p:nvPr/>
        </p:nvSpPr>
        <p:spPr bwMode="auto">
          <a:xfrm>
            <a:off x="-28575" y="533400"/>
            <a:ext cx="894556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568575" algn="l"/>
              </a:tabLst>
              <a:defRPr/>
            </a:pPr>
            <a:r>
              <a:rPr lang="en-US" altLang="en-US" sz="3000" dirty="0">
                <a:solidFill>
                  <a:srgbClr val="FFFF00"/>
                </a:solidFill>
              </a:rPr>
              <a:t>   </a:t>
            </a:r>
            <a:r>
              <a:rPr lang="en-US" altLang="en-US" sz="3000" b="1" u="sng" dirty="0">
                <a:solidFill>
                  <a:srgbClr val="FFFF00"/>
                </a:solidFill>
                <a:effectLst>
                  <a:outerShdw blurRad="38100" dist="38100" dir="2700000" algn="tl">
                    <a:srgbClr val="000000">
                      <a:alpha val="43137"/>
                    </a:srgbClr>
                  </a:outerShdw>
                </a:effectLst>
              </a:rPr>
              <a:t>Solution</a:t>
            </a:r>
            <a:r>
              <a:rPr lang="en-US" altLang="en-US" dirty="0">
                <a:solidFill>
                  <a:srgbClr val="FFFF00"/>
                </a:solidFill>
              </a:rPr>
              <a:t>	</a:t>
            </a:r>
            <a:r>
              <a:rPr lang="en-US" altLang="en-US" b="1" u="sng" dirty="0">
                <a:solidFill>
                  <a:srgbClr val="FF0000"/>
                </a:solidFill>
                <a:effectLst>
                  <a:outerShdw blurRad="38100" dist="38100" dir="2700000" algn="tl">
                    <a:srgbClr val="000000">
                      <a:alpha val="43137"/>
                    </a:srgbClr>
                  </a:outerShdw>
                </a:effectLst>
              </a:rPr>
              <a:t>Dissociation</a:t>
            </a:r>
            <a:r>
              <a:rPr lang="en-US" altLang="en-US" dirty="0"/>
              <a:t>          </a:t>
            </a:r>
            <a:r>
              <a:rPr lang="en-US" altLang="en-US" b="1" u="sng" dirty="0">
                <a:solidFill>
                  <a:srgbClr val="7030A0"/>
                </a:solidFill>
              </a:rPr>
              <a:t>Hydration</a:t>
            </a:r>
            <a:endParaRPr lang="en-US" altLang="en-US" b="1" dirty="0"/>
          </a:p>
        </p:txBody>
      </p:sp>
      <p:sp>
        <p:nvSpPr>
          <p:cNvPr id="8" name="Rectangle 6">
            <a:extLst>
              <a:ext uri="{FF2B5EF4-FFF2-40B4-BE49-F238E27FC236}">
                <a16:creationId xmlns:a16="http://schemas.microsoft.com/office/drawing/2014/main" id="{E7C96762-BF0C-493F-94B2-7C8DEDDED5EB}"/>
              </a:ext>
            </a:extLst>
          </p:cNvPr>
          <p:cNvSpPr>
            <a:spLocks noChangeArrowheads="1"/>
          </p:cNvSpPr>
          <p:nvPr/>
        </p:nvSpPr>
        <p:spPr bwMode="auto">
          <a:xfrm>
            <a:off x="131763" y="3886200"/>
            <a:ext cx="89471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460625" algn="l"/>
              </a:tabLst>
              <a:defRPr/>
            </a:pPr>
            <a:r>
              <a:rPr lang="en-US" altLang="en-US" sz="2400" b="1" dirty="0">
                <a:solidFill>
                  <a:srgbClr val="FFFF00"/>
                </a:solidFill>
                <a:effectLst>
                  <a:outerShdw blurRad="38100" dist="38100" dir="2700000" algn="tl">
                    <a:srgbClr val="000000">
                      <a:alpha val="43137"/>
                    </a:srgbClr>
                  </a:outerShdw>
                </a:effectLst>
              </a:rPr>
              <a:t>Solute/Solvent </a:t>
            </a:r>
            <a:r>
              <a:rPr lang="en-US" altLang="en-US" sz="2400" dirty="0">
                <a:solidFill>
                  <a:srgbClr val="FFFF00"/>
                </a:solidFill>
                <a:effectLst>
                  <a:outerShdw blurRad="38100" dist="38100" dir="2700000" algn="tl">
                    <a:srgbClr val="000000">
                      <a:alpha val="43137"/>
                    </a:srgbClr>
                  </a:outerShdw>
                </a:effectLst>
              </a:rPr>
              <a:t>	</a:t>
            </a:r>
            <a:r>
              <a:rPr lang="en-US" altLang="en-US" b="1" dirty="0">
                <a:solidFill>
                  <a:srgbClr val="FF0000"/>
                </a:solidFill>
                <a:effectLst>
                  <a:outerShdw blurRad="38100" dist="38100" dir="2700000" algn="tl">
                    <a:srgbClr val="000000">
                      <a:alpha val="43137"/>
                    </a:srgbClr>
                  </a:outerShdw>
                </a:effectLst>
              </a:rPr>
              <a:t>Breaking Apart</a:t>
            </a:r>
            <a:endParaRPr lang="en-US" altLang="en-US" b="1" dirty="0">
              <a:effectLst>
                <a:outerShdw blurRad="38100" dist="38100" dir="2700000" algn="tl">
                  <a:srgbClr val="000000">
                    <a:alpha val="43137"/>
                  </a:srgbClr>
                </a:outerShdw>
              </a:effectLst>
            </a:endParaRPr>
          </a:p>
        </p:txBody>
      </p:sp>
      <p:sp>
        <p:nvSpPr>
          <p:cNvPr id="158725" name="Rectangle 8">
            <a:extLst>
              <a:ext uri="{FF2B5EF4-FFF2-40B4-BE49-F238E27FC236}">
                <a16:creationId xmlns:a16="http://schemas.microsoft.com/office/drawing/2014/main" id="{C4DAD537-8028-4A86-B80D-7ABF11E2BD36}"/>
              </a:ext>
            </a:extLst>
          </p:cNvPr>
          <p:cNvSpPr>
            <a:spLocks noChangeArrowheads="1"/>
          </p:cNvSpPr>
          <p:nvPr/>
        </p:nvSpPr>
        <p:spPr bwMode="auto">
          <a:xfrm>
            <a:off x="6076950" y="3733800"/>
            <a:ext cx="27400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dirty="0">
                <a:solidFill>
                  <a:srgbClr val="7030A0"/>
                </a:solidFill>
                <a:effectLst>
                  <a:outerShdw blurRad="38100" dist="38100" dir="2700000" algn="tl">
                    <a:srgbClr val="000000">
                      <a:alpha val="43137"/>
                    </a:srgbClr>
                  </a:outerShdw>
                </a:effectLst>
              </a:rPr>
              <a:t>Water Surrounds IONS</a:t>
            </a:r>
            <a:endParaRPr lang="en-US" altLang="en-US" sz="3200" dirty="0">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369DB315-6FD7-402F-8485-57896FE2F319}"/>
              </a:ext>
            </a:extLst>
          </p:cNvPr>
          <p:cNvSpPr/>
          <p:nvPr/>
        </p:nvSpPr>
        <p:spPr>
          <a:xfrm>
            <a:off x="131763" y="5456238"/>
            <a:ext cx="6878806" cy="584775"/>
          </a:xfrm>
          <a:prstGeom prst="rect">
            <a:avLst/>
          </a:prstGeom>
        </p:spPr>
        <p:txBody>
          <a:bodyPr wrap="none">
            <a:spAutoFit/>
          </a:bodyPr>
          <a:lstStyle/>
          <a:p>
            <a:pPr algn="ctr"/>
            <a:r>
              <a:rPr lang="en-US" sz="3200" dirty="0">
                <a:hlinkClick r:id="rId3"/>
              </a:rPr>
              <a:t>http://somup.com/cFliqOnXI0</a:t>
            </a:r>
            <a:r>
              <a:rPr lang="en-US" sz="3200" dirty="0"/>
              <a:t>  (0:46)</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5">
            <a:extLst>
              <a:ext uri="{FF2B5EF4-FFF2-40B4-BE49-F238E27FC236}">
                <a16:creationId xmlns:a16="http://schemas.microsoft.com/office/drawing/2014/main" id="{AAFDC52F-404C-45F7-B15B-EABD3C01AF59}"/>
              </a:ext>
            </a:extLst>
          </p:cNvPr>
          <p:cNvSpPr>
            <a:spLocks noGrp="1" noChangeArrowheads="1"/>
          </p:cNvSpPr>
          <p:nvPr>
            <p:ph type="title"/>
          </p:nvPr>
        </p:nvSpPr>
        <p:spPr/>
        <p:txBody>
          <a:bodyPr/>
          <a:lstStyle/>
          <a:p>
            <a:pPr eaLnBrk="1" hangingPunct="1"/>
            <a:r>
              <a:rPr lang="en-US" altLang="en-US"/>
              <a:t>	Solutions</a:t>
            </a:r>
          </a:p>
        </p:txBody>
      </p:sp>
      <p:pic>
        <p:nvPicPr>
          <p:cNvPr id="124931" name="Picture 9" descr="warm_up-01.eps">
            <a:extLst>
              <a:ext uri="{FF2B5EF4-FFF2-40B4-BE49-F238E27FC236}">
                <a16:creationId xmlns:a16="http://schemas.microsoft.com/office/drawing/2014/main" id="{3C718416-32E6-4C06-BB44-531CBE5F13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Content Placeholder 10">
            <a:extLst>
              <a:ext uri="{FF2B5EF4-FFF2-40B4-BE49-F238E27FC236}">
                <a16:creationId xmlns:a16="http://schemas.microsoft.com/office/drawing/2014/main" id="{D2A92D76-AD52-4212-8011-F26BE762C1AE}"/>
              </a:ext>
            </a:extLst>
          </p:cNvPr>
          <p:cNvSpPr>
            <a:spLocks noGrp="1" noChangeArrowheads="1"/>
          </p:cNvSpPr>
          <p:nvPr>
            <p:ph sz="quarter" idx="15"/>
          </p:nvPr>
        </p:nvSpPr>
        <p:spPr>
          <a:xfrm>
            <a:off x="4575175" y="1376363"/>
            <a:ext cx="4568825" cy="5481637"/>
          </a:xfrm>
        </p:spPr>
        <p:txBody>
          <a:bodyPr lIns="182083" tIns="91040" rIns="182083"/>
          <a:lstStyle/>
          <a:p>
            <a:pPr eaLnBrk="1" hangingPunct="1"/>
            <a:r>
              <a:rPr lang="en-US" altLang="en-US" sz="1900">
                <a:solidFill>
                  <a:srgbClr val="7030A0"/>
                </a:solidFill>
              </a:rPr>
              <a:t>Rank the following coffee samples in terms of likely sweetness based on the amount of sugar added. Use 1 for the sweetest coffee and 4 for the least-sweet coffee.</a:t>
            </a:r>
          </a:p>
          <a:p>
            <a:pPr eaLnBrk="1" hangingPunct="1">
              <a:lnSpc>
                <a:spcPct val="100000"/>
              </a:lnSpc>
              <a:spcBef>
                <a:spcPts val="1200"/>
              </a:spcBef>
            </a:pPr>
            <a:r>
              <a:rPr lang="en-US" altLang="en-US" sz="1900"/>
              <a:t>5 grams of sugar added to 50 grams of coffee</a:t>
            </a:r>
          </a:p>
          <a:p>
            <a:pPr eaLnBrk="1" hangingPunct="1">
              <a:lnSpc>
                <a:spcPct val="100000"/>
              </a:lnSpc>
              <a:spcBef>
                <a:spcPts val="1200"/>
              </a:spcBef>
            </a:pPr>
            <a:r>
              <a:rPr lang="en-US" altLang="en-US" sz="1900"/>
              <a:t>5 grams of sugar added to 100 grams of coffee </a:t>
            </a:r>
          </a:p>
          <a:p>
            <a:pPr eaLnBrk="1" hangingPunct="1">
              <a:lnSpc>
                <a:spcPct val="100000"/>
              </a:lnSpc>
              <a:spcBef>
                <a:spcPts val="1200"/>
              </a:spcBef>
            </a:pPr>
            <a:r>
              <a:rPr lang="en-US" altLang="en-US" sz="1900"/>
              <a:t>2 grams of sugar added to 100 grams of coffee </a:t>
            </a:r>
          </a:p>
          <a:p>
            <a:pPr eaLnBrk="1" hangingPunct="1">
              <a:lnSpc>
                <a:spcPct val="100000"/>
              </a:lnSpc>
              <a:spcBef>
                <a:spcPts val="1200"/>
              </a:spcBef>
            </a:pPr>
            <a:r>
              <a:rPr lang="en-US" altLang="en-US" sz="1900"/>
              <a:t>2 grams of sugar added to 50 grams of coffee </a:t>
            </a:r>
          </a:p>
        </p:txBody>
      </p:sp>
      <p:sp>
        <p:nvSpPr>
          <p:cNvPr id="124933" name="Content Placeholder 7">
            <a:extLst>
              <a:ext uri="{FF2B5EF4-FFF2-40B4-BE49-F238E27FC236}">
                <a16:creationId xmlns:a16="http://schemas.microsoft.com/office/drawing/2014/main" id="{4FD41EF4-30B5-4F9B-8DD4-99D3389AC07B}"/>
              </a:ext>
            </a:extLst>
          </p:cNvPr>
          <p:cNvSpPr>
            <a:spLocks noGrp="1" noChangeArrowheads="1"/>
          </p:cNvSpPr>
          <p:nvPr>
            <p:ph sz="quarter" idx="16"/>
          </p:nvPr>
        </p:nvSpPr>
        <p:spPr>
          <a:xfrm>
            <a:off x="0" y="1376363"/>
            <a:ext cx="4249738" cy="5481637"/>
          </a:xfrm>
        </p:spPr>
        <p:txBody>
          <a:bodyPr lIns="182083" tIns="91040"/>
          <a:lstStyle/>
          <a:p>
            <a:pPr eaLnBrk="1" hangingPunct="1"/>
            <a:r>
              <a:rPr lang="en-US" altLang="en-US" sz="1900">
                <a:solidFill>
                  <a:srgbClr val="00B050"/>
                </a:solidFill>
              </a:rPr>
              <a:t>For each pair of coffee samples below, select the sample that contains more grams of sugar per gram of coffee.</a:t>
            </a:r>
          </a:p>
          <a:p>
            <a:pPr eaLnBrk="1" hangingPunct="1">
              <a:spcBef>
                <a:spcPts val="838"/>
              </a:spcBef>
            </a:pPr>
            <a:r>
              <a:rPr lang="en-US" altLang="en-US" sz="1900">
                <a:solidFill>
                  <a:srgbClr val="0070C0"/>
                </a:solidFill>
              </a:rPr>
              <a:t>O  5 grams of sugar added to 50 grams of coffee</a:t>
            </a:r>
          </a:p>
          <a:p>
            <a:pPr eaLnBrk="1" hangingPunct="1">
              <a:spcBef>
                <a:spcPts val="838"/>
              </a:spcBef>
            </a:pPr>
            <a:r>
              <a:rPr lang="en-US" altLang="en-US" sz="1900">
                <a:solidFill>
                  <a:srgbClr val="0070C0"/>
                </a:solidFill>
              </a:rPr>
              <a:t>O  5 grams of sugar added to 100 grams of coffee </a:t>
            </a:r>
          </a:p>
          <a:p>
            <a:pPr eaLnBrk="1" hangingPunct="1">
              <a:spcBef>
                <a:spcPts val="838"/>
              </a:spcBef>
            </a:pPr>
            <a:r>
              <a:rPr lang="en-US" altLang="en-US" sz="1900">
                <a:solidFill>
                  <a:srgbClr val="FE8600"/>
                </a:solidFill>
              </a:rPr>
              <a:t> </a:t>
            </a:r>
          </a:p>
          <a:p>
            <a:pPr eaLnBrk="1" hangingPunct="1">
              <a:spcBef>
                <a:spcPts val="838"/>
              </a:spcBef>
            </a:pPr>
            <a:r>
              <a:rPr lang="en-US" altLang="en-US" sz="1900"/>
              <a:t>O  2 grams of sugar added to 50 grams of coffee </a:t>
            </a:r>
          </a:p>
          <a:p>
            <a:pPr eaLnBrk="1" hangingPunct="1">
              <a:spcBef>
                <a:spcPts val="838"/>
              </a:spcBef>
            </a:pPr>
            <a:r>
              <a:rPr lang="en-US" altLang="en-US" sz="1900"/>
              <a:t>O 5 grams of sugar added to 50 grams of coffee</a:t>
            </a:r>
          </a:p>
          <a:p>
            <a:pPr eaLnBrk="1" hangingPunct="1"/>
            <a:r>
              <a:rPr lang="en-US" altLang="en-US" sz="1900">
                <a:solidFill>
                  <a:srgbClr val="FE8600"/>
                </a:solidFill>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6798925E-0E26-4FA1-A10B-7001CE54AFA3}"/>
              </a:ext>
            </a:extLst>
          </p:cNvPr>
          <p:cNvSpPr>
            <a:spLocks noGrp="1" noChangeArrowheads="1"/>
          </p:cNvSpPr>
          <p:nvPr>
            <p:ph type="title"/>
          </p:nvPr>
        </p:nvSpPr>
        <p:spPr>
          <a:xfrm>
            <a:off x="457200" y="0"/>
            <a:ext cx="8229600" cy="838200"/>
          </a:xfrm>
          <a:solidFill>
            <a:srgbClr val="FFC000"/>
          </a:solidFill>
        </p:spPr>
        <p:txBody>
          <a:bodyPr/>
          <a:lstStyle/>
          <a:p>
            <a:r>
              <a:rPr lang="en-US" altLang="en-US">
                <a:solidFill>
                  <a:srgbClr val="7030A0"/>
                </a:solidFill>
              </a:rPr>
              <a:t>Solutions &amp; Energy Changes </a:t>
            </a:r>
          </a:p>
        </p:txBody>
      </p:sp>
      <p:sp>
        <p:nvSpPr>
          <p:cNvPr id="6150" name="Rectangle 6">
            <a:extLst>
              <a:ext uri="{FF2B5EF4-FFF2-40B4-BE49-F238E27FC236}">
                <a16:creationId xmlns:a16="http://schemas.microsoft.com/office/drawing/2014/main" id="{D58C0850-1819-4978-86CB-0CF77545A1C6}"/>
              </a:ext>
            </a:extLst>
          </p:cNvPr>
          <p:cNvSpPr>
            <a:spLocks noChangeArrowheads="1"/>
          </p:cNvSpPr>
          <p:nvPr/>
        </p:nvSpPr>
        <p:spPr bwMode="auto">
          <a:xfrm>
            <a:off x="304800" y="1071715"/>
            <a:ext cx="8534400" cy="235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0000"/>
                </a:solidFill>
              </a:rPr>
              <a:t>Solvent particles engage undissolved solute particles at their surface and </a:t>
            </a:r>
            <a:r>
              <a:rPr lang="en-US" altLang="en-US" sz="2800" b="1" dirty="0">
                <a:solidFill>
                  <a:srgbClr val="0070C0"/>
                </a:solidFill>
                <a:effectLst>
                  <a:outerShdw blurRad="38100" dist="38100" dir="2700000" algn="tl">
                    <a:srgbClr val="000000">
                      <a:alpha val="43137"/>
                    </a:srgbClr>
                  </a:outerShdw>
                </a:effectLst>
              </a:rPr>
              <a:t>SEPARATE</a:t>
            </a:r>
            <a:r>
              <a:rPr lang="en-US" altLang="en-US" sz="2800" b="1" dirty="0">
                <a:solidFill>
                  <a:srgbClr val="0070C0"/>
                </a:solidFill>
              </a:rPr>
              <a:t> </a:t>
            </a:r>
            <a:r>
              <a:rPr lang="en-US" altLang="en-US" sz="2800" dirty="0">
                <a:solidFill>
                  <a:srgbClr val="000000"/>
                </a:solidFill>
              </a:rPr>
              <a:t>them. This is always </a:t>
            </a:r>
            <a:r>
              <a:rPr lang="en-US" altLang="en-US" sz="4000" b="1" dirty="0">
                <a:solidFill>
                  <a:srgbClr val="FFFF00"/>
                </a:solidFill>
                <a:effectLst>
                  <a:outerShdw blurRad="38100" dist="38100" dir="2700000" algn="tl">
                    <a:srgbClr val="000000">
                      <a:alpha val="43137"/>
                    </a:srgbClr>
                  </a:outerShdw>
                </a:effectLst>
              </a:rPr>
              <a:t>endothermic</a:t>
            </a:r>
            <a:r>
              <a:rPr lang="en-US" altLang="en-US" sz="2800" b="1" dirty="0">
                <a:solidFill>
                  <a:srgbClr val="FFFF00"/>
                </a:solidFill>
              </a:rPr>
              <a:t> </a:t>
            </a:r>
            <a:r>
              <a:rPr lang="en-US" altLang="en-US" sz="2800" dirty="0">
                <a:solidFill>
                  <a:srgbClr val="000000"/>
                </a:solidFill>
              </a:rPr>
              <a:t>… </a:t>
            </a:r>
            <a:r>
              <a:rPr lang="en-US" altLang="en-US" sz="2800" i="1" dirty="0">
                <a:solidFill>
                  <a:srgbClr val="000000"/>
                </a:solidFill>
                <a:latin typeface="Times New Roman" panose="02020603050405020304" pitchFamily="18" charset="0"/>
                <a:cs typeface="Times New Roman" panose="02020603050405020304" pitchFamily="18" charset="0"/>
              </a:rPr>
              <a:t>requires some heat/energy to be added</a:t>
            </a:r>
            <a:r>
              <a:rPr lang="en-US" altLang="en-US" sz="2800" dirty="0">
                <a:solidFill>
                  <a:srgbClr val="000000"/>
                </a:solidFill>
              </a:rPr>
              <a:t>). </a:t>
            </a:r>
          </a:p>
          <a:p>
            <a:pPr eaLnBrk="1" hangingPunct="1">
              <a:spcBef>
                <a:spcPct val="0"/>
              </a:spcBef>
              <a:buFontTx/>
              <a:buNone/>
            </a:pPr>
            <a:endParaRPr lang="en-US" altLang="en-US" sz="1000" dirty="0">
              <a:solidFill>
                <a:srgbClr val="000000"/>
              </a:solidFill>
            </a:endParaRPr>
          </a:p>
          <a:p>
            <a:pPr eaLnBrk="1" hangingPunct="1">
              <a:spcBef>
                <a:spcPct val="0"/>
              </a:spcBef>
              <a:buFontTx/>
              <a:buNone/>
            </a:pPr>
            <a:endParaRPr lang="en-US" altLang="en-US" sz="1300" dirty="0">
              <a:solidFill>
                <a:srgbClr val="000000"/>
              </a:solidFill>
            </a:endParaRPr>
          </a:p>
        </p:txBody>
      </p:sp>
      <p:pic>
        <p:nvPicPr>
          <p:cNvPr id="2" name="Picture 1">
            <a:extLst>
              <a:ext uri="{FF2B5EF4-FFF2-40B4-BE49-F238E27FC236}">
                <a16:creationId xmlns:a16="http://schemas.microsoft.com/office/drawing/2014/main" id="{7C84C633-2DCD-4D4C-A432-C17B51978956}"/>
              </a:ext>
            </a:extLst>
          </p:cNvPr>
          <p:cNvPicPr>
            <a:picLocks noChangeAspect="1"/>
          </p:cNvPicPr>
          <p:nvPr/>
        </p:nvPicPr>
        <p:blipFill>
          <a:blip r:embed="rId2"/>
          <a:stretch>
            <a:fillRect/>
          </a:stretch>
        </p:blipFill>
        <p:spPr>
          <a:xfrm>
            <a:off x="304800" y="3473442"/>
            <a:ext cx="8594180" cy="257562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ipe(left)">
                                      <p:cBhvr>
                                        <p:cTn id="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6798925E-0E26-4FA1-A10B-7001CE54AFA3}"/>
              </a:ext>
            </a:extLst>
          </p:cNvPr>
          <p:cNvSpPr>
            <a:spLocks noGrp="1" noChangeArrowheads="1"/>
          </p:cNvSpPr>
          <p:nvPr>
            <p:ph type="title"/>
          </p:nvPr>
        </p:nvSpPr>
        <p:spPr>
          <a:xfrm>
            <a:off x="457200" y="0"/>
            <a:ext cx="8229600" cy="838200"/>
          </a:xfrm>
          <a:solidFill>
            <a:srgbClr val="FFC000"/>
          </a:solidFill>
        </p:spPr>
        <p:txBody>
          <a:bodyPr/>
          <a:lstStyle/>
          <a:p>
            <a:r>
              <a:rPr lang="en-US" altLang="en-US">
                <a:solidFill>
                  <a:srgbClr val="7030A0"/>
                </a:solidFill>
              </a:rPr>
              <a:t>Solutions &amp; Energy Changes </a:t>
            </a:r>
          </a:p>
        </p:txBody>
      </p:sp>
      <p:sp>
        <p:nvSpPr>
          <p:cNvPr id="6150" name="Rectangle 6">
            <a:extLst>
              <a:ext uri="{FF2B5EF4-FFF2-40B4-BE49-F238E27FC236}">
                <a16:creationId xmlns:a16="http://schemas.microsoft.com/office/drawing/2014/main" id="{D58C0850-1819-4978-86CB-0CF77545A1C6}"/>
              </a:ext>
            </a:extLst>
          </p:cNvPr>
          <p:cNvSpPr>
            <a:spLocks noChangeArrowheads="1"/>
          </p:cNvSpPr>
          <p:nvPr/>
        </p:nvSpPr>
        <p:spPr bwMode="auto">
          <a:xfrm>
            <a:off x="304800" y="838200"/>
            <a:ext cx="8534400" cy="284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600" dirty="0">
                <a:solidFill>
                  <a:srgbClr val="000000"/>
                </a:solidFill>
              </a:rPr>
              <a:t>Solvent particles engage undissolved solute particles at their surface and </a:t>
            </a:r>
            <a:r>
              <a:rPr lang="en-US" altLang="en-US" sz="1600" b="1" dirty="0">
                <a:solidFill>
                  <a:srgbClr val="0070C0"/>
                </a:solidFill>
              </a:rPr>
              <a:t>SEPARATE </a:t>
            </a:r>
            <a:r>
              <a:rPr lang="en-US" altLang="en-US" sz="1600" dirty="0">
                <a:solidFill>
                  <a:srgbClr val="000000"/>
                </a:solidFill>
              </a:rPr>
              <a:t>them. This is always </a:t>
            </a:r>
            <a:r>
              <a:rPr lang="en-US" altLang="en-US" sz="1600" b="1" dirty="0">
                <a:solidFill>
                  <a:srgbClr val="FFFF00"/>
                </a:solidFill>
              </a:rPr>
              <a:t>endothermic </a:t>
            </a:r>
            <a:r>
              <a:rPr lang="en-US" altLang="en-US" sz="1600" dirty="0">
                <a:solidFill>
                  <a:srgbClr val="000000"/>
                </a:solidFill>
              </a:rPr>
              <a:t>… </a:t>
            </a:r>
            <a:r>
              <a:rPr lang="en-US" altLang="en-US" sz="1600" i="1" dirty="0">
                <a:solidFill>
                  <a:srgbClr val="000000"/>
                </a:solidFill>
                <a:latin typeface="Times New Roman" panose="02020603050405020304" pitchFamily="18" charset="0"/>
                <a:cs typeface="Times New Roman" panose="02020603050405020304" pitchFamily="18" charset="0"/>
              </a:rPr>
              <a:t>requires some heat/energy to be added</a:t>
            </a:r>
            <a:r>
              <a:rPr lang="en-US" altLang="en-US" sz="1600" dirty="0">
                <a:solidFill>
                  <a:srgbClr val="000000"/>
                </a:solidFill>
              </a:rPr>
              <a:t>). </a:t>
            </a:r>
          </a:p>
          <a:p>
            <a:pPr eaLnBrk="1" hangingPunct="1">
              <a:spcBef>
                <a:spcPct val="0"/>
              </a:spcBef>
              <a:buFontTx/>
              <a:buNone/>
            </a:pPr>
            <a:endParaRPr lang="en-US" altLang="en-US" sz="1000" dirty="0">
              <a:solidFill>
                <a:srgbClr val="000000"/>
              </a:solidFill>
            </a:endParaRPr>
          </a:p>
          <a:p>
            <a:pPr eaLnBrk="1" hangingPunct="1">
              <a:spcBef>
                <a:spcPct val="0"/>
              </a:spcBef>
              <a:buFontTx/>
              <a:buNone/>
            </a:pPr>
            <a:r>
              <a:rPr lang="en-US" altLang="en-US" sz="2800" dirty="0">
                <a:solidFill>
                  <a:srgbClr val="7030A0"/>
                </a:solidFill>
              </a:rPr>
              <a:t>The solvent particles surround the solute particles (hydration), forming solute / solvent interactions &amp; is always </a:t>
            </a:r>
            <a:r>
              <a:rPr lang="en-US" altLang="en-US" sz="4000" b="1" dirty="0">
                <a:solidFill>
                  <a:srgbClr val="FF0000"/>
                </a:solidFill>
                <a:effectLst>
                  <a:outerShdw blurRad="38100" dist="38100" dir="2700000" algn="tl">
                    <a:srgbClr val="000000">
                      <a:alpha val="43137"/>
                    </a:srgbClr>
                  </a:outerShdw>
                </a:effectLst>
              </a:rPr>
              <a:t>exothermic</a:t>
            </a:r>
            <a:r>
              <a:rPr lang="en-US" altLang="en-US" sz="2800" b="1" dirty="0">
                <a:solidFill>
                  <a:srgbClr val="FF0000"/>
                </a:solidFill>
              </a:rPr>
              <a:t> </a:t>
            </a:r>
            <a:r>
              <a:rPr lang="en-US" altLang="en-US" sz="2800" dirty="0">
                <a:solidFill>
                  <a:srgbClr val="FF0000"/>
                </a:solidFill>
              </a:rPr>
              <a:t>… </a:t>
            </a:r>
            <a:r>
              <a:rPr lang="en-US" altLang="en-US" sz="2800" i="1" dirty="0">
                <a:solidFill>
                  <a:srgbClr val="000000"/>
                </a:solidFill>
                <a:latin typeface="Times New Roman" panose="02020603050405020304" pitchFamily="18" charset="0"/>
                <a:cs typeface="Times New Roman" panose="02020603050405020304" pitchFamily="18" charset="0"/>
              </a:rPr>
              <a:t>releases heat/energy into the solution).</a:t>
            </a:r>
          </a:p>
          <a:p>
            <a:pPr eaLnBrk="1" hangingPunct="1">
              <a:spcBef>
                <a:spcPct val="0"/>
              </a:spcBef>
              <a:buFontTx/>
              <a:buNone/>
            </a:pPr>
            <a:endParaRPr lang="en-US" altLang="en-US" sz="1300" dirty="0">
              <a:solidFill>
                <a:srgbClr val="000000"/>
              </a:solidFill>
            </a:endParaRPr>
          </a:p>
        </p:txBody>
      </p:sp>
      <p:pic>
        <p:nvPicPr>
          <p:cNvPr id="159748" name="Picture 9">
            <a:extLst>
              <a:ext uri="{FF2B5EF4-FFF2-40B4-BE49-F238E27FC236}">
                <a16:creationId xmlns:a16="http://schemas.microsoft.com/office/drawing/2014/main" id="{29D7F406-D2E8-4833-85CA-DB8C3CFB0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3429000"/>
            <a:ext cx="82486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003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ipe(left)">
                                      <p:cBhvr>
                                        <p:cTn id="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6798925E-0E26-4FA1-A10B-7001CE54AFA3}"/>
              </a:ext>
            </a:extLst>
          </p:cNvPr>
          <p:cNvSpPr>
            <a:spLocks noGrp="1" noChangeArrowheads="1"/>
          </p:cNvSpPr>
          <p:nvPr>
            <p:ph type="title"/>
          </p:nvPr>
        </p:nvSpPr>
        <p:spPr>
          <a:xfrm>
            <a:off x="457200" y="0"/>
            <a:ext cx="8229600" cy="838200"/>
          </a:xfrm>
          <a:solidFill>
            <a:srgbClr val="FFC000"/>
          </a:solidFill>
        </p:spPr>
        <p:txBody>
          <a:bodyPr/>
          <a:lstStyle/>
          <a:p>
            <a:r>
              <a:rPr lang="en-US" altLang="en-US">
                <a:solidFill>
                  <a:srgbClr val="7030A0"/>
                </a:solidFill>
              </a:rPr>
              <a:t>Solutions &amp; Energy Changes </a:t>
            </a:r>
          </a:p>
        </p:txBody>
      </p:sp>
      <p:sp>
        <p:nvSpPr>
          <p:cNvPr id="6150" name="Rectangle 6">
            <a:extLst>
              <a:ext uri="{FF2B5EF4-FFF2-40B4-BE49-F238E27FC236}">
                <a16:creationId xmlns:a16="http://schemas.microsoft.com/office/drawing/2014/main" id="{D58C0850-1819-4978-86CB-0CF77545A1C6}"/>
              </a:ext>
            </a:extLst>
          </p:cNvPr>
          <p:cNvSpPr>
            <a:spLocks noChangeArrowheads="1"/>
          </p:cNvSpPr>
          <p:nvPr/>
        </p:nvSpPr>
        <p:spPr bwMode="auto">
          <a:xfrm>
            <a:off x="838200" y="1219200"/>
            <a:ext cx="8229601" cy="152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4689475" algn="l"/>
              </a:tabLst>
            </a:pPr>
            <a:r>
              <a:rPr lang="en-US" altLang="en-US" sz="4000" b="1" dirty="0">
                <a:solidFill>
                  <a:srgbClr val="FF0000"/>
                </a:solidFill>
                <a:effectLst>
                  <a:outerShdw blurRad="38100" dist="38100" dir="2700000" algn="tl">
                    <a:srgbClr val="000000">
                      <a:alpha val="43137"/>
                    </a:srgbClr>
                  </a:outerShdw>
                </a:effectLst>
              </a:rPr>
              <a:t>Endothermic</a:t>
            </a:r>
            <a:r>
              <a:rPr lang="en-US" altLang="en-US" sz="1600" b="1" dirty="0">
                <a:solidFill>
                  <a:srgbClr val="FF0000"/>
                </a:solidFill>
                <a:effectLst>
                  <a:outerShdw blurRad="38100" dist="38100" dir="2700000" algn="tl">
                    <a:srgbClr val="000000">
                      <a:alpha val="43137"/>
                    </a:srgbClr>
                  </a:outerShdw>
                </a:effectLst>
              </a:rPr>
              <a:t> 	</a:t>
            </a:r>
            <a:r>
              <a:rPr lang="en-US" altLang="en-US" sz="4000" b="1" dirty="0">
                <a:solidFill>
                  <a:srgbClr val="FF0000"/>
                </a:solidFill>
                <a:effectLst>
                  <a:outerShdw blurRad="38100" dist="38100" dir="2700000" algn="tl">
                    <a:srgbClr val="000000">
                      <a:alpha val="43137"/>
                    </a:srgbClr>
                  </a:outerShdw>
                </a:effectLst>
              </a:rPr>
              <a:t>Exothermic</a:t>
            </a:r>
          </a:p>
          <a:p>
            <a:pPr eaLnBrk="1" hangingPunct="1">
              <a:spcBef>
                <a:spcPct val="0"/>
              </a:spcBef>
              <a:buFontTx/>
              <a:buNone/>
              <a:tabLst>
                <a:tab pos="282575" algn="l"/>
                <a:tab pos="4911725" algn="l"/>
              </a:tabLst>
            </a:pPr>
            <a:r>
              <a:rPr lang="en-US" altLang="en-US" sz="4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Dissolution</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Hydration</a:t>
            </a:r>
            <a:endParaRPr lang="en-US" altLang="en-US" sz="2800" i="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300" dirty="0">
              <a:solidFill>
                <a:srgbClr val="000000"/>
              </a:solidFill>
            </a:endParaRPr>
          </a:p>
        </p:txBody>
      </p:sp>
      <p:pic>
        <p:nvPicPr>
          <p:cNvPr id="159748" name="Picture 9">
            <a:extLst>
              <a:ext uri="{FF2B5EF4-FFF2-40B4-BE49-F238E27FC236}">
                <a16:creationId xmlns:a16="http://schemas.microsoft.com/office/drawing/2014/main" id="{29D7F406-D2E8-4833-85CA-DB8C3CFB0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98" y="2590800"/>
            <a:ext cx="82486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2090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ipe(left)">
                                      <p:cBhvr>
                                        <p:cTn id="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60EF6CAE-C41D-49D9-A98E-51F64355A187}"/>
              </a:ext>
            </a:extLst>
          </p:cNvPr>
          <p:cNvSpPr>
            <a:spLocks noGrp="1" noChangeArrowheads="1"/>
          </p:cNvSpPr>
          <p:nvPr>
            <p:ph idx="1"/>
          </p:nvPr>
        </p:nvSpPr>
        <p:spPr>
          <a:xfrm>
            <a:off x="152400" y="1447800"/>
            <a:ext cx="3276600" cy="5105400"/>
          </a:xfrm>
        </p:spPr>
        <p:txBody>
          <a:bodyPr/>
          <a:lstStyle/>
          <a:p>
            <a:pPr marL="0" indent="0">
              <a:buFontTx/>
              <a:buNone/>
            </a:pPr>
            <a:r>
              <a:rPr lang="en-US" altLang="en-US" sz="3600" dirty="0"/>
              <a:t>In a solution, the </a:t>
            </a:r>
            <a:r>
              <a:rPr lang="en-US" altLang="en-US" sz="3600" dirty="0">
                <a:solidFill>
                  <a:srgbClr val="00B0F0"/>
                </a:solidFill>
                <a:effectLst>
                  <a:outerShdw blurRad="38100" dist="38100" dir="2700000" algn="tl">
                    <a:srgbClr val="000000">
                      <a:alpha val="43137"/>
                    </a:srgbClr>
                  </a:outerShdw>
                </a:effectLst>
              </a:rPr>
              <a:t>solute</a:t>
            </a:r>
            <a:r>
              <a:rPr lang="en-US" altLang="en-US" sz="3600" dirty="0"/>
              <a:t> is dispersed uniformly throughout the </a:t>
            </a:r>
            <a:r>
              <a:rPr lang="en-US" altLang="en-US" sz="3600" dirty="0">
                <a:solidFill>
                  <a:srgbClr val="7030A0"/>
                </a:solidFill>
              </a:rPr>
              <a:t>solvent</a:t>
            </a:r>
            <a:r>
              <a:rPr lang="en-US" altLang="en-US" sz="3600" dirty="0"/>
              <a:t>. Therefore, we say it is </a:t>
            </a:r>
            <a:r>
              <a:rPr lang="en-US" altLang="en-US" sz="3600" dirty="0">
                <a:solidFill>
                  <a:srgbClr val="FF0000"/>
                </a:solidFill>
                <a:effectLst>
                  <a:outerShdw blurRad="38100" dist="38100" dir="2700000" algn="tl">
                    <a:srgbClr val="000000">
                      <a:alpha val="43137"/>
                    </a:srgbClr>
                  </a:outerShdw>
                </a:effectLst>
              </a:rPr>
              <a:t>homogeneous</a:t>
            </a:r>
            <a:r>
              <a:rPr lang="en-US" altLang="en-US" sz="3600" dirty="0"/>
              <a:t>.</a:t>
            </a:r>
          </a:p>
        </p:txBody>
      </p:sp>
      <p:sp>
        <p:nvSpPr>
          <p:cNvPr id="7" name="Title 1">
            <a:extLst>
              <a:ext uri="{FF2B5EF4-FFF2-40B4-BE49-F238E27FC236}">
                <a16:creationId xmlns:a16="http://schemas.microsoft.com/office/drawing/2014/main" id="{C9836A6C-40CE-4E26-B633-E1ACC1CC43A7}"/>
              </a:ext>
            </a:extLst>
          </p:cNvPr>
          <p:cNvSpPr txBox="1">
            <a:spLocks/>
          </p:cNvSpPr>
          <p:nvPr/>
        </p:nvSpPr>
        <p:spPr bwMode="auto">
          <a:xfrm>
            <a:off x="609600" y="76200"/>
            <a:ext cx="8229600" cy="1143000"/>
          </a:xfrm>
          <a:prstGeom prst="rect">
            <a:avLst/>
          </a:prstGeom>
          <a:noFill/>
          <a:ln w="9525">
            <a:noFill/>
            <a:miter lim="800000"/>
            <a:headEnd/>
            <a:tailEnd/>
          </a:ln>
        </p:spPr>
        <p:txBody>
          <a:bodyPr lIns="89843" tIns="44921" rIns="89843" bIns="44921" anchor="ctr"/>
          <a:lstStyle/>
          <a:p>
            <a:pPr algn="ctr">
              <a:defRPr/>
            </a:pPr>
            <a:r>
              <a:rPr lang="en-US" sz="4400" kern="0" dirty="0">
                <a:solidFill>
                  <a:schemeClr val="tx2"/>
                </a:solidFill>
                <a:latin typeface="+mj-lt"/>
                <a:ea typeface="+mj-ea"/>
                <a:cs typeface="+mj-cs"/>
              </a:rPr>
              <a:t>How Does a Solution Form?</a:t>
            </a:r>
          </a:p>
        </p:txBody>
      </p:sp>
      <p:pic>
        <p:nvPicPr>
          <p:cNvPr id="160772" name="Picture 6">
            <a:extLst>
              <a:ext uri="{FF2B5EF4-FFF2-40B4-BE49-F238E27FC236}">
                <a16:creationId xmlns:a16="http://schemas.microsoft.com/office/drawing/2014/main" id="{DAAF9BA4-DF30-40A2-BD15-3D30A54D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2133600"/>
            <a:ext cx="55753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0773" name="Picture 5">
            <a:extLst>
              <a:ext uri="{FF2B5EF4-FFF2-40B4-BE49-F238E27FC236}">
                <a16:creationId xmlns:a16="http://schemas.microsoft.com/office/drawing/2014/main" id="{F9039B69-834F-4A9E-98E6-59AAE7473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25" y="1598613"/>
            <a:ext cx="2733675" cy="274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a:extLst>
              <a:ext uri="{FF2B5EF4-FFF2-40B4-BE49-F238E27FC236}">
                <a16:creationId xmlns:a16="http://schemas.microsoft.com/office/drawing/2014/main" id="{6DD83AF0-1157-4C35-B53F-B8083F05EF02}"/>
              </a:ext>
            </a:extLst>
          </p:cNvPr>
          <p:cNvCxnSpPr/>
          <p:nvPr/>
        </p:nvCxnSpPr>
        <p:spPr>
          <a:xfrm>
            <a:off x="6080125" y="3886200"/>
            <a:ext cx="3905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775" name="TextBox 1">
            <a:extLst>
              <a:ext uri="{FF2B5EF4-FFF2-40B4-BE49-F238E27FC236}">
                <a16:creationId xmlns:a16="http://schemas.microsoft.com/office/drawing/2014/main" id="{7E6FFFD7-4E0B-41E7-A69A-B0FECFD20E4C}"/>
              </a:ext>
            </a:extLst>
          </p:cNvPr>
          <p:cNvSpPr txBox="1">
            <a:spLocks noChangeArrowheads="1"/>
          </p:cNvSpPr>
          <p:nvPr/>
        </p:nvSpPr>
        <p:spPr bwMode="auto">
          <a:xfrm>
            <a:off x="7162800" y="4419600"/>
            <a:ext cx="167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algn="ctr" eaLnBrk="1" hangingPunct="1"/>
            <a:r>
              <a:rPr lang="en-US" altLang="en-US" sz="1700" b="1">
                <a:solidFill>
                  <a:srgbClr val="0070C0"/>
                </a:solidFill>
              </a:rPr>
              <a:t>hydration</a:t>
            </a:r>
          </a:p>
        </p:txBody>
      </p:sp>
      <p:sp>
        <p:nvSpPr>
          <p:cNvPr id="160776" name="TextBox 7">
            <a:extLst>
              <a:ext uri="{FF2B5EF4-FFF2-40B4-BE49-F238E27FC236}">
                <a16:creationId xmlns:a16="http://schemas.microsoft.com/office/drawing/2014/main" id="{D6BECC7E-ACB1-4FCA-9015-03B91E5DD7E7}"/>
              </a:ext>
            </a:extLst>
          </p:cNvPr>
          <p:cNvSpPr txBox="1">
            <a:spLocks noChangeArrowheads="1"/>
          </p:cNvSpPr>
          <p:nvPr/>
        </p:nvSpPr>
        <p:spPr bwMode="auto">
          <a:xfrm>
            <a:off x="4267200" y="2616993"/>
            <a:ext cx="167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algn="ctr" eaLnBrk="1" hangingPunct="1"/>
            <a:r>
              <a:rPr lang="en-US" altLang="en-US" sz="1700" b="1" dirty="0">
                <a:solidFill>
                  <a:srgbClr val="00B050"/>
                </a:solidFill>
              </a:rPr>
              <a:t>dissociation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up)">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6" name="Text Box 6">
            <a:extLst>
              <a:ext uri="{FF2B5EF4-FFF2-40B4-BE49-F238E27FC236}">
                <a16:creationId xmlns:a16="http://schemas.microsoft.com/office/drawing/2014/main" id="{EE1039ED-4140-4EDA-B964-CE491694B9FA}"/>
              </a:ext>
            </a:extLst>
          </p:cNvPr>
          <p:cNvSpPr txBox="1">
            <a:spLocks noChangeArrowheads="1"/>
          </p:cNvSpPr>
          <p:nvPr/>
        </p:nvSpPr>
        <p:spPr bwMode="auto">
          <a:xfrm>
            <a:off x="76200" y="0"/>
            <a:ext cx="8991600" cy="385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defRPr/>
            </a:pPr>
            <a:r>
              <a:rPr lang="en-US" altLang="en-US" sz="3600" b="1" dirty="0">
                <a:solidFill>
                  <a:srgbClr val="3C8C93"/>
                </a:solidFill>
              </a:rPr>
              <a:t>Solutes: </a:t>
            </a:r>
            <a:r>
              <a:rPr lang="en-US" altLang="en-US" sz="3600" b="1" dirty="0">
                <a:solidFill>
                  <a:srgbClr val="FF0000"/>
                </a:solidFill>
              </a:rPr>
              <a:t>Electrolytes</a:t>
            </a:r>
            <a:r>
              <a:rPr lang="en-US" altLang="en-US" sz="3600" b="1" dirty="0">
                <a:solidFill>
                  <a:srgbClr val="3C8C93"/>
                </a:solidFill>
              </a:rPr>
              <a:t> &amp; </a:t>
            </a:r>
            <a:r>
              <a:rPr lang="en-US" altLang="en-US" sz="3600" b="1" dirty="0">
                <a:solidFill>
                  <a:srgbClr val="0070C0"/>
                </a:solidFill>
              </a:rPr>
              <a:t>Nonelectrolytes</a:t>
            </a:r>
          </a:p>
          <a:p>
            <a:pPr marL="0" indent="0">
              <a:spcBef>
                <a:spcPct val="50000"/>
              </a:spcBef>
              <a:defRPr/>
            </a:pPr>
            <a:r>
              <a:rPr lang="en-US" altLang="en-US" sz="2800" dirty="0">
                <a:solidFill>
                  <a:srgbClr val="000000"/>
                </a:solidFill>
                <a:effectLst>
                  <a:outerShdw blurRad="38100" dist="38100" dir="2700000" algn="tl">
                    <a:srgbClr val="000000">
                      <a:alpha val="43137"/>
                    </a:srgbClr>
                  </a:outerShdw>
                </a:effectLst>
              </a:rPr>
              <a:t>An </a:t>
            </a:r>
            <a:r>
              <a:rPr lang="en-US" altLang="en-US" sz="2800" b="1" dirty="0">
                <a:solidFill>
                  <a:srgbClr val="FF0000"/>
                </a:solidFill>
                <a:effectLst>
                  <a:outerShdw blurRad="38100" dist="38100" dir="2700000" algn="tl">
                    <a:srgbClr val="000000">
                      <a:alpha val="43137"/>
                    </a:srgbClr>
                  </a:outerShdw>
                </a:effectLst>
              </a:rPr>
              <a:t>electrolyte</a:t>
            </a:r>
            <a:r>
              <a:rPr lang="en-US" altLang="en-US" sz="2800" dirty="0">
                <a:solidFill>
                  <a:srgbClr val="FF0000"/>
                </a:solidFill>
                <a:effectLst>
                  <a:outerShdw blurRad="38100" dist="38100" dir="2700000" algn="tl">
                    <a:srgbClr val="000000">
                      <a:alpha val="43137"/>
                    </a:srgbClr>
                  </a:outerShdw>
                </a:effectLst>
              </a:rPr>
              <a:t> </a:t>
            </a:r>
            <a:r>
              <a:rPr lang="en-US" altLang="en-US" sz="2800" dirty="0">
                <a:solidFill>
                  <a:srgbClr val="000000"/>
                </a:solidFill>
                <a:effectLst>
                  <a:outerShdw blurRad="38100" dist="38100" dir="2700000" algn="tl">
                    <a:srgbClr val="000000">
                      <a:alpha val="43137"/>
                    </a:srgbClr>
                  </a:outerShdw>
                </a:effectLst>
              </a:rPr>
              <a:t>is a compound that </a:t>
            </a:r>
            <a:r>
              <a:rPr lang="en-US" altLang="en-US" sz="2800" b="1" dirty="0">
                <a:solidFill>
                  <a:srgbClr val="FF0000"/>
                </a:solidFill>
                <a:effectLst>
                  <a:outerShdw blurRad="38100" dist="38100" dir="2700000" algn="tl">
                    <a:srgbClr val="000000">
                      <a:alpha val="43137"/>
                    </a:srgbClr>
                  </a:outerShdw>
                </a:effectLst>
              </a:rPr>
              <a:t>conducts an electric current</a:t>
            </a:r>
            <a:r>
              <a:rPr lang="en-US" altLang="en-US" sz="2800" dirty="0">
                <a:solidFill>
                  <a:srgbClr val="FF0000"/>
                </a:solidFill>
                <a:effectLst>
                  <a:outerShdw blurRad="38100" dist="38100" dir="2700000" algn="tl">
                    <a:srgbClr val="000000">
                      <a:alpha val="43137"/>
                    </a:srgbClr>
                  </a:outerShdw>
                </a:effectLst>
              </a:rPr>
              <a:t> </a:t>
            </a:r>
            <a:r>
              <a:rPr lang="en-US" altLang="en-US" sz="2800" dirty="0">
                <a:solidFill>
                  <a:srgbClr val="000000"/>
                </a:solidFill>
                <a:effectLst>
                  <a:outerShdw blurRad="38100" dist="38100" dir="2700000" algn="tl">
                    <a:srgbClr val="000000">
                      <a:alpha val="43137"/>
                    </a:srgbClr>
                  </a:outerShdw>
                </a:effectLst>
              </a:rPr>
              <a:t>when it is in an aqueous solution or in the molten state.</a:t>
            </a:r>
          </a:p>
          <a:p>
            <a:pPr marL="0" indent="0">
              <a:spcBef>
                <a:spcPct val="50000"/>
              </a:spcBef>
              <a:defRPr/>
            </a:pPr>
            <a:r>
              <a:rPr lang="en-US" altLang="en-US" sz="2800" dirty="0">
                <a:solidFill>
                  <a:srgbClr val="000000"/>
                </a:solidFill>
                <a:effectLst>
                  <a:outerShdw blurRad="38100" dist="38100" dir="2700000" algn="tl">
                    <a:srgbClr val="000000">
                      <a:alpha val="43137"/>
                    </a:srgbClr>
                  </a:outerShdw>
                </a:effectLst>
              </a:rPr>
              <a:t>All ionic compounds are electrolytes because they </a:t>
            </a:r>
            <a:r>
              <a:rPr lang="en-US" altLang="en-US" sz="2800" b="1" dirty="0">
                <a:solidFill>
                  <a:srgbClr val="FF0000"/>
                </a:solidFill>
                <a:effectLst>
                  <a:outerShdw blurRad="38100" dist="38100" dir="2700000" algn="tl">
                    <a:srgbClr val="000000">
                      <a:alpha val="43137"/>
                    </a:srgbClr>
                  </a:outerShdw>
                </a:effectLst>
              </a:rPr>
              <a:t>dissociate into ions </a:t>
            </a:r>
            <a:r>
              <a:rPr lang="en-US" altLang="en-US" sz="2800" dirty="0">
                <a:solidFill>
                  <a:srgbClr val="000000"/>
                </a:solidFill>
                <a:effectLst>
                  <a:outerShdw blurRad="38100" dist="38100" dir="2700000" algn="tl">
                    <a:srgbClr val="000000">
                      <a:alpha val="43137"/>
                    </a:srgbClr>
                  </a:outerShdw>
                </a:effectLst>
              </a:rPr>
              <a:t>when aqueous or molten.</a:t>
            </a:r>
          </a:p>
          <a:p>
            <a:pPr>
              <a:spcBef>
                <a:spcPct val="50000"/>
              </a:spcBef>
              <a:buFontTx/>
              <a:buChar char="•"/>
              <a:defRPr/>
            </a:pPr>
            <a:endParaRPr lang="en-US" altLang="en-US" sz="2700" dirty="0">
              <a:solidFill>
                <a:srgbClr val="000000"/>
              </a:solidFill>
            </a:endParaRPr>
          </a:p>
        </p:txBody>
      </p:sp>
      <p:pic>
        <p:nvPicPr>
          <p:cNvPr id="161795" name="Picture 4">
            <a:extLst>
              <a:ext uri="{FF2B5EF4-FFF2-40B4-BE49-F238E27FC236}">
                <a16:creationId xmlns:a16="http://schemas.microsoft.com/office/drawing/2014/main" id="{94B263E6-F28A-4505-AE4B-5B2F7160D104}"/>
              </a:ext>
            </a:extLst>
          </p:cNvPr>
          <p:cNvPicPr>
            <a:picLocks noChangeAspect="1"/>
          </p:cNvPicPr>
          <p:nvPr/>
        </p:nvPicPr>
        <p:blipFill>
          <a:blip r:embed="rId3">
            <a:extLst>
              <a:ext uri="{28A0092B-C50C-407E-A947-70E740481C1C}">
                <a14:useLocalDpi xmlns:a14="http://schemas.microsoft.com/office/drawing/2010/main" val="0"/>
              </a:ext>
            </a:extLst>
          </a:blip>
          <a:srcRect t="8408" r="11887"/>
          <a:stretch>
            <a:fillRect/>
          </a:stretch>
        </p:blipFill>
        <p:spPr bwMode="auto">
          <a:xfrm>
            <a:off x="4394200" y="3200400"/>
            <a:ext cx="4749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3">
            <a:extLst>
              <a:ext uri="{FF2B5EF4-FFF2-40B4-BE49-F238E27FC236}">
                <a16:creationId xmlns:a16="http://schemas.microsoft.com/office/drawing/2014/main" id="{1052898B-CA47-4097-8562-FE718AD42B9C}"/>
              </a:ext>
            </a:extLst>
          </p:cNvPr>
          <p:cNvSpPr>
            <a:spLocks noChangeArrowheads="1"/>
          </p:cNvSpPr>
          <p:nvPr/>
        </p:nvSpPr>
        <p:spPr bwMode="auto">
          <a:xfrm>
            <a:off x="5103813" y="6096000"/>
            <a:ext cx="3048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lstStyle>
            <a:lvl1pPr marL="342900" indent="-342900">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bg1"/>
                </a:solidFill>
              </a:rPr>
              <a:t>Electric Pickle</a:t>
            </a:r>
          </a:p>
        </p:txBody>
      </p:sp>
      <p:sp>
        <p:nvSpPr>
          <p:cNvPr id="161797" name="Rectangle 2">
            <a:extLst>
              <a:ext uri="{FF2B5EF4-FFF2-40B4-BE49-F238E27FC236}">
                <a16:creationId xmlns:a16="http://schemas.microsoft.com/office/drawing/2014/main" id="{2C1626A2-4207-49AF-872E-D56C42B99BD1}"/>
              </a:ext>
            </a:extLst>
          </p:cNvPr>
          <p:cNvSpPr>
            <a:spLocks noChangeArrowheads="1"/>
          </p:cNvSpPr>
          <p:nvPr/>
        </p:nvSpPr>
        <p:spPr bwMode="auto">
          <a:xfrm>
            <a:off x="352647" y="4591192"/>
            <a:ext cx="4191000" cy="79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300" dirty="0">
                <a:solidFill>
                  <a:srgbClr val="000000"/>
                </a:solidFill>
                <a:hlinkClick r:id="rId4"/>
              </a:rPr>
              <a:t>http://somup.com/cFXjenninr</a:t>
            </a:r>
            <a:r>
              <a:rPr lang="en-US" altLang="en-US" sz="2300" dirty="0">
                <a:solidFill>
                  <a:srgbClr val="000000"/>
                </a:solidFill>
              </a:rPr>
              <a:t> </a:t>
            </a:r>
          </a:p>
          <a:p>
            <a:pPr algn="ctr" eaLnBrk="1" hangingPunct="1"/>
            <a:r>
              <a:rPr lang="en-US" altLang="en-US" sz="2300" dirty="0">
                <a:solidFill>
                  <a:srgbClr val="000000"/>
                </a:solidFill>
              </a:rPr>
              <a:t>(2:07) </a:t>
            </a:r>
            <a:endParaRPr lang="en-US" altLang="en-US" sz="23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6" name="Text Box 6">
            <a:extLst>
              <a:ext uri="{FF2B5EF4-FFF2-40B4-BE49-F238E27FC236}">
                <a16:creationId xmlns:a16="http://schemas.microsoft.com/office/drawing/2014/main" id="{EE1039ED-4140-4EDA-B964-CE491694B9FA}"/>
              </a:ext>
            </a:extLst>
          </p:cNvPr>
          <p:cNvSpPr txBox="1">
            <a:spLocks noChangeArrowheads="1"/>
          </p:cNvSpPr>
          <p:nvPr/>
        </p:nvSpPr>
        <p:spPr bwMode="auto">
          <a:xfrm>
            <a:off x="227013" y="76200"/>
            <a:ext cx="8916987" cy="366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43" tIns="44921" rIns="89843" bIns="4492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defRPr/>
            </a:pPr>
            <a:r>
              <a:rPr lang="en-US" altLang="en-US" sz="3600" b="1" dirty="0">
                <a:solidFill>
                  <a:srgbClr val="3C8C93"/>
                </a:solidFill>
              </a:rPr>
              <a:t>Solutes: </a:t>
            </a:r>
            <a:r>
              <a:rPr lang="en-US" altLang="en-US" sz="3600" b="1" dirty="0">
                <a:solidFill>
                  <a:srgbClr val="FF0000"/>
                </a:solidFill>
              </a:rPr>
              <a:t>Electrolytes</a:t>
            </a:r>
            <a:r>
              <a:rPr lang="en-US" altLang="en-US" sz="3600" b="1" dirty="0">
                <a:solidFill>
                  <a:srgbClr val="3C8C93"/>
                </a:solidFill>
              </a:rPr>
              <a:t> &amp; </a:t>
            </a:r>
            <a:r>
              <a:rPr lang="en-US" altLang="en-US" sz="3600" b="1" dirty="0">
                <a:solidFill>
                  <a:srgbClr val="0070C0"/>
                </a:solidFill>
              </a:rPr>
              <a:t>Nonelectrolytes</a:t>
            </a:r>
          </a:p>
          <a:p>
            <a:pPr marL="0" indent="0">
              <a:spcBef>
                <a:spcPct val="50000"/>
              </a:spcBef>
              <a:defRPr/>
            </a:pPr>
            <a:r>
              <a:rPr lang="en-US" altLang="en-US" sz="1600" dirty="0">
                <a:solidFill>
                  <a:srgbClr val="000000"/>
                </a:solidFill>
                <a:effectLst>
                  <a:outerShdw blurRad="38100" dist="38100" dir="2700000" algn="tl">
                    <a:srgbClr val="000000">
                      <a:alpha val="43137"/>
                    </a:srgbClr>
                  </a:outerShdw>
                </a:effectLst>
              </a:rPr>
              <a:t>An </a:t>
            </a:r>
            <a:r>
              <a:rPr lang="en-US" altLang="en-US" sz="1600" b="1" dirty="0">
                <a:solidFill>
                  <a:srgbClr val="FF0000"/>
                </a:solidFill>
                <a:effectLst>
                  <a:outerShdw blurRad="38100" dist="38100" dir="2700000" algn="tl">
                    <a:srgbClr val="000000">
                      <a:alpha val="43137"/>
                    </a:srgbClr>
                  </a:outerShdw>
                </a:effectLst>
              </a:rPr>
              <a:t>electrolyte</a:t>
            </a:r>
            <a:r>
              <a:rPr lang="en-US" altLang="en-US" sz="1600" dirty="0">
                <a:solidFill>
                  <a:srgbClr val="FF0000"/>
                </a:solidFill>
                <a:effectLst>
                  <a:outerShdw blurRad="38100" dist="38100" dir="2700000" algn="tl">
                    <a:srgbClr val="000000">
                      <a:alpha val="43137"/>
                    </a:srgbClr>
                  </a:outerShdw>
                </a:effectLst>
              </a:rPr>
              <a:t> </a:t>
            </a:r>
            <a:r>
              <a:rPr lang="en-US" altLang="en-US" sz="1600" dirty="0">
                <a:solidFill>
                  <a:srgbClr val="000000"/>
                </a:solidFill>
                <a:effectLst>
                  <a:outerShdw blurRad="38100" dist="38100" dir="2700000" algn="tl">
                    <a:srgbClr val="000000">
                      <a:alpha val="43137"/>
                    </a:srgbClr>
                  </a:outerShdw>
                </a:effectLst>
              </a:rPr>
              <a:t>is a compound that </a:t>
            </a:r>
            <a:r>
              <a:rPr lang="en-US" altLang="en-US" sz="1600" dirty="0">
                <a:solidFill>
                  <a:srgbClr val="FF0000"/>
                </a:solidFill>
                <a:effectLst>
                  <a:outerShdw blurRad="38100" dist="38100" dir="2700000" algn="tl">
                    <a:srgbClr val="000000">
                      <a:alpha val="43137"/>
                    </a:srgbClr>
                  </a:outerShdw>
                </a:effectLst>
              </a:rPr>
              <a:t>conducts an electric current </a:t>
            </a:r>
            <a:r>
              <a:rPr lang="en-US" altLang="en-US" sz="1600" dirty="0">
                <a:solidFill>
                  <a:srgbClr val="000000"/>
                </a:solidFill>
                <a:effectLst>
                  <a:outerShdw blurRad="38100" dist="38100" dir="2700000" algn="tl">
                    <a:srgbClr val="000000">
                      <a:alpha val="43137"/>
                    </a:srgbClr>
                  </a:outerShdw>
                </a:effectLst>
              </a:rPr>
              <a:t>when it is in an aqueous solution or in the molten state.</a:t>
            </a:r>
          </a:p>
          <a:p>
            <a:pPr marL="0" indent="0">
              <a:spcBef>
                <a:spcPct val="50000"/>
              </a:spcBef>
              <a:defRPr/>
            </a:pPr>
            <a:r>
              <a:rPr lang="en-US" altLang="en-US" sz="1600" dirty="0">
                <a:solidFill>
                  <a:srgbClr val="000000"/>
                </a:solidFill>
                <a:effectLst>
                  <a:outerShdw blurRad="38100" dist="38100" dir="2700000" algn="tl">
                    <a:srgbClr val="000000">
                      <a:alpha val="43137"/>
                    </a:srgbClr>
                  </a:outerShdw>
                </a:effectLst>
              </a:rPr>
              <a:t>All ionic compounds are electrolytes because they </a:t>
            </a:r>
            <a:r>
              <a:rPr lang="en-US" altLang="en-US" sz="1600" dirty="0">
                <a:solidFill>
                  <a:srgbClr val="FF0000"/>
                </a:solidFill>
                <a:effectLst>
                  <a:outerShdw blurRad="38100" dist="38100" dir="2700000" algn="tl">
                    <a:srgbClr val="000000">
                      <a:alpha val="43137"/>
                    </a:srgbClr>
                  </a:outerShdw>
                </a:effectLst>
              </a:rPr>
              <a:t>dissociate into ions </a:t>
            </a:r>
            <a:r>
              <a:rPr lang="en-US" altLang="en-US" sz="1600" dirty="0">
                <a:solidFill>
                  <a:srgbClr val="000000"/>
                </a:solidFill>
                <a:effectLst>
                  <a:outerShdw blurRad="38100" dist="38100" dir="2700000" algn="tl">
                    <a:srgbClr val="000000">
                      <a:alpha val="43137"/>
                    </a:srgbClr>
                  </a:outerShdw>
                </a:effectLst>
              </a:rPr>
              <a:t>when aqueous or molten.</a:t>
            </a:r>
          </a:p>
          <a:p>
            <a:pPr marL="0" indent="0">
              <a:spcBef>
                <a:spcPct val="50000"/>
              </a:spcBef>
              <a:defRPr/>
            </a:pPr>
            <a:r>
              <a:rPr lang="en-US" altLang="en-US" sz="2800" dirty="0">
                <a:solidFill>
                  <a:srgbClr val="000000"/>
                </a:solidFill>
              </a:rPr>
              <a:t>A </a:t>
            </a:r>
            <a:r>
              <a:rPr lang="en-US" altLang="en-US" sz="3200" b="1" dirty="0">
                <a:solidFill>
                  <a:srgbClr val="0070C0"/>
                </a:solidFill>
              </a:rPr>
              <a:t>non-electrolyte</a:t>
            </a:r>
            <a:r>
              <a:rPr lang="en-US" altLang="en-US" sz="2800" dirty="0">
                <a:solidFill>
                  <a:srgbClr val="FF0000"/>
                </a:solidFill>
              </a:rPr>
              <a:t> </a:t>
            </a:r>
            <a:r>
              <a:rPr lang="en-US" altLang="en-US" sz="2800" dirty="0">
                <a:solidFill>
                  <a:srgbClr val="000000"/>
                </a:solidFill>
              </a:rPr>
              <a:t>is a compound that </a:t>
            </a:r>
            <a:r>
              <a:rPr lang="en-US" altLang="en-US" sz="2800" b="1" dirty="0">
                <a:solidFill>
                  <a:srgbClr val="0070C0"/>
                </a:solidFill>
              </a:rPr>
              <a:t>does NOT conduct an electric current </a:t>
            </a:r>
            <a:r>
              <a:rPr lang="en-US" altLang="en-US" sz="2800" dirty="0">
                <a:solidFill>
                  <a:srgbClr val="000000"/>
                </a:solidFill>
              </a:rPr>
              <a:t>when it is in an aqueous solution, but its </a:t>
            </a:r>
            <a:r>
              <a:rPr lang="en-US" altLang="en-US" sz="2800" b="1" dirty="0">
                <a:solidFill>
                  <a:srgbClr val="00B050"/>
                </a:solidFill>
              </a:rPr>
              <a:t>non-dissociated particles </a:t>
            </a:r>
            <a:r>
              <a:rPr lang="en-US" altLang="en-US" sz="2800" dirty="0">
                <a:solidFill>
                  <a:srgbClr val="000000"/>
                </a:solidFill>
              </a:rPr>
              <a:t>are surrounded by the solvent.</a:t>
            </a:r>
          </a:p>
        </p:txBody>
      </p:sp>
      <p:sp>
        <p:nvSpPr>
          <p:cNvPr id="161796" name="Rectangle 3">
            <a:extLst>
              <a:ext uri="{FF2B5EF4-FFF2-40B4-BE49-F238E27FC236}">
                <a16:creationId xmlns:a16="http://schemas.microsoft.com/office/drawing/2014/main" id="{1052898B-CA47-4097-8562-FE718AD42B9C}"/>
              </a:ext>
            </a:extLst>
          </p:cNvPr>
          <p:cNvSpPr>
            <a:spLocks noChangeArrowheads="1"/>
          </p:cNvSpPr>
          <p:nvPr/>
        </p:nvSpPr>
        <p:spPr bwMode="auto">
          <a:xfrm>
            <a:off x="5103813" y="6096000"/>
            <a:ext cx="3048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lstStyle>
            <a:lvl1pPr marL="342900" indent="-342900">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bg1"/>
                </a:solidFill>
              </a:rPr>
              <a:t>Electric Pickle</a:t>
            </a:r>
          </a:p>
        </p:txBody>
      </p:sp>
      <p:pic>
        <p:nvPicPr>
          <p:cNvPr id="2" name="Picture 1">
            <a:extLst>
              <a:ext uri="{FF2B5EF4-FFF2-40B4-BE49-F238E27FC236}">
                <a16:creationId xmlns:a16="http://schemas.microsoft.com/office/drawing/2014/main" id="{53EA479B-807C-4FD7-95BD-AFFA4395721D}"/>
              </a:ext>
            </a:extLst>
          </p:cNvPr>
          <p:cNvPicPr>
            <a:picLocks noChangeAspect="1"/>
          </p:cNvPicPr>
          <p:nvPr/>
        </p:nvPicPr>
        <p:blipFill>
          <a:blip r:embed="rId3"/>
          <a:stretch>
            <a:fillRect/>
          </a:stretch>
        </p:blipFill>
        <p:spPr>
          <a:xfrm>
            <a:off x="922953" y="3644794"/>
            <a:ext cx="7525105" cy="3218521"/>
          </a:xfrm>
          <a:prstGeom prst="rect">
            <a:avLst/>
          </a:prstGeom>
        </p:spPr>
      </p:pic>
    </p:spTree>
    <p:extLst>
      <p:ext uri="{BB962C8B-B14F-4D97-AF65-F5344CB8AC3E}">
        <p14:creationId xmlns:p14="http://schemas.microsoft.com/office/powerpoint/2010/main" val="3855720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5">
            <a:extLst>
              <a:ext uri="{FF2B5EF4-FFF2-40B4-BE49-F238E27FC236}">
                <a16:creationId xmlns:a16="http://schemas.microsoft.com/office/drawing/2014/main" id="{19F29C7D-CCAC-4740-8797-1C064DA4187E}"/>
              </a:ext>
            </a:extLst>
          </p:cNvPr>
          <p:cNvSpPr>
            <a:spLocks noGrp="1" noChangeArrowheads="1"/>
          </p:cNvSpPr>
          <p:nvPr>
            <p:ph type="title"/>
          </p:nvPr>
        </p:nvSpPr>
        <p:spPr>
          <a:xfrm>
            <a:off x="0" y="0"/>
            <a:ext cx="9144000" cy="1371600"/>
          </a:xfrm>
        </p:spPr>
        <p:txBody>
          <a:bodyPr/>
          <a:lstStyle/>
          <a:p>
            <a:pPr marL="495300" indent="-495300" eaLnBrk="1" hangingPunct="1"/>
            <a:r>
              <a:rPr lang="en-US" altLang="en-US"/>
              <a:t>	</a:t>
            </a:r>
            <a:r>
              <a:rPr lang="en-US" altLang="en-US">
                <a:solidFill>
                  <a:srgbClr val="FFFF00"/>
                </a:solidFill>
              </a:rPr>
              <a:t>Solutions</a:t>
            </a:r>
          </a:p>
        </p:txBody>
      </p:sp>
      <p:pic>
        <p:nvPicPr>
          <p:cNvPr id="163843" name="Picture 11">
            <a:extLst>
              <a:ext uri="{FF2B5EF4-FFF2-40B4-BE49-F238E27FC236}">
                <a16:creationId xmlns:a16="http://schemas.microsoft.com/office/drawing/2014/main" id="{9B5EEB85-3CE8-4AC1-AC2F-24290897A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28950"/>
            <a:ext cx="65754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963" name="Content Placeholder 1">
            <a:extLst>
              <a:ext uri="{FF2B5EF4-FFF2-40B4-BE49-F238E27FC236}">
                <a16:creationId xmlns:a16="http://schemas.microsoft.com/office/drawing/2014/main" id="{8899D627-285B-472E-8C1B-AD6236C3E63A}"/>
              </a:ext>
            </a:extLst>
          </p:cNvPr>
          <p:cNvSpPr>
            <a:spLocks noGrp="1"/>
          </p:cNvSpPr>
          <p:nvPr>
            <p:ph sz="quarter" idx="13"/>
          </p:nvPr>
        </p:nvSpPr>
        <p:spPr>
          <a:xfrm>
            <a:off x="0" y="1352550"/>
            <a:ext cx="9144000" cy="1657350"/>
          </a:xfrm>
          <a:solidFill>
            <a:schemeClr val="bg1"/>
          </a:solidFill>
        </p:spPr>
        <p:txBody>
          <a:bodyPr lIns="182083" tIns="91040" rIns="182083"/>
          <a:lstStyle/>
          <a:p>
            <a:pPr marL="226668" lvl="1" indent="-225094" eaLnBrk="1" hangingPunct="1">
              <a:lnSpc>
                <a:spcPct val="100000"/>
              </a:lnSpc>
              <a:spcBef>
                <a:spcPts val="0"/>
              </a:spcBef>
              <a:spcAft>
                <a:spcPts val="0"/>
              </a:spcAft>
              <a:defRPr/>
            </a:pPr>
            <a:r>
              <a:rPr lang="en-US" sz="1900" b="1" dirty="0">
                <a:solidFill>
                  <a:srgbClr val="FF00FF"/>
                </a:solidFill>
                <a:effectLst>
                  <a:outerShdw blurRad="38100" dist="38100" dir="2700000" algn="tl">
                    <a:srgbClr val="000000">
                      <a:alpha val="43137"/>
                    </a:srgbClr>
                  </a:outerShdw>
                </a:effectLst>
              </a:rPr>
              <a:t>Nonelectrolyte</a:t>
            </a:r>
          </a:p>
          <a:p>
            <a:pPr marL="675346" lvl="2" indent="-223540" eaLnBrk="1" hangingPunct="1">
              <a:spcBef>
                <a:spcPts val="624"/>
              </a:spcBef>
              <a:spcAft>
                <a:spcPts val="0"/>
              </a:spcAft>
              <a:buClr>
                <a:schemeClr val="accent3"/>
              </a:buClr>
              <a:defRPr/>
            </a:pPr>
            <a:r>
              <a:rPr lang="en-US" sz="1900" dirty="0"/>
              <a:t>Dissolving particles are not charged (Example: glucose)</a:t>
            </a:r>
          </a:p>
          <a:p>
            <a:pPr marL="226668" lvl="1" indent="-225094" eaLnBrk="1" hangingPunct="1">
              <a:lnSpc>
                <a:spcPct val="100000"/>
              </a:lnSpc>
              <a:spcBef>
                <a:spcPts val="600"/>
              </a:spcBef>
              <a:spcAft>
                <a:spcPts val="0"/>
              </a:spcAft>
              <a:defRPr/>
            </a:pPr>
            <a:r>
              <a:rPr lang="en-US" sz="1900" b="1" dirty="0">
                <a:solidFill>
                  <a:srgbClr val="FF0000"/>
                </a:solidFill>
                <a:effectLst>
                  <a:outerShdw blurRad="38100" dist="38100" dir="2700000" algn="tl">
                    <a:srgbClr val="000000">
                      <a:alpha val="43137"/>
                    </a:srgbClr>
                  </a:outerShdw>
                </a:effectLst>
              </a:rPr>
              <a:t>Electrolyte</a:t>
            </a:r>
          </a:p>
          <a:p>
            <a:pPr marL="675346" lvl="2" indent="-223540" eaLnBrk="1" hangingPunct="1">
              <a:spcBef>
                <a:spcPts val="624"/>
              </a:spcBef>
              <a:spcAft>
                <a:spcPts val="0"/>
              </a:spcAft>
              <a:buClr>
                <a:schemeClr val="accent3"/>
              </a:buClr>
              <a:defRPr/>
            </a:pPr>
            <a:r>
              <a:rPr lang="en-US" sz="1900" dirty="0"/>
              <a:t>Dissolving particles are </a:t>
            </a:r>
            <a:r>
              <a:rPr lang="en-US" sz="1900" dirty="0">
                <a:solidFill>
                  <a:srgbClr val="FF00FF"/>
                </a:solidFill>
                <a:effectLst>
                  <a:outerShdw blurRad="38100" dist="38100" dir="2700000" algn="tl">
                    <a:srgbClr val="000000">
                      <a:alpha val="43137"/>
                    </a:srgbClr>
                  </a:outerShdw>
                </a:effectLst>
              </a:rPr>
              <a:t>charged</a:t>
            </a:r>
            <a:r>
              <a:rPr lang="en-US" sz="1900" dirty="0"/>
              <a:t> &amp; free to move (e.g. </a:t>
            </a:r>
            <a:r>
              <a:rPr lang="en-US" sz="1900" dirty="0" err="1"/>
              <a:t>Na</a:t>
            </a:r>
            <a:r>
              <a:rPr lang="en-US" sz="1900" baseline="30000" dirty="0" err="1"/>
              <a:t>+</a:t>
            </a:r>
            <a:r>
              <a:rPr lang="en-US" sz="1900" dirty="0" err="1"/>
              <a:t>Cl</a:t>
            </a:r>
            <a:r>
              <a:rPr lang="en-US" sz="1900" baseline="30000" dirty="0"/>
              <a:t>-</a:t>
            </a:r>
            <a:r>
              <a:rPr lang="en-US" sz="1900" dirty="0"/>
              <a:t>)</a:t>
            </a:r>
          </a:p>
        </p:txBody>
      </p:sp>
      <p:sp>
        <p:nvSpPr>
          <p:cNvPr id="9" name="Text Placeholder 8">
            <a:extLst>
              <a:ext uri="{FF2B5EF4-FFF2-40B4-BE49-F238E27FC236}">
                <a16:creationId xmlns:a16="http://schemas.microsoft.com/office/drawing/2014/main" id="{430816FB-775E-4004-9BB0-C4869F9126C5}"/>
              </a:ext>
            </a:extLst>
          </p:cNvPr>
          <p:cNvSpPr>
            <a:spLocks noGrp="1"/>
          </p:cNvSpPr>
          <p:nvPr>
            <p:ph type="body" sz="quarter" idx="12"/>
          </p:nvPr>
        </p:nvSpPr>
        <p:spPr>
          <a:xfrm>
            <a:off x="3352800" y="152400"/>
            <a:ext cx="4706938" cy="1143000"/>
          </a:xfrm>
          <a:solidFill>
            <a:schemeClr val="accent5">
              <a:lumMod val="20000"/>
              <a:lumOff val="80000"/>
            </a:schemeClr>
          </a:solidFill>
        </p:spPr>
        <p:txBody>
          <a:bodyPr lIns="182880" tIns="91440"/>
          <a:lstStyle/>
          <a:p>
            <a:pPr marL="226668" lvl="1" indent="-225094" eaLnBrk="1" hangingPunct="1">
              <a:spcAft>
                <a:spcPts val="0"/>
              </a:spcAft>
              <a:defRPr/>
            </a:pPr>
            <a:r>
              <a:rPr lang="en-US" sz="2400" b="1" dirty="0">
                <a:solidFill>
                  <a:srgbClr val="FF0000"/>
                </a:solidFill>
              </a:rPr>
              <a:t>Solute</a:t>
            </a:r>
            <a:r>
              <a:rPr lang="en-US" sz="2400" dirty="0"/>
              <a:t> </a:t>
            </a:r>
            <a:r>
              <a:rPr lang="en-US" sz="2000" dirty="0"/>
              <a:t>(substance being dissolved)</a:t>
            </a:r>
          </a:p>
          <a:p>
            <a:pPr marL="226668" lvl="1" indent="-225094" eaLnBrk="1" hangingPunct="1">
              <a:spcAft>
                <a:spcPts val="0"/>
              </a:spcAft>
              <a:defRPr/>
            </a:pPr>
            <a:r>
              <a:rPr lang="en-US" sz="2400" b="1" dirty="0">
                <a:solidFill>
                  <a:srgbClr val="00B050"/>
                </a:solidFill>
              </a:rPr>
              <a:t>Solvent</a:t>
            </a:r>
            <a:r>
              <a:rPr lang="en-US" sz="2400" dirty="0"/>
              <a:t> </a:t>
            </a:r>
            <a:r>
              <a:rPr lang="en-US" sz="2000" dirty="0"/>
              <a:t>(dissolving substance) </a:t>
            </a:r>
          </a:p>
          <a:p>
            <a:pPr marL="1586" lvl="1" indent="0" eaLnBrk="1" hangingPunct="1">
              <a:spcAft>
                <a:spcPts val="0"/>
              </a:spcAft>
              <a:buFont typeface="Wingdings" panose="05000000000000000000" pitchFamily="2" charset="2"/>
              <a:buNone/>
              <a:defRPr/>
            </a:pPr>
            <a:endParaRPr lang="en-US" sz="2100" dirty="0"/>
          </a:p>
        </p:txBody>
      </p:sp>
      <p:sp>
        <p:nvSpPr>
          <p:cNvPr id="163846" name="Rectangle 1">
            <a:extLst>
              <a:ext uri="{FF2B5EF4-FFF2-40B4-BE49-F238E27FC236}">
                <a16:creationId xmlns:a16="http://schemas.microsoft.com/office/drawing/2014/main" id="{78CB9C5D-424A-4396-8272-6387CD9D7BD7}"/>
              </a:ext>
            </a:extLst>
          </p:cNvPr>
          <p:cNvSpPr>
            <a:spLocks noChangeArrowheads="1"/>
          </p:cNvSpPr>
          <p:nvPr/>
        </p:nvSpPr>
        <p:spPr bwMode="auto">
          <a:xfrm>
            <a:off x="3373438" y="3065463"/>
            <a:ext cx="1862137" cy="4159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674688" indent="-222250">
              <a:lnSpc>
                <a:spcPct val="113000"/>
              </a:lnSpc>
              <a:spcBef>
                <a:spcPts val="625"/>
              </a:spcBef>
              <a:buClr>
                <a:srgbClr val="5B8F22"/>
              </a:buClr>
              <a:buChar char="•"/>
              <a:defRPr sz="2300">
                <a:solidFill>
                  <a:srgbClr val="000000"/>
                </a:solidFill>
                <a:latin typeface="Arial" panose="020B0604020202020204" pitchFamily="34" charset="0"/>
              </a:defRPr>
            </a:lvl3pPr>
            <a:lvl4pPr marL="1468438" indent="-2301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2250">
              <a:lnSpc>
                <a:spcPct val="115000"/>
              </a:lnSpc>
              <a:spcBef>
                <a:spcPct val="20000"/>
              </a:spcBef>
              <a:buChar char="»"/>
              <a:defRPr sz="2100">
                <a:solidFill>
                  <a:srgbClr val="000000"/>
                </a:solidFill>
                <a:latin typeface="Arial" panose="020B0604020202020204" pitchFamily="34" charset="0"/>
              </a:defRPr>
            </a:lvl5pPr>
            <a:lvl6pPr marL="24796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lvl="1" indent="0" algn="ctr" eaLnBrk="1" hangingPunct="1">
              <a:lnSpc>
                <a:spcPct val="100000"/>
              </a:lnSpc>
              <a:spcBef>
                <a:spcPct val="0"/>
              </a:spcBef>
              <a:buClrTx/>
              <a:buFont typeface="Wingdings" panose="05000000000000000000" pitchFamily="2" charset="2"/>
              <a:buNone/>
            </a:pPr>
            <a:r>
              <a:rPr lang="en-US" altLang="en-US" sz="2100" b="1">
                <a:solidFill>
                  <a:schemeClr val="tx1"/>
                </a:solidFill>
              </a:rPr>
              <a:t>Solute types</a:t>
            </a:r>
            <a:r>
              <a:rPr lang="en-US" altLang="en-US" sz="210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11">
            <a:extLst>
              <a:ext uri="{FF2B5EF4-FFF2-40B4-BE49-F238E27FC236}">
                <a16:creationId xmlns:a16="http://schemas.microsoft.com/office/drawing/2014/main" id="{9B5EEB85-3CE8-4AC1-AC2F-24290897A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28950"/>
            <a:ext cx="65754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963" name="Content Placeholder 1">
            <a:extLst>
              <a:ext uri="{FF2B5EF4-FFF2-40B4-BE49-F238E27FC236}">
                <a16:creationId xmlns:a16="http://schemas.microsoft.com/office/drawing/2014/main" id="{8899D627-285B-472E-8C1B-AD6236C3E63A}"/>
              </a:ext>
            </a:extLst>
          </p:cNvPr>
          <p:cNvSpPr>
            <a:spLocks noGrp="1"/>
          </p:cNvSpPr>
          <p:nvPr>
            <p:ph sz="quarter" idx="13"/>
          </p:nvPr>
        </p:nvSpPr>
        <p:spPr>
          <a:xfrm>
            <a:off x="0" y="0"/>
            <a:ext cx="9144000" cy="1600200"/>
          </a:xfrm>
          <a:solidFill>
            <a:schemeClr val="bg1"/>
          </a:solidFill>
        </p:spPr>
        <p:txBody>
          <a:bodyPr lIns="182083" tIns="91040" rIns="182083"/>
          <a:lstStyle/>
          <a:p>
            <a:pPr marL="451806" lvl="2" indent="0" algn="ctr" eaLnBrk="1" hangingPunct="1">
              <a:spcBef>
                <a:spcPts val="624"/>
              </a:spcBef>
              <a:spcAft>
                <a:spcPts val="0"/>
              </a:spcAft>
              <a:buClr>
                <a:schemeClr val="accent3"/>
              </a:buClr>
              <a:buNone/>
              <a:defRPr/>
            </a:pPr>
            <a:r>
              <a:rPr lang="en-US" sz="3200" dirty="0"/>
              <a:t>BOTH are “</a:t>
            </a:r>
            <a:r>
              <a:rPr lang="en-US" sz="6000" b="1" dirty="0"/>
              <a:t>dissolving</a:t>
            </a:r>
            <a:r>
              <a:rPr lang="en-US" sz="3200" dirty="0"/>
              <a:t>”</a:t>
            </a:r>
          </a:p>
          <a:p>
            <a:pPr marL="451806" lvl="2" indent="0" algn="ctr" eaLnBrk="1" hangingPunct="1">
              <a:spcBef>
                <a:spcPts val="624"/>
              </a:spcBef>
              <a:spcAft>
                <a:spcPts val="0"/>
              </a:spcAft>
              <a:buClr>
                <a:schemeClr val="accent3"/>
              </a:buClr>
              <a:buNone/>
              <a:defRPr/>
            </a:pPr>
            <a:endParaRPr lang="en-US" sz="1800" dirty="0"/>
          </a:p>
          <a:p>
            <a:pPr marL="451806" lvl="2" indent="0" eaLnBrk="1" hangingPunct="1">
              <a:spcBef>
                <a:spcPts val="624"/>
              </a:spcBef>
              <a:spcAft>
                <a:spcPts val="0"/>
              </a:spcAft>
              <a:buClr>
                <a:schemeClr val="accent3"/>
              </a:buClr>
              <a:buNone/>
              <a:tabLst>
                <a:tab pos="4289425" algn="l"/>
              </a:tabLst>
              <a:defRPr/>
            </a:pPr>
            <a:r>
              <a:rPr lang="en-US" sz="3600" b="1" dirty="0">
                <a:solidFill>
                  <a:srgbClr val="FF0000"/>
                </a:solidFill>
                <a:effectLst>
                  <a:outerShdw blurRad="38100" dist="38100" dir="2700000" algn="tl">
                    <a:srgbClr val="000000">
                      <a:alpha val="43137"/>
                    </a:srgbClr>
                  </a:outerShdw>
                </a:effectLst>
              </a:rPr>
              <a:t>Electrolyte	</a:t>
            </a:r>
            <a:r>
              <a:rPr lang="en-US" sz="3600" b="1" dirty="0">
                <a:solidFill>
                  <a:srgbClr val="FF00FF"/>
                </a:solidFill>
                <a:effectLst>
                  <a:outerShdw blurRad="38100" dist="38100" dir="2700000" algn="tl">
                    <a:srgbClr val="000000">
                      <a:alpha val="43137"/>
                    </a:srgbClr>
                  </a:outerShdw>
                </a:effectLst>
              </a:rPr>
              <a:t>Nonelectrolyte</a:t>
            </a:r>
          </a:p>
          <a:p>
            <a:pPr marL="451806" lvl="2" indent="0" eaLnBrk="1" hangingPunct="1">
              <a:spcBef>
                <a:spcPts val="624"/>
              </a:spcBef>
              <a:spcAft>
                <a:spcPts val="0"/>
              </a:spcAft>
              <a:buClr>
                <a:schemeClr val="accent3"/>
              </a:buClr>
              <a:buNone/>
              <a:tabLst>
                <a:tab pos="5029200" algn="l"/>
              </a:tabLst>
              <a:defRPr/>
            </a:pPr>
            <a:r>
              <a:rPr lang="en-US" sz="3600" b="1" dirty="0">
                <a:solidFill>
                  <a:srgbClr val="FF00FF"/>
                </a:solidFill>
                <a:effectLst>
                  <a:outerShdw blurRad="38100" dist="38100" dir="2700000" algn="tl">
                    <a:srgbClr val="000000">
                      <a:alpha val="43137"/>
                    </a:srgbClr>
                  </a:outerShdw>
                </a:effectLst>
              </a:rPr>
              <a:t> </a:t>
            </a:r>
            <a:r>
              <a:rPr lang="en-US" sz="3600" b="1" dirty="0">
                <a:solidFill>
                  <a:srgbClr val="FF0000"/>
                </a:solidFill>
                <a:effectLst>
                  <a:outerShdw blurRad="38100" dist="38100" dir="2700000" algn="tl">
                    <a:srgbClr val="000000">
                      <a:alpha val="43137"/>
                    </a:srgbClr>
                  </a:outerShdw>
                </a:effectLst>
              </a:rPr>
              <a:t>Dissociation	</a:t>
            </a:r>
            <a:r>
              <a:rPr lang="en-US" sz="3600" b="1" dirty="0">
                <a:solidFill>
                  <a:srgbClr val="FF00FF"/>
                </a:solidFill>
                <a:effectLst>
                  <a:outerShdw blurRad="38100" dist="38100" dir="2700000" algn="tl">
                    <a:srgbClr val="000000">
                      <a:alpha val="43137"/>
                    </a:srgbClr>
                  </a:outerShdw>
                </a:effectLst>
              </a:rPr>
              <a:t>Dissolution</a:t>
            </a:r>
          </a:p>
          <a:p>
            <a:pPr marL="451806" lvl="2" indent="0" algn="ctr" eaLnBrk="1" hangingPunct="1">
              <a:spcBef>
                <a:spcPts val="624"/>
              </a:spcBef>
              <a:spcAft>
                <a:spcPts val="0"/>
              </a:spcAft>
              <a:buClr>
                <a:schemeClr val="accent3"/>
              </a:buClr>
              <a:buNone/>
              <a:defRPr/>
            </a:pPr>
            <a:endParaRPr lang="en-US" sz="3200" dirty="0"/>
          </a:p>
        </p:txBody>
      </p:sp>
      <p:sp>
        <p:nvSpPr>
          <p:cNvPr id="163846" name="Rectangle 1">
            <a:extLst>
              <a:ext uri="{FF2B5EF4-FFF2-40B4-BE49-F238E27FC236}">
                <a16:creationId xmlns:a16="http://schemas.microsoft.com/office/drawing/2014/main" id="{78CB9C5D-424A-4396-8272-6387CD9D7BD7}"/>
              </a:ext>
            </a:extLst>
          </p:cNvPr>
          <p:cNvSpPr>
            <a:spLocks noChangeArrowheads="1"/>
          </p:cNvSpPr>
          <p:nvPr/>
        </p:nvSpPr>
        <p:spPr bwMode="auto">
          <a:xfrm>
            <a:off x="3373438" y="3065463"/>
            <a:ext cx="1862137" cy="4159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674688" indent="-222250">
              <a:lnSpc>
                <a:spcPct val="113000"/>
              </a:lnSpc>
              <a:spcBef>
                <a:spcPts val="625"/>
              </a:spcBef>
              <a:buClr>
                <a:srgbClr val="5B8F22"/>
              </a:buClr>
              <a:buChar char="•"/>
              <a:defRPr sz="2300">
                <a:solidFill>
                  <a:srgbClr val="000000"/>
                </a:solidFill>
                <a:latin typeface="Arial" panose="020B0604020202020204" pitchFamily="34" charset="0"/>
              </a:defRPr>
            </a:lvl3pPr>
            <a:lvl4pPr marL="1468438" indent="-2301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2250">
              <a:lnSpc>
                <a:spcPct val="115000"/>
              </a:lnSpc>
              <a:spcBef>
                <a:spcPct val="20000"/>
              </a:spcBef>
              <a:buChar char="»"/>
              <a:defRPr sz="2100">
                <a:solidFill>
                  <a:srgbClr val="000000"/>
                </a:solidFill>
                <a:latin typeface="Arial" panose="020B0604020202020204" pitchFamily="34" charset="0"/>
              </a:defRPr>
            </a:lvl5pPr>
            <a:lvl6pPr marL="24796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lvl="1" indent="0" algn="ctr" eaLnBrk="1" hangingPunct="1">
              <a:lnSpc>
                <a:spcPct val="100000"/>
              </a:lnSpc>
              <a:spcBef>
                <a:spcPct val="0"/>
              </a:spcBef>
              <a:buClrTx/>
              <a:buFont typeface="Wingdings" panose="05000000000000000000" pitchFamily="2" charset="2"/>
              <a:buNone/>
            </a:pPr>
            <a:r>
              <a:rPr lang="en-US" altLang="en-US" sz="2100" b="1">
                <a:solidFill>
                  <a:schemeClr val="tx1"/>
                </a:solidFill>
              </a:rPr>
              <a:t>Solute types</a:t>
            </a:r>
            <a:r>
              <a:rPr lang="en-US" altLang="en-US" sz="2100">
                <a:solidFill>
                  <a:schemeClr val="tx1"/>
                </a:solidFill>
              </a:rPr>
              <a:t> </a:t>
            </a:r>
          </a:p>
        </p:txBody>
      </p:sp>
    </p:spTree>
    <p:extLst>
      <p:ext uri="{BB962C8B-B14F-4D97-AF65-F5344CB8AC3E}">
        <p14:creationId xmlns:p14="http://schemas.microsoft.com/office/powerpoint/2010/main" val="1488401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5">
            <a:extLst>
              <a:ext uri="{FF2B5EF4-FFF2-40B4-BE49-F238E27FC236}">
                <a16:creationId xmlns:a16="http://schemas.microsoft.com/office/drawing/2014/main" id="{71625EE4-EE28-4E17-9CC6-1848D0C218D2}"/>
              </a:ext>
            </a:extLst>
          </p:cNvPr>
          <p:cNvSpPr>
            <a:spLocks noGrp="1" noChangeArrowheads="1"/>
          </p:cNvSpPr>
          <p:nvPr>
            <p:ph type="title"/>
          </p:nvPr>
        </p:nvSpPr>
        <p:spPr>
          <a:xfrm>
            <a:off x="0" y="0"/>
            <a:ext cx="9144000" cy="1371600"/>
          </a:xfrm>
        </p:spPr>
        <p:txBody>
          <a:bodyPr/>
          <a:lstStyle/>
          <a:p>
            <a:pPr marL="495300" indent="-495300" eaLnBrk="1" hangingPunct="1">
              <a:tabLst>
                <a:tab pos="5294313" algn="l"/>
              </a:tabLst>
            </a:pPr>
            <a:r>
              <a:rPr lang="en-US" altLang="en-US"/>
              <a:t>	</a:t>
            </a:r>
            <a:r>
              <a:rPr lang="en-US" altLang="en-US">
                <a:solidFill>
                  <a:srgbClr val="FFFF00"/>
                </a:solidFill>
              </a:rPr>
              <a:t>Electrolytes	Non-Electrolyte</a:t>
            </a:r>
          </a:p>
        </p:txBody>
      </p:sp>
      <p:sp>
        <p:nvSpPr>
          <p:cNvPr id="165891" name="Text Placeholder 2">
            <a:extLst>
              <a:ext uri="{FF2B5EF4-FFF2-40B4-BE49-F238E27FC236}">
                <a16:creationId xmlns:a16="http://schemas.microsoft.com/office/drawing/2014/main" id="{C732F96F-58AF-4BF7-BE81-19F1A7C208FC}"/>
              </a:ext>
            </a:extLst>
          </p:cNvPr>
          <p:cNvSpPr>
            <a:spLocks noGrp="1" noChangeArrowheads="1"/>
          </p:cNvSpPr>
          <p:nvPr>
            <p:ph type="body" sz="quarter" idx="12"/>
          </p:nvPr>
        </p:nvSpPr>
        <p:spPr>
          <a:xfrm>
            <a:off x="3048000" y="4800600"/>
            <a:ext cx="2544763" cy="457200"/>
          </a:xfrm>
        </p:spPr>
        <p:txBody>
          <a:bodyPr lIns="273123" tIns="91040" bIns="91040" anchor="ctr"/>
          <a:lstStyle/>
          <a:p>
            <a:r>
              <a:rPr lang="en-US" altLang="en-US" dirty="0">
                <a:solidFill>
                  <a:srgbClr val="7030A0"/>
                </a:solidFill>
                <a:effectLst>
                  <a:outerShdw blurRad="38100" dist="38100" dir="2700000" algn="tl">
                    <a:srgbClr val="000000">
                      <a:alpha val="43137"/>
                    </a:srgbClr>
                  </a:outerShdw>
                </a:effectLst>
              </a:rPr>
              <a:t>Na</a:t>
            </a:r>
            <a:r>
              <a:rPr lang="en-US" altLang="en-US" dirty="0">
                <a:solidFill>
                  <a:srgbClr val="00B050"/>
                </a:solidFill>
                <a:effectLst>
                  <a:outerShdw blurRad="38100" dist="38100" dir="2700000" algn="tl">
                    <a:srgbClr val="000000">
                      <a:alpha val="43137"/>
                    </a:srgbClr>
                  </a:outerShdw>
                </a:effectLst>
              </a:rPr>
              <a:t>Cl </a:t>
            </a:r>
            <a:r>
              <a:rPr lang="en-US" altLang="en-US" dirty="0">
                <a:solidFill>
                  <a:schemeClr val="tx1"/>
                </a:solidFill>
                <a:effectLst>
                  <a:outerShdw blurRad="38100" dist="38100" dir="2700000" algn="tl">
                    <a:srgbClr val="000000">
                      <a:alpha val="43137"/>
                    </a:srgbClr>
                  </a:outerShdw>
                </a:effectLst>
              </a:rPr>
              <a:t>vs</a:t>
            </a:r>
            <a:r>
              <a:rPr lang="en-US" altLang="en-US" dirty="0">
                <a:solidFill>
                  <a:srgbClr val="FF0000"/>
                </a:solidFill>
                <a:effectLst>
                  <a:outerShdw blurRad="38100" dist="38100" dir="2700000" algn="tl">
                    <a:srgbClr val="000000">
                      <a:alpha val="43137"/>
                    </a:srgbClr>
                  </a:outerShdw>
                </a:effectLst>
              </a:rPr>
              <a:t> Glucose</a:t>
            </a:r>
          </a:p>
        </p:txBody>
      </p:sp>
      <p:grpSp>
        <p:nvGrpSpPr>
          <p:cNvPr id="165892" name="Group 17">
            <a:extLst>
              <a:ext uri="{FF2B5EF4-FFF2-40B4-BE49-F238E27FC236}">
                <a16:creationId xmlns:a16="http://schemas.microsoft.com/office/drawing/2014/main" id="{354529EA-7403-4ECD-8727-3396455C5E25}"/>
              </a:ext>
            </a:extLst>
          </p:cNvPr>
          <p:cNvGrpSpPr>
            <a:grpSpLocks/>
          </p:cNvGrpSpPr>
          <p:nvPr/>
        </p:nvGrpSpPr>
        <p:grpSpPr bwMode="auto">
          <a:xfrm>
            <a:off x="5181600" y="838200"/>
            <a:ext cx="3706813" cy="5568950"/>
            <a:chOff x="3504" y="720"/>
            <a:chExt cx="2095" cy="3316"/>
          </a:xfrm>
        </p:grpSpPr>
        <p:pic>
          <p:nvPicPr>
            <p:cNvPr id="165898" name="Picture 12" descr="0132525763_A454a3">
              <a:extLst>
                <a:ext uri="{FF2B5EF4-FFF2-40B4-BE49-F238E27FC236}">
                  <a16:creationId xmlns:a16="http://schemas.microsoft.com/office/drawing/2014/main" id="{3E7128EE-EC2D-4288-8A03-4BE29AF61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047" b="19109"/>
            <a:stretch>
              <a:fillRect/>
            </a:stretch>
          </p:blipFill>
          <p:spPr bwMode="auto">
            <a:xfrm>
              <a:off x="3504" y="720"/>
              <a:ext cx="2095" cy="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9" name="Text Box 7">
              <a:extLst>
                <a:ext uri="{FF2B5EF4-FFF2-40B4-BE49-F238E27FC236}">
                  <a16:creationId xmlns:a16="http://schemas.microsoft.com/office/drawing/2014/main" id="{E0E00D1F-EC87-4009-B0CA-25F0FA1A4946}"/>
                </a:ext>
              </a:extLst>
            </p:cNvPr>
            <p:cNvSpPr txBox="1">
              <a:spLocks noChangeArrowheads="1"/>
            </p:cNvSpPr>
            <p:nvPr/>
          </p:nvSpPr>
          <p:spPr bwMode="auto">
            <a:xfrm>
              <a:off x="3648" y="3706"/>
              <a:ext cx="76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 electrode</a:t>
              </a:r>
            </a:p>
          </p:txBody>
        </p:sp>
        <p:sp>
          <p:nvSpPr>
            <p:cNvPr id="165900" name="Text Box 8">
              <a:extLst>
                <a:ext uri="{FF2B5EF4-FFF2-40B4-BE49-F238E27FC236}">
                  <a16:creationId xmlns:a16="http://schemas.microsoft.com/office/drawing/2014/main" id="{072DCD4E-D78E-4B3E-A2E3-566E8FC97184}"/>
                </a:ext>
              </a:extLst>
            </p:cNvPr>
            <p:cNvSpPr txBox="1">
              <a:spLocks noChangeArrowheads="1"/>
            </p:cNvSpPr>
            <p:nvPr/>
          </p:nvSpPr>
          <p:spPr bwMode="auto">
            <a:xfrm>
              <a:off x="4608" y="3706"/>
              <a:ext cx="72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a:t>
              </a:r>
              <a:r>
                <a:rPr lang="en-US" altLang="en-US" sz="1500">
                  <a:ea typeface="ＭＳ Ｐゴシック" panose="020B0600070205080204" pitchFamily="34" charset="-128"/>
                  <a:cs typeface="Arial" panose="020B0604020202020204" pitchFamily="34" charset="0"/>
                </a:rPr>
                <a:t>–</a:t>
              </a:r>
              <a:r>
                <a:rPr lang="en-US" altLang="en-US" sz="1500">
                  <a:ea typeface="ＭＳ Ｐゴシック" panose="020B0600070205080204" pitchFamily="34" charset="-128"/>
                </a:rPr>
                <a:t>) electrode</a:t>
              </a:r>
            </a:p>
          </p:txBody>
        </p:sp>
      </p:grpSp>
      <p:grpSp>
        <p:nvGrpSpPr>
          <p:cNvPr id="165893" name="Group 19">
            <a:extLst>
              <a:ext uri="{FF2B5EF4-FFF2-40B4-BE49-F238E27FC236}">
                <a16:creationId xmlns:a16="http://schemas.microsoft.com/office/drawing/2014/main" id="{8DDD3923-612A-480E-97F6-F56FDFEEBC24}"/>
              </a:ext>
            </a:extLst>
          </p:cNvPr>
          <p:cNvGrpSpPr>
            <a:grpSpLocks/>
          </p:cNvGrpSpPr>
          <p:nvPr/>
        </p:nvGrpSpPr>
        <p:grpSpPr bwMode="auto">
          <a:xfrm>
            <a:off x="157163" y="838200"/>
            <a:ext cx="3897312" cy="5715000"/>
            <a:chOff x="3552" y="707"/>
            <a:chExt cx="2119" cy="3373"/>
          </a:xfrm>
        </p:grpSpPr>
        <p:sp>
          <p:nvSpPr>
            <p:cNvPr id="165895" name="Text Box 11">
              <a:extLst>
                <a:ext uri="{FF2B5EF4-FFF2-40B4-BE49-F238E27FC236}">
                  <a16:creationId xmlns:a16="http://schemas.microsoft.com/office/drawing/2014/main" id="{2B047465-8FC3-44FC-B1A5-0341EFBAE4D8}"/>
                </a:ext>
              </a:extLst>
            </p:cNvPr>
            <p:cNvSpPr txBox="1">
              <a:spLocks noChangeArrowheads="1"/>
            </p:cNvSpPr>
            <p:nvPr/>
          </p:nvSpPr>
          <p:spPr bwMode="auto">
            <a:xfrm>
              <a:off x="3751" y="3753"/>
              <a:ext cx="6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 electrode</a:t>
              </a:r>
            </a:p>
          </p:txBody>
        </p:sp>
        <p:sp>
          <p:nvSpPr>
            <p:cNvPr id="165896" name="Text Box 12">
              <a:extLst>
                <a:ext uri="{FF2B5EF4-FFF2-40B4-BE49-F238E27FC236}">
                  <a16:creationId xmlns:a16="http://schemas.microsoft.com/office/drawing/2014/main" id="{38BB3B5C-3365-414A-8D91-3B36DCBAC5DE}"/>
                </a:ext>
              </a:extLst>
            </p:cNvPr>
            <p:cNvSpPr txBox="1">
              <a:spLocks noChangeArrowheads="1"/>
            </p:cNvSpPr>
            <p:nvPr/>
          </p:nvSpPr>
          <p:spPr bwMode="auto">
            <a:xfrm>
              <a:off x="4556" y="3753"/>
              <a:ext cx="6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a:t>
              </a:r>
              <a:r>
                <a:rPr lang="en-US" altLang="en-US" sz="1500">
                  <a:ea typeface="ＭＳ Ｐゴシック" panose="020B0600070205080204" pitchFamily="34" charset="-128"/>
                  <a:cs typeface="Arial" panose="020B0604020202020204" pitchFamily="34" charset="0"/>
                </a:rPr>
                <a:t>–</a:t>
              </a:r>
              <a:r>
                <a:rPr lang="en-US" altLang="en-US" sz="1500">
                  <a:ea typeface="ＭＳ Ｐゴシック" panose="020B0600070205080204" pitchFamily="34" charset="-128"/>
                </a:rPr>
                <a:t>) electrode</a:t>
              </a:r>
            </a:p>
          </p:txBody>
        </p:sp>
        <p:pic>
          <p:nvPicPr>
            <p:cNvPr id="165897" name="Picture 17" descr="0132525763_A454a1">
              <a:extLst>
                <a:ext uri="{FF2B5EF4-FFF2-40B4-BE49-F238E27FC236}">
                  <a16:creationId xmlns:a16="http://schemas.microsoft.com/office/drawing/2014/main" id="{D7348B08-45BD-45D0-8601-EE5E10E3C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761" b="19449"/>
            <a:stretch>
              <a:fillRect/>
            </a:stretch>
          </p:blipFill>
          <p:spPr bwMode="auto">
            <a:xfrm>
              <a:off x="3552" y="707"/>
              <a:ext cx="2119" cy="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5894" name="Oval 1">
            <a:extLst>
              <a:ext uri="{FF2B5EF4-FFF2-40B4-BE49-F238E27FC236}">
                <a16:creationId xmlns:a16="http://schemas.microsoft.com/office/drawing/2014/main" id="{8F604D7E-A955-4192-8881-3962D8F4D780}"/>
              </a:ext>
            </a:extLst>
          </p:cNvPr>
          <p:cNvSpPr>
            <a:spLocks noChangeArrowheads="1"/>
          </p:cNvSpPr>
          <p:nvPr/>
        </p:nvSpPr>
        <p:spPr bwMode="auto">
          <a:xfrm>
            <a:off x="304800" y="990600"/>
            <a:ext cx="1600200" cy="2460625"/>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eaLnBrk="1" hangingPunct="1">
              <a:lnSpc>
                <a:spcPct val="115000"/>
              </a:lnSpc>
              <a:spcBef>
                <a:spcPct val="20000"/>
              </a:spcBef>
              <a:buClr>
                <a:srgbClr val="2877C4"/>
              </a:buClr>
              <a:buFont typeface="Wingdings" panose="05000000000000000000" pitchFamily="2" charset="2"/>
              <a:buNone/>
            </a:pPr>
            <a:endParaRPr lang="en-US" altLang="en-US" sz="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858BCD7A-9ECA-43D2-9499-B4365477C31B}"/>
              </a:ext>
            </a:extLst>
          </p:cNvPr>
          <p:cNvSpPr>
            <a:spLocks noGrp="1" noChangeArrowheads="1"/>
          </p:cNvSpPr>
          <p:nvPr>
            <p:ph type="title"/>
          </p:nvPr>
        </p:nvSpPr>
        <p:spPr>
          <a:xfrm>
            <a:off x="0" y="0"/>
            <a:ext cx="9144000" cy="1371600"/>
          </a:xfrm>
        </p:spPr>
        <p:txBody>
          <a:bodyPr/>
          <a:lstStyle/>
          <a:p>
            <a:pPr marL="0" indent="0" eaLnBrk="1" hangingPunct="1"/>
            <a:r>
              <a:rPr lang="en-US" altLang="en-US">
                <a:solidFill>
                  <a:srgbClr val="FFFF00"/>
                </a:solidFill>
              </a:rPr>
              <a:t>Factors Affecting Solubility &amp; Rate of Dissolving</a:t>
            </a:r>
          </a:p>
        </p:txBody>
      </p:sp>
      <p:sp>
        <p:nvSpPr>
          <p:cNvPr id="167939" name="TextBox 3">
            <a:extLst>
              <a:ext uri="{FF2B5EF4-FFF2-40B4-BE49-F238E27FC236}">
                <a16:creationId xmlns:a16="http://schemas.microsoft.com/office/drawing/2014/main" id="{CB7AC78F-0C96-457B-B06E-ACE55794DCDC}"/>
              </a:ext>
            </a:extLst>
          </p:cNvPr>
          <p:cNvSpPr txBox="1">
            <a:spLocks noChangeArrowheads="1"/>
          </p:cNvSpPr>
          <p:nvPr/>
        </p:nvSpPr>
        <p:spPr bwMode="auto">
          <a:xfrm>
            <a:off x="0" y="2322513"/>
            <a:ext cx="23304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b="1"/>
              <a:t>Factors that Affect Solubility</a:t>
            </a:r>
          </a:p>
        </p:txBody>
      </p:sp>
      <p:sp>
        <p:nvSpPr>
          <p:cNvPr id="167940" name="TextBox 6">
            <a:extLst>
              <a:ext uri="{FF2B5EF4-FFF2-40B4-BE49-F238E27FC236}">
                <a16:creationId xmlns:a16="http://schemas.microsoft.com/office/drawing/2014/main" id="{1F770AB2-4245-456A-A107-037C8464F073}"/>
              </a:ext>
            </a:extLst>
          </p:cNvPr>
          <p:cNvSpPr txBox="1">
            <a:spLocks noChangeArrowheads="1"/>
          </p:cNvSpPr>
          <p:nvPr/>
        </p:nvSpPr>
        <p:spPr bwMode="auto">
          <a:xfrm>
            <a:off x="6929438" y="1512888"/>
            <a:ext cx="217487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b="1" dirty="0"/>
              <a:t>Factors that Affect </a:t>
            </a:r>
            <a:r>
              <a:rPr lang="en-US" altLang="en-US" b="1" dirty="0">
                <a:solidFill>
                  <a:srgbClr val="FF00FF"/>
                </a:solidFill>
              </a:rPr>
              <a:t>Rate</a:t>
            </a:r>
            <a:r>
              <a:rPr lang="en-US" altLang="en-US" b="1" dirty="0"/>
              <a:t> of Dissolution</a:t>
            </a:r>
          </a:p>
        </p:txBody>
      </p:sp>
      <p:grpSp>
        <p:nvGrpSpPr>
          <p:cNvPr id="167941" name="Group 2">
            <a:extLst>
              <a:ext uri="{FF2B5EF4-FFF2-40B4-BE49-F238E27FC236}">
                <a16:creationId xmlns:a16="http://schemas.microsoft.com/office/drawing/2014/main" id="{3EC64E36-3F98-489D-9780-F4CDB53A101E}"/>
              </a:ext>
            </a:extLst>
          </p:cNvPr>
          <p:cNvGrpSpPr>
            <a:grpSpLocks/>
          </p:cNvGrpSpPr>
          <p:nvPr/>
        </p:nvGrpSpPr>
        <p:grpSpPr bwMode="auto">
          <a:xfrm>
            <a:off x="1905000" y="1912938"/>
            <a:ext cx="5300663" cy="4572000"/>
            <a:chOff x="1137932" y="822958"/>
            <a:chExt cx="2824892" cy="1828800"/>
          </a:xfrm>
        </p:grpSpPr>
        <p:grpSp>
          <p:nvGrpSpPr>
            <p:cNvPr id="167949" name="Group 10">
              <a:extLst>
                <a:ext uri="{FF2B5EF4-FFF2-40B4-BE49-F238E27FC236}">
                  <a16:creationId xmlns:a16="http://schemas.microsoft.com/office/drawing/2014/main" id="{1B54A564-CFD1-40F5-80F5-3918CB80CE45}"/>
                </a:ext>
              </a:extLst>
            </p:cNvPr>
            <p:cNvGrpSpPr>
              <a:grpSpLocks/>
            </p:cNvGrpSpPr>
            <p:nvPr/>
          </p:nvGrpSpPr>
          <p:grpSpPr bwMode="auto">
            <a:xfrm>
              <a:off x="1137932" y="822958"/>
              <a:ext cx="2761351" cy="1828800"/>
              <a:chOff x="914721" y="610882"/>
              <a:chExt cx="2894957" cy="1989378"/>
            </a:xfrm>
          </p:grpSpPr>
          <p:sp>
            <p:nvSpPr>
              <p:cNvPr id="12" name="Freeform 11">
                <a:extLst>
                  <a:ext uri="{FF2B5EF4-FFF2-40B4-BE49-F238E27FC236}">
                    <a16:creationId xmlns:a16="http://schemas.microsoft.com/office/drawing/2014/main" id="{E31AAA08-8C93-45EF-9BF2-7F27DE81B5E1}"/>
                  </a:ext>
                </a:extLst>
              </p:cNvPr>
              <p:cNvSpPr/>
              <p:nvPr/>
            </p:nvSpPr>
            <p:spPr>
              <a:xfrm>
                <a:off x="914721" y="610882"/>
                <a:ext cx="1958416" cy="1989378"/>
              </a:xfrm>
              <a:custGeom>
                <a:avLst/>
                <a:gdLst>
                  <a:gd name="connsiteX0" fmla="*/ 0 w 1989378"/>
                  <a:gd name="connsiteY0" fmla="*/ 994689 h 1989378"/>
                  <a:gd name="connsiteX1" fmla="*/ 994689 w 1989378"/>
                  <a:gd name="connsiteY1" fmla="*/ 0 h 1989378"/>
                  <a:gd name="connsiteX2" fmla="*/ 1989378 w 1989378"/>
                  <a:gd name="connsiteY2" fmla="*/ 994689 h 1989378"/>
                  <a:gd name="connsiteX3" fmla="*/ 994689 w 1989378"/>
                  <a:gd name="connsiteY3" fmla="*/ 1989378 h 1989378"/>
                  <a:gd name="connsiteX4" fmla="*/ 0 w 1989378"/>
                  <a:gd name="connsiteY4" fmla="*/ 994689 h 1989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378" h="1989378">
                    <a:moveTo>
                      <a:pt x="0" y="994689"/>
                    </a:moveTo>
                    <a:cubicBezTo>
                      <a:pt x="0" y="445337"/>
                      <a:pt x="445337" y="0"/>
                      <a:pt x="994689" y="0"/>
                    </a:cubicBezTo>
                    <a:cubicBezTo>
                      <a:pt x="1544041" y="0"/>
                      <a:pt x="1989378" y="445337"/>
                      <a:pt x="1989378" y="994689"/>
                    </a:cubicBezTo>
                    <a:cubicBezTo>
                      <a:pt x="1989378" y="1544041"/>
                      <a:pt x="1544041" y="1989378"/>
                      <a:pt x="994689" y="1989378"/>
                    </a:cubicBezTo>
                    <a:cubicBezTo>
                      <a:pt x="445337" y="1989378"/>
                      <a:pt x="0" y="1544041"/>
                      <a:pt x="0" y="994689"/>
                    </a:cubicBezTo>
                    <a:close/>
                  </a:path>
                </a:pathLst>
              </a:custGeom>
              <a:solidFill>
                <a:schemeClr val="accent2">
                  <a:alpha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277796" tIns="234590" rIns="564553" bIns="234591" spcCol="1270" anchor="ctr"/>
              <a:lstStyle/>
              <a:p>
                <a:pPr defTabSz="1018043" eaLnBrk="1" hangingPunct="1">
                  <a:lnSpc>
                    <a:spcPct val="90000"/>
                  </a:lnSpc>
                  <a:spcAft>
                    <a:spcPct val="35000"/>
                  </a:spcAft>
                  <a:buClr>
                    <a:srgbClr val="2877C4"/>
                  </a:buClr>
                  <a:defRPr/>
                </a:pPr>
                <a:endParaRPr lang="en-US" sz="2300" dirty="0">
                  <a:solidFill>
                    <a:srgbClr val="FFFFFF"/>
                  </a:solidFill>
                </a:endParaRPr>
              </a:p>
            </p:txBody>
          </p:sp>
          <p:sp>
            <p:nvSpPr>
              <p:cNvPr id="13" name="Freeform 12">
                <a:extLst>
                  <a:ext uri="{FF2B5EF4-FFF2-40B4-BE49-F238E27FC236}">
                    <a16:creationId xmlns:a16="http://schemas.microsoft.com/office/drawing/2014/main" id="{044FBED6-D622-465D-9199-9541ECBFAB66}"/>
                  </a:ext>
                </a:extLst>
              </p:cNvPr>
              <p:cNvSpPr/>
              <p:nvPr/>
            </p:nvSpPr>
            <p:spPr>
              <a:xfrm>
                <a:off x="1851355" y="610882"/>
                <a:ext cx="1958416" cy="1989378"/>
              </a:xfrm>
              <a:custGeom>
                <a:avLst/>
                <a:gdLst>
                  <a:gd name="connsiteX0" fmla="*/ 0 w 1989378"/>
                  <a:gd name="connsiteY0" fmla="*/ 994689 h 1989378"/>
                  <a:gd name="connsiteX1" fmla="*/ 994689 w 1989378"/>
                  <a:gd name="connsiteY1" fmla="*/ 0 h 1989378"/>
                  <a:gd name="connsiteX2" fmla="*/ 1989378 w 1989378"/>
                  <a:gd name="connsiteY2" fmla="*/ 994689 h 1989378"/>
                  <a:gd name="connsiteX3" fmla="*/ 994689 w 1989378"/>
                  <a:gd name="connsiteY3" fmla="*/ 1989378 h 1989378"/>
                  <a:gd name="connsiteX4" fmla="*/ 0 w 1989378"/>
                  <a:gd name="connsiteY4" fmla="*/ 994689 h 1989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378" h="1989378">
                    <a:moveTo>
                      <a:pt x="0" y="994689"/>
                    </a:moveTo>
                    <a:cubicBezTo>
                      <a:pt x="0" y="445337"/>
                      <a:pt x="445337" y="0"/>
                      <a:pt x="994689" y="0"/>
                    </a:cubicBezTo>
                    <a:cubicBezTo>
                      <a:pt x="1544041" y="0"/>
                      <a:pt x="1989378" y="445337"/>
                      <a:pt x="1989378" y="994689"/>
                    </a:cubicBezTo>
                    <a:cubicBezTo>
                      <a:pt x="1989378" y="1544041"/>
                      <a:pt x="1544041" y="1989378"/>
                      <a:pt x="994689" y="1989378"/>
                    </a:cubicBezTo>
                    <a:cubicBezTo>
                      <a:pt x="445337" y="1989378"/>
                      <a:pt x="0" y="1544041"/>
                      <a:pt x="0" y="994689"/>
                    </a:cubicBezTo>
                    <a:close/>
                  </a:path>
                </a:pathLst>
              </a:custGeom>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4553" tIns="234590" rIns="277796" bIns="234591" spcCol="1270" anchor="ctr"/>
              <a:lstStyle/>
              <a:p>
                <a:pPr algn="ctr" defTabSz="1018043" eaLnBrk="1" hangingPunct="1">
                  <a:lnSpc>
                    <a:spcPct val="90000"/>
                  </a:lnSpc>
                  <a:spcAft>
                    <a:spcPct val="35000"/>
                  </a:spcAft>
                  <a:buClr>
                    <a:srgbClr val="2877C4"/>
                  </a:buClr>
                  <a:defRPr/>
                </a:pPr>
                <a:endParaRPr lang="en-US" sz="2300" dirty="0">
                  <a:solidFill>
                    <a:srgbClr val="FFFFFF"/>
                  </a:solidFill>
                </a:endParaRPr>
              </a:p>
            </p:txBody>
          </p:sp>
        </p:grpSp>
        <p:sp>
          <p:nvSpPr>
            <p:cNvPr id="167950" name="TextBox 7">
              <a:extLst>
                <a:ext uri="{FF2B5EF4-FFF2-40B4-BE49-F238E27FC236}">
                  <a16:creationId xmlns:a16="http://schemas.microsoft.com/office/drawing/2014/main" id="{48BFCDC1-2D1E-4FAD-A8AB-C7D6B6DB1849}"/>
                </a:ext>
              </a:extLst>
            </p:cNvPr>
            <p:cNvSpPr txBox="1">
              <a:spLocks noChangeArrowheads="1"/>
            </p:cNvSpPr>
            <p:nvPr/>
          </p:nvSpPr>
          <p:spPr bwMode="auto">
            <a:xfrm>
              <a:off x="1256343" y="1067576"/>
              <a:ext cx="1012847" cy="19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a:t>Pressure</a:t>
              </a:r>
            </a:p>
          </p:txBody>
        </p:sp>
        <p:sp>
          <p:nvSpPr>
            <p:cNvPr id="167951" name="TextBox 8">
              <a:extLst>
                <a:ext uri="{FF2B5EF4-FFF2-40B4-BE49-F238E27FC236}">
                  <a16:creationId xmlns:a16="http://schemas.microsoft.com/office/drawing/2014/main" id="{FDA05589-25EC-4076-9EB8-658E0D280FDC}"/>
                </a:ext>
              </a:extLst>
            </p:cNvPr>
            <p:cNvSpPr txBox="1">
              <a:spLocks noChangeArrowheads="1"/>
            </p:cNvSpPr>
            <p:nvPr/>
          </p:nvSpPr>
          <p:spPr bwMode="auto">
            <a:xfrm>
              <a:off x="2965296" y="1002663"/>
              <a:ext cx="997528" cy="90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ts val="1050"/>
                </a:spcBef>
              </a:pPr>
              <a:r>
                <a:rPr lang="en-US" altLang="en-US" dirty="0">
                  <a:solidFill>
                    <a:srgbClr val="7030A0"/>
                  </a:solidFill>
                </a:rPr>
                <a:t>Stirring</a:t>
              </a:r>
            </a:p>
            <a:p>
              <a:pPr eaLnBrk="1" hangingPunct="1">
                <a:lnSpc>
                  <a:spcPct val="100000"/>
                </a:lnSpc>
                <a:spcBef>
                  <a:spcPct val="0"/>
                </a:spcBef>
                <a:buFontTx/>
                <a:buNone/>
              </a:pPr>
              <a:r>
                <a:rPr lang="en-US" altLang="en-US" dirty="0">
                  <a:solidFill>
                    <a:srgbClr val="7030A0"/>
                  </a:solidFill>
                </a:rPr>
                <a:t>(</a:t>
              </a:r>
              <a:r>
                <a:rPr lang="en-US" altLang="en-US" b="1" dirty="0">
                  <a:solidFill>
                    <a:srgbClr val="7030A0"/>
                  </a:solidFill>
                </a:rPr>
                <a:t>agitation</a:t>
              </a:r>
              <a:r>
                <a:rPr lang="en-US" altLang="en-US" dirty="0">
                  <a:solidFill>
                    <a:srgbClr val="7030A0"/>
                  </a:solidFill>
                </a:rPr>
                <a:t>)</a:t>
              </a:r>
            </a:p>
            <a:p>
              <a:pPr algn="ctr" eaLnBrk="1" hangingPunct="1">
                <a:lnSpc>
                  <a:spcPct val="115000"/>
                </a:lnSpc>
                <a:spcBef>
                  <a:spcPts val="1050"/>
                </a:spcBef>
              </a:pPr>
              <a:endParaRPr lang="en-US" altLang="en-US" dirty="0"/>
            </a:p>
            <a:p>
              <a:pPr algn="ctr" eaLnBrk="1" hangingPunct="1">
                <a:lnSpc>
                  <a:spcPct val="115000"/>
                </a:lnSpc>
                <a:spcBef>
                  <a:spcPts val="1050"/>
                </a:spcBef>
              </a:pPr>
              <a:r>
                <a:rPr lang="en-US" altLang="en-US" b="1" dirty="0">
                  <a:solidFill>
                    <a:srgbClr val="7030A0"/>
                  </a:solidFill>
                </a:rPr>
                <a:t>Particle size</a:t>
              </a:r>
            </a:p>
            <a:p>
              <a:pPr algn="ctr" eaLnBrk="1" hangingPunct="1">
                <a:lnSpc>
                  <a:spcPct val="100000"/>
                </a:lnSpc>
                <a:spcBef>
                  <a:spcPct val="0"/>
                </a:spcBef>
                <a:buFontTx/>
                <a:buNone/>
              </a:pPr>
              <a:r>
                <a:rPr lang="en-US" altLang="en-US" sz="2100" dirty="0">
                  <a:solidFill>
                    <a:srgbClr val="7030A0"/>
                  </a:solidFill>
                </a:rPr>
                <a:t>(surface area)</a:t>
              </a:r>
            </a:p>
          </p:txBody>
        </p:sp>
      </p:grpSp>
      <p:sp>
        <p:nvSpPr>
          <p:cNvPr id="167942" name="TextBox 13">
            <a:extLst>
              <a:ext uri="{FF2B5EF4-FFF2-40B4-BE49-F238E27FC236}">
                <a16:creationId xmlns:a16="http://schemas.microsoft.com/office/drawing/2014/main" id="{74862770-A861-4A3E-8900-047F2FBCE1E7}"/>
              </a:ext>
            </a:extLst>
          </p:cNvPr>
          <p:cNvSpPr txBox="1">
            <a:spLocks noChangeArrowheads="1"/>
          </p:cNvSpPr>
          <p:nvPr/>
        </p:nvSpPr>
        <p:spPr bwMode="auto">
          <a:xfrm>
            <a:off x="1828800" y="3521075"/>
            <a:ext cx="19002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a:t>Nature of solute</a:t>
            </a:r>
          </a:p>
        </p:txBody>
      </p:sp>
      <p:pic>
        <p:nvPicPr>
          <p:cNvPr id="167943" name="Picture 7" descr="0132525763_R472d">
            <a:extLst>
              <a:ext uri="{FF2B5EF4-FFF2-40B4-BE49-F238E27FC236}">
                <a16:creationId xmlns:a16="http://schemas.microsoft.com/office/drawing/2014/main" id="{75B0AC82-711A-457A-A3FE-7E4EDB017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28" b="9975"/>
          <a:stretch>
            <a:fillRect/>
          </a:stretch>
        </p:blipFill>
        <p:spPr bwMode="auto">
          <a:xfrm>
            <a:off x="3886200" y="3124200"/>
            <a:ext cx="12430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4" name="TextBox 14">
            <a:extLst>
              <a:ext uri="{FF2B5EF4-FFF2-40B4-BE49-F238E27FC236}">
                <a16:creationId xmlns:a16="http://schemas.microsoft.com/office/drawing/2014/main" id="{C7DA7FC6-8122-4499-BD5B-56C75E3F6A41}"/>
              </a:ext>
            </a:extLst>
          </p:cNvPr>
          <p:cNvSpPr txBox="1">
            <a:spLocks noChangeArrowheads="1"/>
          </p:cNvSpPr>
          <p:nvPr/>
        </p:nvSpPr>
        <p:spPr bwMode="auto">
          <a:xfrm>
            <a:off x="1981200" y="4864100"/>
            <a:ext cx="19002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a:t>Nature of solvent</a:t>
            </a:r>
          </a:p>
        </p:txBody>
      </p:sp>
      <p:pic>
        <p:nvPicPr>
          <p:cNvPr id="167945" name="Picture 11" descr="0132525763_R472c">
            <a:extLst>
              <a:ext uri="{FF2B5EF4-FFF2-40B4-BE49-F238E27FC236}">
                <a16:creationId xmlns:a16="http://schemas.microsoft.com/office/drawing/2014/main" id="{B2053394-584C-4B16-BA6A-C2C5FC008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975" b="9975"/>
          <a:stretch>
            <a:fillRect/>
          </a:stretch>
        </p:blipFill>
        <p:spPr bwMode="auto">
          <a:xfrm>
            <a:off x="7332663" y="3938588"/>
            <a:ext cx="165893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6" name="TextBox 3">
            <a:extLst>
              <a:ext uri="{FF2B5EF4-FFF2-40B4-BE49-F238E27FC236}">
                <a16:creationId xmlns:a16="http://schemas.microsoft.com/office/drawing/2014/main" id="{E3264911-EA0B-4B6D-8C56-D33B20B17767}"/>
              </a:ext>
            </a:extLst>
          </p:cNvPr>
          <p:cNvSpPr txBox="1">
            <a:spLocks noChangeArrowheads="1"/>
          </p:cNvSpPr>
          <p:nvPr/>
        </p:nvSpPr>
        <p:spPr bwMode="auto">
          <a:xfrm>
            <a:off x="204788" y="1360488"/>
            <a:ext cx="5967412" cy="56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b="1" dirty="0">
                <a:solidFill>
                  <a:srgbClr val="FF0000"/>
                </a:solidFill>
                <a:hlinkClick r:id="rId5"/>
              </a:rPr>
              <a:t>http://somup.com/cFXQoVnioR</a:t>
            </a:r>
            <a:r>
              <a:rPr lang="en-US" altLang="en-US" b="1" dirty="0">
                <a:solidFill>
                  <a:srgbClr val="FF0000"/>
                </a:solidFill>
              </a:rPr>
              <a:t> (4:08)</a:t>
            </a:r>
          </a:p>
        </p:txBody>
      </p:sp>
      <p:pic>
        <p:nvPicPr>
          <p:cNvPr id="167947" name="Picture 7" descr="0132525763_A477a">
            <a:extLst>
              <a:ext uri="{FF2B5EF4-FFF2-40B4-BE49-F238E27FC236}">
                <a16:creationId xmlns:a16="http://schemas.microsoft.com/office/drawing/2014/main" id="{C3CF1F92-7867-4125-852F-F4921415C3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2119" t="24625" r="29581"/>
          <a:stretch>
            <a:fillRect/>
          </a:stretch>
        </p:blipFill>
        <p:spPr bwMode="auto">
          <a:xfrm>
            <a:off x="225425" y="3971925"/>
            <a:ext cx="13731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4C4A6E1-8FC6-4BCB-B4B8-E8CA918D2778}"/>
              </a:ext>
            </a:extLst>
          </p:cNvPr>
          <p:cNvSpPr/>
          <p:nvPr/>
        </p:nvSpPr>
        <p:spPr>
          <a:xfrm>
            <a:off x="3692435" y="4327495"/>
            <a:ext cx="1665841" cy="400110"/>
          </a:xfrm>
          <a:prstGeom prst="rect">
            <a:avLst/>
          </a:prstGeom>
          <a:solidFill>
            <a:schemeClr val="accent6">
              <a:lumMod val="20000"/>
              <a:lumOff val="80000"/>
            </a:schemeClr>
          </a:solid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solidFill>
                  <a:srgbClr val="FF0000"/>
                </a:solidFill>
                <a:effectLst>
                  <a:outerShdw blurRad="50800" dist="39000" dir="5460000" algn="tl">
                    <a:srgbClr val="000000">
                      <a:alpha val="38000"/>
                    </a:srgbClr>
                  </a:outerShdw>
                </a:effectLst>
              </a:rPr>
              <a:t>temperature</a:t>
            </a:r>
            <a:endParaRPr lang="en-US" sz="5400" b="1"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5">
            <a:extLst>
              <a:ext uri="{FF2B5EF4-FFF2-40B4-BE49-F238E27FC236}">
                <a16:creationId xmlns:a16="http://schemas.microsoft.com/office/drawing/2014/main" id="{2E5DA357-E4D9-4F41-BDE6-D17F4DEF664E}"/>
              </a:ext>
            </a:extLst>
          </p:cNvPr>
          <p:cNvSpPr>
            <a:spLocks noGrp="1" noChangeArrowheads="1"/>
          </p:cNvSpPr>
          <p:nvPr>
            <p:ph type="title"/>
          </p:nvPr>
        </p:nvSpPr>
        <p:spPr/>
        <p:txBody>
          <a:bodyPr/>
          <a:lstStyle/>
          <a:p>
            <a:pPr eaLnBrk="1" hangingPunct="1"/>
            <a:r>
              <a:rPr lang="en-US" altLang="en-US"/>
              <a:t>	Solutions</a:t>
            </a:r>
          </a:p>
        </p:txBody>
      </p:sp>
      <p:pic>
        <p:nvPicPr>
          <p:cNvPr id="126979" name="Picture 9" descr="warm_up-01.eps">
            <a:extLst>
              <a:ext uri="{FF2B5EF4-FFF2-40B4-BE49-F238E27FC236}">
                <a16:creationId xmlns:a16="http://schemas.microsoft.com/office/drawing/2014/main" id="{75D3B86C-BAC4-401D-A850-749E897B51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Content Placeholder 10">
            <a:extLst>
              <a:ext uri="{FF2B5EF4-FFF2-40B4-BE49-F238E27FC236}">
                <a16:creationId xmlns:a16="http://schemas.microsoft.com/office/drawing/2014/main" id="{09F8163A-893B-48C7-8957-374AC2CEB4BE}"/>
              </a:ext>
            </a:extLst>
          </p:cNvPr>
          <p:cNvSpPr>
            <a:spLocks noGrp="1" noChangeArrowheads="1"/>
          </p:cNvSpPr>
          <p:nvPr>
            <p:ph sz="quarter" idx="15"/>
          </p:nvPr>
        </p:nvSpPr>
        <p:spPr>
          <a:xfrm>
            <a:off x="4575175" y="1376363"/>
            <a:ext cx="4568825" cy="5481637"/>
          </a:xfrm>
        </p:spPr>
        <p:txBody>
          <a:bodyPr lIns="182083" tIns="91040" rIns="182083"/>
          <a:lstStyle/>
          <a:p>
            <a:pPr eaLnBrk="1" hangingPunct="1"/>
            <a:r>
              <a:rPr lang="en-US" altLang="en-US" sz="1900" dirty="0">
                <a:solidFill>
                  <a:srgbClr val="7030A0"/>
                </a:solidFill>
              </a:rPr>
              <a:t>Rank the following coffee samples in terms of likely sweetness based on the amount of sugar added. Use 1 for the sweetest coffee and 4 for the least-sweet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1</a:t>
            </a:r>
            <a:r>
              <a:rPr lang="en-US" altLang="en-US" sz="1900" dirty="0"/>
              <a:t> 5 grams of sugar added to 50 grams of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2</a:t>
            </a:r>
            <a:r>
              <a:rPr lang="en-US" altLang="en-US" sz="2000" dirty="0">
                <a:solidFill>
                  <a:srgbClr val="FF0000"/>
                </a:solidFill>
                <a:effectLst>
                  <a:outerShdw blurRad="38100" dist="38100" dir="2700000" algn="tl">
                    <a:srgbClr val="000000">
                      <a:alpha val="43137"/>
                    </a:srgbClr>
                  </a:outerShdw>
                </a:effectLst>
              </a:rPr>
              <a:t> </a:t>
            </a:r>
            <a:r>
              <a:rPr lang="en-US" altLang="en-US" sz="1900" dirty="0"/>
              <a:t>5 grams of sugar added to 100 grams of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4 </a:t>
            </a:r>
            <a:r>
              <a:rPr lang="en-US" altLang="en-US" sz="1900" dirty="0"/>
              <a:t>2 grams of sugar added to 100 grams of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3 </a:t>
            </a:r>
            <a:r>
              <a:rPr lang="en-US" altLang="en-US" sz="1900" dirty="0"/>
              <a:t>2 grams of sugar added to 50 grams of coffee </a:t>
            </a:r>
          </a:p>
        </p:txBody>
      </p:sp>
      <p:sp>
        <p:nvSpPr>
          <p:cNvPr id="126981" name="Content Placeholder 7">
            <a:extLst>
              <a:ext uri="{FF2B5EF4-FFF2-40B4-BE49-F238E27FC236}">
                <a16:creationId xmlns:a16="http://schemas.microsoft.com/office/drawing/2014/main" id="{9F51955E-3592-4E8F-B15E-6FDBCC23F5B3}"/>
              </a:ext>
            </a:extLst>
          </p:cNvPr>
          <p:cNvSpPr>
            <a:spLocks noGrp="1" noChangeArrowheads="1"/>
          </p:cNvSpPr>
          <p:nvPr>
            <p:ph sz="quarter" idx="16"/>
          </p:nvPr>
        </p:nvSpPr>
        <p:spPr>
          <a:xfrm>
            <a:off x="0" y="1376363"/>
            <a:ext cx="4249738" cy="5481637"/>
          </a:xfrm>
        </p:spPr>
        <p:txBody>
          <a:bodyPr lIns="182083" tIns="91040"/>
          <a:lstStyle/>
          <a:p>
            <a:pPr eaLnBrk="1" hangingPunct="1"/>
            <a:r>
              <a:rPr lang="en-US" altLang="en-US" sz="1900" dirty="0">
                <a:solidFill>
                  <a:srgbClr val="00B050"/>
                </a:solidFill>
              </a:rPr>
              <a:t>For each pair of coffee samples below, select the sample that contains more grams of sugar per gram of coffee.</a:t>
            </a:r>
          </a:p>
          <a:p>
            <a:pPr eaLnBrk="1" hangingPunct="1">
              <a:spcBef>
                <a:spcPts val="838"/>
              </a:spcBef>
            </a:pPr>
            <a:r>
              <a:rPr lang="en-US" altLang="en-US" sz="1900" dirty="0">
                <a:solidFill>
                  <a:srgbClr val="FF0000"/>
                </a:solidFill>
              </a:rPr>
              <a:t>5 grams of sugar added to 50 grams of coffee</a:t>
            </a:r>
          </a:p>
          <a:p>
            <a:pPr eaLnBrk="1" hangingPunct="1">
              <a:spcBef>
                <a:spcPts val="838"/>
              </a:spcBef>
            </a:pPr>
            <a:r>
              <a:rPr lang="en-US" altLang="en-US" sz="1200" dirty="0">
                <a:solidFill>
                  <a:schemeClr val="tx1"/>
                </a:solidFill>
              </a:rPr>
              <a:t>5 grams of sugar added to 100 grams of coffee </a:t>
            </a:r>
          </a:p>
          <a:p>
            <a:pPr eaLnBrk="1" hangingPunct="1">
              <a:spcBef>
                <a:spcPts val="838"/>
              </a:spcBef>
            </a:pPr>
            <a:r>
              <a:rPr lang="en-US" altLang="en-US" sz="1900" dirty="0">
                <a:solidFill>
                  <a:srgbClr val="FE8600"/>
                </a:solidFill>
              </a:rPr>
              <a:t> </a:t>
            </a:r>
          </a:p>
          <a:p>
            <a:pPr eaLnBrk="1" hangingPunct="1">
              <a:spcBef>
                <a:spcPts val="838"/>
              </a:spcBef>
            </a:pPr>
            <a:r>
              <a:rPr lang="en-US" altLang="en-US" sz="1200" dirty="0">
                <a:solidFill>
                  <a:schemeClr val="tx1"/>
                </a:solidFill>
              </a:rPr>
              <a:t>2 grams of sugar added to 50 grams of coffee </a:t>
            </a:r>
          </a:p>
          <a:p>
            <a:pPr eaLnBrk="1" hangingPunct="1">
              <a:spcBef>
                <a:spcPts val="838"/>
              </a:spcBef>
            </a:pPr>
            <a:r>
              <a:rPr lang="en-US" altLang="en-US" sz="1900" dirty="0">
                <a:solidFill>
                  <a:srgbClr val="FF0000"/>
                </a:solidFill>
              </a:rPr>
              <a:t>5 grams of sugar added to 50 grams of coffee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97C5AE9A-C6E3-4143-B144-559FCBE31FAF}"/>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a:t>
            </a:r>
            <a:r>
              <a:rPr lang="en-US" altLang="en-US">
                <a:solidFill>
                  <a:srgbClr val="FF0000"/>
                </a:solidFill>
              </a:rPr>
              <a:t>Solubility</a:t>
            </a:r>
            <a:r>
              <a:rPr lang="en-US" altLang="en-US">
                <a:solidFill>
                  <a:srgbClr val="00B0F0"/>
                </a:solidFill>
              </a:rPr>
              <a:t> &amp; </a:t>
            </a:r>
            <a:r>
              <a:rPr lang="en-US" altLang="en-US">
                <a:solidFill>
                  <a:srgbClr val="00B050"/>
                </a:solidFill>
              </a:rPr>
              <a:t>Pressure</a:t>
            </a:r>
          </a:p>
        </p:txBody>
      </p:sp>
      <p:sp>
        <p:nvSpPr>
          <p:cNvPr id="169988" name="Rectangle 2">
            <a:extLst>
              <a:ext uri="{FF2B5EF4-FFF2-40B4-BE49-F238E27FC236}">
                <a16:creationId xmlns:a16="http://schemas.microsoft.com/office/drawing/2014/main" id="{6DA0D00D-DBD8-471D-B41F-ECD06A73A2BD}"/>
              </a:ext>
            </a:extLst>
          </p:cNvPr>
          <p:cNvSpPr>
            <a:spLocks noChangeArrowheads="1"/>
          </p:cNvSpPr>
          <p:nvPr/>
        </p:nvSpPr>
        <p:spPr bwMode="auto">
          <a:xfrm>
            <a:off x="76200" y="1066800"/>
            <a:ext cx="8991600" cy="133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t>What relationship is shown between </a:t>
            </a:r>
            <a:r>
              <a:rPr lang="en-US" altLang="en-US" sz="2700" dirty="0">
                <a:solidFill>
                  <a:srgbClr val="FF0000"/>
                </a:solidFill>
                <a:effectLst>
                  <a:outerShdw blurRad="38100" dist="38100" dir="2700000" algn="tl">
                    <a:srgbClr val="000000">
                      <a:alpha val="43137"/>
                    </a:srgbClr>
                  </a:outerShdw>
                </a:effectLst>
              </a:rPr>
              <a:t>solubility (</a:t>
            </a:r>
            <a:r>
              <a:rPr lang="en-US" altLang="en-US" sz="2700" i="1" dirty="0">
                <a:solidFill>
                  <a:srgbClr val="FF0000"/>
                </a:solidFill>
                <a:effectLst>
                  <a:outerShdw blurRad="38100" dist="38100" dir="2700000" algn="tl">
                    <a:srgbClr val="000000">
                      <a:alpha val="43137"/>
                    </a:srgbClr>
                  </a:outerShdw>
                </a:effectLst>
              </a:rPr>
              <a:t>S</a:t>
            </a:r>
            <a:r>
              <a:rPr lang="en-US" altLang="en-US" sz="2700" dirty="0">
                <a:solidFill>
                  <a:srgbClr val="FF0000"/>
                </a:solidFill>
                <a:effectLst>
                  <a:outerShdw blurRad="38100" dist="38100" dir="2700000" algn="tl">
                    <a:srgbClr val="000000">
                      <a:alpha val="43137"/>
                    </a:srgbClr>
                  </a:outerShdw>
                </a:effectLst>
              </a:rPr>
              <a:t>)</a:t>
            </a:r>
            <a:r>
              <a:rPr lang="en-US" altLang="en-US" sz="2700" dirty="0">
                <a:solidFill>
                  <a:srgbClr val="FF0000"/>
                </a:solidFill>
              </a:rPr>
              <a:t> </a:t>
            </a:r>
            <a:r>
              <a:rPr lang="en-US" altLang="en-US" sz="2700" dirty="0"/>
              <a:t>of a gas in a liquid and the </a:t>
            </a:r>
            <a:r>
              <a:rPr lang="en-US" altLang="en-US" sz="2700" dirty="0">
                <a:solidFill>
                  <a:srgbClr val="00B050"/>
                </a:solidFill>
                <a:effectLst>
                  <a:outerShdw blurRad="38100" dist="38100" dir="2700000" algn="tl">
                    <a:srgbClr val="000000">
                      <a:alpha val="43137"/>
                    </a:srgbClr>
                  </a:outerShdw>
                </a:effectLst>
              </a:rPr>
              <a:t>pressure (</a:t>
            </a:r>
            <a:r>
              <a:rPr lang="en-US" altLang="en-US" sz="2700" i="1" dirty="0">
                <a:solidFill>
                  <a:srgbClr val="00B050"/>
                </a:solidFill>
                <a:effectLst>
                  <a:outerShdw blurRad="38100" dist="38100" dir="2700000" algn="tl">
                    <a:srgbClr val="000000">
                      <a:alpha val="43137"/>
                    </a:srgbClr>
                  </a:outerShdw>
                </a:effectLst>
              </a:rPr>
              <a:t>P</a:t>
            </a:r>
            <a:r>
              <a:rPr lang="en-US" altLang="en-US" sz="2700" dirty="0">
                <a:solidFill>
                  <a:srgbClr val="00B050"/>
                </a:solidFill>
                <a:effectLst>
                  <a:outerShdw blurRad="38100" dist="38100" dir="2700000" algn="tl">
                    <a:srgbClr val="000000">
                      <a:alpha val="43137"/>
                    </a:srgbClr>
                  </a:outerShdw>
                </a:effectLst>
              </a:rPr>
              <a:t>)</a:t>
            </a:r>
            <a:r>
              <a:rPr lang="en-US" altLang="en-US" sz="2700" dirty="0"/>
              <a:t> of the gas above the liquid at a given temperature? </a:t>
            </a:r>
          </a:p>
        </p:txBody>
      </p:sp>
      <p:pic>
        <p:nvPicPr>
          <p:cNvPr id="2" name="Picture 1">
            <a:extLst>
              <a:ext uri="{FF2B5EF4-FFF2-40B4-BE49-F238E27FC236}">
                <a16:creationId xmlns:a16="http://schemas.microsoft.com/office/drawing/2014/main" id="{2651F89E-3984-4CCD-94A8-B8C99E207211}"/>
              </a:ext>
            </a:extLst>
          </p:cNvPr>
          <p:cNvPicPr>
            <a:picLocks noChangeAspect="1"/>
          </p:cNvPicPr>
          <p:nvPr/>
        </p:nvPicPr>
        <p:blipFill>
          <a:blip r:embed="rId2"/>
          <a:stretch>
            <a:fillRect/>
          </a:stretch>
        </p:blipFill>
        <p:spPr>
          <a:xfrm>
            <a:off x="1371600" y="2421514"/>
            <a:ext cx="6553200" cy="4284086"/>
          </a:xfrm>
          <a:prstGeom prst="rect">
            <a:avLst/>
          </a:prstGeom>
        </p:spPr>
      </p:pic>
      <p:pic>
        <p:nvPicPr>
          <p:cNvPr id="7" name="Picture 5" descr="think_about_it-01.eps">
            <a:extLst>
              <a:ext uri="{FF2B5EF4-FFF2-40B4-BE49-F238E27FC236}">
                <a16:creationId xmlns:a16="http://schemas.microsoft.com/office/drawing/2014/main" id="{326022D3-F4A9-4F09-9A41-42BB290ED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195713"/>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97C5AE9A-C6E3-4143-B144-559FCBE31FAF}"/>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a:t>
            </a:r>
            <a:r>
              <a:rPr lang="en-US" altLang="en-US">
                <a:solidFill>
                  <a:srgbClr val="FF0000"/>
                </a:solidFill>
              </a:rPr>
              <a:t>Solubility</a:t>
            </a:r>
            <a:r>
              <a:rPr lang="en-US" altLang="en-US">
                <a:solidFill>
                  <a:srgbClr val="00B0F0"/>
                </a:solidFill>
              </a:rPr>
              <a:t> &amp; </a:t>
            </a:r>
            <a:r>
              <a:rPr lang="en-US" altLang="en-US">
                <a:solidFill>
                  <a:srgbClr val="00B050"/>
                </a:solidFill>
              </a:rPr>
              <a:t>Pressure</a:t>
            </a:r>
          </a:p>
        </p:txBody>
      </p:sp>
      <p:pic>
        <p:nvPicPr>
          <p:cNvPr id="169987" name="Picture 2">
            <a:extLst>
              <a:ext uri="{FF2B5EF4-FFF2-40B4-BE49-F238E27FC236}">
                <a16:creationId xmlns:a16="http://schemas.microsoft.com/office/drawing/2014/main" id="{DA2AA0B3-C446-4E46-B69F-B09BD7A6C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114800"/>
            <a:ext cx="3503613"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88" name="Rectangle 2">
            <a:extLst>
              <a:ext uri="{FF2B5EF4-FFF2-40B4-BE49-F238E27FC236}">
                <a16:creationId xmlns:a16="http://schemas.microsoft.com/office/drawing/2014/main" id="{6DA0D00D-DBD8-471D-B41F-ECD06A73A2BD}"/>
              </a:ext>
            </a:extLst>
          </p:cNvPr>
          <p:cNvSpPr>
            <a:spLocks noChangeArrowheads="1"/>
          </p:cNvSpPr>
          <p:nvPr/>
        </p:nvSpPr>
        <p:spPr bwMode="auto">
          <a:xfrm>
            <a:off x="76200" y="1066800"/>
            <a:ext cx="89916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t>The </a:t>
            </a:r>
            <a:r>
              <a:rPr lang="en-US" altLang="en-US" sz="2700" dirty="0">
                <a:solidFill>
                  <a:srgbClr val="FF0000"/>
                </a:solidFill>
                <a:effectLst>
                  <a:outerShdw blurRad="38100" dist="38100" dir="2700000" algn="tl">
                    <a:srgbClr val="000000">
                      <a:alpha val="43137"/>
                    </a:srgbClr>
                  </a:outerShdw>
                </a:effectLst>
              </a:rPr>
              <a:t>solubility (</a:t>
            </a:r>
            <a:r>
              <a:rPr lang="en-US" altLang="en-US" sz="2700" i="1" dirty="0">
                <a:solidFill>
                  <a:srgbClr val="FF0000"/>
                </a:solidFill>
                <a:effectLst>
                  <a:outerShdw blurRad="38100" dist="38100" dir="2700000" algn="tl">
                    <a:srgbClr val="000000">
                      <a:alpha val="43137"/>
                    </a:srgbClr>
                  </a:outerShdw>
                </a:effectLst>
              </a:rPr>
              <a:t>S</a:t>
            </a:r>
            <a:r>
              <a:rPr lang="en-US" altLang="en-US" sz="2700" dirty="0">
                <a:solidFill>
                  <a:srgbClr val="FF0000"/>
                </a:solidFill>
                <a:effectLst>
                  <a:outerShdw blurRad="38100" dist="38100" dir="2700000" algn="tl">
                    <a:srgbClr val="000000">
                      <a:alpha val="43137"/>
                    </a:srgbClr>
                  </a:outerShdw>
                </a:effectLst>
              </a:rPr>
              <a:t>)</a:t>
            </a:r>
            <a:r>
              <a:rPr lang="en-US" altLang="en-US" sz="2700" dirty="0">
                <a:solidFill>
                  <a:srgbClr val="FF0000"/>
                </a:solidFill>
              </a:rPr>
              <a:t> </a:t>
            </a:r>
            <a:r>
              <a:rPr lang="en-US" altLang="en-US" sz="2700" dirty="0"/>
              <a:t>of a gas in a liquid is </a:t>
            </a:r>
            <a:r>
              <a:rPr lang="en-US" altLang="en-US" sz="2700" dirty="0">
                <a:solidFill>
                  <a:srgbClr val="FF00FF"/>
                </a:solidFill>
                <a:effectLst>
                  <a:outerShdw blurRad="38100" dist="38100" dir="2700000" algn="tl">
                    <a:srgbClr val="000000">
                      <a:alpha val="43137"/>
                    </a:srgbClr>
                  </a:outerShdw>
                </a:effectLst>
              </a:rPr>
              <a:t>directly</a:t>
            </a:r>
            <a:r>
              <a:rPr lang="en-US" altLang="en-US" sz="2700" dirty="0"/>
              <a:t> proportional to the </a:t>
            </a:r>
            <a:r>
              <a:rPr lang="en-US" altLang="en-US" sz="2700" dirty="0">
                <a:solidFill>
                  <a:srgbClr val="00B050"/>
                </a:solidFill>
                <a:effectLst>
                  <a:outerShdw blurRad="38100" dist="38100" dir="2700000" algn="tl">
                    <a:srgbClr val="000000">
                      <a:alpha val="43137"/>
                    </a:srgbClr>
                  </a:outerShdw>
                </a:effectLst>
              </a:rPr>
              <a:t>pressure (</a:t>
            </a:r>
            <a:r>
              <a:rPr lang="en-US" altLang="en-US" sz="2700" i="1" dirty="0">
                <a:solidFill>
                  <a:srgbClr val="00B050"/>
                </a:solidFill>
                <a:effectLst>
                  <a:outerShdw blurRad="38100" dist="38100" dir="2700000" algn="tl">
                    <a:srgbClr val="000000">
                      <a:alpha val="43137"/>
                    </a:srgbClr>
                  </a:outerShdw>
                </a:effectLst>
              </a:rPr>
              <a:t>P</a:t>
            </a:r>
            <a:r>
              <a:rPr lang="en-US" altLang="en-US" sz="2700" dirty="0">
                <a:solidFill>
                  <a:srgbClr val="00B050"/>
                </a:solidFill>
                <a:effectLst>
                  <a:outerShdw blurRad="38100" dist="38100" dir="2700000" algn="tl">
                    <a:srgbClr val="000000">
                      <a:alpha val="43137"/>
                    </a:srgbClr>
                  </a:outerShdw>
                </a:effectLst>
              </a:rPr>
              <a:t>)</a:t>
            </a:r>
            <a:r>
              <a:rPr lang="en-US" altLang="en-US" sz="2700" dirty="0"/>
              <a:t> of the gas above the liquid at a given temperature. </a:t>
            </a:r>
          </a:p>
          <a:p>
            <a:pPr eaLnBrk="1" hangingPunct="1">
              <a:spcBef>
                <a:spcPts val="1200"/>
              </a:spcBef>
            </a:pPr>
            <a:r>
              <a:rPr lang="en-US" altLang="en-US" sz="2700" dirty="0">
                <a:solidFill>
                  <a:srgbClr val="00B050"/>
                </a:solidFill>
                <a:effectLst>
                  <a:outerShdw blurRad="38100" dist="38100" dir="2700000" algn="tl">
                    <a:srgbClr val="000000">
                      <a:alpha val="43137"/>
                    </a:srgbClr>
                  </a:outerShdw>
                </a:effectLst>
              </a:rPr>
              <a:t>As the pressure of the gas above the liquid increases</a:t>
            </a:r>
            <a:r>
              <a:rPr lang="en-US" altLang="en-US" sz="2700" dirty="0">
                <a:effectLst>
                  <a:outerShdw blurRad="38100" dist="38100" dir="2700000" algn="tl">
                    <a:srgbClr val="000000">
                      <a:alpha val="43137"/>
                    </a:srgbClr>
                  </a:outerShdw>
                </a:effectLst>
              </a:rPr>
              <a:t>, </a:t>
            </a:r>
            <a:r>
              <a:rPr lang="en-US" altLang="en-US" sz="2700" dirty="0">
                <a:solidFill>
                  <a:srgbClr val="FF0000"/>
                </a:solidFill>
                <a:effectLst>
                  <a:outerShdw blurRad="38100" dist="38100" dir="2700000" algn="tl">
                    <a:srgbClr val="000000">
                      <a:alpha val="43137"/>
                    </a:srgbClr>
                  </a:outerShdw>
                </a:effectLst>
              </a:rPr>
              <a:t>the solubility of the gas increases</a:t>
            </a:r>
            <a:r>
              <a:rPr lang="en-US" altLang="en-US" sz="2700" dirty="0">
                <a:effectLst>
                  <a:outerShdw blurRad="38100" dist="38100" dir="2700000" algn="tl">
                    <a:srgbClr val="000000">
                      <a:alpha val="43137"/>
                    </a:srgbClr>
                  </a:outerShdw>
                </a:effectLst>
              </a:rPr>
              <a:t>.</a:t>
            </a:r>
          </a:p>
          <a:p>
            <a:pPr eaLnBrk="1" hangingPunct="1">
              <a:spcBef>
                <a:spcPts val="1200"/>
              </a:spcBef>
            </a:pPr>
            <a:r>
              <a:rPr lang="en-US" altLang="en-US" sz="2700" dirty="0">
                <a:solidFill>
                  <a:srgbClr val="00B050"/>
                </a:solidFill>
                <a:effectLst>
                  <a:outerShdw blurRad="38100" dist="38100" dir="2700000" algn="tl">
                    <a:srgbClr val="000000">
                      <a:alpha val="43137"/>
                    </a:srgbClr>
                  </a:outerShdw>
                </a:effectLst>
              </a:rPr>
              <a:t>As the pressure of the gas decreases</a:t>
            </a:r>
            <a:r>
              <a:rPr lang="en-US" altLang="en-US" sz="2700" dirty="0">
                <a:effectLst>
                  <a:outerShdw blurRad="38100" dist="38100" dir="2700000" algn="tl">
                    <a:srgbClr val="000000">
                      <a:alpha val="43137"/>
                    </a:srgbClr>
                  </a:outerShdw>
                </a:effectLst>
              </a:rPr>
              <a:t>, </a:t>
            </a:r>
            <a:r>
              <a:rPr lang="en-US" altLang="en-US" sz="2700" dirty="0">
                <a:solidFill>
                  <a:srgbClr val="FF0000"/>
                </a:solidFill>
                <a:effectLst>
                  <a:outerShdw blurRad="38100" dist="38100" dir="2700000" algn="tl">
                    <a:srgbClr val="000000">
                      <a:alpha val="43137"/>
                    </a:srgbClr>
                  </a:outerShdw>
                </a:effectLst>
              </a:rPr>
              <a:t>the solubility of the gas decreases</a:t>
            </a:r>
            <a:r>
              <a:rPr lang="en-US" altLang="en-US" sz="2700" dirty="0">
                <a:effectLst>
                  <a:outerShdw blurRad="38100" dist="38100" dir="2700000" algn="tl">
                    <a:srgbClr val="000000">
                      <a:alpha val="43137"/>
                    </a:srgbClr>
                  </a:outerShdw>
                </a:effectLst>
              </a:rPr>
              <a:t>.</a:t>
            </a:r>
          </a:p>
        </p:txBody>
      </p:sp>
      <p:sp>
        <p:nvSpPr>
          <p:cNvPr id="169989" name="Rectangle 1">
            <a:extLst>
              <a:ext uri="{FF2B5EF4-FFF2-40B4-BE49-F238E27FC236}">
                <a16:creationId xmlns:a16="http://schemas.microsoft.com/office/drawing/2014/main" id="{A2257057-64FD-4D04-A58B-B22BD920916B}"/>
              </a:ext>
            </a:extLst>
          </p:cNvPr>
          <p:cNvSpPr>
            <a:spLocks noChangeArrowheads="1"/>
          </p:cNvSpPr>
          <p:nvPr/>
        </p:nvSpPr>
        <p:spPr bwMode="auto">
          <a:xfrm>
            <a:off x="76200" y="4906963"/>
            <a:ext cx="3581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i="1">
                <a:latin typeface="Times New Roman" panose="02020603050405020304" pitchFamily="18" charset="0"/>
                <a:cs typeface="Times New Roman" panose="02020603050405020304" pitchFamily="18" charset="0"/>
              </a:rPr>
              <a:t>Calculations using this equation are </a:t>
            </a:r>
            <a:r>
              <a:rPr lang="en-US" altLang="en-US" sz="2400" b="1" i="1" u="sng">
                <a:solidFill>
                  <a:srgbClr val="FFFF00"/>
                </a:solidFill>
                <a:latin typeface="Times New Roman" panose="02020603050405020304" pitchFamily="18" charset="0"/>
                <a:cs typeface="Times New Roman" panose="02020603050405020304" pitchFamily="18" charset="0"/>
              </a:rPr>
              <a:t>enrichment</a:t>
            </a:r>
            <a:r>
              <a:rPr lang="en-US" altLang="en-US" sz="2400" i="1">
                <a:latin typeface="Times New Roman" panose="02020603050405020304" pitchFamily="18" charset="0"/>
                <a:cs typeface="Times New Roman" panose="02020603050405020304" pitchFamily="18" charset="0"/>
              </a:rPr>
              <a:t>. They will not be assessed on your test, except for bonus.</a:t>
            </a:r>
          </a:p>
        </p:txBody>
      </p:sp>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7713BB99-A2F4-4DA1-A2A6-1AD05A15CD2A}"/>
              </a:ext>
            </a:extLst>
          </p:cNvPr>
          <p:cNvSpPr>
            <a:spLocks noGrp="1" noChangeArrowheads="1"/>
          </p:cNvSpPr>
          <p:nvPr>
            <p:ph type="title"/>
          </p:nvPr>
        </p:nvSpPr>
        <p:spPr>
          <a:xfrm>
            <a:off x="76200" y="0"/>
            <a:ext cx="8915400" cy="1143000"/>
          </a:xfrm>
        </p:spPr>
        <p:txBody>
          <a:bodyPr/>
          <a:lstStyle/>
          <a:p>
            <a:r>
              <a:rPr lang="en-US" altLang="en-US" dirty="0">
                <a:solidFill>
                  <a:srgbClr val="00B0F0"/>
                </a:solidFill>
                <a:effectLst>
                  <a:outerShdw blurRad="38100" dist="38100" dir="2700000" algn="tl">
                    <a:srgbClr val="000000">
                      <a:alpha val="43137"/>
                    </a:srgbClr>
                  </a:outerShdw>
                </a:effectLst>
              </a:rPr>
              <a:t>Henry’s Law: </a:t>
            </a:r>
            <a:r>
              <a:rPr lang="en-US" altLang="en-US" dirty="0">
                <a:solidFill>
                  <a:srgbClr val="FF0000"/>
                </a:solidFill>
                <a:effectLst>
                  <a:outerShdw blurRad="38100" dist="38100" dir="2700000" algn="tl">
                    <a:srgbClr val="000000">
                      <a:alpha val="43137"/>
                    </a:srgbClr>
                  </a:outerShdw>
                </a:effectLst>
              </a:rPr>
              <a:t>Solubility</a:t>
            </a:r>
            <a:r>
              <a:rPr lang="en-US" altLang="en-US" dirty="0">
                <a:solidFill>
                  <a:srgbClr val="00B0F0"/>
                </a:solidFill>
                <a:effectLst>
                  <a:outerShdw blurRad="38100" dist="38100" dir="2700000" algn="tl">
                    <a:srgbClr val="000000">
                      <a:alpha val="43137"/>
                    </a:srgbClr>
                  </a:outerShdw>
                </a:effectLst>
              </a:rPr>
              <a:t> &amp; </a:t>
            </a:r>
            <a:r>
              <a:rPr lang="en-US" altLang="en-US" dirty="0">
                <a:solidFill>
                  <a:srgbClr val="00B050"/>
                </a:solidFill>
                <a:effectLst>
                  <a:outerShdw blurRad="38100" dist="38100" dir="2700000" algn="tl">
                    <a:srgbClr val="000000">
                      <a:alpha val="43137"/>
                    </a:srgbClr>
                  </a:outerShdw>
                </a:effectLst>
              </a:rPr>
              <a:t>Pressure</a:t>
            </a:r>
          </a:p>
        </p:txBody>
      </p:sp>
      <p:sp>
        <p:nvSpPr>
          <p:cNvPr id="171011" name="Rectangle 2">
            <a:extLst>
              <a:ext uri="{FF2B5EF4-FFF2-40B4-BE49-F238E27FC236}">
                <a16:creationId xmlns:a16="http://schemas.microsoft.com/office/drawing/2014/main" id="{11AC001E-A7EE-44CA-B298-F570F77F04A7}"/>
              </a:ext>
            </a:extLst>
          </p:cNvPr>
          <p:cNvSpPr>
            <a:spLocks noChangeArrowheads="1"/>
          </p:cNvSpPr>
          <p:nvPr/>
        </p:nvSpPr>
        <p:spPr bwMode="auto">
          <a:xfrm>
            <a:off x="76200" y="1066800"/>
            <a:ext cx="8991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solidFill>
                  <a:srgbClr val="7030A0"/>
                </a:solidFill>
              </a:rPr>
              <a:t>Carbonated beverages contain large amounts of carbon dioxide (CO</a:t>
            </a:r>
            <a:r>
              <a:rPr lang="en-US" altLang="en-US" sz="2700" baseline="-25000" dirty="0">
                <a:solidFill>
                  <a:srgbClr val="7030A0"/>
                </a:solidFill>
              </a:rPr>
              <a:t>2 (g)</a:t>
            </a:r>
            <a:r>
              <a:rPr lang="en-US" altLang="en-US" sz="2700" dirty="0">
                <a:solidFill>
                  <a:srgbClr val="7030A0"/>
                </a:solidFill>
              </a:rPr>
              <a:t>) dissolved in water. </a:t>
            </a:r>
          </a:p>
          <a:p>
            <a:pPr eaLnBrk="1" hangingPunct="1">
              <a:spcBef>
                <a:spcPts val="1200"/>
              </a:spcBef>
            </a:pPr>
            <a:r>
              <a:rPr lang="en-US" altLang="en-US" sz="2700" dirty="0">
                <a:solidFill>
                  <a:srgbClr val="000000"/>
                </a:solidFill>
              </a:rPr>
              <a:t>The drinks are bottled under a </a:t>
            </a:r>
            <a:r>
              <a:rPr lang="en-US" altLang="en-US" sz="2700" dirty="0">
                <a:solidFill>
                  <a:srgbClr val="00B050"/>
                </a:solidFill>
                <a:effectLst>
                  <a:outerShdw blurRad="38100" dist="38100" dir="2700000" algn="tl">
                    <a:srgbClr val="000000">
                      <a:alpha val="43137"/>
                    </a:srgbClr>
                  </a:outerShdw>
                </a:effectLst>
              </a:rPr>
              <a:t>high pressure </a:t>
            </a:r>
            <a:r>
              <a:rPr lang="en-US" altLang="en-US" sz="2700" dirty="0">
                <a:solidFill>
                  <a:srgbClr val="000000"/>
                </a:solidFill>
              </a:rPr>
              <a:t>of CO</a:t>
            </a:r>
            <a:r>
              <a:rPr lang="en-US" altLang="en-US" sz="2700" baseline="-25000" dirty="0">
                <a:solidFill>
                  <a:srgbClr val="000000"/>
                </a:solidFill>
              </a:rPr>
              <a:t>2</a:t>
            </a:r>
            <a:r>
              <a:rPr lang="en-US" altLang="en-US" sz="2700" dirty="0">
                <a:solidFill>
                  <a:srgbClr val="000000"/>
                </a:solidFill>
              </a:rPr>
              <a:t> gas, which </a:t>
            </a:r>
            <a:r>
              <a:rPr lang="en-US" altLang="en-US" sz="2700" dirty="0">
                <a:solidFill>
                  <a:srgbClr val="FF0000"/>
                </a:solidFill>
                <a:effectLst>
                  <a:outerShdw blurRad="38100" dist="38100" dir="2700000" algn="tl">
                    <a:srgbClr val="000000">
                      <a:alpha val="43137"/>
                    </a:srgbClr>
                  </a:outerShdw>
                </a:effectLst>
              </a:rPr>
              <a:t>INCREASES solubility </a:t>
            </a:r>
            <a:r>
              <a:rPr lang="en-US" altLang="en-US" sz="2700" dirty="0">
                <a:solidFill>
                  <a:srgbClr val="000000"/>
                </a:solidFill>
              </a:rPr>
              <a:t>of the gas in solution.</a:t>
            </a:r>
          </a:p>
        </p:txBody>
      </p:sp>
      <p:pic>
        <p:nvPicPr>
          <p:cNvPr id="171012" name="Picture 7" descr="0132525763_A477a">
            <a:extLst>
              <a:ext uri="{FF2B5EF4-FFF2-40B4-BE49-F238E27FC236}">
                <a16:creationId xmlns:a16="http://schemas.microsoft.com/office/drawing/2014/main" id="{46BC7727-C37D-41EE-8CF4-1B7DB4EA0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63" r="13963"/>
          <a:stretch>
            <a:fillRect/>
          </a:stretch>
        </p:blipFill>
        <p:spPr bwMode="auto">
          <a:xfrm>
            <a:off x="5562600" y="3028950"/>
            <a:ext cx="34988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Rectangle 3">
            <a:extLst>
              <a:ext uri="{FF2B5EF4-FFF2-40B4-BE49-F238E27FC236}">
                <a16:creationId xmlns:a16="http://schemas.microsoft.com/office/drawing/2014/main" id="{C4F825C7-2BA9-41D6-82BE-69A5F871F045}"/>
              </a:ext>
            </a:extLst>
          </p:cNvPr>
          <p:cNvSpPr>
            <a:spLocks noChangeArrowheads="1"/>
          </p:cNvSpPr>
          <p:nvPr/>
        </p:nvSpPr>
        <p:spPr bwMode="auto">
          <a:xfrm>
            <a:off x="92075" y="3187700"/>
            <a:ext cx="5546725" cy="273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spcBef>
                <a:spcPts val="1200"/>
              </a:spcBef>
            </a:pPr>
            <a:r>
              <a:rPr lang="en-US" altLang="en-US" sz="2700" dirty="0">
                <a:solidFill>
                  <a:srgbClr val="000000"/>
                </a:solidFill>
              </a:rPr>
              <a:t>When the container is opened, the </a:t>
            </a:r>
            <a:r>
              <a:rPr lang="en-US" altLang="en-US" sz="2700" dirty="0">
                <a:solidFill>
                  <a:srgbClr val="00B050"/>
                </a:solidFill>
                <a:effectLst>
                  <a:outerShdw blurRad="38100" dist="38100" dir="2700000" algn="tl">
                    <a:srgbClr val="000000">
                      <a:alpha val="43137"/>
                    </a:srgbClr>
                  </a:outerShdw>
                </a:effectLst>
              </a:rPr>
              <a:t>pressure</a:t>
            </a:r>
            <a:r>
              <a:rPr lang="en-US" altLang="en-US" sz="2700" dirty="0">
                <a:solidFill>
                  <a:srgbClr val="000000"/>
                </a:solidFill>
              </a:rPr>
              <a:t> of CO</a:t>
            </a:r>
            <a:r>
              <a:rPr lang="en-US" altLang="en-US" sz="2700" baseline="-25000" dirty="0">
                <a:solidFill>
                  <a:srgbClr val="000000"/>
                </a:solidFill>
              </a:rPr>
              <a:t>2</a:t>
            </a:r>
            <a:r>
              <a:rPr lang="en-US" altLang="en-US" sz="2700" dirty="0">
                <a:solidFill>
                  <a:srgbClr val="000000"/>
                </a:solidFill>
              </a:rPr>
              <a:t> above the liquid </a:t>
            </a:r>
            <a:r>
              <a:rPr lang="en-US" altLang="en-US" sz="2700" dirty="0">
                <a:solidFill>
                  <a:srgbClr val="00B050"/>
                </a:solidFill>
                <a:effectLst>
                  <a:outerShdw blurRad="38100" dist="38100" dir="2700000" algn="tl">
                    <a:srgbClr val="000000">
                      <a:alpha val="43137"/>
                    </a:srgbClr>
                  </a:outerShdw>
                </a:effectLst>
              </a:rPr>
              <a:t>decreases</a:t>
            </a:r>
            <a:r>
              <a:rPr lang="en-US" altLang="en-US" sz="2700" dirty="0">
                <a:solidFill>
                  <a:srgbClr val="000000"/>
                </a:solidFill>
              </a:rPr>
              <a:t>.</a:t>
            </a:r>
          </a:p>
          <a:p>
            <a:pPr eaLnBrk="1" hangingPunct="1">
              <a:spcBef>
                <a:spcPts val="1200"/>
              </a:spcBef>
            </a:pPr>
            <a:r>
              <a:rPr lang="en-US" altLang="en-US" sz="2700" dirty="0">
                <a:solidFill>
                  <a:srgbClr val="7030A0"/>
                </a:solidFill>
              </a:rPr>
              <a:t>Immediately, bubbles of CO</a:t>
            </a:r>
            <a:r>
              <a:rPr lang="en-US" altLang="en-US" sz="2700" baseline="-25000" dirty="0">
                <a:solidFill>
                  <a:srgbClr val="7030A0"/>
                </a:solidFill>
              </a:rPr>
              <a:t>2</a:t>
            </a:r>
            <a:r>
              <a:rPr lang="en-US" altLang="en-US" sz="2700" dirty="0">
                <a:solidFill>
                  <a:srgbClr val="7030A0"/>
                </a:solidFill>
              </a:rPr>
              <a:t> form in the liquid &amp; escape from the bottle [</a:t>
            </a:r>
            <a:r>
              <a:rPr lang="en-US" altLang="en-US" sz="2700" dirty="0">
                <a:solidFill>
                  <a:srgbClr val="FF0000"/>
                </a:solidFill>
                <a:effectLst>
                  <a:outerShdw blurRad="38100" dist="38100" dir="2700000" algn="tl">
                    <a:srgbClr val="000000">
                      <a:alpha val="43137"/>
                    </a:srgbClr>
                  </a:outerShdw>
                </a:effectLst>
              </a:rPr>
              <a:t>Solubility DECREASES</a:t>
            </a:r>
            <a:r>
              <a:rPr lang="en-US" altLang="en-US" sz="2700" dirty="0">
                <a:solidFill>
                  <a:srgbClr val="7030A0"/>
                </a:solidFill>
              </a:rPr>
              <a:t>].</a:t>
            </a:r>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C64D52A9-3A46-4CD6-BA34-D87C0AB3C0F9}"/>
              </a:ext>
            </a:extLst>
          </p:cNvPr>
          <p:cNvSpPr>
            <a:spLocks noGrp="1" noChangeArrowheads="1"/>
          </p:cNvSpPr>
          <p:nvPr>
            <p:ph type="title"/>
          </p:nvPr>
        </p:nvSpPr>
        <p:spPr>
          <a:xfrm>
            <a:off x="76200" y="0"/>
            <a:ext cx="8915400" cy="457200"/>
          </a:xfrm>
        </p:spPr>
        <p:txBody>
          <a:bodyPr/>
          <a:lstStyle/>
          <a:p>
            <a:r>
              <a:rPr lang="en-US" altLang="en-US" sz="2000" dirty="0">
                <a:solidFill>
                  <a:srgbClr val="00B0F0"/>
                </a:solidFill>
                <a:effectLst>
                  <a:outerShdw blurRad="38100" dist="38100" dir="2700000" algn="tl">
                    <a:srgbClr val="000000">
                      <a:alpha val="43137"/>
                    </a:srgbClr>
                  </a:outerShdw>
                </a:effectLst>
              </a:rPr>
              <a:t>Henry’s Law: </a:t>
            </a:r>
            <a:r>
              <a:rPr lang="en-US" altLang="en-US" sz="2000" dirty="0">
                <a:solidFill>
                  <a:srgbClr val="FF0000"/>
                </a:solidFill>
                <a:effectLst>
                  <a:outerShdw blurRad="38100" dist="38100" dir="2700000" algn="tl">
                    <a:srgbClr val="000000">
                      <a:alpha val="43137"/>
                    </a:srgbClr>
                  </a:outerShdw>
                </a:effectLst>
              </a:rPr>
              <a:t>Solubility</a:t>
            </a:r>
            <a:r>
              <a:rPr lang="en-US" altLang="en-US" sz="2000" dirty="0">
                <a:solidFill>
                  <a:srgbClr val="00B0F0"/>
                </a:solidFill>
                <a:effectLst>
                  <a:outerShdw blurRad="38100" dist="38100" dir="2700000" algn="tl">
                    <a:srgbClr val="000000">
                      <a:alpha val="43137"/>
                    </a:srgbClr>
                  </a:outerShdw>
                </a:effectLst>
              </a:rPr>
              <a:t> &amp; </a:t>
            </a:r>
            <a:r>
              <a:rPr lang="en-US" altLang="en-US" sz="2000" dirty="0">
                <a:solidFill>
                  <a:srgbClr val="00B050"/>
                </a:solidFill>
                <a:effectLst>
                  <a:outerShdw blurRad="38100" dist="38100" dir="2700000" algn="tl">
                    <a:srgbClr val="000000">
                      <a:alpha val="43137"/>
                    </a:srgbClr>
                  </a:outerShdw>
                </a:effectLst>
              </a:rPr>
              <a:t>Pressure</a:t>
            </a:r>
          </a:p>
        </p:txBody>
      </p:sp>
      <p:sp>
        <p:nvSpPr>
          <p:cNvPr id="172035" name="Rectangle 2">
            <a:extLst>
              <a:ext uri="{FF2B5EF4-FFF2-40B4-BE49-F238E27FC236}">
                <a16:creationId xmlns:a16="http://schemas.microsoft.com/office/drawing/2014/main" id="{F367BC4D-B637-4A34-B34A-B9D304C692FC}"/>
              </a:ext>
            </a:extLst>
          </p:cNvPr>
          <p:cNvSpPr>
            <a:spLocks noChangeArrowheads="1"/>
          </p:cNvSpPr>
          <p:nvPr/>
        </p:nvSpPr>
        <p:spPr bwMode="auto">
          <a:xfrm>
            <a:off x="228600" y="877887"/>
            <a:ext cx="3962400" cy="546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0" tIns="45520" rIns="91040" bIns="45520">
            <a:spAutoFit/>
          </a:bodyPr>
          <a:lstStyle/>
          <a:p>
            <a:pPr eaLnBrk="1" hangingPunct="1"/>
            <a:r>
              <a:rPr lang="en-US" altLang="en-US" sz="3600" dirty="0">
                <a:solidFill>
                  <a:srgbClr val="FFFF00"/>
                </a:solidFill>
                <a:effectLst>
                  <a:outerShdw blurRad="38100" dist="38100" dir="2700000" algn="tl">
                    <a:srgbClr val="000000">
                      <a:alpha val="43137"/>
                    </a:srgbClr>
                  </a:outerShdw>
                </a:effectLst>
              </a:rPr>
              <a:t>AEROSOL CANS</a:t>
            </a:r>
          </a:p>
          <a:p>
            <a:pPr eaLnBrk="1" hangingPunct="1">
              <a:spcBef>
                <a:spcPts val="600"/>
              </a:spcBef>
            </a:pPr>
            <a:r>
              <a:rPr lang="en-US" altLang="en-US" sz="2800" dirty="0"/>
              <a:t>The "head space" of the aerosol can is filled with highly pressurized gas dissolved in the product. When the nozzle is depressed, the </a:t>
            </a:r>
            <a:r>
              <a:rPr lang="en-US" altLang="en-US" sz="2800" dirty="0">
                <a:solidFill>
                  <a:srgbClr val="00B050"/>
                </a:solidFill>
                <a:effectLst>
                  <a:outerShdw blurRad="38100" dist="38100" dir="2700000" algn="tl">
                    <a:srgbClr val="000000">
                      <a:alpha val="43137"/>
                    </a:srgbClr>
                  </a:outerShdw>
                </a:effectLst>
              </a:rPr>
              <a:t>pressure DECREASES </a:t>
            </a:r>
            <a:r>
              <a:rPr lang="en-US" altLang="en-US" sz="2800" dirty="0"/>
              <a:t>so </a:t>
            </a:r>
            <a:r>
              <a:rPr lang="en-US" altLang="en-US" sz="2800" dirty="0">
                <a:solidFill>
                  <a:srgbClr val="FF0000"/>
                </a:solidFill>
                <a:effectLst>
                  <a:outerShdw blurRad="38100" dist="38100" dir="2700000" algn="tl">
                    <a:srgbClr val="000000">
                      <a:alpha val="43137"/>
                    </a:srgbClr>
                  </a:outerShdw>
                </a:effectLst>
              </a:rPr>
              <a:t>solubility</a:t>
            </a:r>
            <a:r>
              <a:rPr lang="en-US" altLang="en-US" sz="2800" dirty="0"/>
              <a:t> of the gas also </a:t>
            </a:r>
            <a:r>
              <a:rPr lang="en-US" altLang="en-US" sz="2800" dirty="0">
                <a:solidFill>
                  <a:srgbClr val="FF0000"/>
                </a:solidFill>
                <a:effectLst>
                  <a:outerShdw blurRad="38100" dist="38100" dir="2700000" algn="tl">
                    <a:srgbClr val="000000">
                      <a:alpha val="43137"/>
                    </a:srgbClr>
                  </a:outerShdw>
                </a:effectLst>
              </a:rPr>
              <a:t>DECREASES</a:t>
            </a:r>
            <a:r>
              <a:rPr lang="en-US" altLang="en-US" sz="2800" dirty="0"/>
              <a:t> and sprays out.</a:t>
            </a:r>
            <a:endParaRPr lang="en-US" altLang="en-US" sz="2000" dirty="0">
              <a:solidFill>
                <a:srgbClr val="FF00FF"/>
              </a:solidFill>
            </a:endParaRPr>
          </a:p>
        </p:txBody>
      </p:sp>
      <p:pic>
        <p:nvPicPr>
          <p:cNvPr id="2" name="Picture 1">
            <a:extLst>
              <a:ext uri="{FF2B5EF4-FFF2-40B4-BE49-F238E27FC236}">
                <a16:creationId xmlns:a16="http://schemas.microsoft.com/office/drawing/2014/main" id="{5A69A5DF-DA15-4C47-8024-F70ED44CBE2F}"/>
              </a:ext>
            </a:extLst>
          </p:cNvPr>
          <p:cNvPicPr>
            <a:picLocks noChangeAspect="1"/>
          </p:cNvPicPr>
          <p:nvPr/>
        </p:nvPicPr>
        <p:blipFill>
          <a:blip r:embed="rId2"/>
          <a:stretch>
            <a:fillRect/>
          </a:stretch>
        </p:blipFill>
        <p:spPr>
          <a:xfrm>
            <a:off x="4419600" y="685800"/>
            <a:ext cx="4657521" cy="6019926"/>
          </a:xfrm>
          <a:prstGeom prst="rect">
            <a:avLst/>
          </a:prstGeom>
        </p:spPr>
      </p:pic>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C64D52A9-3A46-4CD6-BA34-D87C0AB3C0F9}"/>
              </a:ext>
            </a:extLst>
          </p:cNvPr>
          <p:cNvSpPr>
            <a:spLocks noGrp="1" noChangeArrowheads="1"/>
          </p:cNvSpPr>
          <p:nvPr>
            <p:ph type="title"/>
          </p:nvPr>
        </p:nvSpPr>
        <p:spPr>
          <a:xfrm>
            <a:off x="76200" y="0"/>
            <a:ext cx="8915400" cy="457200"/>
          </a:xfrm>
        </p:spPr>
        <p:txBody>
          <a:bodyPr/>
          <a:lstStyle/>
          <a:p>
            <a:r>
              <a:rPr lang="en-US" altLang="en-US" sz="2000" dirty="0">
                <a:solidFill>
                  <a:srgbClr val="00B0F0"/>
                </a:solidFill>
                <a:effectLst>
                  <a:outerShdw blurRad="38100" dist="38100" dir="2700000" algn="tl">
                    <a:srgbClr val="000000">
                      <a:alpha val="43137"/>
                    </a:srgbClr>
                  </a:outerShdw>
                </a:effectLst>
              </a:rPr>
              <a:t>Henry’s Law: </a:t>
            </a:r>
            <a:r>
              <a:rPr lang="en-US" altLang="en-US" sz="2000" dirty="0">
                <a:solidFill>
                  <a:srgbClr val="FF0000"/>
                </a:solidFill>
                <a:effectLst>
                  <a:outerShdw blurRad="38100" dist="38100" dir="2700000" algn="tl">
                    <a:srgbClr val="000000">
                      <a:alpha val="43137"/>
                    </a:srgbClr>
                  </a:outerShdw>
                </a:effectLst>
              </a:rPr>
              <a:t>Solubility</a:t>
            </a:r>
            <a:r>
              <a:rPr lang="en-US" altLang="en-US" sz="2000" dirty="0">
                <a:solidFill>
                  <a:srgbClr val="00B0F0"/>
                </a:solidFill>
                <a:effectLst>
                  <a:outerShdw blurRad="38100" dist="38100" dir="2700000" algn="tl">
                    <a:srgbClr val="000000">
                      <a:alpha val="43137"/>
                    </a:srgbClr>
                  </a:outerShdw>
                </a:effectLst>
              </a:rPr>
              <a:t> &amp; </a:t>
            </a:r>
            <a:r>
              <a:rPr lang="en-US" altLang="en-US" sz="2000" dirty="0">
                <a:solidFill>
                  <a:srgbClr val="00B050"/>
                </a:solidFill>
                <a:effectLst>
                  <a:outerShdw blurRad="38100" dist="38100" dir="2700000" algn="tl">
                    <a:srgbClr val="000000">
                      <a:alpha val="43137"/>
                    </a:srgbClr>
                  </a:outerShdw>
                </a:effectLst>
              </a:rPr>
              <a:t>Pressure</a:t>
            </a:r>
          </a:p>
        </p:txBody>
      </p:sp>
      <p:sp>
        <p:nvSpPr>
          <p:cNvPr id="172035" name="Rectangle 2">
            <a:extLst>
              <a:ext uri="{FF2B5EF4-FFF2-40B4-BE49-F238E27FC236}">
                <a16:creationId xmlns:a16="http://schemas.microsoft.com/office/drawing/2014/main" id="{F367BC4D-B637-4A34-B34A-B9D304C692FC}"/>
              </a:ext>
            </a:extLst>
          </p:cNvPr>
          <p:cNvSpPr>
            <a:spLocks noChangeArrowheads="1"/>
          </p:cNvSpPr>
          <p:nvPr/>
        </p:nvSpPr>
        <p:spPr bwMode="auto">
          <a:xfrm>
            <a:off x="2362200" y="533400"/>
            <a:ext cx="3962400" cy="64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0" tIns="45520" rIns="91040" bIns="45520">
            <a:spAutoFit/>
          </a:bodyPr>
          <a:lstStyle/>
          <a:p>
            <a:pPr eaLnBrk="1" hangingPunct="1"/>
            <a:r>
              <a:rPr lang="en-US" altLang="en-US" sz="3600" dirty="0">
                <a:solidFill>
                  <a:srgbClr val="FFFF00"/>
                </a:solidFill>
                <a:effectLst>
                  <a:outerShdw blurRad="38100" dist="38100" dir="2700000" algn="tl">
                    <a:srgbClr val="000000">
                      <a:alpha val="43137"/>
                    </a:srgbClr>
                  </a:outerShdw>
                </a:effectLst>
              </a:rPr>
              <a:t>Fire Extinguishers</a:t>
            </a:r>
          </a:p>
        </p:txBody>
      </p:sp>
      <p:pic>
        <p:nvPicPr>
          <p:cNvPr id="3" name="Picture 2">
            <a:extLst>
              <a:ext uri="{FF2B5EF4-FFF2-40B4-BE49-F238E27FC236}">
                <a16:creationId xmlns:a16="http://schemas.microsoft.com/office/drawing/2014/main" id="{0D4B4928-473A-4385-89D8-8D6AF487593F}"/>
              </a:ext>
            </a:extLst>
          </p:cNvPr>
          <p:cNvPicPr>
            <a:picLocks noChangeAspect="1"/>
          </p:cNvPicPr>
          <p:nvPr/>
        </p:nvPicPr>
        <p:blipFill>
          <a:blip r:embed="rId2"/>
          <a:stretch>
            <a:fillRect/>
          </a:stretch>
        </p:blipFill>
        <p:spPr>
          <a:xfrm>
            <a:off x="263606" y="1523814"/>
            <a:ext cx="8616788" cy="5178349"/>
          </a:xfrm>
          <a:prstGeom prst="rect">
            <a:avLst/>
          </a:prstGeom>
        </p:spPr>
      </p:pic>
    </p:spTree>
    <p:extLst>
      <p:ext uri="{BB962C8B-B14F-4D97-AF65-F5344CB8AC3E}">
        <p14:creationId xmlns:p14="http://schemas.microsoft.com/office/powerpoint/2010/main" val="3842131203"/>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C64D52A9-3A46-4CD6-BA34-D87C0AB3C0F9}"/>
              </a:ext>
            </a:extLst>
          </p:cNvPr>
          <p:cNvSpPr>
            <a:spLocks noGrp="1" noChangeArrowheads="1"/>
          </p:cNvSpPr>
          <p:nvPr>
            <p:ph type="title"/>
          </p:nvPr>
        </p:nvSpPr>
        <p:spPr>
          <a:xfrm>
            <a:off x="76200" y="0"/>
            <a:ext cx="8915400" cy="457200"/>
          </a:xfrm>
        </p:spPr>
        <p:txBody>
          <a:bodyPr/>
          <a:lstStyle/>
          <a:p>
            <a:r>
              <a:rPr lang="en-US" altLang="en-US" sz="2000" dirty="0">
                <a:solidFill>
                  <a:srgbClr val="00B0F0"/>
                </a:solidFill>
                <a:effectLst>
                  <a:outerShdw blurRad="38100" dist="38100" dir="2700000" algn="tl">
                    <a:srgbClr val="000000">
                      <a:alpha val="43137"/>
                    </a:srgbClr>
                  </a:outerShdw>
                </a:effectLst>
              </a:rPr>
              <a:t>Henry’s Law: </a:t>
            </a:r>
            <a:r>
              <a:rPr lang="en-US" altLang="en-US" sz="2000" dirty="0">
                <a:solidFill>
                  <a:srgbClr val="FF0000"/>
                </a:solidFill>
                <a:effectLst>
                  <a:outerShdw blurRad="38100" dist="38100" dir="2700000" algn="tl">
                    <a:srgbClr val="000000">
                      <a:alpha val="43137"/>
                    </a:srgbClr>
                  </a:outerShdw>
                </a:effectLst>
              </a:rPr>
              <a:t>Solubility</a:t>
            </a:r>
            <a:r>
              <a:rPr lang="en-US" altLang="en-US" sz="2000" dirty="0">
                <a:solidFill>
                  <a:srgbClr val="00B0F0"/>
                </a:solidFill>
                <a:effectLst>
                  <a:outerShdw blurRad="38100" dist="38100" dir="2700000" algn="tl">
                    <a:srgbClr val="000000">
                      <a:alpha val="43137"/>
                    </a:srgbClr>
                  </a:outerShdw>
                </a:effectLst>
              </a:rPr>
              <a:t> &amp; </a:t>
            </a:r>
            <a:r>
              <a:rPr lang="en-US" altLang="en-US" sz="2000" dirty="0">
                <a:solidFill>
                  <a:srgbClr val="00B050"/>
                </a:solidFill>
                <a:effectLst>
                  <a:outerShdw blurRad="38100" dist="38100" dir="2700000" algn="tl">
                    <a:srgbClr val="000000">
                      <a:alpha val="43137"/>
                    </a:srgbClr>
                  </a:outerShdw>
                </a:effectLst>
              </a:rPr>
              <a:t>Pressure</a:t>
            </a:r>
          </a:p>
        </p:txBody>
      </p:sp>
      <p:sp>
        <p:nvSpPr>
          <p:cNvPr id="172035" name="Rectangle 2">
            <a:extLst>
              <a:ext uri="{FF2B5EF4-FFF2-40B4-BE49-F238E27FC236}">
                <a16:creationId xmlns:a16="http://schemas.microsoft.com/office/drawing/2014/main" id="{F367BC4D-B637-4A34-B34A-B9D304C692FC}"/>
              </a:ext>
            </a:extLst>
          </p:cNvPr>
          <p:cNvSpPr>
            <a:spLocks noChangeArrowheads="1"/>
          </p:cNvSpPr>
          <p:nvPr/>
        </p:nvSpPr>
        <p:spPr bwMode="auto">
          <a:xfrm>
            <a:off x="0" y="536575"/>
            <a:ext cx="8991600" cy="324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800" dirty="0">
                <a:solidFill>
                  <a:srgbClr val="FFFF00"/>
                </a:solidFill>
                <a:effectLst>
                  <a:outerShdw blurRad="38100" dist="38100" dir="2700000" algn="tl">
                    <a:srgbClr val="000000">
                      <a:alpha val="43137"/>
                    </a:srgbClr>
                  </a:outerShdw>
                </a:effectLst>
              </a:rPr>
              <a:t>Scuba Divers &amp; the “Bends”</a:t>
            </a:r>
          </a:p>
          <a:p>
            <a:pPr eaLnBrk="1" hangingPunct="1">
              <a:spcBef>
                <a:spcPts val="600"/>
              </a:spcBef>
            </a:pPr>
            <a:r>
              <a:rPr lang="en-US" altLang="en-US" sz="2400" dirty="0"/>
              <a:t>The air scuba divers breathe is ~78% nitrogen. As one dives deeper </a:t>
            </a:r>
            <a:r>
              <a:rPr lang="en-US" altLang="en-US" sz="2400" dirty="0">
                <a:solidFill>
                  <a:srgbClr val="00B050"/>
                </a:solidFill>
                <a:effectLst>
                  <a:outerShdw blurRad="38100" dist="38100" dir="2700000" algn="tl">
                    <a:srgbClr val="000000">
                      <a:alpha val="43137"/>
                    </a:srgbClr>
                  </a:outerShdw>
                </a:effectLst>
              </a:rPr>
              <a:t>pressure increases</a:t>
            </a:r>
            <a:r>
              <a:rPr lang="en-US" altLang="en-US" sz="2400" dirty="0"/>
              <a:t>, meaning the </a:t>
            </a:r>
            <a:r>
              <a:rPr lang="en-US" altLang="en-US" sz="2400" dirty="0">
                <a:solidFill>
                  <a:srgbClr val="FF0000"/>
                </a:solidFill>
                <a:effectLst>
                  <a:outerShdw blurRad="38100" dist="38100" dir="2700000" algn="tl">
                    <a:srgbClr val="000000">
                      <a:alpha val="43137"/>
                    </a:srgbClr>
                  </a:outerShdw>
                </a:effectLst>
              </a:rPr>
              <a:t>solubility</a:t>
            </a:r>
            <a:r>
              <a:rPr lang="en-US" altLang="en-US" sz="2400" dirty="0"/>
              <a:t> of nitrogen </a:t>
            </a:r>
            <a:r>
              <a:rPr lang="en-US" altLang="en-US" sz="2400" dirty="0">
                <a:solidFill>
                  <a:srgbClr val="FF0000"/>
                </a:solidFill>
                <a:effectLst>
                  <a:outerShdw blurRad="38100" dist="38100" dir="2700000" algn="tl">
                    <a:srgbClr val="000000">
                      <a:alpha val="43137"/>
                    </a:srgbClr>
                  </a:outerShdw>
                </a:effectLst>
              </a:rPr>
              <a:t>increases</a:t>
            </a:r>
            <a:r>
              <a:rPr lang="en-US" altLang="en-US" sz="2400" dirty="0"/>
              <a:t>. Surfacing causes pressure to decrease, making nitrogen less soluble (i.e. “boils out”). If the divers surface too quickly, nitrogen bubbles just as in carbonated soda pop (the Bends). </a:t>
            </a:r>
            <a:r>
              <a:rPr lang="en-US" altLang="en-US" sz="2400" dirty="0">
                <a:solidFill>
                  <a:srgbClr val="FF00FF"/>
                </a:solidFill>
                <a:effectLst>
                  <a:outerShdw blurRad="38100" dist="38100" dir="2700000" algn="tl">
                    <a:srgbClr val="000000">
                      <a:alpha val="43137"/>
                    </a:srgbClr>
                  </a:outerShdw>
                </a:effectLst>
              </a:rPr>
              <a:t>Helium is added to oxygen tanks, reducing this affect.</a:t>
            </a:r>
          </a:p>
          <a:p>
            <a:pPr eaLnBrk="1" hangingPunct="1"/>
            <a:endParaRPr lang="en-US" altLang="en-US" sz="2800" dirty="0"/>
          </a:p>
        </p:txBody>
      </p:sp>
      <p:pic>
        <p:nvPicPr>
          <p:cNvPr id="2" name="Picture 1">
            <a:extLst>
              <a:ext uri="{FF2B5EF4-FFF2-40B4-BE49-F238E27FC236}">
                <a16:creationId xmlns:a16="http://schemas.microsoft.com/office/drawing/2014/main" id="{98781186-FC8D-4D72-89CE-A6EB70018158}"/>
              </a:ext>
            </a:extLst>
          </p:cNvPr>
          <p:cNvPicPr>
            <a:picLocks noChangeAspect="1"/>
          </p:cNvPicPr>
          <p:nvPr/>
        </p:nvPicPr>
        <p:blipFill>
          <a:blip r:embed="rId2"/>
          <a:stretch>
            <a:fillRect/>
          </a:stretch>
        </p:blipFill>
        <p:spPr>
          <a:xfrm>
            <a:off x="2133600" y="3352800"/>
            <a:ext cx="5207558" cy="3505200"/>
          </a:xfrm>
          <a:prstGeom prst="rect">
            <a:avLst/>
          </a:prstGeom>
        </p:spPr>
      </p:pic>
    </p:spTree>
    <p:extLst>
      <p:ext uri="{BB962C8B-B14F-4D97-AF65-F5344CB8AC3E}">
        <p14:creationId xmlns:p14="http://schemas.microsoft.com/office/powerpoint/2010/main" val="744601341"/>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E623DAA-E84D-47E4-AB41-E799EB309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325813"/>
            <a:ext cx="27860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
            <a:extLst>
              <a:ext uri="{FF2B5EF4-FFF2-40B4-BE49-F238E27FC236}">
                <a16:creationId xmlns:a16="http://schemas.microsoft.com/office/drawing/2014/main" id="{4992E5BF-E4D7-4B96-84CE-C6BBEEFFDE0A}"/>
              </a:ext>
            </a:extLst>
          </p:cNvPr>
          <p:cNvSpPr>
            <a:spLocks noGrp="1" noChangeArrowheads="1"/>
          </p:cNvSpPr>
          <p:nvPr>
            <p:ph type="title"/>
          </p:nvPr>
        </p:nvSpPr>
        <p:spPr>
          <a:xfrm>
            <a:off x="4724400" y="0"/>
            <a:ext cx="4267200" cy="4114800"/>
          </a:xfrm>
        </p:spPr>
        <p:txBody>
          <a:bodyPr/>
          <a:lstStyle/>
          <a:p>
            <a:pPr algn="r"/>
            <a:r>
              <a:rPr lang="en-US" altLang="en-US" b="1"/>
              <a:t>Solubility</a:t>
            </a:r>
            <a:r>
              <a:rPr lang="en-US" altLang="en-US"/>
              <a:t> also describes the </a:t>
            </a:r>
            <a:r>
              <a:rPr lang="en-US" altLang="en-US" b="1" u="sng">
                <a:solidFill>
                  <a:srgbClr val="002060"/>
                </a:solidFill>
              </a:rPr>
              <a:t>concentration</a:t>
            </a:r>
            <a:r>
              <a:rPr lang="en-US" altLang="en-US">
                <a:solidFill>
                  <a:srgbClr val="002060"/>
                </a:solidFill>
              </a:rPr>
              <a:t> </a:t>
            </a:r>
            <a:r>
              <a:rPr lang="en-US" altLang="en-US"/>
              <a:t>of solutions by using three terms</a:t>
            </a:r>
          </a:p>
        </p:txBody>
      </p:sp>
      <p:sp>
        <p:nvSpPr>
          <p:cNvPr id="6" name="Title 1">
            <a:extLst>
              <a:ext uri="{FF2B5EF4-FFF2-40B4-BE49-F238E27FC236}">
                <a16:creationId xmlns:a16="http://schemas.microsoft.com/office/drawing/2014/main" id="{653B449B-5E96-4445-871A-69BE26097285}"/>
              </a:ext>
            </a:extLst>
          </p:cNvPr>
          <p:cNvSpPr txBox="1">
            <a:spLocks/>
          </p:cNvSpPr>
          <p:nvPr/>
        </p:nvSpPr>
        <p:spPr bwMode="auto">
          <a:xfrm>
            <a:off x="0" y="304800"/>
            <a:ext cx="3962400" cy="5897563"/>
          </a:xfrm>
          <a:prstGeom prst="rect">
            <a:avLst/>
          </a:prstGeom>
          <a:noFill/>
          <a:ln w="9525">
            <a:noFill/>
            <a:miter lim="800000"/>
            <a:headEnd/>
            <a:tailEnd/>
          </a:ln>
        </p:spPr>
        <p:txBody>
          <a:bodyPr lIns="89843" tIns="44921" rIns="89843" bIns="44921" anchor="ctr"/>
          <a:lstStyle/>
          <a:p>
            <a:pPr algn="ctr">
              <a:defRPr/>
            </a:pPr>
            <a:r>
              <a:rPr lang="en-US" sz="4400" kern="0" dirty="0">
                <a:solidFill>
                  <a:srgbClr val="000000"/>
                </a:solidFill>
                <a:latin typeface="Arial"/>
              </a:rPr>
              <a:t>The maximum amount of a </a:t>
            </a:r>
            <a:r>
              <a:rPr lang="en-US" sz="4400" kern="0" dirty="0">
                <a:solidFill>
                  <a:srgbClr val="FFFF00"/>
                </a:solidFill>
                <a:effectLst>
                  <a:outerShdw blurRad="38100" dist="38100" dir="2700000" algn="tl">
                    <a:srgbClr val="000000">
                      <a:alpha val="43137"/>
                    </a:srgbClr>
                  </a:outerShdw>
                </a:effectLst>
                <a:latin typeface="Arial"/>
              </a:rPr>
              <a:t>solute</a:t>
            </a:r>
            <a:r>
              <a:rPr lang="en-US" sz="4400" kern="0" dirty="0">
                <a:solidFill>
                  <a:srgbClr val="000000"/>
                </a:solidFill>
                <a:latin typeface="Arial"/>
              </a:rPr>
              <a:t> that can be dissolved in a </a:t>
            </a:r>
            <a:r>
              <a:rPr lang="en-US" sz="4400" kern="0" dirty="0">
                <a:solidFill>
                  <a:srgbClr val="0070C0"/>
                </a:solidFill>
                <a:effectLst>
                  <a:outerShdw blurRad="38100" dist="38100" dir="2700000" algn="tl">
                    <a:srgbClr val="000000">
                      <a:alpha val="43137"/>
                    </a:srgbClr>
                  </a:outerShdw>
                </a:effectLst>
                <a:latin typeface="Arial"/>
              </a:rPr>
              <a:t>solvent</a:t>
            </a:r>
            <a:r>
              <a:rPr lang="en-US" sz="4400" kern="0" dirty="0">
                <a:solidFill>
                  <a:srgbClr val="000000"/>
                </a:solidFill>
                <a:latin typeface="Arial"/>
              </a:rPr>
              <a:t> is called that substance’s </a:t>
            </a:r>
            <a:r>
              <a:rPr lang="en-US" sz="4400" b="1" u="sng" kern="0" dirty="0">
                <a:solidFill>
                  <a:srgbClr val="FF0000"/>
                </a:solidFill>
                <a:latin typeface="Arial"/>
              </a:rPr>
              <a:t>solubility</a:t>
            </a:r>
            <a:r>
              <a:rPr lang="en-US" sz="4400" b="1" kern="0" dirty="0">
                <a:solidFill>
                  <a:srgbClr val="000000"/>
                </a:solidFill>
                <a:latin typeface="Arial"/>
              </a:rPr>
              <a:t>. </a:t>
            </a:r>
            <a:endParaRPr lang="en-US" sz="4400" kern="0" dirty="0">
              <a:solidFill>
                <a:srgbClr val="000000"/>
              </a:solidFill>
              <a:latin typeface="Aria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up)">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70" decel="100000"/>
                                        <p:tgtEl>
                                          <p:spTgt spid="7"/>
                                        </p:tgtEl>
                                      </p:cBhvr>
                                    </p:animEffect>
                                    <p:animScale>
                                      <p:cBhvr>
                                        <p:cTn id="13" dur="770" decel="100000"/>
                                        <p:tgtEl>
                                          <p:spTgt spid="7"/>
                                        </p:tgtEl>
                                      </p:cBhvr>
                                      <p:from x="10000" y="10000"/>
                                      <p:to x="200000" y="450000"/>
                                    </p:animScale>
                                    <p:animScale>
                                      <p:cBhvr>
                                        <p:cTn id="14" dur="1230" accel="100000" fill="hold">
                                          <p:stCondLst>
                                            <p:cond delay="770"/>
                                          </p:stCondLst>
                                        </p:cTn>
                                        <p:tgtEl>
                                          <p:spTgt spid="7"/>
                                        </p:tgtEl>
                                      </p:cBhvr>
                                      <p:from x="200000" y="450000"/>
                                      <p:to x="100000" y="100000"/>
                                    </p:animScale>
                                    <p:set>
                                      <p:cBhvr>
                                        <p:cTn id="15" dur="770" fill="hold"/>
                                        <p:tgtEl>
                                          <p:spTgt spid="7"/>
                                        </p:tgtEl>
                                        <p:attrNameLst>
                                          <p:attrName>ppt_x</p:attrName>
                                        </p:attrNameLst>
                                      </p:cBhvr>
                                      <p:to>
                                        <p:strVal val="(0.5)"/>
                                      </p:to>
                                    </p:set>
                                    <p:anim from="(0.5)" to="(#ppt_x)" calcmode="lin" valueType="num">
                                      <p:cBhvr>
                                        <p:cTn id="16" dur="1230" accel="100000" fill="hold">
                                          <p:stCondLst>
                                            <p:cond delay="770"/>
                                          </p:stCondLst>
                                        </p:cTn>
                                        <p:tgtEl>
                                          <p:spTgt spid="7"/>
                                        </p:tgtEl>
                                        <p:attrNameLst>
                                          <p:attrName>ppt_x</p:attrName>
                                        </p:attrNameLst>
                                      </p:cBhvr>
                                    </p:anim>
                                    <p:set>
                                      <p:cBhvr>
                                        <p:cTn id="17" dur="770" fill="hold"/>
                                        <p:tgtEl>
                                          <p:spTgt spid="7"/>
                                        </p:tgtEl>
                                        <p:attrNameLst>
                                          <p:attrName>ppt_y</p:attrName>
                                        </p:attrNameLst>
                                      </p:cBhvr>
                                      <p:to>
                                        <p:strVal val="(#ppt_y+0.4)"/>
                                      </p:to>
                                    </p:set>
                                    <p:anim from="(#ppt_y+0.4)" to="(#ppt_y)" calcmode="lin" valueType="num">
                                      <p:cBhvr>
                                        <p:cTn id="18"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7BAC43-3629-4438-95C1-D01CF17C8843}"/>
              </a:ext>
            </a:extLst>
          </p:cNvPr>
          <p:cNvPicPr>
            <a:picLocks noChangeAspect="1"/>
          </p:cNvPicPr>
          <p:nvPr/>
        </p:nvPicPr>
        <p:blipFill>
          <a:blip r:embed="rId3">
            <a:extLst>
              <a:ext uri="{28A0092B-C50C-407E-A947-70E740481C1C}">
                <a14:useLocalDpi xmlns:a14="http://schemas.microsoft.com/office/drawing/2010/main" val="0"/>
              </a:ext>
            </a:extLst>
          </a:blip>
          <a:srcRect l="19894" r="20451"/>
          <a:stretch>
            <a:fillRect/>
          </a:stretch>
        </p:blipFill>
        <p:spPr bwMode="auto">
          <a:xfrm>
            <a:off x="6705600" y="1965325"/>
            <a:ext cx="22955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a:extLst>
              <a:ext uri="{FF2B5EF4-FFF2-40B4-BE49-F238E27FC236}">
                <a16:creationId xmlns:a16="http://schemas.microsoft.com/office/drawing/2014/main" id="{3F25A0D9-B484-4C5B-B85A-FD94749991BB}"/>
              </a:ext>
            </a:extLst>
          </p:cNvPr>
          <p:cNvSpPr>
            <a:spLocks noGrp="1"/>
          </p:cNvSpPr>
          <p:nvPr>
            <p:ph sz="quarter" idx="15"/>
          </p:nvPr>
        </p:nvSpPr>
        <p:spPr>
          <a:xfrm>
            <a:off x="76200" y="1371600"/>
            <a:ext cx="4495800" cy="5384800"/>
          </a:xfrm>
        </p:spPr>
        <p:txBody>
          <a:bodyPr/>
          <a:lstStyle/>
          <a:p>
            <a:pPr marL="226525" lvl="1" indent="-226525" eaLnBrk="1" hangingPunct="1">
              <a:lnSpc>
                <a:spcPct val="112000"/>
              </a:lnSpc>
              <a:spcAft>
                <a:spcPts val="0"/>
              </a:spcAft>
              <a:defRPr/>
            </a:pPr>
            <a:r>
              <a:rPr lang="en-US" sz="2800" b="1" dirty="0">
                <a:solidFill>
                  <a:schemeClr val="accent3"/>
                </a:solidFill>
                <a:effectLst>
                  <a:outerShdw blurRad="38100" dist="38100" dir="2700000" algn="tl">
                    <a:srgbClr val="000000">
                      <a:alpha val="43137"/>
                    </a:srgbClr>
                  </a:outerShdw>
                </a:effectLst>
              </a:rPr>
              <a:t>Unsaturated solution</a:t>
            </a:r>
          </a:p>
          <a:p>
            <a:pPr marL="224443" lvl="1" indent="0" eaLnBrk="1" hangingPunct="1">
              <a:lnSpc>
                <a:spcPct val="100000"/>
              </a:lnSpc>
              <a:spcBef>
                <a:spcPts val="300"/>
              </a:spcBef>
              <a:spcAft>
                <a:spcPts val="0"/>
              </a:spcAft>
              <a:buFont typeface="Wingdings" panose="05000000000000000000" pitchFamily="2" charset="2"/>
              <a:buNone/>
              <a:defRPr/>
            </a:pPr>
            <a:r>
              <a:rPr lang="en-US" sz="2100" dirty="0">
                <a:effectLst>
                  <a:outerShdw blurRad="38100" dist="38100" dir="2700000" algn="tl">
                    <a:srgbClr val="000000">
                      <a:alpha val="43137"/>
                    </a:srgbClr>
                  </a:outerShdw>
                </a:effectLst>
              </a:rPr>
              <a:t>the concentration of solute is </a:t>
            </a:r>
            <a:r>
              <a:rPr lang="en-US" sz="2100" b="1" dirty="0">
                <a:solidFill>
                  <a:schemeClr val="accent1"/>
                </a:solidFill>
                <a:effectLst>
                  <a:outerShdw blurRad="38100" dist="38100" dir="2700000" algn="tl">
                    <a:srgbClr val="000000">
                      <a:alpha val="43137"/>
                    </a:srgbClr>
                  </a:outerShdw>
                </a:effectLst>
              </a:rPr>
              <a:t>less than </a:t>
            </a:r>
            <a:r>
              <a:rPr lang="en-US" sz="2100" dirty="0">
                <a:effectLst>
                  <a:outerShdw blurRad="38100" dist="38100" dir="2700000" algn="tl">
                    <a:srgbClr val="000000">
                      <a:alpha val="43137"/>
                    </a:srgbClr>
                  </a:outerShdw>
                </a:effectLst>
              </a:rPr>
              <a:t>the maximum concentration the solvent can dissolve</a:t>
            </a:r>
          </a:p>
          <a:p>
            <a:pPr marL="226525" lvl="1" indent="-226525" eaLnBrk="1" hangingPunct="1">
              <a:lnSpc>
                <a:spcPct val="100000"/>
              </a:lnSpc>
              <a:spcBef>
                <a:spcPts val="1800"/>
              </a:spcBef>
              <a:spcAft>
                <a:spcPts val="0"/>
              </a:spcAft>
              <a:defRPr/>
            </a:pPr>
            <a:r>
              <a:rPr lang="en-US" sz="2800" b="1" dirty="0">
                <a:solidFill>
                  <a:schemeClr val="accent3"/>
                </a:solidFill>
                <a:effectLst>
                  <a:outerShdw blurRad="38100" dist="38100" dir="2700000" algn="tl">
                    <a:srgbClr val="000000">
                      <a:alpha val="43137"/>
                    </a:srgbClr>
                  </a:outerShdw>
                </a:effectLst>
              </a:rPr>
              <a:t>Saturated solution</a:t>
            </a:r>
          </a:p>
          <a:p>
            <a:pPr marL="224443" lvl="1" indent="0" eaLnBrk="1" hangingPunct="1">
              <a:lnSpc>
                <a:spcPct val="100000"/>
              </a:lnSpc>
              <a:spcBef>
                <a:spcPts val="300"/>
              </a:spcBef>
              <a:spcAft>
                <a:spcPts val="0"/>
              </a:spcAft>
              <a:buFont typeface="Wingdings" panose="05000000000000000000" pitchFamily="2" charset="2"/>
              <a:buNone/>
              <a:defRPr/>
            </a:pPr>
            <a:r>
              <a:rPr lang="en-US" sz="2100" dirty="0">
                <a:effectLst>
                  <a:outerShdw blurRad="38100" dist="38100" dir="2700000" algn="tl">
                    <a:srgbClr val="000000">
                      <a:alpha val="43137"/>
                    </a:srgbClr>
                  </a:outerShdw>
                </a:effectLst>
              </a:rPr>
              <a:t>the concentration of solute is </a:t>
            </a:r>
            <a:r>
              <a:rPr lang="en-US" sz="2100" b="1" dirty="0">
                <a:solidFill>
                  <a:schemeClr val="accent1"/>
                </a:solidFill>
                <a:effectLst>
                  <a:outerShdw blurRad="38100" dist="38100" dir="2700000" algn="tl">
                    <a:srgbClr val="000000">
                      <a:alpha val="43137"/>
                    </a:srgbClr>
                  </a:outerShdw>
                </a:effectLst>
              </a:rPr>
              <a:t>equal to </a:t>
            </a:r>
            <a:r>
              <a:rPr lang="en-US" sz="2100" dirty="0">
                <a:effectLst>
                  <a:outerShdw blurRad="38100" dist="38100" dir="2700000" algn="tl">
                    <a:srgbClr val="000000">
                      <a:alpha val="43137"/>
                    </a:srgbClr>
                  </a:outerShdw>
                </a:effectLst>
              </a:rPr>
              <a:t>the </a:t>
            </a:r>
            <a:r>
              <a:rPr lang="en-US" sz="2100" dirty="0">
                <a:solidFill>
                  <a:srgbClr val="FF00FF"/>
                </a:solidFill>
                <a:effectLst>
                  <a:outerShdw blurRad="38100" dist="38100" dir="2700000" algn="tl">
                    <a:srgbClr val="000000">
                      <a:alpha val="43137"/>
                    </a:srgbClr>
                  </a:outerShdw>
                </a:effectLst>
              </a:rPr>
              <a:t>maximum concentration </a:t>
            </a:r>
            <a:r>
              <a:rPr lang="en-US" sz="2100" dirty="0">
                <a:effectLst>
                  <a:outerShdw blurRad="38100" dist="38100" dir="2700000" algn="tl">
                    <a:srgbClr val="000000">
                      <a:alpha val="43137"/>
                    </a:srgbClr>
                  </a:outerShdw>
                </a:effectLst>
              </a:rPr>
              <a:t>the solvent can dissolve</a:t>
            </a:r>
          </a:p>
          <a:p>
            <a:pPr marL="226525" lvl="1" indent="-226525" eaLnBrk="1" hangingPunct="1">
              <a:lnSpc>
                <a:spcPct val="100000"/>
              </a:lnSpc>
              <a:spcBef>
                <a:spcPts val="1800"/>
              </a:spcBef>
              <a:spcAft>
                <a:spcPts val="0"/>
              </a:spcAft>
              <a:defRPr/>
            </a:pPr>
            <a:r>
              <a:rPr lang="en-US" sz="2800" b="1" dirty="0">
                <a:solidFill>
                  <a:schemeClr val="accent3"/>
                </a:solidFill>
                <a:effectLst>
                  <a:outerShdw blurRad="38100" dist="38100" dir="2700000" algn="tl">
                    <a:srgbClr val="000000">
                      <a:alpha val="43137"/>
                    </a:srgbClr>
                  </a:outerShdw>
                </a:effectLst>
              </a:rPr>
              <a:t>Supersaturated solution</a:t>
            </a:r>
          </a:p>
          <a:p>
            <a:pPr marL="224443" lvl="1" indent="0" eaLnBrk="1" hangingPunct="1">
              <a:lnSpc>
                <a:spcPct val="100000"/>
              </a:lnSpc>
              <a:spcBef>
                <a:spcPts val="300"/>
              </a:spcBef>
              <a:spcAft>
                <a:spcPts val="0"/>
              </a:spcAft>
              <a:buFont typeface="Wingdings" panose="05000000000000000000" pitchFamily="2" charset="2"/>
              <a:buNone/>
              <a:defRPr/>
            </a:pPr>
            <a:r>
              <a:rPr lang="en-US" sz="2100" dirty="0">
                <a:effectLst>
                  <a:outerShdw blurRad="38100" dist="38100" dir="2700000" algn="tl">
                    <a:srgbClr val="000000">
                      <a:alpha val="43137"/>
                    </a:srgbClr>
                  </a:outerShdw>
                </a:effectLst>
              </a:rPr>
              <a:t>the concentration of solute</a:t>
            </a:r>
            <a:r>
              <a:rPr lang="en-US" sz="2100" b="1" dirty="0">
                <a:effectLst>
                  <a:outerShdw blurRad="38100" dist="38100" dir="2700000" algn="tl">
                    <a:srgbClr val="000000">
                      <a:alpha val="43137"/>
                    </a:srgbClr>
                  </a:outerShdw>
                </a:effectLst>
              </a:rPr>
              <a:t> </a:t>
            </a:r>
            <a:r>
              <a:rPr lang="en-US" sz="2100" dirty="0">
                <a:solidFill>
                  <a:schemeClr val="tx1"/>
                </a:solidFill>
                <a:effectLst>
                  <a:outerShdw blurRad="38100" dist="38100" dir="2700000" algn="tl">
                    <a:srgbClr val="000000">
                      <a:alpha val="43137"/>
                    </a:srgbClr>
                  </a:outerShdw>
                </a:effectLst>
              </a:rPr>
              <a:t>is</a:t>
            </a:r>
            <a:r>
              <a:rPr lang="en-US" sz="2100" b="1" dirty="0">
                <a:solidFill>
                  <a:schemeClr val="accent1"/>
                </a:solidFill>
                <a:effectLst>
                  <a:outerShdw blurRad="38100" dist="38100" dir="2700000" algn="tl">
                    <a:srgbClr val="000000">
                      <a:alpha val="43137"/>
                    </a:srgbClr>
                  </a:outerShdw>
                </a:effectLst>
              </a:rPr>
              <a:t> greater than </a:t>
            </a:r>
            <a:r>
              <a:rPr lang="en-US" sz="2100" dirty="0">
                <a:effectLst>
                  <a:outerShdw blurRad="38100" dist="38100" dir="2700000" algn="tl">
                    <a:srgbClr val="000000">
                      <a:alpha val="43137"/>
                    </a:srgbClr>
                  </a:outerShdw>
                </a:effectLst>
              </a:rPr>
              <a:t>the maximum concentration the solvent was expected to dissolve</a:t>
            </a:r>
          </a:p>
          <a:p>
            <a:pPr marL="226090" lvl="1" indent="-224525" eaLnBrk="1" hangingPunct="1">
              <a:spcAft>
                <a:spcPts val="0"/>
              </a:spcAft>
              <a:defRPr/>
            </a:pPr>
            <a:endParaRPr lang="en-US" sz="1900" dirty="0"/>
          </a:p>
          <a:p>
            <a:pPr eaLnBrk="1" hangingPunct="1">
              <a:spcBef>
                <a:spcPts val="2101"/>
              </a:spcBef>
              <a:spcAft>
                <a:spcPts val="0"/>
              </a:spcAft>
              <a:defRPr/>
            </a:pPr>
            <a:endParaRPr lang="en-US" sz="1900" dirty="0"/>
          </a:p>
        </p:txBody>
      </p:sp>
      <p:pic>
        <p:nvPicPr>
          <p:cNvPr id="15" name="Picture 3">
            <a:extLst>
              <a:ext uri="{FF2B5EF4-FFF2-40B4-BE49-F238E27FC236}">
                <a16:creationId xmlns:a16="http://schemas.microsoft.com/office/drawing/2014/main" id="{3FBDA82C-9B8E-43C5-B95C-2F1A4E6EE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33550"/>
            <a:ext cx="17018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85" name="Title 9">
            <a:extLst>
              <a:ext uri="{FF2B5EF4-FFF2-40B4-BE49-F238E27FC236}">
                <a16:creationId xmlns:a16="http://schemas.microsoft.com/office/drawing/2014/main" id="{49038199-6722-4BBB-BA15-1258CF166F2D}"/>
              </a:ext>
            </a:extLst>
          </p:cNvPr>
          <p:cNvSpPr>
            <a:spLocks noGrp="1" noChangeArrowheads="1"/>
          </p:cNvSpPr>
          <p:nvPr>
            <p:ph type="title"/>
          </p:nvPr>
        </p:nvSpPr>
        <p:spPr>
          <a:xfrm>
            <a:off x="0" y="0"/>
            <a:ext cx="9144000" cy="1371600"/>
          </a:xfrm>
        </p:spPr>
        <p:txBody>
          <a:bodyPr/>
          <a:lstStyle/>
          <a:p>
            <a:pPr marL="0" indent="0" eaLnBrk="1" hangingPunct="1"/>
            <a:r>
              <a:rPr lang="en-US" altLang="en-US">
                <a:solidFill>
                  <a:srgbClr val="FFFF00"/>
                </a:solidFill>
              </a:rPr>
              <a:t>Unsaturated, Saturated, &amp; Supersaturated 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729C5147-D4D3-4242-B18A-42FA541D6B4F}"/>
              </a:ext>
            </a:extLst>
          </p:cNvPr>
          <p:cNvSpPr>
            <a:spLocks noGrp="1" noChangeArrowheads="1"/>
          </p:cNvSpPr>
          <p:nvPr>
            <p:ph type="title"/>
          </p:nvPr>
        </p:nvSpPr>
        <p:spPr>
          <a:xfrm>
            <a:off x="457200" y="274638"/>
            <a:ext cx="5040313" cy="1143000"/>
          </a:xfrm>
        </p:spPr>
        <p:txBody>
          <a:bodyPr/>
          <a:lstStyle/>
          <a:p>
            <a:r>
              <a:rPr lang="en-US" altLang="en-US">
                <a:solidFill>
                  <a:srgbClr val="FFFF00"/>
                </a:solidFill>
              </a:rPr>
              <a:t>Types of Solutions</a:t>
            </a:r>
          </a:p>
        </p:txBody>
      </p:sp>
      <p:sp>
        <p:nvSpPr>
          <p:cNvPr id="14339" name="Content Placeholder 2">
            <a:extLst>
              <a:ext uri="{FF2B5EF4-FFF2-40B4-BE49-F238E27FC236}">
                <a16:creationId xmlns:a16="http://schemas.microsoft.com/office/drawing/2014/main" id="{0E44E07E-998C-4C69-B301-83E2452BEA05}"/>
              </a:ext>
            </a:extLst>
          </p:cNvPr>
          <p:cNvSpPr>
            <a:spLocks noGrp="1" noChangeArrowheads="1"/>
          </p:cNvSpPr>
          <p:nvPr>
            <p:ph idx="1"/>
          </p:nvPr>
        </p:nvSpPr>
        <p:spPr>
          <a:xfrm>
            <a:off x="457200" y="1447800"/>
            <a:ext cx="4495800" cy="990600"/>
          </a:xfrm>
        </p:spPr>
        <p:txBody>
          <a:bodyPr/>
          <a:lstStyle/>
          <a:p>
            <a:pPr>
              <a:buFontTx/>
              <a:buNone/>
            </a:pPr>
            <a:r>
              <a:rPr lang="en-US" altLang="en-US" sz="6100"/>
              <a:t>Unsaturated</a:t>
            </a:r>
          </a:p>
        </p:txBody>
      </p:sp>
      <p:pic>
        <p:nvPicPr>
          <p:cNvPr id="176132" name="Picture 2">
            <a:extLst>
              <a:ext uri="{FF2B5EF4-FFF2-40B4-BE49-F238E27FC236}">
                <a16:creationId xmlns:a16="http://schemas.microsoft.com/office/drawing/2014/main" id="{476499D0-9A0B-4DB4-A278-8D729F22A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24" t="3748" r="2940" b="2576"/>
          <a:stretch>
            <a:fillRect/>
          </a:stretch>
        </p:blipFill>
        <p:spPr bwMode="auto">
          <a:xfrm>
            <a:off x="4049713" y="28194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BBA2F46-73FE-4F5F-B8A7-03AB77633037}"/>
              </a:ext>
            </a:extLst>
          </p:cNvPr>
          <p:cNvSpPr/>
          <p:nvPr/>
        </p:nvSpPr>
        <p:spPr>
          <a:xfrm>
            <a:off x="685800" y="3130550"/>
            <a:ext cx="2971800" cy="2584450"/>
          </a:xfrm>
          <a:prstGeom prst="rect">
            <a:avLst/>
          </a:prstGeom>
          <a:solidFill>
            <a:srgbClr val="FF0000"/>
          </a:solidFill>
        </p:spPr>
        <p:txBody>
          <a:bodyPr lIns="89843" tIns="44921" rIns="89843" bIns="44921">
            <a:spAutoFit/>
          </a:bodyPr>
          <a:lstStyle/>
          <a:p>
            <a:pPr eaLnBrk="1" hangingPunct="1">
              <a:defRPr/>
            </a:pPr>
            <a:r>
              <a:rPr lang="en-US" sz="2700" dirty="0">
                <a:solidFill>
                  <a:schemeClr val="accent3"/>
                </a:solidFill>
                <a:latin typeface="Arial" charset="0"/>
              </a:rPr>
              <a:t>When </a:t>
            </a:r>
            <a:r>
              <a:rPr lang="en-US" sz="2700" dirty="0">
                <a:latin typeface="Arial" charset="0"/>
              </a:rPr>
              <a:t>LESS</a:t>
            </a:r>
            <a:r>
              <a:rPr lang="en-US" sz="2700" dirty="0">
                <a:solidFill>
                  <a:schemeClr val="accent3"/>
                </a:solidFill>
                <a:latin typeface="Arial" charset="0"/>
              </a:rPr>
              <a:t> than the maximum amount of solute is dissolved in the solvent at a given temperature.</a:t>
            </a:r>
          </a:p>
        </p:txBody>
      </p:sp>
      <p:pic>
        <p:nvPicPr>
          <p:cNvPr id="176134" name="Picture 6">
            <a:extLst>
              <a:ext uri="{FF2B5EF4-FFF2-40B4-BE49-F238E27FC236}">
                <a16:creationId xmlns:a16="http://schemas.microsoft.com/office/drawing/2014/main" id="{A1BB716B-1212-4753-9381-A47E93EC8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125413"/>
            <a:ext cx="1852613"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DA7A7C93-EF38-413E-8A9B-733A5CC0FBBC}"/>
              </a:ext>
            </a:extLst>
          </p:cNvPr>
          <p:cNvSpPr>
            <a:spLocks noGrp="1" noChangeArrowheads="1"/>
          </p:cNvSpPr>
          <p:nvPr>
            <p:ph type="title"/>
          </p:nvPr>
        </p:nvSpPr>
        <p:spPr>
          <a:xfrm>
            <a:off x="457200" y="274638"/>
            <a:ext cx="5181600" cy="1143000"/>
          </a:xfrm>
        </p:spPr>
        <p:txBody>
          <a:bodyPr/>
          <a:lstStyle/>
          <a:p>
            <a:r>
              <a:rPr lang="en-US" altLang="en-US">
                <a:solidFill>
                  <a:srgbClr val="FFFF00"/>
                </a:solidFill>
              </a:rPr>
              <a:t>Types of Solutions</a:t>
            </a:r>
          </a:p>
        </p:txBody>
      </p:sp>
      <p:sp>
        <p:nvSpPr>
          <p:cNvPr id="14339" name="Content Placeholder 2">
            <a:extLst>
              <a:ext uri="{FF2B5EF4-FFF2-40B4-BE49-F238E27FC236}">
                <a16:creationId xmlns:a16="http://schemas.microsoft.com/office/drawing/2014/main" id="{C3ED5D73-6193-4103-B650-59FF1F98EB2A}"/>
              </a:ext>
            </a:extLst>
          </p:cNvPr>
          <p:cNvSpPr>
            <a:spLocks noGrp="1" noChangeArrowheads="1"/>
          </p:cNvSpPr>
          <p:nvPr>
            <p:ph idx="1"/>
          </p:nvPr>
        </p:nvSpPr>
        <p:spPr>
          <a:xfrm>
            <a:off x="838200" y="1524000"/>
            <a:ext cx="4495800" cy="990600"/>
          </a:xfrm>
        </p:spPr>
        <p:txBody>
          <a:bodyPr/>
          <a:lstStyle/>
          <a:p>
            <a:pPr>
              <a:buFontTx/>
              <a:buNone/>
            </a:pPr>
            <a:r>
              <a:rPr lang="en-US" altLang="en-US" sz="6100"/>
              <a:t>Saturated</a:t>
            </a:r>
          </a:p>
        </p:txBody>
      </p:sp>
      <p:sp>
        <p:nvSpPr>
          <p:cNvPr id="6" name="Rectangle 5">
            <a:extLst>
              <a:ext uri="{FF2B5EF4-FFF2-40B4-BE49-F238E27FC236}">
                <a16:creationId xmlns:a16="http://schemas.microsoft.com/office/drawing/2014/main" id="{0F8DA21E-C500-40E1-B4E8-A3F856E27222}"/>
              </a:ext>
            </a:extLst>
          </p:cNvPr>
          <p:cNvSpPr/>
          <p:nvPr/>
        </p:nvSpPr>
        <p:spPr>
          <a:xfrm>
            <a:off x="609600" y="3033713"/>
            <a:ext cx="3124200" cy="2168525"/>
          </a:xfrm>
          <a:prstGeom prst="rect">
            <a:avLst/>
          </a:prstGeom>
          <a:solidFill>
            <a:srgbClr val="FF0000"/>
          </a:solidFill>
        </p:spPr>
        <p:txBody>
          <a:bodyPr lIns="89843" tIns="44921" rIns="89843" bIns="44921">
            <a:spAutoFit/>
          </a:bodyPr>
          <a:lstStyle/>
          <a:p>
            <a:pPr eaLnBrk="1" hangingPunct="1">
              <a:defRPr/>
            </a:pPr>
            <a:r>
              <a:rPr lang="en-US" sz="2700" dirty="0">
                <a:solidFill>
                  <a:schemeClr val="accent3"/>
                </a:solidFill>
                <a:latin typeface="Arial" charset="0"/>
              </a:rPr>
              <a:t>When the solvent holds as much solute as possible at a particular temperature.</a:t>
            </a:r>
          </a:p>
        </p:txBody>
      </p:sp>
      <p:grpSp>
        <p:nvGrpSpPr>
          <p:cNvPr id="177157" name="Group 10">
            <a:extLst>
              <a:ext uri="{FF2B5EF4-FFF2-40B4-BE49-F238E27FC236}">
                <a16:creationId xmlns:a16="http://schemas.microsoft.com/office/drawing/2014/main" id="{A9DC7EF1-E240-419F-989D-F504B6B139ED}"/>
              </a:ext>
            </a:extLst>
          </p:cNvPr>
          <p:cNvGrpSpPr>
            <a:grpSpLocks/>
          </p:cNvGrpSpPr>
          <p:nvPr/>
        </p:nvGrpSpPr>
        <p:grpSpPr bwMode="auto">
          <a:xfrm>
            <a:off x="4114800" y="2320925"/>
            <a:ext cx="1600200" cy="3657600"/>
            <a:chOff x="4895" y="2841"/>
            <a:chExt cx="509" cy="1298"/>
          </a:xfrm>
        </p:grpSpPr>
        <p:sp>
          <p:nvSpPr>
            <p:cNvPr id="177160" name="Freeform 11">
              <a:extLst>
                <a:ext uri="{FF2B5EF4-FFF2-40B4-BE49-F238E27FC236}">
                  <a16:creationId xmlns:a16="http://schemas.microsoft.com/office/drawing/2014/main" id="{2077034D-DCD1-4234-AC26-51DC44F5B317}"/>
                </a:ext>
              </a:extLst>
            </p:cNvPr>
            <p:cNvSpPr>
              <a:spLocks/>
            </p:cNvSpPr>
            <p:nvPr/>
          </p:nvSpPr>
          <p:spPr bwMode="auto">
            <a:xfrm>
              <a:off x="5081" y="2841"/>
              <a:ext cx="68" cy="32"/>
            </a:xfrm>
            <a:custGeom>
              <a:avLst/>
              <a:gdLst>
                <a:gd name="T0" fmla="*/ 0 w 137"/>
                <a:gd name="T1" fmla="*/ 0 h 65"/>
                <a:gd name="T2" fmla="*/ 0 w 137"/>
                <a:gd name="T3" fmla="*/ 0 h 65"/>
                <a:gd name="T4" fmla="*/ 0 w 137"/>
                <a:gd name="T5" fmla="*/ 0 h 65"/>
                <a:gd name="T6" fmla="*/ 0 w 137"/>
                <a:gd name="T7" fmla="*/ 0 h 65"/>
                <a:gd name="T8" fmla="*/ 0 w 137"/>
                <a:gd name="T9" fmla="*/ 0 h 65"/>
                <a:gd name="T10" fmla="*/ 0 w 137"/>
                <a:gd name="T11" fmla="*/ 0 h 65"/>
                <a:gd name="T12" fmla="*/ 0 w 137"/>
                <a:gd name="T13" fmla="*/ 0 h 65"/>
                <a:gd name="T14" fmla="*/ 0 w 137"/>
                <a:gd name="T15" fmla="*/ 0 h 65"/>
                <a:gd name="T16" fmla="*/ 0 w 137"/>
                <a:gd name="T17" fmla="*/ 0 h 65"/>
                <a:gd name="T18" fmla="*/ 0 w 137"/>
                <a:gd name="T19" fmla="*/ 0 h 65"/>
                <a:gd name="T20" fmla="*/ 0 w 137"/>
                <a:gd name="T21" fmla="*/ 0 h 65"/>
                <a:gd name="T22" fmla="*/ 0 w 137"/>
                <a:gd name="T23" fmla="*/ 0 h 65"/>
                <a:gd name="T24" fmla="*/ 0 w 137"/>
                <a:gd name="T25" fmla="*/ 0 h 65"/>
                <a:gd name="T26" fmla="*/ 0 w 137"/>
                <a:gd name="T27" fmla="*/ 0 h 65"/>
                <a:gd name="T28" fmla="*/ 0 w 137"/>
                <a:gd name="T29" fmla="*/ 0 h 65"/>
                <a:gd name="T30" fmla="*/ 0 w 137"/>
                <a:gd name="T31" fmla="*/ 0 h 65"/>
                <a:gd name="T32" fmla="*/ 0 w 137"/>
                <a:gd name="T33" fmla="*/ 0 h 65"/>
                <a:gd name="T34" fmla="*/ 0 w 137"/>
                <a:gd name="T35" fmla="*/ 0 h 65"/>
                <a:gd name="T36" fmla="*/ 0 w 137"/>
                <a:gd name="T37" fmla="*/ 0 h 65"/>
                <a:gd name="T38" fmla="*/ 0 w 137"/>
                <a:gd name="T39" fmla="*/ 0 h 65"/>
                <a:gd name="T40" fmla="*/ 0 w 137"/>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65"/>
                <a:gd name="T65" fmla="*/ 137 w 137"/>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65">
                  <a:moveTo>
                    <a:pt x="33" y="65"/>
                  </a:moveTo>
                  <a:lnTo>
                    <a:pt x="33" y="65"/>
                  </a:lnTo>
                  <a:lnTo>
                    <a:pt x="33" y="63"/>
                  </a:lnTo>
                  <a:lnTo>
                    <a:pt x="36" y="58"/>
                  </a:lnTo>
                  <a:lnTo>
                    <a:pt x="45" y="51"/>
                  </a:lnTo>
                  <a:lnTo>
                    <a:pt x="58" y="44"/>
                  </a:lnTo>
                  <a:lnTo>
                    <a:pt x="73" y="40"/>
                  </a:lnTo>
                  <a:lnTo>
                    <a:pt x="93" y="35"/>
                  </a:lnTo>
                  <a:lnTo>
                    <a:pt x="113" y="33"/>
                  </a:lnTo>
                  <a:lnTo>
                    <a:pt x="137" y="33"/>
                  </a:lnTo>
                  <a:lnTo>
                    <a:pt x="137" y="0"/>
                  </a:lnTo>
                  <a:lnTo>
                    <a:pt x="113" y="3"/>
                  </a:lnTo>
                  <a:lnTo>
                    <a:pt x="88" y="5"/>
                  </a:lnTo>
                  <a:lnTo>
                    <a:pt x="66" y="10"/>
                  </a:lnTo>
                  <a:lnTo>
                    <a:pt x="47" y="17"/>
                  </a:lnTo>
                  <a:lnTo>
                    <a:pt x="29" y="26"/>
                  </a:lnTo>
                  <a:lnTo>
                    <a:pt x="15" y="35"/>
                  </a:lnTo>
                  <a:lnTo>
                    <a:pt x="5" y="49"/>
                  </a:lnTo>
                  <a:lnTo>
                    <a:pt x="0" y="65"/>
                  </a:lnTo>
                  <a:lnTo>
                    <a:pt x="33" y="65"/>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1" name="Freeform 12">
              <a:extLst>
                <a:ext uri="{FF2B5EF4-FFF2-40B4-BE49-F238E27FC236}">
                  <a16:creationId xmlns:a16="http://schemas.microsoft.com/office/drawing/2014/main" id="{24CEDB1F-12E1-4014-8DAF-04CBFF0DEDF1}"/>
                </a:ext>
              </a:extLst>
            </p:cNvPr>
            <p:cNvSpPr>
              <a:spLocks/>
            </p:cNvSpPr>
            <p:nvPr/>
          </p:nvSpPr>
          <p:spPr bwMode="auto">
            <a:xfrm>
              <a:off x="5081" y="2873"/>
              <a:ext cx="68" cy="33"/>
            </a:xfrm>
            <a:custGeom>
              <a:avLst/>
              <a:gdLst>
                <a:gd name="T0" fmla="*/ 0 w 137"/>
                <a:gd name="T1" fmla="*/ 1 h 66"/>
                <a:gd name="T2" fmla="*/ 0 w 137"/>
                <a:gd name="T3" fmla="*/ 1 h 66"/>
                <a:gd name="T4" fmla="*/ 0 w 137"/>
                <a:gd name="T5" fmla="*/ 1 h 66"/>
                <a:gd name="T6" fmla="*/ 0 w 137"/>
                <a:gd name="T7" fmla="*/ 1 h 66"/>
                <a:gd name="T8" fmla="*/ 0 w 137"/>
                <a:gd name="T9" fmla="*/ 1 h 66"/>
                <a:gd name="T10" fmla="*/ 0 w 137"/>
                <a:gd name="T11" fmla="*/ 1 h 66"/>
                <a:gd name="T12" fmla="*/ 0 w 137"/>
                <a:gd name="T13" fmla="*/ 1 h 66"/>
                <a:gd name="T14" fmla="*/ 0 w 137"/>
                <a:gd name="T15" fmla="*/ 1 h 66"/>
                <a:gd name="T16" fmla="*/ 0 w 137"/>
                <a:gd name="T17" fmla="*/ 1 h 66"/>
                <a:gd name="T18" fmla="*/ 0 w 137"/>
                <a:gd name="T19" fmla="*/ 0 h 66"/>
                <a:gd name="T20" fmla="*/ 0 w 137"/>
                <a:gd name="T21" fmla="*/ 0 h 66"/>
                <a:gd name="T22" fmla="*/ 0 w 137"/>
                <a:gd name="T23" fmla="*/ 1 h 66"/>
                <a:gd name="T24" fmla="*/ 0 w 137"/>
                <a:gd name="T25" fmla="*/ 1 h 66"/>
                <a:gd name="T26" fmla="*/ 0 w 137"/>
                <a:gd name="T27" fmla="*/ 1 h 66"/>
                <a:gd name="T28" fmla="*/ 0 w 137"/>
                <a:gd name="T29" fmla="*/ 1 h 66"/>
                <a:gd name="T30" fmla="*/ 0 w 137"/>
                <a:gd name="T31" fmla="*/ 1 h 66"/>
                <a:gd name="T32" fmla="*/ 0 w 137"/>
                <a:gd name="T33" fmla="*/ 1 h 66"/>
                <a:gd name="T34" fmla="*/ 0 w 137"/>
                <a:gd name="T35" fmla="*/ 1 h 66"/>
                <a:gd name="T36" fmla="*/ 0 w 137"/>
                <a:gd name="T37" fmla="*/ 1 h 66"/>
                <a:gd name="T38" fmla="*/ 0 w 137"/>
                <a:gd name="T39" fmla="*/ 1 h 66"/>
                <a:gd name="T40" fmla="*/ 0 w 137"/>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66"/>
                <a:gd name="T65" fmla="*/ 137 w 137"/>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66">
                  <a:moveTo>
                    <a:pt x="137" y="33"/>
                  </a:moveTo>
                  <a:lnTo>
                    <a:pt x="137" y="33"/>
                  </a:lnTo>
                  <a:lnTo>
                    <a:pt x="113" y="33"/>
                  </a:lnTo>
                  <a:lnTo>
                    <a:pt x="93" y="31"/>
                  </a:lnTo>
                  <a:lnTo>
                    <a:pt x="74" y="27"/>
                  </a:lnTo>
                  <a:lnTo>
                    <a:pt x="58" y="21"/>
                  </a:lnTo>
                  <a:lnTo>
                    <a:pt x="44" y="14"/>
                  </a:lnTo>
                  <a:lnTo>
                    <a:pt x="36" y="8"/>
                  </a:lnTo>
                  <a:lnTo>
                    <a:pt x="33" y="5"/>
                  </a:lnTo>
                  <a:lnTo>
                    <a:pt x="33" y="0"/>
                  </a:lnTo>
                  <a:lnTo>
                    <a:pt x="0" y="0"/>
                  </a:lnTo>
                  <a:lnTo>
                    <a:pt x="5" y="16"/>
                  </a:lnTo>
                  <a:lnTo>
                    <a:pt x="15" y="31"/>
                  </a:lnTo>
                  <a:lnTo>
                    <a:pt x="30" y="41"/>
                  </a:lnTo>
                  <a:lnTo>
                    <a:pt x="47" y="48"/>
                  </a:lnTo>
                  <a:lnTo>
                    <a:pt x="65" y="56"/>
                  </a:lnTo>
                  <a:lnTo>
                    <a:pt x="88" y="61"/>
                  </a:lnTo>
                  <a:lnTo>
                    <a:pt x="113" y="63"/>
                  </a:lnTo>
                  <a:lnTo>
                    <a:pt x="137" y="66"/>
                  </a:lnTo>
                  <a:lnTo>
                    <a:pt x="137" y="3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2" name="Freeform 13">
              <a:extLst>
                <a:ext uri="{FF2B5EF4-FFF2-40B4-BE49-F238E27FC236}">
                  <a16:creationId xmlns:a16="http://schemas.microsoft.com/office/drawing/2014/main" id="{7A5B8004-EBA9-4BF9-819D-8A754C6C6A46}"/>
                </a:ext>
              </a:extLst>
            </p:cNvPr>
            <p:cNvSpPr>
              <a:spLocks/>
            </p:cNvSpPr>
            <p:nvPr/>
          </p:nvSpPr>
          <p:spPr bwMode="auto">
            <a:xfrm>
              <a:off x="5149" y="2873"/>
              <a:ext cx="69" cy="33"/>
            </a:xfrm>
            <a:custGeom>
              <a:avLst/>
              <a:gdLst>
                <a:gd name="T0" fmla="*/ 1 w 138"/>
                <a:gd name="T1" fmla="*/ 0 h 66"/>
                <a:gd name="T2" fmla="*/ 1 w 138"/>
                <a:gd name="T3" fmla="*/ 0 h 66"/>
                <a:gd name="T4" fmla="*/ 1 w 138"/>
                <a:gd name="T5" fmla="*/ 1 h 66"/>
                <a:gd name="T6" fmla="*/ 1 w 138"/>
                <a:gd name="T7" fmla="*/ 1 h 66"/>
                <a:gd name="T8" fmla="*/ 1 w 138"/>
                <a:gd name="T9" fmla="*/ 1 h 66"/>
                <a:gd name="T10" fmla="*/ 1 w 138"/>
                <a:gd name="T11" fmla="*/ 1 h 66"/>
                <a:gd name="T12" fmla="*/ 1 w 138"/>
                <a:gd name="T13" fmla="*/ 1 h 66"/>
                <a:gd name="T14" fmla="*/ 1 w 138"/>
                <a:gd name="T15" fmla="*/ 1 h 66"/>
                <a:gd name="T16" fmla="*/ 1 w 138"/>
                <a:gd name="T17" fmla="*/ 1 h 66"/>
                <a:gd name="T18" fmla="*/ 0 w 138"/>
                <a:gd name="T19" fmla="*/ 1 h 66"/>
                <a:gd name="T20" fmla="*/ 0 w 138"/>
                <a:gd name="T21" fmla="*/ 1 h 66"/>
                <a:gd name="T22" fmla="*/ 1 w 138"/>
                <a:gd name="T23" fmla="*/ 1 h 66"/>
                <a:gd name="T24" fmla="*/ 1 w 138"/>
                <a:gd name="T25" fmla="*/ 1 h 66"/>
                <a:gd name="T26" fmla="*/ 1 w 138"/>
                <a:gd name="T27" fmla="*/ 1 h 66"/>
                <a:gd name="T28" fmla="*/ 1 w 138"/>
                <a:gd name="T29" fmla="*/ 1 h 66"/>
                <a:gd name="T30" fmla="*/ 1 w 138"/>
                <a:gd name="T31" fmla="*/ 1 h 66"/>
                <a:gd name="T32" fmla="*/ 1 w 138"/>
                <a:gd name="T33" fmla="*/ 1 h 66"/>
                <a:gd name="T34" fmla="*/ 1 w 138"/>
                <a:gd name="T35" fmla="*/ 1 h 66"/>
                <a:gd name="T36" fmla="*/ 1 w 138"/>
                <a:gd name="T37" fmla="*/ 0 h 66"/>
                <a:gd name="T38" fmla="*/ 1 w 138"/>
                <a:gd name="T39" fmla="*/ 0 h 66"/>
                <a:gd name="T40" fmla="*/ 1 w 138"/>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66"/>
                <a:gd name="T65" fmla="*/ 138 w 138"/>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66">
                  <a:moveTo>
                    <a:pt x="105" y="0"/>
                  </a:moveTo>
                  <a:lnTo>
                    <a:pt x="105" y="0"/>
                  </a:lnTo>
                  <a:lnTo>
                    <a:pt x="105" y="5"/>
                  </a:lnTo>
                  <a:lnTo>
                    <a:pt x="102" y="8"/>
                  </a:lnTo>
                  <a:lnTo>
                    <a:pt x="94" y="14"/>
                  </a:lnTo>
                  <a:lnTo>
                    <a:pt x="80" y="21"/>
                  </a:lnTo>
                  <a:lnTo>
                    <a:pt x="64" y="27"/>
                  </a:lnTo>
                  <a:lnTo>
                    <a:pt x="45" y="31"/>
                  </a:lnTo>
                  <a:lnTo>
                    <a:pt x="25" y="33"/>
                  </a:lnTo>
                  <a:lnTo>
                    <a:pt x="0" y="33"/>
                  </a:lnTo>
                  <a:lnTo>
                    <a:pt x="0" y="66"/>
                  </a:lnTo>
                  <a:lnTo>
                    <a:pt x="25" y="63"/>
                  </a:lnTo>
                  <a:lnTo>
                    <a:pt x="50" y="61"/>
                  </a:lnTo>
                  <a:lnTo>
                    <a:pt x="73" y="56"/>
                  </a:lnTo>
                  <a:lnTo>
                    <a:pt x="91" y="48"/>
                  </a:lnTo>
                  <a:lnTo>
                    <a:pt x="108" y="41"/>
                  </a:lnTo>
                  <a:lnTo>
                    <a:pt x="123" y="31"/>
                  </a:lnTo>
                  <a:lnTo>
                    <a:pt x="133" y="16"/>
                  </a:lnTo>
                  <a:lnTo>
                    <a:pt x="138" y="0"/>
                  </a:lnTo>
                  <a:lnTo>
                    <a:pt x="105"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3" name="Freeform 14">
              <a:extLst>
                <a:ext uri="{FF2B5EF4-FFF2-40B4-BE49-F238E27FC236}">
                  <a16:creationId xmlns:a16="http://schemas.microsoft.com/office/drawing/2014/main" id="{B8397AA9-3F25-44A6-A897-96C0E1B84C66}"/>
                </a:ext>
              </a:extLst>
            </p:cNvPr>
            <p:cNvSpPr>
              <a:spLocks/>
            </p:cNvSpPr>
            <p:nvPr/>
          </p:nvSpPr>
          <p:spPr bwMode="auto">
            <a:xfrm>
              <a:off x="5149" y="2841"/>
              <a:ext cx="69" cy="32"/>
            </a:xfrm>
            <a:custGeom>
              <a:avLst/>
              <a:gdLst>
                <a:gd name="T0" fmla="*/ 0 w 138"/>
                <a:gd name="T1" fmla="*/ 0 h 65"/>
                <a:gd name="T2" fmla="*/ 0 w 138"/>
                <a:gd name="T3" fmla="*/ 0 h 65"/>
                <a:gd name="T4" fmla="*/ 1 w 138"/>
                <a:gd name="T5" fmla="*/ 0 h 65"/>
                <a:gd name="T6" fmla="*/ 1 w 138"/>
                <a:gd name="T7" fmla="*/ 0 h 65"/>
                <a:gd name="T8" fmla="*/ 1 w 138"/>
                <a:gd name="T9" fmla="*/ 0 h 65"/>
                <a:gd name="T10" fmla="*/ 1 w 138"/>
                <a:gd name="T11" fmla="*/ 0 h 65"/>
                <a:gd name="T12" fmla="*/ 1 w 138"/>
                <a:gd name="T13" fmla="*/ 0 h 65"/>
                <a:gd name="T14" fmla="*/ 1 w 138"/>
                <a:gd name="T15" fmla="*/ 0 h 65"/>
                <a:gd name="T16" fmla="*/ 1 w 138"/>
                <a:gd name="T17" fmla="*/ 0 h 65"/>
                <a:gd name="T18" fmla="*/ 1 w 138"/>
                <a:gd name="T19" fmla="*/ 0 h 65"/>
                <a:gd name="T20" fmla="*/ 1 w 138"/>
                <a:gd name="T21" fmla="*/ 0 h 65"/>
                <a:gd name="T22" fmla="*/ 1 w 138"/>
                <a:gd name="T23" fmla="*/ 0 h 65"/>
                <a:gd name="T24" fmla="*/ 1 w 138"/>
                <a:gd name="T25" fmla="*/ 0 h 65"/>
                <a:gd name="T26" fmla="*/ 1 w 138"/>
                <a:gd name="T27" fmla="*/ 0 h 65"/>
                <a:gd name="T28" fmla="*/ 1 w 138"/>
                <a:gd name="T29" fmla="*/ 0 h 65"/>
                <a:gd name="T30" fmla="*/ 1 w 138"/>
                <a:gd name="T31" fmla="*/ 0 h 65"/>
                <a:gd name="T32" fmla="*/ 1 w 138"/>
                <a:gd name="T33" fmla="*/ 0 h 65"/>
                <a:gd name="T34" fmla="*/ 1 w 138"/>
                <a:gd name="T35" fmla="*/ 0 h 65"/>
                <a:gd name="T36" fmla="*/ 0 w 138"/>
                <a:gd name="T37" fmla="*/ 0 h 65"/>
                <a:gd name="T38" fmla="*/ 0 w 138"/>
                <a:gd name="T39" fmla="*/ 0 h 65"/>
                <a:gd name="T40" fmla="*/ 0 w 138"/>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65"/>
                <a:gd name="T65" fmla="*/ 138 w 138"/>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65">
                  <a:moveTo>
                    <a:pt x="0" y="33"/>
                  </a:moveTo>
                  <a:lnTo>
                    <a:pt x="0" y="33"/>
                  </a:lnTo>
                  <a:lnTo>
                    <a:pt x="25" y="33"/>
                  </a:lnTo>
                  <a:lnTo>
                    <a:pt x="45" y="35"/>
                  </a:lnTo>
                  <a:lnTo>
                    <a:pt x="65" y="40"/>
                  </a:lnTo>
                  <a:lnTo>
                    <a:pt x="80" y="44"/>
                  </a:lnTo>
                  <a:lnTo>
                    <a:pt x="93" y="51"/>
                  </a:lnTo>
                  <a:lnTo>
                    <a:pt x="102" y="58"/>
                  </a:lnTo>
                  <a:lnTo>
                    <a:pt x="105" y="63"/>
                  </a:lnTo>
                  <a:lnTo>
                    <a:pt x="105" y="65"/>
                  </a:lnTo>
                  <a:lnTo>
                    <a:pt x="138" y="65"/>
                  </a:lnTo>
                  <a:lnTo>
                    <a:pt x="133" y="49"/>
                  </a:lnTo>
                  <a:lnTo>
                    <a:pt x="123" y="35"/>
                  </a:lnTo>
                  <a:lnTo>
                    <a:pt x="109" y="26"/>
                  </a:lnTo>
                  <a:lnTo>
                    <a:pt x="91" y="17"/>
                  </a:lnTo>
                  <a:lnTo>
                    <a:pt x="72" y="10"/>
                  </a:lnTo>
                  <a:lnTo>
                    <a:pt x="50" y="5"/>
                  </a:lnTo>
                  <a:lnTo>
                    <a:pt x="25" y="3"/>
                  </a:lnTo>
                  <a:lnTo>
                    <a:pt x="0" y="0"/>
                  </a:lnTo>
                  <a:lnTo>
                    <a:pt x="0" y="3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4" name="Freeform 15">
              <a:extLst>
                <a:ext uri="{FF2B5EF4-FFF2-40B4-BE49-F238E27FC236}">
                  <a16:creationId xmlns:a16="http://schemas.microsoft.com/office/drawing/2014/main" id="{444FD5F3-8459-4311-B441-34360642AA66}"/>
                </a:ext>
              </a:extLst>
            </p:cNvPr>
            <p:cNvSpPr>
              <a:spLocks/>
            </p:cNvSpPr>
            <p:nvPr/>
          </p:nvSpPr>
          <p:spPr bwMode="auto">
            <a:xfrm>
              <a:off x="5149" y="4026"/>
              <a:ext cx="118" cy="113"/>
            </a:xfrm>
            <a:custGeom>
              <a:avLst/>
              <a:gdLst>
                <a:gd name="T0" fmla="*/ 1 w 235"/>
                <a:gd name="T1" fmla="*/ 0 h 227"/>
                <a:gd name="T2" fmla="*/ 1 w 235"/>
                <a:gd name="T3" fmla="*/ 0 h 227"/>
                <a:gd name="T4" fmla="*/ 1 w 235"/>
                <a:gd name="T5" fmla="*/ 0 h 227"/>
                <a:gd name="T6" fmla="*/ 1 w 235"/>
                <a:gd name="T7" fmla="*/ 0 h 227"/>
                <a:gd name="T8" fmla="*/ 1 w 235"/>
                <a:gd name="T9" fmla="*/ 0 h 227"/>
                <a:gd name="T10" fmla="*/ 1 w 235"/>
                <a:gd name="T11" fmla="*/ 0 h 227"/>
                <a:gd name="T12" fmla="*/ 1 w 235"/>
                <a:gd name="T13" fmla="*/ 0 h 227"/>
                <a:gd name="T14" fmla="*/ 1 w 235"/>
                <a:gd name="T15" fmla="*/ 0 h 227"/>
                <a:gd name="T16" fmla="*/ 1 w 235"/>
                <a:gd name="T17" fmla="*/ 0 h 227"/>
                <a:gd name="T18" fmla="*/ 1 w 235"/>
                <a:gd name="T19" fmla="*/ 0 h 227"/>
                <a:gd name="T20" fmla="*/ 1 w 235"/>
                <a:gd name="T21" fmla="*/ 0 h 227"/>
                <a:gd name="T22" fmla="*/ 1 w 235"/>
                <a:gd name="T23" fmla="*/ 0 h 227"/>
                <a:gd name="T24" fmla="*/ 1 w 235"/>
                <a:gd name="T25" fmla="*/ 0 h 227"/>
                <a:gd name="T26" fmla="*/ 1 w 235"/>
                <a:gd name="T27" fmla="*/ 0 h 227"/>
                <a:gd name="T28" fmla="*/ 1 w 235"/>
                <a:gd name="T29" fmla="*/ 0 h 227"/>
                <a:gd name="T30" fmla="*/ 1 w 235"/>
                <a:gd name="T31" fmla="*/ 0 h 227"/>
                <a:gd name="T32" fmla="*/ 1 w 235"/>
                <a:gd name="T33" fmla="*/ 0 h 227"/>
                <a:gd name="T34" fmla="*/ 0 w 235"/>
                <a:gd name="T35" fmla="*/ 0 h 227"/>
                <a:gd name="T36" fmla="*/ 0 w 235"/>
                <a:gd name="T37" fmla="*/ 0 h 227"/>
                <a:gd name="T38" fmla="*/ 1 w 235"/>
                <a:gd name="T39" fmla="*/ 0 h 227"/>
                <a:gd name="T40" fmla="*/ 1 w 235"/>
                <a:gd name="T41" fmla="*/ 0 h 227"/>
                <a:gd name="T42" fmla="*/ 1 w 235"/>
                <a:gd name="T43" fmla="*/ 0 h 227"/>
                <a:gd name="T44" fmla="*/ 1 w 235"/>
                <a:gd name="T45" fmla="*/ 0 h 227"/>
                <a:gd name="T46" fmla="*/ 1 w 235"/>
                <a:gd name="T47" fmla="*/ 0 h 227"/>
                <a:gd name="T48" fmla="*/ 1 w 235"/>
                <a:gd name="T49" fmla="*/ 0 h 227"/>
                <a:gd name="T50" fmla="*/ 1 w 235"/>
                <a:gd name="T51" fmla="*/ 0 h 227"/>
                <a:gd name="T52" fmla="*/ 1 w 235"/>
                <a:gd name="T53" fmla="*/ 0 h 227"/>
                <a:gd name="T54" fmla="*/ 1 w 235"/>
                <a:gd name="T55" fmla="*/ 0 h 227"/>
                <a:gd name="T56" fmla="*/ 1 w 235"/>
                <a:gd name="T57" fmla="*/ 0 h 227"/>
                <a:gd name="T58" fmla="*/ 1 w 235"/>
                <a:gd name="T59" fmla="*/ 0 h 227"/>
                <a:gd name="T60" fmla="*/ 1 w 235"/>
                <a:gd name="T61" fmla="*/ 0 h 227"/>
                <a:gd name="T62" fmla="*/ 1 w 235"/>
                <a:gd name="T63" fmla="*/ 0 h 227"/>
                <a:gd name="T64" fmla="*/ 1 w 235"/>
                <a:gd name="T65" fmla="*/ 0 h 227"/>
                <a:gd name="T66" fmla="*/ 1 w 235"/>
                <a:gd name="T67" fmla="*/ 0 h 227"/>
                <a:gd name="T68" fmla="*/ 1 w 235"/>
                <a:gd name="T69" fmla="*/ 0 h 227"/>
                <a:gd name="T70" fmla="*/ 1 w 235"/>
                <a:gd name="T71" fmla="*/ 0 h 227"/>
                <a:gd name="T72" fmla="*/ 1 w 235"/>
                <a:gd name="T73" fmla="*/ 0 h 227"/>
                <a:gd name="T74" fmla="*/ 1 w 235"/>
                <a:gd name="T75" fmla="*/ 0 h 227"/>
                <a:gd name="T76" fmla="*/ 1 w 235"/>
                <a:gd name="T77" fmla="*/ 0 h 227"/>
                <a:gd name="T78" fmla="*/ 1 w 235"/>
                <a:gd name="T79" fmla="*/ 0 h 2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5"/>
                <a:gd name="T121" fmla="*/ 0 h 227"/>
                <a:gd name="T122" fmla="*/ 235 w 235"/>
                <a:gd name="T123" fmla="*/ 227 h 2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5" h="227">
                  <a:moveTo>
                    <a:pt x="234" y="22"/>
                  </a:moveTo>
                  <a:lnTo>
                    <a:pt x="208" y="23"/>
                  </a:lnTo>
                  <a:lnTo>
                    <a:pt x="192" y="53"/>
                  </a:lnTo>
                  <a:lnTo>
                    <a:pt x="177" y="78"/>
                  </a:lnTo>
                  <a:lnTo>
                    <a:pt x="161" y="100"/>
                  </a:lnTo>
                  <a:lnTo>
                    <a:pt x="147" y="121"/>
                  </a:lnTo>
                  <a:lnTo>
                    <a:pt x="132" y="137"/>
                  </a:lnTo>
                  <a:lnTo>
                    <a:pt x="119" y="151"/>
                  </a:lnTo>
                  <a:lnTo>
                    <a:pt x="106" y="162"/>
                  </a:lnTo>
                  <a:lnTo>
                    <a:pt x="94" y="171"/>
                  </a:lnTo>
                  <a:lnTo>
                    <a:pt x="81" y="178"/>
                  </a:lnTo>
                  <a:lnTo>
                    <a:pt x="70" y="184"/>
                  </a:lnTo>
                  <a:lnTo>
                    <a:pt x="58" y="187"/>
                  </a:lnTo>
                  <a:lnTo>
                    <a:pt x="47" y="191"/>
                  </a:lnTo>
                  <a:lnTo>
                    <a:pt x="36" y="193"/>
                  </a:lnTo>
                  <a:lnTo>
                    <a:pt x="24" y="194"/>
                  </a:lnTo>
                  <a:lnTo>
                    <a:pt x="13" y="194"/>
                  </a:lnTo>
                  <a:lnTo>
                    <a:pt x="0" y="194"/>
                  </a:lnTo>
                  <a:lnTo>
                    <a:pt x="0" y="227"/>
                  </a:lnTo>
                  <a:lnTo>
                    <a:pt x="13" y="227"/>
                  </a:lnTo>
                  <a:lnTo>
                    <a:pt x="26" y="224"/>
                  </a:lnTo>
                  <a:lnTo>
                    <a:pt x="39" y="223"/>
                  </a:lnTo>
                  <a:lnTo>
                    <a:pt x="53" y="221"/>
                  </a:lnTo>
                  <a:lnTo>
                    <a:pt x="67" y="217"/>
                  </a:lnTo>
                  <a:lnTo>
                    <a:pt x="81" y="212"/>
                  </a:lnTo>
                  <a:lnTo>
                    <a:pt x="95" y="206"/>
                  </a:lnTo>
                  <a:lnTo>
                    <a:pt x="110" y="197"/>
                  </a:lnTo>
                  <a:lnTo>
                    <a:pt x="125" y="185"/>
                  </a:lnTo>
                  <a:lnTo>
                    <a:pt x="140" y="174"/>
                  </a:lnTo>
                  <a:lnTo>
                    <a:pt x="155" y="157"/>
                  </a:lnTo>
                  <a:lnTo>
                    <a:pt x="170" y="139"/>
                  </a:lnTo>
                  <a:lnTo>
                    <a:pt x="186" y="118"/>
                  </a:lnTo>
                  <a:lnTo>
                    <a:pt x="202" y="94"/>
                  </a:lnTo>
                  <a:lnTo>
                    <a:pt x="219" y="66"/>
                  </a:lnTo>
                  <a:lnTo>
                    <a:pt x="235" y="37"/>
                  </a:lnTo>
                  <a:lnTo>
                    <a:pt x="209" y="38"/>
                  </a:lnTo>
                  <a:lnTo>
                    <a:pt x="234" y="22"/>
                  </a:lnTo>
                  <a:lnTo>
                    <a:pt x="220" y="0"/>
                  </a:lnTo>
                  <a:lnTo>
                    <a:pt x="208" y="23"/>
                  </a:lnTo>
                  <a:lnTo>
                    <a:pt x="234" y="2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5" name="Freeform 16">
              <a:extLst>
                <a:ext uri="{FF2B5EF4-FFF2-40B4-BE49-F238E27FC236}">
                  <a16:creationId xmlns:a16="http://schemas.microsoft.com/office/drawing/2014/main" id="{7B62CF7B-E4FA-42A2-8B3F-CB42B72BC335}"/>
                </a:ext>
              </a:extLst>
            </p:cNvPr>
            <p:cNvSpPr>
              <a:spLocks/>
            </p:cNvSpPr>
            <p:nvPr/>
          </p:nvSpPr>
          <p:spPr bwMode="auto">
            <a:xfrm>
              <a:off x="5253" y="4037"/>
              <a:ext cx="71" cy="64"/>
            </a:xfrm>
            <a:custGeom>
              <a:avLst/>
              <a:gdLst>
                <a:gd name="T0" fmla="*/ 1 w 142"/>
                <a:gd name="T1" fmla="*/ 0 h 129"/>
                <a:gd name="T2" fmla="*/ 1 w 142"/>
                <a:gd name="T3" fmla="*/ 0 h 129"/>
                <a:gd name="T4" fmla="*/ 1 w 142"/>
                <a:gd name="T5" fmla="*/ 0 h 129"/>
                <a:gd name="T6" fmla="*/ 1 w 142"/>
                <a:gd name="T7" fmla="*/ 0 h 129"/>
                <a:gd name="T8" fmla="*/ 1 w 142"/>
                <a:gd name="T9" fmla="*/ 0 h 129"/>
                <a:gd name="T10" fmla="*/ 1 w 142"/>
                <a:gd name="T11" fmla="*/ 0 h 129"/>
                <a:gd name="T12" fmla="*/ 1 w 142"/>
                <a:gd name="T13" fmla="*/ 0 h 129"/>
                <a:gd name="T14" fmla="*/ 1 w 142"/>
                <a:gd name="T15" fmla="*/ 0 h 129"/>
                <a:gd name="T16" fmla="*/ 1 w 142"/>
                <a:gd name="T17" fmla="*/ 0 h 129"/>
                <a:gd name="T18" fmla="*/ 1 w 142"/>
                <a:gd name="T19" fmla="*/ 0 h 129"/>
                <a:gd name="T20" fmla="*/ 0 w 142"/>
                <a:gd name="T21" fmla="*/ 0 h 129"/>
                <a:gd name="T22" fmla="*/ 1 w 142"/>
                <a:gd name="T23" fmla="*/ 0 h 129"/>
                <a:gd name="T24" fmla="*/ 1 w 142"/>
                <a:gd name="T25" fmla="*/ 0 h 129"/>
                <a:gd name="T26" fmla="*/ 1 w 142"/>
                <a:gd name="T27" fmla="*/ 0 h 129"/>
                <a:gd name="T28" fmla="*/ 1 w 142"/>
                <a:gd name="T29" fmla="*/ 0 h 129"/>
                <a:gd name="T30" fmla="*/ 1 w 142"/>
                <a:gd name="T31" fmla="*/ 0 h 129"/>
                <a:gd name="T32" fmla="*/ 1 w 142"/>
                <a:gd name="T33" fmla="*/ 0 h 129"/>
                <a:gd name="T34" fmla="*/ 1 w 142"/>
                <a:gd name="T35" fmla="*/ 0 h 129"/>
                <a:gd name="T36" fmla="*/ 1 w 142"/>
                <a:gd name="T37" fmla="*/ 0 h 129"/>
                <a:gd name="T38" fmla="*/ 1 w 142"/>
                <a:gd name="T39" fmla="*/ 0 h 129"/>
                <a:gd name="T40" fmla="*/ 1 w 142"/>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29"/>
                <a:gd name="T65" fmla="*/ 142 w 142"/>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29">
                  <a:moveTo>
                    <a:pt x="140" y="99"/>
                  </a:moveTo>
                  <a:lnTo>
                    <a:pt x="139" y="99"/>
                  </a:lnTo>
                  <a:lnTo>
                    <a:pt x="121" y="97"/>
                  </a:lnTo>
                  <a:lnTo>
                    <a:pt x="104" y="92"/>
                  </a:lnTo>
                  <a:lnTo>
                    <a:pt x="90" y="82"/>
                  </a:lnTo>
                  <a:lnTo>
                    <a:pt x="76" y="70"/>
                  </a:lnTo>
                  <a:lnTo>
                    <a:pt x="63" y="54"/>
                  </a:lnTo>
                  <a:lnTo>
                    <a:pt x="49" y="36"/>
                  </a:lnTo>
                  <a:lnTo>
                    <a:pt x="38" y="18"/>
                  </a:lnTo>
                  <a:lnTo>
                    <a:pt x="25" y="0"/>
                  </a:lnTo>
                  <a:lnTo>
                    <a:pt x="0" y="16"/>
                  </a:lnTo>
                  <a:lnTo>
                    <a:pt x="13" y="34"/>
                  </a:lnTo>
                  <a:lnTo>
                    <a:pt x="24" y="53"/>
                  </a:lnTo>
                  <a:lnTo>
                    <a:pt x="38" y="72"/>
                  </a:lnTo>
                  <a:lnTo>
                    <a:pt x="53" y="91"/>
                  </a:lnTo>
                  <a:lnTo>
                    <a:pt x="71" y="108"/>
                  </a:lnTo>
                  <a:lnTo>
                    <a:pt x="92" y="119"/>
                  </a:lnTo>
                  <a:lnTo>
                    <a:pt x="116" y="127"/>
                  </a:lnTo>
                  <a:lnTo>
                    <a:pt x="142" y="129"/>
                  </a:lnTo>
                  <a:lnTo>
                    <a:pt x="140" y="129"/>
                  </a:lnTo>
                  <a:lnTo>
                    <a:pt x="140" y="99"/>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6" name="Freeform 17">
              <a:extLst>
                <a:ext uri="{FF2B5EF4-FFF2-40B4-BE49-F238E27FC236}">
                  <a16:creationId xmlns:a16="http://schemas.microsoft.com/office/drawing/2014/main" id="{ACB9EF13-C2AF-4F12-97A9-26E45E169EC2}"/>
                </a:ext>
              </a:extLst>
            </p:cNvPr>
            <p:cNvSpPr>
              <a:spLocks/>
            </p:cNvSpPr>
            <p:nvPr/>
          </p:nvSpPr>
          <p:spPr bwMode="auto">
            <a:xfrm>
              <a:off x="5324" y="3926"/>
              <a:ext cx="80" cy="175"/>
            </a:xfrm>
            <a:custGeom>
              <a:avLst/>
              <a:gdLst>
                <a:gd name="T0" fmla="*/ 0 w 161"/>
                <a:gd name="T1" fmla="*/ 0 h 351"/>
                <a:gd name="T2" fmla="*/ 0 w 161"/>
                <a:gd name="T3" fmla="*/ 0 h 351"/>
                <a:gd name="T4" fmla="*/ 0 w 161"/>
                <a:gd name="T5" fmla="*/ 0 h 351"/>
                <a:gd name="T6" fmla="*/ 0 w 161"/>
                <a:gd name="T7" fmla="*/ 0 h 351"/>
                <a:gd name="T8" fmla="*/ 0 w 161"/>
                <a:gd name="T9" fmla="*/ 0 h 351"/>
                <a:gd name="T10" fmla="*/ 0 w 161"/>
                <a:gd name="T11" fmla="*/ 0 h 351"/>
                <a:gd name="T12" fmla="*/ 0 w 161"/>
                <a:gd name="T13" fmla="*/ 0 h 351"/>
                <a:gd name="T14" fmla="*/ 0 w 161"/>
                <a:gd name="T15" fmla="*/ 0 h 351"/>
                <a:gd name="T16" fmla="*/ 0 w 161"/>
                <a:gd name="T17" fmla="*/ 0 h 351"/>
                <a:gd name="T18" fmla="*/ 0 w 161"/>
                <a:gd name="T19" fmla="*/ 0 h 351"/>
                <a:gd name="T20" fmla="*/ 0 w 161"/>
                <a:gd name="T21" fmla="*/ 0 h 351"/>
                <a:gd name="T22" fmla="*/ 0 w 161"/>
                <a:gd name="T23" fmla="*/ 0 h 351"/>
                <a:gd name="T24" fmla="*/ 0 w 161"/>
                <a:gd name="T25" fmla="*/ 0 h 351"/>
                <a:gd name="T26" fmla="*/ 0 w 161"/>
                <a:gd name="T27" fmla="*/ 0 h 351"/>
                <a:gd name="T28" fmla="*/ 0 w 161"/>
                <a:gd name="T29" fmla="*/ 0 h 351"/>
                <a:gd name="T30" fmla="*/ 0 w 161"/>
                <a:gd name="T31" fmla="*/ 0 h 351"/>
                <a:gd name="T32" fmla="*/ 0 w 161"/>
                <a:gd name="T33" fmla="*/ 0 h 351"/>
                <a:gd name="T34" fmla="*/ 0 w 161"/>
                <a:gd name="T35" fmla="*/ 0 h 351"/>
                <a:gd name="T36" fmla="*/ 0 w 161"/>
                <a:gd name="T37" fmla="*/ 0 h 351"/>
                <a:gd name="T38" fmla="*/ 0 w 161"/>
                <a:gd name="T39" fmla="*/ 0 h 351"/>
                <a:gd name="T40" fmla="*/ 0 w 161"/>
                <a:gd name="T41" fmla="*/ 0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351"/>
                <a:gd name="T65" fmla="*/ 161 w 161"/>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351">
                  <a:moveTo>
                    <a:pt x="128" y="0"/>
                  </a:moveTo>
                  <a:lnTo>
                    <a:pt x="128" y="0"/>
                  </a:lnTo>
                  <a:lnTo>
                    <a:pt x="126" y="60"/>
                  </a:lnTo>
                  <a:lnTo>
                    <a:pt x="116" y="119"/>
                  </a:lnTo>
                  <a:lnTo>
                    <a:pt x="101" y="173"/>
                  </a:lnTo>
                  <a:lnTo>
                    <a:pt x="83" y="223"/>
                  </a:lnTo>
                  <a:lnTo>
                    <a:pt x="62" y="263"/>
                  </a:lnTo>
                  <a:lnTo>
                    <a:pt x="38" y="294"/>
                  </a:lnTo>
                  <a:lnTo>
                    <a:pt x="17" y="314"/>
                  </a:lnTo>
                  <a:lnTo>
                    <a:pt x="0" y="321"/>
                  </a:lnTo>
                  <a:lnTo>
                    <a:pt x="0" y="351"/>
                  </a:lnTo>
                  <a:lnTo>
                    <a:pt x="33" y="339"/>
                  </a:lnTo>
                  <a:lnTo>
                    <a:pt x="62" y="315"/>
                  </a:lnTo>
                  <a:lnTo>
                    <a:pt x="87" y="279"/>
                  </a:lnTo>
                  <a:lnTo>
                    <a:pt x="111" y="234"/>
                  </a:lnTo>
                  <a:lnTo>
                    <a:pt x="131" y="182"/>
                  </a:lnTo>
                  <a:lnTo>
                    <a:pt x="146" y="124"/>
                  </a:lnTo>
                  <a:lnTo>
                    <a:pt x="156" y="63"/>
                  </a:lnTo>
                  <a:lnTo>
                    <a:pt x="161" y="0"/>
                  </a:lnTo>
                  <a:lnTo>
                    <a:pt x="128"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7" name="Freeform 18">
              <a:extLst>
                <a:ext uri="{FF2B5EF4-FFF2-40B4-BE49-F238E27FC236}">
                  <a16:creationId xmlns:a16="http://schemas.microsoft.com/office/drawing/2014/main" id="{5353A67A-54B6-493C-96FB-1611B51AAA98}"/>
                </a:ext>
              </a:extLst>
            </p:cNvPr>
            <p:cNvSpPr>
              <a:spLocks/>
            </p:cNvSpPr>
            <p:nvPr/>
          </p:nvSpPr>
          <p:spPr bwMode="auto">
            <a:xfrm>
              <a:off x="5388" y="3292"/>
              <a:ext cx="16" cy="634"/>
            </a:xfrm>
            <a:custGeom>
              <a:avLst/>
              <a:gdLst>
                <a:gd name="T0" fmla="*/ 0 w 33"/>
                <a:gd name="T1" fmla="*/ 0 h 1268"/>
                <a:gd name="T2" fmla="*/ 0 w 33"/>
                <a:gd name="T3" fmla="*/ 0 h 1268"/>
                <a:gd name="T4" fmla="*/ 0 w 33"/>
                <a:gd name="T5" fmla="*/ 1 h 1268"/>
                <a:gd name="T6" fmla="*/ 0 w 33"/>
                <a:gd name="T7" fmla="*/ 1 h 1268"/>
                <a:gd name="T8" fmla="*/ 0 w 33"/>
                <a:gd name="T9" fmla="*/ 0 h 1268"/>
                <a:gd name="T10" fmla="*/ 0 w 33"/>
                <a:gd name="T11" fmla="*/ 0 h 1268"/>
                <a:gd name="T12" fmla="*/ 0 w 33"/>
                <a:gd name="T13" fmla="*/ 0 h 1268"/>
                <a:gd name="T14" fmla="*/ 0 60000 65536"/>
                <a:gd name="T15" fmla="*/ 0 60000 65536"/>
                <a:gd name="T16" fmla="*/ 0 60000 65536"/>
                <a:gd name="T17" fmla="*/ 0 60000 65536"/>
                <a:gd name="T18" fmla="*/ 0 60000 65536"/>
                <a:gd name="T19" fmla="*/ 0 60000 65536"/>
                <a:gd name="T20" fmla="*/ 0 60000 65536"/>
                <a:gd name="T21" fmla="*/ 0 w 33"/>
                <a:gd name="T22" fmla="*/ 0 h 1268"/>
                <a:gd name="T23" fmla="*/ 33 w 33"/>
                <a:gd name="T24" fmla="*/ 1268 h 1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268">
                  <a:moveTo>
                    <a:pt x="0" y="0"/>
                  </a:moveTo>
                  <a:lnTo>
                    <a:pt x="0" y="0"/>
                  </a:lnTo>
                  <a:lnTo>
                    <a:pt x="0" y="1268"/>
                  </a:lnTo>
                  <a:lnTo>
                    <a:pt x="33" y="1268"/>
                  </a:lnTo>
                  <a:lnTo>
                    <a:pt x="33" y="0"/>
                  </a:lnTo>
                  <a:lnTo>
                    <a:pt x="0"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8" name="Freeform 19">
              <a:extLst>
                <a:ext uri="{FF2B5EF4-FFF2-40B4-BE49-F238E27FC236}">
                  <a16:creationId xmlns:a16="http://schemas.microsoft.com/office/drawing/2014/main" id="{D0919FD6-0C5E-4ECB-BAA5-B5DEBE8DD1A2}"/>
                </a:ext>
              </a:extLst>
            </p:cNvPr>
            <p:cNvSpPr>
              <a:spLocks/>
            </p:cNvSpPr>
            <p:nvPr/>
          </p:nvSpPr>
          <p:spPr bwMode="auto">
            <a:xfrm>
              <a:off x="5303" y="3091"/>
              <a:ext cx="101" cy="201"/>
            </a:xfrm>
            <a:custGeom>
              <a:avLst/>
              <a:gdLst>
                <a:gd name="T0" fmla="*/ 1 w 202"/>
                <a:gd name="T1" fmla="*/ 1 h 401"/>
                <a:gd name="T2" fmla="*/ 0 w 202"/>
                <a:gd name="T3" fmla="*/ 1 h 401"/>
                <a:gd name="T4" fmla="*/ 1 w 202"/>
                <a:gd name="T5" fmla="*/ 1 h 401"/>
                <a:gd name="T6" fmla="*/ 1 w 202"/>
                <a:gd name="T7" fmla="*/ 1 h 401"/>
                <a:gd name="T8" fmla="*/ 1 w 202"/>
                <a:gd name="T9" fmla="*/ 1 h 401"/>
                <a:gd name="T10" fmla="*/ 1 w 202"/>
                <a:gd name="T11" fmla="*/ 1 h 401"/>
                <a:gd name="T12" fmla="*/ 1 w 202"/>
                <a:gd name="T13" fmla="*/ 1 h 401"/>
                <a:gd name="T14" fmla="*/ 1 w 202"/>
                <a:gd name="T15" fmla="*/ 1 h 401"/>
                <a:gd name="T16" fmla="*/ 1 w 202"/>
                <a:gd name="T17" fmla="*/ 1 h 401"/>
                <a:gd name="T18" fmla="*/ 1 w 202"/>
                <a:gd name="T19" fmla="*/ 1 h 401"/>
                <a:gd name="T20" fmla="*/ 1 w 202"/>
                <a:gd name="T21" fmla="*/ 1 h 401"/>
                <a:gd name="T22" fmla="*/ 1 w 202"/>
                <a:gd name="T23" fmla="*/ 1 h 401"/>
                <a:gd name="T24" fmla="*/ 1 w 202"/>
                <a:gd name="T25" fmla="*/ 1 h 401"/>
                <a:gd name="T26" fmla="*/ 1 w 202"/>
                <a:gd name="T27" fmla="*/ 1 h 401"/>
                <a:gd name="T28" fmla="*/ 1 w 202"/>
                <a:gd name="T29" fmla="*/ 1 h 401"/>
                <a:gd name="T30" fmla="*/ 1 w 202"/>
                <a:gd name="T31" fmla="*/ 1 h 401"/>
                <a:gd name="T32" fmla="*/ 1 w 202"/>
                <a:gd name="T33" fmla="*/ 1 h 401"/>
                <a:gd name="T34" fmla="*/ 1 w 202"/>
                <a:gd name="T35" fmla="*/ 1 h 401"/>
                <a:gd name="T36" fmla="*/ 1 w 202"/>
                <a:gd name="T37" fmla="*/ 0 h 401"/>
                <a:gd name="T38" fmla="*/ 1 w 202"/>
                <a:gd name="T39" fmla="*/ 0 h 401"/>
                <a:gd name="T40" fmla="*/ 1 w 202"/>
                <a:gd name="T41" fmla="*/ 1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2"/>
                <a:gd name="T64" fmla="*/ 0 h 401"/>
                <a:gd name="T65" fmla="*/ 202 w 202"/>
                <a:gd name="T66" fmla="*/ 401 h 4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2" h="401">
                  <a:moveTo>
                    <a:pt x="1" y="23"/>
                  </a:moveTo>
                  <a:lnTo>
                    <a:pt x="0" y="23"/>
                  </a:lnTo>
                  <a:lnTo>
                    <a:pt x="41" y="63"/>
                  </a:lnTo>
                  <a:lnTo>
                    <a:pt x="76" y="108"/>
                  </a:lnTo>
                  <a:lnTo>
                    <a:pt x="105" y="159"/>
                  </a:lnTo>
                  <a:lnTo>
                    <a:pt x="129" y="209"/>
                  </a:lnTo>
                  <a:lnTo>
                    <a:pt x="147" y="262"/>
                  </a:lnTo>
                  <a:lnTo>
                    <a:pt x="160" y="311"/>
                  </a:lnTo>
                  <a:lnTo>
                    <a:pt x="168" y="358"/>
                  </a:lnTo>
                  <a:lnTo>
                    <a:pt x="169" y="401"/>
                  </a:lnTo>
                  <a:lnTo>
                    <a:pt x="202" y="401"/>
                  </a:lnTo>
                  <a:lnTo>
                    <a:pt x="198" y="356"/>
                  </a:lnTo>
                  <a:lnTo>
                    <a:pt x="190" y="306"/>
                  </a:lnTo>
                  <a:lnTo>
                    <a:pt x="177" y="253"/>
                  </a:lnTo>
                  <a:lnTo>
                    <a:pt x="157" y="198"/>
                  </a:lnTo>
                  <a:lnTo>
                    <a:pt x="132" y="145"/>
                  </a:lnTo>
                  <a:lnTo>
                    <a:pt x="101" y="92"/>
                  </a:lnTo>
                  <a:lnTo>
                    <a:pt x="65" y="42"/>
                  </a:lnTo>
                  <a:lnTo>
                    <a:pt x="21" y="0"/>
                  </a:lnTo>
                  <a:lnTo>
                    <a:pt x="20" y="0"/>
                  </a:lnTo>
                  <a:lnTo>
                    <a:pt x="1"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9" name="Freeform 20">
              <a:extLst>
                <a:ext uri="{FF2B5EF4-FFF2-40B4-BE49-F238E27FC236}">
                  <a16:creationId xmlns:a16="http://schemas.microsoft.com/office/drawing/2014/main" id="{E021305C-4EEC-4239-95A1-760D0D319214}"/>
                </a:ext>
              </a:extLst>
            </p:cNvPr>
            <p:cNvSpPr>
              <a:spLocks/>
            </p:cNvSpPr>
            <p:nvPr/>
          </p:nvSpPr>
          <p:spPr bwMode="auto">
            <a:xfrm>
              <a:off x="5223" y="3016"/>
              <a:ext cx="90" cy="87"/>
            </a:xfrm>
            <a:custGeom>
              <a:avLst/>
              <a:gdLst>
                <a:gd name="T0" fmla="*/ 0 w 180"/>
                <a:gd name="T1" fmla="*/ 1 h 173"/>
                <a:gd name="T2" fmla="*/ 0 w 180"/>
                <a:gd name="T3" fmla="*/ 1 h 173"/>
                <a:gd name="T4" fmla="*/ 1 w 180"/>
                <a:gd name="T5" fmla="*/ 1 h 173"/>
                <a:gd name="T6" fmla="*/ 1 w 180"/>
                <a:gd name="T7" fmla="*/ 1 h 173"/>
                <a:gd name="T8" fmla="*/ 1 w 180"/>
                <a:gd name="T9" fmla="*/ 1 h 173"/>
                <a:gd name="T10" fmla="*/ 1 w 180"/>
                <a:gd name="T11" fmla="*/ 1 h 173"/>
                <a:gd name="T12" fmla="*/ 1 w 180"/>
                <a:gd name="T13" fmla="*/ 1 h 173"/>
                <a:gd name="T14" fmla="*/ 1 w 180"/>
                <a:gd name="T15" fmla="*/ 1 h 173"/>
                <a:gd name="T16" fmla="*/ 1 w 180"/>
                <a:gd name="T17" fmla="*/ 1 h 173"/>
                <a:gd name="T18" fmla="*/ 1 w 180"/>
                <a:gd name="T19" fmla="*/ 1 h 173"/>
                <a:gd name="T20" fmla="*/ 1 w 180"/>
                <a:gd name="T21" fmla="*/ 1 h 173"/>
                <a:gd name="T22" fmla="*/ 1 w 180"/>
                <a:gd name="T23" fmla="*/ 1 h 173"/>
                <a:gd name="T24" fmla="*/ 1 w 180"/>
                <a:gd name="T25" fmla="*/ 1 h 173"/>
                <a:gd name="T26" fmla="*/ 1 w 180"/>
                <a:gd name="T27" fmla="*/ 1 h 173"/>
                <a:gd name="T28" fmla="*/ 1 w 180"/>
                <a:gd name="T29" fmla="*/ 1 h 173"/>
                <a:gd name="T30" fmla="*/ 1 w 180"/>
                <a:gd name="T31" fmla="*/ 1 h 173"/>
                <a:gd name="T32" fmla="*/ 1 w 180"/>
                <a:gd name="T33" fmla="*/ 1 h 173"/>
                <a:gd name="T34" fmla="*/ 1 w 180"/>
                <a:gd name="T35" fmla="*/ 1 h 173"/>
                <a:gd name="T36" fmla="*/ 1 w 180"/>
                <a:gd name="T37" fmla="*/ 1 h 173"/>
                <a:gd name="T38" fmla="*/ 1 w 180"/>
                <a:gd name="T39" fmla="*/ 0 h 173"/>
                <a:gd name="T40" fmla="*/ 0 w 180"/>
                <a:gd name="T41" fmla="*/ 1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73"/>
                <a:gd name="T65" fmla="*/ 180 w 180"/>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73">
                  <a:moveTo>
                    <a:pt x="0" y="23"/>
                  </a:moveTo>
                  <a:lnTo>
                    <a:pt x="0" y="22"/>
                  </a:lnTo>
                  <a:lnTo>
                    <a:pt x="10" y="32"/>
                  </a:lnTo>
                  <a:lnTo>
                    <a:pt x="24" y="46"/>
                  </a:lnTo>
                  <a:lnTo>
                    <a:pt x="41" y="64"/>
                  </a:lnTo>
                  <a:lnTo>
                    <a:pt x="62" y="84"/>
                  </a:lnTo>
                  <a:lnTo>
                    <a:pt x="84" y="105"/>
                  </a:lnTo>
                  <a:lnTo>
                    <a:pt x="108" y="128"/>
                  </a:lnTo>
                  <a:lnTo>
                    <a:pt x="134" y="151"/>
                  </a:lnTo>
                  <a:lnTo>
                    <a:pt x="161" y="173"/>
                  </a:lnTo>
                  <a:lnTo>
                    <a:pt x="180" y="150"/>
                  </a:lnTo>
                  <a:lnTo>
                    <a:pt x="154" y="128"/>
                  </a:lnTo>
                  <a:lnTo>
                    <a:pt x="129" y="105"/>
                  </a:lnTo>
                  <a:lnTo>
                    <a:pt x="105" y="82"/>
                  </a:lnTo>
                  <a:lnTo>
                    <a:pt x="83" y="61"/>
                  </a:lnTo>
                  <a:lnTo>
                    <a:pt x="62" y="41"/>
                  </a:lnTo>
                  <a:lnTo>
                    <a:pt x="45" y="25"/>
                  </a:lnTo>
                  <a:lnTo>
                    <a:pt x="31" y="11"/>
                  </a:lnTo>
                  <a:lnTo>
                    <a:pt x="21" y="1"/>
                  </a:lnTo>
                  <a:lnTo>
                    <a:pt x="21" y="0"/>
                  </a:lnTo>
                  <a:lnTo>
                    <a:pt x="0"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0" name="Freeform 21">
              <a:extLst>
                <a:ext uri="{FF2B5EF4-FFF2-40B4-BE49-F238E27FC236}">
                  <a16:creationId xmlns:a16="http://schemas.microsoft.com/office/drawing/2014/main" id="{EC91CB80-E713-4AAA-B8E6-A422C246358B}"/>
                </a:ext>
              </a:extLst>
            </p:cNvPr>
            <p:cNvSpPr>
              <a:spLocks/>
            </p:cNvSpPr>
            <p:nvPr/>
          </p:nvSpPr>
          <p:spPr bwMode="auto">
            <a:xfrm>
              <a:off x="5202" y="2925"/>
              <a:ext cx="31" cy="103"/>
            </a:xfrm>
            <a:custGeom>
              <a:avLst/>
              <a:gdLst>
                <a:gd name="T0" fmla="*/ 0 w 64"/>
                <a:gd name="T1" fmla="*/ 1 h 206"/>
                <a:gd name="T2" fmla="*/ 0 w 64"/>
                <a:gd name="T3" fmla="*/ 1 h 206"/>
                <a:gd name="T4" fmla="*/ 0 w 64"/>
                <a:gd name="T5" fmla="*/ 1 h 206"/>
                <a:gd name="T6" fmla="*/ 0 w 64"/>
                <a:gd name="T7" fmla="*/ 1 h 206"/>
                <a:gd name="T8" fmla="*/ 0 w 64"/>
                <a:gd name="T9" fmla="*/ 1 h 206"/>
                <a:gd name="T10" fmla="*/ 0 w 64"/>
                <a:gd name="T11" fmla="*/ 1 h 206"/>
                <a:gd name="T12" fmla="*/ 0 w 64"/>
                <a:gd name="T13" fmla="*/ 1 h 206"/>
                <a:gd name="T14" fmla="*/ 0 w 64"/>
                <a:gd name="T15" fmla="*/ 1 h 206"/>
                <a:gd name="T16" fmla="*/ 0 w 64"/>
                <a:gd name="T17" fmla="*/ 1 h 206"/>
                <a:gd name="T18" fmla="*/ 0 w 64"/>
                <a:gd name="T19" fmla="*/ 1 h 206"/>
                <a:gd name="T20" fmla="*/ 0 w 64"/>
                <a:gd name="T21" fmla="*/ 1 h 206"/>
                <a:gd name="T22" fmla="*/ 0 w 64"/>
                <a:gd name="T23" fmla="*/ 1 h 206"/>
                <a:gd name="T24" fmla="*/ 0 w 64"/>
                <a:gd name="T25" fmla="*/ 1 h 206"/>
                <a:gd name="T26" fmla="*/ 0 w 64"/>
                <a:gd name="T27" fmla="*/ 1 h 206"/>
                <a:gd name="T28" fmla="*/ 0 w 64"/>
                <a:gd name="T29" fmla="*/ 1 h 206"/>
                <a:gd name="T30" fmla="*/ 0 w 64"/>
                <a:gd name="T31" fmla="*/ 1 h 206"/>
                <a:gd name="T32" fmla="*/ 0 w 64"/>
                <a:gd name="T33" fmla="*/ 1 h 206"/>
                <a:gd name="T34" fmla="*/ 0 w 64"/>
                <a:gd name="T35" fmla="*/ 1 h 206"/>
                <a:gd name="T36" fmla="*/ 0 w 64"/>
                <a:gd name="T37" fmla="*/ 1 h 206"/>
                <a:gd name="T38" fmla="*/ 0 w 64"/>
                <a:gd name="T39" fmla="*/ 0 h 206"/>
                <a:gd name="T40" fmla="*/ 0 w 64"/>
                <a:gd name="T41" fmla="*/ 1 h 206"/>
                <a:gd name="T42" fmla="*/ 0 w 64"/>
                <a:gd name="T43" fmla="*/ 1 h 206"/>
                <a:gd name="T44" fmla="*/ 0 w 64"/>
                <a:gd name="T45" fmla="*/ 0 h 206"/>
                <a:gd name="T46" fmla="*/ 0 w 64"/>
                <a:gd name="T47" fmla="*/ 1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206"/>
                <a:gd name="T74" fmla="*/ 64 w 64"/>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206">
                  <a:moveTo>
                    <a:pt x="16" y="32"/>
                  </a:moveTo>
                  <a:lnTo>
                    <a:pt x="1" y="16"/>
                  </a:lnTo>
                  <a:lnTo>
                    <a:pt x="0" y="22"/>
                  </a:lnTo>
                  <a:lnTo>
                    <a:pt x="0" y="38"/>
                  </a:lnTo>
                  <a:lnTo>
                    <a:pt x="1" y="62"/>
                  </a:lnTo>
                  <a:lnTo>
                    <a:pt x="4" y="92"/>
                  </a:lnTo>
                  <a:lnTo>
                    <a:pt x="8" y="123"/>
                  </a:lnTo>
                  <a:lnTo>
                    <a:pt x="14" y="153"/>
                  </a:lnTo>
                  <a:lnTo>
                    <a:pt x="26" y="183"/>
                  </a:lnTo>
                  <a:lnTo>
                    <a:pt x="43" y="206"/>
                  </a:lnTo>
                  <a:lnTo>
                    <a:pt x="64" y="183"/>
                  </a:lnTo>
                  <a:lnTo>
                    <a:pt x="53" y="169"/>
                  </a:lnTo>
                  <a:lnTo>
                    <a:pt x="44" y="146"/>
                  </a:lnTo>
                  <a:lnTo>
                    <a:pt x="38" y="118"/>
                  </a:lnTo>
                  <a:lnTo>
                    <a:pt x="34" y="90"/>
                  </a:lnTo>
                  <a:lnTo>
                    <a:pt x="31" y="62"/>
                  </a:lnTo>
                  <a:lnTo>
                    <a:pt x="33" y="38"/>
                  </a:lnTo>
                  <a:lnTo>
                    <a:pt x="33" y="22"/>
                  </a:lnTo>
                  <a:lnTo>
                    <a:pt x="31" y="16"/>
                  </a:lnTo>
                  <a:lnTo>
                    <a:pt x="16" y="0"/>
                  </a:lnTo>
                  <a:lnTo>
                    <a:pt x="31" y="16"/>
                  </a:lnTo>
                  <a:lnTo>
                    <a:pt x="33" y="1"/>
                  </a:lnTo>
                  <a:lnTo>
                    <a:pt x="16" y="0"/>
                  </a:lnTo>
                  <a:lnTo>
                    <a:pt x="16" y="3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1" name="Freeform 22">
              <a:extLst>
                <a:ext uri="{FF2B5EF4-FFF2-40B4-BE49-F238E27FC236}">
                  <a16:creationId xmlns:a16="http://schemas.microsoft.com/office/drawing/2014/main" id="{566B2C7C-FF88-4359-8A92-0BAF8F4169BD}"/>
                </a:ext>
              </a:extLst>
            </p:cNvPr>
            <p:cNvSpPr>
              <a:spLocks/>
            </p:cNvSpPr>
            <p:nvPr/>
          </p:nvSpPr>
          <p:spPr bwMode="auto">
            <a:xfrm>
              <a:off x="5149" y="2925"/>
              <a:ext cx="61" cy="16"/>
            </a:xfrm>
            <a:custGeom>
              <a:avLst/>
              <a:gdLst>
                <a:gd name="T0" fmla="*/ 0 w 121"/>
                <a:gd name="T1" fmla="*/ 1 h 32"/>
                <a:gd name="T2" fmla="*/ 0 w 121"/>
                <a:gd name="T3" fmla="*/ 1 h 32"/>
                <a:gd name="T4" fmla="*/ 1 w 121"/>
                <a:gd name="T5" fmla="*/ 1 h 32"/>
                <a:gd name="T6" fmla="*/ 1 w 121"/>
                <a:gd name="T7" fmla="*/ 0 h 32"/>
                <a:gd name="T8" fmla="*/ 0 w 121"/>
                <a:gd name="T9" fmla="*/ 0 h 32"/>
                <a:gd name="T10" fmla="*/ 0 w 121"/>
                <a:gd name="T11" fmla="*/ 0 h 32"/>
                <a:gd name="T12" fmla="*/ 0 w 121"/>
                <a:gd name="T13" fmla="*/ 1 h 32"/>
                <a:gd name="T14" fmla="*/ 0 60000 65536"/>
                <a:gd name="T15" fmla="*/ 0 60000 65536"/>
                <a:gd name="T16" fmla="*/ 0 60000 65536"/>
                <a:gd name="T17" fmla="*/ 0 60000 65536"/>
                <a:gd name="T18" fmla="*/ 0 60000 65536"/>
                <a:gd name="T19" fmla="*/ 0 60000 65536"/>
                <a:gd name="T20" fmla="*/ 0 60000 65536"/>
                <a:gd name="T21" fmla="*/ 0 w 121"/>
                <a:gd name="T22" fmla="*/ 0 h 32"/>
                <a:gd name="T23" fmla="*/ 121 w 12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2">
                  <a:moveTo>
                    <a:pt x="0" y="32"/>
                  </a:moveTo>
                  <a:lnTo>
                    <a:pt x="0" y="32"/>
                  </a:lnTo>
                  <a:lnTo>
                    <a:pt x="121" y="32"/>
                  </a:lnTo>
                  <a:lnTo>
                    <a:pt x="121" y="0"/>
                  </a:lnTo>
                  <a:lnTo>
                    <a:pt x="0" y="0"/>
                  </a:lnTo>
                  <a:lnTo>
                    <a:pt x="0" y="3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2" name="Freeform 23">
              <a:extLst>
                <a:ext uri="{FF2B5EF4-FFF2-40B4-BE49-F238E27FC236}">
                  <a16:creationId xmlns:a16="http://schemas.microsoft.com/office/drawing/2014/main" id="{E9AB175C-253B-4F57-8F10-079BA515ACC3}"/>
                </a:ext>
              </a:extLst>
            </p:cNvPr>
            <p:cNvSpPr>
              <a:spLocks/>
            </p:cNvSpPr>
            <p:nvPr/>
          </p:nvSpPr>
          <p:spPr bwMode="auto">
            <a:xfrm>
              <a:off x="5081" y="2925"/>
              <a:ext cx="68" cy="16"/>
            </a:xfrm>
            <a:custGeom>
              <a:avLst/>
              <a:gdLst>
                <a:gd name="T0" fmla="*/ 1 w 135"/>
                <a:gd name="T1" fmla="*/ 1 h 32"/>
                <a:gd name="T2" fmla="*/ 1 w 135"/>
                <a:gd name="T3" fmla="*/ 1 h 32"/>
                <a:gd name="T4" fmla="*/ 1 w 135"/>
                <a:gd name="T5" fmla="*/ 1 h 32"/>
                <a:gd name="T6" fmla="*/ 1 w 135"/>
                <a:gd name="T7" fmla="*/ 0 h 32"/>
                <a:gd name="T8" fmla="*/ 1 w 135"/>
                <a:gd name="T9" fmla="*/ 0 h 32"/>
                <a:gd name="T10" fmla="*/ 1 w 135"/>
                <a:gd name="T11" fmla="*/ 1 h 32"/>
                <a:gd name="T12" fmla="*/ 1 w 135"/>
                <a:gd name="T13" fmla="*/ 0 h 32"/>
                <a:gd name="T14" fmla="*/ 0 w 135"/>
                <a:gd name="T15" fmla="*/ 1 h 32"/>
                <a:gd name="T16" fmla="*/ 1 w 135"/>
                <a:gd name="T17" fmla="*/ 1 h 32"/>
                <a:gd name="T18" fmla="*/ 1 w 135"/>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32"/>
                <a:gd name="T32" fmla="*/ 135 w 135"/>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32">
                  <a:moveTo>
                    <a:pt x="31" y="16"/>
                  </a:moveTo>
                  <a:lnTo>
                    <a:pt x="16" y="32"/>
                  </a:lnTo>
                  <a:lnTo>
                    <a:pt x="135" y="32"/>
                  </a:lnTo>
                  <a:lnTo>
                    <a:pt x="135" y="0"/>
                  </a:lnTo>
                  <a:lnTo>
                    <a:pt x="16" y="0"/>
                  </a:lnTo>
                  <a:lnTo>
                    <a:pt x="1" y="16"/>
                  </a:lnTo>
                  <a:lnTo>
                    <a:pt x="16" y="0"/>
                  </a:lnTo>
                  <a:lnTo>
                    <a:pt x="0" y="1"/>
                  </a:lnTo>
                  <a:lnTo>
                    <a:pt x="1" y="16"/>
                  </a:lnTo>
                  <a:lnTo>
                    <a:pt x="31" y="16"/>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3" name="Freeform 24">
              <a:extLst>
                <a:ext uri="{FF2B5EF4-FFF2-40B4-BE49-F238E27FC236}">
                  <a16:creationId xmlns:a16="http://schemas.microsoft.com/office/drawing/2014/main" id="{919EE6F1-2164-4FBF-A845-24793F7A2C64}"/>
                </a:ext>
              </a:extLst>
            </p:cNvPr>
            <p:cNvSpPr>
              <a:spLocks/>
            </p:cNvSpPr>
            <p:nvPr/>
          </p:nvSpPr>
          <p:spPr bwMode="auto">
            <a:xfrm>
              <a:off x="5066" y="2933"/>
              <a:ext cx="31" cy="95"/>
            </a:xfrm>
            <a:custGeom>
              <a:avLst/>
              <a:gdLst>
                <a:gd name="T0" fmla="*/ 0 w 64"/>
                <a:gd name="T1" fmla="*/ 1 h 190"/>
                <a:gd name="T2" fmla="*/ 0 w 64"/>
                <a:gd name="T3" fmla="*/ 1 h 190"/>
                <a:gd name="T4" fmla="*/ 0 w 64"/>
                <a:gd name="T5" fmla="*/ 1 h 190"/>
                <a:gd name="T6" fmla="*/ 0 w 64"/>
                <a:gd name="T7" fmla="*/ 1 h 190"/>
                <a:gd name="T8" fmla="*/ 0 w 64"/>
                <a:gd name="T9" fmla="*/ 1 h 190"/>
                <a:gd name="T10" fmla="*/ 0 w 64"/>
                <a:gd name="T11" fmla="*/ 1 h 190"/>
                <a:gd name="T12" fmla="*/ 0 w 64"/>
                <a:gd name="T13" fmla="*/ 1 h 190"/>
                <a:gd name="T14" fmla="*/ 0 w 64"/>
                <a:gd name="T15" fmla="*/ 1 h 190"/>
                <a:gd name="T16" fmla="*/ 0 w 64"/>
                <a:gd name="T17" fmla="*/ 1 h 190"/>
                <a:gd name="T18" fmla="*/ 0 w 64"/>
                <a:gd name="T19" fmla="*/ 0 h 190"/>
                <a:gd name="T20" fmla="*/ 0 w 64"/>
                <a:gd name="T21" fmla="*/ 0 h 190"/>
                <a:gd name="T22" fmla="*/ 0 w 64"/>
                <a:gd name="T23" fmla="*/ 1 h 190"/>
                <a:gd name="T24" fmla="*/ 0 w 64"/>
                <a:gd name="T25" fmla="*/ 1 h 190"/>
                <a:gd name="T26" fmla="*/ 0 w 64"/>
                <a:gd name="T27" fmla="*/ 1 h 190"/>
                <a:gd name="T28" fmla="*/ 0 w 64"/>
                <a:gd name="T29" fmla="*/ 1 h 190"/>
                <a:gd name="T30" fmla="*/ 0 w 64"/>
                <a:gd name="T31" fmla="*/ 1 h 190"/>
                <a:gd name="T32" fmla="*/ 0 w 64"/>
                <a:gd name="T33" fmla="*/ 1 h 190"/>
                <a:gd name="T34" fmla="*/ 0 w 64"/>
                <a:gd name="T35" fmla="*/ 1 h 190"/>
                <a:gd name="T36" fmla="*/ 0 w 64"/>
                <a:gd name="T37" fmla="*/ 1 h 190"/>
                <a:gd name="T38" fmla="*/ 0 w 64"/>
                <a:gd name="T39" fmla="*/ 1 h 190"/>
                <a:gd name="T40" fmla="*/ 0 w 64"/>
                <a:gd name="T41" fmla="*/ 1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190"/>
                <a:gd name="T65" fmla="*/ 64 w 64"/>
                <a:gd name="T66" fmla="*/ 190 h 1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190">
                  <a:moveTo>
                    <a:pt x="21" y="190"/>
                  </a:moveTo>
                  <a:lnTo>
                    <a:pt x="21" y="190"/>
                  </a:lnTo>
                  <a:lnTo>
                    <a:pt x="39" y="167"/>
                  </a:lnTo>
                  <a:lnTo>
                    <a:pt x="50" y="137"/>
                  </a:lnTo>
                  <a:lnTo>
                    <a:pt x="56" y="107"/>
                  </a:lnTo>
                  <a:lnTo>
                    <a:pt x="60" y="76"/>
                  </a:lnTo>
                  <a:lnTo>
                    <a:pt x="63" y="46"/>
                  </a:lnTo>
                  <a:lnTo>
                    <a:pt x="64" y="22"/>
                  </a:lnTo>
                  <a:lnTo>
                    <a:pt x="64" y="6"/>
                  </a:lnTo>
                  <a:lnTo>
                    <a:pt x="63" y="0"/>
                  </a:lnTo>
                  <a:lnTo>
                    <a:pt x="33" y="0"/>
                  </a:lnTo>
                  <a:lnTo>
                    <a:pt x="32" y="6"/>
                  </a:lnTo>
                  <a:lnTo>
                    <a:pt x="32" y="22"/>
                  </a:lnTo>
                  <a:lnTo>
                    <a:pt x="33" y="46"/>
                  </a:lnTo>
                  <a:lnTo>
                    <a:pt x="30" y="74"/>
                  </a:lnTo>
                  <a:lnTo>
                    <a:pt x="26" y="102"/>
                  </a:lnTo>
                  <a:lnTo>
                    <a:pt x="20" y="130"/>
                  </a:lnTo>
                  <a:lnTo>
                    <a:pt x="11" y="153"/>
                  </a:lnTo>
                  <a:lnTo>
                    <a:pt x="0" y="167"/>
                  </a:lnTo>
                  <a:lnTo>
                    <a:pt x="21" y="19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4" name="Freeform 25">
              <a:extLst>
                <a:ext uri="{FF2B5EF4-FFF2-40B4-BE49-F238E27FC236}">
                  <a16:creationId xmlns:a16="http://schemas.microsoft.com/office/drawing/2014/main" id="{56874791-1125-4D80-BD3D-DECB3F7701EA}"/>
                </a:ext>
              </a:extLst>
            </p:cNvPr>
            <p:cNvSpPr>
              <a:spLocks/>
            </p:cNvSpPr>
            <p:nvPr/>
          </p:nvSpPr>
          <p:spPr bwMode="auto">
            <a:xfrm>
              <a:off x="4986" y="3016"/>
              <a:ext cx="90" cy="87"/>
            </a:xfrm>
            <a:custGeom>
              <a:avLst/>
              <a:gdLst>
                <a:gd name="T0" fmla="*/ 0 w 181"/>
                <a:gd name="T1" fmla="*/ 1 h 173"/>
                <a:gd name="T2" fmla="*/ 0 w 181"/>
                <a:gd name="T3" fmla="*/ 1 h 173"/>
                <a:gd name="T4" fmla="*/ 0 w 181"/>
                <a:gd name="T5" fmla="*/ 1 h 173"/>
                <a:gd name="T6" fmla="*/ 0 w 181"/>
                <a:gd name="T7" fmla="*/ 1 h 173"/>
                <a:gd name="T8" fmla="*/ 0 w 181"/>
                <a:gd name="T9" fmla="*/ 1 h 173"/>
                <a:gd name="T10" fmla="*/ 0 w 181"/>
                <a:gd name="T11" fmla="*/ 1 h 173"/>
                <a:gd name="T12" fmla="*/ 0 w 181"/>
                <a:gd name="T13" fmla="*/ 1 h 173"/>
                <a:gd name="T14" fmla="*/ 0 w 181"/>
                <a:gd name="T15" fmla="*/ 1 h 173"/>
                <a:gd name="T16" fmla="*/ 0 w 181"/>
                <a:gd name="T17" fmla="*/ 1 h 173"/>
                <a:gd name="T18" fmla="*/ 0 w 181"/>
                <a:gd name="T19" fmla="*/ 1 h 173"/>
                <a:gd name="T20" fmla="*/ 0 w 181"/>
                <a:gd name="T21" fmla="*/ 0 h 173"/>
                <a:gd name="T22" fmla="*/ 0 w 181"/>
                <a:gd name="T23" fmla="*/ 1 h 173"/>
                <a:gd name="T24" fmla="*/ 0 w 181"/>
                <a:gd name="T25" fmla="*/ 1 h 173"/>
                <a:gd name="T26" fmla="*/ 0 w 181"/>
                <a:gd name="T27" fmla="*/ 1 h 173"/>
                <a:gd name="T28" fmla="*/ 0 w 181"/>
                <a:gd name="T29" fmla="*/ 1 h 173"/>
                <a:gd name="T30" fmla="*/ 0 w 181"/>
                <a:gd name="T31" fmla="*/ 1 h 173"/>
                <a:gd name="T32" fmla="*/ 0 w 181"/>
                <a:gd name="T33" fmla="*/ 1 h 173"/>
                <a:gd name="T34" fmla="*/ 0 w 181"/>
                <a:gd name="T35" fmla="*/ 1 h 173"/>
                <a:gd name="T36" fmla="*/ 0 w 181"/>
                <a:gd name="T37" fmla="*/ 1 h 173"/>
                <a:gd name="T38" fmla="*/ 0 w 181"/>
                <a:gd name="T39" fmla="*/ 1 h 173"/>
                <a:gd name="T40" fmla="*/ 0 w 181"/>
                <a:gd name="T41" fmla="*/ 1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173"/>
                <a:gd name="T65" fmla="*/ 181 w 181"/>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173">
                  <a:moveTo>
                    <a:pt x="21" y="173"/>
                  </a:moveTo>
                  <a:lnTo>
                    <a:pt x="21" y="173"/>
                  </a:lnTo>
                  <a:lnTo>
                    <a:pt x="46" y="151"/>
                  </a:lnTo>
                  <a:lnTo>
                    <a:pt x="72" y="128"/>
                  </a:lnTo>
                  <a:lnTo>
                    <a:pt x="96" y="105"/>
                  </a:lnTo>
                  <a:lnTo>
                    <a:pt x="119" y="84"/>
                  </a:lnTo>
                  <a:lnTo>
                    <a:pt x="139" y="63"/>
                  </a:lnTo>
                  <a:lnTo>
                    <a:pt x="156" y="47"/>
                  </a:lnTo>
                  <a:lnTo>
                    <a:pt x="171" y="33"/>
                  </a:lnTo>
                  <a:lnTo>
                    <a:pt x="181" y="23"/>
                  </a:lnTo>
                  <a:lnTo>
                    <a:pt x="160" y="0"/>
                  </a:lnTo>
                  <a:lnTo>
                    <a:pt x="150" y="10"/>
                  </a:lnTo>
                  <a:lnTo>
                    <a:pt x="135" y="24"/>
                  </a:lnTo>
                  <a:lnTo>
                    <a:pt x="118" y="43"/>
                  </a:lnTo>
                  <a:lnTo>
                    <a:pt x="98" y="61"/>
                  </a:lnTo>
                  <a:lnTo>
                    <a:pt x="75" y="82"/>
                  </a:lnTo>
                  <a:lnTo>
                    <a:pt x="51" y="105"/>
                  </a:lnTo>
                  <a:lnTo>
                    <a:pt x="26" y="128"/>
                  </a:lnTo>
                  <a:lnTo>
                    <a:pt x="0" y="150"/>
                  </a:lnTo>
                  <a:lnTo>
                    <a:pt x="21" y="1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5" name="Freeform 26">
              <a:extLst>
                <a:ext uri="{FF2B5EF4-FFF2-40B4-BE49-F238E27FC236}">
                  <a16:creationId xmlns:a16="http://schemas.microsoft.com/office/drawing/2014/main" id="{2D46D887-2854-4778-8550-DFE7B824FC04}"/>
                </a:ext>
              </a:extLst>
            </p:cNvPr>
            <p:cNvSpPr>
              <a:spLocks/>
            </p:cNvSpPr>
            <p:nvPr/>
          </p:nvSpPr>
          <p:spPr bwMode="auto">
            <a:xfrm>
              <a:off x="4895" y="3091"/>
              <a:ext cx="101" cy="201"/>
            </a:xfrm>
            <a:custGeom>
              <a:avLst/>
              <a:gdLst>
                <a:gd name="T0" fmla="*/ 0 w 203"/>
                <a:gd name="T1" fmla="*/ 1 h 401"/>
                <a:gd name="T2" fmla="*/ 0 w 203"/>
                <a:gd name="T3" fmla="*/ 1 h 401"/>
                <a:gd name="T4" fmla="*/ 0 w 203"/>
                <a:gd name="T5" fmla="*/ 1 h 401"/>
                <a:gd name="T6" fmla="*/ 0 w 203"/>
                <a:gd name="T7" fmla="*/ 1 h 401"/>
                <a:gd name="T8" fmla="*/ 0 w 203"/>
                <a:gd name="T9" fmla="*/ 1 h 401"/>
                <a:gd name="T10" fmla="*/ 0 w 203"/>
                <a:gd name="T11" fmla="*/ 1 h 401"/>
                <a:gd name="T12" fmla="*/ 0 w 203"/>
                <a:gd name="T13" fmla="*/ 1 h 401"/>
                <a:gd name="T14" fmla="*/ 0 w 203"/>
                <a:gd name="T15" fmla="*/ 1 h 401"/>
                <a:gd name="T16" fmla="*/ 0 w 203"/>
                <a:gd name="T17" fmla="*/ 1 h 401"/>
                <a:gd name="T18" fmla="*/ 0 w 203"/>
                <a:gd name="T19" fmla="*/ 1 h 401"/>
                <a:gd name="T20" fmla="*/ 0 w 203"/>
                <a:gd name="T21" fmla="*/ 0 h 401"/>
                <a:gd name="T22" fmla="*/ 0 w 203"/>
                <a:gd name="T23" fmla="*/ 1 h 401"/>
                <a:gd name="T24" fmla="*/ 0 w 203"/>
                <a:gd name="T25" fmla="*/ 1 h 401"/>
                <a:gd name="T26" fmla="*/ 0 w 203"/>
                <a:gd name="T27" fmla="*/ 1 h 401"/>
                <a:gd name="T28" fmla="*/ 0 w 203"/>
                <a:gd name="T29" fmla="*/ 1 h 401"/>
                <a:gd name="T30" fmla="*/ 0 w 203"/>
                <a:gd name="T31" fmla="*/ 1 h 401"/>
                <a:gd name="T32" fmla="*/ 0 w 203"/>
                <a:gd name="T33" fmla="*/ 1 h 401"/>
                <a:gd name="T34" fmla="*/ 0 w 203"/>
                <a:gd name="T35" fmla="*/ 1 h 401"/>
                <a:gd name="T36" fmla="*/ 0 w 203"/>
                <a:gd name="T37" fmla="*/ 1 h 401"/>
                <a:gd name="T38" fmla="*/ 0 w 203"/>
                <a:gd name="T39" fmla="*/ 1 h 401"/>
                <a:gd name="T40" fmla="*/ 0 w 203"/>
                <a:gd name="T41" fmla="*/ 1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3"/>
                <a:gd name="T64" fmla="*/ 0 h 401"/>
                <a:gd name="T65" fmla="*/ 203 w 203"/>
                <a:gd name="T66" fmla="*/ 401 h 4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3" h="401">
                  <a:moveTo>
                    <a:pt x="33" y="401"/>
                  </a:moveTo>
                  <a:lnTo>
                    <a:pt x="33" y="401"/>
                  </a:lnTo>
                  <a:lnTo>
                    <a:pt x="34" y="358"/>
                  </a:lnTo>
                  <a:lnTo>
                    <a:pt x="42" y="312"/>
                  </a:lnTo>
                  <a:lnTo>
                    <a:pt x="56" y="262"/>
                  </a:lnTo>
                  <a:lnTo>
                    <a:pt x="73" y="209"/>
                  </a:lnTo>
                  <a:lnTo>
                    <a:pt x="97" y="159"/>
                  </a:lnTo>
                  <a:lnTo>
                    <a:pt x="127" y="108"/>
                  </a:lnTo>
                  <a:lnTo>
                    <a:pt x="162" y="63"/>
                  </a:lnTo>
                  <a:lnTo>
                    <a:pt x="203" y="23"/>
                  </a:lnTo>
                  <a:lnTo>
                    <a:pt x="182" y="0"/>
                  </a:lnTo>
                  <a:lnTo>
                    <a:pt x="139" y="42"/>
                  </a:lnTo>
                  <a:lnTo>
                    <a:pt x="102" y="92"/>
                  </a:lnTo>
                  <a:lnTo>
                    <a:pt x="70" y="145"/>
                  </a:lnTo>
                  <a:lnTo>
                    <a:pt x="45" y="198"/>
                  </a:lnTo>
                  <a:lnTo>
                    <a:pt x="26" y="253"/>
                  </a:lnTo>
                  <a:lnTo>
                    <a:pt x="12" y="305"/>
                  </a:lnTo>
                  <a:lnTo>
                    <a:pt x="4" y="356"/>
                  </a:lnTo>
                  <a:lnTo>
                    <a:pt x="0" y="401"/>
                  </a:lnTo>
                  <a:lnTo>
                    <a:pt x="33" y="40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6" name="Freeform 27">
              <a:extLst>
                <a:ext uri="{FF2B5EF4-FFF2-40B4-BE49-F238E27FC236}">
                  <a16:creationId xmlns:a16="http://schemas.microsoft.com/office/drawing/2014/main" id="{C8BFB364-FCA1-42EF-926F-1ACC32606145}"/>
                </a:ext>
              </a:extLst>
            </p:cNvPr>
            <p:cNvSpPr>
              <a:spLocks/>
            </p:cNvSpPr>
            <p:nvPr/>
          </p:nvSpPr>
          <p:spPr bwMode="auto">
            <a:xfrm>
              <a:off x="4895" y="3292"/>
              <a:ext cx="16" cy="634"/>
            </a:xfrm>
            <a:custGeom>
              <a:avLst/>
              <a:gdLst>
                <a:gd name="T0" fmla="*/ 0 w 33"/>
                <a:gd name="T1" fmla="*/ 1 h 1268"/>
                <a:gd name="T2" fmla="*/ 0 w 33"/>
                <a:gd name="T3" fmla="*/ 1 h 1268"/>
                <a:gd name="T4" fmla="*/ 0 w 33"/>
                <a:gd name="T5" fmla="*/ 0 h 1268"/>
                <a:gd name="T6" fmla="*/ 0 w 33"/>
                <a:gd name="T7" fmla="*/ 0 h 1268"/>
                <a:gd name="T8" fmla="*/ 0 w 33"/>
                <a:gd name="T9" fmla="*/ 1 h 1268"/>
                <a:gd name="T10" fmla="*/ 0 w 33"/>
                <a:gd name="T11" fmla="*/ 1 h 1268"/>
                <a:gd name="T12" fmla="*/ 0 w 33"/>
                <a:gd name="T13" fmla="*/ 1 h 1268"/>
                <a:gd name="T14" fmla="*/ 0 60000 65536"/>
                <a:gd name="T15" fmla="*/ 0 60000 65536"/>
                <a:gd name="T16" fmla="*/ 0 60000 65536"/>
                <a:gd name="T17" fmla="*/ 0 60000 65536"/>
                <a:gd name="T18" fmla="*/ 0 60000 65536"/>
                <a:gd name="T19" fmla="*/ 0 60000 65536"/>
                <a:gd name="T20" fmla="*/ 0 60000 65536"/>
                <a:gd name="T21" fmla="*/ 0 w 33"/>
                <a:gd name="T22" fmla="*/ 0 h 1268"/>
                <a:gd name="T23" fmla="*/ 33 w 33"/>
                <a:gd name="T24" fmla="*/ 1268 h 1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268">
                  <a:moveTo>
                    <a:pt x="33" y="1268"/>
                  </a:moveTo>
                  <a:lnTo>
                    <a:pt x="33" y="1268"/>
                  </a:lnTo>
                  <a:lnTo>
                    <a:pt x="33" y="0"/>
                  </a:lnTo>
                  <a:lnTo>
                    <a:pt x="0" y="0"/>
                  </a:lnTo>
                  <a:lnTo>
                    <a:pt x="0" y="1268"/>
                  </a:lnTo>
                  <a:lnTo>
                    <a:pt x="33" y="1268"/>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7" name="Freeform 28">
              <a:extLst>
                <a:ext uri="{FF2B5EF4-FFF2-40B4-BE49-F238E27FC236}">
                  <a16:creationId xmlns:a16="http://schemas.microsoft.com/office/drawing/2014/main" id="{54AF9214-5900-4CA0-BD52-67737CC0AD39}"/>
                </a:ext>
              </a:extLst>
            </p:cNvPr>
            <p:cNvSpPr>
              <a:spLocks/>
            </p:cNvSpPr>
            <p:nvPr/>
          </p:nvSpPr>
          <p:spPr bwMode="auto">
            <a:xfrm>
              <a:off x="4895" y="3926"/>
              <a:ext cx="80" cy="175"/>
            </a:xfrm>
            <a:custGeom>
              <a:avLst/>
              <a:gdLst>
                <a:gd name="T0" fmla="*/ 0 w 162"/>
                <a:gd name="T1" fmla="*/ 0 h 351"/>
                <a:gd name="T2" fmla="*/ 0 w 162"/>
                <a:gd name="T3" fmla="*/ 0 h 351"/>
                <a:gd name="T4" fmla="*/ 0 w 162"/>
                <a:gd name="T5" fmla="*/ 0 h 351"/>
                <a:gd name="T6" fmla="*/ 0 w 162"/>
                <a:gd name="T7" fmla="*/ 0 h 351"/>
                <a:gd name="T8" fmla="*/ 0 w 162"/>
                <a:gd name="T9" fmla="*/ 0 h 351"/>
                <a:gd name="T10" fmla="*/ 0 w 162"/>
                <a:gd name="T11" fmla="*/ 0 h 351"/>
                <a:gd name="T12" fmla="*/ 0 w 162"/>
                <a:gd name="T13" fmla="*/ 0 h 351"/>
                <a:gd name="T14" fmla="*/ 0 w 162"/>
                <a:gd name="T15" fmla="*/ 0 h 351"/>
                <a:gd name="T16" fmla="*/ 0 w 162"/>
                <a:gd name="T17" fmla="*/ 0 h 351"/>
                <a:gd name="T18" fmla="*/ 0 w 162"/>
                <a:gd name="T19" fmla="*/ 0 h 351"/>
                <a:gd name="T20" fmla="*/ 0 w 162"/>
                <a:gd name="T21" fmla="*/ 0 h 351"/>
                <a:gd name="T22" fmla="*/ 0 w 162"/>
                <a:gd name="T23" fmla="*/ 0 h 351"/>
                <a:gd name="T24" fmla="*/ 0 w 162"/>
                <a:gd name="T25" fmla="*/ 0 h 351"/>
                <a:gd name="T26" fmla="*/ 0 w 162"/>
                <a:gd name="T27" fmla="*/ 0 h 351"/>
                <a:gd name="T28" fmla="*/ 0 w 162"/>
                <a:gd name="T29" fmla="*/ 0 h 351"/>
                <a:gd name="T30" fmla="*/ 0 w 162"/>
                <a:gd name="T31" fmla="*/ 0 h 351"/>
                <a:gd name="T32" fmla="*/ 0 w 162"/>
                <a:gd name="T33" fmla="*/ 0 h 351"/>
                <a:gd name="T34" fmla="*/ 0 w 162"/>
                <a:gd name="T35" fmla="*/ 0 h 351"/>
                <a:gd name="T36" fmla="*/ 0 w 162"/>
                <a:gd name="T37" fmla="*/ 0 h 351"/>
                <a:gd name="T38" fmla="*/ 0 w 162"/>
                <a:gd name="T39" fmla="*/ 0 h 351"/>
                <a:gd name="T40" fmla="*/ 0 w 162"/>
                <a:gd name="T41" fmla="*/ 0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321"/>
                  </a:moveTo>
                  <a:lnTo>
                    <a:pt x="161" y="321"/>
                  </a:lnTo>
                  <a:lnTo>
                    <a:pt x="144" y="314"/>
                  </a:lnTo>
                  <a:lnTo>
                    <a:pt x="123" y="294"/>
                  </a:lnTo>
                  <a:lnTo>
                    <a:pt x="99" y="263"/>
                  </a:lnTo>
                  <a:lnTo>
                    <a:pt x="79" y="223"/>
                  </a:lnTo>
                  <a:lnTo>
                    <a:pt x="60" y="173"/>
                  </a:lnTo>
                  <a:lnTo>
                    <a:pt x="45" y="119"/>
                  </a:lnTo>
                  <a:lnTo>
                    <a:pt x="35" y="60"/>
                  </a:lnTo>
                  <a:lnTo>
                    <a:pt x="33" y="0"/>
                  </a:lnTo>
                  <a:lnTo>
                    <a:pt x="0" y="0"/>
                  </a:lnTo>
                  <a:lnTo>
                    <a:pt x="5" y="63"/>
                  </a:lnTo>
                  <a:lnTo>
                    <a:pt x="15" y="124"/>
                  </a:lnTo>
                  <a:lnTo>
                    <a:pt x="30" y="182"/>
                  </a:lnTo>
                  <a:lnTo>
                    <a:pt x="51" y="234"/>
                  </a:lnTo>
                  <a:lnTo>
                    <a:pt x="74" y="279"/>
                  </a:lnTo>
                  <a:lnTo>
                    <a:pt x="99" y="315"/>
                  </a:lnTo>
                  <a:lnTo>
                    <a:pt x="128" y="339"/>
                  </a:lnTo>
                  <a:lnTo>
                    <a:pt x="161" y="351"/>
                  </a:lnTo>
                  <a:lnTo>
                    <a:pt x="159" y="351"/>
                  </a:lnTo>
                  <a:lnTo>
                    <a:pt x="162" y="32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8" name="Freeform 29">
              <a:extLst>
                <a:ext uri="{FF2B5EF4-FFF2-40B4-BE49-F238E27FC236}">
                  <a16:creationId xmlns:a16="http://schemas.microsoft.com/office/drawing/2014/main" id="{2C656DF5-14FD-44C3-86EE-391AC71E22D7}"/>
                </a:ext>
              </a:extLst>
            </p:cNvPr>
            <p:cNvSpPr>
              <a:spLocks/>
            </p:cNvSpPr>
            <p:nvPr/>
          </p:nvSpPr>
          <p:spPr bwMode="auto">
            <a:xfrm>
              <a:off x="4974" y="4026"/>
              <a:ext cx="72" cy="75"/>
            </a:xfrm>
            <a:custGeom>
              <a:avLst/>
              <a:gdLst>
                <a:gd name="T0" fmla="*/ 1 w 143"/>
                <a:gd name="T1" fmla="*/ 0 h 151"/>
                <a:gd name="T2" fmla="*/ 1 w 143"/>
                <a:gd name="T3" fmla="*/ 0 h 151"/>
                <a:gd name="T4" fmla="*/ 1 w 143"/>
                <a:gd name="T5" fmla="*/ 0 h 151"/>
                <a:gd name="T6" fmla="*/ 1 w 143"/>
                <a:gd name="T7" fmla="*/ 0 h 151"/>
                <a:gd name="T8" fmla="*/ 1 w 143"/>
                <a:gd name="T9" fmla="*/ 0 h 151"/>
                <a:gd name="T10" fmla="*/ 1 w 143"/>
                <a:gd name="T11" fmla="*/ 0 h 151"/>
                <a:gd name="T12" fmla="*/ 1 w 143"/>
                <a:gd name="T13" fmla="*/ 0 h 151"/>
                <a:gd name="T14" fmla="*/ 1 w 143"/>
                <a:gd name="T15" fmla="*/ 0 h 151"/>
                <a:gd name="T16" fmla="*/ 1 w 143"/>
                <a:gd name="T17" fmla="*/ 0 h 151"/>
                <a:gd name="T18" fmla="*/ 1 w 143"/>
                <a:gd name="T19" fmla="*/ 0 h 151"/>
                <a:gd name="T20" fmla="*/ 0 w 143"/>
                <a:gd name="T21" fmla="*/ 0 h 151"/>
                <a:gd name="T22" fmla="*/ 1 w 143"/>
                <a:gd name="T23" fmla="*/ 0 h 151"/>
                <a:gd name="T24" fmla="*/ 1 w 143"/>
                <a:gd name="T25" fmla="*/ 0 h 151"/>
                <a:gd name="T26" fmla="*/ 1 w 143"/>
                <a:gd name="T27" fmla="*/ 0 h 151"/>
                <a:gd name="T28" fmla="*/ 1 w 143"/>
                <a:gd name="T29" fmla="*/ 0 h 151"/>
                <a:gd name="T30" fmla="*/ 1 w 143"/>
                <a:gd name="T31" fmla="*/ 0 h 151"/>
                <a:gd name="T32" fmla="*/ 1 w 143"/>
                <a:gd name="T33" fmla="*/ 0 h 151"/>
                <a:gd name="T34" fmla="*/ 1 w 143"/>
                <a:gd name="T35" fmla="*/ 0 h 151"/>
                <a:gd name="T36" fmla="*/ 1 w 143"/>
                <a:gd name="T37" fmla="*/ 0 h 151"/>
                <a:gd name="T38" fmla="*/ 1 w 143"/>
                <a:gd name="T39" fmla="*/ 0 h 151"/>
                <a:gd name="T40" fmla="*/ 1 w 143"/>
                <a:gd name="T41" fmla="*/ 0 h 151"/>
                <a:gd name="T42" fmla="*/ 1 w 143"/>
                <a:gd name="T43" fmla="*/ 0 h 151"/>
                <a:gd name="T44" fmla="*/ 1 w 143"/>
                <a:gd name="T45" fmla="*/ 0 h 151"/>
                <a:gd name="T46" fmla="*/ 1 w 143"/>
                <a:gd name="T47" fmla="*/ 0 h 1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3"/>
                <a:gd name="T73" fmla="*/ 0 h 151"/>
                <a:gd name="T74" fmla="*/ 143 w 143"/>
                <a:gd name="T75" fmla="*/ 151 h 1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3" h="151">
                  <a:moveTo>
                    <a:pt x="143" y="23"/>
                  </a:moveTo>
                  <a:lnTo>
                    <a:pt x="117" y="22"/>
                  </a:lnTo>
                  <a:lnTo>
                    <a:pt x="104" y="40"/>
                  </a:lnTo>
                  <a:lnTo>
                    <a:pt x="93" y="58"/>
                  </a:lnTo>
                  <a:lnTo>
                    <a:pt x="79" y="76"/>
                  </a:lnTo>
                  <a:lnTo>
                    <a:pt x="66" y="92"/>
                  </a:lnTo>
                  <a:lnTo>
                    <a:pt x="52" y="104"/>
                  </a:lnTo>
                  <a:lnTo>
                    <a:pt x="38" y="114"/>
                  </a:lnTo>
                  <a:lnTo>
                    <a:pt x="22" y="119"/>
                  </a:lnTo>
                  <a:lnTo>
                    <a:pt x="3" y="121"/>
                  </a:lnTo>
                  <a:lnTo>
                    <a:pt x="0" y="151"/>
                  </a:lnTo>
                  <a:lnTo>
                    <a:pt x="27" y="149"/>
                  </a:lnTo>
                  <a:lnTo>
                    <a:pt x="50" y="141"/>
                  </a:lnTo>
                  <a:lnTo>
                    <a:pt x="71" y="130"/>
                  </a:lnTo>
                  <a:lnTo>
                    <a:pt x="89" y="113"/>
                  </a:lnTo>
                  <a:lnTo>
                    <a:pt x="104" y="94"/>
                  </a:lnTo>
                  <a:lnTo>
                    <a:pt x="118" y="75"/>
                  </a:lnTo>
                  <a:lnTo>
                    <a:pt x="129" y="56"/>
                  </a:lnTo>
                  <a:lnTo>
                    <a:pt x="142" y="38"/>
                  </a:lnTo>
                  <a:lnTo>
                    <a:pt x="116" y="37"/>
                  </a:lnTo>
                  <a:lnTo>
                    <a:pt x="143" y="23"/>
                  </a:lnTo>
                  <a:lnTo>
                    <a:pt x="131" y="0"/>
                  </a:lnTo>
                  <a:lnTo>
                    <a:pt x="117" y="22"/>
                  </a:lnTo>
                  <a:lnTo>
                    <a:pt x="143"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9" name="Freeform 30">
              <a:extLst>
                <a:ext uri="{FF2B5EF4-FFF2-40B4-BE49-F238E27FC236}">
                  <a16:creationId xmlns:a16="http://schemas.microsoft.com/office/drawing/2014/main" id="{2CD3C5F7-3648-4260-AA75-CD36E42C3490}"/>
                </a:ext>
              </a:extLst>
            </p:cNvPr>
            <p:cNvSpPr>
              <a:spLocks/>
            </p:cNvSpPr>
            <p:nvPr/>
          </p:nvSpPr>
          <p:spPr bwMode="auto">
            <a:xfrm>
              <a:off x="5032" y="4037"/>
              <a:ext cx="117" cy="102"/>
            </a:xfrm>
            <a:custGeom>
              <a:avLst/>
              <a:gdLst>
                <a:gd name="T0" fmla="*/ 1 w 234"/>
                <a:gd name="T1" fmla="*/ 1 h 204"/>
                <a:gd name="T2" fmla="*/ 1 w 234"/>
                <a:gd name="T3" fmla="*/ 1 h 204"/>
                <a:gd name="T4" fmla="*/ 1 w 234"/>
                <a:gd name="T5" fmla="*/ 1 h 204"/>
                <a:gd name="T6" fmla="*/ 1 w 234"/>
                <a:gd name="T7" fmla="*/ 1 h 204"/>
                <a:gd name="T8" fmla="*/ 1 w 234"/>
                <a:gd name="T9" fmla="*/ 1 h 204"/>
                <a:gd name="T10" fmla="*/ 1 w 234"/>
                <a:gd name="T11" fmla="*/ 1 h 204"/>
                <a:gd name="T12" fmla="*/ 1 w 234"/>
                <a:gd name="T13" fmla="*/ 1 h 204"/>
                <a:gd name="T14" fmla="*/ 1 w 234"/>
                <a:gd name="T15" fmla="*/ 1 h 204"/>
                <a:gd name="T16" fmla="*/ 1 w 234"/>
                <a:gd name="T17" fmla="*/ 1 h 204"/>
                <a:gd name="T18" fmla="*/ 1 w 234"/>
                <a:gd name="T19" fmla="*/ 1 h 204"/>
                <a:gd name="T20" fmla="*/ 1 w 234"/>
                <a:gd name="T21" fmla="*/ 1 h 204"/>
                <a:gd name="T22" fmla="*/ 1 w 234"/>
                <a:gd name="T23" fmla="*/ 1 h 204"/>
                <a:gd name="T24" fmla="*/ 1 w 234"/>
                <a:gd name="T25" fmla="*/ 1 h 204"/>
                <a:gd name="T26" fmla="*/ 1 w 234"/>
                <a:gd name="T27" fmla="*/ 1 h 204"/>
                <a:gd name="T28" fmla="*/ 1 w 234"/>
                <a:gd name="T29" fmla="*/ 1 h 204"/>
                <a:gd name="T30" fmla="*/ 1 w 234"/>
                <a:gd name="T31" fmla="*/ 1 h 204"/>
                <a:gd name="T32" fmla="*/ 1 w 234"/>
                <a:gd name="T33" fmla="*/ 1 h 204"/>
                <a:gd name="T34" fmla="*/ 1 w 234"/>
                <a:gd name="T35" fmla="*/ 0 h 204"/>
                <a:gd name="T36" fmla="*/ 0 w 234"/>
                <a:gd name="T37" fmla="*/ 1 h 204"/>
                <a:gd name="T38" fmla="*/ 1 w 234"/>
                <a:gd name="T39" fmla="*/ 1 h 204"/>
                <a:gd name="T40" fmla="*/ 1 w 234"/>
                <a:gd name="T41" fmla="*/ 1 h 204"/>
                <a:gd name="T42" fmla="*/ 1 w 234"/>
                <a:gd name="T43" fmla="*/ 1 h 204"/>
                <a:gd name="T44" fmla="*/ 1 w 234"/>
                <a:gd name="T45" fmla="*/ 1 h 204"/>
                <a:gd name="T46" fmla="*/ 1 w 234"/>
                <a:gd name="T47" fmla="*/ 1 h 204"/>
                <a:gd name="T48" fmla="*/ 1 w 234"/>
                <a:gd name="T49" fmla="*/ 1 h 204"/>
                <a:gd name="T50" fmla="*/ 1 w 234"/>
                <a:gd name="T51" fmla="*/ 1 h 204"/>
                <a:gd name="T52" fmla="*/ 1 w 234"/>
                <a:gd name="T53" fmla="*/ 1 h 204"/>
                <a:gd name="T54" fmla="*/ 1 w 234"/>
                <a:gd name="T55" fmla="*/ 1 h 204"/>
                <a:gd name="T56" fmla="*/ 1 w 234"/>
                <a:gd name="T57" fmla="*/ 1 h 204"/>
                <a:gd name="T58" fmla="*/ 1 w 234"/>
                <a:gd name="T59" fmla="*/ 1 h 204"/>
                <a:gd name="T60" fmla="*/ 1 w 234"/>
                <a:gd name="T61" fmla="*/ 1 h 204"/>
                <a:gd name="T62" fmla="*/ 1 w 234"/>
                <a:gd name="T63" fmla="*/ 1 h 204"/>
                <a:gd name="T64" fmla="*/ 1 w 234"/>
                <a:gd name="T65" fmla="*/ 1 h 204"/>
                <a:gd name="T66" fmla="*/ 1 w 234"/>
                <a:gd name="T67" fmla="*/ 1 h 204"/>
                <a:gd name="T68" fmla="*/ 1 w 234"/>
                <a:gd name="T69" fmla="*/ 1 h 204"/>
                <a:gd name="T70" fmla="*/ 1 w 234"/>
                <a:gd name="T71" fmla="*/ 1 h 204"/>
                <a:gd name="T72" fmla="*/ 1 w 234"/>
                <a:gd name="T73" fmla="*/ 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4"/>
                <a:gd name="T112" fmla="*/ 0 h 204"/>
                <a:gd name="T113" fmla="*/ 234 w 23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4" h="204">
                  <a:moveTo>
                    <a:pt x="234" y="171"/>
                  </a:moveTo>
                  <a:lnTo>
                    <a:pt x="234" y="171"/>
                  </a:lnTo>
                  <a:lnTo>
                    <a:pt x="223" y="171"/>
                  </a:lnTo>
                  <a:lnTo>
                    <a:pt x="211" y="171"/>
                  </a:lnTo>
                  <a:lnTo>
                    <a:pt x="200" y="170"/>
                  </a:lnTo>
                  <a:lnTo>
                    <a:pt x="190" y="168"/>
                  </a:lnTo>
                  <a:lnTo>
                    <a:pt x="178" y="164"/>
                  </a:lnTo>
                  <a:lnTo>
                    <a:pt x="167" y="161"/>
                  </a:lnTo>
                  <a:lnTo>
                    <a:pt x="155" y="155"/>
                  </a:lnTo>
                  <a:lnTo>
                    <a:pt x="142" y="148"/>
                  </a:lnTo>
                  <a:lnTo>
                    <a:pt x="130" y="139"/>
                  </a:lnTo>
                  <a:lnTo>
                    <a:pt x="117" y="128"/>
                  </a:lnTo>
                  <a:lnTo>
                    <a:pt x="103" y="114"/>
                  </a:lnTo>
                  <a:lnTo>
                    <a:pt x="89" y="98"/>
                  </a:lnTo>
                  <a:lnTo>
                    <a:pt x="74" y="77"/>
                  </a:lnTo>
                  <a:lnTo>
                    <a:pt x="59" y="55"/>
                  </a:lnTo>
                  <a:lnTo>
                    <a:pt x="44" y="28"/>
                  </a:lnTo>
                  <a:lnTo>
                    <a:pt x="27" y="0"/>
                  </a:lnTo>
                  <a:lnTo>
                    <a:pt x="0" y="14"/>
                  </a:lnTo>
                  <a:lnTo>
                    <a:pt x="17" y="45"/>
                  </a:lnTo>
                  <a:lnTo>
                    <a:pt x="34" y="71"/>
                  </a:lnTo>
                  <a:lnTo>
                    <a:pt x="49" y="95"/>
                  </a:lnTo>
                  <a:lnTo>
                    <a:pt x="66" y="116"/>
                  </a:lnTo>
                  <a:lnTo>
                    <a:pt x="80" y="134"/>
                  </a:lnTo>
                  <a:lnTo>
                    <a:pt x="96" y="151"/>
                  </a:lnTo>
                  <a:lnTo>
                    <a:pt x="111" y="162"/>
                  </a:lnTo>
                  <a:lnTo>
                    <a:pt x="126" y="174"/>
                  </a:lnTo>
                  <a:lnTo>
                    <a:pt x="141" y="183"/>
                  </a:lnTo>
                  <a:lnTo>
                    <a:pt x="155" y="189"/>
                  </a:lnTo>
                  <a:lnTo>
                    <a:pt x="169" y="194"/>
                  </a:lnTo>
                  <a:lnTo>
                    <a:pt x="183" y="198"/>
                  </a:lnTo>
                  <a:lnTo>
                    <a:pt x="198" y="200"/>
                  </a:lnTo>
                  <a:lnTo>
                    <a:pt x="209" y="201"/>
                  </a:lnTo>
                  <a:lnTo>
                    <a:pt x="223" y="204"/>
                  </a:lnTo>
                  <a:lnTo>
                    <a:pt x="234" y="204"/>
                  </a:lnTo>
                  <a:lnTo>
                    <a:pt x="234" y="17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0" name="Freeform 31">
              <a:extLst>
                <a:ext uri="{FF2B5EF4-FFF2-40B4-BE49-F238E27FC236}">
                  <a16:creationId xmlns:a16="http://schemas.microsoft.com/office/drawing/2014/main" id="{124B76F1-3E53-4214-9C90-831828CBF1CB}"/>
                </a:ext>
              </a:extLst>
            </p:cNvPr>
            <p:cNvSpPr>
              <a:spLocks/>
            </p:cNvSpPr>
            <p:nvPr/>
          </p:nvSpPr>
          <p:spPr bwMode="auto">
            <a:xfrm>
              <a:off x="4903" y="2933"/>
              <a:ext cx="493" cy="1198"/>
            </a:xfrm>
            <a:custGeom>
              <a:avLst/>
              <a:gdLst>
                <a:gd name="T0" fmla="*/ 1 w 985"/>
                <a:gd name="T1" fmla="*/ 1 h 2396"/>
                <a:gd name="T2" fmla="*/ 1 w 985"/>
                <a:gd name="T3" fmla="*/ 1 h 2396"/>
                <a:gd name="T4" fmla="*/ 1 w 985"/>
                <a:gd name="T5" fmla="*/ 1 h 2396"/>
                <a:gd name="T6" fmla="*/ 1 w 985"/>
                <a:gd name="T7" fmla="*/ 1 h 2396"/>
                <a:gd name="T8" fmla="*/ 1 w 985"/>
                <a:gd name="T9" fmla="*/ 1 h 2396"/>
                <a:gd name="T10" fmla="*/ 1 w 985"/>
                <a:gd name="T11" fmla="*/ 1 h 2396"/>
                <a:gd name="T12" fmla="*/ 1 w 985"/>
                <a:gd name="T13" fmla="*/ 1 h 2396"/>
                <a:gd name="T14" fmla="*/ 1 w 985"/>
                <a:gd name="T15" fmla="*/ 1 h 2396"/>
                <a:gd name="T16" fmla="*/ 1 w 985"/>
                <a:gd name="T17" fmla="*/ 1 h 2396"/>
                <a:gd name="T18" fmla="*/ 1 w 985"/>
                <a:gd name="T19" fmla="*/ 1 h 2396"/>
                <a:gd name="T20" fmla="*/ 1 w 985"/>
                <a:gd name="T21" fmla="*/ 1 h 2396"/>
                <a:gd name="T22" fmla="*/ 1 w 985"/>
                <a:gd name="T23" fmla="*/ 1 h 2396"/>
                <a:gd name="T24" fmla="*/ 1 w 985"/>
                <a:gd name="T25" fmla="*/ 1 h 2396"/>
                <a:gd name="T26" fmla="*/ 1 w 985"/>
                <a:gd name="T27" fmla="*/ 1 h 2396"/>
                <a:gd name="T28" fmla="*/ 1 w 985"/>
                <a:gd name="T29" fmla="*/ 1 h 2396"/>
                <a:gd name="T30" fmla="*/ 1 w 985"/>
                <a:gd name="T31" fmla="*/ 1 h 2396"/>
                <a:gd name="T32" fmla="*/ 1 w 985"/>
                <a:gd name="T33" fmla="*/ 1 h 2396"/>
                <a:gd name="T34" fmla="*/ 1 w 985"/>
                <a:gd name="T35" fmla="*/ 1 h 2396"/>
                <a:gd name="T36" fmla="*/ 1 w 985"/>
                <a:gd name="T37" fmla="*/ 1 h 2396"/>
                <a:gd name="T38" fmla="*/ 1 w 985"/>
                <a:gd name="T39" fmla="*/ 1 h 2396"/>
                <a:gd name="T40" fmla="*/ 1 w 985"/>
                <a:gd name="T41" fmla="*/ 1 h 2396"/>
                <a:gd name="T42" fmla="*/ 1 w 985"/>
                <a:gd name="T43" fmla="*/ 1 h 2396"/>
                <a:gd name="T44" fmla="*/ 1 w 985"/>
                <a:gd name="T45" fmla="*/ 1 h 2396"/>
                <a:gd name="T46" fmla="*/ 1 w 985"/>
                <a:gd name="T47" fmla="*/ 1 h 2396"/>
                <a:gd name="T48" fmla="*/ 1 w 985"/>
                <a:gd name="T49" fmla="*/ 1 h 2396"/>
                <a:gd name="T50" fmla="*/ 1 w 985"/>
                <a:gd name="T51" fmla="*/ 1 h 2396"/>
                <a:gd name="T52" fmla="*/ 1 w 985"/>
                <a:gd name="T53" fmla="*/ 1 h 2396"/>
                <a:gd name="T54" fmla="*/ 1 w 985"/>
                <a:gd name="T55" fmla="*/ 1 h 2396"/>
                <a:gd name="T56" fmla="*/ 1 w 985"/>
                <a:gd name="T57" fmla="*/ 0 h 2396"/>
                <a:gd name="T58" fmla="*/ 1 w 985"/>
                <a:gd name="T59" fmla="*/ 0 h 2396"/>
                <a:gd name="T60" fmla="*/ 1 w 985"/>
                <a:gd name="T61" fmla="*/ 1 h 2396"/>
                <a:gd name="T62" fmla="*/ 1 w 985"/>
                <a:gd name="T63" fmla="*/ 1 h 2396"/>
                <a:gd name="T64" fmla="*/ 1 w 985"/>
                <a:gd name="T65" fmla="*/ 1 h 2396"/>
                <a:gd name="T66" fmla="*/ 1 w 985"/>
                <a:gd name="T67" fmla="*/ 1 h 2396"/>
                <a:gd name="T68" fmla="*/ 1 w 985"/>
                <a:gd name="T69" fmla="*/ 1 h 2396"/>
                <a:gd name="T70" fmla="*/ 1 w 985"/>
                <a:gd name="T71" fmla="*/ 1 h 2396"/>
                <a:gd name="T72" fmla="*/ 1 w 985"/>
                <a:gd name="T73" fmla="*/ 1 h 2396"/>
                <a:gd name="T74" fmla="*/ 1 w 985"/>
                <a:gd name="T75" fmla="*/ 1 h 2396"/>
                <a:gd name="T76" fmla="*/ 1 w 985"/>
                <a:gd name="T77" fmla="*/ 1 h 2396"/>
                <a:gd name="T78" fmla="*/ 1 w 985"/>
                <a:gd name="T79" fmla="*/ 1 h 2396"/>
                <a:gd name="T80" fmla="*/ 1 w 985"/>
                <a:gd name="T81" fmla="*/ 1 h 2396"/>
                <a:gd name="T82" fmla="*/ 0 w 985"/>
                <a:gd name="T83" fmla="*/ 1 h 2396"/>
                <a:gd name="T84" fmla="*/ 1 w 985"/>
                <a:gd name="T85" fmla="*/ 1 h 2396"/>
                <a:gd name="T86" fmla="*/ 1 w 985"/>
                <a:gd name="T87" fmla="*/ 1 h 2396"/>
                <a:gd name="T88" fmla="*/ 1 w 985"/>
                <a:gd name="T89" fmla="*/ 1 h 2396"/>
                <a:gd name="T90" fmla="*/ 1 w 985"/>
                <a:gd name="T91" fmla="*/ 1 h 2396"/>
                <a:gd name="T92" fmla="*/ 1 w 985"/>
                <a:gd name="T93" fmla="*/ 1 h 2396"/>
                <a:gd name="T94" fmla="*/ 1 w 985"/>
                <a:gd name="T95" fmla="*/ 1 h 2396"/>
                <a:gd name="T96" fmla="*/ 1 w 985"/>
                <a:gd name="T97" fmla="*/ 1 h 2396"/>
                <a:gd name="T98" fmla="*/ 1 w 985"/>
                <a:gd name="T99" fmla="*/ 1 h 2396"/>
                <a:gd name="T100" fmla="*/ 1 w 985"/>
                <a:gd name="T101" fmla="*/ 1 h 2396"/>
                <a:gd name="T102" fmla="*/ 1 w 985"/>
                <a:gd name="T103" fmla="*/ 1 h 2396"/>
                <a:gd name="T104" fmla="*/ 1 w 985"/>
                <a:gd name="T105" fmla="*/ 1 h 2396"/>
                <a:gd name="T106" fmla="*/ 1 w 985"/>
                <a:gd name="T107" fmla="*/ 1 h 2396"/>
                <a:gd name="T108" fmla="*/ 1 w 985"/>
                <a:gd name="T109" fmla="*/ 1 h 2396"/>
                <a:gd name="T110" fmla="*/ 1 w 985"/>
                <a:gd name="T111" fmla="*/ 1 h 2396"/>
                <a:gd name="T112" fmla="*/ 1 w 985"/>
                <a:gd name="T113" fmla="*/ 1 h 2396"/>
                <a:gd name="T114" fmla="*/ 1 w 985"/>
                <a:gd name="T115" fmla="*/ 1 h 23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5"/>
                <a:gd name="T175" fmla="*/ 0 h 2396"/>
                <a:gd name="T176" fmla="*/ 985 w 985"/>
                <a:gd name="T177" fmla="*/ 2396 h 23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5" h="2396">
                  <a:moveTo>
                    <a:pt x="492" y="2396"/>
                  </a:moveTo>
                  <a:lnTo>
                    <a:pt x="505" y="2396"/>
                  </a:lnTo>
                  <a:lnTo>
                    <a:pt x="517" y="2395"/>
                  </a:lnTo>
                  <a:lnTo>
                    <a:pt x="529" y="2394"/>
                  </a:lnTo>
                  <a:lnTo>
                    <a:pt x="542" y="2392"/>
                  </a:lnTo>
                  <a:lnTo>
                    <a:pt x="555" y="2388"/>
                  </a:lnTo>
                  <a:lnTo>
                    <a:pt x="567" y="2384"/>
                  </a:lnTo>
                  <a:lnTo>
                    <a:pt x="580" y="2378"/>
                  </a:lnTo>
                  <a:lnTo>
                    <a:pt x="594" y="2370"/>
                  </a:lnTo>
                  <a:lnTo>
                    <a:pt x="608" y="2360"/>
                  </a:lnTo>
                  <a:lnTo>
                    <a:pt x="621" y="2348"/>
                  </a:lnTo>
                  <a:lnTo>
                    <a:pt x="635" y="2333"/>
                  </a:lnTo>
                  <a:lnTo>
                    <a:pt x="650" y="2316"/>
                  </a:lnTo>
                  <a:lnTo>
                    <a:pt x="665" y="2295"/>
                  </a:lnTo>
                  <a:lnTo>
                    <a:pt x="681" y="2272"/>
                  </a:lnTo>
                  <a:lnTo>
                    <a:pt x="698" y="2246"/>
                  </a:lnTo>
                  <a:lnTo>
                    <a:pt x="714" y="2216"/>
                  </a:lnTo>
                  <a:lnTo>
                    <a:pt x="726" y="2234"/>
                  </a:lnTo>
                  <a:lnTo>
                    <a:pt x="738" y="2252"/>
                  </a:lnTo>
                  <a:lnTo>
                    <a:pt x="752" y="2271"/>
                  </a:lnTo>
                  <a:lnTo>
                    <a:pt x="765" y="2288"/>
                  </a:lnTo>
                  <a:lnTo>
                    <a:pt x="782" y="2303"/>
                  </a:lnTo>
                  <a:lnTo>
                    <a:pt x="799" y="2314"/>
                  </a:lnTo>
                  <a:lnTo>
                    <a:pt x="820" y="2320"/>
                  </a:lnTo>
                  <a:lnTo>
                    <a:pt x="841" y="2322"/>
                  </a:lnTo>
                  <a:lnTo>
                    <a:pt x="866" y="2312"/>
                  </a:lnTo>
                  <a:lnTo>
                    <a:pt x="891" y="2290"/>
                  </a:lnTo>
                  <a:lnTo>
                    <a:pt x="915" y="2257"/>
                  </a:lnTo>
                  <a:lnTo>
                    <a:pt x="938" y="2214"/>
                  </a:lnTo>
                  <a:lnTo>
                    <a:pt x="957" y="2164"/>
                  </a:lnTo>
                  <a:lnTo>
                    <a:pt x="972" y="2107"/>
                  </a:lnTo>
                  <a:lnTo>
                    <a:pt x="982" y="2047"/>
                  </a:lnTo>
                  <a:lnTo>
                    <a:pt x="985" y="1986"/>
                  </a:lnTo>
                  <a:lnTo>
                    <a:pt x="985" y="718"/>
                  </a:lnTo>
                  <a:lnTo>
                    <a:pt x="983" y="674"/>
                  </a:lnTo>
                  <a:lnTo>
                    <a:pt x="975" y="626"/>
                  </a:lnTo>
                  <a:lnTo>
                    <a:pt x="962" y="575"/>
                  </a:lnTo>
                  <a:lnTo>
                    <a:pt x="943" y="521"/>
                  </a:lnTo>
                  <a:lnTo>
                    <a:pt x="919" y="469"/>
                  </a:lnTo>
                  <a:lnTo>
                    <a:pt x="889" y="417"/>
                  </a:lnTo>
                  <a:lnTo>
                    <a:pt x="853" y="370"/>
                  </a:lnTo>
                  <a:lnTo>
                    <a:pt x="810" y="328"/>
                  </a:lnTo>
                  <a:lnTo>
                    <a:pt x="784" y="306"/>
                  </a:lnTo>
                  <a:lnTo>
                    <a:pt x="759" y="283"/>
                  </a:lnTo>
                  <a:lnTo>
                    <a:pt x="734" y="260"/>
                  </a:lnTo>
                  <a:lnTo>
                    <a:pt x="712" y="240"/>
                  </a:lnTo>
                  <a:lnTo>
                    <a:pt x="692" y="220"/>
                  </a:lnTo>
                  <a:lnTo>
                    <a:pt x="674" y="203"/>
                  </a:lnTo>
                  <a:lnTo>
                    <a:pt x="661" y="189"/>
                  </a:lnTo>
                  <a:lnTo>
                    <a:pt x="650" y="178"/>
                  </a:lnTo>
                  <a:lnTo>
                    <a:pt x="636" y="160"/>
                  </a:lnTo>
                  <a:lnTo>
                    <a:pt x="626" y="134"/>
                  </a:lnTo>
                  <a:lnTo>
                    <a:pt x="620" y="105"/>
                  </a:lnTo>
                  <a:lnTo>
                    <a:pt x="616" y="75"/>
                  </a:lnTo>
                  <a:lnTo>
                    <a:pt x="613" y="46"/>
                  </a:lnTo>
                  <a:lnTo>
                    <a:pt x="613" y="22"/>
                  </a:lnTo>
                  <a:lnTo>
                    <a:pt x="613" y="6"/>
                  </a:lnTo>
                  <a:lnTo>
                    <a:pt x="613" y="0"/>
                  </a:lnTo>
                  <a:lnTo>
                    <a:pt x="492" y="0"/>
                  </a:lnTo>
                  <a:lnTo>
                    <a:pt x="373" y="0"/>
                  </a:lnTo>
                  <a:lnTo>
                    <a:pt x="373" y="6"/>
                  </a:lnTo>
                  <a:lnTo>
                    <a:pt x="373" y="22"/>
                  </a:lnTo>
                  <a:lnTo>
                    <a:pt x="373" y="46"/>
                  </a:lnTo>
                  <a:lnTo>
                    <a:pt x="370" y="75"/>
                  </a:lnTo>
                  <a:lnTo>
                    <a:pt x="366" y="105"/>
                  </a:lnTo>
                  <a:lnTo>
                    <a:pt x="360" y="134"/>
                  </a:lnTo>
                  <a:lnTo>
                    <a:pt x="350" y="160"/>
                  </a:lnTo>
                  <a:lnTo>
                    <a:pt x="336" y="178"/>
                  </a:lnTo>
                  <a:lnTo>
                    <a:pt x="325" y="189"/>
                  </a:lnTo>
                  <a:lnTo>
                    <a:pt x="311" y="203"/>
                  </a:lnTo>
                  <a:lnTo>
                    <a:pt x="293" y="220"/>
                  </a:lnTo>
                  <a:lnTo>
                    <a:pt x="274" y="240"/>
                  </a:lnTo>
                  <a:lnTo>
                    <a:pt x="251" y="260"/>
                  </a:lnTo>
                  <a:lnTo>
                    <a:pt x="226" y="283"/>
                  </a:lnTo>
                  <a:lnTo>
                    <a:pt x="201" y="306"/>
                  </a:lnTo>
                  <a:lnTo>
                    <a:pt x="176" y="328"/>
                  </a:lnTo>
                  <a:lnTo>
                    <a:pt x="133" y="370"/>
                  </a:lnTo>
                  <a:lnTo>
                    <a:pt x="97" y="417"/>
                  </a:lnTo>
                  <a:lnTo>
                    <a:pt x="66" y="469"/>
                  </a:lnTo>
                  <a:lnTo>
                    <a:pt x="42" y="521"/>
                  </a:lnTo>
                  <a:lnTo>
                    <a:pt x="24" y="575"/>
                  </a:lnTo>
                  <a:lnTo>
                    <a:pt x="10" y="626"/>
                  </a:lnTo>
                  <a:lnTo>
                    <a:pt x="2" y="674"/>
                  </a:lnTo>
                  <a:lnTo>
                    <a:pt x="0" y="718"/>
                  </a:lnTo>
                  <a:lnTo>
                    <a:pt x="0" y="1986"/>
                  </a:lnTo>
                  <a:lnTo>
                    <a:pt x="3" y="2047"/>
                  </a:lnTo>
                  <a:lnTo>
                    <a:pt x="13" y="2107"/>
                  </a:lnTo>
                  <a:lnTo>
                    <a:pt x="28" y="2164"/>
                  </a:lnTo>
                  <a:lnTo>
                    <a:pt x="48" y="2214"/>
                  </a:lnTo>
                  <a:lnTo>
                    <a:pt x="70" y="2257"/>
                  </a:lnTo>
                  <a:lnTo>
                    <a:pt x="94" y="2290"/>
                  </a:lnTo>
                  <a:lnTo>
                    <a:pt x="119" y="2312"/>
                  </a:lnTo>
                  <a:lnTo>
                    <a:pt x="144" y="2322"/>
                  </a:lnTo>
                  <a:lnTo>
                    <a:pt x="167" y="2320"/>
                  </a:lnTo>
                  <a:lnTo>
                    <a:pt x="186" y="2314"/>
                  </a:lnTo>
                  <a:lnTo>
                    <a:pt x="203" y="2303"/>
                  </a:lnTo>
                  <a:lnTo>
                    <a:pt x="220" y="2288"/>
                  </a:lnTo>
                  <a:lnTo>
                    <a:pt x="233" y="2271"/>
                  </a:lnTo>
                  <a:lnTo>
                    <a:pt x="247" y="2252"/>
                  </a:lnTo>
                  <a:lnTo>
                    <a:pt x="259" y="2234"/>
                  </a:lnTo>
                  <a:lnTo>
                    <a:pt x="271" y="2216"/>
                  </a:lnTo>
                  <a:lnTo>
                    <a:pt x="289" y="2246"/>
                  </a:lnTo>
                  <a:lnTo>
                    <a:pt x="305" y="2272"/>
                  </a:lnTo>
                  <a:lnTo>
                    <a:pt x="320" y="2295"/>
                  </a:lnTo>
                  <a:lnTo>
                    <a:pt x="336" y="2316"/>
                  </a:lnTo>
                  <a:lnTo>
                    <a:pt x="350" y="2333"/>
                  </a:lnTo>
                  <a:lnTo>
                    <a:pt x="365" y="2348"/>
                  </a:lnTo>
                  <a:lnTo>
                    <a:pt x="378" y="2360"/>
                  </a:lnTo>
                  <a:lnTo>
                    <a:pt x="392" y="2370"/>
                  </a:lnTo>
                  <a:lnTo>
                    <a:pt x="406" y="2378"/>
                  </a:lnTo>
                  <a:lnTo>
                    <a:pt x="419" y="2384"/>
                  </a:lnTo>
                  <a:lnTo>
                    <a:pt x="431" y="2388"/>
                  </a:lnTo>
                  <a:lnTo>
                    <a:pt x="444" y="2392"/>
                  </a:lnTo>
                  <a:lnTo>
                    <a:pt x="457" y="2394"/>
                  </a:lnTo>
                  <a:lnTo>
                    <a:pt x="468" y="2395"/>
                  </a:lnTo>
                  <a:lnTo>
                    <a:pt x="481" y="2396"/>
                  </a:lnTo>
                  <a:lnTo>
                    <a:pt x="492" y="2396"/>
                  </a:lnTo>
                  <a:close/>
                </a:path>
              </a:pathLst>
            </a:custGeom>
            <a:solidFill>
              <a:srgbClr val="BAF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1" name="Freeform 32">
              <a:extLst>
                <a:ext uri="{FF2B5EF4-FFF2-40B4-BE49-F238E27FC236}">
                  <a16:creationId xmlns:a16="http://schemas.microsoft.com/office/drawing/2014/main" id="{FB68CB2F-DDBE-4934-A2EE-6334B2ED93B6}"/>
                </a:ext>
              </a:extLst>
            </p:cNvPr>
            <p:cNvSpPr>
              <a:spLocks/>
            </p:cNvSpPr>
            <p:nvPr/>
          </p:nvSpPr>
          <p:spPr bwMode="auto">
            <a:xfrm>
              <a:off x="5036" y="3932"/>
              <a:ext cx="112" cy="168"/>
            </a:xfrm>
            <a:custGeom>
              <a:avLst/>
              <a:gdLst>
                <a:gd name="T0" fmla="*/ 1 w 223"/>
                <a:gd name="T1" fmla="*/ 1 h 336"/>
                <a:gd name="T2" fmla="*/ 1 w 223"/>
                <a:gd name="T3" fmla="*/ 1 h 336"/>
                <a:gd name="T4" fmla="*/ 1 w 223"/>
                <a:gd name="T5" fmla="*/ 1 h 336"/>
                <a:gd name="T6" fmla="*/ 1 w 223"/>
                <a:gd name="T7" fmla="*/ 1 h 336"/>
                <a:gd name="T8" fmla="*/ 1 w 223"/>
                <a:gd name="T9" fmla="*/ 1 h 336"/>
                <a:gd name="T10" fmla="*/ 1 w 223"/>
                <a:gd name="T11" fmla="*/ 1 h 336"/>
                <a:gd name="T12" fmla="*/ 1 w 223"/>
                <a:gd name="T13" fmla="*/ 1 h 336"/>
                <a:gd name="T14" fmla="*/ 1 w 223"/>
                <a:gd name="T15" fmla="*/ 1 h 336"/>
                <a:gd name="T16" fmla="*/ 1 w 223"/>
                <a:gd name="T17" fmla="*/ 1 h 336"/>
                <a:gd name="T18" fmla="*/ 1 w 223"/>
                <a:gd name="T19" fmla="*/ 1 h 336"/>
                <a:gd name="T20" fmla="*/ 1 w 223"/>
                <a:gd name="T21" fmla="*/ 1 h 336"/>
                <a:gd name="T22" fmla="*/ 1 w 223"/>
                <a:gd name="T23" fmla="*/ 1 h 336"/>
                <a:gd name="T24" fmla="*/ 1 w 223"/>
                <a:gd name="T25" fmla="*/ 1 h 336"/>
                <a:gd name="T26" fmla="*/ 1 w 223"/>
                <a:gd name="T27" fmla="*/ 1 h 336"/>
                <a:gd name="T28" fmla="*/ 1 w 223"/>
                <a:gd name="T29" fmla="*/ 1 h 336"/>
                <a:gd name="T30" fmla="*/ 1 w 223"/>
                <a:gd name="T31" fmla="*/ 1 h 336"/>
                <a:gd name="T32" fmla="*/ 1 w 223"/>
                <a:gd name="T33" fmla="*/ 1 h 336"/>
                <a:gd name="T34" fmla="*/ 1 w 223"/>
                <a:gd name="T35" fmla="*/ 1 h 336"/>
                <a:gd name="T36" fmla="*/ 1 w 223"/>
                <a:gd name="T37" fmla="*/ 1 h 336"/>
                <a:gd name="T38" fmla="*/ 1 w 223"/>
                <a:gd name="T39" fmla="*/ 1 h 336"/>
                <a:gd name="T40" fmla="*/ 1 w 223"/>
                <a:gd name="T41" fmla="*/ 1 h 336"/>
                <a:gd name="T42" fmla="*/ 1 w 223"/>
                <a:gd name="T43" fmla="*/ 1 h 336"/>
                <a:gd name="T44" fmla="*/ 1 w 223"/>
                <a:gd name="T45" fmla="*/ 1 h 336"/>
                <a:gd name="T46" fmla="*/ 1 w 223"/>
                <a:gd name="T47" fmla="*/ 1 h 336"/>
                <a:gd name="T48" fmla="*/ 1 w 223"/>
                <a:gd name="T49" fmla="*/ 1 h 336"/>
                <a:gd name="T50" fmla="*/ 1 w 223"/>
                <a:gd name="T51" fmla="*/ 1 h 336"/>
                <a:gd name="T52" fmla="*/ 1 w 223"/>
                <a:gd name="T53" fmla="*/ 1 h 336"/>
                <a:gd name="T54" fmla="*/ 1 w 223"/>
                <a:gd name="T55" fmla="*/ 1 h 336"/>
                <a:gd name="T56" fmla="*/ 1 w 223"/>
                <a:gd name="T57" fmla="*/ 1 h 336"/>
                <a:gd name="T58" fmla="*/ 1 w 223"/>
                <a:gd name="T59" fmla="*/ 1 h 336"/>
                <a:gd name="T60" fmla="*/ 1 w 223"/>
                <a:gd name="T61" fmla="*/ 1 h 336"/>
                <a:gd name="T62" fmla="*/ 1 w 223"/>
                <a:gd name="T63" fmla="*/ 1 h 336"/>
                <a:gd name="T64" fmla="*/ 1 w 223"/>
                <a:gd name="T65" fmla="*/ 0 h 336"/>
                <a:gd name="T66" fmla="*/ 1 w 223"/>
                <a:gd name="T67" fmla="*/ 1 h 336"/>
                <a:gd name="T68" fmla="*/ 1 w 223"/>
                <a:gd name="T69" fmla="*/ 1 h 336"/>
                <a:gd name="T70" fmla="*/ 1 w 223"/>
                <a:gd name="T71" fmla="*/ 1 h 336"/>
                <a:gd name="T72" fmla="*/ 0 w 223"/>
                <a:gd name="T73" fmla="*/ 1 h 336"/>
                <a:gd name="T74" fmla="*/ 1 w 223"/>
                <a:gd name="T75" fmla="*/ 1 h 336"/>
                <a:gd name="T76" fmla="*/ 1 w 223"/>
                <a:gd name="T77" fmla="*/ 1 h 336"/>
                <a:gd name="T78" fmla="*/ 1 w 223"/>
                <a:gd name="T79" fmla="*/ 1 h 336"/>
                <a:gd name="T80" fmla="*/ 1 w 223"/>
                <a:gd name="T81" fmla="*/ 1 h 336"/>
                <a:gd name="T82" fmla="*/ 1 w 223"/>
                <a:gd name="T83" fmla="*/ 1 h 336"/>
                <a:gd name="T84" fmla="*/ 1 w 223"/>
                <a:gd name="T85" fmla="*/ 1 h 336"/>
                <a:gd name="T86" fmla="*/ 1 w 223"/>
                <a:gd name="T87" fmla="*/ 1 h 336"/>
                <a:gd name="T88" fmla="*/ 1 w 223"/>
                <a:gd name="T89" fmla="*/ 1 h 336"/>
                <a:gd name="T90" fmla="*/ 1 w 223"/>
                <a:gd name="T91" fmla="*/ 1 h 336"/>
                <a:gd name="T92" fmla="*/ 1 w 223"/>
                <a:gd name="T93" fmla="*/ 1 h 336"/>
                <a:gd name="T94" fmla="*/ 1 w 223"/>
                <a:gd name="T95" fmla="*/ 1 h 336"/>
                <a:gd name="T96" fmla="*/ 1 w 223"/>
                <a:gd name="T97" fmla="*/ 1 h 336"/>
                <a:gd name="T98" fmla="*/ 1 w 223"/>
                <a:gd name="T99" fmla="*/ 1 h 336"/>
                <a:gd name="T100" fmla="*/ 1 w 223"/>
                <a:gd name="T101" fmla="*/ 1 h 336"/>
                <a:gd name="T102" fmla="*/ 1 w 223"/>
                <a:gd name="T103" fmla="*/ 1 h 336"/>
                <a:gd name="T104" fmla="*/ 1 w 223"/>
                <a:gd name="T105" fmla="*/ 1 h 336"/>
                <a:gd name="T106" fmla="*/ 1 w 223"/>
                <a:gd name="T107" fmla="*/ 1 h 336"/>
                <a:gd name="T108" fmla="*/ 1 w 223"/>
                <a:gd name="T109" fmla="*/ 1 h 336"/>
                <a:gd name="T110" fmla="*/ 1 w 223"/>
                <a:gd name="T111" fmla="*/ 1 h 336"/>
                <a:gd name="T112" fmla="*/ 1 w 223"/>
                <a:gd name="T113" fmla="*/ 1 h 3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3"/>
                <a:gd name="T172" fmla="*/ 0 h 336"/>
                <a:gd name="T173" fmla="*/ 223 w 223"/>
                <a:gd name="T174" fmla="*/ 336 h 3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3" h="336">
                  <a:moveTo>
                    <a:pt x="161" y="336"/>
                  </a:moveTo>
                  <a:lnTo>
                    <a:pt x="135" y="314"/>
                  </a:lnTo>
                  <a:lnTo>
                    <a:pt x="122" y="292"/>
                  </a:lnTo>
                  <a:lnTo>
                    <a:pt x="118" y="271"/>
                  </a:lnTo>
                  <a:lnTo>
                    <a:pt x="124" y="250"/>
                  </a:lnTo>
                  <a:lnTo>
                    <a:pt x="135" y="231"/>
                  </a:lnTo>
                  <a:lnTo>
                    <a:pt x="148" y="216"/>
                  </a:lnTo>
                  <a:lnTo>
                    <a:pt x="163" y="206"/>
                  </a:lnTo>
                  <a:lnTo>
                    <a:pt x="177" y="200"/>
                  </a:lnTo>
                  <a:lnTo>
                    <a:pt x="190" y="196"/>
                  </a:lnTo>
                  <a:lnTo>
                    <a:pt x="202" y="189"/>
                  </a:lnTo>
                  <a:lnTo>
                    <a:pt x="214" y="181"/>
                  </a:lnTo>
                  <a:lnTo>
                    <a:pt x="222" y="172"/>
                  </a:lnTo>
                  <a:lnTo>
                    <a:pt x="223" y="161"/>
                  </a:lnTo>
                  <a:lnTo>
                    <a:pt x="216" y="152"/>
                  </a:lnTo>
                  <a:lnTo>
                    <a:pt x="199" y="143"/>
                  </a:lnTo>
                  <a:lnTo>
                    <a:pt x="169" y="136"/>
                  </a:lnTo>
                  <a:lnTo>
                    <a:pt x="138" y="130"/>
                  </a:lnTo>
                  <a:lnTo>
                    <a:pt x="111" y="123"/>
                  </a:lnTo>
                  <a:lnTo>
                    <a:pt x="87" y="115"/>
                  </a:lnTo>
                  <a:lnTo>
                    <a:pt x="68" y="106"/>
                  </a:lnTo>
                  <a:lnTo>
                    <a:pt x="50" y="97"/>
                  </a:lnTo>
                  <a:lnTo>
                    <a:pt x="38" y="86"/>
                  </a:lnTo>
                  <a:lnTo>
                    <a:pt x="26" y="76"/>
                  </a:lnTo>
                  <a:lnTo>
                    <a:pt x="19" y="65"/>
                  </a:lnTo>
                  <a:lnTo>
                    <a:pt x="14" y="56"/>
                  </a:lnTo>
                  <a:lnTo>
                    <a:pt x="11" y="46"/>
                  </a:lnTo>
                  <a:lnTo>
                    <a:pt x="11" y="37"/>
                  </a:lnTo>
                  <a:lnTo>
                    <a:pt x="12" y="27"/>
                  </a:lnTo>
                  <a:lnTo>
                    <a:pt x="17" y="19"/>
                  </a:lnTo>
                  <a:lnTo>
                    <a:pt x="24" y="11"/>
                  </a:lnTo>
                  <a:lnTo>
                    <a:pt x="32" y="6"/>
                  </a:lnTo>
                  <a:lnTo>
                    <a:pt x="41" y="0"/>
                  </a:lnTo>
                  <a:lnTo>
                    <a:pt x="23" y="11"/>
                  </a:lnTo>
                  <a:lnTo>
                    <a:pt x="9" y="26"/>
                  </a:lnTo>
                  <a:lnTo>
                    <a:pt x="1" y="45"/>
                  </a:lnTo>
                  <a:lnTo>
                    <a:pt x="0" y="64"/>
                  </a:lnTo>
                  <a:lnTo>
                    <a:pt x="6" y="85"/>
                  </a:lnTo>
                  <a:lnTo>
                    <a:pt x="19" y="105"/>
                  </a:lnTo>
                  <a:lnTo>
                    <a:pt x="41" y="122"/>
                  </a:lnTo>
                  <a:lnTo>
                    <a:pt x="72" y="136"/>
                  </a:lnTo>
                  <a:lnTo>
                    <a:pt x="102" y="147"/>
                  </a:lnTo>
                  <a:lnTo>
                    <a:pt x="118" y="159"/>
                  </a:lnTo>
                  <a:lnTo>
                    <a:pt x="126" y="168"/>
                  </a:lnTo>
                  <a:lnTo>
                    <a:pt x="125" y="177"/>
                  </a:lnTo>
                  <a:lnTo>
                    <a:pt x="117" y="185"/>
                  </a:lnTo>
                  <a:lnTo>
                    <a:pt x="107" y="191"/>
                  </a:lnTo>
                  <a:lnTo>
                    <a:pt x="93" y="197"/>
                  </a:lnTo>
                  <a:lnTo>
                    <a:pt x="80" y="200"/>
                  </a:lnTo>
                  <a:lnTo>
                    <a:pt x="71" y="206"/>
                  </a:lnTo>
                  <a:lnTo>
                    <a:pt x="68" y="216"/>
                  </a:lnTo>
                  <a:lnTo>
                    <a:pt x="69" y="231"/>
                  </a:lnTo>
                  <a:lnTo>
                    <a:pt x="76" y="250"/>
                  </a:lnTo>
                  <a:lnTo>
                    <a:pt x="88" y="271"/>
                  </a:lnTo>
                  <a:lnTo>
                    <a:pt x="107" y="292"/>
                  </a:lnTo>
                  <a:lnTo>
                    <a:pt x="131" y="314"/>
                  </a:lnTo>
                  <a:lnTo>
                    <a:pt x="161" y="336"/>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2" name="Freeform 33">
              <a:extLst>
                <a:ext uri="{FF2B5EF4-FFF2-40B4-BE49-F238E27FC236}">
                  <a16:creationId xmlns:a16="http://schemas.microsoft.com/office/drawing/2014/main" id="{69C37815-A4F5-40C4-9C8C-20AEFEAC2911}"/>
                </a:ext>
              </a:extLst>
            </p:cNvPr>
            <p:cNvSpPr>
              <a:spLocks/>
            </p:cNvSpPr>
            <p:nvPr/>
          </p:nvSpPr>
          <p:spPr bwMode="auto">
            <a:xfrm>
              <a:off x="4929" y="3894"/>
              <a:ext cx="32" cy="98"/>
            </a:xfrm>
            <a:custGeom>
              <a:avLst/>
              <a:gdLst>
                <a:gd name="T0" fmla="*/ 0 w 65"/>
                <a:gd name="T1" fmla="*/ 0 h 197"/>
                <a:gd name="T2" fmla="*/ 0 w 65"/>
                <a:gd name="T3" fmla="*/ 0 h 197"/>
                <a:gd name="T4" fmla="*/ 0 w 65"/>
                <a:gd name="T5" fmla="*/ 0 h 197"/>
                <a:gd name="T6" fmla="*/ 0 w 65"/>
                <a:gd name="T7" fmla="*/ 0 h 197"/>
                <a:gd name="T8" fmla="*/ 0 w 65"/>
                <a:gd name="T9" fmla="*/ 0 h 197"/>
                <a:gd name="T10" fmla="*/ 0 w 65"/>
                <a:gd name="T11" fmla="*/ 0 h 197"/>
                <a:gd name="T12" fmla="*/ 0 w 65"/>
                <a:gd name="T13" fmla="*/ 0 h 197"/>
                <a:gd name="T14" fmla="*/ 0 w 65"/>
                <a:gd name="T15" fmla="*/ 0 h 197"/>
                <a:gd name="T16" fmla="*/ 0 w 65"/>
                <a:gd name="T17" fmla="*/ 0 h 197"/>
                <a:gd name="T18" fmla="*/ 0 w 65"/>
                <a:gd name="T19" fmla="*/ 0 h 197"/>
                <a:gd name="T20" fmla="*/ 0 w 65"/>
                <a:gd name="T21" fmla="*/ 0 h 197"/>
                <a:gd name="T22" fmla="*/ 0 w 65"/>
                <a:gd name="T23" fmla="*/ 0 h 197"/>
                <a:gd name="T24" fmla="*/ 0 w 65"/>
                <a:gd name="T25" fmla="*/ 0 h 197"/>
                <a:gd name="T26" fmla="*/ 0 w 65"/>
                <a:gd name="T27" fmla="*/ 0 h 197"/>
                <a:gd name="T28" fmla="*/ 0 w 65"/>
                <a:gd name="T29" fmla="*/ 0 h 197"/>
                <a:gd name="T30" fmla="*/ 0 w 65"/>
                <a:gd name="T31" fmla="*/ 0 h 197"/>
                <a:gd name="T32" fmla="*/ 0 w 65"/>
                <a:gd name="T33" fmla="*/ 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97"/>
                <a:gd name="T53" fmla="*/ 65 w 65"/>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97">
                  <a:moveTo>
                    <a:pt x="40" y="1"/>
                  </a:moveTo>
                  <a:lnTo>
                    <a:pt x="25" y="0"/>
                  </a:lnTo>
                  <a:lnTo>
                    <a:pt x="13" y="14"/>
                  </a:lnTo>
                  <a:lnTo>
                    <a:pt x="6" y="38"/>
                  </a:lnTo>
                  <a:lnTo>
                    <a:pt x="2" y="70"/>
                  </a:lnTo>
                  <a:lnTo>
                    <a:pt x="0" y="105"/>
                  </a:lnTo>
                  <a:lnTo>
                    <a:pt x="2" y="140"/>
                  </a:lnTo>
                  <a:lnTo>
                    <a:pt x="5" y="173"/>
                  </a:lnTo>
                  <a:lnTo>
                    <a:pt x="8" y="197"/>
                  </a:lnTo>
                  <a:lnTo>
                    <a:pt x="10" y="162"/>
                  </a:lnTo>
                  <a:lnTo>
                    <a:pt x="19" y="130"/>
                  </a:lnTo>
                  <a:lnTo>
                    <a:pt x="33" y="101"/>
                  </a:lnTo>
                  <a:lnTo>
                    <a:pt x="48" y="76"/>
                  </a:lnTo>
                  <a:lnTo>
                    <a:pt x="59" y="53"/>
                  </a:lnTo>
                  <a:lnTo>
                    <a:pt x="65" y="33"/>
                  </a:lnTo>
                  <a:lnTo>
                    <a:pt x="59" y="16"/>
                  </a:lnTo>
                  <a:lnTo>
                    <a:pt x="40" y="1"/>
                  </a:lnTo>
                  <a:close/>
                </a:path>
              </a:pathLst>
            </a:custGeom>
            <a:solidFill>
              <a:srgbClr val="E0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3" name="Freeform 34">
              <a:extLst>
                <a:ext uri="{FF2B5EF4-FFF2-40B4-BE49-F238E27FC236}">
                  <a16:creationId xmlns:a16="http://schemas.microsoft.com/office/drawing/2014/main" id="{D263C52E-76D9-4DBF-A0E8-F2E3AFA61C5A}"/>
                </a:ext>
              </a:extLst>
            </p:cNvPr>
            <p:cNvSpPr>
              <a:spLocks/>
            </p:cNvSpPr>
            <p:nvPr/>
          </p:nvSpPr>
          <p:spPr bwMode="auto">
            <a:xfrm>
              <a:off x="5215" y="3913"/>
              <a:ext cx="139" cy="109"/>
            </a:xfrm>
            <a:custGeom>
              <a:avLst/>
              <a:gdLst>
                <a:gd name="T0" fmla="*/ 0 w 278"/>
                <a:gd name="T1" fmla="*/ 1 h 218"/>
                <a:gd name="T2" fmla="*/ 1 w 278"/>
                <a:gd name="T3" fmla="*/ 1 h 218"/>
                <a:gd name="T4" fmla="*/ 1 w 278"/>
                <a:gd name="T5" fmla="*/ 1 h 218"/>
                <a:gd name="T6" fmla="*/ 1 w 278"/>
                <a:gd name="T7" fmla="*/ 1 h 218"/>
                <a:gd name="T8" fmla="*/ 1 w 278"/>
                <a:gd name="T9" fmla="*/ 1 h 218"/>
                <a:gd name="T10" fmla="*/ 1 w 278"/>
                <a:gd name="T11" fmla="*/ 1 h 218"/>
                <a:gd name="T12" fmla="*/ 1 w 278"/>
                <a:gd name="T13" fmla="*/ 1 h 218"/>
                <a:gd name="T14" fmla="*/ 1 w 278"/>
                <a:gd name="T15" fmla="*/ 1 h 218"/>
                <a:gd name="T16" fmla="*/ 1 w 278"/>
                <a:gd name="T17" fmla="*/ 1 h 218"/>
                <a:gd name="T18" fmla="*/ 1 w 278"/>
                <a:gd name="T19" fmla="*/ 1 h 218"/>
                <a:gd name="T20" fmla="*/ 1 w 278"/>
                <a:gd name="T21" fmla="*/ 1 h 218"/>
                <a:gd name="T22" fmla="*/ 1 w 278"/>
                <a:gd name="T23" fmla="*/ 1 h 218"/>
                <a:gd name="T24" fmla="*/ 1 w 278"/>
                <a:gd name="T25" fmla="*/ 1 h 218"/>
                <a:gd name="T26" fmla="*/ 1 w 278"/>
                <a:gd name="T27" fmla="*/ 0 h 218"/>
                <a:gd name="T28" fmla="*/ 1 w 278"/>
                <a:gd name="T29" fmla="*/ 1 h 218"/>
                <a:gd name="T30" fmla="*/ 1 w 278"/>
                <a:gd name="T31" fmla="*/ 1 h 218"/>
                <a:gd name="T32" fmla="*/ 1 w 278"/>
                <a:gd name="T33" fmla="*/ 1 h 218"/>
                <a:gd name="T34" fmla="*/ 1 w 278"/>
                <a:gd name="T35" fmla="*/ 1 h 218"/>
                <a:gd name="T36" fmla="*/ 1 w 278"/>
                <a:gd name="T37" fmla="*/ 1 h 218"/>
                <a:gd name="T38" fmla="*/ 1 w 278"/>
                <a:gd name="T39" fmla="*/ 1 h 218"/>
                <a:gd name="T40" fmla="*/ 1 w 278"/>
                <a:gd name="T41" fmla="*/ 1 h 218"/>
                <a:gd name="T42" fmla="*/ 1 w 278"/>
                <a:gd name="T43" fmla="*/ 1 h 218"/>
                <a:gd name="T44" fmla="*/ 1 w 278"/>
                <a:gd name="T45" fmla="*/ 1 h 218"/>
                <a:gd name="T46" fmla="*/ 1 w 278"/>
                <a:gd name="T47" fmla="*/ 1 h 218"/>
                <a:gd name="T48" fmla="*/ 1 w 278"/>
                <a:gd name="T49" fmla="*/ 1 h 218"/>
                <a:gd name="T50" fmla="*/ 1 w 278"/>
                <a:gd name="T51" fmla="*/ 1 h 218"/>
                <a:gd name="T52" fmla="*/ 1 w 278"/>
                <a:gd name="T53" fmla="*/ 1 h 218"/>
                <a:gd name="T54" fmla="*/ 1 w 278"/>
                <a:gd name="T55" fmla="*/ 1 h 218"/>
                <a:gd name="T56" fmla="*/ 1 w 278"/>
                <a:gd name="T57" fmla="*/ 1 h 218"/>
                <a:gd name="T58" fmla="*/ 1 w 278"/>
                <a:gd name="T59" fmla="*/ 1 h 218"/>
                <a:gd name="T60" fmla="*/ 1 w 278"/>
                <a:gd name="T61" fmla="*/ 1 h 218"/>
                <a:gd name="T62" fmla="*/ 1 w 278"/>
                <a:gd name="T63" fmla="*/ 1 h 218"/>
                <a:gd name="T64" fmla="*/ 0 w 278"/>
                <a:gd name="T65" fmla="*/ 1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218"/>
                <a:gd name="T101" fmla="*/ 278 w 278"/>
                <a:gd name="T102" fmla="*/ 218 h 2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218">
                  <a:moveTo>
                    <a:pt x="0" y="218"/>
                  </a:moveTo>
                  <a:lnTo>
                    <a:pt x="8" y="198"/>
                  </a:lnTo>
                  <a:lnTo>
                    <a:pt x="20" y="177"/>
                  </a:lnTo>
                  <a:lnTo>
                    <a:pt x="32" y="156"/>
                  </a:lnTo>
                  <a:lnTo>
                    <a:pt x="47" y="132"/>
                  </a:lnTo>
                  <a:lnTo>
                    <a:pt x="64" y="109"/>
                  </a:lnTo>
                  <a:lnTo>
                    <a:pt x="82" y="86"/>
                  </a:lnTo>
                  <a:lnTo>
                    <a:pt x="101" y="66"/>
                  </a:lnTo>
                  <a:lnTo>
                    <a:pt x="121" y="46"/>
                  </a:lnTo>
                  <a:lnTo>
                    <a:pt x="142" y="29"/>
                  </a:lnTo>
                  <a:lnTo>
                    <a:pt x="162" y="16"/>
                  </a:lnTo>
                  <a:lnTo>
                    <a:pt x="183" y="6"/>
                  </a:lnTo>
                  <a:lnTo>
                    <a:pt x="204" y="1"/>
                  </a:lnTo>
                  <a:lnTo>
                    <a:pt x="223" y="0"/>
                  </a:lnTo>
                  <a:lnTo>
                    <a:pt x="243" y="6"/>
                  </a:lnTo>
                  <a:lnTo>
                    <a:pt x="260" y="18"/>
                  </a:lnTo>
                  <a:lnTo>
                    <a:pt x="278" y="37"/>
                  </a:lnTo>
                  <a:lnTo>
                    <a:pt x="272" y="36"/>
                  </a:lnTo>
                  <a:lnTo>
                    <a:pt x="264" y="35"/>
                  </a:lnTo>
                  <a:lnTo>
                    <a:pt x="253" y="35"/>
                  </a:lnTo>
                  <a:lnTo>
                    <a:pt x="241" y="35"/>
                  </a:lnTo>
                  <a:lnTo>
                    <a:pt x="227" y="36"/>
                  </a:lnTo>
                  <a:lnTo>
                    <a:pt x="212" y="38"/>
                  </a:lnTo>
                  <a:lnTo>
                    <a:pt x="195" y="43"/>
                  </a:lnTo>
                  <a:lnTo>
                    <a:pt x="177" y="49"/>
                  </a:lnTo>
                  <a:lnTo>
                    <a:pt x="158" y="59"/>
                  </a:lnTo>
                  <a:lnTo>
                    <a:pt x="137" y="70"/>
                  </a:lnTo>
                  <a:lnTo>
                    <a:pt x="115" y="85"/>
                  </a:lnTo>
                  <a:lnTo>
                    <a:pt x="93" y="104"/>
                  </a:lnTo>
                  <a:lnTo>
                    <a:pt x="70" y="126"/>
                  </a:lnTo>
                  <a:lnTo>
                    <a:pt x="47" y="152"/>
                  </a:lnTo>
                  <a:lnTo>
                    <a:pt x="24" y="182"/>
                  </a:lnTo>
                  <a:lnTo>
                    <a:pt x="0" y="218"/>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4" name="Freeform 35">
              <a:extLst>
                <a:ext uri="{FF2B5EF4-FFF2-40B4-BE49-F238E27FC236}">
                  <a16:creationId xmlns:a16="http://schemas.microsoft.com/office/drawing/2014/main" id="{B52B9A65-3083-418B-ADFF-4D0775B54AE8}"/>
                </a:ext>
              </a:extLst>
            </p:cNvPr>
            <p:cNvSpPr>
              <a:spLocks/>
            </p:cNvSpPr>
            <p:nvPr/>
          </p:nvSpPr>
          <p:spPr bwMode="auto">
            <a:xfrm>
              <a:off x="5086" y="2933"/>
              <a:ext cx="126" cy="59"/>
            </a:xfrm>
            <a:custGeom>
              <a:avLst/>
              <a:gdLst>
                <a:gd name="T0" fmla="*/ 0 w 251"/>
                <a:gd name="T1" fmla="*/ 1 h 117"/>
                <a:gd name="T2" fmla="*/ 1 w 251"/>
                <a:gd name="T3" fmla="*/ 1 h 117"/>
                <a:gd name="T4" fmla="*/ 1 w 251"/>
                <a:gd name="T5" fmla="*/ 1 h 117"/>
                <a:gd name="T6" fmla="*/ 1 w 251"/>
                <a:gd name="T7" fmla="*/ 1 h 117"/>
                <a:gd name="T8" fmla="*/ 1 w 251"/>
                <a:gd name="T9" fmla="*/ 1 h 117"/>
                <a:gd name="T10" fmla="*/ 1 w 251"/>
                <a:gd name="T11" fmla="*/ 1 h 117"/>
                <a:gd name="T12" fmla="*/ 1 w 251"/>
                <a:gd name="T13" fmla="*/ 1 h 117"/>
                <a:gd name="T14" fmla="*/ 1 w 251"/>
                <a:gd name="T15" fmla="*/ 1 h 117"/>
                <a:gd name="T16" fmla="*/ 1 w 251"/>
                <a:gd name="T17" fmla="*/ 1 h 117"/>
                <a:gd name="T18" fmla="*/ 1 w 251"/>
                <a:gd name="T19" fmla="*/ 1 h 117"/>
                <a:gd name="T20" fmla="*/ 1 w 251"/>
                <a:gd name="T21" fmla="*/ 1 h 117"/>
                <a:gd name="T22" fmla="*/ 1 w 251"/>
                <a:gd name="T23" fmla="*/ 1 h 117"/>
                <a:gd name="T24" fmla="*/ 1 w 251"/>
                <a:gd name="T25" fmla="*/ 1 h 117"/>
                <a:gd name="T26" fmla="*/ 1 w 251"/>
                <a:gd name="T27" fmla="*/ 1 h 117"/>
                <a:gd name="T28" fmla="*/ 1 w 251"/>
                <a:gd name="T29" fmla="*/ 1 h 117"/>
                <a:gd name="T30" fmla="*/ 1 w 251"/>
                <a:gd name="T31" fmla="*/ 1 h 117"/>
                <a:gd name="T32" fmla="*/ 1 w 251"/>
                <a:gd name="T33" fmla="*/ 1 h 117"/>
                <a:gd name="T34" fmla="*/ 1 w 251"/>
                <a:gd name="T35" fmla="*/ 1 h 117"/>
                <a:gd name="T36" fmla="*/ 1 w 251"/>
                <a:gd name="T37" fmla="*/ 1 h 117"/>
                <a:gd name="T38" fmla="*/ 1 w 251"/>
                <a:gd name="T39" fmla="*/ 1 h 117"/>
                <a:gd name="T40" fmla="*/ 1 w 251"/>
                <a:gd name="T41" fmla="*/ 1 h 117"/>
                <a:gd name="T42" fmla="*/ 1 w 251"/>
                <a:gd name="T43" fmla="*/ 1 h 117"/>
                <a:gd name="T44" fmla="*/ 1 w 251"/>
                <a:gd name="T45" fmla="*/ 1 h 117"/>
                <a:gd name="T46" fmla="*/ 1 w 251"/>
                <a:gd name="T47" fmla="*/ 0 h 117"/>
                <a:gd name="T48" fmla="*/ 1 w 251"/>
                <a:gd name="T49" fmla="*/ 0 h 117"/>
                <a:gd name="T50" fmla="*/ 1 w 251"/>
                <a:gd name="T51" fmla="*/ 0 h 117"/>
                <a:gd name="T52" fmla="*/ 1 w 251"/>
                <a:gd name="T53" fmla="*/ 0 h 117"/>
                <a:gd name="T54" fmla="*/ 1 w 251"/>
                <a:gd name="T55" fmla="*/ 0 h 117"/>
                <a:gd name="T56" fmla="*/ 1 w 251"/>
                <a:gd name="T57" fmla="*/ 1 h 117"/>
                <a:gd name="T58" fmla="*/ 1 w 251"/>
                <a:gd name="T59" fmla="*/ 1 h 117"/>
                <a:gd name="T60" fmla="*/ 1 w 251"/>
                <a:gd name="T61" fmla="*/ 1 h 117"/>
                <a:gd name="T62" fmla="*/ 1 w 251"/>
                <a:gd name="T63" fmla="*/ 1 h 117"/>
                <a:gd name="T64" fmla="*/ 1 w 251"/>
                <a:gd name="T65" fmla="*/ 1 h 117"/>
                <a:gd name="T66" fmla="*/ 1 w 251"/>
                <a:gd name="T67" fmla="*/ 1 h 117"/>
                <a:gd name="T68" fmla="*/ 0 w 251"/>
                <a:gd name="T69" fmla="*/ 1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117"/>
                <a:gd name="T107" fmla="*/ 251 w 251"/>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117">
                  <a:moveTo>
                    <a:pt x="0" y="94"/>
                  </a:moveTo>
                  <a:lnTo>
                    <a:pt x="13" y="99"/>
                  </a:lnTo>
                  <a:lnTo>
                    <a:pt x="25" y="104"/>
                  </a:lnTo>
                  <a:lnTo>
                    <a:pt x="40" y="108"/>
                  </a:lnTo>
                  <a:lnTo>
                    <a:pt x="56" y="110"/>
                  </a:lnTo>
                  <a:lnTo>
                    <a:pt x="73" y="114"/>
                  </a:lnTo>
                  <a:lnTo>
                    <a:pt x="90" y="116"/>
                  </a:lnTo>
                  <a:lnTo>
                    <a:pt x="107" y="117"/>
                  </a:lnTo>
                  <a:lnTo>
                    <a:pt x="125" y="117"/>
                  </a:lnTo>
                  <a:lnTo>
                    <a:pt x="144" y="117"/>
                  </a:lnTo>
                  <a:lnTo>
                    <a:pt x="162" y="116"/>
                  </a:lnTo>
                  <a:lnTo>
                    <a:pt x="180" y="114"/>
                  </a:lnTo>
                  <a:lnTo>
                    <a:pt x="196" y="110"/>
                  </a:lnTo>
                  <a:lnTo>
                    <a:pt x="211" y="108"/>
                  </a:lnTo>
                  <a:lnTo>
                    <a:pt x="226" y="104"/>
                  </a:lnTo>
                  <a:lnTo>
                    <a:pt x="238" y="99"/>
                  </a:lnTo>
                  <a:lnTo>
                    <a:pt x="251" y="94"/>
                  </a:lnTo>
                  <a:lnTo>
                    <a:pt x="248" y="64"/>
                  </a:lnTo>
                  <a:lnTo>
                    <a:pt x="246" y="37"/>
                  </a:lnTo>
                  <a:lnTo>
                    <a:pt x="246" y="15"/>
                  </a:lnTo>
                  <a:lnTo>
                    <a:pt x="246" y="2"/>
                  </a:lnTo>
                  <a:lnTo>
                    <a:pt x="244" y="1"/>
                  </a:lnTo>
                  <a:lnTo>
                    <a:pt x="243" y="1"/>
                  </a:lnTo>
                  <a:lnTo>
                    <a:pt x="241" y="0"/>
                  </a:lnTo>
                  <a:lnTo>
                    <a:pt x="238" y="0"/>
                  </a:lnTo>
                  <a:lnTo>
                    <a:pt x="125" y="0"/>
                  </a:lnTo>
                  <a:lnTo>
                    <a:pt x="13" y="0"/>
                  </a:lnTo>
                  <a:lnTo>
                    <a:pt x="11" y="0"/>
                  </a:lnTo>
                  <a:lnTo>
                    <a:pt x="9" y="1"/>
                  </a:lnTo>
                  <a:lnTo>
                    <a:pt x="8" y="1"/>
                  </a:lnTo>
                  <a:lnTo>
                    <a:pt x="6" y="2"/>
                  </a:lnTo>
                  <a:lnTo>
                    <a:pt x="6" y="15"/>
                  </a:lnTo>
                  <a:lnTo>
                    <a:pt x="6" y="37"/>
                  </a:lnTo>
                  <a:lnTo>
                    <a:pt x="3" y="64"/>
                  </a:lnTo>
                  <a:lnTo>
                    <a:pt x="0" y="94"/>
                  </a:lnTo>
                  <a:close/>
                </a:path>
              </a:pathLst>
            </a:custGeom>
            <a:solidFill>
              <a:srgbClr val="0035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5" name="Freeform 36">
              <a:extLst>
                <a:ext uri="{FF2B5EF4-FFF2-40B4-BE49-F238E27FC236}">
                  <a16:creationId xmlns:a16="http://schemas.microsoft.com/office/drawing/2014/main" id="{E581C4D6-FC2E-4E42-86E3-5910076FCA46}"/>
                </a:ext>
              </a:extLst>
            </p:cNvPr>
            <p:cNvSpPr>
              <a:spLocks/>
            </p:cNvSpPr>
            <p:nvPr/>
          </p:nvSpPr>
          <p:spPr bwMode="auto">
            <a:xfrm>
              <a:off x="4946" y="3990"/>
              <a:ext cx="93" cy="104"/>
            </a:xfrm>
            <a:custGeom>
              <a:avLst/>
              <a:gdLst>
                <a:gd name="T0" fmla="*/ 1 w 185"/>
                <a:gd name="T1" fmla="*/ 0 h 209"/>
                <a:gd name="T2" fmla="*/ 1 w 185"/>
                <a:gd name="T3" fmla="*/ 0 h 209"/>
                <a:gd name="T4" fmla="*/ 1 w 185"/>
                <a:gd name="T5" fmla="*/ 0 h 209"/>
                <a:gd name="T6" fmla="*/ 1 w 185"/>
                <a:gd name="T7" fmla="*/ 0 h 209"/>
                <a:gd name="T8" fmla="*/ 1 w 185"/>
                <a:gd name="T9" fmla="*/ 0 h 209"/>
                <a:gd name="T10" fmla="*/ 1 w 185"/>
                <a:gd name="T11" fmla="*/ 0 h 209"/>
                <a:gd name="T12" fmla="*/ 1 w 185"/>
                <a:gd name="T13" fmla="*/ 0 h 209"/>
                <a:gd name="T14" fmla="*/ 1 w 185"/>
                <a:gd name="T15" fmla="*/ 0 h 209"/>
                <a:gd name="T16" fmla="*/ 1 w 185"/>
                <a:gd name="T17" fmla="*/ 0 h 209"/>
                <a:gd name="T18" fmla="*/ 1 w 185"/>
                <a:gd name="T19" fmla="*/ 0 h 209"/>
                <a:gd name="T20" fmla="*/ 1 w 185"/>
                <a:gd name="T21" fmla="*/ 0 h 209"/>
                <a:gd name="T22" fmla="*/ 1 w 185"/>
                <a:gd name="T23" fmla="*/ 0 h 209"/>
                <a:gd name="T24" fmla="*/ 0 w 185"/>
                <a:gd name="T25" fmla="*/ 0 h 209"/>
                <a:gd name="T26" fmla="*/ 1 w 185"/>
                <a:gd name="T27" fmla="*/ 0 h 209"/>
                <a:gd name="T28" fmla="*/ 1 w 185"/>
                <a:gd name="T29" fmla="*/ 0 h 209"/>
                <a:gd name="T30" fmla="*/ 1 w 185"/>
                <a:gd name="T31" fmla="*/ 0 h 209"/>
                <a:gd name="T32" fmla="*/ 1 w 185"/>
                <a:gd name="T33" fmla="*/ 0 h 209"/>
                <a:gd name="T34" fmla="*/ 1 w 185"/>
                <a:gd name="T35" fmla="*/ 0 h 209"/>
                <a:gd name="T36" fmla="*/ 1 w 185"/>
                <a:gd name="T37" fmla="*/ 0 h 209"/>
                <a:gd name="T38" fmla="*/ 1 w 185"/>
                <a:gd name="T39" fmla="*/ 0 h 209"/>
                <a:gd name="T40" fmla="*/ 1 w 185"/>
                <a:gd name="T41" fmla="*/ 0 h 209"/>
                <a:gd name="T42" fmla="*/ 1 w 185"/>
                <a:gd name="T43" fmla="*/ 0 h 209"/>
                <a:gd name="T44" fmla="*/ 1 w 185"/>
                <a:gd name="T45" fmla="*/ 0 h 209"/>
                <a:gd name="T46" fmla="*/ 1 w 185"/>
                <a:gd name="T47" fmla="*/ 0 h 209"/>
                <a:gd name="T48" fmla="*/ 1 w 185"/>
                <a:gd name="T49" fmla="*/ 0 h 209"/>
                <a:gd name="T50" fmla="*/ 1 w 185"/>
                <a:gd name="T51" fmla="*/ 0 h 209"/>
                <a:gd name="T52" fmla="*/ 1 w 185"/>
                <a:gd name="T53" fmla="*/ 0 h 209"/>
                <a:gd name="T54" fmla="*/ 1 w 185"/>
                <a:gd name="T55" fmla="*/ 0 h 209"/>
                <a:gd name="T56" fmla="*/ 1 w 185"/>
                <a:gd name="T57" fmla="*/ 0 h 2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
                <a:gd name="T88" fmla="*/ 0 h 209"/>
                <a:gd name="T89" fmla="*/ 185 w 185"/>
                <a:gd name="T90" fmla="*/ 209 h 2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 h="209">
                  <a:moveTo>
                    <a:pt x="185" y="103"/>
                  </a:moveTo>
                  <a:lnTo>
                    <a:pt x="170" y="82"/>
                  </a:lnTo>
                  <a:lnTo>
                    <a:pt x="154" y="62"/>
                  </a:lnTo>
                  <a:lnTo>
                    <a:pt x="138" y="45"/>
                  </a:lnTo>
                  <a:lnTo>
                    <a:pt x="120" y="30"/>
                  </a:lnTo>
                  <a:lnTo>
                    <a:pt x="100" y="18"/>
                  </a:lnTo>
                  <a:lnTo>
                    <a:pt x="78" y="9"/>
                  </a:lnTo>
                  <a:lnTo>
                    <a:pt x="55" y="4"/>
                  </a:lnTo>
                  <a:lnTo>
                    <a:pt x="31" y="0"/>
                  </a:lnTo>
                  <a:lnTo>
                    <a:pt x="16" y="5"/>
                  </a:lnTo>
                  <a:lnTo>
                    <a:pt x="6" y="17"/>
                  </a:lnTo>
                  <a:lnTo>
                    <a:pt x="1" y="39"/>
                  </a:lnTo>
                  <a:lnTo>
                    <a:pt x="0" y="67"/>
                  </a:lnTo>
                  <a:lnTo>
                    <a:pt x="5" y="98"/>
                  </a:lnTo>
                  <a:lnTo>
                    <a:pt x="14" y="134"/>
                  </a:lnTo>
                  <a:lnTo>
                    <a:pt x="28" y="169"/>
                  </a:lnTo>
                  <a:lnTo>
                    <a:pt x="46" y="206"/>
                  </a:lnTo>
                  <a:lnTo>
                    <a:pt x="48" y="207"/>
                  </a:lnTo>
                  <a:lnTo>
                    <a:pt x="52" y="207"/>
                  </a:lnTo>
                  <a:lnTo>
                    <a:pt x="55" y="209"/>
                  </a:lnTo>
                  <a:lnTo>
                    <a:pt x="58" y="209"/>
                  </a:lnTo>
                  <a:lnTo>
                    <a:pt x="81" y="207"/>
                  </a:lnTo>
                  <a:lnTo>
                    <a:pt x="100" y="201"/>
                  </a:lnTo>
                  <a:lnTo>
                    <a:pt x="117" y="190"/>
                  </a:lnTo>
                  <a:lnTo>
                    <a:pt x="134" y="175"/>
                  </a:lnTo>
                  <a:lnTo>
                    <a:pt x="147" y="158"/>
                  </a:lnTo>
                  <a:lnTo>
                    <a:pt x="161" y="139"/>
                  </a:lnTo>
                  <a:lnTo>
                    <a:pt x="173" y="121"/>
                  </a:lnTo>
                  <a:lnTo>
                    <a:pt x="185" y="10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6" name="Freeform 37">
              <a:extLst>
                <a:ext uri="{FF2B5EF4-FFF2-40B4-BE49-F238E27FC236}">
                  <a16:creationId xmlns:a16="http://schemas.microsoft.com/office/drawing/2014/main" id="{C7B5C69F-6D86-45AA-A40C-8B16601A01DE}"/>
                </a:ext>
              </a:extLst>
            </p:cNvPr>
            <p:cNvSpPr>
              <a:spLocks/>
            </p:cNvSpPr>
            <p:nvPr/>
          </p:nvSpPr>
          <p:spPr bwMode="auto">
            <a:xfrm>
              <a:off x="5259" y="3990"/>
              <a:ext cx="93" cy="104"/>
            </a:xfrm>
            <a:custGeom>
              <a:avLst/>
              <a:gdLst>
                <a:gd name="T0" fmla="*/ 0 w 186"/>
                <a:gd name="T1" fmla="*/ 0 h 209"/>
                <a:gd name="T2" fmla="*/ 1 w 186"/>
                <a:gd name="T3" fmla="*/ 0 h 209"/>
                <a:gd name="T4" fmla="*/ 1 w 186"/>
                <a:gd name="T5" fmla="*/ 0 h 209"/>
                <a:gd name="T6" fmla="*/ 1 w 186"/>
                <a:gd name="T7" fmla="*/ 0 h 209"/>
                <a:gd name="T8" fmla="*/ 1 w 186"/>
                <a:gd name="T9" fmla="*/ 0 h 209"/>
                <a:gd name="T10" fmla="*/ 1 w 186"/>
                <a:gd name="T11" fmla="*/ 0 h 209"/>
                <a:gd name="T12" fmla="*/ 1 w 186"/>
                <a:gd name="T13" fmla="*/ 0 h 209"/>
                <a:gd name="T14" fmla="*/ 1 w 186"/>
                <a:gd name="T15" fmla="*/ 0 h 209"/>
                <a:gd name="T16" fmla="*/ 1 w 186"/>
                <a:gd name="T17" fmla="*/ 0 h 209"/>
                <a:gd name="T18" fmla="*/ 1 w 186"/>
                <a:gd name="T19" fmla="*/ 0 h 209"/>
                <a:gd name="T20" fmla="*/ 1 w 186"/>
                <a:gd name="T21" fmla="*/ 0 h 209"/>
                <a:gd name="T22" fmla="*/ 1 w 186"/>
                <a:gd name="T23" fmla="*/ 0 h 209"/>
                <a:gd name="T24" fmla="*/ 1 w 186"/>
                <a:gd name="T25" fmla="*/ 0 h 209"/>
                <a:gd name="T26" fmla="*/ 1 w 186"/>
                <a:gd name="T27" fmla="*/ 0 h 209"/>
                <a:gd name="T28" fmla="*/ 1 w 186"/>
                <a:gd name="T29" fmla="*/ 0 h 209"/>
                <a:gd name="T30" fmla="*/ 1 w 186"/>
                <a:gd name="T31" fmla="*/ 0 h 209"/>
                <a:gd name="T32" fmla="*/ 1 w 186"/>
                <a:gd name="T33" fmla="*/ 0 h 209"/>
                <a:gd name="T34" fmla="*/ 1 w 186"/>
                <a:gd name="T35" fmla="*/ 0 h 209"/>
                <a:gd name="T36" fmla="*/ 1 w 186"/>
                <a:gd name="T37" fmla="*/ 0 h 209"/>
                <a:gd name="T38" fmla="*/ 1 w 186"/>
                <a:gd name="T39" fmla="*/ 0 h 209"/>
                <a:gd name="T40" fmla="*/ 1 w 186"/>
                <a:gd name="T41" fmla="*/ 0 h 209"/>
                <a:gd name="T42" fmla="*/ 1 w 186"/>
                <a:gd name="T43" fmla="*/ 0 h 209"/>
                <a:gd name="T44" fmla="*/ 1 w 186"/>
                <a:gd name="T45" fmla="*/ 0 h 209"/>
                <a:gd name="T46" fmla="*/ 1 w 186"/>
                <a:gd name="T47" fmla="*/ 0 h 209"/>
                <a:gd name="T48" fmla="*/ 1 w 186"/>
                <a:gd name="T49" fmla="*/ 0 h 209"/>
                <a:gd name="T50" fmla="*/ 1 w 186"/>
                <a:gd name="T51" fmla="*/ 0 h 209"/>
                <a:gd name="T52" fmla="*/ 1 w 186"/>
                <a:gd name="T53" fmla="*/ 0 h 209"/>
                <a:gd name="T54" fmla="*/ 1 w 186"/>
                <a:gd name="T55" fmla="*/ 0 h 209"/>
                <a:gd name="T56" fmla="*/ 0 w 186"/>
                <a:gd name="T57" fmla="*/ 0 h 2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6"/>
                <a:gd name="T88" fmla="*/ 0 h 209"/>
                <a:gd name="T89" fmla="*/ 186 w 186"/>
                <a:gd name="T90" fmla="*/ 209 h 2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6" h="209">
                  <a:moveTo>
                    <a:pt x="0" y="103"/>
                  </a:moveTo>
                  <a:lnTo>
                    <a:pt x="15" y="82"/>
                  </a:lnTo>
                  <a:lnTo>
                    <a:pt x="32" y="62"/>
                  </a:lnTo>
                  <a:lnTo>
                    <a:pt x="48" y="45"/>
                  </a:lnTo>
                  <a:lnTo>
                    <a:pt x="66" y="30"/>
                  </a:lnTo>
                  <a:lnTo>
                    <a:pt x="86" y="18"/>
                  </a:lnTo>
                  <a:lnTo>
                    <a:pt x="108" y="9"/>
                  </a:lnTo>
                  <a:lnTo>
                    <a:pt x="131" y="4"/>
                  </a:lnTo>
                  <a:lnTo>
                    <a:pt x="155" y="0"/>
                  </a:lnTo>
                  <a:lnTo>
                    <a:pt x="170" y="5"/>
                  </a:lnTo>
                  <a:lnTo>
                    <a:pt x="180" y="17"/>
                  </a:lnTo>
                  <a:lnTo>
                    <a:pt x="185" y="39"/>
                  </a:lnTo>
                  <a:lnTo>
                    <a:pt x="186" y="67"/>
                  </a:lnTo>
                  <a:lnTo>
                    <a:pt x="181" y="98"/>
                  </a:lnTo>
                  <a:lnTo>
                    <a:pt x="172" y="134"/>
                  </a:lnTo>
                  <a:lnTo>
                    <a:pt x="158" y="169"/>
                  </a:lnTo>
                  <a:lnTo>
                    <a:pt x="140" y="206"/>
                  </a:lnTo>
                  <a:lnTo>
                    <a:pt x="138" y="207"/>
                  </a:lnTo>
                  <a:lnTo>
                    <a:pt x="134" y="207"/>
                  </a:lnTo>
                  <a:lnTo>
                    <a:pt x="131" y="209"/>
                  </a:lnTo>
                  <a:lnTo>
                    <a:pt x="128" y="209"/>
                  </a:lnTo>
                  <a:lnTo>
                    <a:pt x="105" y="207"/>
                  </a:lnTo>
                  <a:lnTo>
                    <a:pt x="86" y="201"/>
                  </a:lnTo>
                  <a:lnTo>
                    <a:pt x="67" y="190"/>
                  </a:lnTo>
                  <a:lnTo>
                    <a:pt x="52" y="175"/>
                  </a:lnTo>
                  <a:lnTo>
                    <a:pt x="37" y="158"/>
                  </a:lnTo>
                  <a:lnTo>
                    <a:pt x="25" y="139"/>
                  </a:lnTo>
                  <a:lnTo>
                    <a:pt x="12" y="121"/>
                  </a:lnTo>
                  <a:lnTo>
                    <a:pt x="0" y="10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7" name="Freeform 38">
              <a:extLst>
                <a:ext uri="{FF2B5EF4-FFF2-40B4-BE49-F238E27FC236}">
                  <a16:creationId xmlns:a16="http://schemas.microsoft.com/office/drawing/2014/main" id="{E1541442-8D91-4E3A-9D36-09FDAEC7CFEF}"/>
                </a:ext>
              </a:extLst>
            </p:cNvPr>
            <p:cNvSpPr>
              <a:spLocks/>
            </p:cNvSpPr>
            <p:nvPr/>
          </p:nvSpPr>
          <p:spPr bwMode="auto">
            <a:xfrm>
              <a:off x="4902" y="3766"/>
              <a:ext cx="494" cy="141"/>
            </a:xfrm>
            <a:custGeom>
              <a:avLst/>
              <a:gdLst>
                <a:gd name="T0" fmla="*/ 0 w 989"/>
                <a:gd name="T1" fmla="*/ 1 h 282"/>
                <a:gd name="T2" fmla="*/ 0 w 989"/>
                <a:gd name="T3" fmla="*/ 1 h 282"/>
                <a:gd name="T4" fmla="*/ 0 w 989"/>
                <a:gd name="T5" fmla="*/ 1 h 282"/>
                <a:gd name="T6" fmla="*/ 0 w 989"/>
                <a:gd name="T7" fmla="*/ 1 h 282"/>
                <a:gd name="T8" fmla="*/ 0 w 989"/>
                <a:gd name="T9" fmla="*/ 1 h 282"/>
                <a:gd name="T10" fmla="*/ 0 w 989"/>
                <a:gd name="T11" fmla="*/ 1 h 282"/>
                <a:gd name="T12" fmla="*/ 0 w 989"/>
                <a:gd name="T13" fmla="*/ 1 h 282"/>
                <a:gd name="T14" fmla="*/ 0 w 989"/>
                <a:gd name="T15" fmla="*/ 1 h 282"/>
                <a:gd name="T16" fmla="*/ 0 w 989"/>
                <a:gd name="T17" fmla="*/ 1 h 282"/>
                <a:gd name="T18" fmla="*/ 0 w 989"/>
                <a:gd name="T19" fmla="*/ 1 h 282"/>
                <a:gd name="T20" fmla="*/ 0 w 989"/>
                <a:gd name="T21" fmla="*/ 1 h 282"/>
                <a:gd name="T22" fmla="*/ 0 w 989"/>
                <a:gd name="T23" fmla="*/ 1 h 282"/>
                <a:gd name="T24" fmla="*/ 0 w 989"/>
                <a:gd name="T25" fmla="*/ 1 h 282"/>
                <a:gd name="T26" fmla="*/ 0 w 989"/>
                <a:gd name="T27" fmla="*/ 1 h 282"/>
                <a:gd name="T28" fmla="*/ 0 w 989"/>
                <a:gd name="T29" fmla="*/ 1 h 282"/>
                <a:gd name="T30" fmla="*/ 0 w 989"/>
                <a:gd name="T31" fmla="*/ 1 h 282"/>
                <a:gd name="T32" fmla="*/ 0 w 989"/>
                <a:gd name="T33" fmla="*/ 1 h 282"/>
                <a:gd name="T34" fmla="*/ 0 w 989"/>
                <a:gd name="T35" fmla="*/ 1 h 282"/>
                <a:gd name="T36" fmla="*/ 0 w 989"/>
                <a:gd name="T37" fmla="*/ 1 h 282"/>
                <a:gd name="T38" fmla="*/ 0 w 989"/>
                <a:gd name="T39" fmla="*/ 1 h 282"/>
                <a:gd name="T40" fmla="*/ 0 w 989"/>
                <a:gd name="T41" fmla="*/ 1 h 282"/>
                <a:gd name="T42" fmla="*/ 0 w 989"/>
                <a:gd name="T43" fmla="*/ 1 h 282"/>
                <a:gd name="T44" fmla="*/ 0 w 989"/>
                <a:gd name="T45" fmla="*/ 1 h 282"/>
                <a:gd name="T46" fmla="*/ 0 w 989"/>
                <a:gd name="T47" fmla="*/ 1 h 282"/>
                <a:gd name="T48" fmla="*/ 0 w 989"/>
                <a:gd name="T49" fmla="*/ 1 h 282"/>
                <a:gd name="T50" fmla="*/ 0 w 989"/>
                <a:gd name="T51" fmla="*/ 1 h 282"/>
                <a:gd name="T52" fmla="*/ 0 w 989"/>
                <a:gd name="T53" fmla="*/ 1 h 282"/>
                <a:gd name="T54" fmla="*/ 0 w 989"/>
                <a:gd name="T55" fmla="*/ 1 h 282"/>
                <a:gd name="T56" fmla="*/ 0 w 989"/>
                <a:gd name="T57" fmla="*/ 1 h 282"/>
                <a:gd name="T58" fmla="*/ 0 w 989"/>
                <a:gd name="T59" fmla="*/ 1 h 282"/>
                <a:gd name="T60" fmla="*/ 0 w 989"/>
                <a:gd name="T61" fmla="*/ 1 h 282"/>
                <a:gd name="T62" fmla="*/ 0 w 989"/>
                <a:gd name="T63" fmla="*/ 1 h 282"/>
                <a:gd name="T64" fmla="*/ 0 w 989"/>
                <a:gd name="T65" fmla="*/ 1 h 282"/>
                <a:gd name="T66" fmla="*/ 0 w 989"/>
                <a:gd name="T67" fmla="*/ 0 h 282"/>
                <a:gd name="T68" fmla="*/ 0 w 989"/>
                <a:gd name="T69" fmla="*/ 0 h 282"/>
                <a:gd name="T70" fmla="*/ 0 w 989"/>
                <a:gd name="T71" fmla="*/ 1 h 2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9"/>
                <a:gd name="T109" fmla="*/ 0 h 282"/>
                <a:gd name="T110" fmla="*/ 989 w 989"/>
                <a:gd name="T111" fmla="*/ 282 h 2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9" h="282">
                  <a:moveTo>
                    <a:pt x="989" y="134"/>
                  </a:moveTo>
                  <a:lnTo>
                    <a:pt x="986" y="149"/>
                  </a:lnTo>
                  <a:lnTo>
                    <a:pt x="978" y="164"/>
                  </a:lnTo>
                  <a:lnTo>
                    <a:pt x="967" y="179"/>
                  </a:lnTo>
                  <a:lnTo>
                    <a:pt x="949" y="192"/>
                  </a:lnTo>
                  <a:lnTo>
                    <a:pt x="929" y="205"/>
                  </a:lnTo>
                  <a:lnTo>
                    <a:pt x="905" y="217"/>
                  </a:lnTo>
                  <a:lnTo>
                    <a:pt x="876" y="228"/>
                  </a:lnTo>
                  <a:lnTo>
                    <a:pt x="843" y="238"/>
                  </a:lnTo>
                  <a:lnTo>
                    <a:pt x="809" y="249"/>
                  </a:lnTo>
                  <a:lnTo>
                    <a:pt x="771" y="257"/>
                  </a:lnTo>
                  <a:lnTo>
                    <a:pt x="731" y="265"/>
                  </a:lnTo>
                  <a:lnTo>
                    <a:pt x="687" y="271"/>
                  </a:lnTo>
                  <a:lnTo>
                    <a:pt x="642" y="275"/>
                  </a:lnTo>
                  <a:lnTo>
                    <a:pt x="594" y="279"/>
                  </a:lnTo>
                  <a:lnTo>
                    <a:pt x="545" y="281"/>
                  </a:lnTo>
                  <a:lnTo>
                    <a:pt x="494" y="282"/>
                  </a:lnTo>
                  <a:lnTo>
                    <a:pt x="444" y="281"/>
                  </a:lnTo>
                  <a:lnTo>
                    <a:pt x="395" y="279"/>
                  </a:lnTo>
                  <a:lnTo>
                    <a:pt x="348" y="275"/>
                  </a:lnTo>
                  <a:lnTo>
                    <a:pt x="302" y="271"/>
                  </a:lnTo>
                  <a:lnTo>
                    <a:pt x="260" y="265"/>
                  </a:lnTo>
                  <a:lnTo>
                    <a:pt x="219" y="257"/>
                  </a:lnTo>
                  <a:lnTo>
                    <a:pt x="181" y="249"/>
                  </a:lnTo>
                  <a:lnTo>
                    <a:pt x="146" y="238"/>
                  </a:lnTo>
                  <a:lnTo>
                    <a:pt x="113" y="228"/>
                  </a:lnTo>
                  <a:lnTo>
                    <a:pt x="86" y="217"/>
                  </a:lnTo>
                  <a:lnTo>
                    <a:pt x="60" y="205"/>
                  </a:lnTo>
                  <a:lnTo>
                    <a:pt x="40" y="192"/>
                  </a:lnTo>
                  <a:lnTo>
                    <a:pt x="22" y="179"/>
                  </a:lnTo>
                  <a:lnTo>
                    <a:pt x="11" y="164"/>
                  </a:lnTo>
                  <a:lnTo>
                    <a:pt x="3" y="149"/>
                  </a:lnTo>
                  <a:lnTo>
                    <a:pt x="0" y="134"/>
                  </a:lnTo>
                  <a:lnTo>
                    <a:pt x="2" y="0"/>
                  </a:lnTo>
                  <a:lnTo>
                    <a:pt x="987" y="0"/>
                  </a:lnTo>
                  <a:lnTo>
                    <a:pt x="989" y="134"/>
                  </a:lnTo>
                  <a:close/>
                </a:path>
              </a:pathLst>
            </a:custGeom>
            <a:solidFill>
              <a:srgbClr val="0019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8" name="Freeform 39">
              <a:extLst>
                <a:ext uri="{FF2B5EF4-FFF2-40B4-BE49-F238E27FC236}">
                  <a16:creationId xmlns:a16="http://schemas.microsoft.com/office/drawing/2014/main" id="{66CEBC60-C3DB-4C20-8018-6F91E61881DA}"/>
                </a:ext>
              </a:extLst>
            </p:cNvPr>
            <p:cNvSpPr>
              <a:spLocks/>
            </p:cNvSpPr>
            <p:nvPr/>
          </p:nvSpPr>
          <p:spPr bwMode="auto">
            <a:xfrm>
              <a:off x="4902" y="3763"/>
              <a:ext cx="495" cy="110"/>
            </a:xfrm>
            <a:custGeom>
              <a:avLst/>
              <a:gdLst>
                <a:gd name="T0" fmla="*/ 1 w 990"/>
                <a:gd name="T1" fmla="*/ 1 h 220"/>
                <a:gd name="T2" fmla="*/ 1 w 990"/>
                <a:gd name="T3" fmla="*/ 1 h 220"/>
                <a:gd name="T4" fmla="*/ 1 w 990"/>
                <a:gd name="T5" fmla="*/ 1 h 220"/>
                <a:gd name="T6" fmla="*/ 1 w 990"/>
                <a:gd name="T7" fmla="*/ 1 h 220"/>
                <a:gd name="T8" fmla="*/ 1 w 990"/>
                <a:gd name="T9" fmla="*/ 1 h 220"/>
                <a:gd name="T10" fmla="*/ 1 w 990"/>
                <a:gd name="T11" fmla="*/ 1 h 220"/>
                <a:gd name="T12" fmla="*/ 1 w 990"/>
                <a:gd name="T13" fmla="*/ 1 h 220"/>
                <a:gd name="T14" fmla="*/ 1 w 990"/>
                <a:gd name="T15" fmla="*/ 1 h 220"/>
                <a:gd name="T16" fmla="*/ 1 w 990"/>
                <a:gd name="T17" fmla="*/ 1 h 220"/>
                <a:gd name="T18" fmla="*/ 1 w 990"/>
                <a:gd name="T19" fmla="*/ 1 h 220"/>
                <a:gd name="T20" fmla="*/ 1 w 990"/>
                <a:gd name="T21" fmla="*/ 1 h 220"/>
                <a:gd name="T22" fmla="*/ 1 w 990"/>
                <a:gd name="T23" fmla="*/ 1 h 220"/>
                <a:gd name="T24" fmla="*/ 1 w 990"/>
                <a:gd name="T25" fmla="*/ 1 h 220"/>
                <a:gd name="T26" fmla="*/ 1 w 990"/>
                <a:gd name="T27" fmla="*/ 1 h 220"/>
                <a:gd name="T28" fmla="*/ 1 w 990"/>
                <a:gd name="T29" fmla="*/ 1 h 220"/>
                <a:gd name="T30" fmla="*/ 1 w 990"/>
                <a:gd name="T31" fmla="*/ 1 h 220"/>
                <a:gd name="T32" fmla="*/ 1 w 990"/>
                <a:gd name="T33" fmla="*/ 1 h 220"/>
                <a:gd name="T34" fmla="*/ 1 w 990"/>
                <a:gd name="T35" fmla="*/ 1 h 220"/>
                <a:gd name="T36" fmla="*/ 1 w 990"/>
                <a:gd name="T37" fmla="*/ 1 h 220"/>
                <a:gd name="T38" fmla="*/ 1 w 990"/>
                <a:gd name="T39" fmla="*/ 1 h 220"/>
                <a:gd name="T40" fmla="*/ 1 w 990"/>
                <a:gd name="T41" fmla="*/ 1 h 220"/>
                <a:gd name="T42" fmla="*/ 1 w 990"/>
                <a:gd name="T43" fmla="*/ 1 h 220"/>
                <a:gd name="T44" fmla="*/ 1 w 990"/>
                <a:gd name="T45" fmla="*/ 1 h 220"/>
                <a:gd name="T46" fmla="*/ 1 w 990"/>
                <a:gd name="T47" fmla="*/ 1 h 220"/>
                <a:gd name="T48" fmla="*/ 1 w 990"/>
                <a:gd name="T49" fmla="*/ 1 h 220"/>
                <a:gd name="T50" fmla="*/ 1 w 990"/>
                <a:gd name="T51" fmla="*/ 1 h 220"/>
                <a:gd name="T52" fmla="*/ 1 w 990"/>
                <a:gd name="T53" fmla="*/ 1 h 220"/>
                <a:gd name="T54" fmla="*/ 1 w 990"/>
                <a:gd name="T55" fmla="*/ 1 h 220"/>
                <a:gd name="T56" fmla="*/ 1 w 990"/>
                <a:gd name="T57" fmla="*/ 1 h 220"/>
                <a:gd name="T58" fmla="*/ 1 w 990"/>
                <a:gd name="T59" fmla="*/ 1 h 220"/>
                <a:gd name="T60" fmla="*/ 1 w 990"/>
                <a:gd name="T61" fmla="*/ 1 h 220"/>
                <a:gd name="T62" fmla="*/ 1 w 990"/>
                <a:gd name="T63" fmla="*/ 1 h 220"/>
                <a:gd name="T64" fmla="*/ 0 w 990"/>
                <a:gd name="T65" fmla="*/ 1 h 220"/>
                <a:gd name="T66" fmla="*/ 0 w 990"/>
                <a:gd name="T67" fmla="*/ 0 h 220"/>
                <a:gd name="T68" fmla="*/ 1 w 990"/>
                <a:gd name="T69" fmla="*/ 0 h 220"/>
                <a:gd name="T70" fmla="*/ 1 w 990"/>
                <a:gd name="T71" fmla="*/ 1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0"/>
                <a:gd name="T109" fmla="*/ 0 h 220"/>
                <a:gd name="T110" fmla="*/ 990 w 990"/>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0" h="220">
                  <a:moveTo>
                    <a:pt x="990" y="71"/>
                  </a:moveTo>
                  <a:lnTo>
                    <a:pt x="987" y="85"/>
                  </a:lnTo>
                  <a:lnTo>
                    <a:pt x="979" y="100"/>
                  </a:lnTo>
                  <a:lnTo>
                    <a:pt x="968" y="115"/>
                  </a:lnTo>
                  <a:lnTo>
                    <a:pt x="951" y="129"/>
                  </a:lnTo>
                  <a:lnTo>
                    <a:pt x="930" y="142"/>
                  </a:lnTo>
                  <a:lnTo>
                    <a:pt x="905" y="155"/>
                  </a:lnTo>
                  <a:lnTo>
                    <a:pt x="877" y="166"/>
                  </a:lnTo>
                  <a:lnTo>
                    <a:pt x="845" y="177"/>
                  </a:lnTo>
                  <a:lnTo>
                    <a:pt x="809" y="186"/>
                  </a:lnTo>
                  <a:lnTo>
                    <a:pt x="771" y="195"/>
                  </a:lnTo>
                  <a:lnTo>
                    <a:pt x="731" y="202"/>
                  </a:lnTo>
                  <a:lnTo>
                    <a:pt x="687" y="209"/>
                  </a:lnTo>
                  <a:lnTo>
                    <a:pt x="642" y="213"/>
                  </a:lnTo>
                  <a:lnTo>
                    <a:pt x="595" y="217"/>
                  </a:lnTo>
                  <a:lnTo>
                    <a:pt x="545" y="219"/>
                  </a:lnTo>
                  <a:lnTo>
                    <a:pt x="494" y="220"/>
                  </a:lnTo>
                  <a:lnTo>
                    <a:pt x="444" y="219"/>
                  </a:lnTo>
                  <a:lnTo>
                    <a:pt x="395" y="217"/>
                  </a:lnTo>
                  <a:lnTo>
                    <a:pt x="347" y="213"/>
                  </a:lnTo>
                  <a:lnTo>
                    <a:pt x="302" y="209"/>
                  </a:lnTo>
                  <a:lnTo>
                    <a:pt x="258" y="202"/>
                  </a:lnTo>
                  <a:lnTo>
                    <a:pt x="218" y="195"/>
                  </a:lnTo>
                  <a:lnTo>
                    <a:pt x="180" y="186"/>
                  </a:lnTo>
                  <a:lnTo>
                    <a:pt x="146" y="177"/>
                  </a:lnTo>
                  <a:lnTo>
                    <a:pt x="113" y="166"/>
                  </a:lnTo>
                  <a:lnTo>
                    <a:pt x="84" y="155"/>
                  </a:lnTo>
                  <a:lnTo>
                    <a:pt x="60" y="142"/>
                  </a:lnTo>
                  <a:lnTo>
                    <a:pt x="40" y="129"/>
                  </a:lnTo>
                  <a:lnTo>
                    <a:pt x="22" y="115"/>
                  </a:lnTo>
                  <a:lnTo>
                    <a:pt x="11" y="100"/>
                  </a:lnTo>
                  <a:lnTo>
                    <a:pt x="3" y="85"/>
                  </a:lnTo>
                  <a:lnTo>
                    <a:pt x="0" y="71"/>
                  </a:lnTo>
                  <a:lnTo>
                    <a:pt x="0" y="0"/>
                  </a:lnTo>
                  <a:lnTo>
                    <a:pt x="990" y="0"/>
                  </a:lnTo>
                  <a:lnTo>
                    <a:pt x="99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9" name="Freeform 40">
              <a:extLst>
                <a:ext uri="{FF2B5EF4-FFF2-40B4-BE49-F238E27FC236}">
                  <a16:creationId xmlns:a16="http://schemas.microsoft.com/office/drawing/2014/main" id="{01054E16-D64D-4E39-B784-42B78AE6D870}"/>
                </a:ext>
              </a:extLst>
            </p:cNvPr>
            <p:cNvSpPr>
              <a:spLocks/>
            </p:cNvSpPr>
            <p:nvPr/>
          </p:nvSpPr>
          <p:spPr bwMode="auto">
            <a:xfrm>
              <a:off x="4903" y="3388"/>
              <a:ext cx="493" cy="454"/>
            </a:xfrm>
            <a:custGeom>
              <a:avLst/>
              <a:gdLst>
                <a:gd name="T0" fmla="*/ 0 w 987"/>
                <a:gd name="T1" fmla="*/ 1 h 908"/>
                <a:gd name="T2" fmla="*/ 0 w 987"/>
                <a:gd name="T3" fmla="*/ 0 h 908"/>
                <a:gd name="T4" fmla="*/ 0 w 987"/>
                <a:gd name="T5" fmla="*/ 0 h 908"/>
                <a:gd name="T6" fmla="*/ 0 w 987"/>
                <a:gd name="T7" fmla="*/ 1 h 908"/>
                <a:gd name="T8" fmla="*/ 0 w 987"/>
                <a:gd name="T9" fmla="*/ 1 h 908"/>
                <a:gd name="T10" fmla="*/ 0 w 987"/>
                <a:gd name="T11" fmla="*/ 1 h 908"/>
                <a:gd name="T12" fmla="*/ 0 w 987"/>
                <a:gd name="T13" fmla="*/ 1 h 908"/>
                <a:gd name="T14" fmla="*/ 0 w 987"/>
                <a:gd name="T15" fmla="*/ 1 h 908"/>
                <a:gd name="T16" fmla="*/ 0 w 987"/>
                <a:gd name="T17" fmla="*/ 1 h 908"/>
                <a:gd name="T18" fmla="*/ 0 w 987"/>
                <a:gd name="T19" fmla="*/ 1 h 908"/>
                <a:gd name="T20" fmla="*/ 0 w 987"/>
                <a:gd name="T21" fmla="*/ 1 h 908"/>
                <a:gd name="T22" fmla="*/ 0 w 987"/>
                <a:gd name="T23" fmla="*/ 1 h 908"/>
                <a:gd name="T24" fmla="*/ 0 w 987"/>
                <a:gd name="T25" fmla="*/ 1 h 908"/>
                <a:gd name="T26" fmla="*/ 0 w 987"/>
                <a:gd name="T27" fmla="*/ 1 h 908"/>
                <a:gd name="T28" fmla="*/ 0 w 987"/>
                <a:gd name="T29" fmla="*/ 1 h 908"/>
                <a:gd name="T30" fmla="*/ 0 w 987"/>
                <a:gd name="T31" fmla="*/ 1 h 908"/>
                <a:gd name="T32" fmla="*/ 0 w 987"/>
                <a:gd name="T33" fmla="*/ 1 h 908"/>
                <a:gd name="T34" fmla="*/ 0 w 987"/>
                <a:gd name="T35" fmla="*/ 1 h 908"/>
                <a:gd name="T36" fmla="*/ 0 w 987"/>
                <a:gd name="T37" fmla="*/ 1 h 908"/>
                <a:gd name="T38" fmla="*/ 0 w 987"/>
                <a:gd name="T39" fmla="*/ 1 h 908"/>
                <a:gd name="T40" fmla="*/ 0 w 987"/>
                <a:gd name="T41" fmla="*/ 1 h 908"/>
                <a:gd name="T42" fmla="*/ 0 w 987"/>
                <a:gd name="T43" fmla="*/ 1 h 908"/>
                <a:gd name="T44" fmla="*/ 0 w 987"/>
                <a:gd name="T45" fmla="*/ 1 h 908"/>
                <a:gd name="T46" fmla="*/ 0 w 987"/>
                <a:gd name="T47" fmla="*/ 1 h 908"/>
                <a:gd name="T48" fmla="*/ 0 w 987"/>
                <a:gd name="T49" fmla="*/ 1 h 908"/>
                <a:gd name="T50" fmla="*/ 0 w 987"/>
                <a:gd name="T51" fmla="*/ 1 h 908"/>
                <a:gd name="T52" fmla="*/ 0 w 987"/>
                <a:gd name="T53" fmla="*/ 1 h 908"/>
                <a:gd name="T54" fmla="*/ 0 w 987"/>
                <a:gd name="T55" fmla="*/ 1 h 908"/>
                <a:gd name="T56" fmla="*/ 0 w 987"/>
                <a:gd name="T57" fmla="*/ 1 h 908"/>
                <a:gd name="T58" fmla="*/ 0 w 987"/>
                <a:gd name="T59" fmla="*/ 1 h 908"/>
                <a:gd name="T60" fmla="*/ 0 w 987"/>
                <a:gd name="T61" fmla="*/ 1 h 908"/>
                <a:gd name="T62" fmla="*/ 0 w 987"/>
                <a:gd name="T63" fmla="*/ 1 h 908"/>
                <a:gd name="T64" fmla="*/ 0 w 987"/>
                <a:gd name="T65" fmla="*/ 1 h 908"/>
                <a:gd name="T66" fmla="*/ 0 w 987"/>
                <a:gd name="T67" fmla="*/ 1 h 908"/>
                <a:gd name="T68" fmla="*/ 0 w 987"/>
                <a:gd name="T69" fmla="*/ 1 h 908"/>
                <a:gd name="T70" fmla="*/ 0 w 987"/>
                <a:gd name="T71" fmla="*/ 1 h 908"/>
                <a:gd name="T72" fmla="*/ 0 w 987"/>
                <a:gd name="T73" fmla="*/ 1 h 9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7"/>
                <a:gd name="T112" fmla="*/ 0 h 908"/>
                <a:gd name="T113" fmla="*/ 987 w 987"/>
                <a:gd name="T114" fmla="*/ 908 h 9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7" h="908">
                  <a:moveTo>
                    <a:pt x="0" y="747"/>
                  </a:moveTo>
                  <a:lnTo>
                    <a:pt x="0" y="0"/>
                  </a:lnTo>
                  <a:lnTo>
                    <a:pt x="987" y="0"/>
                  </a:lnTo>
                  <a:lnTo>
                    <a:pt x="987" y="757"/>
                  </a:lnTo>
                  <a:lnTo>
                    <a:pt x="983" y="772"/>
                  </a:lnTo>
                  <a:lnTo>
                    <a:pt x="976" y="787"/>
                  </a:lnTo>
                  <a:lnTo>
                    <a:pt x="964" y="802"/>
                  </a:lnTo>
                  <a:lnTo>
                    <a:pt x="946" y="816"/>
                  </a:lnTo>
                  <a:lnTo>
                    <a:pt x="926" y="829"/>
                  </a:lnTo>
                  <a:lnTo>
                    <a:pt x="900" y="841"/>
                  </a:lnTo>
                  <a:lnTo>
                    <a:pt x="871" y="853"/>
                  </a:lnTo>
                  <a:lnTo>
                    <a:pt x="839" y="863"/>
                  </a:lnTo>
                  <a:lnTo>
                    <a:pt x="805" y="874"/>
                  </a:lnTo>
                  <a:lnTo>
                    <a:pt x="767" y="883"/>
                  </a:lnTo>
                  <a:lnTo>
                    <a:pt x="725" y="890"/>
                  </a:lnTo>
                  <a:lnTo>
                    <a:pt x="683" y="897"/>
                  </a:lnTo>
                  <a:lnTo>
                    <a:pt x="638" y="901"/>
                  </a:lnTo>
                  <a:lnTo>
                    <a:pt x="590" y="905"/>
                  </a:lnTo>
                  <a:lnTo>
                    <a:pt x="542" y="907"/>
                  </a:lnTo>
                  <a:lnTo>
                    <a:pt x="492" y="908"/>
                  </a:lnTo>
                  <a:lnTo>
                    <a:pt x="443" y="907"/>
                  </a:lnTo>
                  <a:lnTo>
                    <a:pt x="395" y="905"/>
                  </a:lnTo>
                  <a:lnTo>
                    <a:pt x="347" y="901"/>
                  </a:lnTo>
                  <a:lnTo>
                    <a:pt x="302" y="897"/>
                  </a:lnTo>
                  <a:lnTo>
                    <a:pt x="260" y="890"/>
                  </a:lnTo>
                  <a:lnTo>
                    <a:pt x="220" y="883"/>
                  </a:lnTo>
                  <a:lnTo>
                    <a:pt x="182" y="874"/>
                  </a:lnTo>
                  <a:lnTo>
                    <a:pt x="146" y="863"/>
                  </a:lnTo>
                  <a:lnTo>
                    <a:pt x="114" y="853"/>
                  </a:lnTo>
                  <a:lnTo>
                    <a:pt x="86" y="841"/>
                  </a:lnTo>
                  <a:lnTo>
                    <a:pt x="61" y="829"/>
                  </a:lnTo>
                  <a:lnTo>
                    <a:pt x="40" y="816"/>
                  </a:lnTo>
                  <a:lnTo>
                    <a:pt x="23" y="802"/>
                  </a:lnTo>
                  <a:lnTo>
                    <a:pt x="11" y="787"/>
                  </a:lnTo>
                  <a:lnTo>
                    <a:pt x="3" y="772"/>
                  </a:lnTo>
                  <a:lnTo>
                    <a:pt x="1" y="757"/>
                  </a:lnTo>
                  <a:lnTo>
                    <a:pt x="0" y="74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0" name="Freeform 41">
              <a:extLst>
                <a:ext uri="{FF2B5EF4-FFF2-40B4-BE49-F238E27FC236}">
                  <a16:creationId xmlns:a16="http://schemas.microsoft.com/office/drawing/2014/main" id="{B1210C9E-A19D-4DAD-8C95-88FBDB6D4716}"/>
                </a:ext>
              </a:extLst>
            </p:cNvPr>
            <p:cNvSpPr>
              <a:spLocks/>
            </p:cNvSpPr>
            <p:nvPr/>
          </p:nvSpPr>
          <p:spPr bwMode="auto">
            <a:xfrm>
              <a:off x="4902" y="3336"/>
              <a:ext cx="494" cy="143"/>
            </a:xfrm>
            <a:custGeom>
              <a:avLst/>
              <a:gdLst>
                <a:gd name="T0" fmla="*/ 0 w 989"/>
                <a:gd name="T1" fmla="*/ 1 h 285"/>
                <a:gd name="T2" fmla="*/ 0 w 989"/>
                <a:gd name="T3" fmla="*/ 1 h 285"/>
                <a:gd name="T4" fmla="*/ 0 w 989"/>
                <a:gd name="T5" fmla="*/ 1 h 285"/>
                <a:gd name="T6" fmla="*/ 0 w 989"/>
                <a:gd name="T7" fmla="*/ 1 h 285"/>
                <a:gd name="T8" fmla="*/ 0 w 989"/>
                <a:gd name="T9" fmla="*/ 1 h 285"/>
                <a:gd name="T10" fmla="*/ 0 w 989"/>
                <a:gd name="T11" fmla="*/ 1 h 285"/>
                <a:gd name="T12" fmla="*/ 0 w 989"/>
                <a:gd name="T13" fmla="*/ 1 h 285"/>
                <a:gd name="T14" fmla="*/ 0 w 989"/>
                <a:gd name="T15" fmla="*/ 1 h 285"/>
                <a:gd name="T16" fmla="*/ 0 w 989"/>
                <a:gd name="T17" fmla="*/ 1 h 285"/>
                <a:gd name="T18" fmla="*/ 0 w 989"/>
                <a:gd name="T19" fmla="*/ 1 h 285"/>
                <a:gd name="T20" fmla="*/ 0 w 989"/>
                <a:gd name="T21" fmla="*/ 1 h 285"/>
                <a:gd name="T22" fmla="*/ 0 w 989"/>
                <a:gd name="T23" fmla="*/ 1 h 285"/>
                <a:gd name="T24" fmla="*/ 0 w 989"/>
                <a:gd name="T25" fmla="*/ 1 h 285"/>
                <a:gd name="T26" fmla="*/ 0 w 989"/>
                <a:gd name="T27" fmla="*/ 1 h 285"/>
                <a:gd name="T28" fmla="*/ 0 w 989"/>
                <a:gd name="T29" fmla="*/ 1 h 285"/>
                <a:gd name="T30" fmla="*/ 0 w 989"/>
                <a:gd name="T31" fmla="*/ 1 h 285"/>
                <a:gd name="T32" fmla="*/ 0 w 989"/>
                <a:gd name="T33" fmla="*/ 1 h 285"/>
                <a:gd name="T34" fmla="*/ 0 w 989"/>
                <a:gd name="T35" fmla="*/ 1 h 285"/>
                <a:gd name="T36" fmla="*/ 0 w 989"/>
                <a:gd name="T37" fmla="*/ 1 h 285"/>
                <a:gd name="T38" fmla="*/ 0 w 989"/>
                <a:gd name="T39" fmla="*/ 1 h 285"/>
                <a:gd name="T40" fmla="*/ 0 w 989"/>
                <a:gd name="T41" fmla="*/ 1 h 285"/>
                <a:gd name="T42" fmla="*/ 0 w 989"/>
                <a:gd name="T43" fmla="*/ 1 h 285"/>
                <a:gd name="T44" fmla="*/ 0 w 989"/>
                <a:gd name="T45" fmla="*/ 1 h 285"/>
                <a:gd name="T46" fmla="*/ 0 w 989"/>
                <a:gd name="T47" fmla="*/ 1 h 285"/>
                <a:gd name="T48" fmla="*/ 0 w 989"/>
                <a:gd name="T49" fmla="*/ 1 h 285"/>
                <a:gd name="T50" fmla="*/ 0 w 989"/>
                <a:gd name="T51" fmla="*/ 1 h 285"/>
                <a:gd name="T52" fmla="*/ 0 w 989"/>
                <a:gd name="T53" fmla="*/ 1 h 285"/>
                <a:gd name="T54" fmla="*/ 0 w 989"/>
                <a:gd name="T55" fmla="*/ 1 h 285"/>
                <a:gd name="T56" fmla="*/ 0 w 989"/>
                <a:gd name="T57" fmla="*/ 1 h 285"/>
                <a:gd name="T58" fmla="*/ 0 w 989"/>
                <a:gd name="T59" fmla="*/ 1 h 285"/>
                <a:gd name="T60" fmla="*/ 0 w 989"/>
                <a:gd name="T61" fmla="*/ 1 h 285"/>
                <a:gd name="T62" fmla="*/ 0 w 989"/>
                <a:gd name="T63" fmla="*/ 1 h 285"/>
                <a:gd name="T64" fmla="*/ 0 w 989"/>
                <a:gd name="T65" fmla="*/ 1 h 285"/>
                <a:gd name="T66" fmla="*/ 0 w 989"/>
                <a:gd name="T67" fmla="*/ 0 h 285"/>
                <a:gd name="T68" fmla="*/ 0 w 989"/>
                <a:gd name="T69" fmla="*/ 0 h 285"/>
                <a:gd name="T70" fmla="*/ 0 w 989"/>
                <a:gd name="T71" fmla="*/ 1 h 2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9"/>
                <a:gd name="T109" fmla="*/ 0 h 285"/>
                <a:gd name="T110" fmla="*/ 989 w 989"/>
                <a:gd name="T111" fmla="*/ 285 h 2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9" h="285">
                  <a:moveTo>
                    <a:pt x="989" y="134"/>
                  </a:moveTo>
                  <a:lnTo>
                    <a:pt x="986" y="149"/>
                  </a:lnTo>
                  <a:lnTo>
                    <a:pt x="978" y="164"/>
                  </a:lnTo>
                  <a:lnTo>
                    <a:pt x="967" y="179"/>
                  </a:lnTo>
                  <a:lnTo>
                    <a:pt x="949" y="193"/>
                  </a:lnTo>
                  <a:lnTo>
                    <a:pt x="929" y="206"/>
                  </a:lnTo>
                  <a:lnTo>
                    <a:pt x="905" y="218"/>
                  </a:lnTo>
                  <a:lnTo>
                    <a:pt x="876" y="230"/>
                  </a:lnTo>
                  <a:lnTo>
                    <a:pt x="843" y="240"/>
                  </a:lnTo>
                  <a:lnTo>
                    <a:pt x="809" y="250"/>
                  </a:lnTo>
                  <a:lnTo>
                    <a:pt x="771" y="260"/>
                  </a:lnTo>
                  <a:lnTo>
                    <a:pt x="731" y="267"/>
                  </a:lnTo>
                  <a:lnTo>
                    <a:pt x="687" y="273"/>
                  </a:lnTo>
                  <a:lnTo>
                    <a:pt x="642" y="278"/>
                  </a:lnTo>
                  <a:lnTo>
                    <a:pt x="594" y="282"/>
                  </a:lnTo>
                  <a:lnTo>
                    <a:pt x="545" y="284"/>
                  </a:lnTo>
                  <a:lnTo>
                    <a:pt x="494" y="285"/>
                  </a:lnTo>
                  <a:lnTo>
                    <a:pt x="444" y="284"/>
                  </a:lnTo>
                  <a:lnTo>
                    <a:pt x="395" y="282"/>
                  </a:lnTo>
                  <a:lnTo>
                    <a:pt x="348" y="278"/>
                  </a:lnTo>
                  <a:lnTo>
                    <a:pt x="302" y="273"/>
                  </a:lnTo>
                  <a:lnTo>
                    <a:pt x="260" y="267"/>
                  </a:lnTo>
                  <a:lnTo>
                    <a:pt x="219" y="260"/>
                  </a:lnTo>
                  <a:lnTo>
                    <a:pt x="181" y="250"/>
                  </a:lnTo>
                  <a:lnTo>
                    <a:pt x="146" y="240"/>
                  </a:lnTo>
                  <a:lnTo>
                    <a:pt x="113" y="230"/>
                  </a:lnTo>
                  <a:lnTo>
                    <a:pt x="86" y="218"/>
                  </a:lnTo>
                  <a:lnTo>
                    <a:pt x="60" y="206"/>
                  </a:lnTo>
                  <a:lnTo>
                    <a:pt x="40" y="193"/>
                  </a:lnTo>
                  <a:lnTo>
                    <a:pt x="22" y="179"/>
                  </a:lnTo>
                  <a:lnTo>
                    <a:pt x="11" y="164"/>
                  </a:lnTo>
                  <a:lnTo>
                    <a:pt x="3" y="149"/>
                  </a:lnTo>
                  <a:lnTo>
                    <a:pt x="0" y="134"/>
                  </a:lnTo>
                  <a:lnTo>
                    <a:pt x="2" y="0"/>
                  </a:lnTo>
                  <a:lnTo>
                    <a:pt x="987" y="0"/>
                  </a:lnTo>
                  <a:lnTo>
                    <a:pt x="989"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1" name="Freeform 42">
              <a:extLst>
                <a:ext uri="{FF2B5EF4-FFF2-40B4-BE49-F238E27FC236}">
                  <a16:creationId xmlns:a16="http://schemas.microsoft.com/office/drawing/2014/main" id="{5A890263-D2FC-43D9-B56C-18CA76E64240}"/>
                </a:ext>
              </a:extLst>
            </p:cNvPr>
            <p:cNvSpPr>
              <a:spLocks/>
            </p:cNvSpPr>
            <p:nvPr/>
          </p:nvSpPr>
          <p:spPr bwMode="auto">
            <a:xfrm>
              <a:off x="4902" y="3334"/>
              <a:ext cx="495" cy="110"/>
            </a:xfrm>
            <a:custGeom>
              <a:avLst/>
              <a:gdLst>
                <a:gd name="T0" fmla="*/ 1 w 990"/>
                <a:gd name="T1" fmla="*/ 1 h 220"/>
                <a:gd name="T2" fmla="*/ 1 w 990"/>
                <a:gd name="T3" fmla="*/ 1 h 220"/>
                <a:gd name="T4" fmla="*/ 1 w 990"/>
                <a:gd name="T5" fmla="*/ 1 h 220"/>
                <a:gd name="T6" fmla="*/ 1 w 990"/>
                <a:gd name="T7" fmla="*/ 1 h 220"/>
                <a:gd name="T8" fmla="*/ 1 w 990"/>
                <a:gd name="T9" fmla="*/ 1 h 220"/>
                <a:gd name="T10" fmla="*/ 1 w 990"/>
                <a:gd name="T11" fmla="*/ 1 h 220"/>
                <a:gd name="T12" fmla="*/ 1 w 990"/>
                <a:gd name="T13" fmla="*/ 1 h 220"/>
                <a:gd name="T14" fmla="*/ 1 w 990"/>
                <a:gd name="T15" fmla="*/ 1 h 220"/>
                <a:gd name="T16" fmla="*/ 1 w 990"/>
                <a:gd name="T17" fmla="*/ 1 h 220"/>
                <a:gd name="T18" fmla="*/ 1 w 990"/>
                <a:gd name="T19" fmla="*/ 1 h 220"/>
                <a:gd name="T20" fmla="*/ 1 w 990"/>
                <a:gd name="T21" fmla="*/ 1 h 220"/>
                <a:gd name="T22" fmla="*/ 1 w 990"/>
                <a:gd name="T23" fmla="*/ 1 h 220"/>
                <a:gd name="T24" fmla="*/ 1 w 990"/>
                <a:gd name="T25" fmla="*/ 1 h 220"/>
                <a:gd name="T26" fmla="*/ 1 w 990"/>
                <a:gd name="T27" fmla="*/ 1 h 220"/>
                <a:gd name="T28" fmla="*/ 1 w 990"/>
                <a:gd name="T29" fmla="*/ 1 h 220"/>
                <a:gd name="T30" fmla="*/ 1 w 990"/>
                <a:gd name="T31" fmla="*/ 1 h 220"/>
                <a:gd name="T32" fmla="*/ 1 w 990"/>
                <a:gd name="T33" fmla="*/ 1 h 220"/>
                <a:gd name="T34" fmla="*/ 1 w 990"/>
                <a:gd name="T35" fmla="*/ 1 h 220"/>
                <a:gd name="T36" fmla="*/ 1 w 990"/>
                <a:gd name="T37" fmla="*/ 1 h 220"/>
                <a:gd name="T38" fmla="*/ 1 w 990"/>
                <a:gd name="T39" fmla="*/ 1 h 220"/>
                <a:gd name="T40" fmla="*/ 1 w 990"/>
                <a:gd name="T41" fmla="*/ 1 h 220"/>
                <a:gd name="T42" fmla="*/ 1 w 990"/>
                <a:gd name="T43" fmla="*/ 1 h 220"/>
                <a:gd name="T44" fmla="*/ 1 w 990"/>
                <a:gd name="T45" fmla="*/ 1 h 220"/>
                <a:gd name="T46" fmla="*/ 1 w 990"/>
                <a:gd name="T47" fmla="*/ 1 h 220"/>
                <a:gd name="T48" fmla="*/ 1 w 990"/>
                <a:gd name="T49" fmla="*/ 1 h 220"/>
                <a:gd name="T50" fmla="*/ 1 w 990"/>
                <a:gd name="T51" fmla="*/ 1 h 220"/>
                <a:gd name="T52" fmla="*/ 1 w 990"/>
                <a:gd name="T53" fmla="*/ 1 h 220"/>
                <a:gd name="T54" fmla="*/ 1 w 990"/>
                <a:gd name="T55" fmla="*/ 1 h 220"/>
                <a:gd name="T56" fmla="*/ 1 w 990"/>
                <a:gd name="T57" fmla="*/ 1 h 220"/>
                <a:gd name="T58" fmla="*/ 1 w 990"/>
                <a:gd name="T59" fmla="*/ 1 h 220"/>
                <a:gd name="T60" fmla="*/ 1 w 990"/>
                <a:gd name="T61" fmla="*/ 1 h 220"/>
                <a:gd name="T62" fmla="*/ 1 w 990"/>
                <a:gd name="T63" fmla="*/ 1 h 220"/>
                <a:gd name="T64" fmla="*/ 0 w 990"/>
                <a:gd name="T65" fmla="*/ 1 h 220"/>
                <a:gd name="T66" fmla="*/ 0 w 990"/>
                <a:gd name="T67" fmla="*/ 0 h 220"/>
                <a:gd name="T68" fmla="*/ 1 w 990"/>
                <a:gd name="T69" fmla="*/ 0 h 220"/>
                <a:gd name="T70" fmla="*/ 1 w 990"/>
                <a:gd name="T71" fmla="*/ 1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0"/>
                <a:gd name="T109" fmla="*/ 0 h 220"/>
                <a:gd name="T110" fmla="*/ 990 w 990"/>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0" h="220">
                  <a:moveTo>
                    <a:pt x="990" y="69"/>
                  </a:moveTo>
                  <a:lnTo>
                    <a:pt x="987" y="84"/>
                  </a:lnTo>
                  <a:lnTo>
                    <a:pt x="979" y="99"/>
                  </a:lnTo>
                  <a:lnTo>
                    <a:pt x="968" y="114"/>
                  </a:lnTo>
                  <a:lnTo>
                    <a:pt x="951" y="128"/>
                  </a:lnTo>
                  <a:lnTo>
                    <a:pt x="930" y="140"/>
                  </a:lnTo>
                  <a:lnTo>
                    <a:pt x="905" y="153"/>
                  </a:lnTo>
                  <a:lnTo>
                    <a:pt x="877" y="165"/>
                  </a:lnTo>
                  <a:lnTo>
                    <a:pt x="845" y="175"/>
                  </a:lnTo>
                  <a:lnTo>
                    <a:pt x="809" y="185"/>
                  </a:lnTo>
                  <a:lnTo>
                    <a:pt x="771" y="195"/>
                  </a:lnTo>
                  <a:lnTo>
                    <a:pt x="731" y="201"/>
                  </a:lnTo>
                  <a:lnTo>
                    <a:pt x="687" y="208"/>
                  </a:lnTo>
                  <a:lnTo>
                    <a:pt x="642" y="213"/>
                  </a:lnTo>
                  <a:lnTo>
                    <a:pt x="595" y="216"/>
                  </a:lnTo>
                  <a:lnTo>
                    <a:pt x="545" y="219"/>
                  </a:lnTo>
                  <a:lnTo>
                    <a:pt x="494" y="220"/>
                  </a:lnTo>
                  <a:lnTo>
                    <a:pt x="444" y="219"/>
                  </a:lnTo>
                  <a:lnTo>
                    <a:pt x="395" y="216"/>
                  </a:lnTo>
                  <a:lnTo>
                    <a:pt x="347" y="213"/>
                  </a:lnTo>
                  <a:lnTo>
                    <a:pt x="302" y="208"/>
                  </a:lnTo>
                  <a:lnTo>
                    <a:pt x="258" y="201"/>
                  </a:lnTo>
                  <a:lnTo>
                    <a:pt x="218" y="195"/>
                  </a:lnTo>
                  <a:lnTo>
                    <a:pt x="180" y="185"/>
                  </a:lnTo>
                  <a:lnTo>
                    <a:pt x="146" y="175"/>
                  </a:lnTo>
                  <a:lnTo>
                    <a:pt x="113" y="165"/>
                  </a:lnTo>
                  <a:lnTo>
                    <a:pt x="84" y="153"/>
                  </a:lnTo>
                  <a:lnTo>
                    <a:pt x="60" y="140"/>
                  </a:lnTo>
                  <a:lnTo>
                    <a:pt x="40" y="128"/>
                  </a:lnTo>
                  <a:lnTo>
                    <a:pt x="22" y="114"/>
                  </a:lnTo>
                  <a:lnTo>
                    <a:pt x="11" y="99"/>
                  </a:lnTo>
                  <a:lnTo>
                    <a:pt x="3" y="84"/>
                  </a:lnTo>
                  <a:lnTo>
                    <a:pt x="0" y="69"/>
                  </a:lnTo>
                  <a:lnTo>
                    <a:pt x="0" y="0"/>
                  </a:lnTo>
                  <a:lnTo>
                    <a:pt x="990" y="0"/>
                  </a:lnTo>
                  <a:lnTo>
                    <a:pt x="990" y="69"/>
                  </a:lnTo>
                  <a:close/>
                </a:path>
              </a:pathLst>
            </a:custGeom>
            <a:solidFill>
              <a:srgbClr val="0019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2" name="Freeform 43">
              <a:extLst>
                <a:ext uri="{FF2B5EF4-FFF2-40B4-BE49-F238E27FC236}">
                  <a16:creationId xmlns:a16="http://schemas.microsoft.com/office/drawing/2014/main" id="{4EB37812-6979-40A2-A2D4-E8045CCC2DB7}"/>
                </a:ext>
              </a:extLst>
            </p:cNvPr>
            <p:cNvSpPr>
              <a:spLocks/>
            </p:cNvSpPr>
            <p:nvPr/>
          </p:nvSpPr>
          <p:spPr bwMode="auto">
            <a:xfrm>
              <a:off x="4979" y="3001"/>
              <a:ext cx="148" cy="350"/>
            </a:xfrm>
            <a:custGeom>
              <a:avLst/>
              <a:gdLst>
                <a:gd name="T0" fmla="*/ 0 w 297"/>
                <a:gd name="T1" fmla="*/ 1 h 699"/>
                <a:gd name="T2" fmla="*/ 0 w 297"/>
                <a:gd name="T3" fmla="*/ 1 h 699"/>
                <a:gd name="T4" fmla="*/ 0 w 297"/>
                <a:gd name="T5" fmla="*/ 1 h 699"/>
                <a:gd name="T6" fmla="*/ 0 w 297"/>
                <a:gd name="T7" fmla="*/ 1 h 699"/>
                <a:gd name="T8" fmla="*/ 0 w 297"/>
                <a:gd name="T9" fmla="*/ 1 h 699"/>
                <a:gd name="T10" fmla="*/ 0 w 297"/>
                <a:gd name="T11" fmla="*/ 1 h 699"/>
                <a:gd name="T12" fmla="*/ 0 w 297"/>
                <a:gd name="T13" fmla="*/ 1 h 699"/>
                <a:gd name="T14" fmla="*/ 0 w 297"/>
                <a:gd name="T15" fmla="*/ 1 h 699"/>
                <a:gd name="T16" fmla="*/ 0 w 297"/>
                <a:gd name="T17" fmla="*/ 1 h 699"/>
                <a:gd name="T18" fmla="*/ 0 w 297"/>
                <a:gd name="T19" fmla="*/ 1 h 699"/>
                <a:gd name="T20" fmla="*/ 0 w 297"/>
                <a:gd name="T21" fmla="*/ 1 h 699"/>
                <a:gd name="T22" fmla="*/ 0 w 297"/>
                <a:gd name="T23" fmla="*/ 1 h 699"/>
                <a:gd name="T24" fmla="*/ 0 w 297"/>
                <a:gd name="T25" fmla="*/ 1 h 699"/>
                <a:gd name="T26" fmla="*/ 0 w 297"/>
                <a:gd name="T27" fmla="*/ 1 h 699"/>
                <a:gd name="T28" fmla="*/ 0 w 297"/>
                <a:gd name="T29" fmla="*/ 1 h 699"/>
                <a:gd name="T30" fmla="*/ 0 w 297"/>
                <a:gd name="T31" fmla="*/ 1 h 699"/>
                <a:gd name="T32" fmla="*/ 0 w 297"/>
                <a:gd name="T33" fmla="*/ 0 h 699"/>
                <a:gd name="T34" fmla="*/ 0 w 297"/>
                <a:gd name="T35" fmla="*/ 1 h 699"/>
                <a:gd name="T36" fmla="*/ 0 w 297"/>
                <a:gd name="T37" fmla="*/ 1 h 699"/>
                <a:gd name="T38" fmla="*/ 0 w 297"/>
                <a:gd name="T39" fmla="*/ 1 h 699"/>
                <a:gd name="T40" fmla="*/ 0 w 297"/>
                <a:gd name="T41" fmla="*/ 1 h 699"/>
                <a:gd name="T42" fmla="*/ 0 w 297"/>
                <a:gd name="T43" fmla="*/ 1 h 699"/>
                <a:gd name="T44" fmla="*/ 0 w 297"/>
                <a:gd name="T45" fmla="*/ 1 h 699"/>
                <a:gd name="T46" fmla="*/ 0 w 297"/>
                <a:gd name="T47" fmla="*/ 1 h 699"/>
                <a:gd name="T48" fmla="*/ 0 w 297"/>
                <a:gd name="T49" fmla="*/ 1 h 699"/>
                <a:gd name="T50" fmla="*/ 0 w 297"/>
                <a:gd name="T51" fmla="*/ 1 h 699"/>
                <a:gd name="T52" fmla="*/ 0 w 297"/>
                <a:gd name="T53" fmla="*/ 1 h 699"/>
                <a:gd name="T54" fmla="*/ 0 w 297"/>
                <a:gd name="T55" fmla="*/ 1 h 699"/>
                <a:gd name="T56" fmla="*/ 0 w 297"/>
                <a:gd name="T57" fmla="*/ 1 h 699"/>
                <a:gd name="T58" fmla="*/ 0 w 297"/>
                <a:gd name="T59" fmla="*/ 1 h 699"/>
                <a:gd name="T60" fmla="*/ 0 w 297"/>
                <a:gd name="T61" fmla="*/ 1 h 699"/>
                <a:gd name="T62" fmla="*/ 0 w 297"/>
                <a:gd name="T63" fmla="*/ 1 h 699"/>
                <a:gd name="T64" fmla="*/ 0 w 297"/>
                <a:gd name="T65" fmla="*/ 1 h 699"/>
                <a:gd name="T66" fmla="*/ 0 w 297"/>
                <a:gd name="T67" fmla="*/ 1 h 699"/>
                <a:gd name="T68" fmla="*/ 0 w 297"/>
                <a:gd name="T69" fmla="*/ 1 h 699"/>
                <a:gd name="T70" fmla="*/ 0 w 297"/>
                <a:gd name="T71" fmla="*/ 1 h 699"/>
                <a:gd name="T72" fmla="*/ 0 w 297"/>
                <a:gd name="T73" fmla="*/ 1 h 699"/>
                <a:gd name="T74" fmla="*/ 0 w 297"/>
                <a:gd name="T75" fmla="*/ 1 h 699"/>
                <a:gd name="T76" fmla="*/ 0 w 297"/>
                <a:gd name="T77" fmla="*/ 1 h 699"/>
                <a:gd name="T78" fmla="*/ 0 w 297"/>
                <a:gd name="T79" fmla="*/ 1 h 699"/>
                <a:gd name="T80" fmla="*/ 0 w 297"/>
                <a:gd name="T81" fmla="*/ 1 h 6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7"/>
                <a:gd name="T124" fmla="*/ 0 h 699"/>
                <a:gd name="T125" fmla="*/ 297 w 297"/>
                <a:gd name="T126" fmla="*/ 699 h 6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7" h="699">
                  <a:moveTo>
                    <a:pt x="0" y="546"/>
                  </a:moveTo>
                  <a:lnTo>
                    <a:pt x="1" y="510"/>
                  </a:lnTo>
                  <a:lnTo>
                    <a:pt x="4" y="469"/>
                  </a:lnTo>
                  <a:lnTo>
                    <a:pt x="12" y="424"/>
                  </a:lnTo>
                  <a:lnTo>
                    <a:pt x="26" y="377"/>
                  </a:lnTo>
                  <a:lnTo>
                    <a:pt x="47" y="327"/>
                  </a:lnTo>
                  <a:lnTo>
                    <a:pt x="77" y="278"/>
                  </a:lnTo>
                  <a:lnTo>
                    <a:pt x="117" y="229"/>
                  </a:lnTo>
                  <a:lnTo>
                    <a:pt x="168" y="182"/>
                  </a:lnTo>
                  <a:lnTo>
                    <a:pt x="179" y="173"/>
                  </a:lnTo>
                  <a:lnTo>
                    <a:pt x="197" y="159"/>
                  </a:lnTo>
                  <a:lnTo>
                    <a:pt x="217" y="139"/>
                  </a:lnTo>
                  <a:lnTo>
                    <a:pt x="239" y="116"/>
                  </a:lnTo>
                  <a:lnTo>
                    <a:pt x="261" y="90"/>
                  </a:lnTo>
                  <a:lnTo>
                    <a:pt x="279" y="62"/>
                  </a:lnTo>
                  <a:lnTo>
                    <a:pt x="292" y="31"/>
                  </a:lnTo>
                  <a:lnTo>
                    <a:pt x="297" y="0"/>
                  </a:lnTo>
                  <a:lnTo>
                    <a:pt x="296" y="23"/>
                  </a:lnTo>
                  <a:lnTo>
                    <a:pt x="293" y="47"/>
                  </a:lnTo>
                  <a:lnTo>
                    <a:pt x="290" y="71"/>
                  </a:lnTo>
                  <a:lnTo>
                    <a:pt x="285" y="97"/>
                  </a:lnTo>
                  <a:lnTo>
                    <a:pt x="276" y="123"/>
                  </a:lnTo>
                  <a:lnTo>
                    <a:pt x="264" y="151"/>
                  </a:lnTo>
                  <a:lnTo>
                    <a:pt x="247" y="180"/>
                  </a:lnTo>
                  <a:lnTo>
                    <a:pt x="225" y="209"/>
                  </a:lnTo>
                  <a:lnTo>
                    <a:pt x="190" y="266"/>
                  </a:lnTo>
                  <a:lnTo>
                    <a:pt x="167" y="334"/>
                  </a:lnTo>
                  <a:lnTo>
                    <a:pt x="153" y="408"/>
                  </a:lnTo>
                  <a:lnTo>
                    <a:pt x="145" y="483"/>
                  </a:lnTo>
                  <a:lnTo>
                    <a:pt x="138" y="554"/>
                  </a:lnTo>
                  <a:lnTo>
                    <a:pt x="131" y="615"/>
                  </a:lnTo>
                  <a:lnTo>
                    <a:pt x="119" y="664"/>
                  </a:lnTo>
                  <a:lnTo>
                    <a:pt x="101" y="692"/>
                  </a:lnTo>
                  <a:lnTo>
                    <a:pt x="87" y="698"/>
                  </a:lnTo>
                  <a:lnTo>
                    <a:pt x="72" y="699"/>
                  </a:lnTo>
                  <a:lnTo>
                    <a:pt x="55" y="695"/>
                  </a:lnTo>
                  <a:lnTo>
                    <a:pt x="39" y="682"/>
                  </a:lnTo>
                  <a:lnTo>
                    <a:pt x="24" y="661"/>
                  </a:lnTo>
                  <a:lnTo>
                    <a:pt x="11" y="633"/>
                  </a:lnTo>
                  <a:lnTo>
                    <a:pt x="3" y="595"/>
                  </a:lnTo>
                  <a:lnTo>
                    <a:pt x="0" y="546"/>
                  </a:lnTo>
                  <a:close/>
                </a:path>
              </a:pathLst>
            </a:custGeom>
            <a:solidFill>
              <a:srgbClr val="E0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3" name="Freeform 44">
              <a:extLst>
                <a:ext uri="{FF2B5EF4-FFF2-40B4-BE49-F238E27FC236}">
                  <a16:creationId xmlns:a16="http://schemas.microsoft.com/office/drawing/2014/main" id="{812C6CFD-7FE6-4977-9CE2-21E00ABF4A0E}"/>
                </a:ext>
              </a:extLst>
            </p:cNvPr>
            <p:cNvSpPr>
              <a:spLocks/>
            </p:cNvSpPr>
            <p:nvPr/>
          </p:nvSpPr>
          <p:spPr bwMode="auto">
            <a:xfrm>
              <a:off x="5167" y="3015"/>
              <a:ext cx="164" cy="337"/>
            </a:xfrm>
            <a:custGeom>
              <a:avLst/>
              <a:gdLst>
                <a:gd name="T0" fmla="*/ 1 w 328"/>
                <a:gd name="T1" fmla="*/ 0 h 676"/>
                <a:gd name="T2" fmla="*/ 1 w 328"/>
                <a:gd name="T3" fmla="*/ 0 h 676"/>
                <a:gd name="T4" fmla="*/ 1 w 328"/>
                <a:gd name="T5" fmla="*/ 0 h 676"/>
                <a:gd name="T6" fmla="*/ 1 w 328"/>
                <a:gd name="T7" fmla="*/ 0 h 676"/>
                <a:gd name="T8" fmla="*/ 1 w 328"/>
                <a:gd name="T9" fmla="*/ 0 h 676"/>
                <a:gd name="T10" fmla="*/ 1 w 328"/>
                <a:gd name="T11" fmla="*/ 0 h 676"/>
                <a:gd name="T12" fmla="*/ 1 w 328"/>
                <a:gd name="T13" fmla="*/ 0 h 676"/>
                <a:gd name="T14" fmla="*/ 1 w 328"/>
                <a:gd name="T15" fmla="*/ 0 h 676"/>
                <a:gd name="T16" fmla="*/ 1 w 328"/>
                <a:gd name="T17" fmla="*/ 0 h 676"/>
                <a:gd name="T18" fmla="*/ 1 w 328"/>
                <a:gd name="T19" fmla="*/ 0 h 676"/>
                <a:gd name="T20" fmla="*/ 1 w 328"/>
                <a:gd name="T21" fmla="*/ 0 h 676"/>
                <a:gd name="T22" fmla="*/ 1 w 328"/>
                <a:gd name="T23" fmla="*/ 0 h 676"/>
                <a:gd name="T24" fmla="*/ 1 w 328"/>
                <a:gd name="T25" fmla="*/ 0 h 676"/>
                <a:gd name="T26" fmla="*/ 1 w 328"/>
                <a:gd name="T27" fmla="*/ 0 h 676"/>
                <a:gd name="T28" fmla="*/ 1 w 328"/>
                <a:gd name="T29" fmla="*/ 0 h 676"/>
                <a:gd name="T30" fmla="*/ 1 w 328"/>
                <a:gd name="T31" fmla="*/ 0 h 676"/>
                <a:gd name="T32" fmla="*/ 1 w 328"/>
                <a:gd name="T33" fmla="*/ 0 h 676"/>
                <a:gd name="T34" fmla="*/ 1 w 328"/>
                <a:gd name="T35" fmla="*/ 0 h 676"/>
                <a:gd name="T36" fmla="*/ 1 w 328"/>
                <a:gd name="T37" fmla="*/ 0 h 676"/>
                <a:gd name="T38" fmla="*/ 1 w 328"/>
                <a:gd name="T39" fmla="*/ 0 h 676"/>
                <a:gd name="T40" fmla="*/ 1 w 328"/>
                <a:gd name="T41" fmla="*/ 0 h 676"/>
                <a:gd name="T42" fmla="*/ 1 w 328"/>
                <a:gd name="T43" fmla="*/ 0 h 676"/>
                <a:gd name="T44" fmla="*/ 1 w 328"/>
                <a:gd name="T45" fmla="*/ 0 h 676"/>
                <a:gd name="T46" fmla="*/ 1 w 328"/>
                <a:gd name="T47" fmla="*/ 0 h 676"/>
                <a:gd name="T48" fmla="*/ 1 w 328"/>
                <a:gd name="T49" fmla="*/ 0 h 676"/>
                <a:gd name="T50" fmla="*/ 0 w 328"/>
                <a:gd name="T51" fmla="*/ 0 h 676"/>
                <a:gd name="T52" fmla="*/ 1 w 328"/>
                <a:gd name="T53" fmla="*/ 0 h 676"/>
                <a:gd name="T54" fmla="*/ 1 w 328"/>
                <a:gd name="T55" fmla="*/ 0 h 676"/>
                <a:gd name="T56" fmla="*/ 1 w 328"/>
                <a:gd name="T57" fmla="*/ 0 h 676"/>
                <a:gd name="T58" fmla="*/ 1 w 328"/>
                <a:gd name="T59" fmla="*/ 0 h 676"/>
                <a:gd name="T60" fmla="*/ 1 w 328"/>
                <a:gd name="T61" fmla="*/ 0 h 676"/>
                <a:gd name="T62" fmla="*/ 1 w 328"/>
                <a:gd name="T63" fmla="*/ 0 h 676"/>
                <a:gd name="T64" fmla="*/ 1 w 328"/>
                <a:gd name="T65" fmla="*/ 0 h 676"/>
                <a:gd name="T66" fmla="*/ 1 w 328"/>
                <a:gd name="T67" fmla="*/ 0 h 676"/>
                <a:gd name="T68" fmla="*/ 1 w 328"/>
                <a:gd name="T69" fmla="*/ 0 h 676"/>
                <a:gd name="T70" fmla="*/ 1 w 328"/>
                <a:gd name="T71" fmla="*/ 0 h 676"/>
                <a:gd name="T72" fmla="*/ 1 w 328"/>
                <a:gd name="T73" fmla="*/ 0 h 676"/>
                <a:gd name="T74" fmla="*/ 1 w 328"/>
                <a:gd name="T75" fmla="*/ 0 h 676"/>
                <a:gd name="T76" fmla="*/ 1 w 328"/>
                <a:gd name="T77" fmla="*/ 0 h 676"/>
                <a:gd name="T78" fmla="*/ 1 w 328"/>
                <a:gd name="T79" fmla="*/ 0 h 676"/>
                <a:gd name="T80" fmla="*/ 1 w 328"/>
                <a:gd name="T81" fmla="*/ 0 h 676"/>
                <a:gd name="T82" fmla="*/ 1 w 328"/>
                <a:gd name="T83" fmla="*/ 0 h 676"/>
                <a:gd name="T84" fmla="*/ 1 w 328"/>
                <a:gd name="T85" fmla="*/ 0 h 676"/>
                <a:gd name="T86" fmla="*/ 1 w 328"/>
                <a:gd name="T87" fmla="*/ 0 h 676"/>
                <a:gd name="T88" fmla="*/ 1 w 328"/>
                <a:gd name="T89" fmla="*/ 0 h 676"/>
                <a:gd name="T90" fmla="*/ 1 w 328"/>
                <a:gd name="T91" fmla="*/ 0 h 676"/>
                <a:gd name="T92" fmla="*/ 1 w 328"/>
                <a:gd name="T93" fmla="*/ 0 h 676"/>
                <a:gd name="T94" fmla="*/ 1 w 328"/>
                <a:gd name="T95" fmla="*/ 0 h 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8"/>
                <a:gd name="T145" fmla="*/ 0 h 676"/>
                <a:gd name="T146" fmla="*/ 328 w 328"/>
                <a:gd name="T147" fmla="*/ 676 h 6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8" h="676">
                  <a:moveTo>
                    <a:pt x="233" y="676"/>
                  </a:moveTo>
                  <a:lnTo>
                    <a:pt x="228" y="656"/>
                  </a:lnTo>
                  <a:lnTo>
                    <a:pt x="229" y="635"/>
                  </a:lnTo>
                  <a:lnTo>
                    <a:pt x="236" y="612"/>
                  </a:lnTo>
                  <a:lnTo>
                    <a:pt x="247" y="590"/>
                  </a:lnTo>
                  <a:lnTo>
                    <a:pt x="260" y="570"/>
                  </a:lnTo>
                  <a:lnTo>
                    <a:pt x="274" y="552"/>
                  </a:lnTo>
                  <a:lnTo>
                    <a:pt x="287" y="540"/>
                  </a:lnTo>
                  <a:lnTo>
                    <a:pt x="299" y="533"/>
                  </a:lnTo>
                  <a:lnTo>
                    <a:pt x="309" y="526"/>
                  </a:lnTo>
                  <a:lnTo>
                    <a:pt x="318" y="516"/>
                  </a:lnTo>
                  <a:lnTo>
                    <a:pt x="325" y="502"/>
                  </a:lnTo>
                  <a:lnTo>
                    <a:pt x="328" y="486"/>
                  </a:lnTo>
                  <a:lnTo>
                    <a:pt x="324" y="469"/>
                  </a:lnTo>
                  <a:lnTo>
                    <a:pt x="310" y="452"/>
                  </a:lnTo>
                  <a:lnTo>
                    <a:pt x="286" y="436"/>
                  </a:lnTo>
                  <a:lnTo>
                    <a:pt x="248" y="422"/>
                  </a:lnTo>
                  <a:lnTo>
                    <a:pt x="212" y="408"/>
                  </a:lnTo>
                  <a:lnTo>
                    <a:pt x="193" y="392"/>
                  </a:lnTo>
                  <a:lnTo>
                    <a:pt x="187" y="376"/>
                  </a:lnTo>
                  <a:lnTo>
                    <a:pt x="193" y="360"/>
                  </a:lnTo>
                  <a:lnTo>
                    <a:pt x="206" y="344"/>
                  </a:lnTo>
                  <a:lnTo>
                    <a:pt x="226" y="329"/>
                  </a:lnTo>
                  <a:lnTo>
                    <a:pt x="249" y="315"/>
                  </a:lnTo>
                  <a:lnTo>
                    <a:pt x="271" y="305"/>
                  </a:lnTo>
                  <a:lnTo>
                    <a:pt x="282" y="295"/>
                  </a:lnTo>
                  <a:lnTo>
                    <a:pt x="277" y="287"/>
                  </a:lnTo>
                  <a:lnTo>
                    <a:pt x="259" y="279"/>
                  </a:lnTo>
                  <a:lnTo>
                    <a:pt x="235" y="272"/>
                  </a:lnTo>
                  <a:lnTo>
                    <a:pt x="209" y="267"/>
                  </a:lnTo>
                  <a:lnTo>
                    <a:pt x="186" y="261"/>
                  </a:lnTo>
                  <a:lnTo>
                    <a:pt x="172" y="256"/>
                  </a:lnTo>
                  <a:lnTo>
                    <a:pt x="171" y="252"/>
                  </a:lnTo>
                  <a:lnTo>
                    <a:pt x="179" y="247"/>
                  </a:lnTo>
                  <a:lnTo>
                    <a:pt x="188" y="240"/>
                  </a:lnTo>
                  <a:lnTo>
                    <a:pt x="196" y="232"/>
                  </a:lnTo>
                  <a:lnTo>
                    <a:pt x="199" y="221"/>
                  </a:lnTo>
                  <a:lnTo>
                    <a:pt x="197" y="207"/>
                  </a:lnTo>
                  <a:lnTo>
                    <a:pt x="187" y="191"/>
                  </a:lnTo>
                  <a:lnTo>
                    <a:pt x="165" y="170"/>
                  </a:lnTo>
                  <a:lnTo>
                    <a:pt x="132" y="146"/>
                  </a:lnTo>
                  <a:lnTo>
                    <a:pt x="95" y="121"/>
                  </a:lnTo>
                  <a:lnTo>
                    <a:pt x="66" y="100"/>
                  </a:lnTo>
                  <a:lnTo>
                    <a:pt x="44" y="80"/>
                  </a:lnTo>
                  <a:lnTo>
                    <a:pt x="28" y="63"/>
                  </a:lnTo>
                  <a:lnTo>
                    <a:pt x="17" y="47"/>
                  </a:lnTo>
                  <a:lnTo>
                    <a:pt x="12" y="30"/>
                  </a:lnTo>
                  <a:lnTo>
                    <a:pt x="9" y="15"/>
                  </a:lnTo>
                  <a:lnTo>
                    <a:pt x="11" y="0"/>
                  </a:lnTo>
                  <a:lnTo>
                    <a:pt x="7" y="17"/>
                  </a:lnTo>
                  <a:lnTo>
                    <a:pt x="4" y="33"/>
                  </a:lnTo>
                  <a:lnTo>
                    <a:pt x="0" y="49"/>
                  </a:lnTo>
                  <a:lnTo>
                    <a:pt x="1" y="66"/>
                  </a:lnTo>
                  <a:lnTo>
                    <a:pt x="7" y="86"/>
                  </a:lnTo>
                  <a:lnTo>
                    <a:pt x="21" y="106"/>
                  </a:lnTo>
                  <a:lnTo>
                    <a:pt x="44" y="130"/>
                  </a:lnTo>
                  <a:lnTo>
                    <a:pt x="79" y="154"/>
                  </a:lnTo>
                  <a:lnTo>
                    <a:pt x="112" y="178"/>
                  </a:lnTo>
                  <a:lnTo>
                    <a:pt x="134" y="199"/>
                  </a:lnTo>
                  <a:lnTo>
                    <a:pt x="144" y="216"/>
                  </a:lnTo>
                  <a:lnTo>
                    <a:pt x="146" y="229"/>
                  </a:lnTo>
                  <a:lnTo>
                    <a:pt x="143" y="240"/>
                  </a:lnTo>
                  <a:lnTo>
                    <a:pt x="135" y="248"/>
                  </a:lnTo>
                  <a:lnTo>
                    <a:pt x="126" y="255"/>
                  </a:lnTo>
                  <a:lnTo>
                    <a:pt x="118" y="260"/>
                  </a:lnTo>
                  <a:lnTo>
                    <a:pt x="119" y="264"/>
                  </a:lnTo>
                  <a:lnTo>
                    <a:pt x="133" y="269"/>
                  </a:lnTo>
                  <a:lnTo>
                    <a:pt x="156" y="275"/>
                  </a:lnTo>
                  <a:lnTo>
                    <a:pt x="181" y="282"/>
                  </a:lnTo>
                  <a:lnTo>
                    <a:pt x="205" y="289"/>
                  </a:lnTo>
                  <a:lnTo>
                    <a:pt x="222" y="295"/>
                  </a:lnTo>
                  <a:lnTo>
                    <a:pt x="228" y="303"/>
                  </a:lnTo>
                  <a:lnTo>
                    <a:pt x="217" y="313"/>
                  </a:lnTo>
                  <a:lnTo>
                    <a:pt x="195" y="323"/>
                  </a:lnTo>
                  <a:lnTo>
                    <a:pt x="173" y="337"/>
                  </a:lnTo>
                  <a:lnTo>
                    <a:pt x="153" y="352"/>
                  </a:lnTo>
                  <a:lnTo>
                    <a:pt x="140" y="368"/>
                  </a:lnTo>
                  <a:lnTo>
                    <a:pt x="134" y="385"/>
                  </a:lnTo>
                  <a:lnTo>
                    <a:pt x="140" y="401"/>
                  </a:lnTo>
                  <a:lnTo>
                    <a:pt x="159" y="416"/>
                  </a:lnTo>
                  <a:lnTo>
                    <a:pt x="195" y="430"/>
                  </a:lnTo>
                  <a:lnTo>
                    <a:pt x="233" y="444"/>
                  </a:lnTo>
                  <a:lnTo>
                    <a:pt x="257" y="460"/>
                  </a:lnTo>
                  <a:lnTo>
                    <a:pt x="271" y="477"/>
                  </a:lnTo>
                  <a:lnTo>
                    <a:pt x="275" y="494"/>
                  </a:lnTo>
                  <a:lnTo>
                    <a:pt x="272" y="510"/>
                  </a:lnTo>
                  <a:lnTo>
                    <a:pt x="265" y="524"/>
                  </a:lnTo>
                  <a:lnTo>
                    <a:pt x="256" y="534"/>
                  </a:lnTo>
                  <a:lnTo>
                    <a:pt x="246" y="541"/>
                  </a:lnTo>
                  <a:lnTo>
                    <a:pt x="236" y="548"/>
                  </a:lnTo>
                  <a:lnTo>
                    <a:pt x="229" y="559"/>
                  </a:lnTo>
                  <a:lnTo>
                    <a:pt x="224" y="575"/>
                  </a:lnTo>
                  <a:lnTo>
                    <a:pt x="220" y="594"/>
                  </a:lnTo>
                  <a:lnTo>
                    <a:pt x="219" y="615"/>
                  </a:lnTo>
                  <a:lnTo>
                    <a:pt x="221" y="636"/>
                  </a:lnTo>
                  <a:lnTo>
                    <a:pt x="226" y="657"/>
                  </a:lnTo>
                  <a:lnTo>
                    <a:pt x="233" y="676"/>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4" name="Freeform 45">
              <a:extLst>
                <a:ext uri="{FF2B5EF4-FFF2-40B4-BE49-F238E27FC236}">
                  <a16:creationId xmlns:a16="http://schemas.microsoft.com/office/drawing/2014/main" id="{C4D3B6A8-B4B8-4FE5-88D7-9587A3A04280}"/>
                </a:ext>
              </a:extLst>
            </p:cNvPr>
            <p:cNvSpPr>
              <a:spLocks/>
            </p:cNvSpPr>
            <p:nvPr/>
          </p:nvSpPr>
          <p:spPr bwMode="auto">
            <a:xfrm>
              <a:off x="4902" y="3258"/>
              <a:ext cx="495" cy="151"/>
            </a:xfrm>
            <a:custGeom>
              <a:avLst/>
              <a:gdLst>
                <a:gd name="T0" fmla="*/ 1 w 990"/>
                <a:gd name="T1" fmla="*/ 1 h 301"/>
                <a:gd name="T2" fmla="*/ 1 w 990"/>
                <a:gd name="T3" fmla="*/ 1 h 301"/>
                <a:gd name="T4" fmla="*/ 1 w 990"/>
                <a:gd name="T5" fmla="*/ 1 h 301"/>
                <a:gd name="T6" fmla="*/ 1 w 990"/>
                <a:gd name="T7" fmla="*/ 1 h 301"/>
                <a:gd name="T8" fmla="*/ 1 w 990"/>
                <a:gd name="T9" fmla="*/ 1 h 301"/>
                <a:gd name="T10" fmla="*/ 1 w 990"/>
                <a:gd name="T11" fmla="*/ 1 h 301"/>
                <a:gd name="T12" fmla="*/ 1 w 990"/>
                <a:gd name="T13" fmla="*/ 1 h 301"/>
                <a:gd name="T14" fmla="*/ 1 w 990"/>
                <a:gd name="T15" fmla="*/ 1 h 301"/>
                <a:gd name="T16" fmla="*/ 1 w 990"/>
                <a:gd name="T17" fmla="*/ 1 h 301"/>
                <a:gd name="T18" fmla="*/ 1 w 990"/>
                <a:gd name="T19" fmla="*/ 1 h 301"/>
                <a:gd name="T20" fmla="*/ 1 w 990"/>
                <a:gd name="T21" fmla="*/ 1 h 301"/>
                <a:gd name="T22" fmla="*/ 1 w 990"/>
                <a:gd name="T23" fmla="*/ 1 h 301"/>
                <a:gd name="T24" fmla="*/ 1 w 990"/>
                <a:gd name="T25" fmla="*/ 1 h 301"/>
                <a:gd name="T26" fmla="*/ 1 w 990"/>
                <a:gd name="T27" fmla="*/ 1 h 301"/>
                <a:gd name="T28" fmla="*/ 1 w 990"/>
                <a:gd name="T29" fmla="*/ 1 h 301"/>
                <a:gd name="T30" fmla="*/ 1 w 990"/>
                <a:gd name="T31" fmla="*/ 1 h 301"/>
                <a:gd name="T32" fmla="*/ 1 w 990"/>
                <a:gd name="T33" fmla="*/ 1 h 301"/>
                <a:gd name="T34" fmla="*/ 1 w 990"/>
                <a:gd name="T35" fmla="*/ 1 h 301"/>
                <a:gd name="T36" fmla="*/ 1 w 990"/>
                <a:gd name="T37" fmla="*/ 1 h 301"/>
                <a:gd name="T38" fmla="*/ 1 w 990"/>
                <a:gd name="T39" fmla="*/ 1 h 301"/>
                <a:gd name="T40" fmla="*/ 1 w 990"/>
                <a:gd name="T41" fmla="*/ 1 h 301"/>
                <a:gd name="T42" fmla="*/ 1 w 990"/>
                <a:gd name="T43" fmla="*/ 1 h 301"/>
                <a:gd name="T44" fmla="*/ 1 w 990"/>
                <a:gd name="T45" fmla="*/ 1 h 301"/>
                <a:gd name="T46" fmla="*/ 1 w 990"/>
                <a:gd name="T47" fmla="*/ 1 h 301"/>
                <a:gd name="T48" fmla="*/ 1 w 990"/>
                <a:gd name="T49" fmla="*/ 1 h 301"/>
                <a:gd name="T50" fmla="*/ 1 w 990"/>
                <a:gd name="T51" fmla="*/ 1 h 301"/>
                <a:gd name="T52" fmla="*/ 1 w 990"/>
                <a:gd name="T53" fmla="*/ 1 h 301"/>
                <a:gd name="T54" fmla="*/ 1 w 990"/>
                <a:gd name="T55" fmla="*/ 1 h 301"/>
                <a:gd name="T56" fmla="*/ 1 w 990"/>
                <a:gd name="T57" fmla="*/ 1 h 301"/>
                <a:gd name="T58" fmla="*/ 1 w 990"/>
                <a:gd name="T59" fmla="*/ 1 h 301"/>
                <a:gd name="T60" fmla="*/ 1 w 990"/>
                <a:gd name="T61" fmla="*/ 1 h 301"/>
                <a:gd name="T62" fmla="*/ 1 w 990"/>
                <a:gd name="T63" fmla="*/ 1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0"/>
                <a:gd name="T97" fmla="*/ 0 h 301"/>
                <a:gd name="T98" fmla="*/ 990 w 990"/>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0" h="301">
                  <a:moveTo>
                    <a:pt x="494" y="0"/>
                  </a:moveTo>
                  <a:lnTo>
                    <a:pt x="444" y="1"/>
                  </a:lnTo>
                  <a:lnTo>
                    <a:pt x="395" y="3"/>
                  </a:lnTo>
                  <a:lnTo>
                    <a:pt x="347" y="7"/>
                  </a:lnTo>
                  <a:lnTo>
                    <a:pt x="302" y="11"/>
                  </a:lnTo>
                  <a:lnTo>
                    <a:pt x="258" y="18"/>
                  </a:lnTo>
                  <a:lnTo>
                    <a:pt x="218" y="25"/>
                  </a:lnTo>
                  <a:lnTo>
                    <a:pt x="180" y="34"/>
                  </a:lnTo>
                  <a:lnTo>
                    <a:pt x="146" y="44"/>
                  </a:lnTo>
                  <a:lnTo>
                    <a:pt x="113" y="55"/>
                  </a:lnTo>
                  <a:lnTo>
                    <a:pt x="84" y="67"/>
                  </a:lnTo>
                  <a:lnTo>
                    <a:pt x="60" y="79"/>
                  </a:lnTo>
                  <a:lnTo>
                    <a:pt x="40" y="92"/>
                  </a:lnTo>
                  <a:lnTo>
                    <a:pt x="22" y="106"/>
                  </a:lnTo>
                  <a:lnTo>
                    <a:pt x="11" y="121"/>
                  </a:lnTo>
                  <a:lnTo>
                    <a:pt x="3" y="136"/>
                  </a:lnTo>
                  <a:lnTo>
                    <a:pt x="0" y="151"/>
                  </a:lnTo>
                  <a:lnTo>
                    <a:pt x="3" y="166"/>
                  </a:lnTo>
                  <a:lnTo>
                    <a:pt x="11" y="181"/>
                  </a:lnTo>
                  <a:lnTo>
                    <a:pt x="22" y="196"/>
                  </a:lnTo>
                  <a:lnTo>
                    <a:pt x="40" y="210"/>
                  </a:lnTo>
                  <a:lnTo>
                    <a:pt x="60" y="222"/>
                  </a:lnTo>
                  <a:lnTo>
                    <a:pt x="84" y="235"/>
                  </a:lnTo>
                  <a:lnTo>
                    <a:pt x="113" y="246"/>
                  </a:lnTo>
                  <a:lnTo>
                    <a:pt x="146" y="257"/>
                  </a:lnTo>
                  <a:lnTo>
                    <a:pt x="180" y="266"/>
                  </a:lnTo>
                  <a:lnTo>
                    <a:pt x="218" y="275"/>
                  </a:lnTo>
                  <a:lnTo>
                    <a:pt x="258" y="282"/>
                  </a:lnTo>
                  <a:lnTo>
                    <a:pt x="302" y="289"/>
                  </a:lnTo>
                  <a:lnTo>
                    <a:pt x="347" y="294"/>
                  </a:lnTo>
                  <a:lnTo>
                    <a:pt x="395" y="297"/>
                  </a:lnTo>
                  <a:lnTo>
                    <a:pt x="444" y="299"/>
                  </a:lnTo>
                  <a:lnTo>
                    <a:pt x="494" y="301"/>
                  </a:lnTo>
                  <a:lnTo>
                    <a:pt x="545" y="299"/>
                  </a:lnTo>
                  <a:lnTo>
                    <a:pt x="595" y="297"/>
                  </a:lnTo>
                  <a:lnTo>
                    <a:pt x="642" y="294"/>
                  </a:lnTo>
                  <a:lnTo>
                    <a:pt x="687" y="289"/>
                  </a:lnTo>
                  <a:lnTo>
                    <a:pt x="731" y="282"/>
                  </a:lnTo>
                  <a:lnTo>
                    <a:pt x="771" y="275"/>
                  </a:lnTo>
                  <a:lnTo>
                    <a:pt x="809" y="266"/>
                  </a:lnTo>
                  <a:lnTo>
                    <a:pt x="845" y="257"/>
                  </a:lnTo>
                  <a:lnTo>
                    <a:pt x="877" y="246"/>
                  </a:lnTo>
                  <a:lnTo>
                    <a:pt x="905" y="235"/>
                  </a:lnTo>
                  <a:lnTo>
                    <a:pt x="930" y="222"/>
                  </a:lnTo>
                  <a:lnTo>
                    <a:pt x="951" y="210"/>
                  </a:lnTo>
                  <a:lnTo>
                    <a:pt x="968" y="196"/>
                  </a:lnTo>
                  <a:lnTo>
                    <a:pt x="979" y="181"/>
                  </a:lnTo>
                  <a:lnTo>
                    <a:pt x="987" y="166"/>
                  </a:lnTo>
                  <a:lnTo>
                    <a:pt x="990" y="151"/>
                  </a:lnTo>
                  <a:lnTo>
                    <a:pt x="987" y="136"/>
                  </a:lnTo>
                  <a:lnTo>
                    <a:pt x="979" y="121"/>
                  </a:lnTo>
                  <a:lnTo>
                    <a:pt x="968" y="106"/>
                  </a:lnTo>
                  <a:lnTo>
                    <a:pt x="951" y="92"/>
                  </a:lnTo>
                  <a:lnTo>
                    <a:pt x="930" y="79"/>
                  </a:lnTo>
                  <a:lnTo>
                    <a:pt x="905" y="67"/>
                  </a:lnTo>
                  <a:lnTo>
                    <a:pt x="877" y="55"/>
                  </a:lnTo>
                  <a:lnTo>
                    <a:pt x="845" y="44"/>
                  </a:lnTo>
                  <a:lnTo>
                    <a:pt x="809" y="34"/>
                  </a:lnTo>
                  <a:lnTo>
                    <a:pt x="771" y="25"/>
                  </a:lnTo>
                  <a:lnTo>
                    <a:pt x="731" y="18"/>
                  </a:lnTo>
                  <a:lnTo>
                    <a:pt x="687" y="11"/>
                  </a:lnTo>
                  <a:lnTo>
                    <a:pt x="642" y="7"/>
                  </a:lnTo>
                  <a:lnTo>
                    <a:pt x="595" y="3"/>
                  </a:lnTo>
                  <a:lnTo>
                    <a:pt x="545" y="1"/>
                  </a:lnTo>
                  <a:lnTo>
                    <a:pt x="494"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5" name="Freeform 46">
              <a:extLst>
                <a:ext uri="{FF2B5EF4-FFF2-40B4-BE49-F238E27FC236}">
                  <a16:creationId xmlns:a16="http://schemas.microsoft.com/office/drawing/2014/main" id="{E5B76F1D-2FDA-4505-AB98-5847B0686A29}"/>
                </a:ext>
              </a:extLst>
            </p:cNvPr>
            <p:cNvSpPr>
              <a:spLocks/>
            </p:cNvSpPr>
            <p:nvPr/>
          </p:nvSpPr>
          <p:spPr bwMode="auto">
            <a:xfrm>
              <a:off x="5277" y="3275"/>
              <a:ext cx="42" cy="77"/>
            </a:xfrm>
            <a:custGeom>
              <a:avLst/>
              <a:gdLst>
                <a:gd name="T0" fmla="*/ 1 w 84"/>
                <a:gd name="T1" fmla="*/ 0 h 155"/>
                <a:gd name="T2" fmla="*/ 1 w 84"/>
                <a:gd name="T3" fmla="*/ 0 h 155"/>
                <a:gd name="T4" fmla="*/ 1 w 84"/>
                <a:gd name="T5" fmla="*/ 0 h 155"/>
                <a:gd name="T6" fmla="*/ 1 w 84"/>
                <a:gd name="T7" fmla="*/ 0 h 155"/>
                <a:gd name="T8" fmla="*/ 1 w 84"/>
                <a:gd name="T9" fmla="*/ 0 h 155"/>
                <a:gd name="T10" fmla="*/ 1 w 84"/>
                <a:gd name="T11" fmla="*/ 0 h 155"/>
                <a:gd name="T12" fmla="*/ 1 w 84"/>
                <a:gd name="T13" fmla="*/ 0 h 155"/>
                <a:gd name="T14" fmla="*/ 1 w 84"/>
                <a:gd name="T15" fmla="*/ 0 h 155"/>
                <a:gd name="T16" fmla="*/ 1 w 84"/>
                <a:gd name="T17" fmla="*/ 0 h 155"/>
                <a:gd name="T18" fmla="*/ 0 w 84"/>
                <a:gd name="T19" fmla="*/ 0 h 155"/>
                <a:gd name="T20" fmla="*/ 1 w 84"/>
                <a:gd name="T21" fmla="*/ 0 h 155"/>
                <a:gd name="T22" fmla="*/ 1 w 84"/>
                <a:gd name="T23" fmla="*/ 0 h 155"/>
                <a:gd name="T24" fmla="*/ 1 w 84"/>
                <a:gd name="T25" fmla="*/ 0 h 155"/>
                <a:gd name="T26" fmla="*/ 1 w 84"/>
                <a:gd name="T27" fmla="*/ 0 h 155"/>
                <a:gd name="T28" fmla="*/ 1 w 84"/>
                <a:gd name="T29" fmla="*/ 0 h 155"/>
                <a:gd name="T30" fmla="*/ 1 w 84"/>
                <a:gd name="T31" fmla="*/ 0 h 155"/>
                <a:gd name="T32" fmla="*/ 1 w 84"/>
                <a:gd name="T33" fmla="*/ 0 h 155"/>
                <a:gd name="T34" fmla="*/ 1 w 84"/>
                <a:gd name="T35" fmla="*/ 0 h 155"/>
                <a:gd name="T36" fmla="*/ 1 w 84"/>
                <a:gd name="T37" fmla="*/ 0 h 155"/>
                <a:gd name="T38" fmla="*/ 1 w 84"/>
                <a:gd name="T39" fmla="*/ 0 h 155"/>
                <a:gd name="T40" fmla="*/ 1 w 84"/>
                <a:gd name="T41" fmla="*/ 0 h 155"/>
                <a:gd name="T42" fmla="*/ 1 w 84"/>
                <a:gd name="T43" fmla="*/ 0 h 155"/>
                <a:gd name="T44" fmla="*/ 1 w 84"/>
                <a:gd name="T45" fmla="*/ 0 h 155"/>
                <a:gd name="T46" fmla="*/ 1 w 84"/>
                <a:gd name="T47" fmla="*/ 0 h 155"/>
                <a:gd name="T48" fmla="*/ 1 w 84"/>
                <a:gd name="T49" fmla="*/ 0 h 155"/>
                <a:gd name="T50" fmla="*/ 1 w 84"/>
                <a:gd name="T51" fmla="*/ 0 h 155"/>
                <a:gd name="T52" fmla="*/ 1 w 84"/>
                <a:gd name="T53" fmla="*/ 0 h 155"/>
                <a:gd name="T54" fmla="*/ 1 w 84"/>
                <a:gd name="T55" fmla="*/ 0 h 155"/>
                <a:gd name="T56" fmla="*/ 1 w 84"/>
                <a:gd name="T57" fmla="*/ 0 h 155"/>
                <a:gd name="T58" fmla="*/ 1 w 84"/>
                <a:gd name="T59" fmla="*/ 0 h 155"/>
                <a:gd name="T60" fmla="*/ 1 w 84"/>
                <a:gd name="T61" fmla="*/ 0 h 155"/>
                <a:gd name="T62" fmla="*/ 1 w 84"/>
                <a:gd name="T63" fmla="*/ 0 h 155"/>
                <a:gd name="T64" fmla="*/ 1 w 84"/>
                <a:gd name="T65" fmla="*/ 0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55"/>
                <a:gd name="T101" fmla="*/ 84 w 84"/>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55">
                  <a:moveTo>
                    <a:pt x="48" y="0"/>
                  </a:moveTo>
                  <a:lnTo>
                    <a:pt x="43" y="7"/>
                  </a:lnTo>
                  <a:lnTo>
                    <a:pt x="38" y="13"/>
                  </a:lnTo>
                  <a:lnTo>
                    <a:pt x="32" y="18"/>
                  </a:lnTo>
                  <a:lnTo>
                    <a:pt x="27" y="20"/>
                  </a:lnTo>
                  <a:lnTo>
                    <a:pt x="17" y="27"/>
                  </a:lnTo>
                  <a:lnTo>
                    <a:pt x="10" y="38"/>
                  </a:lnTo>
                  <a:lnTo>
                    <a:pt x="5" y="54"/>
                  </a:lnTo>
                  <a:lnTo>
                    <a:pt x="1" y="73"/>
                  </a:lnTo>
                  <a:lnTo>
                    <a:pt x="0" y="94"/>
                  </a:lnTo>
                  <a:lnTo>
                    <a:pt x="2" y="115"/>
                  </a:lnTo>
                  <a:lnTo>
                    <a:pt x="7" y="136"/>
                  </a:lnTo>
                  <a:lnTo>
                    <a:pt x="14" y="155"/>
                  </a:lnTo>
                  <a:lnTo>
                    <a:pt x="9" y="135"/>
                  </a:lnTo>
                  <a:lnTo>
                    <a:pt x="10" y="114"/>
                  </a:lnTo>
                  <a:lnTo>
                    <a:pt x="17" y="91"/>
                  </a:lnTo>
                  <a:lnTo>
                    <a:pt x="28" y="69"/>
                  </a:lnTo>
                  <a:lnTo>
                    <a:pt x="41" y="49"/>
                  </a:lnTo>
                  <a:lnTo>
                    <a:pt x="55" y="31"/>
                  </a:lnTo>
                  <a:lnTo>
                    <a:pt x="68" y="19"/>
                  </a:lnTo>
                  <a:lnTo>
                    <a:pt x="80" y="12"/>
                  </a:lnTo>
                  <a:lnTo>
                    <a:pt x="81" y="11"/>
                  </a:lnTo>
                  <a:lnTo>
                    <a:pt x="82" y="11"/>
                  </a:lnTo>
                  <a:lnTo>
                    <a:pt x="83" y="11"/>
                  </a:lnTo>
                  <a:lnTo>
                    <a:pt x="84" y="9"/>
                  </a:lnTo>
                  <a:lnTo>
                    <a:pt x="80" y="8"/>
                  </a:lnTo>
                  <a:lnTo>
                    <a:pt x="75" y="7"/>
                  </a:lnTo>
                  <a:lnTo>
                    <a:pt x="70" y="6"/>
                  </a:lnTo>
                  <a:lnTo>
                    <a:pt x="67" y="5"/>
                  </a:lnTo>
                  <a:lnTo>
                    <a:pt x="62" y="4"/>
                  </a:lnTo>
                  <a:lnTo>
                    <a:pt x="58" y="3"/>
                  </a:lnTo>
                  <a:lnTo>
                    <a:pt x="53" y="1"/>
                  </a:lnTo>
                  <a:lnTo>
                    <a:pt x="48" y="0"/>
                  </a:lnTo>
                  <a:close/>
                </a:path>
              </a:pathLst>
            </a:custGeom>
            <a:solidFill>
              <a:srgbClr val="0035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6" name="Freeform 47">
              <a:extLst>
                <a:ext uri="{FF2B5EF4-FFF2-40B4-BE49-F238E27FC236}">
                  <a16:creationId xmlns:a16="http://schemas.microsoft.com/office/drawing/2014/main" id="{8E540678-2852-4918-B831-A6270C3C6437}"/>
                </a:ext>
              </a:extLst>
            </p:cNvPr>
            <p:cNvSpPr>
              <a:spLocks/>
            </p:cNvSpPr>
            <p:nvPr/>
          </p:nvSpPr>
          <p:spPr bwMode="auto">
            <a:xfrm>
              <a:off x="4979" y="3265"/>
              <a:ext cx="70" cy="86"/>
            </a:xfrm>
            <a:custGeom>
              <a:avLst/>
              <a:gdLst>
                <a:gd name="T0" fmla="*/ 0 w 139"/>
                <a:gd name="T1" fmla="*/ 1 h 171"/>
                <a:gd name="T2" fmla="*/ 1 w 139"/>
                <a:gd name="T3" fmla="*/ 1 h 171"/>
                <a:gd name="T4" fmla="*/ 1 w 139"/>
                <a:gd name="T5" fmla="*/ 1 h 171"/>
                <a:gd name="T6" fmla="*/ 1 w 139"/>
                <a:gd name="T7" fmla="*/ 1 h 171"/>
                <a:gd name="T8" fmla="*/ 1 w 139"/>
                <a:gd name="T9" fmla="*/ 1 h 171"/>
                <a:gd name="T10" fmla="*/ 1 w 139"/>
                <a:gd name="T11" fmla="*/ 1 h 171"/>
                <a:gd name="T12" fmla="*/ 1 w 139"/>
                <a:gd name="T13" fmla="*/ 1 h 171"/>
                <a:gd name="T14" fmla="*/ 1 w 139"/>
                <a:gd name="T15" fmla="*/ 1 h 171"/>
                <a:gd name="T16" fmla="*/ 1 w 139"/>
                <a:gd name="T17" fmla="*/ 1 h 171"/>
                <a:gd name="T18" fmla="*/ 1 w 139"/>
                <a:gd name="T19" fmla="*/ 1 h 171"/>
                <a:gd name="T20" fmla="*/ 1 w 139"/>
                <a:gd name="T21" fmla="*/ 1 h 171"/>
                <a:gd name="T22" fmla="*/ 1 w 139"/>
                <a:gd name="T23" fmla="*/ 1 h 171"/>
                <a:gd name="T24" fmla="*/ 1 w 139"/>
                <a:gd name="T25" fmla="*/ 1 h 171"/>
                <a:gd name="T26" fmla="*/ 1 w 139"/>
                <a:gd name="T27" fmla="*/ 1 h 171"/>
                <a:gd name="T28" fmla="*/ 1 w 139"/>
                <a:gd name="T29" fmla="*/ 1 h 171"/>
                <a:gd name="T30" fmla="*/ 1 w 139"/>
                <a:gd name="T31" fmla="*/ 1 h 171"/>
                <a:gd name="T32" fmla="*/ 1 w 139"/>
                <a:gd name="T33" fmla="*/ 0 h 171"/>
                <a:gd name="T34" fmla="*/ 1 w 139"/>
                <a:gd name="T35" fmla="*/ 1 h 171"/>
                <a:gd name="T36" fmla="*/ 1 w 139"/>
                <a:gd name="T37" fmla="*/ 1 h 171"/>
                <a:gd name="T38" fmla="*/ 1 w 139"/>
                <a:gd name="T39" fmla="*/ 1 h 171"/>
                <a:gd name="T40" fmla="*/ 1 w 139"/>
                <a:gd name="T41" fmla="*/ 1 h 171"/>
                <a:gd name="T42" fmla="*/ 1 w 139"/>
                <a:gd name="T43" fmla="*/ 1 h 171"/>
                <a:gd name="T44" fmla="*/ 1 w 139"/>
                <a:gd name="T45" fmla="*/ 1 h 171"/>
                <a:gd name="T46" fmla="*/ 1 w 139"/>
                <a:gd name="T47" fmla="*/ 1 h 171"/>
                <a:gd name="T48" fmla="*/ 0 w 139"/>
                <a:gd name="T49" fmla="*/ 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9"/>
                <a:gd name="T76" fmla="*/ 0 h 171"/>
                <a:gd name="T77" fmla="*/ 139 w 139"/>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9" h="171">
                  <a:moveTo>
                    <a:pt x="0" y="30"/>
                  </a:moveTo>
                  <a:lnTo>
                    <a:pt x="4" y="75"/>
                  </a:lnTo>
                  <a:lnTo>
                    <a:pt x="12" y="110"/>
                  </a:lnTo>
                  <a:lnTo>
                    <a:pt x="25" y="137"/>
                  </a:lnTo>
                  <a:lnTo>
                    <a:pt x="40" y="155"/>
                  </a:lnTo>
                  <a:lnTo>
                    <a:pt x="56" y="167"/>
                  </a:lnTo>
                  <a:lnTo>
                    <a:pt x="72" y="171"/>
                  </a:lnTo>
                  <a:lnTo>
                    <a:pt x="87" y="170"/>
                  </a:lnTo>
                  <a:lnTo>
                    <a:pt x="100" y="164"/>
                  </a:lnTo>
                  <a:lnTo>
                    <a:pt x="109" y="155"/>
                  </a:lnTo>
                  <a:lnTo>
                    <a:pt x="116" y="141"/>
                  </a:lnTo>
                  <a:lnTo>
                    <a:pt x="122" y="124"/>
                  </a:lnTo>
                  <a:lnTo>
                    <a:pt x="126" y="105"/>
                  </a:lnTo>
                  <a:lnTo>
                    <a:pt x="131" y="81"/>
                  </a:lnTo>
                  <a:lnTo>
                    <a:pt x="133" y="56"/>
                  </a:lnTo>
                  <a:lnTo>
                    <a:pt x="137" y="28"/>
                  </a:lnTo>
                  <a:lnTo>
                    <a:pt x="139" y="0"/>
                  </a:lnTo>
                  <a:lnTo>
                    <a:pt x="118" y="1"/>
                  </a:lnTo>
                  <a:lnTo>
                    <a:pt x="99" y="3"/>
                  </a:lnTo>
                  <a:lnTo>
                    <a:pt x="78" y="7"/>
                  </a:lnTo>
                  <a:lnTo>
                    <a:pt x="60" y="11"/>
                  </a:lnTo>
                  <a:lnTo>
                    <a:pt x="41" y="16"/>
                  </a:lnTo>
                  <a:lnTo>
                    <a:pt x="25" y="20"/>
                  </a:lnTo>
                  <a:lnTo>
                    <a:pt x="11" y="25"/>
                  </a:lnTo>
                  <a:lnTo>
                    <a:pt x="0" y="30"/>
                  </a:lnTo>
                  <a:close/>
                </a:path>
              </a:pathLst>
            </a:custGeom>
            <a:solidFill>
              <a:srgbClr val="9BD3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7" name="Freeform 48">
              <a:extLst>
                <a:ext uri="{FF2B5EF4-FFF2-40B4-BE49-F238E27FC236}">
                  <a16:creationId xmlns:a16="http://schemas.microsoft.com/office/drawing/2014/main" id="{4A26F49B-491C-466F-B6A3-F84473596A1B}"/>
                </a:ext>
              </a:extLst>
            </p:cNvPr>
            <p:cNvSpPr>
              <a:spLocks/>
            </p:cNvSpPr>
            <p:nvPr/>
          </p:nvSpPr>
          <p:spPr bwMode="auto">
            <a:xfrm>
              <a:off x="5066" y="2902"/>
              <a:ext cx="167" cy="69"/>
            </a:xfrm>
            <a:custGeom>
              <a:avLst/>
              <a:gdLst>
                <a:gd name="T0" fmla="*/ 0 w 335"/>
                <a:gd name="T1" fmla="*/ 0 h 137"/>
                <a:gd name="T2" fmla="*/ 0 w 335"/>
                <a:gd name="T3" fmla="*/ 1 h 137"/>
                <a:gd name="T4" fmla="*/ 0 w 335"/>
                <a:gd name="T5" fmla="*/ 1 h 137"/>
                <a:gd name="T6" fmla="*/ 0 w 335"/>
                <a:gd name="T7" fmla="*/ 1 h 137"/>
                <a:gd name="T8" fmla="*/ 0 w 335"/>
                <a:gd name="T9" fmla="*/ 1 h 137"/>
                <a:gd name="T10" fmla="*/ 0 w 335"/>
                <a:gd name="T11" fmla="*/ 1 h 137"/>
                <a:gd name="T12" fmla="*/ 0 w 335"/>
                <a:gd name="T13" fmla="*/ 1 h 137"/>
                <a:gd name="T14" fmla="*/ 0 w 335"/>
                <a:gd name="T15" fmla="*/ 1 h 137"/>
                <a:gd name="T16" fmla="*/ 0 w 335"/>
                <a:gd name="T17" fmla="*/ 1 h 137"/>
                <a:gd name="T18" fmla="*/ 0 w 335"/>
                <a:gd name="T19" fmla="*/ 1 h 137"/>
                <a:gd name="T20" fmla="*/ 0 w 335"/>
                <a:gd name="T21" fmla="*/ 1 h 137"/>
                <a:gd name="T22" fmla="*/ 0 w 335"/>
                <a:gd name="T23" fmla="*/ 1 h 137"/>
                <a:gd name="T24" fmla="*/ 0 w 335"/>
                <a:gd name="T25" fmla="*/ 1 h 137"/>
                <a:gd name="T26" fmla="*/ 0 w 335"/>
                <a:gd name="T27" fmla="*/ 1 h 137"/>
                <a:gd name="T28" fmla="*/ 0 w 335"/>
                <a:gd name="T29" fmla="*/ 1 h 137"/>
                <a:gd name="T30" fmla="*/ 0 w 335"/>
                <a:gd name="T31" fmla="*/ 1 h 137"/>
                <a:gd name="T32" fmla="*/ 0 w 335"/>
                <a:gd name="T33" fmla="*/ 1 h 137"/>
                <a:gd name="T34" fmla="*/ 0 w 335"/>
                <a:gd name="T35" fmla="*/ 1 h 137"/>
                <a:gd name="T36" fmla="*/ 0 w 335"/>
                <a:gd name="T37" fmla="*/ 1 h 137"/>
                <a:gd name="T38" fmla="*/ 0 w 335"/>
                <a:gd name="T39" fmla="*/ 1 h 137"/>
                <a:gd name="T40" fmla="*/ 0 w 335"/>
                <a:gd name="T41" fmla="*/ 1 h 137"/>
                <a:gd name="T42" fmla="*/ 0 w 335"/>
                <a:gd name="T43" fmla="*/ 1 h 137"/>
                <a:gd name="T44" fmla="*/ 0 w 335"/>
                <a:gd name="T45" fmla="*/ 1 h 137"/>
                <a:gd name="T46" fmla="*/ 0 w 335"/>
                <a:gd name="T47" fmla="*/ 1 h 137"/>
                <a:gd name="T48" fmla="*/ 0 w 335"/>
                <a:gd name="T49" fmla="*/ 1 h 137"/>
                <a:gd name="T50" fmla="*/ 0 w 335"/>
                <a:gd name="T51" fmla="*/ 1 h 137"/>
                <a:gd name="T52" fmla="*/ 0 w 335"/>
                <a:gd name="T53" fmla="*/ 1 h 137"/>
                <a:gd name="T54" fmla="*/ 0 w 335"/>
                <a:gd name="T55" fmla="*/ 1 h 137"/>
                <a:gd name="T56" fmla="*/ 0 w 335"/>
                <a:gd name="T57" fmla="*/ 1 h 137"/>
                <a:gd name="T58" fmla="*/ 0 w 335"/>
                <a:gd name="T59" fmla="*/ 1 h 137"/>
                <a:gd name="T60" fmla="*/ 0 w 335"/>
                <a:gd name="T61" fmla="*/ 1 h 137"/>
                <a:gd name="T62" fmla="*/ 0 w 335"/>
                <a:gd name="T63" fmla="*/ 1 h 137"/>
                <a:gd name="T64" fmla="*/ 0 w 335"/>
                <a:gd name="T65" fmla="*/ 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137"/>
                <a:gd name="T101" fmla="*/ 335 w 335"/>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137">
                  <a:moveTo>
                    <a:pt x="167" y="0"/>
                  </a:moveTo>
                  <a:lnTo>
                    <a:pt x="134" y="1"/>
                  </a:lnTo>
                  <a:lnTo>
                    <a:pt x="103" y="6"/>
                  </a:lnTo>
                  <a:lnTo>
                    <a:pt x="74" y="11"/>
                  </a:lnTo>
                  <a:lnTo>
                    <a:pt x="50" y="21"/>
                  </a:lnTo>
                  <a:lnTo>
                    <a:pt x="29" y="31"/>
                  </a:lnTo>
                  <a:lnTo>
                    <a:pt x="13" y="42"/>
                  </a:lnTo>
                  <a:lnTo>
                    <a:pt x="4" y="55"/>
                  </a:lnTo>
                  <a:lnTo>
                    <a:pt x="0" y="69"/>
                  </a:lnTo>
                  <a:lnTo>
                    <a:pt x="4" y="83"/>
                  </a:lnTo>
                  <a:lnTo>
                    <a:pt x="13" y="95"/>
                  </a:lnTo>
                  <a:lnTo>
                    <a:pt x="29" y="107"/>
                  </a:lnTo>
                  <a:lnTo>
                    <a:pt x="50" y="116"/>
                  </a:lnTo>
                  <a:lnTo>
                    <a:pt x="74" y="125"/>
                  </a:lnTo>
                  <a:lnTo>
                    <a:pt x="103" y="131"/>
                  </a:lnTo>
                  <a:lnTo>
                    <a:pt x="134" y="136"/>
                  </a:lnTo>
                  <a:lnTo>
                    <a:pt x="167" y="137"/>
                  </a:lnTo>
                  <a:lnTo>
                    <a:pt x="201" y="136"/>
                  </a:lnTo>
                  <a:lnTo>
                    <a:pt x="232" y="131"/>
                  </a:lnTo>
                  <a:lnTo>
                    <a:pt x="261" y="125"/>
                  </a:lnTo>
                  <a:lnTo>
                    <a:pt x="286" y="116"/>
                  </a:lnTo>
                  <a:lnTo>
                    <a:pt x="306" y="107"/>
                  </a:lnTo>
                  <a:lnTo>
                    <a:pt x="322" y="95"/>
                  </a:lnTo>
                  <a:lnTo>
                    <a:pt x="331" y="83"/>
                  </a:lnTo>
                  <a:lnTo>
                    <a:pt x="335" y="69"/>
                  </a:lnTo>
                  <a:lnTo>
                    <a:pt x="331" y="55"/>
                  </a:lnTo>
                  <a:lnTo>
                    <a:pt x="322" y="42"/>
                  </a:lnTo>
                  <a:lnTo>
                    <a:pt x="306" y="31"/>
                  </a:lnTo>
                  <a:lnTo>
                    <a:pt x="286" y="21"/>
                  </a:lnTo>
                  <a:lnTo>
                    <a:pt x="261" y="11"/>
                  </a:lnTo>
                  <a:lnTo>
                    <a:pt x="232" y="6"/>
                  </a:lnTo>
                  <a:lnTo>
                    <a:pt x="201" y="1"/>
                  </a:lnTo>
                  <a:lnTo>
                    <a:pt x="167" y="0"/>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8" name="Freeform 49">
              <a:extLst>
                <a:ext uri="{FF2B5EF4-FFF2-40B4-BE49-F238E27FC236}">
                  <a16:creationId xmlns:a16="http://schemas.microsoft.com/office/drawing/2014/main" id="{6FA58BCF-9B0C-4065-B7B1-9C6084A3BBF5}"/>
                </a:ext>
              </a:extLst>
            </p:cNvPr>
            <p:cNvSpPr>
              <a:spLocks/>
            </p:cNvSpPr>
            <p:nvPr/>
          </p:nvSpPr>
          <p:spPr bwMode="auto">
            <a:xfrm>
              <a:off x="5062" y="2898"/>
              <a:ext cx="87" cy="39"/>
            </a:xfrm>
            <a:custGeom>
              <a:avLst/>
              <a:gdLst>
                <a:gd name="T0" fmla="*/ 0 w 175"/>
                <a:gd name="T1" fmla="*/ 1 h 77"/>
                <a:gd name="T2" fmla="*/ 0 w 175"/>
                <a:gd name="T3" fmla="*/ 1 h 77"/>
                <a:gd name="T4" fmla="*/ 0 w 175"/>
                <a:gd name="T5" fmla="*/ 1 h 77"/>
                <a:gd name="T6" fmla="*/ 0 w 175"/>
                <a:gd name="T7" fmla="*/ 1 h 77"/>
                <a:gd name="T8" fmla="*/ 0 w 175"/>
                <a:gd name="T9" fmla="*/ 1 h 77"/>
                <a:gd name="T10" fmla="*/ 0 w 175"/>
                <a:gd name="T11" fmla="*/ 1 h 77"/>
                <a:gd name="T12" fmla="*/ 0 w 175"/>
                <a:gd name="T13" fmla="*/ 1 h 77"/>
                <a:gd name="T14" fmla="*/ 0 w 175"/>
                <a:gd name="T15" fmla="*/ 1 h 77"/>
                <a:gd name="T16" fmla="*/ 0 w 175"/>
                <a:gd name="T17" fmla="*/ 1 h 77"/>
                <a:gd name="T18" fmla="*/ 0 w 175"/>
                <a:gd name="T19" fmla="*/ 1 h 77"/>
                <a:gd name="T20" fmla="*/ 0 w 175"/>
                <a:gd name="T21" fmla="*/ 0 h 77"/>
                <a:gd name="T22" fmla="*/ 0 w 175"/>
                <a:gd name="T23" fmla="*/ 1 h 77"/>
                <a:gd name="T24" fmla="*/ 0 w 175"/>
                <a:gd name="T25" fmla="*/ 1 h 77"/>
                <a:gd name="T26" fmla="*/ 0 w 175"/>
                <a:gd name="T27" fmla="*/ 1 h 77"/>
                <a:gd name="T28" fmla="*/ 0 w 175"/>
                <a:gd name="T29" fmla="*/ 1 h 77"/>
                <a:gd name="T30" fmla="*/ 0 w 175"/>
                <a:gd name="T31" fmla="*/ 1 h 77"/>
                <a:gd name="T32" fmla="*/ 0 w 175"/>
                <a:gd name="T33" fmla="*/ 1 h 77"/>
                <a:gd name="T34" fmla="*/ 0 w 175"/>
                <a:gd name="T35" fmla="*/ 1 h 77"/>
                <a:gd name="T36" fmla="*/ 0 w 175"/>
                <a:gd name="T37" fmla="*/ 1 h 77"/>
                <a:gd name="T38" fmla="*/ 0 w 175"/>
                <a:gd name="T39" fmla="*/ 1 h 77"/>
                <a:gd name="T40" fmla="*/ 0 w 175"/>
                <a:gd name="T41" fmla="*/ 1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77"/>
                <a:gd name="T65" fmla="*/ 175 w 175"/>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77">
                  <a:moveTo>
                    <a:pt x="17" y="77"/>
                  </a:moveTo>
                  <a:lnTo>
                    <a:pt x="17" y="77"/>
                  </a:lnTo>
                  <a:lnTo>
                    <a:pt x="19" y="67"/>
                  </a:lnTo>
                  <a:lnTo>
                    <a:pt x="26" y="56"/>
                  </a:lnTo>
                  <a:lnTo>
                    <a:pt x="41" y="46"/>
                  </a:lnTo>
                  <a:lnTo>
                    <a:pt x="60" y="35"/>
                  </a:lnTo>
                  <a:lnTo>
                    <a:pt x="83" y="26"/>
                  </a:lnTo>
                  <a:lnTo>
                    <a:pt x="112" y="20"/>
                  </a:lnTo>
                  <a:lnTo>
                    <a:pt x="142" y="16"/>
                  </a:lnTo>
                  <a:lnTo>
                    <a:pt x="175" y="16"/>
                  </a:lnTo>
                  <a:lnTo>
                    <a:pt x="175" y="0"/>
                  </a:lnTo>
                  <a:lnTo>
                    <a:pt x="142" y="2"/>
                  </a:lnTo>
                  <a:lnTo>
                    <a:pt x="110" y="7"/>
                  </a:lnTo>
                  <a:lnTo>
                    <a:pt x="81" y="12"/>
                  </a:lnTo>
                  <a:lnTo>
                    <a:pt x="56" y="22"/>
                  </a:lnTo>
                  <a:lnTo>
                    <a:pt x="34" y="32"/>
                  </a:lnTo>
                  <a:lnTo>
                    <a:pt x="17" y="45"/>
                  </a:lnTo>
                  <a:lnTo>
                    <a:pt x="5" y="60"/>
                  </a:lnTo>
                  <a:lnTo>
                    <a:pt x="0" y="77"/>
                  </a:lnTo>
                  <a:lnTo>
                    <a:pt x="17" y="77"/>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9" name="Freeform 50">
              <a:extLst>
                <a:ext uri="{FF2B5EF4-FFF2-40B4-BE49-F238E27FC236}">
                  <a16:creationId xmlns:a16="http://schemas.microsoft.com/office/drawing/2014/main" id="{3AB4E39D-5C86-4702-9165-1F22438D9874}"/>
                </a:ext>
              </a:extLst>
            </p:cNvPr>
            <p:cNvSpPr>
              <a:spLocks/>
            </p:cNvSpPr>
            <p:nvPr/>
          </p:nvSpPr>
          <p:spPr bwMode="auto">
            <a:xfrm>
              <a:off x="5062" y="2937"/>
              <a:ext cx="87" cy="38"/>
            </a:xfrm>
            <a:custGeom>
              <a:avLst/>
              <a:gdLst>
                <a:gd name="T0" fmla="*/ 0 w 175"/>
                <a:gd name="T1" fmla="*/ 1 h 76"/>
                <a:gd name="T2" fmla="*/ 0 w 175"/>
                <a:gd name="T3" fmla="*/ 1 h 76"/>
                <a:gd name="T4" fmla="*/ 0 w 175"/>
                <a:gd name="T5" fmla="*/ 1 h 76"/>
                <a:gd name="T6" fmla="*/ 0 w 175"/>
                <a:gd name="T7" fmla="*/ 1 h 76"/>
                <a:gd name="T8" fmla="*/ 0 w 175"/>
                <a:gd name="T9" fmla="*/ 1 h 76"/>
                <a:gd name="T10" fmla="*/ 0 w 175"/>
                <a:gd name="T11" fmla="*/ 1 h 76"/>
                <a:gd name="T12" fmla="*/ 0 w 175"/>
                <a:gd name="T13" fmla="*/ 1 h 76"/>
                <a:gd name="T14" fmla="*/ 0 w 175"/>
                <a:gd name="T15" fmla="*/ 1 h 76"/>
                <a:gd name="T16" fmla="*/ 0 w 175"/>
                <a:gd name="T17" fmla="*/ 1 h 76"/>
                <a:gd name="T18" fmla="*/ 0 w 175"/>
                <a:gd name="T19" fmla="*/ 0 h 76"/>
                <a:gd name="T20" fmla="*/ 0 w 175"/>
                <a:gd name="T21" fmla="*/ 0 h 76"/>
                <a:gd name="T22" fmla="*/ 0 w 175"/>
                <a:gd name="T23" fmla="*/ 1 h 76"/>
                <a:gd name="T24" fmla="*/ 0 w 175"/>
                <a:gd name="T25" fmla="*/ 1 h 76"/>
                <a:gd name="T26" fmla="*/ 0 w 175"/>
                <a:gd name="T27" fmla="*/ 1 h 76"/>
                <a:gd name="T28" fmla="*/ 0 w 175"/>
                <a:gd name="T29" fmla="*/ 1 h 76"/>
                <a:gd name="T30" fmla="*/ 0 w 175"/>
                <a:gd name="T31" fmla="*/ 1 h 76"/>
                <a:gd name="T32" fmla="*/ 0 w 175"/>
                <a:gd name="T33" fmla="*/ 1 h 76"/>
                <a:gd name="T34" fmla="*/ 0 w 175"/>
                <a:gd name="T35" fmla="*/ 1 h 76"/>
                <a:gd name="T36" fmla="*/ 0 w 175"/>
                <a:gd name="T37" fmla="*/ 1 h 76"/>
                <a:gd name="T38" fmla="*/ 0 w 175"/>
                <a:gd name="T39" fmla="*/ 1 h 76"/>
                <a:gd name="T40" fmla="*/ 0 w 175"/>
                <a:gd name="T41" fmla="*/ 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76"/>
                <a:gd name="T65" fmla="*/ 175 w 175"/>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76">
                  <a:moveTo>
                    <a:pt x="175" y="60"/>
                  </a:moveTo>
                  <a:lnTo>
                    <a:pt x="175" y="60"/>
                  </a:lnTo>
                  <a:lnTo>
                    <a:pt x="142" y="60"/>
                  </a:lnTo>
                  <a:lnTo>
                    <a:pt x="112" y="55"/>
                  </a:lnTo>
                  <a:lnTo>
                    <a:pt x="83" y="49"/>
                  </a:lnTo>
                  <a:lnTo>
                    <a:pt x="60" y="40"/>
                  </a:lnTo>
                  <a:lnTo>
                    <a:pt x="41" y="31"/>
                  </a:lnTo>
                  <a:lnTo>
                    <a:pt x="26" y="21"/>
                  </a:lnTo>
                  <a:lnTo>
                    <a:pt x="19" y="10"/>
                  </a:lnTo>
                  <a:lnTo>
                    <a:pt x="17" y="0"/>
                  </a:lnTo>
                  <a:lnTo>
                    <a:pt x="0" y="0"/>
                  </a:lnTo>
                  <a:lnTo>
                    <a:pt x="5" y="17"/>
                  </a:lnTo>
                  <a:lnTo>
                    <a:pt x="17" y="32"/>
                  </a:lnTo>
                  <a:lnTo>
                    <a:pt x="34" y="45"/>
                  </a:lnTo>
                  <a:lnTo>
                    <a:pt x="56" y="54"/>
                  </a:lnTo>
                  <a:lnTo>
                    <a:pt x="81" y="63"/>
                  </a:lnTo>
                  <a:lnTo>
                    <a:pt x="110" y="69"/>
                  </a:lnTo>
                  <a:lnTo>
                    <a:pt x="142" y="74"/>
                  </a:lnTo>
                  <a:lnTo>
                    <a:pt x="175" y="76"/>
                  </a:lnTo>
                  <a:lnTo>
                    <a:pt x="175" y="6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0" name="Freeform 51">
              <a:extLst>
                <a:ext uri="{FF2B5EF4-FFF2-40B4-BE49-F238E27FC236}">
                  <a16:creationId xmlns:a16="http://schemas.microsoft.com/office/drawing/2014/main" id="{76D13A87-E846-4C0D-B57D-490FBA7CC7C8}"/>
                </a:ext>
              </a:extLst>
            </p:cNvPr>
            <p:cNvSpPr>
              <a:spLocks/>
            </p:cNvSpPr>
            <p:nvPr/>
          </p:nvSpPr>
          <p:spPr bwMode="auto">
            <a:xfrm>
              <a:off x="5149" y="2937"/>
              <a:ext cx="88" cy="38"/>
            </a:xfrm>
            <a:custGeom>
              <a:avLst/>
              <a:gdLst>
                <a:gd name="T0" fmla="*/ 1 w 176"/>
                <a:gd name="T1" fmla="*/ 0 h 76"/>
                <a:gd name="T2" fmla="*/ 1 w 176"/>
                <a:gd name="T3" fmla="*/ 0 h 76"/>
                <a:gd name="T4" fmla="*/ 1 w 176"/>
                <a:gd name="T5" fmla="*/ 1 h 76"/>
                <a:gd name="T6" fmla="*/ 1 w 176"/>
                <a:gd name="T7" fmla="*/ 1 h 76"/>
                <a:gd name="T8" fmla="*/ 1 w 176"/>
                <a:gd name="T9" fmla="*/ 1 h 76"/>
                <a:gd name="T10" fmla="*/ 1 w 176"/>
                <a:gd name="T11" fmla="*/ 1 h 76"/>
                <a:gd name="T12" fmla="*/ 1 w 176"/>
                <a:gd name="T13" fmla="*/ 1 h 76"/>
                <a:gd name="T14" fmla="*/ 1 w 176"/>
                <a:gd name="T15" fmla="*/ 1 h 76"/>
                <a:gd name="T16" fmla="*/ 1 w 176"/>
                <a:gd name="T17" fmla="*/ 1 h 76"/>
                <a:gd name="T18" fmla="*/ 0 w 176"/>
                <a:gd name="T19" fmla="*/ 1 h 76"/>
                <a:gd name="T20" fmla="*/ 0 w 176"/>
                <a:gd name="T21" fmla="*/ 1 h 76"/>
                <a:gd name="T22" fmla="*/ 1 w 176"/>
                <a:gd name="T23" fmla="*/ 1 h 76"/>
                <a:gd name="T24" fmla="*/ 1 w 176"/>
                <a:gd name="T25" fmla="*/ 1 h 76"/>
                <a:gd name="T26" fmla="*/ 1 w 176"/>
                <a:gd name="T27" fmla="*/ 1 h 76"/>
                <a:gd name="T28" fmla="*/ 1 w 176"/>
                <a:gd name="T29" fmla="*/ 1 h 76"/>
                <a:gd name="T30" fmla="*/ 1 w 176"/>
                <a:gd name="T31" fmla="*/ 1 h 76"/>
                <a:gd name="T32" fmla="*/ 1 w 176"/>
                <a:gd name="T33" fmla="*/ 1 h 76"/>
                <a:gd name="T34" fmla="*/ 1 w 176"/>
                <a:gd name="T35" fmla="*/ 1 h 76"/>
                <a:gd name="T36" fmla="*/ 1 w 176"/>
                <a:gd name="T37" fmla="*/ 0 h 76"/>
                <a:gd name="T38" fmla="*/ 1 w 176"/>
                <a:gd name="T39" fmla="*/ 0 h 76"/>
                <a:gd name="T40" fmla="*/ 1 w 176"/>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76"/>
                <a:gd name="T65" fmla="*/ 176 w 17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76">
                  <a:moveTo>
                    <a:pt x="159" y="0"/>
                  </a:moveTo>
                  <a:lnTo>
                    <a:pt x="159" y="0"/>
                  </a:lnTo>
                  <a:lnTo>
                    <a:pt x="157" y="10"/>
                  </a:lnTo>
                  <a:lnTo>
                    <a:pt x="150" y="21"/>
                  </a:lnTo>
                  <a:lnTo>
                    <a:pt x="135" y="31"/>
                  </a:lnTo>
                  <a:lnTo>
                    <a:pt x="117" y="40"/>
                  </a:lnTo>
                  <a:lnTo>
                    <a:pt x="93" y="49"/>
                  </a:lnTo>
                  <a:lnTo>
                    <a:pt x="64" y="55"/>
                  </a:lnTo>
                  <a:lnTo>
                    <a:pt x="34" y="60"/>
                  </a:lnTo>
                  <a:lnTo>
                    <a:pt x="0" y="60"/>
                  </a:lnTo>
                  <a:lnTo>
                    <a:pt x="0" y="76"/>
                  </a:lnTo>
                  <a:lnTo>
                    <a:pt x="34" y="74"/>
                  </a:lnTo>
                  <a:lnTo>
                    <a:pt x="66" y="69"/>
                  </a:lnTo>
                  <a:lnTo>
                    <a:pt x="95" y="63"/>
                  </a:lnTo>
                  <a:lnTo>
                    <a:pt x="121" y="54"/>
                  </a:lnTo>
                  <a:lnTo>
                    <a:pt x="142" y="45"/>
                  </a:lnTo>
                  <a:lnTo>
                    <a:pt x="159" y="32"/>
                  </a:lnTo>
                  <a:lnTo>
                    <a:pt x="171" y="17"/>
                  </a:lnTo>
                  <a:lnTo>
                    <a:pt x="176" y="0"/>
                  </a:lnTo>
                  <a:lnTo>
                    <a:pt x="159"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1" name="Freeform 52">
              <a:extLst>
                <a:ext uri="{FF2B5EF4-FFF2-40B4-BE49-F238E27FC236}">
                  <a16:creationId xmlns:a16="http://schemas.microsoft.com/office/drawing/2014/main" id="{4B98B8A0-C044-4FC4-B595-19DBE1AE153F}"/>
                </a:ext>
              </a:extLst>
            </p:cNvPr>
            <p:cNvSpPr>
              <a:spLocks/>
            </p:cNvSpPr>
            <p:nvPr/>
          </p:nvSpPr>
          <p:spPr bwMode="auto">
            <a:xfrm>
              <a:off x="5149" y="2898"/>
              <a:ext cx="88" cy="39"/>
            </a:xfrm>
            <a:custGeom>
              <a:avLst/>
              <a:gdLst>
                <a:gd name="T0" fmla="*/ 0 w 176"/>
                <a:gd name="T1" fmla="*/ 1 h 77"/>
                <a:gd name="T2" fmla="*/ 0 w 176"/>
                <a:gd name="T3" fmla="*/ 1 h 77"/>
                <a:gd name="T4" fmla="*/ 1 w 176"/>
                <a:gd name="T5" fmla="*/ 1 h 77"/>
                <a:gd name="T6" fmla="*/ 1 w 176"/>
                <a:gd name="T7" fmla="*/ 1 h 77"/>
                <a:gd name="T8" fmla="*/ 1 w 176"/>
                <a:gd name="T9" fmla="*/ 1 h 77"/>
                <a:gd name="T10" fmla="*/ 1 w 176"/>
                <a:gd name="T11" fmla="*/ 1 h 77"/>
                <a:gd name="T12" fmla="*/ 1 w 176"/>
                <a:gd name="T13" fmla="*/ 1 h 77"/>
                <a:gd name="T14" fmla="*/ 1 w 176"/>
                <a:gd name="T15" fmla="*/ 1 h 77"/>
                <a:gd name="T16" fmla="*/ 1 w 176"/>
                <a:gd name="T17" fmla="*/ 1 h 77"/>
                <a:gd name="T18" fmla="*/ 1 w 176"/>
                <a:gd name="T19" fmla="*/ 1 h 77"/>
                <a:gd name="T20" fmla="*/ 1 w 176"/>
                <a:gd name="T21" fmla="*/ 1 h 77"/>
                <a:gd name="T22" fmla="*/ 1 w 176"/>
                <a:gd name="T23" fmla="*/ 1 h 77"/>
                <a:gd name="T24" fmla="*/ 1 w 176"/>
                <a:gd name="T25" fmla="*/ 1 h 77"/>
                <a:gd name="T26" fmla="*/ 1 w 176"/>
                <a:gd name="T27" fmla="*/ 1 h 77"/>
                <a:gd name="T28" fmla="*/ 1 w 176"/>
                <a:gd name="T29" fmla="*/ 1 h 77"/>
                <a:gd name="T30" fmla="*/ 1 w 176"/>
                <a:gd name="T31" fmla="*/ 1 h 77"/>
                <a:gd name="T32" fmla="*/ 1 w 176"/>
                <a:gd name="T33" fmla="*/ 1 h 77"/>
                <a:gd name="T34" fmla="*/ 1 w 176"/>
                <a:gd name="T35" fmla="*/ 1 h 77"/>
                <a:gd name="T36" fmla="*/ 0 w 176"/>
                <a:gd name="T37" fmla="*/ 0 h 77"/>
                <a:gd name="T38" fmla="*/ 0 w 176"/>
                <a:gd name="T39" fmla="*/ 0 h 77"/>
                <a:gd name="T40" fmla="*/ 0 w 176"/>
                <a:gd name="T41" fmla="*/ 1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77"/>
                <a:gd name="T65" fmla="*/ 176 w 176"/>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77">
                  <a:moveTo>
                    <a:pt x="0" y="16"/>
                  </a:moveTo>
                  <a:lnTo>
                    <a:pt x="0" y="16"/>
                  </a:lnTo>
                  <a:lnTo>
                    <a:pt x="34" y="16"/>
                  </a:lnTo>
                  <a:lnTo>
                    <a:pt x="64" y="20"/>
                  </a:lnTo>
                  <a:lnTo>
                    <a:pt x="93" y="26"/>
                  </a:lnTo>
                  <a:lnTo>
                    <a:pt x="117" y="35"/>
                  </a:lnTo>
                  <a:lnTo>
                    <a:pt x="135" y="45"/>
                  </a:lnTo>
                  <a:lnTo>
                    <a:pt x="150" y="56"/>
                  </a:lnTo>
                  <a:lnTo>
                    <a:pt x="157" y="67"/>
                  </a:lnTo>
                  <a:lnTo>
                    <a:pt x="159" y="77"/>
                  </a:lnTo>
                  <a:lnTo>
                    <a:pt x="176" y="77"/>
                  </a:lnTo>
                  <a:lnTo>
                    <a:pt x="171" y="60"/>
                  </a:lnTo>
                  <a:lnTo>
                    <a:pt x="159" y="45"/>
                  </a:lnTo>
                  <a:lnTo>
                    <a:pt x="142" y="33"/>
                  </a:lnTo>
                  <a:lnTo>
                    <a:pt x="121" y="22"/>
                  </a:lnTo>
                  <a:lnTo>
                    <a:pt x="95" y="12"/>
                  </a:lnTo>
                  <a:lnTo>
                    <a:pt x="66" y="7"/>
                  </a:lnTo>
                  <a:lnTo>
                    <a:pt x="34" y="2"/>
                  </a:lnTo>
                  <a:lnTo>
                    <a:pt x="0" y="0"/>
                  </a:lnTo>
                  <a:lnTo>
                    <a:pt x="0" y="16"/>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2" name="Freeform 53">
              <a:extLst>
                <a:ext uri="{FF2B5EF4-FFF2-40B4-BE49-F238E27FC236}">
                  <a16:creationId xmlns:a16="http://schemas.microsoft.com/office/drawing/2014/main" id="{93F7D803-851F-411D-BB05-99C5049EA275}"/>
                </a:ext>
              </a:extLst>
            </p:cNvPr>
            <p:cNvSpPr>
              <a:spLocks/>
            </p:cNvSpPr>
            <p:nvPr/>
          </p:nvSpPr>
          <p:spPr bwMode="auto">
            <a:xfrm>
              <a:off x="5089" y="2878"/>
              <a:ext cx="121" cy="70"/>
            </a:xfrm>
            <a:custGeom>
              <a:avLst/>
              <a:gdLst>
                <a:gd name="T0" fmla="*/ 1 w 241"/>
                <a:gd name="T1" fmla="*/ 0 h 142"/>
                <a:gd name="T2" fmla="*/ 1 w 241"/>
                <a:gd name="T3" fmla="*/ 0 h 142"/>
                <a:gd name="T4" fmla="*/ 1 w 241"/>
                <a:gd name="T5" fmla="*/ 0 h 142"/>
                <a:gd name="T6" fmla="*/ 1 w 241"/>
                <a:gd name="T7" fmla="*/ 0 h 142"/>
                <a:gd name="T8" fmla="*/ 1 w 241"/>
                <a:gd name="T9" fmla="*/ 0 h 142"/>
                <a:gd name="T10" fmla="*/ 1 w 241"/>
                <a:gd name="T11" fmla="*/ 0 h 142"/>
                <a:gd name="T12" fmla="*/ 1 w 241"/>
                <a:gd name="T13" fmla="*/ 0 h 142"/>
                <a:gd name="T14" fmla="*/ 1 w 241"/>
                <a:gd name="T15" fmla="*/ 0 h 142"/>
                <a:gd name="T16" fmla="*/ 1 w 241"/>
                <a:gd name="T17" fmla="*/ 0 h 142"/>
                <a:gd name="T18" fmla="*/ 1 w 241"/>
                <a:gd name="T19" fmla="*/ 0 h 142"/>
                <a:gd name="T20" fmla="*/ 1 w 241"/>
                <a:gd name="T21" fmla="*/ 0 h 142"/>
                <a:gd name="T22" fmla="*/ 1 w 241"/>
                <a:gd name="T23" fmla="*/ 0 h 142"/>
                <a:gd name="T24" fmla="*/ 1 w 241"/>
                <a:gd name="T25" fmla="*/ 0 h 142"/>
                <a:gd name="T26" fmla="*/ 1 w 241"/>
                <a:gd name="T27" fmla="*/ 0 h 142"/>
                <a:gd name="T28" fmla="*/ 1 w 241"/>
                <a:gd name="T29" fmla="*/ 0 h 142"/>
                <a:gd name="T30" fmla="*/ 1 w 241"/>
                <a:gd name="T31" fmla="*/ 0 h 142"/>
                <a:gd name="T32" fmla="*/ 0 w 241"/>
                <a:gd name="T33" fmla="*/ 0 h 142"/>
                <a:gd name="T34" fmla="*/ 0 w 241"/>
                <a:gd name="T35" fmla="*/ 0 h 142"/>
                <a:gd name="T36" fmla="*/ 1 w 241"/>
                <a:gd name="T37" fmla="*/ 0 h 142"/>
                <a:gd name="T38" fmla="*/ 1 w 241"/>
                <a:gd name="T39" fmla="*/ 0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142"/>
                <a:gd name="T62" fmla="*/ 241 w 241"/>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142">
                  <a:moveTo>
                    <a:pt x="241" y="92"/>
                  </a:moveTo>
                  <a:lnTo>
                    <a:pt x="239" y="103"/>
                  </a:lnTo>
                  <a:lnTo>
                    <a:pt x="232" y="112"/>
                  </a:lnTo>
                  <a:lnTo>
                    <a:pt x="221" y="120"/>
                  </a:lnTo>
                  <a:lnTo>
                    <a:pt x="206" y="127"/>
                  </a:lnTo>
                  <a:lnTo>
                    <a:pt x="188" y="134"/>
                  </a:lnTo>
                  <a:lnTo>
                    <a:pt x="168" y="138"/>
                  </a:lnTo>
                  <a:lnTo>
                    <a:pt x="145" y="141"/>
                  </a:lnTo>
                  <a:lnTo>
                    <a:pt x="120" y="142"/>
                  </a:lnTo>
                  <a:lnTo>
                    <a:pt x="96" y="141"/>
                  </a:lnTo>
                  <a:lnTo>
                    <a:pt x="73" y="138"/>
                  </a:lnTo>
                  <a:lnTo>
                    <a:pt x="53" y="134"/>
                  </a:lnTo>
                  <a:lnTo>
                    <a:pt x="35" y="127"/>
                  </a:lnTo>
                  <a:lnTo>
                    <a:pt x="20" y="120"/>
                  </a:lnTo>
                  <a:lnTo>
                    <a:pt x="9" y="112"/>
                  </a:lnTo>
                  <a:lnTo>
                    <a:pt x="2" y="103"/>
                  </a:lnTo>
                  <a:lnTo>
                    <a:pt x="0" y="92"/>
                  </a:lnTo>
                  <a:lnTo>
                    <a:pt x="0" y="0"/>
                  </a:lnTo>
                  <a:lnTo>
                    <a:pt x="241" y="0"/>
                  </a:lnTo>
                  <a:lnTo>
                    <a:pt x="241" y="92"/>
                  </a:lnTo>
                  <a:close/>
                </a:path>
              </a:pathLst>
            </a:custGeom>
            <a:solidFill>
              <a:srgbClr val="BAF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3" name="Freeform 54">
              <a:extLst>
                <a:ext uri="{FF2B5EF4-FFF2-40B4-BE49-F238E27FC236}">
                  <a16:creationId xmlns:a16="http://schemas.microsoft.com/office/drawing/2014/main" id="{006734EB-5FB6-40FB-A0D0-E4F94457D740}"/>
                </a:ext>
              </a:extLst>
            </p:cNvPr>
            <p:cNvSpPr>
              <a:spLocks/>
            </p:cNvSpPr>
            <p:nvPr/>
          </p:nvSpPr>
          <p:spPr bwMode="auto">
            <a:xfrm>
              <a:off x="5089" y="2849"/>
              <a:ext cx="121" cy="49"/>
            </a:xfrm>
            <a:custGeom>
              <a:avLst/>
              <a:gdLst>
                <a:gd name="T0" fmla="*/ 1 w 241"/>
                <a:gd name="T1" fmla="*/ 0 h 98"/>
                <a:gd name="T2" fmla="*/ 1 w 241"/>
                <a:gd name="T3" fmla="*/ 1 h 98"/>
                <a:gd name="T4" fmla="*/ 1 w 241"/>
                <a:gd name="T5" fmla="*/ 1 h 98"/>
                <a:gd name="T6" fmla="*/ 1 w 241"/>
                <a:gd name="T7" fmla="*/ 1 h 98"/>
                <a:gd name="T8" fmla="*/ 1 w 241"/>
                <a:gd name="T9" fmla="*/ 1 h 98"/>
                <a:gd name="T10" fmla="*/ 1 w 241"/>
                <a:gd name="T11" fmla="*/ 1 h 98"/>
                <a:gd name="T12" fmla="*/ 1 w 241"/>
                <a:gd name="T13" fmla="*/ 1 h 98"/>
                <a:gd name="T14" fmla="*/ 1 w 241"/>
                <a:gd name="T15" fmla="*/ 1 h 98"/>
                <a:gd name="T16" fmla="*/ 0 w 241"/>
                <a:gd name="T17" fmla="*/ 1 h 98"/>
                <a:gd name="T18" fmla="*/ 1 w 241"/>
                <a:gd name="T19" fmla="*/ 1 h 98"/>
                <a:gd name="T20" fmla="*/ 1 w 241"/>
                <a:gd name="T21" fmla="*/ 1 h 98"/>
                <a:gd name="T22" fmla="*/ 1 w 241"/>
                <a:gd name="T23" fmla="*/ 1 h 98"/>
                <a:gd name="T24" fmla="*/ 1 w 241"/>
                <a:gd name="T25" fmla="*/ 1 h 98"/>
                <a:gd name="T26" fmla="*/ 1 w 241"/>
                <a:gd name="T27" fmla="*/ 1 h 98"/>
                <a:gd name="T28" fmla="*/ 1 w 241"/>
                <a:gd name="T29" fmla="*/ 1 h 98"/>
                <a:gd name="T30" fmla="*/ 1 w 241"/>
                <a:gd name="T31" fmla="*/ 1 h 98"/>
                <a:gd name="T32" fmla="*/ 1 w 241"/>
                <a:gd name="T33" fmla="*/ 1 h 98"/>
                <a:gd name="T34" fmla="*/ 1 w 241"/>
                <a:gd name="T35" fmla="*/ 1 h 98"/>
                <a:gd name="T36" fmla="*/ 1 w 241"/>
                <a:gd name="T37" fmla="*/ 1 h 98"/>
                <a:gd name="T38" fmla="*/ 1 w 241"/>
                <a:gd name="T39" fmla="*/ 1 h 98"/>
                <a:gd name="T40" fmla="*/ 1 w 241"/>
                <a:gd name="T41" fmla="*/ 1 h 98"/>
                <a:gd name="T42" fmla="*/ 1 w 241"/>
                <a:gd name="T43" fmla="*/ 1 h 98"/>
                <a:gd name="T44" fmla="*/ 1 w 241"/>
                <a:gd name="T45" fmla="*/ 1 h 98"/>
                <a:gd name="T46" fmla="*/ 1 w 241"/>
                <a:gd name="T47" fmla="*/ 1 h 98"/>
                <a:gd name="T48" fmla="*/ 1 w 241"/>
                <a:gd name="T49" fmla="*/ 1 h 98"/>
                <a:gd name="T50" fmla="*/ 1 w 241"/>
                <a:gd name="T51" fmla="*/ 1 h 98"/>
                <a:gd name="T52" fmla="*/ 1 w 241"/>
                <a:gd name="T53" fmla="*/ 1 h 98"/>
                <a:gd name="T54" fmla="*/ 1 w 241"/>
                <a:gd name="T55" fmla="*/ 1 h 98"/>
                <a:gd name="T56" fmla="*/ 1 w 241"/>
                <a:gd name="T57" fmla="*/ 1 h 98"/>
                <a:gd name="T58" fmla="*/ 1 w 241"/>
                <a:gd name="T59" fmla="*/ 1 h 98"/>
                <a:gd name="T60" fmla="*/ 1 w 241"/>
                <a:gd name="T61" fmla="*/ 1 h 98"/>
                <a:gd name="T62" fmla="*/ 1 w 241"/>
                <a:gd name="T63" fmla="*/ 1 h 98"/>
                <a:gd name="T64" fmla="*/ 1 w 241"/>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98"/>
                <a:gd name="T101" fmla="*/ 241 w 241"/>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98">
                  <a:moveTo>
                    <a:pt x="120" y="0"/>
                  </a:moveTo>
                  <a:lnTo>
                    <a:pt x="96" y="1"/>
                  </a:lnTo>
                  <a:lnTo>
                    <a:pt x="73" y="3"/>
                  </a:lnTo>
                  <a:lnTo>
                    <a:pt x="53" y="8"/>
                  </a:lnTo>
                  <a:lnTo>
                    <a:pt x="35" y="13"/>
                  </a:lnTo>
                  <a:lnTo>
                    <a:pt x="20" y="22"/>
                  </a:lnTo>
                  <a:lnTo>
                    <a:pt x="9" y="30"/>
                  </a:lnTo>
                  <a:lnTo>
                    <a:pt x="2" y="39"/>
                  </a:lnTo>
                  <a:lnTo>
                    <a:pt x="0" y="48"/>
                  </a:lnTo>
                  <a:lnTo>
                    <a:pt x="2" y="58"/>
                  </a:lnTo>
                  <a:lnTo>
                    <a:pt x="9" y="68"/>
                  </a:lnTo>
                  <a:lnTo>
                    <a:pt x="20" y="76"/>
                  </a:lnTo>
                  <a:lnTo>
                    <a:pt x="35" y="83"/>
                  </a:lnTo>
                  <a:lnTo>
                    <a:pt x="53" y="89"/>
                  </a:lnTo>
                  <a:lnTo>
                    <a:pt x="73" y="94"/>
                  </a:lnTo>
                  <a:lnTo>
                    <a:pt x="96" y="96"/>
                  </a:lnTo>
                  <a:lnTo>
                    <a:pt x="120" y="98"/>
                  </a:lnTo>
                  <a:lnTo>
                    <a:pt x="145" y="96"/>
                  </a:lnTo>
                  <a:lnTo>
                    <a:pt x="168" y="94"/>
                  </a:lnTo>
                  <a:lnTo>
                    <a:pt x="188" y="89"/>
                  </a:lnTo>
                  <a:lnTo>
                    <a:pt x="206" y="83"/>
                  </a:lnTo>
                  <a:lnTo>
                    <a:pt x="221" y="76"/>
                  </a:lnTo>
                  <a:lnTo>
                    <a:pt x="232" y="68"/>
                  </a:lnTo>
                  <a:lnTo>
                    <a:pt x="239" y="58"/>
                  </a:lnTo>
                  <a:lnTo>
                    <a:pt x="241" y="48"/>
                  </a:lnTo>
                  <a:lnTo>
                    <a:pt x="239" y="39"/>
                  </a:lnTo>
                  <a:lnTo>
                    <a:pt x="232" y="30"/>
                  </a:lnTo>
                  <a:lnTo>
                    <a:pt x="221" y="22"/>
                  </a:lnTo>
                  <a:lnTo>
                    <a:pt x="206" y="13"/>
                  </a:lnTo>
                  <a:lnTo>
                    <a:pt x="188" y="8"/>
                  </a:lnTo>
                  <a:lnTo>
                    <a:pt x="168" y="3"/>
                  </a:lnTo>
                  <a:lnTo>
                    <a:pt x="145" y="1"/>
                  </a:lnTo>
                  <a:lnTo>
                    <a:pt x="120" y="0"/>
                  </a:lnTo>
                  <a:close/>
                </a:path>
              </a:pathLst>
            </a:custGeom>
            <a:solidFill>
              <a:srgbClr val="E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4" name="Freeform 55">
              <a:extLst>
                <a:ext uri="{FF2B5EF4-FFF2-40B4-BE49-F238E27FC236}">
                  <a16:creationId xmlns:a16="http://schemas.microsoft.com/office/drawing/2014/main" id="{0EBB6D32-12B0-4BF6-BADA-C6181FB3CBC3}"/>
                </a:ext>
              </a:extLst>
            </p:cNvPr>
            <p:cNvSpPr>
              <a:spLocks/>
            </p:cNvSpPr>
            <p:nvPr/>
          </p:nvSpPr>
          <p:spPr bwMode="auto">
            <a:xfrm>
              <a:off x="5081" y="2894"/>
              <a:ext cx="47" cy="36"/>
            </a:xfrm>
            <a:custGeom>
              <a:avLst/>
              <a:gdLst>
                <a:gd name="T0" fmla="*/ 0 w 95"/>
                <a:gd name="T1" fmla="*/ 0 h 73"/>
                <a:gd name="T2" fmla="*/ 0 w 95"/>
                <a:gd name="T3" fmla="*/ 0 h 73"/>
                <a:gd name="T4" fmla="*/ 0 w 95"/>
                <a:gd name="T5" fmla="*/ 0 h 73"/>
                <a:gd name="T6" fmla="*/ 0 w 95"/>
                <a:gd name="T7" fmla="*/ 0 h 73"/>
                <a:gd name="T8" fmla="*/ 0 w 95"/>
                <a:gd name="T9" fmla="*/ 0 h 73"/>
                <a:gd name="T10" fmla="*/ 0 w 95"/>
                <a:gd name="T11" fmla="*/ 0 h 73"/>
                <a:gd name="T12" fmla="*/ 0 w 95"/>
                <a:gd name="T13" fmla="*/ 0 h 73"/>
                <a:gd name="T14" fmla="*/ 0 w 95"/>
                <a:gd name="T15" fmla="*/ 0 h 73"/>
                <a:gd name="T16" fmla="*/ 0 w 95"/>
                <a:gd name="T17" fmla="*/ 0 h 73"/>
                <a:gd name="T18" fmla="*/ 0 w 95"/>
                <a:gd name="T19" fmla="*/ 0 h 73"/>
                <a:gd name="T20" fmla="*/ 0 w 95"/>
                <a:gd name="T21" fmla="*/ 0 h 73"/>
                <a:gd name="T22" fmla="*/ 0 w 95"/>
                <a:gd name="T23" fmla="*/ 0 h 73"/>
                <a:gd name="T24" fmla="*/ 0 w 95"/>
                <a:gd name="T25" fmla="*/ 0 h 73"/>
                <a:gd name="T26" fmla="*/ 0 w 95"/>
                <a:gd name="T27" fmla="*/ 0 h 73"/>
                <a:gd name="T28" fmla="*/ 0 w 95"/>
                <a:gd name="T29" fmla="*/ 0 h 73"/>
                <a:gd name="T30" fmla="*/ 0 w 95"/>
                <a:gd name="T31" fmla="*/ 0 h 73"/>
                <a:gd name="T32" fmla="*/ 0 w 95"/>
                <a:gd name="T33" fmla="*/ 0 h 73"/>
                <a:gd name="T34" fmla="*/ 0 w 95"/>
                <a:gd name="T35" fmla="*/ 0 h 73"/>
                <a:gd name="T36" fmla="*/ 0 w 95"/>
                <a:gd name="T37" fmla="*/ 0 h 73"/>
                <a:gd name="T38" fmla="*/ 0 w 95"/>
                <a:gd name="T39" fmla="*/ 0 h 73"/>
                <a:gd name="T40" fmla="*/ 0 w 95"/>
                <a:gd name="T41" fmla="*/ 0 h 73"/>
                <a:gd name="T42" fmla="*/ 0 w 95"/>
                <a:gd name="T43" fmla="*/ 0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73"/>
                <a:gd name="T68" fmla="*/ 95 w 95"/>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73">
                  <a:moveTo>
                    <a:pt x="95" y="73"/>
                  </a:moveTo>
                  <a:lnTo>
                    <a:pt x="75" y="71"/>
                  </a:lnTo>
                  <a:lnTo>
                    <a:pt x="57" y="66"/>
                  </a:lnTo>
                  <a:lnTo>
                    <a:pt x="41" y="62"/>
                  </a:lnTo>
                  <a:lnTo>
                    <a:pt x="27" y="56"/>
                  </a:lnTo>
                  <a:lnTo>
                    <a:pt x="17" y="49"/>
                  </a:lnTo>
                  <a:lnTo>
                    <a:pt x="7" y="41"/>
                  </a:lnTo>
                  <a:lnTo>
                    <a:pt x="3" y="33"/>
                  </a:lnTo>
                  <a:lnTo>
                    <a:pt x="0" y="25"/>
                  </a:lnTo>
                  <a:lnTo>
                    <a:pt x="2" y="18"/>
                  </a:lnTo>
                  <a:lnTo>
                    <a:pt x="5" y="12"/>
                  </a:lnTo>
                  <a:lnTo>
                    <a:pt x="10" y="6"/>
                  </a:lnTo>
                  <a:lnTo>
                    <a:pt x="17" y="0"/>
                  </a:lnTo>
                  <a:lnTo>
                    <a:pt x="17" y="18"/>
                  </a:lnTo>
                  <a:lnTo>
                    <a:pt x="19" y="24"/>
                  </a:lnTo>
                  <a:lnTo>
                    <a:pt x="22" y="30"/>
                  </a:lnTo>
                  <a:lnTo>
                    <a:pt x="28" y="37"/>
                  </a:lnTo>
                  <a:lnTo>
                    <a:pt x="36" y="44"/>
                  </a:lnTo>
                  <a:lnTo>
                    <a:pt x="47" y="51"/>
                  </a:lnTo>
                  <a:lnTo>
                    <a:pt x="60" y="59"/>
                  </a:lnTo>
                  <a:lnTo>
                    <a:pt x="75" y="66"/>
                  </a:lnTo>
                  <a:lnTo>
                    <a:pt x="95" y="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5" name="Freeform 56">
              <a:extLst>
                <a:ext uri="{FF2B5EF4-FFF2-40B4-BE49-F238E27FC236}">
                  <a16:creationId xmlns:a16="http://schemas.microsoft.com/office/drawing/2014/main" id="{94A87495-FFB4-4BA3-9782-A83C7A409892}"/>
                </a:ext>
              </a:extLst>
            </p:cNvPr>
            <p:cNvSpPr>
              <a:spLocks/>
            </p:cNvSpPr>
            <p:nvPr/>
          </p:nvSpPr>
          <p:spPr bwMode="auto">
            <a:xfrm>
              <a:off x="5081" y="2880"/>
              <a:ext cx="47" cy="36"/>
            </a:xfrm>
            <a:custGeom>
              <a:avLst/>
              <a:gdLst>
                <a:gd name="T0" fmla="*/ 0 w 95"/>
                <a:gd name="T1" fmla="*/ 1 h 72"/>
                <a:gd name="T2" fmla="*/ 0 w 95"/>
                <a:gd name="T3" fmla="*/ 1 h 72"/>
                <a:gd name="T4" fmla="*/ 0 w 95"/>
                <a:gd name="T5" fmla="*/ 1 h 72"/>
                <a:gd name="T6" fmla="*/ 0 w 95"/>
                <a:gd name="T7" fmla="*/ 1 h 72"/>
                <a:gd name="T8" fmla="*/ 0 w 95"/>
                <a:gd name="T9" fmla="*/ 1 h 72"/>
                <a:gd name="T10" fmla="*/ 0 w 95"/>
                <a:gd name="T11" fmla="*/ 1 h 72"/>
                <a:gd name="T12" fmla="*/ 0 w 95"/>
                <a:gd name="T13" fmla="*/ 1 h 72"/>
                <a:gd name="T14" fmla="*/ 0 w 95"/>
                <a:gd name="T15" fmla="*/ 1 h 72"/>
                <a:gd name="T16" fmla="*/ 0 w 95"/>
                <a:gd name="T17" fmla="*/ 1 h 72"/>
                <a:gd name="T18" fmla="*/ 0 w 95"/>
                <a:gd name="T19" fmla="*/ 1 h 72"/>
                <a:gd name="T20" fmla="*/ 0 w 95"/>
                <a:gd name="T21" fmla="*/ 1 h 72"/>
                <a:gd name="T22" fmla="*/ 0 w 95"/>
                <a:gd name="T23" fmla="*/ 1 h 72"/>
                <a:gd name="T24" fmla="*/ 0 w 95"/>
                <a:gd name="T25" fmla="*/ 0 h 72"/>
                <a:gd name="T26" fmla="*/ 0 w 95"/>
                <a:gd name="T27" fmla="*/ 1 h 72"/>
                <a:gd name="T28" fmla="*/ 0 w 95"/>
                <a:gd name="T29" fmla="*/ 1 h 72"/>
                <a:gd name="T30" fmla="*/ 0 w 95"/>
                <a:gd name="T31" fmla="*/ 1 h 72"/>
                <a:gd name="T32" fmla="*/ 0 w 95"/>
                <a:gd name="T33" fmla="*/ 1 h 72"/>
                <a:gd name="T34" fmla="*/ 0 w 95"/>
                <a:gd name="T35" fmla="*/ 1 h 72"/>
                <a:gd name="T36" fmla="*/ 0 w 95"/>
                <a:gd name="T37" fmla="*/ 1 h 72"/>
                <a:gd name="T38" fmla="*/ 0 w 95"/>
                <a:gd name="T39" fmla="*/ 1 h 72"/>
                <a:gd name="T40" fmla="*/ 0 w 95"/>
                <a:gd name="T41" fmla="*/ 1 h 72"/>
                <a:gd name="T42" fmla="*/ 0 w 95"/>
                <a:gd name="T43" fmla="*/ 1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72"/>
                <a:gd name="T68" fmla="*/ 95 w 95"/>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72">
                  <a:moveTo>
                    <a:pt x="95" y="72"/>
                  </a:moveTo>
                  <a:lnTo>
                    <a:pt x="75" y="70"/>
                  </a:lnTo>
                  <a:lnTo>
                    <a:pt x="57" y="66"/>
                  </a:lnTo>
                  <a:lnTo>
                    <a:pt x="41" y="61"/>
                  </a:lnTo>
                  <a:lnTo>
                    <a:pt x="27" y="55"/>
                  </a:lnTo>
                  <a:lnTo>
                    <a:pt x="17" y="48"/>
                  </a:lnTo>
                  <a:lnTo>
                    <a:pt x="7" y="40"/>
                  </a:lnTo>
                  <a:lnTo>
                    <a:pt x="3" y="32"/>
                  </a:lnTo>
                  <a:lnTo>
                    <a:pt x="0" y="24"/>
                  </a:lnTo>
                  <a:lnTo>
                    <a:pt x="2" y="17"/>
                  </a:lnTo>
                  <a:lnTo>
                    <a:pt x="5" y="11"/>
                  </a:lnTo>
                  <a:lnTo>
                    <a:pt x="10" y="6"/>
                  </a:lnTo>
                  <a:lnTo>
                    <a:pt x="17" y="0"/>
                  </a:lnTo>
                  <a:lnTo>
                    <a:pt x="17" y="17"/>
                  </a:lnTo>
                  <a:lnTo>
                    <a:pt x="19" y="23"/>
                  </a:lnTo>
                  <a:lnTo>
                    <a:pt x="22" y="30"/>
                  </a:lnTo>
                  <a:lnTo>
                    <a:pt x="28" y="37"/>
                  </a:lnTo>
                  <a:lnTo>
                    <a:pt x="36" y="44"/>
                  </a:lnTo>
                  <a:lnTo>
                    <a:pt x="47" y="51"/>
                  </a:lnTo>
                  <a:lnTo>
                    <a:pt x="60" y="59"/>
                  </a:lnTo>
                  <a:lnTo>
                    <a:pt x="75" y="66"/>
                  </a:lnTo>
                  <a:lnTo>
                    <a:pt x="95" y="7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6" name="Freeform 57">
              <a:extLst>
                <a:ext uri="{FF2B5EF4-FFF2-40B4-BE49-F238E27FC236}">
                  <a16:creationId xmlns:a16="http://schemas.microsoft.com/office/drawing/2014/main" id="{5F726655-A8E9-4B62-BB58-3BBE5FBD29BF}"/>
                </a:ext>
              </a:extLst>
            </p:cNvPr>
            <p:cNvSpPr>
              <a:spLocks/>
            </p:cNvSpPr>
            <p:nvPr/>
          </p:nvSpPr>
          <p:spPr bwMode="auto">
            <a:xfrm>
              <a:off x="5171" y="2894"/>
              <a:ext cx="47" cy="36"/>
            </a:xfrm>
            <a:custGeom>
              <a:avLst/>
              <a:gdLst>
                <a:gd name="T0" fmla="*/ 0 w 94"/>
                <a:gd name="T1" fmla="*/ 0 h 73"/>
                <a:gd name="T2" fmla="*/ 1 w 94"/>
                <a:gd name="T3" fmla="*/ 0 h 73"/>
                <a:gd name="T4" fmla="*/ 1 w 94"/>
                <a:gd name="T5" fmla="*/ 0 h 73"/>
                <a:gd name="T6" fmla="*/ 1 w 94"/>
                <a:gd name="T7" fmla="*/ 0 h 73"/>
                <a:gd name="T8" fmla="*/ 1 w 94"/>
                <a:gd name="T9" fmla="*/ 0 h 73"/>
                <a:gd name="T10" fmla="*/ 1 w 94"/>
                <a:gd name="T11" fmla="*/ 0 h 73"/>
                <a:gd name="T12" fmla="*/ 1 w 94"/>
                <a:gd name="T13" fmla="*/ 0 h 73"/>
                <a:gd name="T14" fmla="*/ 1 w 94"/>
                <a:gd name="T15" fmla="*/ 0 h 73"/>
                <a:gd name="T16" fmla="*/ 1 w 94"/>
                <a:gd name="T17" fmla="*/ 0 h 73"/>
                <a:gd name="T18" fmla="*/ 1 w 94"/>
                <a:gd name="T19" fmla="*/ 0 h 73"/>
                <a:gd name="T20" fmla="*/ 1 w 94"/>
                <a:gd name="T21" fmla="*/ 0 h 73"/>
                <a:gd name="T22" fmla="*/ 1 w 94"/>
                <a:gd name="T23" fmla="*/ 0 h 73"/>
                <a:gd name="T24" fmla="*/ 1 w 94"/>
                <a:gd name="T25" fmla="*/ 0 h 73"/>
                <a:gd name="T26" fmla="*/ 1 w 94"/>
                <a:gd name="T27" fmla="*/ 0 h 73"/>
                <a:gd name="T28" fmla="*/ 1 w 94"/>
                <a:gd name="T29" fmla="*/ 0 h 73"/>
                <a:gd name="T30" fmla="*/ 1 w 94"/>
                <a:gd name="T31" fmla="*/ 0 h 73"/>
                <a:gd name="T32" fmla="*/ 1 w 94"/>
                <a:gd name="T33" fmla="*/ 0 h 73"/>
                <a:gd name="T34" fmla="*/ 1 w 94"/>
                <a:gd name="T35" fmla="*/ 0 h 73"/>
                <a:gd name="T36" fmla="*/ 1 w 94"/>
                <a:gd name="T37" fmla="*/ 0 h 73"/>
                <a:gd name="T38" fmla="*/ 1 w 94"/>
                <a:gd name="T39" fmla="*/ 0 h 73"/>
                <a:gd name="T40" fmla="*/ 1 w 94"/>
                <a:gd name="T41" fmla="*/ 0 h 73"/>
                <a:gd name="T42" fmla="*/ 0 w 94"/>
                <a:gd name="T43" fmla="*/ 0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73"/>
                <a:gd name="T68" fmla="*/ 94 w 94"/>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73">
                  <a:moveTo>
                    <a:pt x="0" y="73"/>
                  </a:moveTo>
                  <a:lnTo>
                    <a:pt x="20" y="71"/>
                  </a:lnTo>
                  <a:lnTo>
                    <a:pt x="37" y="66"/>
                  </a:lnTo>
                  <a:lnTo>
                    <a:pt x="53" y="62"/>
                  </a:lnTo>
                  <a:lnTo>
                    <a:pt x="67" y="56"/>
                  </a:lnTo>
                  <a:lnTo>
                    <a:pt x="79" y="49"/>
                  </a:lnTo>
                  <a:lnTo>
                    <a:pt x="87" y="41"/>
                  </a:lnTo>
                  <a:lnTo>
                    <a:pt x="91" y="33"/>
                  </a:lnTo>
                  <a:lnTo>
                    <a:pt x="94" y="25"/>
                  </a:lnTo>
                  <a:lnTo>
                    <a:pt x="92" y="18"/>
                  </a:lnTo>
                  <a:lnTo>
                    <a:pt x="89" y="12"/>
                  </a:lnTo>
                  <a:lnTo>
                    <a:pt x="84" y="6"/>
                  </a:lnTo>
                  <a:lnTo>
                    <a:pt x="77" y="0"/>
                  </a:lnTo>
                  <a:lnTo>
                    <a:pt x="77" y="18"/>
                  </a:lnTo>
                  <a:lnTo>
                    <a:pt x="75" y="24"/>
                  </a:lnTo>
                  <a:lnTo>
                    <a:pt x="72" y="30"/>
                  </a:lnTo>
                  <a:lnTo>
                    <a:pt x="66" y="37"/>
                  </a:lnTo>
                  <a:lnTo>
                    <a:pt x="58" y="44"/>
                  </a:lnTo>
                  <a:lnTo>
                    <a:pt x="47" y="51"/>
                  </a:lnTo>
                  <a:lnTo>
                    <a:pt x="35" y="59"/>
                  </a:lnTo>
                  <a:lnTo>
                    <a:pt x="19" y="66"/>
                  </a:lnTo>
                  <a:lnTo>
                    <a:pt x="0" y="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7" name="Freeform 58">
              <a:extLst>
                <a:ext uri="{FF2B5EF4-FFF2-40B4-BE49-F238E27FC236}">
                  <a16:creationId xmlns:a16="http://schemas.microsoft.com/office/drawing/2014/main" id="{D1DF7358-F6B1-4EDE-90D2-E3298812F6D6}"/>
                </a:ext>
              </a:extLst>
            </p:cNvPr>
            <p:cNvSpPr>
              <a:spLocks/>
            </p:cNvSpPr>
            <p:nvPr/>
          </p:nvSpPr>
          <p:spPr bwMode="auto">
            <a:xfrm>
              <a:off x="5171" y="2880"/>
              <a:ext cx="47" cy="36"/>
            </a:xfrm>
            <a:custGeom>
              <a:avLst/>
              <a:gdLst>
                <a:gd name="T0" fmla="*/ 0 w 94"/>
                <a:gd name="T1" fmla="*/ 1 h 72"/>
                <a:gd name="T2" fmla="*/ 1 w 94"/>
                <a:gd name="T3" fmla="*/ 1 h 72"/>
                <a:gd name="T4" fmla="*/ 1 w 94"/>
                <a:gd name="T5" fmla="*/ 1 h 72"/>
                <a:gd name="T6" fmla="*/ 1 w 94"/>
                <a:gd name="T7" fmla="*/ 1 h 72"/>
                <a:gd name="T8" fmla="*/ 1 w 94"/>
                <a:gd name="T9" fmla="*/ 1 h 72"/>
                <a:gd name="T10" fmla="*/ 1 w 94"/>
                <a:gd name="T11" fmla="*/ 1 h 72"/>
                <a:gd name="T12" fmla="*/ 1 w 94"/>
                <a:gd name="T13" fmla="*/ 1 h 72"/>
                <a:gd name="T14" fmla="*/ 1 w 94"/>
                <a:gd name="T15" fmla="*/ 1 h 72"/>
                <a:gd name="T16" fmla="*/ 1 w 94"/>
                <a:gd name="T17" fmla="*/ 1 h 72"/>
                <a:gd name="T18" fmla="*/ 1 w 94"/>
                <a:gd name="T19" fmla="*/ 1 h 72"/>
                <a:gd name="T20" fmla="*/ 1 w 94"/>
                <a:gd name="T21" fmla="*/ 1 h 72"/>
                <a:gd name="T22" fmla="*/ 1 w 94"/>
                <a:gd name="T23" fmla="*/ 1 h 72"/>
                <a:gd name="T24" fmla="*/ 1 w 94"/>
                <a:gd name="T25" fmla="*/ 0 h 72"/>
                <a:gd name="T26" fmla="*/ 1 w 94"/>
                <a:gd name="T27" fmla="*/ 1 h 72"/>
                <a:gd name="T28" fmla="*/ 1 w 94"/>
                <a:gd name="T29" fmla="*/ 1 h 72"/>
                <a:gd name="T30" fmla="*/ 1 w 94"/>
                <a:gd name="T31" fmla="*/ 1 h 72"/>
                <a:gd name="T32" fmla="*/ 1 w 94"/>
                <a:gd name="T33" fmla="*/ 1 h 72"/>
                <a:gd name="T34" fmla="*/ 1 w 94"/>
                <a:gd name="T35" fmla="*/ 1 h 72"/>
                <a:gd name="T36" fmla="*/ 1 w 94"/>
                <a:gd name="T37" fmla="*/ 1 h 72"/>
                <a:gd name="T38" fmla="*/ 1 w 94"/>
                <a:gd name="T39" fmla="*/ 1 h 72"/>
                <a:gd name="T40" fmla="*/ 1 w 94"/>
                <a:gd name="T41" fmla="*/ 1 h 72"/>
                <a:gd name="T42" fmla="*/ 0 w 94"/>
                <a:gd name="T43" fmla="*/ 1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72"/>
                <a:gd name="T68" fmla="*/ 94 w 94"/>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72">
                  <a:moveTo>
                    <a:pt x="0" y="72"/>
                  </a:moveTo>
                  <a:lnTo>
                    <a:pt x="20" y="70"/>
                  </a:lnTo>
                  <a:lnTo>
                    <a:pt x="37" y="66"/>
                  </a:lnTo>
                  <a:lnTo>
                    <a:pt x="53" y="61"/>
                  </a:lnTo>
                  <a:lnTo>
                    <a:pt x="67" y="55"/>
                  </a:lnTo>
                  <a:lnTo>
                    <a:pt x="79" y="48"/>
                  </a:lnTo>
                  <a:lnTo>
                    <a:pt x="87" y="40"/>
                  </a:lnTo>
                  <a:lnTo>
                    <a:pt x="91" y="32"/>
                  </a:lnTo>
                  <a:lnTo>
                    <a:pt x="94" y="24"/>
                  </a:lnTo>
                  <a:lnTo>
                    <a:pt x="92" y="17"/>
                  </a:lnTo>
                  <a:lnTo>
                    <a:pt x="89" y="11"/>
                  </a:lnTo>
                  <a:lnTo>
                    <a:pt x="84" y="6"/>
                  </a:lnTo>
                  <a:lnTo>
                    <a:pt x="77" y="0"/>
                  </a:lnTo>
                  <a:lnTo>
                    <a:pt x="77" y="17"/>
                  </a:lnTo>
                  <a:lnTo>
                    <a:pt x="75" y="23"/>
                  </a:lnTo>
                  <a:lnTo>
                    <a:pt x="72" y="30"/>
                  </a:lnTo>
                  <a:lnTo>
                    <a:pt x="66" y="37"/>
                  </a:lnTo>
                  <a:lnTo>
                    <a:pt x="58" y="44"/>
                  </a:lnTo>
                  <a:lnTo>
                    <a:pt x="47" y="51"/>
                  </a:lnTo>
                  <a:lnTo>
                    <a:pt x="35" y="59"/>
                  </a:lnTo>
                  <a:lnTo>
                    <a:pt x="19" y="66"/>
                  </a:lnTo>
                  <a:lnTo>
                    <a:pt x="0" y="7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8" name="Freeform 59">
              <a:extLst>
                <a:ext uri="{FF2B5EF4-FFF2-40B4-BE49-F238E27FC236}">
                  <a16:creationId xmlns:a16="http://schemas.microsoft.com/office/drawing/2014/main" id="{28F1A159-4033-4DF6-BDC6-8DB742BDA096}"/>
                </a:ext>
              </a:extLst>
            </p:cNvPr>
            <p:cNvSpPr>
              <a:spLocks/>
            </p:cNvSpPr>
            <p:nvPr/>
          </p:nvSpPr>
          <p:spPr bwMode="auto">
            <a:xfrm>
              <a:off x="5100" y="2853"/>
              <a:ext cx="98" cy="40"/>
            </a:xfrm>
            <a:custGeom>
              <a:avLst/>
              <a:gdLst>
                <a:gd name="T0" fmla="*/ 1 w 195"/>
                <a:gd name="T1" fmla="*/ 0 h 79"/>
                <a:gd name="T2" fmla="*/ 1 w 195"/>
                <a:gd name="T3" fmla="*/ 1 h 79"/>
                <a:gd name="T4" fmla="*/ 1 w 195"/>
                <a:gd name="T5" fmla="*/ 1 h 79"/>
                <a:gd name="T6" fmla="*/ 1 w 195"/>
                <a:gd name="T7" fmla="*/ 1 h 79"/>
                <a:gd name="T8" fmla="*/ 1 w 195"/>
                <a:gd name="T9" fmla="*/ 1 h 79"/>
                <a:gd name="T10" fmla="*/ 1 w 195"/>
                <a:gd name="T11" fmla="*/ 1 h 79"/>
                <a:gd name="T12" fmla="*/ 1 w 195"/>
                <a:gd name="T13" fmla="*/ 1 h 79"/>
                <a:gd name="T14" fmla="*/ 1 w 195"/>
                <a:gd name="T15" fmla="*/ 1 h 79"/>
                <a:gd name="T16" fmla="*/ 0 w 195"/>
                <a:gd name="T17" fmla="*/ 1 h 79"/>
                <a:gd name="T18" fmla="*/ 1 w 195"/>
                <a:gd name="T19" fmla="*/ 1 h 79"/>
                <a:gd name="T20" fmla="*/ 1 w 195"/>
                <a:gd name="T21" fmla="*/ 1 h 79"/>
                <a:gd name="T22" fmla="*/ 1 w 195"/>
                <a:gd name="T23" fmla="*/ 1 h 79"/>
                <a:gd name="T24" fmla="*/ 1 w 195"/>
                <a:gd name="T25" fmla="*/ 1 h 79"/>
                <a:gd name="T26" fmla="*/ 1 w 195"/>
                <a:gd name="T27" fmla="*/ 1 h 79"/>
                <a:gd name="T28" fmla="*/ 1 w 195"/>
                <a:gd name="T29" fmla="*/ 1 h 79"/>
                <a:gd name="T30" fmla="*/ 1 w 195"/>
                <a:gd name="T31" fmla="*/ 1 h 79"/>
                <a:gd name="T32" fmla="*/ 1 w 195"/>
                <a:gd name="T33" fmla="*/ 1 h 79"/>
                <a:gd name="T34" fmla="*/ 1 w 195"/>
                <a:gd name="T35" fmla="*/ 1 h 79"/>
                <a:gd name="T36" fmla="*/ 1 w 195"/>
                <a:gd name="T37" fmla="*/ 1 h 79"/>
                <a:gd name="T38" fmla="*/ 1 w 195"/>
                <a:gd name="T39" fmla="*/ 1 h 79"/>
                <a:gd name="T40" fmla="*/ 1 w 195"/>
                <a:gd name="T41" fmla="*/ 1 h 79"/>
                <a:gd name="T42" fmla="*/ 1 w 195"/>
                <a:gd name="T43" fmla="*/ 1 h 79"/>
                <a:gd name="T44" fmla="*/ 1 w 195"/>
                <a:gd name="T45" fmla="*/ 1 h 79"/>
                <a:gd name="T46" fmla="*/ 1 w 195"/>
                <a:gd name="T47" fmla="*/ 1 h 79"/>
                <a:gd name="T48" fmla="*/ 1 w 195"/>
                <a:gd name="T49" fmla="*/ 1 h 79"/>
                <a:gd name="T50" fmla="*/ 1 w 195"/>
                <a:gd name="T51" fmla="*/ 1 h 79"/>
                <a:gd name="T52" fmla="*/ 1 w 195"/>
                <a:gd name="T53" fmla="*/ 1 h 79"/>
                <a:gd name="T54" fmla="*/ 1 w 195"/>
                <a:gd name="T55" fmla="*/ 1 h 79"/>
                <a:gd name="T56" fmla="*/ 1 w 195"/>
                <a:gd name="T57" fmla="*/ 1 h 79"/>
                <a:gd name="T58" fmla="*/ 1 w 195"/>
                <a:gd name="T59" fmla="*/ 1 h 79"/>
                <a:gd name="T60" fmla="*/ 1 w 195"/>
                <a:gd name="T61" fmla="*/ 1 h 79"/>
                <a:gd name="T62" fmla="*/ 1 w 195"/>
                <a:gd name="T63" fmla="*/ 1 h 79"/>
                <a:gd name="T64" fmla="*/ 1 w 195"/>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5"/>
                <a:gd name="T100" fmla="*/ 0 h 79"/>
                <a:gd name="T101" fmla="*/ 195 w 195"/>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5" h="79">
                  <a:moveTo>
                    <a:pt x="97" y="0"/>
                  </a:moveTo>
                  <a:lnTo>
                    <a:pt x="78" y="1"/>
                  </a:lnTo>
                  <a:lnTo>
                    <a:pt x="59" y="3"/>
                  </a:lnTo>
                  <a:lnTo>
                    <a:pt x="42" y="7"/>
                  </a:lnTo>
                  <a:lnTo>
                    <a:pt x="28" y="11"/>
                  </a:lnTo>
                  <a:lnTo>
                    <a:pt x="17" y="17"/>
                  </a:lnTo>
                  <a:lnTo>
                    <a:pt x="8" y="24"/>
                  </a:lnTo>
                  <a:lnTo>
                    <a:pt x="2" y="31"/>
                  </a:lnTo>
                  <a:lnTo>
                    <a:pt x="0" y="39"/>
                  </a:lnTo>
                  <a:lnTo>
                    <a:pt x="2" y="47"/>
                  </a:lnTo>
                  <a:lnTo>
                    <a:pt x="8" y="54"/>
                  </a:lnTo>
                  <a:lnTo>
                    <a:pt x="17" y="61"/>
                  </a:lnTo>
                  <a:lnTo>
                    <a:pt x="28" y="68"/>
                  </a:lnTo>
                  <a:lnTo>
                    <a:pt x="42" y="72"/>
                  </a:lnTo>
                  <a:lnTo>
                    <a:pt x="59" y="76"/>
                  </a:lnTo>
                  <a:lnTo>
                    <a:pt x="78" y="78"/>
                  </a:lnTo>
                  <a:lnTo>
                    <a:pt x="97" y="79"/>
                  </a:lnTo>
                  <a:lnTo>
                    <a:pt x="117" y="78"/>
                  </a:lnTo>
                  <a:lnTo>
                    <a:pt x="136" y="76"/>
                  </a:lnTo>
                  <a:lnTo>
                    <a:pt x="153" y="72"/>
                  </a:lnTo>
                  <a:lnTo>
                    <a:pt x="167" y="68"/>
                  </a:lnTo>
                  <a:lnTo>
                    <a:pt x="178" y="61"/>
                  </a:lnTo>
                  <a:lnTo>
                    <a:pt x="187" y="54"/>
                  </a:lnTo>
                  <a:lnTo>
                    <a:pt x="193" y="47"/>
                  </a:lnTo>
                  <a:lnTo>
                    <a:pt x="195" y="39"/>
                  </a:lnTo>
                  <a:lnTo>
                    <a:pt x="193" y="31"/>
                  </a:lnTo>
                  <a:lnTo>
                    <a:pt x="187" y="24"/>
                  </a:lnTo>
                  <a:lnTo>
                    <a:pt x="178" y="17"/>
                  </a:lnTo>
                  <a:lnTo>
                    <a:pt x="167" y="11"/>
                  </a:lnTo>
                  <a:lnTo>
                    <a:pt x="153" y="7"/>
                  </a:lnTo>
                  <a:lnTo>
                    <a:pt x="136" y="3"/>
                  </a:lnTo>
                  <a:lnTo>
                    <a:pt x="117" y="1"/>
                  </a:lnTo>
                  <a:lnTo>
                    <a:pt x="97" y="0"/>
                  </a:lnTo>
                  <a:close/>
                </a:path>
              </a:pathLst>
            </a:custGeom>
            <a:solidFill>
              <a:srgbClr val="308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77158" name="Picture 6">
            <a:extLst>
              <a:ext uri="{FF2B5EF4-FFF2-40B4-BE49-F238E27FC236}">
                <a16:creationId xmlns:a16="http://schemas.microsoft.com/office/drawing/2014/main" id="{BF5A69F9-0852-4018-A02A-00B408A6E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87375"/>
            <a:ext cx="1852613"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78784A13-713A-424C-99DF-985675C1BCC9}"/>
              </a:ext>
            </a:extLst>
          </p:cNvPr>
          <p:cNvSpPr/>
          <p:nvPr/>
        </p:nvSpPr>
        <p:spPr>
          <a:xfrm>
            <a:off x="6553200" y="3403600"/>
            <a:ext cx="2128838" cy="1508125"/>
          </a:xfrm>
          <a:prstGeom prst="rect">
            <a:avLst/>
          </a:prstGeom>
        </p:spPr>
        <p:txBody>
          <a:bodyPr lIns="91040" tIns="45520" rIns="91040" bIns="45520">
            <a:spAutoFit/>
          </a:bodyPr>
          <a:lstStyle/>
          <a:p>
            <a:pPr eaLnBrk="1" hangingPunct="1">
              <a:defRPr/>
            </a:pPr>
            <a:r>
              <a:rPr lang="en-US" sz="2300" kern="0" dirty="0">
                <a:solidFill>
                  <a:srgbClr val="000000"/>
                </a:solidFill>
                <a:effectLst>
                  <a:outerShdw blurRad="38100" dist="38100" dir="2700000" algn="tl">
                    <a:srgbClr val="000000">
                      <a:alpha val="43137"/>
                    </a:srgbClr>
                  </a:outerShdw>
                </a:effectLst>
                <a:latin typeface="Arial"/>
              </a:rPr>
              <a:t>Notice particles have settled out in solution.</a:t>
            </a:r>
            <a:endParaRPr lang="en-US" sz="23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5">
            <a:extLst>
              <a:ext uri="{FF2B5EF4-FFF2-40B4-BE49-F238E27FC236}">
                <a16:creationId xmlns:a16="http://schemas.microsoft.com/office/drawing/2014/main" id="{271FB7B6-90CA-4D3B-A8BF-C2261A4F9F3C}"/>
              </a:ext>
            </a:extLst>
          </p:cNvPr>
          <p:cNvSpPr>
            <a:spLocks noGrp="1" noChangeArrowheads="1"/>
          </p:cNvSpPr>
          <p:nvPr>
            <p:ph type="title"/>
          </p:nvPr>
        </p:nvSpPr>
        <p:spPr>
          <a:xfrm>
            <a:off x="1600200" y="0"/>
            <a:ext cx="5943600" cy="762000"/>
          </a:xfrm>
        </p:spPr>
        <p:txBody>
          <a:bodyPr/>
          <a:lstStyle/>
          <a:p>
            <a:pPr marL="1588" indent="12700" algn="ctr" eaLnBrk="1" hangingPunct="1"/>
            <a:r>
              <a:rPr lang="en-US" altLang="en-US"/>
              <a:t>Objectives</a:t>
            </a:r>
          </a:p>
        </p:txBody>
      </p:sp>
      <p:sp>
        <p:nvSpPr>
          <p:cNvPr id="129027" name="Content Placeholder 6">
            <a:extLst>
              <a:ext uri="{FF2B5EF4-FFF2-40B4-BE49-F238E27FC236}">
                <a16:creationId xmlns:a16="http://schemas.microsoft.com/office/drawing/2014/main" id="{95CFEA81-CEDC-4490-9281-F141AE1F960F}"/>
              </a:ext>
            </a:extLst>
          </p:cNvPr>
          <p:cNvSpPr>
            <a:spLocks noGrp="1" noChangeArrowheads="1"/>
          </p:cNvSpPr>
          <p:nvPr>
            <p:ph idx="1"/>
          </p:nvPr>
        </p:nvSpPr>
        <p:spPr>
          <a:xfrm>
            <a:off x="37214" y="990600"/>
            <a:ext cx="9144000" cy="5469762"/>
          </a:xfrm>
        </p:spPr>
        <p:txBody>
          <a:bodyPr lIns="179690" tIns="89843" rIns="179690" bIns="89843"/>
          <a:lstStyle/>
          <a:p>
            <a:pPr lvl="1" eaLnBrk="1" hangingPunct="1"/>
            <a:r>
              <a:rPr lang="en-US" altLang="en-US" sz="2800" dirty="0"/>
              <a:t>Describe how the structure of water accounts for its polarity   </a:t>
            </a:r>
          </a:p>
          <a:p>
            <a:pPr lvl="1" eaLnBrk="1" hangingPunct="1"/>
            <a:r>
              <a:rPr lang="en-US" altLang="en-US" sz="2800" dirty="0">
                <a:solidFill>
                  <a:srgbClr val="FF0000"/>
                </a:solidFill>
              </a:rPr>
              <a:t>Explain why water has unique properties including high surface tension and high boiling point</a:t>
            </a:r>
          </a:p>
          <a:p>
            <a:pPr lvl="1" eaLnBrk="1" hangingPunct="1"/>
            <a:r>
              <a:rPr lang="en-US" altLang="en-US" sz="2800" dirty="0">
                <a:solidFill>
                  <a:srgbClr val="00B050"/>
                </a:solidFill>
              </a:rPr>
              <a:t>Describe the unique role of water as the “universal solvent”</a:t>
            </a:r>
          </a:p>
          <a:p>
            <a:pPr lvl="1" eaLnBrk="1" hangingPunct="1"/>
            <a:r>
              <a:rPr lang="en-US" altLang="en-US" sz="2800" dirty="0">
                <a:solidFill>
                  <a:srgbClr val="0070C0"/>
                </a:solidFill>
              </a:rPr>
              <a:t>Identify factors affecting solubility and the rate at which a substance dissolves</a:t>
            </a:r>
          </a:p>
          <a:p>
            <a:pPr lvl="1" eaLnBrk="1" hangingPunct="1"/>
            <a:r>
              <a:rPr lang="en-US" altLang="en-US" sz="2800" dirty="0"/>
              <a:t>Define solubility and differentiate between saturated, supersaturated, and unsaturated solutions</a:t>
            </a:r>
          </a:p>
          <a:p>
            <a:pPr lvl="1" eaLnBrk="1" hangingPunct="1"/>
            <a:endParaRPr lang="en-US" altLang="en-US" sz="2300" dirty="0"/>
          </a:p>
          <a:p>
            <a:pPr lvl="1" eaLnBrk="1" hangingPunct="1"/>
            <a:endParaRPr lang="en-US" altLang="en-US" sz="2300" dirty="0"/>
          </a:p>
          <a:p>
            <a:pPr lvl="1" eaLnBrk="1" hangingPunct="1"/>
            <a:endParaRPr lang="en-US" altLang="en-US" sz="2300" dirty="0"/>
          </a:p>
        </p:txBody>
      </p:sp>
      <p:pic>
        <p:nvPicPr>
          <p:cNvPr id="129028" name="Picture 8" descr="lesson_summary-01.eps">
            <a:extLst>
              <a:ext uri="{FF2B5EF4-FFF2-40B4-BE49-F238E27FC236}">
                <a16:creationId xmlns:a16="http://schemas.microsoft.com/office/drawing/2014/main" id="{2C37DEB7-721D-477B-B9E2-5081A9F600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863"/>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29" name="Group 9">
            <a:extLst>
              <a:ext uri="{FF2B5EF4-FFF2-40B4-BE49-F238E27FC236}">
                <a16:creationId xmlns:a16="http://schemas.microsoft.com/office/drawing/2014/main" id="{A21AD607-5415-4523-8897-04EF73AE2F6C}"/>
              </a:ext>
            </a:extLst>
          </p:cNvPr>
          <p:cNvGrpSpPr>
            <a:grpSpLocks noChangeAspect="1"/>
          </p:cNvGrpSpPr>
          <p:nvPr/>
        </p:nvGrpSpPr>
        <p:grpSpPr bwMode="auto">
          <a:xfrm>
            <a:off x="8426450" y="112713"/>
            <a:ext cx="490538" cy="812800"/>
            <a:chOff x="611981" y="1262063"/>
            <a:chExt cx="902494" cy="959643"/>
          </a:xfrm>
        </p:grpSpPr>
        <p:sp>
          <p:nvSpPr>
            <p:cNvPr id="129030" name="Rectangle 10">
              <a:extLst>
                <a:ext uri="{FF2B5EF4-FFF2-40B4-BE49-F238E27FC236}">
                  <a16:creationId xmlns:a16="http://schemas.microsoft.com/office/drawing/2014/main" id="{F175AEF0-2518-4795-BD88-91C92A1644A2}"/>
                </a:ext>
              </a:extLst>
            </p:cNvPr>
            <p:cNvSpPr>
              <a:spLocks noChangeArrowheads="1"/>
            </p:cNvSpPr>
            <p:nvPr/>
          </p:nvSpPr>
          <p:spPr bwMode="auto">
            <a:xfrm>
              <a:off x="611981" y="1262063"/>
              <a:ext cx="902494" cy="9596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893888">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42950" indent="-285750" defTabSz="1893888">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defTabSz="189388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defTabSz="18938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893888">
                <a:lnSpc>
                  <a:spcPct val="115000"/>
                </a:lnSpc>
                <a:spcBef>
                  <a:spcPct val="20000"/>
                </a:spcBef>
                <a:buChar char="»"/>
                <a:defRPr sz="2100">
                  <a:solidFill>
                    <a:srgbClr val="000000"/>
                  </a:solidFill>
                  <a:latin typeface="Arial" panose="020B0604020202020204" pitchFamily="34" charset="0"/>
                </a:defRPr>
              </a:lvl5pPr>
              <a:lvl6pPr marL="25146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a:p>
          </p:txBody>
        </p:sp>
        <p:grpSp>
          <p:nvGrpSpPr>
            <p:cNvPr id="129031" name="Group 6">
              <a:extLst>
                <a:ext uri="{FF2B5EF4-FFF2-40B4-BE49-F238E27FC236}">
                  <a16:creationId xmlns:a16="http://schemas.microsoft.com/office/drawing/2014/main" id="{7547BB31-B139-411C-9783-97C29B2B5B20}"/>
                </a:ext>
              </a:extLst>
            </p:cNvPr>
            <p:cNvGrpSpPr>
              <a:grpSpLocks noChangeAspect="1"/>
            </p:cNvGrpSpPr>
            <p:nvPr/>
          </p:nvGrpSpPr>
          <p:grpSpPr bwMode="auto">
            <a:xfrm>
              <a:off x="633982" y="1282430"/>
              <a:ext cx="858515" cy="918842"/>
              <a:chOff x="1439" y="765"/>
              <a:chExt cx="185" cy="198"/>
            </a:xfrm>
          </p:grpSpPr>
          <p:sp>
            <p:nvSpPr>
              <p:cNvPr id="129032" name="Freeform 8">
                <a:extLst>
                  <a:ext uri="{FF2B5EF4-FFF2-40B4-BE49-F238E27FC236}">
                    <a16:creationId xmlns:a16="http://schemas.microsoft.com/office/drawing/2014/main" id="{2DDD78A7-67B2-4478-B2EF-3F41DFADC35D}"/>
                  </a:ext>
                </a:extLst>
              </p:cNvPr>
              <p:cNvSpPr>
                <a:spLocks/>
              </p:cNvSpPr>
              <p:nvPr/>
            </p:nvSpPr>
            <p:spPr bwMode="auto">
              <a:xfrm>
                <a:off x="1439" y="824"/>
                <a:ext cx="185" cy="139"/>
              </a:xfrm>
              <a:custGeom>
                <a:avLst/>
                <a:gdLst>
                  <a:gd name="T0" fmla="*/ 0 w 3142"/>
                  <a:gd name="T1" fmla="*/ 0 h 2361"/>
                  <a:gd name="T2" fmla="*/ 0 w 3142"/>
                  <a:gd name="T3" fmla="*/ 0 h 2361"/>
                  <a:gd name="T4" fmla="*/ 0 w 3142"/>
                  <a:gd name="T5" fmla="*/ 0 h 2361"/>
                  <a:gd name="T6" fmla="*/ 0 w 3142"/>
                  <a:gd name="T7" fmla="*/ 0 h 2361"/>
                  <a:gd name="T8" fmla="*/ 0 w 3142"/>
                  <a:gd name="T9" fmla="*/ 0 h 2361"/>
                  <a:gd name="T10" fmla="*/ 0 w 3142"/>
                  <a:gd name="T11" fmla="*/ 0 h 2361"/>
                  <a:gd name="T12" fmla="*/ 0 w 3142"/>
                  <a:gd name="T13" fmla="*/ 0 h 2361"/>
                  <a:gd name="T14" fmla="*/ 0 w 3142"/>
                  <a:gd name="T15" fmla="*/ 0 h 2361"/>
                  <a:gd name="T16" fmla="*/ 0 w 3142"/>
                  <a:gd name="T17" fmla="*/ 0 h 2361"/>
                  <a:gd name="T18" fmla="*/ 0 w 3142"/>
                  <a:gd name="T19" fmla="*/ 0 h 2361"/>
                  <a:gd name="T20" fmla="*/ 0 w 3142"/>
                  <a:gd name="T21" fmla="*/ 0 h 2361"/>
                  <a:gd name="T22" fmla="*/ 0 w 3142"/>
                  <a:gd name="T23" fmla="*/ 0 h 2361"/>
                  <a:gd name="T24" fmla="*/ 0 w 3142"/>
                  <a:gd name="T25" fmla="*/ 0 h 2361"/>
                  <a:gd name="T26" fmla="*/ 0 w 3142"/>
                  <a:gd name="T27" fmla="*/ 0 h 2361"/>
                  <a:gd name="T28" fmla="*/ 0 w 3142"/>
                  <a:gd name="T29" fmla="*/ 0 h 2361"/>
                  <a:gd name="T30" fmla="*/ 0 w 3142"/>
                  <a:gd name="T31" fmla="*/ 0 h 2361"/>
                  <a:gd name="T32" fmla="*/ 0 w 3142"/>
                  <a:gd name="T33" fmla="*/ 0 h 2361"/>
                  <a:gd name="T34" fmla="*/ 0 w 3142"/>
                  <a:gd name="T35" fmla="*/ 0 h 2361"/>
                  <a:gd name="T36" fmla="*/ 0 w 3142"/>
                  <a:gd name="T37" fmla="*/ 0 h 2361"/>
                  <a:gd name="T38" fmla="*/ 0 w 3142"/>
                  <a:gd name="T39" fmla="*/ 0 h 2361"/>
                  <a:gd name="T40" fmla="*/ 0 w 3142"/>
                  <a:gd name="T41" fmla="*/ 0 h 2361"/>
                  <a:gd name="T42" fmla="*/ 0 w 3142"/>
                  <a:gd name="T43" fmla="*/ 0 h 2361"/>
                  <a:gd name="T44" fmla="*/ 0 w 3142"/>
                  <a:gd name="T45" fmla="*/ 0 h 2361"/>
                  <a:gd name="T46" fmla="*/ 0 w 3142"/>
                  <a:gd name="T47" fmla="*/ 0 h 2361"/>
                  <a:gd name="T48" fmla="*/ 0 w 3142"/>
                  <a:gd name="T49" fmla="*/ 0 h 2361"/>
                  <a:gd name="T50" fmla="*/ 0 w 3142"/>
                  <a:gd name="T51" fmla="*/ 0 h 2361"/>
                  <a:gd name="T52" fmla="*/ 0 w 3142"/>
                  <a:gd name="T53" fmla="*/ 0 h 2361"/>
                  <a:gd name="T54" fmla="*/ 0 w 3142"/>
                  <a:gd name="T55" fmla="*/ 0 h 2361"/>
                  <a:gd name="T56" fmla="*/ 0 w 3142"/>
                  <a:gd name="T57" fmla="*/ 0 h 2361"/>
                  <a:gd name="T58" fmla="*/ 0 w 3142"/>
                  <a:gd name="T59" fmla="*/ 0 h 2361"/>
                  <a:gd name="T60" fmla="*/ 0 w 3142"/>
                  <a:gd name="T61" fmla="*/ 0 h 2361"/>
                  <a:gd name="T62" fmla="*/ 0 w 3142"/>
                  <a:gd name="T63" fmla="*/ 0 h 2361"/>
                  <a:gd name="T64" fmla="*/ 0 w 3142"/>
                  <a:gd name="T65" fmla="*/ 0 h 2361"/>
                  <a:gd name="T66" fmla="*/ 0 w 3142"/>
                  <a:gd name="T67" fmla="*/ 0 h 2361"/>
                  <a:gd name="T68" fmla="*/ 0 w 3142"/>
                  <a:gd name="T69" fmla="*/ 0 h 2361"/>
                  <a:gd name="T70" fmla="*/ 0 w 3142"/>
                  <a:gd name="T71" fmla="*/ 0 h 2361"/>
                  <a:gd name="T72" fmla="*/ 0 w 3142"/>
                  <a:gd name="T73" fmla="*/ 0 h 2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4" name="Freeform 9">
                <a:extLst>
                  <a:ext uri="{FF2B5EF4-FFF2-40B4-BE49-F238E27FC236}">
                    <a16:creationId xmlns:a16="http://schemas.microsoft.com/office/drawing/2014/main" id="{A30618DD-F11F-4165-8F8C-CD570809BB80}"/>
                  </a:ext>
                </a:extLst>
              </p:cNvPr>
              <p:cNvSpPr>
                <a:spLocks noEditPoints="1"/>
              </p:cNvSpPr>
              <p:nvPr/>
            </p:nvSpPr>
            <p:spPr bwMode="auto">
              <a:xfrm>
                <a:off x="1439" y="777"/>
                <a:ext cx="183"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29034" name="Freeform 10">
                <a:extLst>
                  <a:ext uri="{FF2B5EF4-FFF2-40B4-BE49-F238E27FC236}">
                    <a16:creationId xmlns:a16="http://schemas.microsoft.com/office/drawing/2014/main" id="{03125466-2FFB-47CF-938E-77359BB6CC2C}"/>
                  </a:ext>
                </a:extLst>
              </p:cNvPr>
              <p:cNvSpPr>
                <a:spLocks/>
              </p:cNvSpPr>
              <p:nvPr/>
            </p:nvSpPr>
            <p:spPr bwMode="auto">
              <a:xfrm>
                <a:off x="1480" y="769"/>
                <a:ext cx="104" cy="16"/>
              </a:xfrm>
              <a:custGeom>
                <a:avLst/>
                <a:gdLst>
                  <a:gd name="T0" fmla="*/ 0 w 1768"/>
                  <a:gd name="T1" fmla="*/ 0 h 270"/>
                  <a:gd name="T2" fmla="*/ 0 w 1768"/>
                  <a:gd name="T3" fmla="*/ 0 h 270"/>
                  <a:gd name="T4" fmla="*/ 0 w 1768"/>
                  <a:gd name="T5" fmla="*/ 0 h 270"/>
                  <a:gd name="T6" fmla="*/ 0 w 1768"/>
                  <a:gd name="T7" fmla="*/ 0 h 270"/>
                  <a:gd name="T8" fmla="*/ 0 w 1768"/>
                  <a:gd name="T9" fmla="*/ 0 h 270"/>
                  <a:gd name="T10" fmla="*/ 0 w 1768"/>
                  <a:gd name="T11" fmla="*/ 0 h 270"/>
                  <a:gd name="T12" fmla="*/ 0 w 1768"/>
                  <a:gd name="T13" fmla="*/ 0 h 270"/>
                  <a:gd name="T14" fmla="*/ 0 w 1768"/>
                  <a:gd name="T15" fmla="*/ 0 h 270"/>
                  <a:gd name="T16" fmla="*/ 0 w 1768"/>
                  <a:gd name="T17" fmla="*/ 0 h 270"/>
                  <a:gd name="T18" fmla="*/ 0 w 1768"/>
                  <a:gd name="T19" fmla="*/ 0 h 270"/>
                  <a:gd name="T20" fmla="*/ 0 w 1768"/>
                  <a:gd name="T21" fmla="*/ 0 h 270"/>
                  <a:gd name="T22" fmla="*/ 0 w 1768"/>
                  <a:gd name="T23" fmla="*/ 0 h 270"/>
                  <a:gd name="T24" fmla="*/ 0 w 1768"/>
                  <a:gd name="T25" fmla="*/ 0 h 270"/>
                  <a:gd name="T26" fmla="*/ 0 w 1768"/>
                  <a:gd name="T27" fmla="*/ 0 h 270"/>
                  <a:gd name="T28" fmla="*/ 0 w 1768"/>
                  <a:gd name="T29" fmla="*/ 0 h 270"/>
                  <a:gd name="T30" fmla="*/ 0 w 1768"/>
                  <a:gd name="T31" fmla="*/ 0 h 270"/>
                  <a:gd name="T32" fmla="*/ 0 w 1768"/>
                  <a:gd name="T33" fmla="*/ 0 h 270"/>
                  <a:gd name="T34" fmla="*/ 0 w 1768"/>
                  <a:gd name="T35" fmla="*/ 0 h 270"/>
                  <a:gd name="T36" fmla="*/ 0 w 1768"/>
                  <a:gd name="T37" fmla="*/ 0 h 270"/>
                  <a:gd name="T38" fmla="*/ 0 w 1768"/>
                  <a:gd name="T39" fmla="*/ 0 h 270"/>
                  <a:gd name="T40" fmla="*/ 0 w 1768"/>
                  <a:gd name="T41" fmla="*/ 0 h 270"/>
                  <a:gd name="T42" fmla="*/ 0 w 1768"/>
                  <a:gd name="T43" fmla="*/ 0 h 270"/>
                  <a:gd name="T44" fmla="*/ 0 w 1768"/>
                  <a:gd name="T45" fmla="*/ 0 h 270"/>
                  <a:gd name="T46" fmla="*/ 0 w 1768"/>
                  <a:gd name="T47" fmla="*/ 0 h 270"/>
                  <a:gd name="T48" fmla="*/ 0 w 1768"/>
                  <a:gd name="T49" fmla="*/ 0 h 270"/>
                  <a:gd name="T50" fmla="*/ 0 w 1768"/>
                  <a:gd name="T51" fmla="*/ 0 h 270"/>
                  <a:gd name="T52" fmla="*/ 0 w 1768"/>
                  <a:gd name="T53" fmla="*/ 0 h 270"/>
                  <a:gd name="T54" fmla="*/ 0 w 1768"/>
                  <a:gd name="T55" fmla="*/ 0 h 270"/>
                  <a:gd name="T56" fmla="*/ 0 w 1768"/>
                  <a:gd name="T57" fmla="*/ 0 h 270"/>
                  <a:gd name="T58" fmla="*/ 0 w 1768"/>
                  <a:gd name="T59" fmla="*/ 0 h 270"/>
                  <a:gd name="T60" fmla="*/ 0 w 1768"/>
                  <a:gd name="T61" fmla="*/ 0 h 270"/>
                  <a:gd name="T62" fmla="*/ 0 w 1768"/>
                  <a:gd name="T63" fmla="*/ 0 h 270"/>
                  <a:gd name="T64" fmla="*/ 0 w 1768"/>
                  <a:gd name="T65" fmla="*/ 0 h 270"/>
                  <a:gd name="T66" fmla="*/ 0 w 1768"/>
                  <a:gd name="T67" fmla="*/ 0 h 270"/>
                  <a:gd name="T68" fmla="*/ 0 w 1768"/>
                  <a:gd name="T69" fmla="*/ 0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a:lstStyle/>
              <a:p>
                <a:endParaRPr lang="en-US"/>
              </a:p>
            </p:txBody>
          </p:sp>
          <p:sp>
            <p:nvSpPr>
              <p:cNvPr id="16" name="Freeform 11">
                <a:extLst>
                  <a:ext uri="{FF2B5EF4-FFF2-40B4-BE49-F238E27FC236}">
                    <a16:creationId xmlns:a16="http://schemas.microsoft.com/office/drawing/2014/main" id="{F1B25BE8-4909-4521-A0A2-C6D84CE24C83}"/>
                  </a:ext>
                </a:extLst>
              </p:cNvPr>
              <p:cNvSpPr>
                <a:spLocks noEditPoints="1"/>
              </p:cNvSpPr>
              <p:nvPr/>
            </p:nvSpPr>
            <p:spPr bwMode="auto">
              <a:xfrm>
                <a:off x="1476" y="765"/>
                <a:ext cx="110"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7" name="Freeform 12">
                <a:extLst>
                  <a:ext uri="{FF2B5EF4-FFF2-40B4-BE49-F238E27FC236}">
                    <a16:creationId xmlns:a16="http://schemas.microsoft.com/office/drawing/2014/main" id="{9C81E46A-1A7A-47FA-97A3-3ECB1334EDCC}"/>
                  </a:ext>
                </a:extLst>
              </p:cNvPr>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8" name="Freeform 13">
                <a:extLst>
                  <a:ext uri="{FF2B5EF4-FFF2-40B4-BE49-F238E27FC236}">
                    <a16:creationId xmlns:a16="http://schemas.microsoft.com/office/drawing/2014/main" id="{6D2FF732-C4EF-4DE7-937D-C1ECA8DFC61B}"/>
                  </a:ext>
                </a:extLst>
              </p:cNvPr>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9" name="Freeform 14">
                <a:extLst>
                  <a:ext uri="{FF2B5EF4-FFF2-40B4-BE49-F238E27FC236}">
                    <a16:creationId xmlns:a16="http://schemas.microsoft.com/office/drawing/2014/main" id="{049C2286-BF63-45EC-8B9E-C06936B6A957}"/>
                  </a:ext>
                </a:extLst>
              </p:cNvPr>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gr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a:extLst>
              <a:ext uri="{FF2B5EF4-FFF2-40B4-BE49-F238E27FC236}">
                <a16:creationId xmlns:a16="http://schemas.microsoft.com/office/drawing/2014/main" id="{30A6C913-168C-44AD-8037-78940F80B7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01" t="3960" r="3940" b="4950"/>
          <a:stretch>
            <a:fillRect/>
          </a:stretch>
        </p:blipFill>
        <p:spPr>
          <a:xfrm>
            <a:off x="19050" y="4271963"/>
            <a:ext cx="7085013" cy="2586037"/>
          </a:xfrm>
          <a:noFill/>
        </p:spPr>
      </p:pic>
      <p:sp>
        <p:nvSpPr>
          <p:cNvPr id="6" name="Content Placeholder 2">
            <a:extLst>
              <a:ext uri="{FF2B5EF4-FFF2-40B4-BE49-F238E27FC236}">
                <a16:creationId xmlns:a16="http://schemas.microsoft.com/office/drawing/2014/main" id="{32DB37BE-2B19-4514-9B76-7FE5F65787E5}"/>
              </a:ext>
            </a:extLst>
          </p:cNvPr>
          <p:cNvSpPr txBox="1">
            <a:spLocks/>
          </p:cNvSpPr>
          <p:nvPr/>
        </p:nvSpPr>
        <p:spPr bwMode="auto">
          <a:xfrm>
            <a:off x="211138" y="1219200"/>
            <a:ext cx="7104062" cy="990600"/>
          </a:xfrm>
          <a:prstGeom prst="rect">
            <a:avLst/>
          </a:prstGeom>
          <a:noFill/>
          <a:ln w="9525">
            <a:noFill/>
            <a:miter lim="800000"/>
            <a:headEnd/>
            <a:tailEnd/>
          </a:ln>
        </p:spPr>
        <p:txBody>
          <a:bodyPr lIns="89843" tIns="44921" rIns="89843" bIns="44921"/>
          <a:lstStyle/>
          <a:p>
            <a:pPr marL="336985" indent="-336985">
              <a:spcBef>
                <a:spcPct val="20000"/>
              </a:spcBef>
              <a:defRPr/>
            </a:pPr>
            <a:r>
              <a:rPr lang="en-US" sz="6100" kern="0" dirty="0">
                <a:latin typeface="+mn-lt"/>
              </a:rPr>
              <a:t>Super Saturated</a:t>
            </a:r>
          </a:p>
        </p:txBody>
      </p:sp>
      <p:sp>
        <p:nvSpPr>
          <p:cNvPr id="7" name="Rectangle 6">
            <a:extLst>
              <a:ext uri="{FF2B5EF4-FFF2-40B4-BE49-F238E27FC236}">
                <a16:creationId xmlns:a16="http://schemas.microsoft.com/office/drawing/2014/main" id="{A24C5E4D-2984-45A4-B6B5-28C453279F73}"/>
              </a:ext>
            </a:extLst>
          </p:cNvPr>
          <p:cNvSpPr/>
          <p:nvPr/>
        </p:nvSpPr>
        <p:spPr>
          <a:xfrm>
            <a:off x="30163" y="2330450"/>
            <a:ext cx="7086600" cy="1860550"/>
          </a:xfrm>
          <a:prstGeom prst="rect">
            <a:avLst/>
          </a:prstGeom>
          <a:solidFill>
            <a:srgbClr val="FF0000"/>
          </a:solidFill>
        </p:spPr>
        <p:txBody>
          <a:bodyPr lIns="89843" tIns="44921" rIns="89843" bIns="44921">
            <a:spAutoFit/>
          </a:bodyPr>
          <a:lstStyle/>
          <a:p>
            <a:pPr algn="ctr">
              <a:defRPr/>
            </a:pPr>
            <a:r>
              <a:rPr lang="en-US" sz="2700" dirty="0">
                <a:solidFill>
                  <a:schemeClr val="accent3"/>
                </a:solidFill>
                <a:effectLst>
                  <a:outerShdw blurRad="38100" dist="38100" dir="2700000" algn="tl">
                    <a:srgbClr val="000000">
                      <a:alpha val="43137"/>
                    </a:srgbClr>
                  </a:outerShdw>
                </a:effectLst>
                <a:latin typeface="Arial" charset="0"/>
              </a:rPr>
              <a:t>When the solvent holds more solute than is normally possible at that temperature by</a:t>
            </a:r>
            <a:r>
              <a:rPr lang="en-US" sz="2800" dirty="0">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heating gently and stirring the excess solute into the solution until the solute dissolves. Allow the solution to cool slowly without disturbing it. [e.g. hand warmers]</a:t>
            </a:r>
          </a:p>
        </p:txBody>
      </p:sp>
      <p:sp>
        <p:nvSpPr>
          <p:cNvPr id="178181" name="Title 1">
            <a:extLst>
              <a:ext uri="{FF2B5EF4-FFF2-40B4-BE49-F238E27FC236}">
                <a16:creationId xmlns:a16="http://schemas.microsoft.com/office/drawing/2014/main" id="{39D55C98-A444-4D92-9E73-6FE59A73E9BE}"/>
              </a:ext>
            </a:extLst>
          </p:cNvPr>
          <p:cNvSpPr txBox="1">
            <a:spLocks/>
          </p:cNvSpPr>
          <p:nvPr/>
        </p:nvSpPr>
        <p:spPr bwMode="auto">
          <a:xfrm>
            <a:off x="180975" y="-39688"/>
            <a:ext cx="5638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rgbClr val="FFFF00"/>
                </a:solidFill>
              </a:rPr>
              <a:t>Types of Solutions</a:t>
            </a:r>
          </a:p>
        </p:txBody>
      </p:sp>
      <p:pic>
        <p:nvPicPr>
          <p:cNvPr id="25" name="Picture 2" descr="File:Rock-Candy-Sticks.jpg">
            <a:extLst>
              <a:ext uri="{FF2B5EF4-FFF2-40B4-BE49-F238E27FC236}">
                <a16:creationId xmlns:a16="http://schemas.microsoft.com/office/drawing/2014/main" id="{B18858B0-ED27-4356-95A9-75ECDDA80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725" y="2270125"/>
            <a:ext cx="19462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3" name="Picture 55">
            <a:extLst>
              <a:ext uri="{FF2B5EF4-FFF2-40B4-BE49-F238E27FC236}">
                <a16:creationId xmlns:a16="http://schemas.microsoft.com/office/drawing/2014/main" id="{0D43AC6C-693C-440B-9653-758828302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838" y="0"/>
            <a:ext cx="1654175"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BEC6B0B5-FF9C-4F01-B399-977E7F6E568D}"/>
              </a:ext>
            </a:extLst>
          </p:cNvPr>
          <p:cNvSpPr/>
          <p:nvPr/>
        </p:nvSpPr>
        <p:spPr>
          <a:xfrm>
            <a:off x="7710488" y="76200"/>
            <a:ext cx="1433512" cy="1862138"/>
          </a:xfrm>
          <a:prstGeom prst="rect">
            <a:avLst/>
          </a:prstGeom>
        </p:spPr>
        <p:txBody>
          <a:bodyPr lIns="91040" tIns="45520" rIns="91040" bIns="45520">
            <a:spAutoFit/>
          </a:bodyPr>
          <a:lstStyle/>
          <a:p>
            <a:pPr eaLnBrk="1" hangingPunct="1">
              <a:defRPr/>
            </a:pPr>
            <a:r>
              <a:rPr lang="en-US" sz="2300" kern="0" dirty="0">
                <a:solidFill>
                  <a:srgbClr val="000000"/>
                </a:solidFill>
                <a:latin typeface="Arial"/>
              </a:rPr>
              <a:t>No particles have settled out.</a:t>
            </a: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2000"/>
                                        <p:tgtEl>
                                          <p:spTgt spid="7"/>
                                        </p:tgtEl>
                                      </p:cBhvr>
                                    </p:animEffect>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a:extLst>
              <a:ext uri="{FF2B5EF4-FFF2-40B4-BE49-F238E27FC236}">
                <a16:creationId xmlns:a16="http://schemas.microsoft.com/office/drawing/2014/main" id="{BC87C7C6-4AF2-431C-A9E5-C25077A323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01" t="3960" r="3940" b="4950"/>
          <a:stretch>
            <a:fillRect/>
          </a:stretch>
        </p:blipFill>
        <p:spPr>
          <a:xfrm>
            <a:off x="1143000" y="2667000"/>
            <a:ext cx="6911975" cy="2522538"/>
          </a:xfrm>
          <a:noFill/>
        </p:spPr>
      </p:pic>
      <p:sp>
        <p:nvSpPr>
          <p:cNvPr id="6" name="Content Placeholder 2">
            <a:extLst>
              <a:ext uri="{FF2B5EF4-FFF2-40B4-BE49-F238E27FC236}">
                <a16:creationId xmlns:a16="http://schemas.microsoft.com/office/drawing/2014/main" id="{CF7792D7-8B95-43E3-948B-F82921265138}"/>
              </a:ext>
            </a:extLst>
          </p:cNvPr>
          <p:cNvSpPr txBox="1">
            <a:spLocks/>
          </p:cNvSpPr>
          <p:nvPr/>
        </p:nvSpPr>
        <p:spPr bwMode="auto">
          <a:xfrm>
            <a:off x="533400" y="0"/>
            <a:ext cx="8077200" cy="990600"/>
          </a:xfrm>
          <a:prstGeom prst="rect">
            <a:avLst/>
          </a:prstGeom>
          <a:solidFill>
            <a:schemeClr val="accent2"/>
          </a:solidFill>
          <a:ln w="9525">
            <a:noFill/>
            <a:miter lim="800000"/>
            <a:headEnd/>
            <a:tailEnd/>
          </a:ln>
        </p:spPr>
        <p:txBody>
          <a:bodyPr lIns="89843" tIns="44921" rIns="89843" bIns="44921"/>
          <a:lstStyle/>
          <a:p>
            <a:pPr marL="336985" indent="-336985" algn="ctr">
              <a:spcBef>
                <a:spcPct val="20000"/>
              </a:spcBef>
              <a:defRPr/>
            </a:pPr>
            <a:r>
              <a:rPr lang="en-US" sz="6100" kern="0" dirty="0">
                <a:solidFill>
                  <a:srgbClr val="FFFF00"/>
                </a:solidFill>
                <a:latin typeface="+mn-lt"/>
              </a:rPr>
              <a:t>Seeding </a:t>
            </a:r>
            <a:r>
              <a:rPr lang="en-US" sz="2800" kern="0" dirty="0">
                <a:solidFill>
                  <a:srgbClr val="FFFF00"/>
                </a:solidFill>
                <a:latin typeface="+mn-lt"/>
              </a:rPr>
              <a:t>a Super Saturated Solution</a:t>
            </a:r>
          </a:p>
        </p:txBody>
      </p:sp>
      <p:sp>
        <p:nvSpPr>
          <p:cNvPr id="7" name="Rectangle 6">
            <a:extLst>
              <a:ext uri="{FF2B5EF4-FFF2-40B4-BE49-F238E27FC236}">
                <a16:creationId xmlns:a16="http://schemas.microsoft.com/office/drawing/2014/main" id="{B20F4350-D7DE-4150-9041-0CDD186455C7}"/>
              </a:ext>
            </a:extLst>
          </p:cNvPr>
          <p:cNvSpPr/>
          <p:nvPr/>
        </p:nvSpPr>
        <p:spPr>
          <a:xfrm>
            <a:off x="838200" y="1143000"/>
            <a:ext cx="7543800" cy="1336675"/>
          </a:xfrm>
          <a:prstGeom prst="rect">
            <a:avLst/>
          </a:prstGeom>
          <a:solidFill>
            <a:srgbClr val="FF0000"/>
          </a:solidFill>
        </p:spPr>
        <p:txBody>
          <a:bodyPr lIns="89843" tIns="44921" rIns="89843" bIns="44921">
            <a:spAutoFit/>
          </a:bodyPr>
          <a:lstStyle/>
          <a:p>
            <a:pPr eaLnBrk="1" hangingPunct="1">
              <a:defRPr/>
            </a:pPr>
            <a:r>
              <a:rPr lang="en-US" sz="2700" dirty="0">
                <a:solidFill>
                  <a:schemeClr val="accent3"/>
                </a:solidFill>
                <a:latin typeface="Arial" charset="0"/>
              </a:rPr>
              <a:t>These solutions are </a:t>
            </a:r>
            <a:r>
              <a:rPr lang="en-US" sz="2700" dirty="0">
                <a:solidFill>
                  <a:srgbClr val="FFFF00"/>
                </a:solidFill>
                <a:effectLst>
                  <a:outerShdw blurRad="38100" dist="38100" dir="2700000" algn="tl">
                    <a:srgbClr val="000000">
                      <a:alpha val="43137"/>
                    </a:srgbClr>
                  </a:outerShdw>
                </a:effectLst>
                <a:latin typeface="Arial" charset="0"/>
              </a:rPr>
              <a:t>unstable</a:t>
            </a:r>
            <a:r>
              <a:rPr lang="en-US" sz="2700" dirty="0">
                <a:solidFill>
                  <a:schemeClr val="accent3"/>
                </a:solidFill>
                <a:latin typeface="Arial" charset="0"/>
              </a:rPr>
              <a:t>; crystallization can usually be stimulated by adding a “</a:t>
            </a:r>
            <a:r>
              <a:rPr lang="en-US" sz="2700" dirty="0">
                <a:solidFill>
                  <a:srgbClr val="00B0F0"/>
                </a:solidFill>
                <a:effectLst>
                  <a:outerShdw blurRad="38100" dist="38100" dir="2700000" algn="tl">
                    <a:srgbClr val="000000">
                      <a:alpha val="43137"/>
                    </a:srgbClr>
                  </a:outerShdw>
                </a:effectLst>
                <a:latin typeface="Arial" charset="0"/>
              </a:rPr>
              <a:t>seed</a:t>
            </a:r>
            <a:r>
              <a:rPr lang="en-US" sz="2700" dirty="0">
                <a:solidFill>
                  <a:schemeClr val="accent3"/>
                </a:solidFill>
                <a:effectLst>
                  <a:outerShdw blurRad="38100" dist="38100" dir="2700000" algn="tl">
                    <a:srgbClr val="000000">
                      <a:alpha val="43137"/>
                    </a:srgbClr>
                  </a:outerShdw>
                </a:effectLst>
                <a:latin typeface="Arial" charset="0"/>
              </a:rPr>
              <a:t> </a:t>
            </a:r>
            <a:r>
              <a:rPr lang="en-US" sz="2700" dirty="0">
                <a:solidFill>
                  <a:srgbClr val="00B0F0"/>
                </a:solidFill>
                <a:effectLst>
                  <a:outerShdw blurRad="38100" dist="38100" dir="2700000" algn="tl">
                    <a:srgbClr val="000000">
                      <a:alpha val="43137"/>
                    </a:srgbClr>
                  </a:outerShdw>
                </a:effectLst>
                <a:latin typeface="Arial" charset="0"/>
              </a:rPr>
              <a:t>crystal</a:t>
            </a:r>
            <a:r>
              <a:rPr lang="en-US" sz="2700" dirty="0">
                <a:solidFill>
                  <a:schemeClr val="accent3"/>
                </a:solidFill>
                <a:latin typeface="Arial" charset="0"/>
              </a:rPr>
              <a:t>” or scratching the side of the flask or agitation.</a:t>
            </a:r>
          </a:p>
        </p:txBody>
      </p:sp>
      <p:sp>
        <p:nvSpPr>
          <p:cNvPr id="9" name="Right Arrow 8">
            <a:extLst>
              <a:ext uri="{FF2B5EF4-FFF2-40B4-BE49-F238E27FC236}">
                <a16:creationId xmlns:a16="http://schemas.microsoft.com/office/drawing/2014/main" id="{1546EA6C-FBAA-419B-9354-02F913591AA1}"/>
              </a:ext>
            </a:extLst>
          </p:cNvPr>
          <p:cNvSpPr/>
          <p:nvPr/>
        </p:nvSpPr>
        <p:spPr>
          <a:xfrm>
            <a:off x="5562600" y="41148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Right Arrow 9">
            <a:extLst>
              <a:ext uri="{FF2B5EF4-FFF2-40B4-BE49-F238E27FC236}">
                <a16:creationId xmlns:a16="http://schemas.microsoft.com/office/drawing/2014/main" id="{77B30025-6DC9-416C-83B6-F1C590B2825B}"/>
              </a:ext>
            </a:extLst>
          </p:cNvPr>
          <p:cNvSpPr/>
          <p:nvPr/>
        </p:nvSpPr>
        <p:spPr>
          <a:xfrm>
            <a:off x="2895600" y="4170363"/>
            <a:ext cx="10287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2" name="Rectangle 1">
            <a:extLst>
              <a:ext uri="{FF2B5EF4-FFF2-40B4-BE49-F238E27FC236}">
                <a16:creationId xmlns:a16="http://schemas.microsoft.com/office/drawing/2014/main" id="{B5A61D93-852B-41AC-A687-140164486D5C}"/>
              </a:ext>
            </a:extLst>
          </p:cNvPr>
          <p:cNvSpPr/>
          <p:nvPr/>
        </p:nvSpPr>
        <p:spPr>
          <a:xfrm>
            <a:off x="457200" y="5484813"/>
            <a:ext cx="8229600" cy="1058862"/>
          </a:xfrm>
          <a:prstGeom prst="rect">
            <a:avLst/>
          </a:prstGeom>
          <a:solidFill>
            <a:schemeClr val="accent6">
              <a:lumMod val="20000"/>
              <a:lumOff val="80000"/>
            </a:schemeClr>
          </a:solidFill>
        </p:spPr>
        <p:txBody>
          <a:bodyPr lIns="91040" tIns="273123" rIns="91040" bIns="364163" anchor="ctr">
            <a:spAutoFit/>
          </a:bodyPr>
          <a:lstStyle/>
          <a:p>
            <a:pPr algn="ctr" eaLnBrk="1" hangingPunct="1">
              <a:defRPr/>
            </a:pPr>
            <a:r>
              <a:rPr lang="en-US" altLang="en-US" sz="2700" dirty="0">
                <a:solidFill>
                  <a:srgbClr val="FFFF00"/>
                </a:solidFill>
                <a:hlinkClick r:id="rId3"/>
              </a:rPr>
              <a:t>http://somup.com/cFXjebninU</a:t>
            </a:r>
            <a:r>
              <a:rPr lang="en-US" altLang="en-US" sz="2700" dirty="0">
                <a:solidFill>
                  <a:srgbClr val="FFFF00"/>
                </a:solidFill>
              </a:rPr>
              <a:t> (1:29)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A96CF7F-915B-4218-B095-CC4546FEC498}"/>
              </a:ext>
            </a:extLst>
          </p:cNvPr>
          <p:cNvSpPr>
            <a:spLocks noGrp="1" noChangeArrowheads="1"/>
          </p:cNvSpPr>
          <p:nvPr>
            <p:ph type="title"/>
          </p:nvPr>
        </p:nvSpPr>
        <p:spPr>
          <a:xfrm>
            <a:off x="1295400" y="274638"/>
            <a:ext cx="7391400" cy="1143000"/>
          </a:xfrm>
        </p:spPr>
        <p:txBody>
          <a:bodyPr/>
          <a:lstStyle/>
          <a:p>
            <a:r>
              <a:rPr lang="en-US" altLang="en-US"/>
              <a:t>Solubility of </a:t>
            </a:r>
            <a:r>
              <a:rPr lang="en-US" altLang="en-US">
                <a:solidFill>
                  <a:schemeClr val="bg1"/>
                </a:solidFill>
              </a:rPr>
              <a:t>SOLIDS</a:t>
            </a:r>
            <a:r>
              <a:rPr lang="en-US" altLang="en-US"/>
              <a:t> Graph</a:t>
            </a:r>
          </a:p>
        </p:txBody>
      </p:sp>
      <p:pic>
        <p:nvPicPr>
          <p:cNvPr id="180227" name="Picture 2">
            <a:extLst>
              <a:ext uri="{FF2B5EF4-FFF2-40B4-BE49-F238E27FC236}">
                <a16:creationId xmlns:a16="http://schemas.microsoft.com/office/drawing/2014/main" id="{822677AC-E62B-4D2B-8F4F-903459B39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6389" name="Rectangle 6">
            <a:extLst>
              <a:ext uri="{FF2B5EF4-FFF2-40B4-BE49-F238E27FC236}">
                <a16:creationId xmlns:a16="http://schemas.microsoft.com/office/drawing/2014/main" id="{075861D7-3DBF-4124-AB29-2A18C8AA2C2B}"/>
              </a:ext>
            </a:extLst>
          </p:cNvPr>
          <p:cNvSpPr>
            <a:spLocks noChangeArrowheads="1"/>
          </p:cNvSpPr>
          <p:nvPr/>
        </p:nvSpPr>
        <p:spPr bwMode="auto">
          <a:xfrm>
            <a:off x="609600" y="4038600"/>
            <a:ext cx="2590800" cy="1862138"/>
          </a:xfrm>
          <a:prstGeom prst="rect">
            <a:avLst/>
          </a:prstGeom>
          <a:solidFill>
            <a:schemeClr val="accent2"/>
          </a:solidFill>
          <a:ln w="9525">
            <a:noFill/>
            <a:miter lim="800000"/>
            <a:headEnd/>
            <a:tailEnd/>
          </a:ln>
        </p:spPr>
        <p:txBody>
          <a:bodyPr lIns="89843" tIns="44921" rIns="89843" bIns="44921">
            <a:spAutoFit/>
          </a:bodyPr>
          <a:lstStyle/>
          <a:p>
            <a:pPr algn="ctr" eaLnBrk="1" hangingPunct="1">
              <a:defRPr/>
            </a:pPr>
            <a:r>
              <a:rPr lang="en-US" sz="2300" dirty="0">
                <a:solidFill>
                  <a:schemeClr val="accent3"/>
                </a:solidFill>
                <a:latin typeface="Arial" charset="0"/>
              </a:rPr>
              <a:t>Except for Ce</a:t>
            </a:r>
            <a:r>
              <a:rPr lang="en-US" sz="2300" baseline="-25000" dirty="0">
                <a:solidFill>
                  <a:schemeClr val="accent3"/>
                </a:solidFill>
                <a:latin typeface="Arial" charset="0"/>
              </a:rPr>
              <a:t>2</a:t>
            </a:r>
            <a:r>
              <a:rPr lang="en-US" sz="2300" dirty="0">
                <a:solidFill>
                  <a:schemeClr val="accent3"/>
                </a:solidFill>
                <a:latin typeface="Arial" charset="0"/>
              </a:rPr>
              <a:t>SO</a:t>
            </a:r>
            <a:r>
              <a:rPr lang="en-US" sz="2300" baseline="-25000" dirty="0">
                <a:solidFill>
                  <a:schemeClr val="accent3"/>
                </a:solidFill>
                <a:latin typeface="Arial" charset="0"/>
              </a:rPr>
              <a:t>4</a:t>
            </a:r>
            <a:r>
              <a:rPr lang="en-US" sz="2300" dirty="0">
                <a:solidFill>
                  <a:schemeClr val="accent3"/>
                </a:solidFill>
                <a:latin typeface="Arial" charset="0"/>
              </a:rPr>
              <a:t>, what trend do you observe on the graph?</a:t>
            </a:r>
          </a:p>
        </p:txBody>
      </p:sp>
      <p:sp>
        <p:nvSpPr>
          <p:cNvPr id="6" name="Rectangle 6">
            <a:extLst>
              <a:ext uri="{FF2B5EF4-FFF2-40B4-BE49-F238E27FC236}">
                <a16:creationId xmlns:a16="http://schemas.microsoft.com/office/drawing/2014/main" id="{CEABB718-2AC3-418E-AB65-2154D5AF32F6}"/>
              </a:ext>
            </a:extLst>
          </p:cNvPr>
          <p:cNvSpPr>
            <a:spLocks noChangeArrowheads="1"/>
          </p:cNvSpPr>
          <p:nvPr/>
        </p:nvSpPr>
        <p:spPr bwMode="auto">
          <a:xfrm>
            <a:off x="609600" y="1524000"/>
            <a:ext cx="2667000" cy="2282825"/>
          </a:xfrm>
          <a:prstGeom prst="rect">
            <a:avLst/>
          </a:prstGeom>
          <a:solidFill>
            <a:schemeClr val="accent1">
              <a:lumMod val="90000"/>
            </a:schemeClr>
          </a:solidFill>
          <a:ln w="9525">
            <a:noFill/>
            <a:miter lim="800000"/>
            <a:headEnd/>
            <a:tailEnd/>
          </a:ln>
        </p:spPr>
        <p:txBody>
          <a:bodyPr lIns="89843" tIns="44921" rIns="89843" bIns="449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300">
                <a:solidFill>
                  <a:srgbClr val="002060"/>
                </a:solidFill>
              </a:rPr>
              <a:t>Notice that solubility of solids (</a:t>
            </a:r>
            <a:r>
              <a:rPr lang="en-US" altLang="en-US" sz="2300">
                <a:solidFill>
                  <a:srgbClr val="FFFF00"/>
                </a:solidFill>
              </a:rPr>
              <a:t>y axis</a:t>
            </a:r>
            <a:r>
              <a:rPr lang="en-US" altLang="en-US" sz="2300">
                <a:solidFill>
                  <a:srgbClr val="002060"/>
                </a:solidFill>
              </a:rPr>
              <a:t>) is shown based on varying temperature </a:t>
            </a:r>
          </a:p>
          <a:p>
            <a:pPr algn="ctr" eaLnBrk="1" hangingPunct="1">
              <a:defRPr/>
            </a:pPr>
            <a:r>
              <a:rPr lang="en-US" altLang="en-US" sz="2300">
                <a:solidFill>
                  <a:srgbClr val="002060"/>
                </a:solidFill>
              </a:rPr>
              <a:t>(</a:t>
            </a:r>
            <a:r>
              <a:rPr lang="en-US" altLang="en-US" sz="2300">
                <a:solidFill>
                  <a:srgbClr val="FFFF00"/>
                </a:solidFill>
              </a:rPr>
              <a:t>x axis</a:t>
            </a:r>
            <a:r>
              <a:rPr lang="en-US" altLang="en-US" sz="2300">
                <a:solidFill>
                  <a:srgbClr val="002060"/>
                </a:solidFill>
              </a:rPr>
              <a:t>).</a:t>
            </a:r>
          </a:p>
        </p:txBody>
      </p:sp>
      <p:pic>
        <p:nvPicPr>
          <p:cNvPr id="7" name="Picture 6">
            <a:extLst>
              <a:ext uri="{FF2B5EF4-FFF2-40B4-BE49-F238E27FC236}">
                <a16:creationId xmlns:a16="http://schemas.microsoft.com/office/drawing/2014/main" id="{B7C91437-AF42-4448-94ED-E9BDF2CD3E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3" y="24766"/>
            <a:ext cx="999807" cy="1118234"/>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left)">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wipe(up)">
                                      <p:cBhvr>
                                        <p:cTn id="17"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9"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a:extLst>
              <a:ext uri="{FF2B5EF4-FFF2-40B4-BE49-F238E27FC236}">
                <a16:creationId xmlns:a16="http://schemas.microsoft.com/office/drawing/2014/main" id="{87EE7535-8FFE-4B16-802E-B5575D178F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1251" name="Rectangle 6">
            <a:extLst>
              <a:ext uri="{FF2B5EF4-FFF2-40B4-BE49-F238E27FC236}">
                <a16:creationId xmlns:a16="http://schemas.microsoft.com/office/drawing/2014/main" id="{42B0DD23-171A-4A1C-A3D0-0D153AE17B6C}"/>
              </a:ext>
            </a:extLst>
          </p:cNvPr>
          <p:cNvSpPr>
            <a:spLocks noChangeArrowheads="1"/>
          </p:cNvSpPr>
          <p:nvPr/>
        </p:nvSpPr>
        <p:spPr bwMode="auto">
          <a:xfrm>
            <a:off x="152400" y="1143000"/>
            <a:ext cx="3505200"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Generally, the</a:t>
            </a:r>
          </a:p>
          <a:p>
            <a:pPr eaLnBrk="1" hangingPunct="1">
              <a:spcBef>
                <a:spcPct val="0"/>
              </a:spcBef>
              <a:buFontTx/>
              <a:buNone/>
            </a:pPr>
            <a:r>
              <a:rPr lang="en-US" altLang="en-US" dirty="0"/>
              <a:t>solubility of </a:t>
            </a:r>
            <a:r>
              <a:rPr lang="en-US" altLang="en-US" dirty="0">
                <a:solidFill>
                  <a:srgbClr val="FFFFFF"/>
                </a:solidFill>
                <a:effectLst>
                  <a:outerShdw blurRad="38100" dist="38100" dir="2700000" algn="tl">
                    <a:srgbClr val="000000">
                      <a:alpha val="43137"/>
                    </a:srgbClr>
                  </a:outerShdw>
                </a:effectLst>
              </a:rPr>
              <a:t>solid</a:t>
            </a:r>
          </a:p>
          <a:p>
            <a:pPr eaLnBrk="1" hangingPunct="1">
              <a:spcBef>
                <a:spcPct val="0"/>
              </a:spcBef>
              <a:buFontTx/>
              <a:buNone/>
            </a:pPr>
            <a:r>
              <a:rPr lang="en-US" altLang="en-US" dirty="0"/>
              <a:t>solutes in liquid</a:t>
            </a:r>
          </a:p>
          <a:p>
            <a:pPr eaLnBrk="1" hangingPunct="1">
              <a:spcBef>
                <a:spcPct val="0"/>
              </a:spcBef>
              <a:buFontTx/>
              <a:buNone/>
            </a:pPr>
            <a:r>
              <a:rPr lang="en-US" altLang="en-US" dirty="0"/>
              <a:t>solvents </a:t>
            </a:r>
            <a:r>
              <a:rPr lang="en-US" altLang="en-US" u="sng" dirty="0"/>
              <a:t>in</a:t>
            </a:r>
            <a:r>
              <a:rPr lang="en-US" altLang="en-US" dirty="0"/>
              <a:t>creases</a:t>
            </a:r>
          </a:p>
          <a:p>
            <a:pPr eaLnBrk="1" hangingPunct="1">
              <a:spcBef>
                <a:spcPct val="0"/>
              </a:spcBef>
              <a:buFontTx/>
              <a:buNone/>
            </a:pPr>
            <a:r>
              <a:rPr lang="en-US" altLang="en-US" dirty="0"/>
              <a:t>with </a:t>
            </a:r>
            <a:r>
              <a:rPr lang="en-US" altLang="en-US" u="sng" dirty="0"/>
              <a:t>in</a:t>
            </a:r>
            <a:r>
              <a:rPr lang="en-US" altLang="en-US" dirty="0"/>
              <a:t>creasing</a:t>
            </a:r>
          </a:p>
          <a:p>
            <a:pPr eaLnBrk="1" hangingPunct="1">
              <a:spcBef>
                <a:spcPct val="0"/>
              </a:spcBef>
              <a:buFontTx/>
              <a:buNone/>
            </a:pPr>
            <a:r>
              <a:rPr lang="en-US" altLang="en-US" dirty="0">
                <a:solidFill>
                  <a:srgbClr val="FF0000"/>
                </a:solidFill>
                <a:effectLst>
                  <a:outerShdw blurRad="38100" dist="38100" dir="2700000" algn="tl">
                    <a:srgbClr val="000000">
                      <a:alpha val="43137"/>
                    </a:srgbClr>
                  </a:outerShdw>
                </a:effectLst>
              </a:rPr>
              <a:t>temperature</a:t>
            </a:r>
            <a:r>
              <a:rPr lang="en-US" altLang="en-US" dirty="0"/>
              <a:t>.</a:t>
            </a:r>
          </a:p>
          <a:p>
            <a:pPr eaLnBrk="1" hangingPunct="1">
              <a:spcBef>
                <a:spcPct val="0"/>
              </a:spcBef>
              <a:buFontTx/>
              <a:buNone/>
            </a:pPr>
            <a:endParaRPr lang="en-US" altLang="en-US" sz="1900" dirty="0"/>
          </a:p>
          <a:p>
            <a:pPr eaLnBrk="1" hangingPunct="1">
              <a:spcBef>
                <a:spcPct val="0"/>
              </a:spcBef>
              <a:buFontTx/>
              <a:buNone/>
            </a:pPr>
            <a:r>
              <a:rPr lang="en-US" altLang="en-US" dirty="0">
                <a:solidFill>
                  <a:srgbClr val="0070C0"/>
                </a:solidFill>
              </a:rPr>
              <a:t>What kind of relationship is this?</a:t>
            </a:r>
          </a:p>
        </p:txBody>
      </p:sp>
      <p:sp>
        <p:nvSpPr>
          <p:cNvPr id="20487" name="AutoShape 7">
            <a:extLst>
              <a:ext uri="{FF2B5EF4-FFF2-40B4-BE49-F238E27FC236}">
                <a16:creationId xmlns:a16="http://schemas.microsoft.com/office/drawing/2014/main" id="{3F7C83D9-5B49-4A22-BBFC-6465EEA23910}"/>
              </a:ext>
            </a:extLst>
          </p:cNvPr>
          <p:cNvSpPr>
            <a:spLocks noChangeArrowheads="1"/>
          </p:cNvSpPr>
          <p:nvPr/>
        </p:nvSpPr>
        <p:spPr bwMode="auto">
          <a:xfrm rot="-2589390">
            <a:off x="3810000" y="3657600"/>
            <a:ext cx="4419600" cy="457200"/>
          </a:xfrm>
          <a:prstGeom prst="rightArrow">
            <a:avLst>
              <a:gd name="adj1" fmla="val 50000"/>
              <a:gd name="adj2" fmla="val 241667"/>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endParaRPr lang="en-US" altLang="en-US" sz="1900"/>
          </a:p>
        </p:txBody>
      </p:sp>
      <p:sp>
        <p:nvSpPr>
          <p:cNvPr id="181253" name="Title 1">
            <a:extLst>
              <a:ext uri="{FF2B5EF4-FFF2-40B4-BE49-F238E27FC236}">
                <a16:creationId xmlns:a16="http://schemas.microsoft.com/office/drawing/2014/main" id="{426200D2-CBD8-4C05-972C-4706DAA09B86}"/>
              </a:ext>
            </a:extLst>
          </p:cNvPr>
          <p:cNvSpPr>
            <a:spLocks/>
          </p:cNvSpPr>
          <p:nvPr/>
        </p:nvSpPr>
        <p:spPr bwMode="auto">
          <a:xfrm>
            <a:off x="1447800" y="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Solubility of </a:t>
            </a:r>
            <a:r>
              <a:rPr lang="en-US" altLang="en-US" sz="4400">
                <a:solidFill>
                  <a:schemeClr val="bg1"/>
                </a:solidFill>
              </a:rPr>
              <a:t>SOLIDS</a:t>
            </a:r>
            <a:r>
              <a:rPr lang="en-US" altLang="en-US" sz="4400">
                <a:solidFill>
                  <a:schemeClr val="tx2"/>
                </a:solidFill>
              </a:rPr>
              <a:t> Graph</a:t>
            </a:r>
          </a:p>
        </p:txBody>
      </p:sp>
      <p:pic>
        <p:nvPicPr>
          <p:cNvPr id="7" name="Picture 6">
            <a:extLst>
              <a:ext uri="{FF2B5EF4-FFF2-40B4-BE49-F238E27FC236}">
                <a16:creationId xmlns:a16="http://schemas.microsoft.com/office/drawing/2014/main" id="{2F0D3972-5AD5-412E-A930-71CED27CD6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3" y="24766"/>
            <a:ext cx="999807" cy="1118234"/>
          </a:xfrm>
          <a:prstGeom prst="rect">
            <a:avLst/>
          </a:prstGeom>
          <a:noFill/>
          <a:ln>
            <a:noFill/>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wipe(down)">
                                      <p:cBhvr>
                                        <p:cTn id="7"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a:extLst>
              <a:ext uri="{FF2B5EF4-FFF2-40B4-BE49-F238E27FC236}">
                <a16:creationId xmlns:a16="http://schemas.microsoft.com/office/drawing/2014/main" id="{BF868E2F-456D-4A09-B7A1-91A54C4653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9" name="Rectangle 8">
            <a:extLst>
              <a:ext uri="{FF2B5EF4-FFF2-40B4-BE49-F238E27FC236}">
                <a16:creationId xmlns:a16="http://schemas.microsoft.com/office/drawing/2014/main" id="{5251C4CB-32FA-4F44-97FD-F40FD2456B00}"/>
              </a:ext>
            </a:extLst>
          </p:cNvPr>
          <p:cNvSpPr>
            <a:spLocks noChangeArrowheads="1"/>
          </p:cNvSpPr>
          <p:nvPr/>
        </p:nvSpPr>
        <p:spPr bwMode="auto">
          <a:xfrm>
            <a:off x="457200" y="1735138"/>
            <a:ext cx="2895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3600" dirty="0"/>
              <a:t>Solubility of solids exhibits a </a:t>
            </a:r>
            <a:r>
              <a:rPr lang="en-US" altLang="en-US" sz="3600" dirty="0">
                <a:solidFill>
                  <a:srgbClr val="CC0000"/>
                </a:solidFill>
                <a:effectLst>
                  <a:outerShdw blurRad="38100" dist="38100" dir="2700000" algn="tl">
                    <a:srgbClr val="000000">
                      <a:alpha val="43137"/>
                    </a:srgbClr>
                  </a:outerShdw>
                </a:effectLst>
              </a:rPr>
              <a:t>Direct</a:t>
            </a:r>
          </a:p>
          <a:p>
            <a:pPr eaLnBrk="1" hangingPunct="1">
              <a:spcBef>
                <a:spcPct val="0"/>
              </a:spcBef>
              <a:buFontTx/>
              <a:buNone/>
            </a:pPr>
            <a:r>
              <a:rPr lang="en-US" altLang="en-US" sz="3600" dirty="0"/>
              <a:t>relationship with temperature.</a:t>
            </a:r>
          </a:p>
        </p:txBody>
      </p:sp>
      <p:sp>
        <p:nvSpPr>
          <p:cNvPr id="182276" name="Title 1">
            <a:extLst>
              <a:ext uri="{FF2B5EF4-FFF2-40B4-BE49-F238E27FC236}">
                <a16:creationId xmlns:a16="http://schemas.microsoft.com/office/drawing/2014/main" id="{A88F921E-9805-4397-83AD-CF95D2B5DC7A}"/>
              </a:ext>
            </a:extLst>
          </p:cNvPr>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Solubility of </a:t>
            </a:r>
            <a:r>
              <a:rPr lang="en-US" altLang="en-US" sz="4400">
                <a:solidFill>
                  <a:schemeClr val="bg1"/>
                </a:solidFill>
              </a:rPr>
              <a:t>SOLIDS</a:t>
            </a:r>
            <a:r>
              <a:rPr lang="en-US" altLang="en-US" sz="4400">
                <a:solidFill>
                  <a:schemeClr val="tx2"/>
                </a:solidFill>
              </a:rPr>
              <a:t> 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28BF34B4-5AA6-4586-997F-040F9A03102E}"/>
              </a:ext>
            </a:extLst>
          </p:cNvPr>
          <p:cNvSpPr>
            <a:spLocks noGrp="1" noChangeArrowheads="1"/>
          </p:cNvSpPr>
          <p:nvPr>
            <p:ph type="title"/>
          </p:nvPr>
        </p:nvSpPr>
        <p:spPr/>
        <p:txBody>
          <a:bodyPr/>
          <a:lstStyle/>
          <a:p>
            <a:r>
              <a:rPr lang="en-US" altLang="en-US"/>
              <a:t>Practice Problems</a:t>
            </a:r>
          </a:p>
        </p:txBody>
      </p:sp>
      <p:pic>
        <p:nvPicPr>
          <p:cNvPr id="183299" name="Picture 2">
            <a:extLst>
              <a:ext uri="{FF2B5EF4-FFF2-40B4-BE49-F238E27FC236}">
                <a16:creationId xmlns:a16="http://schemas.microsoft.com/office/drawing/2014/main" id="{3881181E-D2EA-47DD-9FC1-49C9AC4D9E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3300" name="Rectangle 6">
            <a:extLst>
              <a:ext uri="{FF2B5EF4-FFF2-40B4-BE49-F238E27FC236}">
                <a16:creationId xmlns:a16="http://schemas.microsoft.com/office/drawing/2014/main" id="{B7781B5A-055D-444D-BA62-BEA92C9BEC55}"/>
              </a:ext>
            </a:extLst>
          </p:cNvPr>
          <p:cNvSpPr>
            <a:spLocks noChangeArrowheads="1"/>
          </p:cNvSpPr>
          <p:nvPr/>
        </p:nvSpPr>
        <p:spPr bwMode="auto">
          <a:xfrm>
            <a:off x="457200" y="1676400"/>
            <a:ext cx="2743200" cy="2214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If the temperature is 50 C, how much K</a:t>
            </a:r>
            <a:r>
              <a:rPr lang="en-US" altLang="en-US" sz="2300" baseline="-25000">
                <a:solidFill>
                  <a:srgbClr val="0070C0"/>
                </a:solidFill>
              </a:rPr>
              <a:t>2</a:t>
            </a:r>
            <a:r>
              <a:rPr lang="en-US" altLang="en-US" sz="2300">
                <a:solidFill>
                  <a:srgbClr val="0070C0"/>
                </a:solidFill>
              </a:rPr>
              <a:t>Cr</a:t>
            </a:r>
            <a:r>
              <a:rPr lang="en-US" altLang="en-US" sz="2300" baseline="-25000">
                <a:solidFill>
                  <a:srgbClr val="0070C0"/>
                </a:solidFill>
              </a:rPr>
              <a:t>2</a:t>
            </a:r>
            <a:r>
              <a:rPr lang="en-US" altLang="en-US" sz="2300">
                <a:solidFill>
                  <a:srgbClr val="0070C0"/>
                </a:solidFill>
              </a:rPr>
              <a:t>O</a:t>
            </a:r>
            <a:r>
              <a:rPr lang="en-US" altLang="en-US" sz="2300" baseline="-25000">
                <a:solidFill>
                  <a:srgbClr val="0070C0"/>
                </a:solidFill>
              </a:rPr>
              <a:t>7</a:t>
            </a:r>
            <a:r>
              <a:rPr lang="en-US" altLang="en-US" sz="2300">
                <a:solidFill>
                  <a:srgbClr val="0070C0"/>
                </a:solidFill>
              </a:rPr>
              <a:t> can normally dissolve in 100 grams of water?</a:t>
            </a:r>
          </a:p>
        </p:txBody>
      </p:sp>
      <p:pic>
        <p:nvPicPr>
          <p:cNvPr id="183301" name="Picture 8">
            <a:extLst>
              <a:ext uri="{FF2B5EF4-FFF2-40B4-BE49-F238E27FC236}">
                <a16:creationId xmlns:a16="http://schemas.microsoft.com/office/drawing/2014/main" id="{60F61D57-1249-4B5E-8EBC-FF0E278EF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3E82AC18-3810-4BBA-9358-D2BDC857697E}"/>
              </a:ext>
            </a:extLst>
          </p:cNvPr>
          <p:cNvSpPr>
            <a:spLocks noGrp="1" noChangeArrowheads="1"/>
          </p:cNvSpPr>
          <p:nvPr>
            <p:ph type="title"/>
          </p:nvPr>
        </p:nvSpPr>
        <p:spPr/>
        <p:txBody>
          <a:bodyPr/>
          <a:lstStyle/>
          <a:p>
            <a:r>
              <a:rPr lang="en-US" altLang="en-US"/>
              <a:t>Practice Problems</a:t>
            </a:r>
          </a:p>
        </p:txBody>
      </p:sp>
      <p:pic>
        <p:nvPicPr>
          <p:cNvPr id="184323" name="Picture 2">
            <a:extLst>
              <a:ext uri="{FF2B5EF4-FFF2-40B4-BE49-F238E27FC236}">
                <a16:creationId xmlns:a16="http://schemas.microsoft.com/office/drawing/2014/main" id="{8229C876-CDB5-4E46-A62F-F219659B8F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6" name="Up Arrow 5">
            <a:extLst>
              <a:ext uri="{FF2B5EF4-FFF2-40B4-BE49-F238E27FC236}">
                <a16:creationId xmlns:a16="http://schemas.microsoft.com/office/drawing/2014/main" id="{DC541ADA-9A85-4854-AF72-17ACF6AB6562}"/>
              </a:ext>
            </a:extLst>
          </p:cNvPr>
          <p:cNvSpPr/>
          <p:nvPr/>
        </p:nvSpPr>
        <p:spPr>
          <a:xfrm>
            <a:off x="6172200" y="4419600"/>
            <a:ext cx="228600" cy="106680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7" name="Oval 6">
            <a:extLst>
              <a:ext uri="{FF2B5EF4-FFF2-40B4-BE49-F238E27FC236}">
                <a16:creationId xmlns:a16="http://schemas.microsoft.com/office/drawing/2014/main" id="{96CEC0A7-F5DB-454B-98BD-5402506F9812}"/>
              </a:ext>
            </a:extLst>
          </p:cNvPr>
          <p:cNvSpPr/>
          <p:nvPr/>
        </p:nvSpPr>
        <p:spPr>
          <a:xfrm rot="2845994">
            <a:off x="7162800" y="2393950"/>
            <a:ext cx="762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8" name="Left Arrow 7">
            <a:extLst>
              <a:ext uri="{FF2B5EF4-FFF2-40B4-BE49-F238E27FC236}">
                <a16:creationId xmlns:a16="http://schemas.microsoft.com/office/drawing/2014/main" id="{FC5CF63F-FCCB-4F62-8AA4-F6D6695FDEC2}"/>
              </a:ext>
            </a:extLst>
          </p:cNvPr>
          <p:cNvSpPr/>
          <p:nvPr/>
        </p:nvSpPr>
        <p:spPr>
          <a:xfrm>
            <a:off x="4419600" y="4267200"/>
            <a:ext cx="1828800" cy="152400"/>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9" name="Oval 8">
            <a:extLst>
              <a:ext uri="{FF2B5EF4-FFF2-40B4-BE49-F238E27FC236}">
                <a16:creationId xmlns:a16="http://schemas.microsoft.com/office/drawing/2014/main" id="{9057AA35-9308-41BF-9037-E45D797326AC}"/>
              </a:ext>
            </a:extLst>
          </p:cNvPr>
          <p:cNvSpPr/>
          <p:nvPr/>
        </p:nvSpPr>
        <p:spPr>
          <a:xfrm>
            <a:off x="4038600" y="4097338"/>
            <a:ext cx="515938" cy="474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TextBox 9">
            <a:extLst>
              <a:ext uri="{FF2B5EF4-FFF2-40B4-BE49-F238E27FC236}">
                <a16:creationId xmlns:a16="http://schemas.microsoft.com/office/drawing/2014/main" id="{56E8316C-2025-4ADD-AC98-C61D54BBE5F2}"/>
              </a:ext>
            </a:extLst>
          </p:cNvPr>
          <p:cNvSpPr txBox="1">
            <a:spLocks noChangeArrowheads="1"/>
          </p:cNvSpPr>
          <p:nvPr/>
        </p:nvSpPr>
        <p:spPr bwMode="auto">
          <a:xfrm>
            <a:off x="914400" y="4252913"/>
            <a:ext cx="1828800" cy="582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a:t>29 - 30 g</a:t>
            </a:r>
          </a:p>
        </p:txBody>
      </p:sp>
      <p:sp>
        <p:nvSpPr>
          <p:cNvPr id="184329" name="Rectangle 6">
            <a:extLst>
              <a:ext uri="{FF2B5EF4-FFF2-40B4-BE49-F238E27FC236}">
                <a16:creationId xmlns:a16="http://schemas.microsoft.com/office/drawing/2014/main" id="{E0000086-C29F-402C-A2AD-5909A6AA7282}"/>
              </a:ext>
            </a:extLst>
          </p:cNvPr>
          <p:cNvSpPr>
            <a:spLocks noChangeArrowheads="1"/>
          </p:cNvSpPr>
          <p:nvPr/>
        </p:nvSpPr>
        <p:spPr bwMode="auto">
          <a:xfrm>
            <a:off x="457200" y="1676400"/>
            <a:ext cx="2743200" cy="2214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If the temperature is 50 C, how much K</a:t>
            </a:r>
            <a:r>
              <a:rPr lang="en-US" altLang="en-US" sz="2300" baseline="-25000">
                <a:solidFill>
                  <a:srgbClr val="0070C0"/>
                </a:solidFill>
              </a:rPr>
              <a:t>2</a:t>
            </a:r>
            <a:r>
              <a:rPr lang="en-US" altLang="en-US" sz="2300">
                <a:solidFill>
                  <a:srgbClr val="0070C0"/>
                </a:solidFill>
              </a:rPr>
              <a:t>Cr</a:t>
            </a:r>
            <a:r>
              <a:rPr lang="en-US" altLang="en-US" sz="2300" baseline="-25000">
                <a:solidFill>
                  <a:srgbClr val="0070C0"/>
                </a:solidFill>
              </a:rPr>
              <a:t>2</a:t>
            </a:r>
            <a:r>
              <a:rPr lang="en-US" altLang="en-US" sz="2300">
                <a:solidFill>
                  <a:srgbClr val="0070C0"/>
                </a:solidFill>
              </a:rPr>
              <a:t>O</a:t>
            </a:r>
            <a:r>
              <a:rPr lang="en-US" altLang="en-US" sz="2300" baseline="-25000">
                <a:solidFill>
                  <a:srgbClr val="0070C0"/>
                </a:solidFill>
              </a:rPr>
              <a:t>7</a:t>
            </a:r>
            <a:r>
              <a:rPr lang="en-US" altLang="en-US" sz="2300">
                <a:solidFill>
                  <a:srgbClr val="0070C0"/>
                </a:solidFill>
              </a:rPr>
              <a:t> can normally dissolve in 100 grams of water?</a:t>
            </a:r>
          </a:p>
        </p:txBody>
      </p:sp>
      <p:pic>
        <p:nvPicPr>
          <p:cNvPr id="184330" name="Picture 8">
            <a:extLst>
              <a:ext uri="{FF2B5EF4-FFF2-40B4-BE49-F238E27FC236}">
                <a16:creationId xmlns:a16="http://schemas.microsoft.com/office/drawing/2014/main" id="{870CB597-7167-4165-85FB-DAF4015C6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par>
                          <p:cTn id="8" fill="hold" nodeType="afterGroup">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2000"/>
                                        <p:tgtEl>
                                          <p:spTgt spid="8"/>
                                        </p:tgtEl>
                                      </p:cBhvr>
                                    </p:animEffect>
                                  </p:childTnLst>
                                </p:cTn>
                              </p:par>
                            </p:childTnLst>
                          </p:cTn>
                        </p:par>
                        <p:par>
                          <p:cTn id="19" fill="hold" nodeType="afterGroup">
                            <p:stCondLst>
                              <p:cond delay="2000"/>
                            </p:stCondLst>
                            <p:childTnLst>
                              <p:par>
                                <p:cTn id="20" presetID="53"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DAF31255-7088-469D-88C5-F7601BC21D8F}"/>
              </a:ext>
            </a:extLst>
          </p:cNvPr>
          <p:cNvSpPr>
            <a:spLocks noGrp="1" noChangeArrowheads="1"/>
          </p:cNvSpPr>
          <p:nvPr>
            <p:ph type="title"/>
          </p:nvPr>
        </p:nvSpPr>
        <p:spPr/>
        <p:txBody>
          <a:bodyPr/>
          <a:lstStyle/>
          <a:p>
            <a:r>
              <a:rPr lang="en-US" altLang="en-US"/>
              <a:t>Practice Problems</a:t>
            </a:r>
          </a:p>
        </p:txBody>
      </p:sp>
      <p:pic>
        <p:nvPicPr>
          <p:cNvPr id="185347" name="Picture 2">
            <a:extLst>
              <a:ext uri="{FF2B5EF4-FFF2-40B4-BE49-F238E27FC236}">
                <a16:creationId xmlns:a16="http://schemas.microsoft.com/office/drawing/2014/main" id="{030513B4-0EF1-457B-8ABE-80E71F87C1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5348" name="Rectangle 6">
            <a:extLst>
              <a:ext uri="{FF2B5EF4-FFF2-40B4-BE49-F238E27FC236}">
                <a16:creationId xmlns:a16="http://schemas.microsoft.com/office/drawing/2014/main" id="{76DD250A-B409-410F-966C-9C4B82F0DC09}"/>
              </a:ext>
            </a:extLst>
          </p:cNvPr>
          <p:cNvSpPr>
            <a:spLocks noChangeArrowheads="1"/>
          </p:cNvSpPr>
          <p:nvPr/>
        </p:nvSpPr>
        <p:spPr bwMode="auto">
          <a:xfrm>
            <a:off x="381000" y="1651000"/>
            <a:ext cx="2819400" cy="22145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A student has 88 g of KNO</a:t>
            </a:r>
            <a:r>
              <a:rPr lang="en-US" altLang="en-US" sz="2300" baseline="-25000">
                <a:solidFill>
                  <a:srgbClr val="FFFF00"/>
                </a:solidFill>
              </a:rPr>
              <a:t>3</a:t>
            </a:r>
            <a:r>
              <a:rPr lang="en-US" altLang="en-US" sz="2300">
                <a:solidFill>
                  <a:srgbClr val="FFFF00"/>
                </a:solidFill>
              </a:rPr>
              <a:t> in 100 g of water.  At what temperature will this solution be saturated?</a:t>
            </a:r>
          </a:p>
        </p:txBody>
      </p:sp>
      <p:pic>
        <p:nvPicPr>
          <p:cNvPr id="185349" name="Picture 8">
            <a:extLst>
              <a:ext uri="{FF2B5EF4-FFF2-40B4-BE49-F238E27FC236}">
                <a16:creationId xmlns:a16="http://schemas.microsoft.com/office/drawing/2014/main" id="{FCF95562-3714-46D7-8B6C-DB7A4B0A2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a:extLst>
              <a:ext uri="{FF2B5EF4-FFF2-40B4-BE49-F238E27FC236}">
                <a16:creationId xmlns:a16="http://schemas.microsoft.com/office/drawing/2014/main" id="{FED3F686-23A0-4265-93D7-7636574BD04F}"/>
              </a:ext>
            </a:extLst>
          </p:cNvPr>
          <p:cNvSpPr>
            <a:spLocks noGrp="1" noChangeArrowheads="1"/>
          </p:cNvSpPr>
          <p:nvPr>
            <p:ph type="title"/>
          </p:nvPr>
        </p:nvSpPr>
        <p:spPr/>
        <p:txBody>
          <a:bodyPr/>
          <a:lstStyle/>
          <a:p>
            <a:r>
              <a:rPr lang="en-US" altLang="en-US"/>
              <a:t>Practice Problems</a:t>
            </a:r>
          </a:p>
        </p:txBody>
      </p:sp>
      <p:pic>
        <p:nvPicPr>
          <p:cNvPr id="186371" name="Picture 2">
            <a:extLst>
              <a:ext uri="{FF2B5EF4-FFF2-40B4-BE49-F238E27FC236}">
                <a16:creationId xmlns:a16="http://schemas.microsoft.com/office/drawing/2014/main" id="{81D04892-2FCD-4368-8F58-C0F7FF804C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6372" name="Rectangle 6">
            <a:extLst>
              <a:ext uri="{FF2B5EF4-FFF2-40B4-BE49-F238E27FC236}">
                <a16:creationId xmlns:a16="http://schemas.microsoft.com/office/drawing/2014/main" id="{30554099-14B6-4329-9660-8AF636351BD9}"/>
              </a:ext>
            </a:extLst>
          </p:cNvPr>
          <p:cNvSpPr>
            <a:spLocks noChangeArrowheads="1"/>
          </p:cNvSpPr>
          <p:nvPr/>
        </p:nvSpPr>
        <p:spPr bwMode="auto">
          <a:xfrm>
            <a:off x="381000" y="1651000"/>
            <a:ext cx="2819400" cy="22145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A student has 88 g of KNO</a:t>
            </a:r>
            <a:r>
              <a:rPr lang="en-US" altLang="en-US" sz="2300" baseline="-25000">
                <a:solidFill>
                  <a:srgbClr val="FFFF00"/>
                </a:solidFill>
              </a:rPr>
              <a:t>3</a:t>
            </a:r>
            <a:r>
              <a:rPr lang="en-US" altLang="en-US" sz="2300">
                <a:solidFill>
                  <a:srgbClr val="FFFF00"/>
                </a:solidFill>
              </a:rPr>
              <a:t> in 100 g of water.  At what temperature will this solution be saturated?</a:t>
            </a:r>
          </a:p>
        </p:txBody>
      </p:sp>
      <p:sp>
        <p:nvSpPr>
          <p:cNvPr id="6" name="Up Arrow 5">
            <a:extLst>
              <a:ext uri="{FF2B5EF4-FFF2-40B4-BE49-F238E27FC236}">
                <a16:creationId xmlns:a16="http://schemas.microsoft.com/office/drawing/2014/main" id="{4684E83D-EF77-42A4-B233-92F405A5DF6E}"/>
              </a:ext>
            </a:extLst>
          </p:cNvPr>
          <p:cNvSpPr>
            <a:spLocks noChangeArrowheads="1"/>
          </p:cNvSpPr>
          <p:nvPr/>
        </p:nvSpPr>
        <p:spPr bwMode="auto">
          <a:xfrm flipV="1">
            <a:off x="6172200" y="2057400"/>
            <a:ext cx="152400" cy="3352800"/>
          </a:xfrm>
          <a:prstGeom prst="upArrow">
            <a:avLst>
              <a:gd name="adj1" fmla="val 50000"/>
              <a:gd name="adj2" fmla="val 235685"/>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defRPr/>
            </a:pPr>
            <a:endParaRPr lang="en-US">
              <a:solidFill>
                <a:schemeClr val="lt1"/>
              </a:solidFill>
              <a:latin typeface="+mn-lt"/>
            </a:endParaRPr>
          </a:p>
        </p:txBody>
      </p:sp>
      <p:sp>
        <p:nvSpPr>
          <p:cNvPr id="7" name="Oval 6">
            <a:extLst>
              <a:ext uri="{FF2B5EF4-FFF2-40B4-BE49-F238E27FC236}">
                <a16:creationId xmlns:a16="http://schemas.microsoft.com/office/drawing/2014/main" id="{D3B12CD7-3B0C-4F25-89EC-D13AC59CDB5A}"/>
              </a:ext>
            </a:extLst>
          </p:cNvPr>
          <p:cNvSpPr>
            <a:spLocks noChangeArrowheads="1"/>
          </p:cNvSpPr>
          <p:nvPr/>
        </p:nvSpPr>
        <p:spPr bwMode="auto">
          <a:xfrm rot="1439597">
            <a:off x="5716588" y="2613025"/>
            <a:ext cx="463550" cy="990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defRPr/>
            </a:pPr>
            <a:endParaRPr lang="en-US">
              <a:solidFill>
                <a:schemeClr val="lt1"/>
              </a:solidFill>
              <a:latin typeface="+mn-lt"/>
            </a:endParaRPr>
          </a:p>
        </p:txBody>
      </p:sp>
      <p:sp>
        <p:nvSpPr>
          <p:cNvPr id="8" name="Left Arrow 7">
            <a:extLst>
              <a:ext uri="{FF2B5EF4-FFF2-40B4-BE49-F238E27FC236}">
                <a16:creationId xmlns:a16="http://schemas.microsoft.com/office/drawing/2014/main" id="{11A0DD7A-B548-4709-BD76-159CE08E3F02}"/>
              </a:ext>
            </a:extLst>
          </p:cNvPr>
          <p:cNvSpPr>
            <a:spLocks noChangeArrowheads="1"/>
          </p:cNvSpPr>
          <p:nvPr/>
        </p:nvSpPr>
        <p:spPr bwMode="auto">
          <a:xfrm rot="10800000">
            <a:off x="4343400" y="1905000"/>
            <a:ext cx="1905000" cy="152400"/>
          </a:xfrm>
          <a:prstGeom prst="leftArrow">
            <a:avLst>
              <a:gd name="adj1" fmla="val 50000"/>
              <a:gd name="adj2" fmla="val 56829"/>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defRPr/>
            </a:pPr>
            <a:endParaRPr lang="en-US">
              <a:solidFill>
                <a:schemeClr val="lt1"/>
              </a:solidFill>
              <a:latin typeface="+mn-lt"/>
            </a:endParaRPr>
          </a:p>
        </p:txBody>
      </p:sp>
      <p:sp>
        <p:nvSpPr>
          <p:cNvPr id="9" name="Oval 8">
            <a:extLst>
              <a:ext uri="{FF2B5EF4-FFF2-40B4-BE49-F238E27FC236}">
                <a16:creationId xmlns:a16="http://schemas.microsoft.com/office/drawing/2014/main" id="{A37431EA-0E68-4F85-B7E1-058BF3CC820A}"/>
              </a:ext>
            </a:extLst>
          </p:cNvPr>
          <p:cNvSpPr/>
          <p:nvPr/>
        </p:nvSpPr>
        <p:spPr>
          <a:xfrm>
            <a:off x="3962400" y="17526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TextBox 9">
            <a:extLst>
              <a:ext uri="{FF2B5EF4-FFF2-40B4-BE49-F238E27FC236}">
                <a16:creationId xmlns:a16="http://schemas.microsoft.com/office/drawing/2014/main" id="{FF3C2FF8-63F9-4A3E-AAA0-61C4E4CEA490}"/>
              </a:ext>
            </a:extLst>
          </p:cNvPr>
          <p:cNvSpPr txBox="1">
            <a:spLocks noChangeArrowheads="1"/>
          </p:cNvSpPr>
          <p:nvPr/>
        </p:nvSpPr>
        <p:spPr bwMode="auto">
          <a:xfrm>
            <a:off x="838200" y="4191000"/>
            <a:ext cx="1905000" cy="582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a:t>49 - 50 C</a:t>
            </a:r>
          </a:p>
        </p:txBody>
      </p:sp>
      <p:pic>
        <p:nvPicPr>
          <p:cNvPr id="186378" name="Picture 8">
            <a:extLst>
              <a:ext uri="{FF2B5EF4-FFF2-40B4-BE49-F238E27FC236}">
                <a16:creationId xmlns:a16="http://schemas.microsoft.com/office/drawing/2014/main" id="{ED380672-3C46-4D4E-A582-3C48BBD82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2000"/>
                                        <p:tgtEl>
                                          <p:spTgt spid="6"/>
                                        </p:tgtEl>
                                      </p:cBhvr>
                                    </p:animEffect>
                                  </p:childTnLst>
                                </p:cTn>
                              </p:par>
                            </p:childTnLst>
                          </p:cTn>
                        </p:par>
                        <p:par>
                          <p:cTn id="24" fill="hold" nodeType="afterGroup">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9618B1FF-704E-40F6-87F2-9ED45495134A}"/>
              </a:ext>
            </a:extLst>
          </p:cNvPr>
          <p:cNvSpPr>
            <a:spLocks noGrp="1" noChangeArrowheads="1"/>
          </p:cNvSpPr>
          <p:nvPr>
            <p:ph type="title" idx="4294967295"/>
          </p:nvPr>
        </p:nvSpPr>
        <p:spPr/>
        <p:txBody>
          <a:bodyPr/>
          <a:lstStyle/>
          <a:p>
            <a:r>
              <a:rPr lang="en-US" altLang="en-US" dirty="0"/>
              <a:t>Reading the Slope Line</a:t>
            </a:r>
          </a:p>
        </p:txBody>
      </p:sp>
      <p:pic>
        <p:nvPicPr>
          <p:cNvPr id="187395" name="Picture 2">
            <a:extLst>
              <a:ext uri="{FF2B5EF4-FFF2-40B4-BE49-F238E27FC236}">
                <a16:creationId xmlns:a16="http://schemas.microsoft.com/office/drawing/2014/main" id="{583C172B-7EF1-4874-82A1-9184BA06D4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7396" name="Rectangle 6">
            <a:extLst>
              <a:ext uri="{FF2B5EF4-FFF2-40B4-BE49-F238E27FC236}">
                <a16:creationId xmlns:a16="http://schemas.microsoft.com/office/drawing/2014/main" id="{A2D3BF45-E267-49C6-B55C-A76937B41F1D}"/>
              </a:ext>
            </a:extLst>
          </p:cNvPr>
          <p:cNvSpPr>
            <a:spLocks noChangeArrowheads="1"/>
          </p:cNvSpPr>
          <p:nvPr/>
        </p:nvSpPr>
        <p:spPr bwMode="auto">
          <a:xfrm>
            <a:off x="228600" y="1713162"/>
            <a:ext cx="3200400" cy="39840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solidFill>
                  <a:srgbClr val="0070C0"/>
                </a:solidFill>
              </a:rPr>
              <a:t>The slope line for each compound represents a saturated solution.</a:t>
            </a:r>
          </a:p>
          <a:p>
            <a:pPr eaLnBrk="1" hangingPunct="1">
              <a:spcBef>
                <a:spcPct val="0"/>
              </a:spcBef>
              <a:buFontTx/>
              <a:buNone/>
            </a:pPr>
            <a:endParaRPr lang="en-US" altLang="en-US" sz="2300" dirty="0">
              <a:solidFill>
                <a:srgbClr val="0070C0"/>
              </a:solidFill>
            </a:endParaRPr>
          </a:p>
          <a:p>
            <a:pPr eaLnBrk="1" hangingPunct="1">
              <a:spcBef>
                <a:spcPct val="0"/>
              </a:spcBef>
              <a:buFontTx/>
              <a:buNone/>
            </a:pPr>
            <a:r>
              <a:rPr lang="en-US" altLang="en-US" sz="2300" dirty="0">
                <a:solidFill>
                  <a:srgbClr val="FF0000"/>
                </a:solidFill>
              </a:rPr>
              <a:t>BELOW the slope line is a unsaturated solution.</a:t>
            </a:r>
          </a:p>
          <a:p>
            <a:pPr eaLnBrk="1" hangingPunct="1">
              <a:spcBef>
                <a:spcPct val="0"/>
              </a:spcBef>
              <a:buFontTx/>
              <a:buNone/>
            </a:pPr>
            <a:endParaRPr lang="en-US" altLang="en-US" sz="2300" dirty="0">
              <a:solidFill>
                <a:srgbClr val="0070C0"/>
              </a:solidFill>
            </a:endParaRPr>
          </a:p>
          <a:p>
            <a:pPr eaLnBrk="1" hangingPunct="1">
              <a:spcBef>
                <a:spcPct val="0"/>
              </a:spcBef>
              <a:buFontTx/>
              <a:buNone/>
            </a:pPr>
            <a:r>
              <a:rPr lang="en-US" altLang="en-US" sz="2300" dirty="0">
                <a:solidFill>
                  <a:srgbClr val="7030A0"/>
                </a:solidFill>
              </a:rPr>
              <a:t>ABOVE the slope line is a supersaturated solution.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8">
            <a:extLst>
              <a:ext uri="{FF2B5EF4-FFF2-40B4-BE49-F238E27FC236}">
                <a16:creationId xmlns:a16="http://schemas.microsoft.com/office/drawing/2014/main" id="{E0B67373-E120-4C4C-98FC-855203BF8725}"/>
              </a:ext>
            </a:extLst>
          </p:cNvPr>
          <p:cNvSpPr>
            <a:spLocks noGrp="1" noChangeArrowheads="1"/>
          </p:cNvSpPr>
          <p:nvPr>
            <p:ph idx="1"/>
          </p:nvPr>
        </p:nvSpPr>
        <p:spPr>
          <a:xfrm>
            <a:off x="0" y="1306033"/>
            <a:ext cx="9144000" cy="1056167"/>
          </a:xfrm>
        </p:spPr>
        <p:txBody>
          <a:bodyPr lIns="182083" tIns="91040" rIns="182083" bIns="91040"/>
          <a:lstStyle/>
          <a:p>
            <a:pPr marL="1587" lvl="1" indent="0" eaLnBrk="1" hangingPunct="1">
              <a:buNone/>
            </a:pPr>
            <a:r>
              <a:rPr lang="en-US" altLang="en-US" dirty="0">
                <a:effectLst>
                  <a:outerShdw blurRad="38100" dist="38100" dir="2700000" algn="tl">
                    <a:srgbClr val="000000">
                      <a:alpha val="43137"/>
                    </a:srgbClr>
                  </a:outerShdw>
                </a:effectLst>
              </a:rPr>
              <a:t>Water’s </a:t>
            </a:r>
            <a:r>
              <a:rPr lang="en-US" altLang="en-US" sz="3200" dirty="0">
                <a:solidFill>
                  <a:srgbClr val="00B0F0"/>
                </a:solidFill>
                <a:effectLst>
                  <a:outerShdw blurRad="38100" dist="38100" dir="2700000" algn="tl">
                    <a:srgbClr val="000000">
                      <a:alpha val="43137"/>
                    </a:srgbClr>
                  </a:outerShdw>
                </a:effectLst>
              </a:rPr>
              <a:t>polarity</a:t>
            </a:r>
            <a:r>
              <a:rPr lang="en-US" altLang="en-US" dirty="0">
                <a:effectLst>
                  <a:outerShdw blurRad="38100" dist="38100" dir="2700000" algn="tl">
                    <a:srgbClr val="000000">
                      <a:alpha val="43137"/>
                    </a:srgbClr>
                  </a:outerShdw>
                </a:effectLst>
              </a:rPr>
              <a:t> gives it the ability to form </a:t>
            </a:r>
            <a:r>
              <a:rPr lang="en-US" altLang="en-US" sz="3200" dirty="0">
                <a:solidFill>
                  <a:srgbClr val="FF0000"/>
                </a:solidFill>
                <a:effectLst>
                  <a:outerShdw blurRad="38100" dist="38100" dir="2700000" algn="tl">
                    <a:srgbClr val="000000">
                      <a:alpha val="43137"/>
                    </a:srgbClr>
                  </a:outerShdw>
                </a:effectLst>
              </a:rPr>
              <a:t>hydrogen bonds</a:t>
            </a:r>
            <a:r>
              <a:rPr lang="en-US" altLang="en-US" sz="3200" dirty="0">
                <a:solidFill>
                  <a:schemeClr val="tx1"/>
                </a:solidFill>
                <a:effectLst>
                  <a:outerShdw blurRad="38100" dist="38100" dir="2700000" algn="tl">
                    <a:srgbClr val="000000">
                      <a:alpha val="43137"/>
                    </a:srgbClr>
                  </a:outerShdw>
                </a:effectLst>
              </a:rPr>
              <a:t> </a:t>
            </a:r>
            <a:r>
              <a:rPr lang="en-US" altLang="en-US" dirty="0">
                <a:solidFill>
                  <a:schemeClr val="tx1"/>
                </a:solidFill>
                <a:effectLst>
                  <a:outerShdw blurRad="38100" dist="38100" dir="2700000" algn="tl">
                    <a:srgbClr val="000000">
                      <a:alpha val="43137"/>
                    </a:srgbClr>
                  </a:outerShdw>
                </a:effectLst>
              </a:rPr>
              <a:t>and thereby giving water many unique and special properties.</a:t>
            </a:r>
          </a:p>
        </p:txBody>
      </p:sp>
      <p:sp>
        <p:nvSpPr>
          <p:cNvPr id="131075" name="Title 1">
            <a:extLst>
              <a:ext uri="{FF2B5EF4-FFF2-40B4-BE49-F238E27FC236}">
                <a16:creationId xmlns:a16="http://schemas.microsoft.com/office/drawing/2014/main" id="{A82C5E14-4445-4D88-89F9-EE1CEE2264DC}"/>
              </a:ext>
            </a:extLst>
          </p:cNvPr>
          <p:cNvSpPr>
            <a:spLocks noGrp="1" noChangeArrowheads="1"/>
          </p:cNvSpPr>
          <p:nvPr>
            <p:ph type="title"/>
          </p:nvPr>
        </p:nvSpPr>
        <p:spPr>
          <a:xfrm>
            <a:off x="0" y="0"/>
            <a:ext cx="9144000" cy="1371600"/>
          </a:xfrm>
        </p:spPr>
        <p:txBody>
          <a:bodyPr/>
          <a:lstStyle/>
          <a:p>
            <a:pPr marL="234950" indent="-234950" eaLnBrk="1" hangingPunct="1"/>
            <a:r>
              <a:rPr lang="en-US" altLang="en-US" dirty="0"/>
              <a:t>The Properties of Water</a:t>
            </a:r>
          </a:p>
        </p:txBody>
      </p:sp>
      <p:pic>
        <p:nvPicPr>
          <p:cNvPr id="2" name="Picture 1">
            <a:extLst>
              <a:ext uri="{FF2B5EF4-FFF2-40B4-BE49-F238E27FC236}">
                <a16:creationId xmlns:a16="http://schemas.microsoft.com/office/drawing/2014/main" id="{9D975891-537C-4D0D-BB3D-3AF535F0AEB1}"/>
              </a:ext>
            </a:extLst>
          </p:cNvPr>
          <p:cNvPicPr>
            <a:picLocks noChangeAspect="1"/>
          </p:cNvPicPr>
          <p:nvPr/>
        </p:nvPicPr>
        <p:blipFill>
          <a:blip r:embed="rId3"/>
          <a:stretch>
            <a:fillRect/>
          </a:stretch>
        </p:blipFill>
        <p:spPr>
          <a:xfrm>
            <a:off x="5334000" y="2449033"/>
            <a:ext cx="3483618" cy="3609028"/>
          </a:xfrm>
          <a:prstGeom prst="rect">
            <a:avLst/>
          </a:prstGeom>
        </p:spPr>
      </p:pic>
      <p:pic>
        <p:nvPicPr>
          <p:cNvPr id="3" name="Picture 2">
            <a:extLst>
              <a:ext uri="{FF2B5EF4-FFF2-40B4-BE49-F238E27FC236}">
                <a16:creationId xmlns:a16="http://schemas.microsoft.com/office/drawing/2014/main" id="{842C7636-E04E-4BF1-A953-E409C9208013}"/>
              </a:ext>
            </a:extLst>
          </p:cNvPr>
          <p:cNvPicPr>
            <a:picLocks noChangeAspect="1"/>
          </p:cNvPicPr>
          <p:nvPr/>
        </p:nvPicPr>
        <p:blipFill>
          <a:blip r:embed="rId4"/>
          <a:stretch>
            <a:fillRect/>
          </a:stretch>
        </p:blipFill>
        <p:spPr>
          <a:xfrm>
            <a:off x="457200" y="2449033"/>
            <a:ext cx="4291980" cy="3555815"/>
          </a:xfrm>
          <a:prstGeom prst="rect">
            <a:avLst/>
          </a:prstGeom>
        </p:spPr>
      </p:pic>
      <p:sp>
        <p:nvSpPr>
          <p:cNvPr id="4" name="Rectangle 3">
            <a:extLst>
              <a:ext uri="{FF2B5EF4-FFF2-40B4-BE49-F238E27FC236}">
                <a16:creationId xmlns:a16="http://schemas.microsoft.com/office/drawing/2014/main" id="{902C63F0-FA2F-44A4-B763-908A9F49C690}"/>
              </a:ext>
            </a:extLst>
          </p:cNvPr>
          <p:cNvSpPr/>
          <p:nvPr/>
        </p:nvSpPr>
        <p:spPr>
          <a:xfrm>
            <a:off x="653254" y="6176227"/>
            <a:ext cx="8164364" cy="461665"/>
          </a:xfrm>
          <a:prstGeom prst="rect">
            <a:avLst/>
          </a:prstGeom>
        </p:spPr>
        <p:txBody>
          <a:bodyPr wrap="square">
            <a:spAutoFit/>
          </a:bodyPr>
          <a:lstStyle/>
          <a:p>
            <a:r>
              <a:rPr lang="en-US" sz="2400" dirty="0">
                <a:hlinkClick r:id="rId5"/>
              </a:rPr>
              <a:t>https://screencast-o-matic.com/watch/cFXiD9YP5e</a:t>
            </a:r>
            <a:r>
              <a:rPr lang="en-US" sz="2400" dirty="0"/>
              <a:t> (1:09)</a:t>
            </a:r>
          </a:p>
        </p:txBody>
      </p:sp>
    </p:spTree>
    <p:extLst>
      <p:ext uri="{BB962C8B-B14F-4D97-AF65-F5344CB8AC3E}">
        <p14:creationId xmlns:p14="http://schemas.microsoft.com/office/powerpoint/2010/main" val="3884334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9618B1FF-704E-40F6-87F2-9ED45495134A}"/>
              </a:ext>
            </a:extLst>
          </p:cNvPr>
          <p:cNvSpPr>
            <a:spLocks noGrp="1" noChangeArrowheads="1"/>
          </p:cNvSpPr>
          <p:nvPr>
            <p:ph type="title" idx="4294967295"/>
          </p:nvPr>
        </p:nvSpPr>
        <p:spPr/>
        <p:txBody>
          <a:bodyPr/>
          <a:lstStyle/>
          <a:p>
            <a:r>
              <a:rPr lang="en-US" altLang="en-US" dirty="0"/>
              <a:t>Reading the Slope Line</a:t>
            </a:r>
          </a:p>
        </p:txBody>
      </p:sp>
      <p:pic>
        <p:nvPicPr>
          <p:cNvPr id="187395" name="Picture 2">
            <a:extLst>
              <a:ext uri="{FF2B5EF4-FFF2-40B4-BE49-F238E27FC236}">
                <a16:creationId xmlns:a16="http://schemas.microsoft.com/office/drawing/2014/main" id="{583C172B-7EF1-4874-82A1-9184BA06D4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7396" name="Rectangle 6">
            <a:extLst>
              <a:ext uri="{FF2B5EF4-FFF2-40B4-BE49-F238E27FC236}">
                <a16:creationId xmlns:a16="http://schemas.microsoft.com/office/drawing/2014/main" id="{A2D3BF45-E267-49C6-B55C-A76937B41F1D}"/>
              </a:ext>
            </a:extLst>
          </p:cNvPr>
          <p:cNvSpPr>
            <a:spLocks noChangeArrowheads="1"/>
          </p:cNvSpPr>
          <p:nvPr/>
        </p:nvSpPr>
        <p:spPr bwMode="auto">
          <a:xfrm>
            <a:off x="228600" y="1713162"/>
            <a:ext cx="3276600" cy="506131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solidFill>
                  <a:srgbClr val="0070C0"/>
                </a:solidFill>
              </a:rPr>
              <a:t>At 75 g of solute and 20 C, CaCl</a:t>
            </a:r>
            <a:r>
              <a:rPr lang="en-US" altLang="en-US" sz="2300" baseline="-25000" dirty="0">
                <a:solidFill>
                  <a:srgbClr val="0070C0"/>
                </a:solidFill>
              </a:rPr>
              <a:t>2</a:t>
            </a:r>
            <a:r>
              <a:rPr lang="en-US" altLang="en-US" sz="2300" dirty="0">
                <a:solidFill>
                  <a:srgbClr val="0070C0"/>
                </a:solidFill>
              </a:rPr>
              <a:t> is a saturated solution. </a:t>
            </a:r>
            <a:r>
              <a:rPr lang="en-US" altLang="en-US" sz="1600" dirty="0"/>
              <a:t>(on slope line)</a:t>
            </a:r>
          </a:p>
          <a:p>
            <a:pPr eaLnBrk="1" hangingPunct="1">
              <a:spcBef>
                <a:spcPct val="0"/>
              </a:spcBef>
              <a:buFontTx/>
              <a:buNone/>
            </a:pPr>
            <a:endParaRPr lang="en-US" altLang="en-US" sz="2300" dirty="0">
              <a:solidFill>
                <a:srgbClr val="0070C0"/>
              </a:solidFill>
            </a:endParaRPr>
          </a:p>
          <a:p>
            <a:pPr eaLnBrk="1" hangingPunct="1">
              <a:spcBef>
                <a:spcPct val="0"/>
              </a:spcBef>
              <a:buNone/>
            </a:pPr>
            <a:r>
              <a:rPr lang="en-US" altLang="en-US" sz="2300" dirty="0">
                <a:solidFill>
                  <a:srgbClr val="FF0000"/>
                </a:solidFill>
              </a:rPr>
              <a:t>At 60 g of solute and 70 C, KNO</a:t>
            </a:r>
            <a:r>
              <a:rPr lang="en-US" altLang="en-US" sz="2300" baseline="-25000" dirty="0">
                <a:solidFill>
                  <a:srgbClr val="FF0000"/>
                </a:solidFill>
              </a:rPr>
              <a:t>3</a:t>
            </a:r>
            <a:r>
              <a:rPr lang="en-US" altLang="en-US" sz="2300" dirty="0">
                <a:solidFill>
                  <a:srgbClr val="FF0000"/>
                </a:solidFill>
              </a:rPr>
              <a:t> is an unsaturated solution. </a:t>
            </a:r>
            <a:r>
              <a:rPr lang="en-US" altLang="en-US" sz="1600" dirty="0"/>
              <a:t>(below slope line)</a:t>
            </a:r>
          </a:p>
          <a:p>
            <a:pPr eaLnBrk="1" hangingPunct="1">
              <a:spcBef>
                <a:spcPct val="0"/>
              </a:spcBef>
              <a:buFontTx/>
              <a:buNone/>
            </a:pPr>
            <a:endParaRPr lang="en-US" altLang="en-US" sz="2300" dirty="0">
              <a:solidFill>
                <a:srgbClr val="0070C0"/>
              </a:solidFill>
            </a:endParaRPr>
          </a:p>
          <a:p>
            <a:pPr eaLnBrk="1" hangingPunct="1">
              <a:spcBef>
                <a:spcPct val="0"/>
              </a:spcBef>
              <a:buNone/>
            </a:pPr>
            <a:r>
              <a:rPr lang="en-US" altLang="en-US" sz="2300" dirty="0">
                <a:solidFill>
                  <a:srgbClr val="7030A0"/>
                </a:solidFill>
              </a:rPr>
              <a:t>At 60 g of solute and 70 C, </a:t>
            </a:r>
            <a:r>
              <a:rPr lang="en-US" altLang="en-US" sz="2300" dirty="0" err="1">
                <a:solidFill>
                  <a:srgbClr val="7030A0"/>
                </a:solidFill>
              </a:rPr>
              <a:t>KCl</a:t>
            </a:r>
            <a:r>
              <a:rPr lang="en-US" altLang="en-US" sz="2300" dirty="0">
                <a:solidFill>
                  <a:srgbClr val="7030A0"/>
                </a:solidFill>
              </a:rPr>
              <a:t> is a supersaturated solution. </a:t>
            </a:r>
            <a:r>
              <a:rPr lang="en-US" altLang="en-US" sz="1600" dirty="0"/>
              <a:t>(above slope line)</a:t>
            </a:r>
            <a:endParaRPr lang="en-US" altLang="en-US" sz="2000" dirty="0"/>
          </a:p>
          <a:p>
            <a:pPr eaLnBrk="1" hangingPunct="1">
              <a:spcBef>
                <a:spcPct val="0"/>
              </a:spcBef>
              <a:buFontTx/>
              <a:buNone/>
            </a:pPr>
            <a:endParaRPr lang="en-US" altLang="en-US" sz="2300" dirty="0">
              <a:solidFill>
                <a:srgbClr val="7030A0"/>
              </a:solidFill>
            </a:endParaRPr>
          </a:p>
        </p:txBody>
      </p:sp>
      <p:sp>
        <p:nvSpPr>
          <p:cNvPr id="2" name="Cross 1">
            <a:extLst>
              <a:ext uri="{FF2B5EF4-FFF2-40B4-BE49-F238E27FC236}">
                <a16:creationId xmlns:a16="http://schemas.microsoft.com/office/drawing/2014/main" id="{8D0129B5-476E-4BAB-B48E-98F37FA87268}"/>
              </a:ext>
            </a:extLst>
          </p:cNvPr>
          <p:cNvSpPr/>
          <p:nvPr/>
        </p:nvSpPr>
        <p:spPr>
          <a:xfrm>
            <a:off x="5029200" y="2408237"/>
            <a:ext cx="228600" cy="18256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a:extLst>
              <a:ext uri="{FF2B5EF4-FFF2-40B4-BE49-F238E27FC236}">
                <a16:creationId xmlns:a16="http://schemas.microsoft.com/office/drawing/2014/main" id="{1EEF63ED-8DE5-480E-95BC-A2AF7D192196}"/>
              </a:ext>
            </a:extLst>
          </p:cNvPr>
          <p:cNvSpPr/>
          <p:nvPr/>
        </p:nvSpPr>
        <p:spPr>
          <a:xfrm>
            <a:off x="6934200" y="3017837"/>
            <a:ext cx="228600" cy="18256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04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9618B1FF-704E-40F6-87F2-9ED45495134A}"/>
              </a:ext>
            </a:extLst>
          </p:cNvPr>
          <p:cNvSpPr>
            <a:spLocks noGrp="1" noChangeArrowheads="1"/>
          </p:cNvSpPr>
          <p:nvPr>
            <p:ph type="title" idx="4294967295"/>
          </p:nvPr>
        </p:nvSpPr>
        <p:spPr/>
        <p:txBody>
          <a:bodyPr/>
          <a:lstStyle/>
          <a:p>
            <a:r>
              <a:rPr lang="en-US" altLang="en-US"/>
              <a:t>Practice Problems</a:t>
            </a:r>
          </a:p>
        </p:txBody>
      </p:sp>
      <p:pic>
        <p:nvPicPr>
          <p:cNvPr id="187395" name="Picture 2">
            <a:extLst>
              <a:ext uri="{FF2B5EF4-FFF2-40B4-BE49-F238E27FC236}">
                <a16:creationId xmlns:a16="http://schemas.microsoft.com/office/drawing/2014/main" id="{583C172B-7EF1-4874-82A1-9184BA06D4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7396" name="Rectangle 6">
            <a:extLst>
              <a:ext uri="{FF2B5EF4-FFF2-40B4-BE49-F238E27FC236}">
                <a16:creationId xmlns:a16="http://schemas.microsoft.com/office/drawing/2014/main" id="{A2D3BF45-E267-49C6-B55C-A76937B41F1D}"/>
              </a:ext>
            </a:extLst>
          </p:cNvPr>
          <p:cNvSpPr>
            <a:spLocks noChangeArrowheads="1"/>
          </p:cNvSpPr>
          <p:nvPr/>
        </p:nvSpPr>
        <p:spPr bwMode="auto">
          <a:xfrm>
            <a:off x="228600" y="1447800"/>
            <a:ext cx="32004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Using 60 grams of any substance, which solutions would be supersaturated at any temperature?</a:t>
            </a:r>
          </a:p>
        </p:txBody>
      </p:sp>
      <p:pic>
        <p:nvPicPr>
          <p:cNvPr id="187397" name="Picture 8">
            <a:extLst>
              <a:ext uri="{FF2B5EF4-FFF2-40B4-BE49-F238E27FC236}">
                <a16:creationId xmlns:a16="http://schemas.microsoft.com/office/drawing/2014/main" id="{87D7F26A-F4DE-4CA6-9A7A-6A9982878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96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a:extLst>
              <a:ext uri="{FF2B5EF4-FFF2-40B4-BE49-F238E27FC236}">
                <a16:creationId xmlns:a16="http://schemas.microsoft.com/office/drawing/2014/main" id="{E774519E-643D-4505-BEEE-30237AB9F096}"/>
              </a:ext>
            </a:extLst>
          </p:cNvPr>
          <p:cNvSpPr>
            <a:spLocks noGrp="1" noChangeArrowheads="1"/>
          </p:cNvSpPr>
          <p:nvPr>
            <p:ph type="title" idx="4294967295"/>
          </p:nvPr>
        </p:nvSpPr>
        <p:spPr/>
        <p:txBody>
          <a:bodyPr/>
          <a:lstStyle/>
          <a:p>
            <a:r>
              <a:rPr lang="en-US" altLang="en-US"/>
              <a:t>Practice Problems</a:t>
            </a:r>
          </a:p>
        </p:txBody>
      </p:sp>
      <p:pic>
        <p:nvPicPr>
          <p:cNvPr id="188419" name="Picture 2">
            <a:extLst>
              <a:ext uri="{FF2B5EF4-FFF2-40B4-BE49-F238E27FC236}">
                <a16:creationId xmlns:a16="http://schemas.microsoft.com/office/drawing/2014/main" id="{F6DD9087-6D0F-46C6-952B-84F0709E5D4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8420" name="Rectangle 6">
            <a:extLst>
              <a:ext uri="{FF2B5EF4-FFF2-40B4-BE49-F238E27FC236}">
                <a16:creationId xmlns:a16="http://schemas.microsoft.com/office/drawing/2014/main" id="{5D213B6D-CF38-448E-B563-BA9BE6C46ACB}"/>
              </a:ext>
            </a:extLst>
          </p:cNvPr>
          <p:cNvSpPr>
            <a:spLocks noChangeArrowheads="1"/>
          </p:cNvSpPr>
          <p:nvPr/>
        </p:nvSpPr>
        <p:spPr bwMode="auto">
          <a:xfrm>
            <a:off x="228600" y="1447800"/>
            <a:ext cx="32004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Using 60 grams of any substance, which solutions would be supersaturated at any temperature?</a:t>
            </a:r>
          </a:p>
        </p:txBody>
      </p:sp>
      <p:sp>
        <p:nvSpPr>
          <p:cNvPr id="7" name="Oval 6">
            <a:extLst>
              <a:ext uri="{FF2B5EF4-FFF2-40B4-BE49-F238E27FC236}">
                <a16:creationId xmlns:a16="http://schemas.microsoft.com/office/drawing/2014/main" id="{13AF7EB0-1C1F-4336-AA7E-D75ADE427B7B}"/>
              </a:ext>
            </a:extLst>
          </p:cNvPr>
          <p:cNvSpPr>
            <a:spLocks noChangeArrowheads="1"/>
          </p:cNvSpPr>
          <p:nvPr/>
        </p:nvSpPr>
        <p:spPr bwMode="auto">
          <a:xfrm rot="3935275">
            <a:off x="6750050" y="4114800"/>
            <a:ext cx="533400" cy="838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89843" tIns="44921" rIns="89843" bIns="44921" anchor="ctr"/>
          <a:lstStyle/>
          <a:p>
            <a:pPr algn="ctr" eaLnBrk="1" hangingPunct="1">
              <a:defRPr/>
            </a:pPr>
            <a:endParaRPr lang="en-US">
              <a:solidFill>
                <a:schemeClr val="lt1"/>
              </a:solidFill>
              <a:latin typeface="+mn-lt"/>
            </a:endParaRPr>
          </a:p>
        </p:txBody>
      </p:sp>
      <p:sp>
        <p:nvSpPr>
          <p:cNvPr id="9" name="Oval 8">
            <a:extLst>
              <a:ext uri="{FF2B5EF4-FFF2-40B4-BE49-F238E27FC236}">
                <a16:creationId xmlns:a16="http://schemas.microsoft.com/office/drawing/2014/main" id="{50BD185B-2E05-4B82-9147-C0B2C8DDBE32}"/>
              </a:ext>
            </a:extLst>
          </p:cNvPr>
          <p:cNvSpPr/>
          <p:nvPr/>
        </p:nvSpPr>
        <p:spPr>
          <a:xfrm>
            <a:off x="4419600" y="3733800"/>
            <a:ext cx="762000"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TextBox 9">
            <a:extLst>
              <a:ext uri="{FF2B5EF4-FFF2-40B4-BE49-F238E27FC236}">
                <a16:creationId xmlns:a16="http://schemas.microsoft.com/office/drawing/2014/main" id="{FF4E86DF-1940-4C3C-8FA2-A273E94A386F}"/>
              </a:ext>
            </a:extLst>
          </p:cNvPr>
          <p:cNvSpPr txBox="1">
            <a:spLocks noChangeArrowheads="1"/>
          </p:cNvSpPr>
          <p:nvPr/>
        </p:nvSpPr>
        <p:spPr bwMode="auto">
          <a:xfrm>
            <a:off x="381000" y="3581400"/>
            <a:ext cx="2971800" cy="2586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700"/>
              <a:t>Any of the solutions below the red arrow are supersaturated if 60 grams are dissolved.</a:t>
            </a:r>
          </a:p>
        </p:txBody>
      </p:sp>
      <p:sp>
        <p:nvSpPr>
          <p:cNvPr id="2" name="Oval 8">
            <a:extLst>
              <a:ext uri="{FF2B5EF4-FFF2-40B4-BE49-F238E27FC236}">
                <a16:creationId xmlns:a16="http://schemas.microsoft.com/office/drawing/2014/main" id="{FD8F4AC4-510B-4111-815F-731DC60596A3}"/>
              </a:ext>
            </a:extLst>
          </p:cNvPr>
          <p:cNvSpPr>
            <a:spLocks noChangeArrowheads="1"/>
          </p:cNvSpPr>
          <p:nvPr/>
        </p:nvSpPr>
        <p:spPr bwMode="auto">
          <a:xfrm rot="20674670">
            <a:off x="6096000" y="3429000"/>
            <a:ext cx="762000" cy="47466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defRPr/>
            </a:pPr>
            <a:endParaRPr lang="en-US">
              <a:solidFill>
                <a:schemeClr val="lt1"/>
              </a:solidFill>
              <a:latin typeface="+mn-lt"/>
            </a:endParaRPr>
          </a:p>
        </p:txBody>
      </p:sp>
      <p:sp>
        <p:nvSpPr>
          <p:cNvPr id="8" name="Left Arrow 7">
            <a:extLst>
              <a:ext uri="{FF2B5EF4-FFF2-40B4-BE49-F238E27FC236}">
                <a16:creationId xmlns:a16="http://schemas.microsoft.com/office/drawing/2014/main" id="{59385611-7A41-4E1D-9DEA-8B7ADE6B97B4}"/>
              </a:ext>
            </a:extLst>
          </p:cNvPr>
          <p:cNvSpPr>
            <a:spLocks noChangeArrowheads="1"/>
          </p:cNvSpPr>
          <p:nvPr/>
        </p:nvSpPr>
        <p:spPr bwMode="auto">
          <a:xfrm rot="10800000">
            <a:off x="4343400" y="3048000"/>
            <a:ext cx="3810000" cy="152400"/>
          </a:xfrm>
          <a:prstGeom prst="leftArrow">
            <a:avLst>
              <a:gd name="adj1" fmla="val 50000"/>
              <a:gd name="adj2" fmla="val 113657"/>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defRPr/>
            </a:pPr>
            <a:endParaRPr lang="en-US">
              <a:solidFill>
                <a:schemeClr val="lt1"/>
              </a:solidFill>
              <a:latin typeface="+mn-lt"/>
            </a:endParaRPr>
          </a:p>
        </p:txBody>
      </p:sp>
      <p:sp>
        <p:nvSpPr>
          <p:cNvPr id="3" name="Oval 6">
            <a:extLst>
              <a:ext uri="{FF2B5EF4-FFF2-40B4-BE49-F238E27FC236}">
                <a16:creationId xmlns:a16="http://schemas.microsoft.com/office/drawing/2014/main" id="{E8110965-81ED-4DC0-B985-C1AABE0E00F7}"/>
              </a:ext>
            </a:extLst>
          </p:cNvPr>
          <p:cNvSpPr>
            <a:spLocks noChangeArrowheads="1"/>
          </p:cNvSpPr>
          <p:nvPr/>
        </p:nvSpPr>
        <p:spPr bwMode="auto">
          <a:xfrm rot="5268065">
            <a:off x="7085013" y="4722813"/>
            <a:ext cx="609600" cy="1066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89843" tIns="44921" rIns="89843" bIns="44921" anchor="ctr"/>
          <a:lstStyle/>
          <a:p>
            <a:pPr algn="ctr" eaLnBrk="1" hangingPunct="1">
              <a:defRPr/>
            </a:pPr>
            <a:endParaRPr lang="en-US">
              <a:solidFill>
                <a:schemeClr val="lt1"/>
              </a:solidFill>
              <a:latin typeface="+mn-lt"/>
            </a:endParaRPr>
          </a:p>
        </p:txBody>
      </p:sp>
      <p:pic>
        <p:nvPicPr>
          <p:cNvPr id="188427" name="Picture 8">
            <a:extLst>
              <a:ext uri="{FF2B5EF4-FFF2-40B4-BE49-F238E27FC236}">
                <a16:creationId xmlns:a16="http://schemas.microsoft.com/office/drawing/2014/main" id="{CE7D5F9D-188F-4149-83A7-E2DDC1C81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nodeType="afterGroup">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nodeType="afterGroup">
                            <p:stCondLst>
                              <p:cond delay="1000"/>
                            </p:stCondLst>
                            <p:childTnLst>
                              <p:par>
                                <p:cTn id="22" presetID="53"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nodeType="afterGroup">
                            <p:stCondLst>
                              <p:cond delay="1500"/>
                            </p:stCondLst>
                            <p:childTnLst>
                              <p:par>
                                <p:cTn id="28" presetID="53"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 grpId="0" animBg="1"/>
      <p:bldP spid="8"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a:extLst>
              <a:ext uri="{FF2B5EF4-FFF2-40B4-BE49-F238E27FC236}">
                <a16:creationId xmlns:a16="http://schemas.microsoft.com/office/drawing/2014/main" id="{CA3A4F0E-2DC2-43FB-87CC-B9099F76DF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1757363"/>
            <a:ext cx="4314825" cy="4281487"/>
          </a:xfrm>
          <a:noFill/>
        </p:spPr>
      </p:pic>
      <p:sp>
        <p:nvSpPr>
          <p:cNvPr id="16386" name="Title 1">
            <a:extLst>
              <a:ext uri="{FF2B5EF4-FFF2-40B4-BE49-F238E27FC236}">
                <a16:creationId xmlns:a16="http://schemas.microsoft.com/office/drawing/2014/main" id="{CCB71096-8D56-47BF-9A50-F794B711ED0E}"/>
              </a:ext>
            </a:extLst>
          </p:cNvPr>
          <p:cNvSpPr>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dirty="0">
                <a:solidFill>
                  <a:schemeClr val="tx2"/>
                </a:solidFill>
              </a:rPr>
              <a:t>Solubility of </a:t>
            </a:r>
            <a:r>
              <a:rPr lang="en-US" altLang="en-US" sz="4400" dirty="0">
                <a:solidFill>
                  <a:schemeClr val="bg1"/>
                </a:solidFill>
                <a:effectLst>
                  <a:outerShdw blurRad="38100" dist="38100" dir="2700000" algn="tl">
                    <a:srgbClr val="000000">
                      <a:alpha val="43137"/>
                    </a:srgbClr>
                  </a:outerShdw>
                </a:effectLst>
              </a:rPr>
              <a:t>GASES</a:t>
            </a:r>
            <a:r>
              <a:rPr lang="en-US" altLang="en-US" sz="4400" dirty="0">
                <a:solidFill>
                  <a:schemeClr val="tx2"/>
                </a:solidFill>
              </a:rPr>
              <a:t> Graph</a:t>
            </a:r>
          </a:p>
        </p:txBody>
      </p:sp>
      <p:sp>
        <p:nvSpPr>
          <p:cNvPr id="6" name="Rectangle 6">
            <a:extLst>
              <a:ext uri="{FF2B5EF4-FFF2-40B4-BE49-F238E27FC236}">
                <a16:creationId xmlns:a16="http://schemas.microsoft.com/office/drawing/2014/main" id="{D782A872-A6E0-423C-AA0C-25617E13D191}"/>
              </a:ext>
            </a:extLst>
          </p:cNvPr>
          <p:cNvSpPr>
            <a:spLocks noChangeArrowheads="1"/>
          </p:cNvSpPr>
          <p:nvPr/>
        </p:nvSpPr>
        <p:spPr bwMode="auto">
          <a:xfrm>
            <a:off x="609600" y="1752600"/>
            <a:ext cx="3124200" cy="3830638"/>
          </a:xfrm>
          <a:prstGeom prst="rect">
            <a:avLst/>
          </a:prstGeom>
          <a:solidFill>
            <a:schemeClr val="accent1">
              <a:lumMod val="90000"/>
            </a:schemeClr>
          </a:solidFill>
          <a:ln w="9525">
            <a:noFill/>
            <a:miter lim="800000"/>
            <a:headEnd/>
            <a:tailEnd/>
          </a:ln>
        </p:spPr>
        <p:txBody>
          <a:bodyPr lIns="89843" tIns="44921" rIns="89843" bIns="449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700" dirty="0">
                <a:solidFill>
                  <a:srgbClr val="002060"/>
                </a:solidFill>
              </a:rPr>
              <a:t>Notice that solubility of gases (</a:t>
            </a:r>
            <a:r>
              <a:rPr lang="en-US" altLang="en-US" sz="2700" dirty="0">
                <a:solidFill>
                  <a:srgbClr val="FFFF00"/>
                </a:solidFill>
              </a:rPr>
              <a:t>y axis</a:t>
            </a:r>
            <a:r>
              <a:rPr lang="en-US" altLang="en-US" sz="2700" dirty="0">
                <a:solidFill>
                  <a:srgbClr val="002060"/>
                </a:solidFill>
              </a:rPr>
              <a:t>) is shown based on varying temperature </a:t>
            </a:r>
          </a:p>
          <a:p>
            <a:pPr algn="ctr" eaLnBrk="1" hangingPunct="1">
              <a:defRPr/>
            </a:pPr>
            <a:r>
              <a:rPr lang="en-US" altLang="en-US" sz="2700" dirty="0">
                <a:solidFill>
                  <a:srgbClr val="002060"/>
                </a:solidFill>
              </a:rPr>
              <a:t>(</a:t>
            </a:r>
            <a:r>
              <a:rPr lang="en-US" altLang="en-US" sz="2700" dirty="0">
                <a:solidFill>
                  <a:srgbClr val="FFFF00"/>
                </a:solidFill>
              </a:rPr>
              <a:t>x axis</a:t>
            </a:r>
            <a:r>
              <a:rPr lang="en-US" altLang="en-US" sz="2700" dirty="0">
                <a:solidFill>
                  <a:srgbClr val="002060"/>
                </a:solidFill>
              </a:rPr>
              <a:t>).</a:t>
            </a:r>
          </a:p>
          <a:p>
            <a:pPr algn="ctr" eaLnBrk="1" hangingPunct="1">
              <a:defRPr/>
            </a:pPr>
            <a:endParaRPr lang="en-US" altLang="en-US" sz="2700" dirty="0">
              <a:solidFill>
                <a:srgbClr val="002060"/>
              </a:solidFill>
            </a:endParaRPr>
          </a:p>
          <a:p>
            <a:pPr algn="ctr" eaLnBrk="1" hangingPunct="1">
              <a:defRPr/>
            </a:pPr>
            <a:r>
              <a:rPr lang="en-US" altLang="en-US" sz="2700" dirty="0">
                <a:solidFill>
                  <a:srgbClr val="FF0000"/>
                </a:solidFill>
              </a:rPr>
              <a:t>What relationship is shown?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left)">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a:extLst>
              <a:ext uri="{FF2B5EF4-FFF2-40B4-BE49-F238E27FC236}">
                <a16:creationId xmlns:a16="http://schemas.microsoft.com/office/drawing/2014/main" id="{96312933-261A-4F9C-A94B-B0C425125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57363"/>
            <a:ext cx="4314825"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Rectangle 6">
            <a:extLst>
              <a:ext uri="{FF2B5EF4-FFF2-40B4-BE49-F238E27FC236}">
                <a16:creationId xmlns:a16="http://schemas.microsoft.com/office/drawing/2014/main" id="{FE216155-4B1C-4CC4-AAC3-831266F3A05C}"/>
              </a:ext>
            </a:extLst>
          </p:cNvPr>
          <p:cNvSpPr>
            <a:spLocks noChangeArrowheads="1"/>
          </p:cNvSpPr>
          <p:nvPr/>
        </p:nvSpPr>
        <p:spPr bwMode="auto">
          <a:xfrm>
            <a:off x="685800" y="2133600"/>
            <a:ext cx="32004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Generally, the</a:t>
            </a:r>
          </a:p>
          <a:p>
            <a:pPr eaLnBrk="1" hangingPunct="1">
              <a:spcBef>
                <a:spcPct val="0"/>
              </a:spcBef>
              <a:buFontTx/>
              <a:buNone/>
            </a:pPr>
            <a:r>
              <a:rPr lang="en-US" altLang="en-US" dirty="0"/>
              <a:t>solubility of </a:t>
            </a:r>
            <a:r>
              <a:rPr lang="en-US" altLang="en-US" dirty="0">
                <a:solidFill>
                  <a:srgbClr val="FFFFFF"/>
                </a:solidFill>
                <a:effectLst>
                  <a:outerShdw blurRad="38100" dist="38100" dir="2700000" algn="tl">
                    <a:srgbClr val="000000">
                      <a:alpha val="43137"/>
                    </a:srgbClr>
                  </a:outerShdw>
                </a:effectLst>
              </a:rPr>
              <a:t>gas</a:t>
            </a:r>
          </a:p>
          <a:p>
            <a:pPr eaLnBrk="1" hangingPunct="1">
              <a:spcBef>
                <a:spcPct val="0"/>
              </a:spcBef>
              <a:buFontTx/>
              <a:buNone/>
            </a:pPr>
            <a:r>
              <a:rPr lang="en-US" altLang="en-US" dirty="0"/>
              <a:t>solutes in liquid</a:t>
            </a:r>
          </a:p>
          <a:p>
            <a:pPr eaLnBrk="1" hangingPunct="1">
              <a:spcBef>
                <a:spcPct val="0"/>
              </a:spcBef>
              <a:buFontTx/>
              <a:buNone/>
            </a:pPr>
            <a:r>
              <a:rPr lang="en-US" altLang="en-US" dirty="0"/>
              <a:t>solvents </a:t>
            </a:r>
            <a:r>
              <a:rPr lang="en-US" altLang="en-US" u="sng" dirty="0"/>
              <a:t>de</a:t>
            </a:r>
            <a:r>
              <a:rPr lang="en-US" altLang="en-US" dirty="0"/>
              <a:t>creases</a:t>
            </a:r>
          </a:p>
          <a:p>
            <a:pPr eaLnBrk="1" hangingPunct="1">
              <a:spcBef>
                <a:spcPct val="0"/>
              </a:spcBef>
              <a:buFontTx/>
              <a:buNone/>
            </a:pPr>
            <a:r>
              <a:rPr lang="en-US" altLang="en-US" dirty="0"/>
              <a:t>with </a:t>
            </a:r>
            <a:r>
              <a:rPr lang="en-US" altLang="en-US" u="sng" dirty="0"/>
              <a:t>in</a:t>
            </a:r>
            <a:r>
              <a:rPr lang="en-US" altLang="en-US" dirty="0"/>
              <a:t>creasing</a:t>
            </a:r>
          </a:p>
          <a:p>
            <a:pPr eaLnBrk="1" hangingPunct="1">
              <a:spcBef>
                <a:spcPct val="0"/>
              </a:spcBef>
              <a:buFontTx/>
              <a:buNone/>
            </a:pPr>
            <a:r>
              <a:rPr lang="en-US" altLang="en-US" dirty="0">
                <a:solidFill>
                  <a:srgbClr val="FF0000"/>
                </a:solidFill>
                <a:effectLst>
                  <a:outerShdw blurRad="38100" dist="38100" dir="2700000" algn="tl">
                    <a:srgbClr val="000000">
                      <a:alpha val="43137"/>
                    </a:srgbClr>
                  </a:outerShdw>
                </a:effectLst>
              </a:rPr>
              <a:t>temperature</a:t>
            </a:r>
            <a:r>
              <a:rPr lang="en-US" altLang="en-US" dirty="0"/>
              <a:t>.</a:t>
            </a:r>
          </a:p>
        </p:txBody>
      </p:sp>
      <p:sp>
        <p:nvSpPr>
          <p:cNvPr id="59397" name="AutoShape 5">
            <a:extLst>
              <a:ext uri="{FF2B5EF4-FFF2-40B4-BE49-F238E27FC236}">
                <a16:creationId xmlns:a16="http://schemas.microsoft.com/office/drawing/2014/main" id="{7E458E37-809E-45DF-8A43-B22CA676B4BC}"/>
              </a:ext>
            </a:extLst>
          </p:cNvPr>
          <p:cNvSpPr>
            <a:spLocks noChangeArrowheads="1"/>
          </p:cNvSpPr>
          <p:nvPr/>
        </p:nvSpPr>
        <p:spPr bwMode="auto">
          <a:xfrm rot="1737766">
            <a:off x="4876800" y="3733800"/>
            <a:ext cx="3657600" cy="457200"/>
          </a:xfrm>
          <a:prstGeom prst="rightArrow">
            <a:avLst>
              <a:gd name="adj1" fmla="val 50000"/>
              <a:gd name="adj2" fmla="val 200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endParaRPr lang="en-US" altLang="en-US" sz="1900"/>
          </a:p>
        </p:txBody>
      </p:sp>
      <p:sp>
        <p:nvSpPr>
          <p:cNvPr id="190469" name="Title 1">
            <a:extLst>
              <a:ext uri="{FF2B5EF4-FFF2-40B4-BE49-F238E27FC236}">
                <a16:creationId xmlns:a16="http://schemas.microsoft.com/office/drawing/2014/main" id="{86AD2A24-BF87-447B-B71C-8885F97FC5D6}"/>
              </a:ext>
            </a:extLst>
          </p:cNvPr>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dirty="0">
                <a:solidFill>
                  <a:schemeClr val="tx2"/>
                </a:solidFill>
              </a:rPr>
              <a:t>Solubility of </a:t>
            </a:r>
            <a:r>
              <a:rPr lang="en-US" altLang="en-US" sz="4400" dirty="0">
                <a:solidFill>
                  <a:schemeClr val="bg1"/>
                </a:solidFill>
                <a:effectLst>
                  <a:outerShdw blurRad="38100" dist="38100" dir="2700000" algn="tl">
                    <a:srgbClr val="000000">
                      <a:alpha val="43137"/>
                    </a:srgbClr>
                  </a:outerShdw>
                </a:effectLst>
              </a:rPr>
              <a:t>GASES</a:t>
            </a:r>
            <a:r>
              <a:rPr lang="en-US" altLang="en-US" sz="4400" dirty="0">
                <a:solidFill>
                  <a:schemeClr val="tx2"/>
                </a:solidFill>
              </a:rPr>
              <a:t> Graph</a:t>
            </a:r>
          </a:p>
        </p:txBody>
      </p:sp>
      <p:pic>
        <p:nvPicPr>
          <p:cNvPr id="190470" name="Picture 5" descr="think_about_it-01.eps">
            <a:extLst>
              <a:ext uri="{FF2B5EF4-FFF2-40B4-BE49-F238E27FC236}">
                <a16:creationId xmlns:a16="http://schemas.microsoft.com/office/drawing/2014/main" id="{65544E42-819E-4D8B-A858-2E122F8C9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wipe(up)">
                                      <p:cBhvr>
                                        <p:cTn id="7" dur="1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a:extLst>
              <a:ext uri="{FF2B5EF4-FFF2-40B4-BE49-F238E27FC236}">
                <a16:creationId xmlns:a16="http://schemas.microsoft.com/office/drawing/2014/main" id="{9ED9C2C4-36DE-4C12-8876-F162555AE0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757363"/>
            <a:ext cx="4314825" cy="4281487"/>
          </a:xfrm>
          <a:noFill/>
        </p:spPr>
      </p:pic>
      <p:sp>
        <p:nvSpPr>
          <p:cNvPr id="191491" name="Title 1">
            <a:extLst>
              <a:ext uri="{FF2B5EF4-FFF2-40B4-BE49-F238E27FC236}">
                <a16:creationId xmlns:a16="http://schemas.microsoft.com/office/drawing/2014/main" id="{1FFC6A4D-1AC6-46C9-943A-97BBF278EEB4}"/>
              </a:ext>
            </a:extLst>
          </p:cNvPr>
          <p:cNvSpPr>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dirty="0">
                <a:solidFill>
                  <a:schemeClr val="tx2"/>
                </a:solidFill>
              </a:rPr>
              <a:t>Solubility of </a:t>
            </a:r>
            <a:r>
              <a:rPr lang="en-US" altLang="en-US" sz="4400" dirty="0">
                <a:solidFill>
                  <a:schemeClr val="bg1"/>
                </a:solidFill>
                <a:effectLst>
                  <a:outerShdw blurRad="38100" dist="38100" dir="2700000" algn="tl">
                    <a:srgbClr val="000000">
                      <a:alpha val="43137"/>
                    </a:srgbClr>
                  </a:outerShdw>
                </a:effectLst>
              </a:rPr>
              <a:t>GASES</a:t>
            </a:r>
            <a:r>
              <a:rPr lang="en-US" altLang="en-US" sz="4400" dirty="0">
                <a:solidFill>
                  <a:schemeClr val="tx2"/>
                </a:solidFill>
              </a:rPr>
              <a:t> Graph</a:t>
            </a:r>
          </a:p>
        </p:txBody>
      </p:sp>
      <p:sp>
        <p:nvSpPr>
          <p:cNvPr id="9" name="Rectangle 8">
            <a:extLst>
              <a:ext uri="{FF2B5EF4-FFF2-40B4-BE49-F238E27FC236}">
                <a16:creationId xmlns:a16="http://schemas.microsoft.com/office/drawing/2014/main" id="{A29D7DE9-0FD5-48A4-987A-1E032B5ED412}"/>
              </a:ext>
            </a:extLst>
          </p:cNvPr>
          <p:cNvSpPr>
            <a:spLocks noChangeArrowheads="1"/>
          </p:cNvSpPr>
          <p:nvPr/>
        </p:nvSpPr>
        <p:spPr bwMode="auto">
          <a:xfrm>
            <a:off x="914400" y="1981200"/>
            <a:ext cx="289560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3600" dirty="0"/>
              <a:t>Solubility of </a:t>
            </a:r>
            <a:r>
              <a:rPr lang="en-US" altLang="en-US" sz="3600" dirty="0">
                <a:solidFill>
                  <a:srgbClr val="00B0F0"/>
                </a:solidFill>
                <a:effectLst>
                  <a:outerShdw blurRad="38100" dist="38100" dir="2700000" algn="tl">
                    <a:srgbClr val="000000">
                      <a:alpha val="43137"/>
                    </a:srgbClr>
                  </a:outerShdw>
                </a:effectLst>
              </a:rPr>
              <a:t>gases</a:t>
            </a:r>
            <a:r>
              <a:rPr lang="en-US" altLang="en-US" sz="3600" dirty="0"/>
              <a:t> displays an </a:t>
            </a:r>
            <a:r>
              <a:rPr lang="en-US" altLang="en-US" sz="3600" dirty="0">
                <a:solidFill>
                  <a:srgbClr val="FFFF00"/>
                </a:solidFill>
                <a:effectLst>
                  <a:outerShdw blurRad="38100" dist="38100" dir="2700000" algn="tl">
                    <a:srgbClr val="000000">
                      <a:alpha val="43137"/>
                    </a:srgbClr>
                  </a:outerShdw>
                </a:effectLst>
              </a:rPr>
              <a:t>Inverse</a:t>
            </a:r>
          </a:p>
          <a:p>
            <a:pPr eaLnBrk="1" hangingPunct="1">
              <a:spcBef>
                <a:spcPct val="0"/>
              </a:spcBef>
              <a:buFontTx/>
              <a:buNone/>
            </a:pPr>
            <a:r>
              <a:rPr lang="en-US" altLang="en-US" sz="3600" dirty="0"/>
              <a:t>relationship with temperature.</a:t>
            </a:r>
          </a:p>
        </p:txBody>
      </p:sp>
      <p:pic>
        <p:nvPicPr>
          <p:cNvPr id="191493" name="Picture 4" descr="think_about_it-01.eps">
            <a:extLst>
              <a:ext uri="{FF2B5EF4-FFF2-40B4-BE49-F238E27FC236}">
                <a16:creationId xmlns:a16="http://schemas.microsoft.com/office/drawing/2014/main" id="{C4DB7ABB-F775-45F5-B4B7-183ADFCA0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a:extLst>
              <a:ext uri="{FF2B5EF4-FFF2-40B4-BE49-F238E27FC236}">
                <a16:creationId xmlns:a16="http://schemas.microsoft.com/office/drawing/2014/main" id="{84BA2534-8BB8-43F7-BA6E-BBA0132A438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757363"/>
            <a:ext cx="4314825" cy="4281487"/>
          </a:xfrm>
          <a:noFill/>
        </p:spPr>
      </p:pic>
      <p:sp>
        <p:nvSpPr>
          <p:cNvPr id="192515" name="Title 1">
            <a:extLst>
              <a:ext uri="{FF2B5EF4-FFF2-40B4-BE49-F238E27FC236}">
                <a16:creationId xmlns:a16="http://schemas.microsoft.com/office/drawing/2014/main" id="{B34F43D3-ADCD-4E3D-8860-64DD78A832DD}"/>
              </a:ext>
            </a:extLst>
          </p:cNvPr>
          <p:cNvSpPr>
            <a:spLocks/>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Solubility of </a:t>
            </a:r>
            <a:r>
              <a:rPr lang="en-US" altLang="en-US" sz="4400">
                <a:solidFill>
                  <a:schemeClr val="bg1"/>
                </a:solidFill>
              </a:rPr>
              <a:t>GASES</a:t>
            </a:r>
            <a:r>
              <a:rPr lang="en-US" altLang="en-US" sz="4400">
                <a:solidFill>
                  <a:schemeClr val="tx2"/>
                </a:solidFill>
              </a:rPr>
              <a:t> Graph</a:t>
            </a:r>
          </a:p>
        </p:txBody>
      </p:sp>
      <p:sp>
        <p:nvSpPr>
          <p:cNvPr id="9" name="Rectangle 8">
            <a:extLst>
              <a:ext uri="{FF2B5EF4-FFF2-40B4-BE49-F238E27FC236}">
                <a16:creationId xmlns:a16="http://schemas.microsoft.com/office/drawing/2014/main" id="{38AE4517-1AD5-4523-BE6B-C9D2FA0BE06D}"/>
              </a:ext>
            </a:extLst>
          </p:cNvPr>
          <p:cNvSpPr>
            <a:spLocks noChangeArrowheads="1"/>
          </p:cNvSpPr>
          <p:nvPr/>
        </p:nvSpPr>
        <p:spPr bwMode="auto">
          <a:xfrm>
            <a:off x="304800" y="1570038"/>
            <a:ext cx="34290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700" dirty="0">
                <a:solidFill>
                  <a:srgbClr val="CC0000"/>
                </a:solidFill>
                <a:effectLst>
                  <a:outerShdw blurRad="38100" dist="38100" dir="2700000" algn="tl">
                    <a:srgbClr val="000000">
                      <a:alpha val="43137"/>
                    </a:srgbClr>
                  </a:outerShdw>
                </a:effectLst>
              </a:rPr>
              <a:t>Carbonated</a:t>
            </a:r>
            <a:r>
              <a:rPr lang="en-US" altLang="en-US" sz="2700" dirty="0"/>
              <a:t> soft</a:t>
            </a:r>
          </a:p>
          <a:p>
            <a:pPr eaLnBrk="1" hangingPunct="1">
              <a:spcBef>
                <a:spcPct val="0"/>
              </a:spcBef>
              <a:buFontTx/>
              <a:buNone/>
            </a:pPr>
            <a:r>
              <a:rPr lang="en-US" altLang="en-US" sz="2700" dirty="0"/>
              <a:t>drinks are more</a:t>
            </a:r>
          </a:p>
          <a:p>
            <a:pPr eaLnBrk="1" hangingPunct="1">
              <a:spcBef>
                <a:spcPct val="0"/>
              </a:spcBef>
              <a:buFontTx/>
              <a:buNone/>
            </a:pPr>
            <a:r>
              <a:rPr lang="en-US" altLang="en-US" sz="2700" dirty="0"/>
              <a:t>“bubbly” if stored in</a:t>
            </a:r>
          </a:p>
          <a:p>
            <a:pPr eaLnBrk="1" hangingPunct="1">
              <a:spcBef>
                <a:spcPct val="0"/>
              </a:spcBef>
              <a:buFontTx/>
              <a:buNone/>
            </a:pPr>
            <a:r>
              <a:rPr lang="en-US" altLang="en-US" sz="2700" dirty="0"/>
              <a:t>the refrigerator. Warm soda is “flat.”</a:t>
            </a:r>
          </a:p>
          <a:p>
            <a:pPr eaLnBrk="1" hangingPunct="1">
              <a:spcBef>
                <a:spcPct val="0"/>
              </a:spcBef>
              <a:buFontTx/>
              <a:buNone/>
            </a:pPr>
            <a:endParaRPr lang="en-US" altLang="en-US" sz="2700" dirty="0"/>
          </a:p>
          <a:p>
            <a:pPr eaLnBrk="1" hangingPunct="1">
              <a:spcBef>
                <a:spcPct val="0"/>
              </a:spcBef>
              <a:buFontTx/>
              <a:buNone/>
            </a:pPr>
            <a:r>
              <a:rPr lang="en-US" altLang="en-US" sz="2700" dirty="0">
                <a:solidFill>
                  <a:schemeClr val="accent2"/>
                </a:solidFill>
              </a:rPr>
              <a:t>Warm lakes</a:t>
            </a:r>
            <a:r>
              <a:rPr lang="en-US" altLang="en-US" sz="2700" dirty="0"/>
              <a:t> have</a:t>
            </a:r>
          </a:p>
          <a:p>
            <a:pPr eaLnBrk="1" hangingPunct="1">
              <a:spcBef>
                <a:spcPct val="0"/>
              </a:spcBef>
              <a:buFontTx/>
              <a:buNone/>
            </a:pPr>
            <a:r>
              <a:rPr lang="en-US" altLang="en-US" sz="2700" dirty="0">
                <a:solidFill>
                  <a:srgbClr val="FF0000"/>
                </a:solidFill>
                <a:effectLst>
                  <a:outerShdw blurRad="38100" dist="38100" dir="2700000" algn="tl">
                    <a:srgbClr val="000000">
                      <a:alpha val="43137"/>
                    </a:srgbClr>
                  </a:outerShdw>
                </a:effectLst>
              </a:rPr>
              <a:t>less O</a:t>
            </a:r>
            <a:r>
              <a:rPr lang="en-US" altLang="en-US" sz="2700" baseline="-25000" dirty="0">
                <a:solidFill>
                  <a:srgbClr val="FF0000"/>
                </a:solidFill>
                <a:effectLst>
                  <a:outerShdw blurRad="38100" dist="38100" dir="2700000" algn="tl">
                    <a:srgbClr val="000000">
                      <a:alpha val="43137"/>
                    </a:srgbClr>
                  </a:outerShdw>
                </a:effectLst>
              </a:rPr>
              <a:t>2</a:t>
            </a:r>
            <a:r>
              <a:rPr lang="en-US" altLang="en-US" sz="2700" dirty="0">
                <a:solidFill>
                  <a:srgbClr val="FF0000"/>
                </a:solidFill>
                <a:effectLst>
                  <a:outerShdw blurRad="38100" dist="38100" dir="2700000" algn="tl">
                    <a:srgbClr val="000000">
                      <a:alpha val="43137"/>
                    </a:srgbClr>
                  </a:outerShdw>
                </a:effectLst>
              </a:rPr>
              <a:t> dissolved </a:t>
            </a:r>
            <a:r>
              <a:rPr lang="en-US" altLang="en-US" sz="2700" dirty="0"/>
              <a:t>in</a:t>
            </a:r>
          </a:p>
          <a:p>
            <a:pPr eaLnBrk="1" hangingPunct="1">
              <a:spcBef>
                <a:spcPct val="0"/>
              </a:spcBef>
              <a:buFontTx/>
              <a:buNone/>
            </a:pPr>
            <a:r>
              <a:rPr lang="en-US" altLang="en-US" sz="2700" dirty="0"/>
              <a:t>them than cool lakes. This affects the fish &amp; other life.</a:t>
            </a:r>
            <a:endParaRPr lang="en-US" altLang="en-US" sz="23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C43F4D50-D06D-4928-B8AE-64A128D78EBA}"/>
              </a:ext>
            </a:extLst>
          </p:cNvPr>
          <p:cNvSpPr>
            <a:spLocks noGrp="1" noChangeArrowheads="1"/>
          </p:cNvSpPr>
          <p:nvPr>
            <p:ph type="title"/>
          </p:nvPr>
        </p:nvSpPr>
        <p:spPr>
          <a:xfrm>
            <a:off x="0" y="0"/>
            <a:ext cx="9144000" cy="817563"/>
          </a:xfrm>
        </p:spPr>
        <p:txBody>
          <a:bodyPr/>
          <a:lstStyle/>
          <a:p>
            <a:pPr eaLnBrk="1" hangingPunct="1"/>
            <a:r>
              <a:rPr lang="en-US" altLang="en-US"/>
              <a:t>Describe Solutions</a:t>
            </a:r>
          </a:p>
        </p:txBody>
      </p:sp>
      <p:sp>
        <p:nvSpPr>
          <p:cNvPr id="8" name="Content Placeholder 7">
            <a:extLst>
              <a:ext uri="{FF2B5EF4-FFF2-40B4-BE49-F238E27FC236}">
                <a16:creationId xmlns:a16="http://schemas.microsoft.com/office/drawing/2014/main" id="{9EE0179C-337A-4187-AAC7-7ACB7196D48E}"/>
              </a:ext>
            </a:extLst>
          </p:cNvPr>
          <p:cNvSpPr>
            <a:spLocks noGrp="1"/>
          </p:cNvSpPr>
          <p:nvPr>
            <p:ph sz="quarter" idx="15"/>
          </p:nvPr>
        </p:nvSpPr>
        <p:spPr>
          <a:xfrm>
            <a:off x="4430713" y="871538"/>
            <a:ext cx="4568825" cy="5481637"/>
          </a:xfrm>
        </p:spPr>
        <p:txBody>
          <a:bodyPr/>
          <a:lstStyle/>
          <a:p>
            <a:pPr eaLnBrk="1" hangingPunct="1">
              <a:spcBef>
                <a:spcPts val="945"/>
              </a:spcBef>
              <a:spcAft>
                <a:spcPts val="0"/>
              </a:spcAft>
              <a:defRPr/>
            </a:pPr>
            <a:r>
              <a:rPr lang="en-US" sz="2100" dirty="0"/>
              <a:t>A solution is made by adding 200 g table salt to 1 L water. The solubility of salt is 36 g/100 </a:t>
            </a:r>
            <a:r>
              <a:rPr lang="en-US" sz="2100" dirty="0" err="1"/>
              <a:t>mL</a:t>
            </a:r>
            <a:r>
              <a:rPr lang="en-US" sz="2100" dirty="0"/>
              <a:t> water. </a:t>
            </a:r>
          </a:p>
          <a:p>
            <a:pPr eaLnBrk="1" hangingPunct="1">
              <a:spcBef>
                <a:spcPts val="945"/>
              </a:spcBef>
              <a:spcAft>
                <a:spcPts val="0"/>
              </a:spcAft>
              <a:defRPr/>
            </a:pPr>
            <a:r>
              <a:rPr lang="en-US" sz="2100" dirty="0"/>
              <a:t>Which of the following </a:t>
            </a:r>
            <a:r>
              <a:rPr lang="en-US" sz="2100" b="1" dirty="0"/>
              <a:t>best</a:t>
            </a:r>
            <a:r>
              <a:rPr lang="en-US" sz="2100" dirty="0"/>
              <a:t> describes this solution?</a:t>
            </a:r>
          </a:p>
          <a:p>
            <a:pPr marL="365592" indent="-365592" eaLnBrk="1" hangingPunct="1">
              <a:spcBef>
                <a:spcPts val="945"/>
              </a:spcBef>
              <a:spcAft>
                <a:spcPts val="0"/>
              </a:spcAft>
              <a:defRPr/>
            </a:pPr>
            <a:r>
              <a:rPr lang="en-US" sz="2100" dirty="0"/>
              <a:t>O 	dilute</a:t>
            </a:r>
          </a:p>
          <a:p>
            <a:pPr marL="365592" indent="-365592" eaLnBrk="1" hangingPunct="1">
              <a:spcBef>
                <a:spcPts val="945"/>
              </a:spcBef>
              <a:spcAft>
                <a:spcPts val="0"/>
              </a:spcAft>
              <a:defRPr/>
            </a:pPr>
            <a:r>
              <a:rPr lang="en-US" sz="2100" dirty="0"/>
              <a:t>O 	saturated</a:t>
            </a:r>
          </a:p>
          <a:p>
            <a:pPr marL="365592" indent="-365592" eaLnBrk="1" hangingPunct="1">
              <a:spcBef>
                <a:spcPts val="945"/>
              </a:spcBef>
              <a:spcAft>
                <a:spcPts val="0"/>
              </a:spcAft>
              <a:defRPr/>
            </a:pPr>
            <a:r>
              <a:rPr lang="en-US" sz="2100" dirty="0"/>
              <a:t>O 	supersaturated</a:t>
            </a:r>
          </a:p>
          <a:p>
            <a:pPr marL="365592" indent="-365592" eaLnBrk="1" hangingPunct="1">
              <a:spcBef>
                <a:spcPts val="945"/>
              </a:spcBef>
              <a:spcAft>
                <a:spcPts val="0"/>
              </a:spcAft>
              <a:defRPr/>
            </a:pPr>
            <a:r>
              <a:rPr lang="en-US" sz="2100" dirty="0"/>
              <a:t>O 	unsaturated</a:t>
            </a:r>
          </a:p>
        </p:txBody>
      </p:sp>
      <p:sp>
        <p:nvSpPr>
          <p:cNvPr id="9" name="Content Placeholder 8">
            <a:extLst>
              <a:ext uri="{FF2B5EF4-FFF2-40B4-BE49-F238E27FC236}">
                <a16:creationId xmlns:a16="http://schemas.microsoft.com/office/drawing/2014/main" id="{97125612-9866-4D0D-9E44-8FEF4019B757}"/>
              </a:ext>
            </a:extLst>
          </p:cNvPr>
          <p:cNvSpPr>
            <a:spLocks noGrp="1"/>
          </p:cNvSpPr>
          <p:nvPr>
            <p:ph sz="quarter" idx="16"/>
          </p:nvPr>
        </p:nvSpPr>
        <p:spPr>
          <a:xfrm>
            <a:off x="0" y="817563"/>
            <a:ext cx="4249738" cy="6040437"/>
          </a:xfrm>
        </p:spPr>
        <p:txBody>
          <a:bodyPr/>
          <a:lstStyle/>
          <a:p>
            <a:pPr eaLnBrk="1" hangingPunct="1">
              <a:spcBef>
                <a:spcPts val="945"/>
              </a:spcBef>
              <a:spcAft>
                <a:spcPts val="0"/>
              </a:spcAft>
              <a:defRPr/>
            </a:pPr>
            <a:r>
              <a:rPr lang="en-US" dirty="0"/>
              <a:t>Check factors that affect solubility.</a:t>
            </a:r>
          </a:p>
          <a:p>
            <a:pPr marL="478602" indent="-478602" eaLnBrk="1" hangingPunct="1">
              <a:spcBef>
                <a:spcPts val="945"/>
              </a:spcBef>
              <a:spcAft>
                <a:spcPts val="0"/>
              </a:spcAft>
              <a:defRPr/>
            </a:pPr>
            <a:r>
              <a:rPr lang="en-US" dirty="0"/>
              <a:t>[  ] 	Increasing temperature decreases the solubility of gases. </a:t>
            </a:r>
          </a:p>
          <a:p>
            <a:pPr marL="478602" indent="-478602" eaLnBrk="1" hangingPunct="1">
              <a:spcBef>
                <a:spcPts val="945"/>
              </a:spcBef>
              <a:spcAft>
                <a:spcPts val="0"/>
              </a:spcAft>
              <a:defRPr/>
            </a:pPr>
            <a:r>
              <a:rPr lang="en-US" dirty="0"/>
              <a:t>[  ] 	Stirring increases the solubility of solids.</a:t>
            </a:r>
          </a:p>
          <a:p>
            <a:pPr marL="478602" indent="-478602" eaLnBrk="1" hangingPunct="1">
              <a:spcBef>
                <a:spcPts val="945"/>
              </a:spcBef>
              <a:spcAft>
                <a:spcPts val="0"/>
              </a:spcAft>
              <a:defRPr/>
            </a:pPr>
            <a:r>
              <a:rPr lang="en-US" dirty="0"/>
              <a:t>[  ] 	Increasing pressure increases the solubility of liquids. </a:t>
            </a:r>
          </a:p>
          <a:p>
            <a:pPr marL="478602" indent="-478602" eaLnBrk="1" hangingPunct="1">
              <a:spcBef>
                <a:spcPts val="945"/>
              </a:spcBef>
              <a:spcAft>
                <a:spcPts val="0"/>
              </a:spcAft>
              <a:defRPr/>
            </a:pPr>
            <a:r>
              <a:rPr lang="en-US" dirty="0"/>
              <a:t>[  ] 	Decreasing temperature decreases the solubility of solids.</a:t>
            </a:r>
          </a:p>
          <a:p>
            <a:pPr marL="478602" indent="-478602" eaLnBrk="1" hangingPunct="1">
              <a:spcBef>
                <a:spcPts val="945"/>
              </a:spcBef>
              <a:spcAft>
                <a:spcPts val="0"/>
              </a:spcAft>
              <a:defRPr/>
            </a:pPr>
            <a:r>
              <a:rPr lang="en-US" dirty="0"/>
              <a:t>[  ] 	Increasing pressure increases the solubility of gases. </a:t>
            </a:r>
          </a:p>
          <a:p>
            <a:pPr marL="478602" indent="-478602" eaLnBrk="1" hangingPunct="1">
              <a:spcBef>
                <a:spcPts val="945"/>
              </a:spcBef>
              <a:spcAft>
                <a:spcPts val="0"/>
              </a:spcAft>
              <a:defRPr/>
            </a:pPr>
            <a:r>
              <a:rPr lang="en-US" dirty="0"/>
              <a:t>[  ] 	Decreasing the amount of solvent decreases the solubility of solids, liquids, and gases. </a:t>
            </a:r>
          </a:p>
        </p:txBody>
      </p:sp>
      <p:pic>
        <p:nvPicPr>
          <p:cNvPr id="193541" name="Picture 6" descr="quick_check-01.eps">
            <a:extLst>
              <a:ext uri="{FF2B5EF4-FFF2-40B4-BE49-F238E27FC236}">
                <a16:creationId xmlns:a16="http://schemas.microsoft.com/office/drawing/2014/main" id="{6DEF9FB4-0F1C-44AE-8448-17B6896C9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112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4AADBC86-3546-4A1B-89F7-0AFC7B346145}"/>
              </a:ext>
            </a:extLst>
          </p:cNvPr>
          <p:cNvSpPr>
            <a:spLocks noGrp="1" noChangeArrowheads="1"/>
          </p:cNvSpPr>
          <p:nvPr>
            <p:ph type="title"/>
          </p:nvPr>
        </p:nvSpPr>
        <p:spPr>
          <a:xfrm>
            <a:off x="0" y="0"/>
            <a:ext cx="9144000" cy="817563"/>
          </a:xfrm>
        </p:spPr>
        <p:txBody>
          <a:bodyPr/>
          <a:lstStyle/>
          <a:p>
            <a:pPr eaLnBrk="1" hangingPunct="1"/>
            <a:r>
              <a:rPr lang="en-US" altLang="en-US"/>
              <a:t>Describe Solutions</a:t>
            </a:r>
          </a:p>
        </p:txBody>
      </p:sp>
      <p:sp>
        <p:nvSpPr>
          <p:cNvPr id="8" name="Content Placeholder 7">
            <a:extLst>
              <a:ext uri="{FF2B5EF4-FFF2-40B4-BE49-F238E27FC236}">
                <a16:creationId xmlns:a16="http://schemas.microsoft.com/office/drawing/2014/main" id="{5241E0B8-30AE-42E6-9A88-D561F1F12472}"/>
              </a:ext>
            </a:extLst>
          </p:cNvPr>
          <p:cNvSpPr>
            <a:spLocks noGrp="1"/>
          </p:cNvSpPr>
          <p:nvPr>
            <p:ph sz="quarter" idx="15"/>
          </p:nvPr>
        </p:nvSpPr>
        <p:spPr>
          <a:xfrm>
            <a:off x="4430713" y="871538"/>
            <a:ext cx="4568825" cy="5481637"/>
          </a:xfrm>
        </p:spPr>
        <p:txBody>
          <a:bodyPr/>
          <a:lstStyle/>
          <a:p>
            <a:pPr eaLnBrk="1" hangingPunct="1">
              <a:spcBef>
                <a:spcPts val="945"/>
              </a:spcBef>
              <a:spcAft>
                <a:spcPts val="0"/>
              </a:spcAft>
              <a:defRPr/>
            </a:pPr>
            <a:r>
              <a:rPr lang="en-US" sz="2100" dirty="0"/>
              <a:t>A solution is made by adding 200 g table salt to 1 L water. The solubility of salt is 36 g/100 </a:t>
            </a:r>
            <a:r>
              <a:rPr lang="en-US" sz="2100" dirty="0" err="1"/>
              <a:t>mL</a:t>
            </a:r>
            <a:r>
              <a:rPr lang="en-US" sz="2100" dirty="0"/>
              <a:t> water. </a:t>
            </a:r>
          </a:p>
          <a:p>
            <a:pPr eaLnBrk="1" hangingPunct="1">
              <a:spcBef>
                <a:spcPts val="945"/>
              </a:spcBef>
              <a:spcAft>
                <a:spcPts val="0"/>
              </a:spcAft>
              <a:defRPr/>
            </a:pPr>
            <a:r>
              <a:rPr lang="en-US" sz="2100" dirty="0"/>
              <a:t>Which of the following </a:t>
            </a:r>
            <a:r>
              <a:rPr lang="en-US" sz="2100" b="1" dirty="0"/>
              <a:t>best</a:t>
            </a:r>
            <a:r>
              <a:rPr lang="en-US" sz="2100" dirty="0"/>
              <a:t> describes this solution?</a:t>
            </a:r>
          </a:p>
          <a:p>
            <a:pPr marL="365592" indent="-365592" eaLnBrk="1" hangingPunct="1">
              <a:spcBef>
                <a:spcPts val="945"/>
              </a:spcBef>
              <a:spcAft>
                <a:spcPts val="0"/>
              </a:spcAft>
              <a:defRPr/>
            </a:pPr>
            <a:r>
              <a:rPr lang="en-US" sz="2100" dirty="0"/>
              <a:t>O 	dilute</a:t>
            </a:r>
          </a:p>
          <a:p>
            <a:pPr marL="365592" indent="-365592" eaLnBrk="1" hangingPunct="1">
              <a:spcBef>
                <a:spcPts val="945"/>
              </a:spcBef>
              <a:spcAft>
                <a:spcPts val="0"/>
              </a:spcAft>
              <a:defRPr/>
            </a:pPr>
            <a:r>
              <a:rPr lang="en-US" sz="2100" dirty="0"/>
              <a:t>O 	saturated</a:t>
            </a:r>
          </a:p>
          <a:p>
            <a:pPr marL="365592" indent="-365592" eaLnBrk="1" hangingPunct="1">
              <a:spcBef>
                <a:spcPts val="945"/>
              </a:spcBef>
              <a:spcAft>
                <a:spcPts val="0"/>
              </a:spcAft>
              <a:defRPr/>
            </a:pPr>
            <a:r>
              <a:rPr lang="en-US" sz="2100" dirty="0"/>
              <a:t>O 	supersaturated</a:t>
            </a:r>
          </a:p>
          <a:p>
            <a:pPr marL="365592" indent="-365592" eaLnBrk="1" hangingPunct="1">
              <a:spcBef>
                <a:spcPts val="945"/>
              </a:spcBef>
              <a:spcAft>
                <a:spcPts val="0"/>
              </a:spcAft>
              <a:defRPr/>
            </a:pPr>
            <a:r>
              <a:rPr lang="en-US" sz="2100" dirty="0">
                <a:solidFill>
                  <a:srgbClr val="FF0000"/>
                </a:solidFill>
              </a:rPr>
              <a:t>!!! 	</a:t>
            </a:r>
            <a:r>
              <a:rPr lang="en-US" sz="2100" b="1" dirty="0">
                <a:solidFill>
                  <a:srgbClr val="FF0000"/>
                </a:solidFill>
                <a:effectLst>
                  <a:outerShdw blurRad="38100" dist="38100" dir="2700000" algn="tl">
                    <a:srgbClr val="000000">
                      <a:alpha val="43137"/>
                    </a:srgbClr>
                  </a:outerShdw>
                </a:effectLst>
              </a:rPr>
              <a:t>unsaturated</a:t>
            </a:r>
          </a:p>
        </p:txBody>
      </p:sp>
      <p:sp>
        <p:nvSpPr>
          <p:cNvPr id="9" name="Content Placeholder 8">
            <a:extLst>
              <a:ext uri="{FF2B5EF4-FFF2-40B4-BE49-F238E27FC236}">
                <a16:creationId xmlns:a16="http://schemas.microsoft.com/office/drawing/2014/main" id="{509442C3-70B1-4D83-9656-03D689985242}"/>
              </a:ext>
            </a:extLst>
          </p:cNvPr>
          <p:cNvSpPr>
            <a:spLocks noGrp="1"/>
          </p:cNvSpPr>
          <p:nvPr>
            <p:ph sz="quarter" idx="16"/>
          </p:nvPr>
        </p:nvSpPr>
        <p:spPr>
          <a:xfrm>
            <a:off x="0" y="817563"/>
            <a:ext cx="4249738" cy="6040437"/>
          </a:xfrm>
        </p:spPr>
        <p:txBody>
          <a:bodyPr/>
          <a:lstStyle/>
          <a:p>
            <a:pPr eaLnBrk="1" hangingPunct="1">
              <a:spcBef>
                <a:spcPts val="945"/>
              </a:spcBef>
              <a:spcAft>
                <a:spcPts val="0"/>
              </a:spcAft>
              <a:defRPr/>
            </a:pPr>
            <a:r>
              <a:rPr lang="en-US" dirty="0"/>
              <a:t>Check factors that affect solubility.</a:t>
            </a:r>
          </a:p>
          <a:p>
            <a:pPr marL="478602" indent="-478602"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[X] 	Increasing temperature decreases the solubility of gases. </a:t>
            </a:r>
          </a:p>
          <a:p>
            <a:pPr marL="478602" indent="-478602" eaLnBrk="1" hangingPunct="1">
              <a:spcBef>
                <a:spcPts val="945"/>
              </a:spcBef>
              <a:spcAft>
                <a:spcPts val="0"/>
              </a:spcAft>
              <a:defRPr/>
            </a:pPr>
            <a:r>
              <a:rPr lang="en-US" dirty="0"/>
              <a:t>[  ] 	Stirring increases the solubility of solids. </a:t>
            </a:r>
            <a:r>
              <a:rPr lang="en-US" b="1" dirty="0"/>
              <a:t>Just dissolves faster</a:t>
            </a:r>
            <a:r>
              <a:rPr lang="en-US" dirty="0"/>
              <a:t>.</a:t>
            </a:r>
          </a:p>
          <a:p>
            <a:pPr marL="478602" indent="-478602" eaLnBrk="1" hangingPunct="1">
              <a:spcBef>
                <a:spcPts val="945"/>
              </a:spcBef>
              <a:spcAft>
                <a:spcPts val="0"/>
              </a:spcAft>
              <a:defRPr/>
            </a:pPr>
            <a:r>
              <a:rPr lang="en-US" dirty="0"/>
              <a:t>[  ] 	Increasing pressure increases the solubility of liquids. </a:t>
            </a:r>
            <a:r>
              <a:rPr lang="en-US" b="1" dirty="0"/>
              <a:t>Only gases.</a:t>
            </a:r>
          </a:p>
          <a:p>
            <a:pPr marL="478602" indent="-478602"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[X] 	Decreasing temperature decreases the solubility of solids.</a:t>
            </a:r>
          </a:p>
          <a:p>
            <a:pPr marL="478602" indent="-478602"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[X] 	Increasing pressure increases the solubility of gases. </a:t>
            </a:r>
          </a:p>
          <a:p>
            <a:pPr marL="478602" indent="-478602" eaLnBrk="1" hangingPunct="1">
              <a:spcBef>
                <a:spcPts val="945"/>
              </a:spcBef>
              <a:spcAft>
                <a:spcPts val="0"/>
              </a:spcAft>
              <a:defRPr/>
            </a:pPr>
            <a:r>
              <a:rPr lang="en-US" dirty="0"/>
              <a:t>[  ] 	Decreasing the amount of solvent decreases the solubility of solids, liquids, and gases. </a:t>
            </a:r>
            <a:r>
              <a:rPr lang="en-US" b="1" dirty="0"/>
              <a:t>The solubility is the same, but the amount of solute dissolved is less.</a:t>
            </a:r>
            <a:endParaRPr lang="en-US" dirty="0"/>
          </a:p>
        </p:txBody>
      </p:sp>
      <p:pic>
        <p:nvPicPr>
          <p:cNvPr id="195589" name="Picture 6" descr="quick_check-01.eps">
            <a:extLst>
              <a:ext uri="{FF2B5EF4-FFF2-40B4-BE49-F238E27FC236}">
                <a16:creationId xmlns:a16="http://schemas.microsoft.com/office/drawing/2014/main" id="{85CEEED8-E7BE-4DE3-B525-460441338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112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F85912A4-6B9F-4146-8F71-E6836BC162FF}"/>
              </a:ext>
            </a:extLst>
          </p:cNvPr>
          <p:cNvSpPr>
            <a:spLocks noGrp="1" noChangeArrowheads="1"/>
          </p:cNvSpPr>
          <p:nvPr>
            <p:ph type="title"/>
          </p:nvPr>
        </p:nvSpPr>
        <p:spPr/>
        <p:txBody>
          <a:bodyPr/>
          <a:lstStyle/>
          <a:p>
            <a:pPr eaLnBrk="1" hangingPunct="1"/>
            <a:r>
              <a:rPr lang="en-US" altLang="en-US"/>
              <a:t>Identify Factors that Affect Dissolving Rate</a:t>
            </a:r>
          </a:p>
        </p:txBody>
      </p:sp>
      <p:sp>
        <p:nvSpPr>
          <p:cNvPr id="5" name="Content Placeholder 4">
            <a:extLst>
              <a:ext uri="{FF2B5EF4-FFF2-40B4-BE49-F238E27FC236}">
                <a16:creationId xmlns:a16="http://schemas.microsoft.com/office/drawing/2014/main" id="{B8F6A893-ED28-4D38-90AB-6971B42D75AD}"/>
              </a:ext>
            </a:extLst>
          </p:cNvPr>
          <p:cNvSpPr>
            <a:spLocks noGrp="1"/>
          </p:cNvSpPr>
          <p:nvPr>
            <p:ph idx="1"/>
          </p:nvPr>
        </p:nvSpPr>
        <p:spPr>
          <a:xfrm>
            <a:off x="0" y="1376363"/>
            <a:ext cx="4551363" cy="4719637"/>
          </a:xfrm>
        </p:spPr>
        <p:txBody>
          <a:bodyPr lIns="191744" rIns="191744"/>
          <a:lstStyle/>
          <a:p>
            <a:pPr eaLnBrk="1" hangingPunct="1">
              <a:lnSpc>
                <a:spcPct val="100000"/>
              </a:lnSpc>
              <a:spcBef>
                <a:spcPts val="1260"/>
              </a:spcBef>
              <a:spcAft>
                <a:spcPts val="0"/>
              </a:spcAft>
              <a:defRPr/>
            </a:pPr>
            <a:r>
              <a:rPr lang="en-US" sz="2100" dirty="0">
                <a:solidFill>
                  <a:srgbClr val="00B050"/>
                </a:solidFill>
              </a:rPr>
              <a:t>A spoon of salt is added to water. Which of the following will increase how fast the salt dissolves? Check all that apply.</a:t>
            </a:r>
          </a:p>
          <a:p>
            <a:pPr marL="479367" indent="-479367" eaLnBrk="1" hangingPunct="1">
              <a:lnSpc>
                <a:spcPct val="100000"/>
              </a:lnSpc>
              <a:spcBef>
                <a:spcPts val="1260"/>
              </a:spcBef>
              <a:spcAft>
                <a:spcPts val="0"/>
              </a:spcAft>
              <a:defRPr/>
            </a:pPr>
            <a:r>
              <a:rPr lang="en-US" sz="2100" dirty="0"/>
              <a:t>[ ] 	adding another spoon of salt</a:t>
            </a:r>
          </a:p>
          <a:p>
            <a:pPr marL="479367" indent="-479367" eaLnBrk="1" hangingPunct="1">
              <a:lnSpc>
                <a:spcPct val="100000"/>
              </a:lnSpc>
              <a:spcBef>
                <a:spcPts val="1260"/>
              </a:spcBef>
              <a:spcAft>
                <a:spcPts val="0"/>
              </a:spcAft>
              <a:defRPr/>
            </a:pPr>
            <a:r>
              <a:rPr lang="en-US" sz="2100" dirty="0"/>
              <a:t>[ ] 	stirring the salt and water </a:t>
            </a:r>
          </a:p>
          <a:p>
            <a:pPr marL="479367" indent="-479367" eaLnBrk="1" hangingPunct="1">
              <a:lnSpc>
                <a:spcPct val="100000"/>
              </a:lnSpc>
              <a:spcBef>
                <a:spcPts val="1260"/>
              </a:spcBef>
              <a:spcAft>
                <a:spcPts val="0"/>
              </a:spcAft>
              <a:defRPr/>
            </a:pPr>
            <a:r>
              <a:rPr lang="en-US" sz="2100" dirty="0"/>
              <a:t>[ ] 	cooling the water</a:t>
            </a:r>
          </a:p>
          <a:p>
            <a:pPr marL="479367" indent="-479367" eaLnBrk="1" hangingPunct="1">
              <a:lnSpc>
                <a:spcPct val="100000"/>
              </a:lnSpc>
              <a:spcBef>
                <a:spcPts val="1260"/>
              </a:spcBef>
              <a:spcAft>
                <a:spcPts val="0"/>
              </a:spcAft>
              <a:defRPr/>
            </a:pPr>
            <a:r>
              <a:rPr lang="en-US" sz="2100" dirty="0"/>
              <a:t>[ ] 	crushing the salt so the grains are smaller</a:t>
            </a:r>
          </a:p>
          <a:p>
            <a:pPr marL="479367" indent="-479367" eaLnBrk="1" hangingPunct="1">
              <a:lnSpc>
                <a:spcPct val="100000"/>
              </a:lnSpc>
              <a:spcBef>
                <a:spcPts val="1260"/>
              </a:spcBef>
              <a:spcAft>
                <a:spcPts val="0"/>
              </a:spcAft>
              <a:defRPr/>
            </a:pPr>
            <a:r>
              <a:rPr lang="en-US" sz="2100" dirty="0"/>
              <a:t>[ ] 	 removing some water</a:t>
            </a:r>
          </a:p>
          <a:p>
            <a:pPr eaLnBrk="1" hangingPunct="1">
              <a:spcBef>
                <a:spcPts val="945"/>
              </a:spcBef>
              <a:spcAft>
                <a:spcPts val="0"/>
              </a:spcAft>
              <a:defRPr/>
            </a:pPr>
            <a:endParaRPr lang="en-US" dirty="0"/>
          </a:p>
        </p:txBody>
      </p:sp>
      <p:sp>
        <p:nvSpPr>
          <p:cNvPr id="197636" name="Rectangle 2">
            <a:extLst>
              <a:ext uri="{FF2B5EF4-FFF2-40B4-BE49-F238E27FC236}">
                <a16:creationId xmlns:a16="http://schemas.microsoft.com/office/drawing/2014/main" id="{5AEDA434-6A96-4B0F-8946-2F61148CC6EE}"/>
              </a:ext>
            </a:extLst>
          </p:cNvPr>
          <p:cNvSpPr>
            <a:spLocks noChangeArrowheads="1"/>
          </p:cNvSpPr>
          <p:nvPr/>
        </p:nvSpPr>
        <p:spPr bwMode="auto">
          <a:xfrm>
            <a:off x="4551363" y="1362075"/>
            <a:ext cx="45688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44" tIns="95881" rIns="191744" bIns="95881">
            <a:spAutoFit/>
          </a:bodyPr>
          <a:lstStyle/>
          <a:p>
            <a:pPr eaLnBrk="1" hangingPunct="1">
              <a:lnSpc>
                <a:spcPct val="115000"/>
              </a:lnSpc>
              <a:spcBef>
                <a:spcPct val="20000"/>
              </a:spcBef>
              <a:buClr>
                <a:srgbClr val="2877C4"/>
              </a:buClr>
              <a:buFont typeface="Wingdings" panose="05000000000000000000" pitchFamily="2" charset="2"/>
              <a:buNone/>
            </a:pPr>
            <a:r>
              <a:rPr lang="en-US" altLang="en-US" sz="2100">
                <a:solidFill>
                  <a:srgbClr val="000000"/>
                </a:solidFill>
              </a:rPr>
              <a:t>Order the steps in the dissolving process from first to fourth. </a:t>
            </a:r>
          </a:p>
          <a:p>
            <a:pPr eaLnBrk="1" hangingPunct="1">
              <a:spcBef>
                <a:spcPts val="1263"/>
              </a:spcBef>
              <a:buClr>
                <a:srgbClr val="2877C4"/>
              </a:buClr>
            </a:pPr>
            <a:r>
              <a:rPr lang="en-US" altLang="en-US" sz="2100">
                <a:solidFill>
                  <a:srgbClr val="FF0000"/>
                </a:solidFill>
              </a:rPr>
              <a:t>__ the solvent molecules surround the solute molecules or ions (hydration).</a:t>
            </a:r>
          </a:p>
          <a:p>
            <a:pPr eaLnBrk="1" hangingPunct="1">
              <a:spcBef>
                <a:spcPts val="1263"/>
              </a:spcBef>
              <a:buClr>
                <a:srgbClr val="2877C4"/>
              </a:buClr>
            </a:pPr>
            <a:r>
              <a:rPr lang="en-US" altLang="en-US" sz="2100">
                <a:solidFill>
                  <a:srgbClr val="000000"/>
                </a:solidFill>
              </a:rPr>
              <a:t>__ the solute molecules break apart into solution (dissociation).</a:t>
            </a:r>
          </a:p>
          <a:p>
            <a:pPr eaLnBrk="1" hangingPunct="1">
              <a:spcBef>
                <a:spcPts val="1263"/>
              </a:spcBef>
              <a:buClr>
                <a:srgbClr val="2877C4"/>
              </a:buClr>
            </a:pPr>
            <a:r>
              <a:rPr lang="en-US" altLang="en-US" sz="2100">
                <a:solidFill>
                  <a:srgbClr val="FF0000"/>
                </a:solidFill>
              </a:rPr>
              <a:t>__ the solute is mixed with the solvent.</a:t>
            </a:r>
          </a:p>
          <a:p>
            <a:pPr eaLnBrk="1" hangingPunct="1">
              <a:spcBef>
                <a:spcPts val="1263"/>
              </a:spcBef>
              <a:buClr>
                <a:srgbClr val="2877C4"/>
              </a:buClr>
            </a:pPr>
            <a:r>
              <a:rPr lang="en-US" altLang="en-US" sz="2100">
                <a:solidFill>
                  <a:srgbClr val="000000"/>
                </a:solidFill>
              </a:rPr>
              <a:t>__ the solvent molecules are attracted to the molecules at the surface of the solute particles.</a:t>
            </a:r>
          </a:p>
        </p:txBody>
      </p:sp>
      <p:pic>
        <p:nvPicPr>
          <p:cNvPr id="197637" name="Picture 6" descr="quick_check-01.eps">
            <a:extLst>
              <a:ext uri="{FF2B5EF4-FFF2-40B4-BE49-F238E27FC236}">
                <a16:creationId xmlns:a16="http://schemas.microsoft.com/office/drawing/2014/main" id="{332804AA-DB8E-4F7F-8B0F-805363A7B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75"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6">
            <a:extLst>
              <a:ext uri="{FF2B5EF4-FFF2-40B4-BE49-F238E27FC236}">
                <a16:creationId xmlns:a16="http://schemas.microsoft.com/office/drawing/2014/main" id="{E53A4B56-43E4-4ED1-B057-4E638EE1DB27}"/>
              </a:ext>
            </a:extLst>
          </p:cNvPr>
          <p:cNvSpPr txBox="1">
            <a:spLocks noChangeArrowheads="1"/>
          </p:cNvSpPr>
          <p:nvPr/>
        </p:nvSpPr>
        <p:spPr bwMode="auto">
          <a:xfrm>
            <a:off x="23813" y="609600"/>
            <a:ext cx="7772400" cy="87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40" tIns="45520" rIns="91040" bIns="45520">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0000"/>
                </a:solidFill>
                <a:effectLst>
                  <a:outerShdw blurRad="38100" dist="38100" dir="2700000" algn="tl">
                    <a:srgbClr val="000000">
                      <a:alpha val="43137"/>
                    </a:srgbClr>
                  </a:outerShdw>
                </a:effectLst>
              </a:rPr>
              <a:t>Water is a </a:t>
            </a:r>
            <a:r>
              <a:rPr lang="en-US" altLang="en-US" sz="2800" b="1" dirty="0">
                <a:solidFill>
                  <a:srgbClr val="FF00FF"/>
                </a:solidFill>
                <a:effectLst>
                  <a:outerShdw blurRad="38100" dist="38100" dir="2700000" algn="tl">
                    <a:srgbClr val="000000">
                      <a:alpha val="43137"/>
                    </a:srgbClr>
                  </a:outerShdw>
                </a:effectLst>
              </a:rPr>
              <a:t>polar molecule </a:t>
            </a:r>
            <a:r>
              <a:rPr lang="en-US" altLang="en-US" sz="2300" dirty="0">
                <a:solidFill>
                  <a:srgbClr val="000000"/>
                </a:solidFill>
                <a:effectLst>
                  <a:outerShdw blurRad="38100" dist="38100" dir="2700000" algn="tl">
                    <a:srgbClr val="000000">
                      <a:alpha val="43137"/>
                    </a:srgbClr>
                  </a:outerShdw>
                </a:effectLst>
              </a:rPr>
              <a:t>and therefore, is attracted to other water molecules (dipole interactions).</a:t>
            </a:r>
          </a:p>
        </p:txBody>
      </p:sp>
      <p:sp>
        <p:nvSpPr>
          <p:cNvPr id="133123" name="Text Box 8">
            <a:extLst>
              <a:ext uri="{FF2B5EF4-FFF2-40B4-BE49-F238E27FC236}">
                <a16:creationId xmlns:a16="http://schemas.microsoft.com/office/drawing/2014/main" id="{A01F9043-AE6A-40B5-8D77-C77B151022E7}"/>
              </a:ext>
            </a:extLst>
          </p:cNvPr>
          <p:cNvSpPr txBox="1">
            <a:spLocks noChangeArrowheads="1"/>
          </p:cNvSpPr>
          <p:nvPr/>
        </p:nvSpPr>
        <p:spPr bwMode="auto">
          <a:xfrm>
            <a:off x="4240619" y="2360716"/>
            <a:ext cx="4876800"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40" tIns="45520" rIns="91040" bIns="45520">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70C0"/>
                </a:solidFill>
                <a:effectLst>
                  <a:outerShdw blurRad="38100" dist="38100" dir="2700000" algn="tl">
                    <a:srgbClr val="000000">
                      <a:alpha val="43137"/>
                    </a:srgbClr>
                  </a:outerShdw>
                </a:effectLst>
              </a:rPr>
              <a:t>The </a:t>
            </a:r>
            <a:r>
              <a:rPr lang="en-US" altLang="en-US" sz="2300" b="1" dirty="0">
                <a:solidFill>
                  <a:srgbClr val="00B050"/>
                </a:solidFill>
                <a:effectLst>
                  <a:outerShdw blurRad="38100" dist="38100" dir="2700000" algn="tl">
                    <a:srgbClr val="000000">
                      <a:alpha val="43137"/>
                    </a:srgbClr>
                  </a:outerShdw>
                </a:effectLst>
              </a:rPr>
              <a:t>negative</a:t>
            </a:r>
            <a:r>
              <a:rPr lang="en-US" altLang="en-US" sz="2300" dirty="0">
                <a:solidFill>
                  <a:srgbClr val="0070C0"/>
                </a:solidFill>
                <a:effectLst>
                  <a:outerShdw blurRad="38100" dist="38100" dir="2700000" algn="tl">
                    <a:srgbClr val="000000">
                      <a:alpha val="43137"/>
                    </a:srgbClr>
                  </a:outerShdw>
                </a:effectLst>
              </a:rPr>
              <a:t> end of one water molecule attracts the </a:t>
            </a:r>
            <a:r>
              <a:rPr lang="en-US" altLang="en-US" sz="2300" b="1" dirty="0">
                <a:solidFill>
                  <a:srgbClr val="FF0000"/>
                </a:solidFill>
                <a:effectLst>
                  <a:outerShdw blurRad="38100" dist="38100" dir="2700000" algn="tl">
                    <a:srgbClr val="000000">
                      <a:alpha val="43137"/>
                    </a:srgbClr>
                  </a:outerShdw>
                </a:effectLst>
              </a:rPr>
              <a:t>positive</a:t>
            </a:r>
            <a:r>
              <a:rPr lang="en-US" altLang="en-US" sz="2300" dirty="0">
                <a:solidFill>
                  <a:srgbClr val="0070C0"/>
                </a:solidFill>
                <a:effectLst>
                  <a:outerShdw blurRad="38100" dist="38100" dir="2700000" algn="tl">
                    <a:srgbClr val="000000">
                      <a:alpha val="43137"/>
                    </a:srgbClr>
                  </a:outerShdw>
                </a:effectLst>
              </a:rPr>
              <a:t> end of another water molecule.</a:t>
            </a:r>
          </a:p>
        </p:txBody>
      </p:sp>
      <p:sp>
        <p:nvSpPr>
          <p:cNvPr id="24586" name="Rectangle 10">
            <a:extLst>
              <a:ext uri="{FF2B5EF4-FFF2-40B4-BE49-F238E27FC236}">
                <a16:creationId xmlns:a16="http://schemas.microsoft.com/office/drawing/2014/main" id="{30D8E3EE-D405-4408-B43C-D99318E2F282}"/>
              </a:ext>
            </a:extLst>
          </p:cNvPr>
          <p:cNvSpPr>
            <a:spLocks noGrp="1" noChangeArrowheads="1"/>
          </p:cNvSpPr>
          <p:nvPr>
            <p:ph type="title"/>
          </p:nvPr>
        </p:nvSpPr>
        <p:spPr>
          <a:xfrm>
            <a:off x="5410200" y="76200"/>
            <a:ext cx="3733800" cy="533400"/>
          </a:xfrm>
        </p:spPr>
        <p:txBody>
          <a:bodyPr/>
          <a:lstStyle/>
          <a:p>
            <a:pPr algn="ctr" eaLnBrk="1" hangingPunct="1">
              <a:defRPr/>
            </a:pPr>
            <a:r>
              <a:rPr lang="en-US" altLang="en-US" b="1" dirty="0">
                <a:solidFill>
                  <a:srgbClr val="FF0000"/>
                </a:solidFill>
                <a:cs typeface="+mj-cs"/>
              </a:rPr>
              <a:t>Hydrogen Bonds</a:t>
            </a:r>
          </a:p>
        </p:txBody>
      </p:sp>
      <p:grpSp>
        <p:nvGrpSpPr>
          <p:cNvPr id="133125" name="Group 16">
            <a:extLst>
              <a:ext uri="{FF2B5EF4-FFF2-40B4-BE49-F238E27FC236}">
                <a16:creationId xmlns:a16="http://schemas.microsoft.com/office/drawing/2014/main" id="{A6DD0DE1-DD1F-4218-8BAE-C0CE8379A0CE}"/>
              </a:ext>
            </a:extLst>
          </p:cNvPr>
          <p:cNvGrpSpPr>
            <a:grpSpLocks/>
          </p:cNvGrpSpPr>
          <p:nvPr/>
        </p:nvGrpSpPr>
        <p:grpSpPr bwMode="auto">
          <a:xfrm>
            <a:off x="152400" y="1419225"/>
            <a:ext cx="4114800" cy="3255963"/>
            <a:chOff x="240" y="1680"/>
            <a:chExt cx="2592" cy="2051"/>
          </a:xfrm>
        </p:grpSpPr>
        <p:pic>
          <p:nvPicPr>
            <p:cNvPr id="133135" name="Picture 11" descr="0132525763_A447b">
              <a:extLst>
                <a:ext uri="{FF2B5EF4-FFF2-40B4-BE49-F238E27FC236}">
                  <a16:creationId xmlns:a16="http://schemas.microsoft.com/office/drawing/2014/main" id="{EDBD4FC4-92DA-4607-8B78-B8AE4082303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1563" t="32780" r="61365" b="23415"/>
            <a:stretch>
              <a:fillRect/>
            </a:stretch>
          </p:blipFill>
          <p:spPr bwMode="auto">
            <a:xfrm>
              <a:off x="432" y="1728"/>
              <a:ext cx="2276"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6" name="Rectangle 12">
              <a:extLst>
                <a:ext uri="{FF2B5EF4-FFF2-40B4-BE49-F238E27FC236}">
                  <a16:creationId xmlns:a16="http://schemas.microsoft.com/office/drawing/2014/main" id="{6C99544F-91E3-4D2C-BC07-8879F36B927D}"/>
                </a:ext>
              </a:extLst>
            </p:cNvPr>
            <p:cNvSpPr>
              <a:spLocks noChangeArrowheads="1"/>
            </p:cNvSpPr>
            <p:nvPr/>
          </p:nvSpPr>
          <p:spPr bwMode="auto">
            <a:xfrm>
              <a:off x="432" y="1680"/>
              <a:ext cx="336" cy="1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300">
                <a:solidFill>
                  <a:srgbClr val="000000"/>
                </a:solidFill>
              </a:endParaRPr>
            </a:p>
          </p:txBody>
        </p:sp>
        <p:sp>
          <p:nvSpPr>
            <p:cNvPr id="133137" name="Text Box 13">
              <a:extLst>
                <a:ext uri="{FF2B5EF4-FFF2-40B4-BE49-F238E27FC236}">
                  <a16:creationId xmlns:a16="http://schemas.microsoft.com/office/drawing/2014/main" id="{B85962E8-C7D4-462D-9D0B-2E383245412C}"/>
                </a:ext>
              </a:extLst>
            </p:cNvPr>
            <p:cNvSpPr txBox="1">
              <a:spLocks noChangeArrowheads="1"/>
            </p:cNvSpPr>
            <p:nvPr/>
          </p:nvSpPr>
          <p:spPr bwMode="auto">
            <a:xfrm>
              <a:off x="2352" y="3168"/>
              <a:ext cx="480" cy="2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en-US" sz="2300">
                  <a:solidFill>
                    <a:srgbClr val="000000"/>
                  </a:solidFill>
                  <a:cs typeface="Arial" panose="020B0604020202020204" pitchFamily="34" charset="0"/>
                </a:rPr>
                <a:t>δ</a:t>
              </a:r>
              <a:r>
                <a:rPr lang="en-US" altLang="en-US" sz="2300" baseline="30000">
                  <a:solidFill>
                    <a:srgbClr val="000000"/>
                  </a:solidFill>
                  <a:cs typeface="Arial" panose="020B0604020202020204" pitchFamily="34" charset="0"/>
                </a:rPr>
                <a:t>+</a:t>
              </a:r>
              <a:endParaRPr lang="el-GR" altLang="en-US" sz="2300">
                <a:solidFill>
                  <a:srgbClr val="000000"/>
                </a:solidFill>
                <a:cs typeface="Arial" panose="020B0604020202020204" pitchFamily="34" charset="0"/>
              </a:endParaRPr>
            </a:p>
          </p:txBody>
        </p:sp>
        <p:sp>
          <p:nvSpPr>
            <p:cNvPr id="133138" name="Text Box 14">
              <a:extLst>
                <a:ext uri="{FF2B5EF4-FFF2-40B4-BE49-F238E27FC236}">
                  <a16:creationId xmlns:a16="http://schemas.microsoft.com/office/drawing/2014/main" id="{BA6A8EDE-1642-4A9F-8E7D-555750132F7B}"/>
                </a:ext>
              </a:extLst>
            </p:cNvPr>
            <p:cNvSpPr txBox="1">
              <a:spLocks noChangeArrowheads="1"/>
            </p:cNvSpPr>
            <p:nvPr/>
          </p:nvSpPr>
          <p:spPr bwMode="auto">
            <a:xfrm>
              <a:off x="2352" y="1968"/>
              <a:ext cx="480" cy="2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en-US" sz="2300">
                  <a:solidFill>
                    <a:srgbClr val="000000"/>
                  </a:solidFill>
                  <a:cs typeface="Arial" panose="020B0604020202020204" pitchFamily="34" charset="0"/>
                </a:rPr>
                <a:t>δ</a:t>
              </a:r>
              <a:r>
                <a:rPr lang="en-US" altLang="en-US" sz="2300" baseline="30000">
                  <a:solidFill>
                    <a:srgbClr val="000000"/>
                  </a:solidFill>
                  <a:cs typeface="Arial" panose="020B0604020202020204" pitchFamily="34" charset="0"/>
                </a:rPr>
                <a:t>+</a:t>
              </a:r>
              <a:endParaRPr lang="el-GR" altLang="en-US" sz="2300">
                <a:solidFill>
                  <a:srgbClr val="000000"/>
                </a:solidFill>
                <a:cs typeface="Arial" panose="020B0604020202020204" pitchFamily="34" charset="0"/>
              </a:endParaRPr>
            </a:p>
          </p:txBody>
        </p:sp>
        <p:sp>
          <p:nvSpPr>
            <p:cNvPr id="133139" name="Text Box 15">
              <a:extLst>
                <a:ext uri="{FF2B5EF4-FFF2-40B4-BE49-F238E27FC236}">
                  <a16:creationId xmlns:a16="http://schemas.microsoft.com/office/drawing/2014/main" id="{7491CBAE-BF88-4DB3-A437-F0FE0531B5BF}"/>
                </a:ext>
              </a:extLst>
            </p:cNvPr>
            <p:cNvSpPr txBox="1">
              <a:spLocks noChangeArrowheads="1"/>
            </p:cNvSpPr>
            <p:nvPr/>
          </p:nvSpPr>
          <p:spPr bwMode="auto">
            <a:xfrm>
              <a:off x="240" y="2544"/>
              <a:ext cx="480" cy="2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l-GR" altLang="en-US" sz="2300">
                  <a:solidFill>
                    <a:srgbClr val="000000"/>
                  </a:solidFill>
                  <a:cs typeface="Arial" panose="020B0604020202020204" pitchFamily="34" charset="0"/>
                </a:rPr>
                <a:t>δ</a:t>
              </a:r>
              <a:r>
                <a:rPr lang="en-US" altLang="en-US" sz="2300" baseline="30000">
                  <a:solidFill>
                    <a:srgbClr val="000000"/>
                  </a:solidFill>
                  <a:cs typeface="Arial" panose="020B0604020202020204" pitchFamily="34" charset="0"/>
                </a:rPr>
                <a:t>–</a:t>
              </a:r>
              <a:endParaRPr lang="en-US" altLang="en-US" sz="2300">
                <a:solidFill>
                  <a:srgbClr val="000000"/>
                </a:solidFill>
                <a:cs typeface="Arial" panose="020B0604020202020204" pitchFamily="34" charset="0"/>
              </a:endParaRPr>
            </a:p>
          </p:txBody>
        </p:sp>
      </p:grpSp>
      <p:sp>
        <p:nvSpPr>
          <p:cNvPr id="133127" name="Rectangle 1">
            <a:extLst>
              <a:ext uri="{FF2B5EF4-FFF2-40B4-BE49-F238E27FC236}">
                <a16:creationId xmlns:a16="http://schemas.microsoft.com/office/drawing/2014/main" id="{AB19E262-C530-4C0F-8066-D48B7A91F949}"/>
              </a:ext>
            </a:extLst>
          </p:cNvPr>
          <p:cNvSpPr>
            <a:spLocks noChangeArrowheads="1"/>
          </p:cNvSpPr>
          <p:nvPr/>
        </p:nvSpPr>
        <p:spPr bwMode="auto">
          <a:xfrm>
            <a:off x="23813" y="4643438"/>
            <a:ext cx="43195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rgbClr val="FF0000"/>
                </a:solidFill>
                <a:effectLst>
                  <a:outerShdw blurRad="38100" dist="38100" dir="2700000" algn="tl">
                    <a:srgbClr val="000000">
                      <a:alpha val="43137"/>
                    </a:srgbClr>
                  </a:outerShdw>
                </a:effectLst>
              </a:rPr>
              <a:t>Hydrogen bonds </a:t>
            </a:r>
            <a:r>
              <a:rPr lang="en-US" altLang="en-US" sz="2300" dirty="0">
                <a:solidFill>
                  <a:srgbClr val="00B050"/>
                </a:solidFill>
                <a:effectLst>
                  <a:outerShdw blurRad="38100" dist="38100" dir="2700000" algn="tl">
                    <a:srgbClr val="000000">
                      <a:alpha val="43137"/>
                    </a:srgbClr>
                  </a:outerShdw>
                </a:effectLst>
              </a:rPr>
              <a:t>arise when a hydrogen atom (small) is covalently bonded to a </a:t>
            </a:r>
            <a:r>
              <a:rPr lang="en-US" altLang="en-US" sz="2300" dirty="0">
                <a:solidFill>
                  <a:srgbClr val="7030A0"/>
                </a:solidFill>
                <a:effectLst>
                  <a:outerShdw blurRad="38100" dist="38100" dir="2700000" algn="tl">
                    <a:srgbClr val="000000">
                      <a:alpha val="43137"/>
                    </a:srgbClr>
                  </a:outerShdw>
                </a:effectLst>
              </a:rPr>
              <a:t>highly electronegative</a:t>
            </a:r>
            <a:r>
              <a:rPr lang="en-US" altLang="en-US" sz="2300" dirty="0">
                <a:solidFill>
                  <a:srgbClr val="00B050"/>
                </a:solidFill>
                <a:effectLst>
                  <a:outerShdw blurRad="38100" dist="38100" dir="2700000" algn="tl">
                    <a:srgbClr val="000000">
                      <a:alpha val="43137"/>
                    </a:srgbClr>
                  </a:outerShdw>
                </a:effectLst>
              </a:rPr>
              <a:t> larger atom. </a:t>
            </a:r>
          </a:p>
        </p:txBody>
      </p:sp>
      <p:sp>
        <p:nvSpPr>
          <p:cNvPr id="133128" name="Rectangle 2">
            <a:extLst>
              <a:ext uri="{FF2B5EF4-FFF2-40B4-BE49-F238E27FC236}">
                <a16:creationId xmlns:a16="http://schemas.microsoft.com/office/drawing/2014/main" id="{D9BBC5DB-507D-4CF2-A3A3-48B2AF58D88E}"/>
              </a:ext>
            </a:extLst>
          </p:cNvPr>
          <p:cNvSpPr>
            <a:spLocks noChangeArrowheads="1"/>
          </p:cNvSpPr>
          <p:nvPr/>
        </p:nvSpPr>
        <p:spPr bwMode="auto">
          <a:xfrm>
            <a:off x="7796213" y="4010025"/>
            <a:ext cx="1347787" cy="2847975"/>
          </a:xfrm>
          <a:prstGeom prst="rect">
            <a:avLst/>
          </a:prstGeom>
          <a:solidFill>
            <a:schemeClr val="bg1"/>
          </a:solidFill>
          <a:ln w="9525" algn="ctr">
            <a:solidFill>
              <a:schemeClr val="bg1"/>
            </a:solidFill>
            <a:round/>
            <a:headEnd/>
            <a:tailEnd/>
          </a:ln>
        </p:spPr>
        <p:txBody>
          <a:bodyPr lIns="91040" tIns="45520" rIns="91040" bIns="45520"/>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300"/>
          </a:p>
        </p:txBody>
      </p:sp>
      <p:pic>
        <p:nvPicPr>
          <p:cNvPr id="2" name="Picture 1">
            <a:extLst>
              <a:ext uri="{FF2B5EF4-FFF2-40B4-BE49-F238E27FC236}">
                <a16:creationId xmlns:a16="http://schemas.microsoft.com/office/drawing/2014/main" id="{51B11236-1D3C-4E8B-B058-EF86916F1EE6}"/>
              </a:ext>
            </a:extLst>
          </p:cNvPr>
          <p:cNvPicPr>
            <a:picLocks noChangeAspect="1"/>
          </p:cNvPicPr>
          <p:nvPr/>
        </p:nvPicPr>
        <p:blipFill>
          <a:blip r:embed="rId4"/>
          <a:stretch>
            <a:fillRect/>
          </a:stretch>
        </p:blipFill>
        <p:spPr>
          <a:xfrm>
            <a:off x="4128681" y="3667228"/>
            <a:ext cx="4884843" cy="248433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57E47FAE-8313-4B35-9A84-A3040B0BFB16}"/>
              </a:ext>
            </a:extLst>
          </p:cNvPr>
          <p:cNvSpPr>
            <a:spLocks noGrp="1" noChangeArrowheads="1"/>
          </p:cNvSpPr>
          <p:nvPr>
            <p:ph type="title"/>
          </p:nvPr>
        </p:nvSpPr>
        <p:spPr/>
        <p:txBody>
          <a:bodyPr/>
          <a:lstStyle/>
          <a:p>
            <a:pPr eaLnBrk="1" hangingPunct="1"/>
            <a:r>
              <a:rPr lang="en-US" altLang="en-US"/>
              <a:t>Identify Factors that Affect Dissolving Rate</a:t>
            </a:r>
          </a:p>
        </p:txBody>
      </p:sp>
      <p:sp>
        <p:nvSpPr>
          <p:cNvPr id="5" name="Content Placeholder 4">
            <a:extLst>
              <a:ext uri="{FF2B5EF4-FFF2-40B4-BE49-F238E27FC236}">
                <a16:creationId xmlns:a16="http://schemas.microsoft.com/office/drawing/2014/main" id="{975CAEA8-DE68-4564-8A7F-103BBBA3BF1B}"/>
              </a:ext>
            </a:extLst>
          </p:cNvPr>
          <p:cNvSpPr>
            <a:spLocks noGrp="1"/>
          </p:cNvSpPr>
          <p:nvPr>
            <p:ph idx="1"/>
          </p:nvPr>
        </p:nvSpPr>
        <p:spPr>
          <a:xfrm>
            <a:off x="0" y="1376363"/>
            <a:ext cx="4551363" cy="5481637"/>
          </a:xfrm>
        </p:spPr>
        <p:txBody>
          <a:bodyPr lIns="191744" rIns="191744"/>
          <a:lstStyle/>
          <a:p>
            <a:pPr eaLnBrk="1" hangingPunct="1">
              <a:lnSpc>
                <a:spcPct val="100000"/>
              </a:lnSpc>
              <a:spcBef>
                <a:spcPts val="1260"/>
              </a:spcBef>
              <a:spcAft>
                <a:spcPts val="0"/>
              </a:spcAft>
              <a:defRPr/>
            </a:pPr>
            <a:r>
              <a:rPr lang="en-US" sz="2100" dirty="0">
                <a:solidFill>
                  <a:srgbClr val="00B050"/>
                </a:solidFill>
              </a:rPr>
              <a:t>A spoon of salt is added to water. Which of the following will increase how fast the salt dissolves? Check all that apply.</a:t>
            </a:r>
          </a:p>
          <a:p>
            <a:pPr marL="479367" indent="-479367" eaLnBrk="1" hangingPunct="1">
              <a:lnSpc>
                <a:spcPct val="100000"/>
              </a:lnSpc>
              <a:spcBef>
                <a:spcPts val="1260"/>
              </a:spcBef>
              <a:spcAft>
                <a:spcPts val="0"/>
              </a:spcAft>
              <a:defRPr/>
            </a:pPr>
            <a:r>
              <a:rPr lang="en-US" sz="2100" dirty="0"/>
              <a:t>[ ] 	adding another spoon of salt</a:t>
            </a:r>
          </a:p>
          <a:p>
            <a:pPr marL="479367" indent="-479367" eaLnBrk="1" hangingPunct="1">
              <a:lnSpc>
                <a:spcPct val="100000"/>
              </a:lnSpc>
              <a:spcBef>
                <a:spcPts val="1260"/>
              </a:spcBef>
              <a:spcAft>
                <a:spcPts val="0"/>
              </a:spcAft>
              <a:defRPr/>
            </a:pPr>
            <a:r>
              <a:rPr lang="en-US" sz="2100" dirty="0">
                <a:solidFill>
                  <a:srgbClr val="0070C0"/>
                </a:solidFill>
              </a:rPr>
              <a:t>[X] 	stirring the salt and water </a:t>
            </a:r>
          </a:p>
          <a:p>
            <a:pPr marL="479367" indent="-479367" eaLnBrk="1" hangingPunct="1">
              <a:lnSpc>
                <a:spcPct val="100000"/>
              </a:lnSpc>
              <a:spcBef>
                <a:spcPts val="1260"/>
              </a:spcBef>
              <a:spcAft>
                <a:spcPts val="0"/>
              </a:spcAft>
              <a:defRPr/>
            </a:pPr>
            <a:r>
              <a:rPr lang="en-US" sz="2100" dirty="0"/>
              <a:t>[ ] 	cooling the water</a:t>
            </a:r>
          </a:p>
          <a:p>
            <a:pPr marL="479367" indent="-479367" eaLnBrk="1" hangingPunct="1">
              <a:lnSpc>
                <a:spcPct val="100000"/>
              </a:lnSpc>
              <a:spcBef>
                <a:spcPts val="1260"/>
              </a:spcBef>
              <a:spcAft>
                <a:spcPts val="0"/>
              </a:spcAft>
              <a:defRPr/>
            </a:pPr>
            <a:r>
              <a:rPr lang="en-US" sz="2100" dirty="0">
                <a:solidFill>
                  <a:srgbClr val="0070C0"/>
                </a:solidFill>
              </a:rPr>
              <a:t>[X] 	crushing the salt so the grains are smaller</a:t>
            </a:r>
          </a:p>
          <a:p>
            <a:pPr marL="479367" indent="-479367" eaLnBrk="1" hangingPunct="1">
              <a:lnSpc>
                <a:spcPct val="100000"/>
              </a:lnSpc>
              <a:spcBef>
                <a:spcPts val="1260"/>
              </a:spcBef>
              <a:spcAft>
                <a:spcPts val="0"/>
              </a:spcAft>
              <a:defRPr/>
            </a:pPr>
            <a:r>
              <a:rPr lang="en-US" sz="2100" dirty="0"/>
              <a:t>[ ] 	removing some water</a:t>
            </a: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sp>
        <p:nvSpPr>
          <p:cNvPr id="199684" name="Rectangle 2">
            <a:extLst>
              <a:ext uri="{FF2B5EF4-FFF2-40B4-BE49-F238E27FC236}">
                <a16:creationId xmlns:a16="http://schemas.microsoft.com/office/drawing/2014/main" id="{2A8A1FD3-B2D8-449F-95D9-EA13AEE1DFBF}"/>
              </a:ext>
            </a:extLst>
          </p:cNvPr>
          <p:cNvSpPr>
            <a:spLocks noChangeArrowheads="1"/>
          </p:cNvSpPr>
          <p:nvPr/>
        </p:nvSpPr>
        <p:spPr bwMode="auto">
          <a:xfrm>
            <a:off x="4551363" y="1296988"/>
            <a:ext cx="45688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44" tIns="95881" rIns="191744" bIns="95881">
            <a:spAutoFit/>
          </a:bodyPr>
          <a:lstStyle/>
          <a:p>
            <a:pPr eaLnBrk="1" hangingPunct="1">
              <a:lnSpc>
                <a:spcPct val="115000"/>
              </a:lnSpc>
              <a:spcBef>
                <a:spcPct val="20000"/>
              </a:spcBef>
              <a:buClr>
                <a:srgbClr val="2877C4"/>
              </a:buClr>
              <a:buFont typeface="Wingdings" panose="05000000000000000000" pitchFamily="2" charset="2"/>
              <a:buNone/>
            </a:pPr>
            <a:r>
              <a:rPr lang="en-US" altLang="en-US" sz="2100">
                <a:solidFill>
                  <a:srgbClr val="000000"/>
                </a:solidFill>
              </a:rPr>
              <a:t>Order the steps in the dissolving process. </a:t>
            </a:r>
          </a:p>
          <a:p>
            <a:pPr eaLnBrk="1" hangingPunct="1">
              <a:spcBef>
                <a:spcPts val="1263"/>
              </a:spcBef>
              <a:buClr>
                <a:srgbClr val="2877C4"/>
              </a:buClr>
            </a:pPr>
            <a:r>
              <a:rPr lang="en-US" altLang="en-US" sz="2100">
                <a:solidFill>
                  <a:srgbClr val="000000"/>
                </a:solidFill>
              </a:rPr>
              <a:t>_4_ the solvent molecules surround the solute molecules or ions (hydration).</a:t>
            </a:r>
          </a:p>
          <a:p>
            <a:pPr eaLnBrk="1" hangingPunct="1">
              <a:spcBef>
                <a:spcPts val="1263"/>
              </a:spcBef>
              <a:buClr>
                <a:srgbClr val="2877C4"/>
              </a:buClr>
            </a:pPr>
            <a:r>
              <a:rPr lang="en-US" altLang="en-US" sz="2100">
                <a:solidFill>
                  <a:srgbClr val="000000"/>
                </a:solidFill>
              </a:rPr>
              <a:t>_3_ the solute molecules break apart into solution (dissociation).</a:t>
            </a:r>
          </a:p>
          <a:p>
            <a:pPr eaLnBrk="1" hangingPunct="1">
              <a:spcBef>
                <a:spcPts val="1263"/>
              </a:spcBef>
              <a:buClr>
                <a:srgbClr val="2877C4"/>
              </a:buClr>
            </a:pPr>
            <a:r>
              <a:rPr lang="en-US" altLang="en-US" sz="2100">
                <a:solidFill>
                  <a:srgbClr val="000000"/>
                </a:solidFill>
              </a:rPr>
              <a:t>_1_ the solute is mixed with the solvent.</a:t>
            </a:r>
          </a:p>
          <a:p>
            <a:pPr eaLnBrk="1" hangingPunct="1">
              <a:spcBef>
                <a:spcPts val="1263"/>
              </a:spcBef>
              <a:buClr>
                <a:srgbClr val="2877C4"/>
              </a:buClr>
            </a:pPr>
            <a:r>
              <a:rPr lang="en-US" altLang="en-US" sz="2100">
                <a:solidFill>
                  <a:srgbClr val="000000"/>
                </a:solidFill>
              </a:rPr>
              <a:t>_2_ the solvent molecules are attracted to the molecules at the surface of the solute particles.</a:t>
            </a:r>
          </a:p>
        </p:txBody>
      </p:sp>
      <p:pic>
        <p:nvPicPr>
          <p:cNvPr id="199685" name="Picture 6" descr="quick_check-01.eps">
            <a:extLst>
              <a:ext uri="{FF2B5EF4-FFF2-40B4-BE49-F238E27FC236}">
                <a16:creationId xmlns:a16="http://schemas.microsoft.com/office/drawing/2014/main" id="{D92F6311-F6F1-4C6B-A67D-59B1DFA9E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75"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CE150499-D7C4-4702-B091-18D417A96080}"/>
              </a:ext>
            </a:extLst>
          </p:cNvPr>
          <p:cNvSpPr>
            <a:spLocks noGrp="1" noChangeArrowheads="1"/>
          </p:cNvSpPr>
          <p:nvPr>
            <p:ph type="title" idx="4294967295"/>
          </p:nvPr>
        </p:nvSpPr>
        <p:spPr/>
        <p:txBody>
          <a:bodyPr/>
          <a:lstStyle/>
          <a:p>
            <a:r>
              <a:rPr lang="en-US" altLang="en-US"/>
              <a:t>Practice Problems</a:t>
            </a:r>
          </a:p>
        </p:txBody>
      </p:sp>
      <p:pic>
        <p:nvPicPr>
          <p:cNvPr id="201731" name="Picture 2">
            <a:extLst>
              <a:ext uri="{FF2B5EF4-FFF2-40B4-BE49-F238E27FC236}">
                <a16:creationId xmlns:a16="http://schemas.microsoft.com/office/drawing/2014/main" id="{C89BD7AB-3FAC-4FD9-B4A4-245EEEF5718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201732" name="Rectangle 6">
            <a:extLst>
              <a:ext uri="{FF2B5EF4-FFF2-40B4-BE49-F238E27FC236}">
                <a16:creationId xmlns:a16="http://schemas.microsoft.com/office/drawing/2014/main" id="{C5C2C8BA-B403-4278-BBCF-B595B8754418}"/>
              </a:ext>
            </a:extLst>
          </p:cNvPr>
          <p:cNvSpPr>
            <a:spLocks noChangeArrowheads="1"/>
          </p:cNvSpPr>
          <p:nvPr/>
        </p:nvSpPr>
        <p:spPr bwMode="auto">
          <a:xfrm>
            <a:off x="304800" y="1524000"/>
            <a:ext cx="3124200" cy="18605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Describe the Pb(NO</a:t>
            </a:r>
            <a:r>
              <a:rPr lang="en-US" altLang="en-US" sz="2300" baseline="-25000">
                <a:solidFill>
                  <a:srgbClr val="FFFF00"/>
                </a:solidFill>
              </a:rPr>
              <a:t>3</a:t>
            </a:r>
            <a:r>
              <a:rPr lang="en-US" altLang="en-US" sz="2300">
                <a:solidFill>
                  <a:srgbClr val="FFFF00"/>
                </a:solidFill>
              </a:rPr>
              <a:t>)</a:t>
            </a:r>
            <a:r>
              <a:rPr lang="en-US" altLang="en-US" sz="2300" baseline="-25000">
                <a:solidFill>
                  <a:srgbClr val="FFFF00"/>
                </a:solidFill>
              </a:rPr>
              <a:t>2</a:t>
            </a:r>
            <a:r>
              <a:rPr lang="en-US" altLang="en-US" sz="2300">
                <a:solidFill>
                  <a:srgbClr val="FFFF00"/>
                </a:solidFill>
              </a:rPr>
              <a:t> and KCl solutions if 70 grams of solute are dissolved in 100 g of water at 60 C.</a:t>
            </a:r>
          </a:p>
        </p:txBody>
      </p:sp>
      <p:pic>
        <p:nvPicPr>
          <p:cNvPr id="201733" name="Picture 8">
            <a:extLst>
              <a:ext uri="{FF2B5EF4-FFF2-40B4-BE49-F238E27FC236}">
                <a16:creationId xmlns:a16="http://schemas.microsoft.com/office/drawing/2014/main" id="{CBD95DC3-D695-420C-8EAE-445E74CD9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E9B6F8BA-AB2F-4377-BEB0-8D73B78D1422}"/>
              </a:ext>
            </a:extLst>
          </p:cNvPr>
          <p:cNvSpPr>
            <a:spLocks noGrp="1" noChangeArrowheads="1"/>
          </p:cNvSpPr>
          <p:nvPr>
            <p:ph type="title" idx="4294967295"/>
          </p:nvPr>
        </p:nvSpPr>
        <p:spPr/>
        <p:txBody>
          <a:bodyPr/>
          <a:lstStyle/>
          <a:p>
            <a:r>
              <a:rPr lang="en-US" altLang="en-US"/>
              <a:t>Practice Problems</a:t>
            </a:r>
          </a:p>
        </p:txBody>
      </p:sp>
      <p:pic>
        <p:nvPicPr>
          <p:cNvPr id="202755" name="Picture 2">
            <a:extLst>
              <a:ext uri="{FF2B5EF4-FFF2-40B4-BE49-F238E27FC236}">
                <a16:creationId xmlns:a16="http://schemas.microsoft.com/office/drawing/2014/main" id="{E6DD23F5-698F-4D5C-9E02-7E338B68A76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202756" name="Rectangle 6">
            <a:extLst>
              <a:ext uri="{FF2B5EF4-FFF2-40B4-BE49-F238E27FC236}">
                <a16:creationId xmlns:a16="http://schemas.microsoft.com/office/drawing/2014/main" id="{F0BB45B6-0DF9-4CC6-A16E-23546ECADF1D}"/>
              </a:ext>
            </a:extLst>
          </p:cNvPr>
          <p:cNvSpPr>
            <a:spLocks noChangeArrowheads="1"/>
          </p:cNvSpPr>
          <p:nvPr/>
        </p:nvSpPr>
        <p:spPr bwMode="auto">
          <a:xfrm>
            <a:off x="304800" y="1524000"/>
            <a:ext cx="3124200" cy="18605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Describe the Pb(NO</a:t>
            </a:r>
            <a:r>
              <a:rPr lang="en-US" altLang="en-US" sz="2300" baseline="-25000">
                <a:solidFill>
                  <a:srgbClr val="FFFF00"/>
                </a:solidFill>
              </a:rPr>
              <a:t>3</a:t>
            </a:r>
            <a:r>
              <a:rPr lang="en-US" altLang="en-US" sz="2300">
                <a:solidFill>
                  <a:srgbClr val="FFFF00"/>
                </a:solidFill>
              </a:rPr>
              <a:t>)</a:t>
            </a:r>
            <a:r>
              <a:rPr lang="en-US" altLang="en-US" sz="2300" baseline="-25000">
                <a:solidFill>
                  <a:srgbClr val="FFFF00"/>
                </a:solidFill>
              </a:rPr>
              <a:t>2</a:t>
            </a:r>
            <a:r>
              <a:rPr lang="en-US" altLang="en-US" sz="2300">
                <a:solidFill>
                  <a:srgbClr val="FFFF00"/>
                </a:solidFill>
              </a:rPr>
              <a:t> and KCl solutions if 70 grams of solute are dissolved in 100 g of water at 60 C.</a:t>
            </a:r>
          </a:p>
        </p:txBody>
      </p:sp>
      <p:sp>
        <p:nvSpPr>
          <p:cNvPr id="6" name="Up Arrow 5">
            <a:extLst>
              <a:ext uri="{FF2B5EF4-FFF2-40B4-BE49-F238E27FC236}">
                <a16:creationId xmlns:a16="http://schemas.microsoft.com/office/drawing/2014/main" id="{EAB21174-095B-4A39-B622-7F2584FD394E}"/>
              </a:ext>
            </a:extLst>
          </p:cNvPr>
          <p:cNvSpPr/>
          <p:nvPr/>
        </p:nvSpPr>
        <p:spPr>
          <a:xfrm>
            <a:off x="6553200" y="2743200"/>
            <a:ext cx="228600" cy="274320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7" name="Oval 6">
            <a:extLst>
              <a:ext uri="{FF2B5EF4-FFF2-40B4-BE49-F238E27FC236}">
                <a16:creationId xmlns:a16="http://schemas.microsoft.com/office/drawing/2014/main" id="{26DD3829-737F-4FC2-891F-B1F4C4086A3E}"/>
              </a:ext>
            </a:extLst>
          </p:cNvPr>
          <p:cNvSpPr>
            <a:spLocks noChangeArrowheads="1"/>
          </p:cNvSpPr>
          <p:nvPr/>
        </p:nvSpPr>
        <p:spPr bwMode="auto">
          <a:xfrm rot="2845994">
            <a:off x="5179219" y="2678907"/>
            <a:ext cx="457200" cy="102711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89843" tIns="44921" rIns="89843" bIns="44921" anchor="ctr"/>
          <a:lstStyle/>
          <a:p>
            <a:pPr algn="ctr" eaLnBrk="1" hangingPunct="1"/>
            <a:endParaRPr lang="en-US" altLang="en-US">
              <a:solidFill>
                <a:srgbClr val="FFFFFF"/>
              </a:solidFill>
            </a:endParaRPr>
          </a:p>
        </p:txBody>
      </p:sp>
      <p:sp>
        <p:nvSpPr>
          <p:cNvPr id="8" name="Left Arrow 7">
            <a:extLst>
              <a:ext uri="{FF2B5EF4-FFF2-40B4-BE49-F238E27FC236}">
                <a16:creationId xmlns:a16="http://schemas.microsoft.com/office/drawing/2014/main" id="{C0094142-F22A-414E-BDE7-412EE7CEE6AC}"/>
              </a:ext>
            </a:extLst>
          </p:cNvPr>
          <p:cNvSpPr>
            <a:spLocks noChangeArrowheads="1"/>
          </p:cNvSpPr>
          <p:nvPr/>
        </p:nvSpPr>
        <p:spPr bwMode="auto">
          <a:xfrm rot="10800000">
            <a:off x="4343400" y="2590800"/>
            <a:ext cx="2286000" cy="228600"/>
          </a:xfrm>
          <a:prstGeom prst="leftArrow">
            <a:avLst>
              <a:gd name="adj1" fmla="val 50000"/>
              <a:gd name="adj2" fmla="val 45463"/>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endParaRPr lang="en-US" altLang="en-US">
              <a:solidFill>
                <a:srgbClr val="FFFFFF"/>
              </a:solidFill>
            </a:endParaRPr>
          </a:p>
        </p:txBody>
      </p:sp>
      <p:sp>
        <p:nvSpPr>
          <p:cNvPr id="9" name="Oval 8">
            <a:extLst>
              <a:ext uri="{FF2B5EF4-FFF2-40B4-BE49-F238E27FC236}">
                <a16:creationId xmlns:a16="http://schemas.microsoft.com/office/drawing/2014/main" id="{D75D0D8C-B2D7-4DA8-B464-E81277BECC93}"/>
              </a:ext>
            </a:extLst>
          </p:cNvPr>
          <p:cNvSpPr>
            <a:spLocks noChangeArrowheads="1"/>
          </p:cNvSpPr>
          <p:nvPr/>
        </p:nvSpPr>
        <p:spPr bwMode="auto">
          <a:xfrm rot="-629961">
            <a:off x="6172200" y="3429000"/>
            <a:ext cx="592138" cy="39846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endParaRPr lang="en-US" altLang="en-US">
              <a:solidFill>
                <a:srgbClr val="FFFFFF"/>
              </a:solidFill>
            </a:endParaRPr>
          </a:p>
        </p:txBody>
      </p:sp>
      <p:sp>
        <p:nvSpPr>
          <p:cNvPr id="10" name="TextBox 9">
            <a:extLst>
              <a:ext uri="{FF2B5EF4-FFF2-40B4-BE49-F238E27FC236}">
                <a16:creationId xmlns:a16="http://schemas.microsoft.com/office/drawing/2014/main" id="{2A864500-E92A-4D9F-B22F-D261A8797F6C}"/>
              </a:ext>
            </a:extLst>
          </p:cNvPr>
          <p:cNvSpPr txBox="1">
            <a:spLocks noChangeArrowheads="1"/>
          </p:cNvSpPr>
          <p:nvPr/>
        </p:nvSpPr>
        <p:spPr bwMode="auto">
          <a:xfrm>
            <a:off x="609600" y="3962400"/>
            <a:ext cx="2362200" cy="2136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900">
                <a:solidFill>
                  <a:srgbClr val="000000"/>
                </a:solidFill>
              </a:rPr>
              <a:t>Pb(NO</a:t>
            </a:r>
            <a:r>
              <a:rPr lang="en-US" altLang="en-US" sz="1900" baseline="-25000">
                <a:solidFill>
                  <a:srgbClr val="000000"/>
                </a:solidFill>
              </a:rPr>
              <a:t>3</a:t>
            </a:r>
            <a:r>
              <a:rPr lang="en-US" altLang="en-US" sz="1900">
                <a:solidFill>
                  <a:srgbClr val="000000"/>
                </a:solidFill>
              </a:rPr>
              <a:t>)</a:t>
            </a:r>
            <a:r>
              <a:rPr lang="en-US" altLang="en-US" sz="1900" baseline="-25000">
                <a:solidFill>
                  <a:srgbClr val="000000"/>
                </a:solidFill>
              </a:rPr>
              <a:t>2</a:t>
            </a:r>
            <a:r>
              <a:rPr lang="en-US" altLang="en-US" sz="1900">
                <a:solidFill>
                  <a:srgbClr val="000000"/>
                </a:solidFill>
              </a:rPr>
              <a:t> is </a:t>
            </a:r>
            <a:r>
              <a:rPr lang="en-US" altLang="en-US" sz="2300">
                <a:solidFill>
                  <a:srgbClr val="000000"/>
                </a:solidFill>
              </a:rPr>
              <a:t>unsaturated</a:t>
            </a:r>
          </a:p>
          <a:p>
            <a:pPr eaLnBrk="1" hangingPunct="1">
              <a:spcBef>
                <a:spcPct val="0"/>
              </a:spcBef>
              <a:buFontTx/>
              <a:buNone/>
            </a:pPr>
            <a:r>
              <a:rPr lang="en-US" altLang="en-US" sz="1300">
                <a:solidFill>
                  <a:srgbClr val="000000"/>
                </a:solidFill>
              </a:rPr>
              <a:t>(below the line)</a:t>
            </a:r>
          </a:p>
          <a:p>
            <a:pPr eaLnBrk="1" hangingPunct="1">
              <a:spcBef>
                <a:spcPct val="0"/>
              </a:spcBef>
              <a:buFontTx/>
              <a:buNone/>
            </a:pPr>
            <a:endParaRPr lang="en-US" altLang="en-US" sz="2300">
              <a:solidFill>
                <a:srgbClr val="000000"/>
              </a:solidFill>
            </a:endParaRPr>
          </a:p>
          <a:p>
            <a:pPr eaLnBrk="1" hangingPunct="1">
              <a:spcBef>
                <a:spcPct val="0"/>
              </a:spcBef>
              <a:buFontTx/>
              <a:buNone/>
            </a:pPr>
            <a:r>
              <a:rPr lang="en-US" altLang="en-US" sz="1900">
                <a:solidFill>
                  <a:srgbClr val="000000"/>
                </a:solidFill>
              </a:rPr>
              <a:t>KCl is </a:t>
            </a:r>
            <a:r>
              <a:rPr lang="en-US" altLang="en-US" sz="2300">
                <a:solidFill>
                  <a:srgbClr val="000000"/>
                </a:solidFill>
              </a:rPr>
              <a:t>supersaturated </a:t>
            </a:r>
            <a:r>
              <a:rPr lang="en-US" altLang="en-US" sz="1300">
                <a:solidFill>
                  <a:srgbClr val="000000"/>
                </a:solidFill>
              </a:rPr>
              <a:t>(above the line)</a:t>
            </a:r>
          </a:p>
        </p:txBody>
      </p:sp>
      <p:sp>
        <p:nvSpPr>
          <p:cNvPr id="2" name="Oval 8">
            <a:extLst>
              <a:ext uri="{FF2B5EF4-FFF2-40B4-BE49-F238E27FC236}">
                <a16:creationId xmlns:a16="http://schemas.microsoft.com/office/drawing/2014/main" id="{6DEB8169-525A-40C5-8B07-01025FE08FBE}"/>
              </a:ext>
            </a:extLst>
          </p:cNvPr>
          <p:cNvSpPr/>
          <p:nvPr/>
        </p:nvSpPr>
        <p:spPr>
          <a:xfrm>
            <a:off x="3962400" y="24384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3" name="Oval 8">
            <a:extLst>
              <a:ext uri="{FF2B5EF4-FFF2-40B4-BE49-F238E27FC236}">
                <a16:creationId xmlns:a16="http://schemas.microsoft.com/office/drawing/2014/main" id="{421A427C-DA9A-4AF9-83EA-83030A0304D0}"/>
              </a:ext>
            </a:extLst>
          </p:cNvPr>
          <p:cNvSpPr/>
          <p:nvPr/>
        </p:nvSpPr>
        <p:spPr>
          <a:xfrm>
            <a:off x="6400800" y="53340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pic>
        <p:nvPicPr>
          <p:cNvPr id="202764" name="Picture 8">
            <a:extLst>
              <a:ext uri="{FF2B5EF4-FFF2-40B4-BE49-F238E27FC236}">
                <a16:creationId xmlns:a16="http://schemas.microsoft.com/office/drawing/2014/main" id="{5F7EEFB1-8D47-456D-AE08-8B6CD0F92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20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20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 grpId="0" animBg="1"/>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D51D162A-3983-4B31-8739-1DCEFA3A9E33}"/>
              </a:ext>
            </a:extLst>
          </p:cNvPr>
          <p:cNvSpPr>
            <a:spLocks noGrp="1" noChangeArrowheads="1"/>
          </p:cNvSpPr>
          <p:nvPr>
            <p:ph type="title" idx="4294967295"/>
          </p:nvPr>
        </p:nvSpPr>
        <p:spPr/>
        <p:txBody>
          <a:bodyPr/>
          <a:lstStyle/>
          <a:p>
            <a:r>
              <a:rPr lang="en-US" altLang="en-US"/>
              <a:t>Practice Problems</a:t>
            </a:r>
          </a:p>
        </p:txBody>
      </p:sp>
      <p:pic>
        <p:nvPicPr>
          <p:cNvPr id="203779" name="Picture 2">
            <a:extLst>
              <a:ext uri="{FF2B5EF4-FFF2-40B4-BE49-F238E27FC236}">
                <a16:creationId xmlns:a16="http://schemas.microsoft.com/office/drawing/2014/main" id="{AE8E0059-7C77-4559-9C40-6EFF499F6A6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203780" name="Rectangle 6">
            <a:extLst>
              <a:ext uri="{FF2B5EF4-FFF2-40B4-BE49-F238E27FC236}">
                <a16:creationId xmlns:a16="http://schemas.microsoft.com/office/drawing/2014/main" id="{27E2F35F-C877-4101-9606-58988DEB52B2}"/>
              </a:ext>
            </a:extLst>
          </p:cNvPr>
          <p:cNvSpPr>
            <a:spLocks noChangeArrowheads="1"/>
          </p:cNvSpPr>
          <p:nvPr/>
        </p:nvSpPr>
        <p:spPr bwMode="auto">
          <a:xfrm>
            <a:off x="533400" y="1676400"/>
            <a:ext cx="26670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At what temperature and solute amount are NaNO</a:t>
            </a:r>
            <a:r>
              <a:rPr lang="en-US" altLang="en-US" sz="2300" baseline="-25000">
                <a:solidFill>
                  <a:srgbClr val="0070C0"/>
                </a:solidFill>
              </a:rPr>
              <a:t>3</a:t>
            </a:r>
            <a:r>
              <a:rPr lang="en-US" altLang="en-US" sz="2300">
                <a:solidFill>
                  <a:srgbClr val="0070C0"/>
                </a:solidFill>
              </a:rPr>
              <a:t> and CaCl</a:t>
            </a:r>
            <a:r>
              <a:rPr lang="en-US" altLang="en-US" sz="2300" baseline="-25000">
                <a:solidFill>
                  <a:srgbClr val="0070C0"/>
                </a:solidFill>
              </a:rPr>
              <a:t>2</a:t>
            </a:r>
            <a:r>
              <a:rPr lang="en-US" altLang="en-US" sz="2300">
                <a:solidFill>
                  <a:srgbClr val="0070C0"/>
                </a:solidFill>
              </a:rPr>
              <a:t> both saturated?</a:t>
            </a:r>
          </a:p>
        </p:txBody>
      </p:sp>
      <p:pic>
        <p:nvPicPr>
          <p:cNvPr id="203781" name="Picture 8">
            <a:extLst>
              <a:ext uri="{FF2B5EF4-FFF2-40B4-BE49-F238E27FC236}">
                <a16:creationId xmlns:a16="http://schemas.microsoft.com/office/drawing/2014/main" id="{47377DA3-B96B-4BB6-B6A0-CF9399752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a:extLst>
              <a:ext uri="{FF2B5EF4-FFF2-40B4-BE49-F238E27FC236}">
                <a16:creationId xmlns:a16="http://schemas.microsoft.com/office/drawing/2014/main" id="{8BBE7F88-A853-444C-96FC-FC3B8F9AE218}"/>
              </a:ext>
            </a:extLst>
          </p:cNvPr>
          <p:cNvSpPr>
            <a:spLocks noGrp="1" noChangeArrowheads="1"/>
          </p:cNvSpPr>
          <p:nvPr>
            <p:ph type="title" idx="4294967295"/>
          </p:nvPr>
        </p:nvSpPr>
        <p:spPr/>
        <p:txBody>
          <a:bodyPr/>
          <a:lstStyle/>
          <a:p>
            <a:r>
              <a:rPr lang="en-US" altLang="en-US"/>
              <a:t>Practice Problems</a:t>
            </a:r>
          </a:p>
        </p:txBody>
      </p:sp>
      <p:pic>
        <p:nvPicPr>
          <p:cNvPr id="204803" name="Picture 2">
            <a:extLst>
              <a:ext uri="{FF2B5EF4-FFF2-40B4-BE49-F238E27FC236}">
                <a16:creationId xmlns:a16="http://schemas.microsoft.com/office/drawing/2014/main" id="{F00BDF79-FA3C-41CD-91C6-47520F653B3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6" name="Up Arrow 5">
            <a:extLst>
              <a:ext uri="{FF2B5EF4-FFF2-40B4-BE49-F238E27FC236}">
                <a16:creationId xmlns:a16="http://schemas.microsoft.com/office/drawing/2014/main" id="{F2CE7E08-ED16-4598-8449-4CCE2700378D}"/>
              </a:ext>
            </a:extLst>
          </p:cNvPr>
          <p:cNvSpPr>
            <a:spLocks noChangeArrowheads="1"/>
          </p:cNvSpPr>
          <p:nvPr/>
        </p:nvSpPr>
        <p:spPr bwMode="auto">
          <a:xfrm flipV="1">
            <a:off x="5257800" y="1828800"/>
            <a:ext cx="228600" cy="3657600"/>
          </a:xfrm>
          <a:prstGeom prst="upArrow">
            <a:avLst>
              <a:gd name="adj1" fmla="val 50000"/>
              <a:gd name="adj2" fmla="val 171407"/>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endParaRPr lang="en-US" altLang="en-US">
              <a:solidFill>
                <a:srgbClr val="FFFFFF"/>
              </a:solidFill>
            </a:endParaRPr>
          </a:p>
        </p:txBody>
      </p:sp>
      <p:sp>
        <p:nvSpPr>
          <p:cNvPr id="7" name="Oval 6">
            <a:extLst>
              <a:ext uri="{FF2B5EF4-FFF2-40B4-BE49-F238E27FC236}">
                <a16:creationId xmlns:a16="http://schemas.microsoft.com/office/drawing/2014/main" id="{8CB782E9-6AA5-4BED-AC2A-FAB9EBF70B70}"/>
              </a:ext>
            </a:extLst>
          </p:cNvPr>
          <p:cNvSpPr>
            <a:spLocks noChangeArrowheads="1"/>
          </p:cNvSpPr>
          <p:nvPr/>
        </p:nvSpPr>
        <p:spPr bwMode="auto">
          <a:xfrm rot="2585070">
            <a:off x="4724400" y="2484438"/>
            <a:ext cx="501650" cy="838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endParaRPr lang="en-US" altLang="en-US">
              <a:solidFill>
                <a:srgbClr val="FFFFFF"/>
              </a:solidFill>
            </a:endParaRPr>
          </a:p>
        </p:txBody>
      </p:sp>
      <p:sp>
        <p:nvSpPr>
          <p:cNvPr id="9" name="Oval 8">
            <a:extLst>
              <a:ext uri="{FF2B5EF4-FFF2-40B4-BE49-F238E27FC236}">
                <a16:creationId xmlns:a16="http://schemas.microsoft.com/office/drawing/2014/main" id="{50989051-A9F5-48D4-AACA-EB7495A06301}"/>
              </a:ext>
            </a:extLst>
          </p:cNvPr>
          <p:cNvSpPr>
            <a:spLocks noChangeArrowheads="1"/>
          </p:cNvSpPr>
          <p:nvPr/>
        </p:nvSpPr>
        <p:spPr bwMode="auto">
          <a:xfrm rot="-1795570">
            <a:off x="4343400" y="1828800"/>
            <a:ext cx="838200" cy="47466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endParaRPr lang="en-US" altLang="en-US">
              <a:solidFill>
                <a:srgbClr val="FFFFFF"/>
              </a:solidFill>
            </a:endParaRPr>
          </a:p>
        </p:txBody>
      </p:sp>
      <p:sp>
        <p:nvSpPr>
          <p:cNvPr id="10" name="TextBox 9">
            <a:extLst>
              <a:ext uri="{FF2B5EF4-FFF2-40B4-BE49-F238E27FC236}">
                <a16:creationId xmlns:a16="http://schemas.microsoft.com/office/drawing/2014/main" id="{10FFE86E-DB9C-45C5-8C5E-28DEBDFAD1C8}"/>
              </a:ext>
            </a:extLst>
          </p:cNvPr>
          <p:cNvSpPr txBox="1">
            <a:spLocks noChangeArrowheads="1"/>
          </p:cNvSpPr>
          <p:nvPr/>
        </p:nvSpPr>
        <p:spPr bwMode="auto">
          <a:xfrm>
            <a:off x="1143000" y="4038600"/>
            <a:ext cx="1752600" cy="2060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00"/>
                </a:solidFill>
              </a:rPr>
              <a:t>~93 g of solute</a:t>
            </a:r>
          </a:p>
          <a:p>
            <a:pPr eaLnBrk="1" hangingPunct="1">
              <a:spcBef>
                <a:spcPct val="0"/>
              </a:spcBef>
              <a:buFontTx/>
              <a:buNone/>
            </a:pPr>
            <a:endParaRPr lang="en-US" altLang="en-US">
              <a:solidFill>
                <a:srgbClr val="000000"/>
              </a:solidFill>
            </a:endParaRPr>
          </a:p>
          <a:p>
            <a:pPr eaLnBrk="1" hangingPunct="1">
              <a:spcBef>
                <a:spcPct val="0"/>
              </a:spcBef>
              <a:buFontTx/>
              <a:buNone/>
            </a:pPr>
            <a:r>
              <a:rPr lang="en-US" altLang="en-US">
                <a:solidFill>
                  <a:srgbClr val="000000"/>
                </a:solidFill>
              </a:rPr>
              <a:t>~27 C</a:t>
            </a:r>
          </a:p>
        </p:txBody>
      </p:sp>
      <p:sp>
        <p:nvSpPr>
          <p:cNvPr id="57355" name="AutoShape 11">
            <a:extLst>
              <a:ext uri="{FF2B5EF4-FFF2-40B4-BE49-F238E27FC236}">
                <a16:creationId xmlns:a16="http://schemas.microsoft.com/office/drawing/2014/main" id="{C1E771B4-CA07-4152-949D-6E1A30BACD81}"/>
              </a:ext>
            </a:extLst>
          </p:cNvPr>
          <p:cNvSpPr>
            <a:spLocks noChangeArrowheads="1"/>
          </p:cNvSpPr>
          <p:nvPr/>
        </p:nvSpPr>
        <p:spPr bwMode="auto">
          <a:xfrm>
            <a:off x="4343400" y="1752600"/>
            <a:ext cx="990600" cy="76200"/>
          </a:xfrm>
          <a:prstGeom prst="leftRightArrow">
            <a:avLst>
              <a:gd name="adj1" fmla="val 50000"/>
              <a:gd name="adj2" fmla="val 26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endParaRPr lang="en-US" altLang="en-US" sz="1900">
              <a:solidFill>
                <a:srgbClr val="000000"/>
              </a:solidFill>
            </a:endParaRPr>
          </a:p>
        </p:txBody>
      </p:sp>
      <p:sp>
        <p:nvSpPr>
          <p:cNvPr id="2" name="Oval 8">
            <a:extLst>
              <a:ext uri="{FF2B5EF4-FFF2-40B4-BE49-F238E27FC236}">
                <a16:creationId xmlns:a16="http://schemas.microsoft.com/office/drawing/2014/main" id="{499CA635-CD1E-4ECD-96B9-0BEDA64BE7B6}"/>
              </a:ext>
            </a:extLst>
          </p:cNvPr>
          <p:cNvSpPr/>
          <p:nvPr/>
        </p:nvSpPr>
        <p:spPr>
          <a:xfrm>
            <a:off x="4038600" y="15240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3" name="Oval 8">
            <a:extLst>
              <a:ext uri="{FF2B5EF4-FFF2-40B4-BE49-F238E27FC236}">
                <a16:creationId xmlns:a16="http://schemas.microsoft.com/office/drawing/2014/main" id="{2C1F577C-A5F1-49BB-97EC-908A2EB41CD3}"/>
              </a:ext>
            </a:extLst>
          </p:cNvPr>
          <p:cNvSpPr/>
          <p:nvPr/>
        </p:nvSpPr>
        <p:spPr>
          <a:xfrm>
            <a:off x="5105400" y="53340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204811" name="Rectangle 6">
            <a:extLst>
              <a:ext uri="{FF2B5EF4-FFF2-40B4-BE49-F238E27FC236}">
                <a16:creationId xmlns:a16="http://schemas.microsoft.com/office/drawing/2014/main" id="{85B2329E-15DF-49B5-A647-9DEFFCB9B081}"/>
              </a:ext>
            </a:extLst>
          </p:cNvPr>
          <p:cNvSpPr>
            <a:spLocks noChangeArrowheads="1"/>
          </p:cNvSpPr>
          <p:nvPr/>
        </p:nvSpPr>
        <p:spPr bwMode="auto">
          <a:xfrm>
            <a:off x="533400" y="1676400"/>
            <a:ext cx="26670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At what temperature and solute amount are NaNO</a:t>
            </a:r>
            <a:r>
              <a:rPr lang="en-US" altLang="en-US" sz="2300" baseline="-25000">
                <a:solidFill>
                  <a:srgbClr val="0070C0"/>
                </a:solidFill>
              </a:rPr>
              <a:t>3</a:t>
            </a:r>
            <a:r>
              <a:rPr lang="en-US" altLang="en-US" sz="2300">
                <a:solidFill>
                  <a:srgbClr val="0070C0"/>
                </a:solidFill>
              </a:rPr>
              <a:t> and CaCl</a:t>
            </a:r>
            <a:r>
              <a:rPr lang="en-US" altLang="en-US" sz="2300" baseline="-25000">
                <a:solidFill>
                  <a:srgbClr val="0070C0"/>
                </a:solidFill>
              </a:rPr>
              <a:t>2</a:t>
            </a:r>
            <a:r>
              <a:rPr lang="en-US" altLang="en-US" sz="2300">
                <a:solidFill>
                  <a:srgbClr val="0070C0"/>
                </a:solidFill>
              </a:rPr>
              <a:t> both saturated?</a:t>
            </a:r>
          </a:p>
        </p:txBody>
      </p:sp>
      <p:pic>
        <p:nvPicPr>
          <p:cNvPr id="204812" name="Picture 8">
            <a:extLst>
              <a:ext uri="{FF2B5EF4-FFF2-40B4-BE49-F238E27FC236}">
                <a16:creationId xmlns:a16="http://schemas.microsoft.com/office/drawing/2014/main" id="{28F1C72B-7AE5-47EB-B64E-5D460E502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7355"/>
                                        </p:tgtEl>
                                        <p:attrNameLst>
                                          <p:attrName>style.visibility</p:attrName>
                                        </p:attrNameLst>
                                      </p:cBhvr>
                                      <p:to>
                                        <p:strVal val="visible"/>
                                      </p:to>
                                    </p:set>
                                    <p:animEffect transition="in" filter="wipe(right)">
                                      <p:cBhvr>
                                        <p:cTn id="20" dur="500"/>
                                        <p:tgtEl>
                                          <p:spTgt spid="57355"/>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2000"/>
                                        <p:tgtEl>
                                          <p:spTgt spid="6"/>
                                        </p:tgtEl>
                                      </p:cBhvr>
                                    </p:animEffect>
                                  </p:childTnLst>
                                </p:cTn>
                              </p:par>
                            </p:childTnLst>
                          </p:cTn>
                        </p:par>
                        <p:par>
                          <p:cTn id="25" fill="hold" nodeType="afterGroup">
                            <p:stCondLst>
                              <p:cond delay="2500"/>
                            </p:stCondLst>
                            <p:childTnLst>
                              <p:par>
                                <p:cTn id="26" presetID="53"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nodeType="afterGroup">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57355" grpId="0" animBg="1"/>
      <p:bldP spid="2" grpId="0" animBg="1"/>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5">
            <a:extLst>
              <a:ext uri="{FF2B5EF4-FFF2-40B4-BE49-F238E27FC236}">
                <a16:creationId xmlns:a16="http://schemas.microsoft.com/office/drawing/2014/main" id="{67427C19-CF3C-48C8-B5BB-F49618AC72CB}"/>
              </a:ext>
            </a:extLst>
          </p:cNvPr>
          <p:cNvSpPr>
            <a:spLocks noGrp="1" noChangeArrowheads="1"/>
          </p:cNvSpPr>
          <p:nvPr>
            <p:ph type="title"/>
          </p:nvPr>
        </p:nvSpPr>
        <p:spPr/>
        <p:txBody>
          <a:bodyPr/>
          <a:lstStyle/>
          <a:p>
            <a:pPr eaLnBrk="1" hangingPunct="1"/>
            <a:r>
              <a:rPr lang="en-US" altLang="en-US"/>
              <a:t>	Classify Matter</a:t>
            </a:r>
          </a:p>
        </p:txBody>
      </p:sp>
      <p:sp>
        <p:nvSpPr>
          <p:cNvPr id="8" name="Content Placeholder 7">
            <a:extLst>
              <a:ext uri="{FF2B5EF4-FFF2-40B4-BE49-F238E27FC236}">
                <a16:creationId xmlns:a16="http://schemas.microsoft.com/office/drawing/2014/main" id="{1B343D3F-CF4C-4024-BD24-532B755792DD}"/>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What is a solute?</a:t>
            </a:r>
          </a:p>
          <a:p>
            <a:pPr marL="366768" indent="-366768" eaLnBrk="1" hangingPunct="1">
              <a:spcBef>
                <a:spcPts val="945"/>
              </a:spcBef>
              <a:spcAft>
                <a:spcPts val="0"/>
              </a:spcAft>
              <a:defRPr/>
            </a:pPr>
            <a:r>
              <a:rPr lang="en-US" dirty="0"/>
              <a:t>O	the liquid in a solution</a:t>
            </a:r>
          </a:p>
          <a:p>
            <a:pPr marL="366768" indent="-366768" eaLnBrk="1" hangingPunct="1">
              <a:spcBef>
                <a:spcPts val="945"/>
              </a:spcBef>
              <a:spcAft>
                <a:spcPts val="0"/>
              </a:spcAft>
              <a:defRPr/>
            </a:pPr>
            <a:r>
              <a:rPr lang="en-US" dirty="0"/>
              <a:t>O	the solid in a solution</a:t>
            </a:r>
          </a:p>
          <a:p>
            <a:pPr marL="366768" indent="-366768" eaLnBrk="1" hangingPunct="1">
              <a:spcBef>
                <a:spcPts val="945"/>
              </a:spcBef>
              <a:spcAft>
                <a:spcPts val="0"/>
              </a:spcAft>
              <a:defRPr/>
            </a:pPr>
            <a:r>
              <a:rPr lang="en-US" dirty="0"/>
              <a:t>O	the substance that dissolves</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r>
              <a:rPr lang="en-US" dirty="0"/>
              <a:t>What is a solvent?</a:t>
            </a:r>
          </a:p>
          <a:p>
            <a:pPr marL="366768" indent="-366768" eaLnBrk="1" hangingPunct="1">
              <a:spcBef>
                <a:spcPts val="945"/>
              </a:spcBef>
              <a:spcAft>
                <a:spcPts val="0"/>
              </a:spcAft>
              <a:defRPr/>
            </a:pPr>
            <a:r>
              <a:rPr lang="en-US" dirty="0"/>
              <a:t>O 	always water</a:t>
            </a:r>
          </a:p>
          <a:p>
            <a:pPr marL="366768" indent="-366768" eaLnBrk="1" hangingPunct="1">
              <a:spcBef>
                <a:spcPts val="945"/>
              </a:spcBef>
              <a:spcAft>
                <a:spcPts val="0"/>
              </a:spcAft>
              <a:defRPr/>
            </a:pPr>
            <a:r>
              <a:rPr lang="en-US" dirty="0"/>
              <a:t>O 	the liquid in the solution</a:t>
            </a:r>
          </a:p>
          <a:p>
            <a:pPr marL="366768" indent="-366768" eaLnBrk="1" hangingPunct="1">
              <a:spcBef>
                <a:spcPts val="945"/>
              </a:spcBef>
              <a:spcAft>
                <a:spcPts val="0"/>
              </a:spcAft>
              <a:defRPr/>
            </a:pPr>
            <a:r>
              <a:rPr lang="en-US" dirty="0"/>
              <a:t>O 	the substance that the solute dissolves in </a:t>
            </a:r>
          </a:p>
          <a:p>
            <a:pPr eaLnBrk="1" hangingPunct="1">
              <a:spcBef>
                <a:spcPts val="945"/>
              </a:spcBef>
              <a:spcAft>
                <a:spcPts val="0"/>
              </a:spcAft>
              <a:defRPr/>
            </a:pPr>
            <a:r>
              <a:rPr lang="en-US" b="1" dirty="0">
                <a:solidFill>
                  <a:schemeClr val="accent1"/>
                </a:solidFill>
              </a:rPr>
              <a:t> </a:t>
            </a:r>
            <a:endParaRPr lang="en-US" dirty="0"/>
          </a:p>
          <a:p>
            <a:pPr eaLnBrk="1" hangingPunct="1">
              <a:spcBef>
                <a:spcPts val="945"/>
              </a:spcBef>
              <a:spcAft>
                <a:spcPts val="0"/>
              </a:spcAft>
              <a:defRPr/>
            </a:pPr>
            <a:endParaRPr lang="en-US" dirty="0"/>
          </a:p>
        </p:txBody>
      </p:sp>
      <p:sp>
        <p:nvSpPr>
          <p:cNvPr id="9" name="Content Placeholder 8">
            <a:extLst>
              <a:ext uri="{FF2B5EF4-FFF2-40B4-BE49-F238E27FC236}">
                <a16:creationId xmlns:a16="http://schemas.microsoft.com/office/drawing/2014/main" id="{06DBDD95-046E-4060-8F54-85377400EED9}"/>
              </a:ext>
            </a:extLst>
          </p:cNvPr>
          <p:cNvSpPr>
            <a:spLocks noGrp="1"/>
          </p:cNvSpPr>
          <p:nvPr>
            <p:ph sz="quarter" idx="16"/>
          </p:nvPr>
        </p:nvSpPr>
        <p:spPr>
          <a:xfrm>
            <a:off x="0" y="1376363"/>
            <a:ext cx="4249738" cy="5481637"/>
          </a:xfrm>
        </p:spPr>
        <p:txBody>
          <a:bodyPr/>
          <a:lstStyle/>
          <a:p>
            <a:pPr eaLnBrk="1" hangingPunct="1">
              <a:spcBef>
                <a:spcPts val="945"/>
              </a:spcBef>
              <a:spcAft>
                <a:spcPts val="0"/>
              </a:spcAft>
              <a:defRPr/>
            </a:pPr>
            <a:r>
              <a:rPr lang="en-US" dirty="0"/>
              <a:t>What is a compound?</a:t>
            </a:r>
          </a:p>
          <a:p>
            <a:pPr marL="366768" indent="-366768" eaLnBrk="1" hangingPunct="1">
              <a:spcBef>
                <a:spcPts val="945"/>
              </a:spcBef>
              <a:spcAft>
                <a:spcPts val="0"/>
              </a:spcAft>
              <a:defRPr/>
            </a:pPr>
            <a:r>
              <a:rPr lang="en-US" dirty="0"/>
              <a:t>O 	a combination of two or more substances that are not chemically combined</a:t>
            </a:r>
          </a:p>
          <a:p>
            <a:pPr marL="366768" indent="-366768" eaLnBrk="1" hangingPunct="1">
              <a:spcBef>
                <a:spcPts val="945"/>
              </a:spcBef>
              <a:spcAft>
                <a:spcPts val="0"/>
              </a:spcAft>
              <a:defRPr/>
            </a:pPr>
            <a:r>
              <a:rPr lang="en-US" dirty="0"/>
              <a:t>O 	a combination of two or more elements that are combined in a definite ratio</a:t>
            </a:r>
          </a:p>
          <a:p>
            <a:pPr marL="366768" indent="-366768"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r>
              <a:rPr lang="en-US" dirty="0"/>
              <a:t>What is a solution?</a:t>
            </a:r>
          </a:p>
          <a:p>
            <a:pPr marL="366768" indent="-366768" eaLnBrk="1" hangingPunct="1">
              <a:spcBef>
                <a:spcPts val="945"/>
              </a:spcBef>
              <a:spcAft>
                <a:spcPts val="0"/>
              </a:spcAft>
              <a:defRPr/>
            </a:pPr>
            <a:r>
              <a:rPr lang="en-US" dirty="0"/>
              <a:t>O 	a mixture of two or more substances that are mixed evenly throughout</a:t>
            </a:r>
          </a:p>
          <a:p>
            <a:pPr marL="366768" indent="-366768" eaLnBrk="1" hangingPunct="1">
              <a:spcBef>
                <a:spcPts val="945"/>
              </a:spcBef>
              <a:spcAft>
                <a:spcPts val="0"/>
              </a:spcAft>
              <a:defRPr/>
            </a:pPr>
            <a:r>
              <a:rPr lang="en-US" dirty="0"/>
              <a:t>O 	a mixture of two or more substances that are chemically combined</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05829" name="Picture 8">
            <a:extLst>
              <a:ext uri="{FF2B5EF4-FFF2-40B4-BE49-F238E27FC236}">
                <a16:creationId xmlns:a16="http://schemas.microsoft.com/office/drawing/2014/main" id="{BEB0EACC-7AFF-43DD-9FD2-E1CA3DF6E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5">
            <a:extLst>
              <a:ext uri="{FF2B5EF4-FFF2-40B4-BE49-F238E27FC236}">
                <a16:creationId xmlns:a16="http://schemas.microsoft.com/office/drawing/2014/main" id="{48F5423D-B2A3-471A-9DDD-1D4C1DF8D913}"/>
              </a:ext>
            </a:extLst>
          </p:cNvPr>
          <p:cNvSpPr>
            <a:spLocks noGrp="1" noChangeArrowheads="1"/>
          </p:cNvSpPr>
          <p:nvPr>
            <p:ph type="title"/>
          </p:nvPr>
        </p:nvSpPr>
        <p:spPr/>
        <p:txBody>
          <a:bodyPr/>
          <a:lstStyle/>
          <a:p>
            <a:pPr eaLnBrk="1" hangingPunct="1"/>
            <a:r>
              <a:rPr lang="en-US" altLang="en-US"/>
              <a:t>	Classify Matter</a:t>
            </a:r>
          </a:p>
        </p:txBody>
      </p:sp>
      <p:sp>
        <p:nvSpPr>
          <p:cNvPr id="8" name="Content Placeholder 7">
            <a:extLst>
              <a:ext uri="{FF2B5EF4-FFF2-40B4-BE49-F238E27FC236}">
                <a16:creationId xmlns:a16="http://schemas.microsoft.com/office/drawing/2014/main" id="{3EA316DD-9196-42AD-BB0F-1D182FD67F3E}"/>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What is a solute?</a:t>
            </a:r>
          </a:p>
          <a:p>
            <a:pPr marL="366768" indent="-366768" eaLnBrk="1" hangingPunct="1">
              <a:spcBef>
                <a:spcPts val="945"/>
              </a:spcBef>
              <a:spcAft>
                <a:spcPts val="0"/>
              </a:spcAft>
              <a:defRPr/>
            </a:pPr>
            <a:r>
              <a:rPr lang="en-US" dirty="0"/>
              <a:t>O	the liquid in a solution</a:t>
            </a:r>
          </a:p>
          <a:p>
            <a:pPr marL="366768" indent="-366768" eaLnBrk="1" hangingPunct="1">
              <a:spcBef>
                <a:spcPts val="945"/>
              </a:spcBef>
              <a:spcAft>
                <a:spcPts val="0"/>
              </a:spcAft>
              <a:defRPr/>
            </a:pPr>
            <a:r>
              <a:rPr lang="en-US" dirty="0"/>
              <a:t>O	the solid in a solution</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the substance that gets dissolved</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r>
              <a:rPr lang="en-US" dirty="0"/>
              <a:t>What is a solvent?</a:t>
            </a:r>
          </a:p>
          <a:p>
            <a:pPr marL="366768" indent="-366768" eaLnBrk="1" hangingPunct="1">
              <a:spcBef>
                <a:spcPts val="945"/>
              </a:spcBef>
              <a:spcAft>
                <a:spcPts val="0"/>
              </a:spcAft>
              <a:defRPr/>
            </a:pPr>
            <a:r>
              <a:rPr lang="en-US" dirty="0"/>
              <a:t>O 	always water</a:t>
            </a:r>
          </a:p>
          <a:p>
            <a:pPr marL="366768" indent="-366768" eaLnBrk="1" hangingPunct="1">
              <a:spcBef>
                <a:spcPts val="945"/>
              </a:spcBef>
              <a:spcAft>
                <a:spcPts val="0"/>
              </a:spcAft>
              <a:defRPr/>
            </a:pPr>
            <a:r>
              <a:rPr lang="en-US" dirty="0"/>
              <a:t>O 	the liquid in the solution</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the substance that the solute dissolves in </a:t>
            </a:r>
          </a:p>
          <a:p>
            <a:pPr eaLnBrk="1" hangingPunct="1">
              <a:spcBef>
                <a:spcPts val="945"/>
              </a:spcBef>
              <a:spcAft>
                <a:spcPts val="0"/>
              </a:spcAft>
              <a:defRPr/>
            </a:pPr>
            <a:r>
              <a:rPr lang="en-US" b="1" dirty="0">
                <a:solidFill>
                  <a:srgbClr val="FF0000"/>
                </a:solidFill>
              </a:rPr>
              <a:t> </a:t>
            </a:r>
            <a:endParaRPr lang="en-US" dirty="0">
              <a:solidFill>
                <a:srgbClr val="FF0000"/>
              </a:solidFill>
            </a:endParaRPr>
          </a:p>
          <a:p>
            <a:pPr eaLnBrk="1" hangingPunct="1">
              <a:spcBef>
                <a:spcPts val="945"/>
              </a:spcBef>
              <a:spcAft>
                <a:spcPts val="0"/>
              </a:spcAft>
              <a:defRPr/>
            </a:pPr>
            <a:endParaRPr lang="en-US" dirty="0"/>
          </a:p>
        </p:txBody>
      </p:sp>
      <p:sp>
        <p:nvSpPr>
          <p:cNvPr id="9" name="Content Placeholder 8">
            <a:extLst>
              <a:ext uri="{FF2B5EF4-FFF2-40B4-BE49-F238E27FC236}">
                <a16:creationId xmlns:a16="http://schemas.microsoft.com/office/drawing/2014/main" id="{D92794A3-776D-4EED-8FF2-54E32EA03C49}"/>
              </a:ext>
            </a:extLst>
          </p:cNvPr>
          <p:cNvSpPr>
            <a:spLocks noGrp="1"/>
          </p:cNvSpPr>
          <p:nvPr>
            <p:ph sz="quarter" idx="16"/>
          </p:nvPr>
        </p:nvSpPr>
        <p:spPr>
          <a:xfrm>
            <a:off x="0" y="1376363"/>
            <a:ext cx="4249738" cy="5481637"/>
          </a:xfrm>
        </p:spPr>
        <p:txBody>
          <a:bodyPr/>
          <a:lstStyle/>
          <a:p>
            <a:pPr eaLnBrk="1" hangingPunct="1">
              <a:spcBef>
                <a:spcPts val="945"/>
              </a:spcBef>
              <a:spcAft>
                <a:spcPts val="0"/>
              </a:spcAft>
              <a:defRPr/>
            </a:pPr>
            <a:r>
              <a:rPr lang="en-US" dirty="0"/>
              <a:t>What is a compound?</a:t>
            </a:r>
          </a:p>
          <a:p>
            <a:pPr marL="366768" indent="-366768" eaLnBrk="1" hangingPunct="1">
              <a:spcBef>
                <a:spcPts val="945"/>
              </a:spcBef>
              <a:spcAft>
                <a:spcPts val="0"/>
              </a:spcAft>
              <a:defRPr/>
            </a:pPr>
            <a:r>
              <a:rPr lang="en-US" dirty="0"/>
              <a:t>O 	a combination of two or more substances that are not chemically combined</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a combination of two or more elements that are combined in a definite ratio</a:t>
            </a:r>
          </a:p>
          <a:p>
            <a:pPr marL="366768" indent="-366768" eaLnBrk="1" hangingPunct="1">
              <a:spcBef>
                <a:spcPts val="945"/>
              </a:spcBef>
              <a:spcAft>
                <a:spcPts val="0"/>
              </a:spcAft>
              <a:defRPr/>
            </a:pPr>
            <a:r>
              <a:rPr lang="en-US" b="1" dirty="0">
                <a:solidFill>
                  <a:srgbClr val="FF0000"/>
                </a:solidFill>
              </a:rPr>
              <a:t> </a:t>
            </a:r>
          </a:p>
          <a:p>
            <a:pPr eaLnBrk="1" hangingPunct="1">
              <a:spcBef>
                <a:spcPts val="945"/>
              </a:spcBef>
              <a:spcAft>
                <a:spcPts val="0"/>
              </a:spcAft>
              <a:defRPr/>
            </a:pPr>
            <a:r>
              <a:rPr lang="en-US" dirty="0"/>
              <a:t>What is a solution?</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a mixture of two or more substances that are mixed evenly throughout</a:t>
            </a:r>
          </a:p>
          <a:p>
            <a:pPr marL="366768" indent="-366768" eaLnBrk="1" hangingPunct="1">
              <a:spcBef>
                <a:spcPts val="945"/>
              </a:spcBef>
              <a:spcAft>
                <a:spcPts val="0"/>
              </a:spcAft>
              <a:defRPr/>
            </a:pPr>
            <a:r>
              <a:rPr lang="en-US" dirty="0"/>
              <a:t>O 	a mixture of two or more substances that are chemically combined</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07877" name="Picture 8">
            <a:extLst>
              <a:ext uri="{FF2B5EF4-FFF2-40B4-BE49-F238E27FC236}">
                <a16:creationId xmlns:a16="http://schemas.microsoft.com/office/drawing/2014/main" id="{140EF93A-2127-4F6B-A3E4-56060B107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5">
            <a:extLst>
              <a:ext uri="{FF2B5EF4-FFF2-40B4-BE49-F238E27FC236}">
                <a16:creationId xmlns:a16="http://schemas.microsoft.com/office/drawing/2014/main" id="{8C3057A2-C4A4-4CC0-A34A-A4F250A40165}"/>
              </a:ext>
            </a:extLst>
          </p:cNvPr>
          <p:cNvSpPr>
            <a:spLocks noGrp="1" noChangeArrowheads="1"/>
          </p:cNvSpPr>
          <p:nvPr>
            <p:ph type="title"/>
          </p:nvPr>
        </p:nvSpPr>
        <p:spPr/>
        <p:txBody>
          <a:bodyPr/>
          <a:lstStyle/>
          <a:p>
            <a:pPr eaLnBrk="1" hangingPunct="1"/>
            <a:r>
              <a:rPr lang="en-US" altLang="en-US"/>
              <a:t>Identify Solutions, Solutes, and Solvents</a:t>
            </a:r>
          </a:p>
        </p:txBody>
      </p:sp>
      <p:sp>
        <p:nvSpPr>
          <p:cNvPr id="209923" name="Content Placeholder 7">
            <a:extLst>
              <a:ext uri="{FF2B5EF4-FFF2-40B4-BE49-F238E27FC236}">
                <a16:creationId xmlns:a16="http://schemas.microsoft.com/office/drawing/2014/main" id="{CC7A8612-FC39-4E60-93C4-3B891B569763}"/>
              </a:ext>
            </a:extLst>
          </p:cNvPr>
          <p:cNvSpPr>
            <a:spLocks noGrp="1" noChangeArrowheads="1"/>
          </p:cNvSpPr>
          <p:nvPr>
            <p:ph sz="quarter" idx="15"/>
          </p:nvPr>
        </p:nvSpPr>
        <p:spPr>
          <a:xfrm>
            <a:off x="4575175" y="1376363"/>
            <a:ext cx="4568825" cy="5481637"/>
          </a:xfrm>
        </p:spPr>
        <p:txBody>
          <a:bodyPr lIns="182880" tIns="91440" rIns="182880"/>
          <a:lstStyle/>
          <a:p>
            <a:pPr eaLnBrk="1" hangingPunct="1"/>
            <a:r>
              <a:rPr lang="en-US" altLang="en-US">
                <a:solidFill>
                  <a:srgbClr val="FF0000"/>
                </a:solidFill>
              </a:rPr>
              <a:t>Determine whether each item describes a solute or a solvent.</a:t>
            </a:r>
          </a:p>
          <a:p>
            <a:pPr eaLnBrk="1" hangingPunct="1"/>
            <a:r>
              <a:rPr lang="en-US" altLang="en-US"/>
              <a:t>When acetic acid is dissolved in water to make vinegar, acetic acid is the </a:t>
            </a:r>
            <a:r>
              <a:rPr lang="en-US" altLang="en-US" b="1" u="sng">
                <a:solidFill>
                  <a:srgbClr val="FF0000"/>
                </a:solidFill>
              </a:rPr>
              <a:t>____</a:t>
            </a:r>
            <a:r>
              <a:rPr lang="en-US" altLang="en-US"/>
              <a:t>.</a:t>
            </a:r>
          </a:p>
          <a:p>
            <a:pPr eaLnBrk="1" hangingPunct="1"/>
            <a:r>
              <a:rPr lang="en-US" altLang="en-US"/>
              <a:t>When a small amount of carbon is dissolved in iron to make steel, the iron is the </a:t>
            </a:r>
            <a:r>
              <a:rPr lang="en-US" altLang="en-US" b="1" u="sng">
                <a:solidFill>
                  <a:srgbClr val="FF0000"/>
                </a:solidFill>
              </a:rPr>
              <a:t>____</a:t>
            </a:r>
            <a:r>
              <a:rPr lang="en-US" altLang="en-US"/>
              <a:t>. </a:t>
            </a:r>
          </a:p>
          <a:p>
            <a:pPr eaLnBrk="1" hangingPunct="1"/>
            <a:r>
              <a:rPr lang="en-US" altLang="en-US"/>
              <a:t>When a small amount of hydrogen gas mixes with nitrogen gas, hydrogen is the </a:t>
            </a:r>
            <a:r>
              <a:rPr lang="en-US" altLang="en-US" b="1" u="sng">
                <a:solidFill>
                  <a:srgbClr val="FF0000"/>
                </a:solidFill>
              </a:rPr>
              <a:t>____</a:t>
            </a:r>
            <a:r>
              <a:rPr lang="en-US" altLang="en-US"/>
              <a:t>.</a:t>
            </a:r>
            <a:endParaRPr lang="en-US" altLang="en-US" i="1"/>
          </a:p>
          <a:p>
            <a:pPr eaLnBrk="1" hangingPunct="1"/>
            <a:r>
              <a:rPr lang="en-US" altLang="en-US"/>
              <a:t>When carbon dioxide gas dissolves in water, water is the </a:t>
            </a:r>
            <a:r>
              <a:rPr lang="en-US" altLang="en-US" b="1" u="sng">
                <a:solidFill>
                  <a:srgbClr val="FF0000"/>
                </a:solidFill>
              </a:rPr>
              <a:t>____</a:t>
            </a:r>
            <a:r>
              <a:rPr lang="en-US" altLang="en-US"/>
              <a:t>.</a:t>
            </a:r>
          </a:p>
          <a:p>
            <a:pPr eaLnBrk="1" hangingPunct="1"/>
            <a:r>
              <a:rPr lang="en-US" altLang="en-US"/>
              <a:t>When a small amount of solid iodine is mixed with ethanol, ethanol is the </a:t>
            </a:r>
            <a:r>
              <a:rPr lang="en-US" altLang="en-US" b="1" u="sng">
                <a:solidFill>
                  <a:srgbClr val="FF0000"/>
                </a:solidFill>
              </a:rPr>
              <a:t>____</a:t>
            </a:r>
            <a:r>
              <a:rPr lang="en-US" altLang="en-US"/>
              <a:t>.</a:t>
            </a:r>
          </a:p>
          <a:p>
            <a:pPr eaLnBrk="1" hangingPunct="1"/>
            <a:endParaRPr lang="en-US" altLang="en-US"/>
          </a:p>
          <a:p>
            <a:pPr eaLnBrk="1" hangingPunct="1"/>
            <a:endParaRPr lang="en-US" altLang="en-US"/>
          </a:p>
        </p:txBody>
      </p:sp>
      <p:sp>
        <p:nvSpPr>
          <p:cNvPr id="9" name="Content Placeholder 8">
            <a:extLst>
              <a:ext uri="{FF2B5EF4-FFF2-40B4-BE49-F238E27FC236}">
                <a16:creationId xmlns:a16="http://schemas.microsoft.com/office/drawing/2014/main" id="{A41C1CD9-8759-452C-B255-20A6C4C5F247}"/>
              </a:ext>
            </a:extLst>
          </p:cNvPr>
          <p:cNvSpPr>
            <a:spLocks noGrp="1"/>
          </p:cNvSpPr>
          <p:nvPr>
            <p:ph sz="quarter" idx="16"/>
          </p:nvPr>
        </p:nvSpPr>
        <p:spPr>
          <a:xfrm>
            <a:off x="0" y="1376363"/>
            <a:ext cx="4249738" cy="5481637"/>
          </a:xfrm>
        </p:spPr>
        <p:txBody>
          <a:bodyPr lIns="182880" tIns="91440"/>
          <a:lstStyle/>
          <a:p>
            <a:pPr eaLnBrk="1" hangingPunct="1">
              <a:spcBef>
                <a:spcPts val="945"/>
              </a:spcBef>
              <a:spcAft>
                <a:spcPts val="0"/>
              </a:spcAft>
              <a:defRPr/>
            </a:pPr>
            <a:r>
              <a:rPr lang="en-US" sz="2000" dirty="0"/>
              <a:t>Choice A or B for each statement:</a:t>
            </a:r>
          </a:p>
          <a:p>
            <a:pPr eaLnBrk="1" hangingPunct="1">
              <a:spcBef>
                <a:spcPts val="0"/>
              </a:spcBef>
              <a:spcAft>
                <a:spcPts val="0"/>
              </a:spcAft>
              <a:defRPr/>
            </a:pPr>
            <a:r>
              <a:rPr lang="en-US" sz="2000" dirty="0">
                <a:solidFill>
                  <a:schemeClr val="tx1"/>
                </a:solidFill>
              </a:rPr>
              <a:t>A) a mixture and a solution</a:t>
            </a:r>
          </a:p>
          <a:p>
            <a:pPr eaLnBrk="1" hangingPunct="1">
              <a:spcBef>
                <a:spcPts val="0"/>
              </a:spcBef>
              <a:spcAft>
                <a:spcPts val="0"/>
              </a:spcAft>
              <a:defRPr/>
            </a:pPr>
            <a:r>
              <a:rPr lang="en-US" sz="2000" dirty="0">
                <a:solidFill>
                  <a:schemeClr val="tx1"/>
                </a:solidFill>
              </a:rPr>
              <a:t>B) a mixture but not a solution</a:t>
            </a:r>
          </a:p>
          <a:p>
            <a:pPr eaLnBrk="1" hangingPunct="1">
              <a:spcBef>
                <a:spcPts val="945"/>
              </a:spcBef>
              <a:spcAft>
                <a:spcPts val="0"/>
              </a:spcAft>
              <a:defRPr/>
            </a:pPr>
            <a:endParaRPr lang="en-US" sz="800" dirty="0">
              <a:solidFill>
                <a:schemeClr val="tx1"/>
              </a:solidFill>
            </a:endParaRPr>
          </a:p>
          <a:p>
            <a:pPr marL="240067" indent="-240067" eaLnBrk="1" hangingPunct="1">
              <a:spcBef>
                <a:spcPts val="945"/>
              </a:spcBef>
              <a:spcAft>
                <a:spcPts val="0"/>
              </a:spcAft>
              <a:buFont typeface="Arial" pitchFamily="34" charset="0"/>
              <a:buChar char="•"/>
              <a:defRPr/>
            </a:pPr>
            <a:r>
              <a:rPr lang="en-US" sz="2000" dirty="0">
                <a:solidFill>
                  <a:schemeClr val="tx1"/>
                </a:solidFill>
              </a:rPr>
              <a:t>Honey</a:t>
            </a:r>
          </a:p>
          <a:p>
            <a:pPr marL="240067" indent="-240067" eaLnBrk="1" hangingPunct="1">
              <a:spcBef>
                <a:spcPts val="945"/>
              </a:spcBef>
              <a:spcAft>
                <a:spcPts val="0"/>
              </a:spcAft>
              <a:buFont typeface="Arial" pitchFamily="34" charset="0"/>
              <a:buChar char="•"/>
              <a:defRPr/>
            </a:pPr>
            <a:r>
              <a:rPr lang="en-US" sz="2000" dirty="0">
                <a:solidFill>
                  <a:schemeClr val="tx1"/>
                </a:solidFill>
              </a:rPr>
              <a:t>Grape juice</a:t>
            </a:r>
          </a:p>
          <a:p>
            <a:pPr marL="240067" indent="-240067" eaLnBrk="1" hangingPunct="1">
              <a:spcBef>
                <a:spcPts val="945"/>
              </a:spcBef>
              <a:spcAft>
                <a:spcPts val="0"/>
              </a:spcAft>
              <a:buFont typeface="Arial" pitchFamily="34" charset="0"/>
              <a:buChar char="•"/>
              <a:defRPr/>
            </a:pPr>
            <a:r>
              <a:rPr lang="en-US" sz="2000" dirty="0">
                <a:solidFill>
                  <a:schemeClr val="tx1"/>
                </a:solidFill>
              </a:rPr>
              <a:t>Sand on the beach</a:t>
            </a:r>
          </a:p>
          <a:p>
            <a:pPr marL="240067" indent="-240067" eaLnBrk="1" hangingPunct="1">
              <a:spcBef>
                <a:spcPts val="945"/>
              </a:spcBef>
              <a:spcAft>
                <a:spcPts val="0"/>
              </a:spcAft>
              <a:buFont typeface="Arial" pitchFamily="34" charset="0"/>
              <a:buChar char="•"/>
              <a:defRPr/>
            </a:pPr>
            <a:r>
              <a:rPr lang="en-US" sz="2000" dirty="0">
                <a:solidFill>
                  <a:schemeClr val="tx1"/>
                </a:solidFill>
              </a:rPr>
              <a:t>A mixture of carbon dioxide and nitrogen gases </a:t>
            </a:r>
          </a:p>
          <a:p>
            <a:pPr marL="240067" indent="-240067" eaLnBrk="1" hangingPunct="1">
              <a:spcBef>
                <a:spcPts val="945"/>
              </a:spcBef>
              <a:spcAft>
                <a:spcPts val="0"/>
              </a:spcAft>
              <a:buFont typeface="Arial" pitchFamily="34" charset="0"/>
              <a:buChar char="•"/>
              <a:defRPr/>
            </a:pPr>
            <a:r>
              <a:rPr lang="en-US" sz="2000" dirty="0">
                <a:solidFill>
                  <a:schemeClr val="tx1"/>
                </a:solidFill>
              </a:rPr>
              <a:t>Rubbing alcohol</a:t>
            </a:r>
          </a:p>
          <a:p>
            <a:pPr marL="240067" indent="-240067" eaLnBrk="1" hangingPunct="1">
              <a:spcBef>
                <a:spcPts val="945"/>
              </a:spcBef>
              <a:spcAft>
                <a:spcPts val="0"/>
              </a:spcAft>
              <a:buFont typeface="Arial" pitchFamily="34" charset="0"/>
              <a:buChar char="•"/>
              <a:defRPr/>
            </a:pPr>
            <a:r>
              <a:rPr lang="en-US" sz="2000" dirty="0">
                <a:solidFill>
                  <a:schemeClr val="tx1"/>
                </a:solidFill>
              </a:rPr>
              <a:t>Mayonnaise</a:t>
            </a:r>
          </a:p>
          <a:p>
            <a:pPr marL="240067" indent="-240067" eaLnBrk="1" hangingPunct="1">
              <a:spcBef>
                <a:spcPts val="945"/>
              </a:spcBef>
              <a:spcAft>
                <a:spcPts val="0"/>
              </a:spcAft>
              <a:buFont typeface="Arial" pitchFamily="34" charset="0"/>
              <a:buChar char="•"/>
              <a:defRPr/>
            </a:pPr>
            <a:r>
              <a:rPr lang="en-US" sz="2000" dirty="0">
                <a:solidFill>
                  <a:schemeClr val="tx1"/>
                </a:solidFill>
              </a:rPr>
              <a:t>paint</a:t>
            </a:r>
            <a:endParaRPr lang="en-US" dirty="0">
              <a:solidFill>
                <a:schemeClr val="tx1"/>
              </a:solidFill>
            </a:endParaRP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09925" name="Picture 8">
            <a:extLst>
              <a:ext uri="{FF2B5EF4-FFF2-40B4-BE49-F238E27FC236}">
                <a16:creationId xmlns:a16="http://schemas.microsoft.com/office/drawing/2014/main" id="{EF8C94BC-BCAE-48B3-A04E-739B90845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225"/>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5">
            <a:extLst>
              <a:ext uri="{FF2B5EF4-FFF2-40B4-BE49-F238E27FC236}">
                <a16:creationId xmlns:a16="http://schemas.microsoft.com/office/drawing/2014/main" id="{228E4236-0CC8-4065-9AA4-924CEC736376}"/>
              </a:ext>
            </a:extLst>
          </p:cNvPr>
          <p:cNvSpPr>
            <a:spLocks noGrp="1" noChangeArrowheads="1"/>
          </p:cNvSpPr>
          <p:nvPr>
            <p:ph type="title"/>
          </p:nvPr>
        </p:nvSpPr>
        <p:spPr/>
        <p:txBody>
          <a:bodyPr/>
          <a:lstStyle/>
          <a:p>
            <a:pPr eaLnBrk="1" hangingPunct="1"/>
            <a:r>
              <a:rPr lang="en-US" altLang="en-US"/>
              <a:t>Identify Solutions, Solutes, and Solvents</a:t>
            </a:r>
          </a:p>
        </p:txBody>
      </p:sp>
      <p:sp>
        <p:nvSpPr>
          <p:cNvPr id="211971" name="Content Placeholder 7">
            <a:extLst>
              <a:ext uri="{FF2B5EF4-FFF2-40B4-BE49-F238E27FC236}">
                <a16:creationId xmlns:a16="http://schemas.microsoft.com/office/drawing/2014/main" id="{A0893194-5165-4EF4-8241-3120F71C2484}"/>
              </a:ext>
            </a:extLst>
          </p:cNvPr>
          <p:cNvSpPr>
            <a:spLocks noGrp="1" noChangeArrowheads="1"/>
          </p:cNvSpPr>
          <p:nvPr>
            <p:ph sz="quarter" idx="15"/>
          </p:nvPr>
        </p:nvSpPr>
        <p:spPr>
          <a:xfrm>
            <a:off x="4575175" y="1376363"/>
            <a:ext cx="4568825" cy="5481637"/>
          </a:xfrm>
        </p:spPr>
        <p:txBody>
          <a:bodyPr lIns="182880" tIns="91440" rIns="182880"/>
          <a:lstStyle/>
          <a:p>
            <a:pPr eaLnBrk="1" hangingPunct="1"/>
            <a:r>
              <a:rPr lang="en-US" altLang="en-US">
                <a:solidFill>
                  <a:srgbClr val="FF0000"/>
                </a:solidFill>
              </a:rPr>
              <a:t>Determine whether each item describes a solute or a solvent.</a:t>
            </a:r>
          </a:p>
          <a:p>
            <a:pPr eaLnBrk="1" hangingPunct="1"/>
            <a:r>
              <a:rPr lang="en-US" altLang="en-US"/>
              <a:t>When acetic acid is dissolved in water to make vinegar, acetic acid is the </a:t>
            </a:r>
            <a:r>
              <a:rPr lang="en-US" altLang="en-US" b="1" u="sng">
                <a:solidFill>
                  <a:srgbClr val="FF0000"/>
                </a:solidFill>
              </a:rPr>
              <a:t>solute</a:t>
            </a:r>
            <a:r>
              <a:rPr lang="en-US" altLang="en-US"/>
              <a:t>.</a:t>
            </a:r>
          </a:p>
          <a:p>
            <a:pPr eaLnBrk="1" hangingPunct="1"/>
            <a:r>
              <a:rPr lang="en-US" altLang="en-US"/>
              <a:t>When a small amount of carbon is dissolved in iron to make steel, the iron is the </a:t>
            </a:r>
            <a:r>
              <a:rPr lang="en-US" altLang="en-US" b="1" u="sng">
                <a:solidFill>
                  <a:srgbClr val="FF0000"/>
                </a:solidFill>
              </a:rPr>
              <a:t>solvent</a:t>
            </a:r>
            <a:r>
              <a:rPr lang="en-US" altLang="en-US"/>
              <a:t>. </a:t>
            </a:r>
          </a:p>
          <a:p>
            <a:pPr eaLnBrk="1" hangingPunct="1"/>
            <a:r>
              <a:rPr lang="en-US" altLang="en-US"/>
              <a:t>When a small amount of hydrogen gas mixes with nitrogen gas, hydrogen is the </a:t>
            </a:r>
            <a:r>
              <a:rPr lang="en-US" altLang="en-US" b="1" u="sng">
                <a:solidFill>
                  <a:srgbClr val="FF0000"/>
                </a:solidFill>
              </a:rPr>
              <a:t>solute</a:t>
            </a:r>
            <a:r>
              <a:rPr lang="en-US" altLang="en-US"/>
              <a:t>. </a:t>
            </a:r>
            <a:r>
              <a:rPr lang="en-US" altLang="en-US" i="1"/>
              <a:t>(N</a:t>
            </a:r>
            <a:r>
              <a:rPr lang="en-US" altLang="en-US" i="1" baseline="-25000"/>
              <a:t>2</a:t>
            </a:r>
            <a:r>
              <a:rPr lang="en-US" altLang="en-US" i="1"/>
              <a:t> is more abundant)</a:t>
            </a:r>
          </a:p>
          <a:p>
            <a:pPr eaLnBrk="1" hangingPunct="1"/>
            <a:r>
              <a:rPr lang="en-US" altLang="en-US"/>
              <a:t>When carbon dioxide gas dissolves in water, water is the </a:t>
            </a:r>
            <a:r>
              <a:rPr lang="en-US" altLang="en-US" b="1" u="sng">
                <a:solidFill>
                  <a:srgbClr val="FF0000"/>
                </a:solidFill>
              </a:rPr>
              <a:t>solvent</a:t>
            </a:r>
            <a:r>
              <a:rPr lang="en-US" altLang="en-US"/>
              <a:t>.</a:t>
            </a:r>
          </a:p>
          <a:p>
            <a:pPr eaLnBrk="1" hangingPunct="1"/>
            <a:r>
              <a:rPr lang="en-US" altLang="en-US"/>
              <a:t>When a small amount of solid iodine is mixed with ethanol, ethanol is the </a:t>
            </a:r>
            <a:r>
              <a:rPr lang="en-US" altLang="en-US" b="1" u="sng">
                <a:solidFill>
                  <a:srgbClr val="FF0000"/>
                </a:solidFill>
              </a:rPr>
              <a:t>solvent</a:t>
            </a:r>
            <a:r>
              <a:rPr lang="en-US" altLang="en-US"/>
              <a:t>.</a:t>
            </a:r>
          </a:p>
          <a:p>
            <a:pPr eaLnBrk="1" hangingPunct="1"/>
            <a:endParaRPr lang="en-US" altLang="en-US"/>
          </a:p>
          <a:p>
            <a:pPr eaLnBrk="1" hangingPunct="1"/>
            <a:endParaRPr lang="en-US" altLang="en-US"/>
          </a:p>
        </p:txBody>
      </p:sp>
      <p:sp>
        <p:nvSpPr>
          <p:cNvPr id="9" name="Content Placeholder 8">
            <a:extLst>
              <a:ext uri="{FF2B5EF4-FFF2-40B4-BE49-F238E27FC236}">
                <a16:creationId xmlns:a16="http://schemas.microsoft.com/office/drawing/2014/main" id="{13803C01-F989-4690-B5CB-CF0C6F1BCCEB}"/>
              </a:ext>
            </a:extLst>
          </p:cNvPr>
          <p:cNvSpPr>
            <a:spLocks noGrp="1"/>
          </p:cNvSpPr>
          <p:nvPr>
            <p:ph sz="quarter" idx="16"/>
          </p:nvPr>
        </p:nvSpPr>
        <p:spPr>
          <a:xfrm>
            <a:off x="0" y="1376363"/>
            <a:ext cx="4249738" cy="5481637"/>
          </a:xfrm>
        </p:spPr>
        <p:txBody>
          <a:bodyPr lIns="182880" tIns="91440"/>
          <a:lstStyle/>
          <a:p>
            <a:pPr eaLnBrk="1" hangingPunct="1">
              <a:spcBef>
                <a:spcPts val="945"/>
              </a:spcBef>
              <a:spcAft>
                <a:spcPts val="0"/>
              </a:spcAft>
              <a:defRPr/>
            </a:pPr>
            <a:r>
              <a:rPr lang="en-US" sz="2000" dirty="0"/>
              <a:t>Choice A or B for each statement:</a:t>
            </a:r>
          </a:p>
          <a:p>
            <a:pPr eaLnBrk="1" hangingPunct="1">
              <a:spcBef>
                <a:spcPts val="0"/>
              </a:spcBef>
              <a:spcAft>
                <a:spcPts val="0"/>
              </a:spcAft>
              <a:defRPr/>
            </a:pPr>
            <a:r>
              <a:rPr lang="en-US" sz="2000" dirty="0">
                <a:solidFill>
                  <a:srgbClr val="0070C0"/>
                </a:solidFill>
              </a:rPr>
              <a:t>A) a mixture and a solution</a:t>
            </a:r>
          </a:p>
          <a:p>
            <a:pPr eaLnBrk="1" hangingPunct="1">
              <a:spcBef>
                <a:spcPts val="0"/>
              </a:spcBef>
              <a:spcAft>
                <a:spcPts val="0"/>
              </a:spcAft>
              <a:defRPr/>
            </a:pPr>
            <a:r>
              <a:rPr lang="en-US" sz="2000" dirty="0">
                <a:solidFill>
                  <a:srgbClr val="FF0000"/>
                </a:solidFill>
              </a:rPr>
              <a:t>B) a mixture but not a solution</a:t>
            </a:r>
          </a:p>
          <a:p>
            <a:pPr eaLnBrk="1" hangingPunct="1">
              <a:spcBef>
                <a:spcPts val="945"/>
              </a:spcBef>
              <a:spcAft>
                <a:spcPts val="0"/>
              </a:spcAft>
              <a:defRPr/>
            </a:pPr>
            <a:endParaRPr lang="en-US" sz="800" dirty="0"/>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Honey</a:t>
            </a:r>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Grape juice</a:t>
            </a:r>
          </a:p>
          <a:p>
            <a:pPr marL="240067" indent="-240067" eaLnBrk="1" hangingPunct="1">
              <a:spcBef>
                <a:spcPts val="945"/>
              </a:spcBef>
              <a:spcAft>
                <a:spcPts val="0"/>
              </a:spcAft>
              <a:buFont typeface="Arial" pitchFamily="34" charset="0"/>
              <a:buChar char="•"/>
              <a:defRPr/>
            </a:pPr>
            <a:r>
              <a:rPr lang="en-US" sz="2000" dirty="0">
                <a:solidFill>
                  <a:srgbClr val="FF0000"/>
                </a:solidFill>
                <a:effectLst>
                  <a:outerShdw blurRad="38100" dist="38100" dir="2700000" algn="tl">
                    <a:srgbClr val="000000">
                      <a:alpha val="43137"/>
                    </a:srgbClr>
                  </a:outerShdw>
                </a:effectLst>
              </a:rPr>
              <a:t>Sand on the beach</a:t>
            </a:r>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A mixture of carbon dioxide and nitrogen gases </a:t>
            </a:r>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Rubbing alcohol</a:t>
            </a:r>
          </a:p>
          <a:p>
            <a:pPr marL="240067" indent="-240067" eaLnBrk="1" hangingPunct="1">
              <a:spcBef>
                <a:spcPts val="945"/>
              </a:spcBef>
              <a:spcAft>
                <a:spcPts val="0"/>
              </a:spcAft>
              <a:buFont typeface="Arial" pitchFamily="34" charset="0"/>
              <a:buChar char="•"/>
              <a:defRPr/>
            </a:pPr>
            <a:r>
              <a:rPr lang="en-US" sz="2000" dirty="0">
                <a:solidFill>
                  <a:srgbClr val="FF0000"/>
                </a:solidFill>
                <a:effectLst>
                  <a:outerShdw blurRad="38100" dist="38100" dir="2700000" algn="tl">
                    <a:srgbClr val="000000">
                      <a:alpha val="43137"/>
                    </a:srgbClr>
                  </a:outerShdw>
                </a:effectLst>
              </a:rPr>
              <a:t>Mayonnaise</a:t>
            </a:r>
          </a:p>
          <a:p>
            <a:pPr marL="240067" indent="-240067" eaLnBrk="1" hangingPunct="1">
              <a:spcBef>
                <a:spcPts val="945"/>
              </a:spcBef>
              <a:spcAft>
                <a:spcPts val="0"/>
              </a:spcAft>
              <a:buFont typeface="Arial" pitchFamily="34" charset="0"/>
              <a:buChar char="•"/>
              <a:defRPr/>
            </a:pPr>
            <a:r>
              <a:rPr lang="en-US" sz="2000" dirty="0">
                <a:solidFill>
                  <a:srgbClr val="FF0000"/>
                </a:solidFill>
                <a:effectLst>
                  <a:outerShdw blurRad="38100" dist="38100" dir="2700000" algn="tl">
                    <a:srgbClr val="000000">
                      <a:alpha val="43137"/>
                    </a:srgbClr>
                  </a:outerShdw>
                </a:effectLst>
              </a:rPr>
              <a:t>paint</a:t>
            </a:r>
            <a:endParaRPr lang="en-US" dirty="0">
              <a:solidFill>
                <a:srgbClr val="FF0000"/>
              </a:solidFill>
              <a:effectLst>
                <a:outerShdw blurRad="38100" dist="38100" dir="2700000" algn="tl">
                  <a:srgbClr val="000000">
                    <a:alpha val="43137"/>
                  </a:srgbClr>
                </a:outerShdw>
              </a:effectLst>
            </a:endParaRP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11973" name="Picture 8">
            <a:extLst>
              <a:ext uri="{FF2B5EF4-FFF2-40B4-BE49-F238E27FC236}">
                <a16:creationId xmlns:a16="http://schemas.microsoft.com/office/drawing/2014/main" id="{7A4AD9F6-9E9D-4255-A4DE-A6CD1B759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225"/>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Title 1">
            <a:extLst>
              <a:ext uri="{FF2B5EF4-FFF2-40B4-BE49-F238E27FC236}">
                <a16:creationId xmlns:a16="http://schemas.microsoft.com/office/drawing/2014/main" id="{92F96835-07C9-47AF-A97A-3D62AB56D3B8}"/>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4019" name="Rectangle 2">
            <a:extLst>
              <a:ext uri="{FF2B5EF4-FFF2-40B4-BE49-F238E27FC236}">
                <a16:creationId xmlns:a16="http://schemas.microsoft.com/office/drawing/2014/main" id="{DF06A02A-CC7E-4D56-8B02-830AAEBD30FF}"/>
              </a:ext>
            </a:extLst>
          </p:cNvPr>
          <p:cNvSpPr>
            <a:spLocks noChangeArrowheads="1"/>
          </p:cNvSpPr>
          <p:nvPr/>
        </p:nvSpPr>
        <p:spPr bwMode="auto">
          <a:xfrm>
            <a:off x="76200" y="1066800"/>
            <a:ext cx="8991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a:solidFill>
                  <a:srgbClr val="7030A0"/>
                </a:solidFill>
              </a:rPr>
              <a:t>The solubility of a gas in water is 0.16 g/L at 104 kPa. What is the solubility when the pressure of the gas is increased to 288 kPa? (Assume constant temperature)</a:t>
            </a:r>
          </a:p>
          <a:p>
            <a:pPr eaLnBrk="1" hangingPunct="1"/>
            <a:endParaRPr lang="en-US" altLang="en-US" sz="2700">
              <a:solidFill>
                <a:srgbClr val="7030A0"/>
              </a:solidFill>
            </a:endParaRPr>
          </a:p>
          <a:p>
            <a:pPr eaLnBrk="1" hangingPunct="1"/>
            <a:r>
              <a:rPr lang="en-US" altLang="en-US" sz="3600">
                <a:solidFill>
                  <a:srgbClr val="7030A0"/>
                </a:solidFill>
              </a:rPr>
              <a:t>	</a:t>
            </a:r>
            <a:endParaRPr lang="en-US" altLang="en-US" sz="3600" b="1">
              <a:solidFill>
                <a:srgbClr val="FF0000"/>
              </a:solidFill>
            </a:endParaRPr>
          </a:p>
        </p:txBody>
      </p:sp>
      <p:pic>
        <p:nvPicPr>
          <p:cNvPr id="214020" name="Picture 8">
            <a:extLst>
              <a:ext uri="{FF2B5EF4-FFF2-40B4-BE49-F238E27FC236}">
                <a16:creationId xmlns:a16="http://schemas.microsoft.com/office/drawing/2014/main" id="{6B0BB114-42DE-466D-87E7-19ECF92FD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1" name="Rectangle 4">
            <a:extLst>
              <a:ext uri="{FF2B5EF4-FFF2-40B4-BE49-F238E27FC236}">
                <a16:creationId xmlns:a16="http://schemas.microsoft.com/office/drawing/2014/main" id="{98AB5599-CA8D-4EBD-9A73-A8C8B591BF4C}"/>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8">
            <a:extLst>
              <a:ext uri="{FF2B5EF4-FFF2-40B4-BE49-F238E27FC236}">
                <a16:creationId xmlns:a16="http://schemas.microsoft.com/office/drawing/2014/main" id="{E0B67373-E120-4C4C-98FC-855203BF8725}"/>
              </a:ext>
            </a:extLst>
          </p:cNvPr>
          <p:cNvSpPr>
            <a:spLocks noGrp="1" noChangeArrowheads="1"/>
          </p:cNvSpPr>
          <p:nvPr>
            <p:ph idx="1"/>
          </p:nvPr>
        </p:nvSpPr>
        <p:spPr>
          <a:xfrm>
            <a:off x="0" y="1371600"/>
            <a:ext cx="9144000" cy="5105400"/>
          </a:xfrm>
        </p:spPr>
        <p:txBody>
          <a:bodyPr lIns="182083" tIns="91040" rIns="182083" bIns="91040"/>
          <a:lstStyle/>
          <a:p>
            <a:pPr marL="1587" lvl="1" indent="0" eaLnBrk="1" hangingPunct="1">
              <a:buNone/>
            </a:pPr>
            <a:r>
              <a:rPr lang="en-US" altLang="en-US" sz="3600" dirty="0">
                <a:solidFill>
                  <a:srgbClr val="FF0000"/>
                </a:solidFill>
                <a:effectLst>
                  <a:outerShdw blurRad="38100" dist="38100" dir="2700000" algn="tl">
                    <a:srgbClr val="000000">
                      <a:alpha val="43137"/>
                    </a:srgbClr>
                  </a:outerShdw>
                </a:effectLst>
              </a:rPr>
              <a:t>Hydrogen bonding </a:t>
            </a:r>
            <a:r>
              <a:rPr lang="en-US" altLang="en-US" dirty="0">
                <a:effectLst>
                  <a:outerShdw blurRad="38100" dist="38100" dir="2700000" algn="tl">
                    <a:srgbClr val="000000">
                      <a:alpha val="43137"/>
                    </a:srgbClr>
                  </a:outerShdw>
                </a:effectLst>
              </a:rPr>
              <a:t>produces many of water’s properties:</a:t>
            </a:r>
          </a:p>
          <a:p>
            <a:pPr marL="574675" lvl="1" indent="-341313" eaLnBrk="1" hangingPunct="1">
              <a:spcBef>
                <a:spcPts val="1800"/>
              </a:spcBef>
            </a:pPr>
            <a:r>
              <a:rPr lang="en-US" altLang="en-US" dirty="0">
                <a:effectLst>
                  <a:outerShdw blurRad="38100" dist="38100" dir="2700000" algn="tl">
                    <a:srgbClr val="000000">
                      <a:alpha val="43137"/>
                    </a:srgbClr>
                  </a:outerShdw>
                </a:effectLst>
              </a:rPr>
              <a:t>Water's </a:t>
            </a:r>
            <a:r>
              <a:rPr lang="en-US" altLang="en-US" b="1" dirty="0">
                <a:solidFill>
                  <a:srgbClr val="00B050"/>
                </a:solidFill>
                <a:effectLst>
                  <a:outerShdw blurRad="38100" dist="38100" dir="2700000" algn="tl">
                    <a:srgbClr val="000000">
                      <a:alpha val="43137"/>
                    </a:srgbClr>
                  </a:outerShdw>
                </a:effectLst>
              </a:rPr>
              <a:t>melting</a:t>
            </a:r>
            <a:r>
              <a:rPr lang="en-US" altLang="en-US" dirty="0">
                <a:solidFill>
                  <a:srgbClr val="00B050"/>
                </a:solidFill>
                <a:effectLst>
                  <a:outerShdw blurRad="38100" dist="38100" dir="2700000" algn="tl">
                    <a:srgbClr val="000000">
                      <a:alpha val="43137"/>
                    </a:srgbClr>
                  </a:outerShdw>
                </a:effectLst>
              </a:rPr>
              <a:t> </a:t>
            </a:r>
            <a:r>
              <a:rPr lang="en-US" altLang="en-US" dirty="0">
                <a:solidFill>
                  <a:schemeClr val="tx1"/>
                </a:solidFill>
                <a:effectLst>
                  <a:outerShdw blurRad="38100" dist="38100" dir="2700000" algn="tl">
                    <a:srgbClr val="000000">
                      <a:alpha val="43137"/>
                    </a:srgbClr>
                  </a:outerShdw>
                </a:effectLst>
              </a:rPr>
              <a:t>and</a:t>
            </a:r>
            <a:r>
              <a:rPr lang="en-US" altLang="en-US" dirty="0">
                <a:solidFill>
                  <a:srgbClr val="00B050"/>
                </a:solidFill>
                <a:effectLst>
                  <a:outerShdw blurRad="38100" dist="38100" dir="2700000" algn="tl">
                    <a:srgbClr val="000000">
                      <a:alpha val="43137"/>
                    </a:srgbClr>
                  </a:outerShdw>
                </a:effectLst>
              </a:rPr>
              <a:t> </a:t>
            </a:r>
            <a:r>
              <a:rPr lang="en-US" altLang="en-US" b="1" dirty="0">
                <a:solidFill>
                  <a:srgbClr val="00B050"/>
                </a:solidFill>
                <a:effectLst>
                  <a:outerShdw blurRad="38100" dist="38100" dir="2700000" algn="tl">
                    <a:srgbClr val="000000">
                      <a:alpha val="43137"/>
                    </a:srgbClr>
                  </a:outerShdw>
                </a:effectLst>
              </a:rPr>
              <a:t>boiling points </a:t>
            </a:r>
            <a:r>
              <a:rPr lang="en-US" altLang="en-US" dirty="0">
                <a:solidFill>
                  <a:schemeClr val="tx1"/>
                </a:solidFill>
                <a:effectLst>
                  <a:outerShdw blurRad="38100" dist="38100" dir="2700000" algn="tl">
                    <a:srgbClr val="000000">
                      <a:alpha val="43137"/>
                    </a:srgbClr>
                  </a:outerShdw>
                </a:effectLst>
              </a:rPr>
              <a:t>are</a:t>
            </a:r>
            <a:r>
              <a:rPr lang="en-US" altLang="en-US" dirty="0">
                <a:solidFill>
                  <a:srgbClr val="00B050"/>
                </a:solidFill>
                <a:effectLst>
                  <a:outerShdw blurRad="38100" dist="38100" dir="2700000" algn="tl">
                    <a:srgbClr val="000000">
                      <a:alpha val="43137"/>
                    </a:srgbClr>
                  </a:outerShdw>
                </a:effectLst>
              </a:rPr>
              <a:t> </a:t>
            </a:r>
            <a:r>
              <a:rPr lang="en-US" altLang="en-US" u="sng" dirty="0">
                <a:solidFill>
                  <a:schemeClr val="tx1"/>
                </a:solidFill>
                <a:effectLst>
                  <a:outerShdw blurRad="38100" dist="38100" dir="2700000" algn="tl">
                    <a:srgbClr val="000000">
                      <a:alpha val="43137"/>
                    </a:srgbClr>
                  </a:outerShdw>
                </a:effectLst>
              </a:rPr>
              <a:t>higher</a:t>
            </a:r>
            <a:r>
              <a:rPr lang="en-US" altLang="en-US" dirty="0">
                <a:solidFill>
                  <a:srgbClr val="00B050"/>
                </a:solidFill>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than expected.</a:t>
            </a:r>
          </a:p>
          <a:p>
            <a:pPr marL="574675" lvl="1" indent="-341313" eaLnBrk="1" hangingPunct="1"/>
            <a:r>
              <a:rPr lang="en-US" altLang="en-US" dirty="0">
                <a:effectLst>
                  <a:outerShdw blurRad="38100" dist="38100" dir="2700000" algn="tl">
                    <a:srgbClr val="000000">
                      <a:alpha val="43137"/>
                    </a:srgbClr>
                  </a:outerShdw>
                </a:effectLst>
              </a:rPr>
              <a:t>Water exhibits </a:t>
            </a:r>
            <a:r>
              <a:rPr lang="en-US" altLang="en-US" u="sng" dirty="0">
                <a:effectLst>
                  <a:outerShdw blurRad="38100" dist="38100" dir="2700000" algn="tl">
                    <a:srgbClr val="000000">
                      <a:alpha val="43137"/>
                    </a:srgbClr>
                  </a:outerShdw>
                </a:effectLst>
              </a:rPr>
              <a:t>strong</a:t>
            </a:r>
            <a:r>
              <a:rPr lang="en-US" altLang="en-US" dirty="0">
                <a:effectLst>
                  <a:outerShdw blurRad="38100" dist="38100" dir="2700000" algn="tl">
                    <a:srgbClr val="000000">
                      <a:alpha val="43137"/>
                    </a:srgbClr>
                  </a:outerShdw>
                </a:effectLst>
              </a:rPr>
              <a:t> </a:t>
            </a:r>
            <a:r>
              <a:rPr lang="en-US" altLang="en-US" b="1" dirty="0">
                <a:solidFill>
                  <a:srgbClr val="00B0F0"/>
                </a:solidFill>
                <a:effectLst>
                  <a:outerShdw blurRad="38100" dist="38100" dir="2700000" algn="tl">
                    <a:srgbClr val="000000">
                      <a:alpha val="43137"/>
                    </a:srgbClr>
                  </a:outerShdw>
                </a:effectLst>
              </a:rPr>
              <a:t>surface tension </a:t>
            </a:r>
            <a:r>
              <a:rPr lang="en-US" altLang="en-US" dirty="0">
                <a:solidFill>
                  <a:schemeClr val="tx1"/>
                </a:solidFill>
                <a:effectLst>
                  <a:outerShdw blurRad="38100" dist="38100" dir="2700000" algn="tl">
                    <a:srgbClr val="000000">
                      <a:alpha val="43137"/>
                    </a:srgbClr>
                  </a:outerShdw>
                </a:effectLst>
              </a:rPr>
              <a:t>and</a:t>
            </a:r>
            <a:r>
              <a:rPr lang="en-US" altLang="en-US" dirty="0">
                <a:solidFill>
                  <a:srgbClr val="00B0F0"/>
                </a:solidFill>
                <a:effectLst>
                  <a:outerShdw blurRad="38100" dist="38100" dir="2700000" algn="tl">
                    <a:srgbClr val="000000">
                      <a:alpha val="43137"/>
                    </a:srgbClr>
                  </a:outerShdw>
                </a:effectLst>
              </a:rPr>
              <a:t> </a:t>
            </a:r>
            <a:r>
              <a:rPr lang="en-US" altLang="en-US" b="1" dirty="0">
                <a:solidFill>
                  <a:srgbClr val="00B0F0"/>
                </a:solidFill>
                <a:effectLst>
                  <a:outerShdw blurRad="38100" dist="38100" dir="2700000" algn="tl">
                    <a:srgbClr val="000000">
                      <a:alpha val="43137"/>
                    </a:srgbClr>
                  </a:outerShdw>
                </a:effectLst>
              </a:rPr>
              <a:t>capillary action </a:t>
            </a:r>
            <a:r>
              <a:rPr lang="en-US" altLang="en-US" dirty="0">
                <a:effectLst>
                  <a:outerShdw blurRad="38100" dist="38100" dir="2700000" algn="tl">
                    <a:srgbClr val="000000">
                      <a:alpha val="43137"/>
                    </a:srgbClr>
                  </a:outerShdw>
                </a:effectLst>
              </a:rPr>
              <a:t>due to </a:t>
            </a:r>
            <a:r>
              <a:rPr lang="en-US" altLang="en-US" b="1" dirty="0">
                <a:solidFill>
                  <a:srgbClr val="FF0000"/>
                </a:solidFill>
                <a:effectLst>
                  <a:outerShdw blurRad="38100" dist="38100" dir="2700000" algn="tl">
                    <a:srgbClr val="000000">
                      <a:alpha val="43137"/>
                    </a:srgbClr>
                  </a:outerShdw>
                </a:effectLst>
              </a:rPr>
              <a:t>adhesion</a:t>
            </a:r>
            <a:r>
              <a:rPr lang="en-US" altLang="en-US" dirty="0">
                <a:effectLst>
                  <a:outerShdw blurRad="38100" dist="38100" dir="2700000" algn="tl">
                    <a:srgbClr val="000000">
                      <a:alpha val="43137"/>
                    </a:srgbClr>
                  </a:outerShdw>
                </a:effectLst>
              </a:rPr>
              <a:t> &amp; </a:t>
            </a:r>
            <a:r>
              <a:rPr lang="en-US" altLang="en-US" b="1" dirty="0">
                <a:solidFill>
                  <a:srgbClr val="00B050"/>
                </a:solidFill>
                <a:effectLst>
                  <a:outerShdw blurRad="38100" dist="38100" dir="2700000" algn="tl">
                    <a:srgbClr val="000000">
                      <a:alpha val="43137"/>
                    </a:srgbClr>
                  </a:outerShdw>
                </a:effectLst>
              </a:rPr>
              <a:t>cohesion</a:t>
            </a:r>
            <a:r>
              <a:rPr lang="en-US" altLang="en-US" dirty="0">
                <a:effectLst>
                  <a:outerShdw blurRad="38100" dist="38100" dir="2700000" algn="tl">
                    <a:srgbClr val="000000">
                      <a:alpha val="43137"/>
                    </a:srgbClr>
                  </a:outerShdw>
                </a:effectLst>
              </a:rPr>
              <a:t>.</a:t>
            </a:r>
          </a:p>
          <a:p>
            <a:pPr marL="574675" lvl="1" indent="-341313" eaLnBrk="1" hangingPunct="1"/>
            <a:r>
              <a:rPr lang="en-US" altLang="en-US" dirty="0">
                <a:effectLst>
                  <a:outerShdw blurRad="38100" dist="38100" dir="2700000" algn="tl">
                    <a:srgbClr val="000000">
                      <a:alpha val="43137"/>
                    </a:srgbClr>
                  </a:outerShdw>
                </a:effectLst>
              </a:rPr>
              <a:t>Water’s </a:t>
            </a:r>
            <a:r>
              <a:rPr lang="en-US" altLang="en-US" b="1" dirty="0">
                <a:solidFill>
                  <a:srgbClr val="00B0F0"/>
                </a:solidFill>
                <a:effectLst>
                  <a:outerShdw blurRad="38100" dist="38100" dir="2700000" algn="tl">
                    <a:srgbClr val="000000">
                      <a:alpha val="43137"/>
                    </a:srgbClr>
                  </a:outerShdw>
                </a:effectLst>
              </a:rPr>
              <a:t>specific heat </a:t>
            </a:r>
            <a:r>
              <a:rPr lang="en-US" altLang="en-US" dirty="0">
                <a:solidFill>
                  <a:schemeClr val="tx1"/>
                </a:solidFill>
                <a:effectLst>
                  <a:outerShdw blurRad="38100" dist="38100" dir="2700000" algn="tl">
                    <a:srgbClr val="000000">
                      <a:alpha val="43137"/>
                    </a:srgbClr>
                  </a:outerShdw>
                </a:effectLst>
              </a:rPr>
              <a:t>is </a:t>
            </a:r>
            <a:r>
              <a:rPr lang="en-US" altLang="en-US" u="sng" dirty="0">
                <a:solidFill>
                  <a:schemeClr val="tx1"/>
                </a:solidFill>
                <a:effectLst>
                  <a:outerShdw blurRad="38100" dist="38100" dir="2700000" algn="tl">
                    <a:srgbClr val="000000">
                      <a:alpha val="43137"/>
                    </a:srgbClr>
                  </a:outerShdw>
                </a:effectLst>
              </a:rPr>
              <a:t>second highest of all liquids</a:t>
            </a:r>
            <a:r>
              <a:rPr lang="en-US" altLang="en-US" dirty="0">
                <a:effectLst>
                  <a:outerShdw blurRad="38100" dist="38100" dir="2700000" algn="tl">
                    <a:srgbClr val="000000">
                      <a:alpha val="43137"/>
                    </a:srgbClr>
                  </a:outerShdw>
                </a:effectLst>
              </a:rPr>
              <a:t>. As a result, it can store large amounts of thermal energy. This allows it to moderate climate.</a:t>
            </a:r>
          </a:p>
          <a:p>
            <a:pPr marL="574675" lvl="1" indent="-341313" eaLnBrk="1" hangingPunct="1"/>
            <a:r>
              <a:rPr lang="en-US" altLang="en-US" dirty="0">
                <a:effectLst>
                  <a:outerShdw blurRad="38100" dist="38100" dir="2700000" algn="tl">
                    <a:srgbClr val="000000">
                      <a:alpha val="43137"/>
                    </a:srgbClr>
                  </a:outerShdw>
                </a:effectLst>
              </a:rPr>
              <a:t>Water is one of the few substances whose </a:t>
            </a:r>
            <a:r>
              <a:rPr lang="en-US" altLang="en-US" u="sng" dirty="0">
                <a:effectLst>
                  <a:outerShdw blurRad="38100" dist="38100" dir="2700000" algn="tl">
                    <a:srgbClr val="000000">
                      <a:alpha val="43137"/>
                    </a:srgbClr>
                  </a:outerShdw>
                </a:effectLst>
              </a:rPr>
              <a:t>solid state is LESS dense than its liquid state</a:t>
            </a:r>
            <a:r>
              <a:rPr lang="en-US" altLang="en-US" dirty="0">
                <a:effectLst>
                  <a:outerShdw blurRad="38100" dist="38100" dir="2700000" algn="tl">
                    <a:srgbClr val="000000">
                      <a:alpha val="43137"/>
                    </a:srgbClr>
                  </a:outerShdw>
                </a:effectLst>
              </a:rPr>
              <a:t>. </a:t>
            </a:r>
            <a:r>
              <a:rPr lang="en-US" altLang="en-US" b="1" dirty="0">
                <a:solidFill>
                  <a:srgbClr val="FF0000"/>
                </a:solidFill>
                <a:effectLst>
                  <a:outerShdw blurRad="38100" dist="38100" dir="2700000" algn="tl">
                    <a:srgbClr val="000000">
                      <a:alpha val="43137"/>
                    </a:srgbClr>
                  </a:outerShdw>
                </a:effectLst>
              </a:rPr>
              <a:t>Ice</a:t>
            </a:r>
            <a:r>
              <a:rPr lang="en-US" altLang="en-US" dirty="0">
                <a:solidFill>
                  <a:schemeClr val="tx1"/>
                </a:solidFill>
                <a:effectLst>
                  <a:outerShdw blurRad="38100" dist="38100" dir="2700000" algn="tl">
                    <a:srgbClr val="000000">
                      <a:alpha val="43137"/>
                    </a:srgbClr>
                  </a:outerShdw>
                </a:effectLst>
              </a:rPr>
              <a:t> is </a:t>
            </a:r>
            <a:r>
              <a:rPr lang="en-US" altLang="en-US" b="1" dirty="0">
                <a:solidFill>
                  <a:srgbClr val="FF0000"/>
                </a:solidFill>
                <a:effectLst>
                  <a:outerShdw blurRad="38100" dist="38100" dir="2700000" algn="tl">
                    <a:srgbClr val="000000">
                      <a:alpha val="43137"/>
                    </a:srgbClr>
                  </a:outerShdw>
                </a:effectLst>
              </a:rPr>
              <a:t>less dense </a:t>
            </a:r>
            <a:r>
              <a:rPr lang="en-US" altLang="en-US" dirty="0">
                <a:solidFill>
                  <a:schemeClr val="tx1"/>
                </a:solidFill>
                <a:effectLst>
                  <a:outerShdw blurRad="38100" dist="38100" dir="2700000" algn="tl">
                    <a:srgbClr val="000000">
                      <a:alpha val="43137"/>
                    </a:srgbClr>
                  </a:outerShdw>
                </a:effectLst>
              </a:rPr>
              <a:t>than liquid water because when water reaches 4 ⁰C, it expands.</a:t>
            </a:r>
          </a:p>
        </p:txBody>
      </p:sp>
      <p:sp>
        <p:nvSpPr>
          <p:cNvPr id="131075" name="Title 1">
            <a:extLst>
              <a:ext uri="{FF2B5EF4-FFF2-40B4-BE49-F238E27FC236}">
                <a16:creationId xmlns:a16="http://schemas.microsoft.com/office/drawing/2014/main" id="{A82C5E14-4445-4D88-89F9-EE1CEE2264DC}"/>
              </a:ext>
            </a:extLst>
          </p:cNvPr>
          <p:cNvSpPr>
            <a:spLocks noGrp="1" noChangeArrowheads="1"/>
          </p:cNvSpPr>
          <p:nvPr>
            <p:ph type="title"/>
          </p:nvPr>
        </p:nvSpPr>
        <p:spPr>
          <a:xfrm>
            <a:off x="0" y="0"/>
            <a:ext cx="9144000" cy="1377950"/>
          </a:xfrm>
        </p:spPr>
        <p:txBody>
          <a:bodyPr/>
          <a:lstStyle/>
          <a:p>
            <a:pPr marL="234950" indent="-234950" eaLnBrk="1" hangingPunct="1"/>
            <a:r>
              <a:rPr lang="en-US" altLang="en-US"/>
              <a:t>The Properties of Water</a:t>
            </a:r>
          </a:p>
        </p:txBody>
      </p:sp>
    </p:spTree>
    <p:extLst>
      <p:ext uri="{BB962C8B-B14F-4D97-AF65-F5344CB8AC3E}">
        <p14:creationId xmlns:p14="http://schemas.microsoft.com/office/powerpoint/2010/main" val="7101295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Title 1">
            <a:extLst>
              <a:ext uri="{FF2B5EF4-FFF2-40B4-BE49-F238E27FC236}">
                <a16:creationId xmlns:a16="http://schemas.microsoft.com/office/drawing/2014/main" id="{E98BFE5E-E685-46D2-B16D-7B903DA76B27}"/>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5043" name="Rectangle 2">
            <a:extLst>
              <a:ext uri="{FF2B5EF4-FFF2-40B4-BE49-F238E27FC236}">
                <a16:creationId xmlns:a16="http://schemas.microsoft.com/office/drawing/2014/main" id="{6526FEED-22F0-468A-8625-A815D9355AFB}"/>
              </a:ext>
            </a:extLst>
          </p:cNvPr>
          <p:cNvSpPr>
            <a:spLocks noChangeArrowheads="1"/>
          </p:cNvSpPr>
          <p:nvPr/>
        </p:nvSpPr>
        <p:spPr bwMode="auto">
          <a:xfrm>
            <a:off x="76200" y="1066800"/>
            <a:ext cx="8991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a:solidFill>
                  <a:srgbClr val="7030A0"/>
                </a:solidFill>
              </a:rPr>
              <a:t>The solubility of a gas in water is 0.16 g/L at 104 kPa. What is the solubility when the pressure of the gas is increased to 288 kPa? (Assume constant temperature)</a:t>
            </a:r>
          </a:p>
          <a:p>
            <a:pPr eaLnBrk="1" hangingPunct="1"/>
            <a:endParaRPr lang="en-US" altLang="en-US" sz="2700">
              <a:solidFill>
                <a:srgbClr val="7030A0"/>
              </a:solidFill>
            </a:endParaRPr>
          </a:p>
          <a:p>
            <a:pPr eaLnBrk="1" hangingPunct="1"/>
            <a:r>
              <a:rPr lang="en-US" altLang="en-US" sz="3600">
                <a:solidFill>
                  <a:srgbClr val="7030A0"/>
                </a:solidFill>
              </a:rPr>
              <a:t>	Rearrange to solve for S</a:t>
            </a:r>
            <a:r>
              <a:rPr lang="en-US" altLang="en-US" sz="3600" baseline="-25000">
                <a:solidFill>
                  <a:srgbClr val="7030A0"/>
                </a:solidFill>
              </a:rPr>
              <a:t>2</a:t>
            </a:r>
            <a:r>
              <a:rPr lang="en-US" altLang="en-US" sz="3600">
                <a:solidFill>
                  <a:srgbClr val="7030A0"/>
                </a:solidFill>
              </a:rPr>
              <a:t> </a:t>
            </a:r>
          </a:p>
          <a:p>
            <a:pPr algn="ctr" eaLnBrk="1" hangingPunct="1">
              <a:spcBef>
                <a:spcPts val="1800"/>
              </a:spcBef>
            </a:pPr>
            <a:r>
              <a:rPr lang="en-US" altLang="en-US" sz="3600">
                <a:solidFill>
                  <a:srgbClr val="7030A0"/>
                </a:solidFill>
              </a:rPr>
              <a:t>S</a:t>
            </a:r>
            <a:r>
              <a:rPr lang="en-US" altLang="en-US" sz="3600" baseline="-25000">
                <a:solidFill>
                  <a:srgbClr val="7030A0"/>
                </a:solidFill>
              </a:rPr>
              <a:t>2</a:t>
            </a:r>
            <a:r>
              <a:rPr lang="en-US" altLang="en-US" sz="3600">
                <a:solidFill>
                  <a:srgbClr val="7030A0"/>
                </a:solidFill>
              </a:rPr>
              <a:t> = S</a:t>
            </a:r>
            <a:r>
              <a:rPr lang="en-US" altLang="en-US" sz="3600" baseline="-25000">
                <a:solidFill>
                  <a:srgbClr val="7030A0"/>
                </a:solidFill>
              </a:rPr>
              <a:t>1</a:t>
            </a:r>
            <a:r>
              <a:rPr lang="en-US" altLang="en-US" sz="3600">
                <a:solidFill>
                  <a:srgbClr val="7030A0"/>
                </a:solidFill>
              </a:rPr>
              <a:t>P</a:t>
            </a:r>
            <a:r>
              <a:rPr lang="en-US" altLang="en-US" sz="3600" baseline="-25000">
                <a:solidFill>
                  <a:srgbClr val="7030A0"/>
                </a:solidFill>
              </a:rPr>
              <a:t>2</a:t>
            </a:r>
            <a:r>
              <a:rPr lang="en-US" altLang="en-US" sz="3600">
                <a:solidFill>
                  <a:srgbClr val="7030A0"/>
                </a:solidFill>
              </a:rPr>
              <a:t>/P</a:t>
            </a:r>
            <a:r>
              <a:rPr lang="en-US" altLang="en-US" sz="3600" baseline="-25000">
                <a:solidFill>
                  <a:srgbClr val="7030A0"/>
                </a:solidFill>
              </a:rPr>
              <a:t>1</a:t>
            </a:r>
            <a:r>
              <a:rPr lang="en-US" altLang="en-US" sz="3600">
                <a:solidFill>
                  <a:srgbClr val="7030A0"/>
                </a:solidFill>
              </a:rPr>
              <a:t>  </a:t>
            </a:r>
          </a:p>
          <a:p>
            <a:pPr eaLnBrk="1" hangingPunct="1">
              <a:spcBef>
                <a:spcPts val="1800"/>
              </a:spcBef>
            </a:pPr>
            <a:r>
              <a:rPr lang="en-US" altLang="en-US" sz="3600">
                <a:solidFill>
                  <a:srgbClr val="7030A0"/>
                </a:solidFill>
              </a:rPr>
              <a:t>S</a:t>
            </a:r>
            <a:r>
              <a:rPr lang="en-US" altLang="en-US" sz="3600" baseline="-25000">
                <a:solidFill>
                  <a:srgbClr val="7030A0"/>
                </a:solidFill>
              </a:rPr>
              <a:t>2</a:t>
            </a:r>
            <a:r>
              <a:rPr lang="en-US" altLang="en-US" sz="3600">
                <a:solidFill>
                  <a:srgbClr val="7030A0"/>
                </a:solidFill>
              </a:rPr>
              <a:t> = (0.16 g/L)(288 kPa)/(104 kPa)</a:t>
            </a:r>
          </a:p>
          <a:p>
            <a:pPr eaLnBrk="1" hangingPunct="1">
              <a:spcBef>
                <a:spcPts val="1800"/>
              </a:spcBef>
            </a:pPr>
            <a:r>
              <a:rPr lang="en-US" altLang="en-US" sz="3600">
                <a:solidFill>
                  <a:srgbClr val="7030A0"/>
                </a:solidFill>
              </a:rPr>
              <a:t>S</a:t>
            </a:r>
            <a:r>
              <a:rPr lang="en-US" altLang="en-US" sz="3600" baseline="-25000">
                <a:solidFill>
                  <a:srgbClr val="7030A0"/>
                </a:solidFill>
              </a:rPr>
              <a:t>2</a:t>
            </a:r>
            <a:r>
              <a:rPr lang="en-US" altLang="en-US" sz="3600">
                <a:solidFill>
                  <a:srgbClr val="7030A0"/>
                </a:solidFill>
              </a:rPr>
              <a:t> = 0.44 g/L   =  </a:t>
            </a:r>
            <a:r>
              <a:rPr lang="en-US" altLang="en-US" sz="3600" b="1">
                <a:solidFill>
                  <a:srgbClr val="FF0000"/>
                </a:solidFill>
              </a:rPr>
              <a:t>4.4 x 10</a:t>
            </a:r>
            <a:r>
              <a:rPr lang="en-US" altLang="en-US" sz="3600" b="1" baseline="30000">
                <a:solidFill>
                  <a:srgbClr val="FF0000"/>
                </a:solidFill>
              </a:rPr>
              <a:t>-1</a:t>
            </a:r>
            <a:r>
              <a:rPr lang="en-US" altLang="en-US" sz="3600" b="1">
                <a:solidFill>
                  <a:srgbClr val="FF0000"/>
                </a:solidFill>
              </a:rPr>
              <a:t> g/L</a:t>
            </a:r>
          </a:p>
        </p:txBody>
      </p:sp>
      <p:pic>
        <p:nvPicPr>
          <p:cNvPr id="215044" name="Picture 8">
            <a:extLst>
              <a:ext uri="{FF2B5EF4-FFF2-40B4-BE49-F238E27FC236}">
                <a16:creationId xmlns:a16="http://schemas.microsoft.com/office/drawing/2014/main" id="{BFE5092D-5374-400B-AB0D-9EEC08C35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5" name="Picture 2">
            <a:extLst>
              <a:ext uri="{FF2B5EF4-FFF2-40B4-BE49-F238E27FC236}">
                <a16:creationId xmlns:a16="http://schemas.microsoft.com/office/drawing/2014/main" id="{AB2E6ACE-428B-49ED-99ED-5CCFD74DB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51113"/>
            <a:ext cx="17526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46" name="Rectangle 5">
            <a:extLst>
              <a:ext uri="{FF2B5EF4-FFF2-40B4-BE49-F238E27FC236}">
                <a16:creationId xmlns:a16="http://schemas.microsoft.com/office/drawing/2014/main" id="{F6C2A399-818D-488E-B942-43ED8CD637A5}"/>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F1E32F25-5E56-4A20-92FE-379D7E2748C1}"/>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6067" name="Rectangle 2">
            <a:extLst>
              <a:ext uri="{FF2B5EF4-FFF2-40B4-BE49-F238E27FC236}">
                <a16:creationId xmlns:a16="http://schemas.microsoft.com/office/drawing/2014/main" id="{A3BA919B-5DA5-4329-B52D-42E3B14A559C}"/>
              </a:ext>
            </a:extLst>
          </p:cNvPr>
          <p:cNvSpPr>
            <a:spLocks noChangeArrowheads="1"/>
          </p:cNvSpPr>
          <p:nvPr/>
        </p:nvSpPr>
        <p:spPr bwMode="auto">
          <a:xfrm>
            <a:off x="76200" y="1066800"/>
            <a:ext cx="8991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a:solidFill>
                  <a:srgbClr val="7030A0"/>
                </a:solidFill>
              </a:rPr>
              <a:t>A gas has a solubility in water at 0º C of 3.6 g/L at a pressure of 1.0 atm. What pressure is needed to produce an aqueous solution containing 9.5 g/L of the same gas at 0º C?</a:t>
            </a:r>
          </a:p>
          <a:p>
            <a:pPr eaLnBrk="1" hangingPunct="1"/>
            <a:endParaRPr lang="en-US" altLang="en-US" sz="2700">
              <a:solidFill>
                <a:srgbClr val="7030A0"/>
              </a:solidFill>
            </a:endParaRPr>
          </a:p>
          <a:p>
            <a:pPr eaLnBrk="1" hangingPunct="1"/>
            <a:r>
              <a:rPr lang="en-US" altLang="en-US" sz="3600">
                <a:solidFill>
                  <a:srgbClr val="7030A0"/>
                </a:solidFill>
              </a:rPr>
              <a:t>	</a:t>
            </a:r>
            <a:endParaRPr lang="en-US" altLang="en-US" sz="3600" b="1">
              <a:solidFill>
                <a:srgbClr val="FF0000"/>
              </a:solidFill>
            </a:endParaRPr>
          </a:p>
        </p:txBody>
      </p:sp>
      <p:pic>
        <p:nvPicPr>
          <p:cNvPr id="216068" name="Picture 8">
            <a:extLst>
              <a:ext uri="{FF2B5EF4-FFF2-40B4-BE49-F238E27FC236}">
                <a16:creationId xmlns:a16="http://schemas.microsoft.com/office/drawing/2014/main" id="{D1D617BA-E736-4E37-A08C-26037B94B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9" name="Rectangle 4">
            <a:extLst>
              <a:ext uri="{FF2B5EF4-FFF2-40B4-BE49-F238E27FC236}">
                <a16:creationId xmlns:a16="http://schemas.microsoft.com/office/drawing/2014/main" id="{D6443DFF-1AE0-4B2D-9FDF-9B0EF69EFA72}"/>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Title 1">
            <a:extLst>
              <a:ext uri="{FF2B5EF4-FFF2-40B4-BE49-F238E27FC236}">
                <a16:creationId xmlns:a16="http://schemas.microsoft.com/office/drawing/2014/main" id="{E83FAA63-C57C-4651-BE14-9857F5CB649D}"/>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7091" name="Rectangle 2">
            <a:extLst>
              <a:ext uri="{FF2B5EF4-FFF2-40B4-BE49-F238E27FC236}">
                <a16:creationId xmlns:a16="http://schemas.microsoft.com/office/drawing/2014/main" id="{D7CE1E52-EEE7-4349-9C78-CFD579A51B38}"/>
              </a:ext>
            </a:extLst>
          </p:cNvPr>
          <p:cNvSpPr>
            <a:spLocks noChangeArrowheads="1"/>
          </p:cNvSpPr>
          <p:nvPr/>
        </p:nvSpPr>
        <p:spPr bwMode="auto">
          <a:xfrm>
            <a:off x="76200" y="1066800"/>
            <a:ext cx="8991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a:solidFill>
                  <a:srgbClr val="7030A0"/>
                </a:solidFill>
              </a:rPr>
              <a:t>A gas has a solubility in water at 0º C of 3.6 g/L at a pressure of 1.0 atm. What pressure is needed to produce an aqueous solution containing 9.5 g/L of the same gas at 0º C?</a:t>
            </a:r>
          </a:p>
          <a:p>
            <a:pPr eaLnBrk="1" hangingPunct="1"/>
            <a:endParaRPr lang="en-US" altLang="en-US" sz="2700">
              <a:solidFill>
                <a:srgbClr val="7030A0"/>
              </a:solidFill>
            </a:endParaRPr>
          </a:p>
          <a:p>
            <a:pPr eaLnBrk="1" hangingPunct="1"/>
            <a:r>
              <a:rPr lang="en-US" altLang="en-US" sz="3600">
                <a:solidFill>
                  <a:srgbClr val="7030A0"/>
                </a:solidFill>
              </a:rPr>
              <a:t>	Rearrange to solve for P</a:t>
            </a:r>
            <a:r>
              <a:rPr lang="en-US" altLang="en-US" sz="3600" baseline="-25000">
                <a:solidFill>
                  <a:srgbClr val="7030A0"/>
                </a:solidFill>
              </a:rPr>
              <a:t>2</a:t>
            </a:r>
            <a:r>
              <a:rPr lang="en-US" altLang="en-US" sz="3600">
                <a:solidFill>
                  <a:srgbClr val="7030A0"/>
                </a:solidFill>
              </a:rPr>
              <a:t> </a:t>
            </a:r>
          </a:p>
          <a:p>
            <a:pPr algn="ctr" eaLnBrk="1" hangingPunct="1">
              <a:spcBef>
                <a:spcPts val="1800"/>
              </a:spcBef>
            </a:pPr>
            <a:r>
              <a:rPr lang="en-US" altLang="en-US" sz="3600">
                <a:solidFill>
                  <a:srgbClr val="7030A0"/>
                </a:solidFill>
              </a:rPr>
              <a:t>P</a:t>
            </a:r>
            <a:r>
              <a:rPr lang="en-US" altLang="en-US" sz="3600" baseline="-25000">
                <a:solidFill>
                  <a:srgbClr val="7030A0"/>
                </a:solidFill>
              </a:rPr>
              <a:t>2</a:t>
            </a:r>
            <a:r>
              <a:rPr lang="en-US" altLang="en-US" sz="3600">
                <a:solidFill>
                  <a:srgbClr val="7030A0"/>
                </a:solidFill>
              </a:rPr>
              <a:t> =  S</a:t>
            </a:r>
            <a:r>
              <a:rPr lang="en-US" altLang="en-US" sz="3600" baseline="-25000">
                <a:solidFill>
                  <a:srgbClr val="7030A0"/>
                </a:solidFill>
              </a:rPr>
              <a:t>2</a:t>
            </a:r>
            <a:r>
              <a:rPr lang="en-US" altLang="en-US" sz="3600">
                <a:solidFill>
                  <a:srgbClr val="7030A0"/>
                </a:solidFill>
              </a:rPr>
              <a:t>P</a:t>
            </a:r>
            <a:r>
              <a:rPr lang="en-US" altLang="en-US" sz="3600" baseline="-25000">
                <a:solidFill>
                  <a:srgbClr val="7030A0"/>
                </a:solidFill>
              </a:rPr>
              <a:t>1</a:t>
            </a:r>
            <a:r>
              <a:rPr lang="en-US" altLang="en-US" sz="3600">
                <a:solidFill>
                  <a:srgbClr val="7030A0"/>
                </a:solidFill>
              </a:rPr>
              <a:t> / S</a:t>
            </a:r>
            <a:r>
              <a:rPr lang="en-US" altLang="en-US" sz="3600" baseline="-25000">
                <a:solidFill>
                  <a:srgbClr val="7030A0"/>
                </a:solidFill>
              </a:rPr>
              <a:t>1</a:t>
            </a:r>
          </a:p>
          <a:p>
            <a:pPr algn="ctr" eaLnBrk="1" hangingPunct="1">
              <a:spcBef>
                <a:spcPts val="1800"/>
              </a:spcBef>
            </a:pPr>
            <a:r>
              <a:rPr lang="en-US" altLang="en-US" sz="3600">
                <a:solidFill>
                  <a:srgbClr val="7030A0"/>
                </a:solidFill>
              </a:rPr>
              <a:t>P</a:t>
            </a:r>
            <a:r>
              <a:rPr lang="en-US" altLang="en-US" sz="3600" baseline="-25000">
                <a:solidFill>
                  <a:srgbClr val="7030A0"/>
                </a:solidFill>
              </a:rPr>
              <a:t>2</a:t>
            </a:r>
            <a:r>
              <a:rPr lang="en-US" altLang="en-US" sz="3600">
                <a:solidFill>
                  <a:srgbClr val="7030A0"/>
                </a:solidFill>
              </a:rPr>
              <a:t> = (9.5 g/L)(1.0 atm)/(3.6 g/L)</a:t>
            </a:r>
          </a:p>
          <a:p>
            <a:pPr algn="ctr" eaLnBrk="1" hangingPunct="1">
              <a:spcBef>
                <a:spcPts val="1800"/>
              </a:spcBef>
            </a:pPr>
            <a:r>
              <a:rPr lang="en-US" altLang="en-US" sz="3600">
                <a:solidFill>
                  <a:srgbClr val="FF0000"/>
                </a:solidFill>
              </a:rPr>
              <a:t>P</a:t>
            </a:r>
            <a:r>
              <a:rPr lang="en-US" altLang="en-US" sz="3600" baseline="-25000">
                <a:solidFill>
                  <a:srgbClr val="FF0000"/>
                </a:solidFill>
              </a:rPr>
              <a:t>2</a:t>
            </a:r>
            <a:r>
              <a:rPr lang="en-US" altLang="en-US" sz="3600">
                <a:solidFill>
                  <a:srgbClr val="FF0000"/>
                </a:solidFill>
              </a:rPr>
              <a:t> = 2.6 atm</a:t>
            </a:r>
            <a:endParaRPr lang="en-US" altLang="en-US" sz="3600" b="1">
              <a:solidFill>
                <a:srgbClr val="FF0000"/>
              </a:solidFill>
            </a:endParaRPr>
          </a:p>
        </p:txBody>
      </p:sp>
      <p:pic>
        <p:nvPicPr>
          <p:cNvPr id="217092" name="Picture 8">
            <a:extLst>
              <a:ext uri="{FF2B5EF4-FFF2-40B4-BE49-F238E27FC236}">
                <a16:creationId xmlns:a16="http://schemas.microsoft.com/office/drawing/2014/main" id="{BEAC2BF8-1AC1-49BD-ACC2-1465D386A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3" name="Picture 2">
            <a:extLst>
              <a:ext uri="{FF2B5EF4-FFF2-40B4-BE49-F238E27FC236}">
                <a16:creationId xmlns:a16="http://schemas.microsoft.com/office/drawing/2014/main" id="{0B9BC5C6-C850-4E9E-9ACC-9D81B0BCA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14600"/>
            <a:ext cx="1751013"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094" name="Rectangle 5">
            <a:extLst>
              <a:ext uri="{FF2B5EF4-FFF2-40B4-BE49-F238E27FC236}">
                <a16:creationId xmlns:a16="http://schemas.microsoft.com/office/drawing/2014/main" id="{DDB5C2B6-58F9-412E-9CE4-4A7A0B6F4EDD}"/>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02C3E5E-727B-4C55-AB50-7020C0C97569}"/>
              </a:ext>
            </a:extLst>
          </p:cNvPr>
          <p:cNvSpPr>
            <a:spLocks noGrp="1" noChangeArrowheads="1"/>
          </p:cNvSpPr>
          <p:nvPr>
            <p:ph type="title"/>
          </p:nvPr>
        </p:nvSpPr>
        <p:spPr>
          <a:xfrm>
            <a:off x="1219200" y="0"/>
            <a:ext cx="6629400" cy="609600"/>
          </a:xfrm>
        </p:spPr>
        <p:txBody>
          <a:bodyPr/>
          <a:lstStyle/>
          <a:p>
            <a:pPr algn="ctr" eaLnBrk="1" hangingPunct="1">
              <a:defRPr/>
            </a:pPr>
            <a:r>
              <a:rPr lang="en-US" altLang="en-US" b="1" dirty="0">
                <a:solidFill>
                  <a:srgbClr val="00B0F0"/>
                </a:solidFill>
                <a:cs typeface="+mj-cs"/>
              </a:rPr>
              <a:t>High Boiling &amp; Melting Point of Water</a:t>
            </a:r>
          </a:p>
        </p:txBody>
      </p:sp>
      <p:sp>
        <p:nvSpPr>
          <p:cNvPr id="135171" name="Rectangle 6">
            <a:extLst>
              <a:ext uri="{FF2B5EF4-FFF2-40B4-BE49-F238E27FC236}">
                <a16:creationId xmlns:a16="http://schemas.microsoft.com/office/drawing/2014/main" id="{6F559AF1-0B94-4F90-9770-2EED2BFAA373}"/>
              </a:ext>
            </a:extLst>
          </p:cNvPr>
          <p:cNvSpPr>
            <a:spLocks noGrp="1" noChangeArrowheads="1"/>
          </p:cNvSpPr>
          <p:nvPr>
            <p:ph type="body" idx="1"/>
          </p:nvPr>
        </p:nvSpPr>
        <p:spPr>
          <a:xfrm>
            <a:off x="152400" y="609600"/>
            <a:ext cx="8991600" cy="2571750"/>
          </a:xfrm>
        </p:spPr>
        <p:txBody>
          <a:bodyPr/>
          <a:lstStyle/>
          <a:p>
            <a:pPr marL="0" indent="0" eaLnBrk="1" hangingPunct="1">
              <a:spcBef>
                <a:spcPts val="1200"/>
              </a:spcBef>
            </a:pPr>
            <a:r>
              <a:rPr lang="en-US" altLang="en-US" sz="2300" dirty="0">
                <a:effectLst>
                  <a:outerShdw blurRad="38100" dist="38100" dir="2700000" algn="tl">
                    <a:srgbClr val="000000">
                      <a:alpha val="43137"/>
                    </a:srgbClr>
                  </a:outerShdw>
                </a:effectLst>
              </a:rPr>
              <a:t>Molecular compounds of low molecular mass are usually </a:t>
            </a:r>
            <a:r>
              <a:rPr lang="en-US" altLang="en-US" sz="2300" dirty="0">
                <a:solidFill>
                  <a:srgbClr val="00B050"/>
                </a:solidFill>
                <a:effectLst>
                  <a:outerShdw blurRad="38100" dist="38100" dir="2700000" algn="tl">
                    <a:srgbClr val="000000">
                      <a:alpha val="43137"/>
                    </a:srgbClr>
                  </a:outerShdw>
                </a:effectLst>
              </a:rPr>
              <a:t>gases</a:t>
            </a:r>
            <a:r>
              <a:rPr lang="en-US" altLang="en-US" sz="2300" dirty="0">
                <a:effectLst>
                  <a:outerShdw blurRad="38100" dist="38100" dir="2700000" algn="tl">
                    <a:srgbClr val="000000">
                      <a:alpha val="43137"/>
                    </a:srgbClr>
                  </a:outerShdw>
                </a:effectLst>
              </a:rPr>
              <a:t> or </a:t>
            </a:r>
            <a:r>
              <a:rPr lang="en-US" altLang="en-US" sz="2300" dirty="0">
                <a:solidFill>
                  <a:srgbClr val="00B050"/>
                </a:solidFill>
                <a:effectLst>
                  <a:outerShdw blurRad="38100" dist="38100" dir="2700000" algn="tl">
                    <a:srgbClr val="000000">
                      <a:alpha val="43137"/>
                    </a:srgbClr>
                  </a:outerShdw>
                </a:effectLst>
              </a:rPr>
              <a:t>liquids</a:t>
            </a:r>
            <a:r>
              <a:rPr lang="en-US" altLang="en-US" sz="2300" dirty="0">
                <a:effectLst>
                  <a:outerShdw blurRad="38100" dist="38100" dir="2700000" algn="tl">
                    <a:srgbClr val="000000">
                      <a:alpha val="43137"/>
                    </a:srgbClr>
                  </a:outerShdw>
                </a:effectLst>
              </a:rPr>
              <a:t> with low boiling points at normal atmospheric pressure. </a:t>
            </a:r>
          </a:p>
          <a:p>
            <a:pPr marL="0" indent="0" eaLnBrk="1" hangingPunct="1">
              <a:spcBef>
                <a:spcPts val="1200"/>
              </a:spcBef>
            </a:pPr>
            <a:r>
              <a:rPr lang="en-US" altLang="en-US" sz="2300" dirty="0">
                <a:solidFill>
                  <a:srgbClr val="FF0000"/>
                </a:solidFill>
                <a:effectLst>
                  <a:outerShdw blurRad="38100" dist="38100" dir="2700000" algn="tl">
                    <a:srgbClr val="000000">
                      <a:alpha val="43137"/>
                    </a:srgbClr>
                  </a:outerShdw>
                </a:effectLst>
              </a:rPr>
              <a:t>Water has a molar mass of 18.0 g/mol, but it has a HIGH boiling point of </a:t>
            </a:r>
            <a:r>
              <a:rPr lang="en-US" altLang="en-US" sz="2300" dirty="0">
                <a:solidFill>
                  <a:srgbClr val="0070C0"/>
                </a:solidFill>
                <a:effectLst>
                  <a:outerShdw blurRad="38100" dist="38100" dir="2700000" algn="tl">
                    <a:srgbClr val="000000">
                      <a:alpha val="43137"/>
                    </a:srgbClr>
                  </a:outerShdw>
                </a:effectLst>
              </a:rPr>
              <a:t>100˚C</a:t>
            </a:r>
            <a:r>
              <a:rPr lang="en-US" altLang="en-US" sz="2300" dirty="0">
                <a:solidFill>
                  <a:srgbClr val="FF0000"/>
                </a:solidFill>
                <a:effectLst>
                  <a:outerShdw blurRad="38100" dist="38100" dir="2700000" algn="tl">
                    <a:srgbClr val="000000">
                      <a:alpha val="43137"/>
                    </a:srgbClr>
                  </a:outerShdw>
                </a:effectLst>
              </a:rPr>
              <a:t>. </a:t>
            </a:r>
            <a:r>
              <a:rPr lang="en-US" altLang="en-US" sz="2300" dirty="0">
                <a:effectLst>
                  <a:outerShdw blurRad="38100" dist="38100" dir="2700000" algn="tl">
                    <a:srgbClr val="000000">
                      <a:alpha val="43137"/>
                    </a:srgbClr>
                  </a:outerShdw>
                </a:effectLst>
              </a:rPr>
              <a:t>Ammonia (NH</a:t>
            </a:r>
            <a:r>
              <a:rPr lang="en-US" altLang="en-US" sz="2300" baseline="-25000" dirty="0">
                <a:effectLst>
                  <a:outerShdw blurRad="38100" dist="38100" dir="2700000" algn="tl">
                    <a:srgbClr val="000000">
                      <a:alpha val="43137"/>
                    </a:srgbClr>
                  </a:outerShdw>
                </a:effectLst>
              </a:rPr>
              <a:t>3</a:t>
            </a:r>
            <a:r>
              <a:rPr lang="en-US" altLang="en-US" sz="2300" dirty="0">
                <a:effectLst>
                  <a:outerShdw blurRad="38100" dist="38100" dir="2700000" algn="tl">
                    <a:srgbClr val="000000">
                      <a:alpha val="43137"/>
                    </a:srgbClr>
                  </a:outerShdw>
                </a:effectLst>
              </a:rPr>
              <a:t>) has a molar mass of 17.0 g/mol and boils at about </a:t>
            </a:r>
            <a:r>
              <a:rPr lang="en-US" altLang="en-US" sz="2300" dirty="0">
                <a:effectLst>
                  <a:outerShdw blurRad="38100" dist="38100" dir="2700000" algn="tl">
                    <a:srgbClr val="000000">
                      <a:alpha val="43137"/>
                    </a:srgbClr>
                  </a:outerShdw>
                </a:effectLst>
                <a:cs typeface="Arial" panose="020B0604020202020204" pitchFamily="34" charset="0"/>
              </a:rPr>
              <a:t>–33</a:t>
            </a:r>
            <a:r>
              <a:rPr lang="en-US" altLang="en-US" sz="2300" dirty="0">
                <a:effectLst>
                  <a:outerShdw blurRad="38100" dist="38100" dir="2700000" algn="tl">
                    <a:srgbClr val="000000">
                      <a:alpha val="43137"/>
                    </a:srgbClr>
                  </a:outerShdw>
                </a:effectLst>
              </a:rPr>
              <a:t>˚</a:t>
            </a:r>
            <a:r>
              <a:rPr lang="en-US" altLang="en-US" sz="2300" dirty="0">
                <a:effectLst>
                  <a:outerShdw blurRad="38100" dist="38100" dir="2700000" algn="tl">
                    <a:srgbClr val="000000">
                      <a:alpha val="43137"/>
                    </a:srgbClr>
                  </a:outerShdw>
                </a:effectLst>
                <a:cs typeface="Arial" panose="020B0604020202020204" pitchFamily="34" charset="0"/>
              </a:rPr>
              <a:t>C. </a:t>
            </a:r>
            <a:r>
              <a:rPr lang="en-US" altLang="en-US" sz="2300" dirty="0">
                <a:solidFill>
                  <a:srgbClr val="FF0000"/>
                </a:solidFill>
                <a:effectLst>
                  <a:outerShdw blurRad="38100" dist="38100" dir="2700000" algn="tl">
                    <a:srgbClr val="000000">
                      <a:alpha val="43137"/>
                    </a:srgbClr>
                  </a:outerShdw>
                </a:effectLst>
              </a:rPr>
              <a:t>Look at the graph for a comparison. </a:t>
            </a:r>
          </a:p>
          <a:p>
            <a:pPr marL="0" indent="0" eaLnBrk="1" hangingPunct="1">
              <a:spcBef>
                <a:spcPts val="1200"/>
              </a:spcBef>
            </a:pPr>
            <a:r>
              <a:rPr lang="en-US" altLang="en-US" sz="2300" dirty="0">
                <a:solidFill>
                  <a:srgbClr val="00B050"/>
                </a:solidFill>
                <a:effectLst>
                  <a:outerShdw blurRad="38100" dist="38100" dir="2700000" algn="tl">
                    <a:srgbClr val="000000">
                      <a:alpha val="43137"/>
                    </a:srgbClr>
                  </a:outerShdw>
                </a:effectLst>
              </a:rPr>
              <a:t>This is due to </a:t>
            </a:r>
            <a:r>
              <a:rPr lang="en-US" altLang="en-US" sz="2300" b="1" u="sng" dirty="0">
                <a:solidFill>
                  <a:srgbClr val="7030A0"/>
                </a:solidFill>
                <a:effectLst>
                  <a:outerShdw blurRad="38100" dist="38100" dir="2700000" algn="tl">
                    <a:srgbClr val="000000">
                      <a:alpha val="43137"/>
                    </a:srgbClr>
                  </a:outerShdw>
                </a:effectLst>
              </a:rPr>
              <a:t>hydrogen bonding</a:t>
            </a:r>
            <a:r>
              <a:rPr lang="en-US" altLang="en-US" sz="2300" dirty="0">
                <a:solidFill>
                  <a:srgbClr val="00B050"/>
                </a:solidFill>
                <a:effectLst>
                  <a:outerShdw blurRad="38100" dist="38100" dir="2700000" algn="tl">
                    <a:srgbClr val="000000">
                      <a:alpha val="43137"/>
                    </a:srgbClr>
                  </a:outerShdw>
                </a:effectLst>
              </a:rPr>
              <a:t>.</a:t>
            </a:r>
          </a:p>
        </p:txBody>
      </p:sp>
      <p:pic>
        <p:nvPicPr>
          <p:cNvPr id="135172" name="Picture 10" descr="File:Boiling-points Chalcogen-Halogen.svg">
            <a:extLst>
              <a:ext uri="{FF2B5EF4-FFF2-40B4-BE49-F238E27FC236}">
                <a16:creationId xmlns:a16="http://schemas.microsoft.com/office/drawing/2014/main" id="{14022175-16E4-4EFD-827B-2B5935D18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971800"/>
            <a:ext cx="41148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ctrie\AppData\Local\Temp\SNAGHTML1ff4474e.PNG">
            <a:extLst>
              <a:ext uri="{FF2B5EF4-FFF2-40B4-BE49-F238E27FC236}">
                <a16:creationId xmlns:a16="http://schemas.microsoft.com/office/drawing/2014/main" id="{D35B77CD-B10B-4711-B6A4-01118268F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76651"/>
            <a:ext cx="4356960" cy="27686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092406D-ED60-41A3-AF8B-C521CD22EE59}"/>
              </a:ext>
            </a:extLst>
          </p:cNvPr>
          <p:cNvSpPr/>
          <p:nvPr/>
        </p:nvSpPr>
        <p:spPr bwMode="auto">
          <a:xfrm>
            <a:off x="2667000" y="6096000"/>
            <a:ext cx="5334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Oval 6">
            <a:extLst>
              <a:ext uri="{FF2B5EF4-FFF2-40B4-BE49-F238E27FC236}">
                <a16:creationId xmlns:a16="http://schemas.microsoft.com/office/drawing/2014/main" id="{E39D3D9F-602E-4D22-950E-FF6750F2FACC}"/>
              </a:ext>
            </a:extLst>
          </p:cNvPr>
          <p:cNvSpPr/>
          <p:nvPr/>
        </p:nvSpPr>
        <p:spPr bwMode="auto">
          <a:xfrm>
            <a:off x="5638800" y="2971800"/>
            <a:ext cx="609600" cy="533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12545</TotalTime>
  <Words>8210</Words>
  <Application>Microsoft Office PowerPoint</Application>
  <PresentationFormat>On-screen Show (4:3)</PresentationFormat>
  <Paragraphs>681</Paragraphs>
  <Slides>82</Slides>
  <Notes>34</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82</vt:i4>
      </vt:variant>
    </vt:vector>
  </HeadingPairs>
  <TitlesOfParts>
    <vt:vector size="107" baseType="lpstr">
      <vt:lpstr>ＭＳ Ｐゴシック</vt:lpstr>
      <vt:lpstr>Arial</vt:lpstr>
      <vt:lpstr>Arial Black</vt:lpstr>
      <vt:lpstr>Arial Unicode MS</vt:lpstr>
      <vt:lpstr>Book Antiqua</vt:lpstr>
      <vt:lpstr>Calibri</vt:lpstr>
      <vt:lpstr>Times New Roman</vt:lpstr>
      <vt:lpstr>Wingdings</vt:lpstr>
      <vt:lpstr>ヒラギノ角ゴ Pro W3</vt:lpstr>
      <vt:lpstr>Default Design</vt:lpstr>
      <vt:lpstr>Blank Presentation</vt:lpstr>
      <vt:lpstr>5_Blank Presentation</vt:lpstr>
      <vt:lpstr>6_Blank Presentation</vt:lpstr>
      <vt:lpstr>VIDEO TEMPLATES</vt:lpstr>
      <vt:lpstr>TASK TEMPLATES</vt:lpstr>
      <vt:lpstr>1_VIDEO TEMPLATES</vt:lpstr>
      <vt:lpstr>2_TASK TEMPLATES</vt:lpstr>
      <vt:lpstr>3_VIDEO TEMPLATES</vt:lpstr>
      <vt:lpstr>7_Blank Presentation</vt:lpstr>
      <vt:lpstr>4_Blank Presentation</vt:lpstr>
      <vt:lpstr>1_Default Design</vt:lpstr>
      <vt:lpstr>5_TASK TEMPLATES</vt:lpstr>
      <vt:lpstr>6_TASK TEMPLATES</vt:lpstr>
      <vt:lpstr>2_Default Design</vt:lpstr>
      <vt:lpstr>7_TASK TEMPLATES</vt:lpstr>
      <vt:lpstr>PowerPoint Presentation</vt:lpstr>
      <vt:lpstr>PowerPoint Presentation</vt:lpstr>
      <vt:lpstr> Solutions</vt:lpstr>
      <vt:lpstr> Solutions</vt:lpstr>
      <vt:lpstr>Objectives</vt:lpstr>
      <vt:lpstr>The Properties of Water</vt:lpstr>
      <vt:lpstr>Hydrogen Bonds</vt:lpstr>
      <vt:lpstr>The Properties of Water</vt:lpstr>
      <vt:lpstr>High Boiling &amp; Melting Point of Water</vt:lpstr>
      <vt:lpstr>Properties of Water</vt:lpstr>
      <vt:lpstr>Adhesion &amp; Cohesion produce Surface Tension</vt:lpstr>
      <vt:lpstr>Specific Heat</vt:lpstr>
      <vt:lpstr>Specific Heat</vt:lpstr>
      <vt:lpstr>Density of Ice</vt:lpstr>
      <vt:lpstr>Density of Ice</vt:lpstr>
      <vt:lpstr>Density of Ice</vt:lpstr>
      <vt:lpstr>Density of Ice</vt:lpstr>
      <vt:lpstr>PowerPoint Presentation</vt:lpstr>
      <vt:lpstr>PowerPoint Presentation</vt:lpstr>
      <vt:lpstr> Solute Versus Solvent</vt:lpstr>
      <vt:lpstr> Solute Versus Solvent</vt:lpstr>
      <vt:lpstr>PowerPoint Presentation</vt:lpstr>
      <vt:lpstr>How Does a Solution Form?</vt:lpstr>
      <vt:lpstr>How Does a Solution Form?</vt:lpstr>
      <vt:lpstr>How Does a Solution Form?</vt:lpstr>
      <vt:lpstr>PowerPoint Presentation</vt:lpstr>
      <vt:lpstr>PowerPoint Presentation</vt:lpstr>
      <vt:lpstr>Salt Dissociation &amp; Hydration</vt:lpstr>
      <vt:lpstr>PowerPoint Presentation</vt:lpstr>
      <vt:lpstr>Solutions &amp; Energy Changes </vt:lpstr>
      <vt:lpstr>Solutions &amp; Energy Changes </vt:lpstr>
      <vt:lpstr>Solutions &amp; Energy Changes </vt:lpstr>
      <vt:lpstr>PowerPoint Presentation</vt:lpstr>
      <vt:lpstr>PowerPoint Presentation</vt:lpstr>
      <vt:lpstr>PowerPoint Presentation</vt:lpstr>
      <vt:lpstr> Solutions</vt:lpstr>
      <vt:lpstr>PowerPoint Presentation</vt:lpstr>
      <vt:lpstr> Electrolytes Non-Electrolyte</vt:lpstr>
      <vt:lpstr>Factors Affecting Solubility &amp; Rate of Dissolving</vt:lpstr>
      <vt:lpstr>Henry’s Law: Solubility &amp; Pressure</vt:lpstr>
      <vt:lpstr>Henry’s Law: Solubility &amp; Pressure</vt:lpstr>
      <vt:lpstr>Henry’s Law: Solubility &amp; Pressure</vt:lpstr>
      <vt:lpstr>Henry’s Law: Solubility &amp; Pressure</vt:lpstr>
      <vt:lpstr>Henry’s Law: Solubility &amp; Pressure</vt:lpstr>
      <vt:lpstr>Henry’s Law: Solubility &amp; Pressure</vt:lpstr>
      <vt:lpstr>Solubility also describes the concentration of solutions by using three terms</vt:lpstr>
      <vt:lpstr>Unsaturated, Saturated, &amp; Supersaturated Solutions</vt:lpstr>
      <vt:lpstr>Types of Solutions</vt:lpstr>
      <vt:lpstr>Types of Solutions</vt:lpstr>
      <vt:lpstr>PowerPoint Presentation</vt:lpstr>
      <vt:lpstr>PowerPoint Presentation</vt:lpstr>
      <vt:lpstr>Solubility of SOLIDS Graph</vt:lpstr>
      <vt:lpstr>PowerPoint Presentation</vt:lpstr>
      <vt:lpstr>PowerPoint Presentation</vt:lpstr>
      <vt:lpstr>Practice Problems</vt:lpstr>
      <vt:lpstr>Practice Problems</vt:lpstr>
      <vt:lpstr>Practice Problems</vt:lpstr>
      <vt:lpstr>Practice Problems</vt:lpstr>
      <vt:lpstr>Reading the Slope Line</vt:lpstr>
      <vt:lpstr>Reading the Slope Line</vt:lpstr>
      <vt:lpstr>Practice Problems</vt:lpstr>
      <vt:lpstr>Practice Problems</vt:lpstr>
      <vt:lpstr>PowerPoint Presentation</vt:lpstr>
      <vt:lpstr>PowerPoint Presentation</vt:lpstr>
      <vt:lpstr>PowerPoint Presentation</vt:lpstr>
      <vt:lpstr>PowerPoint Presentation</vt:lpstr>
      <vt:lpstr>Describe Solutions</vt:lpstr>
      <vt:lpstr>Describe Solutions</vt:lpstr>
      <vt:lpstr>Identify Factors that Affect Dissolving Rate</vt:lpstr>
      <vt:lpstr>Identify Factors that Affect Dissolving Rate</vt:lpstr>
      <vt:lpstr>Practice Problems</vt:lpstr>
      <vt:lpstr>Practice Problems</vt:lpstr>
      <vt:lpstr>Practice Problems</vt:lpstr>
      <vt:lpstr>Practice Problems</vt:lpstr>
      <vt:lpstr> Classify Matter</vt:lpstr>
      <vt:lpstr> Classify Matter</vt:lpstr>
      <vt:lpstr>Identify Solutions, Solutes, and Solvents</vt:lpstr>
      <vt:lpstr>Identify Solutions, Solutes, and Solvents</vt:lpstr>
      <vt:lpstr>Henry’s Law practice</vt:lpstr>
      <vt:lpstr>Henry’s Law practice</vt:lpstr>
      <vt:lpstr>Henry’s Law practice</vt:lpstr>
      <vt:lpstr>Henry’s Law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dc:title>
  <dc:creator>Craig</dc:creator>
  <cp:lastModifiedBy>Craig Riesen</cp:lastModifiedBy>
  <cp:revision>258</cp:revision>
  <dcterms:created xsi:type="dcterms:W3CDTF">2008-09-12T01:30:21Z</dcterms:created>
  <dcterms:modified xsi:type="dcterms:W3CDTF">2024-02-13T15:18:27Z</dcterms:modified>
</cp:coreProperties>
</file>