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7" r:id="rId2"/>
    <p:sldMasterId id="2147483695" r:id="rId3"/>
    <p:sldMasterId id="2147483700" r:id="rId4"/>
    <p:sldMasterId id="2147483713" r:id="rId5"/>
    <p:sldMasterId id="2147483726" r:id="rId6"/>
    <p:sldMasterId id="2147483739" r:id="rId7"/>
    <p:sldMasterId id="2147483747" r:id="rId8"/>
    <p:sldMasterId id="2147483756" r:id="rId9"/>
    <p:sldMasterId id="2147483765" r:id="rId10"/>
    <p:sldMasterId id="2147483773" r:id="rId11"/>
    <p:sldMasterId id="2147483782" r:id="rId12"/>
  </p:sldMasterIdLst>
  <p:notesMasterIdLst>
    <p:notesMasterId r:id="rId96"/>
  </p:notesMasterIdLst>
  <p:sldIdLst>
    <p:sldId id="1139" r:id="rId13"/>
    <p:sldId id="259" r:id="rId14"/>
    <p:sldId id="422" r:id="rId15"/>
    <p:sldId id="385" r:id="rId16"/>
    <p:sldId id="408" r:id="rId17"/>
    <p:sldId id="369" r:id="rId18"/>
    <p:sldId id="409" r:id="rId19"/>
    <p:sldId id="270" r:id="rId20"/>
    <p:sldId id="372" r:id="rId21"/>
    <p:sldId id="276" r:id="rId22"/>
    <p:sldId id="273" r:id="rId23"/>
    <p:sldId id="365" r:id="rId24"/>
    <p:sldId id="371" r:id="rId25"/>
    <p:sldId id="380" r:id="rId26"/>
    <p:sldId id="399" r:id="rId27"/>
    <p:sldId id="367" r:id="rId28"/>
    <p:sldId id="373" r:id="rId29"/>
    <p:sldId id="374" r:id="rId30"/>
    <p:sldId id="375" r:id="rId31"/>
    <p:sldId id="377" r:id="rId32"/>
    <p:sldId id="410" r:id="rId33"/>
    <p:sldId id="368" r:id="rId34"/>
    <p:sldId id="284" r:id="rId35"/>
    <p:sldId id="381" r:id="rId36"/>
    <p:sldId id="379" r:id="rId37"/>
    <p:sldId id="411" r:id="rId38"/>
    <p:sldId id="296" r:id="rId39"/>
    <p:sldId id="394" r:id="rId40"/>
    <p:sldId id="435" r:id="rId41"/>
    <p:sldId id="306" r:id="rId42"/>
    <p:sldId id="395" r:id="rId43"/>
    <p:sldId id="393" r:id="rId44"/>
    <p:sldId id="412" r:id="rId45"/>
    <p:sldId id="390" r:id="rId46"/>
    <p:sldId id="391" r:id="rId47"/>
    <p:sldId id="308" r:id="rId48"/>
    <p:sldId id="310" r:id="rId49"/>
    <p:sldId id="423" r:id="rId50"/>
    <p:sldId id="311" r:id="rId51"/>
    <p:sldId id="424" r:id="rId52"/>
    <p:sldId id="400" r:id="rId53"/>
    <p:sldId id="312" r:id="rId54"/>
    <p:sldId id="425" r:id="rId55"/>
    <p:sldId id="314" r:id="rId56"/>
    <p:sldId id="401" r:id="rId57"/>
    <p:sldId id="402" r:id="rId58"/>
    <p:sldId id="426" r:id="rId59"/>
    <p:sldId id="428" r:id="rId60"/>
    <p:sldId id="427" r:id="rId61"/>
    <p:sldId id="431" r:id="rId62"/>
    <p:sldId id="429" r:id="rId63"/>
    <p:sldId id="432" r:id="rId64"/>
    <p:sldId id="430" r:id="rId65"/>
    <p:sldId id="433" r:id="rId66"/>
    <p:sldId id="438" r:id="rId67"/>
    <p:sldId id="315" r:id="rId68"/>
    <p:sldId id="316" r:id="rId69"/>
    <p:sldId id="434" r:id="rId70"/>
    <p:sldId id="413" r:id="rId71"/>
    <p:sldId id="317" r:id="rId72"/>
    <p:sldId id="414" r:id="rId73"/>
    <p:sldId id="415" r:id="rId74"/>
    <p:sldId id="403" r:id="rId75"/>
    <p:sldId id="416" r:id="rId76"/>
    <p:sldId id="406" r:id="rId77"/>
    <p:sldId id="417" r:id="rId78"/>
    <p:sldId id="407" r:id="rId79"/>
    <p:sldId id="418" r:id="rId80"/>
    <p:sldId id="398" r:id="rId81"/>
    <p:sldId id="419" r:id="rId82"/>
    <p:sldId id="436" r:id="rId83"/>
    <p:sldId id="323" r:id="rId84"/>
    <p:sldId id="324" r:id="rId85"/>
    <p:sldId id="337" r:id="rId86"/>
    <p:sldId id="341" r:id="rId87"/>
    <p:sldId id="404" r:id="rId88"/>
    <p:sldId id="420" r:id="rId89"/>
    <p:sldId id="344" r:id="rId90"/>
    <p:sldId id="347" r:id="rId91"/>
    <p:sldId id="405" r:id="rId92"/>
    <p:sldId id="396" r:id="rId93"/>
    <p:sldId id="388" r:id="rId94"/>
    <p:sldId id="437" r:id="rId95"/>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1pPr>
    <a:lvl2pPr marL="456779"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2pPr>
    <a:lvl3pPr marL="913560"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3pPr>
    <a:lvl4pPr marL="1370346"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4pPr>
    <a:lvl5pPr marL="1827127"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5pPr>
    <a:lvl6pPr marL="2283906"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6pPr>
    <a:lvl7pPr marL="2740687"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7pPr>
    <a:lvl8pPr marL="3197466"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8pPr>
    <a:lvl9pPr marL="3654247" algn="l" defTabSz="913560"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 Dziuma" initials="FD" lastIdx="1" clrIdx="0"/>
  <p:cmAuthor id="1" name="Words &amp; Numbers" initials="W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F1E"/>
    <a:srgbClr val="FFB732"/>
    <a:srgbClr val="B54C8C"/>
    <a:srgbClr val="658B92"/>
    <a:srgbClr val="FFFFFF"/>
    <a:srgbClr val="A3B53D"/>
    <a:srgbClr val="D13426"/>
    <a:srgbClr val="A35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3026" autoAdjust="0"/>
  </p:normalViewPr>
  <p:slideViewPr>
    <p:cSldViewPr>
      <p:cViewPr varScale="1">
        <p:scale>
          <a:sx n="77" d="100"/>
          <a:sy n="77" d="100"/>
        </p:scale>
        <p:origin x="8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4313E7C-5EAA-4F8F-BA0D-346E27DB2250}" type="slidenum">
              <a:rPr lang="en-US" altLang="en-US"/>
              <a:pPr/>
              <a:t>‹#›</a:t>
            </a:fld>
            <a:endParaRPr lang="en-US" altLang="en-US"/>
          </a:p>
        </p:txBody>
      </p:sp>
    </p:spTree>
    <p:extLst>
      <p:ext uri="{BB962C8B-B14F-4D97-AF65-F5344CB8AC3E}">
        <p14:creationId xmlns:p14="http://schemas.microsoft.com/office/powerpoint/2010/main" val="32905543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6779"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3560"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70346"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7127"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83906" algn="l" defTabSz="913560" rtl="0" eaLnBrk="1" latinLnBrk="0" hangingPunct="1">
      <a:defRPr sz="1300" kern="1200">
        <a:solidFill>
          <a:schemeClr val="tx1"/>
        </a:solidFill>
        <a:latin typeface="+mn-lt"/>
        <a:ea typeface="+mn-ea"/>
        <a:cs typeface="+mn-cs"/>
      </a:defRPr>
    </a:lvl6pPr>
    <a:lvl7pPr marL="2740687" algn="l" defTabSz="913560" rtl="0" eaLnBrk="1" latinLnBrk="0" hangingPunct="1">
      <a:defRPr sz="1300" kern="1200">
        <a:solidFill>
          <a:schemeClr val="tx1"/>
        </a:solidFill>
        <a:latin typeface="+mn-lt"/>
        <a:ea typeface="+mn-ea"/>
        <a:cs typeface="+mn-cs"/>
      </a:defRPr>
    </a:lvl7pPr>
    <a:lvl8pPr marL="3197466" algn="l" defTabSz="913560" rtl="0" eaLnBrk="1" latinLnBrk="0" hangingPunct="1">
      <a:defRPr sz="1300" kern="1200">
        <a:solidFill>
          <a:schemeClr val="tx1"/>
        </a:solidFill>
        <a:latin typeface="+mn-lt"/>
        <a:ea typeface="+mn-ea"/>
        <a:cs typeface="+mn-cs"/>
      </a:defRPr>
    </a:lvl8pPr>
    <a:lvl9pPr marL="3654247" algn="l" defTabSz="91356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1FF69-E12F-4546-87B4-4E7C70CA6C21}" type="slidenum">
              <a:rPr lang="en-US" altLang="en-US"/>
              <a:pPr/>
              <a:t>2</a:t>
            </a:fld>
            <a:endParaRPr lang="en-US" altLang="en-US"/>
          </a:p>
        </p:txBody>
      </p:sp>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436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A6217-AF84-4BA6-9636-46F86D498C91}" type="slidenum">
              <a:rPr lang="en-US" altLang="en-US"/>
              <a:pPr/>
              <a:t>11</a:t>
            </a:fld>
            <a:endParaRPr lang="en-US" altLang="en-US"/>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9530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You probably have an</a:t>
            </a:r>
            <a:r>
              <a:rPr lang="en-US" sz="1050" kern="1200" baseline="0" dirty="0">
                <a:solidFill>
                  <a:schemeClr val="tx1"/>
                </a:solidFill>
                <a:latin typeface="Book Antiqua"/>
                <a:ea typeface="+mn-ea"/>
                <a:cs typeface="Book Antiqua"/>
              </a:rPr>
              <a:t> intuition about what pressure is. You have probably seen it used in scientific or everyday situations--for example, a caution label on an aerosol can saying "caution: contents under pressure". But what is pressure in the scientific sense?</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image of particle collisions] Remember that according to KMT, the particles in a gas are in constant, random motion. These motions occasionally cause gas particles to collide with the walls of the container. Each time a gas particle collides with the container walls, it exerts a force on the container. [animate definition] The pressure of a gas is the force exerted by the particles of a gas colliding with the walls of the container the gas is in or of any other surface they strike. </a:t>
            </a:r>
          </a:p>
          <a:p>
            <a:pPr marL="171450" indent="-171450">
              <a:buFont typeface="Arial" pitchFamily="34" charset="0"/>
              <a:buChar char="•"/>
            </a:pPr>
            <a:r>
              <a:rPr lang="en-US" sz="1050" kern="1200" baseline="0" dirty="0">
                <a:solidFill>
                  <a:schemeClr val="tx1"/>
                </a:solidFill>
                <a:latin typeface="Book Antiqua"/>
                <a:ea typeface="+mn-ea"/>
                <a:cs typeface="Book Antiqua"/>
              </a:rPr>
              <a:t>[fade out 1st image, bring in 2nd image of force on a surface] We define pressure as the force exerted on a given area [teacher explain equation for pressure].</a:t>
            </a:r>
          </a:p>
          <a:p>
            <a:pPr marL="171450" indent="-171450">
              <a:buFont typeface="Arial" pitchFamily="34" charset="0"/>
              <a:buChar char="•"/>
            </a:pPr>
            <a:r>
              <a:rPr lang="en-US" sz="1050" kern="1200" baseline="0" dirty="0">
                <a:solidFill>
                  <a:schemeClr val="tx1"/>
                </a:solidFill>
                <a:latin typeface="Book Antiqua"/>
                <a:ea typeface="+mn-ea"/>
                <a:cs typeface="Book Antiqua"/>
              </a:rPr>
              <a:t>With this definition of pressure we can infer some relationships based on KMT.</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bullet] First, we can reason that if the kinetic energy of the particles in a gas increases--that is, if the particles move faster--then they will hit a surface with more force (just as a fastball will break a car window, but a slow lob probably won't). As the force increases [teacher circle force in pressure equation], pressure should also increase.</a:t>
            </a:r>
          </a:p>
          <a:p>
            <a:pPr marL="171450" indent="-171450">
              <a:buFont typeface="Arial" pitchFamily="34" charset="0"/>
              <a:buChar char="•"/>
            </a:pPr>
            <a:r>
              <a:rPr lang="en-US" sz="1050" kern="1200" baseline="0" dirty="0">
                <a:solidFill>
                  <a:schemeClr val="tx1"/>
                </a:solidFill>
                <a:latin typeface="Book Antiqua"/>
                <a:ea typeface="+mn-ea"/>
                <a:cs typeface="Book Antiqua"/>
              </a:rPr>
              <a:t>[animate 2nd bullet] We can also reason that if the number of collisions with the walls increases, the pressure should also increase, because the total force applied will increase. This means that the pressure of a gas is also related to the number of gas particles colliding with a surface and to the volume in which those gas particles are enclosed. </a:t>
            </a:r>
            <a:r>
              <a:rPr lang="en-US" sz="1050" kern="1200" baseline="0" dirty="0">
                <a:solidFill>
                  <a:schemeClr val="tx1"/>
                </a:solidFill>
                <a:effectLst/>
                <a:latin typeface="Book Antiqua"/>
                <a:ea typeface="+mn-ea"/>
                <a:cs typeface="Book Antiqua"/>
              </a:rPr>
              <a:t>If there are more particles in a given volume, there will be more collisions, and pressure will increase. Looking at it another way, if you take a given number of gas particles and put them in a smaller volume, they will strike the walls more often, so the number of collisions will increase and so will the pressure.</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dirty="0"/>
              <a:t>http://commons.wikimedia.org/wiki/File:Pressure_exerted_by_collisions.svg</a:t>
            </a:r>
          </a:p>
          <a:p>
            <a:r>
              <a:rPr lang="en-US" dirty="0"/>
              <a:t>http://commons.wikimedia.org/wiki/File:Pressure_diagram.jpg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You probably have an</a:t>
            </a:r>
            <a:r>
              <a:rPr lang="en-US" sz="1050" kern="1200" baseline="0" dirty="0">
                <a:solidFill>
                  <a:schemeClr val="tx1"/>
                </a:solidFill>
                <a:latin typeface="Book Antiqua"/>
                <a:ea typeface="+mn-ea"/>
                <a:cs typeface="Book Antiqua"/>
              </a:rPr>
              <a:t> intuition about what pressure is. You have probably seen it used in scientific or everyday situations--for example, a caution label on an aerosol can saying "caution: contents under pressure". But what is pressure in the scientific sense?</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image of particle collisions] Remember that according to KMT, the particles in a gas are in constant, random motion. These motions occasionally cause gas particles to collide with the walls of the container. Each time a gas particle collides with the container walls, it exerts a force on the container. [animate definition] The pressure of a gas is the force exerted by the particles of a gas colliding with the walls of the container the gas is in or of any other surface they strike. </a:t>
            </a:r>
          </a:p>
          <a:p>
            <a:pPr marL="171450" indent="-171450">
              <a:buFont typeface="Arial" pitchFamily="34" charset="0"/>
              <a:buChar char="•"/>
            </a:pPr>
            <a:r>
              <a:rPr lang="en-US" sz="1050" kern="1200" baseline="0" dirty="0">
                <a:solidFill>
                  <a:schemeClr val="tx1"/>
                </a:solidFill>
                <a:latin typeface="Book Antiqua"/>
                <a:ea typeface="+mn-ea"/>
                <a:cs typeface="Book Antiqua"/>
              </a:rPr>
              <a:t>[fade out 1st image, bring in 2nd image of force on a surface] We define pressure as the force exerted on a given area [teacher explain equation for pressure].</a:t>
            </a:r>
          </a:p>
          <a:p>
            <a:pPr marL="171450" indent="-171450">
              <a:buFont typeface="Arial" pitchFamily="34" charset="0"/>
              <a:buChar char="•"/>
            </a:pPr>
            <a:r>
              <a:rPr lang="en-US" sz="1050" kern="1200" baseline="0" dirty="0">
                <a:solidFill>
                  <a:schemeClr val="tx1"/>
                </a:solidFill>
                <a:latin typeface="Book Antiqua"/>
                <a:ea typeface="+mn-ea"/>
                <a:cs typeface="Book Antiqua"/>
              </a:rPr>
              <a:t>With this definition of pressure we can infer some relationships based on KMT.</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bullet] First, we can reason that if the kinetic energy of the particles in a gas increases--that is, if the particles move faster--then they will hit a surface with more force (just as a fastball will break a car window, but a slow lob probably won't). As the force increases [teacher circle force in pressure equation], pressure should also increase.</a:t>
            </a:r>
          </a:p>
          <a:p>
            <a:pPr marL="171450" indent="-171450">
              <a:buFont typeface="Arial" pitchFamily="34" charset="0"/>
              <a:buChar char="•"/>
            </a:pPr>
            <a:r>
              <a:rPr lang="en-US" sz="1050" kern="1200" baseline="0" dirty="0">
                <a:solidFill>
                  <a:schemeClr val="tx1"/>
                </a:solidFill>
                <a:latin typeface="Book Antiqua"/>
                <a:ea typeface="+mn-ea"/>
                <a:cs typeface="Book Antiqua"/>
              </a:rPr>
              <a:t>[animate 2nd bullet] We can also reason that if the number of collisions with the walls increases, the pressure should also increase, because the total force applied will increase. This means that the pressure of a gas is also related to the number of gas particles colliding with a surface and to the volume in which those gas particles are enclosed. </a:t>
            </a:r>
            <a:r>
              <a:rPr lang="en-US" sz="1050" kern="1200" baseline="0" dirty="0">
                <a:solidFill>
                  <a:schemeClr val="tx1"/>
                </a:solidFill>
                <a:effectLst/>
                <a:latin typeface="Book Antiqua"/>
                <a:ea typeface="+mn-ea"/>
                <a:cs typeface="Book Antiqua"/>
              </a:rPr>
              <a:t>If there are more particles in a given volume, there will be more collisions, and pressure will increase. Looking at it another way, if you take a given number of gas particles and put them in a smaller volume, they will strike the walls more often, so the number of collisions will increase and so will the pressure.</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dirty="0"/>
              <a:t>http://commons.wikimedia.org/wiki/File:Pressure_exerted_by_collisions.svg</a:t>
            </a:r>
          </a:p>
          <a:p>
            <a:r>
              <a:rPr lang="en-US" dirty="0"/>
              <a:t>http://commons.wikimedia.org/wiki/File:Pressure_diagram.jpg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A6217-AF84-4BA6-9636-46F86D498C91}" type="slidenum">
              <a:rPr lang="en-US" altLang="en-US">
                <a:solidFill>
                  <a:prstClr val="black"/>
                </a:solidFill>
              </a:rPr>
              <a:pPr/>
              <a:t>14</a:t>
            </a:fld>
            <a:endParaRPr lang="en-US" altLang="en-US">
              <a:solidFill>
                <a:prstClr val="black"/>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9530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10000"/>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[animate definition] A barometer is the tool used</a:t>
            </a:r>
            <a:r>
              <a:rPr lang="en-US" sz="1050" kern="1200" baseline="0" dirty="0">
                <a:solidFill>
                  <a:schemeClr val="tx1"/>
                </a:solidFill>
                <a:effectLst/>
                <a:latin typeface="Book Antiqua"/>
                <a:ea typeface="+mn-ea"/>
                <a:cs typeface="Book Antiqua"/>
              </a:rPr>
              <a:t> to measure atmospheric pressure.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&amp; subs and first image of tubes] Original barometers used liquid mercury. Mercury was used because it is dense--so less of it was necessary--and because it does not easily evaporate. These early barometers generally had two components: a tube that was sealed at one end and open at the other, and a reservoir of mercury. The atmospheric pressure on the mercury in the reservoir [teacher indicate on image] pushed downward on the mercury, causing it to rise in the tube. As the mercury rises, it compresses the air in the closed end of the tube [teacher indicate]. As we've discussed, as the volume shrinks, the pressure exerted by the air increases. Eventually, the downward pressure from the trapped air equals the atmospheric pressure and the mercury level stops changing. The atmospheric pressure can then be determined by measuring the height of the mercury in the tube. If the height of the mercury increases, atmospheric pressure has increased; if it decreases, atmospheric pressure has decreased.</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&amp; sub and fade out first image and replace with 2nd image of dial] Because mercury is toxic and difficult to transport, other types of barometers are more common now. The most commonly used modern barometer contains small cells of air attached to a dial. As the air in the cells expands or contracts, the dial moves to indicate the pressure.</a:t>
            </a:r>
          </a:p>
          <a:p>
            <a:pPr marL="171450" indent="-171450">
              <a:buFont typeface="Arial" pitchFamily="34" charset="0"/>
              <a:buChar char="•"/>
            </a:pPr>
            <a:endParaRPr lang="en-US" sz="1050"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r>
              <a:rPr lang="en-US" sz="1050" kern="1200" dirty="0">
                <a:solidFill>
                  <a:schemeClr val="tx1"/>
                </a:solidFill>
                <a:effectLst/>
                <a:latin typeface="Book Antiqua"/>
                <a:ea typeface="+mn-ea"/>
                <a:cs typeface="Book Antiqua"/>
              </a:rPr>
              <a:t>http://commons.wikimedia.org/wiki/File:Hydrostatic_barometer.jpg</a:t>
            </a:r>
          </a:p>
          <a:p>
            <a:r>
              <a:rPr lang="en-US" sz="1050" kern="1200" dirty="0">
                <a:solidFill>
                  <a:schemeClr val="tx1"/>
                </a:solidFill>
                <a:effectLst/>
                <a:latin typeface="Book Antiqua"/>
                <a:ea typeface="+mn-ea"/>
                <a:cs typeface="Book Antiqua"/>
              </a:rPr>
              <a:t>http://commons.wikimedia.org/wiki/File:Barometer_in_Wein_2009_gesehen_PD_IMG_7428.JPG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We've</a:t>
            </a:r>
            <a:r>
              <a:rPr lang="en-US" baseline="0" dirty="0"/>
              <a:t> seen that pressure, especially for a gas, is highly dependent on temperature and volume, as well as the amount of gas present. Therefore, it can be difficult to directly compare gas samples. To make these comparisons more straightforward, scientists have established a standard set of conditions for comparing gases. This is known as standard temperature and pressure, or STP.</a:t>
            </a:r>
          </a:p>
          <a:p>
            <a:pPr marL="171450" indent="-171450">
              <a:buFont typeface="Arial" pitchFamily="34" charset="0"/>
              <a:buChar char="•"/>
            </a:pPr>
            <a:r>
              <a:rPr lang="en-US" baseline="0" dirty="0"/>
              <a:t>STP is defined to be 273.15 K and 101.325 kPa. By using the phrase "STP" for these conditions, scientists can quickly and easily compare gases without having to spend a lot of time or space identifying specific temperature and pressure conditions.</a:t>
            </a:r>
          </a:p>
          <a:p>
            <a:pPr marL="171450" indent="-171450">
              <a:buFont typeface="Arial" pitchFamily="34" charset="0"/>
              <a:buChar char="•"/>
            </a:pPr>
            <a:r>
              <a:rPr lang="en-US" baseline="0" dirty="0"/>
              <a:t>An important thing to note is that standard temperature is given in kelvins. It's very important when doing any calculations involving gas temperature that you use absolute (kelvin) temperature, not Celsius.</a:t>
            </a:r>
          </a:p>
          <a:p>
            <a:pPr marL="0" indent="0">
              <a:buFont typeface="Arial" pitchFamily="34" charset="0"/>
              <a:buNone/>
            </a:pPr>
            <a:endParaRPr lang="en-US" baseline="0" dirty="0"/>
          </a:p>
          <a:p>
            <a:pPr marL="0" indent="0">
              <a:buFont typeface="Arial" pitchFamily="34" charset="0"/>
              <a:buNone/>
            </a:pPr>
            <a:r>
              <a:rPr lang="en-US" baseline="0" dirty="0"/>
              <a:t>SOURCES</a:t>
            </a:r>
          </a:p>
          <a:p>
            <a:pPr marL="0" indent="0">
              <a:buFont typeface="Arial" pitchFamily="34" charset="0"/>
              <a:buNone/>
            </a:pPr>
            <a:r>
              <a:rPr lang="en-US" dirty="0"/>
              <a:t>http://commons.wikimedia.org/wiki/File:Air_pressure_gauge.jpg</a:t>
            </a:r>
          </a:p>
          <a:p>
            <a:pPr marL="0" indent="0">
              <a:buFont typeface="Arial" pitchFamily="34" charset="0"/>
              <a:buNone/>
            </a:pPr>
            <a:r>
              <a:rPr lang="en-US" dirty="0"/>
              <a:t>http://commons.wikimedia.org/wiki/File:CelsiusKelvin.svg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F6037-014B-4637-A496-DD11C8BB53DD}" type="slidenum">
              <a:rPr lang="en-US" altLang="en-US"/>
              <a:pPr/>
              <a:t>23</a:t>
            </a:fld>
            <a:endParaRPr lang="en-US" altLang="en-US"/>
          </a:p>
        </p:txBody>
      </p:sp>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43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622B2-4368-4705-87EF-439EBD5CAAAE}" type="slidenum">
              <a:rPr lang="en-US" altLang="en-US"/>
              <a:pPr/>
              <a:t>25</a:t>
            </a:fld>
            <a:endParaRPr lang="en-US" altLang="en-US"/>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74307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622B2-4368-4705-87EF-439EBD5CAAAE}" type="slidenum">
              <a:rPr lang="en-US" altLang="en-US"/>
              <a:pPr/>
              <a:t>26</a:t>
            </a:fld>
            <a:endParaRPr lang="en-US" altLang="en-US"/>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74307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A0B2-894D-47C3-8080-6A7D19A2A1A1}" type="slidenum">
              <a:rPr lang="en-US" altLang="en-US"/>
              <a:pPr/>
              <a:t>27</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599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1FF69-E12F-4546-87B4-4E7C70CA6C21}" type="slidenum">
              <a:rPr lang="en-US" altLang="en-US"/>
              <a:pPr/>
              <a:t>3</a:t>
            </a:fld>
            <a:endParaRPr lang="en-US" altLang="en-US"/>
          </a:p>
        </p:txBody>
      </p:sp>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279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A0B2-894D-47C3-8080-6A7D19A2A1A1}" type="slidenum">
              <a:rPr lang="en-US" altLang="en-US"/>
              <a:pPr/>
              <a:t>28</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599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A0B2-894D-47C3-8080-6A7D19A2A1A1}" type="slidenum">
              <a:rPr lang="en-US" altLang="en-US"/>
              <a:pPr/>
              <a:t>29</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0863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D8412-71A6-4711-8967-2E255A18F827}" type="slidenum">
              <a:rPr lang="en-US" altLang="en-US"/>
              <a:pPr/>
              <a:t>30</a:t>
            </a:fld>
            <a:endParaRPr lang="en-US" altLang="en-US"/>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2750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D8412-71A6-4711-8967-2E255A18F827}" type="slidenum">
              <a:rPr lang="en-US" altLang="en-US"/>
              <a:pPr/>
              <a:t>31</a:t>
            </a:fld>
            <a:endParaRPr lang="en-US" altLang="en-US"/>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2750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sz="1050" b="1" kern="1200" dirty="0">
                <a:solidFill>
                  <a:schemeClr val="tx1"/>
                </a:solidFill>
                <a:effectLst/>
                <a:latin typeface="Book Antiqua"/>
                <a:ea typeface="+mn-ea"/>
                <a:cs typeface="Book Antiqua"/>
              </a:rPr>
              <a:t>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i="0" kern="1200" dirty="0">
                <a:solidFill>
                  <a:schemeClr val="tx1"/>
                </a:solidFill>
                <a:latin typeface="Book Antiqua"/>
                <a:ea typeface="+mn-ea"/>
                <a:cs typeface="Book Antiqua"/>
              </a:rPr>
              <a:t>Recall that the particles in matter experience</a:t>
            </a:r>
            <a:r>
              <a:rPr lang="en-US" sz="1050" b="0" i="0" kern="1200" baseline="0" dirty="0">
                <a:solidFill>
                  <a:schemeClr val="tx1"/>
                </a:solidFill>
                <a:latin typeface="Book Antiqua"/>
                <a:ea typeface="+mn-ea"/>
                <a:cs typeface="Book Antiqua"/>
              </a:rPr>
              <a:t> intermolecular forces: attractive or repulsive forces due to molecular dipoles, or uneven electronic distribution. [animate image; teacher explain that blue = negative partial charge, pink = positive partial charge, and show how intermolecular forces would affect the molecules shown]</a:t>
            </a:r>
          </a:p>
          <a:p>
            <a:pPr marL="171450" indent="-171450">
              <a:buFont typeface="Arial" pitchFamily="34" charset="0"/>
              <a:buChar char="•"/>
            </a:pPr>
            <a:r>
              <a:rPr lang="en-US" sz="1050" b="0" i="0" kern="1200" baseline="0" dirty="0">
                <a:solidFill>
                  <a:schemeClr val="tx1"/>
                </a:solidFill>
                <a:latin typeface="Book Antiqua"/>
                <a:ea typeface="+mn-ea"/>
                <a:cs typeface="Book Antiqua"/>
              </a:rPr>
              <a:t>[animate 1st bullet] These forces affect how molecules interact. Dipole-dipole attractions tend to hold molecules close together. </a:t>
            </a:r>
          </a:p>
          <a:p>
            <a:pPr marL="171450" indent="-171450">
              <a:buFont typeface="Arial" pitchFamily="34" charset="0"/>
              <a:buChar char="•"/>
            </a:pPr>
            <a:r>
              <a:rPr lang="en-US" sz="1050" b="0" i="0" kern="1200" baseline="0" dirty="0">
                <a:solidFill>
                  <a:schemeClr val="tx1"/>
                </a:solidFill>
                <a:latin typeface="Book Antiqua"/>
                <a:ea typeface="+mn-ea"/>
                <a:cs typeface="Book Antiqua"/>
              </a:rPr>
              <a:t>[animate 2nd bullet] The stronger the intermolecular forces are, the more kinetic energy molecules must have to be able to overcome those attractions.</a:t>
            </a:r>
          </a:p>
          <a:p>
            <a:pPr marL="171450" indent="-171450">
              <a:buFont typeface="Arial" pitchFamily="34" charset="0"/>
              <a:buChar char="•"/>
            </a:pPr>
            <a:r>
              <a:rPr lang="en-US" sz="1050" b="0" i="0" kern="1200" baseline="0" dirty="0">
                <a:solidFill>
                  <a:schemeClr val="tx1"/>
                </a:solidFill>
                <a:latin typeface="Book Antiqua"/>
                <a:ea typeface="+mn-ea"/>
                <a:cs typeface="Book Antiqua"/>
              </a:rPr>
              <a:t>[animate 3rd bullet] The particles in a gas have enough kinetic energy to overcome the intermolecular forces between them. If the gases lose energy (for example, when the gas is cooled), eventually their kinetic energy becomes insufficient to overcome the intermolecular forces ( the particles now attract each other easier) and the gas condenses into a liquid. </a:t>
            </a:r>
          </a:p>
          <a:p>
            <a:pPr marL="171450" indent="-171450">
              <a:buFont typeface="Arial" pitchFamily="34" charset="0"/>
              <a:buChar char="•"/>
            </a:pPr>
            <a:r>
              <a:rPr lang="en-US" sz="1050" b="0" i="0" kern="1200" baseline="0" dirty="0">
                <a:solidFill>
                  <a:schemeClr val="tx1"/>
                </a:solidFill>
                <a:latin typeface="Book Antiqua"/>
                <a:ea typeface="+mn-ea"/>
                <a:cs typeface="Book Antiqua"/>
              </a:rPr>
              <a:t>[animate 4th bullet] The opposite process can also occur. If the particles in a liquid gain enough energy (e.g., from heating) that their kinetic energy overcomes the intermolecular forces between them, the liquid boils or evaporates to become a gas. Evaporation happens at the surface of a liquid, when small numbers of individual particles gain energy due to random collisions. Boiling happens throughout the volume of a liquid, when large numbers of molecules attain enough energy to overcome intermolecular forces all at once.</a:t>
            </a:r>
          </a:p>
          <a:p>
            <a:pPr marL="171450" indent="-171450">
              <a:buFont typeface="Arial" pitchFamily="34" charset="0"/>
              <a:buChar char="•"/>
            </a:pPr>
            <a:r>
              <a:rPr lang="en-US" sz="1050" b="0" i="0" kern="1200" baseline="0" dirty="0">
                <a:solidFill>
                  <a:schemeClr val="tx1"/>
                </a:solidFill>
                <a:latin typeface="Book Antiqua"/>
                <a:ea typeface="+mn-ea"/>
                <a:cs typeface="Book Antiqua"/>
              </a:rPr>
              <a:t>Because the strengths of intermolecular forces determine how much kinetic energy is necessary to overcome them, we would expect that boiling point would correlate with intermolecular forces, and this is what we observe. Substances with strong intermolecular forces, such as ionic compounds and polar covalent compounds, tend to have much higher boiling points than do nonpolar covalent compounds. Ionic compounds have higher boiling points than polar covalent compounds because ionic bonds are much stronger than dipole-dipole interactions.</a:t>
            </a:r>
            <a:endParaRPr lang="en-US" sz="1050" b="0" i="0" kern="1200" dirty="0">
              <a:solidFill>
                <a:schemeClr val="tx1"/>
              </a:solidFill>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sz="1050" b="1" kern="1200" dirty="0">
                <a:solidFill>
                  <a:schemeClr val="tx1"/>
                </a:solidFill>
                <a:effectLst/>
                <a:latin typeface="Book Antiqua"/>
                <a:ea typeface="+mn-ea"/>
                <a:cs typeface="Book Antiqua"/>
              </a:rPr>
              <a:t>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Intermolecular forces affect particles at all energy levels.</a:t>
            </a:r>
            <a:r>
              <a:rPr lang="en-US" sz="1050" kern="1200" baseline="0" dirty="0">
                <a:solidFill>
                  <a:schemeClr val="tx1"/>
                </a:solidFill>
                <a:latin typeface="Book Antiqua"/>
                <a:ea typeface="+mn-ea"/>
                <a:cs typeface="Book Antiqua"/>
              </a:rPr>
              <a:t> According to the kinetic molecular theory, particles are in constant, random motion.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bullet and right-hand box] In a liquid, as we have seen, the particles do not have enough kinetic energy to completely overcome their intermolecular attractions. However, they do have enough energy to be able to "stretch" those interactions, allowing them to slide past one another in constant, random motion.</a:t>
            </a:r>
            <a:endParaRPr lang="en-US" sz="1050" kern="1200" dirty="0">
              <a:solidFill>
                <a:schemeClr val="tx1"/>
              </a:solidFill>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[animate 2nd bullet and left-hand box] In solids, molecules don’t have enough kinetic energy to un-stick themselves from where they are. Instead, they remain in a fixed position, but vibrate in</a:t>
            </a:r>
            <a:r>
              <a:rPr lang="en-US" sz="1050" kern="1200" baseline="0" dirty="0">
                <a:solidFill>
                  <a:schemeClr val="tx1"/>
                </a:solidFill>
                <a:latin typeface="Book Antiqua"/>
                <a:ea typeface="+mn-ea"/>
                <a:cs typeface="Book Antiqua"/>
              </a:rPr>
              <a:t> place.</a:t>
            </a:r>
            <a:r>
              <a:rPr lang="en-US" sz="1050" kern="1200" dirty="0">
                <a:solidFill>
                  <a:schemeClr val="tx1"/>
                </a:solidFill>
                <a:latin typeface="Book Antiqua"/>
                <a:ea typeface="+mn-ea"/>
                <a:cs typeface="Book Antiqua"/>
              </a:rPr>
              <a:t> Liquids and solids are referred to as condensed phases because the attractive forces that hold the molecules together leave very little space between the molecules.</a:t>
            </a:r>
            <a:r>
              <a:rPr lang="en-US" sz="1050" kern="1200" baseline="0" dirty="0">
                <a:solidFill>
                  <a:schemeClr val="tx1"/>
                </a:solidFill>
                <a:latin typeface="Book Antiqua"/>
                <a:ea typeface="+mn-ea"/>
                <a:cs typeface="Book Antiqua"/>
              </a:rPr>
              <a:t>  </a:t>
            </a:r>
            <a:endParaRPr lang="en-US" sz="1050" kern="1200" dirty="0">
              <a:solidFill>
                <a:schemeClr val="tx1"/>
              </a:solidFill>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[animate 3rd bullet and blue arrow] Just as a loss</a:t>
            </a:r>
            <a:r>
              <a:rPr lang="en-US" sz="1050" kern="1200" baseline="0" dirty="0">
                <a:solidFill>
                  <a:schemeClr val="tx1"/>
                </a:solidFill>
                <a:latin typeface="Book Antiqua"/>
                <a:ea typeface="+mn-ea"/>
                <a:cs typeface="Book Antiqua"/>
              </a:rPr>
              <a:t> of kinetic energy (cooling) can cause a gas to condense into a liquid, further loss can cause a liquid to freeze into a solid. </a:t>
            </a:r>
            <a:endParaRPr lang="en-US" sz="1050" kern="1200" dirty="0">
              <a:solidFill>
                <a:schemeClr val="tx1"/>
              </a:solidFill>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[animate 4th bullet and pink arrow] If the temperature of a solid rises, the molecules can acquire enough kinetic energy to get past each other and the solid melts into a liquid.</a:t>
            </a:r>
            <a:endParaRPr lang="en-US" sz="1050" b="1" i="0" kern="1200" dirty="0">
              <a:solidFill>
                <a:schemeClr val="tx1"/>
              </a:solidFill>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B1B1D-0725-4731-8787-3BDB4D22B657}" type="slidenum">
              <a:rPr lang="en-US" altLang="en-US"/>
              <a:pPr/>
              <a:t>36</a:t>
            </a:fld>
            <a:endParaRPr lang="en-US" altLang="en-US"/>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5937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7C332-4B7F-4CE0-9157-85868EAEAC48}" type="slidenum">
              <a:rPr lang="en-US" altLang="en-US"/>
              <a:pPr/>
              <a:t>37</a:t>
            </a:fld>
            <a:endParaRPr lang="en-US" altLang="en-US"/>
          </a:p>
        </p:txBody>
      </p:sp>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174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 min</a:t>
            </a:r>
          </a:p>
          <a:p>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 Audio: </a:t>
            </a:r>
            <a:r>
              <a:rPr lang="en-US" dirty="0"/>
              <a:t>We all know a liquid when we see it, but how would you describe</a:t>
            </a:r>
            <a:r>
              <a:rPr lang="en-US" baseline="0" dirty="0"/>
              <a:t> a liquid in words? For each property, c</a:t>
            </a:r>
            <a:r>
              <a:rPr lang="en-US" dirty="0"/>
              <a:t>heck the</a:t>
            </a:r>
            <a:r>
              <a:rPr lang="en-US" baseline="0" dirty="0"/>
              <a:t> corresponding </a:t>
            </a:r>
            <a:r>
              <a:rPr lang="en-US" dirty="0"/>
              <a:t>phase or phases.</a:t>
            </a: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 Audio:</a:t>
            </a:r>
            <a:r>
              <a:rPr lang="en-US" sz="1050" b="0" kern="1200" baseline="0" dirty="0">
                <a:solidFill>
                  <a:schemeClr val="tx1"/>
                </a:solidFill>
                <a:effectLst/>
                <a:latin typeface="Book Antiqua"/>
                <a:ea typeface="+mn-ea"/>
                <a:cs typeface="Book Antiqua"/>
              </a:rPr>
              <a:t> Some properties are shared by more than one state.</a:t>
            </a:r>
            <a:endParaRPr lang="en-US" sz="1050" b="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Exit Audio</a:t>
            </a:r>
            <a:r>
              <a:rPr lang="en-US" sz="1050" b="0" kern="120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Let’s examine just how the microscopic</a:t>
            </a:r>
            <a:r>
              <a:rPr lang="en-US" sz="1050" kern="1200" baseline="0" dirty="0">
                <a:solidFill>
                  <a:schemeClr val="tx1"/>
                </a:solidFill>
                <a:effectLst/>
                <a:latin typeface="Book Antiqua"/>
                <a:ea typeface="+mn-ea"/>
                <a:cs typeface="Book Antiqua"/>
              </a:rPr>
              <a:t> interactions of molecules give rise to these properties in</a:t>
            </a:r>
            <a:r>
              <a:rPr lang="en-US" sz="1050" kern="1200" dirty="0">
                <a:solidFill>
                  <a:schemeClr val="tx1"/>
                </a:solidFill>
                <a:effectLst/>
                <a:latin typeface="Book Antiqua"/>
                <a:ea typeface="+mn-ea"/>
                <a:cs typeface="Book Antiqua"/>
              </a:rPr>
              <a:t> liquids.</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7C332-4B7F-4CE0-9157-85868EAEAC48}" type="slidenum">
              <a:rPr lang="en-US" altLang="en-US"/>
              <a:pPr/>
              <a:t>38</a:t>
            </a:fld>
            <a:endParaRPr lang="en-US" altLang="en-US"/>
          </a:p>
        </p:txBody>
      </p:sp>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57219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31F1B-364D-42C3-8F2F-6E81A3AE0FB8}" type="slidenum">
              <a:rPr lang="en-US" altLang="en-US"/>
              <a:pPr/>
              <a:t>39</a:t>
            </a:fld>
            <a:endParaRPr lang="en-US" altLang="en-US"/>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405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31F1B-364D-42C3-8F2F-6E81A3AE0FB8}" type="slidenum">
              <a:rPr lang="en-US" altLang="en-US"/>
              <a:pPr/>
              <a:t>40</a:t>
            </a:fld>
            <a:endParaRPr lang="en-US" altLang="en-US"/>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5235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41830-7DD0-41BE-98AC-0D15328571A1}" type="slidenum">
              <a:rPr lang="en-US" altLang="en-US"/>
              <a:pPr/>
              <a:t>42</a:t>
            </a:fld>
            <a:endParaRPr lang="en-US" altLang="en-US"/>
          </a:p>
        </p:txBody>
      </p:sp>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2307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41830-7DD0-41BE-98AC-0D15328571A1}" type="slidenum">
              <a:rPr lang="en-US" altLang="en-US"/>
              <a:pPr/>
              <a:t>43</a:t>
            </a:fld>
            <a:endParaRPr lang="en-US" altLang="en-US"/>
          </a:p>
        </p:txBody>
      </p:sp>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26395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44</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9192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45</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9192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46</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9192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47</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7391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48</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144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 min</a:t>
            </a:r>
          </a:p>
          <a:p>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 Audio: </a:t>
            </a:r>
            <a:r>
              <a:rPr lang="en-US" dirty="0"/>
              <a:t>We all know a liquid when we see it, but how would you describe</a:t>
            </a:r>
            <a:r>
              <a:rPr lang="en-US" baseline="0" dirty="0"/>
              <a:t> a liquid in words? For each property, c</a:t>
            </a:r>
            <a:r>
              <a:rPr lang="en-US" dirty="0"/>
              <a:t>heck the</a:t>
            </a:r>
            <a:r>
              <a:rPr lang="en-US" baseline="0" dirty="0"/>
              <a:t> corresponding </a:t>
            </a:r>
            <a:r>
              <a:rPr lang="en-US" dirty="0"/>
              <a:t>phase or phases.</a:t>
            </a: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 Audio:</a:t>
            </a:r>
            <a:r>
              <a:rPr lang="en-US" sz="1050" b="0" kern="1200" baseline="0" dirty="0">
                <a:solidFill>
                  <a:schemeClr val="tx1"/>
                </a:solidFill>
                <a:effectLst/>
                <a:latin typeface="Book Antiqua"/>
                <a:ea typeface="+mn-ea"/>
                <a:cs typeface="Book Antiqua"/>
              </a:rPr>
              <a:t> Some properties are shared by more than one state.</a:t>
            </a:r>
            <a:endParaRPr lang="en-US" sz="1050" b="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Exit Audio</a:t>
            </a:r>
            <a:r>
              <a:rPr lang="en-US" sz="1050" b="0" kern="120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Let’s examine just how the microscopic</a:t>
            </a:r>
            <a:r>
              <a:rPr lang="en-US" sz="1050" kern="1200" baseline="0" dirty="0">
                <a:solidFill>
                  <a:schemeClr val="tx1"/>
                </a:solidFill>
                <a:effectLst/>
                <a:latin typeface="Book Antiqua"/>
                <a:ea typeface="+mn-ea"/>
                <a:cs typeface="Book Antiqua"/>
              </a:rPr>
              <a:t> interactions of molecules give rise to these properties in</a:t>
            </a:r>
            <a:r>
              <a:rPr lang="en-US" sz="1050" kern="1200" dirty="0">
                <a:solidFill>
                  <a:schemeClr val="tx1"/>
                </a:solidFill>
                <a:effectLst/>
                <a:latin typeface="Book Antiqua"/>
                <a:ea typeface="+mn-ea"/>
                <a:cs typeface="Book Antiqua"/>
              </a:rPr>
              <a:t> liquids.</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49</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8057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50</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6574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51</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94961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52</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1080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53</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5333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54</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57778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68012-2DFB-44F2-A1FA-0B15726F8789}" type="slidenum">
              <a:rPr lang="en-US" altLang="en-US"/>
              <a:pPr/>
              <a:t>55</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1223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45D53-D3C4-41F2-B3F4-AB8CB336494C}" type="slidenum">
              <a:rPr lang="en-US" altLang="en-US"/>
              <a:pPr/>
              <a:t>56</a:t>
            </a:fld>
            <a:endParaRPr lang="en-US" altLang="en-US"/>
          </a:p>
        </p:txBody>
      </p:sp>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4261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4A542-6BDD-42BE-AA14-F3243E420EBF}" type="slidenum">
              <a:rPr lang="en-US" altLang="en-US"/>
              <a:pPr/>
              <a:t>57</a:t>
            </a:fld>
            <a:endParaRPr lang="en-US" altLang="en-US"/>
          </a:p>
        </p:txBody>
      </p:sp>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037140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4A542-6BDD-42BE-AA14-F3243E420EBF}" type="slidenum">
              <a:rPr lang="en-US" altLang="en-US"/>
              <a:pPr/>
              <a:t>58</a:t>
            </a:fld>
            <a:endParaRPr lang="en-US" altLang="en-US"/>
          </a:p>
        </p:txBody>
      </p:sp>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963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sz="1050" kern="1200" dirty="0">
                <a:solidFill>
                  <a:schemeClr val="tx1"/>
                </a:solidFill>
                <a:latin typeface="Book Antiqua"/>
                <a:ea typeface="+mn-ea"/>
                <a:cs typeface="Book Antiqua"/>
              </a:rPr>
              <a:t>Review the states of matter.  </a:t>
            </a:r>
          </a:p>
          <a:p>
            <a:r>
              <a:rPr lang="en-US" sz="1050" kern="1200" dirty="0">
                <a:solidFill>
                  <a:schemeClr val="tx1"/>
                </a:solidFill>
                <a:latin typeface="Book Antiqua"/>
                <a:ea typeface="+mn-ea"/>
                <a:cs typeface="Book Antiqua"/>
              </a:rPr>
              <a:t>Explain</a:t>
            </a:r>
            <a:r>
              <a:rPr lang="en-US" sz="1050" kern="1200" baseline="0" dirty="0">
                <a:solidFill>
                  <a:schemeClr val="tx1"/>
                </a:solidFill>
                <a:latin typeface="Book Antiqua"/>
                <a:ea typeface="+mn-ea"/>
                <a:cs typeface="Book Antiqua"/>
              </a:rPr>
              <a:t> that as the temperature of a substance increases, the motion of the particles of the substance increase.</a:t>
            </a:r>
          </a:p>
          <a:p>
            <a:r>
              <a:rPr lang="en-US" sz="1050" kern="1200" baseline="0" dirty="0">
                <a:solidFill>
                  <a:schemeClr val="tx1"/>
                </a:solidFill>
                <a:latin typeface="Book Antiqua"/>
                <a:ea typeface="+mn-ea"/>
                <a:cs typeface="Book Antiqua"/>
              </a:rPr>
              <a:t>Use water as an example: solid, liquid, gas </a:t>
            </a:r>
          </a:p>
          <a:p>
            <a:endParaRPr lang="en-US" sz="1050" kern="1200" dirty="0">
              <a:solidFill>
                <a:schemeClr val="tx1"/>
              </a:solidFill>
              <a:latin typeface="Book Antiqua"/>
              <a:ea typeface="+mn-ea"/>
              <a:cs typeface="Book Antiqua"/>
            </a:endParaRPr>
          </a:p>
          <a:p>
            <a:r>
              <a:rPr lang="en-US" sz="1050" kern="1200" dirty="0">
                <a:solidFill>
                  <a:schemeClr val="tx1"/>
                </a:solidFill>
                <a:latin typeface="Book Antiqua"/>
                <a:ea typeface="+mn-ea"/>
                <a:cs typeface="Book Antiqua"/>
              </a:rPr>
              <a:t>Relate</a:t>
            </a:r>
            <a:r>
              <a:rPr lang="en-US" sz="1050" kern="1200" baseline="0" dirty="0">
                <a:solidFill>
                  <a:schemeClr val="tx1"/>
                </a:solidFill>
                <a:latin typeface="Book Antiqua"/>
                <a:ea typeface="+mn-ea"/>
                <a:cs typeface="Book Antiqua"/>
              </a:rPr>
              <a:t> to the kinetic molecular theory:</a:t>
            </a:r>
            <a:endParaRPr lang="en-US" sz="1050" kern="1200" dirty="0">
              <a:solidFill>
                <a:schemeClr val="tx1"/>
              </a:solidFill>
              <a:latin typeface="Book Antiqua"/>
              <a:ea typeface="+mn-ea"/>
              <a:cs typeface="Book Antiqua"/>
            </a:endParaRPr>
          </a:p>
          <a:p>
            <a:r>
              <a:rPr lang="en-US" sz="1050" kern="1200" dirty="0">
                <a:solidFill>
                  <a:schemeClr val="tx1"/>
                </a:solidFill>
                <a:latin typeface="Book Antiqua"/>
                <a:ea typeface="+mn-ea"/>
                <a:cs typeface="Book Antiqua"/>
              </a:rPr>
              <a:t>Part of kinetic molecular theory deals with kinetic energy of molecules. Temperature is related to kinetic energy. The higher the temperature, the more kinetic energy a molecule has.</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r>
              <a:rPr lang="en-US" sz="1050" kern="1200" dirty="0">
                <a:solidFill>
                  <a:schemeClr val="tx1"/>
                </a:solidFill>
                <a:effectLst/>
                <a:latin typeface="Book Antiqua"/>
                <a:ea typeface="+mn-ea"/>
                <a:cs typeface="Book Antiqua"/>
              </a:rPr>
              <a:t>CC: http://upload.wikimedia.org/wikipedia/commons/6/6a/Iced_tea_with_ice_cubes.jpg</a:t>
            </a:r>
          </a:p>
          <a:p>
            <a:r>
              <a:rPr lang="en-US" sz="1050" kern="1200" dirty="0">
                <a:solidFill>
                  <a:schemeClr val="tx1"/>
                </a:solidFill>
                <a:effectLst/>
                <a:latin typeface="Book Antiqua"/>
                <a:ea typeface="+mn-ea"/>
                <a:cs typeface="Book Antiqua"/>
              </a:rPr>
              <a:t>CC: http://upload.wikimedia.org/wikipedia/commons/6/6e/TauTropfenGerbera1.JPG</a:t>
            </a:r>
          </a:p>
          <a:p>
            <a:r>
              <a:rPr lang="en-US" sz="1050" kern="1200" dirty="0">
                <a:solidFill>
                  <a:schemeClr val="tx1"/>
                </a:solidFill>
                <a:effectLst/>
                <a:latin typeface="Book Antiqua"/>
                <a:ea typeface="+mn-ea"/>
                <a:cs typeface="Book Antiqua"/>
              </a:rPr>
              <a:t>CC:  http://commons.wikimedia.org/wiki/File:Lassen_Volcanic_National_Park-Terminal_Geyser.jpg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9A8F8-86CA-4E89-99D7-9B39D555D411}" type="slidenum">
              <a:rPr lang="en-US" altLang="en-US">
                <a:solidFill>
                  <a:prstClr val="black"/>
                </a:solidFill>
              </a:rPr>
              <a:pPr/>
              <a:t>59</a:t>
            </a:fld>
            <a:endParaRPr lang="en-US" altLang="en-US">
              <a:solidFill>
                <a:prstClr val="black"/>
              </a:solidFill>
            </a:endParaRPr>
          </a:p>
        </p:txBody>
      </p:sp>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9041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9A8F8-86CA-4E89-99D7-9B39D555D411}" type="slidenum">
              <a:rPr lang="en-US" altLang="en-US"/>
              <a:pPr/>
              <a:t>60</a:t>
            </a:fld>
            <a:endParaRPr lang="en-US" altLang="en-US"/>
          </a:p>
        </p:txBody>
      </p:sp>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9041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9A8F8-86CA-4E89-99D7-9B39D555D411}" type="slidenum">
              <a:rPr lang="en-US" altLang="en-US"/>
              <a:pPr/>
              <a:t>61</a:t>
            </a:fld>
            <a:endParaRPr lang="en-US" altLang="en-US"/>
          </a:p>
        </p:txBody>
      </p:sp>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9041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9A8F8-86CA-4E89-99D7-9B39D555D411}" type="slidenum">
              <a:rPr lang="en-US" altLang="en-US"/>
              <a:pPr/>
              <a:t>62</a:t>
            </a:fld>
            <a:endParaRPr lang="en-US" altLang="en-US"/>
          </a:p>
        </p:txBody>
      </p:sp>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9041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BC79-7519-44EB-AE0F-98A135C889C8}" type="slidenum">
              <a:rPr lang="en-US" altLang="en-US"/>
              <a:pPr/>
              <a:t>63</a:t>
            </a:fld>
            <a:endParaRPr lang="en-US" altLang="en-US"/>
          </a:p>
        </p:txBody>
      </p:sp>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7854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BC79-7519-44EB-AE0F-98A135C889C8}" type="slidenum">
              <a:rPr lang="en-US" altLang="en-US"/>
              <a:pPr/>
              <a:t>64</a:t>
            </a:fld>
            <a:endParaRPr lang="en-US" altLang="en-US"/>
          </a:p>
        </p:txBody>
      </p:sp>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7854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BC79-7519-44EB-AE0F-98A135C889C8}" type="slidenum">
              <a:rPr lang="en-US" altLang="en-US"/>
              <a:pPr/>
              <a:t>65</a:t>
            </a:fld>
            <a:endParaRPr lang="en-US" altLang="en-US"/>
          </a:p>
        </p:txBody>
      </p:sp>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7854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BC79-7519-44EB-AE0F-98A135C889C8}" type="slidenum">
              <a:rPr lang="en-US" altLang="en-US"/>
              <a:pPr/>
              <a:t>66</a:t>
            </a:fld>
            <a:endParaRPr lang="en-US" altLang="en-US"/>
          </a:p>
        </p:txBody>
      </p:sp>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7854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BC79-7519-44EB-AE0F-98A135C889C8}" type="slidenum">
              <a:rPr lang="en-US" altLang="en-US"/>
              <a:pPr/>
              <a:t>67</a:t>
            </a:fld>
            <a:endParaRPr lang="en-US" altLang="en-US"/>
          </a:p>
        </p:txBody>
      </p:sp>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7854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FBC79-7519-44EB-AE0F-98A135C889C8}" type="slidenum">
              <a:rPr lang="en-US" altLang="en-US"/>
              <a:pPr/>
              <a:t>68</a:t>
            </a:fld>
            <a:endParaRPr lang="en-US" altLang="en-US"/>
          </a:p>
        </p:txBody>
      </p:sp>
      <p:sp>
        <p:nvSpPr>
          <p:cNvPr id="110594" name="Rectangle 2"/>
          <p:cNvSpPr>
            <a:spLocks noGrp="1" noRot="1" noChangeAspect="1" noChangeArrowheads="1" noTextEdit="1"/>
          </p:cNvSpPr>
          <p:nvPr>
            <p:ph type="sldImg"/>
          </p:nvPr>
        </p:nvSpPr>
        <p:spPr>
          <a:xfrm>
            <a:off x="1143000" y="685800"/>
            <a:ext cx="4572000" cy="3429000"/>
          </a:xfrm>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785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sz="1050" kern="1200" dirty="0">
                <a:solidFill>
                  <a:schemeClr val="tx1"/>
                </a:solidFill>
                <a:latin typeface="Book Antiqua"/>
                <a:ea typeface="+mn-ea"/>
                <a:cs typeface="Book Antiqua"/>
              </a:rPr>
              <a:t>Review the states of matter.  </a:t>
            </a:r>
          </a:p>
          <a:p>
            <a:r>
              <a:rPr lang="en-US" sz="1050" kern="1200" dirty="0">
                <a:solidFill>
                  <a:schemeClr val="tx1"/>
                </a:solidFill>
                <a:latin typeface="Book Antiqua"/>
                <a:ea typeface="+mn-ea"/>
                <a:cs typeface="Book Antiqua"/>
              </a:rPr>
              <a:t>Explain</a:t>
            </a:r>
            <a:r>
              <a:rPr lang="en-US" sz="1050" kern="1200" baseline="0" dirty="0">
                <a:solidFill>
                  <a:schemeClr val="tx1"/>
                </a:solidFill>
                <a:latin typeface="Book Antiqua"/>
                <a:ea typeface="+mn-ea"/>
                <a:cs typeface="Book Antiqua"/>
              </a:rPr>
              <a:t> that as the temperature of a substance increases, the motion of the particles of the substance increase.</a:t>
            </a:r>
          </a:p>
          <a:p>
            <a:r>
              <a:rPr lang="en-US" sz="1050" kern="1200" baseline="0" dirty="0">
                <a:solidFill>
                  <a:schemeClr val="tx1"/>
                </a:solidFill>
                <a:latin typeface="Book Antiqua"/>
                <a:ea typeface="+mn-ea"/>
                <a:cs typeface="Book Antiqua"/>
              </a:rPr>
              <a:t>Use water as an example: solid, liquid, gas </a:t>
            </a:r>
          </a:p>
          <a:p>
            <a:endParaRPr lang="en-US" sz="1050" kern="1200" dirty="0">
              <a:solidFill>
                <a:schemeClr val="tx1"/>
              </a:solidFill>
              <a:latin typeface="Book Antiqua"/>
              <a:ea typeface="+mn-ea"/>
              <a:cs typeface="Book Antiqua"/>
            </a:endParaRPr>
          </a:p>
          <a:p>
            <a:r>
              <a:rPr lang="en-US" sz="1050" kern="1200" dirty="0">
                <a:solidFill>
                  <a:schemeClr val="tx1"/>
                </a:solidFill>
                <a:latin typeface="Book Antiqua"/>
                <a:ea typeface="+mn-ea"/>
                <a:cs typeface="Book Antiqua"/>
              </a:rPr>
              <a:t>Relate</a:t>
            </a:r>
            <a:r>
              <a:rPr lang="en-US" sz="1050" kern="1200" baseline="0" dirty="0">
                <a:solidFill>
                  <a:schemeClr val="tx1"/>
                </a:solidFill>
                <a:latin typeface="Book Antiqua"/>
                <a:ea typeface="+mn-ea"/>
                <a:cs typeface="Book Antiqua"/>
              </a:rPr>
              <a:t> to the kinetic molecular theory:</a:t>
            </a:r>
            <a:endParaRPr lang="en-US" sz="1050" kern="1200" dirty="0">
              <a:solidFill>
                <a:schemeClr val="tx1"/>
              </a:solidFill>
              <a:latin typeface="Book Antiqua"/>
              <a:ea typeface="+mn-ea"/>
              <a:cs typeface="Book Antiqua"/>
            </a:endParaRPr>
          </a:p>
          <a:p>
            <a:r>
              <a:rPr lang="en-US" sz="1050" kern="1200" dirty="0">
                <a:solidFill>
                  <a:schemeClr val="tx1"/>
                </a:solidFill>
                <a:latin typeface="Book Antiqua"/>
                <a:ea typeface="+mn-ea"/>
                <a:cs typeface="Book Antiqua"/>
              </a:rPr>
              <a:t>Part of kinetic molecular theory deals with kinetic energy of molecules. Temperature is related to kinetic energy. The higher the temperature, the more kinetic energy a molecule has.</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r>
              <a:rPr lang="en-US" sz="1050" kern="1200" dirty="0">
                <a:solidFill>
                  <a:schemeClr val="tx1"/>
                </a:solidFill>
                <a:effectLst/>
                <a:latin typeface="Book Antiqua"/>
                <a:ea typeface="+mn-ea"/>
                <a:cs typeface="Book Antiqua"/>
              </a:rPr>
              <a:t>CC: http://upload.wikimedia.org/wikipedia/commons/6/6a/Iced_tea_with_ice_cubes.jpg</a:t>
            </a:r>
          </a:p>
          <a:p>
            <a:r>
              <a:rPr lang="en-US" sz="1050" kern="1200" dirty="0">
                <a:solidFill>
                  <a:schemeClr val="tx1"/>
                </a:solidFill>
                <a:effectLst/>
                <a:latin typeface="Book Antiqua"/>
                <a:ea typeface="+mn-ea"/>
                <a:cs typeface="Book Antiqua"/>
              </a:rPr>
              <a:t>CC: http://upload.wikimedia.org/wikipedia/commons/6/6e/TauTropfenGerbera1.JPG</a:t>
            </a:r>
          </a:p>
          <a:p>
            <a:r>
              <a:rPr lang="en-US" sz="1050" kern="1200" dirty="0">
                <a:solidFill>
                  <a:schemeClr val="tx1"/>
                </a:solidFill>
                <a:effectLst/>
                <a:latin typeface="Book Antiqua"/>
                <a:ea typeface="+mn-ea"/>
                <a:cs typeface="Book Antiqua"/>
              </a:rPr>
              <a:t>CC:  http://commons.wikimedia.org/wiki/File:Lassen_Volcanic_National_Park-Terminal_Geyser.jpg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sz="1050" b="1" kern="1200" dirty="0">
                <a:solidFill>
                  <a:schemeClr val="tx1"/>
                </a:solidFill>
                <a:effectLst/>
                <a:latin typeface="Book Antiqua"/>
                <a:ea typeface="+mn-ea"/>
                <a:cs typeface="Book Antiqua"/>
              </a:rPr>
              <a:t>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 Audio: </a:t>
            </a:r>
            <a:r>
              <a:rPr lang="en-US" sz="1050" b="0" kern="1200" dirty="0">
                <a:solidFill>
                  <a:schemeClr val="tx1"/>
                </a:solidFill>
                <a:effectLst/>
                <a:latin typeface="Book Antiqua"/>
                <a:ea typeface="+mn-ea"/>
                <a:cs typeface="Book Antiqua"/>
              </a:rPr>
              <a:t>The</a:t>
            </a:r>
            <a:r>
              <a:rPr lang="en-US" sz="1050" b="0" kern="1200" baseline="0" dirty="0">
                <a:solidFill>
                  <a:schemeClr val="tx1"/>
                </a:solidFill>
                <a:effectLst/>
                <a:latin typeface="Book Antiqua"/>
                <a:ea typeface="+mn-ea"/>
                <a:cs typeface="Book Antiqua"/>
              </a:rPr>
              <a:t> temperature at which the solid form of a substance melts depends on how strong the particles attract each other. The boiling point of the liquid form also depends on the same attractive forces. If the forces of attraction are large, which set of melting and boiling points would you expect?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Hint1 Audio: </a:t>
            </a:r>
            <a:r>
              <a:rPr lang="en-US" sz="1050" b="0" kern="1200" baseline="0" dirty="0">
                <a:solidFill>
                  <a:schemeClr val="tx1"/>
                </a:solidFill>
                <a:effectLst/>
                <a:latin typeface="Book Antiqua"/>
                <a:ea typeface="+mn-ea"/>
                <a:cs typeface="Book Antiqua"/>
              </a:rPr>
              <a:t>Stronger attractive forces require more motion (kinetic energy) to break the particles free.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If a substance is a gas at room temperature, that means its boiling point is below room temperature.</a:t>
            </a: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Exit Audio</a:t>
            </a:r>
            <a:r>
              <a:rPr lang="en-US" sz="1050" b="0" kern="1200" dirty="0">
                <a:solidFill>
                  <a:schemeClr val="tx1"/>
                </a:solidFill>
                <a:effectLst/>
                <a:latin typeface="Book Antiqua"/>
                <a:ea typeface="+mn-ea"/>
                <a:cs typeface="Book Antiqua"/>
              </a:rPr>
              <a:t>: Both</a:t>
            </a:r>
            <a:r>
              <a:rPr lang="en-US" sz="1050" b="0" kern="1200" baseline="0" dirty="0">
                <a:solidFill>
                  <a:schemeClr val="tx1"/>
                </a:solidFill>
                <a:effectLst/>
                <a:latin typeface="Book Antiqua"/>
                <a:ea typeface="+mn-ea"/>
                <a:cs typeface="Book Antiqua"/>
              </a:rPr>
              <a:t> water and ammonia form hydrogen bonding interactions, but the interactions in water are stronger than those in ammonia.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69</a:t>
            </a:fld>
            <a:endParaRPr lang="en-US"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sz="1050" b="1" kern="1200" dirty="0">
                <a:solidFill>
                  <a:schemeClr val="tx1"/>
                </a:solidFill>
                <a:effectLst/>
                <a:latin typeface="Book Antiqua"/>
                <a:ea typeface="+mn-ea"/>
                <a:cs typeface="Book Antiqua"/>
              </a:rPr>
              <a:t>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Entry Audio: </a:t>
            </a:r>
            <a:r>
              <a:rPr lang="en-US" sz="1050" b="0" kern="1200" dirty="0">
                <a:solidFill>
                  <a:schemeClr val="tx1"/>
                </a:solidFill>
                <a:effectLst/>
                <a:latin typeface="Book Antiqua"/>
                <a:ea typeface="+mn-ea"/>
                <a:cs typeface="Book Antiqua"/>
              </a:rPr>
              <a:t>The</a:t>
            </a:r>
            <a:r>
              <a:rPr lang="en-US" sz="1050" b="0" kern="1200" baseline="0" dirty="0">
                <a:solidFill>
                  <a:schemeClr val="tx1"/>
                </a:solidFill>
                <a:effectLst/>
                <a:latin typeface="Book Antiqua"/>
                <a:ea typeface="+mn-ea"/>
                <a:cs typeface="Book Antiqua"/>
              </a:rPr>
              <a:t> temperature at which the solid form of a substance melts depends on how strong the particles attract each other. The boiling point of the liquid form also depends on the same attractive forces. If the forces of attraction are large, which set of melting and boiling points would you expect?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Hint1 Audio: </a:t>
            </a:r>
            <a:r>
              <a:rPr lang="en-US" sz="1050" b="0" kern="1200" baseline="0" dirty="0">
                <a:solidFill>
                  <a:schemeClr val="tx1"/>
                </a:solidFill>
                <a:effectLst/>
                <a:latin typeface="Book Antiqua"/>
                <a:ea typeface="+mn-ea"/>
                <a:cs typeface="Book Antiqua"/>
              </a:rPr>
              <a:t>Stronger attractive forces require more motion (kinetic energy) to break the particles free.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If a substance is a gas at room temperature, that means its boiling point is below room temperature.</a:t>
            </a: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Exit Audio</a:t>
            </a:r>
            <a:r>
              <a:rPr lang="en-US" sz="1050" b="0" kern="1200" dirty="0">
                <a:solidFill>
                  <a:schemeClr val="tx1"/>
                </a:solidFill>
                <a:effectLst/>
                <a:latin typeface="Book Antiqua"/>
                <a:ea typeface="+mn-ea"/>
                <a:cs typeface="Book Antiqua"/>
              </a:rPr>
              <a:t>: Both</a:t>
            </a:r>
            <a:r>
              <a:rPr lang="en-US" sz="1050" b="0" kern="1200" baseline="0" dirty="0">
                <a:solidFill>
                  <a:schemeClr val="tx1"/>
                </a:solidFill>
                <a:effectLst/>
                <a:latin typeface="Book Antiqua"/>
                <a:ea typeface="+mn-ea"/>
                <a:cs typeface="Book Antiqua"/>
              </a:rPr>
              <a:t> water and ammonia form hydrogen bonding interactions, but the interactions in water are stronger than those in ammonia.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70</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A0B2-894D-47C3-8080-6A7D19A2A1A1}" type="slidenum">
              <a:rPr lang="en-US" altLang="en-US"/>
              <a:pPr/>
              <a:t>71</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46631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039BB-ABC4-47DA-ADF9-9EA5C1CAC2C6}" type="slidenum">
              <a:rPr lang="en-US" altLang="en-US"/>
              <a:pPr/>
              <a:t>72</a:t>
            </a:fld>
            <a:endParaRPr lang="en-US" altLang="en-US"/>
          </a:p>
        </p:txBody>
      </p:sp>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62180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E5659-BCEB-4579-A28B-1A0104C3AAEF}" type="slidenum">
              <a:rPr lang="en-US" altLang="en-US"/>
              <a:pPr/>
              <a:t>73</a:t>
            </a:fld>
            <a:endParaRPr lang="en-US" alt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89091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50E3E-2E0D-4D23-857B-285D1B9537BA}" type="slidenum">
              <a:rPr lang="en-US" altLang="en-US"/>
              <a:pPr/>
              <a:t>74</a:t>
            </a:fld>
            <a:endParaRPr lang="en-US" altLang="en-US"/>
          </a:p>
        </p:txBody>
      </p:sp>
      <p:sp>
        <p:nvSpPr>
          <p:cNvPr id="62466" name="Rectangle 2"/>
          <p:cNvSpPr>
            <a:spLocks noGrp="1" noRot="1" noChangeAspect="1" noChangeArrowheads="1" noTextEdit="1"/>
          </p:cNvSpPr>
          <p:nvPr>
            <p:ph type="sldImg"/>
          </p:nvPr>
        </p:nvSpPr>
        <p:spPr>
          <a:xfrm>
            <a:off x="1143000" y="685800"/>
            <a:ext cx="4572000" cy="3429000"/>
          </a:xfrm>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5309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A6A7A-060D-4B8A-9572-0C729BD3C419}" type="slidenum">
              <a:rPr lang="en-US" altLang="en-US"/>
              <a:pPr/>
              <a:t>75</a:t>
            </a:fld>
            <a:endParaRPr lang="en-US" altLang="en-US"/>
          </a:p>
        </p:txBody>
      </p:sp>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3715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A6A7A-060D-4B8A-9572-0C729BD3C419}" type="slidenum">
              <a:rPr lang="en-US" altLang="en-US"/>
              <a:pPr/>
              <a:t>76</a:t>
            </a:fld>
            <a:endParaRPr lang="en-US" altLang="en-US"/>
          </a:p>
        </p:txBody>
      </p:sp>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3715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A6A7A-060D-4B8A-9572-0C729BD3C419}" type="slidenum">
              <a:rPr lang="en-US" altLang="en-US"/>
              <a:pPr/>
              <a:t>77</a:t>
            </a:fld>
            <a:endParaRPr lang="en-US" altLang="en-US"/>
          </a:p>
        </p:txBody>
      </p:sp>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37151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A4F8A-47C8-41EE-A9D5-AA692B45537E}" type="slidenum">
              <a:rPr lang="en-US" altLang="en-US"/>
              <a:pPr/>
              <a:t>78</a:t>
            </a:fld>
            <a:endParaRPr lang="en-US" altLang="en-US"/>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154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DEEC8-8A7C-4339-AA94-75182DA1E51C}" type="slidenum">
              <a:rPr lang="en-US" altLang="en-US"/>
              <a:pPr/>
              <a:t>8</a:t>
            </a:fld>
            <a:endParaRPr lang="en-US" altLang="en-US"/>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04156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53919-933E-443A-8F28-98EC073CD5F2}" type="slidenum">
              <a:rPr lang="en-US" altLang="en-US"/>
              <a:pPr/>
              <a:t>79</a:t>
            </a:fld>
            <a:endParaRPr lang="en-US" altLang="en-US"/>
          </a:p>
        </p:txBody>
      </p:sp>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5328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53919-933E-443A-8F28-98EC073CD5F2}" type="slidenum">
              <a:rPr lang="en-US" altLang="en-US"/>
              <a:pPr/>
              <a:t>80</a:t>
            </a:fld>
            <a:endParaRPr lang="en-US" altLang="en-US"/>
          </a:p>
        </p:txBody>
      </p:sp>
      <p:sp>
        <p:nvSpPr>
          <p:cNvPr id="86018" name="Rectangle 2"/>
          <p:cNvSpPr>
            <a:spLocks noGrp="1" noRot="1" noChangeAspect="1" noChangeArrowheads="1" noTextEdit="1"/>
          </p:cNvSpPr>
          <p:nvPr>
            <p:ph type="sldImg"/>
          </p:nvPr>
        </p:nvSpPr>
        <p:spPr>
          <a:xfrm>
            <a:off x="1143000" y="685800"/>
            <a:ext cx="4572000" cy="3429000"/>
          </a:xfrm>
          <a:ln/>
        </p:spPr>
      </p:sp>
      <p:sp>
        <p:nvSpPr>
          <p:cNvPr id="86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5328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2C3B1-8A71-4775-864B-64CA100DBA1D}" type="slidenum">
              <a:rPr lang="en-US" altLang="en-US"/>
              <a:pPr/>
              <a:t>81</a:t>
            </a:fld>
            <a:endParaRPr lang="en-US" altLang="en-US"/>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05670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You</a:t>
            </a:r>
            <a:r>
              <a:rPr lang="en-US" sz="1050" kern="1200" baseline="0" dirty="0">
                <a:solidFill>
                  <a:schemeClr val="tx1"/>
                </a:solidFill>
                <a:latin typeface="Book Antiqua"/>
                <a:ea typeface="+mn-ea"/>
                <a:cs typeface="Book Antiqua"/>
              </a:rPr>
              <a:t> have probably heard of kinetic molecular theory in terms of gases. However, several of the postulates of the theory apply to all matter, not just gases.</a:t>
            </a:r>
          </a:p>
          <a:p>
            <a:pPr marL="171450" indent="-171450">
              <a:buFont typeface="Arial" pitchFamily="34" charset="0"/>
              <a:buChar char="•"/>
            </a:pPr>
            <a:r>
              <a:rPr lang="en-US" sz="1050" kern="1200" baseline="0" dirty="0">
                <a:solidFill>
                  <a:schemeClr val="tx1"/>
                </a:solidFill>
                <a:latin typeface="Book Antiqua"/>
                <a:ea typeface="+mn-ea"/>
                <a:cs typeface="Book Antiqua"/>
              </a:rPr>
              <a:t>First, all matter is composed of particles--atoms, molecules, or ions.</a:t>
            </a:r>
          </a:p>
          <a:p>
            <a:pPr marL="171450" indent="-171450">
              <a:buFont typeface="Arial" pitchFamily="34" charset="0"/>
              <a:buChar char="•"/>
            </a:pPr>
            <a:r>
              <a:rPr lang="en-US" sz="1050" kern="1200" baseline="0" dirty="0">
                <a:solidFill>
                  <a:schemeClr val="tx1"/>
                </a:solidFill>
                <a:latin typeface="Book Antiqua"/>
                <a:ea typeface="+mn-ea"/>
                <a:cs typeface="Book Antiqua"/>
              </a:rPr>
              <a:t>Second, these particles are in constant, random motion. </a:t>
            </a:r>
          </a:p>
          <a:p>
            <a:pPr marL="171450" indent="-171450">
              <a:buFont typeface="Arial" pitchFamily="34" charset="0"/>
              <a:buChar char="•"/>
            </a:pPr>
            <a:r>
              <a:rPr lang="en-US" sz="1050" kern="1200" baseline="0" dirty="0">
                <a:solidFill>
                  <a:schemeClr val="tx1"/>
                </a:solidFill>
                <a:latin typeface="Book Antiqua"/>
                <a:ea typeface="+mn-ea"/>
                <a:cs typeface="Book Antiqua"/>
              </a:rPr>
              <a:t>Third, when particles collide with each other or with the walls of their container, the collisions are perfectly elastic. In other words, no energy is lost during the collision.</a:t>
            </a:r>
          </a:p>
          <a:p>
            <a:pPr marL="171450" indent="-171450">
              <a:buFont typeface="Arial" pitchFamily="34" charset="0"/>
              <a:buChar char="•"/>
            </a:pPr>
            <a:r>
              <a:rPr lang="en-US" sz="1050" kern="1200" baseline="0" dirty="0">
                <a:solidFill>
                  <a:schemeClr val="tx1"/>
                </a:solidFill>
                <a:latin typeface="Book Antiqua"/>
                <a:ea typeface="+mn-ea"/>
                <a:cs typeface="Book Antiqua"/>
              </a:rPr>
              <a:t>Finally, the particles obey Newton's laws of motion.</a:t>
            </a:r>
            <a:endParaRPr lang="en-US" sz="1050" kern="1200" dirty="0">
              <a:solidFill>
                <a:schemeClr val="tx1"/>
              </a:solidFill>
              <a:latin typeface="Book Antiqua"/>
              <a:ea typeface="+mn-ea"/>
              <a:cs typeface="Book Antiqua"/>
            </a:endParaRP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p>
          <a:p>
            <a:r>
              <a:rPr lang="en-US" sz="1050" b="0" u="none" kern="1200" dirty="0">
                <a:solidFill>
                  <a:schemeClr val="tx1"/>
                </a:solidFill>
                <a:effectLst/>
                <a:latin typeface="Book Antiqua"/>
                <a:ea typeface="+mn-ea"/>
                <a:cs typeface="Book Antiqua"/>
              </a:rPr>
              <a:t>This</a:t>
            </a:r>
            <a:r>
              <a:rPr lang="en-US" sz="1050" b="0" u="none" kern="1200" baseline="0" dirty="0">
                <a:solidFill>
                  <a:schemeClr val="tx1"/>
                </a:solidFill>
                <a:effectLst/>
                <a:latin typeface="Book Antiqua"/>
                <a:ea typeface="+mn-ea"/>
                <a:cs typeface="Book Antiqua"/>
              </a:rPr>
              <a:t> graphic is a place holder. There wasn’t anything appropriate for free but this is not a difficult picture to draw. The direction of the arrows and position of the particles is random.</a:t>
            </a:r>
            <a:endParaRPr lang="en-US" sz="1050" b="0" u="none"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A0B2-894D-47C3-8080-6A7D19A2A1A1}" type="slidenum">
              <a:rPr lang="en-US" altLang="en-US"/>
              <a:pPr/>
              <a:t>83</a:t>
            </a:fld>
            <a:endParaRPr lang="en-US" altLang="en-US"/>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052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DEEC8-8A7C-4339-AA94-75182DA1E51C}" type="slidenum">
              <a:rPr lang="en-US" altLang="en-US"/>
              <a:pPr/>
              <a:t>9</a:t>
            </a:fld>
            <a:endParaRPr lang="en-US" altLang="en-US"/>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041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F8E72-0984-4ED8-9472-783864FE2A10}" type="slidenum">
              <a:rPr lang="en-US" altLang="en-US"/>
              <a:pPr/>
              <a:t>10</a:t>
            </a:fld>
            <a:endParaRPr lang="en-US" altLang="en-US"/>
          </a:p>
        </p:txBody>
      </p:sp>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176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61489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614892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18195076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563262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64991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9758671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4336074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7413736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1157516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4911251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2761725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9214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39464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1673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1862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408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5" y="223524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978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7" y="528623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3487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93068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416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77" anchor="ctr" anchorCtr="0"/>
          <a:lstStyle>
            <a:lvl1pPr marL="1075979" indent="-107597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378" tIns="45629" rIns="345378" bIns="45629"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a:solidFill>
                  <a:srgbClr val="FFFFFF"/>
                </a:solidFill>
                <a:latin typeface="Arial" charset="0"/>
                <a:ea typeface="+mn-ea"/>
              </a:rPr>
              <a:t>Chapter 13 States of Matter</a:t>
            </a:r>
            <a:endParaRPr lang="en-US" dirty="0">
              <a:solidFill>
                <a:srgbClr val="FFFFFF"/>
              </a:solidFill>
              <a:latin typeface="Arial" charset="0"/>
              <a:ea typeface="+mn-ea"/>
            </a:endParaRPr>
          </a:p>
        </p:txBody>
      </p:sp>
    </p:spTree>
    <p:extLst>
      <p:ext uri="{BB962C8B-B14F-4D97-AF65-F5344CB8AC3E}">
        <p14:creationId xmlns:p14="http://schemas.microsoft.com/office/powerpoint/2010/main" val="58510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276612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378"/>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15414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22991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038822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7"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6779" indent="0" algn="ctr">
              <a:buNone/>
              <a:defRPr/>
            </a:lvl2pPr>
            <a:lvl3pPr marL="913560" indent="0" algn="ctr">
              <a:buNone/>
              <a:defRPr/>
            </a:lvl3pPr>
            <a:lvl4pPr marL="1370346" indent="0" algn="ctr">
              <a:buNone/>
              <a:defRPr/>
            </a:lvl4pPr>
            <a:lvl5pPr marL="1827127" indent="0" algn="ctr">
              <a:buNone/>
              <a:defRPr/>
            </a:lvl5pPr>
            <a:lvl6pPr marL="2283906" indent="0" algn="ctr">
              <a:buNone/>
              <a:defRPr/>
            </a:lvl6pPr>
            <a:lvl7pPr marL="2740687" indent="0" algn="ctr">
              <a:buNone/>
              <a:defRPr/>
            </a:lvl7pPr>
            <a:lvl8pPr marL="3197466" indent="0" algn="ctr">
              <a:buNone/>
              <a:defRPr/>
            </a:lvl8pPr>
            <a:lvl9pPr marL="36542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1F3EC70F-AB21-4B47-99AC-C43B1A82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09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1C04787C-B30A-4873-93E7-AFAFBCA0B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503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100"/>
            </a:lvl1pPr>
            <a:lvl2pPr marL="456779" indent="0">
              <a:buNone/>
              <a:defRPr sz="1900"/>
            </a:lvl2pPr>
            <a:lvl3pPr marL="913560" indent="0">
              <a:buNone/>
              <a:defRPr sz="1700"/>
            </a:lvl3pPr>
            <a:lvl4pPr marL="1370346" indent="0">
              <a:buNone/>
              <a:defRPr sz="1500"/>
            </a:lvl4pPr>
            <a:lvl5pPr marL="1827127" indent="0">
              <a:buNone/>
              <a:defRPr sz="1500"/>
            </a:lvl5pPr>
            <a:lvl6pPr marL="2283906" indent="0">
              <a:buNone/>
              <a:defRPr sz="1500"/>
            </a:lvl6pPr>
            <a:lvl7pPr marL="2740687" indent="0">
              <a:buNone/>
              <a:defRPr sz="1500"/>
            </a:lvl7pPr>
            <a:lvl8pPr marL="3197466" indent="0">
              <a:buNone/>
              <a:defRPr sz="1500"/>
            </a:lvl8pPr>
            <a:lvl9pPr marL="365424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ADBEA5E4-1339-4763-A551-ED7D346A7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73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A43C3BCF-D0D8-4507-8CD3-35B532252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508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21"/>
            <a:ext cx="4040188"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9" name="Rectangle 6"/>
          <p:cNvSpPr>
            <a:spLocks noGrp="1" noChangeArrowheads="1"/>
          </p:cNvSpPr>
          <p:nvPr>
            <p:ph type="sldNum" sz="quarter" idx="12"/>
          </p:nvPr>
        </p:nvSpPr>
        <p:spPr>
          <a:ln/>
        </p:spPr>
        <p:txBody>
          <a:bodyPr/>
          <a:lstStyle>
            <a:lvl1pPr>
              <a:defRPr/>
            </a:lvl1pPr>
          </a:lstStyle>
          <a:p>
            <a:pPr>
              <a:defRPr/>
            </a:pPr>
            <a:fld id="{8B16D3B9-5630-4DA1-B4B4-5CF1468E5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62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5" name="Rectangle 6"/>
          <p:cNvSpPr>
            <a:spLocks noGrp="1" noChangeArrowheads="1"/>
          </p:cNvSpPr>
          <p:nvPr>
            <p:ph type="sldNum" sz="quarter" idx="12"/>
          </p:nvPr>
        </p:nvSpPr>
        <p:spPr>
          <a:ln/>
        </p:spPr>
        <p:txBody>
          <a:bodyPr/>
          <a:lstStyle>
            <a:lvl1pPr>
              <a:defRPr/>
            </a:lvl1pPr>
          </a:lstStyle>
          <a:p>
            <a:pPr>
              <a:defRPr/>
            </a:pPr>
            <a:fld id="{A5C5F830-218E-4BBB-BE16-6B0BEC7BD1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51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4" name="Rectangle 6"/>
          <p:cNvSpPr>
            <a:spLocks noGrp="1" noChangeArrowheads="1"/>
          </p:cNvSpPr>
          <p:nvPr>
            <p:ph type="sldNum" sz="quarter" idx="12"/>
          </p:nvPr>
        </p:nvSpPr>
        <p:spPr>
          <a:ln/>
        </p:spPr>
        <p:txBody>
          <a:bodyPr/>
          <a:lstStyle>
            <a:lvl1pPr>
              <a:defRPr/>
            </a:lvl1pPr>
          </a:lstStyle>
          <a:p>
            <a:pPr>
              <a:defRPr/>
            </a:pPr>
            <a:fld id="{C8224284-A2C1-4BB1-858F-E4FA5886BD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93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407754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9"/>
            <a:ext cx="3008313" cy="46910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027F7958-4F89-4CF0-9321-DBD48DF823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668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9"/>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pPr lvl="0"/>
            <a:endParaRPr lang="en-US" noProof="0"/>
          </a:p>
        </p:txBody>
      </p:sp>
      <p:sp>
        <p:nvSpPr>
          <p:cNvPr id="4" name="Text Placeholder 3"/>
          <p:cNvSpPr>
            <a:spLocks noGrp="1"/>
          </p:cNvSpPr>
          <p:nvPr>
            <p:ph type="body" sz="half" idx="2"/>
          </p:nvPr>
        </p:nvSpPr>
        <p:spPr>
          <a:xfrm>
            <a:off x="1792293" y="5367346"/>
            <a:ext cx="5486400" cy="8048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24811919-2E93-4A81-9622-CDE6F8FD4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460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A96C99FA-B1F3-41C0-A6B3-649CDB9DD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609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093D1116-854A-4DF4-ACCA-1375AE71E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7467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6" y="274638"/>
            <a:ext cx="8229601" cy="1143000"/>
          </a:xfrm>
        </p:spPr>
        <p:txBody>
          <a:bodyPr/>
          <a:lstStyle/>
          <a:p>
            <a:r>
              <a:rPr lang="en-US"/>
              <a:t>Click to edit Master title style</a:t>
            </a:r>
          </a:p>
        </p:txBody>
      </p:sp>
      <p:sp>
        <p:nvSpPr>
          <p:cNvPr id="3" name="Text Placeholder 2"/>
          <p:cNvSpPr>
            <a:spLocks noGrp="1"/>
          </p:cNvSpPr>
          <p:nvPr>
            <p:ph type="body" sz="half" idx="1"/>
          </p:nvPr>
        </p:nvSpPr>
        <p:spPr>
          <a:xfrm>
            <a:off x="457199"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356FADDD-799F-4029-BD99-1918F399B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455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253843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863089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4051427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363245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9472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193422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713042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50438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509181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305734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1000376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317135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2999" y="0"/>
            <a:ext cx="4038601" cy="7620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256392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7"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6779" indent="0" algn="ctr">
              <a:buNone/>
              <a:defRPr/>
            </a:lvl2pPr>
            <a:lvl3pPr marL="913560" indent="0" algn="ctr">
              <a:buNone/>
              <a:defRPr/>
            </a:lvl3pPr>
            <a:lvl4pPr marL="1370346" indent="0" algn="ctr">
              <a:buNone/>
              <a:defRPr/>
            </a:lvl4pPr>
            <a:lvl5pPr marL="1827127" indent="0" algn="ctr">
              <a:buNone/>
              <a:defRPr/>
            </a:lvl5pPr>
            <a:lvl6pPr marL="2283906" indent="0" algn="ctr">
              <a:buNone/>
              <a:defRPr/>
            </a:lvl6pPr>
            <a:lvl7pPr marL="2740687" indent="0" algn="ctr">
              <a:buNone/>
              <a:defRPr/>
            </a:lvl7pPr>
            <a:lvl8pPr marL="3197466" indent="0" algn="ctr">
              <a:buNone/>
              <a:defRPr/>
            </a:lvl8pPr>
            <a:lvl9pPr marL="36542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1F3EC70F-AB21-4B47-99AC-C43B1A82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631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1C04787C-B30A-4873-93E7-AFAFBCA0B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530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100"/>
            </a:lvl1pPr>
            <a:lvl2pPr marL="456779" indent="0">
              <a:buNone/>
              <a:defRPr sz="1900"/>
            </a:lvl2pPr>
            <a:lvl3pPr marL="913560" indent="0">
              <a:buNone/>
              <a:defRPr sz="1700"/>
            </a:lvl3pPr>
            <a:lvl4pPr marL="1370346" indent="0">
              <a:buNone/>
              <a:defRPr sz="1500"/>
            </a:lvl4pPr>
            <a:lvl5pPr marL="1827127" indent="0">
              <a:buNone/>
              <a:defRPr sz="1500"/>
            </a:lvl5pPr>
            <a:lvl6pPr marL="2283906" indent="0">
              <a:buNone/>
              <a:defRPr sz="1500"/>
            </a:lvl6pPr>
            <a:lvl7pPr marL="2740687" indent="0">
              <a:buNone/>
              <a:defRPr sz="1500"/>
            </a:lvl7pPr>
            <a:lvl8pPr marL="3197466" indent="0">
              <a:buNone/>
              <a:defRPr sz="1500"/>
            </a:lvl8pPr>
            <a:lvl9pPr marL="365424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ADBEA5E4-1339-4763-A551-ED7D346A7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54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407441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A43C3BCF-D0D8-4507-8CD3-35B532252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778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21"/>
            <a:ext cx="4040188"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9" name="Rectangle 6"/>
          <p:cNvSpPr>
            <a:spLocks noGrp="1" noChangeArrowheads="1"/>
          </p:cNvSpPr>
          <p:nvPr>
            <p:ph type="sldNum" sz="quarter" idx="12"/>
          </p:nvPr>
        </p:nvSpPr>
        <p:spPr>
          <a:ln/>
        </p:spPr>
        <p:txBody>
          <a:bodyPr/>
          <a:lstStyle>
            <a:lvl1pPr>
              <a:defRPr/>
            </a:lvl1pPr>
          </a:lstStyle>
          <a:p>
            <a:pPr>
              <a:defRPr/>
            </a:pPr>
            <a:fld id="{8B16D3B9-5630-4DA1-B4B4-5CF1468E5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8700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5" name="Rectangle 6"/>
          <p:cNvSpPr>
            <a:spLocks noGrp="1" noChangeArrowheads="1"/>
          </p:cNvSpPr>
          <p:nvPr>
            <p:ph type="sldNum" sz="quarter" idx="12"/>
          </p:nvPr>
        </p:nvSpPr>
        <p:spPr>
          <a:ln/>
        </p:spPr>
        <p:txBody>
          <a:bodyPr/>
          <a:lstStyle>
            <a:lvl1pPr>
              <a:defRPr/>
            </a:lvl1pPr>
          </a:lstStyle>
          <a:p>
            <a:pPr>
              <a:defRPr/>
            </a:pPr>
            <a:fld id="{A5C5F830-218E-4BBB-BE16-6B0BEC7BD1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1949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4" name="Rectangle 6"/>
          <p:cNvSpPr>
            <a:spLocks noGrp="1" noChangeArrowheads="1"/>
          </p:cNvSpPr>
          <p:nvPr>
            <p:ph type="sldNum" sz="quarter" idx="12"/>
          </p:nvPr>
        </p:nvSpPr>
        <p:spPr>
          <a:ln/>
        </p:spPr>
        <p:txBody>
          <a:bodyPr/>
          <a:lstStyle>
            <a:lvl1pPr>
              <a:defRPr/>
            </a:lvl1pPr>
          </a:lstStyle>
          <a:p>
            <a:pPr>
              <a:defRPr/>
            </a:pPr>
            <a:fld id="{C8224284-A2C1-4BB1-858F-E4FA5886BD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5957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9"/>
            <a:ext cx="3008313" cy="46910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027F7958-4F89-4CF0-9321-DBD48DF823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061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9"/>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pPr lvl="0"/>
            <a:endParaRPr lang="en-US" noProof="0"/>
          </a:p>
        </p:txBody>
      </p:sp>
      <p:sp>
        <p:nvSpPr>
          <p:cNvPr id="4" name="Text Placeholder 3"/>
          <p:cNvSpPr>
            <a:spLocks noGrp="1"/>
          </p:cNvSpPr>
          <p:nvPr>
            <p:ph type="body" sz="half" idx="2"/>
          </p:nvPr>
        </p:nvSpPr>
        <p:spPr>
          <a:xfrm>
            <a:off x="1792293" y="5367346"/>
            <a:ext cx="5486400" cy="8048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24811919-2E93-4A81-9622-CDE6F8FD4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238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A96C99FA-B1F3-41C0-A6B3-649CDB9DD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185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093D1116-854A-4DF4-ACCA-1375AE71E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6155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6" y="274638"/>
            <a:ext cx="8229601" cy="1143000"/>
          </a:xfrm>
        </p:spPr>
        <p:txBody>
          <a:bodyPr/>
          <a:lstStyle/>
          <a:p>
            <a:r>
              <a:rPr lang="en-US"/>
              <a:t>Click to edit Master title style</a:t>
            </a:r>
          </a:p>
        </p:txBody>
      </p:sp>
      <p:sp>
        <p:nvSpPr>
          <p:cNvPr id="3" name="Text Placeholder 2"/>
          <p:cNvSpPr>
            <a:spLocks noGrp="1"/>
          </p:cNvSpPr>
          <p:nvPr>
            <p:ph type="body" sz="half" idx="1"/>
          </p:nvPr>
        </p:nvSpPr>
        <p:spPr>
          <a:xfrm>
            <a:off x="457199"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356FADDD-799F-4029-BD99-1918F399B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959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535" tIns="191965" rIns="345535" bIns="1919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7397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029038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60157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9841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3" y="223523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5" y="137160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99212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5" y="528622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10664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4"/>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4"/>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5" y="137160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96711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366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801580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7"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535" tIns="191965" rIns="345535" bIns="1919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58336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535" rIns="345535" bIns="19196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35305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0687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1244892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5" y="528622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670494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4"/>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4"/>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5" y="137160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974938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557570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5"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1" y="213122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1411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9" y="4800600"/>
            <a:ext cx="9143996" cy="2057400"/>
          </a:xfrm>
        </p:spPr>
        <p:txBody>
          <a:bodyPr anchor="ctr" anchorCtr="0"/>
          <a:lstStyle>
            <a:lvl1pPr marL="1364959" indent="-136495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930" tIns="45657" rIns="383930" bIns="4565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Liquids</a:t>
            </a:r>
          </a:p>
        </p:txBody>
      </p:sp>
    </p:spTree>
    <p:extLst>
      <p:ext uri="{BB962C8B-B14F-4D97-AF65-F5344CB8AC3E}">
        <p14:creationId xmlns:p14="http://schemas.microsoft.com/office/powerpoint/2010/main" val="1839228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1774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15" rIns="345615" bIns="19200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2347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997311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9"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3" y="528622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068826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1"/>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1"/>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3"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3"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2387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4247732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97217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3"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0" y="213122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598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7" y="4800600"/>
            <a:ext cx="9143996" cy="2057400"/>
          </a:xfrm>
        </p:spPr>
        <p:txBody>
          <a:bodyPr anchor="ctr" anchorCtr="0"/>
          <a:lstStyle>
            <a:lvl1pPr marL="1365272" indent="-136527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4018" tIns="45667" rIns="384018" bIns="4566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Liquids</a:t>
            </a:r>
          </a:p>
        </p:txBody>
      </p:sp>
    </p:spTree>
    <p:extLst>
      <p:ext uri="{BB962C8B-B14F-4D97-AF65-F5344CB8AC3E}">
        <p14:creationId xmlns:p14="http://schemas.microsoft.com/office/powerpoint/2010/main" val="485387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7"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7"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67021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7"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895959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7"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541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0" y="223523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1" y="137159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3"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31339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2" y="528622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3"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33468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3"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9"/>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9"/>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1"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1" y="137159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775083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3"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016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3996695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66992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15" rIns="345615" bIns="19200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46292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46271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9"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3" y="528622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637572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1"/>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1"/>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3"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3"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6572360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839149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3"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0" y="213122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5942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7" y="4800600"/>
            <a:ext cx="9143996" cy="2057400"/>
          </a:xfrm>
        </p:spPr>
        <p:txBody>
          <a:bodyPr anchor="ctr" anchorCtr="0"/>
          <a:lstStyle>
            <a:lvl1pPr marL="1365272" indent="-136527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4018" tIns="45667" rIns="384018" bIns="4566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Liquids</a:t>
            </a:r>
          </a:p>
        </p:txBody>
      </p:sp>
    </p:spTree>
    <p:extLst>
      <p:ext uri="{BB962C8B-B14F-4D97-AF65-F5344CB8AC3E}">
        <p14:creationId xmlns:p14="http://schemas.microsoft.com/office/powerpoint/2010/main" val="20401661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5059691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13 States of Matter</a:t>
            </a:r>
          </a:p>
        </p:txBody>
      </p:sp>
    </p:spTree>
    <p:extLst>
      <p:ext uri="{BB962C8B-B14F-4D97-AF65-F5344CB8AC3E}">
        <p14:creationId xmlns:p14="http://schemas.microsoft.com/office/powerpoint/2010/main" val="270347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theme" Target="../theme/theme11.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r>
              <a:rPr lang="en-US" altLang="en-US"/>
              <a:t>Chapter 13 States of Matter</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7" y="0"/>
            <a:ext cx="9143996" cy="1377165"/>
          </a:xfrm>
          <a:prstGeom prst="rect">
            <a:avLst/>
          </a:prstGeom>
          <a:solidFill>
            <a:schemeClr val="accent4"/>
          </a:solidFill>
          <a:ln>
            <a:noFill/>
          </a:ln>
          <a:effectLst/>
        </p:spPr>
        <p:txBody>
          <a:bodyPr vert="horz" wrap="square" lIns="326490" tIns="134436" rIns="326490" bIns="13443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7" y="137727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9510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sldNum="0" hdr="0" dt="0"/>
  <p:txStyles>
    <p:titleStyle>
      <a:lvl1pPr marL="1143650" indent="-114365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779" algn="l" rtl="0" eaLnBrk="1" fontAlgn="base" hangingPunct="1">
        <a:spcBef>
          <a:spcPct val="0"/>
        </a:spcBef>
        <a:spcAft>
          <a:spcPct val="0"/>
        </a:spcAft>
        <a:defRPr sz="3200" b="1">
          <a:solidFill>
            <a:srgbClr val="2877C4"/>
          </a:solidFill>
          <a:latin typeface="Arial" charset="0"/>
        </a:defRPr>
      </a:lvl6pPr>
      <a:lvl7pPr marL="913560" algn="l" rtl="0" eaLnBrk="1" fontAlgn="base" hangingPunct="1">
        <a:spcBef>
          <a:spcPct val="0"/>
        </a:spcBef>
        <a:spcAft>
          <a:spcPct val="0"/>
        </a:spcAft>
        <a:defRPr sz="3200" b="1">
          <a:solidFill>
            <a:srgbClr val="2877C4"/>
          </a:solidFill>
          <a:latin typeface="Arial" charset="0"/>
        </a:defRPr>
      </a:lvl7pPr>
      <a:lvl8pPr marL="1370346" algn="l" rtl="0" eaLnBrk="1" fontAlgn="base" hangingPunct="1">
        <a:spcBef>
          <a:spcPct val="0"/>
        </a:spcBef>
        <a:spcAft>
          <a:spcPct val="0"/>
        </a:spcAft>
        <a:defRPr sz="3200" b="1">
          <a:solidFill>
            <a:srgbClr val="2877C4"/>
          </a:solidFill>
          <a:latin typeface="Arial" charset="0"/>
        </a:defRPr>
      </a:lvl8pPr>
      <a:lvl9pPr marL="182712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977" indent="-228391"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170" indent="-22680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469" indent="-23473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929" indent="-226802" algn="l" rtl="0" eaLnBrk="1" fontAlgn="base" hangingPunct="1">
        <a:lnSpc>
          <a:spcPct val="115000"/>
        </a:lnSpc>
        <a:spcBef>
          <a:spcPct val="20000"/>
        </a:spcBef>
        <a:spcAft>
          <a:spcPct val="0"/>
        </a:spcAft>
        <a:buChar char="»"/>
        <a:defRPr sz="2100">
          <a:solidFill>
            <a:srgbClr val="000000"/>
          </a:solidFill>
          <a:latin typeface="+mn-lt"/>
        </a:defRPr>
      </a:lvl5pPr>
      <a:lvl6pPr marL="2510710" indent="-226802" algn="l" rtl="0" eaLnBrk="1" fontAlgn="base" hangingPunct="1">
        <a:lnSpc>
          <a:spcPct val="115000"/>
        </a:lnSpc>
        <a:spcBef>
          <a:spcPct val="20000"/>
        </a:spcBef>
        <a:spcAft>
          <a:spcPct val="0"/>
        </a:spcAft>
        <a:buChar char="»"/>
        <a:defRPr sz="2100">
          <a:solidFill>
            <a:srgbClr val="000000"/>
          </a:solidFill>
          <a:latin typeface="+mn-lt"/>
        </a:defRPr>
      </a:lvl6pPr>
      <a:lvl7pPr marL="2967489" indent="-226802" algn="l" rtl="0" eaLnBrk="1" fontAlgn="base" hangingPunct="1">
        <a:lnSpc>
          <a:spcPct val="115000"/>
        </a:lnSpc>
        <a:spcBef>
          <a:spcPct val="20000"/>
        </a:spcBef>
        <a:spcAft>
          <a:spcPct val="0"/>
        </a:spcAft>
        <a:buChar char="»"/>
        <a:defRPr sz="2100">
          <a:solidFill>
            <a:srgbClr val="000000"/>
          </a:solidFill>
          <a:latin typeface="+mn-lt"/>
        </a:defRPr>
      </a:lvl7pPr>
      <a:lvl8pPr marL="3424270" indent="-226802" algn="l" rtl="0" eaLnBrk="1" fontAlgn="base" hangingPunct="1">
        <a:lnSpc>
          <a:spcPct val="115000"/>
        </a:lnSpc>
        <a:spcBef>
          <a:spcPct val="20000"/>
        </a:spcBef>
        <a:spcAft>
          <a:spcPct val="0"/>
        </a:spcAft>
        <a:buChar char="»"/>
        <a:defRPr sz="2100">
          <a:solidFill>
            <a:srgbClr val="000000"/>
          </a:solidFill>
          <a:latin typeface="+mn-lt"/>
        </a:defRPr>
      </a:lvl8pPr>
      <a:lvl9pPr marL="3881049" indent="-22680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 y="-10"/>
            <a:ext cx="9143996" cy="1377165"/>
          </a:xfrm>
          <a:prstGeom prst="rect">
            <a:avLst/>
          </a:prstGeom>
          <a:solidFill>
            <a:schemeClr val="accent4"/>
          </a:solidFill>
          <a:ln>
            <a:noFill/>
          </a:ln>
          <a:effectLst/>
        </p:spPr>
        <p:txBody>
          <a:bodyPr vert="horz" wrap="square" lIns="326416" tIns="134405" rIns="326416" bIns="1344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747"/>
          </a:xfrm>
          <a:prstGeom prst="rect">
            <a:avLst/>
          </a:prstGeom>
          <a:noFill/>
        </p:spPr>
        <p:txBody>
          <a:bodyPr wrap="square" lIns="192009" tIns="96007" rIns="192009" bIns="96007"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90003227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94" r:id="rId9"/>
  </p:sldLayoutIdLst>
  <p:hf sldNum="0" hdr="0" dt="0"/>
  <p:txStyles>
    <p:titleStyle>
      <a:lvl1pPr marL="1143388" indent="-114338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674" algn="l" rtl="0" eaLnBrk="1" fontAlgn="base" hangingPunct="1">
        <a:spcBef>
          <a:spcPct val="0"/>
        </a:spcBef>
        <a:spcAft>
          <a:spcPct val="0"/>
        </a:spcAft>
        <a:defRPr sz="3200" b="1">
          <a:solidFill>
            <a:srgbClr val="2877C4"/>
          </a:solidFill>
          <a:latin typeface="Arial" charset="0"/>
        </a:defRPr>
      </a:lvl6pPr>
      <a:lvl7pPr marL="913350" algn="l" rtl="0" eaLnBrk="1" fontAlgn="base" hangingPunct="1">
        <a:spcBef>
          <a:spcPct val="0"/>
        </a:spcBef>
        <a:spcAft>
          <a:spcPct val="0"/>
        </a:spcAft>
        <a:defRPr sz="3200" b="1">
          <a:solidFill>
            <a:srgbClr val="2877C4"/>
          </a:solidFill>
          <a:latin typeface="Arial" charset="0"/>
        </a:defRPr>
      </a:lvl7pPr>
      <a:lvl8pPr marL="1370033" algn="l" rtl="0" eaLnBrk="1" fontAlgn="base" hangingPunct="1">
        <a:spcBef>
          <a:spcPct val="0"/>
        </a:spcBef>
        <a:spcAft>
          <a:spcPct val="0"/>
        </a:spcAft>
        <a:defRPr sz="3200" b="1">
          <a:solidFill>
            <a:srgbClr val="2877C4"/>
          </a:solidFill>
          <a:latin typeface="Arial" charset="0"/>
        </a:defRPr>
      </a:lvl8pPr>
      <a:lvl9pPr marL="1826709"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78" indent="-23667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84" indent="-36668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127" indent="-23468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458" indent="-226750" algn="l" rtl="0" eaLnBrk="1" fontAlgn="base" hangingPunct="1">
        <a:lnSpc>
          <a:spcPct val="115000"/>
        </a:lnSpc>
        <a:spcBef>
          <a:spcPct val="20000"/>
        </a:spcBef>
        <a:spcAft>
          <a:spcPct val="0"/>
        </a:spcAft>
        <a:buChar char="»"/>
        <a:defRPr sz="2100">
          <a:solidFill>
            <a:srgbClr val="000000"/>
          </a:solidFill>
          <a:latin typeface="+mn-lt"/>
        </a:defRPr>
      </a:lvl5pPr>
      <a:lvl6pPr marL="2510135" indent="-226750" algn="l" rtl="0" eaLnBrk="1" fontAlgn="base" hangingPunct="1">
        <a:lnSpc>
          <a:spcPct val="115000"/>
        </a:lnSpc>
        <a:spcBef>
          <a:spcPct val="20000"/>
        </a:spcBef>
        <a:spcAft>
          <a:spcPct val="0"/>
        </a:spcAft>
        <a:buChar char="»"/>
        <a:defRPr sz="2100">
          <a:solidFill>
            <a:srgbClr val="000000"/>
          </a:solidFill>
          <a:latin typeface="+mn-lt"/>
        </a:defRPr>
      </a:lvl6pPr>
      <a:lvl7pPr marL="2966809" indent="-226750" algn="l" rtl="0" eaLnBrk="1" fontAlgn="base" hangingPunct="1">
        <a:lnSpc>
          <a:spcPct val="115000"/>
        </a:lnSpc>
        <a:spcBef>
          <a:spcPct val="20000"/>
        </a:spcBef>
        <a:spcAft>
          <a:spcPct val="0"/>
        </a:spcAft>
        <a:buChar char="»"/>
        <a:defRPr sz="2100">
          <a:solidFill>
            <a:srgbClr val="000000"/>
          </a:solidFill>
          <a:latin typeface="+mn-lt"/>
        </a:defRPr>
      </a:lvl7pPr>
      <a:lvl8pPr marL="3423485" indent="-226750" algn="l" rtl="0" eaLnBrk="1" fontAlgn="base" hangingPunct="1">
        <a:lnSpc>
          <a:spcPct val="115000"/>
        </a:lnSpc>
        <a:spcBef>
          <a:spcPct val="20000"/>
        </a:spcBef>
        <a:spcAft>
          <a:spcPct val="0"/>
        </a:spcAft>
        <a:buChar char="»"/>
        <a:defRPr sz="2100">
          <a:solidFill>
            <a:srgbClr val="000000"/>
          </a:solidFill>
          <a:latin typeface="+mn-lt"/>
        </a:defRPr>
      </a:lvl8pPr>
      <a:lvl9pPr marL="3880159" indent="-2267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350" rtl="0" eaLnBrk="1" latinLnBrk="0" hangingPunct="1">
        <a:defRPr sz="1900" kern="1200">
          <a:solidFill>
            <a:schemeClr val="tx1"/>
          </a:solidFill>
          <a:latin typeface="+mn-lt"/>
          <a:ea typeface="+mn-ea"/>
          <a:cs typeface="+mn-cs"/>
        </a:defRPr>
      </a:lvl1pPr>
      <a:lvl2pPr marL="456674" algn="l" defTabSz="913350" rtl="0" eaLnBrk="1" latinLnBrk="0" hangingPunct="1">
        <a:defRPr sz="1900" kern="1200">
          <a:solidFill>
            <a:schemeClr val="tx1"/>
          </a:solidFill>
          <a:latin typeface="+mn-lt"/>
          <a:ea typeface="+mn-ea"/>
          <a:cs typeface="+mn-cs"/>
        </a:defRPr>
      </a:lvl2pPr>
      <a:lvl3pPr marL="913350" algn="l" defTabSz="913350" rtl="0" eaLnBrk="1" latinLnBrk="0" hangingPunct="1">
        <a:defRPr sz="1900" kern="1200">
          <a:solidFill>
            <a:schemeClr val="tx1"/>
          </a:solidFill>
          <a:latin typeface="+mn-lt"/>
          <a:ea typeface="+mn-ea"/>
          <a:cs typeface="+mn-cs"/>
        </a:defRPr>
      </a:lvl3pPr>
      <a:lvl4pPr marL="1370033" algn="l" defTabSz="913350" rtl="0" eaLnBrk="1" latinLnBrk="0" hangingPunct="1">
        <a:defRPr sz="1900" kern="1200">
          <a:solidFill>
            <a:schemeClr val="tx1"/>
          </a:solidFill>
          <a:latin typeface="+mn-lt"/>
          <a:ea typeface="+mn-ea"/>
          <a:cs typeface="+mn-cs"/>
        </a:defRPr>
      </a:lvl4pPr>
      <a:lvl5pPr marL="1826709" algn="l" defTabSz="913350" rtl="0" eaLnBrk="1" latinLnBrk="0" hangingPunct="1">
        <a:defRPr sz="1900" kern="1200">
          <a:solidFill>
            <a:schemeClr val="tx1"/>
          </a:solidFill>
          <a:latin typeface="+mn-lt"/>
          <a:ea typeface="+mn-ea"/>
          <a:cs typeface="+mn-cs"/>
        </a:defRPr>
      </a:lvl5pPr>
      <a:lvl6pPr marL="2283383" algn="l" defTabSz="913350" rtl="0" eaLnBrk="1" latinLnBrk="0" hangingPunct="1">
        <a:defRPr sz="1900" kern="1200">
          <a:solidFill>
            <a:schemeClr val="tx1"/>
          </a:solidFill>
          <a:latin typeface="+mn-lt"/>
          <a:ea typeface="+mn-ea"/>
          <a:cs typeface="+mn-cs"/>
        </a:defRPr>
      </a:lvl6pPr>
      <a:lvl7pPr marL="2740059" algn="l" defTabSz="913350" rtl="0" eaLnBrk="1" latinLnBrk="0" hangingPunct="1">
        <a:defRPr sz="1900" kern="1200">
          <a:solidFill>
            <a:schemeClr val="tx1"/>
          </a:solidFill>
          <a:latin typeface="+mn-lt"/>
          <a:ea typeface="+mn-ea"/>
          <a:cs typeface="+mn-cs"/>
        </a:defRPr>
      </a:lvl7pPr>
      <a:lvl8pPr marL="3196733" algn="l" defTabSz="913350" rtl="0" eaLnBrk="1" latinLnBrk="0" hangingPunct="1">
        <a:defRPr sz="1900" kern="1200">
          <a:solidFill>
            <a:schemeClr val="tx1"/>
          </a:solidFill>
          <a:latin typeface="+mn-lt"/>
          <a:ea typeface="+mn-ea"/>
          <a:cs typeface="+mn-cs"/>
        </a:defRPr>
      </a:lvl8pPr>
      <a:lvl9pPr marL="3653409" algn="l" defTabSz="91335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solidFill>
                <a:srgbClr val="000000"/>
              </a:solidFill>
            </a:endParaRPr>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r>
              <a:rPr lang="en-US" altLang="en-US">
                <a:solidFill>
                  <a:srgbClr val="000000"/>
                </a:solidFill>
              </a:rPr>
              <a:t>Chapter 13 States of Matter</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248596357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118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819" indent="-22823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697" indent="-22664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6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877" rIns="0" bIns="4563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7969374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6" y="274638"/>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6" y="1600209"/>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defRPr sz="15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6" y="6245225"/>
            <a:ext cx="28956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ctr">
              <a:defRPr sz="1500"/>
            </a:lvl1pPr>
          </a:lstStyle>
          <a:p>
            <a:pPr eaLnBrk="1" hangingPunct="1">
              <a:defRPr/>
            </a:pPr>
            <a:r>
              <a:rPr lang="en-US">
                <a:solidFill>
                  <a:srgbClr val="000000"/>
                </a:solidFill>
                <a:latin typeface="Arial" charset="0"/>
              </a:rPr>
              <a:t>Chapter 13 States of Matter</a:t>
            </a:r>
          </a:p>
        </p:txBody>
      </p:sp>
      <p:sp>
        <p:nvSpPr>
          <p:cNvPr id="1030" name="Rectangle 6"/>
          <p:cNvSpPr>
            <a:spLocks noGrp="1" noChangeArrowheads="1"/>
          </p:cNvSpPr>
          <p:nvPr>
            <p:ph type="sldNum" sz="quarter" idx="4"/>
          </p:nvPr>
        </p:nvSpPr>
        <p:spPr bwMode="auto">
          <a:xfrm>
            <a:off x="655320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r">
              <a:defRPr sz="1500"/>
            </a:lvl1pPr>
          </a:lstStyle>
          <a:p>
            <a:pPr eaLnBrk="1" hangingPunct="1">
              <a:defRPr/>
            </a:pPr>
            <a:fld id="{B911701D-A99C-4EAA-BF88-74D9808B1658}" type="slidenum">
              <a:rPr lang="en-US">
                <a:solidFill>
                  <a:srgbClr val="000000"/>
                </a:solidFill>
                <a:latin typeface="Arial" charset="0"/>
              </a:rPr>
              <a:pPr eaLnBrk="1" hangingPunct="1">
                <a:defRPr/>
              </a:pPr>
              <a:t>‹#›</a:t>
            </a:fld>
            <a:endParaRPr lang="en-US">
              <a:solidFill>
                <a:srgbClr val="000000"/>
              </a:solidFill>
              <a:latin typeface="Arial" charset="0"/>
            </a:endParaRPr>
          </a:p>
        </p:txBody>
      </p:sp>
    </p:spTree>
    <p:extLst>
      <p:ext uri="{BB962C8B-B14F-4D97-AF65-F5344CB8AC3E}">
        <p14:creationId xmlns:p14="http://schemas.microsoft.com/office/powerpoint/2010/main" val="26341121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79" algn="ctr" rtl="0" fontAlgn="base">
        <a:spcBef>
          <a:spcPct val="0"/>
        </a:spcBef>
        <a:spcAft>
          <a:spcPct val="0"/>
        </a:spcAft>
        <a:defRPr sz="4400">
          <a:solidFill>
            <a:schemeClr val="tx2"/>
          </a:solidFill>
          <a:latin typeface="Arial" charset="0"/>
        </a:defRPr>
      </a:lvl6pPr>
      <a:lvl7pPr marL="913560" algn="ctr" rtl="0" fontAlgn="base">
        <a:spcBef>
          <a:spcPct val="0"/>
        </a:spcBef>
        <a:spcAft>
          <a:spcPct val="0"/>
        </a:spcAft>
        <a:defRPr sz="4400">
          <a:solidFill>
            <a:schemeClr val="tx2"/>
          </a:solidFill>
          <a:latin typeface="Arial" charset="0"/>
        </a:defRPr>
      </a:lvl7pPr>
      <a:lvl8pPr marL="1370346" algn="ctr" rtl="0" fontAlgn="base">
        <a:spcBef>
          <a:spcPct val="0"/>
        </a:spcBef>
        <a:spcAft>
          <a:spcPct val="0"/>
        </a:spcAft>
        <a:defRPr sz="4400">
          <a:solidFill>
            <a:schemeClr val="tx2"/>
          </a:solidFill>
          <a:latin typeface="Arial" charset="0"/>
        </a:defRPr>
      </a:lvl8pPr>
      <a:lvl9pPr marL="1827127" algn="ctr" rtl="0" fontAlgn="base">
        <a:spcBef>
          <a:spcPct val="0"/>
        </a:spcBef>
        <a:spcAft>
          <a:spcPct val="0"/>
        </a:spcAft>
        <a:defRPr sz="4400">
          <a:solidFill>
            <a:schemeClr val="tx2"/>
          </a:solidFill>
          <a:latin typeface="Arial" charset="0"/>
        </a:defRPr>
      </a:lvl9pPr>
    </p:titleStyle>
    <p:bodyStyle>
      <a:lvl1pPr marL="342586" indent="-342586" algn="l" rtl="0" eaLnBrk="0" fontAlgn="base" hangingPunct="0">
        <a:spcBef>
          <a:spcPct val="20000"/>
        </a:spcBef>
        <a:spcAft>
          <a:spcPct val="0"/>
        </a:spcAft>
        <a:buChar char="•"/>
        <a:defRPr sz="3200">
          <a:solidFill>
            <a:schemeClr val="tx1"/>
          </a:solidFill>
          <a:latin typeface="+mn-lt"/>
          <a:ea typeface="+mn-ea"/>
          <a:cs typeface="+mn-cs"/>
        </a:defRPr>
      </a:lvl1pPr>
      <a:lvl2pPr marL="742269" indent="-285488" algn="l" rtl="0" eaLnBrk="0" fontAlgn="base" hangingPunct="0">
        <a:spcBef>
          <a:spcPct val="20000"/>
        </a:spcBef>
        <a:spcAft>
          <a:spcPct val="0"/>
        </a:spcAft>
        <a:buChar char="–"/>
        <a:defRPr sz="2700">
          <a:solidFill>
            <a:schemeClr val="tx1"/>
          </a:solidFill>
          <a:latin typeface="+mn-lt"/>
        </a:defRPr>
      </a:lvl2pPr>
      <a:lvl3pPr marL="1141951" indent="-228391" algn="l" rtl="0" eaLnBrk="0" fontAlgn="base" hangingPunct="0">
        <a:spcBef>
          <a:spcPct val="20000"/>
        </a:spcBef>
        <a:spcAft>
          <a:spcPct val="0"/>
        </a:spcAft>
        <a:buChar char="•"/>
        <a:defRPr sz="2300">
          <a:solidFill>
            <a:schemeClr val="tx1"/>
          </a:solidFill>
          <a:latin typeface="+mn-lt"/>
        </a:defRPr>
      </a:lvl3pPr>
      <a:lvl4pPr marL="1598734" indent="-228391" algn="l" rtl="0" eaLnBrk="0" fontAlgn="base" hangingPunct="0">
        <a:spcBef>
          <a:spcPct val="20000"/>
        </a:spcBef>
        <a:spcAft>
          <a:spcPct val="0"/>
        </a:spcAft>
        <a:buChar char="–"/>
        <a:defRPr sz="2100">
          <a:solidFill>
            <a:schemeClr val="tx1"/>
          </a:solidFill>
          <a:latin typeface="+mn-lt"/>
        </a:defRPr>
      </a:lvl4pPr>
      <a:lvl5pPr marL="2055515" indent="-228391" algn="l" rtl="0" eaLnBrk="0" fontAlgn="base" hangingPunct="0">
        <a:spcBef>
          <a:spcPct val="20000"/>
        </a:spcBef>
        <a:spcAft>
          <a:spcPct val="0"/>
        </a:spcAft>
        <a:buChar char="»"/>
        <a:defRPr sz="2100">
          <a:solidFill>
            <a:schemeClr val="tx1"/>
          </a:solidFill>
          <a:latin typeface="+mn-lt"/>
        </a:defRPr>
      </a:lvl5pPr>
      <a:lvl6pPr marL="2512296" indent="-228391" algn="l" rtl="0" fontAlgn="base">
        <a:spcBef>
          <a:spcPct val="20000"/>
        </a:spcBef>
        <a:spcAft>
          <a:spcPct val="0"/>
        </a:spcAft>
        <a:buChar char="»"/>
        <a:defRPr sz="2100">
          <a:solidFill>
            <a:schemeClr val="tx1"/>
          </a:solidFill>
          <a:latin typeface="+mn-lt"/>
        </a:defRPr>
      </a:lvl6pPr>
      <a:lvl7pPr marL="2969077" indent="-228391" algn="l" rtl="0" fontAlgn="base">
        <a:spcBef>
          <a:spcPct val="20000"/>
        </a:spcBef>
        <a:spcAft>
          <a:spcPct val="0"/>
        </a:spcAft>
        <a:buChar char="»"/>
        <a:defRPr sz="2100">
          <a:solidFill>
            <a:schemeClr val="tx1"/>
          </a:solidFill>
          <a:latin typeface="+mn-lt"/>
        </a:defRPr>
      </a:lvl7pPr>
      <a:lvl8pPr marL="3425856" indent="-228391" algn="l" rtl="0" fontAlgn="base">
        <a:spcBef>
          <a:spcPct val="20000"/>
        </a:spcBef>
        <a:spcAft>
          <a:spcPct val="0"/>
        </a:spcAft>
        <a:buChar char="»"/>
        <a:defRPr sz="2100">
          <a:solidFill>
            <a:schemeClr val="tx1"/>
          </a:solidFill>
          <a:latin typeface="+mn-lt"/>
        </a:defRPr>
      </a:lvl8pPr>
      <a:lvl9pPr marL="3882638" indent="-228391" algn="l" rtl="0" fontAlgn="base">
        <a:spcBef>
          <a:spcPct val="20000"/>
        </a:spcBef>
        <a:spcAft>
          <a:spcPct val="0"/>
        </a:spcAft>
        <a:buChar char="»"/>
        <a:defRPr sz="2100">
          <a:solidFill>
            <a:schemeClr val="tx1"/>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solidFill>
                <a:srgbClr val="000000"/>
              </a:solidFill>
            </a:endParaRPr>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r>
              <a:rPr lang="en-US" altLang="en-US">
                <a:solidFill>
                  <a:srgbClr val="000000"/>
                </a:solidFill>
              </a:rPr>
              <a:t>Chapter 13 States of Matter</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31039828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6" y="274638"/>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6" y="1600209"/>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defRPr sz="15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6" y="6245225"/>
            <a:ext cx="28956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ctr">
              <a:defRPr sz="1500"/>
            </a:lvl1pPr>
          </a:lstStyle>
          <a:p>
            <a:pPr eaLnBrk="1" hangingPunct="1">
              <a:defRPr/>
            </a:pPr>
            <a:r>
              <a:rPr lang="en-US">
                <a:solidFill>
                  <a:srgbClr val="000000"/>
                </a:solidFill>
                <a:latin typeface="Arial" charset="0"/>
              </a:rPr>
              <a:t>Chapter 13 States of Matter</a:t>
            </a:r>
          </a:p>
        </p:txBody>
      </p:sp>
      <p:sp>
        <p:nvSpPr>
          <p:cNvPr id="1030" name="Rectangle 6"/>
          <p:cNvSpPr>
            <a:spLocks noGrp="1" noChangeArrowheads="1"/>
          </p:cNvSpPr>
          <p:nvPr>
            <p:ph type="sldNum" sz="quarter" idx="4"/>
          </p:nvPr>
        </p:nvSpPr>
        <p:spPr bwMode="auto">
          <a:xfrm>
            <a:off x="655320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r">
              <a:defRPr sz="1500"/>
            </a:lvl1pPr>
          </a:lstStyle>
          <a:p>
            <a:pPr eaLnBrk="1" hangingPunct="1">
              <a:defRPr/>
            </a:pPr>
            <a:fld id="{B911701D-A99C-4EAA-BF88-74D9808B1658}" type="slidenum">
              <a:rPr lang="en-US">
                <a:solidFill>
                  <a:srgbClr val="000000"/>
                </a:solidFill>
                <a:latin typeface="Arial" charset="0"/>
              </a:rPr>
              <a:pPr eaLnBrk="1" hangingPunct="1">
                <a:defRPr/>
              </a:pPr>
              <a:t>‹#›</a:t>
            </a:fld>
            <a:endParaRPr lang="en-US">
              <a:solidFill>
                <a:srgbClr val="000000"/>
              </a:solidFill>
              <a:latin typeface="Arial" charset="0"/>
            </a:endParaRPr>
          </a:p>
        </p:txBody>
      </p:sp>
    </p:spTree>
    <p:extLst>
      <p:ext uri="{BB962C8B-B14F-4D97-AF65-F5344CB8AC3E}">
        <p14:creationId xmlns:p14="http://schemas.microsoft.com/office/powerpoint/2010/main" val="95399490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79" algn="ctr" rtl="0" fontAlgn="base">
        <a:spcBef>
          <a:spcPct val="0"/>
        </a:spcBef>
        <a:spcAft>
          <a:spcPct val="0"/>
        </a:spcAft>
        <a:defRPr sz="4400">
          <a:solidFill>
            <a:schemeClr val="tx2"/>
          </a:solidFill>
          <a:latin typeface="Arial" charset="0"/>
        </a:defRPr>
      </a:lvl6pPr>
      <a:lvl7pPr marL="913560" algn="ctr" rtl="0" fontAlgn="base">
        <a:spcBef>
          <a:spcPct val="0"/>
        </a:spcBef>
        <a:spcAft>
          <a:spcPct val="0"/>
        </a:spcAft>
        <a:defRPr sz="4400">
          <a:solidFill>
            <a:schemeClr val="tx2"/>
          </a:solidFill>
          <a:latin typeface="Arial" charset="0"/>
        </a:defRPr>
      </a:lvl7pPr>
      <a:lvl8pPr marL="1370346" algn="ctr" rtl="0" fontAlgn="base">
        <a:spcBef>
          <a:spcPct val="0"/>
        </a:spcBef>
        <a:spcAft>
          <a:spcPct val="0"/>
        </a:spcAft>
        <a:defRPr sz="4400">
          <a:solidFill>
            <a:schemeClr val="tx2"/>
          </a:solidFill>
          <a:latin typeface="Arial" charset="0"/>
        </a:defRPr>
      </a:lvl8pPr>
      <a:lvl9pPr marL="1827127" algn="ctr" rtl="0" fontAlgn="base">
        <a:spcBef>
          <a:spcPct val="0"/>
        </a:spcBef>
        <a:spcAft>
          <a:spcPct val="0"/>
        </a:spcAft>
        <a:defRPr sz="4400">
          <a:solidFill>
            <a:schemeClr val="tx2"/>
          </a:solidFill>
          <a:latin typeface="Arial" charset="0"/>
        </a:defRPr>
      </a:lvl9pPr>
    </p:titleStyle>
    <p:bodyStyle>
      <a:lvl1pPr marL="342586" indent="-342586" algn="l" rtl="0" eaLnBrk="0" fontAlgn="base" hangingPunct="0">
        <a:spcBef>
          <a:spcPct val="20000"/>
        </a:spcBef>
        <a:spcAft>
          <a:spcPct val="0"/>
        </a:spcAft>
        <a:buChar char="•"/>
        <a:defRPr sz="3200">
          <a:solidFill>
            <a:schemeClr val="tx1"/>
          </a:solidFill>
          <a:latin typeface="+mn-lt"/>
          <a:ea typeface="+mn-ea"/>
          <a:cs typeface="+mn-cs"/>
        </a:defRPr>
      </a:lvl1pPr>
      <a:lvl2pPr marL="742269" indent="-285488" algn="l" rtl="0" eaLnBrk="0" fontAlgn="base" hangingPunct="0">
        <a:spcBef>
          <a:spcPct val="20000"/>
        </a:spcBef>
        <a:spcAft>
          <a:spcPct val="0"/>
        </a:spcAft>
        <a:buChar char="–"/>
        <a:defRPr sz="2700">
          <a:solidFill>
            <a:schemeClr val="tx1"/>
          </a:solidFill>
          <a:latin typeface="+mn-lt"/>
        </a:defRPr>
      </a:lvl2pPr>
      <a:lvl3pPr marL="1141951" indent="-228391" algn="l" rtl="0" eaLnBrk="0" fontAlgn="base" hangingPunct="0">
        <a:spcBef>
          <a:spcPct val="20000"/>
        </a:spcBef>
        <a:spcAft>
          <a:spcPct val="0"/>
        </a:spcAft>
        <a:buChar char="•"/>
        <a:defRPr sz="2300">
          <a:solidFill>
            <a:schemeClr val="tx1"/>
          </a:solidFill>
          <a:latin typeface="+mn-lt"/>
        </a:defRPr>
      </a:lvl3pPr>
      <a:lvl4pPr marL="1598734" indent="-228391" algn="l" rtl="0" eaLnBrk="0" fontAlgn="base" hangingPunct="0">
        <a:spcBef>
          <a:spcPct val="20000"/>
        </a:spcBef>
        <a:spcAft>
          <a:spcPct val="0"/>
        </a:spcAft>
        <a:buChar char="–"/>
        <a:defRPr sz="2100">
          <a:solidFill>
            <a:schemeClr val="tx1"/>
          </a:solidFill>
          <a:latin typeface="+mn-lt"/>
        </a:defRPr>
      </a:lvl4pPr>
      <a:lvl5pPr marL="2055515" indent="-228391" algn="l" rtl="0" eaLnBrk="0" fontAlgn="base" hangingPunct="0">
        <a:spcBef>
          <a:spcPct val="20000"/>
        </a:spcBef>
        <a:spcAft>
          <a:spcPct val="0"/>
        </a:spcAft>
        <a:buChar char="»"/>
        <a:defRPr sz="2100">
          <a:solidFill>
            <a:schemeClr val="tx1"/>
          </a:solidFill>
          <a:latin typeface="+mn-lt"/>
        </a:defRPr>
      </a:lvl5pPr>
      <a:lvl6pPr marL="2512296" indent="-228391" algn="l" rtl="0" fontAlgn="base">
        <a:spcBef>
          <a:spcPct val="20000"/>
        </a:spcBef>
        <a:spcAft>
          <a:spcPct val="0"/>
        </a:spcAft>
        <a:buChar char="»"/>
        <a:defRPr sz="2100">
          <a:solidFill>
            <a:schemeClr val="tx1"/>
          </a:solidFill>
          <a:latin typeface="+mn-lt"/>
        </a:defRPr>
      </a:lvl6pPr>
      <a:lvl7pPr marL="2969077" indent="-228391" algn="l" rtl="0" fontAlgn="base">
        <a:spcBef>
          <a:spcPct val="20000"/>
        </a:spcBef>
        <a:spcAft>
          <a:spcPct val="0"/>
        </a:spcAft>
        <a:buChar char="»"/>
        <a:defRPr sz="2100">
          <a:solidFill>
            <a:schemeClr val="tx1"/>
          </a:solidFill>
          <a:latin typeface="+mn-lt"/>
        </a:defRPr>
      </a:lvl7pPr>
      <a:lvl8pPr marL="3425856" indent="-228391" algn="l" rtl="0" fontAlgn="base">
        <a:spcBef>
          <a:spcPct val="20000"/>
        </a:spcBef>
        <a:spcAft>
          <a:spcPct val="0"/>
        </a:spcAft>
        <a:buChar char="»"/>
        <a:defRPr sz="2100">
          <a:solidFill>
            <a:schemeClr val="tx1"/>
          </a:solidFill>
          <a:latin typeface="+mn-lt"/>
        </a:defRPr>
      </a:lvl8pPr>
      <a:lvl9pPr marL="3882638" indent="-228391" algn="l" rtl="0" fontAlgn="base">
        <a:spcBef>
          <a:spcPct val="20000"/>
        </a:spcBef>
        <a:spcAft>
          <a:spcPct val="0"/>
        </a:spcAft>
        <a:buChar char="»"/>
        <a:defRPr sz="2100">
          <a:solidFill>
            <a:schemeClr val="tx1"/>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340" tIns="134373" rIns="326340" bIns="13437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7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535" tIns="191965" rIns="345535" bIns="1919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9246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95" r:id="rId8"/>
  </p:sldLayoutIdLst>
  <p:hf sldNum="0" hdr="0" dt="0"/>
  <p:txStyles>
    <p:titleStyle>
      <a:lvl1pPr marL="1143125" indent="-114312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872" indent="-228286"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854" indent="-22669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784" indent="-2346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988" indent="-226697" algn="l" rtl="0" eaLnBrk="1" fontAlgn="base" hangingPunct="1">
        <a:lnSpc>
          <a:spcPct val="115000"/>
        </a:lnSpc>
        <a:spcBef>
          <a:spcPct val="20000"/>
        </a:spcBef>
        <a:spcAft>
          <a:spcPct val="0"/>
        </a:spcAft>
        <a:buChar char="»"/>
        <a:defRPr sz="2100">
          <a:solidFill>
            <a:srgbClr val="000000"/>
          </a:solidFill>
          <a:latin typeface="+mn-lt"/>
        </a:defRPr>
      </a:lvl5pPr>
      <a:lvl6pPr marL="2509559" indent="-226697" algn="l" rtl="0" eaLnBrk="1" fontAlgn="base" hangingPunct="1">
        <a:lnSpc>
          <a:spcPct val="115000"/>
        </a:lnSpc>
        <a:spcBef>
          <a:spcPct val="20000"/>
        </a:spcBef>
        <a:spcAft>
          <a:spcPct val="0"/>
        </a:spcAft>
        <a:buChar char="»"/>
        <a:defRPr sz="2100">
          <a:solidFill>
            <a:srgbClr val="000000"/>
          </a:solidFill>
          <a:latin typeface="+mn-lt"/>
        </a:defRPr>
      </a:lvl6pPr>
      <a:lvl7pPr marL="2966128" indent="-226697" algn="l" rtl="0" eaLnBrk="1" fontAlgn="base" hangingPunct="1">
        <a:lnSpc>
          <a:spcPct val="115000"/>
        </a:lnSpc>
        <a:spcBef>
          <a:spcPct val="20000"/>
        </a:spcBef>
        <a:spcAft>
          <a:spcPct val="0"/>
        </a:spcAft>
        <a:buChar char="»"/>
        <a:defRPr sz="2100">
          <a:solidFill>
            <a:srgbClr val="000000"/>
          </a:solidFill>
          <a:latin typeface="+mn-lt"/>
        </a:defRPr>
      </a:lvl7pPr>
      <a:lvl8pPr marL="3422701" indent="-226697" algn="l" rtl="0" eaLnBrk="1" fontAlgn="base" hangingPunct="1">
        <a:lnSpc>
          <a:spcPct val="115000"/>
        </a:lnSpc>
        <a:spcBef>
          <a:spcPct val="20000"/>
        </a:spcBef>
        <a:spcAft>
          <a:spcPct val="0"/>
        </a:spcAft>
        <a:buChar char="»"/>
        <a:defRPr sz="2100">
          <a:solidFill>
            <a:srgbClr val="000000"/>
          </a:solidFill>
          <a:latin typeface="+mn-lt"/>
        </a:defRPr>
      </a:lvl8pPr>
      <a:lvl9pPr marL="3879270" indent="-22669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140" rtl="0" eaLnBrk="1" latinLnBrk="0" hangingPunct="1">
        <a:defRPr sz="1900" kern="1200">
          <a:solidFill>
            <a:schemeClr val="tx1"/>
          </a:solidFill>
          <a:latin typeface="+mn-lt"/>
          <a:ea typeface="+mn-ea"/>
          <a:cs typeface="+mn-cs"/>
        </a:defRPr>
      </a:lvl1pPr>
      <a:lvl2pPr marL="456569" algn="l" defTabSz="913140" rtl="0" eaLnBrk="1" latinLnBrk="0" hangingPunct="1">
        <a:defRPr sz="1900" kern="1200">
          <a:solidFill>
            <a:schemeClr val="tx1"/>
          </a:solidFill>
          <a:latin typeface="+mn-lt"/>
          <a:ea typeface="+mn-ea"/>
          <a:cs typeface="+mn-cs"/>
        </a:defRPr>
      </a:lvl2pPr>
      <a:lvl3pPr marL="913140" algn="l" defTabSz="913140" rtl="0" eaLnBrk="1" latinLnBrk="0" hangingPunct="1">
        <a:defRPr sz="1900" kern="1200">
          <a:solidFill>
            <a:schemeClr val="tx1"/>
          </a:solidFill>
          <a:latin typeface="+mn-lt"/>
          <a:ea typeface="+mn-ea"/>
          <a:cs typeface="+mn-cs"/>
        </a:defRPr>
      </a:lvl3pPr>
      <a:lvl4pPr marL="1369719" algn="l" defTabSz="913140" rtl="0" eaLnBrk="1" latinLnBrk="0" hangingPunct="1">
        <a:defRPr sz="1900" kern="1200">
          <a:solidFill>
            <a:schemeClr val="tx1"/>
          </a:solidFill>
          <a:latin typeface="+mn-lt"/>
          <a:ea typeface="+mn-ea"/>
          <a:cs typeface="+mn-cs"/>
        </a:defRPr>
      </a:lvl4pPr>
      <a:lvl5pPr marL="1826291" algn="l" defTabSz="913140" rtl="0" eaLnBrk="1" latinLnBrk="0" hangingPunct="1">
        <a:defRPr sz="1900" kern="1200">
          <a:solidFill>
            <a:schemeClr val="tx1"/>
          </a:solidFill>
          <a:latin typeface="+mn-lt"/>
          <a:ea typeface="+mn-ea"/>
          <a:cs typeface="+mn-cs"/>
        </a:defRPr>
      </a:lvl5pPr>
      <a:lvl6pPr marL="2282860" algn="l" defTabSz="913140" rtl="0" eaLnBrk="1" latinLnBrk="0" hangingPunct="1">
        <a:defRPr sz="1900" kern="1200">
          <a:solidFill>
            <a:schemeClr val="tx1"/>
          </a:solidFill>
          <a:latin typeface="+mn-lt"/>
          <a:ea typeface="+mn-ea"/>
          <a:cs typeface="+mn-cs"/>
        </a:defRPr>
      </a:lvl6pPr>
      <a:lvl7pPr marL="2739431" algn="l" defTabSz="913140" rtl="0" eaLnBrk="1" latinLnBrk="0" hangingPunct="1">
        <a:defRPr sz="1900" kern="1200">
          <a:solidFill>
            <a:schemeClr val="tx1"/>
          </a:solidFill>
          <a:latin typeface="+mn-lt"/>
          <a:ea typeface="+mn-ea"/>
          <a:cs typeface="+mn-cs"/>
        </a:defRPr>
      </a:lvl7pPr>
      <a:lvl8pPr marL="3196000" algn="l" defTabSz="913140" rtl="0" eaLnBrk="1" latinLnBrk="0" hangingPunct="1">
        <a:defRPr sz="1900" kern="1200">
          <a:solidFill>
            <a:schemeClr val="tx1"/>
          </a:solidFill>
          <a:latin typeface="+mn-lt"/>
          <a:ea typeface="+mn-ea"/>
          <a:cs typeface="+mn-cs"/>
        </a:defRPr>
      </a:lvl8pPr>
      <a:lvl9pPr marL="3652571" algn="l" defTabSz="91314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340" tIns="134373" rIns="326340" bIns="13437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7"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535" tIns="191965" rIns="345535" bIns="1919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704"/>
          </a:xfrm>
          <a:prstGeom prst="rect">
            <a:avLst/>
          </a:prstGeom>
          <a:noFill/>
        </p:spPr>
        <p:txBody>
          <a:bodyPr wrap="square" lIns="191965" tIns="95986" rIns="191965" bIns="95986"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8984956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sldNum="0" hdr="0" dt="0"/>
  <p:txStyles>
    <p:titleStyle>
      <a:lvl1pPr marL="1143125" indent="-114312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24" indent="-23662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00" indent="-36660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1784" indent="-2346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988" indent="-226697" algn="l" rtl="0" eaLnBrk="1" fontAlgn="base" hangingPunct="1">
        <a:lnSpc>
          <a:spcPct val="115000"/>
        </a:lnSpc>
        <a:spcBef>
          <a:spcPct val="20000"/>
        </a:spcBef>
        <a:spcAft>
          <a:spcPct val="0"/>
        </a:spcAft>
        <a:buChar char="»"/>
        <a:defRPr sz="2100">
          <a:solidFill>
            <a:srgbClr val="000000"/>
          </a:solidFill>
          <a:latin typeface="+mn-lt"/>
        </a:defRPr>
      </a:lvl5pPr>
      <a:lvl6pPr marL="2509559" indent="-226697" algn="l" rtl="0" eaLnBrk="1" fontAlgn="base" hangingPunct="1">
        <a:lnSpc>
          <a:spcPct val="115000"/>
        </a:lnSpc>
        <a:spcBef>
          <a:spcPct val="20000"/>
        </a:spcBef>
        <a:spcAft>
          <a:spcPct val="0"/>
        </a:spcAft>
        <a:buChar char="»"/>
        <a:defRPr sz="2100">
          <a:solidFill>
            <a:srgbClr val="000000"/>
          </a:solidFill>
          <a:latin typeface="+mn-lt"/>
        </a:defRPr>
      </a:lvl6pPr>
      <a:lvl7pPr marL="2966128" indent="-226697" algn="l" rtl="0" eaLnBrk="1" fontAlgn="base" hangingPunct="1">
        <a:lnSpc>
          <a:spcPct val="115000"/>
        </a:lnSpc>
        <a:spcBef>
          <a:spcPct val="20000"/>
        </a:spcBef>
        <a:spcAft>
          <a:spcPct val="0"/>
        </a:spcAft>
        <a:buChar char="»"/>
        <a:defRPr sz="2100">
          <a:solidFill>
            <a:srgbClr val="000000"/>
          </a:solidFill>
          <a:latin typeface="+mn-lt"/>
        </a:defRPr>
      </a:lvl7pPr>
      <a:lvl8pPr marL="3422701" indent="-226697" algn="l" rtl="0" eaLnBrk="1" fontAlgn="base" hangingPunct="1">
        <a:lnSpc>
          <a:spcPct val="115000"/>
        </a:lnSpc>
        <a:spcBef>
          <a:spcPct val="20000"/>
        </a:spcBef>
        <a:spcAft>
          <a:spcPct val="0"/>
        </a:spcAft>
        <a:buChar char="»"/>
        <a:defRPr sz="2100">
          <a:solidFill>
            <a:srgbClr val="000000"/>
          </a:solidFill>
          <a:latin typeface="+mn-lt"/>
        </a:defRPr>
      </a:lvl8pPr>
      <a:lvl9pPr marL="3879270" indent="-22669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140" rtl="0" eaLnBrk="1" latinLnBrk="0" hangingPunct="1">
        <a:defRPr sz="1900" kern="1200">
          <a:solidFill>
            <a:schemeClr val="tx1"/>
          </a:solidFill>
          <a:latin typeface="+mn-lt"/>
          <a:ea typeface="+mn-ea"/>
          <a:cs typeface="+mn-cs"/>
        </a:defRPr>
      </a:lvl1pPr>
      <a:lvl2pPr marL="456569" algn="l" defTabSz="913140" rtl="0" eaLnBrk="1" latinLnBrk="0" hangingPunct="1">
        <a:defRPr sz="1900" kern="1200">
          <a:solidFill>
            <a:schemeClr val="tx1"/>
          </a:solidFill>
          <a:latin typeface="+mn-lt"/>
          <a:ea typeface="+mn-ea"/>
          <a:cs typeface="+mn-cs"/>
        </a:defRPr>
      </a:lvl2pPr>
      <a:lvl3pPr marL="913140" algn="l" defTabSz="913140" rtl="0" eaLnBrk="1" latinLnBrk="0" hangingPunct="1">
        <a:defRPr sz="1900" kern="1200">
          <a:solidFill>
            <a:schemeClr val="tx1"/>
          </a:solidFill>
          <a:latin typeface="+mn-lt"/>
          <a:ea typeface="+mn-ea"/>
          <a:cs typeface="+mn-cs"/>
        </a:defRPr>
      </a:lvl3pPr>
      <a:lvl4pPr marL="1369719" algn="l" defTabSz="913140" rtl="0" eaLnBrk="1" latinLnBrk="0" hangingPunct="1">
        <a:defRPr sz="1900" kern="1200">
          <a:solidFill>
            <a:schemeClr val="tx1"/>
          </a:solidFill>
          <a:latin typeface="+mn-lt"/>
          <a:ea typeface="+mn-ea"/>
          <a:cs typeface="+mn-cs"/>
        </a:defRPr>
      </a:lvl4pPr>
      <a:lvl5pPr marL="1826291" algn="l" defTabSz="913140" rtl="0" eaLnBrk="1" latinLnBrk="0" hangingPunct="1">
        <a:defRPr sz="1900" kern="1200">
          <a:solidFill>
            <a:schemeClr val="tx1"/>
          </a:solidFill>
          <a:latin typeface="+mn-lt"/>
          <a:ea typeface="+mn-ea"/>
          <a:cs typeface="+mn-cs"/>
        </a:defRPr>
      </a:lvl5pPr>
      <a:lvl6pPr marL="2282860" algn="l" defTabSz="913140" rtl="0" eaLnBrk="1" latinLnBrk="0" hangingPunct="1">
        <a:defRPr sz="1900" kern="1200">
          <a:solidFill>
            <a:schemeClr val="tx1"/>
          </a:solidFill>
          <a:latin typeface="+mn-lt"/>
          <a:ea typeface="+mn-ea"/>
          <a:cs typeface="+mn-cs"/>
        </a:defRPr>
      </a:lvl6pPr>
      <a:lvl7pPr marL="2739431" algn="l" defTabSz="913140" rtl="0" eaLnBrk="1" latinLnBrk="0" hangingPunct="1">
        <a:defRPr sz="1900" kern="1200">
          <a:solidFill>
            <a:schemeClr val="tx1"/>
          </a:solidFill>
          <a:latin typeface="+mn-lt"/>
          <a:ea typeface="+mn-ea"/>
          <a:cs typeface="+mn-cs"/>
        </a:defRPr>
      </a:lvl7pPr>
      <a:lvl8pPr marL="3196000" algn="l" defTabSz="913140" rtl="0" eaLnBrk="1" latinLnBrk="0" hangingPunct="1">
        <a:defRPr sz="1900" kern="1200">
          <a:solidFill>
            <a:schemeClr val="tx1"/>
          </a:solidFill>
          <a:latin typeface="+mn-lt"/>
          <a:ea typeface="+mn-ea"/>
          <a:cs typeface="+mn-cs"/>
        </a:defRPr>
      </a:lvl8pPr>
      <a:lvl9pPr marL="3652571" algn="l" defTabSz="91314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 y="-10"/>
            <a:ext cx="9143996" cy="1377165"/>
          </a:xfrm>
          <a:prstGeom prst="rect">
            <a:avLst/>
          </a:prstGeom>
          <a:solidFill>
            <a:schemeClr val="accent4"/>
          </a:solidFill>
          <a:ln>
            <a:noFill/>
          </a:ln>
          <a:effectLst/>
        </p:spPr>
        <p:txBody>
          <a:bodyPr vert="horz" wrap="square" lIns="326416" tIns="134405" rIns="326416" bIns="1344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747"/>
          </a:xfrm>
          <a:prstGeom prst="rect">
            <a:avLst/>
          </a:prstGeom>
          <a:noFill/>
        </p:spPr>
        <p:txBody>
          <a:bodyPr wrap="square" lIns="192009" tIns="96007" rIns="192009" bIns="96007"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2797376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sldNum="0" hdr="0" dt="0"/>
  <p:txStyles>
    <p:titleStyle>
      <a:lvl1pPr marL="1143388" indent="-114338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674" algn="l" rtl="0" eaLnBrk="1" fontAlgn="base" hangingPunct="1">
        <a:spcBef>
          <a:spcPct val="0"/>
        </a:spcBef>
        <a:spcAft>
          <a:spcPct val="0"/>
        </a:spcAft>
        <a:defRPr sz="3200" b="1">
          <a:solidFill>
            <a:srgbClr val="2877C4"/>
          </a:solidFill>
          <a:latin typeface="Arial" charset="0"/>
        </a:defRPr>
      </a:lvl6pPr>
      <a:lvl7pPr marL="913350" algn="l" rtl="0" eaLnBrk="1" fontAlgn="base" hangingPunct="1">
        <a:spcBef>
          <a:spcPct val="0"/>
        </a:spcBef>
        <a:spcAft>
          <a:spcPct val="0"/>
        </a:spcAft>
        <a:defRPr sz="3200" b="1">
          <a:solidFill>
            <a:srgbClr val="2877C4"/>
          </a:solidFill>
          <a:latin typeface="Arial" charset="0"/>
        </a:defRPr>
      </a:lvl7pPr>
      <a:lvl8pPr marL="1370033" algn="l" rtl="0" eaLnBrk="1" fontAlgn="base" hangingPunct="1">
        <a:spcBef>
          <a:spcPct val="0"/>
        </a:spcBef>
        <a:spcAft>
          <a:spcPct val="0"/>
        </a:spcAft>
        <a:defRPr sz="3200" b="1">
          <a:solidFill>
            <a:srgbClr val="2877C4"/>
          </a:solidFill>
          <a:latin typeface="Arial" charset="0"/>
        </a:defRPr>
      </a:lvl8pPr>
      <a:lvl9pPr marL="1826709"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78" indent="-23667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84" indent="-36668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127" indent="-23468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458" indent="-226750" algn="l" rtl="0" eaLnBrk="1" fontAlgn="base" hangingPunct="1">
        <a:lnSpc>
          <a:spcPct val="115000"/>
        </a:lnSpc>
        <a:spcBef>
          <a:spcPct val="20000"/>
        </a:spcBef>
        <a:spcAft>
          <a:spcPct val="0"/>
        </a:spcAft>
        <a:buChar char="»"/>
        <a:defRPr sz="2100">
          <a:solidFill>
            <a:srgbClr val="000000"/>
          </a:solidFill>
          <a:latin typeface="+mn-lt"/>
        </a:defRPr>
      </a:lvl5pPr>
      <a:lvl6pPr marL="2510135" indent="-226750" algn="l" rtl="0" eaLnBrk="1" fontAlgn="base" hangingPunct="1">
        <a:lnSpc>
          <a:spcPct val="115000"/>
        </a:lnSpc>
        <a:spcBef>
          <a:spcPct val="20000"/>
        </a:spcBef>
        <a:spcAft>
          <a:spcPct val="0"/>
        </a:spcAft>
        <a:buChar char="»"/>
        <a:defRPr sz="2100">
          <a:solidFill>
            <a:srgbClr val="000000"/>
          </a:solidFill>
          <a:latin typeface="+mn-lt"/>
        </a:defRPr>
      </a:lvl6pPr>
      <a:lvl7pPr marL="2966809" indent="-226750" algn="l" rtl="0" eaLnBrk="1" fontAlgn="base" hangingPunct="1">
        <a:lnSpc>
          <a:spcPct val="115000"/>
        </a:lnSpc>
        <a:spcBef>
          <a:spcPct val="20000"/>
        </a:spcBef>
        <a:spcAft>
          <a:spcPct val="0"/>
        </a:spcAft>
        <a:buChar char="»"/>
        <a:defRPr sz="2100">
          <a:solidFill>
            <a:srgbClr val="000000"/>
          </a:solidFill>
          <a:latin typeface="+mn-lt"/>
        </a:defRPr>
      </a:lvl7pPr>
      <a:lvl8pPr marL="3423485" indent="-226750" algn="l" rtl="0" eaLnBrk="1" fontAlgn="base" hangingPunct="1">
        <a:lnSpc>
          <a:spcPct val="115000"/>
        </a:lnSpc>
        <a:spcBef>
          <a:spcPct val="20000"/>
        </a:spcBef>
        <a:spcAft>
          <a:spcPct val="0"/>
        </a:spcAft>
        <a:buChar char="»"/>
        <a:defRPr sz="2100">
          <a:solidFill>
            <a:srgbClr val="000000"/>
          </a:solidFill>
          <a:latin typeface="+mn-lt"/>
        </a:defRPr>
      </a:lvl8pPr>
      <a:lvl9pPr marL="3880159" indent="-2267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350" rtl="0" eaLnBrk="1" latinLnBrk="0" hangingPunct="1">
        <a:defRPr sz="1900" kern="1200">
          <a:solidFill>
            <a:schemeClr val="tx1"/>
          </a:solidFill>
          <a:latin typeface="+mn-lt"/>
          <a:ea typeface="+mn-ea"/>
          <a:cs typeface="+mn-cs"/>
        </a:defRPr>
      </a:lvl1pPr>
      <a:lvl2pPr marL="456674" algn="l" defTabSz="913350" rtl="0" eaLnBrk="1" latinLnBrk="0" hangingPunct="1">
        <a:defRPr sz="1900" kern="1200">
          <a:solidFill>
            <a:schemeClr val="tx1"/>
          </a:solidFill>
          <a:latin typeface="+mn-lt"/>
          <a:ea typeface="+mn-ea"/>
          <a:cs typeface="+mn-cs"/>
        </a:defRPr>
      </a:lvl2pPr>
      <a:lvl3pPr marL="913350" algn="l" defTabSz="913350" rtl="0" eaLnBrk="1" latinLnBrk="0" hangingPunct="1">
        <a:defRPr sz="1900" kern="1200">
          <a:solidFill>
            <a:schemeClr val="tx1"/>
          </a:solidFill>
          <a:latin typeface="+mn-lt"/>
          <a:ea typeface="+mn-ea"/>
          <a:cs typeface="+mn-cs"/>
        </a:defRPr>
      </a:lvl3pPr>
      <a:lvl4pPr marL="1370033" algn="l" defTabSz="913350" rtl="0" eaLnBrk="1" latinLnBrk="0" hangingPunct="1">
        <a:defRPr sz="1900" kern="1200">
          <a:solidFill>
            <a:schemeClr val="tx1"/>
          </a:solidFill>
          <a:latin typeface="+mn-lt"/>
          <a:ea typeface="+mn-ea"/>
          <a:cs typeface="+mn-cs"/>
        </a:defRPr>
      </a:lvl4pPr>
      <a:lvl5pPr marL="1826709" algn="l" defTabSz="913350" rtl="0" eaLnBrk="1" latinLnBrk="0" hangingPunct="1">
        <a:defRPr sz="1900" kern="1200">
          <a:solidFill>
            <a:schemeClr val="tx1"/>
          </a:solidFill>
          <a:latin typeface="+mn-lt"/>
          <a:ea typeface="+mn-ea"/>
          <a:cs typeface="+mn-cs"/>
        </a:defRPr>
      </a:lvl5pPr>
      <a:lvl6pPr marL="2283383" algn="l" defTabSz="913350" rtl="0" eaLnBrk="1" latinLnBrk="0" hangingPunct="1">
        <a:defRPr sz="1900" kern="1200">
          <a:solidFill>
            <a:schemeClr val="tx1"/>
          </a:solidFill>
          <a:latin typeface="+mn-lt"/>
          <a:ea typeface="+mn-ea"/>
          <a:cs typeface="+mn-cs"/>
        </a:defRPr>
      </a:lvl6pPr>
      <a:lvl7pPr marL="2740059" algn="l" defTabSz="913350" rtl="0" eaLnBrk="1" latinLnBrk="0" hangingPunct="1">
        <a:defRPr sz="1900" kern="1200">
          <a:solidFill>
            <a:schemeClr val="tx1"/>
          </a:solidFill>
          <a:latin typeface="+mn-lt"/>
          <a:ea typeface="+mn-ea"/>
          <a:cs typeface="+mn-cs"/>
        </a:defRPr>
      </a:lvl7pPr>
      <a:lvl8pPr marL="3196733" algn="l" defTabSz="913350" rtl="0" eaLnBrk="1" latinLnBrk="0" hangingPunct="1">
        <a:defRPr sz="1900" kern="1200">
          <a:solidFill>
            <a:schemeClr val="tx1"/>
          </a:solidFill>
          <a:latin typeface="+mn-lt"/>
          <a:ea typeface="+mn-ea"/>
          <a:cs typeface="+mn-cs"/>
        </a:defRPr>
      </a:lvl8pPr>
      <a:lvl9pPr marL="3653409" algn="l" defTabSz="91335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screencast-o-matic.com/watch/cFeY3gDvx1" TargetMode="External"/><Relationship Id="rId1" Type="http://schemas.openxmlformats.org/officeDocument/2006/relationships/slideLayout" Target="../slideLayouts/slideLayout24.xml"/><Relationship Id="rId4" Type="http://schemas.openxmlformats.org/officeDocument/2006/relationships/hyperlink" Target="https://vimeo.com/thepottersschool/review/151725420/987039a6c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screencast-o-matic.com/watch/cFeY3gDvx1" TargetMode="External"/><Relationship Id="rId1" Type="http://schemas.openxmlformats.org/officeDocument/2006/relationships/slideLayout" Target="../slideLayouts/slideLayout24.xml"/><Relationship Id="rId4" Type="http://schemas.openxmlformats.org/officeDocument/2006/relationships/hyperlink" Target="https://vimeo.com/thepottersschool/review/151725420/987039a6c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screencast-o-matic.com/watch/cFQ6XyqEwm" TargetMode="External"/><Relationship Id="rId1" Type="http://schemas.openxmlformats.org/officeDocument/2006/relationships/slideLayout" Target="../slideLayouts/slideLayout48.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creencast-o-matic.com/watch/cFQiDiqp9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1.xml"/><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3" Type="http://schemas.openxmlformats.org/officeDocument/2006/relationships/hyperlink" Target="https://screencast-o-matic.com/watch/cFQiDvqpRM" TargetMode="External"/><Relationship Id="rId2" Type="http://schemas.openxmlformats.org/officeDocument/2006/relationships/notesSlide" Target="../notesSlides/notesSlide62.xml"/><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screencast-o-matic.com/watch/cFQ6XCqEx2" TargetMode="External"/><Relationship Id="rId4" Type="http://schemas.openxmlformats.org/officeDocument/2006/relationships/image" Target="../media/image52.jpeg"/></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73.xml"/><Relationship Id="rId1" Type="http://schemas.openxmlformats.org/officeDocument/2006/relationships/slideLayout" Target="../slideLayouts/slideLayout61.xml"/></Relationships>
</file>

<file path=ppt/slides/_rels/slide83.xml.rels><?xml version="1.0" encoding="UTF-8" standalone="yes"?>
<Relationships xmlns="http://schemas.openxmlformats.org/package/2006/relationships"><Relationship Id="rId3" Type="http://schemas.openxmlformats.org/officeDocument/2006/relationships/hyperlink" Target="https://screencast-o-matic.com/watch/cFQiopqp82" TargetMode="External"/><Relationship Id="rId2" Type="http://schemas.openxmlformats.org/officeDocument/2006/relationships/notesSlide" Target="../notesSlides/notesSlide74.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hyperlink" Target="https://screencast-o-matic.com/watch/cqQXrhtCn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
        <p:nvSpPr>
          <p:cNvPr id="4" name="Footer Placeholder 3">
            <a:extLst>
              <a:ext uri="{FF2B5EF4-FFF2-40B4-BE49-F238E27FC236}">
                <a16:creationId xmlns:a16="http://schemas.microsoft.com/office/drawing/2014/main" id="{4CA1D75A-CD55-3E90-E9BB-EC4B1E932AF6}"/>
              </a:ext>
            </a:extLst>
          </p:cNvPr>
          <p:cNvSpPr>
            <a:spLocks noGrp="1"/>
          </p:cNvSpPr>
          <p:nvPr>
            <p:ph type="ftr" sz="quarter" idx="10"/>
          </p:nvPr>
        </p:nvSpPr>
        <p:spPr/>
        <p:txBody>
          <a:body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66" name="Group 14"/>
          <p:cNvGrpSpPr>
            <a:grpSpLocks/>
          </p:cNvGrpSpPr>
          <p:nvPr/>
        </p:nvGrpSpPr>
        <p:grpSpPr bwMode="auto">
          <a:xfrm>
            <a:off x="4876801" y="2438409"/>
            <a:ext cx="4114800" cy="3722688"/>
            <a:chOff x="3168" y="1776"/>
            <a:chExt cx="2592" cy="2345"/>
          </a:xfrm>
        </p:grpSpPr>
        <p:grpSp>
          <p:nvGrpSpPr>
            <p:cNvPr id="23564" name="Group 12"/>
            <p:cNvGrpSpPr>
              <a:grpSpLocks/>
            </p:cNvGrpSpPr>
            <p:nvPr/>
          </p:nvGrpSpPr>
          <p:grpSpPr bwMode="auto">
            <a:xfrm>
              <a:off x="3168" y="1776"/>
              <a:ext cx="2496" cy="2345"/>
              <a:chOff x="3264" y="1392"/>
              <a:chExt cx="2496" cy="2345"/>
            </a:xfrm>
          </p:grpSpPr>
          <p:pic>
            <p:nvPicPr>
              <p:cNvPr id="23562" name="Picture 10" descr="0132525763_A421b"/>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2218" r="12218" b="4683"/>
              <a:stretch>
                <a:fillRect/>
              </a:stretch>
            </p:blipFill>
            <p:spPr bwMode="auto">
              <a:xfrm>
                <a:off x="3266" y="1392"/>
                <a:ext cx="2494" cy="2345"/>
              </a:xfrm>
              <a:prstGeom prst="rect">
                <a:avLst/>
              </a:prstGeom>
              <a:noFill/>
              <a:extLst>
                <a:ext uri="{909E8E84-426E-40DD-AFC4-6F175D3DCCD1}">
                  <a14:hiddenFill xmlns:a14="http://schemas.microsoft.com/office/drawing/2010/main">
                    <a:solidFill>
                      <a:srgbClr val="FFFFFF"/>
                    </a:solidFill>
                  </a14:hiddenFill>
                </a:ext>
              </a:extLst>
            </p:spPr>
          </p:pic>
          <p:sp>
            <p:nvSpPr>
              <p:cNvPr id="23563" name="Oval 11"/>
              <p:cNvSpPr>
                <a:spLocks noChangeArrowheads="1"/>
              </p:cNvSpPr>
              <p:nvPr/>
            </p:nvSpPr>
            <p:spPr bwMode="auto">
              <a:xfrm>
                <a:off x="3264" y="1392"/>
                <a:ext cx="288" cy="288"/>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65" name="Text Box 13"/>
            <p:cNvSpPr txBox="1">
              <a:spLocks noChangeArrowheads="1"/>
            </p:cNvSpPr>
            <p:nvPr/>
          </p:nvSpPr>
          <p:spPr bwMode="auto">
            <a:xfrm>
              <a:off x="4944" y="2400"/>
              <a:ext cx="816" cy="3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Bromine molecule</a:t>
              </a:r>
            </a:p>
          </p:txBody>
        </p:sp>
      </p:grpSp>
      <p:sp>
        <p:nvSpPr>
          <p:cNvPr id="23557" name="Text Box 5"/>
          <p:cNvSpPr txBox="1">
            <a:spLocks noChangeArrowheads="1"/>
          </p:cNvSpPr>
          <p:nvPr/>
        </p:nvSpPr>
        <p:spPr bwMode="auto">
          <a:xfrm>
            <a:off x="152407" y="762001"/>
            <a:ext cx="8839200" cy="18234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08050">
              <a:defRPr sz="2400">
                <a:solidFill>
                  <a:schemeClr val="tx1"/>
                </a:solidFill>
                <a:latin typeface="Arial" panose="020B0604020202020204" pitchFamily="34" charset="0"/>
                <a:ea typeface="ＭＳ Ｐゴシック" panose="020B0600070205080204" pitchFamily="34" charset="-128"/>
              </a:defRPr>
            </a:lvl2pPr>
            <a:lvl3pPr marL="102235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500" dirty="0"/>
              <a:t>Gases take the shape and volume of whatever container, room, or space they occupy. </a:t>
            </a:r>
          </a:p>
          <a:p>
            <a:pPr>
              <a:spcBef>
                <a:spcPct val="50000"/>
              </a:spcBef>
            </a:pPr>
            <a:r>
              <a:rPr lang="en-US" altLang="en-US" sz="2500" dirty="0"/>
              <a:t>The particles change direction only when they rebound from </a:t>
            </a:r>
            <a:r>
              <a:rPr lang="en-US" altLang="en-US" sz="2500" dirty="0">
                <a:solidFill>
                  <a:srgbClr val="00B050"/>
                </a:solidFill>
              </a:rPr>
              <a:t>collisions</a:t>
            </a:r>
            <a:r>
              <a:rPr lang="en-US" altLang="en-US" sz="2500" dirty="0"/>
              <a:t>.</a:t>
            </a:r>
            <a:r>
              <a:rPr lang="en-US" altLang="en-US" dirty="0"/>
              <a:t>		</a:t>
            </a:r>
          </a:p>
        </p:txBody>
      </p:sp>
      <p:sp>
        <p:nvSpPr>
          <p:cNvPr id="2" name="Footer Placeholder 1"/>
          <p:cNvSpPr>
            <a:spLocks noGrp="1"/>
          </p:cNvSpPr>
          <p:nvPr>
            <p:ph type="ftr" sz="quarter" idx="10"/>
          </p:nvPr>
        </p:nvSpPr>
        <p:spPr/>
        <p:txBody>
          <a:bodyPr/>
          <a:lstStyle/>
          <a:p>
            <a:r>
              <a:rPr lang="en-US" altLang="en-US"/>
              <a:t>Chapter 13 States of Matter</a:t>
            </a:r>
          </a:p>
        </p:txBody>
      </p:sp>
      <p:sp>
        <p:nvSpPr>
          <p:cNvPr id="11" name="Rectangle 3"/>
          <p:cNvSpPr>
            <a:spLocks noGrp="1" noChangeArrowheads="1"/>
          </p:cNvSpPr>
          <p:nvPr>
            <p:ph type="title"/>
          </p:nvPr>
        </p:nvSpPr>
        <p:spPr>
          <a:xfrm>
            <a:off x="990600" y="0"/>
            <a:ext cx="7010400" cy="762000"/>
          </a:xfrm>
          <a:noFill/>
          <a:ln/>
        </p:spPr>
        <p:txBody>
          <a:bodyPr/>
          <a:lstStyle/>
          <a:p>
            <a:pPr algn="ctr"/>
            <a:r>
              <a:rPr lang="en-US" altLang="en-US" sz="3600" dirty="0">
                <a:solidFill>
                  <a:srgbClr val="0070C0"/>
                </a:solidFill>
              </a:rPr>
              <a:t>Kinetic Theory – Model of a Gas</a:t>
            </a:r>
          </a:p>
        </p:txBody>
      </p:sp>
      <p:sp>
        <p:nvSpPr>
          <p:cNvPr id="4" name="Rectangle 3"/>
          <p:cNvSpPr/>
          <p:nvPr/>
        </p:nvSpPr>
        <p:spPr>
          <a:xfrm>
            <a:off x="152400" y="2711951"/>
            <a:ext cx="4953000" cy="3362374"/>
          </a:xfrm>
          <a:prstGeom prst="rect">
            <a:avLst/>
          </a:prstGeom>
        </p:spPr>
        <p:txBody>
          <a:bodyPr wrap="square" lIns="91355" tIns="45678" rIns="91355" bIns="45678">
            <a:spAutoFit/>
          </a:bodyPr>
          <a:lstStyle/>
          <a:p>
            <a:pPr>
              <a:spcBef>
                <a:spcPct val="50000"/>
              </a:spcBef>
            </a:pPr>
            <a:r>
              <a:rPr lang="en-US" altLang="en-US" sz="2500" dirty="0"/>
              <a:t>If no particles are present, </a:t>
            </a:r>
            <a:r>
              <a:rPr lang="en-US" altLang="en-US" sz="2500" dirty="0">
                <a:solidFill>
                  <a:srgbClr val="7030A0"/>
                </a:solidFill>
              </a:rPr>
              <a:t>no collisions</a:t>
            </a:r>
            <a:r>
              <a:rPr lang="en-US" altLang="en-US" sz="2500" dirty="0"/>
              <a:t> can occur, meaning there is </a:t>
            </a:r>
            <a:r>
              <a:rPr lang="en-US" altLang="en-US" sz="2500" dirty="0">
                <a:solidFill>
                  <a:srgbClr val="7030A0"/>
                </a:solidFill>
              </a:rPr>
              <a:t>no pressure</a:t>
            </a:r>
            <a:r>
              <a:rPr lang="en-US" altLang="en-US" sz="2500" dirty="0"/>
              <a:t>. An empty space with no particles and no pressure is called a </a:t>
            </a:r>
            <a:r>
              <a:rPr lang="en-US" altLang="en-US" sz="2500" b="1" dirty="0">
                <a:solidFill>
                  <a:srgbClr val="0070C0"/>
                </a:solidFill>
              </a:rPr>
              <a:t>vacuum</a:t>
            </a:r>
            <a:r>
              <a:rPr lang="en-US" altLang="en-US" sz="2500" dirty="0"/>
              <a:t>. </a:t>
            </a:r>
          </a:p>
          <a:p>
            <a:pPr>
              <a:spcBef>
                <a:spcPct val="50000"/>
              </a:spcBef>
            </a:pPr>
            <a:r>
              <a:rPr lang="en-US" altLang="en-US" sz="2500" dirty="0"/>
              <a:t>The collisions of atoms and molecules in air with objects results in </a:t>
            </a:r>
            <a:r>
              <a:rPr lang="en-US" altLang="en-US" sz="2500" b="1" dirty="0">
                <a:solidFill>
                  <a:srgbClr val="FF0000"/>
                </a:solidFill>
              </a:rPr>
              <a:t>atmospheric pressure</a:t>
            </a:r>
            <a:r>
              <a:rPr lang="en-US" altLang="en-US" sz="2500" dirty="0"/>
              <a:t>.</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fade">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fade">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fade">
                                      <p:cBhvr>
                                        <p:cTn id="17" dur="500"/>
                                        <p:tgtEl>
                                          <p:spTgt spid="235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457199" y="1073491"/>
            <a:ext cx="8382001" cy="44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08050">
              <a:defRPr sz="2400">
                <a:solidFill>
                  <a:schemeClr val="tx1"/>
                </a:solidFill>
                <a:latin typeface="Arial" panose="020B0604020202020204" pitchFamily="34" charset="0"/>
                <a:ea typeface="ＭＳ Ｐゴシック" panose="020B0600070205080204" pitchFamily="34" charset="-128"/>
              </a:defRPr>
            </a:lvl2pPr>
            <a:lvl3pPr marL="102235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3600" dirty="0">
                <a:solidFill>
                  <a:srgbClr val="FF0000"/>
                </a:solidFill>
              </a:rPr>
              <a:t>REALITY</a:t>
            </a:r>
            <a:r>
              <a:rPr lang="en-US" sz="3600" dirty="0"/>
              <a:t>:  Deviations in the gas laws</a:t>
            </a:r>
            <a:endParaRPr lang="en-US" dirty="0"/>
          </a:p>
          <a:p>
            <a:pPr marL="575735" indent="-456779">
              <a:spcBef>
                <a:spcPts val="1200"/>
              </a:spcBef>
            </a:pPr>
            <a:r>
              <a:rPr lang="en-US" sz="2700" dirty="0">
                <a:solidFill>
                  <a:srgbClr val="0070C0"/>
                </a:solidFill>
              </a:rPr>
              <a:t>a. 	This model is not perfect especially under conditions of low temperature &amp; high pressure.</a:t>
            </a:r>
          </a:p>
          <a:p>
            <a:pPr marL="575735" indent="-456779">
              <a:spcBef>
                <a:spcPts val="1200"/>
              </a:spcBef>
            </a:pPr>
            <a:r>
              <a:rPr lang="en-US" sz="2700" dirty="0">
                <a:solidFill>
                  <a:srgbClr val="00B050"/>
                </a:solidFill>
              </a:rPr>
              <a:t>b. 	Particles do have some volume. </a:t>
            </a:r>
          </a:p>
          <a:p>
            <a:pPr marL="575735" indent="-456779">
              <a:spcBef>
                <a:spcPts val="1200"/>
              </a:spcBef>
            </a:pPr>
            <a:r>
              <a:rPr lang="en-US" sz="2700" dirty="0">
                <a:solidFill>
                  <a:srgbClr val="7030A0"/>
                </a:solidFill>
              </a:rPr>
              <a:t>c. 	Particles do have some attractive forces toward each other (Van der Waals forces).</a:t>
            </a:r>
          </a:p>
          <a:p>
            <a:pPr>
              <a:spcBef>
                <a:spcPct val="50000"/>
              </a:spcBef>
            </a:pPr>
            <a:endParaRPr lang="en-US" altLang="en-US" dirty="0"/>
          </a:p>
          <a:p>
            <a:pPr>
              <a:lnSpc>
                <a:spcPct val="115000"/>
              </a:lnSpc>
              <a:spcBef>
                <a:spcPct val="50000"/>
              </a:spcBef>
            </a:pPr>
            <a:endParaRPr lang="en-US" altLang="en-US" sz="2700" dirty="0"/>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7" name="Rectangle 3"/>
          <p:cNvSpPr>
            <a:spLocks noGrp="1" noChangeArrowheads="1"/>
          </p:cNvSpPr>
          <p:nvPr>
            <p:ph type="title"/>
          </p:nvPr>
        </p:nvSpPr>
        <p:spPr>
          <a:xfrm>
            <a:off x="990600" y="0"/>
            <a:ext cx="7010400" cy="762000"/>
          </a:xfrm>
          <a:noFill/>
          <a:ln/>
        </p:spPr>
        <p:txBody>
          <a:bodyPr/>
          <a:lstStyle/>
          <a:p>
            <a:pPr algn="ctr"/>
            <a:r>
              <a:rPr lang="en-US" altLang="en-US" sz="3600" dirty="0">
                <a:solidFill>
                  <a:srgbClr val="0070C0"/>
                </a:solidFill>
              </a:rPr>
              <a:t>Kinetic Theory – Model of a Gas</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95400" y="4436555"/>
            <a:ext cx="5334000" cy="234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strips(downRight)">
                                      <p:cBhvr>
                                        <p:cTn id="7" dur="5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strips(downRight)">
                                      <p:cBhvr>
                                        <p:cTn id="12" dur="5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strips(downRight)">
                                      <p:cBhvr>
                                        <p:cTn id="17" dur="500"/>
                                        <p:tgtEl>
                                          <p:spTgt spid="204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strips(downRight)">
                                      <p:cBhvr>
                                        <p:cTn id="22" dur="500"/>
                                        <p:tgtEl>
                                          <p:spTgt spid="204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left)">
                                      <p:cBhvr>
                                        <p:cTn id="27" dur="5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 y="1377153"/>
            <a:ext cx="4343398" cy="5480848"/>
          </a:xfrm>
        </p:spPr>
        <p:txBody>
          <a:bodyPr lIns="182713" tIns="91355" bIns="91355">
            <a:normAutofit/>
          </a:bodyPr>
          <a:lstStyle/>
          <a:p>
            <a:pPr lvl="0"/>
            <a:r>
              <a:rPr lang="en-US" sz="3200" b="1" dirty="0">
                <a:solidFill>
                  <a:srgbClr val="00B050"/>
                </a:solidFill>
              </a:rPr>
              <a:t>The force exerted by the particles of a gas </a:t>
            </a:r>
            <a:r>
              <a:rPr lang="en-US" sz="3200" b="1" dirty="0">
                <a:solidFill>
                  <a:srgbClr val="FF0000"/>
                </a:solidFill>
              </a:rPr>
              <a:t>colliding</a:t>
            </a:r>
            <a:r>
              <a:rPr lang="en-US" sz="3200" b="1" dirty="0">
                <a:solidFill>
                  <a:srgbClr val="00B050"/>
                </a:solidFill>
              </a:rPr>
              <a:t> with the surface of an object.</a:t>
            </a:r>
          </a:p>
        </p:txBody>
      </p:sp>
      <p:sp>
        <p:nvSpPr>
          <p:cNvPr id="2" name="Title 1"/>
          <p:cNvSpPr>
            <a:spLocks noGrp="1"/>
          </p:cNvSpPr>
          <p:nvPr>
            <p:ph type="title"/>
          </p:nvPr>
        </p:nvSpPr>
        <p:spPr>
          <a:xfrm>
            <a:off x="6" y="0"/>
            <a:ext cx="9143994" cy="1371600"/>
          </a:xfrm>
        </p:spPr>
        <p:txBody>
          <a:bodyPr/>
          <a:lstStyle/>
          <a:p>
            <a:pPr marL="0" indent="0"/>
            <a:r>
              <a:rPr lang="en-US" sz="5500" dirty="0">
                <a:solidFill>
                  <a:srgbClr val="FFFF00"/>
                </a:solidFill>
              </a:rPr>
              <a:t>Gas Pressure</a:t>
            </a:r>
          </a:p>
        </p:txBody>
      </p:sp>
      <p:pic>
        <p:nvPicPr>
          <p:cNvPr id="30" name="Picture 2" descr="File:Pressure exerted by collisions.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39" t="12470" r="8415" b="5406"/>
          <a:stretch/>
        </p:blipFill>
        <p:spPr bwMode="auto">
          <a:xfrm>
            <a:off x="4495801" y="1445001"/>
            <a:ext cx="4592380" cy="53368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le:Barome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49" y="3729049"/>
            <a:ext cx="4070350" cy="305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 y="1377153"/>
            <a:ext cx="5597803" cy="5480848"/>
          </a:xfrm>
        </p:spPr>
        <p:txBody>
          <a:bodyPr lIns="182713" tIns="91355" bIns="91355">
            <a:normAutofit/>
          </a:bodyPr>
          <a:lstStyle/>
          <a:p>
            <a:pPr marL="1586" lvl="1" indent="0">
              <a:buNone/>
            </a:pPr>
            <a:r>
              <a:rPr lang="en-US" sz="3200" dirty="0">
                <a:solidFill>
                  <a:srgbClr val="FF0000"/>
                </a:solidFill>
              </a:rPr>
              <a:t>Higher KE</a:t>
            </a:r>
            <a:r>
              <a:rPr lang="en-US" sz="3200" dirty="0"/>
              <a:t>       </a:t>
            </a:r>
            <a:r>
              <a:rPr lang="en-US" sz="3200" dirty="0">
                <a:solidFill>
                  <a:srgbClr val="00B050"/>
                </a:solidFill>
              </a:rPr>
              <a:t>greater collision force</a:t>
            </a:r>
            <a:r>
              <a:rPr lang="en-US" sz="3200" dirty="0"/>
              <a:t>       higher pressure</a:t>
            </a:r>
          </a:p>
          <a:p>
            <a:pPr marL="1586" lvl="1" indent="0">
              <a:spcBef>
                <a:spcPts val="1800"/>
              </a:spcBef>
              <a:buNone/>
            </a:pPr>
            <a:r>
              <a:rPr lang="en-US" sz="3200" dirty="0">
                <a:solidFill>
                  <a:srgbClr val="FF0000"/>
                </a:solidFill>
              </a:rPr>
              <a:t>More collisions</a:t>
            </a:r>
            <a:r>
              <a:rPr lang="en-US" sz="3200" dirty="0"/>
              <a:t>        </a:t>
            </a:r>
            <a:r>
              <a:rPr lang="en-US" sz="3200" dirty="0">
                <a:solidFill>
                  <a:srgbClr val="00B050"/>
                </a:solidFill>
              </a:rPr>
              <a:t>greater collision force</a:t>
            </a:r>
            <a:r>
              <a:rPr lang="en-US" sz="3200" dirty="0"/>
              <a:t>        higher pressure</a:t>
            </a:r>
          </a:p>
        </p:txBody>
      </p:sp>
      <p:sp>
        <p:nvSpPr>
          <p:cNvPr id="2" name="Title 1"/>
          <p:cNvSpPr>
            <a:spLocks noGrp="1"/>
          </p:cNvSpPr>
          <p:nvPr>
            <p:ph type="title"/>
          </p:nvPr>
        </p:nvSpPr>
        <p:spPr>
          <a:xfrm>
            <a:off x="6" y="0"/>
            <a:ext cx="9143994" cy="1371600"/>
          </a:xfrm>
        </p:spPr>
        <p:txBody>
          <a:bodyPr/>
          <a:lstStyle/>
          <a:p>
            <a:pPr marL="0" indent="0"/>
            <a:r>
              <a:rPr lang="en-US" sz="5500" dirty="0">
                <a:solidFill>
                  <a:srgbClr val="FFFF00"/>
                </a:solidFill>
              </a:rPr>
              <a:t>Pressure</a:t>
            </a:r>
          </a:p>
        </p:txBody>
      </p:sp>
      <p:pic>
        <p:nvPicPr>
          <p:cNvPr id="6146" name="Picture 2" descr="File:Pressure diagra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4" t="18444" r="4779" b="4323"/>
          <a:stretch/>
        </p:blipFill>
        <p:spPr bwMode="auto">
          <a:xfrm>
            <a:off x="5486400" y="1375976"/>
            <a:ext cx="3546197" cy="5482033"/>
          </a:xfrm>
          <a:prstGeom prst="rect">
            <a:avLst/>
          </a:prstGeom>
          <a:noFill/>
          <a:extLst>
            <a:ext uri="{909E8E84-426E-40DD-AFC4-6F175D3DCCD1}">
              <a14:hiddenFill xmlns:a14="http://schemas.microsoft.com/office/drawing/2010/main">
                <a:solidFill>
                  <a:srgbClr val="FFFFFF"/>
                </a:solidFill>
              </a14:hiddenFill>
            </a:ext>
          </a:extLst>
        </p:spPr>
      </p:pic>
      <p:sp>
        <p:nvSpPr>
          <p:cNvPr id="33" name="Right Arrow 32"/>
          <p:cNvSpPr/>
          <p:nvPr/>
        </p:nvSpPr>
        <p:spPr bwMode="auto">
          <a:xfrm>
            <a:off x="2209800" y="1524490"/>
            <a:ext cx="490118" cy="380510"/>
          </a:xfrm>
          <a:prstGeom prst="rightArrow">
            <a:avLst/>
          </a:prstGeom>
          <a:solidFill>
            <a:schemeClr val="accent1"/>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4" name="Right Arrow 33"/>
          <p:cNvSpPr/>
          <p:nvPr/>
        </p:nvSpPr>
        <p:spPr bwMode="auto">
          <a:xfrm>
            <a:off x="2862682" y="3733800"/>
            <a:ext cx="490118" cy="380510"/>
          </a:xfrm>
          <a:prstGeom prst="rightArrow">
            <a:avLst/>
          </a:prstGeom>
          <a:solidFill>
            <a:schemeClr val="accent1"/>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 name="Right Arrow 10"/>
          <p:cNvSpPr/>
          <p:nvPr/>
        </p:nvSpPr>
        <p:spPr bwMode="auto">
          <a:xfrm>
            <a:off x="3048001" y="3276600"/>
            <a:ext cx="490118" cy="380510"/>
          </a:xfrm>
          <a:prstGeom prst="rightArrow">
            <a:avLst/>
          </a:prstGeom>
          <a:solidFill>
            <a:schemeClr val="accent1"/>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 name="Right Arrow 11"/>
          <p:cNvSpPr/>
          <p:nvPr/>
        </p:nvSpPr>
        <p:spPr bwMode="auto">
          <a:xfrm>
            <a:off x="2786482" y="2057400"/>
            <a:ext cx="490118" cy="380510"/>
          </a:xfrm>
          <a:prstGeom prst="rightArrow">
            <a:avLst/>
          </a:prstGeom>
          <a:solidFill>
            <a:schemeClr val="accent1"/>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pPr>
            <a:endParaRPr lang="en-US" sz="6700" dirty="0">
              <a:solidFill>
                <a:srgbClr val="000000"/>
              </a:solidFill>
              <a:latin typeface="Arial" charset="0"/>
              <a:ea typeface="+mn-ea"/>
            </a:endParaRPr>
          </a:p>
        </p:txBody>
      </p:sp>
      <p:pic>
        <p:nvPicPr>
          <p:cNvPr id="9" name="Picture 8"/>
          <p:cNvPicPr>
            <a:picLocks noChangeAspect="1"/>
          </p:cNvPicPr>
          <p:nvPr/>
        </p:nvPicPr>
        <p:blipFill>
          <a:blip r:embed="rId4"/>
          <a:stretch>
            <a:fillRect/>
          </a:stretch>
        </p:blipFill>
        <p:spPr>
          <a:xfrm>
            <a:off x="2454866" y="4182099"/>
            <a:ext cx="2539505" cy="2684378"/>
          </a:xfrm>
          <a:prstGeom prst="rect">
            <a:avLst/>
          </a:prstGeom>
        </p:spPr>
      </p:pic>
    </p:spTree>
    <p:extLst>
      <p:ext uri="{BB962C8B-B14F-4D97-AF65-F5344CB8AC3E}">
        <p14:creationId xmlns:p14="http://schemas.microsoft.com/office/powerpoint/2010/main" val="7369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51" t="4560"/>
          <a:stretch/>
        </p:blipFill>
        <p:spPr>
          <a:xfrm>
            <a:off x="76205" y="152409"/>
            <a:ext cx="4683126" cy="6545263"/>
          </a:xfrm>
          <a:prstGeom prst="rect">
            <a:avLst/>
          </a:prstGeom>
        </p:spPr>
      </p:pic>
      <p:sp>
        <p:nvSpPr>
          <p:cNvPr id="2" name="AutoShape 2" descr="https://photos-5.dropbox.com/t/2/AAA6mSb0THQSFL7qkkZEcUZ6ddiQ8-76W0n6fFvkzP8Zgg/12/113134184/jpeg/256x256/1/_/1/2/Photo%20Apr%2026%2C%201%2037%2050%20PM.jpg/EPyprVcYmDYgAigC/yHS8XyZQor-bb_LY51XfeNQqyvmtDbV69SapNpTF3aM?size_mode=3&amp;size=2048x1536"/>
          <p:cNvSpPr>
            <a:spLocks noChangeAspect="1" noChangeArrowheads="1"/>
          </p:cNvSpPr>
          <p:nvPr/>
        </p:nvSpPr>
        <p:spPr bwMode="auto">
          <a:xfrm>
            <a:off x="155574" y="-144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5" tIns="45678" rIns="91355" bIns="45678" numCol="1" anchor="t" anchorCtr="0" compatLnSpc="1">
            <a:prstTxWarp prst="textNoShape">
              <a:avLst/>
            </a:prstTxWarp>
          </a:bodyPr>
          <a:lstStyle/>
          <a:p>
            <a:endParaRPr lang="en-US"/>
          </a:p>
        </p:txBody>
      </p:sp>
      <p:sp>
        <p:nvSpPr>
          <p:cNvPr id="4" name="AutoShape 5" descr="https://photos-1.dropbox.com/t/2/AACcXzBDr5kEs6GLl_pLt1rEucPmMvLUDwtaTkPJYdMMWA/12/113134184/jpeg/256x256/1/_/1/2/Photo%20Apr%2026%2C%201%2037%2044%20PM.jpg/EPyprVcYmDYgAigC/vVHveRavjKll7N8-iapqhxrNU9nqyK4yqUGiSOnCT-Q?size_mode=3&amp;size=2048x1536"/>
          <p:cNvSpPr>
            <a:spLocks noChangeAspect="1" noChangeArrowheads="1"/>
          </p:cNvSpPr>
          <p:nvPr/>
        </p:nvSpPr>
        <p:spPr bwMode="auto">
          <a:xfrm>
            <a:off x="307974"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55" tIns="45678" rIns="91355" bIns="45678"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59331" y="-33868"/>
            <a:ext cx="4384675" cy="6858000"/>
          </a:xfrm>
          <a:prstGeom prst="rect">
            <a:avLst/>
          </a:prstGeom>
        </p:spPr>
      </p:pic>
      <p:sp>
        <p:nvSpPr>
          <p:cNvPr id="7" name="Rectangle 3"/>
          <p:cNvSpPr>
            <a:spLocks noGrp="1" noChangeArrowheads="1"/>
          </p:cNvSpPr>
          <p:nvPr>
            <p:ph type="title"/>
          </p:nvPr>
        </p:nvSpPr>
        <p:spPr>
          <a:xfrm>
            <a:off x="3505207" y="160338"/>
            <a:ext cx="3124200" cy="762000"/>
          </a:xfrm>
          <a:solidFill>
            <a:srgbClr val="FFFF00"/>
          </a:solidFill>
          <a:ln/>
        </p:spPr>
        <p:txBody>
          <a:bodyPr/>
          <a:lstStyle/>
          <a:p>
            <a:pPr algn="ctr"/>
            <a:r>
              <a:rPr lang="en-US" altLang="en-US" sz="3600" dirty="0">
                <a:solidFill>
                  <a:srgbClr val="FF0000"/>
                </a:solidFill>
              </a:rPr>
              <a:t>Nailed Again!</a:t>
            </a:r>
          </a:p>
        </p:txBody>
      </p:sp>
      <p:sp>
        <p:nvSpPr>
          <p:cNvPr id="6" name="Oval 5"/>
          <p:cNvSpPr/>
          <p:nvPr/>
        </p:nvSpPr>
        <p:spPr bwMode="auto">
          <a:xfrm>
            <a:off x="6248408" y="1981200"/>
            <a:ext cx="1447799" cy="2057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355" tIns="45678" rIns="91355" bIns="45678" numCol="1" spcCol="0" rtlCol="0" anchor="t" anchorCtr="0" compatLnSpc="1">
            <a:prstTxWarp prst="textNoShape">
              <a:avLst/>
            </a:prstTxWarp>
          </a:bodyPr>
          <a:lstStyle/>
          <a:p>
            <a:pPr defTabSz="913560"/>
            <a:endParaRPr lang="en-US"/>
          </a:p>
        </p:txBody>
      </p:sp>
      <p:sp>
        <p:nvSpPr>
          <p:cNvPr id="8" name="TextBox 7"/>
          <p:cNvSpPr txBox="1"/>
          <p:nvPr/>
        </p:nvSpPr>
        <p:spPr>
          <a:xfrm>
            <a:off x="5543551" y="4543443"/>
            <a:ext cx="3581399" cy="1338743"/>
          </a:xfrm>
          <a:prstGeom prst="rect">
            <a:avLst/>
          </a:prstGeom>
          <a:solidFill>
            <a:schemeClr val="accent6">
              <a:lumMod val="20000"/>
              <a:lumOff val="80000"/>
            </a:schemeClr>
          </a:solidFill>
        </p:spPr>
        <p:txBody>
          <a:bodyPr wrap="square" lIns="91355" tIns="45678" rIns="91355" bIns="45678" rtlCol="0">
            <a:spAutoFit/>
          </a:bodyPr>
          <a:lstStyle/>
          <a:p>
            <a:r>
              <a:rPr lang="en-US" dirty="0"/>
              <a:t>This guy surely got the “point” … he was deeply “impressed”.</a:t>
            </a:r>
          </a:p>
        </p:txBody>
      </p:sp>
      <p:sp>
        <p:nvSpPr>
          <p:cNvPr id="9" name="Rectangle 8"/>
          <p:cNvSpPr/>
          <p:nvPr/>
        </p:nvSpPr>
        <p:spPr>
          <a:xfrm>
            <a:off x="1600200" y="4370735"/>
            <a:ext cx="38010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FF00"/>
                </a:solidFill>
                <a:effectLst>
                  <a:outerShdw blurRad="50800" dist="39000" dir="5460000" algn="tl">
                    <a:srgbClr val="000000">
                      <a:alpha val="38000"/>
                    </a:srgbClr>
                  </a:outerShdw>
                </a:effectLst>
              </a:rPr>
              <a:t>Force/Area</a:t>
            </a:r>
          </a:p>
        </p:txBody>
      </p:sp>
    </p:spTree>
    <p:extLst>
      <p:ext uri="{BB962C8B-B14F-4D97-AF65-F5344CB8AC3E}">
        <p14:creationId xmlns:p14="http://schemas.microsoft.com/office/powerpoint/2010/main" val="34077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6250" fill="hold"/>
                                        <p:tgtEl>
                                          <p:spTgt spid="3"/>
                                        </p:tgtEl>
                                        <p:attrNameLst>
                                          <p:attrName>ppt_w</p:attrName>
                                        </p:attrNameLst>
                                      </p:cBhvr>
                                      <p:tavLst>
                                        <p:tav tm="0">
                                          <p:val>
                                            <p:fltVal val="0"/>
                                          </p:val>
                                        </p:tav>
                                        <p:tav tm="100000">
                                          <p:val>
                                            <p:strVal val="#ppt_w"/>
                                          </p:val>
                                        </p:tav>
                                      </p:tavLst>
                                    </p:anim>
                                    <p:anim calcmode="lin" valueType="num">
                                      <p:cBhvr>
                                        <p:cTn id="8" dur="6250" fill="hold"/>
                                        <p:tgtEl>
                                          <p:spTgt spid="3"/>
                                        </p:tgtEl>
                                        <p:attrNameLst>
                                          <p:attrName>ppt_h</p:attrName>
                                        </p:attrNameLst>
                                      </p:cBhvr>
                                      <p:tavLst>
                                        <p:tav tm="0">
                                          <p:val>
                                            <p:fltVal val="0"/>
                                          </p:val>
                                        </p:tav>
                                        <p:tav tm="100000">
                                          <p:val>
                                            <p:strVal val="#ppt_h"/>
                                          </p:val>
                                        </p:tav>
                                      </p:tavLst>
                                    </p:anim>
                                    <p:animEffect transition="in" filter="fade">
                                      <p:cBhvr>
                                        <p:cTn id="9" dur="6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6250" fill="hold"/>
                                        <p:tgtEl>
                                          <p:spTgt spid="5"/>
                                        </p:tgtEl>
                                        <p:attrNameLst>
                                          <p:attrName>ppt_w</p:attrName>
                                        </p:attrNameLst>
                                      </p:cBhvr>
                                      <p:tavLst>
                                        <p:tav tm="0">
                                          <p:val>
                                            <p:fltVal val="0"/>
                                          </p:val>
                                        </p:tav>
                                        <p:tav tm="100000">
                                          <p:val>
                                            <p:strVal val="#ppt_w"/>
                                          </p:val>
                                        </p:tav>
                                      </p:tavLst>
                                    </p:anim>
                                    <p:anim calcmode="lin" valueType="num">
                                      <p:cBhvr>
                                        <p:cTn id="20" dur="6250" fill="hold"/>
                                        <p:tgtEl>
                                          <p:spTgt spid="5"/>
                                        </p:tgtEl>
                                        <p:attrNameLst>
                                          <p:attrName>ppt_h</p:attrName>
                                        </p:attrNameLst>
                                      </p:cBhvr>
                                      <p:tavLst>
                                        <p:tav tm="0">
                                          <p:val>
                                            <p:fltVal val="0"/>
                                          </p:val>
                                        </p:tav>
                                        <p:tav tm="100000">
                                          <p:val>
                                            <p:strVal val="#ppt_h"/>
                                          </p:val>
                                        </p:tav>
                                      </p:tavLst>
                                    </p:anim>
                                    <p:animEffect transition="in" filter="fade">
                                      <p:cBhvr>
                                        <p:cTn id="21" dur="6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457206" y="38100"/>
            <a:ext cx="8229601" cy="1143000"/>
          </a:xfrm>
        </p:spPr>
        <p:txBody>
          <a:bodyPr/>
          <a:lstStyle/>
          <a:p>
            <a:pPr eaLnBrk="1" hangingPunct="1"/>
            <a:r>
              <a:rPr lang="en-US" dirty="0"/>
              <a:t>Atmospheric Pressure</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5" t="4130" r="3254"/>
          <a:stretch/>
        </p:blipFill>
        <p:spPr bwMode="auto">
          <a:xfrm>
            <a:off x="6019800" y="1143000"/>
            <a:ext cx="2743200" cy="39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txBox="1">
            <a:spLocks noChangeArrowheads="1"/>
          </p:cNvSpPr>
          <p:nvPr/>
        </p:nvSpPr>
        <p:spPr bwMode="auto">
          <a:xfrm>
            <a:off x="3352800" y="1710975"/>
            <a:ext cx="243839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US" kern="0" dirty="0">
                <a:solidFill>
                  <a:srgbClr val="00B050"/>
                </a:solidFill>
              </a:rPr>
              <a:t>The pressure exerted on all objects.</a:t>
            </a:r>
          </a:p>
          <a:p>
            <a:pPr marL="0" indent="0" algn="ctr" eaLnBrk="1" hangingPunct="1">
              <a:buFontTx/>
              <a:buNone/>
              <a:defRPr/>
            </a:pPr>
            <a:r>
              <a:rPr lang="en-US" kern="0" dirty="0">
                <a:solidFill>
                  <a:srgbClr val="00B050"/>
                </a:solidFill>
              </a:rPr>
              <a:t>[</a:t>
            </a:r>
            <a:r>
              <a:rPr lang="en-US" i="1" kern="0" dirty="0">
                <a:solidFill>
                  <a:srgbClr val="FF0000"/>
                </a:solidFill>
                <a:latin typeface="Times New Roman" panose="02020603050405020304" pitchFamily="18" charset="0"/>
                <a:cs typeface="Times New Roman" panose="02020603050405020304" pitchFamily="18" charset="0"/>
              </a:rPr>
              <a:t>force/area</a:t>
            </a:r>
            <a:r>
              <a:rPr lang="en-US" kern="0" dirty="0">
                <a:solidFill>
                  <a:srgbClr val="00B050"/>
                </a:solidFill>
              </a:rPr>
              <a:t>]</a:t>
            </a:r>
          </a:p>
          <a:p>
            <a:pPr marL="0" indent="0" eaLnBrk="1" hangingPunct="1">
              <a:buFontTx/>
              <a:buNone/>
              <a:defRPr/>
            </a:pPr>
            <a:endParaRPr lang="en-US" sz="1500" kern="0" dirty="0">
              <a:solidFill>
                <a:srgbClr val="00B050"/>
              </a:solidFill>
            </a:endParaRPr>
          </a:p>
        </p:txBody>
      </p:sp>
      <p:sp>
        <p:nvSpPr>
          <p:cNvPr id="15" name="Rectangle 3"/>
          <p:cNvSpPr txBox="1">
            <a:spLocks noChangeArrowheads="1"/>
          </p:cNvSpPr>
          <p:nvPr/>
        </p:nvSpPr>
        <p:spPr bwMode="auto">
          <a:xfrm>
            <a:off x="152400" y="5105400"/>
            <a:ext cx="8610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kern="0" dirty="0">
                <a:solidFill>
                  <a:srgbClr val="0070C0"/>
                </a:solidFill>
              </a:rPr>
              <a:t>Gas pressure is actually the </a:t>
            </a:r>
            <a:r>
              <a:rPr lang="en-US" kern="0" dirty="0">
                <a:solidFill>
                  <a:srgbClr val="FF0000"/>
                </a:solidFill>
              </a:rPr>
              <a:t>air molecules </a:t>
            </a:r>
            <a:r>
              <a:rPr lang="en-US" kern="0" dirty="0">
                <a:solidFill>
                  <a:srgbClr val="000000"/>
                </a:solidFill>
              </a:rPr>
              <a:t>colliding</a:t>
            </a:r>
            <a:r>
              <a:rPr lang="en-US" kern="0" dirty="0">
                <a:solidFill>
                  <a:srgbClr val="FF0000"/>
                </a:solidFill>
              </a:rPr>
              <a:t> with surfaces</a:t>
            </a:r>
            <a:r>
              <a:rPr lang="en-US" kern="0" dirty="0">
                <a:solidFill>
                  <a:srgbClr val="0070C0"/>
                </a:solidFill>
              </a:rPr>
              <a:t>. The more molecules, the more collisions </a:t>
            </a:r>
            <a:r>
              <a:rPr lang="en-US" kern="0" dirty="0">
                <a:solidFill>
                  <a:srgbClr val="0070C0"/>
                </a:solidFill>
                <a:sym typeface="Wingdings" panose="05000000000000000000" pitchFamily="2" charset="2"/>
              </a:rPr>
              <a:t></a:t>
            </a:r>
            <a:r>
              <a:rPr lang="en-US" kern="0" dirty="0">
                <a:solidFill>
                  <a:srgbClr val="0070C0"/>
                </a:solidFill>
              </a:rPr>
              <a:t> the more pressure.</a:t>
            </a:r>
            <a:endParaRPr lang="en-US" sz="1500" kern="0" dirty="0">
              <a:solidFill>
                <a:srgbClr val="0070C0"/>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009650"/>
            <a:ext cx="28765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C04787C-B30A-4873-93E7-AFAFBCA0B3F4}"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45025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lIns="182880" tIns="91440">
            <a:normAutofit/>
          </a:bodyPr>
          <a:lstStyle/>
          <a:p>
            <a:r>
              <a:rPr lang="en-US" sz="3600" b="1" dirty="0">
                <a:solidFill>
                  <a:srgbClr val="5B8F22"/>
                </a:solidFill>
              </a:rPr>
              <a:t>Barometer</a:t>
            </a:r>
          </a:p>
          <a:p>
            <a:pPr>
              <a:lnSpc>
                <a:spcPct val="110000"/>
              </a:lnSpc>
              <a:spcBef>
                <a:spcPts val="0"/>
              </a:spcBef>
            </a:pPr>
            <a:r>
              <a:rPr lang="en-US" dirty="0"/>
              <a:t>device used to measure atmospheric pressure</a:t>
            </a:r>
          </a:p>
          <a:p>
            <a:pPr lvl="1"/>
            <a:r>
              <a:rPr lang="en-US" dirty="0">
                <a:solidFill>
                  <a:srgbClr val="FF0000"/>
                </a:solidFill>
              </a:rPr>
              <a:t>Original barometers used mercury</a:t>
            </a:r>
          </a:p>
          <a:p>
            <a:pPr marL="455613" lvl="2" indent="-225425"/>
            <a:r>
              <a:rPr lang="en-US" dirty="0"/>
              <a:t>Dense</a:t>
            </a:r>
          </a:p>
          <a:p>
            <a:pPr marL="455613" lvl="2" indent="-225425"/>
            <a:r>
              <a:rPr lang="en-US" dirty="0"/>
              <a:t>Low evaporation rate</a:t>
            </a:r>
          </a:p>
          <a:p>
            <a:pPr lvl="1"/>
            <a:r>
              <a:rPr lang="en-US" dirty="0">
                <a:solidFill>
                  <a:srgbClr val="7030A0"/>
                </a:solidFill>
              </a:rPr>
              <a:t>Modern barometers use small cells of air</a:t>
            </a:r>
          </a:p>
          <a:p>
            <a:pPr marL="398463" lvl="2" indent="-225425"/>
            <a:r>
              <a:rPr lang="en-US" dirty="0"/>
              <a:t>Expansion or contraction moves dial</a:t>
            </a:r>
          </a:p>
          <a:p>
            <a:pPr lvl="2"/>
            <a:endParaRPr lang="en-US" dirty="0"/>
          </a:p>
        </p:txBody>
      </p:sp>
      <p:sp>
        <p:nvSpPr>
          <p:cNvPr id="2" name="Title 1"/>
          <p:cNvSpPr>
            <a:spLocks noGrp="1"/>
          </p:cNvSpPr>
          <p:nvPr>
            <p:ph type="title"/>
          </p:nvPr>
        </p:nvSpPr>
        <p:spPr>
          <a:xfrm>
            <a:off x="6" y="0"/>
            <a:ext cx="9143994" cy="1371600"/>
          </a:xfrm>
        </p:spPr>
        <p:txBody>
          <a:bodyPr/>
          <a:lstStyle/>
          <a:p>
            <a:pPr marL="0" indent="0"/>
            <a:r>
              <a:rPr lang="en-US" dirty="0"/>
              <a:t>Measuring Pressure of a Gas (</a:t>
            </a:r>
            <a:r>
              <a:rPr lang="en-US" dirty="0">
                <a:solidFill>
                  <a:srgbClr val="FFFF00"/>
                </a:solidFill>
              </a:rPr>
              <a:t>Manometers</a:t>
            </a:r>
            <a:r>
              <a:rPr lang="en-US" dirty="0"/>
              <a:t>)</a:t>
            </a:r>
          </a:p>
        </p:txBody>
      </p:sp>
      <p:pic>
        <p:nvPicPr>
          <p:cNvPr id="5122" name="Picture 2" descr="File:Hydrostatic barome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447809"/>
            <a:ext cx="2362200" cy="53714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Barometer in Wein 2009 gesehen PD IMG 74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4156" y="3745325"/>
            <a:ext cx="2819558" cy="2503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1706195"/>
            <a:ext cx="2805114" cy="1646605"/>
          </a:xfrm>
          <a:prstGeom prst="rect">
            <a:avLst/>
          </a:prstGeom>
          <a:solidFill>
            <a:srgbClr val="FFC000"/>
          </a:solidFill>
        </p:spPr>
        <p:txBody>
          <a:bodyPr wrap="square" rtlCol="0">
            <a:spAutoFit/>
          </a:bodyPr>
          <a:lstStyle/>
          <a:p>
            <a:r>
              <a:rPr lang="en-US" dirty="0"/>
              <a:t>The pressure of </a:t>
            </a:r>
            <a:r>
              <a:rPr lang="en-US" dirty="0">
                <a:solidFill>
                  <a:srgbClr val="0070C0"/>
                </a:solidFill>
              </a:rPr>
              <a:t>gases</a:t>
            </a:r>
            <a:r>
              <a:rPr lang="en-US" dirty="0"/>
              <a:t> can vary greatly. </a:t>
            </a:r>
            <a:r>
              <a:rPr lang="en-US" sz="2000" i="1" dirty="0">
                <a:latin typeface="Times New Roman" panose="02020603050405020304" pitchFamily="18" charset="0"/>
                <a:cs typeface="Times New Roman" panose="02020603050405020304" pitchFamily="18" charset="0"/>
              </a:rPr>
              <a:t>Not so with liquids and solids.</a:t>
            </a:r>
          </a:p>
        </p:txBody>
      </p:sp>
    </p:spTree>
    <p:extLst>
      <p:ext uri="{BB962C8B-B14F-4D97-AF65-F5344CB8AC3E}">
        <p14:creationId xmlns:p14="http://schemas.microsoft.com/office/powerpoint/2010/main" val="21102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fade">
                                      <p:cBhvr>
                                        <p:cTn id="4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577" y="685800"/>
            <a:ext cx="45314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7255" y="76200"/>
            <a:ext cx="8229601" cy="685800"/>
          </a:xfrm>
        </p:spPr>
        <p:txBody>
          <a:bodyPr/>
          <a:lstStyle/>
          <a:p>
            <a:r>
              <a:rPr lang="en-US" dirty="0"/>
              <a:t>Measuring Pressure</a:t>
            </a:r>
          </a:p>
        </p:txBody>
      </p:sp>
      <p:sp>
        <p:nvSpPr>
          <p:cNvPr id="3" name="Content Placeholder 2"/>
          <p:cNvSpPr>
            <a:spLocks noGrp="1"/>
          </p:cNvSpPr>
          <p:nvPr>
            <p:ph sz="half" idx="1"/>
          </p:nvPr>
        </p:nvSpPr>
        <p:spPr>
          <a:xfrm>
            <a:off x="457200" y="5486400"/>
            <a:ext cx="7315200" cy="685800"/>
          </a:xfrm>
        </p:spPr>
        <p:txBody>
          <a:bodyPr/>
          <a:lstStyle/>
          <a:p>
            <a:pPr marL="0" indent="0">
              <a:buNone/>
            </a:pPr>
            <a:r>
              <a:rPr lang="en-US" sz="3200" dirty="0">
                <a:solidFill>
                  <a:srgbClr val="FF0000"/>
                </a:solidFill>
              </a:rPr>
              <a:t>Air pressure </a:t>
            </a:r>
            <a:r>
              <a:rPr lang="en-US" sz="3200" dirty="0"/>
              <a:t>= </a:t>
            </a:r>
            <a:r>
              <a:rPr lang="en-US" sz="3200" dirty="0">
                <a:solidFill>
                  <a:srgbClr val="7030A0"/>
                </a:solidFill>
              </a:rPr>
              <a:t>atmospheric pressure</a:t>
            </a:r>
          </a:p>
        </p:txBody>
      </p:sp>
      <p:pic>
        <p:nvPicPr>
          <p:cNvPr id="6" name="Picture 9" descr="ba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55" y="1416050"/>
            <a:ext cx="35052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54592" y="2823266"/>
            <a:ext cx="2550527" cy="646246"/>
          </a:xfrm>
          <a:prstGeom prst="rect">
            <a:avLst/>
          </a:prstGeom>
          <a:solidFill>
            <a:srgbClr val="FFFF00"/>
          </a:solidFill>
        </p:spPr>
        <p:txBody>
          <a:bodyPr wrap="none" lIns="91355" tIns="45678" rIns="91355" bIns="45678">
            <a:spAutoFit/>
          </a:bodyPr>
          <a:lstStyle/>
          <a:p>
            <a:pPr algn="ctr" eaLnBrk="1" hangingPunct="1"/>
            <a:r>
              <a:rPr lang="en-US" sz="3600" b="1" spc="5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Barometer</a:t>
            </a:r>
          </a:p>
        </p:txBody>
      </p:sp>
      <p:sp>
        <p:nvSpPr>
          <p:cNvPr id="5" name="TextBox 4"/>
          <p:cNvSpPr txBox="1"/>
          <p:nvPr/>
        </p:nvSpPr>
        <p:spPr>
          <a:xfrm>
            <a:off x="5791206" y="4724400"/>
            <a:ext cx="1752599" cy="446191"/>
          </a:xfrm>
          <a:prstGeom prst="rect">
            <a:avLst/>
          </a:prstGeom>
          <a:solidFill>
            <a:srgbClr val="3333CC"/>
          </a:solidFill>
        </p:spPr>
        <p:txBody>
          <a:bodyPr wrap="square" lIns="91355" tIns="45678" rIns="91355" bIns="45678" rtlCol="0">
            <a:spAutoFit/>
          </a:bodyPr>
          <a:lstStyle/>
          <a:p>
            <a:pPr algn="ctr" eaLnBrk="1" hangingPunct="1"/>
            <a:r>
              <a:rPr lang="en-US" sz="2300" dirty="0">
                <a:solidFill>
                  <a:srgbClr val="FFFFFF"/>
                </a:solidFill>
                <a:latin typeface="Arial" charset="0"/>
              </a:rPr>
              <a:t>liquid</a:t>
            </a:r>
          </a:p>
        </p:txBody>
      </p:sp>
      <p:sp>
        <p:nvSpPr>
          <p:cNvPr id="4" name="Footer Placeholder 3"/>
          <p:cNvSpPr>
            <a:spLocks noGrp="1"/>
          </p:cNvSpPr>
          <p:nvPr>
            <p:ph type="ftr" sz="quarter" idx="11"/>
          </p:nvPr>
        </p:nvSpPr>
        <p:spPr/>
        <p:txBody>
          <a:bodyPr/>
          <a:lstStyle/>
          <a:p>
            <a:pPr>
              <a:defRPr/>
            </a:pPr>
            <a:r>
              <a:rPr lang="en-US">
                <a:solidFill>
                  <a:srgbClr val="000000"/>
                </a:solidFill>
              </a:rPr>
              <a:t>Chapter 13 States of Matter</a:t>
            </a:r>
          </a:p>
        </p:txBody>
      </p:sp>
      <p:sp>
        <p:nvSpPr>
          <p:cNvPr id="8" name="Slide Number Placeholder 7"/>
          <p:cNvSpPr>
            <a:spLocks noGrp="1"/>
          </p:cNvSpPr>
          <p:nvPr>
            <p:ph type="sldNum" sz="quarter" idx="12"/>
          </p:nvPr>
        </p:nvSpPr>
        <p:spPr/>
        <p:txBody>
          <a:bodyPr/>
          <a:lstStyle/>
          <a:p>
            <a:pPr>
              <a:defRPr/>
            </a:pPr>
            <a:fld id="{A43C3BCF-D0D8-4507-8CD3-35B5322528E8}" type="slidenum">
              <a:rPr lang="en-US" smtClean="0">
                <a:solidFill>
                  <a:srgbClr val="000000"/>
                </a:solidFill>
              </a:rPr>
              <a:pPr>
                <a:defRPr/>
              </a:pPr>
              <a:t>17</a:t>
            </a:fld>
            <a:endParaRPr lang="en-US">
              <a:solidFill>
                <a:srgbClr val="000000"/>
              </a:solidFill>
            </a:endParaRPr>
          </a:p>
        </p:txBody>
      </p:sp>
      <p:sp>
        <p:nvSpPr>
          <p:cNvPr id="9" name="TextBox 8"/>
          <p:cNvSpPr txBox="1"/>
          <p:nvPr/>
        </p:nvSpPr>
        <p:spPr>
          <a:xfrm>
            <a:off x="7239000" y="990600"/>
            <a:ext cx="1725998" cy="923245"/>
          </a:xfrm>
          <a:prstGeom prst="rect">
            <a:avLst/>
          </a:prstGeom>
          <a:solidFill>
            <a:schemeClr val="bg1"/>
          </a:solidFill>
        </p:spPr>
        <p:txBody>
          <a:bodyPr wrap="square" lIns="91355" tIns="45678" rIns="91355" bIns="45678" rtlCol="0">
            <a:spAutoFit/>
          </a:bodyPr>
          <a:lstStyle/>
          <a:p>
            <a:r>
              <a:rPr lang="en-US" dirty="0"/>
              <a:t>Gas pressure</a:t>
            </a:r>
          </a:p>
        </p:txBody>
      </p:sp>
    </p:spTree>
    <p:extLst>
      <p:ext uri="{BB962C8B-B14F-4D97-AF65-F5344CB8AC3E}">
        <p14:creationId xmlns:p14="http://schemas.microsoft.com/office/powerpoint/2010/main" val="17641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2000" fill="hold"/>
                                        <p:tgtEl>
                                          <p:spTgt spid="11266"/>
                                        </p:tgtEl>
                                        <p:attrNameLst>
                                          <p:attrName>ppt_w</p:attrName>
                                        </p:attrNameLst>
                                      </p:cBhvr>
                                      <p:tavLst>
                                        <p:tav tm="0">
                                          <p:val>
                                            <p:fltVal val="0"/>
                                          </p:val>
                                        </p:tav>
                                        <p:tav tm="100000">
                                          <p:val>
                                            <p:strVal val="#ppt_w"/>
                                          </p:val>
                                        </p:tav>
                                      </p:tavLst>
                                    </p:anim>
                                    <p:anim calcmode="lin" valueType="num">
                                      <p:cBhvr>
                                        <p:cTn id="18" dur="2000" fill="hold"/>
                                        <p:tgtEl>
                                          <p:spTgt spid="11266"/>
                                        </p:tgtEl>
                                        <p:attrNameLst>
                                          <p:attrName>ppt_h</p:attrName>
                                        </p:attrNameLst>
                                      </p:cBhvr>
                                      <p:tavLst>
                                        <p:tav tm="0">
                                          <p:val>
                                            <p:fltVal val="0"/>
                                          </p:val>
                                        </p:tav>
                                        <p:tav tm="100000">
                                          <p:val>
                                            <p:strVal val="#ppt_h"/>
                                          </p:val>
                                        </p:tav>
                                      </p:tavLst>
                                    </p:anim>
                                    <p:animEffect transition="in" filter="fade">
                                      <p:cBhvr>
                                        <p:cTn id="19" dur="200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7" y="803405"/>
            <a:ext cx="6095999" cy="590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7" y="76200"/>
            <a:ext cx="1219201" cy="120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76199" y="0"/>
            <a:ext cx="7696201" cy="1371600"/>
          </a:xfrm>
        </p:spPr>
        <p:txBody>
          <a:bodyPr/>
          <a:lstStyle/>
          <a:p>
            <a:pPr marL="0" indent="0">
              <a:buNone/>
            </a:pPr>
            <a:r>
              <a:rPr lang="en-US" dirty="0">
                <a:solidFill>
                  <a:srgbClr val="FF0000"/>
                </a:solidFill>
              </a:rPr>
              <a:t>Describe the pressures:  </a:t>
            </a:r>
            <a:r>
              <a:rPr lang="en-US" dirty="0">
                <a:solidFill>
                  <a:srgbClr val="0070C0"/>
                </a:solidFill>
              </a:rPr>
              <a:t>Atmospheric</a:t>
            </a:r>
            <a:r>
              <a:rPr lang="en-US" dirty="0"/>
              <a:t> versus “</a:t>
            </a:r>
            <a:r>
              <a:rPr lang="en-US" dirty="0">
                <a:solidFill>
                  <a:srgbClr val="00B050"/>
                </a:solidFill>
              </a:rPr>
              <a:t>gas</a:t>
            </a:r>
            <a:r>
              <a:rPr lang="en-US" dirty="0"/>
              <a:t>” pressure (inside the tube). </a:t>
            </a:r>
            <a:r>
              <a:rPr lang="en-US" dirty="0">
                <a:solidFill>
                  <a:srgbClr val="FF0000"/>
                </a:solidFill>
              </a:rPr>
              <a:t>Which is higher and why?</a:t>
            </a:r>
          </a:p>
        </p:txBody>
      </p:sp>
      <p:sp>
        <p:nvSpPr>
          <p:cNvPr id="5" name="Rectangle 4"/>
          <p:cNvSpPr/>
          <p:nvPr/>
        </p:nvSpPr>
        <p:spPr>
          <a:xfrm>
            <a:off x="1524007" y="5638800"/>
            <a:ext cx="1905001" cy="533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eaLnBrk="1" hangingPunct="1"/>
            <a:endParaRPr lang="en-US" sz="1900">
              <a:solidFill>
                <a:srgbClr val="FFFFFF"/>
              </a:solidFill>
            </a:endParaRPr>
          </a:p>
        </p:txBody>
      </p:sp>
      <p:sp>
        <p:nvSpPr>
          <p:cNvPr id="8" name="Rectangle 7"/>
          <p:cNvSpPr/>
          <p:nvPr/>
        </p:nvSpPr>
        <p:spPr>
          <a:xfrm>
            <a:off x="5715005" y="5715000"/>
            <a:ext cx="1905001" cy="533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eaLnBrk="1" hangingPunct="1"/>
            <a:endParaRPr lang="en-US" sz="1900">
              <a:solidFill>
                <a:srgbClr val="FFFFFF"/>
              </a:solidFill>
            </a:endParaRPr>
          </a:p>
        </p:txBody>
      </p:sp>
      <p:sp>
        <p:nvSpPr>
          <p:cNvPr id="2" name="Footer Placeholder 1"/>
          <p:cNvSpPr>
            <a:spLocks noGrp="1"/>
          </p:cNvSpPr>
          <p:nvPr>
            <p:ph type="ftr" sz="quarter" idx="11"/>
          </p:nvPr>
        </p:nvSpPr>
        <p:spPr>
          <a:xfrm>
            <a:off x="6" y="6461125"/>
            <a:ext cx="2895601" cy="244475"/>
          </a:xfrm>
        </p:spPr>
        <p:txBody>
          <a:bodyPr/>
          <a:lstStyle/>
          <a:p>
            <a:pPr>
              <a:defRPr/>
            </a:pPr>
            <a:r>
              <a:rPr lang="en-US">
                <a:solidFill>
                  <a:srgbClr val="000000"/>
                </a:solidFill>
              </a:rPr>
              <a:t>Chapter 13 States of Matter</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A43C3BCF-D0D8-4507-8CD3-35B5322528E8}"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7106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7" y="803405"/>
            <a:ext cx="6095999" cy="590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7" y="76200"/>
            <a:ext cx="1219201" cy="120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04806" y="2133600"/>
            <a:ext cx="1905001" cy="2743200"/>
          </a:xfrm>
        </p:spPr>
        <p:txBody>
          <a:bodyPr/>
          <a:lstStyle/>
          <a:p>
            <a:pPr marL="0" indent="0">
              <a:buNone/>
            </a:pPr>
            <a:r>
              <a:rPr lang="en-US" sz="2300" b="1" i="1" dirty="0">
                <a:solidFill>
                  <a:srgbClr val="0070C0"/>
                </a:solidFill>
                <a:latin typeface="Times New Roman" panose="02020603050405020304" pitchFamily="18" charset="0"/>
                <a:cs typeface="Times New Roman" panose="02020603050405020304" pitchFamily="18" charset="0"/>
              </a:rPr>
              <a:t>Atmospheric</a:t>
            </a:r>
            <a:r>
              <a:rPr lang="en-US" sz="2300" i="1" dirty="0">
                <a:latin typeface="Times New Roman" panose="02020603050405020304" pitchFamily="18" charset="0"/>
                <a:cs typeface="Times New Roman" panose="02020603050405020304" pitchFamily="18" charset="0"/>
              </a:rPr>
              <a:t> PUSHES down much more than the “</a:t>
            </a:r>
            <a:r>
              <a:rPr lang="en-US" sz="2300" b="1" i="1" dirty="0">
                <a:solidFill>
                  <a:srgbClr val="00B050"/>
                </a:solidFill>
                <a:latin typeface="Times New Roman" panose="02020603050405020304" pitchFamily="18" charset="0"/>
                <a:cs typeface="Times New Roman" panose="02020603050405020304" pitchFamily="18" charset="0"/>
              </a:rPr>
              <a:t>gas</a:t>
            </a:r>
            <a:r>
              <a:rPr lang="en-US" sz="2300" i="1" dirty="0">
                <a:latin typeface="Times New Roman" panose="02020603050405020304" pitchFamily="18" charset="0"/>
                <a:cs typeface="Times New Roman" panose="02020603050405020304" pitchFamily="18" charset="0"/>
              </a:rPr>
              <a:t>” inside the tube. So </a:t>
            </a:r>
            <a:r>
              <a:rPr lang="en-US" sz="2300" i="1" dirty="0" err="1">
                <a:latin typeface="Times New Roman" panose="02020603050405020304" pitchFamily="18" charset="0"/>
                <a:cs typeface="Times New Roman" panose="02020603050405020304" pitchFamily="18" charset="0"/>
              </a:rPr>
              <a:t>P</a:t>
            </a:r>
            <a:r>
              <a:rPr lang="en-US" sz="2300" i="1" baseline="-25000" dirty="0" err="1">
                <a:latin typeface="Times New Roman" panose="02020603050405020304" pitchFamily="18" charset="0"/>
                <a:cs typeface="Times New Roman" panose="02020603050405020304" pitchFamily="18" charset="0"/>
              </a:rPr>
              <a:t>atm</a:t>
            </a:r>
            <a:r>
              <a:rPr lang="en-US" sz="2300" i="1" dirty="0">
                <a:latin typeface="Times New Roman" panose="02020603050405020304" pitchFamily="18" charset="0"/>
                <a:cs typeface="Times New Roman" panose="02020603050405020304" pitchFamily="18" charset="0"/>
              </a:rPr>
              <a:t> &gt; </a:t>
            </a:r>
            <a:r>
              <a:rPr lang="en-US" sz="2300" i="1" dirty="0" err="1">
                <a:latin typeface="Times New Roman" panose="02020603050405020304" pitchFamily="18" charset="0"/>
                <a:cs typeface="Times New Roman" panose="02020603050405020304" pitchFamily="18" charset="0"/>
              </a:rPr>
              <a:t>P</a:t>
            </a:r>
            <a:r>
              <a:rPr lang="en-US" sz="2300" i="1" baseline="-25000" dirty="0" err="1">
                <a:latin typeface="Times New Roman" panose="02020603050405020304" pitchFamily="18" charset="0"/>
                <a:cs typeface="Times New Roman" panose="02020603050405020304" pitchFamily="18" charset="0"/>
              </a:rPr>
              <a:t>g</a:t>
            </a:r>
            <a:endParaRPr lang="en-US" sz="2300" i="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sz="half" idx="1"/>
          </p:nvPr>
        </p:nvSpPr>
        <p:spPr>
          <a:xfrm>
            <a:off x="6629400" y="1600200"/>
            <a:ext cx="2362200" cy="3048000"/>
          </a:xfrm>
        </p:spPr>
        <p:txBody>
          <a:bodyPr/>
          <a:lstStyle/>
          <a:p>
            <a:pPr marL="0" indent="0">
              <a:buNone/>
            </a:pPr>
            <a:r>
              <a:rPr lang="en-US" sz="2300" i="1" dirty="0">
                <a:latin typeface="Times New Roman" panose="02020603050405020304" pitchFamily="18" charset="0"/>
                <a:cs typeface="Times New Roman" panose="02020603050405020304" pitchFamily="18" charset="0"/>
              </a:rPr>
              <a:t>“</a:t>
            </a:r>
            <a:r>
              <a:rPr lang="en-US" sz="2300" b="1" i="1" dirty="0">
                <a:solidFill>
                  <a:srgbClr val="00B050"/>
                </a:solidFill>
                <a:latin typeface="Times New Roman" panose="02020603050405020304" pitchFamily="18" charset="0"/>
                <a:cs typeface="Times New Roman" panose="02020603050405020304" pitchFamily="18" charset="0"/>
              </a:rPr>
              <a:t>gas</a:t>
            </a:r>
            <a:r>
              <a:rPr lang="en-US" sz="2300" i="1" dirty="0">
                <a:latin typeface="Times New Roman" panose="02020603050405020304" pitchFamily="18" charset="0"/>
                <a:cs typeface="Times New Roman" panose="02020603050405020304" pitchFamily="18" charset="0"/>
              </a:rPr>
              <a:t>” inside the tube has </a:t>
            </a:r>
            <a:r>
              <a:rPr lang="en-US" sz="2300" b="1" i="1" dirty="0">
                <a:solidFill>
                  <a:srgbClr val="FF0000"/>
                </a:solidFill>
                <a:latin typeface="Times New Roman" panose="02020603050405020304" pitchFamily="18" charset="0"/>
                <a:cs typeface="Times New Roman" panose="02020603050405020304" pitchFamily="18" charset="0"/>
              </a:rPr>
              <a:t>greater pressure </a:t>
            </a:r>
            <a:r>
              <a:rPr lang="en-US" sz="2300" i="1" dirty="0">
                <a:latin typeface="Times New Roman" panose="02020603050405020304" pitchFamily="18" charset="0"/>
                <a:cs typeface="Times New Roman" panose="02020603050405020304" pitchFamily="18" charset="0"/>
              </a:rPr>
              <a:t>than before so the liquid in the tube is pushed down more than before.</a:t>
            </a:r>
            <a:endParaRPr lang="en-US" sz="2300" i="1" dirty="0">
              <a:solidFill>
                <a:srgbClr val="FF0000"/>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419599" y="1828800"/>
            <a:ext cx="0" cy="5334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76205" y="6477000"/>
            <a:ext cx="2895601" cy="355600"/>
          </a:xfrm>
        </p:spPr>
        <p:txBody>
          <a:bodyPr/>
          <a:lstStyle/>
          <a:p>
            <a:pPr>
              <a:defRPr/>
            </a:pPr>
            <a:r>
              <a:rPr lang="en-US">
                <a:solidFill>
                  <a:srgbClr val="000000"/>
                </a:solidFill>
              </a:rPr>
              <a:t>Chapter 13 States of Matter</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A43C3BCF-D0D8-4507-8CD3-35B5322528E8}" type="slidenum">
              <a:rPr lang="en-US" smtClean="0">
                <a:solidFill>
                  <a:srgbClr val="000000"/>
                </a:solidFill>
              </a:rPr>
              <a:pPr>
                <a:defRPr/>
              </a:pPr>
              <a:t>19</a:t>
            </a:fld>
            <a:endParaRPr lang="en-US">
              <a:solidFill>
                <a:srgbClr val="000000"/>
              </a:solidFill>
            </a:endParaRPr>
          </a:p>
        </p:txBody>
      </p:sp>
      <p:sp>
        <p:nvSpPr>
          <p:cNvPr id="9" name="Rectangle 8">
            <a:extLst>
              <a:ext uri="{FF2B5EF4-FFF2-40B4-BE49-F238E27FC236}">
                <a16:creationId xmlns:a16="http://schemas.microsoft.com/office/drawing/2014/main" id="{91535DD2-CE6B-45F3-8828-55A8B9517000}"/>
              </a:ext>
            </a:extLst>
          </p:cNvPr>
          <p:cNvSpPr/>
          <p:nvPr/>
        </p:nvSpPr>
        <p:spPr>
          <a:xfrm>
            <a:off x="0" y="0"/>
            <a:ext cx="7848608" cy="1338828"/>
          </a:xfrm>
          <a:prstGeom prst="rect">
            <a:avLst/>
          </a:prstGeom>
        </p:spPr>
        <p:txBody>
          <a:bodyPr wrap="square">
            <a:spAutoFit/>
          </a:bodyPr>
          <a:lstStyle/>
          <a:p>
            <a:pPr marL="0" indent="0">
              <a:buNone/>
            </a:pPr>
            <a:r>
              <a:rPr lang="en-US" dirty="0">
                <a:solidFill>
                  <a:srgbClr val="FF0000"/>
                </a:solidFill>
              </a:rPr>
              <a:t>Describe the pressures:  </a:t>
            </a:r>
            <a:r>
              <a:rPr lang="en-US" dirty="0">
                <a:solidFill>
                  <a:srgbClr val="0070C0"/>
                </a:solidFill>
              </a:rPr>
              <a:t>Atmospheric</a:t>
            </a:r>
            <a:r>
              <a:rPr lang="en-US" dirty="0"/>
              <a:t> versus “</a:t>
            </a:r>
            <a:r>
              <a:rPr lang="en-US" dirty="0">
                <a:solidFill>
                  <a:srgbClr val="00B050"/>
                </a:solidFill>
              </a:rPr>
              <a:t>gas</a:t>
            </a:r>
            <a:r>
              <a:rPr lang="en-US" dirty="0"/>
              <a:t>” pressure (inside the tube). </a:t>
            </a:r>
            <a:r>
              <a:rPr lang="en-US" dirty="0">
                <a:solidFill>
                  <a:srgbClr val="FF0000"/>
                </a:solidFill>
              </a:rPr>
              <a:t>Which is higher and why?</a:t>
            </a:r>
          </a:p>
        </p:txBody>
      </p:sp>
      <p:sp>
        <p:nvSpPr>
          <p:cNvPr id="10" name="Arrow: Down 9">
            <a:extLst>
              <a:ext uri="{FF2B5EF4-FFF2-40B4-BE49-F238E27FC236}">
                <a16:creationId xmlns:a16="http://schemas.microsoft.com/office/drawing/2014/main" id="{33E7EBBC-F104-4DBC-B9A7-F75322958A10}"/>
              </a:ext>
            </a:extLst>
          </p:cNvPr>
          <p:cNvSpPr/>
          <p:nvPr/>
        </p:nvSpPr>
        <p:spPr>
          <a:xfrm>
            <a:off x="3352799" y="914400"/>
            <a:ext cx="228597"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FB6D276-7D9A-455C-86C9-338564520E17}"/>
              </a:ext>
            </a:extLst>
          </p:cNvPr>
          <p:cNvSpPr/>
          <p:nvPr/>
        </p:nvSpPr>
        <p:spPr>
          <a:xfrm>
            <a:off x="5410200" y="914400"/>
            <a:ext cx="228601"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7FE6D3-21AE-4031-98ED-14ADA7301E1E}"/>
              </a:ext>
            </a:extLst>
          </p:cNvPr>
          <p:cNvSpPr txBox="1"/>
          <p:nvPr/>
        </p:nvSpPr>
        <p:spPr>
          <a:xfrm>
            <a:off x="1295405" y="5715000"/>
            <a:ext cx="2743195" cy="461665"/>
          </a:xfrm>
          <a:prstGeom prst="rect">
            <a:avLst/>
          </a:prstGeom>
          <a:solidFill>
            <a:srgbClr val="FFFF00"/>
          </a:solidFill>
        </p:spPr>
        <p:txBody>
          <a:bodyPr wrap="square" rtlCol="0">
            <a:spAutoFit/>
          </a:bodyPr>
          <a:lstStyle/>
          <a:p>
            <a:r>
              <a:rPr lang="en-US" sz="2400" dirty="0"/>
              <a:t>Less gas pressure</a:t>
            </a:r>
          </a:p>
        </p:txBody>
      </p:sp>
      <p:sp>
        <p:nvSpPr>
          <p:cNvPr id="14" name="TextBox 13">
            <a:extLst>
              <a:ext uri="{FF2B5EF4-FFF2-40B4-BE49-F238E27FC236}">
                <a16:creationId xmlns:a16="http://schemas.microsoft.com/office/drawing/2014/main" id="{EE10B697-5629-4433-962C-BD6F30F0745D}"/>
              </a:ext>
            </a:extLst>
          </p:cNvPr>
          <p:cNvSpPr txBox="1"/>
          <p:nvPr/>
        </p:nvSpPr>
        <p:spPr>
          <a:xfrm>
            <a:off x="4724400" y="5656560"/>
            <a:ext cx="2743195" cy="461665"/>
          </a:xfrm>
          <a:prstGeom prst="rect">
            <a:avLst/>
          </a:prstGeom>
          <a:solidFill>
            <a:srgbClr val="FFFF00"/>
          </a:solidFill>
        </p:spPr>
        <p:txBody>
          <a:bodyPr wrap="square" rtlCol="0">
            <a:spAutoFit/>
          </a:bodyPr>
          <a:lstStyle/>
          <a:p>
            <a:r>
              <a:rPr lang="en-US" sz="2400" dirty="0"/>
              <a:t>More gas pressure</a:t>
            </a:r>
          </a:p>
        </p:txBody>
      </p:sp>
    </p:spTree>
    <p:extLst>
      <p:ext uri="{BB962C8B-B14F-4D97-AF65-F5344CB8AC3E}">
        <p14:creationId xmlns:p14="http://schemas.microsoft.com/office/powerpoint/2010/main" val="36697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4" name="Picture 14" descr="0132525763_R419a"/>
          <p:cNvPicPr>
            <a:picLocks noChangeAspect="1" noChangeArrowheads="1"/>
          </p:cNvPicPr>
          <p:nvPr/>
        </p:nvPicPr>
        <p:blipFill>
          <a:blip r:embed="rId3">
            <a:extLst>
              <a:ext uri="{28A0092B-C50C-407E-A947-70E740481C1C}">
                <a14:useLocalDpi xmlns:a14="http://schemas.microsoft.com/office/drawing/2010/main" val="0"/>
              </a:ext>
            </a:extLst>
          </a:blip>
          <a:srcRect l="13963" t="1639" b="468"/>
          <a:stretch>
            <a:fillRect/>
          </a:stretch>
        </p:blipFill>
        <p:spPr bwMode="auto">
          <a:xfrm>
            <a:off x="395292" y="1982788"/>
            <a:ext cx="4310062" cy="3657600"/>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355" tIns="45678" rIns="91355" bIns="45678"/>
          <a:lstStyle/>
          <a:p>
            <a:r>
              <a:rPr lang="en-US" altLang="en-US" sz="3200" dirty="0">
                <a:solidFill>
                  <a:srgbClr val="FFB732"/>
                </a:solidFill>
                <a:ea typeface="ヒラギノ角ゴ Pro W3" pitchFamily="28" charset="-128"/>
              </a:rPr>
              <a:t>Chapter 13</a:t>
            </a:r>
            <a:endParaRPr lang="en-US" altLang="en-US" dirty="0">
              <a:solidFill>
                <a:schemeClr val="bg1"/>
              </a:solidFill>
              <a:ea typeface="ヒラギノ角ゴ Pro W3" pitchFamily="28" charset="-128"/>
            </a:endParaRPr>
          </a:p>
          <a:p>
            <a:r>
              <a:rPr lang="en-US" altLang="en-US" dirty="0">
                <a:solidFill>
                  <a:schemeClr val="bg1"/>
                </a:solidFill>
                <a:ea typeface="ヒラギノ角ゴ Pro W3" pitchFamily="28" charset="-128"/>
              </a:rPr>
              <a:t>States of Matter</a:t>
            </a:r>
          </a:p>
          <a:p>
            <a:endParaRPr lang="en-US" altLang="en-US" dirty="0">
              <a:solidFill>
                <a:schemeClr val="bg1"/>
              </a:solidFill>
              <a:ea typeface="ヒラギノ角ゴ Pro W3" pitchFamily="28" charset="-128"/>
            </a:endParaRPr>
          </a:p>
          <a:p>
            <a:pPr>
              <a:spcBef>
                <a:spcPts val="1200"/>
              </a:spcBef>
            </a:pPr>
            <a:r>
              <a:rPr lang="en-US" altLang="en-US" sz="2100" dirty="0">
                <a:solidFill>
                  <a:srgbClr val="FFFF00"/>
                </a:solidFill>
                <a:ea typeface="ヒラギノ角ゴ Pro W3" pitchFamily="28" charset="-128"/>
              </a:rPr>
              <a:t>The Nature of Gases</a:t>
            </a:r>
          </a:p>
          <a:p>
            <a:pPr>
              <a:spcBef>
                <a:spcPts val="1200"/>
              </a:spcBef>
            </a:pPr>
            <a:r>
              <a:rPr lang="en-US" altLang="en-US" sz="2100" dirty="0">
                <a:solidFill>
                  <a:srgbClr val="FFFF00"/>
                </a:solidFill>
                <a:ea typeface="ヒラギノ角ゴ Pro W3" pitchFamily="28" charset="-128"/>
              </a:rPr>
              <a:t>The Nature of Liquids</a:t>
            </a:r>
          </a:p>
          <a:p>
            <a:pPr>
              <a:spcBef>
                <a:spcPts val="1200"/>
              </a:spcBef>
            </a:pPr>
            <a:r>
              <a:rPr lang="en-US" altLang="en-US" sz="2100" dirty="0">
                <a:solidFill>
                  <a:srgbClr val="FFFF00"/>
                </a:solidFill>
                <a:ea typeface="ヒラギノ角ゴ Pro W3" pitchFamily="28" charset="-128"/>
              </a:rPr>
              <a:t>The Nature of Solids</a:t>
            </a:r>
          </a:p>
          <a:p>
            <a:pPr>
              <a:spcBef>
                <a:spcPts val="1200"/>
              </a:spcBef>
            </a:pPr>
            <a:r>
              <a:rPr lang="en-US" altLang="en-US" sz="2100" dirty="0">
                <a:solidFill>
                  <a:srgbClr val="FFFF00"/>
                </a:solidFill>
                <a:ea typeface="ヒラギノ角ゴ Pro W3" pitchFamily="28" charset="-128"/>
              </a:rPr>
              <a:t>Changes of State</a:t>
            </a:r>
            <a:endParaRPr lang="en-US" altLang="en-US" sz="2300" b="1" dirty="0">
              <a:solidFill>
                <a:srgbClr val="FFFF00"/>
              </a:solidFill>
              <a:ea typeface="ヒラギノ角ゴ Pro W3" pitchFamily="28" charset="-128"/>
            </a:endParaRPr>
          </a:p>
        </p:txBody>
      </p:sp>
      <p:pic>
        <p:nvPicPr>
          <p:cNvPr id="5135"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95"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7" y="9"/>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13 States of Matter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324600" cy="572295"/>
          </a:xfrm>
        </p:spPr>
        <p:txBody>
          <a:bodyPr/>
          <a:lstStyle/>
          <a:p>
            <a:r>
              <a:rPr lang="en-US" dirty="0"/>
              <a:t>Reading a Barometer</a:t>
            </a:r>
          </a:p>
        </p:txBody>
      </p:sp>
      <p:sp>
        <p:nvSpPr>
          <p:cNvPr id="3" name="Content Placeholder 2"/>
          <p:cNvSpPr>
            <a:spLocks noGrp="1"/>
          </p:cNvSpPr>
          <p:nvPr>
            <p:ph idx="1"/>
          </p:nvPr>
        </p:nvSpPr>
        <p:spPr>
          <a:xfrm>
            <a:off x="457206" y="1143000"/>
            <a:ext cx="8229601" cy="1219200"/>
          </a:xfrm>
        </p:spPr>
        <p:txBody>
          <a:bodyPr/>
          <a:lstStyle/>
          <a:p>
            <a:pPr marL="0" indent="0">
              <a:buNone/>
            </a:pPr>
            <a:r>
              <a:rPr lang="en-US" dirty="0">
                <a:solidFill>
                  <a:srgbClr val="FFFF00"/>
                </a:solidFill>
              </a:rPr>
              <a:t>Describe the atmospheric pressure in each manometer.</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sz="1200" dirty="0">
              <a:solidFill>
                <a:srgbClr val="FFFF00"/>
              </a:solidFill>
            </a:endParaRPr>
          </a:p>
          <a:p>
            <a:pPr marL="0" indent="0">
              <a:buNone/>
            </a:pPr>
            <a:r>
              <a:rPr lang="en-US" sz="2000" dirty="0">
                <a:hlinkClick r:id="rId2"/>
              </a:rPr>
              <a:t>https://screencast-o-matic.com/watch/cFeY3gDvx1</a:t>
            </a:r>
            <a:r>
              <a:rPr lang="en-US" sz="2000" dirty="0"/>
              <a:t> (5:32)</a:t>
            </a:r>
            <a:endParaRPr lang="en-US" sz="2000" dirty="0">
              <a:solidFill>
                <a:srgbClr val="FFFF00"/>
              </a:solidFill>
            </a:endParaRPr>
          </a:p>
        </p:txBody>
      </p:sp>
      <p:sp>
        <p:nvSpPr>
          <p:cNvPr id="5" name="Slide Number Placeholder 4"/>
          <p:cNvSpPr>
            <a:spLocks noGrp="1"/>
          </p:cNvSpPr>
          <p:nvPr>
            <p:ph type="sldNum" sz="quarter" idx="12"/>
          </p:nvPr>
        </p:nvSpPr>
        <p:spPr>
          <a:xfrm>
            <a:off x="7010400" y="6245225"/>
            <a:ext cx="2133600" cy="476250"/>
          </a:xfrm>
        </p:spPr>
        <p:txBody>
          <a:bodyPr/>
          <a:lstStyle/>
          <a:p>
            <a:fld id="{CE997F6A-7232-46BD-82E9-BC93CC318D02}" type="slidenum">
              <a:rPr lang="en-US" smtClean="0">
                <a:solidFill>
                  <a:srgbClr val="000000"/>
                </a:solidFill>
              </a:rPr>
              <a:pPr/>
              <a:t>20</a:t>
            </a:fld>
            <a:endParaRPr lang="en-US" dirty="0">
              <a:solidFill>
                <a:srgbClr val="000000"/>
              </a:solidFill>
            </a:endParaRPr>
          </a:p>
        </p:txBody>
      </p:sp>
      <p:grpSp>
        <p:nvGrpSpPr>
          <p:cNvPr id="6" name="Group 2"/>
          <p:cNvGrpSpPr>
            <a:grpSpLocks/>
          </p:cNvGrpSpPr>
          <p:nvPr/>
        </p:nvGrpSpPr>
        <p:grpSpPr bwMode="auto">
          <a:xfrm>
            <a:off x="901706" y="76200"/>
            <a:ext cx="761999" cy="5628395"/>
            <a:chOff x="2520" y="2880"/>
            <a:chExt cx="720" cy="3168"/>
          </a:xfrm>
        </p:grpSpPr>
        <p:sp>
          <p:nvSpPr>
            <p:cNvPr id="7" name="AutoShape 3"/>
            <p:cNvSpPr>
              <a:spLocks noChangeArrowheads="1"/>
            </p:cNvSpPr>
            <p:nvPr/>
          </p:nvSpPr>
          <p:spPr bwMode="auto">
            <a:xfrm rot="10800000">
              <a:off x="2520" y="2880"/>
              <a:ext cx="720" cy="3168"/>
            </a:xfrm>
            <a:custGeom>
              <a:avLst/>
              <a:gdLst>
                <a:gd name="G0" fmla="+- 7651 0 0"/>
                <a:gd name="G1" fmla="+- -11722864 0 0"/>
                <a:gd name="G2" fmla="+- 0 0 -11722864"/>
                <a:gd name="T0" fmla="*/ 0 256 1"/>
                <a:gd name="T1" fmla="*/ 180 256 1"/>
                <a:gd name="G3" fmla="+- -11722864 T0 T1"/>
                <a:gd name="T2" fmla="*/ 0 256 1"/>
                <a:gd name="T3" fmla="*/ 90 256 1"/>
                <a:gd name="G4" fmla="+- -11722864 T2 T3"/>
                <a:gd name="G5" fmla="*/ G4 2 1"/>
                <a:gd name="T4" fmla="*/ 90 256 1"/>
                <a:gd name="T5" fmla="*/ 0 256 1"/>
                <a:gd name="G6" fmla="+- -11722864 T4 T5"/>
                <a:gd name="G7" fmla="*/ G6 2 1"/>
                <a:gd name="G8" fmla="abs -117228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1"/>
                <a:gd name="G18" fmla="*/ 7651 1 2"/>
                <a:gd name="G19" fmla="+- G18 5400 0"/>
                <a:gd name="G20" fmla="cos G19 -11722864"/>
                <a:gd name="G21" fmla="sin G19 -11722864"/>
                <a:gd name="G22" fmla="+- G20 10800 0"/>
                <a:gd name="G23" fmla="+- G21 10800 0"/>
                <a:gd name="G24" fmla="+- 10800 0 G20"/>
                <a:gd name="G25" fmla="+- 7651 10800 0"/>
                <a:gd name="G26" fmla="?: G9 G17 G25"/>
                <a:gd name="G27" fmla="?: G9 0 21600"/>
                <a:gd name="G28" fmla="cos 10800 -11722864"/>
                <a:gd name="G29" fmla="sin 10800 -11722864"/>
                <a:gd name="G30" fmla="sin 7651 -11722864"/>
                <a:gd name="G31" fmla="+- G28 10800 0"/>
                <a:gd name="G32" fmla="+- G29 10800 0"/>
                <a:gd name="G33" fmla="+- G30 10800 0"/>
                <a:gd name="G34" fmla="?: G4 0 G31"/>
                <a:gd name="G35" fmla="?: -11722864 G34 0"/>
                <a:gd name="G36" fmla="?: G6 G35 G31"/>
                <a:gd name="G37" fmla="+- 21600 0 G36"/>
                <a:gd name="G38" fmla="?: G4 0 G33"/>
                <a:gd name="G39" fmla="?: -11722864 G38 G32"/>
                <a:gd name="G40" fmla="?: G6 G39 0"/>
                <a:gd name="G41" fmla="?: G4 G32 21600"/>
                <a:gd name="G42" fmla="?: G6 G41 G33"/>
                <a:gd name="T12" fmla="*/ 10800 w 21600"/>
                <a:gd name="T13" fmla="*/ 0 h 21600"/>
                <a:gd name="T14" fmla="*/ 1575 w 21600"/>
                <a:gd name="T15" fmla="*/ 10619 h 21600"/>
                <a:gd name="T16" fmla="*/ 10800 w 21600"/>
                <a:gd name="T17" fmla="*/ 3149 h 21600"/>
                <a:gd name="T18" fmla="*/ 20025 w 21600"/>
                <a:gd name="T19" fmla="*/ 1061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50" y="10650"/>
                  </a:moveTo>
                  <a:cubicBezTo>
                    <a:pt x="3232" y="6483"/>
                    <a:pt x="6632" y="3148"/>
                    <a:pt x="10800" y="3149"/>
                  </a:cubicBezTo>
                  <a:cubicBezTo>
                    <a:pt x="14967" y="3149"/>
                    <a:pt x="18367" y="6483"/>
                    <a:pt x="18449" y="10650"/>
                  </a:cubicBezTo>
                  <a:lnTo>
                    <a:pt x="21597" y="10588"/>
                  </a:lnTo>
                  <a:cubicBezTo>
                    <a:pt x="21482" y="4707"/>
                    <a:pt x="16682" y="-1"/>
                    <a:pt x="10799" y="0"/>
                  </a:cubicBezTo>
                  <a:cubicBezTo>
                    <a:pt x="4917" y="0"/>
                    <a:pt x="117" y="4707"/>
                    <a:pt x="2" y="10588"/>
                  </a:cubicBez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8" name="Freeform 4"/>
            <p:cNvSpPr>
              <a:spLocks/>
            </p:cNvSpPr>
            <p:nvPr/>
          </p:nvSpPr>
          <p:spPr bwMode="auto">
            <a:xfrm>
              <a:off x="2535" y="4944"/>
              <a:ext cx="120" cy="1"/>
            </a:xfrm>
            <a:custGeom>
              <a:avLst/>
              <a:gdLst>
                <a:gd name="T0" fmla="*/ 0 w 120"/>
                <a:gd name="T1" fmla="*/ 0 h 1"/>
                <a:gd name="T2" fmla="*/ 120 w 120"/>
                <a:gd name="T3" fmla="*/ 0 h 1"/>
              </a:gdLst>
              <a:ahLst/>
              <a:cxnLst>
                <a:cxn ang="0">
                  <a:pos x="T0" y="T1"/>
                </a:cxn>
                <a:cxn ang="0">
                  <a:pos x="T2" y="T3"/>
                </a:cxn>
              </a:cxnLst>
              <a:rect l="0" t="0" r="r" b="b"/>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9" name="Freeform 5"/>
            <p:cNvSpPr>
              <a:spLocks/>
            </p:cNvSpPr>
            <p:nvPr/>
          </p:nvSpPr>
          <p:spPr bwMode="auto">
            <a:xfrm>
              <a:off x="3120" y="4943"/>
              <a:ext cx="120" cy="1"/>
            </a:xfrm>
            <a:custGeom>
              <a:avLst/>
              <a:gdLst>
                <a:gd name="T0" fmla="*/ 0 w 120"/>
                <a:gd name="T1" fmla="*/ 0 h 1"/>
                <a:gd name="T2" fmla="*/ 120 w 120"/>
                <a:gd name="T3" fmla="*/ 0 h 1"/>
              </a:gdLst>
              <a:ahLst/>
              <a:cxnLst>
                <a:cxn ang="0">
                  <a:pos x="T0" y="T1"/>
                </a:cxn>
                <a:cxn ang="0">
                  <a:pos x="T2" y="T3"/>
                </a:cxn>
              </a:cxnLst>
              <a:rect l="0" t="0" r="r" b="b"/>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grpSp>
      <p:grpSp>
        <p:nvGrpSpPr>
          <p:cNvPr id="10" name="Group 6"/>
          <p:cNvGrpSpPr>
            <a:grpSpLocks/>
          </p:cNvGrpSpPr>
          <p:nvPr/>
        </p:nvGrpSpPr>
        <p:grpSpPr bwMode="auto">
          <a:xfrm>
            <a:off x="3657607" y="152400"/>
            <a:ext cx="761999" cy="5475995"/>
            <a:chOff x="2340" y="6288"/>
            <a:chExt cx="720" cy="3168"/>
          </a:xfrm>
        </p:grpSpPr>
        <p:sp>
          <p:nvSpPr>
            <p:cNvPr id="11" name="AutoShape 7"/>
            <p:cNvSpPr>
              <a:spLocks noChangeArrowheads="1"/>
            </p:cNvSpPr>
            <p:nvPr/>
          </p:nvSpPr>
          <p:spPr bwMode="auto">
            <a:xfrm rot="10800000">
              <a:off x="2340" y="6288"/>
              <a:ext cx="720" cy="3168"/>
            </a:xfrm>
            <a:custGeom>
              <a:avLst/>
              <a:gdLst>
                <a:gd name="G0" fmla="+- 7651 0 0"/>
                <a:gd name="G1" fmla="+- -11722864 0 0"/>
                <a:gd name="G2" fmla="+- 0 0 -11722864"/>
                <a:gd name="T0" fmla="*/ 0 256 1"/>
                <a:gd name="T1" fmla="*/ 180 256 1"/>
                <a:gd name="G3" fmla="+- -11722864 T0 T1"/>
                <a:gd name="T2" fmla="*/ 0 256 1"/>
                <a:gd name="T3" fmla="*/ 90 256 1"/>
                <a:gd name="G4" fmla="+- -11722864 T2 T3"/>
                <a:gd name="G5" fmla="*/ G4 2 1"/>
                <a:gd name="T4" fmla="*/ 90 256 1"/>
                <a:gd name="T5" fmla="*/ 0 256 1"/>
                <a:gd name="G6" fmla="+- -11722864 T4 T5"/>
                <a:gd name="G7" fmla="*/ G6 2 1"/>
                <a:gd name="G8" fmla="abs -117228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1"/>
                <a:gd name="G18" fmla="*/ 7651 1 2"/>
                <a:gd name="G19" fmla="+- G18 5400 0"/>
                <a:gd name="G20" fmla="cos G19 -11722864"/>
                <a:gd name="G21" fmla="sin G19 -11722864"/>
                <a:gd name="G22" fmla="+- G20 10800 0"/>
                <a:gd name="G23" fmla="+- G21 10800 0"/>
                <a:gd name="G24" fmla="+- 10800 0 G20"/>
                <a:gd name="G25" fmla="+- 7651 10800 0"/>
                <a:gd name="G26" fmla="?: G9 G17 G25"/>
                <a:gd name="G27" fmla="?: G9 0 21600"/>
                <a:gd name="G28" fmla="cos 10800 -11722864"/>
                <a:gd name="G29" fmla="sin 10800 -11722864"/>
                <a:gd name="G30" fmla="sin 7651 -11722864"/>
                <a:gd name="G31" fmla="+- G28 10800 0"/>
                <a:gd name="G32" fmla="+- G29 10800 0"/>
                <a:gd name="G33" fmla="+- G30 10800 0"/>
                <a:gd name="G34" fmla="?: G4 0 G31"/>
                <a:gd name="G35" fmla="?: -11722864 G34 0"/>
                <a:gd name="G36" fmla="?: G6 G35 G31"/>
                <a:gd name="G37" fmla="+- 21600 0 G36"/>
                <a:gd name="G38" fmla="?: G4 0 G33"/>
                <a:gd name="G39" fmla="?: -11722864 G38 G32"/>
                <a:gd name="G40" fmla="?: G6 G39 0"/>
                <a:gd name="G41" fmla="?: G4 G32 21600"/>
                <a:gd name="G42" fmla="?: G6 G41 G33"/>
                <a:gd name="T12" fmla="*/ 10800 w 21600"/>
                <a:gd name="T13" fmla="*/ 0 h 21600"/>
                <a:gd name="T14" fmla="*/ 1575 w 21600"/>
                <a:gd name="T15" fmla="*/ 10619 h 21600"/>
                <a:gd name="T16" fmla="*/ 10800 w 21600"/>
                <a:gd name="T17" fmla="*/ 3149 h 21600"/>
                <a:gd name="T18" fmla="*/ 20025 w 21600"/>
                <a:gd name="T19" fmla="*/ 1061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50" y="10650"/>
                  </a:moveTo>
                  <a:cubicBezTo>
                    <a:pt x="3232" y="6483"/>
                    <a:pt x="6632" y="3148"/>
                    <a:pt x="10800" y="3149"/>
                  </a:cubicBezTo>
                  <a:cubicBezTo>
                    <a:pt x="14967" y="3149"/>
                    <a:pt x="18367" y="6483"/>
                    <a:pt x="18449" y="10650"/>
                  </a:cubicBezTo>
                  <a:lnTo>
                    <a:pt x="21597" y="10588"/>
                  </a:lnTo>
                  <a:cubicBezTo>
                    <a:pt x="21482" y="4707"/>
                    <a:pt x="16682" y="-1"/>
                    <a:pt x="10799" y="0"/>
                  </a:cubicBezTo>
                  <a:cubicBezTo>
                    <a:pt x="4917" y="0"/>
                    <a:pt x="117" y="4707"/>
                    <a:pt x="2" y="10588"/>
                  </a:cubicBez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2" name="AutoShape 8"/>
            <p:cNvSpPr>
              <a:spLocks noChangeArrowheads="1"/>
            </p:cNvSpPr>
            <p:nvPr/>
          </p:nvSpPr>
          <p:spPr bwMode="auto">
            <a:xfrm>
              <a:off x="2880" y="7836"/>
              <a:ext cx="180" cy="18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3" name="Freeform 9"/>
            <p:cNvSpPr>
              <a:spLocks/>
            </p:cNvSpPr>
            <p:nvPr/>
          </p:nvSpPr>
          <p:spPr bwMode="auto">
            <a:xfrm>
              <a:off x="2355" y="8169"/>
              <a:ext cx="90" cy="33"/>
            </a:xfrm>
            <a:custGeom>
              <a:avLst/>
              <a:gdLst>
                <a:gd name="T0" fmla="*/ 0 w 90"/>
                <a:gd name="T1" fmla="*/ 33 h 33"/>
                <a:gd name="T2" fmla="*/ 45 w 90"/>
                <a:gd name="T3" fmla="*/ 3 h 33"/>
                <a:gd name="T4" fmla="*/ 90 w 90"/>
                <a:gd name="T5" fmla="*/ 18 h 33"/>
              </a:gdLst>
              <a:ahLst/>
              <a:cxnLst>
                <a:cxn ang="0">
                  <a:pos x="T0" y="T1"/>
                </a:cxn>
                <a:cxn ang="0">
                  <a:pos x="T2" y="T3"/>
                </a:cxn>
                <a:cxn ang="0">
                  <a:pos x="T4" y="T5"/>
                </a:cxn>
              </a:cxnLst>
              <a:rect l="0" t="0" r="r" b="b"/>
              <a:pathLst>
                <a:path w="90" h="33">
                  <a:moveTo>
                    <a:pt x="0" y="33"/>
                  </a:moveTo>
                  <a:cubicBezTo>
                    <a:pt x="15" y="23"/>
                    <a:pt x="27" y="6"/>
                    <a:pt x="45" y="3"/>
                  </a:cubicBezTo>
                  <a:cubicBezTo>
                    <a:pt x="61" y="0"/>
                    <a:pt x="90" y="18"/>
                    <a:pt x="90" y="1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4" name="Freeform 10"/>
            <p:cNvSpPr>
              <a:spLocks/>
            </p:cNvSpPr>
            <p:nvPr/>
          </p:nvSpPr>
          <p:spPr bwMode="auto">
            <a:xfrm>
              <a:off x="2865" y="8712"/>
              <a:ext cx="135" cy="1"/>
            </a:xfrm>
            <a:custGeom>
              <a:avLst/>
              <a:gdLst>
                <a:gd name="T0" fmla="*/ 0 w 135"/>
                <a:gd name="T1" fmla="*/ 0 h 1"/>
                <a:gd name="T2" fmla="*/ 135 w 135"/>
                <a:gd name="T3" fmla="*/ 0 h 1"/>
              </a:gdLst>
              <a:ahLst/>
              <a:cxnLst>
                <a:cxn ang="0">
                  <a:pos x="T0" y="T1"/>
                </a:cxn>
                <a:cxn ang="0">
                  <a:pos x="T2" y="T3"/>
                </a:cxn>
              </a:cxnLst>
              <a:rect l="0" t="0" r="r" b="b"/>
              <a:pathLst>
                <a:path w="135" h="1">
                  <a:moveTo>
                    <a:pt x="0" y="0"/>
                  </a:moveTo>
                  <a:cubicBezTo>
                    <a:pt x="45" y="0"/>
                    <a:pt x="90" y="0"/>
                    <a:pt x="13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grpSp>
      <p:grpSp>
        <p:nvGrpSpPr>
          <p:cNvPr id="15" name="Group 11"/>
          <p:cNvGrpSpPr>
            <a:grpSpLocks/>
          </p:cNvGrpSpPr>
          <p:nvPr/>
        </p:nvGrpSpPr>
        <p:grpSpPr bwMode="auto">
          <a:xfrm>
            <a:off x="6260068" y="0"/>
            <a:ext cx="988463" cy="5638800"/>
            <a:chOff x="2325" y="10428"/>
            <a:chExt cx="735" cy="3168"/>
          </a:xfrm>
        </p:grpSpPr>
        <p:sp>
          <p:nvSpPr>
            <p:cNvPr id="16" name="AutoShape 12"/>
            <p:cNvSpPr>
              <a:spLocks noChangeArrowheads="1"/>
            </p:cNvSpPr>
            <p:nvPr/>
          </p:nvSpPr>
          <p:spPr bwMode="auto">
            <a:xfrm rot="10800000">
              <a:off x="2340" y="10428"/>
              <a:ext cx="720" cy="3168"/>
            </a:xfrm>
            <a:custGeom>
              <a:avLst/>
              <a:gdLst>
                <a:gd name="G0" fmla="+- 7651 0 0"/>
                <a:gd name="G1" fmla="+- -11722864 0 0"/>
                <a:gd name="G2" fmla="+- 0 0 -11722864"/>
                <a:gd name="T0" fmla="*/ 0 256 1"/>
                <a:gd name="T1" fmla="*/ 180 256 1"/>
                <a:gd name="G3" fmla="+- -11722864 T0 T1"/>
                <a:gd name="T2" fmla="*/ 0 256 1"/>
                <a:gd name="T3" fmla="*/ 90 256 1"/>
                <a:gd name="G4" fmla="+- -11722864 T2 T3"/>
                <a:gd name="G5" fmla="*/ G4 2 1"/>
                <a:gd name="T4" fmla="*/ 90 256 1"/>
                <a:gd name="T5" fmla="*/ 0 256 1"/>
                <a:gd name="G6" fmla="+- -11722864 T4 T5"/>
                <a:gd name="G7" fmla="*/ G6 2 1"/>
                <a:gd name="G8" fmla="abs -117228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1"/>
                <a:gd name="G18" fmla="*/ 7651 1 2"/>
                <a:gd name="G19" fmla="+- G18 5400 0"/>
                <a:gd name="G20" fmla="cos G19 -11722864"/>
                <a:gd name="G21" fmla="sin G19 -11722864"/>
                <a:gd name="G22" fmla="+- G20 10800 0"/>
                <a:gd name="G23" fmla="+- G21 10800 0"/>
                <a:gd name="G24" fmla="+- 10800 0 G20"/>
                <a:gd name="G25" fmla="+- 7651 10800 0"/>
                <a:gd name="G26" fmla="?: G9 G17 G25"/>
                <a:gd name="G27" fmla="?: G9 0 21600"/>
                <a:gd name="G28" fmla="cos 10800 -11722864"/>
                <a:gd name="G29" fmla="sin 10800 -11722864"/>
                <a:gd name="G30" fmla="sin 7651 -11722864"/>
                <a:gd name="G31" fmla="+- G28 10800 0"/>
                <a:gd name="G32" fmla="+- G29 10800 0"/>
                <a:gd name="G33" fmla="+- G30 10800 0"/>
                <a:gd name="G34" fmla="?: G4 0 G31"/>
                <a:gd name="G35" fmla="?: -11722864 G34 0"/>
                <a:gd name="G36" fmla="?: G6 G35 G31"/>
                <a:gd name="G37" fmla="+- 21600 0 G36"/>
                <a:gd name="G38" fmla="?: G4 0 G33"/>
                <a:gd name="G39" fmla="?: -11722864 G38 G32"/>
                <a:gd name="G40" fmla="?: G6 G39 0"/>
                <a:gd name="G41" fmla="?: G4 G32 21600"/>
                <a:gd name="G42" fmla="?: G6 G41 G33"/>
                <a:gd name="T12" fmla="*/ 10800 w 21600"/>
                <a:gd name="T13" fmla="*/ 0 h 21600"/>
                <a:gd name="T14" fmla="*/ 1575 w 21600"/>
                <a:gd name="T15" fmla="*/ 10619 h 21600"/>
                <a:gd name="T16" fmla="*/ 10800 w 21600"/>
                <a:gd name="T17" fmla="*/ 3149 h 21600"/>
                <a:gd name="T18" fmla="*/ 20025 w 21600"/>
                <a:gd name="T19" fmla="*/ 1061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50" y="10650"/>
                  </a:moveTo>
                  <a:cubicBezTo>
                    <a:pt x="3232" y="6483"/>
                    <a:pt x="6632" y="3148"/>
                    <a:pt x="10800" y="3149"/>
                  </a:cubicBezTo>
                  <a:cubicBezTo>
                    <a:pt x="14967" y="3149"/>
                    <a:pt x="18367" y="6483"/>
                    <a:pt x="18449" y="10650"/>
                  </a:cubicBezTo>
                  <a:lnTo>
                    <a:pt x="21597" y="10588"/>
                  </a:lnTo>
                  <a:cubicBezTo>
                    <a:pt x="21482" y="4707"/>
                    <a:pt x="16682" y="-1"/>
                    <a:pt x="10799" y="0"/>
                  </a:cubicBezTo>
                  <a:cubicBezTo>
                    <a:pt x="4917" y="0"/>
                    <a:pt x="117" y="4707"/>
                    <a:pt x="2" y="10588"/>
                  </a:cubicBez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7" name="Freeform 13"/>
            <p:cNvSpPr>
              <a:spLocks/>
            </p:cNvSpPr>
            <p:nvPr/>
          </p:nvSpPr>
          <p:spPr bwMode="auto">
            <a:xfrm>
              <a:off x="2325" y="12335"/>
              <a:ext cx="120" cy="1"/>
            </a:xfrm>
            <a:custGeom>
              <a:avLst/>
              <a:gdLst>
                <a:gd name="T0" fmla="*/ 0 w 120"/>
                <a:gd name="T1" fmla="*/ 0 h 1"/>
                <a:gd name="T2" fmla="*/ 120 w 120"/>
                <a:gd name="T3" fmla="*/ 0 h 1"/>
              </a:gdLst>
              <a:ahLst/>
              <a:cxnLst>
                <a:cxn ang="0">
                  <a:pos x="T0" y="T1"/>
                </a:cxn>
                <a:cxn ang="0">
                  <a:pos x="T2" y="T3"/>
                </a:cxn>
              </a:cxnLst>
              <a:rect l="0" t="0" r="r" b="b"/>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8" name="Freeform 14"/>
            <p:cNvSpPr>
              <a:spLocks/>
            </p:cNvSpPr>
            <p:nvPr/>
          </p:nvSpPr>
          <p:spPr bwMode="auto">
            <a:xfrm>
              <a:off x="2865" y="12744"/>
              <a:ext cx="135" cy="1"/>
            </a:xfrm>
            <a:custGeom>
              <a:avLst/>
              <a:gdLst>
                <a:gd name="T0" fmla="*/ 0 w 135"/>
                <a:gd name="T1" fmla="*/ 0 h 1"/>
                <a:gd name="T2" fmla="*/ 135 w 135"/>
                <a:gd name="T3" fmla="*/ 0 h 1"/>
              </a:gdLst>
              <a:ahLst/>
              <a:cxnLst>
                <a:cxn ang="0">
                  <a:pos x="T0" y="T1"/>
                </a:cxn>
                <a:cxn ang="0">
                  <a:pos x="T2" y="T3"/>
                </a:cxn>
              </a:cxnLst>
              <a:rect l="0" t="0" r="r" b="b"/>
              <a:pathLst>
                <a:path w="135" h="1">
                  <a:moveTo>
                    <a:pt x="0" y="0"/>
                  </a:moveTo>
                  <a:cubicBezTo>
                    <a:pt x="45" y="0"/>
                    <a:pt x="90" y="0"/>
                    <a:pt x="13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9" name="AutoShape 15"/>
            <p:cNvSpPr>
              <a:spLocks noChangeArrowheads="1"/>
            </p:cNvSpPr>
            <p:nvPr/>
          </p:nvSpPr>
          <p:spPr bwMode="auto">
            <a:xfrm>
              <a:off x="2340" y="11976"/>
              <a:ext cx="180" cy="18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grpSp>
      <p:pic>
        <p:nvPicPr>
          <p:cNvPr id="20" name="Picture 19" descr="quick_check-01.eps"/>
          <p:cNvPicPr/>
          <p:nvPr/>
        </p:nvPicPr>
        <p:blipFill>
          <a:blip r:embed="rId3">
            <a:extLst>
              <a:ext uri="{28A0092B-C50C-407E-A947-70E740481C1C}">
                <a14:useLocalDpi xmlns:a14="http://schemas.microsoft.com/office/drawing/2010/main" val="0"/>
              </a:ext>
            </a:extLst>
          </a:blip>
          <a:stretch>
            <a:fillRect/>
          </a:stretch>
        </p:blipFill>
        <p:spPr>
          <a:xfrm>
            <a:off x="7696199" y="28575"/>
            <a:ext cx="1374141" cy="1114425"/>
          </a:xfrm>
          <a:prstGeom prst="rect">
            <a:avLst/>
          </a:prstGeom>
        </p:spPr>
      </p:pic>
      <p:sp>
        <p:nvSpPr>
          <p:cNvPr id="24" name="Right Brace 23"/>
          <p:cNvSpPr/>
          <p:nvPr/>
        </p:nvSpPr>
        <p:spPr>
          <a:xfrm>
            <a:off x="4419599" y="3048000"/>
            <a:ext cx="381001" cy="12770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55" tIns="45678" rIns="91355" bIns="45678" rtlCol="0" anchor="ctr"/>
          <a:lstStyle/>
          <a:p>
            <a:pPr algn="ctr" eaLnBrk="1" hangingPunct="1"/>
            <a:endParaRPr lang="en-US" sz="1900">
              <a:solidFill>
                <a:srgbClr val="000000"/>
              </a:solidFill>
            </a:endParaRPr>
          </a:p>
        </p:txBody>
      </p:sp>
      <p:sp>
        <p:nvSpPr>
          <p:cNvPr id="25" name="Right Brace 24"/>
          <p:cNvSpPr/>
          <p:nvPr/>
        </p:nvSpPr>
        <p:spPr>
          <a:xfrm flipH="1">
            <a:off x="5867399" y="2895600"/>
            <a:ext cx="392663" cy="4986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55" tIns="45678" rIns="91355" bIns="45678" rtlCol="0" anchor="ctr"/>
          <a:lstStyle/>
          <a:p>
            <a:pPr algn="ctr" eaLnBrk="1" hangingPunct="1"/>
            <a:endParaRPr lang="en-US" sz="1900">
              <a:solidFill>
                <a:srgbClr val="000000"/>
              </a:solidFill>
            </a:endParaRPr>
          </a:p>
        </p:txBody>
      </p:sp>
      <p:sp>
        <p:nvSpPr>
          <p:cNvPr id="28"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155CC"/>
                </a:solidFill>
                <a:effectLst/>
                <a:latin typeface="Arial" pitchFamily="34" charset="0"/>
                <a:cs typeface="Arial" pitchFamily="34" charset="0"/>
                <a:hlinkClick r:id="rId4"/>
              </a:rPr>
              <a:t>https://vimeo.com/thepottersschool/review/151725420/987039a6cf</a:t>
            </a:r>
            <a:r>
              <a:rPr kumimoji="0" lang="en-US" altLang="en-US" sz="1100" b="0" i="0" u="none" strike="noStrike" cap="none" normalizeH="0" baseline="0">
                <a:ln>
                  <a:noFill/>
                </a:ln>
                <a:solidFill>
                  <a:schemeClr val="tx1"/>
                </a:solidFill>
                <a:effectLst/>
                <a:latin typeface="Arial" pitchFamily="34" charset="0"/>
              </a:rPr>
              <a:t> </a:t>
            </a:r>
            <a:endParaRPr kumimoji="0" lang="en-US" altLang="en-US" sz="1800" b="0" i="0" u="none" strike="noStrike" cap="none" normalizeH="0" baseline="0">
              <a:ln>
                <a:noFill/>
              </a:ln>
              <a:solidFill>
                <a:schemeClr val="tx1"/>
              </a:solidFill>
              <a:effectLst/>
              <a:latin typeface="Arial" pitchFamily="34" charset="0"/>
            </a:endParaRPr>
          </a:p>
        </p:txBody>
      </p:sp>
      <p:sp>
        <p:nvSpPr>
          <p:cNvPr id="29" name="Rectangle 2"/>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155CC"/>
                </a:solidFill>
                <a:effectLst/>
                <a:latin typeface="Arial" pitchFamily="34" charset="0"/>
                <a:cs typeface="Arial" pitchFamily="34" charset="0"/>
                <a:hlinkClick r:id="rId4"/>
              </a:rPr>
              <a:t>https://vimeo.com/thepottersschool/review/151725420/987039a6cf</a:t>
            </a:r>
            <a:r>
              <a:rPr kumimoji="0" lang="en-US" altLang="en-US" sz="1100" b="0" i="0" u="none" strike="noStrike" cap="none" normalizeH="0" baseline="0">
                <a:ln>
                  <a:noFill/>
                </a:ln>
                <a:solidFill>
                  <a:schemeClr val="tx1"/>
                </a:solidFill>
                <a:effectLst/>
                <a:latin typeface="Arial" pitchFamily="34" charset="0"/>
              </a:rPr>
              <a:t> </a:t>
            </a:r>
            <a:endParaRPr kumimoji="0" lang="en-US" alt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2984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324600" cy="572295"/>
          </a:xfrm>
        </p:spPr>
        <p:txBody>
          <a:bodyPr/>
          <a:lstStyle/>
          <a:p>
            <a:r>
              <a:rPr lang="en-US" dirty="0"/>
              <a:t>Reading a Barometer</a:t>
            </a:r>
          </a:p>
        </p:txBody>
      </p:sp>
      <p:sp>
        <p:nvSpPr>
          <p:cNvPr id="3" name="Content Placeholder 2"/>
          <p:cNvSpPr>
            <a:spLocks noGrp="1"/>
          </p:cNvSpPr>
          <p:nvPr>
            <p:ph idx="1"/>
          </p:nvPr>
        </p:nvSpPr>
        <p:spPr>
          <a:xfrm>
            <a:off x="457206" y="1143000"/>
            <a:ext cx="8229601" cy="1219200"/>
          </a:xfrm>
        </p:spPr>
        <p:txBody>
          <a:bodyPr/>
          <a:lstStyle/>
          <a:p>
            <a:pPr marL="0" indent="0">
              <a:buNone/>
            </a:pPr>
            <a:r>
              <a:rPr lang="en-US" dirty="0">
                <a:solidFill>
                  <a:srgbClr val="FFFF00"/>
                </a:solidFill>
              </a:rPr>
              <a:t>Describe the atmospheric pressure in each manometer.</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sz="1200" dirty="0">
              <a:solidFill>
                <a:srgbClr val="FFFF00"/>
              </a:solidFill>
            </a:endParaRPr>
          </a:p>
          <a:p>
            <a:pPr marL="0" indent="0">
              <a:buNone/>
            </a:pPr>
            <a:r>
              <a:rPr lang="en-US" sz="2000" dirty="0">
                <a:hlinkClick r:id="rId2"/>
              </a:rPr>
              <a:t>https://screencast-o-matic.com/watch/cFeY3gDvx1</a:t>
            </a:r>
            <a:r>
              <a:rPr lang="en-US" sz="2000" dirty="0"/>
              <a:t> (5:32)</a:t>
            </a:r>
            <a:endParaRPr lang="en-US" sz="2000" dirty="0">
              <a:solidFill>
                <a:srgbClr val="FFFF00"/>
              </a:solidFill>
            </a:endParaRPr>
          </a:p>
        </p:txBody>
      </p:sp>
      <p:sp>
        <p:nvSpPr>
          <p:cNvPr id="5" name="Slide Number Placeholder 4"/>
          <p:cNvSpPr>
            <a:spLocks noGrp="1"/>
          </p:cNvSpPr>
          <p:nvPr>
            <p:ph type="sldNum" sz="quarter" idx="12"/>
          </p:nvPr>
        </p:nvSpPr>
        <p:spPr>
          <a:xfrm>
            <a:off x="7010400" y="6245225"/>
            <a:ext cx="2133600" cy="476250"/>
          </a:xfrm>
        </p:spPr>
        <p:txBody>
          <a:bodyPr/>
          <a:lstStyle/>
          <a:p>
            <a:fld id="{CE997F6A-7232-46BD-82E9-BC93CC318D02}" type="slidenum">
              <a:rPr lang="en-US" smtClean="0">
                <a:solidFill>
                  <a:srgbClr val="000000"/>
                </a:solidFill>
              </a:rPr>
              <a:pPr/>
              <a:t>21</a:t>
            </a:fld>
            <a:endParaRPr lang="en-US" dirty="0">
              <a:solidFill>
                <a:srgbClr val="000000"/>
              </a:solidFill>
            </a:endParaRPr>
          </a:p>
        </p:txBody>
      </p:sp>
      <p:grpSp>
        <p:nvGrpSpPr>
          <p:cNvPr id="6" name="Group 2"/>
          <p:cNvGrpSpPr>
            <a:grpSpLocks/>
          </p:cNvGrpSpPr>
          <p:nvPr/>
        </p:nvGrpSpPr>
        <p:grpSpPr bwMode="auto">
          <a:xfrm>
            <a:off x="901706" y="76200"/>
            <a:ext cx="761999" cy="5628395"/>
            <a:chOff x="2520" y="2880"/>
            <a:chExt cx="720" cy="3168"/>
          </a:xfrm>
        </p:grpSpPr>
        <p:sp>
          <p:nvSpPr>
            <p:cNvPr id="7" name="AutoShape 3"/>
            <p:cNvSpPr>
              <a:spLocks noChangeArrowheads="1"/>
            </p:cNvSpPr>
            <p:nvPr/>
          </p:nvSpPr>
          <p:spPr bwMode="auto">
            <a:xfrm rot="10800000">
              <a:off x="2520" y="2880"/>
              <a:ext cx="720" cy="3168"/>
            </a:xfrm>
            <a:custGeom>
              <a:avLst/>
              <a:gdLst>
                <a:gd name="G0" fmla="+- 7651 0 0"/>
                <a:gd name="G1" fmla="+- -11722864 0 0"/>
                <a:gd name="G2" fmla="+- 0 0 -11722864"/>
                <a:gd name="T0" fmla="*/ 0 256 1"/>
                <a:gd name="T1" fmla="*/ 180 256 1"/>
                <a:gd name="G3" fmla="+- -11722864 T0 T1"/>
                <a:gd name="T2" fmla="*/ 0 256 1"/>
                <a:gd name="T3" fmla="*/ 90 256 1"/>
                <a:gd name="G4" fmla="+- -11722864 T2 T3"/>
                <a:gd name="G5" fmla="*/ G4 2 1"/>
                <a:gd name="T4" fmla="*/ 90 256 1"/>
                <a:gd name="T5" fmla="*/ 0 256 1"/>
                <a:gd name="G6" fmla="+- -11722864 T4 T5"/>
                <a:gd name="G7" fmla="*/ G6 2 1"/>
                <a:gd name="G8" fmla="abs -117228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1"/>
                <a:gd name="G18" fmla="*/ 7651 1 2"/>
                <a:gd name="G19" fmla="+- G18 5400 0"/>
                <a:gd name="G20" fmla="cos G19 -11722864"/>
                <a:gd name="G21" fmla="sin G19 -11722864"/>
                <a:gd name="G22" fmla="+- G20 10800 0"/>
                <a:gd name="G23" fmla="+- G21 10800 0"/>
                <a:gd name="G24" fmla="+- 10800 0 G20"/>
                <a:gd name="G25" fmla="+- 7651 10800 0"/>
                <a:gd name="G26" fmla="?: G9 G17 G25"/>
                <a:gd name="G27" fmla="?: G9 0 21600"/>
                <a:gd name="G28" fmla="cos 10800 -11722864"/>
                <a:gd name="G29" fmla="sin 10800 -11722864"/>
                <a:gd name="G30" fmla="sin 7651 -11722864"/>
                <a:gd name="G31" fmla="+- G28 10800 0"/>
                <a:gd name="G32" fmla="+- G29 10800 0"/>
                <a:gd name="G33" fmla="+- G30 10800 0"/>
                <a:gd name="G34" fmla="?: G4 0 G31"/>
                <a:gd name="G35" fmla="?: -11722864 G34 0"/>
                <a:gd name="G36" fmla="?: G6 G35 G31"/>
                <a:gd name="G37" fmla="+- 21600 0 G36"/>
                <a:gd name="G38" fmla="?: G4 0 G33"/>
                <a:gd name="G39" fmla="?: -11722864 G38 G32"/>
                <a:gd name="G40" fmla="?: G6 G39 0"/>
                <a:gd name="G41" fmla="?: G4 G32 21600"/>
                <a:gd name="G42" fmla="?: G6 G41 G33"/>
                <a:gd name="T12" fmla="*/ 10800 w 21600"/>
                <a:gd name="T13" fmla="*/ 0 h 21600"/>
                <a:gd name="T14" fmla="*/ 1575 w 21600"/>
                <a:gd name="T15" fmla="*/ 10619 h 21600"/>
                <a:gd name="T16" fmla="*/ 10800 w 21600"/>
                <a:gd name="T17" fmla="*/ 3149 h 21600"/>
                <a:gd name="T18" fmla="*/ 20025 w 21600"/>
                <a:gd name="T19" fmla="*/ 1061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50" y="10650"/>
                  </a:moveTo>
                  <a:cubicBezTo>
                    <a:pt x="3232" y="6483"/>
                    <a:pt x="6632" y="3148"/>
                    <a:pt x="10800" y="3149"/>
                  </a:cubicBezTo>
                  <a:cubicBezTo>
                    <a:pt x="14967" y="3149"/>
                    <a:pt x="18367" y="6483"/>
                    <a:pt x="18449" y="10650"/>
                  </a:cubicBezTo>
                  <a:lnTo>
                    <a:pt x="21597" y="10588"/>
                  </a:lnTo>
                  <a:cubicBezTo>
                    <a:pt x="21482" y="4707"/>
                    <a:pt x="16682" y="-1"/>
                    <a:pt x="10799" y="0"/>
                  </a:cubicBezTo>
                  <a:cubicBezTo>
                    <a:pt x="4917" y="0"/>
                    <a:pt x="117" y="4707"/>
                    <a:pt x="2" y="10588"/>
                  </a:cubicBez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8" name="Freeform 4"/>
            <p:cNvSpPr>
              <a:spLocks/>
            </p:cNvSpPr>
            <p:nvPr/>
          </p:nvSpPr>
          <p:spPr bwMode="auto">
            <a:xfrm>
              <a:off x="2535" y="4944"/>
              <a:ext cx="120" cy="1"/>
            </a:xfrm>
            <a:custGeom>
              <a:avLst/>
              <a:gdLst>
                <a:gd name="T0" fmla="*/ 0 w 120"/>
                <a:gd name="T1" fmla="*/ 0 h 1"/>
                <a:gd name="T2" fmla="*/ 120 w 120"/>
                <a:gd name="T3" fmla="*/ 0 h 1"/>
              </a:gdLst>
              <a:ahLst/>
              <a:cxnLst>
                <a:cxn ang="0">
                  <a:pos x="T0" y="T1"/>
                </a:cxn>
                <a:cxn ang="0">
                  <a:pos x="T2" y="T3"/>
                </a:cxn>
              </a:cxnLst>
              <a:rect l="0" t="0" r="r" b="b"/>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9" name="Freeform 5"/>
            <p:cNvSpPr>
              <a:spLocks/>
            </p:cNvSpPr>
            <p:nvPr/>
          </p:nvSpPr>
          <p:spPr bwMode="auto">
            <a:xfrm>
              <a:off x="3120" y="4943"/>
              <a:ext cx="120" cy="1"/>
            </a:xfrm>
            <a:custGeom>
              <a:avLst/>
              <a:gdLst>
                <a:gd name="T0" fmla="*/ 0 w 120"/>
                <a:gd name="T1" fmla="*/ 0 h 1"/>
                <a:gd name="T2" fmla="*/ 120 w 120"/>
                <a:gd name="T3" fmla="*/ 0 h 1"/>
              </a:gdLst>
              <a:ahLst/>
              <a:cxnLst>
                <a:cxn ang="0">
                  <a:pos x="T0" y="T1"/>
                </a:cxn>
                <a:cxn ang="0">
                  <a:pos x="T2" y="T3"/>
                </a:cxn>
              </a:cxnLst>
              <a:rect l="0" t="0" r="r" b="b"/>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grpSp>
      <p:grpSp>
        <p:nvGrpSpPr>
          <p:cNvPr id="10" name="Group 6"/>
          <p:cNvGrpSpPr>
            <a:grpSpLocks/>
          </p:cNvGrpSpPr>
          <p:nvPr/>
        </p:nvGrpSpPr>
        <p:grpSpPr bwMode="auto">
          <a:xfrm>
            <a:off x="3657607" y="152400"/>
            <a:ext cx="761999" cy="5475995"/>
            <a:chOff x="2340" y="6288"/>
            <a:chExt cx="720" cy="3168"/>
          </a:xfrm>
        </p:grpSpPr>
        <p:sp>
          <p:nvSpPr>
            <p:cNvPr id="11" name="AutoShape 7"/>
            <p:cNvSpPr>
              <a:spLocks noChangeArrowheads="1"/>
            </p:cNvSpPr>
            <p:nvPr/>
          </p:nvSpPr>
          <p:spPr bwMode="auto">
            <a:xfrm rot="10800000">
              <a:off x="2340" y="6288"/>
              <a:ext cx="720" cy="3168"/>
            </a:xfrm>
            <a:custGeom>
              <a:avLst/>
              <a:gdLst>
                <a:gd name="G0" fmla="+- 7651 0 0"/>
                <a:gd name="G1" fmla="+- -11722864 0 0"/>
                <a:gd name="G2" fmla="+- 0 0 -11722864"/>
                <a:gd name="T0" fmla="*/ 0 256 1"/>
                <a:gd name="T1" fmla="*/ 180 256 1"/>
                <a:gd name="G3" fmla="+- -11722864 T0 T1"/>
                <a:gd name="T2" fmla="*/ 0 256 1"/>
                <a:gd name="T3" fmla="*/ 90 256 1"/>
                <a:gd name="G4" fmla="+- -11722864 T2 T3"/>
                <a:gd name="G5" fmla="*/ G4 2 1"/>
                <a:gd name="T4" fmla="*/ 90 256 1"/>
                <a:gd name="T5" fmla="*/ 0 256 1"/>
                <a:gd name="G6" fmla="+- -11722864 T4 T5"/>
                <a:gd name="G7" fmla="*/ G6 2 1"/>
                <a:gd name="G8" fmla="abs -117228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1"/>
                <a:gd name="G18" fmla="*/ 7651 1 2"/>
                <a:gd name="G19" fmla="+- G18 5400 0"/>
                <a:gd name="G20" fmla="cos G19 -11722864"/>
                <a:gd name="G21" fmla="sin G19 -11722864"/>
                <a:gd name="G22" fmla="+- G20 10800 0"/>
                <a:gd name="G23" fmla="+- G21 10800 0"/>
                <a:gd name="G24" fmla="+- 10800 0 G20"/>
                <a:gd name="G25" fmla="+- 7651 10800 0"/>
                <a:gd name="G26" fmla="?: G9 G17 G25"/>
                <a:gd name="G27" fmla="?: G9 0 21600"/>
                <a:gd name="G28" fmla="cos 10800 -11722864"/>
                <a:gd name="G29" fmla="sin 10800 -11722864"/>
                <a:gd name="G30" fmla="sin 7651 -11722864"/>
                <a:gd name="G31" fmla="+- G28 10800 0"/>
                <a:gd name="G32" fmla="+- G29 10800 0"/>
                <a:gd name="G33" fmla="+- G30 10800 0"/>
                <a:gd name="G34" fmla="?: G4 0 G31"/>
                <a:gd name="G35" fmla="?: -11722864 G34 0"/>
                <a:gd name="G36" fmla="?: G6 G35 G31"/>
                <a:gd name="G37" fmla="+- 21600 0 G36"/>
                <a:gd name="G38" fmla="?: G4 0 G33"/>
                <a:gd name="G39" fmla="?: -11722864 G38 G32"/>
                <a:gd name="G40" fmla="?: G6 G39 0"/>
                <a:gd name="G41" fmla="?: G4 G32 21600"/>
                <a:gd name="G42" fmla="?: G6 G41 G33"/>
                <a:gd name="T12" fmla="*/ 10800 w 21600"/>
                <a:gd name="T13" fmla="*/ 0 h 21600"/>
                <a:gd name="T14" fmla="*/ 1575 w 21600"/>
                <a:gd name="T15" fmla="*/ 10619 h 21600"/>
                <a:gd name="T16" fmla="*/ 10800 w 21600"/>
                <a:gd name="T17" fmla="*/ 3149 h 21600"/>
                <a:gd name="T18" fmla="*/ 20025 w 21600"/>
                <a:gd name="T19" fmla="*/ 1061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50" y="10650"/>
                  </a:moveTo>
                  <a:cubicBezTo>
                    <a:pt x="3232" y="6483"/>
                    <a:pt x="6632" y="3148"/>
                    <a:pt x="10800" y="3149"/>
                  </a:cubicBezTo>
                  <a:cubicBezTo>
                    <a:pt x="14967" y="3149"/>
                    <a:pt x="18367" y="6483"/>
                    <a:pt x="18449" y="10650"/>
                  </a:cubicBezTo>
                  <a:lnTo>
                    <a:pt x="21597" y="10588"/>
                  </a:lnTo>
                  <a:cubicBezTo>
                    <a:pt x="21482" y="4707"/>
                    <a:pt x="16682" y="-1"/>
                    <a:pt x="10799" y="0"/>
                  </a:cubicBezTo>
                  <a:cubicBezTo>
                    <a:pt x="4917" y="0"/>
                    <a:pt x="117" y="4707"/>
                    <a:pt x="2" y="10588"/>
                  </a:cubicBez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2" name="AutoShape 8"/>
            <p:cNvSpPr>
              <a:spLocks noChangeArrowheads="1"/>
            </p:cNvSpPr>
            <p:nvPr/>
          </p:nvSpPr>
          <p:spPr bwMode="auto">
            <a:xfrm>
              <a:off x="2880" y="7836"/>
              <a:ext cx="180" cy="18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3" name="Freeform 9"/>
            <p:cNvSpPr>
              <a:spLocks/>
            </p:cNvSpPr>
            <p:nvPr/>
          </p:nvSpPr>
          <p:spPr bwMode="auto">
            <a:xfrm>
              <a:off x="2355" y="8169"/>
              <a:ext cx="90" cy="33"/>
            </a:xfrm>
            <a:custGeom>
              <a:avLst/>
              <a:gdLst>
                <a:gd name="T0" fmla="*/ 0 w 90"/>
                <a:gd name="T1" fmla="*/ 33 h 33"/>
                <a:gd name="T2" fmla="*/ 45 w 90"/>
                <a:gd name="T3" fmla="*/ 3 h 33"/>
                <a:gd name="T4" fmla="*/ 90 w 90"/>
                <a:gd name="T5" fmla="*/ 18 h 33"/>
              </a:gdLst>
              <a:ahLst/>
              <a:cxnLst>
                <a:cxn ang="0">
                  <a:pos x="T0" y="T1"/>
                </a:cxn>
                <a:cxn ang="0">
                  <a:pos x="T2" y="T3"/>
                </a:cxn>
                <a:cxn ang="0">
                  <a:pos x="T4" y="T5"/>
                </a:cxn>
              </a:cxnLst>
              <a:rect l="0" t="0" r="r" b="b"/>
              <a:pathLst>
                <a:path w="90" h="33">
                  <a:moveTo>
                    <a:pt x="0" y="33"/>
                  </a:moveTo>
                  <a:cubicBezTo>
                    <a:pt x="15" y="23"/>
                    <a:pt x="27" y="6"/>
                    <a:pt x="45" y="3"/>
                  </a:cubicBezTo>
                  <a:cubicBezTo>
                    <a:pt x="61" y="0"/>
                    <a:pt x="90" y="18"/>
                    <a:pt x="90" y="1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4" name="Freeform 10"/>
            <p:cNvSpPr>
              <a:spLocks/>
            </p:cNvSpPr>
            <p:nvPr/>
          </p:nvSpPr>
          <p:spPr bwMode="auto">
            <a:xfrm>
              <a:off x="2865" y="8712"/>
              <a:ext cx="135" cy="1"/>
            </a:xfrm>
            <a:custGeom>
              <a:avLst/>
              <a:gdLst>
                <a:gd name="T0" fmla="*/ 0 w 135"/>
                <a:gd name="T1" fmla="*/ 0 h 1"/>
                <a:gd name="T2" fmla="*/ 135 w 135"/>
                <a:gd name="T3" fmla="*/ 0 h 1"/>
              </a:gdLst>
              <a:ahLst/>
              <a:cxnLst>
                <a:cxn ang="0">
                  <a:pos x="T0" y="T1"/>
                </a:cxn>
                <a:cxn ang="0">
                  <a:pos x="T2" y="T3"/>
                </a:cxn>
              </a:cxnLst>
              <a:rect l="0" t="0" r="r" b="b"/>
              <a:pathLst>
                <a:path w="135" h="1">
                  <a:moveTo>
                    <a:pt x="0" y="0"/>
                  </a:moveTo>
                  <a:cubicBezTo>
                    <a:pt x="45" y="0"/>
                    <a:pt x="90" y="0"/>
                    <a:pt x="13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grpSp>
      <p:grpSp>
        <p:nvGrpSpPr>
          <p:cNvPr id="15" name="Group 11"/>
          <p:cNvGrpSpPr>
            <a:grpSpLocks/>
          </p:cNvGrpSpPr>
          <p:nvPr/>
        </p:nvGrpSpPr>
        <p:grpSpPr bwMode="auto">
          <a:xfrm>
            <a:off x="6260068" y="0"/>
            <a:ext cx="988463" cy="5638800"/>
            <a:chOff x="2325" y="10428"/>
            <a:chExt cx="735" cy="3168"/>
          </a:xfrm>
        </p:grpSpPr>
        <p:sp>
          <p:nvSpPr>
            <p:cNvPr id="16" name="AutoShape 12"/>
            <p:cNvSpPr>
              <a:spLocks noChangeArrowheads="1"/>
            </p:cNvSpPr>
            <p:nvPr/>
          </p:nvSpPr>
          <p:spPr bwMode="auto">
            <a:xfrm rot="10800000">
              <a:off x="2340" y="10428"/>
              <a:ext cx="720" cy="3168"/>
            </a:xfrm>
            <a:custGeom>
              <a:avLst/>
              <a:gdLst>
                <a:gd name="G0" fmla="+- 7651 0 0"/>
                <a:gd name="G1" fmla="+- -11722864 0 0"/>
                <a:gd name="G2" fmla="+- 0 0 -11722864"/>
                <a:gd name="T0" fmla="*/ 0 256 1"/>
                <a:gd name="T1" fmla="*/ 180 256 1"/>
                <a:gd name="G3" fmla="+- -11722864 T0 T1"/>
                <a:gd name="T2" fmla="*/ 0 256 1"/>
                <a:gd name="T3" fmla="*/ 90 256 1"/>
                <a:gd name="G4" fmla="+- -11722864 T2 T3"/>
                <a:gd name="G5" fmla="*/ G4 2 1"/>
                <a:gd name="T4" fmla="*/ 90 256 1"/>
                <a:gd name="T5" fmla="*/ 0 256 1"/>
                <a:gd name="G6" fmla="+- -11722864 T4 T5"/>
                <a:gd name="G7" fmla="*/ G6 2 1"/>
                <a:gd name="G8" fmla="abs -117228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1"/>
                <a:gd name="G18" fmla="*/ 7651 1 2"/>
                <a:gd name="G19" fmla="+- G18 5400 0"/>
                <a:gd name="G20" fmla="cos G19 -11722864"/>
                <a:gd name="G21" fmla="sin G19 -11722864"/>
                <a:gd name="G22" fmla="+- G20 10800 0"/>
                <a:gd name="G23" fmla="+- G21 10800 0"/>
                <a:gd name="G24" fmla="+- 10800 0 G20"/>
                <a:gd name="G25" fmla="+- 7651 10800 0"/>
                <a:gd name="G26" fmla="?: G9 G17 G25"/>
                <a:gd name="G27" fmla="?: G9 0 21600"/>
                <a:gd name="G28" fmla="cos 10800 -11722864"/>
                <a:gd name="G29" fmla="sin 10800 -11722864"/>
                <a:gd name="G30" fmla="sin 7651 -11722864"/>
                <a:gd name="G31" fmla="+- G28 10800 0"/>
                <a:gd name="G32" fmla="+- G29 10800 0"/>
                <a:gd name="G33" fmla="+- G30 10800 0"/>
                <a:gd name="G34" fmla="?: G4 0 G31"/>
                <a:gd name="G35" fmla="?: -11722864 G34 0"/>
                <a:gd name="G36" fmla="?: G6 G35 G31"/>
                <a:gd name="G37" fmla="+- 21600 0 G36"/>
                <a:gd name="G38" fmla="?: G4 0 G33"/>
                <a:gd name="G39" fmla="?: -11722864 G38 G32"/>
                <a:gd name="G40" fmla="?: G6 G39 0"/>
                <a:gd name="G41" fmla="?: G4 G32 21600"/>
                <a:gd name="G42" fmla="?: G6 G41 G33"/>
                <a:gd name="T12" fmla="*/ 10800 w 21600"/>
                <a:gd name="T13" fmla="*/ 0 h 21600"/>
                <a:gd name="T14" fmla="*/ 1575 w 21600"/>
                <a:gd name="T15" fmla="*/ 10619 h 21600"/>
                <a:gd name="T16" fmla="*/ 10800 w 21600"/>
                <a:gd name="T17" fmla="*/ 3149 h 21600"/>
                <a:gd name="T18" fmla="*/ 20025 w 21600"/>
                <a:gd name="T19" fmla="*/ 1061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50" y="10650"/>
                  </a:moveTo>
                  <a:cubicBezTo>
                    <a:pt x="3232" y="6483"/>
                    <a:pt x="6632" y="3148"/>
                    <a:pt x="10800" y="3149"/>
                  </a:cubicBezTo>
                  <a:cubicBezTo>
                    <a:pt x="14967" y="3149"/>
                    <a:pt x="18367" y="6483"/>
                    <a:pt x="18449" y="10650"/>
                  </a:cubicBezTo>
                  <a:lnTo>
                    <a:pt x="21597" y="10588"/>
                  </a:lnTo>
                  <a:cubicBezTo>
                    <a:pt x="21482" y="4707"/>
                    <a:pt x="16682" y="-1"/>
                    <a:pt x="10799" y="0"/>
                  </a:cubicBezTo>
                  <a:cubicBezTo>
                    <a:pt x="4917" y="0"/>
                    <a:pt x="117" y="4707"/>
                    <a:pt x="2" y="10588"/>
                  </a:cubicBez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7" name="Freeform 13"/>
            <p:cNvSpPr>
              <a:spLocks/>
            </p:cNvSpPr>
            <p:nvPr/>
          </p:nvSpPr>
          <p:spPr bwMode="auto">
            <a:xfrm>
              <a:off x="2325" y="12335"/>
              <a:ext cx="120" cy="1"/>
            </a:xfrm>
            <a:custGeom>
              <a:avLst/>
              <a:gdLst>
                <a:gd name="T0" fmla="*/ 0 w 120"/>
                <a:gd name="T1" fmla="*/ 0 h 1"/>
                <a:gd name="T2" fmla="*/ 120 w 120"/>
                <a:gd name="T3" fmla="*/ 0 h 1"/>
              </a:gdLst>
              <a:ahLst/>
              <a:cxnLst>
                <a:cxn ang="0">
                  <a:pos x="T0" y="T1"/>
                </a:cxn>
                <a:cxn ang="0">
                  <a:pos x="T2" y="T3"/>
                </a:cxn>
              </a:cxnLst>
              <a:rect l="0" t="0" r="r" b="b"/>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8" name="Freeform 14"/>
            <p:cNvSpPr>
              <a:spLocks/>
            </p:cNvSpPr>
            <p:nvPr/>
          </p:nvSpPr>
          <p:spPr bwMode="auto">
            <a:xfrm>
              <a:off x="2865" y="12744"/>
              <a:ext cx="135" cy="1"/>
            </a:xfrm>
            <a:custGeom>
              <a:avLst/>
              <a:gdLst>
                <a:gd name="T0" fmla="*/ 0 w 135"/>
                <a:gd name="T1" fmla="*/ 0 h 1"/>
                <a:gd name="T2" fmla="*/ 135 w 135"/>
                <a:gd name="T3" fmla="*/ 0 h 1"/>
              </a:gdLst>
              <a:ahLst/>
              <a:cxnLst>
                <a:cxn ang="0">
                  <a:pos x="T0" y="T1"/>
                </a:cxn>
                <a:cxn ang="0">
                  <a:pos x="T2" y="T3"/>
                </a:cxn>
              </a:cxnLst>
              <a:rect l="0" t="0" r="r" b="b"/>
              <a:pathLst>
                <a:path w="135" h="1">
                  <a:moveTo>
                    <a:pt x="0" y="0"/>
                  </a:moveTo>
                  <a:cubicBezTo>
                    <a:pt x="45" y="0"/>
                    <a:pt x="90" y="0"/>
                    <a:pt x="13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sp>
          <p:nvSpPr>
            <p:cNvPr id="19" name="AutoShape 15"/>
            <p:cNvSpPr>
              <a:spLocks noChangeArrowheads="1"/>
            </p:cNvSpPr>
            <p:nvPr/>
          </p:nvSpPr>
          <p:spPr bwMode="auto">
            <a:xfrm>
              <a:off x="2340" y="11976"/>
              <a:ext cx="180" cy="18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900">
                <a:solidFill>
                  <a:srgbClr val="000000"/>
                </a:solidFill>
                <a:latin typeface="Arial" charset="0"/>
              </a:endParaRPr>
            </a:p>
          </p:txBody>
        </p:sp>
      </p:grpSp>
      <p:pic>
        <p:nvPicPr>
          <p:cNvPr id="20" name="Picture 19" descr="quick_check-01.eps"/>
          <p:cNvPicPr/>
          <p:nvPr/>
        </p:nvPicPr>
        <p:blipFill>
          <a:blip r:embed="rId3">
            <a:extLst>
              <a:ext uri="{28A0092B-C50C-407E-A947-70E740481C1C}">
                <a14:useLocalDpi xmlns:a14="http://schemas.microsoft.com/office/drawing/2010/main" val="0"/>
              </a:ext>
            </a:extLst>
          </a:blip>
          <a:stretch>
            <a:fillRect/>
          </a:stretch>
        </p:blipFill>
        <p:spPr>
          <a:xfrm>
            <a:off x="7696199" y="28575"/>
            <a:ext cx="1374141" cy="1114425"/>
          </a:xfrm>
          <a:prstGeom prst="rect">
            <a:avLst/>
          </a:prstGeom>
        </p:spPr>
      </p:pic>
      <p:sp>
        <p:nvSpPr>
          <p:cNvPr id="21" name="TextBox 20"/>
          <p:cNvSpPr txBox="1"/>
          <p:nvPr/>
        </p:nvSpPr>
        <p:spPr>
          <a:xfrm>
            <a:off x="901704" y="2438400"/>
            <a:ext cx="1917703" cy="384636"/>
          </a:xfrm>
          <a:prstGeom prst="rect">
            <a:avLst/>
          </a:prstGeom>
          <a:noFill/>
        </p:spPr>
        <p:txBody>
          <a:bodyPr wrap="square" lIns="91355" tIns="45678" rIns="91355" bIns="45678" rtlCol="0">
            <a:spAutoFit/>
          </a:bodyPr>
          <a:lstStyle/>
          <a:p>
            <a:pPr eaLnBrk="1" hangingPunct="1"/>
            <a:r>
              <a:rPr lang="en-US" sz="1900" dirty="0">
                <a:solidFill>
                  <a:srgbClr val="000000"/>
                </a:solidFill>
                <a:latin typeface="Arial" charset="0"/>
              </a:rPr>
              <a:t>Equal</a:t>
            </a:r>
          </a:p>
        </p:txBody>
      </p:sp>
      <p:sp>
        <p:nvSpPr>
          <p:cNvPr id="22" name="TextBox 21"/>
          <p:cNvSpPr txBox="1"/>
          <p:nvPr/>
        </p:nvSpPr>
        <p:spPr>
          <a:xfrm>
            <a:off x="6260070" y="2057400"/>
            <a:ext cx="1917703" cy="677024"/>
          </a:xfrm>
          <a:prstGeom prst="rect">
            <a:avLst/>
          </a:prstGeom>
          <a:noFill/>
        </p:spPr>
        <p:txBody>
          <a:bodyPr wrap="square" lIns="91355" tIns="45678" rIns="91355" bIns="45678" rtlCol="0">
            <a:spAutoFit/>
          </a:bodyPr>
          <a:lstStyle/>
          <a:p>
            <a:pPr eaLnBrk="1" hangingPunct="1"/>
            <a:r>
              <a:rPr lang="en-US" sz="1900" dirty="0">
                <a:solidFill>
                  <a:srgbClr val="000000"/>
                </a:solidFill>
                <a:latin typeface="Arial" charset="0"/>
              </a:rPr>
              <a:t>Greater than “gas” pressure</a:t>
            </a:r>
          </a:p>
        </p:txBody>
      </p:sp>
      <p:sp>
        <p:nvSpPr>
          <p:cNvPr id="23" name="TextBox 22"/>
          <p:cNvSpPr txBox="1"/>
          <p:nvPr/>
        </p:nvSpPr>
        <p:spPr>
          <a:xfrm>
            <a:off x="3254380" y="2133600"/>
            <a:ext cx="1917703" cy="677024"/>
          </a:xfrm>
          <a:prstGeom prst="rect">
            <a:avLst/>
          </a:prstGeom>
          <a:noFill/>
        </p:spPr>
        <p:txBody>
          <a:bodyPr wrap="square" lIns="91355" tIns="45678" rIns="91355" bIns="45678" rtlCol="0">
            <a:spAutoFit/>
          </a:bodyPr>
          <a:lstStyle/>
          <a:p>
            <a:pPr eaLnBrk="1" hangingPunct="1"/>
            <a:r>
              <a:rPr lang="en-US" sz="1900" dirty="0">
                <a:solidFill>
                  <a:srgbClr val="000000"/>
                </a:solidFill>
                <a:latin typeface="Arial" charset="0"/>
              </a:rPr>
              <a:t>Less than “gas” pressure</a:t>
            </a:r>
          </a:p>
        </p:txBody>
      </p:sp>
      <p:sp>
        <p:nvSpPr>
          <p:cNvPr id="24" name="Right Brace 23"/>
          <p:cNvSpPr/>
          <p:nvPr/>
        </p:nvSpPr>
        <p:spPr>
          <a:xfrm>
            <a:off x="4419599" y="3048000"/>
            <a:ext cx="381001" cy="12770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55" tIns="45678" rIns="91355" bIns="45678" rtlCol="0" anchor="ctr"/>
          <a:lstStyle/>
          <a:p>
            <a:pPr algn="ctr" eaLnBrk="1" hangingPunct="1"/>
            <a:endParaRPr lang="en-US" sz="1900">
              <a:solidFill>
                <a:srgbClr val="000000"/>
              </a:solidFill>
            </a:endParaRPr>
          </a:p>
        </p:txBody>
      </p:sp>
      <p:sp>
        <p:nvSpPr>
          <p:cNvPr id="25" name="Right Brace 24"/>
          <p:cNvSpPr/>
          <p:nvPr/>
        </p:nvSpPr>
        <p:spPr>
          <a:xfrm flipH="1">
            <a:off x="5867399" y="2895600"/>
            <a:ext cx="392663" cy="4986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55" tIns="45678" rIns="91355" bIns="45678" rtlCol="0" anchor="ctr"/>
          <a:lstStyle/>
          <a:p>
            <a:pPr algn="ctr" eaLnBrk="1" hangingPunct="1"/>
            <a:endParaRPr lang="en-US" sz="1900">
              <a:solidFill>
                <a:srgbClr val="000000"/>
              </a:solidFill>
            </a:endParaRPr>
          </a:p>
        </p:txBody>
      </p:sp>
      <p:sp>
        <p:nvSpPr>
          <p:cNvPr id="26" name="TextBox 25"/>
          <p:cNvSpPr txBox="1"/>
          <p:nvPr/>
        </p:nvSpPr>
        <p:spPr>
          <a:xfrm rot="19612079">
            <a:off x="4650996" y="3012416"/>
            <a:ext cx="1917703" cy="323081"/>
          </a:xfrm>
          <a:prstGeom prst="rect">
            <a:avLst/>
          </a:prstGeom>
          <a:noFill/>
        </p:spPr>
        <p:txBody>
          <a:bodyPr wrap="square" lIns="91355" tIns="45678" rIns="91355" bIns="45678" rtlCol="0">
            <a:spAutoFit/>
          </a:bodyPr>
          <a:lstStyle/>
          <a:p>
            <a:pPr eaLnBrk="1" hangingPunct="1"/>
            <a:r>
              <a:rPr lang="en-US" sz="1500" dirty="0">
                <a:solidFill>
                  <a:srgbClr val="7030A0"/>
                </a:solidFill>
                <a:latin typeface="Arial" charset="0"/>
              </a:rPr>
              <a:t>“gas” pressure</a:t>
            </a:r>
          </a:p>
        </p:txBody>
      </p:sp>
      <p:sp>
        <p:nvSpPr>
          <p:cNvPr id="27" name="Down Arrow 26"/>
          <p:cNvSpPr/>
          <p:nvPr/>
        </p:nvSpPr>
        <p:spPr>
          <a:xfrm>
            <a:off x="7315206" y="2895600"/>
            <a:ext cx="152400" cy="113779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eaLnBrk="1" hangingPunct="1"/>
            <a:endParaRPr lang="en-US" sz="1900">
              <a:solidFill>
                <a:srgbClr val="FFFFFF"/>
              </a:solidFill>
            </a:endParaRPr>
          </a:p>
        </p:txBody>
      </p:sp>
      <p:sp>
        <p:nvSpPr>
          <p:cNvPr id="30" name="Down Arrow 29"/>
          <p:cNvSpPr/>
          <p:nvPr/>
        </p:nvSpPr>
        <p:spPr>
          <a:xfrm>
            <a:off x="3479804" y="2971800"/>
            <a:ext cx="152400" cy="48705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eaLnBrk="1" hangingPunct="1"/>
            <a:endParaRPr lang="en-US" sz="1900">
              <a:solidFill>
                <a:srgbClr val="FFFFFF"/>
              </a:solidFill>
            </a:endParaRPr>
          </a:p>
        </p:txBody>
      </p:sp>
      <p:sp>
        <p:nvSpPr>
          <p:cNvPr id="31" name="Down Arrow 30"/>
          <p:cNvSpPr/>
          <p:nvPr/>
        </p:nvSpPr>
        <p:spPr>
          <a:xfrm>
            <a:off x="1860554" y="2971800"/>
            <a:ext cx="196851" cy="72009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eaLnBrk="1" hangingPunct="1"/>
            <a:endParaRPr lang="en-US" sz="1900">
              <a:solidFill>
                <a:srgbClr val="FFFFFF"/>
              </a:solidFill>
            </a:endParaRPr>
          </a:p>
        </p:txBody>
      </p:sp>
      <p:sp>
        <p:nvSpPr>
          <p:cNvPr id="32" name="Down Arrow 31"/>
          <p:cNvSpPr/>
          <p:nvPr/>
        </p:nvSpPr>
        <p:spPr>
          <a:xfrm>
            <a:off x="533407" y="2971800"/>
            <a:ext cx="196851" cy="72009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eaLnBrk="1" hangingPunct="1"/>
            <a:endParaRPr lang="en-US" sz="1900">
              <a:solidFill>
                <a:srgbClr val="FFFFFF"/>
              </a:solidFill>
            </a:endParaRPr>
          </a:p>
        </p:txBody>
      </p:sp>
      <p:sp>
        <p:nvSpPr>
          <p:cNvPr id="33" name="TextBox 32"/>
          <p:cNvSpPr txBox="1"/>
          <p:nvPr/>
        </p:nvSpPr>
        <p:spPr>
          <a:xfrm>
            <a:off x="7467609" y="3200400"/>
            <a:ext cx="1447799" cy="323081"/>
          </a:xfrm>
          <a:prstGeom prst="rect">
            <a:avLst/>
          </a:prstGeom>
          <a:noFill/>
        </p:spPr>
        <p:txBody>
          <a:bodyPr wrap="square" lIns="91355" tIns="45678" rIns="91355" bIns="45678" rtlCol="0">
            <a:spAutoFit/>
          </a:bodyPr>
          <a:lstStyle/>
          <a:p>
            <a:pPr eaLnBrk="1" hangingPunct="1"/>
            <a:r>
              <a:rPr lang="en-US" sz="1500" dirty="0" err="1">
                <a:solidFill>
                  <a:srgbClr val="FFFF00"/>
                </a:solidFill>
                <a:latin typeface="Arial" charset="0"/>
              </a:rPr>
              <a:t>Atm</a:t>
            </a:r>
            <a:r>
              <a:rPr lang="en-US" sz="1500" dirty="0">
                <a:solidFill>
                  <a:srgbClr val="FFFF00"/>
                </a:solidFill>
                <a:latin typeface="Arial" charset="0"/>
              </a:rPr>
              <a:t> pressure</a:t>
            </a:r>
          </a:p>
        </p:txBody>
      </p:sp>
      <p:sp>
        <p:nvSpPr>
          <p:cNvPr id="34" name="TextBox 33"/>
          <p:cNvSpPr txBox="1"/>
          <p:nvPr/>
        </p:nvSpPr>
        <p:spPr>
          <a:xfrm>
            <a:off x="1663705" y="2667000"/>
            <a:ext cx="1447799" cy="323081"/>
          </a:xfrm>
          <a:prstGeom prst="rect">
            <a:avLst/>
          </a:prstGeom>
          <a:noFill/>
        </p:spPr>
        <p:txBody>
          <a:bodyPr wrap="square" lIns="91355" tIns="45678" rIns="91355" bIns="45678" rtlCol="0">
            <a:spAutoFit/>
          </a:bodyPr>
          <a:lstStyle/>
          <a:p>
            <a:pPr eaLnBrk="1" hangingPunct="1"/>
            <a:r>
              <a:rPr lang="en-US" sz="1500" dirty="0" err="1">
                <a:solidFill>
                  <a:srgbClr val="FFFF00"/>
                </a:solidFill>
                <a:latin typeface="Arial" charset="0"/>
              </a:rPr>
              <a:t>Atm</a:t>
            </a:r>
            <a:r>
              <a:rPr lang="en-US" sz="1500" dirty="0">
                <a:solidFill>
                  <a:srgbClr val="FFFF00"/>
                </a:solidFill>
                <a:latin typeface="Arial" charset="0"/>
              </a:rPr>
              <a:t> pressure</a:t>
            </a:r>
          </a:p>
        </p:txBody>
      </p:sp>
      <p:sp>
        <p:nvSpPr>
          <p:cNvPr id="28"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155CC"/>
                </a:solidFill>
                <a:effectLst/>
                <a:latin typeface="Arial" pitchFamily="34" charset="0"/>
                <a:cs typeface="Arial" pitchFamily="34" charset="0"/>
                <a:hlinkClick r:id="rId4"/>
              </a:rPr>
              <a:t>https://vimeo.com/thepottersschool/review/151725420/987039a6cf</a:t>
            </a:r>
            <a:r>
              <a:rPr kumimoji="0" lang="en-US" altLang="en-US" sz="1100" b="0" i="0" u="none" strike="noStrike" cap="none" normalizeH="0" baseline="0">
                <a:ln>
                  <a:noFill/>
                </a:ln>
                <a:solidFill>
                  <a:schemeClr val="tx1"/>
                </a:solidFill>
                <a:effectLst/>
                <a:latin typeface="Arial" pitchFamily="34" charset="0"/>
              </a:rPr>
              <a:t> </a:t>
            </a:r>
            <a:endParaRPr kumimoji="0" lang="en-US" altLang="en-US" sz="1800" b="0" i="0" u="none" strike="noStrike" cap="none" normalizeH="0" baseline="0">
              <a:ln>
                <a:noFill/>
              </a:ln>
              <a:solidFill>
                <a:schemeClr val="tx1"/>
              </a:solidFill>
              <a:effectLst/>
              <a:latin typeface="Arial" pitchFamily="34" charset="0"/>
            </a:endParaRPr>
          </a:p>
        </p:txBody>
      </p:sp>
      <p:sp>
        <p:nvSpPr>
          <p:cNvPr id="29" name="Rectangle 2"/>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1155CC"/>
                </a:solidFill>
                <a:effectLst/>
                <a:latin typeface="Arial" pitchFamily="34" charset="0"/>
                <a:cs typeface="Arial" pitchFamily="34" charset="0"/>
                <a:hlinkClick r:id="rId4"/>
              </a:rPr>
              <a:t>https://vimeo.com/thepottersschool/review/151725420/987039a6cf</a:t>
            </a:r>
            <a:r>
              <a:rPr kumimoji="0" lang="en-US" altLang="en-US" sz="1100" b="0" i="0" u="none" strike="noStrike" cap="none" normalizeH="0" baseline="0">
                <a:ln>
                  <a:noFill/>
                </a:ln>
                <a:solidFill>
                  <a:schemeClr val="tx1"/>
                </a:solidFill>
                <a:effectLst/>
                <a:latin typeface="Arial" pitchFamily="34" charset="0"/>
              </a:rPr>
              <a:t> </a:t>
            </a:r>
            <a:endParaRPr kumimoji="0" lang="en-US" alt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8469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7" grpId="0" animBg="1"/>
      <p:bldP spid="30"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lIns="182713" tIns="91355" bIns="91355">
            <a:normAutofit/>
          </a:bodyPr>
          <a:lstStyle/>
          <a:p>
            <a:r>
              <a:rPr lang="en-US" sz="2700" b="1" dirty="0">
                <a:solidFill>
                  <a:srgbClr val="5B8F22"/>
                </a:solidFill>
              </a:rPr>
              <a:t>Standard Temperature and Pressure (STP) </a:t>
            </a:r>
            <a:r>
              <a:rPr lang="en-US" dirty="0"/>
              <a:t>standard conditions used to compare gas measurements; defined as an </a:t>
            </a:r>
            <a:r>
              <a:rPr lang="en-US" dirty="0">
                <a:solidFill>
                  <a:srgbClr val="7030A0"/>
                </a:solidFill>
              </a:rPr>
              <a:t>absolute temperature</a:t>
            </a:r>
            <a:r>
              <a:rPr lang="en-US" dirty="0"/>
              <a:t> of </a:t>
            </a:r>
            <a:r>
              <a:rPr lang="en-US" b="1" dirty="0">
                <a:solidFill>
                  <a:srgbClr val="7030A0"/>
                </a:solidFill>
              </a:rPr>
              <a:t>273.15 K</a:t>
            </a:r>
            <a:r>
              <a:rPr lang="en-US" dirty="0"/>
              <a:t> and a pressure of </a:t>
            </a:r>
            <a:r>
              <a:rPr lang="en-US" b="1" dirty="0">
                <a:solidFill>
                  <a:srgbClr val="FF0000"/>
                </a:solidFill>
              </a:rPr>
              <a:t>101.325 kPa.</a:t>
            </a:r>
            <a:endParaRPr lang="en-US" dirty="0"/>
          </a:p>
          <a:p>
            <a:pPr lvl="1"/>
            <a:r>
              <a:rPr lang="en-US" sz="2700" dirty="0">
                <a:solidFill>
                  <a:srgbClr val="00B050"/>
                </a:solidFill>
              </a:rPr>
              <a:t>Scientists use absolute temperature (K) in all gas calculations.</a:t>
            </a:r>
          </a:p>
        </p:txBody>
      </p:sp>
      <p:sp>
        <p:nvSpPr>
          <p:cNvPr id="2" name="Title 1"/>
          <p:cNvSpPr>
            <a:spLocks noGrp="1"/>
          </p:cNvSpPr>
          <p:nvPr>
            <p:ph type="title"/>
          </p:nvPr>
        </p:nvSpPr>
        <p:spPr>
          <a:xfrm>
            <a:off x="6" y="0"/>
            <a:ext cx="9143994" cy="1371600"/>
          </a:xfrm>
        </p:spPr>
        <p:txBody>
          <a:bodyPr/>
          <a:lstStyle/>
          <a:p>
            <a:r>
              <a:rPr lang="en-US" dirty="0">
                <a:solidFill>
                  <a:srgbClr val="FFFF00"/>
                </a:solidFill>
              </a:rPr>
              <a:t>Standard Temperature and Pressure</a:t>
            </a:r>
          </a:p>
        </p:txBody>
      </p:sp>
      <p:pic>
        <p:nvPicPr>
          <p:cNvPr id="6146" name="Picture 2" descr="File:Air pressure gau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867" y="2667000"/>
            <a:ext cx="2730837" cy="27290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CelsiusKelvi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8" y="1501716"/>
            <a:ext cx="2017293" cy="51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53201" y="0"/>
            <a:ext cx="2590799" cy="762000"/>
          </a:xfrm>
        </p:spPr>
        <p:txBody>
          <a:bodyPr/>
          <a:lstStyle/>
          <a:p>
            <a:r>
              <a:rPr lang="en-US" altLang="en-US" dirty="0">
                <a:solidFill>
                  <a:schemeClr val="accent5">
                    <a:lumMod val="50000"/>
                  </a:schemeClr>
                </a:solidFill>
              </a:rPr>
              <a:t>Gas Pressure</a:t>
            </a:r>
          </a:p>
        </p:txBody>
      </p:sp>
      <p:grpSp>
        <p:nvGrpSpPr>
          <p:cNvPr id="31771" name="Group 27"/>
          <p:cNvGrpSpPr>
            <a:grpSpLocks/>
          </p:cNvGrpSpPr>
          <p:nvPr/>
        </p:nvGrpSpPr>
        <p:grpSpPr bwMode="auto">
          <a:xfrm>
            <a:off x="4762499" y="739254"/>
            <a:ext cx="4343400" cy="4059238"/>
            <a:chOff x="2880" y="1536"/>
            <a:chExt cx="2736" cy="2557"/>
          </a:xfrm>
        </p:grpSpPr>
        <p:pic>
          <p:nvPicPr>
            <p:cNvPr id="31750" name="Picture 6" descr="0132525763_A421c"/>
            <p:cNvPicPr>
              <a:picLocks noChangeAspect="1" noChangeArrowheads="1"/>
            </p:cNvPicPr>
            <p:nvPr/>
          </p:nvPicPr>
          <p:blipFill>
            <a:blip r:embed="rId3">
              <a:extLst>
                <a:ext uri="{28A0092B-C50C-407E-A947-70E740481C1C}">
                  <a14:useLocalDpi xmlns:a14="http://schemas.microsoft.com/office/drawing/2010/main" val="0"/>
                </a:ext>
              </a:extLst>
            </a:blip>
            <a:srcRect l="22691" r="22691" b="11708"/>
            <a:stretch>
              <a:fillRect/>
            </a:stretch>
          </p:blipFill>
          <p:spPr bwMode="auto">
            <a:xfrm>
              <a:off x="3360" y="1536"/>
              <a:ext cx="1802" cy="2172"/>
            </a:xfrm>
            <a:prstGeom prst="rect">
              <a:avLst/>
            </a:prstGeom>
            <a:noFill/>
            <a:extLst>
              <a:ext uri="{909E8E84-426E-40DD-AFC4-6F175D3DCCD1}">
                <a14:hiddenFill xmlns:a14="http://schemas.microsoft.com/office/drawing/2010/main">
                  <a:solidFill>
                    <a:srgbClr val="FFFFFF"/>
                  </a:solidFill>
                </a14:hiddenFill>
              </a:ext>
            </a:extLst>
          </p:spPr>
        </p:pic>
        <p:sp>
          <p:nvSpPr>
            <p:cNvPr id="31751" name="Rectangle 7"/>
            <p:cNvSpPr>
              <a:spLocks noChangeArrowheads="1"/>
            </p:cNvSpPr>
            <p:nvPr/>
          </p:nvSpPr>
          <p:spPr bwMode="auto">
            <a:xfrm>
              <a:off x="3264" y="1632"/>
              <a:ext cx="384" cy="1248"/>
            </a:xfrm>
            <a:prstGeom prst="rect">
              <a:avLst/>
            </a:prstGeom>
            <a:solidFill>
              <a:schemeClr val="bg1"/>
            </a:solidFill>
            <a:ln w="666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Rectangle 8"/>
            <p:cNvSpPr>
              <a:spLocks noChangeArrowheads="1"/>
            </p:cNvSpPr>
            <p:nvPr/>
          </p:nvSpPr>
          <p:spPr bwMode="auto">
            <a:xfrm>
              <a:off x="3936" y="1920"/>
              <a:ext cx="672" cy="960"/>
            </a:xfrm>
            <a:prstGeom prst="rect">
              <a:avLst/>
            </a:prstGeom>
            <a:solidFill>
              <a:schemeClr val="bg1"/>
            </a:solidFill>
            <a:ln w="666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Rectangle 9"/>
            <p:cNvSpPr>
              <a:spLocks noChangeArrowheads="1"/>
            </p:cNvSpPr>
            <p:nvPr/>
          </p:nvSpPr>
          <p:spPr bwMode="auto">
            <a:xfrm>
              <a:off x="4848" y="2448"/>
              <a:ext cx="384" cy="432"/>
            </a:xfrm>
            <a:prstGeom prst="rect">
              <a:avLst/>
            </a:prstGeom>
            <a:solidFill>
              <a:schemeClr val="bg1"/>
            </a:solidFill>
            <a:ln w="666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Text Box 10"/>
            <p:cNvSpPr txBox="1">
              <a:spLocks noChangeArrowheads="1"/>
            </p:cNvSpPr>
            <p:nvPr/>
          </p:nvSpPr>
          <p:spPr bwMode="auto">
            <a:xfrm>
              <a:off x="3984" y="1680"/>
              <a:ext cx="528"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300" dirty="0"/>
                <a:t>Gas</a:t>
              </a:r>
            </a:p>
          </p:txBody>
        </p:sp>
        <p:sp>
          <p:nvSpPr>
            <p:cNvPr id="31757" name="Line 13"/>
            <p:cNvSpPr>
              <a:spLocks noChangeShapeType="1"/>
            </p:cNvSpPr>
            <p:nvPr/>
          </p:nvSpPr>
          <p:spPr bwMode="auto">
            <a:xfrm flipV="1">
              <a:off x="3984" y="2592"/>
              <a:ext cx="24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14"/>
            <p:cNvSpPr>
              <a:spLocks noChangeShapeType="1"/>
            </p:cNvSpPr>
            <p:nvPr/>
          </p:nvSpPr>
          <p:spPr bwMode="auto">
            <a:xfrm flipH="1" flipV="1">
              <a:off x="4224" y="2592"/>
              <a:ext cx="24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Text Box 15"/>
            <p:cNvSpPr txBox="1">
              <a:spLocks noChangeArrowheads="1"/>
            </p:cNvSpPr>
            <p:nvPr/>
          </p:nvSpPr>
          <p:spPr bwMode="auto">
            <a:xfrm>
              <a:off x="3888" y="2304"/>
              <a:ext cx="72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00"/>
                <a:t>Atmospheric pressure</a:t>
              </a:r>
            </a:p>
          </p:txBody>
        </p:sp>
        <p:sp>
          <p:nvSpPr>
            <p:cNvPr id="31760" name="Line 16"/>
            <p:cNvSpPr>
              <a:spLocks noChangeShapeType="1"/>
            </p:cNvSpPr>
            <p:nvPr/>
          </p:nvSpPr>
          <p:spPr bwMode="auto">
            <a:xfrm flipH="1">
              <a:off x="2976" y="1824"/>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17"/>
            <p:cNvSpPr>
              <a:spLocks noChangeShapeType="1"/>
            </p:cNvSpPr>
            <p:nvPr/>
          </p:nvSpPr>
          <p:spPr bwMode="auto">
            <a:xfrm flipH="1">
              <a:off x="2928" y="336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18"/>
            <p:cNvSpPr>
              <a:spLocks noChangeShapeType="1"/>
            </p:cNvSpPr>
            <p:nvPr/>
          </p:nvSpPr>
          <p:spPr bwMode="auto">
            <a:xfrm>
              <a:off x="3216" y="1824"/>
              <a:ext cx="0" cy="1536"/>
            </a:xfrm>
            <a:prstGeom prst="line">
              <a:avLst/>
            </a:prstGeom>
            <a:noFill/>
            <a:ln w="1905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Text Box 19"/>
            <p:cNvSpPr txBox="1">
              <a:spLocks noChangeArrowheads="1"/>
            </p:cNvSpPr>
            <p:nvPr/>
          </p:nvSpPr>
          <p:spPr bwMode="auto">
            <a:xfrm>
              <a:off x="2880" y="2352"/>
              <a:ext cx="696" cy="4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300" dirty="0"/>
                <a:t>760 mm Hg (barometric pressure)</a:t>
              </a:r>
            </a:p>
          </p:txBody>
        </p:sp>
        <p:sp>
          <p:nvSpPr>
            <p:cNvPr id="31765" name="Line 21"/>
            <p:cNvSpPr>
              <a:spLocks noChangeShapeType="1"/>
            </p:cNvSpPr>
            <p:nvPr/>
          </p:nvSpPr>
          <p:spPr bwMode="auto">
            <a:xfrm flipH="1">
              <a:off x="5088"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Line 22"/>
            <p:cNvSpPr>
              <a:spLocks noChangeShapeType="1"/>
            </p:cNvSpPr>
            <p:nvPr/>
          </p:nvSpPr>
          <p:spPr bwMode="auto">
            <a:xfrm flipH="1">
              <a:off x="4848" y="2640"/>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7" name="Line 23"/>
            <p:cNvSpPr>
              <a:spLocks noChangeShapeType="1"/>
            </p:cNvSpPr>
            <p:nvPr/>
          </p:nvSpPr>
          <p:spPr bwMode="auto">
            <a:xfrm>
              <a:off x="5280" y="2640"/>
              <a:ext cx="0" cy="576"/>
            </a:xfrm>
            <a:prstGeom prst="line">
              <a:avLst/>
            </a:prstGeom>
            <a:noFill/>
            <a:ln w="1905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8" name="Text Box 24"/>
            <p:cNvSpPr txBox="1">
              <a:spLocks noChangeArrowheads="1"/>
            </p:cNvSpPr>
            <p:nvPr/>
          </p:nvSpPr>
          <p:spPr bwMode="auto">
            <a:xfrm>
              <a:off x="4848" y="2736"/>
              <a:ext cx="768"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300" dirty="0"/>
                <a:t>253 mm Hg</a:t>
              </a:r>
            </a:p>
          </p:txBody>
        </p:sp>
        <p:sp>
          <p:nvSpPr>
            <p:cNvPr id="31769" name="Text Box 25"/>
            <p:cNvSpPr txBox="1">
              <a:spLocks noChangeArrowheads="1"/>
            </p:cNvSpPr>
            <p:nvPr/>
          </p:nvSpPr>
          <p:spPr bwMode="auto">
            <a:xfrm>
              <a:off x="3360" y="3744"/>
              <a:ext cx="76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a:t>Sea level</a:t>
              </a:r>
            </a:p>
          </p:txBody>
        </p:sp>
        <p:sp>
          <p:nvSpPr>
            <p:cNvPr id="31770" name="Text Box 26"/>
            <p:cNvSpPr txBox="1">
              <a:spLocks noChangeArrowheads="1"/>
            </p:cNvSpPr>
            <p:nvPr/>
          </p:nvSpPr>
          <p:spPr bwMode="auto">
            <a:xfrm>
              <a:off x="4272" y="3744"/>
              <a:ext cx="100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b="1" dirty="0"/>
                <a:t>On top of Mount Everest</a:t>
              </a:r>
            </a:p>
          </p:txBody>
        </p:sp>
      </p:grpSp>
      <p:sp>
        <p:nvSpPr>
          <p:cNvPr id="23" name="Text Box 4"/>
          <p:cNvSpPr txBox="1">
            <a:spLocks noChangeArrowheads="1"/>
          </p:cNvSpPr>
          <p:nvPr/>
        </p:nvSpPr>
        <p:spPr bwMode="auto">
          <a:xfrm>
            <a:off x="38101" y="144491"/>
            <a:ext cx="4762499" cy="341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55" tIns="45678" rIns="91355" bIns="45678">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t>Two older units of pressure are still commonly used: </a:t>
            </a:r>
          </a:p>
          <a:p>
            <a:pPr marL="0" indent="0">
              <a:spcBef>
                <a:spcPct val="50000"/>
              </a:spcBef>
            </a:pPr>
            <a:r>
              <a:rPr lang="en-US" altLang="en-US" dirty="0">
                <a:solidFill>
                  <a:srgbClr val="FF0000"/>
                </a:solidFill>
              </a:rPr>
              <a:t>millimeters of mercury (mm Hg) </a:t>
            </a:r>
            <a:r>
              <a:rPr lang="en-US" altLang="en-US" dirty="0"/>
              <a:t>and </a:t>
            </a:r>
            <a:r>
              <a:rPr lang="en-US" altLang="en-US" dirty="0">
                <a:solidFill>
                  <a:srgbClr val="0070C0"/>
                </a:solidFill>
              </a:rPr>
              <a:t>atmospheres (</a:t>
            </a:r>
            <a:r>
              <a:rPr lang="en-US" altLang="en-US" dirty="0" err="1">
                <a:solidFill>
                  <a:srgbClr val="0070C0"/>
                </a:solidFill>
              </a:rPr>
              <a:t>atm</a:t>
            </a:r>
            <a:r>
              <a:rPr lang="en-US" altLang="en-US" dirty="0">
                <a:solidFill>
                  <a:srgbClr val="0070C0"/>
                </a:solidFill>
              </a:rPr>
              <a:t>)</a:t>
            </a:r>
            <a:r>
              <a:rPr lang="en-US" altLang="en-US" dirty="0"/>
              <a:t>. </a:t>
            </a:r>
          </a:p>
          <a:p>
            <a:pPr marL="0" indent="0">
              <a:spcBef>
                <a:spcPct val="50000"/>
              </a:spcBef>
            </a:pPr>
            <a:r>
              <a:rPr lang="en-US" altLang="en-US" dirty="0"/>
              <a:t>One </a:t>
            </a:r>
            <a:r>
              <a:rPr lang="en-US" altLang="en-US" b="1" dirty="0">
                <a:solidFill>
                  <a:srgbClr val="0070C0"/>
                </a:solidFill>
              </a:rPr>
              <a:t>standard atmosphere (atm)</a:t>
            </a:r>
            <a:r>
              <a:rPr lang="en-US" altLang="en-US" dirty="0">
                <a:solidFill>
                  <a:srgbClr val="0070C0"/>
                </a:solidFill>
              </a:rPr>
              <a:t> </a:t>
            </a:r>
            <a:r>
              <a:rPr lang="en-US" altLang="en-US" dirty="0"/>
              <a:t>is the pressure required to support 760 mm of mercury in a mercury barometer at 25°C. </a:t>
            </a:r>
          </a:p>
        </p:txBody>
      </p:sp>
      <p:sp>
        <p:nvSpPr>
          <p:cNvPr id="2" name="Rectangle 1"/>
          <p:cNvSpPr/>
          <p:nvPr/>
        </p:nvSpPr>
        <p:spPr>
          <a:xfrm>
            <a:off x="16933" y="4889721"/>
            <a:ext cx="9127067" cy="1492632"/>
          </a:xfrm>
          <a:prstGeom prst="rect">
            <a:avLst/>
          </a:prstGeom>
        </p:spPr>
        <p:txBody>
          <a:bodyPr wrap="square" lIns="91355" tIns="45678" rIns="91355" bIns="45678">
            <a:spAutoFit/>
          </a:bodyPr>
          <a:lstStyle/>
          <a:p>
            <a:pPr algn="ctr">
              <a:spcBef>
                <a:spcPct val="50000"/>
              </a:spcBef>
            </a:pPr>
            <a:r>
              <a:rPr lang="en-US" altLang="en-US" dirty="0"/>
              <a:t>Standard </a:t>
            </a:r>
            <a:r>
              <a:rPr lang="en-US" altLang="en-US" dirty="0">
                <a:solidFill>
                  <a:srgbClr val="0070C0"/>
                </a:solidFill>
              </a:rPr>
              <a:t>temperature</a:t>
            </a:r>
            <a:r>
              <a:rPr lang="en-US" altLang="en-US" dirty="0"/>
              <a:t>        &amp;           </a:t>
            </a:r>
            <a:r>
              <a:rPr lang="en-US" altLang="en-US" dirty="0">
                <a:solidFill>
                  <a:srgbClr val="00B050"/>
                </a:solidFill>
              </a:rPr>
              <a:t>pressure</a:t>
            </a:r>
            <a:r>
              <a:rPr lang="en-US" altLang="en-US" dirty="0"/>
              <a:t> (STP) </a:t>
            </a:r>
          </a:p>
          <a:p>
            <a:pPr>
              <a:spcBef>
                <a:spcPts val="601"/>
              </a:spcBef>
              <a:tabLst>
                <a:tab pos="457200" algn="l"/>
                <a:tab pos="3652838" algn="l"/>
              </a:tabLst>
            </a:pPr>
            <a:r>
              <a:rPr lang="en-US" altLang="en-US" dirty="0">
                <a:solidFill>
                  <a:srgbClr val="0070C0"/>
                </a:solidFill>
              </a:rPr>
              <a:t>	0</a:t>
            </a:r>
            <a:r>
              <a:rPr lang="en-US" altLang="en-US" dirty="0">
                <a:solidFill>
                  <a:srgbClr val="0070C0"/>
                </a:solidFill>
                <a:latin typeface="Calibri"/>
              </a:rPr>
              <a:t>⁰ </a:t>
            </a:r>
            <a:r>
              <a:rPr lang="en-US" altLang="en-US" dirty="0">
                <a:solidFill>
                  <a:srgbClr val="0070C0"/>
                </a:solidFill>
              </a:rPr>
              <a:t>C or 273.15 K </a:t>
            </a:r>
            <a:r>
              <a:rPr lang="en-US" altLang="en-US" dirty="0"/>
              <a:t>	</a:t>
            </a:r>
            <a:r>
              <a:rPr lang="en-US" altLang="en-US" dirty="0">
                <a:solidFill>
                  <a:srgbClr val="00B050"/>
                </a:solidFill>
              </a:rPr>
              <a:t>101.3 </a:t>
            </a:r>
            <a:r>
              <a:rPr lang="en-US" altLang="en-US" dirty="0" err="1">
                <a:solidFill>
                  <a:srgbClr val="00B050"/>
                </a:solidFill>
              </a:rPr>
              <a:t>kPa</a:t>
            </a:r>
            <a:r>
              <a:rPr lang="en-US" altLang="en-US" dirty="0">
                <a:solidFill>
                  <a:srgbClr val="00B050"/>
                </a:solidFill>
              </a:rPr>
              <a:t>, 760 mm Hg, or 1 </a:t>
            </a:r>
            <a:r>
              <a:rPr lang="en-US" altLang="en-US" dirty="0" err="1">
                <a:solidFill>
                  <a:srgbClr val="00B050"/>
                </a:solidFill>
              </a:rPr>
              <a:t>atm</a:t>
            </a:r>
            <a:endParaRPr lang="en-US" altLang="en-US" dirty="0">
              <a:solidFill>
                <a:srgbClr val="00B050"/>
              </a:solidFill>
            </a:endParaRPr>
          </a:p>
          <a:p>
            <a:pPr algn="ctr">
              <a:spcBef>
                <a:spcPts val="601"/>
              </a:spcBef>
            </a:pPr>
            <a:r>
              <a:rPr lang="en-US" altLang="en-US" i="1" dirty="0">
                <a:latin typeface="Times New Roman" panose="02020603050405020304" pitchFamily="18" charset="0"/>
                <a:cs typeface="Times New Roman" panose="02020603050405020304" pitchFamily="18" charset="0"/>
              </a:rPr>
              <a:t>The pressure in mm Hg inside a vacuum is 0 mm Hg.</a:t>
            </a:r>
          </a:p>
        </p:txBody>
      </p:sp>
      <p:sp>
        <p:nvSpPr>
          <p:cNvPr id="3" name="Rectangle 2"/>
          <p:cNvSpPr/>
          <p:nvPr/>
        </p:nvSpPr>
        <p:spPr>
          <a:xfrm>
            <a:off x="7" y="3972581"/>
            <a:ext cx="6095999" cy="507747"/>
          </a:xfrm>
          <a:prstGeom prst="rect">
            <a:avLst/>
          </a:prstGeom>
        </p:spPr>
        <p:txBody>
          <a:bodyPr wrap="square" lIns="91355" tIns="45678" rIns="91355" bIns="45678">
            <a:spAutoFit/>
          </a:bodyPr>
          <a:lstStyle/>
          <a:p>
            <a:pPr>
              <a:spcBef>
                <a:spcPct val="50000"/>
              </a:spcBef>
            </a:pPr>
            <a:r>
              <a:rPr lang="en-US" altLang="en-US" dirty="0">
                <a:solidFill>
                  <a:srgbClr val="0070C0"/>
                </a:solidFill>
              </a:rPr>
              <a:t>1 </a:t>
            </a:r>
            <a:r>
              <a:rPr lang="en-US" altLang="en-US" dirty="0" err="1">
                <a:solidFill>
                  <a:srgbClr val="0070C0"/>
                </a:solidFill>
              </a:rPr>
              <a:t>atm</a:t>
            </a:r>
            <a:r>
              <a:rPr lang="en-US" altLang="en-US" dirty="0">
                <a:solidFill>
                  <a:srgbClr val="0070C0"/>
                </a:solidFill>
              </a:rPr>
              <a:t> </a:t>
            </a:r>
            <a:r>
              <a:rPr lang="en-US" altLang="en-US" dirty="0"/>
              <a:t>= </a:t>
            </a:r>
            <a:r>
              <a:rPr lang="en-US" altLang="en-US" dirty="0">
                <a:solidFill>
                  <a:srgbClr val="FF0000"/>
                </a:solidFill>
              </a:rPr>
              <a:t>760 mm Hg </a:t>
            </a:r>
            <a:r>
              <a:rPr lang="en-US" altLang="en-US" dirty="0"/>
              <a:t>= </a:t>
            </a:r>
            <a:r>
              <a:rPr lang="en-US" altLang="en-US" dirty="0">
                <a:solidFill>
                  <a:srgbClr val="00B050"/>
                </a:solidFill>
              </a:rPr>
              <a:t>101.3 </a:t>
            </a:r>
            <a:r>
              <a:rPr lang="en-US" altLang="en-US" dirty="0" err="1">
                <a:solidFill>
                  <a:srgbClr val="00B050"/>
                </a:solidFill>
              </a:rPr>
              <a:t>kPa</a:t>
            </a:r>
            <a:endParaRPr lang="en-US" altLang="en-US" dirty="0">
              <a:solidFill>
                <a:srgbClr val="00B050"/>
              </a:solidFill>
            </a:endParaRPr>
          </a:p>
        </p:txBody>
      </p:sp>
      <p:sp>
        <p:nvSpPr>
          <p:cNvPr id="4" name="Footer Placeholder 3"/>
          <p:cNvSpPr>
            <a:spLocks noGrp="1"/>
          </p:cNvSpPr>
          <p:nvPr>
            <p:ph type="ftr" sz="quarter" idx="10"/>
          </p:nvPr>
        </p:nvSpPr>
        <p:spPr/>
        <p:txBody>
          <a:bodyPr/>
          <a:lstStyle/>
          <a:p>
            <a:r>
              <a:rPr lang="en-US" altLang="en-US"/>
              <a:t>Chapter 13 States of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274638"/>
            <a:ext cx="7391401" cy="1143000"/>
          </a:xfrm>
        </p:spPr>
        <p:txBody>
          <a:bodyPr/>
          <a:lstStyle/>
          <a:p>
            <a:r>
              <a:rPr lang="en-US" dirty="0">
                <a:solidFill>
                  <a:srgbClr val="FF0000"/>
                </a:solidFill>
              </a:rPr>
              <a:t>Collapsing Can Experiment</a:t>
            </a:r>
          </a:p>
        </p:txBody>
      </p:sp>
      <p:sp>
        <p:nvSpPr>
          <p:cNvPr id="3" name="Content Placeholder 2"/>
          <p:cNvSpPr>
            <a:spLocks noGrp="1"/>
          </p:cNvSpPr>
          <p:nvPr>
            <p:ph idx="1"/>
          </p:nvPr>
        </p:nvSpPr>
        <p:spPr/>
        <p:txBody>
          <a:bodyPr/>
          <a:lstStyle/>
          <a:p>
            <a:pPr marL="0" indent="0">
              <a:buNone/>
            </a:pPr>
            <a:r>
              <a:rPr lang="en-US" sz="2700" dirty="0"/>
              <a:t>Click on the link: (0:47)</a:t>
            </a:r>
          </a:p>
          <a:p>
            <a:pPr marL="0" indent="0">
              <a:buNone/>
            </a:pPr>
            <a:endParaRPr lang="en-US" sz="800" dirty="0"/>
          </a:p>
          <a:p>
            <a:pPr marL="0" indent="0">
              <a:buNone/>
            </a:pPr>
            <a:r>
              <a:rPr lang="en-US" sz="2700" dirty="0">
                <a:hlinkClick r:id="rId2"/>
              </a:rPr>
              <a:t>https://screencast-o-matic.com/watch/cFQ6XyqEwm</a:t>
            </a:r>
            <a:r>
              <a:rPr lang="en-US" sz="2700" dirty="0"/>
              <a:t> </a:t>
            </a:r>
          </a:p>
          <a:p>
            <a:pPr marL="0" indent="0">
              <a:buNone/>
            </a:pPr>
            <a:endParaRPr lang="en-US" sz="2700" dirty="0"/>
          </a:p>
          <a:p>
            <a:pPr marL="0" indent="0">
              <a:buNone/>
            </a:pPr>
            <a:r>
              <a:rPr lang="en-US" sz="2700" dirty="0">
                <a:solidFill>
                  <a:srgbClr val="0070C0"/>
                </a:solidFill>
              </a:rPr>
              <a:t>Why did the can collapse?</a:t>
            </a:r>
          </a:p>
          <a:p>
            <a:pPr marL="456779" indent="0">
              <a:buNone/>
            </a:pPr>
            <a:endParaRPr lang="en-US" sz="2700" dirty="0">
              <a:solidFill>
                <a:srgbClr val="00B050"/>
              </a:solidFill>
            </a:endParaRPr>
          </a:p>
          <a:p>
            <a:pPr marL="456779" indent="0">
              <a:buNone/>
            </a:pPr>
            <a:r>
              <a:rPr lang="en-US" sz="2700" dirty="0">
                <a:solidFill>
                  <a:srgbClr val="00B050"/>
                </a:solidFill>
              </a:rPr>
              <a:t>See the link on L CTR:  </a:t>
            </a:r>
          </a:p>
          <a:p>
            <a:pPr marL="804863" indent="0">
              <a:buNone/>
            </a:pPr>
            <a:r>
              <a:rPr lang="en-US" sz="2700" dirty="0">
                <a:solidFill>
                  <a:srgbClr val="FF0000"/>
                </a:solidFill>
              </a:rPr>
              <a:t>FUN Pressure Activities Labs</a:t>
            </a:r>
          </a:p>
        </p:txBody>
      </p:sp>
      <p:pic>
        <p:nvPicPr>
          <p:cNvPr id="4" name="Picture 3" descr="think_about_it-01.eps"/>
          <p:cNvPicPr/>
          <p:nvPr/>
        </p:nvPicPr>
        <p:blipFill>
          <a:blip r:embed="rId3">
            <a:extLst>
              <a:ext uri="{28A0092B-C50C-407E-A947-70E740481C1C}">
                <a14:useLocalDpi xmlns:a14="http://schemas.microsoft.com/office/drawing/2010/main" val="0"/>
              </a:ext>
            </a:extLst>
          </a:blip>
          <a:stretch>
            <a:fillRect/>
          </a:stretch>
        </p:blipFill>
        <p:spPr>
          <a:xfrm>
            <a:off x="7696205" y="0"/>
            <a:ext cx="1409701" cy="1143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6254" b="8461"/>
          <a:stretch/>
        </p:blipFill>
        <p:spPr>
          <a:xfrm>
            <a:off x="5926931" y="4800609"/>
            <a:ext cx="3178968" cy="1927953"/>
          </a:xfrm>
          <a:prstGeom prst="rect">
            <a:avLst/>
          </a:prstGeom>
        </p:spPr>
      </p:pic>
      <p:sp>
        <p:nvSpPr>
          <p:cNvPr id="6" name="Footer Placeholder 5"/>
          <p:cNvSpPr>
            <a:spLocks noGrp="1"/>
          </p:cNvSpPr>
          <p:nvPr>
            <p:ph type="ftr" sz="quarter" idx="11"/>
          </p:nvPr>
        </p:nvSpPr>
        <p:spPr/>
        <p:txBody>
          <a:bodyPr/>
          <a:lstStyle/>
          <a:p>
            <a:pPr>
              <a:defRPr/>
            </a:pPr>
            <a:r>
              <a:rPr lang="en-US">
                <a:solidFill>
                  <a:srgbClr val="000000"/>
                </a:solidFill>
              </a:rPr>
              <a:t>Chapter 13 States of Matter</a:t>
            </a:r>
          </a:p>
        </p:txBody>
      </p:sp>
      <p:sp>
        <p:nvSpPr>
          <p:cNvPr id="7" name="Slide Number Placeholder 6"/>
          <p:cNvSpPr>
            <a:spLocks noGrp="1"/>
          </p:cNvSpPr>
          <p:nvPr>
            <p:ph type="sldNum" sz="quarter" idx="12"/>
          </p:nvPr>
        </p:nvSpPr>
        <p:spPr/>
        <p:txBody>
          <a:bodyPr/>
          <a:lstStyle/>
          <a:p>
            <a:pPr>
              <a:defRPr/>
            </a:pPr>
            <a:fld id="{1C04787C-B30A-4873-93E7-AFAFBCA0B3F4}"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1013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6" y="1043768"/>
            <a:ext cx="8911829" cy="8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0" dirty="0">
                <a:solidFill>
                  <a:srgbClr val="00B050"/>
                </a:solidFill>
              </a:rPr>
              <a:t>A pressure gauge records a pressure of 450 kPa. Convert this measurement to atmospheres and millimeters of mercury.</a:t>
            </a:r>
            <a:endParaRPr lang="en-US" altLang="en-US" dirty="0">
              <a:solidFill>
                <a:srgbClr val="00B050"/>
              </a:solidFill>
            </a:endParaRPr>
          </a:p>
        </p:txBody>
      </p:sp>
      <p:sp>
        <p:nvSpPr>
          <p:cNvPr id="3" name="Footer Placeholder 2"/>
          <p:cNvSpPr>
            <a:spLocks noGrp="1"/>
          </p:cNvSpPr>
          <p:nvPr>
            <p:ph type="ftr" sz="quarter" idx="10"/>
          </p:nvPr>
        </p:nvSpPr>
        <p:spPr/>
        <p:txBody>
          <a:bodyPr/>
          <a:lstStyle/>
          <a:p>
            <a:r>
              <a:rPr lang="en-US" altLang="en-US"/>
              <a:t>Chapter 13 States of Matter</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205" y="96461"/>
            <a:ext cx="1219201" cy="894148"/>
          </a:xfrm>
          <a:prstGeom prst="rect">
            <a:avLst/>
          </a:prstGeom>
        </p:spPr>
      </p:pic>
    </p:spTree>
    <p:extLst>
      <p:ext uri="{BB962C8B-B14F-4D97-AF65-F5344CB8AC3E}">
        <p14:creationId xmlns:p14="http://schemas.microsoft.com/office/powerpoint/2010/main" val="40823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6" y="1043768"/>
            <a:ext cx="8911829" cy="193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0" dirty="0">
                <a:solidFill>
                  <a:srgbClr val="00B050"/>
                </a:solidFill>
              </a:rPr>
              <a:t>A pressure gauge records a pressure of 450 kPa. Convert this measurement to atmospheres and millimeters of mercury.</a:t>
            </a:r>
            <a:endParaRPr lang="en-US" altLang="en-US" dirty="0">
              <a:solidFill>
                <a:srgbClr val="00B050"/>
              </a:solidFill>
            </a:endParaRPr>
          </a:p>
          <a:p>
            <a:pPr>
              <a:spcBef>
                <a:spcPct val="50000"/>
              </a:spcBef>
            </a:pPr>
            <a:r>
              <a:rPr lang="en-US" altLang="en-US" dirty="0"/>
              <a:t>Based on the equalities:  </a:t>
            </a:r>
            <a:r>
              <a:rPr lang="en-US" altLang="en-US" dirty="0">
                <a:solidFill>
                  <a:srgbClr val="0070C0"/>
                </a:solidFill>
              </a:rPr>
              <a:t>1 </a:t>
            </a:r>
            <a:r>
              <a:rPr lang="en-US" altLang="en-US" dirty="0" err="1">
                <a:solidFill>
                  <a:srgbClr val="0070C0"/>
                </a:solidFill>
              </a:rPr>
              <a:t>atm</a:t>
            </a:r>
            <a:r>
              <a:rPr lang="en-US" altLang="en-US" dirty="0">
                <a:solidFill>
                  <a:srgbClr val="0070C0"/>
                </a:solidFill>
              </a:rPr>
              <a:t> </a:t>
            </a:r>
            <a:r>
              <a:rPr lang="en-US" altLang="en-US" dirty="0"/>
              <a:t>= </a:t>
            </a:r>
            <a:r>
              <a:rPr lang="en-US" altLang="en-US" dirty="0">
                <a:solidFill>
                  <a:srgbClr val="FF0000"/>
                </a:solidFill>
              </a:rPr>
              <a:t>760 mm Hg </a:t>
            </a:r>
            <a:r>
              <a:rPr lang="en-US" altLang="en-US" dirty="0"/>
              <a:t>= </a:t>
            </a:r>
            <a:r>
              <a:rPr lang="en-US" altLang="en-US" dirty="0">
                <a:solidFill>
                  <a:srgbClr val="00B050"/>
                </a:solidFill>
              </a:rPr>
              <a:t>101.3 </a:t>
            </a:r>
            <a:r>
              <a:rPr lang="en-US" altLang="en-US" dirty="0" err="1">
                <a:solidFill>
                  <a:srgbClr val="00B050"/>
                </a:solidFill>
              </a:rPr>
              <a:t>kPa</a:t>
            </a:r>
            <a:endParaRPr lang="en-US" altLang="en-US" dirty="0">
              <a:solidFill>
                <a:srgbClr val="00B050"/>
              </a:solidFill>
            </a:endParaRPr>
          </a:p>
          <a:p>
            <a:pPr>
              <a:spcBef>
                <a:spcPct val="50000"/>
              </a:spcBef>
            </a:pPr>
            <a:r>
              <a:rPr lang="en-US" altLang="en-US" dirty="0">
                <a:solidFill>
                  <a:srgbClr val="7030A0"/>
                </a:solidFill>
              </a:rPr>
              <a:t>Multiply the given pressure by the appropriate conversion factor.</a:t>
            </a:r>
            <a:endParaRPr lang="el-GR" altLang="en-US" dirty="0">
              <a:solidFill>
                <a:srgbClr val="7030A0"/>
              </a:solidFill>
              <a:cs typeface="Arial" panose="020B0604020202020204" pitchFamily="34" charset="0"/>
              <a:sym typeface="Symbol" panose="05050102010706020507" pitchFamily="18" charset="2"/>
            </a:endParaRPr>
          </a:p>
        </p:txBody>
      </p:sp>
      <p:pic>
        <p:nvPicPr>
          <p:cNvPr id="2" name="Picture 1"/>
          <p:cNvPicPr>
            <a:picLocks noChangeAspect="1"/>
          </p:cNvPicPr>
          <p:nvPr/>
        </p:nvPicPr>
        <p:blipFill>
          <a:blip r:embed="rId3"/>
          <a:stretch>
            <a:fillRect/>
          </a:stretch>
        </p:blipFill>
        <p:spPr>
          <a:xfrm>
            <a:off x="232171" y="3352800"/>
            <a:ext cx="8683228" cy="2971800"/>
          </a:xfrm>
          <a:prstGeom prst="rect">
            <a:avLst/>
          </a:prstGeom>
        </p:spPr>
      </p:pic>
      <p:sp>
        <p:nvSpPr>
          <p:cNvPr id="3" name="Footer Placeholder 2"/>
          <p:cNvSpPr>
            <a:spLocks noGrp="1"/>
          </p:cNvSpPr>
          <p:nvPr>
            <p:ph type="ftr" sz="quarter" idx="10"/>
          </p:nvPr>
        </p:nvSpPr>
        <p:spPr/>
        <p:txBody>
          <a:bodyPr/>
          <a:lstStyle/>
          <a:p>
            <a:r>
              <a:rPr lang="en-US" altLang="en-US"/>
              <a:t>Chapter 13 States of Matter</a:t>
            </a:r>
          </a:p>
        </p:txBody>
      </p:sp>
      <p:pic>
        <p:nvPicPr>
          <p:cNvPr id="5" name="Picture 4" descr="quick_check-01.eps"/>
          <p:cNvPicPr/>
          <p:nvPr/>
        </p:nvPicPr>
        <p:blipFill>
          <a:blip r:embed="rId4">
            <a:extLst>
              <a:ext uri="{28A0092B-C50C-407E-A947-70E740481C1C}">
                <a14:useLocalDpi xmlns:a14="http://schemas.microsoft.com/office/drawing/2010/main" val="0"/>
              </a:ext>
            </a:extLst>
          </a:blip>
          <a:stretch>
            <a:fillRect/>
          </a:stretch>
        </p:blipFill>
        <p:spPr>
          <a:xfrm>
            <a:off x="76205" y="96461"/>
            <a:ext cx="1219201" cy="894148"/>
          </a:xfrm>
          <a:prstGeom prst="rect">
            <a:avLst/>
          </a:prstGeom>
        </p:spPr>
      </p:pic>
    </p:spTree>
    <p:extLst>
      <p:ext uri="{BB962C8B-B14F-4D97-AF65-F5344CB8AC3E}">
        <p14:creationId xmlns:p14="http://schemas.microsoft.com/office/powerpoint/2010/main" val="39015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fade">
                                      <p:cBhvr>
                                        <p:cTn id="7" dur="500"/>
                                        <p:tgtEl>
                                          <p:spTgt spid="430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fade">
                                      <p:cBhvr>
                                        <p:cTn id="12" dur="500"/>
                                        <p:tgtEl>
                                          <p:spTgt spid="430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6201" y="1219200"/>
            <a:ext cx="9067799" cy="5638800"/>
          </a:xfrm>
        </p:spPr>
        <p:txBody>
          <a:bodyPr/>
          <a:lstStyle/>
          <a:p>
            <a:pPr marL="0" indent="0"/>
            <a:r>
              <a:rPr lang="en-US" altLang="en-US" b="0" dirty="0">
                <a:solidFill>
                  <a:srgbClr val="FF0000"/>
                </a:solidFill>
              </a:rPr>
              <a:t>Potential Energy</a:t>
            </a:r>
          </a:p>
          <a:p>
            <a:pPr marL="0" indent="0"/>
            <a:r>
              <a:rPr lang="en-US" altLang="en-US" sz="2300" b="0" dirty="0">
                <a:solidFill>
                  <a:srgbClr val="00B050"/>
                </a:solidFill>
              </a:rPr>
              <a:t>As any substance is heated, its particles absorb energy</a:t>
            </a:r>
            <a:r>
              <a:rPr lang="en-US" altLang="en-US" sz="2300" b="0" dirty="0"/>
              <a:t>, some of which is </a:t>
            </a:r>
            <a:r>
              <a:rPr lang="en-US" altLang="en-US" sz="2300" dirty="0">
                <a:solidFill>
                  <a:srgbClr val="FF0000"/>
                </a:solidFill>
              </a:rPr>
              <a:t>stored</a:t>
            </a:r>
            <a:r>
              <a:rPr lang="en-US" altLang="en-US" sz="2300" b="0" dirty="0"/>
              <a:t> within the particles. This stored portion of the energy is </a:t>
            </a:r>
            <a:r>
              <a:rPr lang="en-US" altLang="en-US" sz="2300" dirty="0">
                <a:solidFill>
                  <a:srgbClr val="FF0000"/>
                </a:solidFill>
              </a:rPr>
              <a:t>potential energy </a:t>
            </a:r>
            <a:r>
              <a:rPr lang="en-US" altLang="en-US" sz="2300" dirty="0"/>
              <a:t>(</a:t>
            </a:r>
            <a:r>
              <a:rPr lang="en-US" altLang="en-US" sz="2300" dirty="0">
                <a:solidFill>
                  <a:srgbClr val="FF0000"/>
                </a:solidFill>
              </a:rPr>
              <a:t>PE</a:t>
            </a:r>
            <a:r>
              <a:rPr lang="en-US" altLang="en-US" sz="2300" dirty="0"/>
              <a:t>). </a:t>
            </a:r>
            <a:r>
              <a:rPr lang="en-US" altLang="en-US" sz="2300" b="0" dirty="0"/>
              <a:t>PE is responsible for </a:t>
            </a:r>
            <a:r>
              <a:rPr lang="en-US" altLang="en-US" sz="2300" dirty="0">
                <a:solidFill>
                  <a:srgbClr val="FF0000"/>
                </a:solidFill>
              </a:rPr>
              <a:t>phase changes </a:t>
            </a:r>
            <a:r>
              <a:rPr lang="en-US" altLang="en-US" sz="2300" b="0" dirty="0"/>
              <a:t>(</a:t>
            </a:r>
            <a:r>
              <a:rPr lang="en-US" altLang="en-US" sz="2300" b="0" i="1" dirty="0">
                <a:solidFill>
                  <a:srgbClr val="00B050"/>
                </a:solidFill>
                <a:latin typeface="Times New Roman" panose="02020603050405020304" pitchFamily="18" charset="0"/>
                <a:cs typeface="Times New Roman" panose="02020603050405020304" pitchFamily="18" charset="0"/>
              </a:rPr>
              <a:t>solid to liquid to gas, gas to liquid to solid, etc.</a:t>
            </a:r>
            <a:r>
              <a:rPr lang="en-US" altLang="en-US" sz="2300" b="0" dirty="0"/>
              <a:t>) but does </a:t>
            </a:r>
            <a:r>
              <a:rPr lang="en-US" altLang="en-US" sz="2300" dirty="0"/>
              <a:t>NOT</a:t>
            </a:r>
            <a:r>
              <a:rPr lang="en-US" altLang="en-US" sz="2300" b="0" dirty="0"/>
              <a:t> raise the </a:t>
            </a:r>
            <a:r>
              <a:rPr lang="en-US" altLang="en-US" sz="2300" b="0" u="sng" dirty="0"/>
              <a:t>temperature</a:t>
            </a:r>
            <a:r>
              <a:rPr lang="en-US" altLang="en-US" sz="2300" b="0" dirty="0"/>
              <a:t> of the substance.</a:t>
            </a:r>
          </a:p>
          <a:p>
            <a:pPr marL="0" indent="0">
              <a:spcBef>
                <a:spcPts val="1800"/>
              </a:spcBef>
            </a:pPr>
            <a:r>
              <a:rPr lang="en-US" altLang="en-US" b="0" dirty="0">
                <a:solidFill>
                  <a:srgbClr val="0070C0"/>
                </a:solidFill>
              </a:rPr>
              <a:t>Kinetic Energy</a:t>
            </a:r>
          </a:p>
          <a:p>
            <a:pPr marL="0" indent="0"/>
            <a:r>
              <a:rPr lang="en-US" altLang="en-US" sz="2300" b="0" dirty="0"/>
              <a:t>The remaining absorbed energy speeds up the </a:t>
            </a:r>
            <a:r>
              <a:rPr lang="en-US" altLang="en-US" sz="2300" dirty="0">
                <a:solidFill>
                  <a:srgbClr val="0070C0"/>
                </a:solidFill>
              </a:rPr>
              <a:t>motion</a:t>
            </a:r>
            <a:r>
              <a:rPr lang="en-US" altLang="en-US" sz="2300" b="0" dirty="0"/>
              <a:t> of particles, which is their </a:t>
            </a:r>
            <a:r>
              <a:rPr lang="en-US" altLang="en-US" sz="2300" dirty="0">
                <a:solidFill>
                  <a:srgbClr val="0070C0"/>
                </a:solidFill>
              </a:rPr>
              <a:t>kinetic energy </a:t>
            </a:r>
            <a:r>
              <a:rPr lang="en-US" altLang="en-US" sz="2300" dirty="0"/>
              <a:t>(</a:t>
            </a:r>
            <a:r>
              <a:rPr lang="en-US" altLang="en-US" sz="2300" dirty="0">
                <a:solidFill>
                  <a:srgbClr val="0070C0"/>
                </a:solidFill>
              </a:rPr>
              <a:t>KE</a:t>
            </a:r>
            <a:r>
              <a:rPr lang="en-US" altLang="en-US" sz="2300" dirty="0"/>
              <a:t>)</a:t>
            </a:r>
            <a:r>
              <a:rPr lang="en-US" altLang="en-US" sz="2300" b="0" dirty="0"/>
              <a:t>. The particles in any collection of atoms or molecules at a given temperature have a wide range of kinetic energies. The </a:t>
            </a:r>
            <a:r>
              <a:rPr lang="en-US" altLang="en-US" sz="2300" dirty="0">
                <a:solidFill>
                  <a:srgbClr val="0070C0"/>
                </a:solidFill>
              </a:rPr>
              <a:t>average kinetic energy</a:t>
            </a:r>
            <a:r>
              <a:rPr lang="en-US" altLang="en-US" sz="2300" b="0" dirty="0"/>
              <a:t> of particles in a system is called its </a:t>
            </a:r>
            <a:r>
              <a:rPr lang="en-US" altLang="en-US" sz="2300" dirty="0">
                <a:solidFill>
                  <a:srgbClr val="0070C0"/>
                </a:solidFill>
              </a:rPr>
              <a:t>temperature</a:t>
            </a:r>
            <a:r>
              <a:rPr lang="en-US" altLang="en-US" sz="2300" b="0" dirty="0"/>
              <a:t>.</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6" name="Title 1"/>
          <p:cNvSpPr txBox="1">
            <a:spLocks/>
          </p:cNvSpPr>
          <p:nvPr/>
        </p:nvSpPr>
        <p:spPr bwMode="auto">
          <a:xfrm>
            <a:off x="18753" y="0"/>
            <a:ext cx="9143994" cy="1143000"/>
          </a:xfrm>
          <a:prstGeom prst="rect">
            <a:avLst/>
          </a:prstGeom>
          <a:solidFill>
            <a:schemeClr val="tx1"/>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4000" dirty="0">
                <a:solidFill>
                  <a:srgbClr val="FFFF00"/>
                </a:solidFill>
              </a:rPr>
              <a:t>Temperature &amp; Average Kinetic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6201" y="1219200"/>
            <a:ext cx="9067799" cy="5638800"/>
          </a:xfrm>
        </p:spPr>
        <p:txBody>
          <a:bodyPr/>
          <a:lstStyle/>
          <a:p>
            <a:pPr marL="0" indent="1588">
              <a:spcBef>
                <a:spcPct val="50000"/>
              </a:spcBef>
            </a:pPr>
            <a:r>
              <a:rPr lang="en-US" altLang="en-US" sz="2800" dirty="0"/>
              <a:t>The </a:t>
            </a:r>
            <a:r>
              <a:rPr lang="en-US" altLang="en-US" sz="2800" dirty="0">
                <a:solidFill>
                  <a:srgbClr val="0070C0"/>
                </a:solidFill>
              </a:rPr>
              <a:t>average kinetic energy </a:t>
            </a:r>
            <a:r>
              <a:rPr lang="en-US" altLang="en-US" sz="2800" dirty="0"/>
              <a:t>of the particles in a substance is directly related to the substance’s </a:t>
            </a:r>
            <a:r>
              <a:rPr lang="en-US" altLang="en-US" sz="2800" dirty="0">
                <a:solidFill>
                  <a:srgbClr val="0070C0"/>
                </a:solidFill>
              </a:rPr>
              <a:t>temperature</a:t>
            </a:r>
            <a:r>
              <a:rPr lang="en-US" altLang="en-US" sz="2800" dirty="0"/>
              <a:t> in </a:t>
            </a:r>
            <a:r>
              <a:rPr lang="en-US" altLang="en-US" sz="2800" dirty="0">
                <a:solidFill>
                  <a:srgbClr val="0070C0"/>
                </a:solidFill>
              </a:rPr>
              <a:t>Kelvin</a:t>
            </a:r>
            <a:r>
              <a:rPr lang="en-US" altLang="en-US" sz="2800" dirty="0"/>
              <a:t> (</a:t>
            </a:r>
            <a:r>
              <a:rPr lang="en-US" altLang="en-US" sz="2800" dirty="0">
                <a:solidFill>
                  <a:srgbClr val="0070C0"/>
                </a:solidFill>
              </a:rPr>
              <a:t>K</a:t>
            </a:r>
            <a:r>
              <a:rPr lang="en-US" altLang="en-US" sz="2800" dirty="0"/>
              <a:t>). </a:t>
            </a:r>
          </a:p>
          <a:p>
            <a:pPr marL="342900" indent="-228600">
              <a:spcBef>
                <a:spcPct val="50000"/>
              </a:spcBef>
              <a:buFont typeface="Arial" panose="020B0604020202020204" pitchFamily="34" charset="0"/>
              <a:buChar char="•"/>
            </a:pPr>
            <a:r>
              <a:rPr lang="en-US" altLang="en-US" sz="2400" dirty="0"/>
              <a:t>When average KE increases, K temperature also increases.</a:t>
            </a:r>
          </a:p>
          <a:p>
            <a:pPr marL="342900" indent="-228600">
              <a:spcBef>
                <a:spcPct val="50000"/>
              </a:spcBef>
              <a:buFont typeface="Arial" panose="020B0604020202020204" pitchFamily="34" charset="0"/>
              <a:buChar char="•"/>
            </a:pPr>
            <a:r>
              <a:rPr lang="en-US" altLang="en-US" sz="2400" dirty="0"/>
              <a:t>As a substance cools, the particles tend to move more slowly, and their average kinetic energy decreases.</a:t>
            </a:r>
            <a:r>
              <a:rPr lang="en-US" altLang="en-US" sz="2800" dirty="0"/>
              <a:t> </a:t>
            </a:r>
          </a:p>
          <a:p>
            <a:pPr marL="0" indent="0">
              <a:spcBef>
                <a:spcPct val="50000"/>
              </a:spcBef>
            </a:pPr>
            <a:r>
              <a:rPr lang="en-US" altLang="en-US" sz="2800" dirty="0">
                <a:solidFill>
                  <a:srgbClr val="7030A0"/>
                </a:solidFill>
              </a:rPr>
              <a:t>Absolute zero </a:t>
            </a:r>
            <a:r>
              <a:rPr lang="en-US" altLang="en-US" sz="2800" dirty="0">
                <a:solidFill>
                  <a:srgbClr val="FF0000"/>
                </a:solidFill>
              </a:rPr>
              <a:t>(0 K, or </a:t>
            </a:r>
            <a:r>
              <a:rPr lang="en-US" altLang="en-US" sz="2800" dirty="0">
                <a:solidFill>
                  <a:srgbClr val="FF0000"/>
                </a:solidFill>
                <a:cs typeface="Arial" panose="020B0604020202020204" pitchFamily="34" charset="0"/>
              </a:rPr>
              <a:t>–273.15</a:t>
            </a:r>
            <a:r>
              <a:rPr lang="en-US" altLang="en-US" sz="2800" baseline="50000" dirty="0">
                <a:solidFill>
                  <a:srgbClr val="FF0000"/>
                </a:solidFill>
                <a:cs typeface="Arial" panose="020B0604020202020204" pitchFamily="34" charset="0"/>
              </a:rPr>
              <a:t>o</a:t>
            </a:r>
            <a:r>
              <a:rPr lang="en-US" altLang="en-US" sz="2800" dirty="0">
                <a:solidFill>
                  <a:srgbClr val="FF0000"/>
                </a:solidFill>
                <a:cs typeface="Arial" panose="020B0604020202020204" pitchFamily="34" charset="0"/>
              </a:rPr>
              <a:t>C) is a theoretical temperature at which there is </a:t>
            </a:r>
            <a:r>
              <a:rPr lang="en-US" altLang="en-US" sz="2800" dirty="0">
                <a:solidFill>
                  <a:srgbClr val="7030A0"/>
                </a:solidFill>
                <a:cs typeface="Arial" panose="020B0604020202020204" pitchFamily="34" charset="0"/>
              </a:rPr>
              <a:t>NO motion </a:t>
            </a:r>
            <a:r>
              <a:rPr lang="en-US" altLang="en-US" sz="2800" dirty="0">
                <a:solidFill>
                  <a:srgbClr val="FF0000"/>
                </a:solidFill>
                <a:cs typeface="Arial" panose="020B0604020202020204" pitchFamily="34" charset="0"/>
              </a:rPr>
              <a:t>of particles; and t</a:t>
            </a:r>
            <a:r>
              <a:rPr lang="en-US" altLang="en-US" sz="2800" dirty="0">
                <a:solidFill>
                  <a:srgbClr val="FF0000"/>
                </a:solidFill>
              </a:rPr>
              <a:t>here is </a:t>
            </a:r>
            <a:r>
              <a:rPr lang="en-US" altLang="en-US" sz="2800" dirty="0">
                <a:solidFill>
                  <a:srgbClr val="7030A0"/>
                </a:solidFill>
              </a:rPr>
              <a:t>NO volume </a:t>
            </a:r>
            <a:r>
              <a:rPr lang="en-US" altLang="en-US" sz="2800">
                <a:solidFill>
                  <a:srgbClr val="FF0000"/>
                </a:solidFill>
              </a:rPr>
              <a:t>at 0 K</a:t>
            </a:r>
            <a:r>
              <a:rPr lang="en-US" altLang="en-US" sz="2800" dirty="0">
                <a:solidFill>
                  <a:srgbClr val="FF0000"/>
                </a:solidFill>
              </a:rPr>
              <a:t>.</a:t>
            </a:r>
          </a:p>
          <a:p>
            <a:pPr marL="0" indent="1588">
              <a:spcBef>
                <a:spcPct val="50000"/>
              </a:spcBef>
            </a:pPr>
            <a:r>
              <a:rPr lang="en-US" altLang="en-US" sz="2800" dirty="0"/>
              <a:t>No temperature can be lower than absolute zero.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6" name="Title 1"/>
          <p:cNvSpPr txBox="1">
            <a:spLocks/>
          </p:cNvSpPr>
          <p:nvPr/>
        </p:nvSpPr>
        <p:spPr bwMode="auto">
          <a:xfrm>
            <a:off x="18753" y="0"/>
            <a:ext cx="9143994" cy="1143000"/>
          </a:xfrm>
          <a:prstGeom prst="rect">
            <a:avLst/>
          </a:prstGeom>
          <a:solidFill>
            <a:schemeClr val="tx1"/>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4000" dirty="0">
                <a:solidFill>
                  <a:srgbClr val="FFFF00"/>
                </a:solidFill>
              </a:rPr>
              <a:t>Temperature &amp; Average Kinetic Energy</a:t>
            </a:r>
          </a:p>
        </p:txBody>
      </p:sp>
    </p:spTree>
    <p:extLst>
      <p:ext uri="{BB962C8B-B14F-4D97-AF65-F5344CB8AC3E}">
        <p14:creationId xmlns:p14="http://schemas.microsoft.com/office/powerpoint/2010/main" val="26685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6201" y="1676400"/>
            <a:ext cx="9067799" cy="5181600"/>
          </a:xfrm>
        </p:spPr>
        <p:txBody>
          <a:bodyPr/>
          <a:lstStyle/>
          <a:p>
            <a:pPr marL="0" indent="1588">
              <a:spcBef>
                <a:spcPct val="50000"/>
              </a:spcBef>
            </a:pPr>
            <a:r>
              <a:rPr lang="en-US" altLang="en-US" sz="2800" dirty="0"/>
              <a:t>Demonstrations (5:55)</a:t>
            </a:r>
          </a:p>
          <a:p>
            <a:pPr marL="0" indent="1588">
              <a:spcBef>
                <a:spcPct val="50000"/>
              </a:spcBef>
            </a:pPr>
            <a:r>
              <a:rPr lang="en-US" altLang="en-US" sz="2800" dirty="0">
                <a:hlinkClick r:id="rId3"/>
              </a:rPr>
              <a:t>https://screencast-o-matic.com/watch/cFQiDiqp9D</a:t>
            </a:r>
            <a:endParaRPr lang="en-US" altLang="en-US" sz="2800" dirty="0"/>
          </a:p>
          <a:p>
            <a:pPr marL="0" indent="1588">
              <a:spcBef>
                <a:spcPct val="50000"/>
              </a:spcBef>
            </a:pPr>
            <a:endParaRPr lang="en-US" altLang="en-US" sz="2800" dirty="0"/>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6" name="Title 1"/>
          <p:cNvSpPr txBox="1">
            <a:spLocks/>
          </p:cNvSpPr>
          <p:nvPr/>
        </p:nvSpPr>
        <p:spPr bwMode="auto">
          <a:xfrm>
            <a:off x="18753" y="0"/>
            <a:ext cx="9143994" cy="1143000"/>
          </a:xfrm>
          <a:prstGeom prst="rect">
            <a:avLst/>
          </a:prstGeom>
          <a:solidFill>
            <a:schemeClr val="tx1"/>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4000" dirty="0">
                <a:solidFill>
                  <a:srgbClr val="FFFF00"/>
                </a:solidFill>
              </a:rPr>
              <a:t>Kinetic Theory </a:t>
            </a:r>
            <a:r>
              <a:rPr lang="en-US" sz="2800" dirty="0">
                <a:solidFill>
                  <a:srgbClr val="FFFF00"/>
                </a:solidFill>
              </a:rPr>
              <a:t>(pressure, volume, temperature)</a:t>
            </a:r>
          </a:p>
        </p:txBody>
      </p:sp>
    </p:spTree>
    <p:extLst>
      <p:ext uri="{BB962C8B-B14F-4D97-AF65-F5344CB8AC3E}">
        <p14:creationId xmlns:p14="http://schemas.microsoft.com/office/powerpoint/2010/main" val="25966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95"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13 States of Matter</a:t>
            </a:r>
          </a:p>
        </p:txBody>
      </p:sp>
      <p:pic>
        <p:nvPicPr>
          <p:cNvPr id="7" name="Picture 6">
            <a:extLst>
              <a:ext uri="{FF2B5EF4-FFF2-40B4-BE49-F238E27FC236}">
                <a16:creationId xmlns:a16="http://schemas.microsoft.com/office/drawing/2014/main" id="{2AE198D7-2170-42C2-9EC1-E54F5B4F958F}"/>
              </a:ext>
            </a:extLst>
          </p:cNvPr>
          <p:cNvPicPr>
            <a:picLocks noChangeAspect="1"/>
          </p:cNvPicPr>
          <p:nvPr/>
        </p:nvPicPr>
        <p:blipFill>
          <a:blip r:embed="rId4"/>
          <a:stretch>
            <a:fillRect/>
          </a:stretch>
        </p:blipFill>
        <p:spPr>
          <a:xfrm>
            <a:off x="151654" y="1233972"/>
            <a:ext cx="8611346" cy="5395428"/>
          </a:xfrm>
          <a:prstGeom prst="rect">
            <a:avLst/>
          </a:prstGeom>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7" y="9"/>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19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38401" y="0"/>
            <a:ext cx="4267199" cy="762000"/>
          </a:xfrm>
          <a:solidFill>
            <a:srgbClr val="FFC000"/>
          </a:solidFill>
        </p:spPr>
        <p:txBody>
          <a:bodyPr/>
          <a:lstStyle/>
          <a:p>
            <a:pPr algn="ctr"/>
            <a:r>
              <a:rPr lang="en-US" altLang="en-US" sz="3200" dirty="0">
                <a:solidFill>
                  <a:srgbClr val="002060"/>
                </a:solidFill>
              </a:rPr>
              <a:t>Properties of Liquids</a:t>
            </a:r>
          </a:p>
        </p:txBody>
      </p:sp>
      <p:sp>
        <p:nvSpPr>
          <p:cNvPr id="16387" name="Rectangle 3"/>
          <p:cNvSpPr>
            <a:spLocks noGrp="1" noChangeArrowheads="1"/>
          </p:cNvSpPr>
          <p:nvPr>
            <p:ph type="body" idx="1"/>
          </p:nvPr>
        </p:nvSpPr>
        <p:spPr>
          <a:xfrm>
            <a:off x="304800" y="862012"/>
            <a:ext cx="8382001" cy="5995988"/>
          </a:xfrm>
        </p:spPr>
        <p:txBody>
          <a:bodyPr/>
          <a:lstStyle/>
          <a:p>
            <a:pPr marL="228600" indent="-228600">
              <a:spcBef>
                <a:spcPts val="1200"/>
              </a:spcBef>
              <a:buFont typeface="Arial" panose="020B0604020202020204" pitchFamily="34" charset="0"/>
              <a:buChar char="•"/>
            </a:pPr>
            <a:r>
              <a:rPr lang="en-US" sz="2800" dirty="0"/>
              <a:t>NO definite shape, but a definite volume</a:t>
            </a:r>
          </a:p>
          <a:p>
            <a:pPr marL="228600" indent="-228600">
              <a:spcBef>
                <a:spcPts val="1200"/>
              </a:spcBef>
              <a:buFont typeface="Arial" panose="020B0604020202020204" pitchFamily="34" charset="0"/>
              <a:buChar char="•"/>
            </a:pPr>
            <a:r>
              <a:rPr lang="en-US" sz="2800" dirty="0">
                <a:solidFill>
                  <a:srgbClr val="FF0000"/>
                </a:solidFill>
              </a:rPr>
              <a:t>Fluidity </a:t>
            </a:r>
            <a:r>
              <a:rPr lang="en-US" sz="2800" dirty="0">
                <a:solidFill>
                  <a:srgbClr val="FF0000"/>
                </a:solidFill>
                <a:sym typeface="Wingdings"/>
              </a:rPr>
              <a:t></a:t>
            </a:r>
            <a:r>
              <a:rPr lang="en-US" sz="2800" dirty="0">
                <a:solidFill>
                  <a:srgbClr val="FF0000"/>
                </a:solidFill>
              </a:rPr>
              <a:t> Less tightly packed molecules that take the shape of the container and flow readily</a:t>
            </a:r>
          </a:p>
          <a:p>
            <a:pPr marL="228600" indent="-228600">
              <a:spcBef>
                <a:spcPts val="1200"/>
              </a:spcBef>
              <a:buFont typeface="Arial" panose="020B0604020202020204" pitchFamily="34" charset="0"/>
              <a:buChar char="•"/>
            </a:pPr>
            <a:r>
              <a:rPr lang="en-US" sz="2800" dirty="0">
                <a:solidFill>
                  <a:srgbClr val="7030A0"/>
                </a:solidFill>
              </a:rPr>
              <a:t>Less dense than solids, but greater than gases (usually d ∞ 1/T)</a:t>
            </a:r>
          </a:p>
          <a:p>
            <a:pPr marL="228600" indent="-228600">
              <a:spcBef>
                <a:spcPts val="1200"/>
              </a:spcBef>
              <a:buFont typeface="Arial" panose="020B0604020202020204" pitchFamily="34" charset="0"/>
              <a:buChar char="•"/>
            </a:pPr>
            <a:r>
              <a:rPr lang="en-US" sz="2800" dirty="0">
                <a:solidFill>
                  <a:srgbClr val="00B050"/>
                </a:solidFill>
              </a:rPr>
              <a:t>Relatively non-compressible except for extreme temperatures and pressures</a:t>
            </a:r>
          </a:p>
          <a:p>
            <a:pPr marL="228600" indent="-228600">
              <a:spcBef>
                <a:spcPts val="1200"/>
              </a:spcBef>
              <a:buFont typeface="Arial" panose="020B0604020202020204" pitchFamily="34" charset="0"/>
              <a:buChar char="•"/>
            </a:pPr>
            <a:r>
              <a:rPr lang="en-US" sz="2800" dirty="0"/>
              <a:t>Diffusion</a:t>
            </a:r>
            <a:r>
              <a:rPr lang="en-US" sz="2800" dirty="0">
                <a:solidFill>
                  <a:srgbClr val="FF0000"/>
                </a:solidFill>
              </a:rPr>
              <a:t> </a:t>
            </a:r>
            <a:r>
              <a:rPr lang="en-US" sz="2800" dirty="0">
                <a:solidFill>
                  <a:srgbClr val="FF0000"/>
                </a:solidFill>
                <a:sym typeface="Wingdings"/>
              </a:rPr>
              <a:t></a:t>
            </a:r>
            <a:r>
              <a:rPr lang="en-US" sz="2800" dirty="0">
                <a:solidFill>
                  <a:srgbClr val="FF0000"/>
                </a:solidFill>
              </a:rPr>
              <a:t> high concentration or pressure toward a lower concentration or pressure</a:t>
            </a:r>
          </a:p>
          <a:p>
            <a:pPr marL="228600" indent="-228600">
              <a:spcBef>
                <a:spcPts val="1200"/>
              </a:spcBef>
              <a:buFont typeface="Arial" panose="020B0604020202020204" pitchFamily="34" charset="0"/>
              <a:buChar char="•"/>
            </a:pPr>
            <a:r>
              <a:rPr lang="en-US" sz="2800" dirty="0">
                <a:solidFill>
                  <a:srgbClr val="0070C0"/>
                </a:solidFill>
              </a:rPr>
              <a:t>Evaporation </a:t>
            </a:r>
            <a:r>
              <a:rPr lang="en-US" sz="2800" dirty="0">
                <a:solidFill>
                  <a:srgbClr val="0070C0"/>
                </a:solidFill>
                <a:sym typeface="Wingdings"/>
              </a:rPr>
              <a:t></a:t>
            </a:r>
            <a:r>
              <a:rPr lang="en-US" sz="2800" dirty="0">
                <a:solidFill>
                  <a:srgbClr val="0070C0"/>
                </a:solidFill>
              </a:rPr>
              <a:t> </a:t>
            </a:r>
            <a:r>
              <a:rPr lang="en-US" sz="2800" dirty="0">
                <a:solidFill>
                  <a:srgbClr val="00B050"/>
                </a:solidFill>
              </a:rPr>
              <a:t>surface</a:t>
            </a:r>
            <a:r>
              <a:rPr lang="en-US" sz="2800" dirty="0">
                <a:solidFill>
                  <a:srgbClr val="0070C0"/>
                </a:solidFill>
              </a:rPr>
              <a:t> liquid changing to gas</a:t>
            </a:r>
          </a:p>
        </p:txBody>
      </p:sp>
      <p:sp>
        <p:nvSpPr>
          <p:cNvPr id="2" name="Footer Placeholder 1"/>
          <p:cNvSpPr>
            <a:spLocks noGrp="1"/>
          </p:cNvSpPr>
          <p:nvPr>
            <p:ph type="ftr" sz="quarter" idx="10"/>
          </p:nvPr>
        </p:nvSpPr>
        <p:spPr/>
        <p:txBody>
          <a:bodyPr/>
          <a:lstStyle/>
          <a:p>
            <a:r>
              <a:rPr lang="en-US" altLang="en-US"/>
              <a:t>Chapter 13 States of Matter</a:t>
            </a:r>
          </a:p>
        </p:txBody>
      </p:sp>
    </p:spTree>
    <p:extLst>
      <p:ext uri="{BB962C8B-B14F-4D97-AF65-F5344CB8AC3E}">
        <p14:creationId xmlns:p14="http://schemas.microsoft.com/office/powerpoint/2010/main" val="29635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trips(downRigh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trips(downRight)">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trips(downRight)">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trips(downRight)">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trips(downRight)">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strips(downRight)">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38401" y="0"/>
            <a:ext cx="4267199" cy="762000"/>
          </a:xfrm>
          <a:solidFill>
            <a:srgbClr val="FFC000"/>
          </a:solidFill>
        </p:spPr>
        <p:txBody>
          <a:bodyPr/>
          <a:lstStyle/>
          <a:p>
            <a:pPr algn="ctr"/>
            <a:r>
              <a:rPr lang="en-US" altLang="en-US" sz="3200" dirty="0">
                <a:solidFill>
                  <a:srgbClr val="002060"/>
                </a:solidFill>
              </a:rPr>
              <a:t>Properties of Liquids</a:t>
            </a:r>
          </a:p>
        </p:txBody>
      </p:sp>
      <p:sp>
        <p:nvSpPr>
          <p:cNvPr id="16387" name="Rectangle 3"/>
          <p:cNvSpPr>
            <a:spLocks noGrp="1" noChangeArrowheads="1"/>
          </p:cNvSpPr>
          <p:nvPr>
            <p:ph type="body" idx="1"/>
          </p:nvPr>
        </p:nvSpPr>
        <p:spPr>
          <a:xfrm>
            <a:off x="2300288" y="1166812"/>
            <a:ext cx="4583112" cy="5310188"/>
          </a:xfrm>
        </p:spPr>
        <p:txBody>
          <a:bodyPr/>
          <a:lstStyle/>
          <a:p>
            <a:pPr marL="0" indent="0">
              <a:spcBef>
                <a:spcPts val="0"/>
              </a:spcBef>
            </a:pPr>
            <a:r>
              <a:rPr lang="en-US" altLang="en-US" sz="2800" b="0" dirty="0"/>
              <a:t>According to kinetic theory, there are </a:t>
            </a:r>
            <a:r>
              <a:rPr lang="en-US" altLang="en-US" sz="2800" b="0" dirty="0">
                <a:solidFill>
                  <a:srgbClr val="FF0000"/>
                </a:solidFill>
              </a:rPr>
              <a:t>NO intermolecular attractions between the particles in the gas state</a:t>
            </a:r>
            <a:r>
              <a:rPr lang="en-US" altLang="en-US" sz="2800" b="0" dirty="0"/>
              <a:t>.</a:t>
            </a:r>
          </a:p>
          <a:p>
            <a:pPr marL="0" indent="0">
              <a:spcBef>
                <a:spcPts val="1200"/>
              </a:spcBef>
            </a:pPr>
            <a:r>
              <a:rPr lang="en-US" altLang="en-US" sz="2800" b="0" dirty="0"/>
              <a:t>The particles in a </a:t>
            </a:r>
            <a:r>
              <a:rPr lang="en-US" altLang="en-US" sz="2800" b="0" dirty="0">
                <a:solidFill>
                  <a:srgbClr val="0070C0"/>
                </a:solidFill>
              </a:rPr>
              <a:t>liquid</a:t>
            </a:r>
            <a:r>
              <a:rPr lang="en-US" altLang="en-US" sz="2800" b="0" dirty="0"/>
              <a:t> are attracted to each other. These intermolecular attractions keep the particles in a liquid close together, which is why liquids have a </a:t>
            </a:r>
            <a:r>
              <a:rPr lang="en-US" altLang="en-US" sz="2800" b="0" dirty="0">
                <a:solidFill>
                  <a:srgbClr val="0070C0"/>
                </a:solidFill>
              </a:rPr>
              <a:t>definite volume</a:t>
            </a:r>
            <a:r>
              <a:rPr lang="en-US" altLang="en-US" sz="2800" b="0" dirty="0"/>
              <a:t>.</a:t>
            </a:r>
          </a:p>
        </p:txBody>
      </p:sp>
      <p:pic>
        <p:nvPicPr>
          <p:cNvPr id="16391" name="Picture 7" descr="0132525763_R425f"/>
          <p:cNvPicPr>
            <a:picLocks noChangeAspect="1" noChangeArrowheads="1"/>
          </p:cNvPicPr>
          <p:nvPr/>
        </p:nvPicPr>
        <p:blipFill>
          <a:blip r:embed="rId3">
            <a:extLst>
              <a:ext uri="{28A0092B-C50C-407E-A947-70E740481C1C}">
                <a14:useLocalDpi xmlns:a14="http://schemas.microsoft.com/office/drawing/2010/main" val="0"/>
              </a:ext>
            </a:extLst>
          </a:blip>
          <a:srcRect t="4987" b="11221"/>
          <a:stretch>
            <a:fillRect/>
          </a:stretch>
        </p:blipFill>
        <p:spPr bwMode="auto">
          <a:xfrm>
            <a:off x="76200" y="1752600"/>
            <a:ext cx="2224088" cy="37306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0132525763_R425e"/>
          <p:cNvPicPr>
            <a:picLocks noChangeAspect="1" noChangeArrowheads="1"/>
          </p:cNvPicPr>
          <p:nvPr/>
        </p:nvPicPr>
        <p:blipFill>
          <a:blip r:embed="rId4">
            <a:extLst>
              <a:ext uri="{28A0092B-C50C-407E-A947-70E740481C1C}">
                <a14:useLocalDpi xmlns:a14="http://schemas.microsoft.com/office/drawing/2010/main" val="0"/>
              </a:ext>
            </a:extLst>
          </a:blip>
          <a:srcRect t="2493" b="11221"/>
          <a:stretch>
            <a:fillRect/>
          </a:stretch>
        </p:blipFill>
        <p:spPr bwMode="auto">
          <a:xfrm>
            <a:off x="6883400" y="1524000"/>
            <a:ext cx="2184400" cy="37687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13 States of Matter</a:t>
            </a:r>
          </a:p>
        </p:txBody>
      </p:sp>
    </p:spTree>
    <p:extLst>
      <p:ext uri="{BB962C8B-B14F-4D97-AF65-F5344CB8AC3E}">
        <p14:creationId xmlns:p14="http://schemas.microsoft.com/office/powerpoint/2010/main" val="3313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fade">
                                      <p:cBhvr>
                                        <p:cTn id="12" dur="500"/>
                                        <p:tgtEl>
                                          <p:spTgt spid="16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fade">
                                      <p:cBhvr>
                                        <p:cTn id="2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Describe Particles</a:t>
            </a:r>
          </a:p>
        </p:txBody>
      </p:sp>
      <p:sp>
        <p:nvSpPr>
          <p:cNvPr id="20" name="Text Placeholder 19"/>
          <p:cNvSpPr>
            <a:spLocks noGrp="1"/>
          </p:cNvSpPr>
          <p:nvPr>
            <p:ph type="body" sz="quarter" idx="17"/>
          </p:nvPr>
        </p:nvSpPr>
        <p:spPr>
          <a:xfrm>
            <a:off x="321683" y="1371598"/>
            <a:ext cx="8512558" cy="1066801"/>
          </a:xfrm>
        </p:spPr>
        <p:txBody>
          <a:bodyPr/>
          <a:lstStyle/>
          <a:p>
            <a:r>
              <a:rPr lang="en-US" sz="2400" dirty="0">
                <a:solidFill>
                  <a:srgbClr val="00B050"/>
                </a:solidFill>
              </a:rPr>
              <a:t>Label the state of matter that best represents each image and describe their densities.</a:t>
            </a:r>
          </a:p>
        </p:txBody>
      </p:sp>
      <p:pic>
        <p:nvPicPr>
          <p:cNvPr id="12" name="Picture 11"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7" y="125903"/>
            <a:ext cx="881636" cy="952500"/>
          </a:xfrm>
          <a:prstGeom prst="rect">
            <a:avLst/>
          </a:prstGeom>
        </p:spPr>
      </p:pic>
      <p:sp>
        <p:nvSpPr>
          <p:cNvPr id="21" name="Rectangle 20"/>
          <p:cNvSpPr/>
          <p:nvPr/>
        </p:nvSpPr>
        <p:spPr bwMode="auto">
          <a:xfrm>
            <a:off x="612668" y="2665335"/>
            <a:ext cx="1820781" cy="237584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 name="Rectangle 21"/>
          <p:cNvSpPr/>
          <p:nvPr/>
        </p:nvSpPr>
        <p:spPr bwMode="auto">
          <a:xfrm>
            <a:off x="3685545" y="2665335"/>
            <a:ext cx="1820781" cy="237584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3" name="Rectangle 22"/>
          <p:cNvSpPr/>
          <p:nvPr/>
        </p:nvSpPr>
        <p:spPr bwMode="auto">
          <a:xfrm>
            <a:off x="6719715" y="2666998"/>
            <a:ext cx="1820781" cy="237584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4" name="Oval 23"/>
          <p:cNvSpPr/>
          <p:nvPr/>
        </p:nvSpPr>
        <p:spPr bwMode="auto">
          <a:xfrm>
            <a:off x="612661"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5" name="Oval 24"/>
          <p:cNvSpPr/>
          <p:nvPr/>
        </p:nvSpPr>
        <p:spPr bwMode="auto">
          <a:xfrm>
            <a:off x="791372" y="48030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6" name="Oval 25"/>
          <p:cNvSpPr/>
          <p:nvPr/>
        </p:nvSpPr>
        <p:spPr bwMode="auto">
          <a:xfrm>
            <a:off x="970082" y="48030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7" name="Oval 26"/>
          <p:cNvSpPr/>
          <p:nvPr/>
        </p:nvSpPr>
        <p:spPr bwMode="auto">
          <a:xfrm>
            <a:off x="1149371"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8" name="Oval 27"/>
          <p:cNvSpPr/>
          <p:nvPr/>
        </p:nvSpPr>
        <p:spPr bwMode="auto">
          <a:xfrm>
            <a:off x="132808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9" name="Oval 28"/>
          <p:cNvSpPr/>
          <p:nvPr/>
        </p:nvSpPr>
        <p:spPr bwMode="auto">
          <a:xfrm>
            <a:off x="150679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0" name="Oval 29"/>
          <p:cNvSpPr/>
          <p:nvPr/>
        </p:nvSpPr>
        <p:spPr bwMode="auto">
          <a:xfrm>
            <a:off x="168550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1" name="Oval 30"/>
          <p:cNvSpPr/>
          <p:nvPr/>
        </p:nvSpPr>
        <p:spPr bwMode="auto">
          <a:xfrm>
            <a:off x="186421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2" name="Oval 31"/>
          <p:cNvSpPr/>
          <p:nvPr/>
        </p:nvSpPr>
        <p:spPr bwMode="auto">
          <a:xfrm>
            <a:off x="2042922" y="48030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3" name="Oval 32"/>
          <p:cNvSpPr/>
          <p:nvPr/>
        </p:nvSpPr>
        <p:spPr bwMode="auto">
          <a:xfrm>
            <a:off x="2226679"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4" name="Oval 33"/>
          <p:cNvSpPr/>
          <p:nvPr/>
        </p:nvSpPr>
        <p:spPr bwMode="auto">
          <a:xfrm>
            <a:off x="612661"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5" name="Oval 34"/>
          <p:cNvSpPr/>
          <p:nvPr/>
        </p:nvSpPr>
        <p:spPr bwMode="auto">
          <a:xfrm>
            <a:off x="791372" y="4557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6" name="Oval 35"/>
          <p:cNvSpPr/>
          <p:nvPr/>
        </p:nvSpPr>
        <p:spPr bwMode="auto">
          <a:xfrm>
            <a:off x="970082" y="4557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7" name="Oval 36"/>
          <p:cNvSpPr/>
          <p:nvPr/>
        </p:nvSpPr>
        <p:spPr bwMode="auto">
          <a:xfrm>
            <a:off x="1149371"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8" name="Oval 37"/>
          <p:cNvSpPr/>
          <p:nvPr/>
        </p:nvSpPr>
        <p:spPr bwMode="auto">
          <a:xfrm>
            <a:off x="132808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9" name="Oval 38"/>
          <p:cNvSpPr/>
          <p:nvPr/>
        </p:nvSpPr>
        <p:spPr bwMode="auto">
          <a:xfrm>
            <a:off x="150679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0" name="Oval 39"/>
          <p:cNvSpPr/>
          <p:nvPr/>
        </p:nvSpPr>
        <p:spPr bwMode="auto">
          <a:xfrm>
            <a:off x="168550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1" name="Oval 40"/>
          <p:cNvSpPr/>
          <p:nvPr/>
        </p:nvSpPr>
        <p:spPr bwMode="auto">
          <a:xfrm>
            <a:off x="186421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2" name="Oval 41"/>
          <p:cNvSpPr/>
          <p:nvPr/>
        </p:nvSpPr>
        <p:spPr bwMode="auto">
          <a:xfrm>
            <a:off x="2042922" y="4557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3" name="Oval 42"/>
          <p:cNvSpPr/>
          <p:nvPr/>
        </p:nvSpPr>
        <p:spPr bwMode="auto">
          <a:xfrm>
            <a:off x="2226679"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4" name="Oval 43"/>
          <p:cNvSpPr/>
          <p:nvPr/>
        </p:nvSpPr>
        <p:spPr bwMode="auto">
          <a:xfrm>
            <a:off x="617708"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5" name="Oval 44"/>
          <p:cNvSpPr/>
          <p:nvPr/>
        </p:nvSpPr>
        <p:spPr bwMode="auto">
          <a:xfrm>
            <a:off x="796419" y="4318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6" name="Oval 45"/>
          <p:cNvSpPr/>
          <p:nvPr/>
        </p:nvSpPr>
        <p:spPr bwMode="auto">
          <a:xfrm>
            <a:off x="975129" y="4318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7" name="Oval 46"/>
          <p:cNvSpPr/>
          <p:nvPr/>
        </p:nvSpPr>
        <p:spPr bwMode="auto">
          <a:xfrm>
            <a:off x="1154418"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8" name="Oval 47"/>
          <p:cNvSpPr/>
          <p:nvPr/>
        </p:nvSpPr>
        <p:spPr bwMode="auto">
          <a:xfrm>
            <a:off x="133312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9" name="Oval 48"/>
          <p:cNvSpPr/>
          <p:nvPr/>
        </p:nvSpPr>
        <p:spPr bwMode="auto">
          <a:xfrm>
            <a:off x="151183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0" name="Oval 49"/>
          <p:cNvSpPr/>
          <p:nvPr/>
        </p:nvSpPr>
        <p:spPr bwMode="auto">
          <a:xfrm>
            <a:off x="169054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1" name="Oval 50"/>
          <p:cNvSpPr/>
          <p:nvPr/>
        </p:nvSpPr>
        <p:spPr bwMode="auto">
          <a:xfrm>
            <a:off x="186925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2" name="Oval 51"/>
          <p:cNvSpPr/>
          <p:nvPr/>
        </p:nvSpPr>
        <p:spPr bwMode="auto">
          <a:xfrm>
            <a:off x="2047969" y="4318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3" name="Oval 52"/>
          <p:cNvSpPr/>
          <p:nvPr/>
        </p:nvSpPr>
        <p:spPr bwMode="auto">
          <a:xfrm>
            <a:off x="2231726"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4" name="Oval 53"/>
          <p:cNvSpPr/>
          <p:nvPr/>
        </p:nvSpPr>
        <p:spPr bwMode="auto">
          <a:xfrm>
            <a:off x="612661"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5" name="Oval 54"/>
          <p:cNvSpPr/>
          <p:nvPr/>
        </p:nvSpPr>
        <p:spPr bwMode="auto">
          <a:xfrm>
            <a:off x="791372" y="40730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6" name="Oval 55"/>
          <p:cNvSpPr/>
          <p:nvPr/>
        </p:nvSpPr>
        <p:spPr bwMode="auto">
          <a:xfrm>
            <a:off x="970082" y="40730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7" name="Oval 56"/>
          <p:cNvSpPr/>
          <p:nvPr/>
        </p:nvSpPr>
        <p:spPr bwMode="auto">
          <a:xfrm>
            <a:off x="1149371"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8" name="Oval 57"/>
          <p:cNvSpPr/>
          <p:nvPr/>
        </p:nvSpPr>
        <p:spPr bwMode="auto">
          <a:xfrm>
            <a:off x="132808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9" name="Oval 58"/>
          <p:cNvSpPr/>
          <p:nvPr/>
        </p:nvSpPr>
        <p:spPr bwMode="auto">
          <a:xfrm>
            <a:off x="150679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0" name="Oval 59"/>
          <p:cNvSpPr/>
          <p:nvPr/>
        </p:nvSpPr>
        <p:spPr bwMode="auto">
          <a:xfrm>
            <a:off x="168550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1" name="Oval 60"/>
          <p:cNvSpPr/>
          <p:nvPr/>
        </p:nvSpPr>
        <p:spPr bwMode="auto">
          <a:xfrm>
            <a:off x="186421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2" name="Oval 61"/>
          <p:cNvSpPr/>
          <p:nvPr/>
        </p:nvSpPr>
        <p:spPr bwMode="auto">
          <a:xfrm>
            <a:off x="2042922" y="40730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3" name="Oval 62"/>
          <p:cNvSpPr/>
          <p:nvPr/>
        </p:nvSpPr>
        <p:spPr bwMode="auto">
          <a:xfrm>
            <a:off x="2226679"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4" name="Oval 63"/>
          <p:cNvSpPr/>
          <p:nvPr/>
        </p:nvSpPr>
        <p:spPr bwMode="auto">
          <a:xfrm>
            <a:off x="612661"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5" name="Oval 64"/>
          <p:cNvSpPr/>
          <p:nvPr/>
        </p:nvSpPr>
        <p:spPr bwMode="auto">
          <a:xfrm>
            <a:off x="791372" y="38270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6" name="Oval 65"/>
          <p:cNvSpPr/>
          <p:nvPr/>
        </p:nvSpPr>
        <p:spPr bwMode="auto">
          <a:xfrm>
            <a:off x="970082" y="38270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7" name="Oval 66"/>
          <p:cNvSpPr/>
          <p:nvPr/>
        </p:nvSpPr>
        <p:spPr bwMode="auto">
          <a:xfrm>
            <a:off x="1149371"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8" name="Oval 67"/>
          <p:cNvSpPr/>
          <p:nvPr/>
        </p:nvSpPr>
        <p:spPr bwMode="auto">
          <a:xfrm>
            <a:off x="132808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9" name="Oval 68"/>
          <p:cNvSpPr/>
          <p:nvPr/>
        </p:nvSpPr>
        <p:spPr bwMode="auto">
          <a:xfrm>
            <a:off x="150679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0" name="Oval 69"/>
          <p:cNvSpPr/>
          <p:nvPr/>
        </p:nvSpPr>
        <p:spPr bwMode="auto">
          <a:xfrm>
            <a:off x="168550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1" name="Oval 70"/>
          <p:cNvSpPr/>
          <p:nvPr/>
        </p:nvSpPr>
        <p:spPr bwMode="auto">
          <a:xfrm>
            <a:off x="186421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2" name="Oval 71"/>
          <p:cNvSpPr/>
          <p:nvPr/>
        </p:nvSpPr>
        <p:spPr bwMode="auto">
          <a:xfrm>
            <a:off x="2042922" y="38270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3" name="Oval 72"/>
          <p:cNvSpPr/>
          <p:nvPr/>
        </p:nvSpPr>
        <p:spPr bwMode="auto">
          <a:xfrm>
            <a:off x="2226679"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4" name="Oval 73"/>
          <p:cNvSpPr/>
          <p:nvPr/>
        </p:nvSpPr>
        <p:spPr bwMode="auto">
          <a:xfrm>
            <a:off x="612661"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5" name="Oval 74"/>
          <p:cNvSpPr/>
          <p:nvPr/>
        </p:nvSpPr>
        <p:spPr bwMode="auto">
          <a:xfrm>
            <a:off x="791372" y="35811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6" name="Oval 75"/>
          <p:cNvSpPr/>
          <p:nvPr/>
        </p:nvSpPr>
        <p:spPr bwMode="auto">
          <a:xfrm>
            <a:off x="970082" y="35811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7" name="Oval 76"/>
          <p:cNvSpPr/>
          <p:nvPr/>
        </p:nvSpPr>
        <p:spPr bwMode="auto">
          <a:xfrm>
            <a:off x="1149371"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8" name="Oval 77"/>
          <p:cNvSpPr/>
          <p:nvPr/>
        </p:nvSpPr>
        <p:spPr bwMode="auto">
          <a:xfrm>
            <a:off x="132808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9" name="Oval 78"/>
          <p:cNvSpPr/>
          <p:nvPr/>
        </p:nvSpPr>
        <p:spPr bwMode="auto">
          <a:xfrm>
            <a:off x="150679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0" name="Oval 79"/>
          <p:cNvSpPr/>
          <p:nvPr/>
        </p:nvSpPr>
        <p:spPr bwMode="auto">
          <a:xfrm>
            <a:off x="168550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1" name="Oval 80"/>
          <p:cNvSpPr/>
          <p:nvPr/>
        </p:nvSpPr>
        <p:spPr bwMode="auto">
          <a:xfrm>
            <a:off x="186421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2" name="Oval 81"/>
          <p:cNvSpPr/>
          <p:nvPr/>
        </p:nvSpPr>
        <p:spPr bwMode="auto">
          <a:xfrm>
            <a:off x="2042922" y="35811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3" name="Oval 82"/>
          <p:cNvSpPr/>
          <p:nvPr/>
        </p:nvSpPr>
        <p:spPr bwMode="auto">
          <a:xfrm>
            <a:off x="2226679"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4" name="Oval 83"/>
          <p:cNvSpPr/>
          <p:nvPr/>
        </p:nvSpPr>
        <p:spPr bwMode="auto">
          <a:xfrm>
            <a:off x="62722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5" name="Oval 84"/>
          <p:cNvSpPr/>
          <p:nvPr/>
        </p:nvSpPr>
        <p:spPr bwMode="auto">
          <a:xfrm>
            <a:off x="805933" y="33418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6" name="Oval 85"/>
          <p:cNvSpPr/>
          <p:nvPr/>
        </p:nvSpPr>
        <p:spPr bwMode="auto">
          <a:xfrm>
            <a:off x="984643" y="33418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7" name="Oval 86"/>
          <p:cNvSpPr/>
          <p:nvPr/>
        </p:nvSpPr>
        <p:spPr bwMode="auto">
          <a:xfrm>
            <a:off x="116393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8" name="Oval 87"/>
          <p:cNvSpPr/>
          <p:nvPr/>
        </p:nvSpPr>
        <p:spPr bwMode="auto">
          <a:xfrm>
            <a:off x="134264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9" name="Oval 88"/>
          <p:cNvSpPr/>
          <p:nvPr/>
        </p:nvSpPr>
        <p:spPr bwMode="auto">
          <a:xfrm>
            <a:off x="152135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0" name="Oval 89"/>
          <p:cNvSpPr/>
          <p:nvPr/>
        </p:nvSpPr>
        <p:spPr bwMode="auto">
          <a:xfrm>
            <a:off x="170006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1" name="Oval 90"/>
          <p:cNvSpPr/>
          <p:nvPr/>
        </p:nvSpPr>
        <p:spPr bwMode="auto">
          <a:xfrm>
            <a:off x="187877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2" name="Oval 91"/>
          <p:cNvSpPr/>
          <p:nvPr/>
        </p:nvSpPr>
        <p:spPr bwMode="auto">
          <a:xfrm>
            <a:off x="2057483" y="33418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3" name="Oval 92"/>
          <p:cNvSpPr/>
          <p:nvPr/>
        </p:nvSpPr>
        <p:spPr bwMode="auto">
          <a:xfrm>
            <a:off x="2241240"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4" name="Oval 93"/>
          <p:cNvSpPr/>
          <p:nvPr/>
        </p:nvSpPr>
        <p:spPr bwMode="auto">
          <a:xfrm>
            <a:off x="60935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5" name="Oval 94"/>
          <p:cNvSpPr/>
          <p:nvPr/>
        </p:nvSpPr>
        <p:spPr bwMode="auto">
          <a:xfrm>
            <a:off x="788062" y="31026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6" name="Oval 95"/>
          <p:cNvSpPr/>
          <p:nvPr/>
        </p:nvSpPr>
        <p:spPr bwMode="auto">
          <a:xfrm>
            <a:off x="966772" y="31026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7" name="Oval 96"/>
          <p:cNvSpPr/>
          <p:nvPr/>
        </p:nvSpPr>
        <p:spPr bwMode="auto">
          <a:xfrm>
            <a:off x="114606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8" name="Oval 97"/>
          <p:cNvSpPr/>
          <p:nvPr/>
        </p:nvSpPr>
        <p:spPr bwMode="auto">
          <a:xfrm>
            <a:off x="132477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9" name="Oval 98"/>
          <p:cNvSpPr/>
          <p:nvPr/>
        </p:nvSpPr>
        <p:spPr bwMode="auto">
          <a:xfrm>
            <a:off x="150348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0" name="Oval 99"/>
          <p:cNvSpPr/>
          <p:nvPr/>
        </p:nvSpPr>
        <p:spPr bwMode="auto">
          <a:xfrm>
            <a:off x="168219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1" name="Oval 100"/>
          <p:cNvSpPr/>
          <p:nvPr/>
        </p:nvSpPr>
        <p:spPr bwMode="auto">
          <a:xfrm>
            <a:off x="186090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2" name="Oval 101"/>
          <p:cNvSpPr/>
          <p:nvPr/>
        </p:nvSpPr>
        <p:spPr bwMode="auto">
          <a:xfrm>
            <a:off x="2039612" y="31026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3" name="Oval 102"/>
          <p:cNvSpPr/>
          <p:nvPr/>
        </p:nvSpPr>
        <p:spPr bwMode="auto">
          <a:xfrm>
            <a:off x="2223369"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4" name="Oval 103"/>
          <p:cNvSpPr/>
          <p:nvPr/>
        </p:nvSpPr>
        <p:spPr bwMode="auto">
          <a:xfrm>
            <a:off x="612661"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5" name="Oval 104"/>
          <p:cNvSpPr/>
          <p:nvPr/>
        </p:nvSpPr>
        <p:spPr bwMode="auto">
          <a:xfrm>
            <a:off x="791372" y="28645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6" name="Oval 105"/>
          <p:cNvSpPr/>
          <p:nvPr/>
        </p:nvSpPr>
        <p:spPr bwMode="auto">
          <a:xfrm>
            <a:off x="970082" y="28645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7" name="Oval 106"/>
          <p:cNvSpPr/>
          <p:nvPr/>
        </p:nvSpPr>
        <p:spPr bwMode="auto">
          <a:xfrm>
            <a:off x="1149371"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8" name="Oval 107"/>
          <p:cNvSpPr/>
          <p:nvPr/>
        </p:nvSpPr>
        <p:spPr bwMode="auto">
          <a:xfrm>
            <a:off x="132808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9" name="Oval 108"/>
          <p:cNvSpPr/>
          <p:nvPr/>
        </p:nvSpPr>
        <p:spPr bwMode="auto">
          <a:xfrm>
            <a:off x="150679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0" name="Oval 109"/>
          <p:cNvSpPr/>
          <p:nvPr/>
        </p:nvSpPr>
        <p:spPr bwMode="auto">
          <a:xfrm>
            <a:off x="168550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1" name="Oval 110"/>
          <p:cNvSpPr/>
          <p:nvPr/>
        </p:nvSpPr>
        <p:spPr bwMode="auto">
          <a:xfrm>
            <a:off x="186421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2" name="Oval 111"/>
          <p:cNvSpPr/>
          <p:nvPr/>
        </p:nvSpPr>
        <p:spPr bwMode="auto">
          <a:xfrm>
            <a:off x="2042922" y="28645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3" name="Oval 112"/>
          <p:cNvSpPr/>
          <p:nvPr/>
        </p:nvSpPr>
        <p:spPr bwMode="auto">
          <a:xfrm>
            <a:off x="2226679"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4" name="Oval 113"/>
          <p:cNvSpPr/>
          <p:nvPr/>
        </p:nvSpPr>
        <p:spPr bwMode="auto">
          <a:xfrm>
            <a:off x="62722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5" name="Oval 114"/>
          <p:cNvSpPr/>
          <p:nvPr/>
        </p:nvSpPr>
        <p:spPr bwMode="auto">
          <a:xfrm>
            <a:off x="805933"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6" name="Oval 115"/>
          <p:cNvSpPr/>
          <p:nvPr/>
        </p:nvSpPr>
        <p:spPr bwMode="auto">
          <a:xfrm>
            <a:off x="984643"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7" name="Oval 116"/>
          <p:cNvSpPr/>
          <p:nvPr/>
        </p:nvSpPr>
        <p:spPr bwMode="auto">
          <a:xfrm>
            <a:off x="116393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8" name="Oval 117"/>
          <p:cNvSpPr/>
          <p:nvPr/>
        </p:nvSpPr>
        <p:spPr bwMode="auto">
          <a:xfrm>
            <a:off x="134264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9" name="Oval 118"/>
          <p:cNvSpPr/>
          <p:nvPr/>
        </p:nvSpPr>
        <p:spPr bwMode="auto">
          <a:xfrm>
            <a:off x="152135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0" name="Oval 119"/>
          <p:cNvSpPr/>
          <p:nvPr/>
        </p:nvSpPr>
        <p:spPr bwMode="auto">
          <a:xfrm>
            <a:off x="170006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1" name="Oval 120"/>
          <p:cNvSpPr/>
          <p:nvPr/>
        </p:nvSpPr>
        <p:spPr bwMode="auto">
          <a:xfrm>
            <a:off x="187877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2" name="Oval 121"/>
          <p:cNvSpPr/>
          <p:nvPr/>
        </p:nvSpPr>
        <p:spPr bwMode="auto">
          <a:xfrm>
            <a:off x="2057483"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3" name="Oval 122"/>
          <p:cNvSpPr/>
          <p:nvPr/>
        </p:nvSpPr>
        <p:spPr bwMode="auto">
          <a:xfrm>
            <a:off x="2241240"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4" name="Oval 123"/>
          <p:cNvSpPr/>
          <p:nvPr/>
        </p:nvSpPr>
        <p:spPr bwMode="auto">
          <a:xfrm>
            <a:off x="3685539" y="47840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5" name="Oval 124"/>
          <p:cNvSpPr/>
          <p:nvPr/>
        </p:nvSpPr>
        <p:spPr bwMode="auto">
          <a:xfrm>
            <a:off x="3774894" y="45794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6" name="Oval 125"/>
          <p:cNvSpPr/>
          <p:nvPr/>
        </p:nvSpPr>
        <p:spPr bwMode="auto">
          <a:xfrm>
            <a:off x="3864249" y="47840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7" name="Oval 126"/>
          <p:cNvSpPr/>
          <p:nvPr/>
        </p:nvSpPr>
        <p:spPr bwMode="auto">
          <a:xfrm>
            <a:off x="4042959" y="46761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8" name="Oval 127"/>
          <p:cNvSpPr/>
          <p:nvPr/>
        </p:nvSpPr>
        <p:spPr bwMode="auto">
          <a:xfrm>
            <a:off x="4221669" y="47840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9" name="Oval 128"/>
          <p:cNvSpPr/>
          <p:nvPr/>
        </p:nvSpPr>
        <p:spPr bwMode="auto">
          <a:xfrm>
            <a:off x="4321698" y="45794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0" name="Oval 129"/>
          <p:cNvSpPr/>
          <p:nvPr/>
        </p:nvSpPr>
        <p:spPr bwMode="auto">
          <a:xfrm>
            <a:off x="4477077" y="479523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1" name="Oval 130"/>
          <p:cNvSpPr/>
          <p:nvPr/>
        </p:nvSpPr>
        <p:spPr bwMode="auto">
          <a:xfrm>
            <a:off x="4782233" y="48175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2" name="Oval 131"/>
          <p:cNvSpPr/>
          <p:nvPr/>
        </p:nvSpPr>
        <p:spPr bwMode="auto">
          <a:xfrm>
            <a:off x="4603523" y="464307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3" name="Oval 132"/>
          <p:cNvSpPr/>
          <p:nvPr/>
        </p:nvSpPr>
        <p:spPr bwMode="auto">
          <a:xfrm>
            <a:off x="4788440" y="45861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4" name="Oval 133"/>
          <p:cNvSpPr/>
          <p:nvPr/>
        </p:nvSpPr>
        <p:spPr bwMode="auto">
          <a:xfrm>
            <a:off x="4960944" y="48242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5" name="Oval 134"/>
          <p:cNvSpPr/>
          <p:nvPr/>
        </p:nvSpPr>
        <p:spPr bwMode="auto">
          <a:xfrm>
            <a:off x="4995695"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6" name="Oval 135"/>
          <p:cNvSpPr/>
          <p:nvPr/>
        </p:nvSpPr>
        <p:spPr bwMode="auto">
          <a:xfrm>
            <a:off x="5109128" y="470522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7" name="Oval 136"/>
          <p:cNvSpPr/>
          <p:nvPr/>
        </p:nvSpPr>
        <p:spPr bwMode="auto">
          <a:xfrm>
            <a:off x="5287838"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8" name="Oval 137"/>
          <p:cNvSpPr/>
          <p:nvPr/>
        </p:nvSpPr>
        <p:spPr bwMode="auto">
          <a:xfrm>
            <a:off x="5327610" y="45459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9" name="Oval 138"/>
          <p:cNvSpPr/>
          <p:nvPr/>
        </p:nvSpPr>
        <p:spPr bwMode="auto">
          <a:xfrm>
            <a:off x="5162741" y="44603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0" name="Oval 139"/>
          <p:cNvSpPr/>
          <p:nvPr/>
        </p:nvSpPr>
        <p:spPr bwMode="auto">
          <a:xfrm>
            <a:off x="4138521" y="44671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1" name="Oval 140"/>
          <p:cNvSpPr/>
          <p:nvPr/>
        </p:nvSpPr>
        <p:spPr bwMode="auto">
          <a:xfrm>
            <a:off x="3953604" y="44797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2" name="Oval 141"/>
          <p:cNvSpPr/>
          <p:nvPr/>
        </p:nvSpPr>
        <p:spPr bwMode="auto">
          <a:xfrm>
            <a:off x="3685539" y="435994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3" name="Oval 142"/>
          <p:cNvSpPr/>
          <p:nvPr/>
        </p:nvSpPr>
        <p:spPr bwMode="auto">
          <a:xfrm>
            <a:off x="3864249" y="43071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4" name="Oval 143"/>
          <p:cNvSpPr/>
          <p:nvPr/>
        </p:nvSpPr>
        <p:spPr bwMode="auto">
          <a:xfrm>
            <a:off x="4055372" y="42297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5" name="Oval 144"/>
          <p:cNvSpPr/>
          <p:nvPr/>
        </p:nvSpPr>
        <p:spPr bwMode="auto">
          <a:xfrm>
            <a:off x="4311024" y="43606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6" name="Oval 145"/>
          <p:cNvSpPr/>
          <p:nvPr/>
        </p:nvSpPr>
        <p:spPr bwMode="auto">
          <a:xfrm>
            <a:off x="4500408" y="44671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7" name="Oval 146"/>
          <p:cNvSpPr/>
          <p:nvPr/>
        </p:nvSpPr>
        <p:spPr bwMode="auto">
          <a:xfrm>
            <a:off x="4460199" y="42222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8" name="Oval 147"/>
          <p:cNvSpPr/>
          <p:nvPr/>
        </p:nvSpPr>
        <p:spPr bwMode="auto">
          <a:xfrm>
            <a:off x="4692878" y="442618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9" name="Oval 148"/>
          <p:cNvSpPr/>
          <p:nvPr/>
        </p:nvSpPr>
        <p:spPr bwMode="auto">
          <a:xfrm>
            <a:off x="4623132" y="42297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0" name="Oval 149"/>
          <p:cNvSpPr/>
          <p:nvPr/>
        </p:nvSpPr>
        <p:spPr bwMode="auto">
          <a:xfrm>
            <a:off x="4859924" y="436144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1" name="Oval 150"/>
          <p:cNvSpPr/>
          <p:nvPr/>
        </p:nvSpPr>
        <p:spPr bwMode="auto">
          <a:xfrm>
            <a:off x="5019773" y="4295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2" name="Oval 151"/>
          <p:cNvSpPr/>
          <p:nvPr/>
        </p:nvSpPr>
        <p:spPr bwMode="auto">
          <a:xfrm>
            <a:off x="5341451" y="41787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3" name="Oval 152"/>
          <p:cNvSpPr/>
          <p:nvPr/>
        </p:nvSpPr>
        <p:spPr bwMode="auto">
          <a:xfrm>
            <a:off x="5180612" y="42222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4" name="Oval 153"/>
          <p:cNvSpPr/>
          <p:nvPr/>
        </p:nvSpPr>
        <p:spPr bwMode="auto">
          <a:xfrm>
            <a:off x="4227876" y="41769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5" name="Oval 154"/>
          <p:cNvSpPr/>
          <p:nvPr/>
        </p:nvSpPr>
        <p:spPr bwMode="auto">
          <a:xfrm>
            <a:off x="3727844" y="412332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6" name="Oval 155"/>
          <p:cNvSpPr/>
          <p:nvPr/>
        </p:nvSpPr>
        <p:spPr bwMode="auto">
          <a:xfrm>
            <a:off x="3906554" y="405783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7" name="Oval 156"/>
          <p:cNvSpPr/>
          <p:nvPr/>
        </p:nvSpPr>
        <p:spPr bwMode="auto">
          <a:xfrm>
            <a:off x="3950874" y="384376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8" name="Oval 157"/>
          <p:cNvSpPr/>
          <p:nvPr/>
        </p:nvSpPr>
        <p:spPr bwMode="auto">
          <a:xfrm>
            <a:off x="4204547" y="396953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9" name="Oval 158"/>
          <p:cNvSpPr/>
          <p:nvPr/>
        </p:nvSpPr>
        <p:spPr bwMode="auto">
          <a:xfrm>
            <a:off x="4112462" y="38026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0" name="Oval 159"/>
          <p:cNvSpPr/>
          <p:nvPr/>
        </p:nvSpPr>
        <p:spPr bwMode="auto">
          <a:xfrm>
            <a:off x="4370844" y="40169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1" name="Oval 160"/>
          <p:cNvSpPr/>
          <p:nvPr/>
        </p:nvSpPr>
        <p:spPr bwMode="auto">
          <a:xfrm>
            <a:off x="4557854" y="40169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2" name="Oval 161"/>
          <p:cNvSpPr/>
          <p:nvPr/>
        </p:nvSpPr>
        <p:spPr bwMode="auto">
          <a:xfrm>
            <a:off x="3772164" y="38851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3" name="Oval 162"/>
          <p:cNvSpPr/>
          <p:nvPr/>
        </p:nvSpPr>
        <p:spPr bwMode="auto">
          <a:xfrm>
            <a:off x="4785710" y="41769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4" name="Oval 163"/>
          <p:cNvSpPr/>
          <p:nvPr/>
        </p:nvSpPr>
        <p:spPr bwMode="auto">
          <a:xfrm>
            <a:off x="4718693" y="39406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5" name="Oval 164"/>
          <p:cNvSpPr/>
          <p:nvPr/>
        </p:nvSpPr>
        <p:spPr bwMode="auto">
          <a:xfrm>
            <a:off x="4960944" y="41032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6" name="Oval 165"/>
          <p:cNvSpPr/>
          <p:nvPr/>
        </p:nvSpPr>
        <p:spPr bwMode="auto">
          <a:xfrm>
            <a:off x="5320413" y="39461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7" name="Oval 166"/>
          <p:cNvSpPr/>
          <p:nvPr/>
        </p:nvSpPr>
        <p:spPr bwMode="auto">
          <a:xfrm>
            <a:off x="5139654" y="39461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8" name="Oval 167"/>
          <p:cNvSpPr/>
          <p:nvPr/>
        </p:nvSpPr>
        <p:spPr bwMode="auto">
          <a:xfrm>
            <a:off x="4897403" y="38658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9" name="Oval 168"/>
          <p:cNvSpPr/>
          <p:nvPr/>
        </p:nvSpPr>
        <p:spPr bwMode="auto">
          <a:xfrm>
            <a:off x="4321698" y="377571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0" name="Oval 169"/>
          <p:cNvSpPr/>
          <p:nvPr/>
        </p:nvSpPr>
        <p:spPr bwMode="auto">
          <a:xfrm>
            <a:off x="4496686" y="38026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1" name="Oval 170"/>
          <p:cNvSpPr/>
          <p:nvPr/>
        </p:nvSpPr>
        <p:spPr bwMode="auto">
          <a:xfrm>
            <a:off x="4675396" y="373736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2" name="Oval 171"/>
          <p:cNvSpPr/>
          <p:nvPr/>
        </p:nvSpPr>
        <p:spPr bwMode="auto">
          <a:xfrm>
            <a:off x="5050299" y="3746772"/>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3" name="Oval 172"/>
          <p:cNvSpPr/>
          <p:nvPr/>
        </p:nvSpPr>
        <p:spPr bwMode="auto">
          <a:xfrm>
            <a:off x="5229009" y="374670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4" name="Oval 173"/>
          <p:cNvSpPr/>
          <p:nvPr/>
        </p:nvSpPr>
        <p:spPr bwMode="auto">
          <a:xfrm>
            <a:off x="4824929" y="36402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5" name="Oval 174"/>
          <p:cNvSpPr/>
          <p:nvPr/>
        </p:nvSpPr>
        <p:spPr bwMode="auto">
          <a:xfrm>
            <a:off x="3685539" y="364707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6" name="Oval 175"/>
          <p:cNvSpPr/>
          <p:nvPr/>
        </p:nvSpPr>
        <p:spPr bwMode="auto">
          <a:xfrm>
            <a:off x="3861519" y="368354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7" name="Oval 176"/>
          <p:cNvSpPr/>
          <p:nvPr/>
        </p:nvSpPr>
        <p:spPr bwMode="auto">
          <a:xfrm>
            <a:off x="4002116" y="353389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8" name="Oval 177"/>
          <p:cNvSpPr/>
          <p:nvPr/>
        </p:nvSpPr>
        <p:spPr bwMode="auto">
          <a:xfrm>
            <a:off x="4180826" y="36056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9" name="Oval 178"/>
          <p:cNvSpPr/>
          <p:nvPr/>
        </p:nvSpPr>
        <p:spPr bwMode="auto">
          <a:xfrm>
            <a:off x="3685539" y="34164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0" name="Oval 179"/>
          <p:cNvSpPr/>
          <p:nvPr/>
        </p:nvSpPr>
        <p:spPr bwMode="auto">
          <a:xfrm>
            <a:off x="4424813" y="356448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1" name="Oval 180"/>
          <p:cNvSpPr/>
          <p:nvPr/>
        </p:nvSpPr>
        <p:spPr bwMode="auto">
          <a:xfrm>
            <a:off x="4274292" y="3404497"/>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2" name="Oval 181"/>
          <p:cNvSpPr/>
          <p:nvPr/>
        </p:nvSpPr>
        <p:spPr bwMode="auto">
          <a:xfrm>
            <a:off x="4444422" y="333306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3" name="Oval 182"/>
          <p:cNvSpPr/>
          <p:nvPr/>
        </p:nvSpPr>
        <p:spPr bwMode="auto">
          <a:xfrm>
            <a:off x="4603523" y="35510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4" name="Oval 183"/>
          <p:cNvSpPr/>
          <p:nvPr/>
        </p:nvSpPr>
        <p:spPr bwMode="auto">
          <a:xfrm>
            <a:off x="4986759" y="3498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5" name="Oval 184"/>
          <p:cNvSpPr/>
          <p:nvPr/>
        </p:nvSpPr>
        <p:spPr bwMode="auto">
          <a:xfrm>
            <a:off x="5320413" y="35599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6" name="Oval 185"/>
          <p:cNvSpPr/>
          <p:nvPr/>
        </p:nvSpPr>
        <p:spPr bwMode="auto">
          <a:xfrm>
            <a:off x="5162741" y="34992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7" name="Oval 186"/>
          <p:cNvSpPr/>
          <p:nvPr/>
        </p:nvSpPr>
        <p:spPr bwMode="auto">
          <a:xfrm>
            <a:off x="5315634" y="332962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8" name="Oval 187"/>
          <p:cNvSpPr/>
          <p:nvPr/>
        </p:nvSpPr>
        <p:spPr bwMode="auto">
          <a:xfrm>
            <a:off x="5107388" y="329734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9" name="Oval 188"/>
          <p:cNvSpPr/>
          <p:nvPr/>
        </p:nvSpPr>
        <p:spPr bwMode="auto">
          <a:xfrm>
            <a:off x="4747238" y="34059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0" name="Oval 189"/>
          <p:cNvSpPr/>
          <p:nvPr/>
        </p:nvSpPr>
        <p:spPr bwMode="auto">
          <a:xfrm>
            <a:off x="4914284" y="324400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1" name="Oval 190"/>
          <p:cNvSpPr/>
          <p:nvPr/>
        </p:nvSpPr>
        <p:spPr bwMode="auto">
          <a:xfrm>
            <a:off x="3864249" y="337572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2" name="Oval 191"/>
          <p:cNvSpPr/>
          <p:nvPr/>
        </p:nvSpPr>
        <p:spPr bwMode="auto">
          <a:xfrm>
            <a:off x="4109342" y="334563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3" name="Oval 192"/>
          <p:cNvSpPr/>
          <p:nvPr/>
        </p:nvSpPr>
        <p:spPr bwMode="auto">
          <a:xfrm>
            <a:off x="3738518" y="319306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4" name="Oval 193"/>
          <p:cNvSpPr/>
          <p:nvPr/>
        </p:nvSpPr>
        <p:spPr bwMode="auto">
          <a:xfrm>
            <a:off x="3966017" y="31759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5" name="Oval 194"/>
          <p:cNvSpPr/>
          <p:nvPr/>
        </p:nvSpPr>
        <p:spPr bwMode="auto">
          <a:xfrm>
            <a:off x="4254047" y="31677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6" name="Oval 195"/>
          <p:cNvSpPr/>
          <p:nvPr/>
        </p:nvSpPr>
        <p:spPr bwMode="auto">
          <a:xfrm>
            <a:off x="4623132" y="324612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7" name="Oval 196"/>
          <p:cNvSpPr/>
          <p:nvPr/>
        </p:nvSpPr>
        <p:spPr bwMode="auto">
          <a:xfrm>
            <a:off x="4760642" y="30863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8" name="Oval 197"/>
          <p:cNvSpPr/>
          <p:nvPr/>
        </p:nvSpPr>
        <p:spPr bwMode="auto">
          <a:xfrm>
            <a:off x="5225288" y="31201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9" name="Oval 198"/>
          <p:cNvSpPr/>
          <p:nvPr/>
        </p:nvSpPr>
        <p:spPr bwMode="auto">
          <a:xfrm>
            <a:off x="5038634" y="305689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0" name="Oval 199"/>
          <p:cNvSpPr/>
          <p:nvPr/>
        </p:nvSpPr>
        <p:spPr bwMode="auto">
          <a:xfrm>
            <a:off x="4109342" y="30390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1" name="Oval 200"/>
          <p:cNvSpPr/>
          <p:nvPr/>
        </p:nvSpPr>
        <p:spPr bwMode="auto">
          <a:xfrm>
            <a:off x="3847483" y="3001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2" name="Oval 201"/>
          <p:cNvSpPr/>
          <p:nvPr/>
        </p:nvSpPr>
        <p:spPr bwMode="auto">
          <a:xfrm>
            <a:off x="3685539" y="29344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3" name="Oval 202"/>
          <p:cNvSpPr/>
          <p:nvPr/>
        </p:nvSpPr>
        <p:spPr bwMode="auto">
          <a:xfrm>
            <a:off x="4441337" y="31201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4" name="Oval 203"/>
          <p:cNvSpPr/>
          <p:nvPr/>
        </p:nvSpPr>
        <p:spPr bwMode="auto">
          <a:xfrm>
            <a:off x="4595928" y="29720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5" name="Oval 204"/>
          <p:cNvSpPr/>
          <p:nvPr/>
        </p:nvSpPr>
        <p:spPr bwMode="auto">
          <a:xfrm>
            <a:off x="3990095"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6" name="Oval 205"/>
          <p:cNvSpPr/>
          <p:nvPr/>
        </p:nvSpPr>
        <p:spPr bwMode="auto">
          <a:xfrm>
            <a:off x="4314501" y="29344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7" name="Oval 206"/>
          <p:cNvSpPr/>
          <p:nvPr/>
        </p:nvSpPr>
        <p:spPr bwMode="auto">
          <a:xfrm>
            <a:off x="4166075" y="2762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8" name="Oval 207"/>
          <p:cNvSpPr/>
          <p:nvPr/>
        </p:nvSpPr>
        <p:spPr bwMode="auto">
          <a:xfrm>
            <a:off x="3811385" y="27518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9" name="Oval 208"/>
          <p:cNvSpPr/>
          <p:nvPr/>
        </p:nvSpPr>
        <p:spPr bwMode="auto">
          <a:xfrm>
            <a:off x="4468499" y="277823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0" name="Oval 209"/>
          <p:cNvSpPr/>
          <p:nvPr/>
        </p:nvSpPr>
        <p:spPr bwMode="auto">
          <a:xfrm>
            <a:off x="4897403" y="29296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1" name="Oval 210"/>
          <p:cNvSpPr/>
          <p:nvPr/>
        </p:nvSpPr>
        <p:spPr bwMode="auto">
          <a:xfrm>
            <a:off x="4613841" y="274546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2" name="Oval 211"/>
          <p:cNvSpPr/>
          <p:nvPr/>
        </p:nvSpPr>
        <p:spPr bwMode="auto">
          <a:xfrm>
            <a:off x="4774639" y="27518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3" name="Oval 212"/>
          <p:cNvSpPr/>
          <p:nvPr/>
        </p:nvSpPr>
        <p:spPr bwMode="auto">
          <a:xfrm>
            <a:off x="5311476" y="29296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4" name="Oval 213"/>
          <p:cNvSpPr/>
          <p:nvPr/>
        </p:nvSpPr>
        <p:spPr bwMode="auto">
          <a:xfrm>
            <a:off x="5139654"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5" name="Oval 214"/>
          <p:cNvSpPr/>
          <p:nvPr/>
        </p:nvSpPr>
        <p:spPr bwMode="auto">
          <a:xfrm>
            <a:off x="4979561" y="275109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6" name="Oval 215"/>
          <p:cNvSpPr/>
          <p:nvPr/>
        </p:nvSpPr>
        <p:spPr bwMode="auto">
          <a:xfrm>
            <a:off x="5252096"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7" name="Oval 216"/>
          <p:cNvSpPr/>
          <p:nvPr/>
        </p:nvSpPr>
        <p:spPr bwMode="auto">
          <a:xfrm>
            <a:off x="7132270" y="30361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8" name="Oval 217"/>
          <p:cNvSpPr/>
          <p:nvPr/>
        </p:nvSpPr>
        <p:spPr bwMode="auto">
          <a:xfrm>
            <a:off x="6932959" y="48047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9" name="Oval 218"/>
          <p:cNvSpPr/>
          <p:nvPr/>
        </p:nvSpPr>
        <p:spPr bwMode="auto">
          <a:xfrm>
            <a:off x="7540743" y="35599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0" name="Oval 219"/>
          <p:cNvSpPr/>
          <p:nvPr/>
        </p:nvSpPr>
        <p:spPr bwMode="auto">
          <a:xfrm>
            <a:off x="8186662" y="41920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1" name="Oval 220"/>
          <p:cNvSpPr/>
          <p:nvPr/>
        </p:nvSpPr>
        <p:spPr bwMode="auto">
          <a:xfrm>
            <a:off x="7860514"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2" name="Oval 221"/>
          <p:cNvSpPr/>
          <p:nvPr/>
        </p:nvSpPr>
        <p:spPr bwMode="auto">
          <a:xfrm>
            <a:off x="7681804" y="469181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05619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Describe Particles</a:t>
            </a:r>
          </a:p>
        </p:txBody>
      </p:sp>
      <p:sp>
        <p:nvSpPr>
          <p:cNvPr id="8" name="Text Placeholder 7"/>
          <p:cNvSpPr>
            <a:spLocks noGrp="1"/>
          </p:cNvSpPr>
          <p:nvPr>
            <p:ph type="body" sz="quarter" idx="14"/>
          </p:nvPr>
        </p:nvSpPr>
        <p:spPr/>
        <p:txBody>
          <a:bodyPr/>
          <a:lstStyle/>
          <a:p>
            <a:pPr algn="ctr"/>
            <a:r>
              <a:rPr lang="en-US" dirty="0"/>
              <a:t>solid</a:t>
            </a:r>
          </a:p>
        </p:txBody>
      </p:sp>
      <p:sp>
        <p:nvSpPr>
          <p:cNvPr id="18" name="Text Placeholder 17"/>
          <p:cNvSpPr>
            <a:spLocks noGrp="1"/>
          </p:cNvSpPr>
          <p:nvPr>
            <p:ph type="body" sz="quarter" idx="15"/>
          </p:nvPr>
        </p:nvSpPr>
        <p:spPr/>
        <p:txBody>
          <a:bodyPr/>
          <a:lstStyle/>
          <a:p>
            <a:pPr algn="ctr"/>
            <a:r>
              <a:rPr lang="en-US" dirty="0"/>
              <a:t>liquid</a:t>
            </a:r>
          </a:p>
        </p:txBody>
      </p:sp>
      <p:sp>
        <p:nvSpPr>
          <p:cNvPr id="19" name="Text Placeholder 18"/>
          <p:cNvSpPr>
            <a:spLocks noGrp="1"/>
          </p:cNvSpPr>
          <p:nvPr>
            <p:ph type="body" sz="quarter" idx="16"/>
          </p:nvPr>
        </p:nvSpPr>
        <p:spPr/>
        <p:txBody>
          <a:bodyPr/>
          <a:lstStyle/>
          <a:p>
            <a:pPr algn="ctr"/>
            <a:r>
              <a:rPr lang="en-US" dirty="0"/>
              <a:t>gas</a:t>
            </a:r>
          </a:p>
          <a:p>
            <a:pPr algn="ctr"/>
            <a:endParaRPr lang="en-US" dirty="0">
              <a:solidFill>
                <a:srgbClr val="FE8600"/>
              </a:solidFill>
            </a:endParaRPr>
          </a:p>
        </p:txBody>
      </p:sp>
      <p:sp>
        <p:nvSpPr>
          <p:cNvPr id="20" name="Text Placeholder 19"/>
          <p:cNvSpPr>
            <a:spLocks noGrp="1"/>
          </p:cNvSpPr>
          <p:nvPr>
            <p:ph type="body" sz="quarter" idx="17"/>
          </p:nvPr>
        </p:nvSpPr>
        <p:spPr>
          <a:xfrm>
            <a:off x="321683" y="1371598"/>
            <a:ext cx="8512558" cy="1066801"/>
          </a:xfrm>
        </p:spPr>
        <p:txBody>
          <a:bodyPr/>
          <a:lstStyle/>
          <a:p>
            <a:r>
              <a:rPr lang="en-US" sz="2400" dirty="0">
                <a:solidFill>
                  <a:srgbClr val="00B050"/>
                </a:solidFill>
              </a:rPr>
              <a:t>Label the state of matter that best represents each image and describe their densities.</a:t>
            </a:r>
          </a:p>
        </p:txBody>
      </p:sp>
      <p:pic>
        <p:nvPicPr>
          <p:cNvPr id="12" name="Picture 11"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7" y="125903"/>
            <a:ext cx="881636" cy="952500"/>
          </a:xfrm>
          <a:prstGeom prst="rect">
            <a:avLst/>
          </a:prstGeom>
        </p:spPr>
      </p:pic>
      <p:sp>
        <p:nvSpPr>
          <p:cNvPr id="21" name="Rectangle 20"/>
          <p:cNvSpPr/>
          <p:nvPr/>
        </p:nvSpPr>
        <p:spPr bwMode="auto">
          <a:xfrm>
            <a:off x="612668" y="2665335"/>
            <a:ext cx="1820781" cy="237584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 name="Rectangle 21"/>
          <p:cNvSpPr/>
          <p:nvPr/>
        </p:nvSpPr>
        <p:spPr bwMode="auto">
          <a:xfrm>
            <a:off x="3685545" y="2665335"/>
            <a:ext cx="1820781" cy="237584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3" name="Rectangle 22"/>
          <p:cNvSpPr/>
          <p:nvPr/>
        </p:nvSpPr>
        <p:spPr bwMode="auto">
          <a:xfrm>
            <a:off x="6719715" y="2666998"/>
            <a:ext cx="1820781" cy="237584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4" name="Oval 23"/>
          <p:cNvSpPr/>
          <p:nvPr/>
        </p:nvSpPr>
        <p:spPr bwMode="auto">
          <a:xfrm>
            <a:off x="612661"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5" name="Oval 24"/>
          <p:cNvSpPr/>
          <p:nvPr/>
        </p:nvSpPr>
        <p:spPr bwMode="auto">
          <a:xfrm>
            <a:off x="791372" y="48030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6" name="Oval 25"/>
          <p:cNvSpPr/>
          <p:nvPr/>
        </p:nvSpPr>
        <p:spPr bwMode="auto">
          <a:xfrm>
            <a:off x="970082" y="48030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7" name="Oval 26"/>
          <p:cNvSpPr/>
          <p:nvPr/>
        </p:nvSpPr>
        <p:spPr bwMode="auto">
          <a:xfrm>
            <a:off x="1149371"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8" name="Oval 27"/>
          <p:cNvSpPr/>
          <p:nvPr/>
        </p:nvSpPr>
        <p:spPr bwMode="auto">
          <a:xfrm>
            <a:off x="132808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9" name="Oval 28"/>
          <p:cNvSpPr/>
          <p:nvPr/>
        </p:nvSpPr>
        <p:spPr bwMode="auto">
          <a:xfrm>
            <a:off x="150679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0" name="Oval 29"/>
          <p:cNvSpPr/>
          <p:nvPr/>
        </p:nvSpPr>
        <p:spPr bwMode="auto">
          <a:xfrm>
            <a:off x="168550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1" name="Oval 30"/>
          <p:cNvSpPr/>
          <p:nvPr/>
        </p:nvSpPr>
        <p:spPr bwMode="auto">
          <a:xfrm>
            <a:off x="1864212"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2" name="Oval 31"/>
          <p:cNvSpPr/>
          <p:nvPr/>
        </p:nvSpPr>
        <p:spPr bwMode="auto">
          <a:xfrm>
            <a:off x="2042922" y="48030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3" name="Oval 32"/>
          <p:cNvSpPr/>
          <p:nvPr/>
        </p:nvSpPr>
        <p:spPr bwMode="auto">
          <a:xfrm>
            <a:off x="2226679"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4" name="Oval 33"/>
          <p:cNvSpPr/>
          <p:nvPr/>
        </p:nvSpPr>
        <p:spPr bwMode="auto">
          <a:xfrm>
            <a:off x="612661"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5" name="Oval 34"/>
          <p:cNvSpPr/>
          <p:nvPr/>
        </p:nvSpPr>
        <p:spPr bwMode="auto">
          <a:xfrm>
            <a:off x="791372" y="4557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6" name="Oval 35"/>
          <p:cNvSpPr/>
          <p:nvPr/>
        </p:nvSpPr>
        <p:spPr bwMode="auto">
          <a:xfrm>
            <a:off x="970082" y="4557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7" name="Oval 36"/>
          <p:cNvSpPr/>
          <p:nvPr/>
        </p:nvSpPr>
        <p:spPr bwMode="auto">
          <a:xfrm>
            <a:off x="1149371"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8" name="Oval 37"/>
          <p:cNvSpPr/>
          <p:nvPr/>
        </p:nvSpPr>
        <p:spPr bwMode="auto">
          <a:xfrm>
            <a:off x="132808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9" name="Oval 38"/>
          <p:cNvSpPr/>
          <p:nvPr/>
        </p:nvSpPr>
        <p:spPr bwMode="auto">
          <a:xfrm>
            <a:off x="150679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0" name="Oval 39"/>
          <p:cNvSpPr/>
          <p:nvPr/>
        </p:nvSpPr>
        <p:spPr bwMode="auto">
          <a:xfrm>
            <a:off x="168550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1" name="Oval 40"/>
          <p:cNvSpPr/>
          <p:nvPr/>
        </p:nvSpPr>
        <p:spPr bwMode="auto">
          <a:xfrm>
            <a:off x="1864212"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2" name="Oval 41"/>
          <p:cNvSpPr/>
          <p:nvPr/>
        </p:nvSpPr>
        <p:spPr bwMode="auto">
          <a:xfrm>
            <a:off x="2042922" y="4557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3" name="Oval 42"/>
          <p:cNvSpPr/>
          <p:nvPr/>
        </p:nvSpPr>
        <p:spPr bwMode="auto">
          <a:xfrm>
            <a:off x="2226679"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4" name="Oval 43"/>
          <p:cNvSpPr/>
          <p:nvPr/>
        </p:nvSpPr>
        <p:spPr bwMode="auto">
          <a:xfrm>
            <a:off x="617708"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5" name="Oval 44"/>
          <p:cNvSpPr/>
          <p:nvPr/>
        </p:nvSpPr>
        <p:spPr bwMode="auto">
          <a:xfrm>
            <a:off x="796419" y="4318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6" name="Oval 45"/>
          <p:cNvSpPr/>
          <p:nvPr/>
        </p:nvSpPr>
        <p:spPr bwMode="auto">
          <a:xfrm>
            <a:off x="975129" y="4318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7" name="Oval 46"/>
          <p:cNvSpPr/>
          <p:nvPr/>
        </p:nvSpPr>
        <p:spPr bwMode="auto">
          <a:xfrm>
            <a:off x="1154418"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8" name="Oval 47"/>
          <p:cNvSpPr/>
          <p:nvPr/>
        </p:nvSpPr>
        <p:spPr bwMode="auto">
          <a:xfrm>
            <a:off x="133312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9" name="Oval 48"/>
          <p:cNvSpPr/>
          <p:nvPr/>
        </p:nvSpPr>
        <p:spPr bwMode="auto">
          <a:xfrm>
            <a:off x="151183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0" name="Oval 49"/>
          <p:cNvSpPr/>
          <p:nvPr/>
        </p:nvSpPr>
        <p:spPr bwMode="auto">
          <a:xfrm>
            <a:off x="169054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1" name="Oval 50"/>
          <p:cNvSpPr/>
          <p:nvPr/>
        </p:nvSpPr>
        <p:spPr bwMode="auto">
          <a:xfrm>
            <a:off x="1869259"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2" name="Oval 51"/>
          <p:cNvSpPr/>
          <p:nvPr/>
        </p:nvSpPr>
        <p:spPr bwMode="auto">
          <a:xfrm>
            <a:off x="2047969" y="4318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3" name="Oval 52"/>
          <p:cNvSpPr/>
          <p:nvPr/>
        </p:nvSpPr>
        <p:spPr bwMode="auto">
          <a:xfrm>
            <a:off x="2231726" y="43268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4" name="Oval 53"/>
          <p:cNvSpPr/>
          <p:nvPr/>
        </p:nvSpPr>
        <p:spPr bwMode="auto">
          <a:xfrm>
            <a:off x="612661"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5" name="Oval 54"/>
          <p:cNvSpPr/>
          <p:nvPr/>
        </p:nvSpPr>
        <p:spPr bwMode="auto">
          <a:xfrm>
            <a:off x="791372" y="40730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6" name="Oval 55"/>
          <p:cNvSpPr/>
          <p:nvPr/>
        </p:nvSpPr>
        <p:spPr bwMode="auto">
          <a:xfrm>
            <a:off x="970082" y="40730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7" name="Oval 56"/>
          <p:cNvSpPr/>
          <p:nvPr/>
        </p:nvSpPr>
        <p:spPr bwMode="auto">
          <a:xfrm>
            <a:off x="1149371"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8" name="Oval 57"/>
          <p:cNvSpPr/>
          <p:nvPr/>
        </p:nvSpPr>
        <p:spPr bwMode="auto">
          <a:xfrm>
            <a:off x="132808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9" name="Oval 58"/>
          <p:cNvSpPr/>
          <p:nvPr/>
        </p:nvSpPr>
        <p:spPr bwMode="auto">
          <a:xfrm>
            <a:off x="150679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0" name="Oval 59"/>
          <p:cNvSpPr/>
          <p:nvPr/>
        </p:nvSpPr>
        <p:spPr bwMode="auto">
          <a:xfrm>
            <a:off x="168550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1" name="Oval 60"/>
          <p:cNvSpPr/>
          <p:nvPr/>
        </p:nvSpPr>
        <p:spPr bwMode="auto">
          <a:xfrm>
            <a:off x="1864212"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2" name="Oval 61"/>
          <p:cNvSpPr/>
          <p:nvPr/>
        </p:nvSpPr>
        <p:spPr bwMode="auto">
          <a:xfrm>
            <a:off x="2042922" y="40730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3" name="Oval 62"/>
          <p:cNvSpPr/>
          <p:nvPr/>
        </p:nvSpPr>
        <p:spPr bwMode="auto">
          <a:xfrm>
            <a:off x="2226679" y="40808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4" name="Oval 63"/>
          <p:cNvSpPr/>
          <p:nvPr/>
        </p:nvSpPr>
        <p:spPr bwMode="auto">
          <a:xfrm>
            <a:off x="612661"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5" name="Oval 64"/>
          <p:cNvSpPr/>
          <p:nvPr/>
        </p:nvSpPr>
        <p:spPr bwMode="auto">
          <a:xfrm>
            <a:off x="791372" y="38270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6" name="Oval 65"/>
          <p:cNvSpPr/>
          <p:nvPr/>
        </p:nvSpPr>
        <p:spPr bwMode="auto">
          <a:xfrm>
            <a:off x="970082" y="38270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7" name="Oval 66"/>
          <p:cNvSpPr/>
          <p:nvPr/>
        </p:nvSpPr>
        <p:spPr bwMode="auto">
          <a:xfrm>
            <a:off x="1149371"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8" name="Oval 67"/>
          <p:cNvSpPr/>
          <p:nvPr/>
        </p:nvSpPr>
        <p:spPr bwMode="auto">
          <a:xfrm>
            <a:off x="132808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9" name="Oval 68"/>
          <p:cNvSpPr/>
          <p:nvPr/>
        </p:nvSpPr>
        <p:spPr bwMode="auto">
          <a:xfrm>
            <a:off x="150679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0" name="Oval 69"/>
          <p:cNvSpPr/>
          <p:nvPr/>
        </p:nvSpPr>
        <p:spPr bwMode="auto">
          <a:xfrm>
            <a:off x="168550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1" name="Oval 70"/>
          <p:cNvSpPr/>
          <p:nvPr/>
        </p:nvSpPr>
        <p:spPr bwMode="auto">
          <a:xfrm>
            <a:off x="1864212"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2" name="Oval 71"/>
          <p:cNvSpPr/>
          <p:nvPr/>
        </p:nvSpPr>
        <p:spPr bwMode="auto">
          <a:xfrm>
            <a:off x="2042922" y="38270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3" name="Oval 72"/>
          <p:cNvSpPr/>
          <p:nvPr/>
        </p:nvSpPr>
        <p:spPr bwMode="auto">
          <a:xfrm>
            <a:off x="2226679" y="38349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4" name="Oval 73"/>
          <p:cNvSpPr/>
          <p:nvPr/>
        </p:nvSpPr>
        <p:spPr bwMode="auto">
          <a:xfrm>
            <a:off x="612661"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5" name="Oval 74"/>
          <p:cNvSpPr/>
          <p:nvPr/>
        </p:nvSpPr>
        <p:spPr bwMode="auto">
          <a:xfrm>
            <a:off x="791372" y="35811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6" name="Oval 75"/>
          <p:cNvSpPr/>
          <p:nvPr/>
        </p:nvSpPr>
        <p:spPr bwMode="auto">
          <a:xfrm>
            <a:off x="970082" y="35811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7" name="Oval 76"/>
          <p:cNvSpPr/>
          <p:nvPr/>
        </p:nvSpPr>
        <p:spPr bwMode="auto">
          <a:xfrm>
            <a:off x="1149371"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8" name="Oval 77"/>
          <p:cNvSpPr/>
          <p:nvPr/>
        </p:nvSpPr>
        <p:spPr bwMode="auto">
          <a:xfrm>
            <a:off x="132808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9" name="Oval 78"/>
          <p:cNvSpPr/>
          <p:nvPr/>
        </p:nvSpPr>
        <p:spPr bwMode="auto">
          <a:xfrm>
            <a:off x="150679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0" name="Oval 79"/>
          <p:cNvSpPr/>
          <p:nvPr/>
        </p:nvSpPr>
        <p:spPr bwMode="auto">
          <a:xfrm>
            <a:off x="168550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1" name="Oval 80"/>
          <p:cNvSpPr/>
          <p:nvPr/>
        </p:nvSpPr>
        <p:spPr bwMode="auto">
          <a:xfrm>
            <a:off x="1864212"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2" name="Oval 81"/>
          <p:cNvSpPr/>
          <p:nvPr/>
        </p:nvSpPr>
        <p:spPr bwMode="auto">
          <a:xfrm>
            <a:off x="2042922" y="35811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3" name="Oval 82"/>
          <p:cNvSpPr/>
          <p:nvPr/>
        </p:nvSpPr>
        <p:spPr bwMode="auto">
          <a:xfrm>
            <a:off x="2226679" y="3588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4" name="Oval 83"/>
          <p:cNvSpPr/>
          <p:nvPr/>
        </p:nvSpPr>
        <p:spPr bwMode="auto">
          <a:xfrm>
            <a:off x="62722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5" name="Oval 84"/>
          <p:cNvSpPr/>
          <p:nvPr/>
        </p:nvSpPr>
        <p:spPr bwMode="auto">
          <a:xfrm>
            <a:off x="805933" y="33418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6" name="Oval 85"/>
          <p:cNvSpPr/>
          <p:nvPr/>
        </p:nvSpPr>
        <p:spPr bwMode="auto">
          <a:xfrm>
            <a:off x="984643" y="33418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7" name="Oval 86"/>
          <p:cNvSpPr/>
          <p:nvPr/>
        </p:nvSpPr>
        <p:spPr bwMode="auto">
          <a:xfrm>
            <a:off x="116393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8" name="Oval 87"/>
          <p:cNvSpPr/>
          <p:nvPr/>
        </p:nvSpPr>
        <p:spPr bwMode="auto">
          <a:xfrm>
            <a:off x="134264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9" name="Oval 88"/>
          <p:cNvSpPr/>
          <p:nvPr/>
        </p:nvSpPr>
        <p:spPr bwMode="auto">
          <a:xfrm>
            <a:off x="152135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0" name="Oval 89"/>
          <p:cNvSpPr/>
          <p:nvPr/>
        </p:nvSpPr>
        <p:spPr bwMode="auto">
          <a:xfrm>
            <a:off x="170006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1" name="Oval 90"/>
          <p:cNvSpPr/>
          <p:nvPr/>
        </p:nvSpPr>
        <p:spPr bwMode="auto">
          <a:xfrm>
            <a:off x="1878773"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2" name="Oval 91"/>
          <p:cNvSpPr/>
          <p:nvPr/>
        </p:nvSpPr>
        <p:spPr bwMode="auto">
          <a:xfrm>
            <a:off x="2057483" y="33418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3" name="Oval 92"/>
          <p:cNvSpPr/>
          <p:nvPr/>
        </p:nvSpPr>
        <p:spPr bwMode="auto">
          <a:xfrm>
            <a:off x="2241240" y="33497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4" name="Oval 93"/>
          <p:cNvSpPr/>
          <p:nvPr/>
        </p:nvSpPr>
        <p:spPr bwMode="auto">
          <a:xfrm>
            <a:off x="60935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5" name="Oval 94"/>
          <p:cNvSpPr/>
          <p:nvPr/>
        </p:nvSpPr>
        <p:spPr bwMode="auto">
          <a:xfrm>
            <a:off x="788062" y="31026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6" name="Oval 95"/>
          <p:cNvSpPr/>
          <p:nvPr/>
        </p:nvSpPr>
        <p:spPr bwMode="auto">
          <a:xfrm>
            <a:off x="966772" y="31026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7" name="Oval 96"/>
          <p:cNvSpPr/>
          <p:nvPr/>
        </p:nvSpPr>
        <p:spPr bwMode="auto">
          <a:xfrm>
            <a:off x="114606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8" name="Oval 97"/>
          <p:cNvSpPr/>
          <p:nvPr/>
        </p:nvSpPr>
        <p:spPr bwMode="auto">
          <a:xfrm>
            <a:off x="132477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9" name="Oval 98"/>
          <p:cNvSpPr/>
          <p:nvPr/>
        </p:nvSpPr>
        <p:spPr bwMode="auto">
          <a:xfrm>
            <a:off x="150348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0" name="Oval 99"/>
          <p:cNvSpPr/>
          <p:nvPr/>
        </p:nvSpPr>
        <p:spPr bwMode="auto">
          <a:xfrm>
            <a:off x="168219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1" name="Oval 100"/>
          <p:cNvSpPr/>
          <p:nvPr/>
        </p:nvSpPr>
        <p:spPr bwMode="auto">
          <a:xfrm>
            <a:off x="1860902"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2" name="Oval 101"/>
          <p:cNvSpPr/>
          <p:nvPr/>
        </p:nvSpPr>
        <p:spPr bwMode="auto">
          <a:xfrm>
            <a:off x="2039612" y="31026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3" name="Oval 102"/>
          <p:cNvSpPr/>
          <p:nvPr/>
        </p:nvSpPr>
        <p:spPr bwMode="auto">
          <a:xfrm>
            <a:off x="2223369" y="31104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4" name="Oval 103"/>
          <p:cNvSpPr/>
          <p:nvPr/>
        </p:nvSpPr>
        <p:spPr bwMode="auto">
          <a:xfrm>
            <a:off x="612661"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5" name="Oval 104"/>
          <p:cNvSpPr/>
          <p:nvPr/>
        </p:nvSpPr>
        <p:spPr bwMode="auto">
          <a:xfrm>
            <a:off x="791372" y="28645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6" name="Oval 105"/>
          <p:cNvSpPr/>
          <p:nvPr/>
        </p:nvSpPr>
        <p:spPr bwMode="auto">
          <a:xfrm>
            <a:off x="970082" y="28645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7" name="Oval 106"/>
          <p:cNvSpPr/>
          <p:nvPr/>
        </p:nvSpPr>
        <p:spPr bwMode="auto">
          <a:xfrm>
            <a:off x="1149371"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8" name="Oval 107"/>
          <p:cNvSpPr/>
          <p:nvPr/>
        </p:nvSpPr>
        <p:spPr bwMode="auto">
          <a:xfrm>
            <a:off x="132808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9" name="Oval 108"/>
          <p:cNvSpPr/>
          <p:nvPr/>
        </p:nvSpPr>
        <p:spPr bwMode="auto">
          <a:xfrm>
            <a:off x="150679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0" name="Oval 109"/>
          <p:cNvSpPr/>
          <p:nvPr/>
        </p:nvSpPr>
        <p:spPr bwMode="auto">
          <a:xfrm>
            <a:off x="168550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1" name="Oval 110"/>
          <p:cNvSpPr/>
          <p:nvPr/>
        </p:nvSpPr>
        <p:spPr bwMode="auto">
          <a:xfrm>
            <a:off x="1864212"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2" name="Oval 111"/>
          <p:cNvSpPr/>
          <p:nvPr/>
        </p:nvSpPr>
        <p:spPr bwMode="auto">
          <a:xfrm>
            <a:off x="2042922" y="28645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3" name="Oval 112"/>
          <p:cNvSpPr/>
          <p:nvPr/>
        </p:nvSpPr>
        <p:spPr bwMode="auto">
          <a:xfrm>
            <a:off x="2226679"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4" name="Oval 113"/>
          <p:cNvSpPr/>
          <p:nvPr/>
        </p:nvSpPr>
        <p:spPr bwMode="auto">
          <a:xfrm>
            <a:off x="62722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5" name="Oval 114"/>
          <p:cNvSpPr/>
          <p:nvPr/>
        </p:nvSpPr>
        <p:spPr bwMode="auto">
          <a:xfrm>
            <a:off x="805933"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6" name="Oval 115"/>
          <p:cNvSpPr/>
          <p:nvPr/>
        </p:nvSpPr>
        <p:spPr bwMode="auto">
          <a:xfrm>
            <a:off x="984643"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7" name="Oval 116"/>
          <p:cNvSpPr/>
          <p:nvPr/>
        </p:nvSpPr>
        <p:spPr bwMode="auto">
          <a:xfrm>
            <a:off x="116393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8" name="Oval 117"/>
          <p:cNvSpPr/>
          <p:nvPr/>
        </p:nvSpPr>
        <p:spPr bwMode="auto">
          <a:xfrm>
            <a:off x="134264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9" name="Oval 118"/>
          <p:cNvSpPr/>
          <p:nvPr/>
        </p:nvSpPr>
        <p:spPr bwMode="auto">
          <a:xfrm>
            <a:off x="152135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0" name="Oval 119"/>
          <p:cNvSpPr/>
          <p:nvPr/>
        </p:nvSpPr>
        <p:spPr bwMode="auto">
          <a:xfrm>
            <a:off x="170006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1" name="Oval 120"/>
          <p:cNvSpPr/>
          <p:nvPr/>
        </p:nvSpPr>
        <p:spPr bwMode="auto">
          <a:xfrm>
            <a:off x="1878773"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2" name="Oval 121"/>
          <p:cNvSpPr/>
          <p:nvPr/>
        </p:nvSpPr>
        <p:spPr bwMode="auto">
          <a:xfrm>
            <a:off x="2057483"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3" name="Oval 122"/>
          <p:cNvSpPr/>
          <p:nvPr/>
        </p:nvSpPr>
        <p:spPr bwMode="auto">
          <a:xfrm>
            <a:off x="2241240"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4" name="Oval 123"/>
          <p:cNvSpPr/>
          <p:nvPr/>
        </p:nvSpPr>
        <p:spPr bwMode="auto">
          <a:xfrm>
            <a:off x="3685539" y="47840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5" name="Oval 124"/>
          <p:cNvSpPr/>
          <p:nvPr/>
        </p:nvSpPr>
        <p:spPr bwMode="auto">
          <a:xfrm>
            <a:off x="3774894" y="45794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6" name="Oval 125"/>
          <p:cNvSpPr/>
          <p:nvPr/>
        </p:nvSpPr>
        <p:spPr bwMode="auto">
          <a:xfrm>
            <a:off x="3864249" y="47840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7" name="Oval 126"/>
          <p:cNvSpPr/>
          <p:nvPr/>
        </p:nvSpPr>
        <p:spPr bwMode="auto">
          <a:xfrm>
            <a:off x="4042959" y="46761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8" name="Oval 127"/>
          <p:cNvSpPr/>
          <p:nvPr/>
        </p:nvSpPr>
        <p:spPr bwMode="auto">
          <a:xfrm>
            <a:off x="4221669" y="47840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9" name="Oval 128"/>
          <p:cNvSpPr/>
          <p:nvPr/>
        </p:nvSpPr>
        <p:spPr bwMode="auto">
          <a:xfrm>
            <a:off x="4321698" y="45794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0" name="Oval 129"/>
          <p:cNvSpPr/>
          <p:nvPr/>
        </p:nvSpPr>
        <p:spPr bwMode="auto">
          <a:xfrm>
            <a:off x="4477077" y="479523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1" name="Oval 130"/>
          <p:cNvSpPr/>
          <p:nvPr/>
        </p:nvSpPr>
        <p:spPr bwMode="auto">
          <a:xfrm>
            <a:off x="4782233" y="48175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2" name="Oval 131"/>
          <p:cNvSpPr/>
          <p:nvPr/>
        </p:nvSpPr>
        <p:spPr bwMode="auto">
          <a:xfrm>
            <a:off x="4603523" y="464307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3" name="Oval 132"/>
          <p:cNvSpPr/>
          <p:nvPr/>
        </p:nvSpPr>
        <p:spPr bwMode="auto">
          <a:xfrm>
            <a:off x="4788440" y="45861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4" name="Oval 133"/>
          <p:cNvSpPr/>
          <p:nvPr/>
        </p:nvSpPr>
        <p:spPr bwMode="auto">
          <a:xfrm>
            <a:off x="4960944" y="482428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5" name="Oval 134"/>
          <p:cNvSpPr/>
          <p:nvPr/>
        </p:nvSpPr>
        <p:spPr bwMode="auto">
          <a:xfrm>
            <a:off x="4995695" y="45649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6" name="Oval 135"/>
          <p:cNvSpPr/>
          <p:nvPr/>
        </p:nvSpPr>
        <p:spPr bwMode="auto">
          <a:xfrm>
            <a:off x="5109128" y="470522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7" name="Oval 136"/>
          <p:cNvSpPr/>
          <p:nvPr/>
        </p:nvSpPr>
        <p:spPr bwMode="auto">
          <a:xfrm>
            <a:off x="5287838" y="481087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8" name="Oval 137"/>
          <p:cNvSpPr/>
          <p:nvPr/>
        </p:nvSpPr>
        <p:spPr bwMode="auto">
          <a:xfrm>
            <a:off x="5327610" y="45459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9" name="Oval 138"/>
          <p:cNvSpPr/>
          <p:nvPr/>
        </p:nvSpPr>
        <p:spPr bwMode="auto">
          <a:xfrm>
            <a:off x="5162741" y="44603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0" name="Oval 139"/>
          <p:cNvSpPr/>
          <p:nvPr/>
        </p:nvSpPr>
        <p:spPr bwMode="auto">
          <a:xfrm>
            <a:off x="4138521" y="44671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1" name="Oval 140"/>
          <p:cNvSpPr/>
          <p:nvPr/>
        </p:nvSpPr>
        <p:spPr bwMode="auto">
          <a:xfrm>
            <a:off x="3953604" y="44797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2" name="Oval 141"/>
          <p:cNvSpPr/>
          <p:nvPr/>
        </p:nvSpPr>
        <p:spPr bwMode="auto">
          <a:xfrm>
            <a:off x="3685539" y="435994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3" name="Oval 142"/>
          <p:cNvSpPr/>
          <p:nvPr/>
        </p:nvSpPr>
        <p:spPr bwMode="auto">
          <a:xfrm>
            <a:off x="3864249" y="43071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4" name="Oval 143"/>
          <p:cNvSpPr/>
          <p:nvPr/>
        </p:nvSpPr>
        <p:spPr bwMode="auto">
          <a:xfrm>
            <a:off x="4055372" y="42297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5" name="Oval 144"/>
          <p:cNvSpPr/>
          <p:nvPr/>
        </p:nvSpPr>
        <p:spPr bwMode="auto">
          <a:xfrm>
            <a:off x="4311024" y="43606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6" name="Oval 145"/>
          <p:cNvSpPr/>
          <p:nvPr/>
        </p:nvSpPr>
        <p:spPr bwMode="auto">
          <a:xfrm>
            <a:off x="4500408" y="44671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7" name="Oval 146"/>
          <p:cNvSpPr/>
          <p:nvPr/>
        </p:nvSpPr>
        <p:spPr bwMode="auto">
          <a:xfrm>
            <a:off x="4460199" y="42222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8" name="Oval 147"/>
          <p:cNvSpPr/>
          <p:nvPr/>
        </p:nvSpPr>
        <p:spPr bwMode="auto">
          <a:xfrm>
            <a:off x="4692878" y="442618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9" name="Oval 148"/>
          <p:cNvSpPr/>
          <p:nvPr/>
        </p:nvSpPr>
        <p:spPr bwMode="auto">
          <a:xfrm>
            <a:off x="4623132" y="42297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0" name="Oval 149"/>
          <p:cNvSpPr/>
          <p:nvPr/>
        </p:nvSpPr>
        <p:spPr bwMode="auto">
          <a:xfrm>
            <a:off x="4859924" y="436144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1" name="Oval 150"/>
          <p:cNvSpPr/>
          <p:nvPr/>
        </p:nvSpPr>
        <p:spPr bwMode="auto">
          <a:xfrm>
            <a:off x="5019773" y="429596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2" name="Oval 151"/>
          <p:cNvSpPr/>
          <p:nvPr/>
        </p:nvSpPr>
        <p:spPr bwMode="auto">
          <a:xfrm>
            <a:off x="5341451" y="41787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3" name="Oval 152"/>
          <p:cNvSpPr/>
          <p:nvPr/>
        </p:nvSpPr>
        <p:spPr bwMode="auto">
          <a:xfrm>
            <a:off x="5180612" y="42222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4" name="Oval 153"/>
          <p:cNvSpPr/>
          <p:nvPr/>
        </p:nvSpPr>
        <p:spPr bwMode="auto">
          <a:xfrm>
            <a:off x="4227876" y="41769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5" name="Oval 154"/>
          <p:cNvSpPr/>
          <p:nvPr/>
        </p:nvSpPr>
        <p:spPr bwMode="auto">
          <a:xfrm>
            <a:off x="3727844" y="412332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6" name="Oval 155"/>
          <p:cNvSpPr/>
          <p:nvPr/>
        </p:nvSpPr>
        <p:spPr bwMode="auto">
          <a:xfrm>
            <a:off x="3906554" y="405783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7" name="Oval 156"/>
          <p:cNvSpPr/>
          <p:nvPr/>
        </p:nvSpPr>
        <p:spPr bwMode="auto">
          <a:xfrm>
            <a:off x="3950874" y="384376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8" name="Oval 157"/>
          <p:cNvSpPr/>
          <p:nvPr/>
        </p:nvSpPr>
        <p:spPr bwMode="auto">
          <a:xfrm>
            <a:off x="4204547" y="396953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9" name="Oval 158"/>
          <p:cNvSpPr/>
          <p:nvPr/>
        </p:nvSpPr>
        <p:spPr bwMode="auto">
          <a:xfrm>
            <a:off x="4112462" y="38026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0" name="Oval 159"/>
          <p:cNvSpPr/>
          <p:nvPr/>
        </p:nvSpPr>
        <p:spPr bwMode="auto">
          <a:xfrm>
            <a:off x="4370844" y="40169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1" name="Oval 160"/>
          <p:cNvSpPr/>
          <p:nvPr/>
        </p:nvSpPr>
        <p:spPr bwMode="auto">
          <a:xfrm>
            <a:off x="4557854" y="40169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2" name="Oval 161"/>
          <p:cNvSpPr/>
          <p:nvPr/>
        </p:nvSpPr>
        <p:spPr bwMode="auto">
          <a:xfrm>
            <a:off x="3772164" y="38851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3" name="Oval 162"/>
          <p:cNvSpPr/>
          <p:nvPr/>
        </p:nvSpPr>
        <p:spPr bwMode="auto">
          <a:xfrm>
            <a:off x="4785710" y="41769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4" name="Oval 163"/>
          <p:cNvSpPr/>
          <p:nvPr/>
        </p:nvSpPr>
        <p:spPr bwMode="auto">
          <a:xfrm>
            <a:off x="4718693" y="39406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5" name="Oval 164"/>
          <p:cNvSpPr/>
          <p:nvPr/>
        </p:nvSpPr>
        <p:spPr bwMode="auto">
          <a:xfrm>
            <a:off x="4960944" y="41032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6" name="Oval 165"/>
          <p:cNvSpPr/>
          <p:nvPr/>
        </p:nvSpPr>
        <p:spPr bwMode="auto">
          <a:xfrm>
            <a:off x="5320413" y="39461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7" name="Oval 166"/>
          <p:cNvSpPr/>
          <p:nvPr/>
        </p:nvSpPr>
        <p:spPr bwMode="auto">
          <a:xfrm>
            <a:off x="5139654" y="39461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8" name="Oval 167"/>
          <p:cNvSpPr/>
          <p:nvPr/>
        </p:nvSpPr>
        <p:spPr bwMode="auto">
          <a:xfrm>
            <a:off x="4897403" y="38658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9" name="Oval 168"/>
          <p:cNvSpPr/>
          <p:nvPr/>
        </p:nvSpPr>
        <p:spPr bwMode="auto">
          <a:xfrm>
            <a:off x="4321698" y="377571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0" name="Oval 169"/>
          <p:cNvSpPr/>
          <p:nvPr/>
        </p:nvSpPr>
        <p:spPr bwMode="auto">
          <a:xfrm>
            <a:off x="4496686" y="38026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1" name="Oval 170"/>
          <p:cNvSpPr/>
          <p:nvPr/>
        </p:nvSpPr>
        <p:spPr bwMode="auto">
          <a:xfrm>
            <a:off x="4675396" y="373736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2" name="Oval 171"/>
          <p:cNvSpPr/>
          <p:nvPr/>
        </p:nvSpPr>
        <p:spPr bwMode="auto">
          <a:xfrm>
            <a:off x="5050299" y="3746772"/>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3" name="Oval 172"/>
          <p:cNvSpPr/>
          <p:nvPr/>
        </p:nvSpPr>
        <p:spPr bwMode="auto">
          <a:xfrm>
            <a:off x="5229009" y="374670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4" name="Oval 173"/>
          <p:cNvSpPr/>
          <p:nvPr/>
        </p:nvSpPr>
        <p:spPr bwMode="auto">
          <a:xfrm>
            <a:off x="4824929" y="36402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5" name="Oval 174"/>
          <p:cNvSpPr/>
          <p:nvPr/>
        </p:nvSpPr>
        <p:spPr bwMode="auto">
          <a:xfrm>
            <a:off x="3685539" y="364707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6" name="Oval 175"/>
          <p:cNvSpPr/>
          <p:nvPr/>
        </p:nvSpPr>
        <p:spPr bwMode="auto">
          <a:xfrm>
            <a:off x="3861519" y="368354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7" name="Oval 176"/>
          <p:cNvSpPr/>
          <p:nvPr/>
        </p:nvSpPr>
        <p:spPr bwMode="auto">
          <a:xfrm>
            <a:off x="4002116" y="353389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8" name="Oval 177"/>
          <p:cNvSpPr/>
          <p:nvPr/>
        </p:nvSpPr>
        <p:spPr bwMode="auto">
          <a:xfrm>
            <a:off x="4180826" y="360564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9" name="Oval 178"/>
          <p:cNvSpPr/>
          <p:nvPr/>
        </p:nvSpPr>
        <p:spPr bwMode="auto">
          <a:xfrm>
            <a:off x="3685539" y="341640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0" name="Oval 179"/>
          <p:cNvSpPr/>
          <p:nvPr/>
        </p:nvSpPr>
        <p:spPr bwMode="auto">
          <a:xfrm>
            <a:off x="4424813" y="356448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1" name="Oval 180"/>
          <p:cNvSpPr/>
          <p:nvPr/>
        </p:nvSpPr>
        <p:spPr bwMode="auto">
          <a:xfrm>
            <a:off x="4274292" y="3404497"/>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2" name="Oval 181"/>
          <p:cNvSpPr/>
          <p:nvPr/>
        </p:nvSpPr>
        <p:spPr bwMode="auto">
          <a:xfrm>
            <a:off x="4444422" y="333306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3" name="Oval 182"/>
          <p:cNvSpPr/>
          <p:nvPr/>
        </p:nvSpPr>
        <p:spPr bwMode="auto">
          <a:xfrm>
            <a:off x="4603523" y="355101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4" name="Oval 183"/>
          <p:cNvSpPr/>
          <p:nvPr/>
        </p:nvSpPr>
        <p:spPr bwMode="auto">
          <a:xfrm>
            <a:off x="4986759" y="3498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5" name="Oval 184"/>
          <p:cNvSpPr/>
          <p:nvPr/>
        </p:nvSpPr>
        <p:spPr bwMode="auto">
          <a:xfrm>
            <a:off x="5320413" y="35599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6" name="Oval 185"/>
          <p:cNvSpPr/>
          <p:nvPr/>
        </p:nvSpPr>
        <p:spPr bwMode="auto">
          <a:xfrm>
            <a:off x="5162741" y="349923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7" name="Oval 186"/>
          <p:cNvSpPr/>
          <p:nvPr/>
        </p:nvSpPr>
        <p:spPr bwMode="auto">
          <a:xfrm>
            <a:off x="5315634" y="332962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8" name="Oval 187"/>
          <p:cNvSpPr/>
          <p:nvPr/>
        </p:nvSpPr>
        <p:spPr bwMode="auto">
          <a:xfrm>
            <a:off x="5107388" y="329734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9" name="Oval 188"/>
          <p:cNvSpPr/>
          <p:nvPr/>
        </p:nvSpPr>
        <p:spPr bwMode="auto">
          <a:xfrm>
            <a:off x="4747238" y="340592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0" name="Oval 189"/>
          <p:cNvSpPr/>
          <p:nvPr/>
        </p:nvSpPr>
        <p:spPr bwMode="auto">
          <a:xfrm>
            <a:off x="4914284" y="324400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1" name="Oval 190"/>
          <p:cNvSpPr/>
          <p:nvPr/>
        </p:nvSpPr>
        <p:spPr bwMode="auto">
          <a:xfrm>
            <a:off x="3864249" y="337572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2" name="Oval 191"/>
          <p:cNvSpPr/>
          <p:nvPr/>
        </p:nvSpPr>
        <p:spPr bwMode="auto">
          <a:xfrm>
            <a:off x="4109342" y="334563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3" name="Oval 192"/>
          <p:cNvSpPr/>
          <p:nvPr/>
        </p:nvSpPr>
        <p:spPr bwMode="auto">
          <a:xfrm>
            <a:off x="3738518" y="319306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4" name="Oval 193"/>
          <p:cNvSpPr/>
          <p:nvPr/>
        </p:nvSpPr>
        <p:spPr bwMode="auto">
          <a:xfrm>
            <a:off x="3966017" y="31759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5" name="Oval 194"/>
          <p:cNvSpPr/>
          <p:nvPr/>
        </p:nvSpPr>
        <p:spPr bwMode="auto">
          <a:xfrm>
            <a:off x="4254047" y="31677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6" name="Oval 195"/>
          <p:cNvSpPr/>
          <p:nvPr/>
        </p:nvSpPr>
        <p:spPr bwMode="auto">
          <a:xfrm>
            <a:off x="4623132" y="324612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7" name="Oval 196"/>
          <p:cNvSpPr/>
          <p:nvPr/>
        </p:nvSpPr>
        <p:spPr bwMode="auto">
          <a:xfrm>
            <a:off x="4760642" y="308630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8" name="Oval 197"/>
          <p:cNvSpPr/>
          <p:nvPr/>
        </p:nvSpPr>
        <p:spPr bwMode="auto">
          <a:xfrm>
            <a:off x="5225288" y="31201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9" name="Oval 198"/>
          <p:cNvSpPr/>
          <p:nvPr/>
        </p:nvSpPr>
        <p:spPr bwMode="auto">
          <a:xfrm>
            <a:off x="5038634" y="305689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0" name="Oval 199"/>
          <p:cNvSpPr/>
          <p:nvPr/>
        </p:nvSpPr>
        <p:spPr bwMode="auto">
          <a:xfrm>
            <a:off x="4109342" y="303903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1" name="Oval 200"/>
          <p:cNvSpPr/>
          <p:nvPr/>
        </p:nvSpPr>
        <p:spPr bwMode="auto">
          <a:xfrm>
            <a:off x="3847483" y="300110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2" name="Oval 201"/>
          <p:cNvSpPr/>
          <p:nvPr/>
        </p:nvSpPr>
        <p:spPr bwMode="auto">
          <a:xfrm>
            <a:off x="3685539" y="29344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3" name="Oval 202"/>
          <p:cNvSpPr/>
          <p:nvPr/>
        </p:nvSpPr>
        <p:spPr bwMode="auto">
          <a:xfrm>
            <a:off x="4441337" y="31201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4" name="Oval 203"/>
          <p:cNvSpPr/>
          <p:nvPr/>
        </p:nvSpPr>
        <p:spPr bwMode="auto">
          <a:xfrm>
            <a:off x="4595928" y="297209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5" name="Oval 204"/>
          <p:cNvSpPr/>
          <p:nvPr/>
        </p:nvSpPr>
        <p:spPr bwMode="auto">
          <a:xfrm>
            <a:off x="3990095"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6" name="Oval 205"/>
          <p:cNvSpPr/>
          <p:nvPr/>
        </p:nvSpPr>
        <p:spPr bwMode="auto">
          <a:xfrm>
            <a:off x="4314501" y="293445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7" name="Oval 206"/>
          <p:cNvSpPr/>
          <p:nvPr/>
        </p:nvSpPr>
        <p:spPr bwMode="auto">
          <a:xfrm>
            <a:off x="4166075" y="276298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8" name="Oval 207"/>
          <p:cNvSpPr/>
          <p:nvPr/>
        </p:nvSpPr>
        <p:spPr bwMode="auto">
          <a:xfrm>
            <a:off x="3811385" y="27518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9" name="Oval 208"/>
          <p:cNvSpPr/>
          <p:nvPr/>
        </p:nvSpPr>
        <p:spPr bwMode="auto">
          <a:xfrm>
            <a:off x="4468499" y="277823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0" name="Oval 209"/>
          <p:cNvSpPr/>
          <p:nvPr/>
        </p:nvSpPr>
        <p:spPr bwMode="auto">
          <a:xfrm>
            <a:off x="4897403" y="29296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1" name="Oval 210"/>
          <p:cNvSpPr/>
          <p:nvPr/>
        </p:nvSpPr>
        <p:spPr bwMode="auto">
          <a:xfrm>
            <a:off x="4613841" y="274546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2" name="Oval 211"/>
          <p:cNvSpPr/>
          <p:nvPr/>
        </p:nvSpPr>
        <p:spPr bwMode="auto">
          <a:xfrm>
            <a:off x="4774639" y="275182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3" name="Oval 212"/>
          <p:cNvSpPr/>
          <p:nvPr/>
        </p:nvSpPr>
        <p:spPr bwMode="auto">
          <a:xfrm>
            <a:off x="5311476" y="292967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4" name="Oval 213"/>
          <p:cNvSpPr/>
          <p:nvPr/>
        </p:nvSpPr>
        <p:spPr bwMode="auto">
          <a:xfrm>
            <a:off x="5139654" y="287235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5" name="Oval 214"/>
          <p:cNvSpPr/>
          <p:nvPr/>
        </p:nvSpPr>
        <p:spPr bwMode="auto">
          <a:xfrm>
            <a:off x="4979561" y="2751093"/>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6" name="Oval 215"/>
          <p:cNvSpPr/>
          <p:nvPr/>
        </p:nvSpPr>
        <p:spPr bwMode="auto">
          <a:xfrm>
            <a:off x="5252096" y="26669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7" name="Oval 216"/>
          <p:cNvSpPr/>
          <p:nvPr/>
        </p:nvSpPr>
        <p:spPr bwMode="auto">
          <a:xfrm>
            <a:off x="7132270" y="303615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8" name="Oval 217"/>
          <p:cNvSpPr/>
          <p:nvPr/>
        </p:nvSpPr>
        <p:spPr bwMode="auto">
          <a:xfrm>
            <a:off x="6932959" y="480471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9" name="Oval 218"/>
          <p:cNvSpPr/>
          <p:nvPr/>
        </p:nvSpPr>
        <p:spPr bwMode="auto">
          <a:xfrm>
            <a:off x="7540743" y="3559950"/>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0" name="Oval 219"/>
          <p:cNvSpPr/>
          <p:nvPr/>
        </p:nvSpPr>
        <p:spPr bwMode="auto">
          <a:xfrm>
            <a:off x="8186662" y="4192098"/>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1" name="Oval 220"/>
          <p:cNvSpPr/>
          <p:nvPr/>
        </p:nvSpPr>
        <p:spPr bwMode="auto">
          <a:xfrm>
            <a:off x="7860514" y="265917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2" name="Oval 221"/>
          <p:cNvSpPr/>
          <p:nvPr/>
        </p:nvSpPr>
        <p:spPr bwMode="auto">
          <a:xfrm>
            <a:off x="7681804" y="4691815"/>
            <a:ext cx="178710" cy="238125"/>
          </a:xfrm>
          <a:prstGeom prst="ellipse">
            <a:avLst/>
          </a:prstGeom>
          <a:solidFill>
            <a:schemeClr val="accent1"/>
          </a:solidFill>
          <a:ln>
            <a:noFill/>
          </a:ln>
          <a:effectLst/>
        </p:spPr>
        <p:txBody>
          <a:bodyPr vert="horz" wrap="square" lIns="575894" tIns="95986" rIns="575894" bIns="95986" numCol="1" rtlCol="0" anchor="t" anchorCtr="0" compatLnSpc="1">
            <a:prstTxWarp prst="textNoShape">
              <a:avLst/>
            </a:prstTxWarp>
          </a:bodyPr>
          <a:lstStyle/>
          <a:p>
            <a:pPr defTabSz="1919650"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 name="Rectangle 2"/>
          <p:cNvSpPr/>
          <p:nvPr/>
        </p:nvSpPr>
        <p:spPr>
          <a:xfrm>
            <a:off x="304801" y="5675293"/>
            <a:ext cx="8382000" cy="954107"/>
          </a:xfrm>
          <a:prstGeom prst="rect">
            <a:avLst/>
          </a:prstGeom>
          <a:solidFill>
            <a:schemeClr val="accent6">
              <a:lumMod val="20000"/>
              <a:lumOff val="80000"/>
            </a:schemeClr>
          </a:solidFill>
        </p:spPr>
        <p:txBody>
          <a:bodyPr wrap="square">
            <a:spAutoFit/>
          </a:bodyPr>
          <a:lstStyle/>
          <a:p>
            <a:r>
              <a:rPr lang="en-US" sz="2800" b="1" dirty="0">
                <a:latin typeface="Book Antiqua"/>
                <a:cs typeface="Book Antiqua"/>
              </a:rPr>
              <a:t>Gases are least dense. </a:t>
            </a:r>
            <a:r>
              <a:rPr lang="en-US" sz="2800" dirty="0">
                <a:latin typeface="Book Antiqua"/>
                <a:cs typeface="Book Antiqua"/>
              </a:rPr>
              <a:t>Liquids are dense but flow. Solids are most dense, but particles vibrate.</a:t>
            </a:r>
            <a:endParaRPr lang="en-US" dirty="0"/>
          </a:p>
        </p:txBody>
      </p:sp>
    </p:spTree>
    <p:extLst>
      <p:ext uri="{BB962C8B-B14F-4D97-AF65-F5344CB8AC3E}">
        <p14:creationId xmlns:p14="http://schemas.microsoft.com/office/powerpoint/2010/main" val="113052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build="p"/>
      <p:bldP spid="19" grpId="0" build="p"/>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 y="0"/>
            <a:ext cx="9143996" cy="1371600"/>
          </a:xfrm>
        </p:spPr>
        <p:txBody>
          <a:bodyPr/>
          <a:lstStyle/>
          <a:p>
            <a:r>
              <a:rPr lang="en-US" dirty="0">
                <a:solidFill>
                  <a:srgbClr val="FFFF00"/>
                </a:solidFill>
              </a:rPr>
              <a:t>Intermolecular Forces and Condensation</a:t>
            </a:r>
          </a:p>
        </p:txBody>
      </p:sp>
      <p:sp>
        <p:nvSpPr>
          <p:cNvPr id="6" name="Text Placeholder 5"/>
          <p:cNvSpPr>
            <a:spLocks noGrp="1"/>
          </p:cNvSpPr>
          <p:nvPr>
            <p:ph type="body" sz="quarter" idx="12"/>
          </p:nvPr>
        </p:nvSpPr>
        <p:spPr>
          <a:xfrm>
            <a:off x="7" y="1377153"/>
            <a:ext cx="4917743" cy="5480848"/>
          </a:xfrm>
        </p:spPr>
        <p:txBody>
          <a:bodyPr lIns="182880" tIns="91440"/>
          <a:lstStyle/>
          <a:p>
            <a:pPr marL="1586" lvl="1" indent="0">
              <a:buNone/>
            </a:pPr>
            <a:r>
              <a:rPr lang="en-US" sz="3600" dirty="0">
                <a:solidFill>
                  <a:srgbClr val="FF0000"/>
                </a:solidFill>
              </a:rPr>
              <a:t>Intermolecular forces</a:t>
            </a:r>
          </a:p>
          <a:p>
            <a:pPr lvl="1"/>
            <a:r>
              <a:rPr lang="en-US" dirty="0"/>
              <a:t>Affect interactions between particles</a:t>
            </a:r>
          </a:p>
          <a:p>
            <a:pPr lvl="1"/>
            <a:r>
              <a:rPr lang="en-US" dirty="0"/>
              <a:t>Stronger forces        more energy to overcome</a:t>
            </a:r>
          </a:p>
          <a:p>
            <a:pPr lvl="1">
              <a:spcBef>
                <a:spcPts val="1800"/>
              </a:spcBef>
            </a:pPr>
            <a:r>
              <a:rPr lang="en-US" dirty="0">
                <a:solidFill>
                  <a:srgbClr val="FF0000"/>
                </a:solidFill>
              </a:rPr>
              <a:t>Condensation</a:t>
            </a:r>
            <a:r>
              <a:rPr lang="en-US" dirty="0"/>
              <a:t>: </a:t>
            </a:r>
          </a:p>
          <a:p>
            <a:pPr marL="228600" lvl="1" indent="0">
              <a:spcBef>
                <a:spcPts val="600"/>
              </a:spcBef>
              <a:buNone/>
            </a:pPr>
            <a:r>
              <a:rPr lang="en-US" dirty="0"/>
              <a:t>KE &lt; intermolecular forces</a:t>
            </a:r>
          </a:p>
          <a:p>
            <a:pPr marL="228600" lvl="1" indent="0">
              <a:spcBef>
                <a:spcPts val="600"/>
              </a:spcBef>
              <a:buNone/>
            </a:pPr>
            <a:r>
              <a:rPr lang="en-US" sz="1800" i="1" dirty="0">
                <a:solidFill>
                  <a:srgbClr val="FF0000"/>
                </a:solidFill>
                <a:latin typeface="Times New Roman" panose="02020603050405020304" pitchFamily="18" charset="0"/>
                <a:cs typeface="Times New Roman" panose="02020603050405020304" pitchFamily="18" charset="0"/>
              </a:rPr>
              <a:t>Particles condense together, forming liquid</a:t>
            </a:r>
          </a:p>
          <a:p>
            <a:pPr lvl="1">
              <a:spcBef>
                <a:spcPts val="1800"/>
              </a:spcBef>
            </a:pPr>
            <a:r>
              <a:rPr lang="en-US" dirty="0">
                <a:solidFill>
                  <a:srgbClr val="0070C0"/>
                </a:solidFill>
              </a:rPr>
              <a:t>Evaporation &amp; Boiling</a:t>
            </a:r>
            <a:r>
              <a:rPr lang="en-US" dirty="0"/>
              <a:t>: </a:t>
            </a:r>
          </a:p>
          <a:p>
            <a:pPr marL="228600" lvl="1" indent="0">
              <a:spcBef>
                <a:spcPts val="600"/>
              </a:spcBef>
              <a:buNone/>
            </a:pPr>
            <a:r>
              <a:rPr lang="en-US" dirty="0"/>
              <a:t>KE &gt; intermolecular forces</a:t>
            </a:r>
          </a:p>
          <a:p>
            <a:pPr marL="228600" lvl="1" indent="0">
              <a:spcBef>
                <a:spcPts val="600"/>
              </a:spcBef>
              <a:buNone/>
            </a:pPr>
            <a:r>
              <a:rPr lang="en-US" sz="1800" i="1" dirty="0">
                <a:solidFill>
                  <a:srgbClr val="0070C0"/>
                </a:solidFill>
                <a:latin typeface="Times New Roman" panose="02020603050405020304" pitchFamily="18" charset="0"/>
                <a:cs typeface="Times New Roman" panose="02020603050405020304" pitchFamily="18" charset="0"/>
              </a:rPr>
              <a:t>Particles expand apart forming gas</a:t>
            </a:r>
          </a:p>
          <a:p>
            <a:pPr marL="228600" lvl="1" indent="0">
              <a:spcBef>
                <a:spcPts val="600"/>
              </a:spcBef>
              <a:buNone/>
            </a:pPr>
            <a:endParaRPr lang="en-US" dirty="0"/>
          </a:p>
        </p:txBody>
      </p:sp>
      <p:sp>
        <p:nvSpPr>
          <p:cNvPr id="8" name="Right Arrow 7"/>
          <p:cNvSpPr/>
          <p:nvPr/>
        </p:nvSpPr>
        <p:spPr bwMode="auto">
          <a:xfrm>
            <a:off x="2568223" y="3048000"/>
            <a:ext cx="403577" cy="313323"/>
          </a:xfrm>
          <a:prstGeom prst="rightArrow">
            <a:avLst/>
          </a:prstGeom>
          <a:solidFill>
            <a:schemeClr val="accent1"/>
          </a:solidFill>
          <a:ln>
            <a:noFill/>
          </a:ln>
          <a:effectLst/>
        </p:spPr>
        <p:txBody>
          <a:bodyPr vert="horz" wrap="square" lIns="576027" tIns="96007" rIns="576027" bIns="96007"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 name="Oval 3"/>
          <p:cNvSpPr/>
          <p:nvPr/>
        </p:nvSpPr>
        <p:spPr bwMode="auto">
          <a:xfrm>
            <a:off x="5524307" y="1643942"/>
            <a:ext cx="495493" cy="363332"/>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1" name="Oval 10"/>
          <p:cNvSpPr/>
          <p:nvPr/>
        </p:nvSpPr>
        <p:spPr bwMode="auto">
          <a:xfrm rot="19021214">
            <a:off x="5782238" y="2204812"/>
            <a:ext cx="532736" cy="360537"/>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2" name="Oval 11"/>
          <p:cNvSpPr/>
          <p:nvPr/>
        </p:nvSpPr>
        <p:spPr bwMode="auto">
          <a:xfrm rot="2007319">
            <a:off x="6343930" y="1815513"/>
            <a:ext cx="447588" cy="347971"/>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3" name="Oval 12"/>
          <p:cNvSpPr/>
          <p:nvPr/>
        </p:nvSpPr>
        <p:spPr bwMode="auto">
          <a:xfrm rot="1851882" flipH="1">
            <a:off x="4997951" y="2145603"/>
            <a:ext cx="595882" cy="393654"/>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4" name="Oval 13"/>
          <p:cNvSpPr/>
          <p:nvPr/>
        </p:nvSpPr>
        <p:spPr bwMode="auto">
          <a:xfrm rot="16396792" flipH="1">
            <a:off x="6821354" y="2168838"/>
            <a:ext cx="627261" cy="311968"/>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6" name="Oval 15"/>
          <p:cNvSpPr/>
          <p:nvPr/>
        </p:nvSpPr>
        <p:spPr bwMode="auto">
          <a:xfrm>
            <a:off x="6290595" y="2526849"/>
            <a:ext cx="474052" cy="320842"/>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5" name="Straight Connector 4"/>
          <p:cNvCxnSpPr/>
          <p:nvPr/>
        </p:nvCxnSpPr>
        <p:spPr bwMode="auto">
          <a:xfrm flipH="1">
            <a:off x="5165291" y="2325913"/>
            <a:ext cx="3750109" cy="3082978"/>
          </a:xfrm>
          <a:prstGeom prst="line">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rot="16396792" flipH="1">
            <a:off x="5734975" y="2965321"/>
            <a:ext cx="627261" cy="311968"/>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0" name="Oval 19"/>
          <p:cNvSpPr/>
          <p:nvPr/>
        </p:nvSpPr>
        <p:spPr bwMode="auto">
          <a:xfrm>
            <a:off x="5295892" y="2750753"/>
            <a:ext cx="495493" cy="363332"/>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1" name="Oval 20"/>
          <p:cNvSpPr/>
          <p:nvPr/>
        </p:nvSpPr>
        <p:spPr bwMode="auto">
          <a:xfrm rot="19021214">
            <a:off x="7541557" y="3879729"/>
            <a:ext cx="532736" cy="360537"/>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2" name="Oval 21"/>
          <p:cNvSpPr/>
          <p:nvPr/>
        </p:nvSpPr>
        <p:spPr bwMode="auto">
          <a:xfrm rot="16396792" flipH="1">
            <a:off x="7494295" y="5862343"/>
            <a:ext cx="627261" cy="311968"/>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23" name="Oval 22"/>
          <p:cNvSpPr/>
          <p:nvPr/>
        </p:nvSpPr>
        <p:spPr bwMode="auto">
          <a:xfrm>
            <a:off x="6222278" y="5358381"/>
            <a:ext cx="495493" cy="363332"/>
          </a:xfrm>
          <a:prstGeom prst="ellipse">
            <a:avLst/>
          </a:prstGeom>
          <a:gradFill flip="none" rotWithShape="1">
            <a:gsLst>
              <a:gs pos="0">
                <a:schemeClr val="accent5"/>
              </a:gs>
              <a:gs pos="45000">
                <a:schemeClr val="accent5">
                  <a:lumMod val="40000"/>
                  <a:lumOff val="60000"/>
                </a:schemeClr>
              </a:gs>
              <a:gs pos="70000">
                <a:schemeClr val="accent2">
                  <a:lumMod val="40000"/>
                  <a:lumOff val="60000"/>
                </a:schemeClr>
              </a:gs>
              <a:gs pos="100000">
                <a:schemeClr val="accent2"/>
              </a:gs>
            </a:gsLst>
            <a:lin ang="0" scaled="0"/>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09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7" name="TextBox 6"/>
          <p:cNvSpPr txBox="1"/>
          <p:nvPr/>
        </p:nvSpPr>
        <p:spPr>
          <a:xfrm>
            <a:off x="7490155" y="1825608"/>
            <a:ext cx="1272845" cy="507831"/>
          </a:xfrm>
          <a:prstGeom prst="rect">
            <a:avLst/>
          </a:prstGeom>
          <a:noFill/>
        </p:spPr>
        <p:txBody>
          <a:bodyPr wrap="square" rtlCol="0">
            <a:spAutoFit/>
          </a:bodyPr>
          <a:lstStyle/>
          <a:p>
            <a:pPr algn="ctr"/>
            <a:r>
              <a:rPr lang="en-US" dirty="0">
                <a:solidFill>
                  <a:srgbClr val="FF0000"/>
                </a:solidFill>
              </a:rPr>
              <a:t>liquid</a:t>
            </a:r>
          </a:p>
        </p:txBody>
      </p:sp>
      <p:sp>
        <p:nvSpPr>
          <p:cNvPr id="24" name="TextBox 23"/>
          <p:cNvSpPr txBox="1"/>
          <p:nvPr/>
        </p:nvSpPr>
        <p:spPr>
          <a:xfrm>
            <a:off x="7807925" y="4648200"/>
            <a:ext cx="1272845" cy="507831"/>
          </a:xfrm>
          <a:prstGeom prst="rect">
            <a:avLst/>
          </a:prstGeom>
          <a:noFill/>
        </p:spPr>
        <p:txBody>
          <a:bodyPr wrap="square" rtlCol="0">
            <a:spAutoFit/>
          </a:bodyPr>
          <a:lstStyle/>
          <a:p>
            <a:pPr algn="ctr"/>
            <a:r>
              <a:rPr lang="en-US" dirty="0">
                <a:solidFill>
                  <a:srgbClr val="0070C0"/>
                </a:solidFill>
              </a:rPr>
              <a:t>gas</a:t>
            </a:r>
          </a:p>
        </p:txBody>
      </p:sp>
      <p:sp>
        <p:nvSpPr>
          <p:cNvPr id="15" name="Right Arrow 14"/>
          <p:cNvSpPr/>
          <p:nvPr/>
        </p:nvSpPr>
        <p:spPr bwMode="auto">
          <a:xfrm rot="19142316">
            <a:off x="3937655" y="4005165"/>
            <a:ext cx="1638107" cy="242815"/>
          </a:xfrm>
          <a:prstGeom prst="rightArrow">
            <a:avLst/>
          </a:prstGeom>
          <a:solidFill>
            <a:schemeClr val="accent1">
              <a:lumMod val="40000"/>
              <a:lumOff val="60000"/>
            </a:schemeClr>
          </a:solid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7" name="Right Arrow 16"/>
          <p:cNvSpPr/>
          <p:nvPr/>
        </p:nvSpPr>
        <p:spPr bwMode="auto">
          <a:xfrm>
            <a:off x="4025862" y="5867400"/>
            <a:ext cx="1849071" cy="228600"/>
          </a:xfrm>
          <a:prstGeom prst="rightArrow">
            <a:avLst/>
          </a:prstGeom>
          <a:solidFill>
            <a:schemeClr val="accent1">
              <a:lumMod val="40000"/>
              <a:lumOff val="60000"/>
            </a:schemeClr>
          </a:solidFill>
          <a:ln w="28575" cap="flat" cmpd="sng" algn="ctr">
            <a:solidFill>
              <a:srgbClr val="0070C0"/>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522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500"/>
                                        <p:tgtEl>
                                          <p:spTgt spid="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 y="0"/>
            <a:ext cx="9143996" cy="1371600"/>
          </a:xfrm>
        </p:spPr>
        <p:txBody>
          <a:bodyPr/>
          <a:lstStyle/>
          <a:p>
            <a:r>
              <a:rPr lang="en-US" dirty="0">
                <a:solidFill>
                  <a:srgbClr val="FFFF00"/>
                </a:solidFill>
              </a:rPr>
              <a:t>Intermolecular Forces and Freezing</a:t>
            </a:r>
          </a:p>
        </p:txBody>
      </p:sp>
      <p:sp>
        <p:nvSpPr>
          <p:cNvPr id="8" name="Text Placeholder 7"/>
          <p:cNvSpPr>
            <a:spLocks noGrp="1"/>
          </p:cNvSpPr>
          <p:nvPr>
            <p:ph type="body" sz="quarter" idx="12"/>
          </p:nvPr>
        </p:nvSpPr>
        <p:spPr>
          <a:xfrm>
            <a:off x="7" y="1529553"/>
            <a:ext cx="4267193" cy="4718847"/>
          </a:xfrm>
        </p:spPr>
        <p:txBody>
          <a:bodyPr lIns="182880" tIns="91440"/>
          <a:lstStyle/>
          <a:p>
            <a:pPr lvl="1"/>
            <a:r>
              <a:rPr lang="en-US" dirty="0">
                <a:solidFill>
                  <a:srgbClr val="7030A0"/>
                </a:solidFill>
              </a:rPr>
              <a:t>Liquid particles have constant, random motion</a:t>
            </a:r>
          </a:p>
          <a:p>
            <a:pPr lvl="1"/>
            <a:r>
              <a:rPr lang="en-US" dirty="0">
                <a:solidFill>
                  <a:srgbClr val="00B050"/>
                </a:solidFill>
              </a:rPr>
              <a:t>Solid particles are fixed in place, but vibrate</a:t>
            </a:r>
          </a:p>
          <a:p>
            <a:pPr lvl="1">
              <a:spcBef>
                <a:spcPts val="1800"/>
              </a:spcBef>
              <a:buClr>
                <a:srgbClr val="FE8900"/>
              </a:buClr>
            </a:pPr>
            <a:r>
              <a:rPr lang="en-US" dirty="0">
                <a:solidFill>
                  <a:srgbClr val="FF0000"/>
                </a:solidFill>
              </a:rPr>
              <a:t>Freezing:</a:t>
            </a:r>
            <a:r>
              <a:rPr lang="en-US" dirty="0"/>
              <a:t> </a:t>
            </a:r>
          </a:p>
          <a:p>
            <a:pPr marL="228600" lvl="1" indent="0">
              <a:spcBef>
                <a:spcPts val="600"/>
              </a:spcBef>
              <a:buClr>
                <a:srgbClr val="FE8900"/>
              </a:buClr>
              <a:buNone/>
            </a:pPr>
            <a:r>
              <a:rPr lang="en-US" dirty="0"/>
              <a:t>KE &lt; intermolecular forces</a:t>
            </a:r>
          </a:p>
          <a:p>
            <a:pPr marL="228600" lvl="1" indent="0">
              <a:spcBef>
                <a:spcPts val="600"/>
              </a:spcBef>
              <a:buClr>
                <a:srgbClr val="FE8900"/>
              </a:buClr>
              <a:buNone/>
            </a:pPr>
            <a:r>
              <a:rPr lang="en-US" sz="1800" i="1" dirty="0">
                <a:solidFill>
                  <a:srgbClr val="FF0000"/>
                </a:solidFill>
                <a:latin typeface="Times New Roman" panose="02020603050405020304" pitchFamily="18" charset="0"/>
                <a:cs typeface="Times New Roman" panose="02020603050405020304" pitchFamily="18" charset="0"/>
              </a:rPr>
              <a:t>Particles fuse together, forming solid</a:t>
            </a:r>
          </a:p>
          <a:p>
            <a:pPr lvl="1">
              <a:spcBef>
                <a:spcPts val="1800"/>
              </a:spcBef>
              <a:buClr>
                <a:srgbClr val="FE8900"/>
              </a:buClr>
            </a:pPr>
            <a:r>
              <a:rPr lang="en-US" dirty="0">
                <a:solidFill>
                  <a:srgbClr val="0070C0"/>
                </a:solidFill>
              </a:rPr>
              <a:t>Melting</a:t>
            </a:r>
            <a:r>
              <a:rPr lang="en-US" dirty="0"/>
              <a:t>: </a:t>
            </a:r>
          </a:p>
          <a:p>
            <a:pPr marL="228600" lvl="1" indent="0">
              <a:spcBef>
                <a:spcPts val="600"/>
              </a:spcBef>
              <a:buClr>
                <a:srgbClr val="FE8900"/>
              </a:buClr>
              <a:buNone/>
            </a:pPr>
            <a:r>
              <a:rPr lang="en-US" dirty="0"/>
              <a:t>KE &gt; intermolecular forces</a:t>
            </a:r>
          </a:p>
          <a:p>
            <a:pPr marL="228600" lvl="1" indent="0">
              <a:spcBef>
                <a:spcPts val="600"/>
              </a:spcBef>
              <a:buClr>
                <a:srgbClr val="FE8900"/>
              </a:buClr>
              <a:buNone/>
            </a:pPr>
            <a:r>
              <a:rPr lang="en-US" sz="1800" i="1" dirty="0">
                <a:solidFill>
                  <a:srgbClr val="0070C0"/>
                </a:solidFill>
                <a:latin typeface="Times New Roman" panose="02020603050405020304" pitchFamily="18" charset="0"/>
                <a:cs typeface="Times New Roman" panose="02020603050405020304" pitchFamily="18" charset="0"/>
              </a:rPr>
              <a:t>Particles break away, forming liquid</a:t>
            </a:r>
          </a:p>
          <a:p>
            <a:pPr lvl="1"/>
            <a:endParaRPr lang="en-US" dirty="0"/>
          </a:p>
        </p:txBody>
      </p:sp>
      <p:grpSp>
        <p:nvGrpSpPr>
          <p:cNvPr id="4" name="Group 3"/>
          <p:cNvGrpSpPr/>
          <p:nvPr/>
        </p:nvGrpSpPr>
        <p:grpSpPr>
          <a:xfrm>
            <a:off x="4403625" y="2590800"/>
            <a:ext cx="2269453" cy="2389828"/>
            <a:chOff x="2131260" y="1060266"/>
            <a:chExt cx="1209587" cy="955931"/>
          </a:xfrm>
        </p:grpSpPr>
        <p:cxnSp>
          <p:nvCxnSpPr>
            <p:cNvPr id="12" name="Straight Arrow Connector 11"/>
            <p:cNvCxnSpPr/>
            <p:nvPr/>
          </p:nvCxnSpPr>
          <p:spPr bwMode="auto">
            <a:xfrm>
              <a:off x="2946681" y="1616636"/>
              <a:ext cx="394166" cy="340659"/>
            </a:xfrm>
            <a:prstGeom prst="straightConnector1">
              <a:avLst/>
            </a:prstGeom>
            <a:noFill/>
            <a:ln w="57150" cap="flat" cmpd="sng" algn="ctr">
              <a:solidFill>
                <a:srgbClr val="FFFFD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2133024" y="1062730"/>
              <a:ext cx="970451" cy="950338"/>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 name="Oval 12"/>
            <p:cNvSpPr/>
            <p:nvPr/>
          </p:nvSpPr>
          <p:spPr bwMode="auto">
            <a:xfrm>
              <a:off x="2133024"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 name="Oval 15"/>
            <p:cNvSpPr/>
            <p:nvPr/>
          </p:nvSpPr>
          <p:spPr bwMode="auto">
            <a:xfrm>
              <a:off x="2228274" y="19178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 name="Oval 16"/>
            <p:cNvSpPr/>
            <p:nvPr/>
          </p:nvSpPr>
          <p:spPr bwMode="auto">
            <a:xfrm>
              <a:off x="2323524" y="19178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 name="Oval 17"/>
            <p:cNvSpPr/>
            <p:nvPr/>
          </p:nvSpPr>
          <p:spPr bwMode="auto">
            <a:xfrm>
              <a:off x="2419083"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 name="Oval 18"/>
            <p:cNvSpPr/>
            <p:nvPr/>
          </p:nvSpPr>
          <p:spPr bwMode="auto">
            <a:xfrm>
              <a:off x="2514333"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 name="Oval 19"/>
            <p:cNvSpPr/>
            <p:nvPr/>
          </p:nvSpPr>
          <p:spPr bwMode="auto">
            <a:xfrm>
              <a:off x="2609583"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1" name="Oval 20"/>
            <p:cNvSpPr/>
            <p:nvPr/>
          </p:nvSpPr>
          <p:spPr bwMode="auto">
            <a:xfrm>
              <a:off x="2704833"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2" name="Oval 21"/>
            <p:cNvSpPr/>
            <p:nvPr/>
          </p:nvSpPr>
          <p:spPr bwMode="auto">
            <a:xfrm>
              <a:off x="2800083"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3" name="Oval 22"/>
            <p:cNvSpPr/>
            <p:nvPr/>
          </p:nvSpPr>
          <p:spPr bwMode="auto">
            <a:xfrm>
              <a:off x="2895333" y="19178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4" name="Oval 23"/>
            <p:cNvSpPr/>
            <p:nvPr/>
          </p:nvSpPr>
          <p:spPr bwMode="auto">
            <a:xfrm>
              <a:off x="2993273" y="192094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5" name="Oval 24"/>
            <p:cNvSpPr/>
            <p:nvPr/>
          </p:nvSpPr>
          <p:spPr bwMode="auto">
            <a:xfrm>
              <a:off x="2133024"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6" name="Oval 25"/>
            <p:cNvSpPr/>
            <p:nvPr/>
          </p:nvSpPr>
          <p:spPr bwMode="auto">
            <a:xfrm>
              <a:off x="2228274" y="18194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7" name="Oval 26"/>
            <p:cNvSpPr/>
            <p:nvPr/>
          </p:nvSpPr>
          <p:spPr bwMode="auto">
            <a:xfrm>
              <a:off x="2323524" y="18194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8" name="Oval 27"/>
            <p:cNvSpPr/>
            <p:nvPr/>
          </p:nvSpPr>
          <p:spPr bwMode="auto">
            <a:xfrm>
              <a:off x="2419083"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9" name="Oval 28"/>
            <p:cNvSpPr/>
            <p:nvPr/>
          </p:nvSpPr>
          <p:spPr bwMode="auto">
            <a:xfrm>
              <a:off x="2514333"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0" name="Oval 29"/>
            <p:cNvSpPr/>
            <p:nvPr/>
          </p:nvSpPr>
          <p:spPr bwMode="auto">
            <a:xfrm>
              <a:off x="2609583"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1" name="Oval 30"/>
            <p:cNvSpPr/>
            <p:nvPr/>
          </p:nvSpPr>
          <p:spPr bwMode="auto">
            <a:xfrm>
              <a:off x="2704833"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2" name="Oval 31"/>
            <p:cNvSpPr/>
            <p:nvPr/>
          </p:nvSpPr>
          <p:spPr bwMode="auto">
            <a:xfrm>
              <a:off x="2800083"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3" name="Oval 32"/>
            <p:cNvSpPr/>
            <p:nvPr/>
          </p:nvSpPr>
          <p:spPr bwMode="auto">
            <a:xfrm>
              <a:off x="2895333" y="18194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4" name="Oval 33"/>
            <p:cNvSpPr/>
            <p:nvPr/>
          </p:nvSpPr>
          <p:spPr bwMode="auto">
            <a:xfrm>
              <a:off x="2993273"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5" name="Oval 34"/>
            <p:cNvSpPr/>
            <p:nvPr/>
          </p:nvSpPr>
          <p:spPr bwMode="auto">
            <a:xfrm>
              <a:off x="2135714"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6" name="Oval 35"/>
            <p:cNvSpPr/>
            <p:nvPr/>
          </p:nvSpPr>
          <p:spPr bwMode="auto">
            <a:xfrm>
              <a:off x="2230964" y="172418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7" name="Oval 36"/>
            <p:cNvSpPr/>
            <p:nvPr/>
          </p:nvSpPr>
          <p:spPr bwMode="auto">
            <a:xfrm>
              <a:off x="2326214" y="172418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8" name="Oval 37"/>
            <p:cNvSpPr/>
            <p:nvPr/>
          </p:nvSpPr>
          <p:spPr bwMode="auto">
            <a:xfrm>
              <a:off x="2421773"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39" name="Oval 38"/>
            <p:cNvSpPr/>
            <p:nvPr/>
          </p:nvSpPr>
          <p:spPr bwMode="auto">
            <a:xfrm>
              <a:off x="2517023"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0" name="Oval 39"/>
            <p:cNvSpPr/>
            <p:nvPr/>
          </p:nvSpPr>
          <p:spPr bwMode="auto">
            <a:xfrm>
              <a:off x="2612273"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1" name="Oval 40"/>
            <p:cNvSpPr/>
            <p:nvPr/>
          </p:nvSpPr>
          <p:spPr bwMode="auto">
            <a:xfrm>
              <a:off x="2707523"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2" name="Oval 41"/>
            <p:cNvSpPr/>
            <p:nvPr/>
          </p:nvSpPr>
          <p:spPr bwMode="auto">
            <a:xfrm>
              <a:off x="2802773"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3" name="Oval 42"/>
            <p:cNvSpPr/>
            <p:nvPr/>
          </p:nvSpPr>
          <p:spPr bwMode="auto">
            <a:xfrm>
              <a:off x="2898023" y="172418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4" name="Oval 43"/>
            <p:cNvSpPr/>
            <p:nvPr/>
          </p:nvSpPr>
          <p:spPr bwMode="auto">
            <a:xfrm>
              <a:off x="2995963" y="172731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5" name="Oval 44"/>
            <p:cNvSpPr/>
            <p:nvPr/>
          </p:nvSpPr>
          <p:spPr bwMode="auto">
            <a:xfrm>
              <a:off x="2133024"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6" name="Oval 45"/>
            <p:cNvSpPr/>
            <p:nvPr/>
          </p:nvSpPr>
          <p:spPr bwMode="auto">
            <a:xfrm>
              <a:off x="2228274" y="162581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7" name="Oval 46"/>
            <p:cNvSpPr/>
            <p:nvPr/>
          </p:nvSpPr>
          <p:spPr bwMode="auto">
            <a:xfrm>
              <a:off x="2323524" y="162581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8" name="Oval 47"/>
            <p:cNvSpPr/>
            <p:nvPr/>
          </p:nvSpPr>
          <p:spPr bwMode="auto">
            <a:xfrm>
              <a:off x="2419083"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49" name="Oval 48"/>
            <p:cNvSpPr/>
            <p:nvPr/>
          </p:nvSpPr>
          <p:spPr bwMode="auto">
            <a:xfrm>
              <a:off x="2514333"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0" name="Oval 49"/>
            <p:cNvSpPr/>
            <p:nvPr/>
          </p:nvSpPr>
          <p:spPr bwMode="auto">
            <a:xfrm>
              <a:off x="2609583"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1" name="Oval 50"/>
            <p:cNvSpPr/>
            <p:nvPr/>
          </p:nvSpPr>
          <p:spPr bwMode="auto">
            <a:xfrm>
              <a:off x="2704833"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2" name="Oval 51"/>
            <p:cNvSpPr/>
            <p:nvPr/>
          </p:nvSpPr>
          <p:spPr bwMode="auto">
            <a:xfrm>
              <a:off x="2800083"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3" name="Oval 52"/>
            <p:cNvSpPr/>
            <p:nvPr/>
          </p:nvSpPr>
          <p:spPr bwMode="auto">
            <a:xfrm>
              <a:off x="2895333" y="162581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4" name="Oval 53"/>
            <p:cNvSpPr/>
            <p:nvPr/>
          </p:nvSpPr>
          <p:spPr bwMode="auto">
            <a:xfrm>
              <a:off x="2993273" y="16289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5" name="Oval 54"/>
            <p:cNvSpPr/>
            <p:nvPr/>
          </p:nvSpPr>
          <p:spPr bwMode="auto">
            <a:xfrm>
              <a:off x="2133024"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6" name="Oval 55"/>
            <p:cNvSpPr/>
            <p:nvPr/>
          </p:nvSpPr>
          <p:spPr bwMode="auto">
            <a:xfrm>
              <a:off x="2228274" y="152743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7" name="Oval 56"/>
            <p:cNvSpPr/>
            <p:nvPr/>
          </p:nvSpPr>
          <p:spPr bwMode="auto">
            <a:xfrm>
              <a:off x="2323524" y="152743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8" name="Oval 57"/>
            <p:cNvSpPr/>
            <p:nvPr/>
          </p:nvSpPr>
          <p:spPr bwMode="auto">
            <a:xfrm>
              <a:off x="2419083"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59" name="Oval 58"/>
            <p:cNvSpPr/>
            <p:nvPr/>
          </p:nvSpPr>
          <p:spPr bwMode="auto">
            <a:xfrm>
              <a:off x="2514333"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0" name="Oval 59"/>
            <p:cNvSpPr/>
            <p:nvPr/>
          </p:nvSpPr>
          <p:spPr bwMode="auto">
            <a:xfrm>
              <a:off x="2609583"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1" name="Oval 60"/>
            <p:cNvSpPr/>
            <p:nvPr/>
          </p:nvSpPr>
          <p:spPr bwMode="auto">
            <a:xfrm>
              <a:off x="2704833"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2" name="Oval 61"/>
            <p:cNvSpPr/>
            <p:nvPr/>
          </p:nvSpPr>
          <p:spPr bwMode="auto">
            <a:xfrm>
              <a:off x="2800083"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3" name="Oval 62"/>
            <p:cNvSpPr/>
            <p:nvPr/>
          </p:nvSpPr>
          <p:spPr bwMode="auto">
            <a:xfrm>
              <a:off x="2895333" y="152743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4" name="Oval 63"/>
            <p:cNvSpPr/>
            <p:nvPr/>
          </p:nvSpPr>
          <p:spPr bwMode="auto">
            <a:xfrm>
              <a:off x="2993273" y="153056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5" name="Oval 64"/>
            <p:cNvSpPr/>
            <p:nvPr/>
          </p:nvSpPr>
          <p:spPr bwMode="auto">
            <a:xfrm>
              <a:off x="2133024"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6" name="Oval 65"/>
            <p:cNvSpPr/>
            <p:nvPr/>
          </p:nvSpPr>
          <p:spPr bwMode="auto">
            <a:xfrm>
              <a:off x="2228274" y="142905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7" name="Oval 66"/>
            <p:cNvSpPr/>
            <p:nvPr/>
          </p:nvSpPr>
          <p:spPr bwMode="auto">
            <a:xfrm>
              <a:off x="2323524" y="142905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8" name="Oval 67"/>
            <p:cNvSpPr/>
            <p:nvPr/>
          </p:nvSpPr>
          <p:spPr bwMode="auto">
            <a:xfrm>
              <a:off x="2419083"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69" name="Oval 68"/>
            <p:cNvSpPr/>
            <p:nvPr/>
          </p:nvSpPr>
          <p:spPr bwMode="auto">
            <a:xfrm>
              <a:off x="2514333"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0" name="Oval 69"/>
            <p:cNvSpPr/>
            <p:nvPr/>
          </p:nvSpPr>
          <p:spPr bwMode="auto">
            <a:xfrm>
              <a:off x="2609583"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1" name="Oval 70"/>
            <p:cNvSpPr/>
            <p:nvPr/>
          </p:nvSpPr>
          <p:spPr bwMode="auto">
            <a:xfrm>
              <a:off x="2704833"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2" name="Oval 71"/>
            <p:cNvSpPr/>
            <p:nvPr/>
          </p:nvSpPr>
          <p:spPr bwMode="auto">
            <a:xfrm>
              <a:off x="2800083"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3" name="Oval 72"/>
            <p:cNvSpPr/>
            <p:nvPr/>
          </p:nvSpPr>
          <p:spPr bwMode="auto">
            <a:xfrm>
              <a:off x="2895333" y="142905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4" name="Oval 73"/>
            <p:cNvSpPr/>
            <p:nvPr/>
          </p:nvSpPr>
          <p:spPr bwMode="auto">
            <a:xfrm>
              <a:off x="2993273" y="14321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5" name="Oval 74"/>
            <p:cNvSpPr/>
            <p:nvPr/>
          </p:nvSpPr>
          <p:spPr bwMode="auto">
            <a:xfrm>
              <a:off x="2140785"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6" name="Oval 75"/>
            <p:cNvSpPr/>
            <p:nvPr/>
          </p:nvSpPr>
          <p:spPr bwMode="auto">
            <a:xfrm>
              <a:off x="2236035" y="133335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7" name="Oval 76"/>
            <p:cNvSpPr/>
            <p:nvPr/>
          </p:nvSpPr>
          <p:spPr bwMode="auto">
            <a:xfrm>
              <a:off x="2331285" y="133335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8" name="Oval 77"/>
            <p:cNvSpPr/>
            <p:nvPr/>
          </p:nvSpPr>
          <p:spPr bwMode="auto">
            <a:xfrm>
              <a:off x="2426844"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79" name="Oval 78"/>
            <p:cNvSpPr/>
            <p:nvPr/>
          </p:nvSpPr>
          <p:spPr bwMode="auto">
            <a:xfrm>
              <a:off x="2522094"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0" name="Oval 79"/>
            <p:cNvSpPr/>
            <p:nvPr/>
          </p:nvSpPr>
          <p:spPr bwMode="auto">
            <a:xfrm>
              <a:off x="2617344"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1" name="Oval 80"/>
            <p:cNvSpPr/>
            <p:nvPr/>
          </p:nvSpPr>
          <p:spPr bwMode="auto">
            <a:xfrm>
              <a:off x="2712594"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2" name="Oval 81"/>
            <p:cNvSpPr/>
            <p:nvPr/>
          </p:nvSpPr>
          <p:spPr bwMode="auto">
            <a:xfrm>
              <a:off x="2807844"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3" name="Oval 82"/>
            <p:cNvSpPr/>
            <p:nvPr/>
          </p:nvSpPr>
          <p:spPr bwMode="auto">
            <a:xfrm>
              <a:off x="2903094" y="133335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4" name="Oval 83"/>
            <p:cNvSpPr/>
            <p:nvPr/>
          </p:nvSpPr>
          <p:spPr bwMode="auto">
            <a:xfrm>
              <a:off x="3001034" y="133648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5" name="Oval 84"/>
            <p:cNvSpPr/>
            <p:nvPr/>
          </p:nvSpPr>
          <p:spPr bwMode="auto">
            <a:xfrm>
              <a:off x="2131260"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6" name="Oval 85"/>
            <p:cNvSpPr/>
            <p:nvPr/>
          </p:nvSpPr>
          <p:spPr bwMode="auto">
            <a:xfrm>
              <a:off x="2226510" y="123765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7" name="Oval 86"/>
            <p:cNvSpPr/>
            <p:nvPr/>
          </p:nvSpPr>
          <p:spPr bwMode="auto">
            <a:xfrm>
              <a:off x="2321760" y="123765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8" name="Oval 87"/>
            <p:cNvSpPr/>
            <p:nvPr/>
          </p:nvSpPr>
          <p:spPr bwMode="auto">
            <a:xfrm>
              <a:off x="2417319"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89" name="Oval 88"/>
            <p:cNvSpPr/>
            <p:nvPr/>
          </p:nvSpPr>
          <p:spPr bwMode="auto">
            <a:xfrm>
              <a:off x="2512569"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0" name="Oval 89"/>
            <p:cNvSpPr/>
            <p:nvPr/>
          </p:nvSpPr>
          <p:spPr bwMode="auto">
            <a:xfrm>
              <a:off x="2607819"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1" name="Oval 90"/>
            <p:cNvSpPr/>
            <p:nvPr/>
          </p:nvSpPr>
          <p:spPr bwMode="auto">
            <a:xfrm>
              <a:off x="2703069"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2" name="Oval 91"/>
            <p:cNvSpPr/>
            <p:nvPr/>
          </p:nvSpPr>
          <p:spPr bwMode="auto">
            <a:xfrm>
              <a:off x="2798319"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3" name="Oval 92"/>
            <p:cNvSpPr/>
            <p:nvPr/>
          </p:nvSpPr>
          <p:spPr bwMode="auto">
            <a:xfrm>
              <a:off x="2893569" y="123765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4" name="Oval 93"/>
            <p:cNvSpPr/>
            <p:nvPr/>
          </p:nvSpPr>
          <p:spPr bwMode="auto">
            <a:xfrm>
              <a:off x="2991509" y="12407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5" name="Oval 94"/>
            <p:cNvSpPr/>
            <p:nvPr/>
          </p:nvSpPr>
          <p:spPr bwMode="auto">
            <a:xfrm>
              <a:off x="2133024"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6" name="Oval 95"/>
            <p:cNvSpPr/>
            <p:nvPr/>
          </p:nvSpPr>
          <p:spPr bwMode="auto">
            <a:xfrm>
              <a:off x="2228274" y="114240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7" name="Oval 96"/>
            <p:cNvSpPr/>
            <p:nvPr/>
          </p:nvSpPr>
          <p:spPr bwMode="auto">
            <a:xfrm>
              <a:off x="2323524" y="114240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8" name="Oval 97"/>
            <p:cNvSpPr/>
            <p:nvPr/>
          </p:nvSpPr>
          <p:spPr bwMode="auto">
            <a:xfrm>
              <a:off x="2419083"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99" name="Oval 98"/>
            <p:cNvSpPr/>
            <p:nvPr/>
          </p:nvSpPr>
          <p:spPr bwMode="auto">
            <a:xfrm>
              <a:off x="2514333"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0" name="Oval 99"/>
            <p:cNvSpPr/>
            <p:nvPr/>
          </p:nvSpPr>
          <p:spPr bwMode="auto">
            <a:xfrm>
              <a:off x="2609583"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1" name="Oval 100"/>
            <p:cNvSpPr/>
            <p:nvPr/>
          </p:nvSpPr>
          <p:spPr bwMode="auto">
            <a:xfrm>
              <a:off x="2704833"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2" name="Oval 101"/>
            <p:cNvSpPr/>
            <p:nvPr/>
          </p:nvSpPr>
          <p:spPr bwMode="auto">
            <a:xfrm>
              <a:off x="2800083"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3" name="Oval 102"/>
            <p:cNvSpPr/>
            <p:nvPr/>
          </p:nvSpPr>
          <p:spPr bwMode="auto">
            <a:xfrm>
              <a:off x="2895333" y="114240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4" name="Oval 103"/>
            <p:cNvSpPr/>
            <p:nvPr/>
          </p:nvSpPr>
          <p:spPr bwMode="auto">
            <a:xfrm>
              <a:off x="2993273"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5" name="Oval 104"/>
            <p:cNvSpPr/>
            <p:nvPr/>
          </p:nvSpPr>
          <p:spPr bwMode="auto">
            <a:xfrm>
              <a:off x="2140785"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6" name="Oval 105"/>
            <p:cNvSpPr/>
            <p:nvPr/>
          </p:nvSpPr>
          <p:spPr bwMode="auto">
            <a:xfrm>
              <a:off x="2236035" y="106026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7" name="Oval 106"/>
            <p:cNvSpPr/>
            <p:nvPr/>
          </p:nvSpPr>
          <p:spPr bwMode="auto">
            <a:xfrm>
              <a:off x="2331285" y="106026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8" name="Oval 107"/>
            <p:cNvSpPr/>
            <p:nvPr/>
          </p:nvSpPr>
          <p:spPr bwMode="auto">
            <a:xfrm>
              <a:off x="2426844"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09" name="Oval 108"/>
            <p:cNvSpPr/>
            <p:nvPr/>
          </p:nvSpPr>
          <p:spPr bwMode="auto">
            <a:xfrm>
              <a:off x="2522094"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0" name="Oval 109"/>
            <p:cNvSpPr/>
            <p:nvPr/>
          </p:nvSpPr>
          <p:spPr bwMode="auto">
            <a:xfrm>
              <a:off x="2617344"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1" name="Oval 110"/>
            <p:cNvSpPr/>
            <p:nvPr/>
          </p:nvSpPr>
          <p:spPr bwMode="auto">
            <a:xfrm>
              <a:off x="2712594"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2" name="Oval 111"/>
            <p:cNvSpPr/>
            <p:nvPr/>
          </p:nvSpPr>
          <p:spPr bwMode="auto">
            <a:xfrm>
              <a:off x="2807844"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3" name="Oval 112"/>
            <p:cNvSpPr/>
            <p:nvPr/>
          </p:nvSpPr>
          <p:spPr bwMode="auto">
            <a:xfrm>
              <a:off x="2903094" y="106026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4" name="Oval 113"/>
            <p:cNvSpPr/>
            <p:nvPr/>
          </p:nvSpPr>
          <p:spPr bwMode="auto">
            <a:xfrm>
              <a:off x="3001034"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grpSp>
        <p:nvGrpSpPr>
          <p:cNvPr id="3" name="Group 2"/>
          <p:cNvGrpSpPr/>
          <p:nvPr/>
        </p:nvGrpSpPr>
        <p:grpSpPr>
          <a:xfrm>
            <a:off x="7074903" y="2590800"/>
            <a:ext cx="1834622" cy="2385135"/>
            <a:chOff x="7074903" y="1676400"/>
            <a:chExt cx="1834622" cy="2385135"/>
          </a:xfrm>
        </p:grpSpPr>
        <p:sp>
          <p:nvSpPr>
            <p:cNvPr id="122" name="Oval 121"/>
            <p:cNvSpPr/>
            <p:nvPr/>
          </p:nvSpPr>
          <p:spPr bwMode="auto">
            <a:xfrm>
              <a:off x="8171598" y="3816705"/>
              <a:ext cx="178710" cy="238125"/>
            </a:xfrm>
            <a:prstGeom prst="ellipse">
              <a:avLst/>
            </a:prstGeom>
            <a:solidFill>
              <a:schemeClr val="accent1"/>
            </a:solidFill>
            <a:ln>
              <a:noFill/>
            </a:ln>
            <a:effectLst/>
          </p:spPr>
          <p:txBody>
            <a:bodyPr vert="horz" wrap="square" lIns="576027" tIns="96007" rIns="576027" bIns="96007"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5" name="Oval 124"/>
            <p:cNvSpPr/>
            <p:nvPr/>
          </p:nvSpPr>
          <p:spPr bwMode="auto">
            <a:xfrm>
              <a:off x="8350308" y="3823410"/>
              <a:ext cx="178710" cy="238125"/>
            </a:xfrm>
            <a:prstGeom prst="ellipse">
              <a:avLst/>
            </a:prstGeom>
            <a:solidFill>
              <a:schemeClr val="accent1"/>
            </a:solidFill>
            <a:ln>
              <a:noFill/>
            </a:ln>
            <a:effectLst/>
          </p:spPr>
          <p:txBody>
            <a:bodyPr vert="horz" wrap="square" lIns="576027" tIns="96007" rIns="576027" bIns="96007"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8" name="Oval 127"/>
            <p:cNvSpPr/>
            <p:nvPr/>
          </p:nvSpPr>
          <p:spPr bwMode="auto">
            <a:xfrm>
              <a:off x="8677202" y="3810000"/>
              <a:ext cx="178710" cy="238125"/>
            </a:xfrm>
            <a:prstGeom prst="ellipse">
              <a:avLst/>
            </a:prstGeom>
            <a:solidFill>
              <a:schemeClr val="accent1"/>
            </a:solidFill>
            <a:ln>
              <a:noFill/>
            </a:ln>
            <a:effectLst/>
          </p:spPr>
          <p:txBody>
            <a:bodyPr vert="horz" wrap="square" lIns="576027" tIns="96007" rIns="576027" bIns="96007"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5" name="Group 4"/>
            <p:cNvGrpSpPr/>
            <p:nvPr/>
          </p:nvGrpSpPr>
          <p:grpSpPr>
            <a:xfrm>
              <a:off x="7074903" y="1676400"/>
              <a:ext cx="1834622" cy="2375845"/>
              <a:chOff x="3770825" y="1062730"/>
              <a:chExt cx="977828" cy="950338"/>
            </a:xfrm>
          </p:grpSpPr>
          <p:sp>
            <p:nvSpPr>
              <p:cNvPr id="11" name="Rectangle 10"/>
              <p:cNvSpPr/>
              <p:nvPr/>
            </p:nvSpPr>
            <p:spPr bwMode="auto">
              <a:xfrm>
                <a:off x="3770825" y="1062730"/>
                <a:ext cx="970451" cy="950338"/>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5" name="Oval 114"/>
              <p:cNvSpPr/>
              <p:nvPr/>
            </p:nvSpPr>
            <p:spPr bwMode="auto">
              <a:xfrm>
                <a:off x="3770825" y="191022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6" name="Oval 115"/>
              <p:cNvSpPr/>
              <p:nvPr/>
            </p:nvSpPr>
            <p:spPr bwMode="auto">
              <a:xfrm>
                <a:off x="3818450" y="182837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7" name="Oval 116"/>
              <p:cNvSpPr/>
              <p:nvPr/>
            </p:nvSpPr>
            <p:spPr bwMode="auto">
              <a:xfrm>
                <a:off x="3866075" y="191022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8" name="Oval 117"/>
              <p:cNvSpPr/>
              <p:nvPr/>
            </p:nvSpPr>
            <p:spPr bwMode="auto">
              <a:xfrm>
                <a:off x="3961325" y="186706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19" name="Oval 118"/>
              <p:cNvSpPr/>
              <p:nvPr/>
            </p:nvSpPr>
            <p:spPr bwMode="auto">
              <a:xfrm>
                <a:off x="4056575" y="191022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0" name="Oval 119"/>
              <p:cNvSpPr/>
              <p:nvPr/>
            </p:nvSpPr>
            <p:spPr bwMode="auto">
              <a:xfrm>
                <a:off x="4109889" y="182837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1" name="Oval 120"/>
              <p:cNvSpPr/>
              <p:nvPr/>
            </p:nvSpPr>
            <p:spPr bwMode="auto">
              <a:xfrm>
                <a:off x="4192704" y="191468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3" name="Oval 122"/>
              <p:cNvSpPr/>
              <p:nvPr/>
            </p:nvSpPr>
            <p:spPr bwMode="auto">
              <a:xfrm>
                <a:off x="4260098" y="185382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4" name="Oval 123"/>
              <p:cNvSpPr/>
              <p:nvPr/>
            </p:nvSpPr>
            <p:spPr bwMode="auto">
              <a:xfrm>
                <a:off x="4358656" y="183106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6" name="Oval 125"/>
              <p:cNvSpPr/>
              <p:nvPr/>
            </p:nvSpPr>
            <p:spPr bwMode="auto">
              <a:xfrm>
                <a:off x="4469120" y="18225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7" name="Oval 126"/>
              <p:cNvSpPr/>
              <p:nvPr/>
            </p:nvSpPr>
            <p:spPr bwMode="auto">
              <a:xfrm>
                <a:off x="4529578" y="187868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29" name="Oval 128"/>
              <p:cNvSpPr/>
              <p:nvPr/>
            </p:nvSpPr>
            <p:spPr bwMode="auto">
              <a:xfrm>
                <a:off x="4646026" y="181497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0" name="Oval 129"/>
              <p:cNvSpPr/>
              <p:nvPr/>
            </p:nvSpPr>
            <p:spPr bwMode="auto">
              <a:xfrm>
                <a:off x="4558153" y="178075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1" name="Oval 130"/>
              <p:cNvSpPr/>
              <p:nvPr/>
            </p:nvSpPr>
            <p:spPr bwMode="auto">
              <a:xfrm>
                <a:off x="4012258" y="178343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2" name="Oval 131"/>
              <p:cNvSpPr/>
              <p:nvPr/>
            </p:nvSpPr>
            <p:spPr bwMode="auto">
              <a:xfrm>
                <a:off x="3913700" y="178849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3" name="Oval 132"/>
              <p:cNvSpPr/>
              <p:nvPr/>
            </p:nvSpPr>
            <p:spPr bwMode="auto">
              <a:xfrm>
                <a:off x="3770825" y="174057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4" name="Oval 133"/>
              <p:cNvSpPr/>
              <p:nvPr/>
            </p:nvSpPr>
            <p:spPr bwMode="auto">
              <a:xfrm>
                <a:off x="3866075" y="171944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5" name="Oval 134"/>
              <p:cNvSpPr/>
              <p:nvPr/>
            </p:nvSpPr>
            <p:spPr bwMode="auto">
              <a:xfrm>
                <a:off x="3967941" y="16884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6" name="Oval 135"/>
              <p:cNvSpPr/>
              <p:nvPr/>
            </p:nvSpPr>
            <p:spPr bwMode="auto">
              <a:xfrm>
                <a:off x="4104200" y="174087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7" name="Oval 136"/>
              <p:cNvSpPr/>
              <p:nvPr/>
            </p:nvSpPr>
            <p:spPr bwMode="auto">
              <a:xfrm>
                <a:off x="4205139" y="178343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8" name="Oval 137"/>
              <p:cNvSpPr/>
              <p:nvPr/>
            </p:nvSpPr>
            <p:spPr bwMode="auto">
              <a:xfrm>
                <a:off x="4183708" y="168550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9" name="Oval 138"/>
              <p:cNvSpPr/>
              <p:nvPr/>
            </p:nvSpPr>
            <p:spPr bwMode="auto">
              <a:xfrm>
                <a:off x="4307723" y="176706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0" name="Oval 139"/>
              <p:cNvSpPr/>
              <p:nvPr/>
            </p:nvSpPr>
            <p:spPr bwMode="auto">
              <a:xfrm>
                <a:off x="4270549" y="168848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1" name="Oval 140"/>
              <p:cNvSpPr/>
              <p:nvPr/>
            </p:nvSpPr>
            <p:spPr bwMode="auto">
              <a:xfrm>
                <a:off x="4396756" y="174117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2" name="Oval 141"/>
              <p:cNvSpPr/>
              <p:nvPr/>
            </p:nvSpPr>
            <p:spPr bwMode="auto">
              <a:xfrm>
                <a:off x="4481953" y="171498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3" name="Oval 142"/>
              <p:cNvSpPr/>
              <p:nvPr/>
            </p:nvSpPr>
            <p:spPr bwMode="auto">
              <a:xfrm>
                <a:off x="4653403" y="166808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4" name="Oval 143"/>
              <p:cNvSpPr/>
              <p:nvPr/>
            </p:nvSpPr>
            <p:spPr bwMode="auto">
              <a:xfrm>
                <a:off x="4567678" y="168550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5" name="Oval 144"/>
              <p:cNvSpPr/>
              <p:nvPr/>
            </p:nvSpPr>
            <p:spPr bwMode="auto">
              <a:xfrm>
                <a:off x="4059883" y="166735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6" name="Oval 145"/>
              <p:cNvSpPr/>
              <p:nvPr/>
            </p:nvSpPr>
            <p:spPr bwMode="auto">
              <a:xfrm>
                <a:off x="3793373" y="164592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7" name="Oval 146"/>
              <p:cNvSpPr/>
              <p:nvPr/>
            </p:nvSpPr>
            <p:spPr bwMode="auto">
              <a:xfrm>
                <a:off x="3888623" y="161973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8" name="Oval 147"/>
              <p:cNvSpPr/>
              <p:nvPr/>
            </p:nvSpPr>
            <p:spPr bwMode="auto">
              <a:xfrm>
                <a:off x="3912245" y="153410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9" name="Oval 148"/>
              <p:cNvSpPr/>
              <p:nvPr/>
            </p:nvSpPr>
            <p:spPr bwMode="auto">
              <a:xfrm>
                <a:off x="4047449" y="158440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0" name="Oval 149"/>
              <p:cNvSpPr/>
              <p:nvPr/>
            </p:nvSpPr>
            <p:spPr bwMode="auto">
              <a:xfrm>
                <a:off x="3998369" y="151763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1" name="Oval 150"/>
              <p:cNvSpPr/>
              <p:nvPr/>
            </p:nvSpPr>
            <p:spPr bwMode="auto">
              <a:xfrm>
                <a:off x="4136083" y="160336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2" name="Oval 151"/>
              <p:cNvSpPr/>
              <p:nvPr/>
            </p:nvSpPr>
            <p:spPr bwMode="auto">
              <a:xfrm>
                <a:off x="4235757" y="160336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3" name="Oval 152"/>
              <p:cNvSpPr/>
              <p:nvPr/>
            </p:nvSpPr>
            <p:spPr bwMode="auto">
              <a:xfrm>
                <a:off x="3816995" y="155067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4" name="Oval 153"/>
              <p:cNvSpPr/>
              <p:nvPr/>
            </p:nvSpPr>
            <p:spPr bwMode="auto">
              <a:xfrm>
                <a:off x="4357201" y="166735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5" name="Oval 154"/>
              <p:cNvSpPr/>
              <p:nvPr/>
            </p:nvSpPr>
            <p:spPr bwMode="auto">
              <a:xfrm>
                <a:off x="4321482" y="157283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6" name="Oval 155"/>
              <p:cNvSpPr/>
              <p:nvPr/>
            </p:nvSpPr>
            <p:spPr bwMode="auto">
              <a:xfrm>
                <a:off x="4450598" y="163787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7" name="Oval 156"/>
              <p:cNvSpPr/>
              <p:nvPr/>
            </p:nvSpPr>
            <p:spPr bwMode="auto">
              <a:xfrm>
                <a:off x="4642190" y="157505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8" name="Oval 157"/>
              <p:cNvSpPr/>
              <p:nvPr/>
            </p:nvSpPr>
            <p:spPr bwMode="auto">
              <a:xfrm>
                <a:off x="4545848" y="157505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59" name="Oval 158"/>
              <p:cNvSpPr/>
              <p:nvPr/>
            </p:nvSpPr>
            <p:spPr bwMode="auto">
              <a:xfrm>
                <a:off x="4416732" y="154293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0" name="Oval 159"/>
              <p:cNvSpPr/>
              <p:nvPr/>
            </p:nvSpPr>
            <p:spPr bwMode="auto">
              <a:xfrm>
                <a:off x="4109889" y="150688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1" name="Oval 160"/>
              <p:cNvSpPr/>
              <p:nvPr/>
            </p:nvSpPr>
            <p:spPr bwMode="auto">
              <a:xfrm>
                <a:off x="4203155" y="151763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2" name="Oval 161"/>
              <p:cNvSpPr/>
              <p:nvPr/>
            </p:nvSpPr>
            <p:spPr bwMode="auto">
              <a:xfrm>
                <a:off x="4298405" y="149154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3" name="Oval 162"/>
              <p:cNvSpPr/>
              <p:nvPr/>
            </p:nvSpPr>
            <p:spPr bwMode="auto">
              <a:xfrm>
                <a:off x="4498223" y="149530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4" name="Oval 163"/>
              <p:cNvSpPr/>
              <p:nvPr/>
            </p:nvSpPr>
            <p:spPr bwMode="auto">
              <a:xfrm>
                <a:off x="4593473" y="149527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5" name="Oval 164"/>
              <p:cNvSpPr/>
              <p:nvPr/>
            </p:nvSpPr>
            <p:spPr bwMode="auto">
              <a:xfrm>
                <a:off x="4378104" y="145271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6" name="Oval 165"/>
              <p:cNvSpPr/>
              <p:nvPr/>
            </p:nvSpPr>
            <p:spPr bwMode="auto">
              <a:xfrm>
                <a:off x="3770825" y="145542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7" name="Oval 166"/>
              <p:cNvSpPr/>
              <p:nvPr/>
            </p:nvSpPr>
            <p:spPr bwMode="auto">
              <a:xfrm>
                <a:off x="3864620" y="147001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8" name="Oval 167"/>
              <p:cNvSpPr/>
              <p:nvPr/>
            </p:nvSpPr>
            <p:spPr bwMode="auto">
              <a:xfrm>
                <a:off x="3939556" y="141015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69" name="Oval 168"/>
              <p:cNvSpPr/>
              <p:nvPr/>
            </p:nvSpPr>
            <p:spPr bwMode="auto">
              <a:xfrm>
                <a:off x="4034806" y="143885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0" name="Oval 169"/>
              <p:cNvSpPr/>
              <p:nvPr/>
            </p:nvSpPr>
            <p:spPr bwMode="auto">
              <a:xfrm>
                <a:off x="3770825" y="136315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1" name="Oval 170"/>
              <p:cNvSpPr/>
              <p:nvPr/>
            </p:nvSpPr>
            <p:spPr bwMode="auto">
              <a:xfrm>
                <a:off x="4164848" y="142238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2" name="Oval 171"/>
              <p:cNvSpPr/>
              <p:nvPr/>
            </p:nvSpPr>
            <p:spPr bwMode="auto">
              <a:xfrm>
                <a:off x="4084622" y="1358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3" name="Oval 172"/>
              <p:cNvSpPr/>
              <p:nvPr/>
            </p:nvSpPr>
            <p:spPr bwMode="auto">
              <a:xfrm>
                <a:off x="4175299" y="132982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4" name="Oval 173"/>
              <p:cNvSpPr/>
              <p:nvPr/>
            </p:nvSpPr>
            <p:spPr bwMode="auto">
              <a:xfrm>
                <a:off x="4260098" y="141700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5" name="Oval 174"/>
              <p:cNvSpPr/>
              <p:nvPr/>
            </p:nvSpPr>
            <p:spPr bwMode="auto">
              <a:xfrm>
                <a:off x="4464357" y="139586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6" name="Oval 175"/>
              <p:cNvSpPr/>
              <p:nvPr/>
            </p:nvSpPr>
            <p:spPr bwMode="auto">
              <a:xfrm>
                <a:off x="4642190" y="142057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7" name="Oval 176"/>
              <p:cNvSpPr/>
              <p:nvPr/>
            </p:nvSpPr>
            <p:spPr bwMode="auto">
              <a:xfrm>
                <a:off x="4558153" y="139629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8" name="Oval 177"/>
              <p:cNvSpPr/>
              <p:nvPr/>
            </p:nvSpPr>
            <p:spPr bwMode="auto">
              <a:xfrm>
                <a:off x="4639643" y="132844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79" name="Oval 178"/>
              <p:cNvSpPr/>
              <p:nvPr/>
            </p:nvSpPr>
            <p:spPr bwMode="auto">
              <a:xfrm>
                <a:off x="4528651" y="131553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0" name="Oval 179"/>
              <p:cNvSpPr/>
              <p:nvPr/>
            </p:nvSpPr>
            <p:spPr bwMode="auto">
              <a:xfrm>
                <a:off x="4336696" y="135896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1" name="Oval 180"/>
              <p:cNvSpPr/>
              <p:nvPr/>
            </p:nvSpPr>
            <p:spPr bwMode="auto">
              <a:xfrm>
                <a:off x="4425729" y="129419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2" name="Oval 181"/>
              <p:cNvSpPr/>
              <p:nvPr/>
            </p:nvSpPr>
            <p:spPr bwMode="auto">
              <a:xfrm>
                <a:off x="3866075" y="134688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3" name="Oval 182"/>
              <p:cNvSpPr/>
              <p:nvPr/>
            </p:nvSpPr>
            <p:spPr bwMode="auto">
              <a:xfrm>
                <a:off x="3996706" y="133485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4" name="Oval 183"/>
              <p:cNvSpPr/>
              <p:nvPr/>
            </p:nvSpPr>
            <p:spPr bwMode="auto">
              <a:xfrm>
                <a:off x="3799062" y="1273820"/>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5" name="Oval 184"/>
              <p:cNvSpPr/>
              <p:nvPr/>
            </p:nvSpPr>
            <p:spPr bwMode="auto">
              <a:xfrm>
                <a:off x="3920316" y="126697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6" name="Oval 185"/>
              <p:cNvSpPr/>
              <p:nvPr/>
            </p:nvSpPr>
            <p:spPr bwMode="auto">
              <a:xfrm>
                <a:off x="4073832" y="126371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7" name="Oval 186"/>
              <p:cNvSpPr/>
              <p:nvPr/>
            </p:nvSpPr>
            <p:spPr bwMode="auto">
              <a:xfrm>
                <a:off x="4270549" y="129504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8" name="Oval 187"/>
              <p:cNvSpPr/>
              <p:nvPr/>
            </p:nvSpPr>
            <p:spPr bwMode="auto">
              <a:xfrm>
                <a:off x="4343840" y="1231116"/>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89" name="Oval 188"/>
              <p:cNvSpPr/>
              <p:nvPr/>
            </p:nvSpPr>
            <p:spPr bwMode="auto">
              <a:xfrm>
                <a:off x="4591490" y="124466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0" name="Oval 189"/>
              <p:cNvSpPr/>
              <p:nvPr/>
            </p:nvSpPr>
            <p:spPr bwMode="auto">
              <a:xfrm>
                <a:off x="4492006" y="1219352"/>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1" name="Oval 190"/>
              <p:cNvSpPr/>
              <p:nvPr/>
            </p:nvSpPr>
            <p:spPr bwMode="auto">
              <a:xfrm>
                <a:off x="3996706" y="121220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2" name="Oval 191"/>
              <p:cNvSpPr/>
              <p:nvPr/>
            </p:nvSpPr>
            <p:spPr bwMode="auto">
              <a:xfrm>
                <a:off x="3857139" y="119703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3" name="Oval 192"/>
              <p:cNvSpPr/>
              <p:nvPr/>
            </p:nvSpPr>
            <p:spPr bwMode="auto">
              <a:xfrm>
                <a:off x="3770825" y="117037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4" name="Oval 193"/>
              <p:cNvSpPr/>
              <p:nvPr/>
            </p:nvSpPr>
            <p:spPr bwMode="auto">
              <a:xfrm>
                <a:off x="4173655" y="124466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5" name="Oval 194"/>
              <p:cNvSpPr/>
              <p:nvPr/>
            </p:nvSpPr>
            <p:spPr bwMode="auto">
              <a:xfrm>
                <a:off x="4256050" y="118543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6" name="Oval 195"/>
              <p:cNvSpPr/>
              <p:nvPr/>
            </p:nvSpPr>
            <p:spPr bwMode="auto">
              <a:xfrm>
                <a:off x="3933149"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7" name="Oval 196"/>
              <p:cNvSpPr/>
              <p:nvPr/>
            </p:nvSpPr>
            <p:spPr bwMode="auto">
              <a:xfrm>
                <a:off x="4106053" y="1170378"/>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8" name="Oval 197"/>
              <p:cNvSpPr/>
              <p:nvPr/>
            </p:nvSpPr>
            <p:spPr bwMode="auto">
              <a:xfrm>
                <a:off x="4026944" y="1101789"/>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99" name="Oval 198"/>
              <p:cNvSpPr/>
              <p:nvPr/>
            </p:nvSpPr>
            <p:spPr bwMode="auto">
              <a:xfrm>
                <a:off x="3837899" y="109732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0" name="Oval 199"/>
              <p:cNvSpPr/>
              <p:nvPr/>
            </p:nvSpPr>
            <p:spPr bwMode="auto">
              <a:xfrm>
                <a:off x="4188132" y="1107891"/>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1" name="Oval 200"/>
              <p:cNvSpPr/>
              <p:nvPr/>
            </p:nvSpPr>
            <p:spPr bwMode="auto">
              <a:xfrm>
                <a:off x="4416732" y="116846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2" name="Oval 201"/>
              <p:cNvSpPr/>
              <p:nvPr/>
            </p:nvSpPr>
            <p:spPr bwMode="auto">
              <a:xfrm>
                <a:off x="4265597" y="109478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3" name="Oval 202"/>
              <p:cNvSpPr/>
              <p:nvPr/>
            </p:nvSpPr>
            <p:spPr bwMode="auto">
              <a:xfrm>
                <a:off x="4351300" y="109732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4" name="Oval 203"/>
              <p:cNvSpPr/>
              <p:nvPr/>
            </p:nvSpPr>
            <p:spPr bwMode="auto">
              <a:xfrm>
                <a:off x="4637427" y="1168464"/>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5" name="Oval 204"/>
              <p:cNvSpPr/>
              <p:nvPr/>
            </p:nvSpPr>
            <p:spPr bwMode="auto">
              <a:xfrm>
                <a:off x="4545848" y="1145537"/>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6" name="Oval 205"/>
              <p:cNvSpPr/>
              <p:nvPr/>
            </p:nvSpPr>
            <p:spPr bwMode="auto">
              <a:xfrm>
                <a:off x="4460521" y="1097033"/>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7" name="Oval 206"/>
              <p:cNvSpPr/>
              <p:nvPr/>
            </p:nvSpPr>
            <p:spPr bwMode="auto">
              <a:xfrm>
                <a:off x="4605778" y="1063395"/>
                <a:ext cx="95250" cy="95250"/>
              </a:xfrm>
              <a:prstGeom prst="ellipse">
                <a:avLst/>
              </a:prstGeom>
              <a:solidFill>
                <a:schemeClr val="accent1"/>
              </a:solidFill>
              <a:ln>
                <a:noFill/>
              </a:ln>
              <a:effectLst/>
            </p:spPr>
            <p:txBody>
              <a:bodyPr vert="horz" wrap="square" lIns="274320" tIns="45720" rIns="274320" bIns="45720"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grpSp>
      <p:sp>
        <p:nvSpPr>
          <p:cNvPr id="208" name="Right Arrow 207"/>
          <p:cNvSpPr/>
          <p:nvPr/>
        </p:nvSpPr>
        <p:spPr bwMode="auto">
          <a:xfrm>
            <a:off x="6275746" y="3063859"/>
            <a:ext cx="771343" cy="559593"/>
          </a:xfrm>
          <a:prstGeom prst="rightArrow">
            <a:avLst/>
          </a:prstGeom>
          <a:solidFill>
            <a:schemeClr val="accent5"/>
          </a:solidFill>
          <a:ln>
            <a:noFill/>
          </a:ln>
          <a:effectLst/>
        </p:spPr>
        <p:txBody>
          <a:bodyPr vert="horz" wrap="square" lIns="576027" tIns="96007" rIns="576027" bIns="96007"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09" name="Right Arrow 208"/>
          <p:cNvSpPr/>
          <p:nvPr/>
        </p:nvSpPr>
        <p:spPr bwMode="auto">
          <a:xfrm flipH="1">
            <a:off x="6260695" y="4088607"/>
            <a:ext cx="771343" cy="559593"/>
          </a:xfrm>
          <a:prstGeom prst="rightArrow">
            <a:avLst/>
          </a:prstGeom>
          <a:solidFill>
            <a:schemeClr val="accent2"/>
          </a:solidFill>
          <a:ln>
            <a:noFill/>
          </a:ln>
          <a:effectLst/>
        </p:spPr>
        <p:txBody>
          <a:bodyPr vert="horz" wrap="square" lIns="576027" tIns="96007" rIns="576027" bIns="96007" numCol="1" rtlCol="0" anchor="t" anchorCtr="0" compatLnSpc="1">
            <a:prstTxWarp prst="textNoShape">
              <a:avLst/>
            </a:prstTxWarp>
          </a:bodyPr>
          <a:lstStyle/>
          <a:p>
            <a:pPr defTabSz="1920091"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Tree>
    <p:extLst>
      <p:ext uri="{BB962C8B-B14F-4D97-AF65-F5344CB8AC3E}">
        <p14:creationId xmlns:p14="http://schemas.microsoft.com/office/powerpoint/2010/main" val="26955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fade">
                                      <p:cBhvr>
                                        <p:cTn id="32" dur="500"/>
                                        <p:tgtEl>
                                          <p:spTgt spid="2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fade">
                                      <p:cBhvr>
                                        <p:cTn id="52"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38400" y="0"/>
            <a:ext cx="4267199" cy="762000"/>
          </a:xfrm>
          <a:solidFill>
            <a:schemeClr val="accent6">
              <a:lumMod val="20000"/>
              <a:lumOff val="80000"/>
            </a:schemeClr>
          </a:solidFill>
        </p:spPr>
        <p:txBody>
          <a:bodyPr/>
          <a:lstStyle/>
          <a:p>
            <a:pPr algn="ctr"/>
            <a:r>
              <a:rPr lang="en-US" altLang="en-US" sz="3600" dirty="0">
                <a:solidFill>
                  <a:srgbClr val="002060"/>
                </a:solidFill>
              </a:rPr>
              <a:t>Evaporation</a:t>
            </a:r>
          </a:p>
        </p:txBody>
      </p:sp>
      <p:sp>
        <p:nvSpPr>
          <p:cNvPr id="24579" name="Rectangle 3"/>
          <p:cNvSpPr>
            <a:spLocks noGrp="1" noChangeArrowheads="1"/>
          </p:cNvSpPr>
          <p:nvPr>
            <p:ph type="body" idx="1"/>
          </p:nvPr>
        </p:nvSpPr>
        <p:spPr>
          <a:xfrm>
            <a:off x="76200" y="838200"/>
            <a:ext cx="8991600" cy="1752600"/>
          </a:xfrm>
        </p:spPr>
        <p:txBody>
          <a:bodyPr/>
          <a:lstStyle/>
          <a:p>
            <a:pPr marL="0" indent="0"/>
            <a:r>
              <a:rPr lang="en-US" altLang="en-US" sz="2800" dirty="0"/>
              <a:t>The conversion of a liquid to a gas or vapor is called </a:t>
            </a:r>
            <a:r>
              <a:rPr lang="en-US" altLang="en-US" sz="2800" dirty="0">
                <a:solidFill>
                  <a:srgbClr val="00B0F0"/>
                </a:solidFill>
              </a:rPr>
              <a:t>vaporization</a:t>
            </a:r>
            <a:r>
              <a:rPr lang="en-US" altLang="en-US" sz="2800" dirty="0"/>
              <a:t>. When this conversion occurs at the </a:t>
            </a:r>
            <a:r>
              <a:rPr lang="en-US" altLang="en-US" sz="2800" u="sng" dirty="0">
                <a:solidFill>
                  <a:srgbClr val="FF0000"/>
                </a:solidFill>
              </a:rPr>
              <a:t>surface</a:t>
            </a:r>
            <a:r>
              <a:rPr lang="en-US" altLang="en-US" sz="2800" dirty="0"/>
              <a:t> of a liquid that is not boiling, the process is called </a:t>
            </a:r>
            <a:r>
              <a:rPr lang="en-US" altLang="en-US" sz="2800" dirty="0">
                <a:solidFill>
                  <a:srgbClr val="00B050"/>
                </a:solidFill>
              </a:rPr>
              <a:t>evaporation</a:t>
            </a:r>
            <a:r>
              <a:rPr lang="en-US" altLang="en-US" sz="2800" i="1" dirty="0"/>
              <a:t>.</a:t>
            </a:r>
            <a:endParaRPr lang="en-US" altLang="en-US" sz="2800" dirty="0"/>
          </a:p>
        </p:txBody>
      </p:sp>
      <p:sp>
        <p:nvSpPr>
          <p:cNvPr id="2" name="Footer Placeholder 1"/>
          <p:cNvSpPr>
            <a:spLocks noGrp="1"/>
          </p:cNvSpPr>
          <p:nvPr>
            <p:ph type="ftr" sz="quarter" idx="10"/>
          </p:nvPr>
        </p:nvSpPr>
        <p:spPr/>
        <p:txBody>
          <a:bodyPr/>
          <a:lstStyle/>
          <a:p>
            <a:r>
              <a:rPr lang="en-US" altLang="en-US"/>
              <a:t>Chapter 13 States of Matter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2743200"/>
            <a:ext cx="4410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45148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5562600"/>
            <a:ext cx="8077201" cy="954107"/>
          </a:xfrm>
          <a:prstGeom prst="rect">
            <a:avLst/>
          </a:prstGeom>
          <a:solidFill>
            <a:srgbClr val="B54C8C"/>
          </a:solidFill>
        </p:spPr>
        <p:txBody>
          <a:bodyPr wrap="square">
            <a:spAutoFit/>
          </a:bodyPr>
          <a:lstStyle/>
          <a:p>
            <a:pPr algn="ctr"/>
            <a:r>
              <a:rPr lang="en-US" altLang="en-US" sz="2800" dirty="0">
                <a:solidFill>
                  <a:srgbClr val="FFFF00"/>
                </a:solidFill>
              </a:rPr>
              <a:t>Evaporation is DIRECTLY related to surface area, temperature, wind, and moisture (humidity).</a:t>
            </a:r>
            <a:endParaRPr lang="en-US" sz="2800" dirty="0">
              <a:solidFill>
                <a:srgbClr val="FFFF00"/>
              </a:solidFill>
            </a:endParaRPr>
          </a:p>
        </p:txBody>
      </p:sp>
    </p:spTree>
    <p:extLst>
      <p:ext uri="{BB962C8B-B14F-4D97-AF65-F5344CB8AC3E}">
        <p14:creationId xmlns:p14="http://schemas.microsoft.com/office/powerpoint/2010/main" val="13459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38400" y="0"/>
            <a:ext cx="4267199" cy="762000"/>
          </a:xfrm>
        </p:spPr>
        <p:txBody>
          <a:bodyPr/>
          <a:lstStyle/>
          <a:p>
            <a:pPr algn="ctr"/>
            <a:r>
              <a:rPr lang="en-US" altLang="en-US" dirty="0">
                <a:solidFill>
                  <a:schemeClr val="accent5">
                    <a:lumMod val="50000"/>
                  </a:schemeClr>
                </a:solidFill>
              </a:rPr>
              <a:t>The Irony of Evaporation</a:t>
            </a:r>
          </a:p>
        </p:txBody>
      </p:sp>
      <p:sp>
        <p:nvSpPr>
          <p:cNvPr id="27651" name="Text Box 3"/>
          <p:cNvSpPr txBox="1">
            <a:spLocks noChangeArrowheads="1"/>
          </p:cNvSpPr>
          <p:nvPr/>
        </p:nvSpPr>
        <p:spPr bwMode="auto">
          <a:xfrm>
            <a:off x="76200" y="690141"/>
            <a:ext cx="8991600" cy="120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rgbClr val="FF0000"/>
                </a:solidFill>
              </a:rPr>
              <a:t>Evaporation is a liquid becoming a gas, meaning that heat must be absorbed by the liquid. YET, </a:t>
            </a:r>
            <a:r>
              <a:rPr lang="en-US" altLang="en-US" dirty="0">
                <a:solidFill>
                  <a:srgbClr val="002060"/>
                </a:solidFill>
              </a:rPr>
              <a:t>evaporation is a cooling process</a:t>
            </a:r>
            <a:r>
              <a:rPr lang="en-US" altLang="en-US" dirty="0">
                <a:solidFill>
                  <a:srgbClr val="FF0000"/>
                </a:solidFill>
              </a:rPr>
              <a:t>. How can this be?</a:t>
            </a:r>
          </a:p>
        </p:txBody>
      </p:sp>
      <p:sp>
        <p:nvSpPr>
          <p:cNvPr id="2" name="Footer Placeholder 1"/>
          <p:cNvSpPr>
            <a:spLocks noGrp="1"/>
          </p:cNvSpPr>
          <p:nvPr>
            <p:ph type="ftr" sz="quarter" idx="10"/>
          </p:nvPr>
        </p:nvSpPr>
        <p:spPr/>
        <p:txBody>
          <a:bodyPr/>
          <a:lstStyle/>
          <a:p>
            <a:r>
              <a:rPr lang="en-US" altLang="en-US"/>
              <a:t>Chapter 13 States of Matter</a:t>
            </a:r>
          </a:p>
        </p:txBody>
      </p:sp>
    </p:spTree>
    <p:extLst>
      <p:ext uri="{BB962C8B-B14F-4D97-AF65-F5344CB8AC3E}">
        <p14:creationId xmlns:p14="http://schemas.microsoft.com/office/powerpoint/2010/main" val="14326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38400" y="0"/>
            <a:ext cx="4267199" cy="762000"/>
          </a:xfrm>
        </p:spPr>
        <p:txBody>
          <a:bodyPr/>
          <a:lstStyle/>
          <a:p>
            <a:pPr algn="ctr"/>
            <a:r>
              <a:rPr lang="en-US" altLang="en-US" dirty="0">
                <a:solidFill>
                  <a:schemeClr val="accent5">
                    <a:lumMod val="50000"/>
                  </a:schemeClr>
                </a:solidFill>
              </a:rPr>
              <a:t>The Irony of Evaporation</a:t>
            </a:r>
          </a:p>
        </p:txBody>
      </p:sp>
      <p:sp>
        <p:nvSpPr>
          <p:cNvPr id="27651" name="Text Box 3"/>
          <p:cNvSpPr txBox="1">
            <a:spLocks noChangeArrowheads="1"/>
          </p:cNvSpPr>
          <p:nvPr/>
        </p:nvSpPr>
        <p:spPr bwMode="auto">
          <a:xfrm>
            <a:off x="76200" y="690141"/>
            <a:ext cx="8991600" cy="586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rgbClr val="FF0000"/>
                </a:solidFill>
              </a:rPr>
              <a:t>Evaporation is a liquid becoming a gas, meaning that heat must be absorbed by the liquid. YET, </a:t>
            </a:r>
            <a:r>
              <a:rPr lang="en-US" altLang="en-US" dirty="0">
                <a:solidFill>
                  <a:srgbClr val="002060"/>
                </a:solidFill>
              </a:rPr>
              <a:t>evaporation is a cooling process</a:t>
            </a:r>
            <a:r>
              <a:rPr lang="en-US" altLang="en-US" dirty="0">
                <a:solidFill>
                  <a:srgbClr val="FF0000"/>
                </a:solidFill>
              </a:rPr>
              <a:t>. How can this be?</a:t>
            </a:r>
          </a:p>
          <a:p>
            <a:pPr marL="0" indent="0">
              <a:spcBef>
                <a:spcPct val="50000"/>
              </a:spcBef>
            </a:pPr>
            <a:r>
              <a:rPr lang="en-US" altLang="en-US" dirty="0"/>
              <a:t>Let’s consider it in two ways:</a:t>
            </a:r>
          </a:p>
          <a:p>
            <a:pPr marL="457200" indent="-457200">
              <a:spcBef>
                <a:spcPts val="600"/>
              </a:spcBef>
            </a:pPr>
            <a:r>
              <a:rPr lang="en-US" altLang="en-US" dirty="0">
                <a:solidFill>
                  <a:srgbClr val="00B050"/>
                </a:solidFill>
              </a:rPr>
              <a:t>1) 	The particles that evaporate (escape) from a liquid MUST have greater KE that the particles left in the liquid.</a:t>
            </a:r>
          </a:p>
          <a:p>
            <a:pPr marL="457200" indent="-457200">
              <a:spcBef>
                <a:spcPts val="600"/>
              </a:spcBef>
            </a:pPr>
            <a:r>
              <a:rPr lang="en-US" altLang="en-US" dirty="0"/>
              <a:t>	In this case, the escaped (</a:t>
            </a:r>
            <a:r>
              <a:rPr lang="en-US" altLang="en-US" i="1" dirty="0">
                <a:latin typeface="Times New Roman" panose="02020603050405020304" pitchFamily="18" charset="0"/>
                <a:cs typeface="Times New Roman" panose="02020603050405020304" pitchFamily="18" charset="0"/>
              </a:rPr>
              <a:t>vapor or gas</a:t>
            </a:r>
            <a:r>
              <a:rPr lang="en-US" altLang="en-US" dirty="0"/>
              <a:t>) particles are taking energy (</a:t>
            </a:r>
            <a:r>
              <a:rPr lang="en-US" altLang="en-US" i="1" dirty="0">
                <a:latin typeface="Times New Roman" panose="02020603050405020304" pitchFamily="18" charset="0"/>
                <a:cs typeface="Times New Roman" panose="02020603050405020304" pitchFamily="18" charset="0"/>
              </a:rPr>
              <a:t>in the form of heat</a:t>
            </a:r>
            <a:r>
              <a:rPr lang="en-US" altLang="en-US" dirty="0"/>
              <a:t>) AWAY from the liquid, cooling it.</a:t>
            </a:r>
          </a:p>
          <a:p>
            <a:pPr marL="457200" indent="-457200">
              <a:spcBef>
                <a:spcPct val="50000"/>
              </a:spcBef>
            </a:pPr>
            <a:r>
              <a:rPr lang="en-US" altLang="en-US" dirty="0">
                <a:solidFill>
                  <a:srgbClr val="0070C0"/>
                </a:solidFill>
              </a:rPr>
              <a:t>2)	You can experience the effects of evaporation cooling you off on hot days. When you perspire, water molecules in your perspiration </a:t>
            </a:r>
            <a:r>
              <a:rPr lang="en-US" altLang="en-US" dirty="0">
                <a:solidFill>
                  <a:srgbClr val="FF0000"/>
                </a:solidFill>
              </a:rPr>
              <a:t>absorb heat from your body</a:t>
            </a:r>
            <a:r>
              <a:rPr lang="en-US" altLang="en-US" dirty="0">
                <a:solidFill>
                  <a:srgbClr val="0070C0"/>
                </a:solidFill>
              </a:rPr>
              <a:t>, gaining enough KE to evaporate from the skin’s surface (</a:t>
            </a:r>
            <a:r>
              <a:rPr lang="en-US" altLang="en-US" i="1" dirty="0">
                <a:solidFill>
                  <a:srgbClr val="0070C0"/>
                </a:solidFill>
                <a:latin typeface="Times New Roman" panose="02020603050405020304" pitchFamily="18" charset="0"/>
                <a:cs typeface="Times New Roman" panose="02020603050405020304" pitchFamily="18" charset="0"/>
              </a:rPr>
              <a:t>taking heat with it</a:t>
            </a:r>
            <a:r>
              <a:rPr lang="en-US" altLang="en-US" dirty="0">
                <a:solidFill>
                  <a:srgbClr val="0070C0"/>
                </a:solidFill>
              </a:rPr>
              <a:t>).</a:t>
            </a:r>
          </a:p>
          <a:p>
            <a:pPr marL="457200" indent="0">
              <a:spcBef>
                <a:spcPts val="600"/>
              </a:spcBef>
            </a:pPr>
            <a:r>
              <a:rPr lang="en-US" altLang="en-US" dirty="0"/>
              <a:t>The perspiration (sweat) that remains cools you further by absorbing more body heat.</a:t>
            </a:r>
          </a:p>
        </p:txBody>
      </p:sp>
      <p:sp>
        <p:nvSpPr>
          <p:cNvPr id="2" name="Footer Placeholder 1"/>
          <p:cNvSpPr>
            <a:spLocks noGrp="1"/>
          </p:cNvSpPr>
          <p:nvPr>
            <p:ph type="ftr" sz="quarter" idx="10"/>
          </p:nvPr>
        </p:nvSpPr>
        <p:spPr/>
        <p:txBody>
          <a:bodyPr/>
          <a:lstStyle/>
          <a:p>
            <a:r>
              <a:rPr lang="en-US" altLang="en-US"/>
              <a:t>Chapter 13 States of Matter</a:t>
            </a:r>
          </a:p>
        </p:txBody>
      </p:sp>
    </p:spTree>
    <p:extLst>
      <p:ext uri="{BB962C8B-B14F-4D97-AF65-F5344CB8AC3E}">
        <p14:creationId xmlns:p14="http://schemas.microsoft.com/office/powerpoint/2010/main" val="272210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fade">
                                      <p:cBhvr>
                                        <p:cTn id="27"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54149" y="0"/>
            <a:ext cx="4603851" cy="685800"/>
          </a:xfrm>
          <a:solidFill>
            <a:schemeClr val="accent6">
              <a:lumMod val="20000"/>
              <a:lumOff val="80000"/>
            </a:schemeClr>
          </a:solidFill>
        </p:spPr>
        <p:txBody>
          <a:bodyPr/>
          <a:lstStyle/>
          <a:p>
            <a:pPr algn="ctr"/>
            <a:r>
              <a:rPr lang="en-US" altLang="en-US" dirty="0">
                <a:solidFill>
                  <a:schemeClr val="tx1"/>
                </a:solidFill>
              </a:rPr>
              <a:t>Vapor Pressure</a:t>
            </a:r>
            <a:endParaRPr lang="en-US" altLang="en-US" dirty="0">
              <a:solidFill>
                <a:srgbClr val="FFFF00"/>
              </a:solidFill>
            </a:endParaRPr>
          </a:p>
        </p:txBody>
      </p:sp>
      <p:sp>
        <p:nvSpPr>
          <p:cNvPr id="6" name="Text Box 4"/>
          <p:cNvSpPr txBox="1">
            <a:spLocks noChangeArrowheads="1"/>
          </p:cNvSpPr>
          <p:nvPr/>
        </p:nvSpPr>
        <p:spPr bwMode="auto">
          <a:xfrm>
            <a:off x="1905000" y="1524000"/>
            <a:ext cx="3200400" cy="22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2800" dirty="0"/>
              <a:t>In an open system, molecules that evaporate can escape from the system.</a:t>
            </a:r>
          </a:p>
        </p:txBody>
      </p:sp>
      <p:pic>
        <p:nvPicPr>
          <p:cNvPr id="8" name="Picture 7" descr="0132525763_A425a"/>
          <p:cNvPicPr>
            <a:picLocks noChangeAspect="1" noChangeArrowheads="1"/>
          </p:cNvPicPr>
          <p:nvPr/>
        </p:nvPicPr>
        <p:blipFill>
          <a:blip r:embed="rId3">
            <a:extLst>
              <a:ext uri="{28A0092B-C50C-407E-A947-70E740481C1C}">
                <a14:useLocalDpi xmlns:a14="http://schemas.microsoft.com/office/drawing/2010/main" val="0"/>
              </a:ext>
            </a:extLst>
          </a:blip>
          <a:srcRect l="13963" r="52364"/>
          <a:stretch>
            <a:fillRect/>
          </a:stretch>
        </p:blipFill>
        <p:spPr bwMode="auto">
          <a:xfrm>
            <a:off x="5747545" y="342900"/>
            <a:ext cx="1763714" cy="39052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2A1EBA7E-5EA0-4191-BF9D-2BA948BCA453}"/>
              </a:ext>
            </a:extLst>
          </p:cNvPr>
          <p:cNvSpPr>
            <a:spLocks noGrp="1"/>
          </p:cNvSpPr>
          <p:nvPr>
            <p:ph idx="1"/>
          </p:nvPr>
        </p:nvSpPr>
        <p:spPr>
          <a:xfrm>
            <a:off x="0" y="4343400"/>
            <a:ext cx="9144000" cy="2308239"/>
          </a:xfrm>
        </p:spPr>
        <p:txBody>
          <a:bodyPr/>
          <a:lstStyle/>
          <a:p>
            <a:pPr marL="342900" indent="-342900">
              <a:buFont typeface="Arial" panose="020B0604020202020204" pitchFamily="34" charset="0"/>
              <a:buChar char="•"/>
            </a:pPr>
            <a:r>
              <a:rPr lang="en-US" sz="2400" dirty="0">
                <a:solidFill>
                  <a:srgbClr val="00B0F0"/>
                </a:solidFill>
              </a:rPr>
              <a:t>In an OPEN system</a:t>
            </a:r>
            <a:r>
              <a:rPr lang="en-US" sz="2400" dirty="0">
                <a:solidFill>
                  <a:srgbClr val="00B050"/>
                </a:solidFill>
              </a:rPr>
              <a:t>, equilibrium is NOT established and various factors must be considered: </a:t>
            </a:r>
          </a:p>
          <a:p>
            <a:pPr marL="798513" lvl="0" indent="1588"/>
            <a:r>
              <a:rPr lang="en-US" sz="2400" dirty="0">
                <a:solidFill>
                  <a:srgbClr val="7030A0"/>
                </a:solidFill>
              </a:rPr>
              <a:t>temperature </a:t>
            </a:r>
            <a:r>
              <a:rPr lang="en-US" sz="2400" dirty="0">
                <a:solidFill>
                  <a:srgbClr val="7030A0"/>
                </a:solidFill>
                <a:sym typeface="Wingdings"/>
              </a:rPr>
              <a:t></a:t>
            </a:r>
            <a:r>
              <a:rPr lang="en-US" sz="2400" dirty="0">
                <a:solidFill>
                  <a:srgbClr val="7030A0"/>
                </a:solidFill>
              </a:rPr>
              <a:t>   &gt; T, &gt; evaporation</a:t>
            </a:r>
          </a:p>
          <a:p>
            <a:pPr marL="798513" lvl="0" indent="1588"/>
            <a:r>
              <a:rPr lang="en-US" sz="2400" dirty="0">
                <a:solidFill>
                  <a:srgbClr val="00B050"/>
                </a:solidFill>
              </a:rPr>
              <a:t>surface area </a:t>
            </a:r>
            <a:r>
              <a:rPr lang="en-US" sz="2400" dirty="0">
                <a:solidFill>
                  <a:srgbClr val="00B050"/>
                </a:solidFill>
                <a:sym typeface="Wingdings"/>
              </a:rPr>
              <a:t></a:t>
            </a:r>
            <a:r>
              <a:rPr lang="en-US" sz="2400" dirty="0">
                <a:solidFill>
                  <a:srgbClr val="00B050"/>
                </a:solidFill>
              </a:rPr>
              <a:t>   &gt; SA, &gt; evaporation</a:t>
            </a:r>
          </a:p>
          <a:p>
            <a:pPr marL="798513" lvl="0" indent="1588"/>
            <a:r>
              <a:rPr lang="en-US" sz="2400" dirty="0"/>
              <a:t>air currents </a:t>
            </a:r>
            <a:r>
              <a:rPr lang="en-US" sz="2400" dirty="0">
                <a:sym typeface="Wingdings"/>
              </a:rPr>
              <a:t></a:t>
            </a:r>
            <a:r>
              <a:rPr lang="en-US" sz="2400" dirty="0"/>
              <a:t>    &gt; AC, &gt; evaporation</a:t>
            </a:r>
          </a:p>
        </p:txBody>
      </p:sp>
    </p:spTree>
    <p:extLst>
      <p:ext uri="{BB962C8B-B14F-4D97-AF65-F5344CB8AC3E}">
        <p14:creationId xmlns:p14="http://schemas.microsoft.com/office/powerpoint/2010/main" val="16233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Properties of Solids, Liquids, and Gases</a:t>
            </a:r>
          </a:p>
        </p:txBody>
      </p:sp>
      <p:sp>
        <p:nvSpPr>
          <p:cNvPr id="7" name="Content Placeholder 6"/>
          <p:cNvSpPr>
            <a:spLocks noGrp="1"/>
          </p:cNvSpPr>
          <p:nvPr>
            <p:ph idx="1"/>
          </p:nvPr>
        </p:nvSpPr>
        <p:spPr/>
        <p:txBody>
          <a:bodyPr lIns="182755" tIns="91376" rIns="182755" bIns="91376"/>
          <a:lstStyle/>
          <a:p>
            <a:r>
              <a:rPr lang="en-US" sz="2300" dirty="0">
                <a:solidFill>
                  <a:srgbClr val="7030A0"/>
                </a:solidFill>
              </a:rPr>
              <a:t>Identify the state(s) of matter that each property describes.</a:t>
            </a:r>
          </a:p>
          <a:p>
            <a:pPr>
              <a:lnSpc>
                <a:spcPct val="100000"/>
              </a:lnSpc>
              <a:spcBef>
                <a:spcPts val="1200"/>
              </a:spcBef>
              <a:tabLst>
                <a:tab pos="5144721" algn="l"/>
              </a:tabLst>
            </a:pPr>
            <a:r>
              <a:rPr lang="en-US" sz="2300" dirty="0"/>
              <a:t>Takes the shape of its container:     	 	</a:t>
            </a:r>
          </a:p>
          <a:p>
            <a:pPr>
              <a:lnSpc>
                <a:spcPct val="100000"/>
              </a:lnSpc>
              <a:spcBef>
                <a:spcPts val="1200"/>
              </a:spcBef>
              <a:tabLst>
                <a:tab pos="5144721" algn="l"/>
              </a:tabLst>
            </a:pPr>
            <a:r>
              <a:rPr lang="en-US" sz="2300" dirty="0">
                <a:solidFill>
                  <a:srgbClr val="FF0000"/>
                </a:solidFill>
              </a:rPr>
              <a:t>Fills all available space:</a:t>
            </a:r>
            <a:r>
              <a:rPr lang="en-US" sz="2300" dirty="0"/>
              <a:t>	 	</a:t>
            </a:r>
          </a:p>
          <a:p>
            <a:pPr>
              <a:lnSpc>
                <a:spcPct val="100000"/>
              </a:lnSpc>
              <a:spcBef>
                <a:spcPts val="1200"/>
              </a:spcBef>
              <a:tabLst>
                <a:tab pos="5144721" algn="l"/>
              </a:tabLst>
            </a:pPr>
            <a:r>
              <a:rPr lang="en-US" sz="2300" dirty="0"/>
              <a:t>Maintains its shape:	 </a:t>
            </a:r>
          </a:p>
          <a:p>
            <a:pPr>
              <a:lnSpc>
                <a:spcPct val="100000"/>
              </a:lnSpc>
              <a:spcBef>
                <a:spcPts val="1200"/>
              </a:spcBef>
              <a:tabLst>
                <a:tab pos="5144721" algn="l"/>
              </a:tabLst>
            </a:pPr>
            <a:r>
              <a:rPr lang="en-US" sz="2300" dirty="0">
                <a:solidFill>
                  <a:srgbClr val="00B050"/>
                </a:solidFill>
              </a:rPr>
              <a:t>Changes shape but not volume:</a:t>
            </a:r>
            <a:r>
              <a:rPr lang="en-US" sz="2300" dirty="0"/>
              <a:t>	 	</a:t>
            </a:r>
          </a:p>
          <a:p>
            <a:pPr>
              <a:lnSpc>
                <a:spcPct val="100000"/>
              </a:lnSpc>
              <a:spcBef>
                <a:spcPts val="1200"/>
              </a:spcBef>
              <a:tabLst>
                <a:tab pos="5144721" algn="l"/>
              </a:tabLst>
            </a:pPr>
            <a:r>
              <a:rPr lang="en-US" sz="2300" dirty="0"/>
              <a:t>Is greatly compressible &amp; expansive:	 	</a:t>
            </a:r>
          </a:p>
          <a:p>
            <a:pPr>
              <a:lnSpc>
                <a:spcPct val="100000"/>
              </a:lnSpc>
              <a:spcBef>
                <a:spcPts val="1200"/>
              </a:spcBef>
              <a:tabLst>
                <a:tab pos="5144721" algn="l"/>
              </a:tabLst>
            </a:pPr>
            <a:r>
              <a:rPr lang="en-US" sz="2300" dirty="0">
                <a:solidFill>
                  <a:srgbClr val="FF0000"/>
                </a:solidFill>
              </a:rPr>
              <a:t>Has a fixed volume:</a:t>
            </a:r>
            <a:r>
              <a:rPr lang="en-US" sz="2300" dirty="0"/>
              <a:t>	 </a:t>
            </a:r>
          </a:p>
          <a:p>
            <a:pPr>
              <a:lnSpc>
                <a:spcPct val="100000"/>
              </a:lnSpc>
              <a:spcBef>
                <a:spcPts val="1200"/>
              </a:spcBef>
              <a:tabLst>
                <a:tab pos="5144721" algn="l"/>
              </a:tabLst>
            </a:pPr>
            <a:r>
              <a:rPr lang="en-US" sz="2300" dirty="0"/>
              <a:t>Least dense:	 </a:t>
            </a:r>
          </a:p>
          <a:p>
            <a:pPr>
              <a:lnSpc>
                <a:spcPct val="100000"/>
              </a:lnSpc>
              <a:spcBef>
                <a:spcPts val="1200"/>
              </a:spcBef>
              <a:tabLst>
                <a:tab pos="5144721" algn="l"/>
              </a:tabLst>
            </a:pPr>
            <a:r>
              <a:rPr lang="en-US" sz="2300" dirty="0">
                <a:solidFill>
                  <a:srgbClr val="00B050"/>
                </a:solidFill>
              </a:rPr>
              <a:t>Greatest molecular attractions:</a:t>
            </a:r>
            <a:r>
              <a:rPr lang="en-US" sz="2300" dirty="0"/>
              <a:t>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10414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54149" y="0"/>
            <a:ext cx="4603851" cy="685800"/>
          </a:xfrm>
          <a:solidFill>
            <a:schemeClr val="accent6">
              <a:lumMod val="20000"/>
              <a:lumOff val="80000"/>
            </a:schemeClr>
          </a:solidFill>
        </p:spPr>
        <p:txBody>
          <a:bodyPr/>
          <a:lstStyle/>
          <a:p>
            <a:pPr algn="ctr"/>
            <a:r>
              <a:rPr lang="en-US" altLang="en-US" dirty="0">
                <a:solidFill>
                  <a:schemeClr val="tx1"/>
                </a:solidFill>
              </a:rPr>
              <a:t>Vapor Pressure</a:t>
            </a:r>
            <a:endParaRPr lang="en-US" altLang="en-US" dirty="0">
              <a:solidFill>
                <a:srgbClr val="FFFF00"/>
              </a:solidFill>
            </a:endParaRPr>
          </a:p>
        </p:txBody>
      </p:sp>
      <p:sp>
        <p:nvSpPr>
          <p:cNvPr id="40964" name="Text Box 4"/>
          <p:cNvSpPr txBox="1">
            <a:spLocks noChangeArrowheads="1"/>
          </p:cNvSpPr>
          <p:nvPr/>
        </p:nvSpPr>
        <p:spPr bwMode="auto">
          <a:xfrm>
            <a:off x="76200" y="4070321"/>
            <a:ext cx="9067800" cy="249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p>
            <a:pPr>
              <a:spcBef>
                <a:spcPct val="50000"/>
              </a:spcBef>
            </a:pPr>
            <a:r>
              <a:rPr lang="en-US" altLang="en-US" sz="2400" dirty="0">
                <a:solidFill>
                  <a:srgbClr val="FF0000"/>
                </a:solidFill>
              </a:rPr>
              <a:t>These particles collide with the walls of the sealed container, producing pressure. </a:t>
            </a:r>
            <a:r>
              <a:rPr lang="en-US" altLang="en-US" sz="2400" dirty="0"/>
              <a:t>A measure of the force exerted by a gas above a liquid is called </a:t>
            </a:r>
            <a:r>
              <a:rPr lang="en-US" altLang="en-US" sz="2400" b="1" dirty="0">
                <a:solidFill>
                  <a:srgbClr val="0070C0"/>
                </a:solidFill>
              </a:rPr>
              <a:t>vapor pressure </a:t>
            </a:r>
            <a:r>
              <a:rPr lang="en-US" altLang="en-US" sz="2400" b="1" dirty="0">
                <a:solidFill>
                  <a:srgbClr val="C00000"/>
                </a:solidFill>
              </a:rPr>
              <a:t>= the TENDENCY TO BOIL</a:t>
            </a:r>
            <a:r>
              <a:rPr lang="en-US" altLang="en-US" sz="2400" dirty="0"/>
              <a:t>.</a:t>
            </a:r>
          </a:p>
          <a:p>
            <a:pPr>
              <a:spcBef>
                <a:spcPct val="50000"/>
              </a:spcBef>
            </a:pPr>
            <a:r>
              <a:rPr lang="en-US" altLang="en-US" sz="2400" dirty="0"/>
              <a:t>Over time, </a:t>
            </a:r>
            <a:r>
              <a:rPr lang="en-US" altLang="en-US" sz="2400" dirty="0">
                <a:solidFill>
                  <a:srgbClr val="00B050"/>
                </a:solidFill>
              </a:rPr>
              <a:t>liquid particles continue to evaporate </a:t>
            </a:r>
            <a:r>
              <a:rPr lang="en-US" altLang="en-US" sz="2400" dirty="0"/>
              <a:t>and</a:t>
            </a:r>
            <a:r>
              <a:rPr lang="en-US" altLang="en-US" sz="2400" dirty="0">
                <a:solidFill>
                  <a:srgbClr val="00B050"/>
                </a:solidFill>
              </a:rPr>
              <a:t> </a:t>
            </a:r>
            <a:r>
              <a:rPr lang="en-US" altLang="en-US" sz="2400" dirty="0">
                <a:solidFill>
                  <a:srgbClr val="7030A0"/>
                </a:solidFill>
              </a:rPr>
              <a:t>gas particles condense and return to the liquid state.</a:t>
            </a:r>
          </a:p>
        </p:txBody>
      </p:sp>
      <p:sp>
        <p:nvSpPr>
          <p:cNvPr id="7" name="Text Box 5"/>
          <p:cNvSpPr txBox="1">
            <a:spLocks noChangeArrowheads="1"/>
          </p:cNvSpPr>
          <p:nvPr/>
        </p:nvSpPr>
        <p:spPr bwMode="auto">
          <a:xfrm>
            <a:off x="2667000" y="1254718"/>
            <a:ext cx="5791200" cy="22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marL="5191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2800" dirty="0"/>
              <a:t>In a </a:t>
            </a:r>
            <a:r>
              <a:rPr lang="en-US" altLang="en-US" sz="2800" b="1" dirty="0">
                <a:solidFill>
                  <a:srgbClr val="7030A0"/>
                </a:solidFill>
              </a:rPr>
              <a:t>closed</a:t>
            </a:r>
            <a:r>
              <a:rPr lang="en-US" altLang="en-US" sz="2800" dirty="0">
                <a:solidFill>
                  <a:srgbClr val="7030A0"/>
                </a:solidFill>
              </a:rPr>
              <a:t> </a:t>
            </a:r>
            <a:r>
              <a:rPr lang="en-US" altLang="en-US" sz="2800" dirty="0"/>
              <a:t>system, the molecules collect as a vapor above the liquid, </a:t>
            </a:r>
            <a:r>
              <a:rPr lang="en-US" altLang="en-US" sz="2800" dirty="0">
                <a:solidFill>
                  <a:srgbClr val="00B050"/>
                </a:solidFill>
              </a:rPr>
              <a:t>increasing pressure of the air above the liquid</a:t>
            </a:r>
            <a:r>
              <a:rPr lang="en-US" altLang="en-US" sz="2800" dirty="0"/>
              <a:t>. Some condense back into a liquid.</a:t>
            </a:r>
          </a:p>
        </p:txBody>
      </p:sp>
      <p:pic>
        <p:nvPicPr>
          <p:cNvPr id="9" name="Picture 8" descr="0132525763_A425a"/>
          <p:cNvPicPr>
            <a:picLocks noChangeAspect="1" noChangeArrowheads="1"/>
          </p:cNvPicPr>
          <p:nvPr/>
        </p:nvPicPr>
        <p:blipFill>
          <a:blip r:embed="rId3">
            <a:extLst>
              <a:ext uri="{28A0092B-C50C-407E-A947-70E740481C1C}">
                <a14:useLocalDpi xmlns:a14="http://schemas.microsoft.com/office/drawing/2010/main" val="0"/>
              </a:ext>
            </a:extLst>
          </a:blip>
          <a:srcRect l="52014" r="13963"/>
          <a:stretch>
            <a:fillRect/>
          </a:stretch>
        </p:blipFill>
        <p:spPr bwMode="auto">
          <a:xfrm>
            <a:off x="609600" y="85117"/>
            <a:ext cx="1795463"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64">
                                            <p:txEl>
                                              <p:pRg st="0" end="0"/>
                                            </p:txEl>
                                          </p:spTgt>
                                        </p:tgtEl>
                                        <p:attrNameLst>
                                          <p:attrName>style.visibility</p:attrName>
                                        </p:attrNameLst>
                                      </p:cBhvr>
                                      <p:to>
                                        <p:strVal val="visible"/>
                                      </p:to>
                                    </p:set>
                                    <p:animEffect transition="in" filter="fade">
                                      <p:cBhvr>
                                        <p:cTn id="15" dur="500"/>
                                        <p:tgtEl>
                                          <p:spTgt spid="409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64">
                                            <p:txEl>
                                              <p:pRg st="1" end="1"/>
                                            </p:txEl>
                                          </p:spTgt>
                                        </p:tgtEl>
                                        <p:attrNameLst>
                                          <p:attrName>style.visibility</p:attrName>
                                        </p:attrNameLst>
                                      </p:cBhvr>
                                      <p:to>
                                        <p:strVal val="visible"/>
                                      </p:to>
                                    </p:set>
                                    <p:animEffect transition="in" filter="fade">
                                      <p:cBhvr>
                                        <p:cTn id="20" dur="5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6096000"/>
          </a:xfrm>
        </p:spPr>
        <p:txBody>
          <a:bodyPr/>
          <a:lstStyle/>
          <a:p>
            <a:pPr marL="342900" indent="-342900">
              <a:buFont typeface="Arial" panose="020B0604020202020204" pitchFamily="34" charset="0"/>
              <a:buChar char="•"/>
            </a:pPr>
            <a:r>
              <a:rPr lang="en-US" sz="2400" dirty="0">
                <a:solidFill>
                  <a:srgbClr val="00B0F0"/>
                </a:solidFill>
              </a:rPr>
              <a:t>In a CLOSED system</a:t>
            </a:r>
            <a:r>
              <a:rPr lang="en-US" sz="2400" dirty="0">
                <a:solidFill>
                  <a:srgbClr val="00B050"/>
                </a:solidFill>
              </a:rPr>
              <a:t>, equilibrium is established. </a:t>
            </a:r>
          </a:p>
          <a:p>
            <a:pPr marL="0" indent="0"/>
            <a:endParaRPr lang="en-US" sz="2400" dirty="0">
              <a:solidFill>
                <a:srgbClr val="00B050"/>
              </a:solidFill>
            </a:endParaRPr>
          </a:p>
          <a:p>
            <a:pPr marL="342900" indent="-342900">
              <a:buFont typeface="Arial" panose="020B0604020202020204" pitchFamily="34" charset="0"/>
              <a:buChar char="•"/>
            </a:pPr>
            <a:r>
              <a:rPr lang="en-US" sz="2400" dirty="0">
                <a:solidFill>
                  <a:srgbClr val="FF0000"/>
                </a:solidFill>
              </a:rPr>
              <a:t>Dynamic Equilibrium </a:t>
            </a:r>
            <a:r>
              <a:rPr lang="en-US" sz="2400" dirty="0"/>
              <a:t>is a state of balance in which </a:t>
            </a:r>
            <a:r>
              <a:rPr lang="en-US" sz="2400" dirty="0">
                <a:solidFill>
                  <a:srgbClr val="7030A0"/>
                </a:solidFill>
              </a:rPr>
              <a:t>opposing processes </a:t>
            </a:r>
            <a:r>
              <a:rPr lang="en-US" sz="2400" dirty="0"/>
              <a:t>(</a:t>
            </a:r>
            <a:r>
              <a:rPr lang="en-US" sz="2400" dirty="0">
                <a:solidFill>
                  <a:srgbClr val="00B050"/>
                </a:solidFill>
              </a:rPr>
              <a:t>s </a:t>
            </a:r>
            <a:r>
              <a:rPr lang="en-US" sz="2400" dirty="0">
                <a:solidFill>
                  <a:srgbClr val="00B050"/>
                </a:solidFill>
                <a:latin typeface="Calibri"/>
                <a:cs typeface="Calibri"/>
                <a:sym typeface="Wingdings"/>
              </a:rPr>
              <a:t>↔</a:t>
            </a:r>
            <a:r>
              <a:rPr lang="en-US" sz="2400" dirty="0">
                <a:solidFill>
                  <a:srgbClr val="00B050"/>
                </a:solidFill>
              </a:rPr>
              <a:t> l </a:t>
            </a:r>
            <a:r>
              <a:rPr lang="en-US" sz="2400" dirty="0"/>
              <a:t>… </a:t>
            </a:r>
            <a:r>
              <a:rPr lang="en-US" sz="2400" dirty="0">
                <a:solidFill>
                  <a:srgbClr val="0070C0"/>
                </a:solidFill>
              </a:rPr>
              <a:t>l </a:t>
            </a:r>
            <a:r>
              <a:rPr lang="en-US" sz="2400" dirty="0">
                <a:solidFill>
                  <a:srgbClr val="0070C0"/>
                </a:solidFill>
                <a:latin typeface="Calibri"/>
                <a:cs typeface="Calibri"/>
                <a:sym typeface="Wingdings"/>
              </a:rPr>
              <a:t>↔</a:t>
            </a:r>
            <a:r>
              <a:rPr lang="en-US" sz="2400" dirty="0">
                <a:solidFill>
                  <a:srgbClr val="0070C0"/>
                </a:solidFill>
              </a:rPr>
              <a:t> g </a:t>
            </a:r>
            <a:r>
              <a:rPr lang="en-US" sz="2400" dirty="0"/>
              <a:t>... </a:t>
            </a:r>
            <a:r>
              <a:rPr lang="en-US" sz="2400" dirty="0">
                <a:solidFill>
                  <a:srgbClr val="00B050"/>
                </a:solidFill>
              </a:rPr>
              <a:t>s </a:t>
            </a:r>
            <a:r>
              <a:rPr lang="en-US" sz="2400" dirty="0">
                <a:solidFill>
                  <a:srgbClr val="00B050"/>
                </a:solidFill>
                <a:latin typeface="Calibri"/>
                <a:cs typeface="Calibri"/>
                <a:sym typeface="Wingdings"/>
              </a:rPr>
              <a:t>↔</a:t>
            </a:r>
            <a:r>
              <a:rPr lang="en-US" sz="2400" dirty="0">
                <a:solidFill>
                  <a:srgbClr val="00B050"/>
                </a:solidFill>
              </a:rPr>
              <a:t> g </a:t>
            </a:r>
            <a:r>
              <a:rPr lang="en-US" sz="2400" dirty="0"/>
              <a:t>) are proceeding at </a:t>
            </a:r>
            <a:r>
              <a:rPr lang="en-US" sz="2400" dirty="0">
                <a:solidFill>
                  <a:srgbClr val="7030A0"/>
                </a:solidFill>
              </a:rPr>
              <a:t>equal rates</a:t>
            </a:r>
            <a:r>
              <a:rPr lang="en-US" sz="2400" dirty="0"/>
              <a:t>. </a:t>
            </a:r>
            <a:r>
              <a:rPr lang="en-US" sz="2400" dirty="0">
                <a:solidFill>
                  <a:srgbClr val="FF0000"/>
                </a:solidFill>
              </a:rPr>
              <a:t>Must be in a CLOSED system.</a:t>
            </a:r>
          </a:p>
          <a:p>
            <a:pPr marL="341313" indent="1588">
              <a:spcBef>
                <a:spcPts val="1800"/>
              </a:spcBef>
            </a:pPr>
            <a:r>
              <a:rPr lang="en-US" sz="2400" dirty="0"/>
              <a:t>Liquid  +  energy </a:t>
            </a:r>
            <a:r>
              <a:rPr lang="en-US" sz="2400" dirty="0">
                <a:solidFill>
                  <a:srgbClr val="00B0F0"/>
                </a:solidFill>
                <a:sym typeface="Wingdings"/>
              </a:rPr>
              <a:t></a:t>
            </a:r>
            <a:r>
              <a:rPr lang="en-US" sz="2400" dirty="0"/>
              <a:t> vapor   [</a:t>
            </a:r>
            <a:r>
              <a:rPr lang="en-US" sz="2400" dirty="0">
                <a:solidFill>
                  <a:srgbClr val="00B0F0"/>
                </a:solidFill>
              </a:rPr>
              <a:t>evaporation</a:t>
            </a:r>
            <a:r>
              <a:rPr lang="en-US" sz="2400" dirty="0"/>
              <a:t>] </a:t>
            </a:r>
            <a:r>
              <a:rPr lang="en-US" sz="2400" i="1" dirty="0">
                <a:latin typeface="Times New Roman" panose="02020603050405020304" pitchFamily="18" charset="0"/>
                <a:cs typeface="Times New Roman" panose="02020603050405020304" pitchFamily="18" charset="0"/>
              </a:rPr>
              <a:t>– heat added</a:t>
            </a:r>
          </a:p>
          <a:p>
            <a:pPr marL="341313" indent="1588"/>
            <a:r>
              <a:rPr lang="en-US" sz="2400" dirty="0"/>
              <a:t>Liquid  +  energy </a:t>
            </a:r>
            <a:r>
              <a:rPr lang="en-US" sz="2400" dirty="0">
                <a:solidFill>
                  <a:srgbClr val="00B050"/>
                </a:solidFill>
                <a:sym typeface="Wingdings"/>
              </a:rPr>
              <a:t></a:t>
            </a:r>
            <a:r>
              <a:rPr lang="en-US" sz="2400" dirty="0"/>
              <a:t> vapor   [</a:t>
            </a:r>
            <a:r>
              <a:rPr lang="en-US" sz="2400" dirty="0">
                <a:solidFill>
                  <a:srgbClr val="00B050"/>
                </a:solidFill>
              </a:rPr>
              <a:t>condensation</a:t>
            </a:r>
            <a:r>
              <a:rPr lang="en-US" sz="2400" dirty="0"/>
              <a:t>] </a:t>
            </a:r>
            <a:r>
              <a:rPr lang="en-US" sz="2400" i="1" dirty="0">
                <a:latin typeface="Times New Roman" panose="02020603050405020304" pitchFamily="18" charset="0"/>
                <a:cs typeface="Times New Roman" panose="02020603050405020304" pitchFamily="18" charset="0"/>
              </a:rPr>
              <a:t>– heat released</a:t>
            </a:r>
          </a:p>
          <a:p>
            <a:pPr>
              <a:spcBef>
                <a:spcPts val="1800"/>
              </a:spcBef>
            </a:pPr>
            <a:endParaRPr lang="en-US" sz="2400" dirty="0">
              <a:solidFill>
                <a:srgbClr val="7030A0"/>
              </a:solidFill>
            </a:endParaRPr>
          </a:p>
          <a:p>
            <a:pPr>
              <a:spcBef>
                <a:spcPts val="1800"/>
              </a:spcBef>
            </a:pPr>
            <a:r>
              <a:rPr lang="en-US" sz="2400" dirty="0">
                <a:solidFill>
                  <a:srgbClr val="7030A0"/>
                </a:solidFill>
              </a:rPr>
              <a:t>Before equilibrium  </a:t>
            </a:r>
            <a:r>
              <a:rPr lang="en-US" sz="2400" i="1" dirty="0">
                <a:solidFill>
                  <a:srgbClr val="7030A0"/>
                </a:solidFill>
              </a:rPr>
              <a:t>…  </a:t>
            </a:r>
            <a:r>
              <a:rPr lang="en-US" sz="2400" i="1" dirty="0">
                <a:solidFill>
                  <a:srgbClr val="00B0F0"/>
                </a:solidFill>
              </a:rPr>
              <a:t>evaporation </a:t>
            </a:r>
            <a:r>
              <a:rPr lang="en-US" sz="2400" i="1" dirty="0"/>
              <a:t>&gt;</a:t>
            </a:r>
            <a:r>
              <a:rPr lang="en-US" sz="2400" i="1" dirty="0">
                <a:solidFill>
                  <a:srgbClr val="00B0F0"/>
                </a:solidFill>
              </a:rPr>
              <a:t>  </a:t>
            </a:r>
            <a:r>
              <a:rPr lang="en-US" sz="2400" i="1" dirty="0">
                <a:solidFill>
                  <a:srgbClr val="FF0000"/>
                </a:solidFill>
              </a:rPr>
              <a:t>condensation</a:t>
            </a:r>
            <a:endParaRPr lang="en-US" sz="2400" dirty="0">
              <a:solidFill>
                <a:srgbClr val="FF0000"/>
              </a:solidFill>
            </a:endParaRPr>
          </a:p>
          <a:p>
            <a:pPr lvl="0"/>
            <a:r>
              <a:rPr lang="en-US" sz="2400" dirty="0"/>
              <a:t>At equilibrium…  </a:t>
            </a:r>
            <a:r>
              <a:rPr lang="en-US" sz="2400" dirty="0">
                <a:solidFill>
                  <a:srgbClr val="00B0F0"/>
                </a:solidFill>
              </a:rPr>
              <a:t>evaporation</a:t>
            </a:r>
            <a:r>
              <a:rPr lang="en-US" sz="2400" dirty="0"/>
              <a:t> RATE  =  </a:t>
            </a:r>
            <a:r>
              <a:rPr lang="en-US" sz="2400" dirty="0">
                <a:solidFill>
                  <a:srgbClr val="FF0000"/>
                </a:solidFill>
              </a:rPr>
              <a:t>condensation </a:t>
            </a:r>
            <a:r>
              <a:rPr lang="en-US" sz="2400" dirty="0"/>
              <a:t>RATE</a:t>
            </a:r>
            <a:endParaRPr lang="en-US" dirty="0"/>
          </a:p>
        </p:txBody>
      </p:sp>
      <p:sp>
        <p:nvSpPr>
          <p:cNvPr id="4" name="Footer Placeholder 3"/>
          <p:cNvSpPr>
            <a:spLocks noGrp="1"/>
          </p:cNvSpPr>
          <p:nvPr>
            <p:ph type="ftr" sz="quarter" idx="10"/>
          </p:nvPr>
        </p:nvSpPr>
        <p:spPr/>
        <p:txBody>
          <a:bodyPr/>
          <a:lstStyle/>
          <a:p>
            <a:r>
              <a:rPr lang="en-US" altLang="en-US">
                <a:solidFill>
                  <a:srgbClr val="000000"/>
                </a:solidFill>
              </a:rPr>
              <a:t>Chapter 13 States of Matter</a:t>
            </a:r>
          </a:p>
        </p:txBody>
      </p:sp>
      <p:sp>
        <p:nvSpPr>
          <p:cNvPr id="5" name="Rectangle 2"/>
          <p:cNvSpPr>
            <a:spLocks noGrp="1" noChangeArrowheads="1"/>
          </p:cNvSpPr>
          <p:nvPr>
            <p:ph type="title"/>
          </p:nvPr>
        </p:nvSpPr>
        <p:spPr>
          <a:xfrm>
            <a:off x="2514600" y="7374"/>
            <a:ext cx="4038601" cy="685800"/>
          </a:xfrm>
          <a:solidFill>
            <a:srgbClr val="FFFF00"/>
          </a:solidFill>
        </p:spPr>
        <p:txBody>
          <a:bodyPr/>
          <a:lstStyle/>
          <a:p>
            <a:pPr algn="ctr"/>
            <a:r>
              <a:rPr lang="en-US" altLang="en-US" dirty="0">
                <a:solidFill>
                  <a:schemeClr val="tx1"/>
                </a:solidFill>
              </a:rPr>
              <a:t>ESTABLISHING Equilibrium</a:t>
            </a:r>
          </a:p>
        </p:txBody>
      </p:sp>
    </p:spTree>
    <p:extLst>
      <p:ext uri="{BB962C8B-B14F-4D97-AF65-F5344CB8AC3E}">
        <p14:creationId xmlns:p14="http://schemas.microsoft.com/office/powerpoint/2010/main" val="29376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8" name="Text Box 6"/>
          <p:cNvSpPr txBox="1">
            <a:spLocks noChangeArrowheads="1"/>
          </p:cNvSpPr>
          <p:nvPr/>
        </p:nvSpPr>
        <p:spPr bwMode="auto">
          <a:xfrm>
            <a:off x="876299" y="1026208"/>
            <a:ext cx="7467599"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FF0000"/>
                </a:solidFill>
              </a:rPr>
              <a:t>Liquid</a:t>
            </a:r>
            <a:r>
              <a:rPr lang="en-US" altLang="en-US" dirty="0"/>
              <a:t>                                   </a:t>
            </a:r>
            <a:r>
              <a:rPr lang="en-US" altLang="en-US" dirty="0">
                <a:solidFill>
                  <a:srgbClr val="00B0F0"/>
                </a:solidFill>
              </a:rPr>
              <a:t>Vapor (gas)</a:t>
            </a:r>
          </a:p>
        </p:txBody>
      </p:sp>
      <p:sp>
        <p:nvSpPr>
          <p:cNvPr id="64514" name="Rectangle 2"/>
          <p:cNvSpPr>
            <a:spLocks noGrp="1" noChangeArrowheads="1"/>
          </p:cNvSpPr>
          <p:nvPr>
            <p:ph type="title"/>
          </p:nvPr>
        </p:nvSpPr>
        <p:spPr>
          <a:xfrm>
            <a:off x="2514600" y="7374"/>
            <a:ext cx="4038601" cy="685800"/>
          </a:xfrm>
          <a:solidFill>
            <a:srgbClr val="FFFF00"/>
          </a:solidFill>
        </p:spPr>
        <p:txBody>
          <a:bodyPr/>
          <a:lstStyle/>
          <a:p>
            <a:pPr algn="ctr"/>
            <a:r>
              <a:rPr lang="en-US" altLang="en-US" dirty="0">
                <a:solidFill>
                  <a:schemeClr val="tx1"/>
                </a:solidFill>
              </a:rPr>
              <a:t>Dynamic Equilibrium </a:t>
            </a:r>
            <a:r>
              <a:rPr lang="en-US" sz="2000" dirty="0">
                <a:solidFill>
                  <a:srgbClr val="0070C0"/>
                </a:solidFill>
              </a:rPr>
              <a:t>l </a:t>
            </a:r>
            <a:r>
              <a:rPr lang="en-US" sz="2000" dirty="0">
                <a:solidFill>
                  <a:srgbClr val="0070C0"/>
                </a:solidFill>
                <a:latin typeface="Calibri"/>
                <a:cs typeface="Calibri"/>
                <a:sym typeface="Wingdings"/>
              </a:rPr>
              <a:t>↔</a:t>
            </a:r>
            <a:r>
              <a:rPr lang="en-US" sz="2000" dirty="0">
                <a:solidFill>
                  <a:srgbClr val="0070C0"/>
                </a:solidFill>
              </a:rPr>
              <a:t> g </a:t>
            </a:r>
            <a:endParaRPr lang="en-US" altLang="en-US" dirty="0">
              <a:solidFill>
                <a:schemeClr val="tx1"/>
              </a:solidFill>
            </a:endParaRPr>
          </a:p>
        </p:txBody>
      </p:sp>
      <p:sp>
        <p:nvSpPr>
          <p:cNvPr id="64515" name="Text Box 3"/>
          <p:cNvSpPr txBox="1">
            <a:spLocks noChangeArrowheads="1"/>
          </p:cNvSpPr>
          <p:nvPr/>
        </p:nvSpPr>
        <p:spPr bwMode="auto">
          <a:xfrm>
            <a:off x="76200" y="1930960"/>
            <a:ext cx="9067799" cy="303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rgbClr val="00B050"/>
                </a:solidFill>
              </a:rPr>
              <a:t>In a closed system</a:t>
            </a:r>
            <a:r>
              <a:rPr lang="en-US" altLang="en-US" dirty="0"/>
              <a:t>, </a:t>
            </a:r>
            <a:r>
              <a:rPr lang="en-US" altLang="en-US" dirty="0">
                <a:solidFill>
                  <a:srgbClr val="FF0000"/>
                </a:solidFill>
              </a:rPr>
              <a:t>eventually, the number of particles condensing </a:t>
            </a:r>
            <a:r>
              <a:rPr lang="en-US" altLang="en-US" dirty="0">
                <a:solidFill>
                  <a:srgbClr val="00B0F0"/>
                </a:solidFill>
              </a:rPr>
              <a:t>will equal the number of particles evaporating. </a:t>
            </a:r>
          </a:p>
          <a:p>
            <a:pPr marL="0" indent="0">
              <a:spcBef>
                <a:spcPts val="601"/>
              </a:spcBef>
            </a:pPr>
            <a:r>
              <a:rPr lang="en-US" altLang="en-US" dirty="0"/>
              <a:t>The system is in </a:t>
            </a:r>
            <a:r>
              <a:rPr lang="en-US" altLang="en-US" sz="3200" dirty="0">
                <a:solidFill>
                  <a:srgbClr val="7030A0"/>
                </a:solidFill>
              </a:rPr>
              <a:t>equilibrium</a:t>
            </a:r>
            <a:r>
              <a:rPr lang="en-US" altLang="en-US" dirty="0">
                <a:solidFill>
                  <a:srgbClr val="7030A0"/>
                </a:solidFill>
              </a:rPr>
              <a:t> </a:t>
            </a:r>
            <a:r>
              <a:rPr lang="en-US" altLang="en-US" dirty="0"/>
              <a:t>because the </a:t>
            </a:r>
            <a:r>
              <a:rPr lang="en-US" altLang="en-US" dirty="0">
                <a:solidFill>
                  <a:srgbClr val="7030A0"/>
                </a:solidFill>
              </a:rPr>
              <a:t>rate</a:t>
            </a:r>
            <a:r>
              <a:rPr lang="en-US" altLang="en-US" dirty="0"/>
              <a:t> of evaporation of liquid </a:t>
            </a:r>
            <a:r>
              <a:rPr lang="en-US" altLang="en-US" dirty="0">
                <a:solidFill>
                  <a:srgbClr val="7030A0"/>
                </a:solidFill>
              </a:rPr>
              <a:t>equals</a:t>
            </a:r>
            <a:r>
              <a:rPr lang="en-US" altLang="en-US" dirty="0"/>
              <a:t> the </a:t>
            </a:r>
            <a:r>
              <a:rPr lang="en-US" altLang="en-US" dirty="0">
                <a:solidFill>
                  <a:srgbClr val="7030A0"/>
                </a:solidFill>
              </a:rPr>
              <a:t>rate</a:t>
            </a:r>
            <a:r>
              <a:rPr lang="en-US" altLang="en-US" dirty="0"/>
              <a:t> of condensation of the vapor.</a:t>
            </a:r>
          </a:p>
          <a:p>
            <a:pPr marL="0" indent="0">
              <a:spcBef>
                <a:spcPts val="1200"/>
              </a:spcBef>
            </a:pPr>
            <a:r>
              <a:rPr lang="en-US" altLang="en-US" dirty="0">
                <a:solidFill>
                  <a:srgbClr val="00B050"/>
                </a:solidFill>
              </a:rPr>
              <a:t>At equilibrium, the particles in the system continue to evaporate </a:t>
            </a:r>
            <a:r>
              <a:rPr lang="en-US" altLang="en-US" b="1" dirty="0">
                <a:solidFill>
                  <a:srgbClr val="0070C0"/>
                </a:solidFill>
              </a:rPr>
              <a:t>and</a:t>
            </a:r>
            <a:r>
              <a:rPr lang="en-US" altLang="en-US" dirty="0">
                <a:solidFill>
                  <a:srgbClr val="0070C0"/>
                </a:solidFill>
              </a:rPr>
              <a:t> </a:t>
            </a:r>
            <a:r>
              <a:rPr lang="en-US" altLang="en-US" dirty="0">
                <a:solidFill>
                  <a:srgbClr val="00B050"/>
                </a:solidFill>
              </a:rPr>
              <a:t>condense, but </a:t>
            </a:r>
            <a:r>
              <a:rPr lang="en-US" altLang="en-US" dirty="0">
                <a:solidFill>
                  <a:srgbClr val="0070C0"/>
                </a:solidFill>
              </a:rPr>
              <a:t>no net change </a:t>
            </a:r>
            <a:r>
              <a:rPr lang="en-US" altLang="en-US" dirty="0">
                <a:solidFill>
                  <a:srgbClr val="00B050"/>
                </a:solidFill>
              </a:rPr>
              <a:t>occurs in the number of particles in the liquid or vapor phases.</a:t>
            </a:r>
          </a:p>
        </p:txBody>
      </p:sp>
      <p:cxnSp>
        <p:nvCxnSpPr>
          <p:cNvPr id="3" name="Straight Arrow Connector 2">
            <a:extLst>
              <a:ext uri="{FF2B5EF4-FFF2-40B4-BE49-F238E27FC236}">
                <a16:creationId xmlns:a16="http://schemas.microsoft.com/office/drawing/2014/main" id="{6D95D805-5E9B-1714-3C83-6D434B499271}"/>
              </a:ext>
            </a:extLst>
          </p:cNvPr>
          <p:cNvCxnSpPr/>
          <p:nvPr/>
        </p:nvCxnSpPr>
        <p:spPr bwMode="auto">
          <a:xfrm>
            <a:off x="2667000" y="1219200"/>
            <a:ext cx="3048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7CDF3940-4630-C51A-2456-8756239B41CB}"/>
              </a:ext>
            </a:extLst>
          </p:cNvPr>
          <p:cNvCxnSpPr/>
          <p:nvPr/>
        </p:nvCxnSpPr>
        <p:spPr bwMode="auto">
          <a:xfrm flipH="1">
            <a:off x="2667000" y="1371600"/>
            <a:ext cx="3048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027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1" end="1"/>
                                            </p:txEl>
                                          </p:spTgt>
                                        </p:tgtEl>
                                        <p:attrNameLst>
                                          <p:attrName>style.visibility</p:attrName>
                                        </p:attrNameLst>
                                      </p:cBhvr>
                                      <p:to>
                                        <p:strVal val="visible"/>
                                      </p:to>
                                    </p:set>
                                    <p:animEffect transition="in" filter="fade">
                                      <p:cBhvr>
                                        <p:cTn id="22" dur="500"/>
                                        <p:tgtEl>
                                          <p:spTgt spid="645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2" end="2"/>
                                            </p:txEl>
                                          </p:spTgt>
                                        </p:tgtEl>
                                        <p:attrNameLst>
                                          <p:attrName>style.visibility</p:attrName>
                                        </p:attrNameLst>
                                      </p:cBhvr>
                                      <p:to>
                                        <p:strVal val="visible"/>
                                      </p:to>
                                    </p:set>
                                    <p:animEffect transition="in" filter="fade">
                                      <p:cBhvr>
                                        <p:cTn id="2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14600" y="7374"/>
            <a:ext cx="4038601" cy="685800"/>
          </a:xfrm>
          <a:solidFill>
            <a:srgbClr val="FFFF00"/>
          </a:solidFill>
        </p:spPr>
        <p:txBody>
          <a:bodyPr/>
          <a:lstStyle/>
          <a:p>
            <a:pPr algn="ctr"/>
            <a:r>
              <a:rPr lang="en-US" altLang="en-US" dirty="0">
                <a:solidFill>
                  <a:schemeClr val="tx1"/>
                </a:solidFill>
              </a:rPr>
              <a:t>Dynamic Equilibrium </a:t>
            </a:r>
            <a:r>
              <a:rPr lang="en-US" sz="2000" dirty="0">
                <a:solidFill>
                  <a:srgbClr val="0070C0"/>
                </a:solidFill>
              </a:rPr>
              <a:t>l </a:t>
            </a:r>
            <a:r>
              <a:rPr lang="en-US" sz="2000" dirty="0">
                <a:solidFill>
                  <a:srgbClr val="0070C0"/>
                </a:solidFill>
                <a:latin typeface="Calibri"/>
                <a:cs typeface="Calibri"/>
                <a:sym typeface="Wingdings"/>
              </a:rPr>
              <a:t>↔</a:t>
            </a:r>
            <a:r>
              <a:rPr lang="en-US" sz="2000" dirty="0">
                <a:solidFill>
                  <a:srgbClr val="0070C0"/>
                </a:solidFill>
              </a:rPr>
              <a:t> g </a:t>
            </a:r>
            <a:endParaRPr lang="en-US" altLang="en-US" dirty="0">
              <a:solidFill>
                <a:schemeClr val="tx1"/>
              </a:solidFill>
            </a:endParaRPr>
          </a:p>
        </p:txBody>
      </p:sp>
      <p:sp>
        <p:nvSpPr>
          <p:cNvPr id="64515" name="Text Box 3"/>
          <p:cNvSpPr txBox="1">
            <a:spLocks noChangeArrowheads="1"/>
          </p:cNvSpPr>
          <p:nvPr/>
        </p:nvSpPr>
        <p:spPr bwMode="auto">
          <a:xfrm>
            <a:off x="218652" y="4449547"/>
            <a:ext cx="4744718" cy="169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601"/>
              </a:spcBef>
            </a:pPr>
            <a:r>
              <a:rPr lang="en-US" altLang="en-US" dirty="0"/>
              <a:t>The system is in </a:t>
            </a:r>
            <a:r>
              <a:rPr lang="en-US" altLang="en-US" sz="3200" dirty="0">
                <a:solidFill>
                  <a:srgbClr val="7030A0"/>
                </a:solidFill>
              </a:rPr>
              <a:t>equilibrium</a:t>
            </a:r>
            <a:r>
              <a:rPr lang="en-US" altLang="en-US" dirty="0">
                <a:solidFill>
                  <a:srgbClr val="7030A0"/>
                </a:solidFill>
              </a:rPr>
              <a:t> </a:t>
            </a:r>
            <a:r>
              <a:rPr lang="en-US" altLang="en-US" dirty="0"/>
              <a:t>because the </a:t>
            </a:r>
            <a:r>
              <a:rPr lang="en-US" altLang="en-US" dirty="0">
                <a:solidFill>
                  <a:srgbClr val="7030A0"/>
                </a:solidFill>
              </a:rPr>
              <a:t>rate</a:t>
            </a:r>
            <a:r>
              <a:rPr lang="en-US" altLang="en-US" dirty="0"/>
              <a:t> of evaporation of liquid </a:t>
            </a:r>
            <a:r>
              <a:rPr lang="en-US" altLang="en-US" dirty="0">
                <a:solidFill>
                  <a:srgbClr val="7030A0"/>
                </a:solidFill>
              </a:rPr>
              <a:t>equals</a:t>
            </a:r>
            <a:r>
              <a:rPr lang="en-US" altLang="en-US" dirty="0"/>
              <a:t> the </a:t>
            </a:r>
            <a:r>
              <a:rPr lang="en-US" altLang="en-US" dirty="0">
                <a:solidFill>
                  <a:srgbClr val="7030A0"/>
                </a:solidFill>
              </a:rPr>
              <a:t>rate</a:t>
            </a:r>
            <a:r>
              <a:rPr lang="en-US" altLang="en-US" dirty="0"/>
              <a:t> of condensation of the vapor.</a:t>
            </a:r>
          </a:p>
        </p:txBody>
      </p:sp>
      <p:sp>
        <p:nvSpPr>
          <p:cNvPr id="64518" name="Text Box 6"/>
          <p:cNvSpPr txBox="1">
            <a:spLocks noChangeArrowheads="1"/>
          </p:cNvSpPr>
          <p:nvPr/>
        </p:nvSpPr>
        <p:spPr bwMode="auto">
          <a:xfrm>
            <a:off x="838200" y="1028710"/>
            <a:ext cx="7467599"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FF0000"/>
                </a:solidFill>
              </a:rPr>
              <a:t>Liquid</a:t>
            </a:r>
            <a:r>
              <a:rPr lang="en-US" altLang="en-US" dirty="0"/>
              <a:t>                                   </a:t>
            </a:r>
            <a:r>
              <a:rPr lang="en-US" altLang="en-US" dirty="0">
                <a:solidFill>
                  <a:srgbClr val="00B0F0"/>
                </a:solidFill>
              </a:rPr>
              <a:t>Vapor (gas)</a:t>
            </a:r>
          </a:p>
        </p:txBody>
      </p:sp>
      <p:sp>
        <p:nvSpPr>
          <p:cNvPr id="64519" name="Line 7"/>
          <p:cNvSpPr>
            <a:spLocks noChangeShapeType="1"/>
          </p:cNvSpPr>
          <p:nvPr/>
        </p:nvSpPr>
        <p:spPr bwMode="auto">
          <a:xfrm>
            <a:off x="2591011" y="1246198"/>
            <a:ext cx="3142615" cy="476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Line 8"/>
          <p:cNvSpPr>
            <a:spLocks noChangeShapeType="1"/>
          </p:cNvSpPr>
          <p:nvPr/>
        </p:nvSpPr>
        <p:spPr bwMode="auto">
          <a:xfrm>
            <a:off x="2591011" y="1333510"/>
            <a:ext cx="3142615"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1" name="Line 9"/>
          <p:cNvSpPr>
            <a:spLocks noChangeShapeType="1"/>
          </p:cNvSpPr>
          <p:nvPr/>
        </p:nvSpPr>
        <p:spPr bwMode="auto">
          <a:xfrm flipH="1" flipV="1">
            <a:off x="5567679" y="1104910"/>
            <a:ext cx="165947" cy="141288"/>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Line 10"/>
          <p:cNvSpPr>
            <a:spLocks noChangeShapeType="1"/>
          </p:cNvSpPr>
          <p:nvPr/>
        </p:nvSpPr>
        <p:spPr bwMode="auto">
          <a:xfrm flipH="1" flipV="1">
            <a:off x="2591011" y="1333510"/>
            <a:ext cx="112360" cy="131763"/>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23" name="Group 11"/>
          <p:cNvGrpSpPr>
            <a:grpSpLocks/>
          </p:cNvGrpSpPr>
          <p:nvPr/>
        </p:nvGrpSpPr>
        <p:grpSpPr bwMode="auto">
          <a:xfrm>
            <a:off x="2829560" y="800110"/>
            <a:ext cx="2406226" cy="446088"/>
            <a:chOff x="1392" y="2976"/>
            <a:chExt cx="1392" cy="281"/>
          </a:xfrm>
        </p:grpSpPr>
        <p:sp>
          <p:nvSpPr>
            <p:cNvPr id="64524" name="Text Box 12"/>
            <p:cNvSpPr txBox="1">
              <a:spLocks noChangeArrowheads="1"/>
            </p:cNvSpPr>
            <p:nvPr/>
          </p:nvSpPr>
          <p:spPr bwMode="auto">
            <a:xfrm>
              <a:off x="1392" y="2976"/>
              <a:ext cx="115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658B92"/>
                  </a:solidFill>
                </a:rPr>
                <a:t>evaporation</a:t>
              </a:r>
            </a:p>
          </p:txBody>
        </p:sp>
        <p:sp>
          <p:nvSpPr>
            <p:cNvPr id="64525" name="Line 13"/>
            <p:cNvSpPr>
              <a:spLocks noChangeShapeType="1"/>
            </p:cNvSpPr>
            <p:nvPr/>
          </p:nvSpPr>
          <p:spPr bwMode="auto">
            <a:xfrm>
              <a:off x="2496" y="3120"/>
              <a:ext cx="288" cy="0"/>
            </a:xfrm>
            <a:prstGeom prst="line">
              <a:avLst/>
            </a:prstGeom>
            <a:noFill/>
            <a:ln w="19050">
              <a:solidFill>
                <a:srgbClr val="658B9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4526" name="Group 14"/>
          <p:cNvGrpSpPr>
            <a:grpSpLocks/>
          </p:cNvGrpSpPr>
          <p:nvPr/>
        </p:nvGrpSpPr>
        <p:grpSpPr bwMode="auto">
          <a:xfrm>
            <a:off x="2829560" y="1333510"/>
            <a:ext cx="2738120" cy="446088"/>
            <a:chOff x="1680" y="2784"/>
            <a:chExt cx="1584" cy="281"/>
          </a:xfrm>
        </p:grpSpPr>
        <p:sp>
          <p:nvSpPr>
            <p:cNvPr id="64527" name="Text Box 15"/>
            <p:cNvSpPr txBox="1">
              <a:spLocks noChangeArrowheads="1"/>
            </p:cNvSpPr>
            <p:nvPr/>
          </p:nvSpPr>
          <p:spPr bwMode="auto">
            <a:xfrm>
              <a:off x="1968" y="2784"/>
              <a:ext cx="129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658B92"/>
                  </a:solidFill>
                </a:rPr>
                <a:t>condensation</a:t>
              </a:r>
            </a:p>
          </p:txBody>
        </p:sp>
        <p:sp>
          <p:nvSpPr>
            <p:cNvPr id="64528" name="Line 16"/>
            <p:cNvSpPr>
              <a:spLocks noChangeShapeType="1"/>
            </p:cNvSpPr>
            <p:nvPr/>
          </p:nvSpPr>
          <p:spPr bwMode="auto">
            <a:xfrm flipH="1">
              <a:off x="1680" y="2928"/>
              <a:ext cx="288" cy="0"/>
            </a:xfrm>
            <a:prstGeom prst="line">
              <a:avLst/>
            </a:prstGeom>
            <a:noFill/>
            <a:ln w="19050">
              <a:solidFill>
                <a:srgbClr val="658B9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073" y="3962401"/>
            <a:ext cx="401672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0" y="1981208"/>
            <a:ext cx="5867400" cy="1964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itchFamily="18" charset="0"/>
              </a:rPr>
              <a:t>EXAMPLES</a:t>
            </a:r>
          </a:p>
          <a:p>
            <a:pPr marL="339725" marR="0" lvl="1" indent="-236538" defTabSz="914400" rtl="0" eaLnBrk="1" fontAlgn="base" latinLnBrk="0" hangingPunct="1">
              <a:lnSpc>
                <a:spcPct val="100000"/>
              </a:lnSpc>
              <a:spcBef>
                <a:spcPct val="0"/>
              </a:spcBef>
              <a:spcAft>
                <a:spcPct val="0"/>
              </a:spcAft>
              <a:buClrTx/>
              <a:buSzTx/>
              <a:buFont typeface="Symbol" pitchFamily="18" charset="2"/>
              <a:buChar char="·"/>
              <a:tabLst/>
            </a:pPr>
            <a:r>
              <a:rPr kumimoji="0" lang="en-US" altLang="en-US" sz="2000" b="0" i="0" u="none" strike="noStrike" cap="none" normalizeH="0" baseline="0" dirty="0">
                <a:ln>
                  <a:noFill/>
                </a:ln>
                <a:solidFill>
                  <a:schemeClr val="tx1"/>
                </a:solidFill>
                <a:effectLst/>
                <a:latin typeface="Calibri" pitchFamily="34" charset="0"/>
              </a:rPr>
              <a:t>Football (11 players total)  </a:t>
            </a:r>
            <a:r>
              <a:rPr kumimoji="0" lang="en-US" altLang="en-US" sz="2000" b="0" i="0" u="none" strike="noStrike" cap="none" normalizeH="0" baseline="0" noProof="1">
                <a:ln>
                  <a:noFill/>
                </a:ln>
                <a:solidFill>
                  <a:schemeClr val="tx1"/>
                </a:solidFill>
                <a:effectLst/>
                <a:latin typeface="Times New Roman" pitchFamily="18" charset="0"/>
                <a:sym typeface="Wingdings" pitchFamily="2" charset="2"/>
              </a:rPr>
              <a:t></a:t>
            </a:r>
            <a:r>
              <a:rPr kumimoji="0" lang="en-US" altLang="en-US" sz="2000" b="0" i="0" u="none" strike="noStrike" cap="none" normalizeH="0" baseline="0" dirty="0">
                <a:ln>
                  <a:noFill/>
                </a:ln>
                <a:solidFill>
                  <a:schemeClr val="tx1"/>
                </a:solidFill>
                <a:effectLst/>
                <a:latin typeface="Calibri" pitchFamily="34" charset="0"/>
              </a:rPr>
              <a:t> 2-3 sub in &amp; out</a:t>
            </a:r>
          </a:p>
          <a:p>
            <a:pPr marL="339725" marR="0" lvl="1" indent="-236538" defTabSz="914400" rtl="0" eaLnBrk="1" fontAlgn="base" latinLnBrk="0" hangingPunct="1">
              <a:lnSpc>
                <a:spcPct val="100000"/>
              </a:lnSpc>
              <a:spcBef>
                <a:spcPct val="0"/>
              </a:spcBef>
              <a:spcAft>
                <a:spcPct val="0"/>
              </a:spcAft>
              <a:buClrTx/>
              <a:buSzTx/>
              <a:buFont typeface="Symbol" pitchFamily="18" charset="2"/>
              <a:buChar char="·"/>
              <a:tabLst/>
            </a:pPr>
            <a:r>
              <a:rPr kumimoji="0" lang="en-US" altLang="en-US" sz="2000" b="0" i="0" u="none" strike="noStrike" cap="none" normalizeH="0" baseline="0" dirty="0">
                <a:ln>
                  <a:noFill/>
                </a:ln>
                <a:solidFill>
                  <a:schemeClr val="tx1"/>
                </a:solidFill>
                <a:effectLst/>
                <a:latin typeface="Calibri" pitchFamily="34" charset="0"/>
              </a:rPr>
              <a:t>Basketball (5 players total)  </a:t>
            </a:r>
            <a:r>
              <a:rPr kumimoji="0" lang="en-US" altLang="en-US" sz="2000" b="0" i="0" u="none" strike="noStrike" cap="none" normalizeH="0" baseline="0" noProof="1">
                <a:ln>
                  <a:noFill/>
                </a:ln>
                <a:solidFill>
                  <a:schemeClr val="tx1"/>
                </a:solidFill>
                <a:effectLst/>
                <a:latin typeface="Times New Roman" pitchFamily="18" charset="0"/>
                <a:sym typeface="Wingdings" pitchFamily="2" charset="2"/>
              </a:rPr>
              <a:t></a:t>
            </a:r>
            <a:r>
              <a:rPr kumimoji="0" lang="en-US" altLang="en-US" sz="2000" b="0" i="0" u="none" strike="noStrike" cap="none" normalizeH="0" baseline="0" dirty="0">
                <a:ln>
                  <a:noFill/>
                </a:ln>
                <a:solidFill>
                  <a:schemeClr val="tx1"/>
                </a:solidFill>
                <a:effectLst/>
                <a:latin typeface="Calibri" pitchFamily="34" charset="0"/>
              </a:rPr>
              <a:t> 1-2 sub in &amp; out</a:t>
            </a:r>
          </a:p>
          <a:p>
            <a:pPr marL="339725" lvl="1" indent="-236538" eaLnBrk="1" hangingPunct="1">
              <a:buFont typeface="Symbol" pitchFamily="18" charset="2"/>
              <a:buChar char="·"/>
            </a:pPr>
            <a:r>
              <a:rPr lang="en-US" altLang="en-US" sz="2000" dirty="0">
                <a:latin typeface="Calibri" pitchFamily="34" charset="0"/>
              </a:rPr>
              <a:t>Riding a carnival ride </a:t>
            </a:r>
            <a:r>
              <a:rPr lang="en-US" altLang="en-US" sz="2000" noProof="1">
                <a:latin typeface="Times New Roman" pitchFamily="18" charset="0"/>
                <a:sym typeface="Wingdings" pitchFamily="2" charset="2"/>
              </a:rPr>
              <a:t></a:t>
            </a:r>
            <a:r>
              <a:rPr lang="en-US" altLang="en-US" sz="2000" noProof="1">
                <a:latin typeface="Calibri" pitchFamily="34" charset="0"/>
                <a:sym typeface="Wingdings" pitchFamily="2" charset="2"/>
              </a:rPr>
              <a:t> get off</a:t>
            </a:r>
            <a:r>
              <a:rPr lang="en-US" altLang="en-US" sz="2000" dirty="0">
                <a:latin typeface="Calibri" pitchFamily="34" charset="0"/>
              </a:rPr>
              <a:t> &amp; get on</a:t>
            </a:r>
            <a:endParaRPr kumimoji="0" lang="en-US" altLang="en-US" sz="2000" b="0" i="0" u="none" strike="noStrike" cap="none" normalizeH="0" baseline="0" dirty="0">
              <a:ln>
                <a:noFill/>
              </a:ln>
              <a:solidFill>
                <a:schemeClr val="tx1"/>
              </a:solidFill>
              <a:effectLst/>
              <a:latin typeface="Calibri" pitchFamily="34" charset="0"/>
            </a:endParaRPr>
          </a:p>
          <a:p>
            <a:pPr marL="117475" marR="0" lvl="1" algn="ctr" defTabSz="914400" rtl="0" eaLnBrk="1" fontAlgn="base" latinLnBrk="0" hangingPunct="1">
              <a:lnSpc>
                <a:spcPct val="100000"/>
              </a:lnSpc>
              <a:spcBef>
                <a:spcPct val="0"/>
              </a:spcBef>
              <a:spcAft>
                <a:spcPts val="1000"/>
              </a:spcAft>
              <a:buClrTx/>
              <a:buSzTx/>
              <a:buFontTx/>
              <a:buNone/>
              <a:tabLst/>
            </a:pPr>
            <a:r>
              <a:rPr kumimoji="0" lang="en-US" altLang="en-US" sz="2800" b="1" i="0" u="none" strike="noStrike" cap="none" normalizeH="0" baseline="0" dirty="0">
                <a:ln>
                  <a:noFill/>
                </a:ln>
                <a:solidFill>
                  <a:srgbClr val="FF0000"/>
                </a:solidFill>
                <a:effectLst/>
                <a:latin typeface="Calibri" pitchFamily="34" charset="0"/>
              </a:rPr>
              <a:t>The overall # stays EQUAL</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807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anim calcmode="lin" valueType="num">
                                      <p:cBhvr>
                                        <p:cTn id="8"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4523"/>
                                        </p:tgtEl>
                                        <p:attrNameLst>
                                          <p:attrName>style.visibility</p:attrName>
                                        </p:attrNameLst>
                                      </p:cBhvr>
                                      <p:to>
                                        <p:strVal val="visible"/>
                                      </p:to>
                                    </p:set>
                                    <p:animEffect transition="in" filter="wipe(left)">
                                      <p:cBhvr>
                                        <p:cTn id="44" dur="3000"/>
                                        <p:tgtEl>
                                          <p:spTgt spid="64523"/>
                                        </p:tgtEl>
                                      </p:cBhvr>
                                    </p:animEffect>
                                  </p:childTnLst>
                                </p:cTn>
                              </p:par>
                              <p:par>
                                <p:cTn id="45" presetID="22" presetClass="entr" presetSubtype="2" fill="hold" nodeType="withEffect">
                                  <p:stCondLst>
                                    <p:cond delay="0"/>
                                  </p:stCondLst>
                                  <p:childTnLst>
                                    <p:set>
                                      <p:cBhvr>
                                        <p:cTn id="46" dur="1" fill="hold">
                                          <p:stCondLst>
                                            <p:cond delay="0"/>
                                          </p:stCondLst>
                                        </p:cTn>
                                        <p:tgtEl>
                                          <p:spTgt spid="64526"/>
                                        </p:tgtEl>
                                        <p:attrNameLst>
                                          <p:attrName>style.visibility</p:attrName>
                                        </p:attrNameLst>
                                      </p:cBhvr>
                                      <p:to>
                                        <p:strVal val="visible"/>
                                      </p:to>
                                    </p:set>
                                    <p:animEffect transition="in" filter="wipe(right)">
                                      <p:cBhvr>
                                        <p:cTn id="47" dur="30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76200" y="685800"/>
            <a:ext cx="9067800" cy="443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28600" lvl="0" indent="-228600">
              <a:spcBef>
                <a:spcPts val="600"/>
              </a:spcBef>
              <a:buFont typeface="Arial" panose="020B0604020202020204" pitchFamily="34" charset="0"/>
              <a:buChar char="•"/>
            </a:pPr>
            <a:r>
              <a:rPr lang="en-US" altLang="en-US" sz="2800" dirty="0"/>
              <a:t>Indicates how easily a liquid will boil or evaporate. This can be referred to as how </a:t>
            </a:r>
            <a:r>
              <a:rPr lang="en-US" altLang="en-US" sz="2800" dirty="0">
                <a:solidFill>
                  <a:srgbClr val="00B0F0"/>
                </a:solidFill>
              </a:rPr>
              <a:t>volatile</a:t>
            </a:r>
            <a:r>
              <a:rPr lang="en-US" altLang="en-US" sz="2800" dirty="0"/>
              <a:t> a given liquid is. </a:t>
            </a:r>
          </a:p>
          <a:p>
            <a:pPr marL="228600" lvl="0" indent="-228600">
              <a:spcBef>
                <a:spcPts val="1200"/>
              </a:spcBef>
              <a:buFont typeface="Arial" panose="020B0604020202020204" pitchFamily="34" charset="0"/>
              <a:buChar char="•"/>
            </a:pPr>
            <a:r>
              <a:rPr lang="en-US" sz="2800" dirty="0">
                <a:solidFill>
                  <a:srgbClr val="FF0000"/>
                </a:solidFill>
              </a:rPr>
              <a:t>Depends on the nature of the liquid:  </a:t>
            </a:r>
          </a:p>
          <a:p>
            <a:pPr marL="457200" lvl="0">
              <a:spcBef>
                <a:spcPts val="0"/>
              </a:spcBef>
            </a:pPr>
            <a:r>
              <a:rPr lang="en-US" sz="2800" dirty="0">
                <a:solidFill>
                  <a:srgbClr val="7030A0"/>
                </a:solidFill>
              </a:rPr>
              <a:t>liquids have characteristic forces of attraction between their molecules</a:t>
            </a:r>
          </a:p>
          <a:p>
            <a:pPr marL="919163" lvl="1" indent="-228600">
              <a:spcBef>
                <a:spcPts val="600"/>
              </a:spcBef>
              <a:buFont typeface="Arial" panose="020B0604020202020204" pitchFamily="34" charset="0"/>
              <a:buChar char="•"/>
            </a:pPr>
            <a:r>
              <a:rPr lang="en-US" sz="2800" dirty="0"/>
              <a:t>hydrogen bonding</a:t>
            </a:r>
          </a:p>
          <a:p>
            <a:pPr marL="919163" lvl="1" indent="-228600">
              <a:spcBef>
                <a:spcPts val="600"/>
              </a:spcBef>
              <a:buFont typeface="Arial" panose="020B0604020202020204" pitchFamily="34" charset="0"/>
              <a:buChar char="•"/>
            </a:pPr>
            <a:r>
              <a:rPr lang="en-US" sz="2800" dirty="0">
                <a:solidFill>
                  <a:srgbClr val="FF0000"/>
                </a:solidFill>
              </a:rPr>
              <a:t>Van der Waals forces </a:t>
            </a:r>
            <a:r>
              <a:rPr lang="en-US" sz="2800" dirty="0"/>
              <a:t>(</a:t>
            </a:r>
            <a:r>
              <a:rPr lang="en-US" sz="2800" i="1" dirty="0">
                <a:latin typeface="Times New Roman" panose="02020603050405020304" pitchFamily="18" charset="0"/>
                <a:cs typeface="Times New Roman" panose="02020603050405020304" pitchFamily="18" charset="0"/>
              </a:rPr>
              <a:t>temporary dipoles that exist between virtually every molecule</a:t>
            </a:r>
            <a:r>
              <a:rPr lang="en-US" sz="2800" dirty="0"/>
              <a:t>)</a:t>
            </a:r>
          </a:p>
          <a:p>
            <a:pPr marL="228600" indent="-228600">
              <a:spcBef>
                <a:spcPts val="1200"/>
              </a:spcBef>
              <a:buFont typeface="Arial" panose="020B0604020202020204" pitchFamily="34" charset="0"/>
              <a:buChar char="•"/>
            </a:pPr>
            <a:r>
              <a:rPr lang="en-US" sz="2800" dirty="0">
                <a:solidFill>
                  <a:srgbClr val="00B0F0"/>
                </a:solidFill>
              </a:rPr>
              <a:t>Depends on temperature (</a:t>
            </a:r>
            <a:r>
              <a:rPr lang="en-US" sz="2800" i="1" dirty="0" err="1">
                <a:solidFill>
                  <a:srgbClr val="00B0F0"/>
                </a:solidFill>
              </a:rPr>
              <a:t>avg</a:t>
            </a:r>
            <a:r>
              <a:rPr lang="en-US" sz="2800" i="1" dirty="0">
                <a:solidFill>
                  <a:srgbClr val="00B0F0"/>
                </a:solidFill>
              </a:rPr>
              <a:t> KE</a:t>
            </a:r>
            <a:r>
              <a:rPr lang="en-US" sz="2800" dirty="0">
                <a:solidFill>
                  <a:srgbClr val="00B0F0"/>
                </a:solidFill>
              </a:rPr>
              <a:t>)</a:t>
            </a:r>
          </a:p>
        </p:txBody>
      </p:sp>
      <p:sp>
        <p:nvSpPr>
          <p:cNvPr id="7" name="Rectangle 2"/>
          <p:cNvSpPr>
            <a:spLocks noGrp="1" noChangeArrowheads="1"/>
          </p:cNvSpPr>
          <p:nvPr>
            <p:ph type="title"/>
          </p:nvPr>
        </p:nvSpPr>
        <p:spPr>
          <a:xfrm>
            <a:off x="1905000" y="0"/>
            <a:ext cx="5105400" cy="685800"/>
          </a:xfrm>
          <a:solidFill>
            <a:schemeClr val="accent6">
              <a:lumMod val="20000"/>
              <a:lumOff val="80000"/>
            </a:schemeClr>
          </a:solidFill>
        </p:spPr>
        <p:txBody>
          <a:bodyPr/>
          <a:lstStyle/>
          <a:p>
            <a:pPr algn="ctr"/>
            <a:r>
              <a:rPr lang="en-US" altLang="en-US" dirty="0">
                <a:solidFill>
                  <a:schemeClr val="tx1"/>
                </a:solidFill>
              </a:rPr>
              <a:t>Vapor Pressure</a:t>
            </a:r>
            <a:endParaRPr lang="en-US" altLang="en-US"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29225"/>
            <a:ext cx="33623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62400" y="5487030"/>
            <a:ext cx="4995278" cy="984885"/>
          </a:xfrm>
          <a:prstGeom prst="rect">
            <a:avLst/>
          </a:prstGeom>
        </p:spPr>
        <p:txBody>
          <a:bodyPr wrap="none">
            <a:spAutoFit/>
          </a:bodyPr>
          <a:lstStyle/>
          <a:p>
            <a:pPr>
              <a:spcBef>
                <a:spcPts val="1200"/>
              </a:spcBef>
            </a:pPr>
            <a:r>
              <a:rPr lang="en-US" sz="2400" dirty="0">
                <a:solidFill>
                  <a:srgbClr val="7030A0"/>
                </a:solidFill>
              </a:rPr>
              <a:t>Is water likely to boil at 25 C?</a:t>
            </a:r>
          </a:p>
          <a:p>
            <a:pPr>
              <a:spcBef>
                <a:spcPts val="1200"/>
              </a:spcBef>
            </a:pPr>
            <a:r>
              <a:rPr lang="en-US" sz="2400" dirty="0">
                <a:solidFill>
                  <a:srgbClr val="7030A0"/>
                </a:solidFill>
              </a:rPr>
              <a:t>Does water have a high or low VP?</a:t>
            </a:r>
          </a:p>
        </p:txBody>
      </p:sp>
      <p:sp>
        <p:nvSpPr>
          <p:cNvPr id="6" name="TextBox 5"/>
          <p:cNvSpPr txBox="1"/>
          <p:nvPr/>
        </p:nvSpPr>
        <p:spPr>
          <a:xfrm>
            <a:off x="2590800" y="5181600"/>
            <a:ext cx="1371600" cy="338554"/>
          </a:xfrm>
          <a:prstGeom prst="rect">
            <a:avLst/>
          </a:prstGeom>
          <a:solidFill>
            <a:srgbClr val="FFFFFF"/>
          </a:solidFill>
        </p:spPr>
        <p:txBody>
          <a:bodyPr wrap="square" rtlCol="0">
            <a:spAutoFit/>
          </a:bodyPr>
          <a:lstStyle/>
          <a:p>
            <a:r>
              <a:rPr lang="en-US" sz="1600" b="1" dirty="0"/>
              <a:t>23.8 mm Hg</a:t>
            </a:r>
          </a:p>
        </p:txBody>
      </p:sp>
      <p:pic>
        <p:nvPicPr>
          <p:cNvPr id="8" name="Picture 7" descr="think_about_i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4455159"/>
            <a:ext cx="762000" cy="823248"/>
          </a:xfrm>
          <a:prstGeom prst="rect">
            <a:avLst/>
          </a:prstGeom>
        </p:spPr>
      </p:pic>
    </p:spTree>
    <p:extLst>
      <p:ext uri="{BB962C8B-B14F-4D97-AF65-F5344CB8AC3E}">
        <p14:creationId xmlns:p14="http://schemas.microsoft.com/office/powerpoint/2010/main" val="25779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fade">
                                      <p:cBhvr>
                                        <p:cTn id="7" dur="500"/>
                                        <p:tgtEl>
                                          <p:spTgt spid="65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fade">
                                      <p:cBhvr>
                                        <p:cTn id="12" dur="500"/>
                                        <p:tgtEl>
                                          <p:spTgt spid="655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fade">
                                      <p:cBhvr>
                                        <p:cTn id="17" dur="500"/>
                                        <p:tgtEl>
                                          <p:spTgt spid="655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40">
                                            <p:txEl>
                                              <p:pRg st="3" end="3"/>
                                            </p:txEl>
                                          </p:spTgt>
                                        </p:tgtEl>
                                        <p:attrNameLst>
                                          <p:attrName>style.visibility</p:attrName>
                                        </p:attrNameLst>
                                      </p:cBhvr>
                                      <p:to>
                                        <p:strVal val="visible"/>
                                      </p:to>
                                    </p:set>
                                    <p:animEffect transition="in" filter="fade">
                                      <p:cBhvr>
                                        <p:cTn id="22" dur="500"/>
                                        <p:tgtEl>
                                          <p:spTgt spid="655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540">
                                            <p:txEl>
                                              <p:pRg st="4" end="4"/>
                                            </p:txEl>
                                          </p:spTgt>
                                        </p:tgtEl>
                                        <p:attrNameLst>
                                          <p:attrName>style.visibility</p:attrName>
                                        </p:attrNameLst>
                                      </p:cBhvr>
                                      <p:to>
                                        <p:strVal val="visible"/>
                                      </p:to>
                                    </p:set>
                                    <p:animEffect transition="in" filter="fade">
                                      <p:cBhvr>
                                        <p:cTn id="27" dur="500"/>
                                        <p:tgtEl>
                                          <p:spTgt spid="655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540">
                                            <p:txEl>
                                              <p:pRg st="5" end="5"/>
                                            </p:txEl>
                                          </p:spTgt>
                                        </p:tgtEl>
                                        <p:attrNameLst>
                                          <p:attrName>style.visibility</p:attrName>
                                        </p:attrNameLst>
                                      </p:cBhvr>
                                      <p:to>
                                        <p:strVal val="visible"/>
                                      </p:to>
                                    </p:set>
                                    <p:animEffect transition="in" filter="fade">
                                      <p:cBhvr>
                                        <p:cTn id="32" dur="500"/>
                                        <p:tgtEl>
                                          <p:spTgt spid="655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500"/>
                                        <p:tgtEl>
                                          <p:spTgt spid="30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733800"/>
            <a:ext cx="8915400" cy="90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altLang="en-US" dirty="0">
                <a:solidFill>
                  <a:srgbClr val="FF0000"/>
                </a:solidFill>
              </a:rPr>
              <a:t>When does water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marL="228600">
              <a:spcBef>
                <a:spcPts val="600"/>
              </a:spcBef>
            </a:pPr>
            <a:r>
              <a:rPr lang="en-US" altLang="en-US" dirty="0"/>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7" name="Rectangle 2"/>
          <p:cNvSpPr>
            <a:spLocks noGrp="1" noChangeArrowheads="1"/>
          </p:cNvSpPr>
          <p:nvPr>
            <p:ph type="title"/>
          </p:nvPr>
        </p:nvSpPr>
        <p:spPr>
          <a:xfrm>
            <a:off x="1905000" y="0"/>
            <a:ext cx="51054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extLst>
              <p:ext uri="{D42A27DB-BD31-4B8C-83A1-F6EECF244321}">
                <p14:modId xmlns:p14="http://schemas.microsoft.com/office/powerpoint/2010/main" val="1530545149"/>
              </p:ext>
            </p:extLst>
          </p:nvPr>
        </p:nvGraphicFramePr>
        <p:xfrm>
          <a:off x="685800" y="745807"/>
          <a:ext cx="7772400" cy="2775586"/>
        </p:xfrm>
        <a:graphic>
          <a:graphicData uri="http://schemas.openxmlformats.org/drawingml/2006/table">
            <a:tbl>
              <a:tblPr/>
              <a:tblGrid>
                <a:gridCol w="2064544">
                  <a:extLst>
                    <a:ext uri="{9D8B030D-6E8A-4147-A177-3AD203B41FA5}">
                      <a16:colId xmlns:a16="http://schemas.microsoft.com/office/drawing/2014/main" val="20000"/>
                    </a:ext>
                  </a:extLst>
                </a:gridCol>
                <a:gridCol w="1821656">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18394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fade">
                                      <p:cBhvr>
                                        <p:cTn id="7" dur="500"/>
                                        <p:tgtEl>
                                          <p:spTgt spid="655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657600"/>
            <a:ext cx="8915400" cy="22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endParaRPr lang="en-US" altLang="en-US" dirty="0"/>
          </a:p>
          <a:p>
            <a:pPr lvl="0"/>
            <a:r>
              <a:rPr lang="en-US" altLang="en-US" dirty="0"/>
              <a:t>When does water “normally” boil? </a:t>
            </a:r>
          </a:p>
          <a:p>
            <a:pPr lvl="0"/>
            <a:endParaRPr lang="en-US" altLang="en-US" dirty="0">
              <a:solidFill>
                <a:srgbClr val="00B0F0"/>
              </a:solidFill>
            </a:endParaRPr>
          </a:p>
          <a:p>
            <a:pPr marL="457200" lvl="0"/>
            <a:r>
              <a:rPr lang="en-US" altLang="en-US" sz="4400" dirty="0">
                <a:solidFill>
                  <a:srgbClr val="00B0F0"/>
                </a:solidFill>
              </a:rPr>
              <a:t>Normal</a:t>
            </a:r>
            <a:r>
              <a:rPr lang="en-US" altLang="en-US" dirty="0">
                <a:solidFill>
                  <a:srgbClr val="00B050"/>
                </a:solidFill>
              </a:rPr>
              <a:t> means Standard Pressure </a:t>
            </a:r>
          </a:p>
          <a:p>
            <a:pPr marL="457200" lvl="0"/>
            <a:r>
              <a:rPr lang="en-US" altLang="en-US" dirty="0">
                <a:solidFill>
                  <a:srgbClr val="00B050"/>
                </a:solidFill>
              </a:rPr>
              <a:t>(760 mm Hg, 1 atm, or 101.3 kPa) … 100°C</a:t>
            </a:r>
          </a:p>
        </p:txBody>
      </p:sp>
      <p:sp>
        <p:nvSpPr>
          <p:cNvPr id="7" name="Rectangle 2"/>
          <p:cNvSpPr>
            <a:spLocks noGrp="1" noChangeArrowheads="1"/>
          </p:cNvSpPr>
          <p:nvPr>
            <p:ph type="title"/>
          </p:nvPr>
        </p:nvSpPr>
        <p:spPr>
          <a:xfrm>
            <a:off x="1981200" y="0"/>
            <a:ext cx="51816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extLst>
              <p:ext uri="{D42A27DB-BD31-4B8C-83A1-F6EECF244321}">
                <p14:modId xmlns:p14="http://schemas.microsoft.com/office/powerpoint/2010/main" val="4114798689"/>
              </p:ext>
            </p:extLst>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0" y="827544"/>
            <a:ext cx="3124200" cy="2462213"/>
          </a:xfrm>
          <a:prstGeom prst="rect">
            <a:avLst/>
          </a:prstGeom>
        </p:spPr>
        <p:txBody>
          <a:bodyPr wrap="square">
            <a:spAutoFit/>
          </a:bodyPr>
          <a:lstStyle/>
          <a:p>
            <a:r>
              <a:rPr lang="en-US" altLang="en-US" sz="2300" i="1" dirty="0">
                <a:solidFill>
                  <a:srgbClr val="00B0F0"/>
                </a:solidFill>
                <a:latin typeface="Times New Roman" panose="02020603050405020304" pitchFamily="18" charset="0"/>
                <a:cs typeface="Times New Roman" panose="02020603050405020304" pitchFamily="18" charset="0"/>
              </a:rPr>
              <a:t>“</a:t>
            </a:r>
            <a:r>
              <a:rPr lang="en-US" altLang="en-US" sz="2300" b="1" i="1" dirty="0">
                <a:solidFill>
                  <a:srgbClr val="FF0000"/>
                </a:solidFill>
                <a:latin typeface="Times New Roman" panose="02020603050405020304" pitchFamily="18" charset="0"/>
                <a:cs typeface="Times New Roman" panose="02020603050405020304" pitchFamily="18" charset="0"/>
              </a:rPr>
              <a:t>Peer pressure</a:t>
            </a:r>
            <a:r>
              <a:rPr lang="en-US" altLang="en-US" sz="2300" i="1" dirty="0">
                <a:solidFill>
                  <a:srgbClr val="00B0F0"/>
                </a:solidFill>
                <a:latin typeface="Times New Roman" panose="02020603050405020304" pitchFamily="18" charset="0"/>
                <a:cs typeface="Times New Roman" panose="02020603050405020304" pitchFamily="18" charset="0"/>
              </a:rPr>
              <a:t>” </a:t>
            </a:r>
            <a:r>
              <a:rPr lang="en-US" altLang="en-US" sz="2400" i="1" dirty="0">
                <a:solidFill>
                  <a:srgbClr val="00B0F0"/>
                </a:solidFill>
                <a:latin typeface="Times New Roman" panose="02020603050405020304" pitchFamily="18" charset="0"/>
                <a:cs typeface="Times New Roman" panose="02020603050405020304" pitchFamily="18" charset="0"/>
              </a:rPr>
              <a:t>causes us to do things we normally wouldn’t do.</a:t>
            </a:r>
          </a:p>
          <a:p>
            <a:pPr>
              <a:spcBef>
                <a:spcPts val="600"/>
              </a:spcBef>
            </a:pPr>
            <a:r>
              <a:rPr lang="en-US" sz="2400" i="1" dirty="0">
                <a:solidFill>
                  <a:srgbClr val="7030A0"/>
                </a:solidFill>
                <a:latin typeface="Times New Roman" panose="02020603050405020304" pitchFamily="18" charset="0"/>
                <a:cs typeface="Times New Roman" panose="02020603050405020304" pitchFamily="18" charset="0"/>
              </a:rPr>
              <a:t>Temp = # peers: &gt;T &gt;P</a:t>
            </a:r>
          </a:p>
          <a:p>
            <a:pPr marL="574675" indent="-574675">
              <a:spcBef>
                <a:spcPts val="600"/>
              </a:spcBef>
            </a:pPr>
            <a:r>
              <a:rPr lang="en-US" sz="2400" i="1" dirty="0">
                <a:solidFill>
                  <a:srgbClr val="00B0F0"/>
                </a:solidFill>
                <a:latin typeface="Times New Roman" panose="02020603050405020304" pitchFamily="18" charset="0"/>
                <a:cs typeface="Times New Roman" panose="02020603050405020304" pitchFamily="18" charset="0"/>
              </a:rPr>
              <a:t>VP:	Doing what we are pressured to do</a:t>
            </a:r>
          </a:p>
        </p:txBody>
      </p:sp>
      <p:cxnSp>
        <p:nvCxnSpPr>
          <p:cNvPr id="8" name="Straight Connector 7"/>
          <p:cNvCxnSpPr/>
          <p:nvPr/>
        </p:nvCxnSpPr>
        <p:spPr bwMode="auto">
          <a:xfrm>
            <a:off x="4953000" y="36576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5561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fade">
                                      <p:cBhvr>
                                        <p:cTn id="12" dur="500"/>
                                        <p:tgtEl>
                                          <p:spTgt spid="655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40">
                                            <p:txEl>
                                              <p:pRg st="3" end="3"/>
                                            </p:txEl>
                                          </p:spTgt>
                                        </p:tgtEl>
                                        <p:attrNameLst>
                                          <p:attrName>style.visibility</p:attrName>
                                        </p:attrNameLst>
                                      </p:cBhvr>
                                      <p:to>
                                        <p:strVal val="visible"/>
                                      </p:to>
                                    </p:set>
                                    <p:animEffect transition="in" filter="fade">
                                      <p:cBhvr>
                                        <p:cTn id="17" dur="500"/>
                                        <p:tgtEl>
                                          <p:spTgt spid="655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540">
                                            <p:txEl>
                                              <p:pRg st="4" end="4"/>
                                            </p:txEl>
                                          </p:spTgt>
                                        </p:tgtEl>
                                        <p:attrNameLst>
                                          <p:attrName>style.visibility</p:attrName>
                                        </p:attrNameLst>
                                      </p:cBhvr>
                                      <p:to>
                                        <p:strVal val="visible"/>
                                      </p:to>
                                    </p:set>
                                    <p:animEffect transition="in" filter="fade">
                                      <p:cBhvr>
                                        <p:cTn id="22" dur="500"/>
                                        <p:tgtEl>
                                          <p:spTgt spid="655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733800"/>
            <a:ext cx="8915400" cy="135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altLang="en-US" dirty="0">
                <a:solidFill>
                  <a:srgbClr val="FF0000"/>
                </a:solidFill>
              </a:rPr>
              <a:t>When does water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endParaRPr lang="en-US" altLang="en-US" dirty="0">
              <a:solidFill>
                <a:srgbClr val="FF0000"/>
              </a:solidFill>
            </a:endParaRPr>
          </a:p>
          <a:p>
            <a:pPr algn="ctr">
              <a:spcBef>
                <a:spcPts val="600"/>
              </a:spcBef>
            </a:pPr>
            <a:r>
              <a:rPr lang="en-US" altLang="en-US" dirty="0">
                <a:solidFill>
                  <a:srgbClr val="FF0000"/>
                </a:solidFill>
              </a:rPr>
              <a:t>When does Ethyl Alcohol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7" name="Rectangle 2"/>
          <p:cNvSpPr>
            <a:spLocks noGrp="1" noChangeArrowheads="1"/>
          </p:cNvSpPr>
          <p:nvPr>
            <p:ph type="title"/>
          </p:nvPr>
        </p:nvSpPr>
        <p:spPr>
          <a:xfrm>
            <a:off x="1905000" y="0"/>
            <a:ext cx="51054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685800" y="745807"/>
          <a:ext cx="7772400" cy="2775586"/>
        </p:xfrm>
        <a:graphic>
          <a:graphicData uri="http://schemas.openxmlformats.org/drawingml/2006/table">
            <a:tbl>
              <a:tblPr/>
              <a:tblGrid>
                <a:gridCol w="2064544">
                  <a:extLst>
                    <a:ext uri="{9D8B030D-6E8A-4147-A177-3AD203B41FA5}">
                      <a16:colId xmlns:a16="http://schemas.microsoft.com/office/drawing/2014/main" val="20000"/>
                    </a:ext>
                  </a:extLst>
                </a:gridCol>
                <a:gridCol w="1821656">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1162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540">
                                            <p:txEl>
                                              <p:pRg st="2" end="2"/>
                                            </p:txEl>
                                          </p:spTgt>
                                        </p:tgtEl>
                                        <p:attrNameLst>
                                          <p:attrName>style.visibility</p:attrName>
                                        </p:attrNameLst>
                                      </p:cBhvr>
                                      <p:to>
                                        <p:strVal val="visible"/>
                                      </p:to>
                                    </p:set>
                                    <p:animEffect transition="in" filter="fade">
                                      <p:cBhvr>
                                        <p:cTn id="7" dur="1000"/>
                                        <p:tgtEl>
                                          <p:spTgt spid="65540">
                                            <p:txEl>
                                              <p:pRg st="2" end="2"/>
                                            </p:txEl>
                                          </p:spTgt>
                                        </p:tgtEl>
                                      </p:cBhvr>
                                    </p:animEffect>
                                    <p:anim calcmode="lin" valueType="num">
                                      <p:cBhvr>
                                        <p:cTn id="8" dur="10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554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657600"/>
            <a:ext cx="8915400" cy="209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endParaRPr lang="en-US" altLang="en-US" dirty="0"/>
          </a:p>
          <a:p>
            <a:pPr lvl="0"/>
            <a:r>
              <a:rPr lang="en-US" altLang="en-US" dirty="0"/>
              <a:t>When does water “normally” boil? </a:t>
            </a:r>
            <a:r>
              <a:rPr lang="en-US" altLang="en-US" dirty="0">
                <a:solidFill>
                  <a:srgbClr val="00B0F0"/>
                </a:solidFill>
              </a:rPr>
              <a:t>Normal</a:t>
            </a:r>
            <a:r>
              <a:rPr lang="en-US" altLang="en-US" dirty="0">
                <a:solidFill>
                  <a:srgbClr val="00B050"/>
                </a:solidFill>
              </a:rPr>
              <a:t> means Standard Pressure (760 mm Hg, 1 </a:t>
            </a:r>
            <a:r>
              <a:rPr lang="en-US" altLang="en-US" dirty="0" err="1">
                <a:solidFill>
                  <a:srgbClr val="00B050"/>
                </a:solidFill>
              </a:rPr>
              <a:t>atm</a:t>
            </a:r>
            <a:r>
              <a:rPr lang="en-US" altLang="en-US" dirty="0">
                <a:solidFill>
                  <a:srgbClr val="00B050"/>
                </a:solidFill>
              </a:rPr>
              <a:t>, or 101.3 </a:t>
            </a:r>
            <a:r>
              <a:rPr lang="en-US" altLang="en-US" dirty="0" err="1">
                <a:solidFill>
                  <a:srgbClr val="00B050"/>
                </a:solidFill>
              </a:rPr>
              <a:t>kPa</a:t>
            </a:r>
            <a:r>
              <a:rPr lang="en-US" altLang="en-US" dirty="0">
                <a:solidFill>
                  <a:srgbClr val="00B050"/>
                </a:solidFill>
              </a:rPr>
              <a:t>) … 100° C</a:t>
            </a:r>
          </a:p>
          <a:p>
            <a:pPr>
              <a:spcBef>
                <a:spcPts val="600"/>
              </a:spcBef>
            </a:pPr>
            <a:endParaRPr lang="en-US" altLang="en-US" dirty="0"/>
          </a:p>
          <a:p>
            <a:pPr>
              <a:spcBef>
                <a:spcPts val="600"/>
              </a:spcBef>
            </a:pPr>
            <a:r>
              <a:rPr lang="en-US" altLang="en-US" dirty="0"/>
              <a:t>When does Ethyl Alcohol “normally” boil? </a:t>
            </a:r>
            <a:r>
              <a:rPr lang="en-US" altLang="en-US" dirty="0">
                <a:solidFill>
                  <a:srgbClr val="7030A0"/>
                </a:solidFill>
              </a:rPr>
              <a:t>Close to 80° C</a:t>
            </a:r>
          </a:p>
        </p:txBody>
      </p:sp>
      <p:sp>
        <p:nvSpPr>
          <p:cNvPr id="7" name="Rectangle 2"/>
          <p:cNvSpPr>
            <a:spLocks noGrp="1" noChangeArrowheads="1"/>
          </p:cNvSpPr>
          <p:nvPr>
            <p:ph type="title"/>
          </p:nvPr>
        </p:nvSpPr>
        <p:spPr>
          <a:xfrm>
            <a:off x="1981200" y="0"/>
            <a:ext cx="51816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0" y="827544"/>
            <a:ext cx="3124200" cy="2462213"/>
          </a:xfrm>
          <a:prstGeom prst="rect">
            <a:avLst/>
          </a:prstGeom>
        </p:spPr>
        <p:txBody>
          <a:bodyPr wrap="square">
            <a:spAutoFit/>
          </a:bodyPr>
          <a:lstStyle/>
          <a:p>
            <a:r>
              <a:rPr lang="en-US" altLang="en-US" sz="2300" i="1" dirty="0">
                <a:solidFill>
                  <a:srgbClr val="00B0F0"/>
                </a:solidFill>
                <a:latin typeface="Times New Roman" panose="02020603050405020304" pitchFamily="18" charset="0"/>
                <a:cs typeface="Times New Roman" panose="02020603050405020304" pitchFamily="18" charset="0"/>
              </a:rPr>
              <a:t>“</a:t>
            </a:r>
            <a:r>
              <a:rPr lang="en-US" altLang="en-US" sz="2300" b="1" i="1" dirty="0">
                <a:solidFill>
                  <a:srgbClr val="FF0000"/>
                </a:solidFill>
                <a:latin typeface="Times New Roman" panose="02020603050405020304" pitchFamily="18" charset="0"/>
                <a:cs typeface="Times New Roman" panose="02020603050405020304" pitchFamily="18" charset="0"/>
              </a:rPr>
              <a:t>Peer pressure</a:t>
            </a:r>
            <a:r>
              <a:rPr lang="en-US" altLang="en-US" sz="2300" i="1" dirty="0">
                <a:solidFill>
                  <a:srgbClr val="00B0F0"/>
                </a:solidFill>
                <a:latin typeface="Times New Roman" panose="02020603050405020304" pitchFamily="18" charset="0"/>
                <a:cs typeface="Times New Roman" panose="02020603050405020304" pitchFamily="18" charset="0"/>
              </a:rPr>
              <a:t>” </a:t>
            </a:r>
            <a:r>
              <a:rPr lang="en-US" altLang="en-US" sz="2400" i="1" dirty="0">
                <a:solidFill>
                  <a:srgbClr val="00B0F0"/>
                </a:solidFill>
                <a:latin typeface="Times New Roman" panose="02020603050405020304" pitchFamily="18" charset="0"/>
                <a:cs typeface="Times New Roman" panose="02020603050405020304" pitchFamily="18" charset="0"/>
              </a:rPr>
              <a:t>causes us to do things we normally wouldn’t do.</a:t>
            </a:r>
          </a:p>
          <a:p>
            <a:pPr>
              <a:spcBef>
                <a:spcPts val="600"/>
              </a:spcBef>
            </a:pPr>
            <a:r>
              <a:rPr lang="en-US" sz="2400" i="1" dirty="0">
                <a:solidFill>
                  <a:srgbClr val="7030A0"/>
                </a:solidFill>
                <a:latin typeface="Times New Roman" panose="02020603050405020304" pitchFamily="18" charset="0"/>
                <a:cs typeface="Times New Roman" panose="02020603050405020304" pitchFamily="18" charset="0"/>
              </a:rPr>
              <a:t>Temp = # peers: &gt;T &gt;P</a:t>
            </a:r>
          </a:p>
          <a:p>
            <a:pPr marL="574675" indent="-574675">
              <a:spcBef>
                <a:spcPts val="600"/>
              </a:spcBef>
            </a:pPr>
            <a:r>
              <a:rPr lang="en-US" sz="2400" i="1" dirty="0">
                <a:solidFill>
                  <a:srgbClr val="00B0F0"/>
                </a:solidFill>
                <a:latin typeface="Times New Roman" panose="02020603050405020304" pitchFamily="18" charset="0"/>
                <a:cs typeface="Times New Roman" panose="02020603050405020304" pitchFamily="18" charset="0"/>
              </a:rPr>
              <a:t>VP:	Doing what we are pressured to do</a:t>
            </a:r>
          </a:p>
        </p:txBody>
      </p:sp>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38713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3" end="3"/>
                                            </p:txEl>
                                          </p:spTgt>
                                        </p:tgtEl>
                                        <p:attrNameLst>
                                          <p:attrName>style.visibility</p:attrName>
                                        </p:attrNameLst>
                                      </p:cBhvr>
                                      <p:to>
                                        <p:strVal val="visible"/>
                                      </p:to>
                                    </p:set>
                                    <p:animEffect transition="in" filter="fade">
                                      <p:cBhvr>
                                        <p:cTn id="7" dur="500"/>
                                        <p:tgtEl>
                                          <p:spTgt spid="6554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733800"/>
            <a:ext cx="8915400" cy="269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altLang="en-US" dirty="0">
                <a:solidFill>
                  <a:srgbClr val="FF0000"/>
                </a:solidFill>
              </a:rPr>
              <a:t>When does water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endParaRPr lang="en-US" altLang="en-US" dirty="0">
              <a:solidFill>
                <a:srgbClr val="FF0000"/>
              </a:solidFill>
            </a:endParaRPr>
          </a:p>
          <a:p>
            <a:pPr algn="ctr">
              <a:spcBef>
                <a:spcPts val="600"/>
              </a:spcBef>
            </a:pPr>
            <a:r>
              <a:rPr lang="en-US" altLang="en-US" dirty="0">
                <a:solidFill>
                  <a:srgbClr val="FF0000"/>
                </a:solidFill>
              </a:rPr>
              <a:t>When does Ethyl Alcohol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endParaRPr lang="en-US" altLang="en-US" dirty="0">
              <a:solidFill>
                <a:srgbClr val="FF0000"/>
              </a:solidFill>
            </a:endParaRPr>
          </a:p>
          <a:p>
            <a:pPr algn="ctr">
              <a:spcBef>
                <a:spcPts val="600"/>
              </a:spcBef>
            </a:pPr>
            <a:r>
              <a:rPr lang="en-US" altLang="en-US" dirty="0">
                <a:solidFill>
                  <a:srgbClr val="FF0000"/>
                </a:solidFill>
              </a:rPr>
              <a:t>When does Ethyl Ether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marL="228600">
              <a:spcBef>
                <a:spcPts val="600"/>
              </a:spcBef>
            </a:pPr>
            <a:r>
              <a:rPr lang="en-US" altLang="en-US" dirty="0"/>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7" name="Rectangle 2"/>
          <p:cNvSpPr>
            <a:spLocks noGrp="1" noChangeArrowheads="1"/>
          </p:cNvSpPr>
          <p:nvPr>
            <p:ph type="title"/>
          </p:nvPr>
        </p:nvSpPr>
        <p:spPr>
          <a:xfrm>
            <a:off x="1905000" y="0"/>
            <a:ext cx="51054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685800" y="745807"/>
          <a:ext cx="7772400" cy="2775586"/>
        </p:xfrm>
        <a:graphic>
          <a:graphicData uri="http://schemas.openxmlformats.org/drawingml/2006/table">
            <a:tbl>
              <a:tblPr/>
              <a:tblGrid>
                <a:gridCol w="2064544">
                  <a:extLst>
                    <a:ext uri="{9D8B030D-6E8A-4147-A177-3AD203B41FA5}">
                      <a16:colId xmlns:a16="http://schemas.microsoft.com/office/drawing/2014/main" val="20000"/>
                    </a:ext>
                  </a:extLst>
                </a:gridCol>
                <a:gridCol w="1821656">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13098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fade">
                                      <p:cBhvr>
                                        <p:cTn id="7" dur="500"/>
                                        <p:tgtEl>
                                          <p:spTgt spid="65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Properties of Solids, Liquids, and Gases</a:t>
            </a:r>
          </a:p>
        </p:txBody>
      </p:sp>
      <p:sp>
        <p:nvSpPr>
          <p:cNvPr id="7" name="Content Placeholder 6"/>
          <p:cNvSpPr>
            <a:spLocks noGrp="1"/>
          </p:cNvSpPr>
          <p:nvPr>
            <p:ph idx="1"/>
          </p:nvPr>
        </p:nvSpPr>
        <p:spPr/>
        <p:txBody>
          <a:bodyPr lIns="182755" tIns="91376" rIns="182755" bIns="91376"/>
          <a:lstStyle/>
          <a:p>
            <a:r>
              <a:rPr lang="en-US" sz="2300" dirty="0">
                <a:solidFill>
                  <a:srgbClr val="7030A0"/>
                </a:solidFill>
              </a:rPr>
              <a:t>Identify the state(s) of matter that each property describes.</a:t>
            </a:r>
          </a:p>
          <a:p>
            <a:pPr>
              <a:lnSpc>
                <a:spcPct val="100000"/>
              </a:lnSpc>
              <a:spcBef>
                <a:spcPts val="1200"/>
              </a:spcBef>
              <a:tabLst>
                <a:tab pos="5144721" algn="l"/>
              </a:tabLst>
            </a:pPr>
            <a:r>
              <a:rPr lang="en-US" sz="2300" dirty="0"/>
              <a:t>Takes the shape of its container:     	 	</a:t>
            </a:r>
          </a:p>
          <a:p>
            <a:pPr>
              <a:lnSpc>
                <a:spcPct val="100000"/>
              </a:lnSpc>
              <a:spcBef>
                <a:spcPts val="1200"/>
              </a:spcBef>
              <a:tabLst>
                <a:tab pos="5144721" algn="l"/>
              </a:tabLst>
            </a:pPr>
            <a:r>
              <a:rPr lang="en-US" sz="2300" dirty="0">
                <a:solidFill>
                  <a:srgbClr val="FF0000"/>
                </a:solidFill>
              </a:rPr>
              <a:t>Fills all available space:</a:t>
            </a:r>
            <a:r>
              <a:rPr lang="en-US" sz="2300" dirty="0"/>
              <a:t>	 	</a:t>
            </a:r>
          </a:p>
          <a:p>
            <a:pPr>
              <a:lnSpc>
                <a:spcPct val="100000"/>
              </a:lnSpc>
              <a:spcBef>
                <a:spcPts val="1200"/>
              </a:spcBef>
              <a:tabLst>
                <a:tab pos="5144721" algn="l"/>
              </a:tabLst>
            </a:pPr>
            <a:r>
              <a:rPr lang="en-US" sz="2300" dirty="0"/>
              <a:t>Maintains its shape:	 </a:t>
            </a:r>
          </a:p>
          <a:p>
            <a:pPr>
              <a:lnSpc>
                <a:spcPct val="100000"/>
              </a:lnSpc>
              <a:spcBef>
                <a:spcPts val="1200"/>
              </a:spcBef>
              <a:tabLst>
                <a:tab pos="5144721" algn="l"/>
              </a:tabLst>
            </a:pPr>
            <a:r>
              <a:rPr lang="en-US" sz="2300" dirty="0">
                <a:solidFill>
                  <a:srgbClr val="00B050"/>
                </a:solidFill>
              </a:rPr>
              <a:t>Changes shape but not volume:</a:t>
            </a:r>
            <a:r>
              <a:rPr lang="en-US" sz="2300" dirty="0"/>
              <a:t>	 	</a:t>
            </a:r>
          </a:p>
          <a:p>
            <a:pPr>
              <a:lnSpc>
                <a:spcPct val="100000"/>
              </a:lnSpc>
              <a:spcBef>
                <a:spcPts val="1200"/>
              </a:spcBef>
              <a:tabLst>
                <a:tab pos="5144721" algn="l"/>
              </a:tabLst>
            </a:pPr>
            <a:r>
              <a:rPr lang="en-US" sz="2300" dirty="0"/>
              <a:t>Is greatly compressible &amp; expansive:	 	</a:t>
            </a:r>
          </a:p>
          <a:p>
            <a:pPr>
              <a:lnSpc>
                <a:spcPct val="100000"/>
              </a:lnSpc>
              <a:spcBef>
                <a:spcPts val="1200"/>
              </a:spcBef>
              <a:tabLst>
                <a:tab pos="5144721" algn="l"/>
              </a:tabLst>
            </a:pPr>
            <a:r>
              <a:rPr lang="en-US" sz="2300" dirty="0">
                <a:solidFill>
                  <a:srgbClr val="FF0000"/>
                </a:solidFill>
              </a:rPr>
              <a:t>Has a fixed volume:</a:t>
            </a:r>
            <a:r>
              <a:rPr lang="en-US" sz="2300" dirty="0"/>
              <a:t>	 </a:t>
            </a:r>
          </a:p>
          <a:p>
            <a:pPr>
              <a:lnSpc>
                <a:spcPct val="100000"/>
              </a:lnSpc>
              <a:spcBef>
                <a:spcPts val="1200"/>
              </a:spcBef>
              <a:tabLst>
                <a:tab pos="5144721" algn="l"/>
              </a:tabLst>
            </a:pPr>
            <a:r>
              <a:rPr lang="en-US" sz="2300" dirty="0"/>
              <a:t>Least dense:	 </a:t>
            </a:r>
          </a:p>
          <a:p>
            <a:pPr>
              <a:lnSpc>
                <a:spcPct val="100000"/>
              </a:lnSpc>
              <a:spcBef>
                <a:spcPts val="1200"/>
              </a:spcBef>
              <a:tabLst>
                <a:tab pos="5144721" algn="l"/>
              </a:tabLst>
            </a:pPr>
            <a:r>
              <a:rPr lang="en-US" sz="2300" dirty="0">
                <a:solidFill>
                  <a:srgbClr val="00B050"/>
                </a:solidFill>
              </a:rPr>
              <a:t>Greatest molecular attractions:</a:t>
            </a:r>
            <a:r>
              <a:rPr lang="en-US" sz="2300" dirty="0"/>
              <a:t>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TextBox 1"/>
          <p:cNvSpPr txBox="1"/>
          <p:nvPr/>
        </p:nvSpPr>
        <p:spPr>
          <a:xfrm>
            <a:off x="5105400" y="1974026"/>
            <a:ext cx="3276600" cy="4001095"/>
          </a:xfrm>
          <a:prstGeom prst="rect">
            <a:avLst/>
          </a:prstGeom>
          <a:noFill/>
        </p:spPr>
        <p:txBody>
          <a:bodyPr wrap="square" rtlCol="0">
            <a:spAutoFit/>
          </a:bodyPr>
          <a:lstStyle/>
          <a:p>
            <a:pPr>
              <a:spcBef>
                <a:spcPts val="1200"/>
              </a:spcBef>
            </a:pPr>
            <a:r>
              <a:rPr lang="en-US" sz="2300" dirty="0">
                <a:solidFill>
                  <a:srgbClr val="00B050"/>
                </a:solidFill>
              </a:rPr>
              <a:t>Gas</a:t>
            </a:r>
            <a:r>
              <a:rPr lang="en-US" sz="2300" dirty="0"/>
              <a:t> &amp; </a:t>
            </a:r>
            <a:r>
              <a:rPr lang="en-US" sz="2300" dirty="0">
                <a:solidFill>
                  <a:srgbClr val="0070C0"/>
                </a:solidFill>
              </a:rPr>
              <a:t>liquid</a:t>
            </a:r>
          </a:p>
          <a:p>
            <a:pPr>
              <a:spcBef>
                <a:spcPts val="1200"/>
              </a:spcBef>
            </a:pPr>
            <a:r>
              <a:rPr lang="en-US" sz="2300" dirty="0">
                <a:solidFill>
                  <a:srgbClr val="00B050"/>
                </a:solidFill>
              </a:rPr>
              <a:t>Gas</a:t>
            </a:r>
          </a:p>
          <a:p>
            <a:pPr>
              <a:spcBef>
                <a:spcPts val="1200"/>
              </a:spcBef>
            </a:pPr>
            <a:r>
              <a:rPr lang="en-US" sz="2300" dirty="0">
                <a:solidFill>
                  <a:srgbClr val="FF0000"/>
                </a:solidFill>
              </a:rPr>
              <a:t>Solid</a:t>
            </a:r>
          </a:p>
          <a:p>
            <a:pPr>
              <a:spcBef>
                <a:spcPts val="1200"/>
              </a:spcBef>
            </a:pPr>
            <a:r>
              <a:rPr lang="en-US" sz="2300" dirty="0">
                <a:solidFill>
                  <a:srgbClr val="0070C0"/>
                </a:solidFill>
              </a:rPr>
              <a:t>Liquid</a:t>
            </a:r>
          </a:p>
          <a:p>
            <a:pPr>
              <a:spcBef>
                <a:spcPts val="1200"/>
              </a:spcBef>
            </a:pPr>
            <a:r>
              <a:rPr lang="en-US" sz="2300" dirty="0">
                <a:solidFill>
                  <a:srgbClr val="00B050"/>
                </a:solidFill>
              </a:rPr>
              <a:t>Gas</a:t>
            </a:r>
          </a:p>
          <a:p>
            <a:pPr>
              <a:spcBef>
                <a:spcPts val="1200"/>
              </a:spcBef>
            </a:pPr>
            <a:r>
              <a:rPr lang="en-US" sz="2300" dirty="0">
                <a:solidFill>
                  <a:srgbClr val="0070C0"/>
                </a:solidFill>
              </a:rPr>
              <a:t>Liquid</a:t>
            </a:r>
            <a:r>
              <a:rPr lang="en-US" sz="2300" dirty="0"/>
              <a:t> &amp; </a:t>
            </a:r>
            <a:r>
              <a:rPr lang="en-US" sz="2300" dirty="0">
                <a:solidFill>
                  <a:srgbClr val="FF0000"/>
                </a:solidFill>
              </a:rPr>
              <a:t>solid</a:t>
            </a:r>
          </a:p>
          <a:p>
            <a:pPr>
              <a:spcBef>
                <a:spcPts val="1200"/>
              </a:spcBef>
            </a:pPr>
            <a:r>
              <a:rPr lang="en-US" sz="2300" dirty="0">
                <a:solidFill>
                  <a:srgbClr val="00B050"/>
                </a:solidFill>
              </a:rPr>
              <a:t>Gas</a:t>
            </a:r>
          </a:p>
          <a:p>
            <a:pPr>
              <a:spcBef>
                <a:spcPts val="1200"/>
              </a:spcBef>
            </a:pPr>
            <a:r>
              <a:rPr lang="en-US" sz="2300" dirty="0">
                <a:solidFill>
                  <a:srgbClr val="FF0000"/>
                </a:solidFill>
              </a:rPr>
              <a:t>solid</a:t>
            </a:r>
          </a:p>
        </p:txBody>
      </p:sp>
    </p:spTree>
    <p:extLst>
      <p:ext uri="{BB962C8B-B14F-4D97-AF65-F5344CB8AC3E}">
        <p14:creationId xmlns:p14="http://schemas.microsoft.com/office/powerpoint/2010/main" val="27038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500"/>
                                        <p:tgtEl>
                                          <p:spTgt spid="7">
                                            <p:txEl>
                                              <p:pRg st="7" end="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fade">
                                      <p:cBhvr>
                                        <p:cTn id="60" dur="500"/>
                                        <p:tgtEl>
                                          <p:spTgt spid="7">
                                            <p:txEl>
                                              <p:pRg st="8" end="8"/>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657600"/>
            <a:ext cx="8915400" cy="26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r>
              <a:rPr lang="en-US" altLang="en-US" dirty="0"/>
              <a:t>When does water “normally” boil? </a:t>
            </a:r>
            <a:r>
              <a:rPr lang="en-US" altLang="en-US" dirty="0">
                <a:solidFill>
                  <a:srgbClr val="00B0F0"/>
                </a:solidFill>
              </a:rPr>
              <a:t>Normal</a:t>
            </a:r>
            <a:r>
              <a:rPr lang="en-US" altLang="en-US" dirty="0">
                <a:solidFill>
                  <a:srgbClr val="00B050"/>
                </a:solidFill>
              </a:rPr>
              <a:t> means Standard Pressure (760 mm Hg, 1 </a:t>
            </a:r>
            <a:r>
              <a:rPr lang="en-US" altLang="en-US" dirty="0" err="1">
                <a:solidFill>
                  <a:srgbClr val="00B050"/>
                </a:solidFill>
              </a:rPr>
              <a:t>atm</a:t>
            </a:r>
            <a:r>
              <a:rPr lang="en-US" altLang="en-US" dirty="0">
                <a:solidFill>
                  <a:srgbClr val="00B050"/>
                </a:solidFill>
              </a:rPr>
              <a:t>, or 101.3 </a:t>
            </a:r>
            <a:r>
              <a:rPr lang="en-US" altLang="en-US" dirty="0" err="1">
                <a:solidFill>
                  <a:srgbClr val="00B050"/>
                </a:solidFill>
              </a:rPr>
              <a:t>kPa</a:t>
            </a:r>
            <a:r>
              <a:rPr lang="en-US" altLang="en-US" dirty="0">
                <a:solidFill>
                  <a:srgbClr val="00B050"/>
                </a:solidFill>
              </a:rPr>
              <a:t>) … 100° C</a:t>
            </a:r>
          </a:p>
          <a:p>
            <a:pPr>
              <a:spcBef>
                <a:spcPts val="600"/>
              </a:spcBef>
            </a:pPr>
            <a:endParaRPr lang="en-US" altLang="en-US" dirty="0"/>
          </a:p>
          <a:p>
            <a:pPr>
              <a:spcBef>
                <a:spcPts val="600"/>
              </a:spcBef>
            </a:pPr>
            <a:r>
              <a:rPr lang="en-US" altLang="en-US" dirty="0"/>
              <a:t>When does Ethyl Alcohol “normally” boil? </a:t>
            </a:r>
            <a:r>
              <a:rPr lang="en-US" altLang="en-US" dirty="0">
                <a:solidFill>
                  <a:srgbClr val="7030A0"/>
                </a:solidFill>
              </a:rPr>
              <a:t>Close to 80° C</a:t>
            </a:r>
          </a:p>
          <a:p>
            <a:pPr>
              <a:spcBef>
                <a:spcPts val="600"/>
              </a:spcBef>
            </a:pPr>
            <a:endParaRPr lang="en-US" altLang="en-US" dirty="0"/>
          </a:p>
          <a:p>
            <a:pPr>
              <a:spcBef>
                <a:spcPts val="600"/>
              </a:spcBef>
            </a:pPr>
            <a:r>
              <a:rPr lang="en-US" altLang="en-US" dirty="0"/>
              <a:t>When does Ethyl Ether “normally” boil? </a:t>
            </a:r>
            <a:r>
              <a:rPr lang="en-US" altLang="en-US" dirty="0">
                <a:solidFill>
                  <a:srgbClr val="7030A0"/>
                </a:solidFill>
              </a:rPr>
              <a:t>Close to 40° C</a:t>
            </a:r>
          </a:p>
        </p:txBody>
      </p:sp>
      <p:sp>
        <p:nvSpPr>
          <p:cNvPr id="7" name="Rectangle 2"/>
          <p:cNvSpPr>
            <a:spLocks noGrp="1" noChangeArrowheads="1"/>
          </p:cNvSpPr>
          <p:nvPr>
            <p:ph type="title"/>
          </p:nvPr>
        </p:nvSpPr>
        <p:spPr>
          <a:xfrm>
            <a:off x="1981200" y="0"/>
            <a:ext cx="51816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0" y="827544"/>
            <a:ext cx="3124200" cy="2462213"/>
          </a:xfrm>
          <a:prstGeom prst="rect">
            <a:avLst/>
          </a:prstGeom>
        </p:spPr>
        <p:txBody>
          <a:bodyPr wrap="square">
            <a:spAutoFit/>
          </a:bodyPr>
          <a:lstStyle/>
          <a:p>
            <a:r>
              <a:rPr lang="en-US" altLang="en-US" sz="2300" i="1" dirty="0">
                <a:solidFill>
                  <a:srgbClr val="00B0F0"/>
                </a:solidFill>
                <a:latin typeface="Times New Roman" panose="02020603050405020304" pitchFamily="18" charset="0"/>
                <a:cs typeface="Times New Roman" panose="02020603050405020304" pitchFamily="18" charset="0"/>
              </a:rPr>
              <a:t>“</a:t>
            </a:r>
            <a:r>
              <a:rPr lang="en-US" altLang="en-US" sz="2300" b="1" i="1" dirty="0">
                <a:solidFill>
                  <a:srgbClr val="FF0000"/>
                </a:solidFill>
                <a:latin typeface="Times New Roman" panose="02020603050405020304" pitchFamily="18" charset="0"/>
                <a:cs typeface="Times New Roman" panose="02020603050405020304" pitchFamily="18" charset="0"/>
              </a:rPr>
              <a:t>Peer pressure</a:t>
            </a:r>
            <a:r>
              <a:rPr lang="en-US" altLang="en-US" sz="2300" i="1" dirty="0">
                <a:solidFill>
                  <a:srgbClr val="00B0F0"/>
                </a:solidFill>
                <a:latin typeface="Times New Roman" panose="02020603050405020304" pitchFamily="18" charset="0"/>
                <a:cs typeface="Times New Roman" panose="02020603050405020304" pitchFamily="18" charset="0"/>
              </a:rPr>
              <a:t>” </a:t>
            </a:r>
            <a:r>
              <a:rPr lang="en-US" altLang="en-US" sz="2400" i="1" dirty="0">
                <a:solidFill>
                  <a:srgbClr val="00B0F0"/>
                </a:solidFill>
                <a:latin typeface="Times New Roman" panose="02020603050405020304" pitchFamily="18" charset="0"/>
                <a:cs typeface="Times New Roman" panose="02020603050405020304" pitchFamily="18" charset="0"/>
              </a:rPr>
              <a:t>causes us to do things we normally wouldn’t do.</a:t>
            </a:r>
          </a:p>
          <a:p>
            <a:pPr>
              <a:spcBef>
                <a:spcPts val="600"/>
              </a:spcBef>
            </a:pPr>
            <a:r>
              <a:rPr lang="en-US" sz="2400" i="1" dirty="0">
                <a:solidFill>
                  <a:srgbClr val="7030A0"/>
                </a:solidFill>
                <a:latin typeface="Times New Roman" panose="02020603050405020304" pitchFamily="18" charset="0"/>
                <a:cs typeface="Times New Roman" panose="02020603050405020304" pitchFamily="18" charset="0"/>
              </a:rPr>
              <a:t>Temp = # peers: &gt;T &gt;P</a:t>
            </a:r>
          </a:p>
          <a:p>
            <a:pPr marL="574675" indent="-574675">
              <a:spcBef>
                <a:spcPts val="600"/>
              </a:spcBef>
            </a:pPr>
            <a:r>
              <a:rPr lang="en-US" sz="2400" i="1" dirty="0">
                <a:solidFill>
                  <a:srgbClr val="00B0F0"/>
                </a:solidFill>
                <a:latin typeface="Times New Roman" panose="02020603050405020304" pitchFamily="18" charset="0"/>
                <a:cs typeface="Times New Roman" panose="02020603050405020304" pitchFamily="18" charset="0"/>
              </a:rPr>
              <a:t>VP:	Doing what we are pressured to do</a:t>
            </a:r>
          </a:p>
        </p:txBody>
      </p:sp>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7839077" y="24384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36173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fade">
                                      <p:cBhvr>
                                        <p:cTn id="7" dur="500"/>
                                        <p:tgtEl>
                                          <p:spTgt spid="6554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733800"/>
            <a:ext cx="8915400" cy="22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altLang="en-US" dirty="0">
                <a:solidFill>
                  <a:srgbClr val="FF0000"/>
                </a:solidFill>
              </a:rPr>
              <a:t>When does water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r>
              <a:rPr lang="en-US" altLang="en-US" dirty="0">
                <a:solidFill>
                  <a:srgbClr val="FF0000"/>
                </a:solidFill>
              </a:rPr>
              <a:t>When does Ethyl Alcohol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r>
              <a:rPr lang="en-US" altLang="en-US" dirty="0">
                <a:solidFill>
                  <a:srgbClr val="FF0000"/>
                </a:solidFill>
              </a:rPr>
              <a:t>When does Ethyl Ether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lvl="0" algn="ctr">
              <a:spcBef>
                <a:spcPts val="600"/>
              </a:spcBef>
            </a:pPr>
            <a:endParaRPr lang="en-US" altLang="en-US" dirty="0"/>
          </a:p>
          <a:p>
            <a:pPr lvl="0" algn="ctr">
              <a:spcBef>
                <a:spcPts val="600"/>
              </a:spcBef>
            </a:pPr>
            <a:r>
              <a:rPr lang="en-US" altLang="en-US" dirty="0"/>
              <a:t>Can Water boil at 0 C?  </a:t>
            </a:r>
            <a:r>
              <a:rPr lang="en-US" altLang="en-US" dirty="0">
                <a:solidFill>
                  <a:srgbClr val="00B050"/>
                </a:solidFill>
              </a:rPr>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7" name="Rectangle 2"/>
          <p:cNvSpPr>
            <a:spLocks noGrp="1" noChangeArrowheads="1"/>
          </p:cNvSpPr>
          <p:nvPr>
            <p:ph type="title"/>
          </p:nvPr>
        </p:nvSpPr>
        <p:spPr>
          <a:xfrm>
            <a:off x="1905000" y="0"/>
            <a:ext cx="51054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685800" y="745807"/>
          <a:ext cx="7772400" cy="2775586"/>
        </p:xfrm>
        <a:graphic>
          <a:graphicData uri="http://schemas.openxmlformats.org/drawingml/2006/table">
            <a:tbl>
              <a:tblPr/>
              <a:tblGrid>
                <a:gridCol w="2064544">
                  <a:extLst>
                    <a:ext uri="{9D8B030D-6E8A-4147-A177-3AD203B41FA5}">
                      <a16:colId xmlns:a16="http://schemas.microsoft.com/office/drawing/2014/main" val="20000"/>
                    </a:ext>
                  </a:extLst>
                </a:gridCol>
                <a:gridCol w="1821656">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19125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fade">
                                      <p:cBhvr>
                                        <p:cTn id="7" dur="500"/>
                                        <p:tgtEl>
                                          <p:spTgt spid="65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657600"/>
            <a:ext cx="8915400" cy="26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r>
              <a:rPr lang="en-US" altLang="en-US" dirty="0"/>
              <a:t>When does water “normally” boil? </a:t>
            </a:r>
            <a:r>
              <a:rPr lang="en-US" altLang="en-US" dirty="0">
                <a:solidFill>
                  <a:srgbClr val="00B0F0"/>
                </a:solidFill>
              </a:rPr>
              <a:t>Normal</a:t>
            </a:r>
            <a:r>
              <a:rPr lang="en-US" altLang="en-US" dirty="0">
                <a:solidFill>
                  <a:srgbClr val="00B050"/>
                </a:solidFill>
              </a:rPr>
              <a:t> means Standard Pressure (760 mm Hg, 1 </a:t>
            </a:r>
            <a:r>
              <a:rPr lang="en-US" altLang="en-US" dirty="0" err="1">
                <a:solidFill>
                  <a:srgbClr val="00B050"/>
                </a:solidFill>
              </a:rPr>
              <a:t>atm</a:t>
            </a:r>
            <a:r>
              <a:rPr lang="en-US" altLang="en-US" dirty="0">
                <a:solidFill>
                  <a:srgbClr val="00B050"/>
                </a:solidFill>
              </a:rPr>
              <a:t>, or 101.3 </a:t>
            </a:r>
            <a:r>
              <a:rPr lang="en-US" altLang="en-US" dirty="0" err="1">
                <a:solidFill>
                  <a:srgbClr val="00B050"/>
                </a:solidFill>
              </a:rPr>
              <a:t>kPa</a:t>
            </a:r>
            <a:r>
              <a:rPr lang="en-US" altLang="en-US" dirty="0">
                <a:solidFill>
                  <a:srgbClr val="00B050"/>
                </a:solidFill>
              </a:rPr>
              <a:t>) … 100° C</a:t>
            </a:r>
          </a:p>
          <a:p>
            <a:pPr>
              <a:spcBef>
                <a:spcPts val="600"/>
              </a:spcBef>
            </a:pPr>
            <a:r>
              <a:rPr lang="en-US" altLang="en-US" dirty="0"/>
              <a:t>When does Ethyl Alcohol “normally” boil? </a:t>
            </a:r>
            <a:r>
              <a:rPr lang="en-US" altLang="en-US" dirty="0">
                <a:solidFill>
                  <a:srgbClr val="7030A0"/>
                </a:solidFill>
              </a:rPr>
              <a:t>Close to 80° C</a:t>
            </a:r>
          </a:p>
          <a:p>
            <a:pPr>
              <a:spcBef>
                <a:spcPts val="600"/>
              </a:spcBef>
            </a:pPr>
            <a:r>
              <a:rPr lang="en-US" altLang="en-US" dirty="0"/>
              <a:t>When does Ethyl Ether “normally” boil? </a:t>
            </a:r>
            <a:r>
              <a:rPr lang="en-US" altLang="en-US" dirty="0">
                <a:solidFill>
                  <a:srgbClr val="7030A0"/>
                </a:solidFill>
              </a:rPr>
              <a:t>Close to 40° C</a:t>
            </a:r>
          </a:p>
          <a:p>
            <a:pPr lvl="0">
              <a:spcBef>
                <a:spcPts val="600"/>
              </a:spcBef>
            </a:pPr>
            <a:endParaRPr lang="en-US" altLang="en-US" dirty="0"/>
          </a:p>
          <a:p>
            <a:pPr lvl="0">
              <a:spcBef>
                <a:spcPts val="600"/>
              </a:spcBef>
            </a:pPr>
            <a:r>
              <a:rPr lang="en-US" altLang="en-US" dirty="0"/>
              <a:t>Can Water boil at 0° C?  </a:t>
            </a:r>
            <a:r>
              <a:rPr lang="en-US" altLang="en-US" dirty="0">
                <a:solidFill>
                  <a:srgbClr val="00B050"/>
                </a:solidFill>
              </a:rPr>
              <a:t>Yes, because it has vapor pressure.</a:t>
            </a:r>
          </a:p>
        </p:txBody>
      </p:sp>
      <p:sp>
        <p:nvSpPr>
          <p:cNvPr id="7" name="Rectangle 2"/>
          <p:cNvSpPr>
            <a:spLocks noGrp="1" noChangeArrowheads="1"/>
          </p:cNvSpPr>
          <p:nvPr>
            <p:ph type="title"/>
          </p:nvPr>
        </p:nvSpPr>
        <p:spPr>
          <a:xfrm>
            <a:off x="1981200" y="0"/>
            <a:ext cx="51816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0" y="827544"/>
            <a:ext cx="3124200" cy="2462213"/>
          </a:xfrm>
          <a:prstGeom prst="rect">
            <a:avLst/>
          </a:prstGeom>
        </p:spPr>
        <p:txBody>
          <a:bodyPr wrap="square">
            <a:spAutoFit/>
          </a:bodyPr>
          <a:lstStyle/>
          <a:p>
            <a:r>
              <a:rPr lang="en-US" altLang="en-US" sz="2300" i="1" dirty="0">
                <a:solidFill>
                  <a:srgbClr val="00B0F0"/>
                </a:solidFill>
                <a:latin typeface="Times New Roman" panose="02020603050405020304" pitchFamily="18" charset="0"/>
                <a:cs typeface="Times New Roman" panose="02020603050405020304" pitchFamily="18" charset="0"/>
              </a:rPr>
              <a:t>“</a:t>
            </a:r>
            <a:r>
              <a:rPr lang="en-US" altLang="en-US" sz="2300" b="1" i="1" dirty="0">
                <a:solidFill>
                  <a:srgbClr val="FF0000"/>
                </a:solidFill>
                <a:latin typeface="Times New Roman" panose="02020603050405020304" pitchFamily="18" charset="0"/>
                <a:cs typeface="Times New Roman" panose="02020603050405020304" pitchFamily="18" charset="0"/>
              </a:rPr>
              <a:t>Peer pressure</a:t>
            </a:r>
            <a:r>
              <a:rPr lang="en-US" altLang="en-US" sz="2300" i="1" dirty="0">
                <a:solidFill>
                  <a:srgbClr val="00B0F0"/>
                </a:solidFill>
                <a:latin typeface="Times New Roman" panose="02020603050405020304" pitchFamily="18" charset="0"/>
                <a:cs typeface="Times New Roman" panose="02020603050405020304" pitchFamily="18" charset="0"/>
              </a:rPr>
              <a:t>” </a:t>
            </a:r>
            <a:r>
              <a:rPr lang="en-US" altLang="en-US" sz="2400" i="1" dirty="0">
                <a:solidFill>
                  <a:srgbClr val="00B0F0"/>
                </a:solidFill>
                <a:latin typeface="Times New Roman" panose="02020603050405020304" pitchFamily="18" charset="0"/>
                <a:cs typeface="Times New Roman" panose="02020603050405020304" pitchFamily="18" charset="0"/>
              </a:rPr>
              <a:t>causes us to do things we normally wouldn’t do.</a:t>
            </a:r>
          </a:p>
          <a:p>
            <a:pPr>
              <a:spcBef>
                <a:spcPts val="600"/>
              </a:spcBef>
            </a:pPr>
            <a:r>
              <a:rPr lang="en-US" sz="2400" i="1" dirty="0">
                <a:solidFill>
                  <a:srgbClr val="7030A0"/>
                </a:solidFill>
                <a:latin typeface="Times New Roman" panose="02020603050405020304" pitchFamily="18" charset="0"/>
                <a:cs typeface="Times New Roman" panose="02020603050405020304" pitchFamily="18" charset="0"/>
              </a:rPr>
              <a:t>Temp = # peers: &gt;T &gt;P</a:t>
            </a:r>
          </a:p>
          <a:p>
            <a:pPr marL="574675" indent="-574675">
              <a:spcBef>
                <a:spcPts val="600"/>
              </a:spcBef>
            </a:pPr>
            <a:r>
              <a:rPr lang="en-US" sz="2400" i="1" dirty="0">
                <a:solidFill>
                  <a:srgbClr val="00B0F0"/>
                </a:solidFill>
                <a:latin typeface="Times New Roman" panose="02020603050405020304" pitchFamily="18" charset="0"/>
                <a:cs typeface="Times New Roman" panose="02020603050405020304" pitchFamily="18" charset="0"/>
              </a:rPr>
              <a:t>VP:	Doing what we are pressured to do</a:t>
            </a:r>
          </a:p>
        </p:txBody>
      </p:sp>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7839077" y="24384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
        <p:nvSpPr>
          <p:cNvPr id="3" name="Oval 2">
            <a:extLst>
              <a:ext uri="{FF2B5EF4-FFF2-40B4-BE49-F238E27FC236}">
                <a16:creationId xmlns:a16="http://schemas.microsoft.com/office/drawing/2014/main" id="{92788DA8-E5F0-CA05-7C65-53555FC64492}"/>
              </a:ext>
            </a:extLst>
          </p:cNvPr>
          <p:cNvSpPr/>
          <p:nvPr/>
        </p:nvSpPr>
        <p:spPr bwMode="auto">
          <a:xfrm>
            <a:off x="5105400" y="1676400"/>
            <a:ext cx="609600" cy="6096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094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wipe(left)">
                                      <p:cBhvr>
                                        <p:cTn id="7" dur="500"/>
                                        <p:tgtEl>
                                          <p:spTgt spid="6554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733800"/>
            <a:ext cx="8915400" cy="290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lgn="ctr"/>
            <a:r>
              <a:rPr lang="en-US" altLang="en-US" dirty="0">
                <a:solidFill>
                  <a:srgbClr val="FF0000"/>
                </a:solidFill>
              </a:rPr>
              <a:t>When does water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r>
              <a:rPr lang="en-US" altLang="en-US" dirty="0">
                <a:solidFill>
                  <a:srgbClr val="FF0000"/>
                </a:solidFill>
              </a:rPr>
              <a:t>When does Ethyl Alcohol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algn="ctr">
              <a:spcBef>
                <a:spcPts val="600"/>
              </a:spcBef>
            </a:pPr>
            <a:r>
              <a:rPr lang="en-US" altLang="en-US" dirty="0">
                <a:solidFill>
                  <a:srgbClr val="FF0000"/>
                </a:solidFill>
              </a:rPr>
              <a:t>When does Ethyl Ether “</a:t>
            </a:r>
            <a:r>
              <a:rPr lang="en-US" altLang="en-US" dirty="0">
                <a:solidFill>
                  <a:srgbClr val="002060"/>
                </a:solidFill>
              </a:rPr>
              <a:t>normally</a:t>
            </a:r>
            <a:r>
              <a:rPr lang="en-US" altLang="en-US" dirty="0">
                <a:solidFill>
                  <a:srgbClr val="FF0000"/>
                </a:solidFill>
              </a:rPr>
              <a:t>” boil? </a:t>
            </a:r>
            <a:r>
              <a:rPr lang="en-US" altLang="en-US" dirty="0">
                <a:solidFill>
                  <a:srgbClr val="002060"/>
                </a:solidFill>
              </a:rPr>
              <a:t> </a:t>
            </a:r>
          </a:p>
          <a:p>
            <a:pPr lvl="0" algn="ctr">
              <a:spcBef>
                <a:spcPts val="600"/>
              </a:spcBef>
            </a:pPr>
            <a:r>
              <a:rPr lang="en-US" altLang="en-US" dirty="0"/>
              <a:t>Can Water boil at 0° C?  </a:t>
            </a:r>
            <a:r>
              <a:rPr lang="en-US" altLang="en-US" dirty="0">
                <a:solidFill>
                  <a:srgbClr val="00B050"/>
                </a:solidFill>
              </a:rPr>
              <a:t> </a:t>
            </a:r>
          </a:p>
          <a:p>
            <a:pPr algn="ctr">
              <a:spcBef>
                <a:spcPct val="50000"/>
              </a:spcBef>
            </a:pPr>
            <a:r>
              <a:rPr lang="en-US" altLang="en-US" dirty="0">
                <a:solidFill>
                  <a:srgbClr val="0070C0"/>
                </a:solidFill>
              </a:rPr>
              <a:t>Which liquid is most volatile? Least volatile?</a:t>
            </a:r>
          </a:p>
          <a:p>
            <a:pPr marL="228600">
              <a:spcBef>
                <a:spcPts val="600"/>
              </a:spcBef>
            </a:pPr>
            <a:r>
              <a:rPr lang="en-US" altLang="en-US" dirty="0"/>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7" name="Rectangle 2"/>
          <p:cNvSpPr>
            <a:spLocks noGrp="1" noChangeArrowheads="1"/>
          </p:cNvSpPr>
          <p:nvPr>
            <p:ph type="title"/>
          </p:nvPr>
        </p:nvSpPr>
        <p:spPr>
          <a:xfrm>
            <a:off x="1905000" y="0"/>
            <a:ext cx="51054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685800" y="745807"/>
          <a:ext cx="7772400" cy="2775586"/>
        </p:xfrm>
        <a:graphic>
          <a:graphicData uri="http://schemas.openxmlformats.org/drawingml/2006/table">
            <a:tbl>
              <a:tblPr/>
              <a:tblGrid>
                <a:gridCol w="2064544">
                  <a:extLst>
                    <a:ext uri="{9D8B030D-6E8A-4147-A177-3AD203B41FA5}">
                      <a16:colId xmlns:a16="http://schemas.microsoft.com/office/drawing/2014/main" val="20000"/>
                    </a:ext>
                  </a:extLst>
                </a:gridCol>
                <a:gridCol w="1821656">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251251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fade">
                                      <p:cBhvr>
                                        <p:cTn id="7" dur="1000"/>
                                        <p:tgtEl>
                                          <p:spTgt spid="65540">
                                            <p:txEl>
                                              <p:pRg st="4" end="4"/>
                                            </p:txEl>
                                          </p:spTgt>
                                        </p:tgtEl>
                                      </p:cBhvr>
                                    </p:animEffect>
                                    <p:anim calcmode="lin" valueType="num">
                                      <p:cBhvr>
                                        <p:cTn id="8" dur="1000" fill="hold"/>
                                        <p:tgtEl>
                                          <p:spTgt spid="6554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554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00012" y="3657600"/>
            <a:ext cx="8915400" cy="317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r>
              <a:rPr lang="en-US" altLang="en-US" dirty="0"/>
              <a:t>When does water “normally” boil? </a:t>
            </a:r>
            <a:r>
              <a:rPr lang="en-US" altLang="en-US" dirty="0">
                <a:solidFill>
                  <a:srgbClr val="00B0F0"/>
                </a:solidFill>
              </a:rPr>
              <a:t>Normal</a:t>
            </a:r>
            <a:r>
              <a:rPr lang="en-US" altLang="en-US" dirty="0">
                <a:solidFill>
                  <a:srgbClr val="00B050"/>
                </a:solidFill>
              </a:rPr>
              <a:t> means Standard Pressure (760 mm Hg, 1 </a:t>
            </a:r>
            <a:r>
              <a:rPr lang="en-US" altLang="en-US" dirty="0" err="1">
                <a:solidFill>
                  <a:srgbClr val="00B050"/>
                </a:solidFill>
              </a:rPr>
              <a:t>atm</a:t>
            </a:r>
            <a:r>
              <a:rPr lang="en-US" altLang="en-US" dirty="0">
                <a:solidFill>
                  <a:srgbClr val="00B050"/>
                </a:solidFill>
              </a:rPr>
              <a:t>, or 101.3 </a:t>
            </a:r>
            <a:r>
              <a:rPr lang="en-US" altLang="en-US" dirty="0" err="1">
                <a:solidFill>
                  <a:srgbClr val="00B050"/>
                </a:solidFill>
              </a:rPr>
              <a:t>kPa</a:t>
            </a:r>
            <a:r>
              <a:rPr lang="en-US" altLang="en-US" dirty="0">
                <a:solidFill>
                  <a:srgbClr val="00B050"/>
                </a:solidFill>
              </a:rPr>
              <a:t>) … 100° C</a:t>
            </a:r>
          </a:p>
          <a:p>
            <a:pPr>
              <a:spcBef>
                <a:spcPts val="600"/>
              </a:spcBef>
            </a:pPr>
            <a:r>
              <a:rPr lang="en-US" altLang="en-US" dirty="0"/>
              <a:t>When does Ethyl Alcohol “normally” boil? </a:t>
            </a:r>
            <a:r>
              <a:rPr lang="en-US" altLang="en-US" dirty="0">
                <a:solidFill>
                  <a:srgbClr val="7030A0"/>
                </a:solidFill>
              </a:rPr>
              <a:t>Close to 80° C</a:t>
            </a:r>
          </a:p>
          <a:p>
            <a:pPr>
              <a:spcBef>
                <a:spcPts val="600"/>
              </a:spcBef>
            </a:pPr>
            <a:r>
              <a:rPr lang="en-US" altLang="en-US" dirty="0"/>
              <a:t>When does Ethyl Ether “normally” boil? </a:t>
            </a:r>
            <a:r>
              <a:rPr lang="en-US" altLang="en-US" dirty="0">
                <a:solidFill>
                  <a:srgbClr val="7030A0"/>
                </a:solidFill>
              </a:rPr>
              <a:t>Close to 40° C</a:t>
            </a:r>
          </a:p>
          <a:p>
            <a:pPr lvl="0">
              <a:spcBef>
                <a:spcPts val="600"/>
              </a:spcBef>
            </a:pPr>
            <a:r>
              <a:rPr lang="en-US" altLang="en-US" dirty="0"/>
              <a:t>Can Water boil at 0° C?  </a:t>
            </a:r>
            <a:r>
              <a:rPr lang="en-US" altLang="en-US" dirty="0">
                <a:solidFill>
                  <a:srgbClr val="00B050"/>
                </a:solidFill>
              </a:rPr>
              <a:t>Yes, because it has vapor pressure.</a:t>
            </a:r>
          </a:p>
          <a:p>
            <a:pPr>
              <a:spcBef>
                <a:spcPts val="600"/>
              </a:spcBef>
            </a:pPr>
            <a:r>
              <a:rPr lang="en-US" altLang="en-US" dirty="0"/>
              <a:t>Which liquid is most volatile? </a:t>
            </a:r>
            <a:r>
              <a:rPr lang="en-US" altLang="en-US" dirty="0">
                <a:solidFill>
                  <a:srgbClr val="FF0000"/>
                </a:solidFill>
              </a:rPr>
              <a:t>(Greatest VP) </a:t>
            </a:r>
            <a:r>
              <a:rPr lang="en-US" altLang="en-US" dirty="0"/>
              <a:t>Least volatile?</a:t>
            </a:r>
          </a:p>
          <a:p>
            <a:pPr marL="228600">
              <a:spcBef>
                <a:spcPts val="600"/>
              </a:spcBef>
            </a:pPr>
            <a:r>
              <a:rPr lang="en-US" altLang="en-US" dirty="0">
                <a:solidFill>
                  <a:srgbClr val="FF0000"/>
                </a:solidFill>
              </a:rPr>
              <a:t>Ethyl ether is most volatile &amp; water is least volatile (Lowest VP)</a:t>
            </a:r>
          </a:p>
        </p:txBody>
      </p:sp>
      <p:sp>
        <p:nvSpPr>
          <p:cNvPr id="7" name="Rectangle 2"/>
          <p:cNvSpPr>
            <a:spLocks noGrp="1" noChangeArrowheads="1"/>
          </p:cNvSpPr>
          <p:nvPr>
            <p:ph type="title"/>
          </p:nvPr>
        </p:nvSpPr>
        <p:spPr>
          <a:xfrm>
            <a:off x="1981200" y="0"/>
            <a:ext cx="51816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 “Peer Pressure”</a:t>
            </a:r>
          </a:p>
        </p:txBody>
      </p:sp>
      <p:graphicFrame>
        <p:nvGraphicFramePr>
          <p:cNvPr id="4" name="Table 3"/>
          <p:cNvGraphicFramePr>
            <a:graphicFrameLocks noGrp="1"/>
          </p:cNvGraphicFramePr>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0" y="827544"/>
            <a:ext cx="3124200" cy="2462213"/>
          </a:xfrm>
          <a:prstGeom prst="rect">
            <a:avLst/>
          </a:prstGeom>
        </p:spPr>
        <p:txBody>
          <a:bodyPr wrap="square">
            <a:spAutoFit/>
          </a:bodyPr>
          <a:lstStyle/>
          <a:p>
            <a:r>
              <a:rPr lang="en-US" altLang="en-US" sz="2300" i="1" dirty="0">
                <a:solidFill>
                  <a:srgbClr val="00B0F0"/>
                </a:solidFill>
                <a:latin typeface="Times New Roman" panose="02020603050405020304" pitchFamily="18" charset="0"/>
                <a:cs typeface="Times New Roman" panose="02020603050405020304" pitchFamily="18" charset="0"/>
              </a:rPr>
              <a:t>“</a:t>
            </a:r>
            <a:r>
              <a:rPr lang="en-US" altLang="en-US" sz="2300" b="1" i="1" dirty="0">
                <a:solidFill>
                  <a:srgbClr val="FF0000"/>
                </a:solidFill>
                <a:latin typeface="Times New Roman" panose="02020603050405020304" pitchFamily="18" charset="0"/>
                <a:cs typeface="Times New Roman" panose="02020603050405020304" pitchFamily="18" charset="0"/>
              </a:rPr>
              <a:t>Peer pressure</a:t>
            </a:r>
            <a:r>
              <a:rPr lang="en-US" altLang="en-US" sz="2300" i="1" dirty="0">
                <a:solidFill>
                  <a:srgbClr val="00B0F0"/>
                </a:solidFill>
                <a:latin typeface="Times New Roman" panose="02020603050405020304" pitchFamily="18" charset="0"/>
                <a:cs typeface="Times New Roman" panose="02020603050405020304" pitchFamily="18" charset="0"/>
              </a:rPr>
              <a:t>” </a:t>
            </a:r>
            <a:r>
              <a:rPr lang="en-US" altLang="en-US" sz="2400" i="1" dirty="0">
                <a:solidFill>
                  <a:srgbClr val="00B0F0"/>
                </a:solidFill>
                <a:latin typeface="Times New Roman" panose="02020603050405020304" pitchFamily="18" charset="0"/>
                <a:cs typeface="Times New Roman" panose="02020603050405020304" pitchFamily="18" charset="0"/>
              </a:rPr>
              <a:t>causes us to do things we normally wouldn’t do.</a:t>
            </a:r>
          </a:p>
          <a:p>
            <a:pPr>
              <a:spcBef>
                <a:spcPts val="600"/>
              </a:spcBef>
            </a:pPr>
            <a:r>
              <a:rPr lang="en-US" sz="2400" i="1" dirty="0">
                <a:solidFill>
                  <a:srgbClr val="7030A0"/>
                </a:solidFill>
                <a:latin typeface="Times New Roman" panose="02020603050405020304" pitchFamily="18" charset="0"/>
                <a:cs typeface="Times New Roman" panose="02020603050405020304" pitchFamily="18" charset="0"/>
              </a:rPr>
              <a:t>Temp = # peers: &gt;T &gt;P</a:t>
            </a:r>
          </a:p>
          <a:p>
            <a:pPr marL="574675" indent="-574675">
              <a:spcBef>
                <a:spcPts val="600"/>
              </a:spcBef>
            </a:pPr>
            <a:r>
              <a:rPr lang="en-US" sz="2400" i="1" dirty="0">
                <a:solidFill>
                  <a:srgbClr val="00B0F0"/>
                </a:solidFill>
                <a:latin typeface="Times New Roman" panose="02020603050405020304" pitchFamily="18" charset="0"/>
                <a:cs typeface="Times New Roman" panose="02020603050405020304" pitchFamily="18" charset="0"/>
              </a:rPr>
              <a:t>VP:	Doing what we are pressured to do</a:t>
            </a:r>
          </a:p>
        </p:txBody>
      </p:sp>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7839077" y="24384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823248"/>
          </a:xfrm>
          <a:prstGeom prst="rect">
            <a:avLst/>
          </a:prstGeom>
        </p:spPr>
      </p:pic>
    </p:spTree>
    <p:extLst>
      <p:ext uri="{BB962C8B-B14F-4D97-AF65-F5344CB8AC3E}">
        <p14:creationId xmlns:p14="http://schemas.microsoft.com/office/powerpoint/2010/main" val="137489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wipe(left)">
                                      <p:cBhvr>
                                        <p:cTn id="7" dur="500"/>
                                        <p:tgtEl>
                                          <p:spTgt spid="6554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40">
                                            <p:txEl>
                                              <p:pRg st="5" end="5"/>
                                            </p:txEl>
                                          </p:spTgt>
                                        </p:tgtEl>
                                        <p:attrNameLst>
                                          <p:attrName>style.visibility</p:attrName>
                                        </p:attrNameLst>
                                      </p:cBhvr>
                                      <p:to>
                                        <p:strVal val="visible"/>
                                      </p:to>
                                    </p:set>
                                    <p:animEffect transition="in" filter="wipe(left)">
                                      <p:cBhvr>
                                        <p:cTn id="12" dur="500"/>
                                        <p:tgtEl>
                                          <p:spTgt spid="655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981200" y="0"/>
            <a:ext cx="5181600" cy="685800"/>
          </a:xfrm>
          <a:solidFill>
            <a:schemeClr val="accent6">
              <a:lumMod val="20000"/>
              <a:lumOff val="80000"/>
            </a:schemeClr>
          </a:solidFill>
        </p:spPr>
        <p:txBody>
          <a:bodyPr/>
          <a:lstStyle/>
          <a:p>
            <a:pPr algn="ctr"/>
            <a:r>
              <a:rPr lang="en-US" altLang="en-US" dirty="0">
                <a:solidFill>
                  <a:schemeClr val="tx1"/>
                </a:solidFill>
              </a:rPr>
              <a:t>Vapor Pressure  </a:t>
            </a:r>
            <a:r>
              <a:rPr lang="en-US" altLang="en-US" dirty="0">
                <a:solidFill>
                  <a:srgbClr val="FFFF00"/>
                </a:solidFill>
              </a:rPr>
              <a:t>Propane (BBQ)</a:t>
            </a:r>
          </a:p>
        </p:txBody>
      </p:sp>
      <p:sp>
        <p:nvSpPr>
          <p:cNvPr id="2" name="Rectangle 1"/>
          <p:cNvSpPr/>
          <p:nvPr/>
        </p:nvSpPr>
        <p:spPr>
          <a:xfrm>
            <a:off x="0" y="827544"/>
            <a:ext cx="9144000" cy="1246495"/>
          </a:xfrm>
          <a:prstGeom prst="rect">
            <a:avLst/>
          </a:prstGeom>
        </p:spPr>
        <p:txBody>
          <a:bodyPr wrap="square">
            <a:spAutoFit/>
          </a:bodyPr>
          <a:lstStyle/>
          <a:p>
            <a:r>
              <a:rPr lang="en-US" altLang="en-US" sz="2300" i="1" dirty="0">
                <a:solidFill>
                  <a:srgbClr val="00B0F0"/>
                </a:solidFill>
                <a:latin typeface="Times New Roman" panose="02020603050405020304" pitchFamily="18" charset="0"/>
                <a:cs typeface="Times New Roman" panose="02020603050405020304" pitchFamily="18" charset="0"/>
              </a:rPr>
              <a:t>Notice for each sized tank, the vapor pressure drops significantly with temperature.</a:t>
            </a:r>
            <a:endParaRPr lang="en-US" altLang="en-US" sz="2400" i="1" dirty="0">
              <a:solidFill>
                <a:srgbClr val="00B0F0"/>
              </a:solidFill>
              <a:latin typeface="Times New Roman" panose="02020603050405020304" pitchFamily="18" charset="0"/>
              <a:cs typeface="Times New Roman" panose="02020603050405020304" pitchFamily="18" charset="0"/>
            </a:endParaRPr>
          </a:p>
          <a:p>
            <a:pPr>
              <a:spcBef>
                <a:spcPts val="600"/>
              </a:spcBef>
            </a:pPr>
            <a:r>
              <a:rPr lang="en-US" sz="2400" i="1" dirty="0">
                <a:solidFill>
                  <a:srgbClr val="7030A0"/>
                </a:solidFill>
                <a:latin typeface="Times New Roman" panose="02020603050405020304" pitchFamily="18" charset="0"/>
                <a:cs typeface="Times New Roman" panose="02020603050405020304" pitchFamily="18" charset="0"/>
              </a:rPr>
              <a:t>Typical home BBQ tanks hold only 4 Lb. of propane. </a:t>
            </a:r>
            <a:r>
              <a:rPr lang="en-US" sz="2400" i="1">
                <a:solidFill>
                  <a:srgbClr val="7030A0"/>
                </a:solidFill>
                <a:latin typeface="Times New Roman" panose="02020603050405020304" pitchFamily="18" charset="0"/>
                <a:cs typeface="Times New Roman" panose="02020603050405020304" pitchFamily="18" charset="0"/>
              </a:rPr>
              <a:t>Winter?</a:t>
            </a:r>
            <a:endParaRPr lang="en-US" sz="2400" i="1"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273F78B-CE6C-E19D-28C1-F989E0D01F68}"/>
              </a:ext>
            </a:extLst>
          </p:cNvPr>
          <p:cNvPicPr>
            <a:picLocks noChangeAspect="1"/>
          </p:cNvPicPr>
          <p:nvPr/>
        </p:nvPicPr>
        <p:blipFill>
          <a:blip r:embed="rId3"/>
          <a:stretch>
            <a:fillRect/>
          </a:stretch>
        </p:blipFill>
        <p:spPr>
          <a:xfrm>
            <a:off x="187195" y="2212470"/>
            <a:ext cx="8769610" cy="4625470"/>
          </a:xfrm>
          <a:prstGeom prst="rect">
            <a:avLst/>
          </a:prstGeom>
        </p:spPr>
      </p:pic>
    </p:spTree>
    <p:extLst>
      <p:ext uri="{BB962C8B-B14F-4D97-AF65-F5344CB8AC3E}">
        <p14:creationId xmlns:p14="http://schemas.microsoft.com/office/powerpoint/2010/main" val="80623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61918" y="684158"/>
            <a:ext cx="9082081" cy="120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F0"/>
                </a:solidFill>
              </a:rPr>
              <a:t>The vapor pressure of a liquid can be determined with a </a:t>
            </a:r>
            <a:r>
              <a:rPr lang="en-US" altLang="en-US" b="1" dirty="0">
                <a:solidFill>
                  <a:srgbClr val="FF0000"/>
                </a:solidFill>
              </a:rPr>
              <a:t>manometer</a:t>
            </a:r>
            <a:r>
              <a:rPr lang="en-US" altLang="en-US" dirty="0">
                <a:solidFill>
                  <a:srgbClr val="00B0F0"/>
                </a:solidFill>
              </a:rPr>
              <a:t>. </a:t>
            </a:r>
            <a:r>
              <a:rPr lang="en-US" altLang="en-US" dirty="0"/>
              <a:t>The vapor pressure is equal to the difference in height of the </a:t>
            </a:r>
            <a:r>
              <a:rPr lang="en-US" altLang="en-US" b="1" dirty="0">
                <a:solidFill>
                  <a:srgbClr val="FF0000"/>
                </a:solidFill>
              </a:rPr>
              <a:t>mercury</a:t>
            </a:r>
            <a:r>
              <a:rPr lang="en-US" altLang="en-US" dirty="0"/>
              <a:t> in the two arms of the U-tube.</a:t>
            </a:r>
          </a:p>
        </p:txBody>
      </p:sp>
      <p:grpSp>
        <p:nvGrpSpPr>
          <p:cNvPr id="48165" name="Group 37"/>
          <p:cNvGrpSpPr>
            <a:grpSpLocks/>
          </p:cNvGrpSpPr>
          <p:nvPr/>
        </p:nvGrpSpPr>
        <p:grpSpPr bwMode="auto">
          <a:xfrm>
            <a:off x="304801" y="2209800"/>
            <a:ext cx="5714999" cy="4267186"/>
            <a:chOff x="1920" y="1968"/>
            <a:chExt cx="3600" cy="2289"/>
          </a:xfrm>
        </p:grpSpPr>
        <p:pic>
          <p:nvPicPr>
            <p:cNvPr id="48136" name="Picture 8" descr="0132525763_A428b"/>
            <p:cNvPicPr>
              <a:picLocks noChangeAspect="1" noChangeArrowheads="1"/>
            </p:cNvPicPr>
            <p:nvPr/>
          </p:nvPicPr>
          <p:blipFill rotWithShape="1">
            <a:blip r:embed="rId3">
              <a:extLst>
                <a:ext uri="{28A0092B-C50C-407E-A947-70E740481C1C}">
                  <a14:useLocalDpi xmlns:a14="http://schemas.microsoft.com/office/drawing/2010/main" val="0"/>
                </a:ext>
              </a:extLst>
            </a:blip>
            <a:srcRect l="34312" t="23415" b="32780"/>
            <a:stretch/>
          </p:blipFill>
          <p:spPr bwMode="auto">
            <a:xfrm>
              <a:off x="2028" y="1968"/>
              <a:ext cx="3492" cy="1735"/>
            </a:xfrm>
            <a:prstGeom prst="rect">
              <a:avLst/>
            </a:prstGeom>
            <a:noFill/>
            <a:extLst>
              <a:ext uri="{909E8E84-426E-40DD-AFC4-6F175D3DCCD1}">
                <a14:hiddenFill xmlns:a14="http://schemas.microsoft.com/office/drawing/2010/main">
                  <a:solidFill>
                    <a:srgbClr val="FFFFFF"/>
                  </a:solidFill>
                </a14:hiddenFill>
              </a:ext>
            </a:extLst>
          </p:spPr>
        </p:pic>
        <p:sp>
          <p:nvSpPr>
            <p:cNvPr id="48137" name="Text Box 9"/>
            <p:cNvSpPr txBox="1">
              <a:spLocks noChangeArrowheads="1"/>
            </p:cNvSpPr>
            <p:nvPr/>
          </p:nvSpPr>
          <p:spPr bwMode="auto">
            <a:xfrm>
              <a:off x="2688" y="1968"/>
              <a:ext cx="816" cy="349"/>
            </a:xfrm>
            <a:prstGeom prst="rect">
              <a:avLst/>
            </a:prstGeom>
            <a:solidFill>
              <a:schemeClr val="bg1"/>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12.2 mm Hg or 1.63 kPa</a:t>
              </a:r>
            </a:p>
          </p:txBody>
        </p:sp>
        <p:sp>
          <p:nvSpPr>
            <p:cNvPr id="48138" name="Text Box 10"/>
            <p:cNvSpPr txBox="1">
              <a:spLocks noChangeArrowheads="1"/>
            </p:cNvSpPr>
            <p:nvPr/>
          </p:nvSpPr>
          <p:spPr bwMode="auto">
            <a:xfrm>
              <a:off x="4512" y="1968"/>
              <a:ext cx="816" cy="349"/>
            </a:xfrm>
            <a:prstGeom prst="rect">
              <a:avLst/>
            </a:prstGeom>
            <a:solidFill>
              <a:schemeClr val="bg1"/>
            </a:solidFill>
            <a:ln w="317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43.9 mm Hg or 5.85 kPa</a:t>
              </a:r>
            </a:p>
          </p:txBody>
        </p:sp>
        <p:sp>
          <p:nvSpPr>
            <p:cNvPr id="48140" name="Text Box 12"/>
            <p:cNvSpPr txBox="1">
              <a:spLocks noChangeArrowheads="1"/>
            </p:cNvSpPr>
            <p:nvPr/>
          </p:nvSpPr>
          <p:spPr bwMode="auto">
            <a:xfrm>
              <a:off x="1920" y="3852"/>
              <a:ext cx="15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b="1" dirty="0"/>
                <a:t>Ethanol at 0</a:t>
              </a:r>
              <a:r>
                <a:rPr lang="en-US" altLang="en-US" sz="1900" b="1" dirty="0">
                  <a:cs typeface="Arial" panose="020B0604020202020204" pitchFamily="34" charset="0"/>
                </a:rPr>
                <a:t>°</a:t>
              </a:r>
              <a:r>
                <a:rPr lang="en-US" altLang="en-US" sz="1900" b="1" dirty="0"/>
                <a:t>C</a:t>
              </a:r>
            </a:p>
          </p:txBody>
        </p:sp>
        <p:sp>
          <p:nvSpPr>
            <p:cNvPr id="48141" name="Text Box 13"/>
            <p:cNvSpPr txBox="1">
              <a:spLocks noChangeArrowheads="1"/>
            </p:cNvSpPr>
            <p:nvPr/>
          </p:nvSpPr>
          <p:spPr bwMode="auto">
            <a:xfrm>
              <a:off x="3792" y="3830"/>
              <a:ext cx="1536"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b="1" dirty="0"/>
                <a:t>Ethanol at room temperature (20</a:t>
              </a:r>
              <a:r>
                <a:rPr lang="en-US" altLang="en-US" sz="1900" b="1" dirty="0">
                  <a:cs typeface="Arial" panose="020B0604020202020204" pitchFamily="34" charset="0"/>
                </a:rPr>
                <a:t>°</a:t>
              </a:r>
              <a:r>
                <a:rPr lang="en-US" altLang="en-US" sz="1900" b="1" dirty="0"/>
                <a:t>C)</a:t>
              </a:r>
            </a:p>
          </p:txBody>
        </p:sp>
        <p:sp>
          <p:nvSpPr>
            <p:cNvPr id="48146" name="Text Box 18"/>
            <p:cNvSpPr txBox="1">
              <a:spLocks noChangeArrowheads="1"/>
            </p:cNvSpPr>
            <p:nvPr/>
          </p:nvSpPr>
          <p:spPr bwMode="auto">
            <a:xfrm>
              <a:off x="2988" y="3562"/>
              <a:ext cx="624" cy="20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dirty="0"/>
                <a:t>Ethanol</a:t>
              </a:r>
            </a:p>
          </p:txBody>
        </p:sp>
        <p:sp>
          <p:nvSpPr>
            <p:cNvPr id="48144" name="Text Box 16"/>
            <p:cNvSpPr txBox="1">
              <a:spLocks noChangeArrowheads="1"/>
            </p:cNvSpPr>
            <p:nvPr/>
          </p:nvSpPr>
          <p:spPr bwMode="auto">
            <a:xfrm>
              <a:off x="3072" y="3358"/>
              <a:ext cx="624" cy="17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ctr">
                <a:spcBef>
                  <a:spcPct val="50000"/>
                </a:spcBef>
              </a:pPr>
              <a:r>
                <a:rPr lang="en-US" altLang="en-US" sz="1500" dirty="0"/>
                <a:t>Mercury</a:t>
              </a:r>
            </a:p>
          </p:txBody>
        </p:sp>
        <p:sp>
          <p:nvSpPr>
            <p:cNvPr id="48147" name="Text Box 19"/>
            <p:cNvSpPr txBox="1">
              <a:spLocks noChangeArrowheads="1"/>
            </p:cNvSpPr>
            <p:nvPr/>
          </p:nvSpPr>
          <p:spPr bwMode="auto">
            <a:xfrm>
              <a:off x="4752" y="3562"/>
              <a:ext cx="624" cy="20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Ethanol</a:t>
              </a:r>
            </a:p>
          </p:txBody>
        </p:sp>
        <p:sp>
          <p:nvSpPr>
            <p:cNvPr id="48148" name="Text Box 20"/>
            <p:cNvSpPr txBox="1">
              <a:spLocks noChangeArrowheads="1"/>
            </p:cNvSpPr>
            <p:nvPr/>
          </p:nvSpPr>
          <p:spPr bwMode="auto">
            <a:xfrm>
              <a:off x="4896" y="3358"/>
              <a:ext cx="624" cy="174"/>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ctr">
                <a:spcBef>
                  <a:spcPct val="50000"/>
                </a:spcBef>
              </a:pPr>
              <a:r>
                <a:rPr lang="en-US" altLang="en-US" sz="1500"/>
                <a:t>Mercury</a:t>
              </a:r>
            </a:p>
          </p:txBody>
        </p:sp>
        <p:sp>
          <p:nvSpPr>
            <p:cNvPr id="48150" name="Rectangle 22"/>
            <p:cNvSpPr>
              <a:spLocks noChangeArrowheads="1"/>
            </p:cNvSpPr>
            <p:nvPr/>
          </p:nvSpPr>
          <p:spPr bwMode="auto">
            <a:xfrm>
              <a:off x="3216" y="2448"/>
              <a:ext cx="240" cy="52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51" name="Rectangle 23"/>
            <p:cNvSpPr>
              <a:spLocks noChangeArrowheads="1"/>
            </p:cNvSpPr>
            <p:nvPr/>
          </p:nvSpPr>
          <p:spPr bwMode="auto">
            <a:xfrm>
              <a:off x="5040" y="2496"/>
              <a:ext cx="240" cy="52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52" name="Line 24"/>
            <p:cNvSpPr>
              <a:spLocks noChangeShapeType="1"/>
            </p:cNvSpPr>
            <p:nvPr/>
          </p:nvSpPr>
          <p:spPr bwMode="auto">
            <a:xfrm>
              <a:off x="3168" y="288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Line 27"/>
            <p:cNvSpPr>
              <a:spLocks noChangeShapeType="1"/>
            </p:cNvSpPr>
            <p:nvPr/>
          </p:nvSpPr>
          <p:spPr bwMode="auto">
            <a:xfrm>
              <a:off x="5184" y="264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5"/>
            <p:cNvSpPr>
              <a:spLocks noChangeShapeType="1"/>
            </p:cNvSpPr>
            <p:nvPr/>
          </p:nvSpPr>
          <p:spPr bwMode="auto">
            <a:xfrm>
              <a:off x="3360" y="2736"/>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26"/>
            <p:cNvSpPr>
              <a:spLocks noChangeShapeType="1"/>
            </p:cNvSpPr>
            <p:nvPr/>
          </p:nvSpPr>
          <p:spPr bwMode="auto">
            <a:xfrm>
              <a:off x="4992" y="3024"/>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6" name="AutoShape 28"/>
            <p:cNvSpPr>
              <a:spLocks/>
            </p:cNvSpPr>
            <p:nvPr/>
          </p:nvSpPr>
          <p:spPr bwMode="auto">
            <a:xfrm>
              <a:off x="3312" y="2736"/>
              <a:ext cx="48" cy="144"/>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57" name="AutoShape 29"/>
            <p:cNvSpPr>
              <a:spLocks/>
            </p:cNvSpPr>
            <p:nvPr/>
          </p:nvSpPr>
          <p:spPr bwMode="auto">
            <a:xfrm>
              <a:off x="5184" y="2640"/>
              <a:ext cx="48" cy="384"/>
            </a:xfrm>
            <a:prstGeom prst="leftBrace">
              <a:avLst>
                <a:gd name="adj1" fmla="val 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58" name="Line 30"/>
            <p:cNvSpPr>
              <a:spLocks noChangeShapeType="1"/>
            </p:cNvSpPr>
            <p:nvPr/>
          </p:nvSpPr>
          <p:spPr bwMode="auto">
            <a:xfrm flipH="1" flipV="1">
              <a:off x="3120" y="2336"/>
              <a:ext cx="144"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9" name="Line 31"/>
            <p:cNvSpPr>
              <a:spLocks noChangeShapeType="1"/>
            </p:cNvSpPr>
            <p:nvPr/>
          </p:nvSpPr>
          <p:spPr bwMode="auto">
            <a:xfrm flipH="1" flipV="1">
              <a:off x="4992" y="2304"/>
              <a:ext cx="192"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2" name="Line 34"/>
            <p:cNvSpPr>
              <a:spLocks noChangeShapeType="1"/>
            </p:cNvSpPr>
            <p:nvPr/>
          </p:nvSpPr>
          <p:spPr bwMode="auto">
            <a:xfrm>
              <a:off x="2832" y="3552"/>
              <a:ext cx="192"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35"/>
            <p:cNvSpPr>
              <a:spLocks noChangeShapeType="1"/>
            </p:cNvSpPr>
            <p:nvPr/>
          </p:nvSpPr>
          <p:spPr bwMode="auto">
            <a:xfrm>
              <a:off x="4656" y="3552"/>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Footer Placeholder 1"/>
          <p:cNvSpPr>
            <a:spLocks noGrp="1"/>
          </p:cNvSpPr>
          <p:nvPr>
            <p:ph type="ftr" sz="quarter" idx="10"/>
          </p:nvPr>
        </p:nvSpPr>
        <p:spPr/>
        <p:txBody>
          <a:bodyPr/>
          <a:lstStyle/>
          <a:p>
            <a:r>
              <a:rPr lang="en-US" altLang="en-US"/>
              <a:t>Chapter 13 States of Matter</a:t>
            </a:r>
          </a:p>
        </p:txBody>
      </p:sp>
      <p:sp>
        <p:nvSpPr>
          <p:cNvPr id="31" name="Rectangle 2"/>
          <p:cNvSpPr txBox="1">
            <a:spLocks noChangeArrowheads="1"/>
          </p:cNvSpPr>
          <p:nvPr/>
        </p:nvSpPr>
        <p:spPr bwMode="auto">
          <a:xfrm>
            <a:off x="1981200" y="0"/>
            <a:ext cx="5181600" cy="685800"/>
          </a:xfrm>
          <a:prstGeom prst="rect">
            <a:avLst/>
          </a:prstGeom>
          <a:solidFill>
            <a:srgbClr val="92D05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Measuring Vapor Pressure</a:t>
            </a:r>
            <a:endParaRPr lang="en-US" altLang="en-US" dirty="0">
              <a:solidFill>
                <a:srgbClr val="FFFF00"/>
              </a:solidFill>
            </a:endParaRPr>
          </a:p>
        </p:txBody>
      </p:sp>
      <p:sp>
        <p:nvSpPr>
          <p:cNvPr id="4" name="TextBox 3"/>
          <p:cNvSpPr txBox="1"/>
          <p:nvPr/>
        </p:nvSpPr>
        <p:spPr>
          <a:xfrm>
            <a:off x="6500811" y="2786578"/>
            <a:ext cx="2286000" cy="2246769"/>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Notice how </a:t>
            </a:r>
            <a:r>
              <a:rPr lang="en-US" sz="2800" i="1" dirty="0">
                <a:solidFill>
                  <a:srgbClr val="00B0F0"/>
                </a:solidFill>
                <a:latin typeface="Times New Roman" panose="02020603050405020304" pitchFamily="18" charset="0"/>
                <a:cs typeface="Times New Roman" panose="02020603050405020304" pitchFamily="18" charset="0"/>
              </a:rPr>
              <a:t>vapor pressure </a:t>
            </a:r>
            <a:r>
              <a:rPr lang="en-US" sz="2800" i="1" dirty="0">
                <a:latin typeface="Times New Roman" panose="02020603050405020304" pitchFamily="18" charset="0"/>
                <a:cs typeface="Times New Roman" panose="02020603050405020304" pitchFamily="18" charset="0"/>
              </a:rPr>
              <a:t>increased with </a:t>
            </a:r>
            <a:r>
              <a:rPr lang="en-US" sz="2800" i="1" dirty="0">
                <a:solidFill>
                  <a:srgbClr val="7030A0"/>
                </a:solidFill>
                <a:latin typeface="Times New Roman" panose="02020603050405020304" pitchFamily="18" charset="0"/>
                <a:cs typeface="Times New Roman" panose="02020603050405020304" pitchFamily="18" charset="0"/>
              </a:rPr>
              <a:t>temperature</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6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fade">
                                      <p:cBhvr>
                                        <p:cTn id="7" dur="500"/>
                                        <p:tgtEl>
                                          <p:spTgt spid="48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514600" y="0"/>
            <a:ext cx="4038601" cy="685800"/>
          </a:xfrm>
          <a:solidFill>
            <a:srgbClr val="FFC000"/>
          </a:solidFill>
        </p:spPr>
        <p:txBody>
          <a:bodyPr/>
          <a:lstStyle/>
          <a:p>
            <a:pPr algn="ctr"/>
            <a:r>
              <a:rPr lang="en-US" altLang="en-US" sz="3200" dirty="0">
                <a:solidFill>
                  <a:srgbClr val="002060"/>
                </a:solidFill>
              </a:rPr>
              <a:t>Boiling of Liquids</a:t>
            </a:r>
          </a:p>
        </p:txBody>
      </p:sp>
      <p:sp>
        <p:nvSpPr>
          <p:cNvPr id="69635" name="Text Box 3"/>
          <p:cNvSpPr txBox="1">
            <a:spLocks noChangeArrowheads="1"/>
          </p:cNvSpPr>
          <p:nvPr/>
        </p:nvSpPr>
        <p:spPr bwMode="auto">
          <a:xfrm>
            <a:off x="0" y="685800"/>
            <a:ext cx="9144000" cy="253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spcBef>
                <a:spcPts val="1200"/>
              </a:spcBef>
            </a:pPr>
            <a:r>
              <a:rPr lang="en-US" dirty="0">
                <a:solidFill>
                  <a:srgbClr val="00B0F0"/>
                </a:solidFill>
              </a:rPr>
              <a:t>Atmospheric pressure acts on the surface of a vapor bubble, causing it to collapse.</a:t>
            </a:r>
          </a:p>
          <a:p>
            <a:pPr marL="342900" lvl="0" indent="-228600">
              <a:spcBef>
                <a:spcPts val="600"/>
              </a:spcBef>
              <a:buFont typeface="Arial" panose="020B0604020202020204" pitchFamily="34" charset="0"/>
              <a:buChar char="•"/>
            </a:pPr>
            <a:r>
              <a:rPr lang="en-US" dirty="0">
                <a:solidFill>
                  <a:srgbClr val="FF0000"/>
                </a:solidFill>
              </a:rPr>
              <a:t>Evaporation</a:t>
            </a:r>
            <a:r>
              <a:rPr lang="en-US" dirty="0"/>
              <a:t> only occurs at the </a:t>
            </a:r>
            <a:r>
              <a:rPr lang="en-US" dirty="0">
                <a:solidFill>
                  <a:srgbClr val="FF0000"/>
                </a:solidFill>
              </a:rPr>
              <a:t>SURFACE</a:t>
            </a:r>
            <a:r>
              <a:rPr lang="en-US" dirty="0"/>
              <a:t> of an object or liquid</a:t>
            </a:r>
          </a:p>
          <a:p>
            <a:pPr marL="342900" lvl="0" indent="-228600">
              <a:spcBef>
                <a:spcPts val="600"/>
              </a:spcBef>
              <a:buFont typeface="Arial" panose="020B0604020202020204" pitchFamily="34" charset="0"/>
              <a:buChar char="•"/>
            </a:pPr>
            <a:r>
              <a:rPr lang="en-US" dirty="0">
                <a:solidFill>
                  <a:srgbClr val="00B050"/>
                </a:solidFill>
              </a:rPr>
              <a:t>Boiling occurs throughout a liquid, beginning at the heat source</a:t>
            </a:r>
          </a:p>
          <a:p>
            <a:pPr marL="342900" lvl="0" indent="-228600">
              <a:spcBef>
                <a:spcPts val="600"/>
              </a:spcBef>
              <a:buFont typeface="Arial" panose="020B0604020202020204" pitchFamily="34" charset="0"/>
              <a:buChar char="•"/>
            </a:pPr>
            <a:r>
              <a:rPr lang="en-US" altLang="en-US" dirty="0"/>
              <a:t>Avg KE increases so </a:t>
            </a:r>
            <a:r>
              <a:rPr lang="en-US" altLang="en-US" dirty="0">
                <a:solidFill>
                  <a:srgbClr val="FF0000"/>
                </a:solidFill>
              </a:rPr>
              <a:t>bubbles</a:t>
            </a:r>
            <a:r>
              <a:rPr lang="en-US" altLang="en-US" dirty="0"/>
              <a:t> (vapor) form throughout the liquid, rise to the surface, and escape into the air.</a:t>
            </a:r>
          </a:p>
        </p:txBody>
      </p:sp>
      <p:pic>
        <p:nvPicPr>
          <p:cNvPr id="2" name="Picture 1">
            <a:extLst>
              <a:ext uri="{FF2B5EF4-FFF2-40B4-BE49-F238E27FC236}">
                <a16:creationId xmlns:a16="http://schemas.microsoft.com/office/drawing/2014/main" id="{C6164ED1-3901-4FCA-B674-F6092B04FA15}"/>
              </a:ext>
            </a:extLst>
          </p:cNvPr>
          <p:cNvPicPr>
            <a:picLocks noChangeAspect="1"/>
          </p:cNvPicPr>
          <p:nvPr/>
        </p:nvPicPr>
        <p:blipFill>
          <a:blip r:embed="rId3"/>
          <a:stretch>
            <a:fillRect/>
          </a:stretch>
        </p:blipFill>
        <p:spPr>
          <a:xfrm>
            <a:off x="990600" y="3225606"/>
            <a:ext cx="7717458" cy="3632394"/>
          </a:xfrm>
          <a:prstGeom prst="rect">
            <a:avLst/>
          </a:prstGeom>
        </p:spPr>
      </p:pic>
    </p:spTree>
    <p:extLst>
      <p:ext uri="{BB962C8B-B14F-4D97-AF65-F5344CB8AC3E}">
        <p14:creationId xmlns:p14="http://schemas.microsoft.com/office/powerpoint/2010/main" val="36123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fade">
                                      <p:cBhvr>
                                        <p:cTn id="22"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419600" y="0"/>
            <a:ext cx="4038601" cy="685800"/>
          </a:xfrm>
          <a:solidFill>
            <a:srgbClr val="FFC000"/>
          </a:solidFill>
        </p:spPr>
        <p:txBody>
          <a:bodyPr/>
          <a:lstStyle/>
          <a:p>
            <a:pPr algn="ctr"/>
            <a:r>
              <a:rPr lang="en-US" altLang="en-US" sz="3200" dirty="0">
                <a:solidFill>
                  <a:srgbClr val="002060"/>
                </a:solidFill>
              </a:rPr>
              <a:t>Boiling of Liquids</a:t>
            </a:r>
          </a:p>
        </p:txBody>
      </p:sp>
      <p:sp>
        <p:nvSpPr>
          <p:cNvPr id="69635" name="Text Box 3"/>
          <p:cNvSpPr txBox="1">
            <a:spLocks noChangeArrowheads="1"/>
          </p:cNvSpPr>
          <p:nvPr/>
        </p:nvSpPr>
        <p:spPr bwMode="auto">
          <a:xfrm>
            <a:off x="99341" y="39757"/>
            <a:ext cx="4167859" cy="694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76313">
              <a:defRPr sz="2400">
                <a:solidFill>
                  <a:schemeClr val="tx1"/>
                </a:solidFill>
                <a:latin typeface="Arial" panose="020B0604020202020204" pitchFamily="34" charset="0"/>
                <a:ea typeface="ＭＳ Ｐゴシック" panose="020B0600070205080204" pitchFamily="34" charset="-128"/>
              </a:defRPr>
            </a:lvl2pPr>
            <a:lvl3pPr marL="1090613">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spcBef>
                <a:spcPts val="1200"/>
              </a:spcBef>
            </a:pPr>
            <a:r>
              <a:rPr lang="en-US" altLang="en-US" sz="3600" b="1" dirty="0">
                <a:solidFill>
                  <a:schemeClr val="accent5">
                    <a:lumMod val="50000"/>
                  </a:schemeClr>
                </a:solidFill>
              </a:rPr>
              <a:t>Boiling Point</a:t>
            </a:r>
            <a:r>
              <a:rPr lang="en-US" altLang="en-US" sz="3600" dirty="0">
                <a:solidFill>
                  <a:schemeClr val="accent5">
                    <a:lumMod val="50000"/>
                  </a:schemeClr>
                </a:solidFill>
              </a:rPr>
              <a:t> </a:t>
            </a:r>
            <a:r>
              <a:rPr lang="en-US" altLang="en-US" dirty="0"/>
              <a:t>(bp) </a:t>
            </a:r>
          </a:p>
          <a:p>
            <a:pPr lvl="0">
              <a:spcBef>
                <a:spcPts val="600"/>
              </a:spcBef>
            </a:pPr>
            <a:r>
              <a:rPr lang="en-US" dirty="0"/>
              <a:t>The temperature at which the </a:t>
            </a:r>
            <a:r>
              <a:rPr lang="en-US" dirty="0">
                <a:solidFill>
                  <a:srgbClr val="FF0000"/>
                </a:solidFill>
              </a:rPr>
              <a:t>equilibrium vapor pressure </a:t>
            </a:r>
            <a:r>
              <a:rPr lang="en-US" dirty="0"/>
              <a:t>of the liquid is equal to the </a:t>
            </a:r>
            <a:r>
              <a:rPr lang="en-US" dirty="0">
                <a:solidFill>
                  <a:srgbClr val="0070C0"/>
                </a:solidFill>
              </a:rPr>
              <a:t>prevailing atmospheric pressure</a:t>
            </a:r>
          </a:p>
          <a:p>
            <a:pPr marL="342900" indent="-342900">
              <a:spcBef>
                <a:spcPts val="1200"/>
              </a:spcBef>
              <a:buFont typeface="Arial" panose="020B0604020202020204" pitchFamily="34" charset="0"/>
              <a:buChar char="•"/>
            </a:pPr>
            <a:r>
              <a:rPr lang="en-US" altLang="en-US" dirty="0">
                <a:solidFill>
                  <a:srgbClr val="00B050"/>
                </a:solidFill>
              </a:rPr>
              <a:t>Boiling points decrease at higher altitudes</a:t>
            </a:r>
          </a:p>
          <a:p>
            <a:pPr marL="342900" indent="-342900">
              <a:spcBef>
                <a:spcPts val="600"/>
              </a:spcBef>
              <a:buFont typeface="Arial" panose="020B0604020202020204" pitchFamily="34" charset="0"/>
              <a:buChar char="•"/>
            </a:pPr>
            <a:r>
              <a:rPr lang="en-US" altLang="en-US" dirty="0">
                <a:solidFill>
                  <a:srgbClr val="7030A0"/>
                </a:solidFill>
              </a:rPr>
              <a:t>Atmospheric pressure decreases with altitude, so less vapor pressure is needed to bring a liquid to boiling.</a:t>
            </a:r>
          </a:p>
          <a:p>
            <a:pPr marL="342900" indent="-342900">
              <a:spcBef>
                <a:spcPts val="600"/>
              </a:spcBef>
              <a:buFont typeface="Arial" panose="020B0604020202020204" pitchFamily="34" charset="0"/>
              <a:buChar char="•"/>
            </a:pPr>
            <a:r>
              <a:rPr lang="en-US" altLang="en-US" sz="3200" dirty="0">
                <a:solidFill>
                  <a:srgbClr val="FF0000"/>
                </a:solidFill>
              </a:rPr>
              <a:t>“</a:t>
            </a:r>
            <a:r>
              <a:rPr lang="en-US" altLang="en-US" sz="3200" dirty="0">
                <a:solidFill>
                  <a:srgbClr val="00B0F0"/>
                </a:solidFill>
              </a:rPr>
              <a:t>Normal</a:t>
            </a:r>
            <a:r>
              <a:rPr lang="en-US" altLang="en-US" sz="3200" dirty="0">
                <a:solidFill>
                  <a:srgbClr val="FF0000"/>
                </a:solidFill>
              </a:rPr>
              <a:t>” Boiling Point means at STP</a:t>
            </a:r>
          </a:p>
        </p:txBody>
      </p:sp>
      <p:pic>
        <p:nvPicPr>
          <p:cNvPr id="2" name="Picture 1">
            <a:extLst>
              <a:ext uri="{FF2B5EF4-FFF2-40B4-BE49-F238E27FC236}">
                <a16:creationId xmlns:a16="http://schemas.microsoft.com/office/drawing/2014/main" id="{50BAE614-F05E-4730-954E-1E37BC6738BA}"/>
              </a:ext>
            </a:extLst>
          </p:cNvPr>
          <p:cNvPicPr>
            <a:picLocks noChangeAspect="1"/>
          </p:cNvPicPr>
          <p:nvPr/>
        </p:nvPicPr>
        <p:blipFill>
          <a:blip r:embed="rId3"/>
          <a:stretch>
            <a:fillRect/>
          </a:stretch>
        </p:blipFill>
        <p:spPr>
          <a:xfrm>
            <a:off x="4267200" y="1371601"/>
            <a:ext cx="4774146" cy="5128232"/>
          </a:xfrm>
          <a:prstGeom prst="rect">
            <a:avLst/>
          </a:prstGeom>
        </p:spPr>
      </p:pic>
    </p:spTree>
    <p:extLst>
      <p:ext uri="{BB962C8B-B14F-4D97-AF65-F5344CB8AC3E}">
        <p14:creationId xmlns:p14="http://schemas.microsoft.com/office/powerpoint/2010/main" val="12967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fade">
                                      <p:cBhvr>
                                        <p:cTn id="22" dur="500"/>
                                        <p:tgtEl>
                                          <p:spTgt spid="69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fade">
                                      <p:cBhvr>
                                        <p:cTn id="27"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
          <p:cNvSpPr>
            <a:spLocks noGrp="1" noChangeArrowheads="1"/>
          </p:cNvSpPr>
          <p:nvPr>
            <p:ph type="title"/>
          </p:nvPr>
        </p:nvSpPr>
        <p:spPr>
          <a:xfrm>
            <a:off x="3886199" y="0"/>
            <a:ext cx="4038601" cy="685800"/>
          </a:xfrm>
          <a:solidFill>
            <a:srgbClr val="FFC000"/>
          </a:solidFill>
        </p:spPr>
        <p:txBody>
          <a:bodyPr/>
          <a:lstStyle/>
          <a:p>
            <a:pPr algn="ctr"/>
            <a:r>
              <a:rPr lang="en-US" altLang="en-US" sz="3200" dirty="0">
                <a:solidFill>
                  <a:srgbClr val="002060"/>
                </a:solidFill>
              </a:rPr>
              <a:t>Boiling &amp; Pressure</a:t>
            </a:r>
          </a:p>
        </p:txBody>
      </p:sp>
      <p:graphicFrame>
        <p:nvGraphicFramePr>
          <p:cNvPr id="26" name="Table 25"/>
          <p:cNvGraphicFramePr>
            <a:graphicFrameLocks noGrp="1"/>
          </p:cNvGraphicFramePr>
          <p:nvPr>
            <p:extLst>
              <p:ext uri="{D42A27DB-BD31-4B8C-83A1-F6EECF244321}">
                <p14:modId xmlns:p14="http://schemas.microsoft.com/office/powerpoint/2010/main" val="2120664823"/>
              </p:ext>
            </p:extLst>
          </p:nvPr>
        </p:nvGraphicFramePr>
        <p:xfrm>
          <a:off x="1447800" y="762000"/>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Rectangle 6"/>
          <p:cNvSpPr/>
          <p:nvPr/>
        </p:nvSpPr>
        <p:spPr>
          <a:xfrm>
            <a:off x="22413" y="3810000"/>
            <a:ext cx="9143999" cy="2831544"/>
          </a:xfrm>
          <a:prstGeom prst="rect">
            <a:avLst/>
          </a:prstGeom>
        </p:spPr>
        <p:txBody>
          <a:bodyPr wrap="square">
            <a:spAutoFit/>
          </a:bodyPr>
          <a:lstStyle/>
          <a:p>
            <a:r>
              <a:rPr lang="en-US" sz="2800" dirty="0">
                <a:solidFill>
                  <a:srgbClr val="00B050"/>
                </a:solidFill>
              </a:rPr>
              <a:t>If atmospheric pressure </a:t>
            </a:r>
            <a:r>
              <a:rPr lang="en-US" sz="2800" dirty="0">
                <a:solidFill>
                  <a:srgbClr val="000000"/>
                </a:solidFill>
              </a:rPr>
              <a:t>decreases</a:t>
            </a:r>
            <a:r>
              <a:rPr lang="en-US" sz="2800" dirty="0">
                <a:solidFill>
                  <a:srgbClr val="00B050"/>
                </a:solidFill>
              </a:rPr>
              <a:t>, liquids will boil at lower than expected temperatures </a:t>
            </a:r>
            <a:r>
              <a:rPr lang="en-US" sz="2800" dirty="0">
                <a:solidFill>
                  <a:srgbClr val="00B0F0"/>
                </a:solidFill>
              </a:rPr>
              <a:t>(</a:t>
            </a:r>
            <a:r>
              <a:rPr lang="en-US" sz="2800" i="1" dirty="0" err="1">
                <a:solidFill>
                  <a:srgbClr val="00B0F0"/>
                </a:solidFill>
                <a:latin typeface="Times New Roman" panose="02020603050405020304" pitchFamily="18" charset="0"/>
                <a:cs typeface="Times New Roman" panose="02020603050405020304" pitchFamily="18" charset="0"/>
              </a:rPr>
              <a:t>e.g</a:t>
            </a:r>
            <a:r>
              <a:rPr lang="en-US" sz="2800" i="1" dirty="0">
                <a:solidFill>
                  <a:srgbClr val="00B0F0"/>
                </a:solidFill>
                <a:latin typeface="Times New Roman" panose="02020603050405020304" pitchFamily="18" charset="0"/>
                <a:cs typeface="Times New Roman" panose="02020603050405020304" pitchFamily="18" charset="0"/>
              </a:rPr>
              <a:t> like doing push ups with people helping lift you</a:t>
            </a:r>
            <a:r>
              <a:rPr lang="en-US" sz="2800" dirty="0">
                <a:solidFill>
                  <a:srgbClr val="00B0F0"/>
                </a:solidFill>
              </a:rPr>
              <a:t>)</a:t>
            </a:r>
          </a:p>
          <a:p>
            <a:pPr>
              <a:spcBef>
                <a:spcPts val="1200"/>
              </a:spcBef>
            </a:pPr>
            <a:r>
              <a:rPr lang="en-US" sz="2800" dirty="0">
                <a:solidFill>
                  <a:srgbClr val="FF0000"/>
                </a:solidFill>
              </a:rPr>
              <a:t>If atmospheric pressure </a:t>
            </a:r>
            <a:r>
              <a:rPr lang="en-US" sz="2800" dirty="0">
                <a:solidFill>
                  <a:srgbClr val="000000"/>
                </a:solidFill>
              </a:rPr>
              <a:t>increases</a:t>
            </a:r>
            <a:r>
              <a:rPr lang="en-US" sz="2800" dirty="0">
                <a:solidFill>
                  <a:srgbClr val="00B050"/>
                </a:solidFill>
              </a:rPr>
              <a:t>, </a:t>
            </a:r>
            <a:r>
              <a:rPr lang="en-US" sz="2800" dirty="0">
                <a:solidFill>
                  <a:srgbClr val="FF0000"/>
                </a:solidFill>
              </a:rPr>
              <a:t>liquids will boil at higher than expected temperatures </a:t>
            </a:r>
            <a:r>
              <a:rPr lang="en-US" sz="2800" dirty="0">
                <a:solidFill>
                  <a:srgbClr val="00B0F0"/>
                </a:solidFill>
              </a:rPr>
              <a:t>(</a:t>
            </a:r>
            <a:r>
              <a:rPr lang="en-US" sz="2800" dirty="0" err="1">
                <a:solidFill>
                  <a:srgbClr val="00B0F0"/>
                </a:solidFill>
                <a:latin typeface="Times New Roman" panose="02020603050405020304" pitchFamily="18" charset="0"/>
                <a:cs typeface="Times New Roman" panose="02020603050405020304" pitchFamily="18" charset="0"/>
              </a:rPr>
              <a:t>e.g</a:t>
            </a:r>
            <a:r>
              <a:rPr lang="en-US" sz="2800" dirty="0">
                <a:solidFill>
                  <a:srgbClr val="00B0F0"/>
                </a:solidFill>
                <a:latin typeface="Times New Roman" panose="02020603050405020304" pitchFamily="18" charset="0"/>
                <a:cs typeface="Times New Roman" panose="02020603050405020304" pitchFamily="18" charset="0"/>
              </a:rPr>
              <a:t> </a:t>
            </a:r>
            <a:r>
              <a:rPr lang="en-US" sz="2800" i="1" dirty="0">
                <a:solidFill>
                  <a:srgbClr val="00B0F0"/>
                </a:solidFill>
                <a:latin typeface="Times New Roman" panose="02020603050405020304" pitchFamily="18" charset="0"/>
                <a:cs typeface="Times New Roman" panose="02020603050405020304" pitchFamily="18" charset="0"/>
              </a:rPr>
              <a:t>like doing push ups with people sitting on you</a:t>
            </a:r>
            <a:r>
              <a:rPr lang="en-US" sz="2800" dirty="0">
                <a:solidFill>
                  <a:srgbClr val="00B0F0"/>
                </a:solidFill>
              </a:rPr>
              <a:t>)</a:t>
            </a:r>
          </a:p>
        </p:txBody>
      </p:sp>
    </p:spTree>
    <p:extLst>
      <p:ext uri="{BB962C8B-B14F-4D97-AF65-F5344CB8AC3E}">
        <p14:creationId xmlns:p14="http://schemas.microsoft.com/office/powerpoint/2010/main" val="39491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 y="0"/>
            <a:ext cx="9143994" cy="1371600"/>
          </a:xfrm>
        </p:spPr>
        <p:txBody>
          <a:bodyPr anchor="ctr" anchorCtr="0"/>
          <a:lstStyle/>
          <a:p>
            <a:r>
              <a:rPr lang="en-US" dirty="0"/>
              <a:t>	</a:t>
            </a:r>
            <a:r>
              <a:rPr lang="en-US" dirty="0">
                <a:solidFill>
                  <a:srgbClr val="FFFF00"/>
                </a:solidFill>
              </a:rPr>
              <a:t>Label the </a:t>
            </a:r>
            <a:r>
              <a:rPr lang="en-US" dirty="0">
                <a:solidFill>
                  <a:srgbClr val="FF0000"/>
                </a:solidFill>
              </a:rPr>
              <a:t>states of matter</a:t>
            </a:r>
            <a:r>
              <a:rPr lang="en-US" dirty="0">
                <a:solidFill>
                  <a:srgbClr val="FFFF00"/>
                </a:solidFill>
              </a:rPr>
              <a:t>,  describe the </a:t>
            </a:r>
            <a:r>
              <a:rPr lang="en-US" dirty="0">
                <a:solidFill>
                  <a:srgbClr val="00B0F0"/>
                </a:solidFill>
              </a:rPr>
              <a:t>temperature</a:t>
            </a:r>
            <a:r>
              <a:rPr lang="en-US" dirty="0">
                <a:solidFill>
                  <a:srgbClr val="FFFF00"/>
                </a:solidFill>
              </a:rPr>
              <a:t> and </a:t>
            </a:r>
            <a:r>
              <a:rPr lang="en-US" dirty="0">
                <a:solidFill>
                  <a:srgbClr val="00B050"/>
                </a:solidFill>
              </a:rPr>
              <a:t>motion of the particles </a:t>
            </a:r>
            <a:r>
              <a:rPr lang="en-US" dirty="0">
                <a:solidFill>
                  <a:srgbClr val="FFFF00"/>
                </a:solidFill>
              </a:rPr>
              <a:t>in each picture (relative to each other).</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8" name="Content Placeholder 2"/>
          <p:cNvSpPr txBox="1">
            <a:spLocks/>
          </p:cNvSpPr>
          <p:nvPr/>
        </p:nvSpPr>
        <p:spPr bwMode="auto">
          <a:xfrm>
            <a:off x="1036488" y="5077169"/>
            <a:ext cx="857875"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ice</a:t>
            </a:r>
          </a:p>
        </p:txBody>
      </p:sp>
      <p:sp>
        <p:nvSpPr>
          <p:cNvPr id="9" name="Content Placeholder 2"/>
          <p:cNvSpPr txBox="1">
            <a:spLocks/>
          </p:cNvSpPr>
          <p:nvPr/>
        </p:nvSpPr>
        <p:spPr bwMode="auto">
          <a:xfrm>
            <a:off x="3690050" y="5077169"/>
            <a:ext cx="1263304"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drops</a:t>
            </a:r>
          </a:p>
        </p:txBody>
      </p:sp>
      <p:sp>
        <p:nvSpPr>
          <p:cNvPr id="10" name="Content Placeholder 2"/>
          <p:cNvSpPr txBox="1">
            <a:spLocks/>
          </p:cNvSpPr>
          <p:nvPr/>
        </p:nvSpPr>
        <p:spPr bwMode="auto">
          <a:xfrm>
            <a:off x="6032884" y="5077169"/>
            <a:ext cx="1298595"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steam</a:t>
            </a:r>
          </a:p>
        </p:txBody>
      </p:sp>
      <p:pic>
        <p:nvPicPr>
          <p:cNvPr id="12" name="Picture 11" descr="icecube"/>
          <p:cNvPicPr preferRelativeResize="0">
            <a:picLocks noChangeAspect="1"/>
          </p:cNvPicPr>
          <p:nvPr/>
        </p:nvPicPr>
        <p:blipFill>
          <a:blip r:embed="rId4" cstate="print"/>
          <a:stretch>
            <a:fillRect/>
          </a:stretch>
        </p:blipFill>
        <p:spPr>
          <a:xfrm>
            <a:off x="321678" y="2638345"/>
            <a:ext cx="2287489" cy="2286000"/>
          </a:xfrm>
          <a:prstGeom prst="rect">
            <a:avLst/>
          </a:prstGeom>
        </p:spPr>
      </p:pic>
      <p:pic>
        <p:nvPicPr>
          <p:cNvPr id="13" name="Picture 12" descr="water"/>
          <p:cNvPicPr preferRelativeResize="0">
            <a:picLocks noChangeAspect="1"/>
          </p:cNvPicPr>
          <p:nvPr/>
        </p:nvPicPr>
        <p:blipFill>
          <a:blip r:embed="rId5" cstate="print"/>
          <a:stretch>
            <a:fillRect/>
          </a:stretch>
        </p:blipFill>
        <p:spPr>
          <a:xfrm>
            <a:off x="3463889" y="2638345"/>
            <a:ext cx="1715617" cy="2286000"/>
          </a:xfrm>
          <a:prstGeom prst="rect">
            <a:avLst/>
          </a:prstGeom>
        </p:spPr>
      </p:pic>
      <p:pic>
        <p:nvPicPr>
          <p:cNvPr id="14" name="Picture 13" descr="geyser"/>
          <p:cNvPicPr preferRelativeResize="0">
            <a:picLocks noChangeAspect="1"/>
          </p:cNvPicPr>
          <p:nvPr/>
        </p:nvPicPr>
        <p:blipFill>
          <a:blip r:embed="rId6" cstate="print"/>
          <a:stretch>
            <a:fillRect/>
          </a:stretch>
        </p:blipFill>
        <p:spPr>
          <a:xfrm>
            <a:off x="6102878" y="2638345"/>
            <a:ext cx="1158614" cy="2286000"/>
          </a:xfrm>
          <a:prstGeom prst="rect">
            <a:avLst/>
          </a:prstGeom>
        </p:spPr>
      </p:pic>
    </p:spTree>
    <p:extLst>
      <p:ext uri="{BB962C8B-B14F-4D97-AF65-F5344CB8AC3E}">
        <p14:creationId xmlns:p14="http://schemas.microsoft.com/office/powerpoint/2010/main" val="8324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73" name="Group 29"/>
          <p:cNvGrpSpPr>
            <a:grpSpLocks/>
          </p:cNvGrpSpPr>
          <p:nvPr/>
        </p:nvGrpSpPr>
        <p:grpSpPr bwMode="auto">
          <a:xfrm>
            <a:off x="771523" y="3654425"/>
            <a:ext cx="8153400" cy="3021013"/>
            <a:chOff x="384" y="960"/>
            <a:chExt cx="5136" cy="1903"/>
          </a:xfrm>
        </p:grpSpPr>
        <p:pic>
          <p:nvPicPr>
            <p:cNvPr id="57350" name="Picture 6" descr="0132525763_A429c"/>
            <p:cNvPicPr>
              <a:picLocks noChangeAspect="1" noChangeArrowheads="1"/>
            </p:cNvPicPr>
            <p:nvPr/>
          </p:nvPicPr>
          <p:blipFill>
            <a:blip r:embed="rId3">
              <a:extLst>
                <a:ext uri="{28A0092B-C50C-407E-A947-70E740481C1C}">
                  <a14:useLocalDpi xmlns:a14="http://schemas.microsoft.com/office/drawing/2010/main" val="0"/>
                </a:ext>
              </a:extLst>
            </a:blip>
            <a:srcRect l="3491" t="25757" r="3491" b="30440"/>
            <a:stretch>
              <a:fillRect/>
            </a:stretch>
          </p:blipFill>
          <p:spPr bwMode="auto">
            <a:xfrm>
              <a:off x="384" y="960"/>
              <a:ext cx="5057" cy="1776"/>
            </a:xfrm>
            <a:prstGeom prst="rect">
              <a:avLst/>
            </a:prstGeom>
            <a:noFill/>
            <a:extLst>
              <a:ext uri="{909E8E84-426E-40DD-AFC4-6F175D3DCCD1}">
                <a14:hiddenFill xmlns:a14="http://schemas.microsoft.com/office/drawing/2010/main">
                  <a:solidFill>
                    <a:srgbClr val="FFFFFF"/>
                  </a:solidFill>
                </a14:hiddenFill>
              </a:ext>
            </a:extLst>
          </p:spPr>
        </p:pic>
        <p:grpSp>
          <p:nvGrpSpPr>
            <p:cNvPr id="57372" name="Group 28"/>
            <p:cNvGrpSpPr>
              <a:grpSpLocks/>
            </p:cNvGrpSpPr>
            <p:nvPr/>
          </p:nvGrpSpPr>
          <p:grpSpPr bwMode="auto">
            <a:xfrm>
              <a:off x="480" y="1200"/>
              <a:ext cx="5040" cy="1663"/>
              <a:chOff x="480" y="1200"/>
              <a:chExt cx="5040" cy="1663"/>
            </a:xfrm>
          </p:grpSpPr>
          <p:sp>
            <p:nvSpPr>
              <p:cNvPr id="57351" name="Text Box 7"/>
              <p:cNvSpPr txBox="1">
                <a:spLocks noChangeArrowheads="1"/>
              </p:cNvSpPr>
              <p:nvPr/>
            </p:nvSpPr>
            <p:spPr bwMode="auto">
              <a:xfrm>
                <a:off x="480" y="1248"/>
                <a:ext cx="720"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57352" name="Text Box 8"/>
              <p:cNvSpPr txBox="1">
                <a:spLocks noChangeArrowheads="1"/>
              </p:cNvSpPr>
              <p:nvPr/>
            </p:nvSpPr>
            <p:spPr bwMode="auto">
              <a:xfrm>
                <a:off x="2256" y="1248"/>
                <a:ext cx="768"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57353" name="Text Box 9"/>
              <p:cNvSpPr txBox="1">
                <a:spLocks noChangeArrowheads="1"/>
              </p:cNvSpPr>
              <p:nvPr/>
            </p:nvSpPr>
            <p:spPr bwMode="auto">
              <a:xfrm>
                <a:off x="4176" y="1248"/>
                <a:ext cx="576"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57354" name="Text Box 10"/>
              <p:cNvSpPr txBox="1">
                <a:spLocks noChangeArrowheads="1"/>
              </p:cNvSpPr>
              <p:nvPr/>
            </p:nvSpPr>
            <p:spPr bwMode="auto">
              <a:xfrm>
                <a:off x="5088" y="1392"/>
                <a:ext cx="432" cy="349"/>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 70</a:t>
                </a:r>
                <a:r>
                  <a:rPr lang="en-US" altLang="en-US" sz="1500">
                    <a:cs typeface="Arial" panose="020B0604020202020204" pitchFamily="34" charset="0"/>
                  </a:rPr>
                  <a:t>°</a:t>
                </a:r>
                <a:r>
                  <a:rPr lang="en-US" altLang="en-US" sz="1500"/>
                  <a:t>C</a:t>
                </a:r>
              </a:p>
            </p:txBody>
          </p:sp>
          <p:sp>
            <p:nvSpPr>
              <p:cNvPr id="57355" name="Text Box 11"/>
              <p:cNvSpPr txBox="1">
                <a:spLocks noChangeArrowheads="1"/>
              </p:cNvSpPr>
              <p:nvPr/>
            </p:nvSpPr>
            <p:spPr bwMode="auto">
              <a:xfrm>
                <a:off x="1440" y="1392"/>
                <a:ext cx="432" cy="349"/>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dirty="0"/>
                  <a:t> 70</a:t>
                </a:r>
                <a:r>
                  <a:rPr lang="en-US" altLang="en-US" sz="1500" dirty="0">
                    <a:cs typeface="Arial" panose="020B0604020202020204" pitchFamily="34" charset="0"/>
                  </a:rPr>
                  <a:t>°</a:t>
                </a:r>
                <a:r>
                  <a:rPr lang="en-US" altLang="en-US" sz="1500" dirty="0"/>
                  <a:t>C</a:t>
                </a:r>
              </a:p>
            </p:txBody>
          </p:sp>
          <p:sp>
            <p:nvSpPr>
              <p:cNvPr id="57356" name="Text Box 12"/>
              <p:cNvSpPr txBox="1">
                <a:spLocks noChangeArrowheads="1"/>
              </p:cNvSpPr>
              <p:nvPr/>
            </p:nvSpPr>
            <p:spPr bwMode="auto">
              <a:xfrm>
                <a:off x="3216" y="1200"/>
                <a:ext cx="528" cy="204"/>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 100°C</a:t>
                </a:r>
              </a:p>
            </p:txBody>
          </p:sp>
          <p:sp>
            <p:nvSpPr>
              <p:cNvPr id="57359" name="Text Box 15"/>
              <p:cNvSpPr txBox="1">
                <a:spLocks noChangeArrowheads="1"/>
              </p:cNvSpPr>
              <p:nvPr/>
            </p:nvSpPr>
            <p:spPr bwMode="auto">
              <a:xfrm>
                <a:off x="480" y="2640"/>
                <a:ext cx="12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a:t>Sea Level</a:t>
                </a:r>
              </a:p>
            </p:txBody>
          </p:sp>
          <p:sp>
            <p:nvSpPr>
              <p:cNvPr id="57360" name="Text Box 16"/>
              <p:cNvSpPr txBox="1">
                <a:spLocks noChangeArrowheads="1"/>
              </p:cNvSpPr>
              <p:nvPr/>
            </p:nvSpPr>
            <p:spPr bwMode="auto">
              <a:xfrm>
                <a:off x="2256" y="2640"/>
                <a:ext cx="12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a:t>Sea Level</a:t>
                </a:r>
              </a:p>
            </p:txBody>
          </p:sp>
          <p:sp>
            <p:nvSpPr>
              <p:cNvPr id="57361" name="Text Box 17"/>
              <p:cNvSpPr txBox="1">
                <a:spLocks noChangeArrowheads="1"/>
              </p:cNvSpPr>
              <p:nvPr/>
            </p:nvSpPr>
            <p:spPr bwMode="auto">
              <a:xfrm>
                <a:off x="4032" y="2640"/>
                <a:ext cx="144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dirty="0"/>
                  <a:t>Atop Mount Everest</a:t>
                </a:r>
              </a:p>
            </p:txBody>
          </p:sp>
          <p:sp>
            <p:nvSpPr>
              <p:cNvPr id="57369" name="Line 25"/>
              <p:cNvSpPr>
                <a:spLocks noChangeShapeType="1"/>
              </p:cNvSpPr>
              <p:nvPr/>
            </p:nvSpPr>
            <p:spPr bwMode="auto">
              <a:xfrm>
                <a:off x="1344" y="14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0" name="Line 26"/>
              <p:cNvSpPr>
                <a:spLocks noChangeShapeType="1"/>
              </p:cNvSpPr>
              <p:nvPr/>
            </p:nvSpPr>
            <p:spPr bwMode="auto">
              <a:xfrm>
                <a:off x="3120" y="12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Line 27"/>
              <p:cNvSpPr>
                <a:spLocks noChangeShapeType="1"/>
              </p:cNvSpPr>
              <p:nvPr/>
            </p:nvSpPr>
            <p:spPr bwMode="auto">
              <a:xfrm>
                <a:off x="4992" y="14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5" name="Rectangle 2"/>
          <p:cNvSpPr>
            <a:spLocks noGrp="1" noChangeArrowheads="1"/>
          </p:cNvSpPr>
          <p:nvPr>
            <p:ph type="title"/>
          </p:nvPr>
        </p:nvSpPr>
        <p:spPr>
          <a:xfrm>
            <a:off x="3886199" y="0"/>
            <a:ext cx="4038601" cy="685800"/>
          </a:xfrm>
          <a:solidFill>
            <a:srgbClr val="FFC000"/>
          </a:solidFill>
        </p:spPr>
        <p:txBody>
          <a:bodyPr/>
          <a:lstStyle/>
          <a:p>
            <a:pPr algn="ctr"/>
            <a:r>
              <a:rPr lang="en-US" altLang="en-US" sz="3200" dirty="0">
                <a:solidFill>
                  <a:srgbClr val="002060"/>
                </a:solidFill>
              </a:rPr>
              <a:t>Boiling &amp; Pressure</a:t>
            </a:r>
          </a:p>
        </p:txBody>
      </p:sp>
      <p:graphicFrame>
        <p:nvGraphicFramePr>
          <p:cNvPr id="26" name="Table 25"/>
          <p:cNvGraphicFramePr>
            <a:graphicFrameLocks noGrp="1"/>
          </p:cNvGraphicFramePr>
          <p:nvPr>
            <p:extLst>
              <p:ext uri="{D42A27DB-BD31-4B8C-83A1-F6EECF244321}">
                <p14:modId xmlns:p14="http://schemas.microsoft.com/office/powerpoint/2010/main" val="1620764503"/>
              </p:ext>
            </p:extLst>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839077" y="24384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9"/>
          <p:cNvSpPr txBox="1">
            <a:spLocks noChangeArrowheads="1"/>
          </p:cNvSpPr>
          <p:nvPr/>
        </p:nvSpPr>
        <p:spPr bwMode="auto">
          <a:xfrm>
            <a:off x="1295400" y="5543550"/>
            <a:ext cx="914400"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31" name="Text Box 9"/>
          <p:cNvSpPr txBox="1">
            <a:spLocks noChangeArrowheads="1"/>
          </p:cNvSpPr>
          <p:nvPr/>
        </p:nvSpPr>
        <p:spPr bwMode="auto">
          <a:xfrm>
            <a:off x="7086600" y="5543550"/>
            <a:ext cx="914400"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32" name="Text Box 9"/>
          <p:cNvSpPr txBox="1">
            <a:spLocks noChangeArrowheads="1"/>
          </p:cNvSpPr>
          <p:nvPr/>
        </p:nvSpPr>
        <p:spPr bwMode="auto">
          <a:xfrm>
            <a:off x="4038600" y="5467350"/>
            <a:ext cx="1152523"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33" name="Text Box 9"/>
          <p:cNvSpPr txBox="1">
            <a:spLocks noChangeArrowheads="1"/>
          </p:cNvSpPr>
          <p:nvPr/>
        </p:nvSpPr>
        <p:spPr bwMode="auto">
          <a:xfrm>
            <a:off x="8201025" y="5143500"/>
            <a:ext cx="914400" cy="32385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BOILS</a:t>
            </a:r>
          </a:p>
        </p:txBody>
      </p:sp>
      <p:sp>
        <p:nvSpPr>
          <p:cNvPr id="34" name="Text Box 9"/>
          <p:cNvSpPr txBox="1">
            <a:spLocks noChangeArrowheads="1"/>
          </p:cNvSpPr>
          <p:nvPr/>
        </p:nvSpPr>
        <p:spPr bwMode="auto">
          <a:xfrm>
            <a:off x="5334000" y="5295900"/>
            <a:ext cx="914400" cy="32385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BOILS</a:t>
            </a:r>
          </a:p>
        </p:txBody>
      </p:sp>
      <p:sp>
        <p:nvSpPr>
          <p:cNvPr id="35" name="Text Box 9"/>
          <p:cNvSpPr txBox="1">
            <a:spLocks noChangeArrowheads="1"/>
          </p:cNvSpPr>
          <p:nvPr/>
        </p:nvSpPr>
        <p:spPr bwMode="auto">
          <a:xfrm>
            <a:off x="152400" y="5105400"/>
            <a:ext cx="914400" cy="78483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Does not BOIL</a:t>
            </a:r>
          </a:p>
        </p:txBody>
      </p:sp>
      <p:sp>
        <p:nvSpPr>
          <p:cNvPr id="7" name="Rectangle 6"/>
          <p:cNvSpPr/>
          <p:nvPr/>
        </p:nvSpPr>
        <p:spPr>
          <a:xfrm>
            <a:off x="-3924" y="1752600"/>
            <a:ext cx="3124200" cy="1692771"/>
          </a:xfrm>
          <a:prstGeom prst="rect">
            <a:avLst/>
          </a:prstGeom>
        </p:spPr>
        <p:txBody>
          <a:bodyPr wrap="square">
            <a:spAutoFit/>
          </a:bodyPr>
          <a:lstStyle/>
          <a:p>
            <a:pPr lvl="0"/>
            <a:r>
              <a:rPr lang="en-US" sz="2800" dirty="0">
                <a:solidFill>
                  <a:srgbClr val="00B050"/>
                </a:solidFill>
              </a:rPr>
              <a:t>Consider each example given below:</a:t>
            </a:r>
            <a:endParaRPr lang="en-US" sz="2800" dirty="0">
              <a:solidFill>
                <a:srgbClr val="00B0F0"/>
              </a:solidFill>
            </a:endParaRPr>
          </a:p>
          <a:p>
            <a:pPr lvl="0"/>
            <a:endParaRPr lang="en-US" sz="2000" dirty="0">
              <a:solidFill>
                <a:srgbClr val="00B0F0"/>
              </a:solidFill>
            </a:endParaRPr>
          </a:p>
        </p:txBody>
      </p:sp>
      <p:sp>
        <p:nvSpPr>
          <p:cNvPr id="3" name="Rectangle 2"/>
          <p:cNvSpPr/>
          <p:nvPr/>
        </p:nvSpPr>
        <p:spPr bwMode="auto">
          <a:xfrm>
            <a:off x="3505200" y="3810000"/>
            <a:ext cx="5610225" cy="304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96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73" name="Group 29"/>
          <p:cNvGrpSpPr>
            <a:grpSpLocks/>
          </p:cNvGrpSpPr>
          <p:nvPr/>
        </p:nvGrpSpPr>
        <p:grpSpPr bwMode="auto">
          <a:xfrm>
            <a:off x="771523" y="3654425"/>
            <a:ext cx="8153400" cy="3021013"/>
            <a:chOff x="384" y="960"/>
            <a:chExt cx="5136" cy="1903"/>
          </a:xfrm>
        </p:grpSpPr>
        <p:pic>
          <p:nvPicPr>
            <p:cNvPr id="57350" name="Picture 6" descr="0132525763_A429c"/>
            <p:cNvPicPr>
              <a:picLocks noChangeAspect="1" noChangeArrowheads="1"/>
            </p:cNvPicPr>
            <p:nvPr/>
          </p:nvPicPr>
          <p:blipFill>
            <a:blip r:embed="rId3">
              <a:extLst>
                <a:ext uri="{28A0092B-C50C-407E-A947-70E740481C1C}">
                  <a14:useLocalDpi xmlns:a14="http://schemas.microsoft.com/office/drawing/2010/main" val="0"/>
                </a:ext>
              </a:extLst>
            </a:blip>
            <a:srcRect l="3491" t="25757" r="3491" b="30440"/>
            <a:stretch>
              <a:fillRect/>
            </a:stretch>
          </p:blipFill>
          <p:spPr bwMode="auto">
            <a:xfrm>
              <a:off x="384" y="960"/>
              <a:ext cx="5057" cy="1776"/>
            </a:xfrm>
            <a:prstGeom prst="rect">
              <a:avLst/>
            </a:prstGeom>
            <a:noFill/>
            <a:extLst>
              <a:ext uri="{909E8E84-426E-40DD-AFC4-6F175D3DCCD1}">
                <a14:hiddenFill xmlns:a14="http://schemas.microsoft.com/office/drawing/2010/main">
                  <a:solidFill>
                    <a:srgbClr val="FFFFFF"/>
                  </a:solidFill>
                </a14:hiddenFill>
              </a:ext>
            </a:extLst>
          </p:spPr>
        </p:pic>
        <p:grpSp>
          <p:nvGrpSpPr>
            <p:cNvPr id="57372" name="Group 28"/>
            <p:cNvGrpSpPr>
              <a:grpSpLocks/>
            </p:cNvGrpSpPr>
            <p:nvPr/>
          </p:nvGrpSpPr>
          <p:grpSpPr bwMode="auto">
            <a:xfrm>
              <a:off x="480" y="1190"/>
              <a:ext cx="5040" cy="1673"/>
              <a:chOff x="480" y="1190"/>
              <a:chExt cx="5040" cy="1673"/>
            </a:xfrm>
          </p:grpSpPr>
          <p:sp>
            <p:nvSpPr>
              <p:cNvPr id="57351" name="Text Box 7"/>
              <p:cNvSpPr txBox="1">
                <a:spLocks noChangeArrowheads="1"/>
              </p:cNvSpPr>
              <p:nvPr/>
            </p:nvSpPr>
            <p:spPr bwMode="auto">
              <a:xfrm>
                <a:off x="480" y="1248"/>
                <a:ext cx="720"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57352" name="Text Box 8"/>
              <p:cNvSpPr txBox="1">
                <a:spLocks noChangeArrowheads="1"/>
              </p:cNvSpPr>
              <p:nvPr/>
            </p:nvSpPr>
            <p:spPr bwMode="auto">
              <a:xfrm>
                <a:off x="2256" y="1248"/>
                <a:ext cx="768"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57353" name="Text Box 9"/>
              <p:cNvSpPr txBox="1">
                <a:spLocks noChangeArrowheads="1"/>
              </p:cNvSpPr>
              <p:nvPr/>
            </p:nvSpPr>
            <p:spPr bwMode="auto">
              <a:xfrm>
                <a:off x="4176" y="1248"/>
                <a:ext cx="576"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57354" name="Text Box 10"/>
              <p:cNvSpPr txBox="1">
                <a:spLocks noChangeArrowheads="1"/>
              </p:cNvSpPr>
              <p:nvPr/>
            </p:nvSpPr>
            <p:spPr bwMode="auto">
              <a:xfrm>
                <a:off x="5088" y="1392"/>
                <a:ext cx="432" cy="349"/>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t> 70</a:t>
                </a:r>
                <a:r>
                  <a:rPr lang="en-US" altLang="en-US" sz="1500">
                    <a:cs typeface="Arial" panose="020B0604020202020204" pitchFamily="34" charset="0"/>
                  </a:rPr>
                  <a:t>°</a:t>
                </a:r>
                <a:r>
                  <a:rPr lang="en-US" altLang="en-US" sz="1500"/>
                  <a:t>C</a:t>
                </a:r>
              </a:p>
            </p:txBody>
          </p:sp>
          <p:sp>
            <p:nvSpPr>
              <p:cNvPr id="57355" name="Text Box 11"/>
              <p:cNvSpPr txBox="1">
                <a:spLocks noChangeArrowheads="1"/>
              </p:cNvSpPr>
              <p:nvPr/>
            </p:nvSpPr>
            <p:spPr bwMode="auto">
              <a:xfrm>
                <a:off x="1440" y="1392"/>
                <a:ext cx="432" cy="349"/>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dirty="0"/>
                  <a:t> 70</a:t>
                </a:r>
                <a:r>
                  <a:rPr lang="en-US" altLang="en-US" sz="1500" dirty="0">
                    <a:cs typeface="Arial" panose="020B0604020202020204" pitchFamily="34" charset="0"/>
                  </a:rPr>
                  <a:t>°</a:t>
                </a:r>
                <a:r>
                  <a:rPr lang="en-US" altLang="en-US" sz="1500" dirty="0"/>
                  <a:t>C</a:t>
                </a:r>
              </a:p>
            </p:txBody>
          </p:sp>
          <p:sp>
            <p:nvSpPr>
              <p:cNvPr id="57356" name="Text Box 12"/>
              <p:cNvSpPr txBox="1">
                <a:spLocks noChangeArrowheads="1"/>
              </p:cNvSpPr>
              <p:nvPr/>
            </p:nvSpPr>
            <p:spPr bwMode="auto">
              <a:xfrm>
                <a:off x="3258" y="1190"/>
                <a:ext cx="528" cy="204"/>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dirty="0"/>
                  <a:t>100°C</a:t>
                </a:r>
              </a:p>
            </p:txBody>
          </p:sp>
          <p:sp>
            <p:nvSpPr>
              <p:cNvPr id="57359" name="Text Box 15"/>
              <p:cNvSpPr txBox="1">
                <a:spLocks noChangeArrowheads="1"/>
              </p:cNvSpPr>
              <p:nvPr/>
            </p:nvSpPr>
            <p:spPr bwMode="auto">
              <a:xfrm>
                <a:off x="480" y="2640"/>
                <a:ext cx="12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a:t>Sea Level</a:t>
                </a:r>
              </a:p>
            </p:txBody>
          </p:sp>
          <p:sp>
            <p:nvSpPr>
              <p:cNvPr id="57360" name="Text Box 16"/>
              <p:cNvSpPr txBox="1">
                <a:spLocks noChangeArrowheads="1"/>
              </p:cNvSpPr>
              <p:nvPr/>
            </p:nvSpPr>
            <p:spPr bwMode="auto">
              <a:xfrm>
                <a:off x="2256" y="2640"/>
                <a:ext cx="12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a:t>Sea Level</a:t>
                </a:r>
              </a:p>
            </p:txBody>
          </p:sp>
          <p:sp>
            <p:nvSpPr>
              <p:cNvPr id="57361" name="Text Box 17"/>
              <p:cNvSpPr txBox="1">
                <a:spLocks noChangeArrowheads="1"/>
              </p:cNvSpPr>
              <p:nvPr/>
            </p:nvSpPr>
            <p:spPr bwMode="auto">
              <a:xfrm>
                <a:off x="4032" y="2640"/>
                <a:ext cx="144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dirty="0"/>
                  <a:t>Atop Mount Everest</a:t>
                </a:r>
              </a:p>
            </p:txBody>
          </p:sp>
          <p:sp>
            <p:nvSpPr>
              <p:cNvPr id="57369" name="Line 25"/>
              <p:cNvSpPr>
                <a:spLocks noChangeShapeType="1"/>
              </p:cNvSpPr>
              <p:nvPr/>
            </p:nvSpPr>
            <p:spPr bwMode="auto">
              <a:xfrm>
                <a:off x="1344" y="14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0" name="Line 26"/>
              <p:cNvSpPr>
                <a:spLocks noChangeShapeType="1"/>
              </p:cNvSpPr>
              <p:nvPr/>
            </p:nvSpPr>
            <p:spPr bwMode="auto">
              <a:xfrm>
                <a:off x="3120" y="12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Line 27"/>
              <p:cNvSpPr>
                <a:spLocks noChangeShapeType="1"/>
              </p:cNvSpPr>
              <p:nvPr/>
            </p:nvSpPr>
            <p:spPr bwMode="auto">
              <a:xfrm>
                <a:off x="4992" y="14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5" name="Rectangle 2"/>
          <p:cNvSpPr>
            <a:spLocks noGrp="1" noChangeArrowheads="1"/>
          </p:cNvSpPr>
          <p:nvPr>
            <p:ph type="title"/>
          </p:nvPr>
        </p:nvSpPr>
        <p:spPr>
          <a:xfrm>
            <a:off x="3886199" y="0"/>
            <a:ext cx="4038601" cy="685800"/>
          </a:xfrm>
          <a:solidFill>
            <a:srgbClr val="FFC000"/>
          </a:solidFill>
        </p:spPr>
        <p:txBody>
          <a:bodyPr/>
          <a:lstStyle/>
          <a:p>
            <a:pPr algn="ctr"/>
            <a:r>
              <a:rPr lang="en-US" altLang="en-US" sz="3200" dirty="0">
                <a:solidFill>
                  <a:srgbClr val="002060"/>
                </a:solidFill>
              </a:rPr>
              <a:t>Boiling &amp; Pressure</a:t>
            </a:r>
          </a:p>
        </p:txBody>
      </p:sp>
      <p:graphicFrame>
        <p:nvGraphicFramePr>
          <p:cNvPr id="26" name="Table 25"/>
          <p:cNvGraphicFramePr>
            <a:graphicFrameLocks noGrp="1"/>
          </p:cNvGraphicFramePr>
          <p:nvPr>
            <p:extLst>
              <p:ext uri="{D42A27DB-BD31-4B8C-83A1-F6EECF244321}">
                <p14:modId xmlns:p14="http://schemas.microsoft.com/office/powerpoint/2010/main" val="292898981"/>
              </p:ext>
            </p:extLst>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839077" y="24384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9"/>
          <p:cNvSpPr txBox="1">
            <a:spLocks noChangeArrowheads="1"/>
          </p:cNvSpPr>
          <p:nvPr/>
        </p:nvSpPr>
        <p:spPr bwMode="auto">
          <a:xfrm>
            <a:off x="1295400" y="5543550"/>
            <a:ext cx="914400"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31" name="Text Box 9"/>
          <p:cNvSpPr txBox="1">
            <a:spLocks noChangeArrowheads="1"/>
          </p:cNvSpPr>
          <p:nvPr/>
        </p:nvSpPr>
        <p:spPr bwMode="auto">
          <a:xfrm>
            <a:off x="7086600" y="5543550"/>
            <a:ext cx="914400"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32" name="Text Box 9"/>
          <p:cNvSpPr txBox="1">
            <a:spLocks noChangeArrowheads="1"/>
          </p:cNvSpPr>
          <p:nvPr/>
        </p:nvSpPr>
        <p:spPr bwMode="auto">
          <a:xfrm>
            <a:off x="4038600" y="5467350"/>
            <a:ext cx="1152523"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33" name="Text Box 9"/>
          <p:cNvSpPr txBox="1">
            <a:spLocks noChangeArrowheads="1"/>
          </p:cNvSpPr>
          <p:nvPr/>
        </p:nvSpPr>
        <p:spPr bwMode="auto">
          <a:xfrm>
            <a:off x="8201025" y="5143500"/>
            <a:ext cx="914400" cy="32385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BOILS</a:t>
            </a:r>
          </a:p>
        </p:txBody>
      </p:sp>
      <p:sp>
        <p:nvSpPr>
          <p:cNvPr id="34" name="Text Box 9"/>
          <p:cNvSpPr txBox="1">
            <a:spLocks noChangeArrowheads="1"/>
          </p:cNvSpPr>
          <p:nvPr/>
        </p:nvSpPr>
        <p:spPr bwMode="auto">
          <a:xfrm>
            <a:off x="5334000" y="5295900"/>
            <a:ext cx="914400" cy="32385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BOILS</a:t>
            </a:r>
          </a:p>
        </p:txBody>
      </p:sp>
      <p:sp>
        <p:nvSpPr>
          <p:cNvPr id="35" name="Text Box 9"/>
          <p:cNvSpPr txBox="1">
            <a:spLocks noChangeArrowheads="1"/>
          </p:cNvSpPr>
          <p:nvPr/>
        </p:nvSpPr>
        <p:spPr bwMode="auto">
          <a:xfrm>
            <a:off x="152400" y="5105400"/>
            <a:ext cx="914400" cy="78483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Does not BOIL</a:t>
            </a:r>
          </a:p>
        </p:txBody>
      </p:sp>
      <p:sp>
        <p:nvSpPr>
          <p:cNvPr id="7" name="Rectangle 6"/>
          <p:cNvSpPr/>
          <p:nvPr/>
        </p:nvSpPr>
        <p:spPr>
          <a:xfrm>
            <a:off x="-3924" y="1752600"/>
            <a:ext cx="3124200" cy="1692771"/>
          </a:xfrm>
          <a:prstGeom prst="rect">
            <a:avLst/>
          </a:prstGeom>
        </p:spPr>
        <p:txBody>
          <a:bodyPr wrap="square">
            <a:spAutoFit/>
          </a:bodyPr>
          <a:lstStyle/>
          <a:p>
            <a:pPr lvl="0"/>
            <a:r>
              <a:rPr lang="en-US" sz="2800" dirty="0">
                <a:solidFill>
                  <a:srgbClr val="00B050"/>
                </a:solidFill>
              </a:rPr>
              <a:t>Consider each example given below:</a:t>
            </a:r>
            <a:endParaRPr lang="en-US" sz="2800" dirty="0">
              <a:solidFill>
                <a:srgbClr val="00B0F0"/>
              </a:solidFill>
            </a:endParaRPr>
          </a:p>
          <a:p>
            <a:pPr lvl="0"/>
            <a:endParaRPr lang="en-US" sz="2000" dirty="0">
              <a:solidFill>
                <a:srgbClr val="00B0F0"/>
              </a:solidFill>
            </a:endParaRPr>
          </a:p>
        </p:txBody>
      </p:sp>
      <p:sp>
        <p:nvSpPr>
          <p:cNvPr id="28" name="Rectangle 27"/>
          <p:cNvSpPr/>
          <p:nvPr/>
        </p:nvSpPr>
        <p:spPr bwMode="auto">
          <a:xfrm>
            <a:off x="0" y="3702797"/>
            <a:ext cx="3124200" cy="304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6" name="Rectangle 35"/>
          <p:cNvSpPr/>
          <p:nvPr/>
        </p:nvSpPr>
        <p:spPr bwMode="auto">
          <a:xfrm>
            <a:off x="6248400" y="3733800"/>
            <a:ext cx="2867024" cy="304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511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73" name="Group 29"/>
          <p:cNvGrpSpPr>
            <a:grpSpLocks/>
          </p:cNvGrpSpPr>
          <p:nvPr/>
        </p:nvGrpSpPr>
        <p:grpSpPr bwMode="auto">
          <a:xfrm>
            <a:off x="771523" y="3654425"/>
            <a:ext cx="8210551" cy="3021013"/>
            <a:chOff x="384" y="960"/>
            <a:chExt cx="5172" cy="1903"/>
          </a:xfrm>
        </p:grpSpPr>
        <p:pic>
          <p:nvPicPr>
            <p:cNvPr id="57350" name="Picture 6" descr="0132525763_A429c"/>
            <p:cNvPicPr>
              <a:picLocks noChangeAspect="1" noChangeArrowheads="1"/>
            </p:cNvPicPr>
            <p:nvPr/>
          </p:nvPicPr>
          <p:blipFill>
            <a:blip r:embed="rId3">
              <a:extLst>
                <a:ext uri="{28A0092B-C50C-407E-A947-70E740481C1C}">
                  <a14:useLocalDpi xmlns:a14="http://schemas.microsoft.com/office/drawing/2010/main" val="0"/>
                </a:ext>
              </a:extLst>
            </a:blip>
            <a:srcRect l="3491" t="25757" r="3491" b="30440"/>
            <a:stretch>
              <a:fillRect/>
            </a:stretch>
          </p:blipFill>
          <p:spPr bwMode="auto">
            <a:xfrm>
              <a:off x="384" y="960"/>
              <a:ext cx="5057" cy="1776"/>
            </a:xfrm>
            <a:prstGeom prst="rect">
              <a:avLst/>
            </a:prstGeom>
            <a:noFill/>
            <a:extLst>
              <a:ext uri="{909E8E84-426E-40DD-AFC4-6F175D3DCCD1}">
                <a14:hiddenFill xmlns:a14="http://schemas.microsoft.com/office/drawing/2010/main">
                  <a:solidFill>
                    <a:srgbClr val="FFFFFF"/>
                  </a:solidFill>
                </a14:hiddenFill>
              </a:ext>
            </a:extLst>
          </p:spPr>
        </p:pic>
        <p:grpSp>
          <p:nvGrpSpPr>
            <p:cNvPr id="57372" name="Group 28"/>
            <p:cNvGrpSpPr>
              <a:grpSpLocks/>
            </p:cNvGrpSpPr>
            <p:nvPr/>
          </p:nvGrpSpPr>
          <p:grpSpPr bwMode="auto">
            <a:xfrm>
              <a:off x="480" y="1200"/>
              <a:ext cx="5076" cy="1663"/>
              <a:chOff x="480" y="1200"/>
              <a:chExt cx="5076" cy="1663"/>
            </a:xfrm>
          </p:grpSpPr>
          <p:sp>
            <p:nvSpPr>
              <p:cNvPr id="57351" name="Text Box 7"/>
              <p:cNvSpPr txBox="1">
                <a:spLocks noChangeArrowheads="1"/>
              </p:cNvSpPr>
              <p:nvPr/>
            </p:nvSpPr>
            <p:spPr bwMode="auto">
              <a:xfrm>
                <a:off x="480" y="1248"/>
                <a:ext cx="720"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57352" name="Text Box 8"/>
              <p:cNvSpPr txBox="1">
                <a:spLocks noChangeArrowheads="1"/>
              </p:cNvSpPr>
              <p:nvPr/>
            </p:nvSpPr>
            <p:spPr bwMode="auto">
              <a:xfrm>
                <a:off x="2256" y="1248"/>
                <a:ext cx="768"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57353" name="Text Box 9"/>
              <p:cNvSpPr txBox="1">
                <a:spLocks noChangeArrowheads="1"/>
              </p:cNvSpPr>
              <p:nvPr/>
            </p:nvSpPr>
            <p:spPr bwMode="auto">
              <a:xfrm>
                <a:off x="4176" y="1248"/>
                <a:ext cx="576"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57355" name="Text Box 11"/>
              <p:cNvSpPr txBox="1">
                <a:spLocks noChangeArrowheads="1"/>
              </p:cNvSpPr>
              <p:nvPr/>
            </p:nvSpPr>
            <p:spPr bwMode="auto">
              <a:xfrm>
                <a:off x="1440" y="1392"/>
                <a:ext cx="559" cy="204"/>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500" dirty="0"/>
                  <a:t>  70</a:t>
                </a:r>
                <a:r>
                  <a:rPr lang="en-US" altLang="en-US" sz="1500" dirty="0">
                    <a:cs typeface="Arial" panose="020B0604020202020204" pitchFamily="34" charset="0"/>
                  </a:rPr>
                  <a:t>°</a:t>
                </a:r>
                <a:r>
                  <a:rPr lang="en-US" altLang="en-US" sz="1500" dirty="0"/>
                  <a:t>C</a:t>
                </a:r>
              </a:p>
            </p:txBody>
          </p:sp>
          <p:sp>
            <p:nvSpPr>
              <p:cNvPr id="57356" name="Text Box 12"/>
              <p:cNvSpPr txBox="1">
                <a:spLocks noChangeArrowheads="1"/>
              </p:cNvSpPr>
              <p:nvPr/>
            </p:nvSpPr>
            <p:spPr bwMode="auto">
              <a:xfrm>
                <a:off x="3258" y="1200"/>
                <a:ext cx="576" cy="204"/>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500" dirty="0"/>
                  <a:t> 100°C</a:t>
                </a:r>
              </a:p>
            </p:txBody>
          </p:sp>
          <p:sp>
            <p:nvSpPr>
              <p:cNvPr id="57359" name="Text Box 15"/>
              <p:cNvSpPr txBox="1">
                <a:spLocks noChangeArrowheads="1"/>
              </p:cNvSpPr>
              <p:nvPr/>
            </p:nvSpPr>
            <p:spPr bwMode="auto">
              <a:xfrm>
                <a:off x="480" y="2640"/>
                <a:ext cx="12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a:t>Sea Level</a:t>
                </a:r>
              </a:p>
            </p:txBody>
          </p:sp>
          <p:sp>
            <p:nvSpPr>
              <p:cNvPr id="57360" name="Text Box 16"/>
              <p:cNvSpPr txBox="1">
                <a:spLocks noChangeArrowheads="1"/>
              </p:cNvSpPr>
              <p:nvPr/>
            </p:nvSpPr>
            <p:spPr bwMode="auto">
              <a:xfrm>
                <a:off x="2256" y="2640"/>
                <a:ext cx="12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a:t>Sea Level</a:t>
                </a:r>
              </a:p>
            </p:txBody>
          </p:sp>
          <p:sp>
            <p:nvSpPr>
              <p:cNvPr id="57361" name="Text Box 17"/>
              <p:cNvSpPr txBox="1">
                <a:spLocks noChangeArrowheads="1"/>
              </p:cNvSpPr>
              <p:nvPr/>
            </p:nvSpPr>
            <p:spPr bwMode="auto">
              <a:xfrm>
                <a:off x="4032" y="2640"/>
                <a:ext cx="144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dirty="0"/>
                  <a:t>Atop Mount Everest</a:t>
                </a:r>
              </a:p>
            </p:txBody>
          </p:sp>
          <p:sp>
            <p:nvSpPr>
              <p:cNvPr id="57369" name="Line 25"/>
              <p:cNvSpPr>
                <a:spLocks noChangeShapeType="1"/>
              </p:cNvSpPr>
              <p:nvPr/>
            </p:nvSpPr>
            <p:spPr bwMode="auto">
              <a:xfrm>
                <a:off x="1344" y="14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0" name="Line 26"/>
              <p:cNvSpPr>
                <a:spLocks noChangeShapeType="1"/>
              </p:cNvSpPr>
              <p:nvPr/>
            </p:nvSpPr>
            <p:spPr bwMode="auto">
              <a:xfrm>
                <a:off x="3120" y="12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Line 27"/>
              <p:cNvSpPr>
                <a:spLocks noChangeShapeType="1"/>
              </p:cNvSpPr>
              <p:nvPr/>
            </p:nvSpPr>
            <p:spPr bwMode="auto">
              <a:xfrm>
                <a:off x="4992" y="14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Text Box 10"/>
              <p:cNvSpPr txBox="1">
                <a:spLocks noChangeArrowheads="1"/>
              </p:cNvSpPr>
              <p:nvPr/>
            </p:nvSpPr>
            <p:spPr bwMode="auto">
              <a:xfrm>
                <a:off x="5082" y="1392"/>
                <a:ext cx="474" cy="204"/>
              </a:xfrm>
              <a:prstGeom prst="rect">
                <a:avLst/>
              </a:prstGeom>
              <a:solidFill>
                <a:schemeClr val="bg1"/>
              </a:solidFill>
              <a:ln w="222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500" dirty="0"/>
                  <a:t>70</a:t>
                </a:r>
                <a:r>
                  <a:rPr lang="en-US" altLang="en-US" sz="1500" dirty="0">
                    <a:cs typeface="Arial" panose="020B0604020202020204" pitchFamily="34" charset="0"/>
                  </a:rPr>
                  <a:t>°</a:t>
                </a:r>
                <a:r>
                  <a:rPr lang="en-US" altLang="en-US" sz="1500" dirty="0"/>
                  <a:t>C</a:t>
                </a:r>
              </a:p>
            </p:txBody>
          </p:sp>
        </p:grpSp>
      </p:grpSp>
      <p:sp>
        <p:nvSpPr>
          <p:cNvPr id="25" name="Rectangle 2"/>
          <p:cNvSpPr>
            <a:spLocks noGrp="1" noChangeArrowheads="1"/>
          </p:cNvSpPr>
          <p:nvPr>
            <p:ph type="title"/>
          </p:nvPr>
        </p:nvSpPr>
        <p:spPr>
          <a:xfrm>
            <a:off x="3886199" y="0"/>
            <a:ext cx="4038601" cy="685800"/>
          </a:xfrm>
          <a:solidFill>
            <a:srgbClr val="FFC000"/>
          </a:solidFill>
        </p:spPr>
        <p:txBody>
          <a:bodyPr/>
          <a:lstStyle/>
          <a:p>
            <a:pPr algn="ctr"/>
            <a:r>
              <a:rPr lang="en-US" altLang="en-US" sz="3200" dirty="0">
                <a:solidFill>
                  <a:srgbClr val="002060"/>
                </a:solidFill>
              </a:rPr>
              <a:t>Boiling &amp; Pressure</a:t>
            </a:r>
          </a:p>
        </p:txBody>
      </p:sp>
      <p:graphicFrame>
        <p:nvGraphicFramePr>
          <p:cNvPr id="26" name="Table 25"/>
          <p:cNvGraphicFramePr>
            <a:graphicFrameLocks noGrp="1"/>
          </p:cNvGraphicFramePr>
          <p:nvPr>
            <p:extLst>
              <p:ext uri="{D42A27DB-BD31-4B8C-83A1-F6EECF244321}">
                <p14:modId xmlns:p14="http://schemas.microsoft.com/office/powerpoint/2010/main" val="2794126103"/>
              </p:ext>
            </p:extLst>
          </p:nvPr>
        </p:nvGraphicFramePr>
        <p:xfrm>
          <a:off x="3139439" y="731519"/>
          <a:ext cx="5852160" cy="2911793"/>
        </p:xfrm>
        <a:graphic>
          <a:graphicData uri="http://schemas.openxmlformats.org/drawingml/2006/table">
            <a:tbl>
              <a:tblPr/>
              <a:tblGrid>
                <a:gridCol w="1554477">
                  <a:extLst>
                    <a:ext uri="{9D8B030D-6E8A-4147-A177-3AD203B41FA5}">
                      <a16:colId xmlns:a16="http://schemas.microsoft.com/office/drawing/2014/main" val="20000"/>
                    </a:ext>
                  </a:extLst>
                </a:gridCol>
                <a:gridCol w="137160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473393">
                <a:tc>
                  <a:txBody>
                    <a:bodyPr/>
                    <a:lstStyle/>
                    <a:p>
                      <a:pPr marL="0" marR="0" algn="ctr">
                        <a:spcBef>
                          <a:spcPts val="0"/>
                        </a:spcBef>
                        <a:spcAft>
                          <a:spcPts val="0"/>
                        </a:spcAft>
                      </a:pPr>
                      <a:r>
                        <a:rPr lang="en-US" sz="2000" dirty="0">
                          <a:effectLst/>
                          <a:latin typeface="Times New Roman"/>
                          <a:ea typeface="Times New Roman"/>
                        </a:rPr>
                        <a:t>Temp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dirty="0">
                          <a:effectLst/>
                          <a:latin typeface="Times New Roman"/>
                          <a:ea typeface="Times New Roman"/>
                        </a:rPr>
                        <a:t>Vapor Pressure in mm Hg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3393">
                <a:tc>
                  <a:txBody>
                    <a:bodyPr/>
                    <a:lstStyle/>
                    <a:p>
                      <a:pPr marL="0" marR="0" algn="ctr">
                        <a:spcBef>
                          <a:spcPts val="0"/>
                        </a:spcBef>
                        <a:spcAft>
                          <a:spcPts val="0"/>
                        </a:spcAft>
                      </a:pPr>
                      <a:r>
                        <a:rPr lang="en-US" sz="20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Water</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Ethyl Alcohol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a:ea typeface="Times New Roman"/>
                        </a:rPr>
                        <a:t>Ethyl Ether</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96">
                <a:tc>
                  <a:txBody>
                    <a:bodyPr/>
                    <a:lstStyle/>
                    <a:p>
                      <a:pPr marL="0" marR="0" algn="ctr">
                        <a:spcBef>
                          <a:spcPts val="0"/>
                        </a:spcBef>
                        <a:spcAft>
                          <a:spcPts val="0"/>
                        </a:spcAft>
                      </a:pPr>
                      <a:r>
                        <a:rPr lang="en-US" sz="2000" dirty="0">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185.3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96">
                <a:tc>
                  <a:txBody>
                    <a:bodyPr/>
                    <a:lstStyle/>
                    <a:p>
                      <a:pPr marL="0" marR="0" algn="ctr">
                        <a:spcBef>
                          <a:spcPts val="0"/>
                        </a:spcBef>
                        <a:spcAft>
                          <a:spcPts val="0"/>
                        </a:spcAft>
                      </a:pPr>
                      <a:r>
                        <a:rPr lang="en-US" sz="2000" dirty="0">
                          <a:effectLst/>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442.2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96">
                <a:tc>
                  <a:txBody>
                    <a:bodyPr/>
                    <a:lstStyle/>
                    <a:p>
                      <a:pPr marL="0" marR="0" algn="ctr">
                        <a:spcBef>
                          <a:spcPts val="0"/>
                        </a:spcBef>
                        <a:spcAft>
                          <a:spcPts val="0"/>
                        </a:spcAft>
                      </a:pPr>
                      <a:r>
                        <a:rPr lang="en-US" sz="2000" dirty="0">
                          <a:effectLst/>
                          <a:latin typeface="Times New Roman"/>
                          <a:ea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55.3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96">
                <a:tc>
                  <a:txBody>
                    <a:bodyPr/>
                    <a:lstStyle/>
                    <a:p>
                      <a:pPr marL="0" marR="0" algn="ctr">
                        <a:spcBef>
                          <a:spcPts val="0"/>
                        </a:spcBef>
                        <a:spcAft>
                          <a:spcPts val="0"/>
                        </a:spcAft>
                      </a:pPr>
                      <a:r>
                        <a:rPr lang="en-US" sz="2000" dirty="0">
                          <a:effectLst/>
                          <a:latin typeface="Times New Roman"/>
                          <a:ea typeface="Times New Roman"/>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149.4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1729.0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96">
                <a:tc>
                  <a:txBody>
                    <a:bodyPr/>
                    <a:lstStyle/>
                    <a:p>
                      <a:pPr marL="0" marR="0" algn="ctr">
                        <a:spcBef>
                          <a:spcPts val="0"/>
                        </a:spcBef>
                        <a:spcAft>
                          <a:spcPts val="0"/>
                        </a:spcAft>
                      </a:pPr>
                      <a:r>
                        <a:rPr lang="en-US" sz="2000" dirty="0">
                          <a:effectLst/>
                          <a:latin typeface="Times New Roman"/>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812.6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2993.6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96">
                <a:tc>
                  <a:txBody>
                    <a:bodyPr/>
                    <a:lstStyle/>
                    <a:p>
                      <a:pPr marL="0" marR="0" algn="ctr">
                        <a:spcBef>
                          <a:spcPts val="0"/>
                        </a:spcBef>
                        <a:spcAft>
                          <a:spcPts val="0"/>
                        </a:spcAft>
                      </a:pPr>
                      <a:r>
                        <a:rPr lang="en-US" sz="2000" dirty="0">
                          <a:effectLst/>
                          <a:latin typeface="Times New Roman"/>
                          <a:ea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0000"/>
                          </a:solidFill>
                          <a:effectLst/>
                          <a:latin typeface="Times New Roman"/>
                          <a:ea typeface="Times New Roman"/>
                        </a:rPr>
                        <a:t>760.0*</a:t>
                      </a:r>
                      <a:endParaRPr lang="en-US" sz="20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1693.3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4859.4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6" name="Straight Connector 5"/>
          <p:cNvCxnSpPr/>
          <p:nvPr/>
        </p:nvCxnSpPr>
        <p:spPr bwMode="auto">
          <a:xfrm>
            <a:off x="6324600" y="30480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839077" y="2438400"/>
            <a:ext cx="84772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9"/>
          <p:cNvSpPr txBox="1">
            <a:spLocks noChangeArrowheads="1"/>
          </p:cNvSpPr>
          <p:nvPr/>
        </p:nvSpPr>
        <p:spPr bwMode="auto">
          <a:xfrm>
            <a:off x="1295400" y="5543550"/>
            <a:ext cx="914400"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31" name="Text Box 9"/>
          <p:cNvSpPr txBox="1">
            <a:spLocks noChangeArrowheads="1"/>
          </p:cNvSpPr>
          <p:nvPr/>
        </p:nvSpPr>
        <p:spPr bwMode="auto">
          <a:xfrm>
            <a:off x="7086600" y="5543550"/>
            <a:ext cx="914400"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t>255 </a:t>
            </a:r>
            <a:r>
              <a:rPr lang="en-US" altLang="en-US" sz="1500" dirty="0" err="1"/>
              <a:t>torr</a:t>
            </a:r>
            <a:endParaRPr lang="en-US" altLang="en-US" sz="1500" dirty="0"/>
          </a:p>
        </p:txBody>
      </p:sp>
      <p:sp>
        <p:nvSpPr>
          <p:cNvPr id="32" name="Text Box 9"/>
          <p:cNvSpPr txBox="1">
            <a:spLocks noChangeArrowheads="1"/>
          </p:cNvSpPr>
          <p:nvPr/>
        </p:nvSpPr>
        <p:spPr bwMode="auto">
          <a:xfrm>
            <a:off x="4038600" y="5467350"/>
            <a:ext cx="1152523"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500" dirty="0"/>
              <a:t>760 </a:t>
            </a:r>
            <a:r>
              <a:rPr lang="en-US" altLang="en-US" sz="1500" dirty="0" err="1"/>
              <a:t>torr</a:t>
            </a:r>
            <a:endParaRPr lang="en-US" altLang="en-US" sz="1500" dirty="0"/>
          </a:p>
        </p:txBody>
      </p:sp>
      <p:sp>
        <p:nvSpPr>
          <p:cNvPr id="33" name="Text Box 9"/>
          <p:cNvSpPr txBox="1">
            <a:spLocks noChangeArrowheads="1"/>
          </p:cNvSpPr>
          <p:nvPr/>
        </p:nvSpPr>
        <p:spPr bwMode="auto">
          <a:xfrm>
            <a:off x="8201025" y="5143500"/>
            <a:ext cx="914400" cy="32385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BOILS</a:t>
            </a:r>
          </a:p>
        </p:txBody>
      </p:sp>
      <p:sp>
        <p:nvSpPr>
          <p:cNvPr id="34" name="Text Box 9"/>
          <p:cNvSpPr txBox="1">
            <a:spLocks noChangeArrowheads="1"/>
          </p:cNvSpPr>
          <p:nvPr/>
        </p:nvSpPr>
        <p:spPr bwMode="auto">
          <a:xfrm>
            <a:off x="5334000" y="5295900"/>
            <a:ext cx="914400" cy="32385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BOILS</a:t>
            </a:r>
          </a:p>
        </p:txBody>
      </p:sp>
      <p:sp>
        <p:nvSpPr>
          <p:cNvPr id="35" name="Text Box 9"/>
          <p:cNvSpPr txBox="1">
            <a:spLocks noChangeArrowheads="1"/>
          </p:cNvSpPr>
          <p:nvPr/>
        </p:nvSpPr>
        <p:spPr bwMode="auto">
          <a:xfrm>
            <a:off x="152400" y="5105400"/>
            <a:ext cx="914400" cy="784830"/>
          </a:xfrm>
          <a:prstGeom prst="rect">
            <a:avLst/>
          </a:prstGeom>
          <a:solidFill>
            <a:srgbClr val="FFC000"/>
          </a:solidFill>
          <a:ln>
            <a:noFill/>
          </a:ln>
          <a:effectLst/>
        </p:spPr>
        <p:txBody>
          <a:bodyPr>
            <a:spAutoFit/>
          </a:bodyPr>
          <a:lstStyle/>
          <a:p>
            <a:pPr algn="ctr">
              <a:spcBef>
                <a:spcPct val="50000"/>
              </a:spcBef>
            </a:pPr>
            <a:r>
              <a:rPr lang="en-US" altLang="en-US" sz="1500" b="1" dirty="0">
                <a:solidFill>
                  <a:srgbClr val="002060"/>
                </a:solidFill>
              </a:rPr>
              <a:t>Does not BOIL</a:t>
            </a:r>
          </a:p>
        </p:txBody>
      </p:sp>
      <p:sp>
        <p:nvSpPr>
          <p:cNvPr id="7" name="Rectangle 6"/>
          <p:cNvSpPr/>
          <p:nvPr/>
        </p:nvSpPr>
        <p:spPr>
          <a:xfrm>
            <a:off x="-3924" y="1752600"/>
            <a:ext cx="3124200" cy="1692771"/>
          </a:xfrm>
          <a:prstGeom prst="rect">
            <a:avLst/>
          </a:prstGeom>
        </p:spPr>
        <p:txBody>
          <a:bodyPr wrap="square">
            <a:spAutoFit/>
          </a:bodyPr>
          <a:lstStyle/>
          <a:p>
            <a:pPr lvl="0"/>
            <a:r>
              <a:rPr lang="en-US" sz="2800" dirty="0">
                <a:solidFill>
                  <a:srgbClr val="00B050"/>
                </a:solidFill>
              </a:rPr>
              <a:t>Consider each example given below:</a:t>
            </a:r>
            <a:endParaRPr lang="en-US" sz="2800" dirty="0">
              <a:solidFill>
                <a:srgbClr val="00B0F0"/>
              </a:solidFill>
            </a:endParaRPr>
          </a:p>
          <a:p>
            <a:pPr lvl="0"/>
            <a:endParaRPr lang="en-US" sz="2000" dirty="0">
              <a:solidFill>
                <a:srgbClr val="00B0F0"/>
              </a:solidFill>
            </a:endParaRPr>
          </a:p>
        </p:txBody>
      </p:sp>
    </p:spTree>
    <p:extLst>
      <p:ext uri="{BB962C8B-B14F-4D97-AF65-F5344CB8AC3E}">
        <p14:creationId xmlns:p14="http://schemas.microsoft.com/office/powerpoint/2010/main" val="37838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9525" y="4496580"/>
            <a:ext cx="9134475" cy="2209020"/>
          </a:xfrm>
        </p:spPr>
        <p:txBody>
          <a:bodyPr/>
          <a:lstStyle/>
          <a:p>
            <a:pPr marL="0" indent="0"/>
            <a:r>
              <a:rPr lang="en-US" altLang="en-US" sz="2300" b="0" dirty="0">
                <a:solidFill>
                  <a:srgbClr val="FF0000"/>
                </a:solidFill>
              </a:rPr>
              <a:t>Normal boiling point of each liquid:  </a:t>
            </a:r>
          </a:p>
          <a:p>
            <a:pPr marL="0" indent="0" algn="ctr"/>
            <a:r>
              <a:rPr lang="en-US" altLang="en-US" sz="3600" b="0" dirty="0">
                <a:solidFill>
                  <a:srgbClr val="FF0000"/>
                </a:solidFill>
              </a:rPr>
              <a:t> </a:t>
            </a:r>
          </a:p>
          <a:p>
            <a:pPr marL="0" indent="0" algn="ctr"/>
            <a:endParaRPr lang="en-US" altLang="en-US" sz="2300" b="0" dirty="0">
              <a:solidFill>
                <a:srgbClr val="7030A0"/>
              </a:solidFill>
              <a:latin typeface="Algerian" panose="04020705040A02060702" pitchFamily="82" charset="0"/>
            </a:endParaRPr>
          </a:p>
          <a:p>
            <a:pPr marL="0" indent="0" algn="ctr"/>
            <a:r>
              <a:rPr lang="en-US" altLang="en-US" sz="2300" b="0" dirty="0">
                <a:solidFill>
                  <a:srgbClr val="7030A0"/>
                </a:solidFill>
                <a:latin typeface="Algerian" panose="04020705040A02060702" pitchFamily="82" charset="0"/>
              </a:rPr>
              <a:t>See “States of Matter Graphs Worksheet”</a:t>
            </a:r>
          </a:p>
          <a:p>
            <a:pPr marL="0" indent="0"/>
            <a:endParaRPr lang="en-US" altLang="en-US" sz="2300" b="0" dirty="0"/>
          </a:p>
        </p:txBody>
      </p:sp>
      <p:pic>
        <p:nvPicPr>
          <p:cNvPr id="58376" name="Picture 8" descr="0132525763_A429d"/>
          <p:cNvPicPr>
            <a:picLocks noChangeAspect="1" noChangeArrowheads="1"/>
          </p:cNvPicPr>
          <p:nvPr/>
        </p:nvPicPr>
        <p:blipFill>
          <a:blip r:embed="rId3">
            <a:extLst>
              <a:ext uri="{28A0092B-C50C-407E-A947-70E740481C1C}">
                <a14:useLocalDpi xmlns:a14="http://schemas.microsoft.com/office/drawing/2010/main" val="0"/>
              </a:ext>
            </a:extLst>
          </a:blip>
          <a:srcRect t="7025" b="7025"/>
          <a:stretch>
            <a:fillRect/>
          </a:stretch>
        </p:blipFill>
        <p:spPr bwMode="auto">
          <a:xfrm>
            <a:off x="1571625" y="652462"/>
            <a:ext cx="6000749" cy="384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981200" y="0"/>
            <a:ext cx="5181600" cy="685800"/>
          </a:xfrm>
          <a:prstGeom prst="rect">
            <a:avLst/>
          </a:prstGeom>
          <a:solidFill>
            <a:srgbClr val="FFFF0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Vapor Pressure vs. Temperature</a:t>
            </a:r>
            <a:endParaRPr lang="en-US" altLang="en-US" dirty="0">
              <a:solidFill>
                <a:srgbClr val="FFFF00"/>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spTree>
    <p:extLst>
      <p:ext uri="{BB962C8B-B14F-4D97-AF65-F5344CB8AC3E}">
        <p14:creationId xmlns:p14="http://schemas.microsoft.com/office/powerpoint/2010/main" val="22543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9525" y="4496580"/>
            <a:ext cx="9134475" cy="2209020"/>
          </a:xfrm>
        </p:spPr>
        <p:txBody>
          <a:bodyPr/>
          <a:lstStyle/>
          <a:p>
            <a:pPr marL="0" indent="0"/>
            <a:r>
              <a:rPr lang="en-US" altLang="en-US" sz="2300" b="0" dirty="0">
                <a:solidFill>
                  <a:srgbClr val="FF0000"/>
                </a:solidFill>
              </a:rPr>
              <a:t>Normal boiling point of each liquid:  </a:t>
            </a:r>
          </a:p>
          <a:p>
            <a:pPr marL="0" indent="0" algn="ctr"/>
            <a:r>
              <a:rPr lang="en-US" altLang="en-US" sz="3600" b="0" dirty="0">
                <a:solidFill>
                  <a:srgbClr val="FF0000"/>
                </a:solidFill>
              </a:rPr>
              <a:t>60 C, 78 C, 100 C, 125 C</a:t>
            </a:r>
          </a:p>
          <a:p>
            <a:pPr marL="0" indent="0" algn="ctr"/>
            <a:endParaRPr lang="en-US" altLang="en-US" sz="2300" b="0" dirty="0">
              <a:solidFill>
                <a:srgbClr val="7030A0"/>
              </a:solidFill>
              <a:latin typeface="Algerian" panose="04020705040A02060702" pitchFamily="82" charset="0"/>
            </a:endParaRPr>
          </a:p>
          <a:p>
            <a:pPr marL="0" indent="0" algn="ctr"/>
            <a:r>
              <a:rPr lang="en-US" altLang="en-US" sz="2300" b="0" dirty="0">
                <a:solidFill>
                  <a:srgbClr val="7030A0"/>
                </a:solidFill>
                <a:latin typeface="Algerian" panose="04020705040A02060702" pitchFamily="82" charset="0"/>
              </a:rPr>
              <a:t>See “States of Matter Graphs Worksheet”</a:t>
            </a:r>
          </a:p>
          <a:p>
            <a:pPr marL="0" indent="0"/>
            <a:endParaRPr lang="en-US" altLang="en-US" sz="2300" b="0" dirty="0"/>
          </a:p>
        </p:txBody>
      </p:sp>
      <p:pic>
        <p:nvPicPr>
          <p:cNvPr id="58376" name="Picture 8" descr="0132525763_A429d"/>
          <p:cNvPicPr>
            <a:picLocks noChangeAspect="1" noChangeArrowheads="1"/>
          </p:cNvPicPr>
          <p:nvPr/>
        </p:nvPicPr>
        <p:blipFill>
          <a:blip r:embed="rId3">
            <a:extLst>
              <a:ext uri="{28A0092B-C50C-407E-A947-70E740481C1C}">
                <a14:useLocalDpi xmlns:a14="http://schemas.microsoft.com/office/drawing/2010/main" val="0"/>
              </a:ext>
            </a:extLst>
          </a:blip>
          <a:srcRect t="7025" b="7025"/>
          <a:stretch>
            <a:fillRect/>
          </a:stretch>
        </p:blipFill>
        <p:spPr bwMode="auto">
          <a:xfrm>
            <a:off x="1571625" y="652462"/>
            <a:ext cx="6000749" cy="384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981200" y="0"/>
            <a:ext cx="5181600" cy="685800"/>
          </a:xfrm>
          <a:prstGeom prst="rect">
            <a:avLst/>
          </a:prstGeom>
          <a:solidFill>
            <a:srgbClr val="FFFF0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Vapor Pressure vs. Temperature</a:t>
            </a:r>
            <a:endParaRPr lang="en-US" altLang="en-US" dirty="0">
              <a:solidFill>
                <a:srgbClr val="FFFF00"/>
              </a:solidFill>
            </a:endParaRPr>
          </a:p>
        </p:txBody>
      </p:sp>
      <p:sp>
        <p:nvSpPr>
          <p:cNvPr id="2" name="TextBox 1"/>
          <p:cNvSpPr txBox="1"/>
          <p:nvPr/>
        </p:nvSpPr>
        <p:spPr>
          <a:xfrm>
            <a:off x="4267200" y="1047690"/>
            <a:ext cx="762000" cy="400110"/>
          </a:xfrm>
          <a:prstGeom prst="rect">
            <a:avLst/>
          </a:prstGeom>
          <a:solidFill>
            <a:srgbClr val="FFFF00"/>
          </a:solidFill>
        </p:spPr>
        <p:txBody>
          <a:bodyPr wrap="square" rtlCol="0">
            <a:spAutoFit/>
          </a:bodyPr>
          <a:lstStyle/>
          <a:p>
            <a:r>
              <a:rPr lang="en-US" sz="2000" dirty="0"/>
              <a:t>60 C</a:t>
            </a:r>
          </a:p>
        </p:txBody>
      </p:sp>
      <p:sp>
        <p:nvSpPr>
          <p:cNvPr id="6" name="TextBox 5"/>
          <p:cNvSpPr txBox="1"/>
          <p:nvPr/>
        </p:nvSpPr>
        <p:spPr>
          <a:xfrm>
            <a:off x="5029200" y="1047690"/>
            <a:ext cx="762000" cy="400110"/>
          </a:xfrm>
          <a:prstGeom prst="rect">
            <a:avLst/>
          </a:prstGeom>
          <a:solidFill>
            <a:srgbClr val="92D050"/>
          </a:solidFill>
        </p:spPr>
        <p:txBody>
          <a:bodyPr wrap="square" rtlCol="0">
            <a:spAutoFit/>
          </a:bodyPr>
          <a:lstStyle/>
          <a:p>
            <a:r>
              <a:rPr lang="en-US" sz="2000" dirty="0"/>
              <a:t>78 C</a:t>
            </a:r>
          </a:p>
        </p:txBody>
      </p:sp>
      <p:sp>
        <p:nvSpPr>
          <p:cNvPr id="7" name="TextBox 6"/>
          <p:cNvSpPr txBox="1"/>
          <p:nvPr/>
        </p:nvSpPr>
        <p:spPr>
          <a:xfrm>
            <a:off x="5867400" y="1140023"/>
            <a:ext cx="762000" cy="307777"/>
          </a:xfrm>
          <a:prstGeom prst="rect">
            <a:avLst/>
          </a:prstGeom>
          <a:solidFill>
            <a:srgbClr val="00B0F0"/>
          </a:solidFill>
        </p:spPr>
        <p:txBody>
          <a:bodyPr wrap="square" rtlCol="0">
            <a:spAutoFit/>
          </a:bodyPr>
          <a:lstStyle/>
          <a:p>
            <a:r>
              <a:rPr lang="en-US" sz="1400" dirty="0"/>
              <a:t>100 C</a:t>
            </a:r>
          </a:p>
        </p:txBody>
      </p:sp>
      <p:sp>
        <p:nvSpPr>
          <p:cNvPr id="8" name="TextBox 7"/>
          <p:cNvSpPr txBox="1"/>
          <p:nvPr/>
        </p:nvSpPr>
        <p:spPr>
          <a:xfrm>
            <a:off x="6629400" y="1076205"/>
            <a:ext cx="762000" cy="338554"/>
          </a:xfrm>
          <a:prstGeom prst="rect">
            <a:avLst/>
          </a:prstGeom>
          <a:solidFill>
            <a:srgbClr val="EA6F1E"/>
          </a:solidFill>
        </p:spPr>
        <p:txBody>
          <a:bodyPr wrap="square" rtlCol="0">
            <a:spAutoFit/>
          </a:bodyPr>
          <a:lstStyle/>
          <a:p>
            <a:r>
              <a:rPr lang="en-US" sz="1600" dirty="0"/>
              <a:t>125 C</a:t>
            </a:r>
          </a:p>
        </p:txBody>
      </p:sp>
      <p:cxnSp>
        <p:nvCxnSpPr>
          <p:cNvPr id="4" name="Straight Connector 3"/>
          <p:cNvCxnSpPr/>
          <p:nvPr/>
        </p:nvCxnSpPr>
        <p:spPr bwMode="auto">
          <a:xfrm>
            <a:off x="4648200" y="1447800"/>
            <a:ext cx="0" cy="2438400"/>
          </a:xfrm>
          <a:prstGeom prst="line">
            <a:avLst/>
          </a:prstGeom>
          <a:solidFill>
            <a:schemeClr val="accent1"/>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cxnSp>
        <p:nvCxnSpPr>
          <p:cNvPr id="11" name="Straight Connector 10"/>
          <p:cNvCxnSpPr/>
          <p:nvPr/>
        </p:nvCxnSpPr>
        <p:spPr bwMode="auto">
          <a:xfrm>
            <a:off x="5410200" y="1524000"/>
            <a:ext cx="0" cy="243840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248400" y="1524000"/>
            <a:ext cx="0" cy="2438400"/>
          </a:xfrm>
          <a:prstGeom prst="line">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086600" y="1447800"/>
            <a:ext cx="0" cy="2438400"/>
          </a:xfrm>
          <a:prstGeom prst="line">
            <a:avLst/>
          </a:prstGeom>
          <a:solidFill>
            <a:schemeClr val="accent1"/>
          </a:solidFill>
          <a:ln w="76200" cap="flat" cmpd="sng" algn="ctr">
            <a:solidFill>
              <a:srgbClr val="FFB73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167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8371">
                                            <p:txEl>
                                              <p:pRg st="1" end="1"/>
                                            </p:txEl>
                                          </p:spTgt>
                                        </p:tgtEl>
                                        <p:attrNameLst>
                                          <p:attrName>style.visibility</p:attrName>
                                        </p:attrNameLst>
                                      </p:cBhvr>
                                      <p:to>
                                        <p:strVal val="visible"/>
                                      </p:to>
                                    </p:set>
                                    <p:animEffect transition="in" filter="fade">
                                      <p:cBhvr>
                                        <p:cTn id="47"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9525" y="4496580"/>
            <a:ext cx="9134475" cy="2209020"/>
          </a:xfrm>
        </p:spPr>
        <p:txBody>
          <a:bodyPr/>
          <a:lstStyle/>
          <a:p>
            <a:pPr marL="0" indent="0"/>
            <a:r>
              <a:rPr lang="en-US" sz="2400" dirty="0"/>
              <a:t>Pressure necessary to boil 60 </a:t>
            </a:r>
            <a:r>
              <a:rPr lang="en-US" sz="2400" baseline="30000" dirty="0" err="1"/>
              <a:t>o</a:t>
            </a:r>
            <a:r>
              <a:rPr lang="en-US" sz="2400" dirty="0" err="1"/>
              <a:t>C</a:t>
            </a:r>
            <a:r>
              <a:rPr lang="en-US" sz="2400" dirty="0"/>
              <a:t>:  </a:t>
            </a:r>
          </a:p>
          <a:p>
            <a:pPr marL="0" indent="0" algn="ctr"/>
            <a:r>
              <a:rPr lang="en-US" sz="3600" dirty="0"/>
              <a:t> </a:t>
            </a:r>
          </a:p>
          <a:p>
            <a:pPr marL="0" indent="0" algn="ctr"/>
            <a:endParaRPr lang="en-US" altLang="en-US" sz="2300" b="0" dirty="0">
              <a:solidFill>
                <a:srgbClr val="FF0000"/>
              </a:solidFill>
            </a:endParaRPr>
          </a:p>
          <a:p>
            <a:pPr marL="0" indent="0" algn="ctr"/>
            <a:r>
              <a:rPr lang="en-US" altLang="en-US" sz="2300" b="0" dirty="0">
                <a:solidFill>
                  <a:srgbClr val="7030A0"/>
                </a:solidFill>
                <a:latin typeface="Algerian" panose="04020705040A02060702" pitchFamily="82" charset="0"/>
              </a:rPr>
              <a:t>See “States of Matter Graphs Worksheet”</a:t>
            </a:r>
          </a:p>
          <a:p>
            <a:pPr marL="0" indent="0"/>
            <a:endParaRPr lang="en-US" altLang="en-US" sz="2300" b="0" dirty="0"/>
          </a:p>
        </p:txBody>
      </p:sp>
      <p:pic>
        <p:nvPicPr>
          <p:cNvPr id="58376" name="Picture 8" descr="0132525763_A429d"/>
          <p:cNvPicPr>
            <a:picLocks noChangeAspect="1" noChangeArrowheads="1"/>
          </p:cNvPicPr>
          <p:nvPr/>
        </p:nvPicPr>
        <p:blipFill>
          <a:blip r:embed="rId3">
            <a:extLst>
              <a:ext uri="{28A0092B-C50C-407E-A947-70E740481C1C}">
                <a14:useLocalDpi xmlns:a14="http://schemas.microsoft.com/office/drawing/2010/main" val="0"/>
              </a:ext>
            </a:extLst>
          </a:blip>
          <a:srcRect t="7025" b="7025"/>
          <a:stretch>
            <a:fillRect/>
          </a:stretch>
        </p:blipFill>
        <p:spPr bwMode="auto">
          <a:xfrm>
            <a:off x="1571625" y="652462"/>
            <a:ext cx="6000749" cy="384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981200" y="0"/>
            <a:ext cx="5181600" cy="685800"/>
          </a:xfrm>
          <a:prstGeom prst="rect">
            <a:avLst/>
          </a:prstGeom>
          <a:solidFill>
            <a:srgbClr val="FFFF0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Vapor Pressure vs. Temperature</a:t>
            </a:r>
            <a:endParaRPr lang="en-US" altLang="en-US" dirty="0">
              <a:solidFill>
                <a:srgbClr val="FFFF00"/>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spTree>
    <p:extLst>
      <p:ext uri="{BB962C8B-B14F-4D97-AF65-F5344CB8AC3E}">
        <p14:creationId xmlns:p14="http://schemas.microsoft.com/office/powerpoint/2010/main" val="4565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9525" y="4496580"/>
            <a:ext cx="9134475" cy="2209020"/>
          </a:xfrm>
        </p:spPr>
        <p:txBody>
          <a:bodyPr/>
          <a:lstStyle/>
          <a:p>
            <a:pPr marL="0" indent="0"/>
            <a:r>
              <a:rPr lang="en-US" sz="2400" dirty="0"/>
              <a:t>Pressure necessary to boil 60 </a:t>
            </a:r>
            <a:r>
              <a:rPr lang="en-US" sz="2400" baseline="30000" dirty="0" err="1"/>
              <a:t>o</a:t>
            </a:r>
            <a:r>
              <a:rPr lang="en-US" sz="2400" dirty="0" err="1"/>
              <a:t>C</a:t>
            </a:r>
            <a:r>
              <a:rPr lang="en-US" sz="2400" dirty="0"/>
              <a:t>:  </a:t>
            </a:r>
          </a:p>
          <a:p>
            <a:pPr marL="0" indent="0" algn="ctr"/>
            <a:r>
              <a:rPr lang="en-US" sz="3600" dirty="0"/>
              <a:t>16, 23, 50, 101 </a:t>
            </a:r>
            <a:r>
              <a:rPr lang="en-US" sz="3600" dirty="0" err="1"/>
              <a:t>kPa</a:t>
            </a:r>
            <a:endParaRPr lang="en-US" sz="3600" dirty="0"/>
          </a:p>
          <a:p>
            <a:pPr marL="0" indent="0"/>
            <a:endParaRPr lang="en-US" altLang="en-US" sz="2300" b="0" dirty="0">
              <a:solidFill>
                <a:srgbClr val="FF0000"/>
              </a:solidFill>
            </a:endParaRPr>
          </a:p>
          <a:p>
            <a:pPr marL="0" indent="0" algn="ctr"/>
            <a:r>
              <a:rPr lang="en-US" altLang="en-US" sz="2300" b="0" dirty="0">
                <a:solidFill>
                  <a:srgbClr val="7030A0"/>
                </a:solidFill>
                <a:latin typeface="Algerian" panose="04020705040A02060702" pitchFamily="82" charset="0"/>
              </a:rPr>
              <a:t>See “States of Matter Graphs Worksheet”</a:t>
            </a:r>
          </a:p>
          <a:p>
            <a:pPr marL="0" indent="0"/>
            <a:endParaRPr lang="en-US" altLang="en-US" sz="2300" b="0" dirty="0"/>
          </a:p>
        </p:txBody>
      </p:sp>
      <p:pic>
        <p:nvPicPr>
          <p:cNvPr id="58376" name="Picture 8" descr="0132525763_A429d"/>
          <p:cNvPicPr>
            <a:picLocks noChangeAspect="1" noChangeArrowheads="1"/>
          </p:cNvPicPr>
          <p:nvPr/>
        </p:nvPicPr>
        <p:blipFill>
          <a:blip r:embed="rId3">
            <a:extLst>
              <a:ext uri="{28A0092B-C50C-407E-A947-70E740481C1C}">
                <a14:useLocalDpi xmlns:a14="http://schemas.microsoft.com/office/drawing/2010/main" val="0"/>
              </a:ext>
            </a:extLst>
          </a:blip>
          <a:srcRect t="7025" b="7025"/>
          <a:stretch>
            <a:fillRect/>
          </a:stretch>
        </p:blipFill>
        <p:spPr bwMode="auto">
          <a:xfrm>
            <a:off x="1571625" y="652462"/>
            <a:ext cx="6000749" cy="384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981200" y="0"/>
            <a:ext cx="5181600" cy="685800"/>
          </a:xfrm>
          <a:prstGeom prst="rect">
            <a:avLst/>
          </a:prstGeom>
          <a:solidFill>
            <a:srgbClr val="FFFF0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Vapor Pressure vs. Temperature</a:t>
            </a:r>
            <a:endParaRPr lang="en-US" altLang="en-US" dirty="0">
              <a:solidFill>
                <a:srgbClr val="FFFF00"/>
              </a:solidFill>
            </a:endParaRPr>
          </a:p>
        </p:txBody>
      </p:sp>
      <p:sp>
        <p:nvSpPr>
          <p:cNvPr id="8" name="TextBox 7"/>
          <p:cNvSpPr txBox="1"/>
          <p:nvPr/>
        </p:nvSpPr>
        <p:spPr>
          <a:xfrm>
            <a:off x="4800600" y="3429000"/>
            <a:ext cx="990600" cy="338554"/>
          </a:xfrm>
          <a:prstGeom prst="rect">
            <a:avLst/>
          </a:prstGeom>
          <a:solidFill>
            <a:srgbClr val="92D050"/>
          </a:solidFill>
        </p:spPr>
        <p:txBody>
          <a:bodyPr wrap="square" rtlCol="0">
            <a:spAutoFit/>
          </a:bodyPr>
          <a:lstStyle/>
          <a:p>
            <a:pPr algn="ctr"/>
            <a:r>
              <a:rPr lang="en-US" sz="1600" dirty="0"/>
              <a:t>16 </a:t>
            </a:r>
            <a:r>
              <a:rPr lang="en-US" sz="1600" dirty="0" err="1"/>
              <a:t>kPa</a:t>
            </a:r>
            <a:endParaRPr lang="en-US" sz="1600" dirty="0"/>
          </a:p>
        </p:txBody>
      </p:sp>
      <p:cxnSp>
        <p:nvCxnSpPr>
          <p:cNvPr id="4" name="Straight Connector 3"/>
          <p:cNvCxnSpPr/>
          <p:nvPr/>
        </p:nvCxnSpPr>
        <p:spPr bwMode="auto">
          <a:xfrm>
            <a:off x="4648200" y="3598277"/>
            <a:ext cx="0" cy="287923"/>
          </a:xfrm>
          <a:prstGeom prst="line">
            <a:avLst/>
          </a:prstGeom>
          <a:solidFill>
            <a:schemeClr val="accent1"/>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cxnSp>
        <p:nvCxnSpPr>
          <p:cNvPr id="16" name="Straight Connector 15"/>
          <p:cNvCxnSpPr/>
          <p:nvPr/>
        </p:nvCxnSpPr>
        <p:spPr bwMode="auto">
          <a:xfrm flipV="1">
            <a:off x="2209800" y="3572960"/>
            <a:ext cx="2438400" cy="25317"/>
          </a:xfrm>
          <a:prstGeom prst="line">
            <a:avLst/>
          </a:prstGeom>
          <a:solidFill>
            <a:schemeClr val="accent1"/>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2188029" y="3366680"/>
            <a:ext cx="2438400" cy="25317"/>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2209800" y="1498683"/>
            <a:ext cx="2438400" cy="25317"/>
          </a:xfrm>
          <a:prstGeom prst="line">
            <a:avLst/>
          </a:prstGeom>
          <a:solidFill>
            <a:schemeClr val="accent1"/>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2209800" y="2667000"/>
            <a:ext cx="2438400" cy="25317"/>
          </a:xfrm>
          <a:prstGeom prst="line">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4528457" y="1185446"/>
            <a:ext cx="990600" cy="338554"/>
          </a:xfrm>
          <a:prstGeom prst="rect">
            <a:avLst/>
          </a:prstGeom>
          <a:solidFill>
            <a:srgbClr val="92D050"/>
          </a:solidFill>
        </p:spPr>
        <p:txBody>
          <a:bodyPr wrap="square" rtlCol="0">
            <a:spAutoFit/>
          </a:bodyPr>
          <a:lstStyle/>
          <a:p>
            <a:pPr algn="ctr"/>
            <a:r>
              <a:rPr lang="en-US" sz="1600" dirty="0"/>
              <a:t>101  </a:t>
            </a:r>
            <a:r>
              <a:rPr lang="en-US" sz="1600" dirty="0" err="1"/>
              <a:t>kPa</a:t>
            </a:r>
            <a:endParaRPr lang="en-US" sz="1600" dirty="0"/>
          </a:p>
        </p:txBody>
      </p:sp>
      <p:sp>
        <p:nvSpPr>
          <p:cNvPr id="26" name="TextBox 25"/>
          <p:cNvSpPr txBox="1"/>
          <p:nvPr/>
        </p:nvSpPr>
        <p:spPr>
          <a:xfrm>
            <a:off x="4648200" y="2405244"/>
            <a:ext cx="990600" cy="338554"/>
          </a:xfrm>
          <a:prstGeom prst="rect">
            <a:avLst/>
          </a:prstGeom>
          <a:solidFill>
            <a:srgbClr val="00B0F0"/>
          </a:solidFill>
        </p:spPr>
        <p:txBody>
          <a:bodyPr wrap="square" rtlCol="0">
            <a:spAutoFit/>
          </a:bodyPr>
          <a:lstStyle/>
          <a:p>
            <a:pPr algn="ctr"/>
            <a:r>
              <a:rPr lang="en-US" sz="1600" dirty="0"/>
              <a:t>50 </a:t>
            </a:r>
            <a:r>
              <a:rPr lang="en-US" sz="1600" dirty="0" err="1"/>
              <a:t>kPa</a:t>
            </a:r>
            <a:endParaRPr lang="en-US" sz="1600" dirty="0"/>
          </a:p>
        </p:txBody>
      </p:sp>
      <p:sp>
        <p:nvSpPr>
          <p:cNvPr id="27" name="TextBox 26"/>
          <p:cNvSpPr txBox="1"/>
          <p:nvPr/>
        </p:nvSpPr>
        <p:spPr>
          <a:xfrm>
            <a:off x="4631871" y="3040784"/>
            <a:ext cx="990600" cy="338554"/>
          </a:xfrm>
          <a:prstGeom prst="rect">
            <a:avLst/>
          </a:prstGeom>
          <a:solidFill>
            <a:srgbClr val="FF0000"/>
          </a:solidFill>
          <a:ln>
            <a:solidFill>
              <a:srgbClr val="FF0000"/>
            </a:solidFill>
          </a:ln>
        </p:spPr>
        <p:txBody>
          <a:bodyPr wrap="square" rtlCol="0">
            <a:spAutoFit/>
          </a:bodyPr>
          <a:lstStyle/>
          <a:p>
            <a:pPr algn="ctr"/>
            <a:r>
              <a:rPr lang="en-US" sz="1600" dirty="0"/>
              <a:t>23 </a:t>
            </a:r>
            <a:r>
              <a:rPr lang="en-US" sz="1600" dirty="0" err="1"/>
              <a:t>kPa</a:t>
            </a:r>
            <a:endParaRPr lang="en-US" sz="1600" dirty="0"/>
          </a:p>
        </p:txBody>
      </p:sp>
    </p:spTree>
    <p:extLst>
      <p:ext uri="{BB962C8B-B14F-4D97-AF65-F5344CB8AC3E}">
        <p14:creationId xmlns:p14="http://schemas.microsoft.com/office/powerpoint/2010/main" val="34365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8371">
                                            <p:txEl>
                                              <p:pRg st="1" end="1"/>
                                            </p:txEl>
                                          </p:spTgt>
                                        </p:tgtEl>
                                        <p:attrNameLst>
                                          <p:attrName>style.visibility</p:attrName>
                                        </p:attrNameLst>
                                      </p:cBhvr>
                                      <p:to>
                                        <p:strVal val="visible"/>
                                      </p:to>
                                    </p:set>
                                    <p:animEffect transition="in" filter="fade">
                                      <p:cBhvr>
                                        <p:cTn id="50"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9525" y="4496580"/>
            <a:ext cx="9134475" cy="2361420"/>
          </a:xfrm>
        </p:spPr>
        <p:txBody>
          <a:bodyPr/>
          <a:lstStyle/>
          <a:p>
            <a:pPr marL="0" indent="0"/>
            <a:r>
              <a:rPr lang="en-US" altLang="en-US" sz="2300" b="0" dirty="0">
                <a:solidFill>
                  <a:srgbClr val="00B050"/>
                </a:solidFill>
              </a:rPr>
              <a:t>Which liquid is LEAST likely to boil under given conditions?</a:t>
            </a:r>
          </a:p>
          <a:p>
            <a:pPr marL="0" indent="0" algn="ctr"/>
            <a:r>
              <a:rPr lang="en-US" altLang="en-US" sz="2300" b="0" dirty="0">
                <a:solidFill>
                  <a:srgbClr val="002060"/>
                </a:solidFill>
              </a:rPr>
              <a:t> </a:t>
            </a:r>
          </a:p>
          <a:p>
            <a:pPr marL="0" indent="0"/>
            <a:r>
              <a:rPr lang="en-US" altLang="en-US" sz="2300" b="0" dirty="0">
                <a:solidFill>
                  <a:srgbClr val="00B050"/>
                </a:solidFill>
              </a:rPr>
              <a:t>Which liquid is MOST likely to boil under given conditions?</a:t>
            </a:r>
          </a:p>
          <a:p>
            <a:pPr marL="0" indent="0" algn="ctr"/>
            <a:r>
              <a:rPr lang="en-US" altLang="en-US" sz="2300" b="0" dirty="0">
                <a:solidFill>
                  <a:srgbClr val="002060"/>
                </a:solidFill>
              </a:rPr>
              <a:t> </a:t>
            </a:r>
          </a:p>
          <a:p>
            <a:pPr marL="0" indent="0"/>
            <a:endParaRPr lang="en-US" altLang="en-US" sz="1000" b="0" dirty="0">
              <a:solidFill>
                <a:srgbClr val="FF0000"/>
              </a:solidFill>
            </a:endParaRPr>
          </a:p>
          <a:p>
            <a:pPr marL="0" indent="0" algn="ctr"/>
            <a:r>
              <a:rPr lang="en-US" altLang="en-US" sz="2300" b="0" dirty="0">
                <a:solidFill>
                  <a:srgbClr val="7030A0"/>
                </a:solidFill>
                <a:latin typeface="Algerian" panose="04020705040A02060702" pitchFamily="82" charset="0"/>
              </a:rPr>
              <a:t>See “States of Matter Graphs Worksheet”</a:t>
            </a:r>
          </a:p>
          <a:p>
            <a:pPr marL="0" indent="0"/>
            <a:endParaRPr lang="en-US" altLang="en-US" sz="2300" b="0" dirty="0"/>
          </a:p>
        </p:txBody>
      </p:sp>
      <p:pic>
        <p:nvPicPr>
          <p:cNvPr id="58376" name="Picture 8" descr="0132525763_A429d"/>
          <p:cNvPicPr>
            <a:picLocks noChangeAspect="1" noChangeArrowheads="1"/>
          </p:cNvPicPr>
          <p:nvPr/>
        </p:nvPicPr>
        <p:blipFill>
          <a:blip r:embed="rId3">
            <a:extLst>
              <a:ext uri="{28A0092B-C50C-407E-A947-70E740481C1C}">
                <a14:useLocalDpi xmlns:a14="http://schemas.microsoft.com/office/drawing/2010/main" val="0"/>
              </a:ext>
            </a:extLst>
          </a:blip>
          <a:srcRect t="7025" b="7025"/>
          <a:stretch>
            <a:fillRect/>
          </a:stretch>
        </p:blipFill>
        <p:spPr bwMode="auto">
          <a:xfrm>
            <a:off x="1571625" y="652462"/>
            <a:ext cx="6000749" cy="384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981200" y="0"/>
            <a:ext cx="5181600" cy="685800"/>
          </a:xfrm>
          <a:prstGeom prst="rect">
            <a:avLst/>
          </a:prstGeom>
          <a:solidFill>
            <a:srgbClr val="FFFF0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Vapor Pressure vs. Temperature</a:t>
            </a:r>
            <a:endParaRPr lang="en-US" altLang="en-US" dirty="0">
              <a:solidFill>
                <a:srgbClr val="FFFF00"/>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spTree>
    <p:extLst>
      <p:ext uri="{BB962C8B-B14F-4D97-AF65-F5344CB8AC3E}">
        <p14:creationId xmlns:p14="http://schemas.microsoft.com/office/powerpoint/2010/main" val="3174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9525" y="4496580"/>
            <a:ext cx="9134475" cy="2361420"/>
          </a:xfrm>
        </p:spPr>
        <p:txBody>
          <a:bodyPr/>
          <a:lstStyle/>
          <a:p>
            <a:pPr marL="0" indent="0"/>
            <a:r>
              <a:rPr lang="en-US" altLang="en-US" sz="2300" b="0" dirty="0">
                <a:solidFill>
                  <a:srgbClr val="00B050"/>
                </a:solidFill>
              </a:rPr>
              <a:t>Which liquid is LEAST likely to boil under given conditions?</a:t>
            </a:r>
          </a:p>
          <a:p>
            <a:pPr marL="0" indent="0" algn="ctr"/>
            <a:r>
              <a:rPr lang="en-US" altLang="en-US" sz="2300" b="0" dirty="0">
                <a:solidFill>
                  <a:srgbClr val="002060"/>
                </a:solidFill>
              </a:rPr>
              <a:t>Ethanoic acid (lower VP)    </a:t>
            </a:r>
          </a:p>
          <a:p>
            <a:pPr marL="0" indent="0"/>
            <a:r>
              <a:rPr lang="en-US" altLang="en-US" sz="2300" b="0" dirty="0">
                <a:solidFill>
                  <a:srgbClr val="00B050"/>
                </a:solidFill>
              </a:rPr>
              <a:t>Which liquid is MOST likely to boil under given conditions?</a:t>
            </a:r>
          </a:p>
          <a:p>
            <a:pPr marL="0" indent="0" algn="ctr"/>
            <a:r>
              <a:rPr lang="en-US" altLang="en-US" sz="2300" b="0" dirty="0" err="1">
                <a:solidFill>
                  <a:srgbClr val="002060"/>
                </a:solidFill>
              </a:rPr>
              <a:t>Chloraform</a:t>
            </a:r>
            <a:r>
              <a:rPr lang="en-US" altLang="en-US" sz="2300" b="0" dirty="0">
                <a:solidFill>
                  <a:srgbClr val="002060"/>
                </a:solidFill>
              </a:rPr>
              <a:t> (higher VP)</a:t>
            </a:r>
          </a:p>
          <a:p>
            <a:pPr marL="0" indent="0"/>
            <a:endParaRPr lang="en-US" altLang="en-US" sz="1000" b="0" dirty="0">
              <a:solidFill>
                <a:srgbClr val="FF0000"/>
              </a:solidFill>
            </a:endParaRPr>
          </a:p>
          <a:p>
            <a:pPr marL="0" indent="0" algn="ctr"/>
            <a:r>
              <a:rPr lang="en-US" altLang="en-US" sz="2300" b="0" dirty="0">
                <a:solidFill>
                  <a:srgbClr val="7030A0"/>
                </a:solidFill>
                <a:latin typeface="Algerian" panose="04020705040A02060702" pitchFamily="82" charset="0"/>
              </a:rPr>
              <a:t>See “States of Matter Graphs Worksheet”</a:t>
            </a:r>
          </a:p>
          <a:p>
            <a:pPr marL="0" indent="0"/>
            <a:endParaRPr lang="en-US" altLang="en-US" sz="2300" b="0" dirty="0"/>
          </a:p>
        </p:txBody>
      </p:sp>
      <p:pic>
        <p:nvPicPr>
          <p:cNvPr id="58376" name="Picture 8" descr="0132525763_A429d"/>
          <p:cNvPicPr>
            <a:picLocks noChangeAspect="1" noChangeArrowheads="1"/>
          </p:cNvPicPr>
          <p:nvPr/>
        </p:nvPicPr>
        <p:blipFill>
          <a:blip r:embed="rId3">
            <a:extLst>
              <a:ext uri="{28A0092B-C50C-407E-A947-70E740481C1C}">
                <a14:useLocalDpi xmlns:a14="http://schemas.microsoft.com/office/drawing/2010/main" val="0"/>
              </a:ext>
            </a:extLst>
          </a:blip>
          <a:srcRect t="7025" b="7025"/>
          <a:stretch>
            <a:fillRect/>
          </a:stretch>
        </p:blipFill>
        <p:spPr bwMode="auto">
          <a:xfrm>
            <a:off x="1571625" y="652462"/>
            <a:ext cx="6000749" cy="384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981200" y="0"/>
            <a:ext cx="5181600" cy="685800"/>
          </a:xfrm>
          <a:prstGeom prst="rect">
            <a:avLst/>
          </a:prstGeom>
          <a:solidFill>
            <a:srgbClr val="FFFF00"/>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rPr>
              <a:t>Vapor Pressure vs. Temperature</a:t>
            </a:r>
            <a:endParaRPr lang="en-US" altLang="en-US" dirty="0">
              <a:solidFill>
                <a:srgbClr val="FFFF00"/>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spTree>
    <p:extLst>
      <p:ext uri="{BB962C8B-B14F-4D97-AF65-F5344CB8AC3E}">
        <p14:creationId xmlns:p14="http://schemas.microsoft.com/office/powerpoint/2010/main" val="16642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fade">
                                      <p:cBhvr>
                                        <p:cTn id="7" dur="5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5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fade">
                                      <p:cBhvr>
                                        <p:cTn id="17"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Determine Properties of Liquids</a:t>
            </a:r>
          </a:p>
        </p:txBody>
      </p:sp>
      <p:sp>
        <p:nvSpPr>
          <p:cNvPr id="5" name="Content Placeholder 4"/>
          <p:cNvSpPr>
            <a:spLocks noGrp="1"/>
          </p:cNvSpPr>
          <p:nvPr>
            <p:ph idx="1"/>
          </p:nvPr>
        </p:nvSpPr>
        <p:spPr/>
        <p:txBody>
          <a:bodyPr lIns="182880" tIns="91440"/>
          <a:lstStyle/>
          <a:p>
            <a:pPr>
              <a:lnSpc>
                <a:spcPct val="100000"/>
              </a:lnSpc>
              <a:spcBef>
                <a:spcPts val="600"/>
              </a:spcBef>
            </a:pPr>
            <a:r>
              <a:rPr lang="en-US" sz="2000" dirty="0">
                <a:solidFill>
                  <a:srgbClr val="0070C0"/>
                </a:solidFill>
              </a:rPr>
              <a:t>Which of the following is most likely for a liquid with large, attractive intermolecular forces?</a:t>
            </a:r>
          </a:p>
          <a:p>
            <a:pPr marL="483356" indent="-483356">
              <a:lnSpc>
                <a:spcPct val="100000"/>
              </a:lnSpc>
              <a:spcBef>
                <a:spcPts val="600"/>
              </a:spcBef>
            </a:pPr>
            <a:r>
              <a:rPr lang="en-US" sz="2000" dirty="0">
                <a:solidFill>
                  <a:srgbClr val="00B050"/>
                </a:solidFill>
              </a:rPr>
              <a:t>[ ]	low melting point and high boiling point</a:t>
            </a:r>
          </a:p>
          <a:p>
            <a:pPr marL="483356" indent="-483356">
              <a:lnSpc>
                <a:spcPct val="100000"/>
              </a:lnSpc>
              <a:spcBef>
                <a:spcPts val="600"/>
              </a:spcBef>
            </a:pPr>
            <a:r>
              <a:rPr lang="en-US" sz="2000" dirty="0">
                <a:solidFill>
                  <a:srgbClr val="00B050"/>
                </a:solidFill>
              </a:rPr>
              <a:t>[ ]	high melting point and low boiling point</a:t>
            </a:r>
          </a:p>
          <a:p>
            <a:pPr marL="483356" indent="-483356">
              <a:lnSpc>
                <a:spcPct val="100000"/>
              </a:lnSpc>
              <a:spcBef>
                <a:spcPts val="600"/>
              </a:spcBef>
            </a:pPr>
            <a:r>
              <a:rPr lang="en-US" sz="2000" dirty="0">
                <a:solidFill>
                  <a:srgbClr val="00B050"/>
                </a:solidFill>
              </a:rPr>
              <a:t>[ ]	high melting point and high boiling point</a:t>
            </a:r>
          </a:p>
          <a:p>
            <a:pPr lvl="0">
              <a:lnSpc>
                <a:spcPct val="100000"/>
              </a:lnSpc>
              <a:spcBef>
                <a:spcPts val="1800"/>
              </a:spcBef>
            </a:pPr>
            <a:r>
              <a:rPr lang="en-US" sz="2000" dirty="0">
                <a:solidFill>
                  <a:srgbClr val="7030A0"/>
                </a:solidFill>
              </a:rPr>
              <a:t>Water (H</a:t>
            </a:r>
            <a:r>
              <a:rPr lang="en-US" sz="2000" baseline="-25000" dirty="0">
                <a:solidFill>
                  <a:srgbClr val="7030A0"/>
                </a:solidFill>
              </a:rPr>
              <a:t>2</a:t>
            </a:r>
            <a:r>
              <a:rPr lang="en-US" sz="2000" dirty="0">
                <a:solidFill>
                  <a:srgbClr val="7030A0"/>
                </a:solidFill>
              </a:rPr>
              <a:t>O) is a liquid at room temperature. Ammonia (NH</a:t>
            </a:r>
            <a:r>
              <a:rPr lang="en-US" sz="2000" baseline="-25000" dirty="0">
                <a:solidFill>
                  <a:srgbClr val="7030A0"/>
                </a:solidFill>
              </a:rPr>
              <a:t>3</a:t>
            </a:r>
            <a:r>
              <a:rPr lang="en-US" sz="2000" dirty="0">
                <a:solidFill>
                  <a:srgbClr val="7030A0"/>
                </a:solidFill>
              </a:rPr>
              <a:t>) is a gas at room temperature. Both are polar covalent compounds. Which compound most likely has the strongest intermolecular forces?</a:t>
            </a:r>
          </a:p>
          <a:p>
            <a:pPr marL="682625" indent="-682625"/>
            <a:endParaRPr lang="en-US" sz="2000" dirty="0">
              <a:solidFill>
                <a:srgbClr val="7030A0"/>
              </a:solidFill>
            </a:endParaRPr>
          </a:p>
          <a:p>
            <a:pPr marL="682625" indent="-682625"/>
            <a:endParaRPr lang="en-US" sz="2000" dirty="0">
              <a:solidFill>
                <a:srgbClr val="7030A0"/>
              </a:solidFill>
            </a:endParaRPr>
          </a:p>
          <a:p>
            <a:pPr marL="682625" indent="-682625"/>
            <a:r>
              <a:rPr lang="en-US" sz="2000" dirty="0">
                <a:solidFill>
                  <a:srgbClr val="7030A0"/>
                </a:solidFill>
              </a:rPr>
              <a:t>Explain IF or WHY water can boil below 100° C.</a:t>
            </a:r>
          </a:p>
        </p:txBody>
      </p: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75088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 y="0"/>
            <a:ext cx="9143994" cy="1371600"/>
          </a:xfrm>
        </p:spPr>
        <p:txBody>
          <a:bodyPr anchor="ctr" anchorCtr="0"/>
          <a:lstStyle/>
          <a:p>
            <a:r>
              <a:rPr lang="en-US" dirty="0"/>
              <a:t>	</a:t>
            </a:r>
            <a:r>
              <a:rPr lang="en-US" dirty="0">
                <a:solidFill>
                  <a:srgbClr val="FFFF00"/>
                </a:solidFill>
              </a:rPr>
              <a:t>Label the </a:t>
            </a:r>
            <a:r>
              <a:rPr lang="en-US" dirty="0">
                <a:solidFill>
                  <a:srgbClr val="FF0000"/>
                </a:solidFill>
              </a:rPr>
              <a:t>states of matter</a:t>
            </a:r>
            <a:r>
              <a:rPr lang="en-US" dirty="0">
                <a:solidFill>
                  <a:srgbClr val="FFFF00"/>
                </a:solidFill>
              </a:rPr>
              <a:t>,  describe the </a:t>
            </a:r>
            <a:r>
              <a:rPr lang="en-US" dirty="0">
                <a:solidFill>
                  <a:srgbClr val="00B0F0"/>
                </a:solidFill>
              </a:rPr>
              <a:t>temperature</a:t>
            </a:r>
            <a:r>
              <a:rPr lang="en-US" dirty="0">
                <a:solidFill>
                  <a:srgbClr val="FFFF00"/>
                </a:solidFill>
              </a:rPr>
              <a:t> and </a:t>
            </a:r>
            <a:r>
              <a:rPr lang="en-US" dirty="0">
                <a:solidFill>
                  <a:srgbClr val="00B050"/>
                </a:solidFill>
              </a:rPr>
              <a:t>motion of the particles </a:t>
            </a:r>
            <a:r>
              <a:rPr lang="en-US" dirty="0">
                <a:solidFill>
                  <a:srgbClr val="FFFF00"/>
                </a:solidFill>
              </a:rPr>
              <a:t>in each picture (relative to each other).</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8" name="Content Placeholder 2"/>
          <p:cNvSpPr txBox="1">
            <a:spLocks/>
          </p:cNvSpPr>
          <p:nvPr/>
        </p:nvSpPr>
        <p:spPr bwMode="auto">
          <a:xfrm>
            <a:off x="1036488" y="5077169"/>
            <a:ext cx="857875"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ice</a:t>
            </a:r>
          </a:p>
        </p:txBody>
      </p:sp>
      <p:sp>
        <p:nvSpPr>
          <p:cNvPr id="9" name="Content Placeholder 2"/>
          <p:cNvSpPr txBox="1">
            <a:spLocks/>
          </p:cNvSpPr>
          <p:nvPr/>
        </p:nvSpPr>
        <p:spPr bwMode="auto">
          <a:xfrm>
            <a:off x="3690050" y="5077169"/>
            <a:ext cx="1263304"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drops</a:t>
            </a:r>
          </a:p>
        </p:txBody>
      </p:sp>
      <p:sp>
        <p:nvSpPr>
          <p:cNvPr id="10" name="Content Placeholder 2"/>
          <p:cNvSpPr txBox="1">
            <a:spLocks/>
          </p:cNvSpPr>
          <p:nvPr/>
        </p:nvSpPr>
        <p:spPr bwMode="auto">
          <a:xfrm>
            <a:off x="6032884" y="5077169"/>
            <a:ext cx="1298595"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steam</a:t>
            </a:r>
          </a:p>
        </p:txBody>
      </p:sp>
      <p:pic>
        <p:nvPicPr>
          <p:cNvPr id="12" name="Picture 11" descr="icecube"/>
          <p:cNvPicPr preferRelativeResize="0">
            <a:picLocks noChangeAspect="1"/>
          </p:cNvPicPr>
          <p:nvPr/>
        </p:nvPicPr>
        <p:blipFill>
          <a:blip r:embed="rId4" cstate="print"/>
          <a:stretch>
            <a:fillRect/>
          </a:stretch>
        </p:blipFill>
        <p:spPr>
          <a:xfrm>
            <a:off x="321678" y="2638345"/>
            <a:ext cx="2287489" cy="2286000"/>
          </a:xfrm>
          <a:prstGeom prst="rect">
            <a:avLst/>
          </a:prstGeom>
        </p:spPr>
      </p:pic>
      <p:pic>
        <p:nvPicPr>
          <p:cNvPr id="13" name="Picture 12" descr="water"/>
          <p:cNvPicPr preferRelativeResize="0">
            <a:picLocks noChangeAspect="1"/>
          </p:cNvPicPr>
          <p:nvPr/>
        </p:nvPicPr>
        <p:blipFill>
          <a:blip r:embed="rId5" cstate="print"/>
          <a:stretch>
            <a:fillRect/>
          </a:stretch>
        </p:blipFill>
        <p:spPr>
          <a:xfrm>
            <a:off x="3463889" y="2638345"/>
            <a:ext cx="1715617" cy="2286000"/>
          </a:xfrm>
          <a:prstGeom prst="rect">
            <a:avLst/>
          </a:prstGeom>
        </p:spPr>
      </p:pic>
      <p:pic>
        <p:nvPicPr>
          <p:cNvPr id="14" name="Picture 13" descr="geyser"/>
          <p:cNvPicPr preferRelativeResize="0">
            <a:picLocks noChangeAspect="1"/>
          </p:cNvPicPr>
          <p:nvPr/>
        </p:nvPicPr>
        <p:blipFill>
          <a:blip r:embed="rId6" cstate="print"/>
          <a:stretch>
            <a:fillRect/>
          </a:stretch>
        </p:blipFill>
        <p:spPr>
          <a:xfrm>
            <a:off x="6102878" y="2638345"/>
            <a:ext cx="1158614" cy="2286000"/>
          </a:xfrm>
          <a:prstGeom prst="rect">
            <a:avLst/>
          </a:prstGeom>
        </p:spPr>
      </p:pic>
      <p:sp>
        <p:nvSpPr>
          <p:cNvPr id="11" name="Content Placeholder 2"/>
          <p:cNvSpPr txBox="1">
            <a:spLocks/>
          </p:cNvSpPr>
          <p:nvPr/>
        </p:nvSpPr>
        <p:spPr bwMode="auto">
          <a:xfrm>
            <a:off x="885031" y="5134109"/>
            <a:ext cx="1160793"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Solid</a:t>
            </a:r>
          </a:p>
        </p:txBody>
      </p:sp>
      <p:sp>
        <p:nvSpPr>
          <p:cNvPr id="15" name="Content Placeholder 2"/>
          <p:cNvSpPr txBox="1">
            <a:spLocks/>
          </p:cNvSpPr>
          <p:nvPr/>
        </p:nvSpPr>
        <p:spPr bwMode="auto">
          <a:xfrm>
            <a:off x="3656442" y="5134109"/>
            <a:ext cx="1330524"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Liquid</a:t>
            </a:r>
          </a:p>
        </p:txBody>
      </p:sp>
      <p:sp>
        <p:nvSpPr>
          <p:cNvPr id="16" name="Content Placeholder 2"/>
          <p:cNvSpPr txBox="1">
            <a:spLocks/>
          </p:cNvSpPr>
          <p:nvPr/>
        </p:nvSpPr>
        <p:spPr bwMode="auto">
          <a:xfrm>
            <a:off x="6182928" y="5134109"/>
            <a:ext cx="998507" cy="656907"/>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non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Gas</a:t>
            </a:r>
          </a:p>
        </p:txBody>
      </p:sp>
      <p:sp>
        <p:nvSpPr>
          <p:cNvPr id="17" name="Right Arrow 16"/>
          <p:cNvSpPr/>
          <p:nvPr/>
        </p:nvSpPr>
        <p:spPr bwMode="auto">
          <a:xfrm>
            <a:off x="761999" y="5762970"/>
            <a:ext cx="7020292" cy="1018830"/>
          </a:xfrm>
          <a:prstGeom prst="rightArrow">
            <a:avLst/>
          </a:prstGeom>
          <a:gradFill flip="none" rotWithShape="1">
            <a:gsLst>
              <a:gs pos="100000">
                <a:srgbClr val="FF0000"/>
              </a:gs>
              <a:gs pos="60000">
                <a:schemeClr val="accent1"/>
              </a:gs>
              <a:gs pos="20000">
                <a:schemeClr val="tx2">
                  <a:lumMod val="75000"/>
                </a:schemeClr>
              </a:gs>
            </a:gsLst>
            <a:lin ang="0" scaled="1"/>
            <a:tileRect/>
          </a:gra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770" eaLnBrk="1" hangingPunct="1">
              <a:lnSpc>
                <a:spcPct val="115000"/>
              </a:lnSpc>
              <a:spcBef>
                <a:spcPct val="20000"/>
              </a:spcBef>
              <a:buClr>
                <a:srgbClr val="2877C4"/>
              </a:buClr>
            </a:pPr>
            <a:r>
              <a:rPr lang="en-US" sz="2100" b="1" dirty="0">
                <a:solidFill>
                  <a:srgbClr val="000000"/>
                </a:solidFill>
                <a:latin typeface="Arial" charset="0"/>
              </a:rPr>
              <a:t>Cold 			Hot</a:t>
            </a:r>
          </a:p>
        </p:txBody>
      </p:sp>
      <p:sp>
        <p:nvSpPr>
          <p:cNvPr id="2" name="Rectangle 1"/>
          <p:cNvSpPr/>
          <p:nvPr/>
        </p:nvSpPr>
        <p:spPr>
          <a:xfrm>
            <a:off x="0" y="1371600"/>
            <a:ext cx="9144000" cy="1154162"/>
          </a:xfrm>
          <a:prstGeom prst="rect">
            <a:avLst/>
          </a:prstGeom>
        </p:spPr>
        <p:txBody>
          <a:bodyPr wrap="square">
            <a:spAutoFit/>
          </a:bodyPr>
          <a:lstStyle/>
          <a:p>
            <a:r>
              <a:rPr lang="en-US" sz="2300" dirty="0">
                <a:latin typeface="Book Antiqua" panose="02040602050305030304" pitchFamily="18" charset="0"/>
                <a:cs typeface="Book Antiqua"/>
              </a:rPr>
              <a:t>Temperature increases from the solid to gas state. Temperature is related to kinetic energy (</a:t>
            </a:r>
            <a:r>
              <a:rPr lang="en-US" sz="2300" dirty="0">
                <a:latin typeface="Book Antiqua" panose="02040602050305030304" pitchFamily="18" charset="0"/>
              </a:rPr>
              <a:t>motion of particles </a:t>
            </a:r>
            <a:r>
              <a:rPr lang="en-US" sz="2300" dirty="0">
                <a:latin typeface="Book Antiqua" panose="02040602050305030304" pitchFamily="18" charset="0"/>
                <a:cs typeface="Book Antiqua"/>
              </a:rPr>
              <a:t>). The higher the temperature, the more kinetic energy a molecule has.</a:t>
            </a:r>
          </a:p>
        </p:txBody>
      </p:sp>
    </p:spTree>
    <p:extLst>
      <p:ext uri="{BB962C8B-B14F-4D97-AF65-F5344CB8AC3E}">
        <p14:creationId xmlns:p14="http://schemas.microsoft.com/office/powerpoint/2010/main" val="6287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fade">
                                      <p:cBhvr>
                                        <p:cTn id="5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Determine Properties of Liquids</a:t>
            </a:r>
          </a:p>
        </p:txBody>
      </p:sp>
      <p:sp>
        <p:nvSpPr>
          <p:cNvPr id="5" name="Content Placeholder 4"/>
          <p:cNvSpPr>
            <a:spLocks noGrp="1"/>
          </p:cNvSpPr>
          <p:nvPr>
            <p:ph idx="1"/>
          </p:nvPr>
        </p:nvSpPr>
        <p:spPr/>
        <p:txBody>
          <a:bodyPr lIns="182880" tIns="91440"/>
          <a:lstStyle/>
          <a:p>
            <a:pPr>
              <a:lnSpc>
                <a:spcPct val="100000"/>
              </a:lnSpc>
              <a:spcBef>
                <a:spcPts val="600"/>
              </a:spcBef>
            </a:pPr>
            <a:r>
              <a:rPr lang="en-US" sz="2000" dirty="0">
                <a:solidFill>
                  <a:srgbClr val="0070C0"/>
                </a:solidFill>
              </a:rPr>
              <a:t>Which of the following is most likely for a liquid with large, attractive intermolecular forces?</a:t>
            </a:r>
          </a:p>
          <a:p>
            <a:pPr marL="483356" indent="-483356">
              <a:lnSpc>
                <a:spcPct val="100000"/>
              </a:lnSpc>
              <a:spcBef>
                <a:spcPts val="600"/>
              </a:spcBef>
            </a:pPr>
            <a:r>
              <a:rPr lang="en-US" sz="2000" dirty="0">
                <a:solidFill>
                  <a:srgbClr val="00B050"/>
                </a:solidFill>
              </a:rPr>
              <a:t>[ ]	low melting point and high boiling point</a:t>
            </a:r>
          </a:p>
          <a:p>
            <a:pPr marL="483356" indent="-483356">
              <a:lnSpc>
                <a:spcPct val="100000"/>
              </a:lnSpc>
              <a:spcBef>
                <a:spcPts val="600"/>
              </a:spcBef>
            </a:pPr>
            <a:r>
              <a:rPr lang="en-US" sz="2000" dirty="0">
                <a:solidFill>
                  <a:srgbClr val="00B050"/>
                </a:solidFill>
              </a:rPr>
              <a:t>[ ]	high melting point and low boiling point</a:t>
            </a:r>
          </a:p>
          <a:p>
            <a:pPr marL="483356" indent="-483356">
              <a:lnSpc>
                <a:spcPct val="100000"/>
              </a:lnSpc>
              <a:spcBef>
                <a:spcPts val="600"/>
              </a:spcBef>
            </a:pPr>
            <a:r>
              <a:rPr lang="en-US" sz="2000" dirty="0">
                <a:solidFill>
                  <a:srgbClr val="00B050"/>
                </a:solidFill>
              </a:rPr>
              <a:t>[</a:t>
            </a:r>
            <a:r>
              <a:rPr lang="en-US" sz="2000" dirty="0">
                <a:solidFill>
                  <a:schemeClr val="tx1"/>
                </a:solidFill>
              </a:rPr>
              <a:t>X</a:t>
            </a:r>
            <a:r>
              <a:rPr lang="en-US" sz="2000" dirty="0">
                <a:solidFill>
                  <a:srgbClr val="00B050"/>
                </a:solidFill>
              </a:rPr>
              <a:t>]	high melting point and high boiling point</a:t>
            </a:r>
          </a:p>
          <a:p>
            <a:pPr lvl="0">
              <a:lnSpc>
                <a:spcPct val="100000"/>
              </a:lnSpc>
              <a:spcBef>
                <a:spcPts val="1800"/>
              </a:spcBef>
            </a:pPr>
            <a:r>
              <a:rPr lang="en-US" sz="2000" dirty="0">
                <a:solidFill>
                  <a:srgbClr val="7030A0"/>
                </a:solidFill>
              </a:rPr>
              <a:t>Water (H</a:t>
            </a:r>
            <a:r>
              <a:rPr lang="en-US" sz="2000" baseline="-25000" dirty="0">
                <a:solidFill>
                  <a:srgbClr val="7030A0"/>
                </a:solidFill>
              </a:rPr>
              <a:t>2</a:t>
            </a:r>
            <a:r>
              <a:rPr lang="en-US" sz="2000" dirty="0">
                <a:solidFill>
                  <a:srgbClr val="7030A0"/>
                </a:solidFill>
              </a:rPr>
              <a:t>O) is a liquid at room temperature. Ammonia (NH</a:t>
            </a:r>
            <a:r>
              <a:rPr lang="en-US" sz="2000" baseline="-25000" dirty="0">
                <a:solidFill>
                  <a:srgbClr val="7030A0"/>
                </a:solidFill>
              </a:rPr>
              <a:t>3</a:t>
            </a:r>
            <a:r>
              <a:rPr lang="en-US" sz="2000" dirty="0">
                <a:solidFill>
                  <a:srgbClr val="7030A0"/>
                </a:solidFill>
              </a:rPr>
              <a:t>) is a gas at room temperature. Both are polar covalent compounds. Which compound most likely has the strongest intermolecular forces?</a:t>
            </a:r>
          </a:p>
          <a:p>
            <a:pPr marL="854075" indent="-854075"/>
            <a:r>
              <a:rPr lang="en-US" sz="2000" dirty="0">
                <a:solidFill>
                  <a:srgbClr val="FF0000"/>
                </a:solidFill>
              </a:rPr>
              <a:t>Water 	… water is a liquid at room temperature while ammonia is a gas, water must have stronger intermolecular forces holding the atoms together.</a:t>
            </a:r>
          </a:p>
          <a:p>
            <a:pPr marL="682625" indent="-682625"/>
            <a:r>
              <a:rPr lang="en-US" sz="2000" dirty="0">
                <a:solidFill>
                  <a:srgbClr val="7030A0"/>
                </a:solidFill>
              </a:rPr>
              <a:t>Explain IF or WHY water can boil below 100° C.</a:t>
            </a:r>
          </a:p>
          <a:p>
            <a:pPr indent="3175">
              <a:lnSpc>
                <a:spcPct val="100000"/>
              </a:lnSpc>
              <a:spcBef>
                <a:spcPts val="600"/>
              </a:spcBef>
            </a:pPr>
            <a:r>
              <a:rPr lang="en-US" sz="2000" dirty="0">
                <a:solidFill>
                  <a:srgbClr val="FF0000"/>
                </a:solidFill>
              </a:rPr>
              <a:t>As long as the atmospheric pressure matches the vapor pressure at a given temperature, water can boil. At 60 C, the VP = 19.9 </a:t>
            </a:r>
            <a:r>
              <a:rPr lang="en-US" sz="2000" dirty="0" err="1">
                <a:solidFill>
                  <a:srgbClr val="FF0000"/>
                </a:solidFill>
              </a:rPr>
              <a:t>kPa</a:t>
            </a:r>
            <a:r>
              <a:rPr lang="en-US" sz="2000" dirty="0">
                <a:solidFill>
                  <a:srgbClr val="FF0000"/>
                </a:solidFill>
              </a:rPr>
              <a:t>.</a:t>
            </a:r>
          </a:p>
        </p:txBody>
      </p:sp>
      <p:pic>
        <p:nvPicPr>
          <p:cNvPr id="9" name="Picture 8"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988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xEl>
                                              <p:pRg st="1" end="1"/>
                                            </p:txEl>
                                          </p:spTgt>
                                        </p:tgtEl>
                                      </p:cBhvr>
                                    </p:animEffect>
                                    <p:anim calcmode="lin" valueType="num">
                                      <p:cBhvr>
                                        <p:cTn id="7" dur="1000"/>
                                        <p:tgtEl>
                                          <p:spTgt spid="5">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5">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5">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5">
                                            <p:txEl>
                                              <p:pRg st="2" end="2"/>
                                            </p:txEl>
                                          </p:spTgt>
                                        </p:tgtEl>
                                      </p:cBhvr>
                                    </p:animEffect>
                                    <p:anim calcmode="lin" valueType="num">
                                      <p:cBhvr>
                                        <p:cTn id="12" dur="1000"/>
                                        <p:tgtEl>
                                          <p:spTgt spid="5">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5">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5">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6201" y="1676400"/>
            <a:ext cx="9067799" cy="5181600"/>
          </a:xfrm>
        </p:spPr>
        <p:txBody>
          <a:bodyPr/>
          <a:lstStyle/>
          <a:p>
            <a:pPr marL="0" indent="1588">
              <a:spcBef>
                <a:spcPct val="50000"/>
              </a:spcBef>
            </a:pPr>
            <a:r>
              <a:rPr lang="en-US" altLang="en-US" sz="2800" dirty="0"/>
              <a:t>Notes (6:17)</a:t>
            </a:r>
          </a:p>
          <a:p>
            <a:pPr marL="0" indent="1588">
              <a:spcBef>
                <a:spcPct val="50000"/>
              </a:spcBef>
            </a:pPr>
            <a:r>
              <a:rPr lang="en-US" altLang="en-US" sz="2800" dirty="0">
                <a:hlinkClick r:id="rId3"/>
              </a:rPr>
              <a:t>https://screencast-o-matic.com/watch/cFQiDvqpRM</a:t>
            </a:r>
            <a:r>
              <a:rPr lang="en-US" altLang="en-US" sz="2800" dirty="0"/>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6" name="Title 1"/>
          <p:cNvSpPr txBox="1">
            <a:spLocks/>
          </p:cNvSpPr>
          <p:nvPr/>
        </p:nvSpPr>
        <p:spPr bwMode="auto">
          <a:xfrm>
            <a:off x="18753" y="0"/>
            <a:ext cx="9143994" cy="1524000"/>
          </a:xfrm>
          <a:prstGeom prst="rect">
            <a:avLst/>
          </a:prstGeom>
          <a:solidFill>
            <a:schemeClr val="tx1"/>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4000" dirty="0">
                <a:solidFill>
                  <a:srgbClr val="FFFF00"/>
                </a:solidFill>
              </a:rPr>
              <a:t>Liquid Equilibrium &amp; Vapor Pressure</a:t>
            </a:r>
            <a:endParaRPr lang="en-US" sz="2800" dirty="0">
              <a:solidFill>
                <a:srgbClr val="FFFF00"/>
              </a:solidFill>
            </a:endParaRPr>
          </a:p>
        </p:txBody>
      </p:sp>
    </p:spTree>
    <p:extLst>
      <p:ext uri="{BB962C8B-B14F-4D97-AF65-F5344CB8AC3E}">
        <p14:creationId xmlns:p14="http://schemas.microsoft.com/office/powerpoint/2010/main" val="30567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408560" y="841445"/>
            <a:ext cx="8278238" cy="326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68375">
              <a:defRPr sz="2400">
                <a:solidFill>
                  <a:schemeClr val="tx1"/>
                </a:solidFill>
                <a:latin typeface="Arial" panose="020B0604020202020204" pitchFamily="34" charset="0"/>
                <a:ea typeface="ＭＳ Ｐゴシック" panose="020B0600070205080204" pitchFamily="34" charset="-128"/>
              </a:defRPr>
            </a:lvl2pPr>
            <a:lvl3pPr marL="1082675">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1" algn="ctr"/>
            <a:r>
              <a:rPr lang="en-US" sz="2800" dirty="0">
                <a:solidFill>
                  <a:srgbClr val="00B0F0"/>
                </a:solidFill>
              </a:rPr>
              <a:t>&lt; Temperature &lt; kinetic energy &lt; particle motion</a:t>
            </a:r>
          </a:p>
          <a:p>
            <a:pPr marL="457200" indent="-342900">
              <a:spcBef>
                <a:spcPts val="1200"/>
              </a:spcBef>
            </a:pPr>
            <a:r>
              <a:rPr lang="en-US" dirty="0"/>
              <a:t>a. 	Definite shape</a:t>
            </a:r>
          </a:p>
          <a:p>
            <a:pPr marL="457200" indent="-342900"/>
            <a:r>
              <a:rPr lang="en-US" dirty="0">
                <a:solidFill>
                  <a:srgbClr val="FF0000"/>
                </a:solidFill>
              </a:rPr>
              <a:t>b. 	Definite volume</a:t>
            </a:r>
          </a:p>
          <a:p>
            <a:pPr marL="457200" indent="-342900"/>
            <a:r>
              <a:rPr lang="en-US" dirty="0"/>
              <a:t>c. 	Tightly packed molecules</a:t>
            </a:r>
          </a:p>
          <a:p>
            <a:pPr marL="457200" indent="-342900"/>
            <a:r>
              <a:rPr lang="en-US" dirty="0">
                <a:solidFill>
                  <a:srgbClr val="FF0000"/>
                </a:solidFill>
              </a:rPr>
              <a:t>d. 	Greater density than liquids or gases</a:t>
            </a:r>
          </a:p>
          <a:p>
            <a:pPr marL="457200" indent="-342900"/>
            <a:r>
              <a:rPr lang="en-US" dirty="0"/>
              <a:t>e. 	Usually least compressible of phases</a:t>
            </a:r>
          </a:p>
          <a:p>
            <a:pPr marL="457200" indent="-342900"/>
            <a:r>
              <a:rPr lang="en-US" dirty="0">
                <a:solidFill>
                  <a:srgbClr val="FF0000"/>
                </a:solidFill>
              </a:rPr>
              <a:t>f. 	Molecules move slowest of all the phases</a:t>
            </a:r>
          </a:p>
          <a:p>
            <a:pPr marL="457200" indent="-342900"/>
            <a:r>
              <a:rPr lang="en-US" dirty="0"/>
              <a:t>g. Particles </a:t>
            </a:r>
            <a:r>
              <a:rPr lang="en-US" altLang="en-US" dirty="0"/>
              <a:t>vibrate about fixed points, and do NOT flow </a:t>
            </a:r>
          </a:p>
        </p:txBody>
      </p:sp>
      <p:sp>
        <p:nvSpPr>
          <p:cNvPr id="2" name="Footer Placeholder 1"/>
          <p:cNvSpPr>
            <a:spLocks noGrp="1"/>
          </p:cNvSpPr>
          <p:nvPr>
            <p:ph type="ftr" sz="quarter" idx="10"/>
          </p:nvPr>
        </p:nvSpPr>
        <p:spPr>
          <a:xfrm>
            <a:off x="4876801" y="6553200"/>
            <a:ext cx="4267199" cy="304800"/>
          </a:xfrm>
        </p:spPr>
        <p:txBody>
          <a:bodyPr/>
          <a:lstStyle/>
          <a:p>
            <a:r>
              <a:rPr lang="en-US" altLang="en-US" dirty="0"/>
              <a:t>Chapter 13 States of Matter</a:t>
            </a:r>
          </a:p>
        </p:txBody>
      </p:sp>
      <p:sp>
        <p:nvSpPr>
          <p:cNvPr id="5" name="Rectangle 2"/>
          <p:cNvSpPr txBox="1">
            <a:spLocks noChangeArrowheads="1"/>
          </p:cNvSpPr>
          <p:nvPr/>
        </p:nvSpPr>
        <p:spPr bwMode="auto">
          <a:xfrm>
            <a:off x="2438401" y="0"/>
            <a:ext cx="4267199" cy="7620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3200" dirty="0">
                <a:solidFill>
                  <a:srgbClr val="002060"/>
                </a:solidFill>
              </a:rPr>
              <a:t>Properties of Solids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214181"/>
            <a:ext cx="5384221" cy="256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74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Effect transition="in" filter="wipe(left)">
                                      <p:cBhvr>
                                        <p:cTn id="7" dur="500"/>
                                        <p:tgtEl>
                                          <p:spTgt spid="53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3">
                                            <p:txEl>
                                              <p:pRg st="1" end="1"/>
                                            </p:txEl>
                                          </p:spTgt>
                                        </p:tgtEl>
                                        <p:attrNameLst>
                                          <p:attrName>style.visibility</p:attrName>
                                        </p:attrNameLst>
                                      </p:cBhvr>
                                      <p:to>
                                        <p:strVal val="visible"/>
                                      </p:to>
                                    </p:set>
                                    <p:animEffect transition="in" filter="wipe(left)">
                                      <p:cBhvr>
                                        <p:cTn id="12" dur="500"/>
                                        <p:tgtEl>
                                          <p:spTgt spid="53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3">
                                            <p:txEl>
                                              <p:pRg st="2" end="2"/>
                                            </p:txEl>
                                          </p:spTgt>
                                        </p:tgtEl>
                                        <p:attrNameLst>
                                          <p:attrName>style.visibility</p:attrName>
                                        </p:attrNameLst>
                                      </p:cBhvr>
                                      <p:to>
                                        <p:strVal val="visible"/>
                                      </p:to>
                                    </p:set>
                                    <p:animEffect transition="in" filter="wipe(left)">
                                      <p:cBhvr>
                                        <p:cTn id="17" dur="500"/>
                                        <p:tgtEl>
                                          <p:spTgt spid="53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253">
                                            <p:txEl>
                                              <p:pRg st="3" end="3"/>
                                            </p:txEl>
                                          </p:spTgt>
                                        </p:tgtEl>
                                        <p:attrNameLst>
                                          <p:attrName>style.visibility</p:attrName>
                                        </p:attrNameLst>
                                      </p:cBhvr>
                                      <p:to>
                                        <p:strVal val="visible"/>
                                      </p:to>
                                    </p:set>
                                    <p:animEffect transition="in" filter="wipe(left)">
                                      <p:cBhvr>
                                        <p:cTn id="22" dur="500"/>
                                        <p:tgtEl>
                                          <p:spTgt spid="53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253">
                                            <p:txEl>
                                              <p:pRg st="4" end="4"/>
                                            </p:txEl>
                                          </p:spTgt>
                                        </p:tgtEl>
                                        <p:attrNameLst>
                                          <p:attrName>style.visibility</p:attrName>
                                        </p:attrNameLst>
                                      </p:cBhvr>
                                      <p:to>
                                        <p:strVal val="visible"/>
                                      </p:to>
                                    </p:set>
                                    <p:animEffect transition="in" filter="wipe(left)">
                                      <p:cBhvr>
                                        <p:cTn id="27" dur="500"/>
                                        <p:tgtEl>
                                          <p:spTgt spid="53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253">
                                            <p:txEl>
                                              <p:pRg st="5" end="5"/>
                                            </p:txEl>
                                          </p:spTgt>
                                        </p:tgtEl>
                                        <p:attrNameLst>
                                          <p:attrName>style.visibility</p:attrName>
                                        </p:attrNameLst>
                                      </p:cBhvr>
                                      <p:to>
                                        <p:strVal val="visible"/>
                                      </p:to>
                                    </p:set>
                                    <p:animEffect transition="in" filter="wipe(left)">
                                      <p:cBhvr>
                                        <p:cTn id="32" dur="500"/>
                                        <p:tgtEl>
                                          <p:spTgt spid="532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253">
                                            <p:txEl>
                                              <p:pRg st="6" end="6"/>
                                            </p:txEl>
                                          </p:spTgt>
                                        </p:tgtEl>
                                        <p:attrNameLst>
                                          <p:attrName>style.visibility</p:attrName>
                                        </p:attrNameLst>
                                      </p:cBhvr>
                                      <p:to>
                                        <p:strVal val="visible"/>
                                      </p:to>
                                    </p:set>
                                    <p:animEffect transition="in" filter="wipe(left)">
                                      <p:cBhvr>
                                        <p:cTn id="37" dur="500"/>
                                        <p:tgtEl>
                                          <p:spTgt spid="5325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253">
                                            <p:txEl>
                                              <p:pRg st="7" end="7"/>
                                            </p:txEl>
                                          </p:spTgt>
                                        </p:tgtEl>
                                        <p:attrNameLst>
                                          <p:attrName>style.visibility</p:attrName>
                                        </p:attrNameLst>
                                      </p:cBhvr>
                                      <p:to>
                                        <p:strVal val="visible"/>
                                      </p:to>
                                    </p:set>
                                    <p:animEffect transition="in" filter="wipe(left)">
                                      <p:cBhvr>
                                        <p:cTn id="42" dur="500"/>
                                        <p:tgtEl>
                                          <p:spTgt spid="5325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38400" y="0"/>
            <a:ext cx="4267199" cy="762000"/>
          </a:xfrm>
          <a:solidFill>
            <a:srgbClr val="FFFF00"/>
          </a:solidFill>
        </p:spPr>
        <p:txBody>
          <a:bodyPr/>
          <a:lstStyle/>
          <a:p>
            <a:pPr algn="ctr"/>
            <a:r>
              <a:rPr lang="en-US" altLang="en-US" dirty="0">
                <a:solidFill>
                  <a:schemeClr val="accent5">
                    <a:lumMod val="50000"/>
                  </a:schemeClr>
                </a:solidFill>
              </a:rPr>
              <a:t>Phase Changes for Solids</a:t>
            </a:r>
          </a:p>
        </p:txBody>
      </p:sp>
      <p:sp>
        <p:nvSpPr>
          <p:cNvPr id="56323" name="Text Box 3"/>
          <p:cNvSpPr txBox="1">
            <a:spLocks noChangeArrowheads="1"/>
          </p:cNvSpPr>
          <p:nvPr/>
        </p:nvSpPr>
        <p:spPr bwMode="auto">
          <a:xfrm>
            <a:off x="152400" y="1633831"/>
            <a:ext cx="8839199" cy="473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68375">
              <a:defRPr sz="2400">
                <a:solidFill>
                  <a:schemeClr val="tx1"/>
                </a:solidFill>
                <a:latin typeface="Arial" panose="020B0604020202020204" pitchFamily="34" charset="0"/>
                <a:ea typeface="ＭＳ Ｐゴシック" panose="020B0600070205080204" pitchFamily="34" charset="-128"/>
              </a:defRPr>
            </a:lvl2pPr>
            <a:lvl3pPr marL="1082675">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dirty="0">
                <a:solidFill>
                  <a:srgbClr val="00B0F0"/>
                </a:solidFill>
              </a:rPr>
              <a:t>melting point</a:t>
            </a:r>
            <a:r>
              <a:rPr lang="en-US" altLang="en-US" sz="3200" dirty="0">
                <a:solidFill>
                  <a:srgbClr val="00B0F0"/>
                </a:solidFill>
              </a:rPr>
              <a:t> </a:t>
            </a:r>
            <a:r>
              <a:rPr lang="en-US" altLang="en-US" dirty="0"/>
              <a:t>(</a:t>
            </a:r>
            <a:r>
              <a:rPr lang="en-US" altLang="en-US" dirty="0" err="1"/>
              <a:t>mp</a:t>
            </a:r>
            <a:r>
              <a:rPr lang="en-US" altLang="en-US" dirty="0"/>
              <a:t>) </a:t>
            </a:r>
          </a:p>
          <a:p>
            <a:pPr>
              <a:spcBef>
                <a:spcPts val="600"/>
              </a:spcBef>
            </a:pPr>
            <a:r>
              <a:rPr lang="en-US" altLang="en-US" dirty="0"/>
              <a:t>The temperature at which a solid changes into a liquid. </a:t>
            </a:r>
          </a:p>
          <a:p>
            <a:pPr>
              <a:spcBef>
                <a:spcPts val="600"/>
              </a:spcBef>
            </a:pPr>
            <a:r>
              <a:rPr lang="en-US" altLang="en-US" dirty="0">
                <a:solidFill>
                  <a:srgbClr val="00B050"/>
                </a:solidFill>
              </a:rPr>
              <a:t>The disruptive vibrations of the particles are strong enough to overcome the attractions that hold them in fixed positions.</a:t>
            </a:r>
          </a:p>
          <a:p>
            <a:pPr algn="ctr">
              <a:spcBef>
                <a:spcPts val="600"/>
              </a:spcBef>
            </a:pPr>
            <a:r>
              <a:rPr lang="en-US" dirty="0"/>
              <a:t>Melting:  kinetic energy &gt; intermolecular forces </a:t>
            </a:r>
          </a:p>
          <a:p>
            <a:pPr>
              <a:spcBef>
                <a:spcPct val="50000"/>
              </a:spcBef>
            </a:pPr>
            <a:r>
              <a:rPr lang="en-US" altLang="en-US" sz="3200" b="1" dirty="0">
                <a:solidFill>
                  <a:srgbClr val="FF0000"/>
                </a:solidFill>
              </a:rPr>
              <a:t>freezing point</a:t>
            </a:r>
            <a:r>
              <a:rPr lang="en-US" altLang="en-US" sz="3200" dirty="0">
                <a:solidFill>
                  <a:srgbClr val="FF0000"/>
                </a:solidFill>
              </a:rPr>
              <a:t> </a:t>
            </a:r>
            <a:r>
              <a:rPr lang="en-US" altLang="en-US" dirty="0"/>
              <a:t>(</a:t>
            </a:r>
            <a:r>
              <a:rPr lang="en-US" altLang="en-US" dirty="0" err="1"/>
              <a:t>fp</a:t>
            </a:r>
            <a:r>
              <a:rPr lang="en-US" altLang="en-US" dirty="0"/>
              <a:t>) </a:t>
            </a:r>
          </a:p>
          <a:p>
            <a:pPr>
              <a:spcBef>
                <a:spcPts val="600"/>
              </a:spcBef>
            </a:pPr>
            <a:r>
              <a:rPr lang="en-US" altLang="en-US" dirty="0">
                <a:solidFill>
                  <a:srgbClr val="7030A0"/>
                </a:solidFill>
              </a:rPr>
              <a:t>The temperature at which a liquid changes into a solid. </a:t>
            </a:r>
          </a:p>
          <a:p>
            <a:pPr>
              <a:spcBef>
                <a:spcPts val="600"/>
              </a:spcBef>
            </a:pPr>
            <a:r>
              <a:rPr lang="en-US" dirty="0"/>
              <a:t>Freezing:  kinetic energy &lt; intermolecular forces </a:t>
            </a:r>
          </a:p>
          <a:p>
            <a:pPr algn="ctr">
              <a:spcBef>
                <a:spcPts val="600"/>
              </a:spcBef>
            </a:pPr>
            <a:r>
              <a:rPr lang="en-US" altLang="en-US" sz="4800" dirty="0" err="1">
                <a:solidFill>
                  <a:srgbClr val="002060"/>
                </a:solidFill>
              </a:rPr>
              <a:t>T</a:t>
            </a:r>
            <a:r>
              <a:rPr lang="en-US" altLang="en-US" sz="4800" baseline="-25000" dirty="0" err="1">
                <a:solidFill>
                  <a:srgbClr val="00B0F0"/>
                </a:solidFill>
              </a:rPr>
              <a:t>mp</a:t>
            </a:r>
            <a:r>
              <a:rPr lang="en-US" altLang="en-US" sz="4800" dirty="0">
                <a:solidFill>
                  <a:srgbClr val="FF0000"/>
                </a:solidFill>
              </a:rPr>
              <a:t>  </a:t>
            </a:r>
            <a:r>
              <a:rPr lang="en-US" altLang="en-US" sz="4800" dirty="0">
                <a:solidFill>
                  <a:srgbClr val="002060"/>
                </a:solidFill>
              </a:rPr>
              <a:t>= </a:t>
            </a:r>
            <a:r>
              <a:rPr lang="en-US" altLang="en-US" sz="4800" dirty="0" err="1">
                <a:solidFill>
                  <a:srgbClr val="002060"/>
                </a:solidFill>
              </a:rPr>
              <a:t>T</a:t>
            </a:r>
            <a:r>
              <a:rPr lang="en-US" altLang="en-US" sz="4800" baseline="-25000" dirty="0" err="1">
                <a:solidFill>
                  <a:srgbClr val="FF0000"/>
                </a:solidFill>
              </a:rPr>
              <a:t>fp</a:t>
            </a:r>
            <a:endParaRPr lang="en-US" altLang="en-US" sz="4800" dirty="0">
              <a:solidFill>
                <a:srgbClr val="FF0000"/>
              </a:solidFill>
            </a:endParaRPr>
          </a:p>
        </p:txBody>
      </p:sp>
      <p:grpSp>
        <p:nvGrpSpPr>
          <p:cNvPr id="56325" name="Group 5"/>
          <p:cNvGrpSpPr>
            <a:grpSpLocks/>
          </p:cNvGrpSpPr>
          <p:nvPr/>
        </p:nvGrpSpPr>
        <p:grpSpPr bwMode="auto">
          <a:xfrm>
            <a:off x="1371607" y="762000"/>
            <a:ext cx="6858000" cy="979488"/>
            <a:chOff x="480" y="3312"/>
            <a:chExt cx="4320" cy="617"/>
          </a:xfrm>
        </p:grpSpPr>
        <p:sp>
          <p:nvSpPr>
            <p:cNvPr id="56326" name="Text Box 6"/>
            <p:cNvSpPr txBox="1">
              <a:spLocks noChangeArrowheads="1"/>
            </p:cNvSpPr>
            <p:nvPr/>
          </p:nvSpPr>
          <p:spPr bwMode="auto">
            <a:xfrm>
              <a:off x="480" y="3456"/>
              <a:ext cx="43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Solid                                    Liquid</a:t>
              </a:r>
            </a:p>
          </p:txBody>
        </p:sp>
        <p:sp>
          <p:nvSpPr>
            <p:cNvPr id="56327" name="Line 7"/>
            <p:cNvSpPr>
              <a:spLocks noChangeShapeType="1"/>
            </p:cNvSpPr>
            <p:nvPr/>
          </p:nvSpPr>
          <p:spPr bwMode="auto">
            <a:xfrm>
              <a:off x="1584" y="3600"/>
              <a:ext cx="2064"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Line 8"/>
            <p:cNvSpPr>
              <a:spLocks noChangeShapeType="1"/>
            </p:cNvSpPr>
            <p:nvPr/>
          </p:nvSpPr>
          <p:spPr bwMode="auto">
            <a:xfrm>
              <a:off x="1584" y="3648"/>
              <a:ext cx="2064"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Line 9"/>
            <p:cNvSpPr>
              <a:spLocks noChangeShapeType="1"/>
            </p:cNvSpPr>
            <p:nvPr/>
          </p:nvSpPr>
          <p:spPr bwMode="auto">
            <a:xfrm flipH="1" flipV="1">
              <a:off x="3552" y="3504"/>
              <a:ext cx="96" cy="9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Line 10"/>
            <p:cNvSpPr>
              <a:spLocks noChangeShapeType="1"/>
            </p:cNvSpPr>
            <p:nvPr/>
          </p:nvSpPr>
          <p:spPr bwMode="auto">
            <a:xfrm flipH="1" flipV="1">
              <a:off x="1584" y="3648"/>
              <a:ext cx="96" cy="9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31" name="Group 11"/>
            <p:cNvGrpSpPr>
              <a:grpSpLocks/>
            </p:cNvGrpSpPr>
            <p:nvPr/>
          </p:nvGrpSpPr>
          <p:grpSpPr bwMode="auto">
            <a:xfrm>
              <a:off x="2016" y="3312"/>
              <a:ext cx="1008" cy="281"/>
              <a:chOff x="1968" y="3312"/>
              <a:chExt cx="1008" cy="281"/>
            </a:xfrm>
          </p:grpSpPr>
          <p:sp>
            <p:nvSpPr>
              <p:cNvPr id="56332" name="Text Box 12"/>
              <p:cNvSpPr txBox="1">
                <a:spLocks noChangeArrowheads="1"/>
              </p:cNvSpPr>
              <p:nvPr/>
            </p:nvSpPr>
            <p:spPr bwMode="auto">
              <a:xfrm>
                <a:off x="1968" y="3312"/>
                <a:ext cx="76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658B92"/>
                    </a:solidFill>
                  </a:rPr>
                  <a:t>melting</a:t>
                </a:r>
              </a:p>
            </p:txBody>
          </p:sp>
          <p:sp>
            <p:nvSpPr>
              <p:cNvPr id="56333" name="Line 13"/>
              <p:cNvSpPr>
                <a:spLocks noChangeShapeType="1"/>
              </p:cNvSpPr>
              <p:nvPr/>
            </p:nvSpPr>
            <p:spPr bwMode="auto">
              <a:xfrm>
                <a:off x="2688" y="3456"/>
                <a:ext cx="288" cy="0"/>
              </a:xfrm>
              <a:prstGeom prst="line">
                <a:avLst/>
              </a:prstGeom>
              <a:noFill/>
              <a:ln w="19050">
                <a:solidFill>
                  <a:srgbClr val="658B9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34" name="Group 14"/>
            <p:cNvGrpSpPr>
              <a:grpSpLocks/>
            </p:cNvGrpSpPr>
            <p:nvPr/>
          </p:nvGrpSpPr>
          <p:grpSpPr bwMode="auto">
            <a:xfrm>
              <a:off x="2016" y="3648"/>
              <a:ext cx="1584" cy="281"/>
              <a:chOff x="1680" y="2784"/>
              <a:chExt cx="1584" cy="281"/>
            </a:xfrm>
          </p:grpSpPr>
          <p:sp>
            <p:nvSpPr>
              <p:cNvPr id="56335" name="Text Box 15"/>
              <p:cNvSpPr txBox="1">
                <a:spLocks noChangeArrowheads="1"/>
              </p:cNvSpPr>
              <p:nvPr/>
            </p:nvSpPr>
            <p:spPr bwMode="auto">
              <a:xfrm>
                <a:off x="1968" y="2784"/>
                <a:ext cx="129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a:solidFill>
                      <a:srgbClr val="658B92"/>
                    </a:solidFill>
                  </a:rPr>
                  <a:t>freezing</a:t>
                </a:r>
              </a:p>
            </p:txBody>
          </p:sp>
          <p:sp>
            <p:nvSpPr>
              <p:cNvPr id="56336" name="Line 16"/>
              <p:cNvSpPr>
                <a:spLocks noChangeShapeType="1"/>
              </p:cNvSpPr>
              <p:nvPr/>
            </p:nvSpPr>
            <p:spPr bwMode="auto">
              <a:xfrm flipH="1">
                <a:off x="1680" y="2928"/>
                <a:ext cx="288" cy="0"/>
              </a:xfrm>
              <a:prstGeom prst="line">
                <a:avLst/>
              </a:prstGeom>
              <a:noFill/>
              <a:ln w="19050">
                <a:solidFill>
                  <a:srgbClr val="658B9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 name="Footer Placeholder 1"/>
          <p:cNvSpPr>
            <a:spLocks noGrp="1"/>
          </p:cNvSpPr>
          <p:nvPr>
            <p:ph type="ftr" sz="quarter" idx="10"/>
          </p:nvPr>
        </p:nvSpPr>
        <p:spPr/>
        <p:txBody>
          <a:bodyPr/>
          <a:lstStyle/>
          <a:p>
            <a:r>
              <a:rPr lang="en-US" altLang="en-US"/>
              <a:t>Chapter 13 States of Matter</a:t>
            </a:r>
          </a:p>
        </p:txBody>
      </p:sp>
      <p:sp>
        <p:nvSpPr>
          <p:cNvPr id="3" name="Rectangle 2"/>
          <p:cNvSpPr/>
          <p:nvPr/>
        </p:nvSpPr>
        <p:spPr>
          <a:xfrm>
            <a:off x="304800" y="494760"/>
            <a:ext cx="1858201" cy="507831"/>
          </a:xfrm>
          <a:prstGeom prst="rect">
            <a:avLst/>
          </a:prstGeom>
        </p:spPr>
        <p:txBody>
          <a:bodyPr wrap="none">
            <a:spAutoFit/>
          </a:bodyPr>
          <a:lstStyle/>
          <a:p>
            <a:r>
              <a:rPr lang="en-US" altLang="en-US" i="1" dirty="0">
                <a:solidFill>
                  <a:srgbClr val="FF0000"/>
                </a:solidFill>
                <a:latin typeface="Times New Roman" panose="02020603050405020304" pitchFamily="18" charset="0"/>
                <a:cs typeface="Times New Roman" panose="02020603050405020304" pitchFamily="18" charset="0"/>
              </a:rPr>
              <a:t>equilibrium</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4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Effect transition="in" filter="fade">
                                      <p:cBhvr>
                                        <p:cTn id="17" dur="500"/>
                                        <p:tgtEl>
                                          <p:spTgt spid="563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3">
                                            <p:txEl>
                                              <p:pRg st="1" end="1"/>
                                            </p:txEl>
                                          </p:spTgt>
                                        </p:tgtEl>
                                        <p:attrNameLst>
                                          <p:attrName>style.visibility</p:attrName>
                                        </p:attrNameLst>
                                      </p:cBhvr>
                                      <p:to>
                                        <p:strVal val="visible"/>
                                      </p:to>
                                    </p:set>
                                    <p:animEffect transition="in" filter="fade">
                                      <p:cBhvr>
                                        <p:cTn id="22" dur="500"/>
                                        <p:tgtEl>
                                          <p:spTgt spid="563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Effect transition="in" filter="fade">
                                      <p:cBhvr>
                                        <p:cTn id="27" dur="500"/>
                                        <p:tgtEl>
                                          <p:spTgt spid="563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323">
                                            <p:txEl>
                                              <p:pRg st="3" end="3"/>
                                            </p:txEl>
                                          </p:spTgt>
                                        </p:tgtEl>
                                        <p:attrNameLst>
                                          <p:attrName>style.visibility</p:attrName>
                                        </p:attrNameLst>
                                      </p:cBhvr>
                                      <p:to>
                                        <p:strVal val="visible"/>
                                      </p:to>
                                    </p:set>
                                    <p:animEffect transition="in" filter="fade">
                                      <p:cBhvr>
                                        <p:cTn id="32" dur="500"/>
                                        <p:tgtEl>
                                          <p:spTgt spid="563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323">
                                            <p:txEl>
                                              <p:pRg st="4" end="4"/>
                                            </p:txEl>
                                          </p:spTgt>
                                        </p:tgtEl>
                                        <p:attrNameLst>
                                          <p:attrName>style.visibility</p:attrName>
                                        </p:attrNameLst>
                                      </p:cBhvr>
                                      <p:to>
                                        <p:strVal val="visible"/>
                                      </p:to>
                                    </p:set>
                                    <p:animEffect transition="in" filter="fade">
                                      <p:cBhvr>
                                        <p:cTn id="37" dur="500"/>
                                        <p:tgtEl>
                                          <p:spTgt spid="563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Effect transition="in" filter="fade">
                                      <p:cBhvr>
                                        <p:cTn id="42" dur="500"/>
                                        <p:tgtEl>
                                          <p:spTgt spid="5632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323">
                                            <p:txEl>
                                              <p:pRg st="6" end="6"/>
                                            </p:txEl>
                                          </p:spTgt>
                                        </p:tgtEl>
                                        <p:attrNameLst>
                                          <p:attrName>style.visibility</p:attrName>
                                        </p:attrNameLst>
                                      </p:cBhvr>
                                      <p:to>
                                        <p:strVal val="visible"/>
                                      </p:to>
                                    </p:set>
                                    <p:animEffect transition="in" filter="fade">
                                      <p:cBhvr>
                                        <p:cTn id="47" dur="500"/>
                                        <p:tgtEl>
                                          <p:spTgt spid="5632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6323">
                                            <p:txEl>
                                              <p:pRg st="7" end="7"/>
                                            </p:txEl>
                                          </p:spTgt>
                                        </p:tgtEl>
                                        <p:attrNameLst>
                                          <p:attrName>style.visibility</p:attrName>
                                        </p:attrNameLst>
                                      </p:cBhvr>
                                      <p:to>
                                        <p:strVal val="visible"/>
                                      </p:to>
                                    </p:set>
                                    <p:animEffect transition="in" filter="fade">
                                      <p:cBhvr>
                                        <p:cTn id="52"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52400" y="762000"/>
            <a:ext cx="8991600" cy="2133600"/>
          </a:xfrm>
        </p:spPr>
        <p:txBody>
          <a:bodyPr/>
          <a:lstStyle/>
          <a:p>
            <a:pPr marL="0" indent="0"/>
            <a:r>
              <a:rPr lang="en-US" altLang="en-US" sz="3600" b="0" dirty="0">
                <a:solidFill>
                  <a:srgbClr val="FF0000"/>
                </a:solidFill>
              </a:rPr>
              <a:t>Sublimation</a:t>
            </a:r>
            <a:r>
              <a:rPr lang="en-US" altLang="en-US" sz="2300" b="0" dirty="0">
                <a:solidFill>
                  <a:srgbClr val="FF0000"/>
                </a:solidFill>
              </a:rPr>
              <a:t> </a:t>
            </a:r>
          </a:p>
          <a:p>
            <a:pPr marL="0" indent="0"/>
            <a:r>
              <a:rPr lang="en-US" altLang="en-US" sz="2300" b="0" dirty="0"/>
              <a:t>The change of a substance from a solid to a vapor without passing through the liquid state is called </a:t>
            </a:r>
            <a:r>
              <a:rPr lang="en-US" altLang="en-US" sz="2300" dirty="0">
                <a:solidFill>
                  <a:schemeClr val="accent5">
                    <a:lumMod val="50000"/>
                  </a:schemeClr>
                </a:solidFill>
              </a:rPr>
              <a:t>sublimation</a:t>
            </a:r>
            <a:r>
              <a:rPr lang="en-US" altLang="en-US" sz="2300" b="0" dirty="0"/>
              <a:t>. </a:t>
            </a:r>
            <a:r>
              <a:rPr lang="en-US" altLang="en-US" sz="2300" b="0" dirty="0">
                <a:solidFill>
                  <a:srgbClr val="00B0F0"/>
                </a:solidFill>
              </a:rPr>
              <a:t>Sublimation occurs in solids with vapor pressures that exceed atmospheric pressure at or near room temperature.</a:t>
            </a:r>
          </a:p>
        </p:txBody>
      </p:sp>
      <p:pic>
        <p:nvPicPr>
          <p:cNvPr id="2" name="Picture 1"/>
          <p:cNvPicPr>
            <a:picLocks noChangeAspect="1"/>
          </p:cNvPicPr>
          <p:nvPr/>
        </p:nvPicPr>
        <p:blipFill>
          <a:blip r:embed="rId3"/>
          <a:stretch>
            <a:fillRect/>
          </a:stretch>
        </p:blipFill>
        <p:spPr>
          <a:xfrm>
            <a:off x="3344575" y="2514600"/>
            <a:ext cx="5391150" cy="1066800"/>
          </a:xfrm>
          <a:prstGeom prst="rect">
            <a:avLst/>
          </a:prstGeom>
        </p:spPr>
      </p:pic>
      <p:sp>
        <p:nvSpPr>
          <p:cNvPr id="3" name="Footer Placeholder 2"/>
          <p:cNvSpPr>
            <a:spLocks noGrp="1"/>
          </p:cNvSpPr>
          <p:nvPr>
            <p:ph type="ftr" sz="quarter" idx="10"/>
          </p:nvPr>
        </p:nvSpPr>
        <p:spPr/>
        <p:txBody>
          <a:bodyPr/>
          <a:lstStyle/>
          <a:p>
            <a:r>
              <a:rPr lang="en-US" altLang="en-US"/>
              <a:t>Chapter 13 States of Matter</a:t>
            </a:r>
          </a:p>
        </p:txBody>
      </p:sp>
      <p:sp>
        <p:nvSpPr>
          <p:cNvPr id="6" name="Rectangle 2"/>
          <p:cNvSpPr txBox="1">
            <a:spLocks noChangeArrowheads="1"/>
          </p:cNvSpPr>
          <p:nvPr/>
        </p:nvSpPr>
        <p:spPr bwMode="auto">
          <a:xfrm>
            <a:off x="2438401" y="19050"/>
            <a:ext cx="4267199" cy="762000"/>
          </a:xfrm>
          <a:prstGeom prst="rect">
            <a:avLst/>
          </a:prstGeom>
          <a:solidFill>
            <a:srgbClr val="FFFF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a:solidFill>
                  <a:schemeClr val="accent5">
                    <a:lumMod val="50000"/>
                  </a:schemeClr>
                </a:solidFill>
              </a:rPr>
              <a:t>Phase Changes for Solids</a:t>
            </a:r>
            <a:endParaRPr lang="en-US" altLang="en-US" dirty="0">
              <a:solidFill>
                <a:schemeClr val="accent5">
                  <a:lumMod val="50000"/>
                </a:schemeClr>
              </a:solidFill>
            </a:endParaRPr>
          </a:p>
        </p:txBody>
      </p:sp>
      <p:pic>
        <p:nvPicPr>
          <p:cNvPr id="8" name="Picture 6" descr="0132525763_R437e"/>
          <p:cNvPicPr>
            <a:picLocks noChangeAspect="1" noChangeArrowheads="1"/>
          </p:cNvPicPr>
          <p:nvPr/>
        </p:nvPicPr>
        <p:blipFill>
          <a:blip r:embed="rId4">
            <a:extLst>
              <a:ext uri="{28A0092B-C50C-407E-A947-70E740481C1C}">
                <a14:useLocalDpi xmlns:a14="http://schemas.microsoft.com/office/drawing/2010/main" val="0"/>
              </a:ext>
            </a:extLst>
          </a:blip>
          <a:srcRect r="10472"/>
          <a:stretch>
            <a:fillRect/>
          </a:stretch>
        </p:blipFill>
        <p:spPr bwMode="auto">
          <a:xfrm>
            <a:off x="6040150" y="4264025"/>
            <a:ext cx="3103850" cy="2584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5261" y="4747149"/>
            <a:ext cx="5715000" cy="954107"/>
          </a:xfrm>
          <a:prstGeom prst="rect">
            <a:avLst/>
          </a:prstGeom>
        </p:spPr>
        <p:txBody>
          <a:bodyPr wrap="square">
            <a:spAutoFit/>
          </a:bodyPr>
          <a:lstStyle/>
          <a:p>
            <a:r>
              <a:rPr lang="en-US" altLang="en-US" sz="2800" i="1" dirty="0">
                <a:solidFill>
                  <a:srgbClr val="00B050"/>
                </a:solidFill>
                <a:latin typeface="Times New Roman" panose="02020603050405020304" pitchFamily="18" charset="0"/>
                <a:cs typeface="Times New Roman" panose="02020603050405020304" pitchFamily="18" charset="0"/>
              </a:rPr>
              <a:t>Solid carbon dioxide (dry ice) is often used as a coolant for goods. </a:t>
            </a:r>
            <a:endParaRPr lang="en-US" i="1" dirty="0">
              <a:solidFill>
                <a:srgbClr val="00B05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5261" y="3698125"/>
            <a:ext cx="6053138" cy="907941"/>
          </a:xfrm>
          <a:prstGeom prst="rect">
            <a:avLst/>
          </a:prstGeom>
        </p:spPr>
        <p:txBody>
          <a:bodyPr wrap="square">
            <a:spAutoFit/>
          </a:bodyPr>
          <a:lstStyle/>
          <a:p>
            <a:pPr>
              <a:spcBef>
                <a:spcPts val="600"/>
              </a:spcBef>
            </a:pPr>
            <a:r>
              <a:rPr lang="en-US" sz="2400" dirty="0">
                <a:solidFill>
                  <a:srgbClr val="FF0000"/>
                </a:solidFill>
              </a:rPr>
              <a:t>Sublimation</a:t>
            </a:r>
            <a:r>
              <a:rPr lang="en-US" sz="2400" dirty="0"/>
              <a:t>:  KE &gt; intermolecular forces</a:t>
            </a:r>
          </a:p>
          <a:p>
            <a:pPr>
              <a:spcBef>
                <a:spcPts val="600"/>
              </a:spcBef>
            </a:pPr>
            <a:r>
              <a:rPr lang="en-US" sz="2400" dirty="0">
                <a:solidFill>
                  <a:srgbClr val="7030A0"/>
                </a:solidFill>
              </a:rPr>
              <a:t>Deposition</a:t>
            </a:r>
            <a:r>
              <a:rPr lang="en-US" sz="2400" dirty="0"/>
              <a:t>:  KE &lt; intermolecular forces  </a:t>
            </a:r>
          </a:p>
        </p:txBody>
      </p:sp>
      <p:sp>
        <p:nvSpPr>
          <p:cNvPr id="7" name="Rectangle 6">
            <a:extLst>
              <a:ext uri="{FF2B5EF4-FFF2-40B4-BE49-F238E27FC236}">
                <a16:creationId xmlns:a16="http://schemas.microsoft.com/office/drawing/2014/main" id="{FE586A43-C6D4-4CFF-BF5F-18820D1789F4}"/>
              </a:ext>
            </a:extLst>
          </p:cNvPr>
          <p:cNvSpPr/>
          <p:nvPr/>
        </p:nvSpPr>
        <p:spPr>
          <a:xfrm>
            <a:off x="195261" y="5842339"/>
            <a:ext cx="5715000" cy="830997"/>
          </a:xfrm>
          <a:prstGeom prst="rect">
            <a:avLst/>
          </a:prstGeom>
        </p:spPr>
        <p:txBody>
          <a:bodyPr wrap="square">
            <a:spAutoFit/>
          </a:bodyPr>
          <a:lstStyle/>
          <a:p>
            <a:r>
              <a:rPr lang="en-US" sz="2400" dirty="0">
                <a:hlinkClick r:id="rId5"/>
              </a:rPr>
              <a:t>https://screencast-o-matic.com/watch/cFQ6XCqEx2</a:t>
            </a:r>
            <a:r>
              <a:rPr lang="en-US" sz="2400" dirty="0"/>
              <a:t> (1:59)</a:t>
            </a:r>
          </a:p>
        </p:txBody>
      </p:sp>
    </p:spTree>
    <p:extLst>
      <p:ext uri="{BB962C8B-B14F-4D97-AF65-F5344CB8AC3E}">
        <p14:creationId xmlns:p14="http://schemas.microsoft.com/office/powerpoint/2010/main" val="240654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8108" y="795346"/>
            <a:ext cx="9105892" cy="2024054"/>
          </a:xfrm>
        </p:spPr>
        <p:txBody>
          <a:bodyPr/>
          <a:lstStyle/>
          <a:p>
            <a:pPr marL="342900" indent="-342900">
              <a:buFont typeface="Arial" panose="020B0604020202020204" pitchFamily="34" charset="0"/>
              <a:buChar char="•"/>
            </a:pPr>
            <a:r>
              <a:rPr lang="en-US" altLang="en-US" sz="2300" b="0" dirty="0">
                <a:solidFill>
                  <a:srgbClr val="00B0F0"/>
                </a:solidFill>
              </a:rPr>
              <a:t>Represent the relationships among the solid, liquid, and vapor states (or phases) of a substance in a sealed container</a:t>
            </a:r>
          </a:p>
          <a:p>
            <a:pPr marL="342900" indent="-342900">
              <a:buFont typeface="Arial" panose="020B0604020202020204" pitchFamily="34" charset="0"/>
              <a:buChar char="•"/>
            </a:pPr>
            <a:r>
              <a:rPr lang="en-US" altLang="en-US" sz="2300" b="0" dirty="0">
                <a:solidFill>
                  <a:schemeClr val="tx2"/>
                </a:solidFill>
              </a:rPr>
              <a:t>The conditions of </a:t>
            </a:r>
            <a:r>
              <a:rPr lang="en-US" altLang="en-US" sz="2300" b="0" dirty="0">
                <a:solidFill>
                  <a:srgbClr val="FF0000"/>
                </a:solidFill>
              </a:rPr>
              <a:t>pressure</a:t>
            </a:r>
            <a:r>
              <a:rPr lang="en-US" altLang="en-US" sz="2300" b="0" dirty="0">
                <a:solidFill>
                  <a:schemeClr val="tx2"/>
                </a:solidFill>
              </a:rPr>
              <a:t> and </a:t>
            </a:r>
            <a:r>
              <a:rPr lang="en-US" altLang="en-US" sz="2300" b="0" dirty="0">
                <a:solidFill>
                  <a:srgbClr val="7030A0"/>
                </a:solidFill>
              </a:rPr>
              <a:t>temperature</a:t>
            </a:r>
            <a:r>
              <a:rPr lang="en-US" altLang="en-US" sz="2300" b="0" dirty="0">
                <a:solidFill>
                  <a:schemeClr val="tx2"/>
                </a:solidFill>
              </a:rPr>
              <a:t> at which two phases exist in </a:t>
            </a:r>
            <a:r>
              <a:rPr lang="en-US" altLang="en-US" sz="2300" b="0" dirty="0">
                <a:solidFill>
                  <a:srgbClr val="00B0F0"/>
                </a:solidFill>
              </a:rPr>
              <a:t>equilibrium</a:t>
            </a:r>
            <a:r>
              <a:rPr lang="en-US" altLang="en-US" sz="2300" b="0" dirty="0">
                <a:solidFill>
                  <a:schemeClr val="tx2"/>
                </a:solidFill>
              </a:rPr>
              <a:t> are indicated on the phase diagram by a line separating the phases.</a:t>
            </a:r>
          </a:p>
        </p:txBody>
      </p:sp>
      <p:pic>
        <p:nvPicPr>
          <p:cNvPr id="32775" name="Picture 7"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4267208" y="2405062"/>
            <a:ext cx="4689475" cy="422433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a:xfrm>
            <a:off x="-4763" y="6553200"/>
            <a:ext cx="4267199" cy="304800"/>
          </a:xfrm>
        </p:spPr>
        <p:txBody>
          <a:bodyPr/>
          <a:lstStyle/>
          <a:p>
            <a:pPr algn="l"/>
            <a:r>
              <a:rPr lang="en-US" altLang="en-US"/>
              <a:t>Chapter 13 States of Matter</a:t>
            </a:r>
          </a:p>
        </p:txBody>
      </p:sp>
      <p:sp>
        <p:nvSpPr>
          <p:cNvPr id="5" name="Rectangle 2"/>
          <p:cNvSpPr txBox="1">
            <a:spLocks noChangeArrowheads="1"/>
          </p:cNvSpPr>
          <p:nvPr/>
        </p:nvSpPr>
        <p:spPr bwMode="auto">
          <a:xfrm>
            <a:off x="2438401" y="19050"/>
            <a:ext cx="4267199" cy="762000"/>
          </a:xfrm>
          <a:prstGeom prst="rect">
            <a:avLst/>
          </a:prstGeom>
          <a:solidFill>
            <a:schemeClr val="tx2"/>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FFFF00"/>
                </a:solidFill>
              </a:rPr>
              <a:t>Phase Diagrams</a:t>
            </a:r>
          </a:p>
        </p:txBody>
      </p:sp>
      <p:sp>
        <p:nvSpPr>
          <p:cNvPr id="3" name="Rectangle 2"/>
          <p:cNvSpPr/>
          <p:nvPr/>
        </p:nvSpPr>
        <p:spPr>
          <a:xfrm>
            <a:off x="152401" y="3124201"/>
            <a:ext cx="3962399" cy="2677656"/>
          </a:xfrm>
          <a:prstGeom prst="rect">
            <a:avLst/>
          </a:prstGeom>
        </p:spPr>
        <p:txBody>
          <a:bodyPr wrap="square">
            <a:spAutoFit/>
          </a:bodyPr>
          <a:lstStyle/>
          <a:p>
            <a:pPr marL="0" indent="0"/>
            <a:r>
              <a:rPr lang="en-US" altLang="en-US" sz="2800" dirty="0">
                <a:solidFill>
                  <a:srgbClr val="00B050"/>
                </a:solidFill>
              </a:rPr>
              <a:t>The phase diagram of </a:t>
            </a:r>
            <a:r>
              <a:rPr lang="en-US" altLang="en-US" sz="2800" dirty="0">
                <a:solidFill>
                  <a:srgbClr val="002060"/>
                </a:solidFill>
              </a:rPr>
              <a:t>water</a:t>
            </a:r>
            <a:r>
              <a:rPr lang="en-US" altLang="en-US" sz="2800" dirty="0">
                <a:solidFill>
                  <a:srgbClr val="00B050"/>
                </a:solidFill>
              </a:rPr>
              <a:t> shows the relationship among </a:t>
            </a:r>
            <a:r>
              <a:rPr lang="en-US" altLang="en-US" sz="2800" dirty="0">
                <a:solidFill>
                  <a:srgbClr val="FF0000"/>
                </a:solidFill>
              </a:rPr>
              <a:t>pressure</a:t>
            </a:r>
            <a:r>
              <a:rPr lang="en-US" altLang="en-US" sz="2800" dirty="0">
                <a:solidFill>
                  <a:srgbClr val="00B050"/>
                </a:solidFill>
              </a:rPr>
              <a:t>, </a:t>
            </a:r>
            <a:r>
              <a:rPr lang="en-US" altLang="en-US" sz="2800" dirty="0">
                <a:solidFill>
                  <a:srgbClr val="7030A0"/>
                </a:solidFill>
              </a:rPr>
              <a:t>temperature</a:t>
            </a:r>
            <a:r>
              <a:rPr lang="en-US" altLang="en-US" sz="2800" dirty="0">
                <a:solidFill>
                  <a:srgbClr val="00B050"/>
                </a:solidFill>
              </a:rPr>
              <a:t>, and the physical states of water (</a:t>
            </a:r>
            <a:r>
              <a:rPr lang="en-US" altLang="en-US" sz="2800" dirty="0">
                <a:solidFill>
                  <a:srgbClr val="002060"/>
                </a:solidFill>
              </a:rPr>
              <a:t>s, l, g</a:t>
            </a:r>
            <a:r>
              <a:rPr lang="en-US" altLang="en-US" sz="2800" dirty="0">
                <a:solidFill>
                  <a:srgbClr val="00B050"/>
                </a:solidFill>
              </a:rPr>
              <a:t>).</a:t>
            </a:r>
          </a:p>
        </p:txBody>
      </p:sp>
    </p:spTree>
    <p:extLst>
      <p:ext uri="{BB962C8B-B14F-4D97-AF65-F5344CB8AC3E}">
        <p14:creationId xmlns:p14="http://schemas.microsoft.com/office/powerpoint/2010/main" val="36404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52400" y="914400"/>
            <a:ext cx="8991599" cy="838200"/>
          </a:xfrm>
        </p:spPr>
        <p:txBody>
          <a:bodyPr/>
          <a:lstStyle/>
          <a:p>
            <a:pPr marL="0" indent="0">
              <a:spcBef>
                <a:spcPts val="0"/>
              </a:spcBef>
            </a:pPr>
            <a:r>
              <a:rPr lang="en-US" altLang="en-US" sz="2300" b="0" dirty="0"/>
              <a:t>Each slope line represent the equilibrium conditions for one of the phase changes. Label each phase change on the phase diagram:</a:t>
            </a:r>
          </a:p>
        </p:txBody>
      </p:sp>
      <p:pic>
        <p:nvPicPr>
          <p:cNvPr id="32775" name="Picture 7"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3197018" y="1775449"/>
            <a:ext cx="5642182" cy="50825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2438401" y="19050"/>
            <a:ext cx="4267199" cy="762000"/>
          </a:xfrm>
          <a:prstGeom prst="rect">
            <a:avLst/>
          </a:prstGeom>
          <a:solidFill>
            <a:schemeClr val="tx2"/>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FFFF00"/>
                </a:solidFill>
              </a:rPr>
              <a:t>Phase Diagrams</a:t>
            </a:r>
          </a:p>
        </p:txBody>
      </p:sp>
      <p:pic>
        <p:nvPicPr>
          <p:cNvPr id="11" name="Picture 10" descr="quick_check-01.eps"/>
          <p:cNvPicPr/>
          <p:nvPr/>
        </p:nvPicPr>
        <p:blipFill>
          <a:blip r:embed="rId4">
            <a:extLst>
              <a:ext uri="{28A0092B-C50C-407E-A947-70E740481C1C}">
                <a14:useLocalDpi xmlns:a14="http://schemas.microsoft.com/office/drawing/2010/main" val="0"/>
              </a:ext>
            </a:extLst>
          </a:blip>
          <a:stretch>
            <a:fillRect/>
          </a:stretch>
        </p:blipFill>
        <p:spPr>
          <a:xfrm>
            <a:off x="29845" y="19051"/>
            <a:ext cx="1113155" cy="762000"/>
          </a:xfrm>
          <a:prstGeom prst="rect">
            <a:avLst/>
          </a:prstGeom>
        </p:spPr>
      </p:pic>
    </p:spTree>
    <p:extLst>
      <p:ext uri="{BB962C8B-B14F-4D97-AF65-F5344CB8AC3E}">
        <p14:creationId xmlns:p14="http://schemas.microsoft.com/office/powerpoint/2010/main" val="31873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52400" y="914400"/>
            <a:ext cx="8991599" cy="838200"/>
          </a:xfrm>
        </p:spPr>
        <p:txBody>
          <a:bodyPr/>
          <a:lstStyle/>
          <a:p>
            <a:pPr marL="0" indent="0">
              <a:spcBef>
                <a:spcPts val="0"/>
              </a:spcBef>
            </a:pPr>
            <a:r>
              <a:rPr lang="en-US" altLang="en-US" sz="2300" b="0" dirty="0"/>
              <a:t>Each slope line represent the equilibrium conditions for one of the phase changes. Label each phase change on the phase diagram:</a:t>
            </a:r>
          </a:p>
        </p:txBody>
      </p:sp>
      <p:pic>
        <p:nvPicPr>
          <p:cNvPr id="32775" name="Picture 7"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3197018" y="1775449"/>
            <a:ext cx="5642182" cy="50825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2438401" y="19050"/>
            <a:ext cx="4267199" cy="762000"/>
          </a:xfrm>
          <a:prstGeom prst="rect">
            <a:avLst/>
          </a:prstGeom>
          <a:solidFill>
            <a:schemeClr val="tx2"/>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FFFF00"/>
                </a:solidFill>
              </a:rPr>
              <a:t>Phase Diagrams</a:t>
            </a:r>
          </a:p>
        </p:txBody>
      </p:sp>
      <p:sp>
        <p:nvSpPr>
          <p:cNvPr id="3" name="TextBox 2"/>
          <p:cNvSpPr txBox="1"/>
          <p:nvPr/>
        </p:nvSpPr>
        <p:spPr>
          <a:xfrm rot="20817804">
            <a:off x="3823235" y="2796560"/>
            <a:ext cx="1295400" cy="507831"/>
          </a:xfrm>
          <a:prstGeom prst="rect">
            <a:avLst/>
          </a:prstGeom>
          <a:solidFill>
            <a:srgbClr val="00B0F0"/>
          </a:solidFill>
        </p:spPr>
        <p:txBody>
          <a:bodyPr wrap="square" rtlCol="0">
            <a:spAutoFit/>
          </a:bodyPr>
          <a:lstStyle/>
          <a:p>
            <a:r>
              <a:rPr lang="en-US" dirty="0" err="1"/>
              <a:t>mp</a:t>
            </a:r>
            <a:r>
              <a:rPr lang="en-US" dirty="0"/>
              <a:t> - </a:t>
            </a:r>
            <a:r>
              <a:rPr lang="en-US" dirty="0" err="1"/>
              <a:t>fp</a:t>
            </a:r>
            <a:endParaRPr lang="en-US" dirty="0"/>
          </a:p>
        </p:txBody>
      </p:sp>
      <p:sp>
        <p:nvSpPr>
          <p:cNvPr id="9" name="TextBox 8"/>
          <p:cNvSpPr txBox="1"/>
          <p:nvPr/>
        </p:nvSpPr>
        <p:spPr>
          <a:xfrm rot="2491304">
            <a:off x="6318462" y="4468388"/>
            <a:ext cx="1295400" cy="507831"/>
          </a:xfrm>
          <a:prstGeom prst="rect">
            <a:avLst/>
          </a:prstGeom>
          <a:solidFill>
            <a:srgbClr val="00B050"/>
          </a:solidFill>
        </p:spPr>
        <p:txBody>
          <a:bodyPr wrap="square" rtlCol="0">
            <a:spAutoFit/>
          </a:bodyPr>
          <a:lstStyle/>
          <a:p>
            <a:r>
              <a:rPr lang="en-US" dirty="0" err="1"/>
              <a:t>bp</a:t>
            </a:r>
            <a:r>
              <a:rPr lang="en-US" dirty="0"/>
              <a:t> - </a:t>
            </a:r>
            <a:r>
              <a:rPr lang="en-US" dirty="0" err="1"/>
              <a:t>cp</a:t>
            </a:r>
            <a:endParaRPr lang="en-US" dirty="0"/>
          </a:p>
        </p:txBody>
      </p:sp>
      <p:sp>
        <p:nvSpPr>
          <p:cNvPr id="10" name="TextBox 9"/>
          <p:cNvSpPr txBox="1"/>
          <p:nvPr/>
        </p:nvSpPr>
        <p:spPr>
          <a:xfrm rot="4312798">
            <a:off x="3862536" y="5850834"/>
            <a:ext cx="1295400" cy="507831"/>
          </a:xfrm>
          <a:prstGeom prst="rect">
            <a:avLst/>
          </a:prstGeom>
          <a:solidFill>
            <a:srgbClr val="FF0000"/>
          </a:solidFill>
        </p:spPr>
        <p:txBody>
          <a:bodyPr wrap="square" rtlCol="0">
            <a:spAutoFit/>
          </a:bodyPr>
          <a:lstStyle/>
          <a:p>
            <a:r>
              <a:rPr lang="en-US" dirty="0" err="1"/>
              <a:t>sp</a:t>
            </a:r>
            <a:r>
              <a:rPr lang="en-US" dirty="0"/>
              <a:t> - </a:t>
            </a:r>
            <a:r>
              <a:rPr lang="en-US" dirty="0" err="1"/>
              <a:t>dp</a:t>
            </a:r>
            <a:endParaRPr lang="en-US" dirty="0"/>
          </a:p>
        </p:txBody>
      </p:sp>
      <p:sp>
        <p:nvSpPr>
          <p:cNvPr id="4" name="Rectangle 3"/>
          <p:cNvSpPr/>
          <p:nvPr/>
        </p:nvSpPr>
        <p:spPr>
          <a:xfrm>
            <a:off x="152400" y="2434277"/>
            <a:ext cx="3034805" cy="3416320"/>
          </a:xfrm>
          <a:prstGeom prst="rect">
            <a:avLst/>
          </a:prstGeom>
        </p:spPr>
        <p:txBody>
          <a:bodyPr wrap="none">
            <a:spAutoFit/>
          </a:bodyPr>
          <a:lstStyle/>
          <a:p>
            <a:r>
              <a:rPr lang="en-US" altLang="en-US" sz="2400" dirty="0" err="1">
                <a:solidFill>
                  <a:srgbClr val="0070C0"/>
                </a:solidFill>
              </a:rPr>
              <a:t>mp</a:t>
            </a:r>
            <a:r>
              <a:rPr lang="en-US" altLang="en-US" sz="2400" dirty="0">
                <a:solidFill>
                  <a:srgbClr val="0070C0"/>
                </a:solidFill>
              </a:rPr>
              <a:t> = melting </a:t>
            </a:r>
            <a:r>
              <a:rPr lang="en-US" altLang="en-US" sz="2400" dirty="0" err="1">
                <a:solidFill>
                  <a:srgbClr val="0070C0"/>
                </a:solidFill>
              </a:rPr>
              <a:t>pt</a:t>
            </a:r>
            <a:endParaRPr lang="en-US" altLang="en-US" sz="2400" dirty="0">
              <a:solidFill>
                <a:srgbClr val="0070C0"/>
              </a:solidFill>
            </a:endParaRPr>
          </a:p>
          <a:p>
            <a:r>
              <a:rPr lang="en-US" sz="2400" dirty="0" err="1">
                <a:solidFill>
                  <a:srgbClr val="0070C0"/>
                </a:solidFill>
              </a:rPr>
              <a:t>fp</a:t>
            </a:r>
            <a:r>
              <a:rPr lang="en-US" sz="2400" dirty="0">
                <a:solidFill>
                  <a:srgbClr val="0070C0"/>
                </a:solidFill>
              </a:rPr>
              <a:t> = freezing </a:t>
            </a:r>
            <a:r>
              <a:rPr lang="en-US" sz="2400" dirty="0" err="1">
                <a:solidFill>
                  <a:srgbClr val="0070C0"/>
                </a:solidFill>
              </a:rPr>
              <a:t>pt</a:t>
            </a:r>
            <a:endParaRPr lang="en-US" sz="2400" dirty="0">
              <a:solidFill>
                <a:srgbClr val="0070C0"/>
              </a:solidFill>
            </a:endParaRPr>
          </a:p>
          <a:p>
            <a:endParaRPr lang="en-US" sz="2400" dirty="0">
              <a:solidFill>
                <a:srgbClr val="0070C0"/>
              </a:solidFill>
            </a:endParaRPr>
          </a:p>
          <a:p>
            <a:r>
              <a:rPr lang="en-US" altLang="en-US" sz="2400" dirty="0" err="1">
                <a:solidFill>
                  <a:srgbClr val="00B050"/>
                </a:solidFill>
              </a:rPr>
              <a:t>bp</a:t>
            </a:r>
            <a:r>
              <a:rPr lang="en-US" altLang="en-US" sz="2400" dirty="0">
                <a:solidFill>
                  <a:srgbClr val="00B050"/>
                </a:solidFill>
              </a:rPr>
              <a:t> = boiling </a:t>
            </a:r>
            <a:r>
              <a:rPr lang="en-US" altLang="en-US" sz="2400" dirty="0" err="1">
                <a:solidFill>
                  <a:srgbClr val="00B050"/>
                </a:solidFill>
              </a:rPr>
              <a:t>pt</a:t>
            </a:r>
            <a:endParaRPr lang="en-US" altLang="en-US" sz="2400" dirty="0">
              <a:solidFill>
                <a:srgbClr val="00B050"/>
              </a:solidFill>
            </a:endParaRPr>
          </a:p>
          <a:p>
            <a:r>
              <a:rPr lang="en-US" sz="2400" dirty="0" err="1">
                <a:solidFill>
                  <a:srgbClr val="00B050"/>
                </a:solidFill>
              </a:rPr>
              <a:t>cp</a:t>
            </a:r>
            <a:r>
              <a:rPr lang="en-US" sz="2400" dirty="0">
                <a:solidFill>
                  <a:srgbClr val="00B050"/>
                </a:solidFill>
              </a:rPr>
              <a:t> = condensation </a:t>
            </a:r>
            <a:r>
              <a:rPr lang="en-US" sz="2400" dirty="0" err="1">
                <a:solidFill>
                  <a:srgbClr val="00B050"/>
                </a:solidFill>
              </a:rPr>
              <a:t>pt</a:t>
            </a:r>
            <a:endParaRPr lang="en-US" sz="2400" dirty="0">
              <a:solidFill>
                <a:srgbClr val="00B050"/>
              </a:solidFill>
            </a:endParaRPr>
          </a:p>
          <a:p>
            <a:endParaRPr lang="en-US" sz="2400" dirty="0">
              <a:solidFill>
                <a:srgbClr val="0070C0"/>
              </a:solidFill>
            </a:endParaRPr>
          </a:p>
          <a:p>
            <a:r>
              <a:rPr lang="en-US" altLang="en-US" sz="2400" dirty="0" err="1">
                <a:solidFill>
                  <a:srgbClr val="FF0000"/>
                </a:solidFill>
              </a:rPr>
              <a:t>sp</a:t>
            </a:r>
            <a:r>
              <a:rPr lang="en-US" altLang="en-US" sz="2400" dirty="0">
                <a:solidFill>
                  <a:srgbClr val="FF0000"/>
                </a:solidFill>
              </a:rPr>
              <a:t> = sublimation </a:t>
            </a:r>
            <a:r>
              <a:rPr lang="en-US" altLang="en-US" sz="2400" dirty="0" err="1">
                <a:solidFill>
                  <a:srgbClr val="FF0000"/>
                </a:solidFill>
              </a:rPr>
              <a:t>pt</a:t>
            </a:r>
            <a:endParaRPr lang="en-US" altLang="en-US" sz="2400" dirty="0">
              <a:solidFill>
                <a:srgbClr val="FF0000"/>
              </a:solidFill>
            </a:endParaRPr>
          </a:p>
          <a:p>
            <a:r>
              <a:rPr lang="en-US" sz="2400" dirty="0" err="1">
                <a:solidFill>
                  <a:srgbClr val="FF0000"/>
                </a:solidFill>
              </a:rPr>
              <a:t>dp</a:t>
            </a:r>
            <a:r>
              <a:rPr lang="en-US" sz="2400" dirty="0">
                <a:solidFill>
                  <a:srgbClr val="FF0000"/>
                </a:solidFill>
              </a:rPr>
              <a:t> = deposition </a:t>
            </a:r>
            <a:r>
              <a:rPr lang="en-US" sz="2400" dirty="0" err="1">
                <a:solidFill>
                  <a:srgbClr val="FF0000"/>
                </a:solidFill>
              </a:rPr>
              <a:t>pt</a:t>
            </a:r>
            <a:endParaRPr lang="en-US" sz="2400" dirty="0">
              <a:solidFill>
                <a:srgbClr val="FF0000"/>
              </a:solidFill>
            </a:endParaRPr>
          </a:p>
          <a:p>
            <a:endParaRPr lang="en-US" sz="2400" dirty="0">
              <a:solidFill>
                <a:srgbClr val="0070C0"/>
              </a:solidFill>
            </a:endParaRPr>
          </a:p>
        </p:txBody>
      </p:sp>
      <p:pic>
        <p:nvPicPr>
          <p:cNvPr id="11" name="Picture 10" descr="quick_check-01.eps"/>
          <p:cNvPicPr/>
          <p:nvPr/>
        </p:nvPicPr>
        <p:blipFill>
          <a:blip r:embed="rId4">
            <a:extLst>
              <a:ext uri="{28A0092B-C50C-407E-A947-70E740481C1C}">
                <a14:useLocalDpi xmlns:a14="http://schemas.microsoft.com/office/drawing/2010/main" val="0"/>
              </a:ext>
            </a:extLst>
          </a:blip>
          <a:stretch>
            <a:fillRect/>
          </a:stretch>
        </p:blipFill>
        <p:spPr>
          <a:xfrm>
            <a:off x="29845" y="19051"/>
            <a:ext cx="1113155" cy="762000"/>
          </a:xfrm>
          <a:prstGeom prst="rect">
            <a:avLst/>
          </a:prstGeom>
        </p:spPr>
      </p:pic>
      <p:cxnSp>
        <p:nvCxnSpPr>
          <p:cNvPr id="5" name="Straight Connector 4"/>
          <p:cNvCxnSpPr/>
          <p:nvPr/>
        </p:nvCxnSpPr>
        <p:spPr bwMode="auto">
          <a:xfrm>
            <a:off x="4267200" y="2209800"/>
            <a:ext cx="685800" cy="3640797"/>
          </a:xfrm>
          <a:prstGeom prst="line">
            <a:avLst/>
          </a:prstGeom>
          <a:solidFill>
            <a:schemeClr val="accent1"/>
          </a:solidFill>
          <a:ln w="7620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Freeform 7"/>
          <p:cNvSpPr/>
          <p:nvPr/>
        </p:nvSpPr>
        <p:spPr bwMode="auto">
          <a:xfrm>
            <a:off x="4972050" y="2414588"/>
            <a:ext cx="3214688" cy="3486150"/>
          </a:xfrm>
          <a:custGeom>
            <a:avLst/>
            <a:gdLst>
              <a:gd name="connsiteX0" fmla="*/ 0 w 3214688"/>
              <a:gd name="connsiteY0" fmla="*/ 3486150 h 3486150"/>
              <a:gd name="connsiteX1" fmla="*/ 1071563 w 3214688"/>
              <a:gd name="connsiteY1" fmla="*/ 3057525 h 3486150"/>
              <a:gd name="connsiteX2" fmla="*/ 2271713 w 3214688"/>
              <a:gd name="connsiteY2" fmla="*/ 2014537 h 3486150"/>
              <a:gd name="connsiteX3" fmla="*/ 2957513 w 3214688"/>
              <a:gd name="connsiteY3" fmla="*/ 914400 h 3486150"/>
              <a:gd name="connsiteX4" fmla="*/ 3214688 w 3214688"/>
              <a:gd name="connsiteY4" fmla="*/ 0 h 348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88" h="3486150">
                <a:moveTo>
                  <a:pt x="0" y="3486150"/>
                </a:moveTo>
                <a:cubicBezTo>
                  <a:pt x="346472" y="3394472"/>
                  <a:pt x="692944" y="3302794"/>
                  <a:pt x="1071563" y="3057525"/>
                </a:cubicBezTo>
                <a:cubicBezTo>
                  <a:pt x="1450182" y="2812256"/>
                  <a:pt x="1957388" y="2371724"/>
                  <a:pt x="2271713" y="2014537"/>
                </a:cubicBezTo>
                <a:cubicBezTo>
                  <a:pt x="2586038" y="1657350"/>
                  <a:pt x="2800350" y="1250156"/>
                  <a:pt x="2957513" y="914400"/>
                </a:cubicBezTo>
                <a:cubicBezTo>
                  <a:pt x="3114676" y="578644"/>
                  <a:pt x="3164682" y="289322"/>
                  <a:pt x="3214688" y="0"/>
                </a:cubicBezTo>
              </a:path>
            </a:pathLst>
          </a:custGeom>
          <a:noFill/>
          <a:ln w="762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Freeform 11"/>
          <p:cNvSpPr/>
          <p:nvPr/>
        </p:nvSpPr>
        <p:spPr bwMode="auto">
          <a:xfrm>
            <a:off x="3914775" y="5929313"/>
            <a:ext cx="1085850" cy="328612"/>
          </a:xfrm>
          <a:custGeom>
            <a:avLst/>
            <a:gdLst>
              <a:gd name="connsiteX0" fmla="*/ 1085850 w 1085850"/>
              <a:gd name="connsiteY0" fmla="*/ 0 h 328612"/>
              <a:gd name="connsiteX1" fmla="*/ 600075 w 1085850"/>
              <a:gd name="connsiteY1" fmla="*/ 171450 h 328612"/>
              <a:gd name="connsiteX2" fmla="*/ 0 w 1085850"/>
              <a:gd name="connsiteY2" fmla="*/ 328612 h 328612"/>
            </a:gdLst>
            <a:ahLst/>
            <a:cxnLst>
              <a:cxn ang="0">
                <a:pos x="connsiteX0" y="connsiteY0"/>
              </a:cxn>
              <a:cxn ang="0">
                <a:pos x="connsiteX1" y="connsiteY1"/>
              </a:cxn>
              <a:cxn ang="0">
                <a:pos x="connsiteX2" y="connsiteY2"/>
              </a:cxn>
            </a:cxnLst>
            <a:rect l="l" t="t" r="r" b="b"/>
            <a:pathLst>
              <a:path w="1085850" h="328612">
                <a:moveTo>
                  <a:pt x="1085850" y="0"/>
                </a:moveTo>
                <a:cubicBezTo>
                  <a:pt x="933450" y="58340"/>
                  <a:pt x="781050" y="116681"/>
                  <a:pt x="600075" y="171450"/>
                </a:cubicBezTo>
                <a:cubicBezTo>
                  <a:pt x="419100" y="226219"/>
                  <a:pt x="209550" y="277415"/>
                  <a:pt x="0" y="328612"/>
                </a:cubicBezTo>
              </a:path>
            </a:pathLst>
          </a:custGeom>
          <a:solidFill>
            <a:srgbClr val="FF0000"/>
          </a:solidFill>
          <a:ln w="762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23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8"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763" y="914400"/>
            <a:ext cx="4948238" cy="1828800"/>
          </a:xfrm>
        </p:spPr>
        <p:txBody>
          <a:bodyPr/>
          <a:lstStyle/>
          <a:p>
            <a:pPr marL="0" indent="0">
              <a:spcBef>
                <a:spcPts val="0"/>
              </a:spcBef>
            </a:pPr>
            <a:r>
              <a:rPr lang="en-US" altLang="en-US" sz="3600" b="0" dirty="0">
                <a:solidFill>
                  <a:srgbClr val="FF0000"/>
                </a:solidFill>
              </a:rPr>
              <a:t>Triple Point</a:t>
            </a:r>
          </a:p>
          <a:p>
            <a:pPr marL="0" indent="0">
              <a:spcBef>
                <a:spcPts val="0"/>
              </a:spcBef>
            </a:pPr>
            <a:r>
              <a:rPr lang="en-US" altLang="en-US" sz="2300" b="0" dirty="0"/>
              <a:t>The point on the diagram at which all three phases can exist in equilibrium with one another.</a:t>
            </a:r>
          </a:p>
          <a:p>
            <a:pPr marL="0" indent="0"/>
            <a:endParaRPr lang="en-US" altLang="en-US" sz="2700" b="0" dirty="0"/>
          </a:p>
        </p:txBody>
      </p:sp>
      <p:grpSp>
        <p:nvGrpSpPr>
          <p:cNvPr id="35848" name="Group 8"/>
          <p:cNvGrpSpPr>
            <a:grpSpLocks/>
          </p:cNvGrpSpPr>
          <p:nvPr/>
        </p:nvGrpSpPr>
        <p:grpSpPr bwMode="auto">
          <a:xfrm>
            <a:off x="4360862" y="742950"/>
            <a:ext cx="4689475" cy="4224338"/>
            <a:chOff x="2448" y="1488"/>
            <a:chExt cx="2954" cy="2661"/>
          </a:xfrm>
        </p:grpSpPr>
        <p:pic>
          <p:nvPicPr>
            <p:cNvPr id="35846" name="Picture 6"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2448" y="1488"/>
              <a:ext cx="2954" cy="2661"/>
            </a:xfrm>
            <a:prstGeom prst="rect">
              <a:avLst/>
            </a:prstGeom>
            <a:noFill/>
            <a:extLst>
              <a:ext uri="{909E8E84-426E-40DD-AFC4-6F175D3DCCD1}">
                <a14:hiddenFill xmlns:a14="http://schemas.microsoft.com/office/drawing/2010/main">
                  <a:solidFill>
                    <a:srgbClr val="FFFFFF"/>
                  </a:solidFill>
                </a14:hiddenFill>
              </a:ext>
            </a:extLst>
          </p:spPr>
        </p:pic>
        <p:sp>
          <p:nvSpPr>
            <p:cNvPr id="35847" name="Oval 7"/>
            <p:cNvSpPr>
              <a:spLocks noChangeArrowheads="1"/>
            </p:cNvSpPr>
            <p:nvPr/>
          </p:nvSpPr>
          <p:spPr bwMode="auto">
            <a:xfrm>
              <a:off x="3216" y="3504"/>
              <a:ext cx="288" cy="288"/>
            </a:xfrm>
            <a:prstGeom prst="ellipse">
              <a:avLst/>
            </a:prstGeom>
            <a:noFill/>
            <a:ln w="28575">
              <a:solidFill>
                <a:srgbClr val="D1342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2"/>
          <p:cNvSpPr txBox="1">
            <a:spLocks noChangeArrowheads="1"/>
          </p:cNvSpPr>
          <p:nvPr/>
        </p:nvSpPr>
        <p:spPr bwMode="auto">
          <a:xfrm>
            <a:off x="2438401" y="19050"/>
            <a:ext cx="4267199" cy="762000"/>
          </a:xfrm>
          <a:prstGeom prst="rect">
            <a:avLst/>
          </a:prstGeom>
          <a:solidFill>
            <a:schemeClr val="tx2"/>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FFFF00"/>
                </a:solidFill>
              </a:rPr>
              <a:t>Phase Diagrams</a:t>
            </a:r>
          </a:p>
        </p:txBody>
      </p:sp>
      <p:pic>
        <p:nvPicPr>
          <p:cNvPr id="8" name="Picture 5" descr="0132525763_R438c"/>
          <p:cNvPicPr>
            <a:picLocks noChangeAspect="1" noChangeArrowheads="1"/>
          </p:cNvPicPr>
          <p:nvPr/>
        </p:nvPicPr>
        <p:blipFill rotWithShape="1">
          <a:blip r:embed="rId4">
            <a:extLst>
              <a:ext uri="{28A0092B-C50C-407E-A947-70E740481C1C}">
                <a14:useLocalDpi xmlns:a14="http://schemas.microsoft.com/office/drawing/2010/main" val="0"/>
              </a:ext>
            </a:extLst>
          </a:blip>
          <a:srcRect t="16208" b="16208"/>
          <a:stretch/>
        </p:blipFill>
        <p:spPr bwMode="auto">
          <a:xfrm>
            <a:off x="457200" y="2875776"/>
            <a:ext cx="2590800" cy="350198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3065462" y="4951358"/>
            <a:ext cx="6078538" cy="175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dirty="0">
                <a:solidFill>
                  <a:srgbClr val="FF0000"/>
                </a:solidFill>
                <a:latin typeface="Times New Roman" panose="02020603050405020304" pitchFamily="18" charset="0"/>
                <a:cs typeface="Times New Roman" panose="02020603050405020304" pitchFamily="18" charset="0"/>
              </a:rPr>
              <a:t>Water’s triple point </a:t>
            </a:r>
            <a:r>
              <a:rPr lang="en-US" altLang="en-US" dirty="0">
                <a:latin typeface="Times New Roman" panose="02020603050405020304" pitchFamily="18" charset="0"/>
                <a:cs typeface="Times New Roman" panose="02020603050405020304" pitchFamily="18" charset="0"/>
              </a:rPr>
              <a:t>is </a:t>
            </a:r>
            <a:r>
              <a:rPr lang="en-US" altLang="en-US" dirty="0">
                <a:solidFill>
                  <a:srgbClr val="00B0F0"/>
                </a:solidFill>
                <a:latin typeface="Times New Roman" panose="02020603050405020304" pitchFamily="18" charset="0"/>
                <a:cs typeface="Times New Roman" panose="02020603050405020304" pitchFamily="18" charset="0"/>
              </a:rPr>
              <a:t>0.016⁰ C </a:t>
            </a:r>
            <a:r>
              <a:rPr lang="en-US" altLang="en-US" dirty="0">
                <a:latin typeface="Times New Roman" panose="02020603050405020304" pitchFamily="18" charset="0"/>
                <a:cs typeface="Times New Roman" panose="02020603050405020304" pitchFamily="18" charset="0"/>
              </a:rPr>
              <a:t>&amp; </a:t>
            </a:r>
            <a:r>
              <a:rPr lang="en-US" altLang="en-US" dirty="0">
                <a:solidFill>
                  <a:srgbClr val="00B050"/>
                </a:solidFill>
                <a:latin typeface="Times New Roman" panose="02020603050405020304" pitchFamily="18" charset="0"/>
                <a:cs typeface="Times New Roman" panose="02020603050405020304" pitchFamily="18" charset="0"/>
              </a:rPr>
              <a:t>0.61 kPa</a:t>
            </a:r>
            <a:r>
              <a:rPr lang="en-US" altLang="en-US" dirty="0">
                <a:latin typeface="Times New Roman" panose="02020603050405020304" pitchFamily="18" charset="0"/>
                <a:cs typeface="Times New Roman" panose="02020603050405020304" pitchFamily="18" charset="0"/>
              </a:rPr>
              <a:t>.</a:t>
            </a:r>
          </a:p>
          <a:p>
            <a:pPr marL="0" indent="0">
              <a:spcBef>
                <a:spcPct val="50000"/>
              </a:spcBef>
            </a:pPr>
            <a:r>
              <a:rPr lang="en-US" altLang="en-US" i="1" dirty="0">
                <a:latin typeface="Times New Roman" panose="02020603050405020304" pitchFamily="18" charset="0"/>
                <a:cs typeface="Times New Roman" panose="02020603050405020304" pitchFamily="18" charset="0"/>
              </a:rPr>
              <a:t>The flask is at the triple point. Freezing, melting, boiling, condensation, sublimation, &amp; deposition are all occurring at the same time.</a:t>
            </a:r>
          </a:p>
        </p:txBody>
      </p:sp>
    </p:spTree>
    <p:extLst>
      <p:ext uri="{BB962C8B-B14F-4D97-AF65-F5344CB8AC3E}">
        <p14:creationId xmlns:p14="http://schemas.microsoft.com/office/powerpoint/2010/main" val="24695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fade">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32" name="Picture 8"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1922470" y="235752"/>
            <a:ext cx="4689475" cy="4224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sp>
        <p:nvSpPr>
          <p:cNvPr id="4" name="Rectangle 3"/>
          <p:cNvSpPr/>
          <p:nvPr/>
        </p:nvSpPr>
        <p:spPr>
          <a:xfrm>
            <a:off x="6611945" y="524856"/>
            <a:ext cx="2489192" cy="1569660"/>
          </a:xfrm>
          <a:prstGeom prst="rect">
            <a:avLst/>
          </a:prstGeom>
        </p:spPr>
        <p:txBody>
          <a:bodyPr wrap="square">
            <a:spAutoFit/>
          </a:bodyPr>
          <a:lstStyle/>
          <a:p>
            <a:r>
              <a:rPr lang="en-US" sz="2400" dirty="0"/>
              <a:t>What does “normal” mean (</a:t>
            </a:r>
            <a:r>
              <a:rPr lang="en-US" sz="2400" dirty="0" err="1"/>
              <a:t>mp</a:t>
            </a:r>
            <a:r>
              <a:rPr lang="en-US" sz="2400" dirty="0"/>
              <a:t>, </a:t>
            </a:r>
            <a:r>
              <a:rPr lang="en-US" sz="2400" dirty="0" err="1"/>
              <a:t>bp</a:t>
            </a:r>
            <a:r>
              <a:rPr lang="en-US" sz="2400" dirty="0"/>
              <a:t>)? Give all units.</a:t>
            </a:r>
          </a:p>
        </p:txBody>
      </p:sp>
    </p:spTree>
    <p:extLst>
      <p:ext uri="{BB962C8B-B14F-4D97-AF65-F5344CB8AC3E}">
        <p14:creationId xmlns:p14="http://schemas.microsoft.com/office/powerpoint/2010/main" val="235899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990600" y="0"/>
            <a:ext cx="7010400" cy="762000"/>
          </a:xfrm>
          <a:noFill/>
          <a:ln/>
        </p:spPr>
        <p:txBody>
          <a:bodyPr/>
          <a:lstStyle/>
          <a:p>
            <a:pPr algn="ctr"/>
            <a:r>
              <a:rPr lang="en-US" altLang="en-US" sz="3600" dirty="0">
                <a:solidFill>
                  <a:srgbClr val="0070C0"/>
                </a:solidFill>
              </a:rPr>
              <a:t>Kinetic Theory – Model of a Gas</a:t>
            </a:r>
          </a:p>
        </p:txBody>
      </p:sp>
      <p:sp>
        <p:nvSpPr>
          <p:cNvPr id="17412" name="Text Box 4"/>
          <p:cNvSpPr txBox="1">
            <a:spLocks noChangeArrowheads="1"/>
          </p:cNvSpPr>
          <p:nvPr/>
        </p:nvSpPr>
        <p:spPr bwMode="auto">
          <a:xfrm>
            <a:off x="1" y="689314"/>
            <a:ext cx="8839200" cy="276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5191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3200" dirty="0">
                <a:solidFill>
                  <a:srgbClr val="FF0000"/>
                </a:solidFill>
              </a:rPr>
              <a:t>Properties of Gases</a:t>
            </a:r>
          </a:p>
          <a:p>
            <a:pPr>
              <a:spcBef>
                <a:spcPts val="601"/>
              </a:spcBef>
            </a:pPr>
            <a:r>
              <a:rPr lang="en-US" sz="2700" dirty="0"/>
              <a:t>	Describe the </a:t>
            </a:r>
            <a:r>
              <a:rPr lang="en-US" sz="2700" dirty="0">
                <a:solidFill>
                  <a:srgbClr val="7030A0"/>
                </a:solidFill>
              </a:rPr>
              <a:t>kind of motion </a:t>
            </a:r>
            <a:r>
              <a:rPr lang="en-US" sz="2700" dirty="0"/>
              <a:t>the particles in the box are displaying. </a:t>
            </a:r>
            <a:r>
              <a:rPr lang="en-US" sz="2700" dirty="0">
                <a:solidFill>
                  <a:srgbClr val="00B050"/>
                </a:solidFill>
              </a:rPr>
              <a:t>Give at least 3 descriptions </a:t>
            </a:r>
            <a:r>
              <a:rPr lang="en-US" sz="2700" dirty="0"/>
              <a:t>(</a:t>
            </a:r>
            <a:r>
              <a:rPr lang="en-US" sz="2700" dirty="0">
                <a:solidFill>
                  <a:srgbClr val="00B0F0"/>
                </a:solidFill>
              </a:rPr>
              <a:t>Hint: </a:t>
            </a:r>
            <a:r>
              <a:rPr lang="en-US" sz="2700" dirty="0"/>
              <a:t>pretend you are describing it to a blind person).</a:t>
            </a:r>
          </a:p>
          <a:p>
            <a:pPr marL="919909" indent="-463128">
              <a:spcBef>
                <a:spcPts val="601"/>
              </a:spcBef>
            </a:pPr>
            <a:endParaRPr lang="en-US" sz="2700" dirty="0"/>
          </a:p>
          <a:p>
            <a:r>
              <a:rPr lang="en-US" dirty="0"/>
              <a:t> </a:t>
            </a:r>
          </a:p>
        </p:txBody>
      </p:sp>
      <p:sp>
        <p:nvSpPr>
          <p:cNvPr id="2" name="Footer Placeholder 1"/>
          <p:cNvSpPr>
            <a:spLocks noGrp="1"/>
          </p:cNvSpPr>
          <p:nvPr>
            <p:ph type="ftr" sz="quarter" idx="10"/>
          </p:nvPr>
        </p:nvSpPr>
        <p:spPr/>
        <p:txBody>
          <a:bodyPr/>
          <a:lstStyle/>
          <a:p>
            <a:r>
              <a:rPr lang="en-US" altLang="en-US"/>
              <a:t>Chapter 13 States of Matter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237" y="2602015"/>
            <a:ext cx="4666163" cy="395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32" name="Picture 8"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1922470" y="235752"/>
            <a:ext cx="4689475" cy="4224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0" y="4648980"/>
            <a:ext cx="9134475" cy="220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r>
              <a:rPr lang="en-US" sz="2400" dirty="0"/>
              <a:t>What phase exists at 50 </a:t>
            </a:r>
            <a:r>
              <a:rPr lang="en-US" sz="2400" dirty="0" err="1"/>
              <a:t>kPa</a:t>
            </a:r>
            <a:r>
              <a:rPr lang="en-US" sz="2400" dirty="0"/>
              <a:t> &amp; -10</a:t>
            </a:r>
            <a:r>
              <a:rPr lang="en-US" sz="2400" baseline="30000" dirty="0"/>
              <a:t>o</a:t>
            </a:r>
            <a:r>
              <a:rPr lang="en-US" sz="2400" dirty="0"/>
              <a:t> C?   </a:t>
            </a:r>
            <a:endParaRPr lang="en-US" altLang="en-US" sz="2300" b="0" dirty="0">
              <a:solidFill>
                <a:srgbClr val="FF0000"/>
              </a:solidFill>
            </a:endParaRPr>
          </a:p>
          <a:p>
            <a:pPr marL="0" indent="0" eaLnBrk="1" hangingPunct="1"/>
            <a:r>
              <a:rPr lang="en-US" sz="2400" dirty="0">
                <a:solidFill>
                  <a:srgbClr val="00B050"/>
                </a:solidFill>
              </a:rPr>
              <a:t>What phase exists at Standard pressure &amp; 50</a:t>
            </a:r>
            <a:r>
              <a:rPr lang="en-US" sz="2400" baseline="30000" dirty="0">
                <a:solidFill>
                  <a:srgbClr val="00B050"/>
                </a:solidFill>
              </a:rPr>
              <a:t>o</a:t>
            </a:r>
            <a:r>
              <a:rPr lang="en-US" sz="2400" dirty="0">
                <a:solidFill>
                  <a:srgbClr val="00B050"/>
                </a:solidFill>
              </a:rPr>
              <a:t> C?  </a:t>
            </a:r>
            <a:endParaRPr lang="en-US" sz="2400" dirty="0"/>
          </a:p>
          <a:p>
            <a:pPr marL="0" indent="0" eaLnBrk="1" hangingPunct="1"/>
            <a:r>
              <a:rPr lang="en-US" sz="2400" dirty="0">
                <a:solidFill>
                  <a:srgbClr val="0070C0"/>
                </a:solidFill>
              </a:rPr>
              <a:t>What phase exists at 10 </a:t>
            </a:r>
            <a:r>
              <a:rPr lang="en-US" sz="2400" dirty="0" err="1">
                <a:solidFill>
                  <a:srgbClr val="0070C0"/>
                </a:solidFill>
              </a:rPr>
              <a:t>kPa</a:t>
            </a:r>
            <a:r>
              <a:rPr lang="en-US" sz="2400" dirty="0">
                <a:solidFill>
                  <a:srgbClr val="0070C0"/>
                </a:solidFill>
              </a:rPr>
              <a:t> &amp; 80</a:t>
            </a:r>
            <a:r>
              <a:rPr lang="en-US" sz="2400" baseline="30000" dirty="0">
                <a:solidFill>
                  <a:srgbClr val="0070C0"/>
                </a:solidFill>
              </a:rPr>
              <a:t>o</a:t>
            </a:r>
            <a:r>
              <a:rPr lang="en-US" sz="2400" dirty="0">
                <a:solidFill>
                  <a:srgbClr val="0070C0"/>
                </a:solidFill>
              </a:rPr>
              <a:t> C?   </a:t>
            </a:r>
            <a:endParaRPr lang="en-US" altLang="en-US" sz="2400" b="0" dirty="0">
              <a:solidFill>
                <a:srgbClr val="FF0000"/>
              </a:solidFill>
            </a:endParaRPr>
          </a:p>
          <a:p>
            <a:pPr marL="0" indent="0" algn="ctr" eaLnBrk="1" hangingPunct="1">
              <a:spcBef>
                <a:spcPts val="1800"/>
              </a:spcBef>
            </a:pPr>
            <a:r>
              <a:rPr lang="en-US" altLang="en-US" sz="2300" b="0" dirty="0">
                <a:solidFill>
                  <a:srgbClr val="7030A0"/>
                </a:solidFill>
                <a:latin typeface="Algerian" panose="04020705040A02060702" pitchFamily="82" charset="0"/>
              </a:rPr>
              <a:t>See “States of Matter Graphs Worksheet”</a:t>
            </a:r>
          </a:p>
          <a:p>
            <a:pPr marL="0" indent="0" eaLnBrk="1" hangingPunct="1"/>
            <a:endParaRPr lang="en-US" altLang="en-US" sz="2300" b="0" dirty="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 y="28575"/>
            <a:ext cx="1043305" cy="1038225"/>
          </a:xfrm>
          <a:prstGeom prst="rect">
            <a:avLst/>
          </a:prstGeom>
          <a:noFill/>
          <a:ln>
            <a:noFill/>
          </a:ln>
          <a:effectLst/>
        </p:spPr>
      </p:pic>
      <p:sp>
        <p:nvSpPr>
          <p:cNvPr id="4" name="Rectangle 3"/>
          <p:cNvSpPr/>
          <p:nvPr/>
        </p:nvSpPr>
        <p:spPr>
          <a:xfrm>
            <a:off x="6611945" y="524856"/>
            <a:ext cx="2489192" cy="2985433"/>
          </a:xfrm>
          <a:prstGeom prst="rect">
            <a:avLst/>
          </a:prstGeom>
        </p:spPr>
        <p:txBody>
          <a:bodyPr wrap="square">
            <a:spAutoFit/>
          </a:bodyPr>
          <a:lstStyle/>
          <a:p>
            <a:r>
              <a:rPr lang="en-US" sz="2400" dirty="0"/>
              <a:t>What does “normal” mean (</a:t>
            </a:r>
            <a:r>
              <a:rPr lang="en-US" sz="2400" dirty="0" err="1"/>
              <a:t>mp</a:t>
            </a:r>
            <a:r>
              <a:rPr lang="en-US" sz="2400" dirty="0"/>
              <a:t>, </a:t>
            </a:r>
            <a:r>
              <a:rPr lang="en-US" sz="2400" dirty="0" err="1"/>
              <a:t>bp</a:t>
            </a:r>
            <a:r>
              <a:rPr lang="en-US" sz="2400" dirty="0"/>
              <a:t>)? Give all units.</a:t>
            </a:r>
          </a:p>
          <a:p>
            <a:r>
              <a:rPr lang="en-US" sz="2000" dirty="0">
                <a:solidFill>
                  <a:srgbClr val="FF0000"/>
                </a:solidFill>
              </a:rPr>
              <a:t>Standard pressure</a:t>
            </a:r>
          </a:p>
          <a:p>
            <a:r>
              <a:rPr lang="en-US" sz="2400" dirty="0">
                <a:solidFill>
                  <a:srgbClr val="FF0000"/>
                </a:solidFill>
              </a:rPr>
              <a:t>101.3 </a:t>
            </a:r>
            <a:r>
              <a:rPr lang="en-US" sz="2400" dirty="0" err="1">
                <a:solidFill>
                  <a:srgbClr val="FF0000"/>
                </a:solidFill>
              </a:rPr>
              <a:t>kPa</a:t>
            </a:r>
            <a:endParaRPr lang="en-US" sz="2400" dirty="0">
              <a:solidFill>
                <a:srgbClr val="FF0000"/>
              </a:solidFill>
            </a:endParaRPr>
          </a:p>
          <a:p>
            <a:r>
              <a:rPr lang="en-US" sz="2400" dirty="0">
                <a:solidFill>
                  <a:srgbClr val="FF0000"/>
                </a:solidFill>
              </a:rPr>
              <a:t>1 </a:t>
            </a:r>
            <a:r>
              <a:rPr lang="en-US" sz="2400" dirty="0" err="1">
                <a:solidFill>
                  <a:srgbClr val="FF0000"/>
                </a:solidFill>
              </a:rPr>
              <a:t>atm</a:t>
            </a:r>
            <a:endParaRPr lang="en-US" sz="2400" dirty="0">
              <a:solidFill>
                <a:srgbClr val="FF0000"/>
              </a:solidFill>
            </a:endParaRPr>
          </a:p>
          <a:p>
            <a:r>
              <a:rPr lang="en-US" sz="2400" dirty="0">
                <a:solidFill>
                  <a:srgbClr val="FF0000"/>
                </a:solidFill>
              </a:rPr>
              <a:t>760 mm Hg</a:t>
            </a:r>
          </a:p>
        </p:txBody>
      </p:sp>
      <p:sp>
        <p:nvSpPr>
          <p:cNvPr id="2" name="Rectangle 1"/>
          <p:cNvSpPr/>
          <p:nvPr/>
        </p:nvSpPr>
        <p:spPr>
          <a:xfrm>
            <a:off x="5943600" y="4582180"/>
            <a:ext cx="925253" cy="523220"/>
          </a:xfrm>
          <a:prstGeom prst="rect">
            <a:avLst/>
          </a:prstGeom>
        </p:spPr>
        <p:txBody>
          <a:bodyPr wrap="none">
            <a:spAutoFit/>
          </a:bodyPr>
          <a:lstStyle/>
          <a:p>
            <a:r>
              <a:rPr lang="en-US" sz="2800" dirty="0">
                <a:solidFill>
                  <a:srgbClr val="FF0000"/>
                </a:solidFill>
              </a:rPr>
              <a:t>solid</a:t>
            </a:r>
            <a:endParaRPr lang="en-US" dirty="0"/>
          </a:p>
        </p:txBody>
      </p:sp>
      <p:sp>
        <p:nvSpPr>
          <p:cNvPr id="3" name="Rectangle 2"/>
          <p:cNvSpPr/>
          <p:nvPr/>
        </p:nvSpPr>
        <p:spPr>
          <a:xfrm>
            <a:off x="7343419" y="5029200"/>
            <a:ext cx="1026243" cy="523220"/>
          </a:xfrm>
          <a:prstGeom prst="rect">
            <a:avLst/>
          </a:prstGeom>
        </p:spPr>
        <p:txBody>
          <a:bodyPr wrap="none">
            <a:spAutoFit/>
          </a:bodyPr>
          <a:lstStyle/>
          <a:p>
            <a:r>
              <a:rPr lang="en-US" sz="2800" dirty="0"/>
              <a:t>liquid</a:t>
            </a:r>
            <a:endParaRPr lang="en-US" dirty="0"/>
          </a:p>
        </p:txBody>
      </p:sp>
      <p:sp>
        <p:nvSpPr>
          <p:cNvPr id="5" name="Rectangle 4"/>
          <p:cNvSpPr/>
          <p:nvPr/>
        </p:nvSpPr>
        <p:spPr>
          <a:xfrm>
            <a:off x="5715000" y="5491880"/>
            <a:ext cx="1085554" cy="523220"/>
          </a:xfrm>
          <a:prstGeom prst="rect">
            <a:avLst/>
          </a:prstGeom>
        </p:spPr>
        <p:txBody>
          <a:bodyPr wrap="none">
            <a:spAutoFit/>
          </a:bodyPr>
          <a:lstStyle/>
          <a:p>
            <a:r>
              <a:rPr lang="en-US" sz="2800" dirty="0">
                <a:solidFill>
                  <a:srgbClr val="FF0000"/>
                </a:solidFill>
              </a:rPr>
              <a:t>vapor</a:t>
            </a:r>
            <a:endParaRPr lang="en-US" dirty="0"/>
          </a:p>
        </p:txBody>
      </p:sp>
    </p:spTree>
    <p:extLst>
      <p:ext uri="{BB962C8B-B14F-4D97-AF65-F5344CB8AC3E}">
        <p14:creationId xmlns:p14="http://schemas.microsoft.com/office/powerpoint/2010/main" val="423153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500"/>
                                        <p:tgtEl>
                                          <p:spTgt spid="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up)">
                                      <p:cBhvr>
                                        <p:cTn id="10" dur="500"/>
                                        <p:tgtEl>
                                          <p:spTgt spid="4">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up)">
                                      <p:cBhvr>
                                        <p:cTn id="13" dur="500"/>
                                        <p:tgtEl>
                                          <p:spTgt spid="4">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up)">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Picture 3" descr="0132525763_A438d"/>
          <p:cNvPicPr>
            <a:picLocks noChangeAspect="1" noChangeArrowheads="1"/>
          </p:cNvPicPr>
          <p:nvPr/>
        </p:nvPicPr>
        <p:blipFill>
          <a:blip r:embed="rId3">
            <a:extLst>
              <a:ext uri="{28A0092B-C50C-407E-A947-70E740481C1C}">
                <a14:useLocalDpi xmlns:a14="http://schemas.microsoft.com/office/drawing/2010/main" val="0"/>
              </a:ext>
            </a:extLst>
          </a:blip>
          <a:srcRect l="8728" t="2342" r="10472"/>
          <a:stretch>
            <a:fillRect/>
          </a:stretch>
        </p:blipFill>
        <p:spPr bwMode="auto">
          <a:xfrm>
            <a:off x="4264040" y="1524000"/>
            <a:ext cx="4689475" cy="4224338"/>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p:cNvSpPr txBox="1">
            <a:spLocks noChangeArrowheads="1"/>
          </p:cNvSpPr>
          <p:nvPr/>
        </p:nvSpPr>
        <p:spPr bwMode="auto">
          <a:xfrm>
            <a:off x="152392" y="844774"/>
            <a:ext cx="4267208" cy="563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3175"/>
            <a:r>
              <a:rPr lang="en-US" dirty="0">
                <a:solidFill>
                  <a:srgbClr val="FF0000"/>
                </a:solidFill>
              </a:rPr>
              <a:t>Notice that water is unique: </a:t>
            </a:r>
            <a:r>
              <a:rPr lang="en-US" dirty="0"/>
              <a:t>As pressure increases on solid water (</a:t>
            </a:r>
            <a:r>
              <a:rPr lang="en-US" i="1" dirty="0">
                <a:solidFill>
                  <a:srgbClr val="00B050"/>
                </a:solidFill>
                <a:latin typeface="Times New Roman" panose="02020603050405020304" pitchFamily="18" charset="0"/>
                <a:cs typeface="Times New Roman" panose="02020603050405020304" pitchFamily="18" charset="0"/>
              </a:rPr>
              <a:t>move up the slope line for  s ↔ l</a:t>
            </a:r>
            <a:r>
              <a:rPr lang="en-US" dirty="0"/>
              <a:t>), it will eventually melt into liquid water, </a:t>
            </a:r>
            <a:r>
              <a:rPr lang="en-US" dirty="0">
                <a:solidFill>
                  <a:srgbClr val="0070C0"/>
                </a:solidFill>
              </a:rPr>
              <a:t>EXPANDING as it FREEZES</a:t>
            </a:r>
            <a:r>
              <a:rPr lang="en-US" dirty="0"/>
              <a:t>.</a:t>
            </a:r>
          </a:p>
          <a:p>
            <a:pPr marL="0" indent="3175"/>
            <a:endParaRPr lang="en-US" dirty="0"/>
          </a:p>
          <a:p>
            <a:pPr marL="0" indent="3175"/>
            <a:r>
              <a:rPr lang="en-US" dirty="0"/>
              <a:t>For all other substances in creation </a:t>
            </a:r>
            <a:r>
              <a:rPr lang="en-US" dirty="0">
                <a:solidFill>
                  <a:srgbClr val="B54C8C"/>
                </a:solidFill>
              </a:rPr>
              <a:t>solids CONTRACT as they freeze</a:t>
            </a:r>
            <a:r>
              <a:rPr lang="en-US" dirty="0"/>
              <a:t>, meaning that the </a:t>
            </a:r>
            <a:r>
              <a:rPr lang="en-US" i="1" dirty="0">
                <a:solidFill>
                  <a:srgbClr val="00B050"/>
                </a:solidFill>
                <a:latin typeface="Times New Roman" panose="02020603050405020304" pitchFamily="18" charset="0"/>
                <a:cs typeface="Times New Roman" panose="02020603050405020304" pitchFamily="18" charset="0"/>
              </a:rPr>
              <a:t>s ↔ l </a:t>
            </a:r>
            <a:r>
              <a:rPr lang="en-US" dirty="0"/>
              <a:t>line on the phase diagram will slope the opposite direction. </a:t>
            </a:r>
            <a:r>
              <a:rPr lang="en-US" i="1" dirty="0">
                <a:latin typeface="Times New Roman" panose="02020603050405020304" pitchFamily="18" charset="0"/>
                <a:cs typeface="Times New Roman" panose="02020603050405020304" pitchFamily="18" charset="0"/>
              </a:rPr>
              <a:t>God is very cool, isn't He?</a:t>
            </a:r>
          </a:p>
        </p:txBody>
      </p:sp>
      <p:sp>
        <p:nvSpPr>
          <p:cNvPr id="2" name="Footer Placeholder 1"/>
          <p:cNvSpPr>
            <a:spLocks noGrp="1"/>
          </p:cNvSpPr>
          <p:nvPr>
            <p:ph type="ftr" sz="quarter" idx="10"/>
          </p:nvPr>
        </p:nvSpPr>
        <p:spPr/>
        <p:txBody>
          <a:bodyPr/>
          <a:lstStyle/>
          <a:p>
            <a:r>
              <a:rPr lang="en-US" altLang="en-US"/>
              <a:t>Chapter 13 States of Matter</a:t>
            </a:r>
          </a:p>
        </p:txBody>
      </p:sp>
      <p:sp>
        <p:nvSpPr>
          <p:cNvPr id="6" name="Rectangle 2"/>
          <p:cNvSpPr txBox="1">
            <a:spLocks noChangeArrowheads="1"/>
          </p:cNvSpPr>
          <p:nvPr/>
        </p:nvSpPr>
        <p:spPr bwMode="auto">
          <a:xfrm>
            <a:off x="2438401" y="19050"/>
            <a:ext cx="4267199" cy="762000"/>
          </a:xfrm>
          <a:prstGeom prst="rect">
            <a:avLst/>
          </a:prstGeom>
          <a:solidFill>
            <a:schemeClr val="tx2"/>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FFFF00"/>
                </a:solidFill>
              </a:rPr>
              <a:t>Phase Diagrams</a:t>
            </a:r>
          </a:p>
        </p:txBody>
      </p:sp>
    </p:spTree>
    <p:extLst>
      <p:ext uri="{BB962C8B-B14F-4D97-AF65-F5344CB8AC3E}">
        <p14:creationId xmlns:p14="http://schemas.microsoft.com/office/powerpoint/2010/main" val="11932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Effect transition="in" filter="fade">
                                      <p:cBhvr>
                                        <p:cTn id="7" dur="500"/>
                                        <p:tgtEl>
                                          <p:spTgt spid="53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3">
                                            <p:txEl>
                                              <p:pRg st="2" end="2"/>
                                            </p:txEl>
                                          </p:spTgt>
                                        </p:tgtEl>
                                        <p:attrNameLst>
                                          <p:attrName>style.visibility</p:attrName>
                                        </p:attrNameLst>
                                      </p:cBhvr>
                                      <p:to>
                                        <p:strVal val="visible"/>
                                      </p:to>
                                    </p:set>
                                    <p:animEffect transition="in" filter="fade">
                                      <p:cBhvr>
                                        <p:cTn id="12" dur="500"/>
                                        <p:tgtEl>
                                          <p:spTgt spid="532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 y="0"/>
            <a:ext cx="9143996" cy="1371600"/>
          </a:xfrm>
        </p:spPr>
        <p:txBody>
          <a:bodyPr anchor="ctr" anchorCtr="0"/>
          <a:lstStyle/>
          <a:p>
            <a:r>
              <a:rPr lang="en-US" dirty="0"/>
              <a:t>	Name the Postulates of Kinetic Theory</a:t>
            </a:r>
          </a:p>
        </p:txBody>
      </p:sp>
      <p:sp>
        <p:nvSpPr>
          <p:cNvPr id="9" name="Text Placeholder 8"/>
          <p:cNvSpPr>
            <a:spLocks noGrp="1"/>
          </p:cNvSpPr>
          <p:nvPr>
            <p:ph type="body" sz="quarter" idx="12"/>
          </p:nvPr>
        </p:nvSpPr>
        <p:spPr>
          <a:xfrm>
            <a:off x="10" y="1377153"/>
            <a:ext cx="4724395" cy="5480848"/>
          </a:xfrm>
        </p:spPr>
        <p:txBody>
          <a:bodyPr>
            <a:normAutofit lnSpcReduction="10000"/>
          </a:bodyPr>
          <a:lstStyle/>
          <a:p>
            <a:pPr lvl="1"/>
            <a:r>
              <a:rPr lang="en-US" kern="1200" dirty="0">
                <a:solidFill>
                  <a:schemeClr val="tx1"/>
                </a:solidFill>
                <a:cs typeface="Book Antiqua"/>
              </a:rPr>
              <a:t>All matter is composed of small particles.</a:t>
            </a:r>
          </a:p>
          <a:p>
            <a:pPr lvl="1"/>
            <a:r>
              <a:rPr lang="en-US" kern="1200" dirty="0">
                <a:solidFill>
                  <a:schemeClr val="tx1"/>
                </a:solidFill>
                <a:cs typeface="Book Antiqua"/>
              </a:rPr>
              <a:t>These particles are in constant random motion.</a:t>
            </a:r>
          </a:p>
          <a:p>
            <a:pPr lvl="1"/>
            <a:r>
              <a:rPr lang="en-US" kern="1200" dirty="0">
                <a:solidFill>
                  <a:schemeClr val="tx1"/>
                </a:solidFill>
                <a:cs typeface="Book Antiqua"/>
              </a:rPr>
              <a:t>Collisions between particles are perfectly elastic.</a:t>
            </a:r>
          </a:p>
          <a:p>
            <a:r>
              <a:rPr lang="en-US" b="1" dirty="0">
                <a:solidFill>
                  <a:srgbClr val="FF0000"/>
                </a:solidFill>
              </a:rPr>
              <a:t>When does the kinetic theory break down? </a:t>
            </a:r>
          </a:p>
          <a:p>
            <a:pPr marL="230029" indent="6347"/>
            <a:r>
              <a:rPr lang="en-US" dirty="0"/>
              <a:t>At very low temperatures, gases expand less for a given pressure change than they do at high temperatures.</a:t>
            </a:r>
          </a:p>
          <a:p>
            <a:pPr lvl="1"/>
            <a:endParaRPr lang="en-US" kern="1200" dirty="0">
              <a:solidFill>
                <a:schemeClr val="tx1"/>
              </a:solidFill>
              <a:cs typeface="Book Antiqua"/>
            </a:endParaRPr>
          </a:p>
        </p:txBody>
      </p:sp>
      <p:pic>
        <p:nvPicPr>
          <p:cNvPr id="10" name="Content Placeholder 9" descr="moleculesKineticTheory.gif"/>
          <p:cNvPicPr>
            <a:picLocks noGrp="1" noChangeAspect="1"/>
          </p:cNvPicPr>
          <p:nvPr>
            <p:ph sz="quarter" idx="13"/>
          </p:nvPr>
        </p:nvPicPr>
        <p:blipFill>
          <a:blip r:embed="rId3" cstate="print"/>
          <a:stretch>
            <a:fillRect/>
          </a:stretch>
        </p:blipFill>
        <p:spPr>
          <a:xfrm>
            <a:off x="4896665" y="1864963"/>
            <a:ext cx="3937579" cy="4429838"/>
          </a:xfrm>
        </p:spPr>
      </p:pic>
    </p:spTree>
    <p:extLst>
      <p:ext uri="{BB962C8B-B14F-4D97-AF65-F5344CB8AC3E}">
        <p14:creationId xmlns:p14="http://schemas.microsoft.com/office/powerpoint/2010/main" val="40957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6201" y="3200400"/>
            <a:ext cx="9067799" cy="3657600"/>
          </a:xfrm>
        </p:spPr>
        <p:txBody>
          <a:bodyPr/>
          <a:lstStyle/>
          <a:p>
            <a:pPr marL="0" indent="1588">
              <a:spcBef>
                <a:spcPct val="50000"/>
              </a:spcBef>
            </a:pPr>
            <a:r>
              <a:rPr lang="en-US" altLang="en-US" sz="2800" dirty="0"/>
              <a:t>Pause the video as needed (5:08)</a:t>
            </a:r>
          </a:p>
          <a:p>
            <a:pPr marL="0" indent="1588">
              <a:spcBef>
                <a:spcPct val="50000"/>
              </a:spcBef>
            </a:pPr>
            <a:r>
              <a:rPr lang="en-US" altLang="en-US" sz="2800" dirty="0">
                <a:hlinkClick r:id="rId3"/>
              </a:rPr>
              <a:t>https://screencast-o-matic.com/watch/cFQiopqp82</a:t>
            </a:r>
            <a:r>
              <a:rPr lang="en-US" altLang="en-US" sz="2800" dirty="0"/>
              <a:t> </a:t>
            </a:r>
          </a:p>
        </p:txBody>
      </p:sp>
      <p:sp>
        <p:nvSpPr>
          <p:cNvPr id="3" name="Footer Placeholder 2"/>
          <p:cNvSpPr>
            <a:spLocks noGrp="1"/>
          </p:cNvSpPr>
          <p:nvPr>
            <p:ph type="ftr" sz="quarter" idx="10"/>
          </p:nvPr>
        </p:nvSpPr>
        <p:spPr/>
        <p:txBody>
          <a:bodyPr/>
          <a:lstStyle/>
          <a:p>
            <a:r>
              <a:rPr lang="en-US" altLang="en-US"/>
              <a:t>Chapter 13 States of Matter</a:t>
            </a:r>
          </a:p>
        </p:txBody>
      </p:sp>
      <p:sp>
        <p:nvSpPr>
          <p:cNvPr id="6" name="Title 1"/>
          <p:cNvSpPr txBox="1">
            <a:spLocks/>
          </p:cNvSpPr>
          <p:nvPr/>
        </p:nvSpPr>
        <p:spPr bwMode="auto">
          <a:xfrm>
            <a:off x="18753" y="0"/>
            <a:ext cx="9143994" cy="2895600"/>
          </a:xfrm>
          <a:prstGeom prst="rect">
            <a:avLst/>
          </a:prstGeom>
          <a:solidFill>
            <a:schemeClr val="tx1"/>
          </a:solidFill>
          <a:ln>
            <a:noFill/>
          </a:ln>
        </p:spPr>
        <p:txBody>
          <a:bodyPr vert="horz" wrap="square" lIns="91355" tIns="45678" rIns="91355" bIns="45678"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4000" dirty="0">
                <a:solidFill>
                  <a:srgbClr val="FFFF00"/>
                </a:solidFill>
              </a:rPr>
              <a:t>Practice Reading Graphs</a:t>
            </a:r>
          </a:p>
          <a:p>
            <a:pPr algn="ctr" eaLnBrk="1" hangingPunct="1"/>
            <a:r>
              <a:rPr lang="en-US" sz="4000" dirty="0">
                <a:solidFill>
                  <a:srgbClr val="FFFF00"/>
                </a:solidFill>
              </a:rPr>
              <a:t>Equilibrium Vapor Pressure</a:t>
            </a:r>
          </a:p>
          <a:p>
            <a:pPr algn="ctr" eaLnBrk="1" hangingPunct="1"/>
            <a:r>
              <a:rPr lang="en-US" sz="4000" dirty="0">
                <a:solidFill>
                  <a:srgbClr val="FFFF00"/>
                </a:solidFill>
              </a:rPr>
              <a:t>Phase Diagrams</a:t>
            </a:r>
            <a:endParaRPr lang="en-US" sz="2800" dirty="0">
              <a:solidFill>
                <a:srgbClr val="FFFF00"/>
              </a:solidFill>
            </a:endParaRPr>
          </a:p>
        </p:txBody>
      </p:sp>
    </p:spTree>
    <p:extLst>
      <p:ext uri="{BB962C8B-B14F-4D97-AF65-F5344CB8AC3E}">
        <p14:creationId xmlns:p14="http://schemas.microsoft.com/office/powerpoint/2010/main" val="5318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990600" y="0"/>
            <a:ext cx="7010400" cy="762000"/>
          </a:xfrm>
          <a:noFill/>
          <a:ln/>
        </p:spPr>
        <p:txBody>
          <a:bodyPr/>
          <a:lstStyle/>
          <a:p>
            <a:pPr algn="ctr"/>
            <a:r>
              <a:rPr lang="en-US" altLang="en-US" sz="3600" dirty="0">
                <a:solidFill>
                  <a:srgbClr val="0070C0"/>
                </a:solidFill>
              </a:rPr>
              <a:t>Kinetic Theory – Model of a Gas</a:t>
            </a:r>
          </a:p>
        </p:txBody>
      </p:sp>
      <p:sp>
        <p:nvSpPr>
          <p:cNvPr id="17412" name="Text Box 4"/>
          <p:cNvSpPr txBox="1">
            <a:spLocks noChangeArrowheads="1"/>
          </p:cNvSpPr>
          <p:nvPr/>
        </p:nvSpPr>
        <p:spPr bwMode="auto">
          <a:xfrm>
            <a:off x="1" y="689316"/>
            <a:ext cx="8839200" cy="584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78" rIns="91355" bIns="45678">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5191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3200" dirty="0">
                <a:solidFill>
                  <a:srgbClr val="FF0000"/>
                </a:solidFill>
              </a:rPr>
              <a:t>Properties of Gases (</a:t>
            </a:r>
            <a:r>
              <a:rPr lang="en-US" sz="2800" i="1" dirty="0">
                <a:solidFill>
                  <a:srgbClr val="7030A0"/>
                </a:solidFill>
                <a:latin typeface="Times New Roman" panose="02020603050405020304" pitchFamily="18" charset="0"/>
                <a:cs typeface="Times New Roman" panose="02020603050405020304" pitchFamily="18" charset="0"/>
              </a:rPr>
              <a:t>Postulates or Assumptions</a:t>
            </a:r>
            <a:r>
              <a:rPr lang="en-US" sz="3200" dirty="0">
                <a:solidFill>
                  <a:srgbClr val="FF0000"/>
                </a:solidFill>
              </a:rPr>
              <a:t>)</a:t>
            </a:r>
          </a:p>
          <a:p>
            <a:pPr>
              <a:spcBef>
                <a:spcPts val="601"/>
              </a:spcBef>
            </a:pPr>
            <a:r>
              <a:rPr lang="en-US" sz="2700" dirty="0"/>
              <a:t>	</a:t>
            </a:r>
            <a:r>
              <a:rPr lang="en-US" sz="2700" dirty="0">
                <a:solidFill>
                  <a:srgbClr val="00B050"/>
                </a:solidFill>
              </a:rPr>
              <a:t>A gas is composed of individual PARTICLES which are in </a:t>
            </a:r>
            <a:r>
              <a:rPr lang="en-US" sz="2700" dirty="0">
                <a:solidFill>
                  <a:srgbClr val="0070C0"/>
                </a:solidFill>
              </a:rPr>
              <a:t>continuous</a:t>
            </a:r>
            <a:r>
              <a:rPr lang="en-US" sz="2700" dirty="0">
                <a:solidFill>
                  <a:srgbClr val="00B050"/>
                </a:solidFill>
              </a:rPr>
              <a:t>, </a:t>
            </a:r>
            <a:r>
              <a:rPr lang="en-US" sz="2700" dirty="0"/>
              <a:t>random</a:t>
            </a:r>
            <a:r>
              <a:rPr lang="en-US" sz="2700" dirty="0">
                <a:solidFill>
                  <a:srgbClr val="00B050"/>
                </a:solidFill>
              </a:rPr>
              <a:t>, </a:t>
            </a:r>
            <a:r>
              <a:rPr lang="en-US" sz="2700" dirty="0">
                <a:solidFill>
                  <a:srgbClr val="FF0000"/>
                </a:solidFill>
              </a:rPr>
              <a:t>straight-line</a:t>
            </a:r>
            <a:r>
              <a:rPr lang="en-US" sz="2700" dirty="0">
                <a:solidFill>
                  <a:srgbClr val="00B050"/>
                </a:solidFill>
              </a:rPr>
              <a:t> motion</a:t>
            </a:r>
          </a:p>
          <a:p>
            <a:pPr marL="919909" indent="-463128">
              <a:spcBef>
                <a:spcPts val="601"/>
              </a:spcBef>
            </a:pPr>
            <a:r>
              <a:rPr lang="en-US" sz="2700" dirty="0"/>
              <a:t>a. 	Collisions may result in a transfer of energy [</a:t>
            </a:r>
            <a:r>
              <a:rPr lang="en-US" sz="2700" b="1" i="1" dirty="0">
                <a:solidFill>
                  <a:srgbClr val="FF0000"/>
                </a:solidFill>
              </a:rPr>
              <a:t>elastic collisions</a:t>
            </a:r>
            <a:r>
              <a:rPr lang="en-US" sz="2700" dirty="0"/>
              <a:t>], but the total net energy of the system remains constant.  </a:t>
            </a:r>
          </a:p>
          <a:p>
            <a:pPr marL="919909" indent="-463128">
              <a:spcBef>
                <a:spcPts val="601"/>
              </a:spcBef>
            </a:pPr>
            <a:r>
              <a:rPr lang="en-US" sz="2700" dirty="0">
                <a:solidFill>
                  <a:srgbClr val="0070C0"/>
                </a:solidFill>
              </a:rPr>
              <a:t>b. 	The volume of particles is ignored in comparison with the space in which they are </a:t>
            </a:r>
            <a:r>
              <a:rPr lang="en-US" sz="2700" i="1" dirty="0">
                <a:solidFill>
                  <a:srgbClr val="0070C0"/>
                </a:solidFill>
              </a:rPr>
              <a:t>contained (i.e. earth’s volume compared to the volume of the solar system</a:t>
            </a:r>
            <a:r>
              <a:rPr lang="en-US" sz="2700" dirty="0">
                <a:solidFill>
                  <a:srgbClr val="0070C0"/>
                </a:solidFill>
              </a:rPr>
              <a:t>).</a:t>
            </a:r>
          </a:p>
          <a:p>
            <a:pPr marL="971131" indent="-514350">
              <a:spcBef>
                <a:spcPts val="601"/>
              </a:spcBef>
              <a:buAutoNum type="alphaLcPeriod" startAt="3"/>
            </a:pPr>
            <a:r>
              <a:rPr lang="en-US" sz="2700" dirty="0"/>
              <a:t>Gas particles are considered as having no attraction for each other.</a:t>
            </a:r>
          </a:p>
          <a:p>
            <a:pPr marL="456781" indent="0" algn="ctr">
              <a:spcBef>
                <a:spcPts val="601"/>
              </a:spcBef>
            </a:pPr>
            <a:r>
              <a:rPr lang="en-US" sz="2000" dirty="0">
                <a:hlinkClick r:id="rId3"/>
              </a:rPr>
              <a:t>https://screencast-o-matic.com/watch/cqQXrhtCnf</a:t>
            </a:r>
            <a:r>
              <a:rPr lang="en-US" sz="2000" dirty="0"/>
              <a:t> (2:01)</a:t>
            </a:r>
          </a:p>
        </p:txBody>
      </p:sp>
      <p:sp>
        <p:nvSpPr>
          <p:cNvPr id="2" name="Footer Placeholder 1"/>
          <p:cNvSpPr>
            <a:spLocks noGrp="1"/>
          </p:cNvSpPr>
          <p:nvPr>
            <p:ph type="ftr" sz="quarter" idx="10"/>
          </p:nvPr>
        </p:nvSpPr>
        <p:spPr/>
        <p:txBody>
          <a:bodyPr/>
          <a:lstStyle/>
          <a:p>
            <a:r>
              <a:rPr lang="en-US" altLang="en-US"/>
              <a:t>Chapter 13 States of Matter</a:t>
            </a:r>
          </a:p>
        </p:txBody>
      </p:sp>
    </p:spTree>
    <p:extLst>
      <p:ext uri="{BB962C8B-B14F-4D97-AF65-F5344CB8AC3E}">
        <p14:creationId xmlns:p14="http://schemas.microsoft.com/office/powerpoint/2010/main" val="9828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fade">
                                      <p:cBhvr>
                                        <p:cTn id="17" dur="500"/>
                                        <p:tgtEl>
                                          <p:spTgt spid="17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animEffect transition="in" filter="fade">
                                      <p:cBhvr>
                                        <p:cTn id="22" dur="500"/>
                                        <p:tgtEl>
                                          <p:spTgt spid="17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2">
                                            <p:txEl>
                                              <p:pRg st="4" end="4"/>
                                            </p:txEl>
                                          </p:spTgt>
                                        </p:tgtEl>
                                        <p:attrNameLst>
                                          <p:attrName>style.visibility</p:attrName>
                                        </p:attrNameLst>
                                      </p:cBhvr>
                                      <p:to>
                                        <p:strVal val="visible"/>
                                      </p:to>
                                    </p:set>
                                    <p:animEffect transition="in" filter="fade">
                                      <p:cBhvr>
                                        <p:cTn id="27" dur="500"/>
                                        <p:tgtEl>
                                          <p:spTgt spid="17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2">
                                            <p:txEl>
                                              <p:pRg st="5" end="5"/>
                                            </p:txEl>
                                          </p:spTgt>
                                        </p:tgtEl>
                                        <p:attrNameLst>
                                          <p:attrName>style.visibility</p:attrName>
                                        </p:attrNameLst>
                                      </p:cBhvr>
                                      <p:to>
                                        <p:strVal val="visible"/>
                                      </p:to>
                                    </p:set>
                                    <p:animEffect transition="in" filter="fade">
                                      <p:cBhvr>
                                        <p:cTn id="32" dur="500"/>
                                        <p:tgtEl>
                                          <p:spTgt spid="174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4439</TotalTime>
  <Words>8390</Words>
  <Application>Microsoft Office PowerPoint</Application>
  <PresentationFormat>On-screen Show (4:3)</PresentationFormat>
  <Paragraphs>1222</Paragraphs>
  <Slides>83</Slides>
  <Notes>74</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83</vt:i4>
      </vt:variant>
    </vt:vector>
  </HeadingPairs>
  <TitlesOfParts>
    <vt:vector size="104" baseType="lpstr">
      <vt:lpstr>Algerian</vt:lpstr>
      <vt:lpstr>Arial</vt:lpstr>
      <vt:lpstr>Arial Unicode MS</vt:lpstr>
      <vt:lpstr>Book Antiqua</vt:lpstr>
      <vt:lpstr>Calibri</vt:lpstr>
      <vt:lpstr>Symbol</vt:lpstr>
      <vt:lpstr>Times New Roman</vt:lpstr>
      <vt:lpstr>Wingdings</vt:lpstr>
      <vt:lpstr>ヒラギノ角ゴ Pro W3</vt:lpstr>
      <vt:lpstr>Blank Presentation</vt:lpstr>
      <vt:lpstr>VIDEO TEMPLATES</vt:lpstr>
      <vt:lpstr>TITLE AND ANCHOR TEMPLATES</vt:lpstr>
      <vt:lpstr>2_Default Design</vt:lpstr>
      <vt:lpstr>1_Blank Presentation</vt:lpstr>
      <vt:lpstr>Default Design</vt:lpstr>
      <vt:lpstr>1_VIDEO TEMPLATES</vt:lpstr>
      <vt:lpstr>TASK TEMPLATES</vt:lpstr>
      <vt:lpstr>1_TASK TEMPLATES</vt:lpstr>
      <vt:lpstr>2_VIDEO TEMPLATES</vt:lpstr>
      <vt:lpstr>2_TASK TEMPLATES</vt:lpstr>
      <vt:lpstr>2_Blank Presentation</vt:lpstr>
      <vt:lpstr>Click on “Slide Show”</vt:lpstr>
      <vt:lpstr>PowerPoint Presentation</vt:lpstr>
      <vt:lpstr>PowerPoint Presentation</vt:lpstr>
      <vt:lpstr> Properties of Solids, Liquids, and Gases</vt:lpstr>
      <vt:lpstr> Properties of Solids, Liquids, and Gases</vt:lpstr>
      <vt:lpstr> Label the states of matter,  describe the temperature and motion of the particles in each picture (relative to each other).</vt:lpstr>
      <vt:lpstr> Label the states of matter,  describe the temperature and motion of the particles in each picture (relative to each other).</vt:lpstr>
      <vt:lpstr>Kinetic Theory – Model of a Gas</vt:lpstr>
      <vt:lpstr>Kinetic Theory – Model of a Gas</vt:lpstr>
      <vt:lpstr>Kinetic Theory – Model of a Gas</vt:lpstr>
      <vt:lpstr>Kinetic Theory – Model of a Gas</vt:lpstr>
      <vt:lpstr>Gas Pressure</vt:lpstr>
      <vt:lpstr>Pressure</vt:lpstr>
      <vt:lpstr>Nailed Again!</vt:lpstr>
      <vt:lpstr>Atmospheric Pressure</vt:lpstr>
      <vt:lpstr>Measuring Pressure of a Gas (Manometers)</vt:lpstr>
      <vt:lpstr>Measuring Pressure</vt:lpstr>
      <vt:lpstr>PowerPoint Presentation</vt:lpstr>
      <vt:lpstr>PowerPoint Presentation</vt:lpstr>
      <vt:lpstr>Reading a Barometer</vt:lpstr>
      <vt:lpstr>Reading a Barometer</vt:lpstr>
      <vt:lpstr>Standard Temperature and Pressure</vt:lpstr>
      <vt:lpstr>Gas Pressure</vt:lpstr>
      <vt:lpstr>Collapsing Can Experiment</vt:lpstr>
      <vt:lpstr>PowerPoint Presentation</vt:lpstr>
      <vt:lpstr>PowerPoint Presentation</vt:lpstr>
      <vt:lpstr>PowerPoint Presentation</vt:lpstr>
      <vt:lpstr>PowerPoint Presentation</vt:lpstr>
      <vt:lpstr>PowerPoint Presentation</vt:lpstr>
      <vt:lpstr>Properties of Liquids</vt:lpstr>
      <vt:lpstr>Properties of Liquids</vt:lpstr>
      <vt:lpstr> Describe Particles</vt:lpstr>
      <vt:lpstr> Describe Particles</vt:lpstr>
      <vt:lpstr>Intermolecular Forces and Condensation</vt:lpstr>
      <vt:lpstr>Intermolecular Forces and Freezing</vt:lpstr>
      <vt:lpstr>Evaporation</vt:lpstr>
      <vt:lpstr>The Irony of Evaporation</vt:lpstr>
      <vt:lpstr>The Irony of Evaporation</vt:lpstr>
      <vt:lpstr>Vapor Pressure</vt:lpstr>
      <vt:lpstr>Vapor Pressure</vt:lpstr>
      <vt:lpstr>ESTABLISHING Equilibrium</vt:lpstr>
      <vt:lpstr>Dynamic Equilibrium l ↔ g </vt:lpstr>
      <vt:lpstr>Dynamic Equilibrium l ↔ g </vt:lpstr>
      <vt:lpstr>Vapor Pressure</vt:lpstr>
      <vt:lpstr>Vapor Pressure  ~ “Peer Pressure”</vt:lpstr>
      <vt:lpstr>Vapor Pressure  ~ “Peer Pressure”</vt:lpstr>
      <vt:lpstr>Vapor Pressure  ~ “Peer Pressure”</vt:lpstr>
      <vt:lpstr>Vapor Pressure  ~ “Peer Pressure”</vt:lpstr>
      <vt:lpstr>Vapor Pressure  ~ “Peer Pressure”</vt:lpstr>
      <vt:lpstr>Vapor Pressure  ~ “Peer Pressure”</vt:lpstr>
      <vt:lpstr>Vapor Pressure  ~ “Peer Pressure”</vt:lpstr>
      <vt:lpstr>Vapor Pressure  ~ “Peer Pressure”</vt:lpstr>
      <vt:lpstr>Vapor Pressure  ~ “Peer Pressure”</vt:lpstr>
      <vt:lpstr>Vapor Pressure  ~ “Peer Pressure”</vt:lpstr>
      <vt:lpstr>Vapor Pressure  Propane (BBQ)</vt:lpstr>
      <vt:lpstr>PowerPoint Presentation</vt:lpstr>
      <vt:lpstr>Boiling of Liquids</vt:lpstr>
      <vt:lpstr>Boiling of Liquids</vt:lpstr>
      <vt:lpstr>Boiling &amp; Pressure</vt:lpstr>
      <vt:lpstr>Boiling &amp; Pressure</vt:lpstr>
      <vt:lpstr>Boiling &amp; Pressure</vt:lpstr>
      <vt:lpstr>Boiling &amp; Pressure</vt:lpstr>
      <vt:lpstr>PowerPoint Presentation</vt:lpstr>
      <vt:lpstr>PowerPoint Presentation</vt:lpstr>
      <vt:lpstr>PowerPoint Presentation</vt:lpstr>
      <vt:lpstr>PowerPoint Presentation</vt:lpstr>
      <vt:lpstr>PowerPoint Presentation</vt:lpstr>
      <vt:lpstr>PowerPoint Presentation</vt:lpstr>
      <vt:lpstr> Determine Properties of Liquids</vt:lpstr>
      <vt:lpstr> Determine Properties of Liquids</vt:lpstr>
      <vt:lpstr>PowerPoint Presentation</vt:lpstr>
      <vt:lpstr>PowerPoint Presentation</vt:lpstr>
      <vt:lpstr>Phase Changes for Solids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Name the Postulates of Kinetic Theory</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241</cp:revision>
  <dcterms:created xsi:type="dcterms:W3CDTF">2009-07-10T02:57:27Z</dcterms:created>
  <dcterms:modified xsi:type="dcterms:W3CDTF">2024-09-06T17:20:11Z</dcterms:modified>
</cp:coreProperties>
</file>