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4"/>
  </p:notesMasterIdLst>
  <p:handoutMasterIdLst>
    <p:handoutMasterId r:id="rId55"/>
  </p:handoutMasterIdLst>
  <p:sldIdLst>
    <p:sldId id="603" r:id="rId4"/>
    <p:sldId id="602" r:id="rId5"/>
    <p:sldId id="497" r:id="rId6"/>
    <p:sldId id="598" r:id="rId7"/>
    <p:sldId id="599" r:id="rId8"/>
    <p:sldId id="495" r:id="rId9"/>
    <p:sldId id="496" r:id="rId10"/>
    <p:sldId id="601" r:id="rId11"/>
    <p:sldId id="447" r:id="rId12"/>
    <p:sldId id="595" r:id="rId13"/>
    <p:sldId id="448" r:id="rId14"/>
    <p:sldId id="257" r:id="rId15"/>
    <p:sldId id="597" r:id="rId16"/>
    <p:sldId id="561" r:id="rId17"/>
    <p:sldId id="562" r:id="rId18"/>
    <p:sldId id="429" r:id="rId19"/>
    <p:sldId id="563" r:id="rId20"/>
    <p:sldId id="564" r:id="rId21"/>
    <p:sldId id="565" r:id="rId22"/>
    <p:sldId id="566" r:id="rId23"/>
    <p:sldId id="567" r:id="rId24"/>
    <p:sldId id="258" r:id="rId25"/>
    <p:sldId id="548" r:id="rId26"/>
    <p:sldId id="568" r:id="rId27"/>
    <p:sldId id="569" r:id="rId28"/>
    <p:sldId id="570" r:id="rId29"/>
    <p:sldId id="571" r:id="rId30"/>
    <p:sldId id="572" r:id="rId31"/>
    <p:sldId id="573" r:id="rId32"/>
    <p:sldId id="574" r:id="rId33"/>
    <p:sldId id="575" r:id="rId34"/>
    <p:sldId id="576" r:id="rId35"/>
    <p:sldId id="577" r:id="rId36"/>
    <p:sldId id="578" r:id="rId37"/>
    <p:sldId id="579" r:id="rId38"/>
    <p:sldId id="580" r:id="rId39"/>
    <p:sldId id="581" r:id="rId40"/>
    <p:sldId id="582" r:id="rId41"/>
    <p:sldId id="583" r:id="rId42"/>
    <p:sldId id="584" r:id="rId43"/>
    <p:sldId id="585" r:id="rId44"/>
    <p:sldId id="586" r:id="rId45"/>
    <p:sldId id="587" r:id="rId46"/>
    <p:sldId id="591" r:id="rId47"/>
    <p:sldId id="588" r:id="rId48"/>
    <p:sldId id="592" r:id="rId49"/>
    <p:sldId id="589" r:id="rId50"/>
    <p:sldId id="593" r:id="rId51"/>
    <p:sldId id="590" r:id="rId52"/>
    <p:sldId id="594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00"/>
    <a:srgbClr val="0B4394"/>
    <a:srgbClr val="007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B783A37-F56E-4144-B3A3-CED560F9C2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A57410A-0440-4819-B75D-C425AC6617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ECE4418-3EB4-4B58-A898-E4060B861CB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37669D2-2FFF-4D13-AE4C-065408FCD9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A7B6ED-5637-4EDD-8701-7189E1681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33096CD-121C-4480-8B96-85BDA36F2C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770E2DA-E25D-4515-AF60-3E27B96C07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FAC51A0-C511-4650-AD21-29F8548482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87AECA5-A27C-4421-9386-67D5A90487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325B7E6-3FF4-4F4C-BD49-B0C4BD4DF2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A966435-83BB-476C-83EE-5D56AC5C6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2AC9E8-97D3-49FF-9882-B9AC7FEB3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943D6-767A-4A81-8347-266161B50B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7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1974153-4793-4C45-AC4B-97208A538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0EB9B-B8BF-4A9D-98AB-3F67F12EDDF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87293D8-E4A3-413C-93E6-BFDE453FA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EB98740-6E40-495E-B1F8-1EAE70712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301050D-7078-42C8-883D-74331C790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7FDEAF-0143-4FAD-9920-3C5E1BB0620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2971868-775A-4C3A-B3B5-C4AE1CC4A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3E379F-4B15-4CAF-A5CE-047E88601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B218F0A-6CA9-4FB5-985E-78AE3716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E291B-D4E3-4A88-95E3-9B7F5E355BA7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847D89A-C60D-4FEA-B67F-97A4BDEA1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FA8875F-AD86-4CF3-9838-3596E3FF4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E75E50B-E0E1-431F-A4B0-190AEE716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12A81-13FB-4099-ABF0-DC473090824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60CE60F-9789-4512-AD3F-2DF126705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216F8C7-8E3E-47F6-BA16-979F6E12D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B1A5E84-2DCC-42CB-BCB7-B8AD9B5F7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4E4802-B48B-4B9A-8DD6-5334026F87F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A8E6439-7006-4B2C-81F3-2C39F4276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8F507E2-EB35-4C18-8184-E8228EDE1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154EA2B-A809-4373-BF7D-E9F1CB214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57C521-71D6-46B7-8D80-18161376171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E2AADE8-9368-4CB9-8F61-657858A99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FD15E0F-C1A3-49F8-8223-D38103EA5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C41D843-75F3-4C82-84D5-D2C0826D4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0E7C45-F3B7-44AB-ADEF-E649008403E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0C53F1-4990-426E-9EE0-7CB46ED39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9F83BA9-658F-495A-9265-B7B6F0499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6EED4A2-FC55-4253-B06B-C2CE28ACB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8D9816-C72A-4660-AE8D-AE82CE0CD5AF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473B663-86D8-4AEC-AF49-5DB8E7C35B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FDED338-9D71-4C3E-A4C9-0CC5198C0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BFF187A-CC58-47D9-AABD-FFFFF5148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9AF2B5-FAD7-486E-A116-3E7EEC73977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E7210B6-8308-426B-A7FE-8CFAE74B5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2D1F5CA-6179-44AB-A917-52D2DA76F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658CF07-EB0A-4B69-A325-ACF79F0AF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AE582-4886-4979-ACF9-B049E2EB0F9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64B5269-E217-43EE-8411-7F999B9A3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5F6E138-9435-4F23-A765-0F330A302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943D6-767A-4A81-8347-266161B50B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187A306-790B-4E7D-A68A-549307B7E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8C0BC-B758-44C8-8A04-9A022354DCB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6AB99B3-887F-4142-A1F3-7E4051A24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2667DF9-6126-4299-B3D5-125D45EB0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91D0229-6184-44F0-910E-7C5690C00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DF38A-B950-4E0F-8BE1-AE2A43E19643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A857FCB-A84B-4AD5-90FA-E23242378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5566BD1-A22C-409C-B931-2734D6FA2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1CC0870-7303-448E-9E21-CEE7E5C14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C1B000-740A-4938-9CBD-489AA425913C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707451C-CF8F-4F99-B91A-ED059BBC4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507A743-9911-4C35-8F6B-FF480F622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C4AF1CE-6BE4-47F0-9679-4FA531E51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07B2FC-E072-486D-9207-06FA59AB599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4658A2D-BC58-45A0-8CB5-361AAF105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74F561B-2BDB-4F0E-B0C0-83557E6EB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0F2CD94-4510-404E-80ED-D103838A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11E302-4B1A-4A13-8DD4-F3025080D419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E79B25D-40C0-40AE-B8A9-2786AC39E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097F335-46CE-4207-AA39-8EA287573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576455F-B89B-4F4C-86D7-3EC0C92A0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5671F7-288B-49B4-819F-29274080196B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81EF0F9-AB0B-4E0E-A63D-B443DAF1C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033A10C-5296-4FDD-ADF5-2FC73F4F0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7540ACD-E970-4E1B-AA20-0B59BB1A1F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BB9174-7048-4675-97AE-CB08E95837CC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E122B71-4714-4787-8145-50D215F94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3BD4CFD-68A4-4666-B509-32A00AD0C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909EDB2-1495-4FD1-9157-3E018B0FF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872F2-196C-426A-B852-37BC54C9AF1B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C938004-0F6D-4411-A252-747FC43C6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F39F539-77AE-4FA4-B13C-493D6B4E7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0144DB2-C6A4-4344-BA5E-DF95BF18B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F55A81-BB2C-47C3-B694-136CBA673034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A577737-760F-4947-8BC1-4F7623A79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6C11296-5588-4706-A325-D03DE953F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FCDC1E2-119A-4BAF-A8CB-614475F3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8FB267-2238-4B86-8EB8-A53698B12AFB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9E2A9E3E-76B5-4D7E-8301-D1A7B74E3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3761AD1-D95B-43E0-ABC3-54A5FF1EE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2943D6-767A-4A81-8347-266161B50B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282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9051689-AB45-4890-9886-C5C6789A5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29C47E-E748-41A9-B3A8-67FF4C68649D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AC14572-3AC5-4E3C-BF74-A4A199A61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EED043C-BE7C-4DF7-9C8C-1B7CF54AC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3A213B9-7807-4717-B6B9-03080791B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5B5CB-F79E-4DB4-953E-BA5761D206D6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33FBE3E-823D-4239-AC2B-3CB8B6F0C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DC72953-C94A-48FF-8BB2-A7B0D0B50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31707AD-34E4-4AE7-9C64-393C9C4FC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356B1-9515-4B6D-9ED5-AA3CF4BA9634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420D577-5692-47C9-975B-086F58458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2FAB26F-EA45-47C3-9872-5A7098B63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1AD659B-6167-430B-B2F8-3983D01DD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60463B-953A-45E6-A31D-8EE18F12A672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F6E475E-46E5-416C-99C6-3065823D6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25C595E-0500-4DC9-AC87-A9837F2B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1E86999-B6C2-483A-BF78-52F8FDA6D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561711-06EF-4653-9EEA-40CDFF9C5501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8E1BFD1-C0F8-4CEC-B2E3-6F3DAE849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768DB1F-2E91-4012-810D-BE04A0A51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07E7BE6-EFE3-4686-B258-CBB4BCE66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5F4DA9-3FF1-4B41-B358-CE9BA03E7C5E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68C750CE-9835-420B-8913-A938797E1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AA93FFA-5D9B-4561-A536-D9E8BC47A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69AAE3DD-0A1D-4E30-B674-2CF095A25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23CD2-9AA9-4FD6-BDBA-2F29CC96C076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F4A5A51-C1B5-4EE8-8AC1-094D3B5C1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1D5032CD-611F-4CFD-8AA4-7879DFA24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C4287BB5-8B8A-49EF-8E44-085C6E21DC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A736BF-8959-47EF-84F3-C58F1B19390F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F2E344D-2940-4C5E-A9DF-08191FFF6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19E590D6-8431-4BED-8F20-F17EC26F0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E4473FBD-FFF5-4C40-ABD5-75DC1CE44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B92289-75C5-49E1-9D16-756F004CBD79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0A4FD6A1-1BC0-42CA-8986-BBE2D5A1E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7189FED-B291-4105-AF04-4C231B336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C25F768-74E4-4222-A449-233BF3217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A9EF82-A6F2-4C54-A195-D174F73DEDB4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BD03EDA-8675-4913-860F-C82AE33E9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624EB2F-F8E1-4676-8FFB-D5821AAA3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FD05EBE-0397-45F4-8E03-6A5826232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0CFE6E-962C-4E81-9ADD-94706109E37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95D6E1D-EEA6-47B6-8E92-3ED148AA55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DFC6045-93CF-4933-A164-B0136FBBA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CFB2E73A-1B33-49C4-A156-903BC9992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7A6398-BB1B-49A8-BE6A-1BACDD7DA67F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10B57EF5-63F1-45CA-BCD2-04D423AAA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2810535-1F2E-466F-9BE2-79BC62AC6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E07B515-A408-4B86-8D7E-BF7E1C301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0D2984-FA5A-439E-9696-794BAC5780D5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667890A-76C7-4AA3-80A7-5C83EE8DD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BEB1BBB-A149-47F7-AEA2-230B4571F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5AB6EA6-D7E1-4449-A5BB-7F2C61D0C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649F5C-4288-4DA7-9E62-AF8CB41E05A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CAF13ED-C790-4945-892F-125AECD00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A80F341-6A0D-4FE7-A180-6728E480E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B44213-ADDF-49E1-9AEC-3134209CF5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57F93F-E0F4-4FFD-9267-04A3867B6EB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B105CF1-9596-4970-B034-F42FFC0AFF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4A19B28-F5B1-454C-BA36-F869D821A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ECCE175-6A34-4D89-8D9C-48A8D0001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D0AE59-5A76-49B4-8AE8-96D53E93171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AB22A76-AA6C-40E5-9CEE-412697E48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6FEB30B-E309-47A5-A19E-D4EA33C8E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D4E4E7F-1D7B-4768-855F-903F36A07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336AF9-D1C0-4606-8D5A-37A0D0962C4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1BCE2B9-8D68-4CB9-8090-AE372E0C5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7317368-16A6-4952-B4E7-3A6802B32C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43BB576-DB32-4318-A0ED-067BAB3B9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773C01-1F5C-419A-8A74-BE762BD3BBE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B90A614-FF15-46E7-92A5-400B9F3B91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A77CB98-0C92-491D-8D6E-DAEBDABB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93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87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10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02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A155-A0B1-4AD8-859D-5CCB47F9B58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8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AF83-A6D8-4447-B557-C08F134C507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7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ECD8-50E1-4E1A-BA27-54FCCD649EE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62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321F-621A-4AEF-8519-7D117A3323E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4C4C-5D88-49EE-9F46-3B6343A566C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49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3E3D-E07D-4E5A-A6E3-A076A62F39A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16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178F-AFDB-4B3A-82DA-DEF11D68569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23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BC07-DBCA-4237-8B95-842E69AB8E7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71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BC59-2812-49A0-9EA0-B56C1FDB72B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5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D55C-FDA5-4BB2-8AF1-FE358BF04BC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28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E424-38AD-49F1-94E6-083BB4E801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4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EAEB81-8C35-4F40-A547-E36D7485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8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E81C-03D5-4E61-820B-84E7DF26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61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843E-D196-44CD-A5E1-57B807BB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8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F22D-B834-47AA-85E2-1BC2236F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4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809C-7E64-4858-8C17-A8556885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1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5A24-8308-48A6-BD4E-230D659F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694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8F7C-BD42-4F59-B837-849039AB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520-C4BB-4C86-9463-D2722178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95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80E0-53E2-4531-9C8F-BDC9DD991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5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4917-EB83-4806-BBC6-CD2AB2198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90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B6B2-C3B6-4EDB-AC7F-17AFFC629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7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D11A-AC61-46A7-858A-96861761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34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08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97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09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5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h02-10 master">
            <a:extLst>
              <a:ext uri="{FF2B5EF4-FFF2-40B4-BE49-F238E27FC236}">
                <a16:creationId xmlns:a16="http://schemas.microsoft.com/office/drawing/2014/main" id="{D6628230-1C8B-448A-97BA-E3BF4A9D81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EFC34E6-110F-4B60-B0F7-720C68AD11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39200" y="0"/>
            <a:ext cx="304800" cy="3048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8" name="Picture 12" descr="button backward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37D7DE-E109-444F-8AED-4FD5183D6D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24600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button forwar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67ABBB-5A10-4A4C-B1E2-A79919DB94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2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4">
            <a:extLst>
              <a:ext uri="{FF2B5EF4-FFF2-40B4-BE49-F238E27FC236}">
                <a16:creationId xmlns:a16="http://schemas.microsoft.com/office/drawing/2014/main" id="{57F3ACCD-3427-4262-9FDD-67CE58DA4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0" y="119063"/>
            <a:ext cx="27749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FFE633"/>
                </a:solidFill>
              </a:rPr>
              <a:t>10.4 </a:t>
            </a:r>
            <a:r>
              <a:rPr lang="en-US" altLang="en-US" b="1">
                <a:solidFill>
                  <a:schemeClr val="bg1"/>
                </a:solidFill>
              </a:rPr>
              <a:t>Fission and Fusion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2E2AAE2-E750-48C2-83C8-77D5E17E6F7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28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64BA262-C597-4430-95E2-9C2B3CEE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education.ca/encyclopedia/Fusion" TargetMode="External"/><Relationship Id="rId2" Type="http://schemas.openxmlformats.org/officeDocument/2006/relationships/hyperlink" Target="https://energyeducation.ca/encyclopedia/Fissio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40FF-2F10-B3FB-90E8-2C0F46178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on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5A9FB-C357-62F7-1F3B-C791791CB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r>
              <a:rPr lang="en-US" dirty="0"/>
              <a:t>Click on </a:t>
            </a:r>
          </a:p>
          <a:p>
            <a:r>
              <a:rPr lang="en-US" dirty="0"/>
              <a:t>“From Current Slide” </a:t>
            </a:r>
          </a:p>
          <a:p>
            <a:r>
              <a:rPr lang="en-US" dirty="0"/>
              <a:t>or “From Beginning”</a:t>
            </a:r>
          </a:p>
        </p:txBody>
      </p:sp>
    </p:spTree>
    <p:extLst>
      <p:ext uri="{BB962C8B-B14F-4D97-AF65-F5344CB8AC3E}">
        <p14:creationId xmlns:p14="http://schemas.microsoft.com/office/powerpoint/2010/main" val="281637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CE7D8-86B7-46BF-A88A-8B5C77B8ED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69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5"/>
          <a:stretch>
            <a:fillRect/>
          </a:stretch>
        </p:blipFill>
        <p:spPr bwMode="auto">
          <a:xfrm>
            <a:off x="1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 r="51434" b="25584"/>
          <a:stretch>
            <a:fillRect/>
          </a:stretch>
        </p:blipFill>
        <p:spPr bwMode="auto">
          <a:xfrm>
            <a:off x="903288" y="1495425"/>
            <a:ext cx="35448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b="25752"/>
          <a:stretch>
            <a:fillRect/>
          </a:stretch>
        </p:blipFill>
        <p:spPr bwMode="auto">
          <a:xfrm>
            <a:off x="903288" y="1495425"/>
            <a:ext cx="7299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8" r="21" b="11539"/>
          <a:stretch>
            <a:fillRect/>
          </a:stretch>
        </p:blipFill>
        <p:spPr bwMode="auto">
          <a:xfrm>
            <a:off x="0" y="5118554"/>
            <a:ext cx="9144000" cy="173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3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63846"/>
            <a:ext cx="21336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1BCDC-8301-4A57-A4F7-3549EC4711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293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93762" r="37749" b="93"/>
          <a:stretch>
            <a:fillRect/>
          </a:stretch>
        </p:blipFill>
        <p:spPr bwMode="auto">
          <a:xfrm>
            <a:off x="3231243" y="6052186"/>
            <a:ext cx="26670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64571" b="12943"/>
          <a:stretch>
            <a:fillRect/>
          </a:stretch>
        </p:blipFill>
        <p:spPr bwMode="auto">
          <a:xfrm>
            <a:off x="1924050" y="904875"/>
            <a:ext cx="1876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32452" b="12943"/>
          <a:stretch>
            <a:fillRect/>
          </a:stretch>
        </p:blipFill>
        <p:spPr bwMode="auto">
          <a:xfrm>
            <a:off x="1924050" y="904875"/>
            <a:ext cx="37242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4308" b="12943"/>
          <a:stretch>
            <a:fillRect/>
          </a:stretch>
        </p:blipFill>
        <p:spPr bwMode="auto">
          <a:xfrm>
            <a:off x="1143000" y="231885"/>
            <a:ext cx="7010400" cy="56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11811B24-62FA-4965-9F4D-9F1143606B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7013" y="762000"/>
            <a:ext cx="4344987" cy="50629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Transmutations involve more than just the conversion of one element into another—they also involve the </a:t>
            </a: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conversion of mass into energy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.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Nuclear energy released by nuclear reactions is used as an alterative source of energy.</a:t>
            </a:r>
          </a:p>
        </p:txBody>
      </p:sp>
      <p:pic>
        <p:nvPicPr>
          <p:cNvPr id="4099" name="Picture 25" descr="HSPS_Ch10s4-p313-IdahoTest">
            <a:extLst>
              <a:ext uri="{FF2B5EF4-FFF2-40B4-BE49-F238E27FC236}">
                <a16:creationId xmlns:a16="http://schemas.microsoft.com/office/drawing/2014/main" id="{EF3A42F7-F877-409B-8590-F71DFC36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2672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7244-B4FD-415E-A6B5-15F7903FB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Transmutation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649BE-3F55-49D8-919F-6427442B04C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 nuclear reactions involve the artificial transmutation of elements, although they are generally referred to more specifically as "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Fission"/>
              </a:rPr>
              <a:t>fission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", "</a:t>
            </a:r>
            <a:r>
              <a:rPr lang="en-US" sz="2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Fusion"/>
              </a:rPr>
              <a:t>fusion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", or "irradiation" instead of being referred to broadly as transmutation.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129BB-AE7F-4CF5-A48E-D489F8F96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73161"/>
            <a:ext cx="2568163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g with key ghost">
            <a:extLst>
              <a:ext uri="{FF2B5EF4-FFF2-40B4-BE49-F238E27FC236}">
                <a16:creationId xmlns:a16="http://schemas.microsoft.com/office/drawing/2014/main" id="{6E027C3A-3A74-4F5B-B672-5C844049A0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815D1D05-8C05-4118-9911-8BBC1D90B1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6800" y="2743200"/>
            <a:ext cx="7810500" cy="137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/>
              <a:t>Under what conditions does the strong nuclear force overcome electric forces in the nucleus?</a:t>
            </a:r>
            <a:r>
              <a:rPr lang="en-US" altLang="en-US" sz="2800"/>
              <a:t> 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553A773-624F-49D8-B1AF-6B6308D6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  <p:pic>
        <p:nvPicPr>
          <p:cNvPr id="6149" name="Picture 5" descr="HSPS_KeyConcepts-Icon copy">
            <a:extLst>
              <a:ext uri="{FF2B5EF4-FFF2-40B4-BE49-F238E27FC236}">
                <a16:creationId xmlns:a16="http://schemas.microsoft.com/office/drawing/2014/main" id="{A1477B17-65BA-4224-AE12-9CEB2D3C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7650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g with key ghost">
            <a:extLst>
              <a:ext uri="{FF2B5EF4-FFF2-40B4-BE49-F238E27FC236}">
                <a16:creationId xmlns:a16="http://schemas.microsoft.com/office/drawing/2014/main" id="{376C502D-2024-4EC9-B6BC-1C6FBB9F76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CF167695-271B-479C-93D0-33A79F43E9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6800" y="2743200"/>
            <a:ext cx="7810500" cy="137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/>
              <a:t>Over very short distances, the strong nuclear force is much greater than the electric forces among protons.</a:t>
            </a:r>
            <a:r>
              <a:rPr lang="en-US" altLang="en-US" sz="2800"/>
              <a:t> 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220A593-7BAC-4028-A2D9-D6A68263F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  <p:pic>
        <p:nvPicPr>
          <p:cNvPr id="8197" name="Picture 5" descr="HSPS_KeyConcepts-Icon copy">
            <a:extLst>
              <a:ext uri="{FF2B5EF4-FFF2-40B4-BE49-F238E27FC236}">
                <a16:creationId xmlns:a16="http://schemas.microsoft.com/office/drawing/2014/main" id="{0CD9AD83-481C-4C87-8607-37E8F6A6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7650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92ECE840-7855-4640-A288-182DD2577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96975"/>
            <a:ext cx="8077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CC00CC"/>
                </a:solidFill>
              </a:rPr>
              <a:t>The </a:t>
            </a:r>
            <a:r>
              <a:rPr lang="en-US" altLang="en-US" sz="2800" b="1" dirty="0">
                <a:solidFill>
                  <a:srgbClr val="CC00CC"/>
                </a:solidFill>
              </a:rPr>
              <a:t>strong nuclear force </a:t>
            </a:r>
            <a:r>
              <a:rPr lang="en-US" altLang="en-US" sz="2800" dirty="0">
                <a:solidFill>
                  <a:srgbClr val="CC00CC"/>
                </a:solidFill>
              </a:rPr>
              <a:t>is the attractive force that binds protons and neutrons together in the nucleus.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900A64D-3188-4262-9A34-434AB5C641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39857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T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he protons in the nucleus are all positively charged, so they tend to repel one another.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The </a:t>
            </a: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Bold" charset="0"/>
              </a:rPr>
              <a:t>strong nuclear force</a:t>
            </a:r>
            <a:r>
              <a:rPr lang="en-US" altLang="en-US" sz="2800" b="1" dirty="0">
                <a:solidFill>
                  <a:srgbClr val="CC00CC"/>
                </a:solidFill>
                <a:ea typeface="Times New Roman" panose="02020603050405020304" pitchFamily="18" charset="0"/>
                <a:cs typeface="Minion-Bold" charset="0"/>
              </a:rPr>
              <a:t> </a:t>
            </a: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binds protons and neutrons together in the nucleus.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strong nuclear force does not depend on charge.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It acts among protons, among neutrons, and among protons and neutrons. </a:t>
            </a:r>
          </a:p>
        </p:txBody>
      </p:sp>
      <p:sp>
        <p:nvSpPr>
          <p:cNvPr id="10243" name="Rectangle 11">
            <a:extLst>
              <a:ext uri="{FF2B5EF4-FFF2-40B4-BE49-F238E27FC236}">
                <a16:creationId xmlns:a16="http://schemas.microsoft.com/office/drawing/2014/main" id="{2D9B4750-28D3-43C7-BA41-FA07310A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967547C-CCAB-419A-8E18-405969482E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686800" cy="2477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CC00CC"/>
                </a:solidFill>
              </a:rPr>
              <a:t>At the distance of a proton width, the strong nuclear force is more than 100 times greater than the electric force that repels protons. </a:t>
            </a:r>
          </a:p>
          <a:p>
            <a:pPr marL="285750" indent="-285750" eaLnBrk="1" hangingPunct="1">
              <a:spcBef>
                <a:spcPts val="1800"/>
              </a:spcBef>
            </a:pPr>
            <a:r>
              <a:rPr lang="en-US" altLang="en-US" sz="2800" dirty="0"/>
              <a:t>The strong nuclear force quickly weakens as protons and neutrons get farther apart.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B8FE30E-A337-4BF1-BD3A-A982C02A1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20409C2-E1A0-4376-854E-43824D2B7A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94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Frutiger-Roman"/>
              </a:rPr>
              <a:t>Strong nuclear forces and electric forces act upon particles in the nucleus.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210322C-DC8E-420A-A1E8-160E80F04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  <p:pic>
        <p:nvPicPr>
          <p:cNvPr id="14340" name="Picture 4" descr="HSPS_Ch10s4-p308-NclrFrce">
            <a:extLst>
              <a:ext uri="{FF2B5EF4-FFF2-40B4-BE49-F238E27FC236}">
                <a16:creationId xmlns:a16="http://schemas.microsoft.com/office/drawing/2014/main" id="{440E17C0-BA3D-4354-A295-88476123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286000"/>
            <a:ext cx="160813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>
            <a:extLst>
              <a:ext uri="{FF2B5EF4-FFF2-40B4-BE49-F238E27FC236}">
                <a16:creationId xmlns:a16="http://schemas.microsoft.com/office/drawing/2014/main" id="{2088C74D-F628-45B7-AF28-C7C61F4528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4800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2B4D21B0-ACE4-4411-A6E7-DC47D2D13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800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E781258E-E3D6-4392-9E6E-16FC40EA8F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3450" y="523875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941E5EF-DA91-4DA8-9B32-79E3C0BF6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1054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6E6E77E3-1B41-4EEA-B33D-3E9A5A5362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800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Rectangle 11">
            <a:extLst>
              <a:ext uri="{FF2B5EF4-FFF2-40B4-BE49-F238E27FC236}">
                <a16:creationId xmlns:a16="http://schemas.microsoft.com/office/drawing/2014/main" id="{85E661BA-4DAD-4423-A581-3A38BB18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098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Neutron</a:t>
            </a:r>
          </a:p>
        </p:txBody>
      </p:sp>
      <p:sp>
        <p:nvSpPr>
          <p:cNvPr id="14347" name="Rectangle 12">
            <a:extLst>
              <a:ext uri="{FF2B5EF4-FFF2-40B4-BE49-F238E27FC236}">
                <a16:creationId xmlns:a16="http://schemas.microsoft.com/office/drawing/2014/main" id="{0047652C-5168-4285-B20B-9C8721A17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670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Neutron</a:t>
            </a:r>
          </a:p>
        </p:txBody>
      </p:sp>
      <p:sp>
        <p:nvSpPr>
          <p:cNvPr id="14348" name="Rectangle 13">
            <a:extLst>
              <a:ext uri="{FF2B5EF4-FFF2-40B4-BE49-F238E27FC236}">
                <a16:creationId xmlns:a16="http://schemas.microsoft.com/office/drawing/2014/main" id="{AD2301E5-0B06-4FEF-9CF8-0A775DF7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766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Proton</a:t>
            </a:r>
          </a:p>
        </p:txBody>
      </p:sp>
      <p:sp>
        <p:nvSpPr>
          <p:cNvPr id="14349" name="Rectangle 14">
            <a:extLst>
              <a:ext uri="{FF2B5EF4-FFF2-40B4-BE49-F238E27FC236}">
                <a16:creationId xmlns:a16="http://schemas.microsoft.com/office/drawing/2014/main" id="{4D6EC445-A378-4C2A-B151-5194EB36B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052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Proton</a:t>
            </a:r>
          </a:p>
        </p:txBody>
      </p:sp>
      <p:sp>
        <p:nvSpPr>
          <p:cNvPr id="14350" name="Rectangle 15">
            <a:extLst>
              <a:ext uri="{FF2B5EF4-FFF2-40B4-BE49-F238E27FC236}">
                <a16:creationId xmlns:a16="http://schemas.microsoft.com/office/drawing/2014/main" id="{977535B1-4846-446E-9432-080576CF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93925"/>
            <a:ext cx="272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Strong Nuclear Forces</a:t>
            </a:r>
          </a:p>
        </p:txBody>
      </p:sp>
      <p:sp>
        <p:nvSpPr>
          <p:cNvPr id="14351" name="Rectangle 16">
            <a:extLst>
              <a:ext uri="{FF2B5EF4-FFF2-40B4-BE49-F238E27FC236}">
                <a16:creationId xmlns:a16="http://schemas.microsoft.com/office/drawing/2014/main" id="{33FFBBEE-7CD1-4E7D-B458-CC05DB4F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27488"/>
            <a:ext cx="186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</a:rPr>
              <a:t>Electric Forces</a:t>
            </a:r>
          </a:p>
        </p:txBody>
      </p:sp>
      <p:sp>
        <p:nvSpPr>
          <p:cNvPr id="14352" name="Rectangle 17">
            <a:extLst>
              <a:ext uri="{FF2B5EF4-FFF2-40B4-BE49-F238E27FC236}">
                <a16:creationId xmlns:a16="http://schemas.microsoft.com/office/drawing/2014/main" id="{4666D94D-AE6B-4F8E-BD99-7F5178C66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4196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Neutron</a:t>
            </a:r>
          </a:p>
        </p:txBody>
      </p:sp>
      <p:sp>
        <p:nvSpPr>
          <p:cNvPr id="14353" name="Rectangle 18">
            <a:extLst>
              <a:ext uri="{FF2B5EF4-FFF2-40B4-BE49-F238E27FC236}">
                <a16:creationId xmlns:a16="http://schemas.microsoft.com/office/drawing/2014/main" id="{B12626B5-CA38-4721-A97A-F7091A3A0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768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Neutron</a:t>
            </a:r>
          </a:p>
        </p:txBody>
      </p:sp>
      <p:sp>
        <p:nvSpPr>
          <p:cNvPr id="14354" name="Rectangle 19">
            <a:extLst>
              <a:ext uri="{FF2B5EF4-FFF2-40B4-BE49-F238E27FC236}">
                <a16:creationId xmlns:a16="http://schemas.microsoft.com/office/drawing/2014/main" id="{3B7EA852-9B4F-427B-8717-8C90E8665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Proton</a:t>
            </a:r>
          </a:p>
        </p:txBody>
      </p:sp>
      <p:sp>
        <p:nvSpPr>
          <p:cNvPr id="14355" name="Rectangle 20">
            <a:extLst>
              <a:ext uri="{FF2B5EF4-FFF2-40B4-BE49-F238E27FC236}">
                <a16:creationId xmlns:a16="http://schemas.microsoft.com/office/drawing/2014/main" id="{BE85F130-EA03-4BF9-B98A-61AF8B0F3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292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Proton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6EA7F23-8423-4715-B582-BFD6951ADA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763000" cy="48628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The Effect of Size on Nuclear Forces</a:t>
            </a: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285750" indent="-285750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greater the number of protons in a nucleus, the greater is the electric force that repels those protons. </a:t>
            </a:r>
          </a:p>
          <a:p>
            <a:pPr marL="285750" indent="-285750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The more protons and neutrons in a nucleus, the more possibilities there are for strong nuclear force attractions. </a:t>
            </a:r>
          </a:p>
          <a:p>
            <a:pPr marL="285750" indent="-285750" eaLnBrk="1" hangingPunct="1">
              <a:spcBef>
                <a:spcPts val="12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Because the strong nuclear force only acts over short ranges, the possibility of many attractions is never realized in a large nucleus.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2A70893A-73B0-4A53-9758-530621CE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CE7D8-86B7-46BF-A88A-8B5C77B8ED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8B04F-B57F-417B-9118-F32BBAC0A77C}"/>
              </a:ext>
            </a:extLst>
          </p:cNvPr>
          <p:cNvSpPr/>
          <p:nvPr/>
        </p:nvSpPr>
        <p:spPr>
          <a:xfrm>
            <a:off x="1848789" y="1219200"/>
            <a:ext cx="51090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srgbClr val="CEB9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Review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srgbClr val="CEB9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Elementary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srgbClr val="CEB9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309660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40E73DE-6D79-4A18-88DC-E1AC16DEA5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188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indent="-514350" eaLnBrk="1" hangingPunct="1">
              <a:buFontTx/>
              <a:buAutoNum type="alphaUcPeriod"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Frutiger-Roman"/>
              </a:rPr>
              <a:t>The strong nuclear forces easily overcome the electric force between the protons. 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Frutiger-Roman"/>
              </a:rPr>
              <a:t>The larger number of electric forces makes the nucleus less stable.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7CE9DC2-53F3-4D40-A678-DC75CC01C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  <p:pic>
        <p:nvPicPr>
          <p:cNvPr id="18436" name="Picture 4" descr="HSPS_Ch10s4-p309-ForceA">
            <a:extLst>
              <a:ext uri="{FF2B5EF4-FFF2-40B4-BE49-F238E27FC236}">
                <a16:creationId xmlns:a16="http://schemas.microsoft.com/office/drawing/2014/main" id="{295DEFF8-61C1-4F76-BBC5-80F344BC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3952875"/>
            <a:ext cx="3200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HSPS_Ch10s4-p309-ForceB">
            <a:extLst>
              <a:ext uri="{FF2B5EF4-FFF2-40B4-BE49-F238E27FC236}">
                <a16:creationId xmlns:a16="http://schemas.microsoft.com/office/drawing/2014/main" id="{69CD7D5C-811B-4D52-B26B-FF8120F6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3914775"/>
            <a:ext cx="30210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>
            <a:extLst>
              <a:ext uri="{FF2B5EF4-FFF2-40B4-BE49-F238E27FC236}">
                <a16:creationId xmlns:a16="http://schemas.microsoft.com/office/drawing/2014/main" id="{9C36BF61-C169-4EA6-AF36-970C6465B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717925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Nuclear Forces Acting on a Proton of a Small Nucleus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EC97171E-78A2-49CA-8568-7DB034F6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717925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Nuclear Forces Acting on a Proton of a Large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520C5B-C62D-4517-AEF6-F1B8B5DE2B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763000" cy="38010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Unstable Nuclei</a:t>
            </a: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nucleus becomes unstable, or radioactive, when the strong nuclear force can no longer overcome the repulsive electric forces among protons.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While the strong nuclear force does not increase with the size of the nucleus, the electric forces do.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All nuclei with more than 83 protons are radioactive.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867F388-B313-471D-A435-2B93E172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Nuclear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g with key ghost">
            <a:extLst>
              <a:ext uri="{FF2B5EF4-FFF2-40B4-BE49-F238E27FC236}">
                <a16:creationId xmlns:a16="http://schemas.microsoft.com/office/drawing/2014/main" id="{3D8042BF-6DD5-497E-A249-6E1E63BEA1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87375"/>
            <a:ext cx="8905875" cy="558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0EC7E9DC-5E96-43A8-B76D-24A532E775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49594" y="1849437"/>
            <a:ext cx="7810500" cy="145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What property of fission makes it so useful?</a:t>
            </a:r>
            <a:endParaRPr lang="en-US" altLang="en-US" sz="2800" b="1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F</a:t>
            </a: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ission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is the splitting of an atomic nucleus into two smaller parts.</a:t>
            </a:r>
          </a:p>
        </p:txBody>
      </p:sp>
      <p:sp>
        <p:nvSpPr>
          <p:cNvPr id="22532" name="Rectangle 8">
            <a:extLst>
              <a:ext uri="{FF2B5EF4-FFF2-40B4-BE49-F238E27FC236}">
                <a16:creationId xmlns:a16="http://schemas.microsoft.com/office/drawing/2014/main" id="{90E0924E-B6FE-406B-86A5-31B621360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22533" name="Picture 10" descr="HSPS_KeyConcepts-Icon copy">
            <a:extLst>
              <a:ext uri="{FF2B5EF4-FFF2-40B4-BE49-F238E27FC236}">
                <a16:creationId xmlns:a16="http://schemas.microsoft.com/office/drawing/2014/main" id="{B6DA56D1-357B-4014-BE60-B59D1E9EB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25650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5">
            <a:extLst>
              <a:ext uri="{FF2B5EF4-FFF2-40B4-BE49-F238E27FC236}">
                <a16:creationId xmlns:a16="http://schemas.microsoft.com/office/drawing/2014/main" id="{E2DF690E-E1CD-4440-B483-CB6B3D12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49650"/>
            <a:ext cx="7810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/>
              <a:t>In nuclear fission, </a:t>
            </a:r>
            <a:r>
              <a:rPr lang="en-US" altLang="en-US" sz="2800" b="1" dirty="0">
                <a:solidFill>
                  <a:srgbClr val="CC00CC"/>
                </a:solidFill>
              </a:rPr>
              <a:t>tremendous amounts of energy</a:t>
            </a:r>
            <a:r>
              <a:rPr lang="en-US" altLang="en-US" sz="2800" b="1" dirty="0"/>
              <a:t> can be produced from very small amounts of mass.</a:t>
            </a:r>
            <a:r>
              <a:rPr lang="en-US" altLang="en-US" sz="2800" dirty="0"/>
              <a:t> </a:t>
            </a:r>
          </a:p>
        </p:txBody>
      </p:sp>
      <p:pic>
        <p:nvPicPr>
          <p:cNvPr id="22535" name="Picture 16" descr="HSPS_KeyConcepts-Icon copy">
            <a:extLst>
              <a:ext uri="{FF2B5EF4-FFF2-40B4-BE49-F238E27FC236}">
                <a16:creationId xmlns:a16="http://schemas.microsoft.com/office/drawing/2014/main" id="{F6F32D45-BA5F-45E7-B4A1-48C5D3E2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94100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4F2A4B8-6827-402F-B7E9-4B6F3AB00D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4001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In 1938, Otto Hahn and Fritz Strassman bombarded uranium-235 with high-energy neutrons to produce more massive elements.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Their experiments instead produced isotopes of a smaller element, barium.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Lise Meitner and Otto Frisch determined that uranium-235 nuclei had been broken into smaller fragments. 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1A0AB1FB-E5CE-48EE-B99D-775B991FD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967B8B9-AF71-4F4D-A35B-A99306B9AF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2312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latin typeface="Minion-Regular" charset="0"/>
                <a:ea typeface="Times New Roman" panose="02020603050405020304" pitchFamily="18" charset="0"/>
                <a:cs typeface="Minion-Regular" charset="0"/>
              </a:rPr>
              <a:t>Meitner predicted that fission releases energy.</a:t>
            </a:r>
            <a:endParaRPr lang="en-US" altLang="en-US" sz="2800" dirty="0">
              <a:solidFill>
                <a:srgbClr val="CC00CC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nuclear energy released by the fission of 1 kilogram of uranium-235 is equivalent to the chemical energy produced by burning more than 17,000 kilograms of coal.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4D93477-9202-4F46-BEA2-CA4B6CC1B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26628" name="Picture 4" descr="HSPS_Ch10s4-p310-Eq1">
            <a:extLst>
              <a:ext uri="{FF2B5EF4-FFF2-40B4-BE49-F238E27FC236}">
                <a16:creationId xmlns:a16="http://schemas.microsoft.com/office/drawing/2014/main" id="{D101ADF1-8FF3-40F8-BD9C-7B93CD39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57663"/>
            <a:ext cx="85344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CAA5EA7-C8A7-4A4C-A22E-1CA7102389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94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/>
              <a:t>The fission of uranium-235 yields smaller nuclei, neutrons, and energy.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EB7BA5F-44AF-4B69-B125-B76A92ED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28676" name="Picture 7" descr="HSPS_Ch10s4-p310-Fission1">
            <a:extLst>
              <a:ext uri="{FF2B5EF4-FFF2-40B4-BE49-F238E27FC236}">
                <a16:creationId xmlns:a16="http://schemas.microsoft.com/office/drawing/2014/main" id="{0B1F0D28-4CEB-4DE9-BFA9-0F3C30DB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101850"/>
            <a:ext cx="4841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8">
            <a:extLst>
              <a:ext uri="{FF2B5EF4-FFF2-40B4-BE49-F238E27FC236}">
                <a16:creationId xmlns:a16="http://schemas.microsoft.com/office/drawing/2014/main" id="{7D882FD1-05C2-481F-8BBD-EFE4F16A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Neutron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DC2B564-F55E-4454-820B-4DCD1323D9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94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/>
              <a:t>The fission of uranium-235 yields smaller nuclei, neutrons, and energy.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C86ED21-97DF-41FC-A280-B03A5E18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30724" name="Picture 6" descr="HSPS_Ch10s4-p310-Fission2">
            <a:extLst>
              <a:ext uri="{FF2B5EF4-FFF2-40B4-BE49-F238E27FC236}">
                <a16:creationId xmlns:a16="http://schemas.microsoft.com/office/drawing/2014/main" id="{DCBCED19-E2F6-4D8E-BCBF-0A36DC16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101850"/>
            <a:ext cx="2120900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8">
            <a:extLst>
              <a:ext uri="{FF2B5EF4-FFF2-40B4-BE49-F238E27FC236}">
                <a16:creationId xmlns:a16="http://schemas.microsoft.com/office/drawing/2014/main" id="{7AD6C90E-0E9B-4FC7-BCEB-898311BEE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Neutron</a:t>
            </a:r>
          </a:p>
        </p:txBody>
      </p:sp>
      <p:pic>
        <p:nvPicPr>
          <p:cNvPr id="30726" name="Picture 9" descr="HSPS_Ch10s4-p310-FssnLbl2">
            <a:extLst>
              <a:ext uri="{FF2B5EF4-FFF2-40B4-BE49-F238E27FC236}">
                <a16:creationId xmlns:a16="http://schemas.microsoft.com/office/drawing/2014/main" id="{6073176A-36F0-411C-AD72-E55ABE8E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0200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6F9E3B7-0493-40AB-B779-BE61A3A44D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94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/>
              <a:t>The fission of uranium-235 yields smaller nuclei, neutrons, and energy.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163429D-2DB6-40B6-AEE5-A34D68C2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32772" name="Picture 5" descr="HSPS_Ch10s4-p310-Fission3">
            <a:extLst>
              <a:ext uri="{FF2B5EF4-FFF2-40B4-BE49-F238E27FC236}">
                <a16:creationId xmlns:a16="http://schemas.microsoft.com/office/drawing/2014/main" id="{4C232DA8-6881-4609-90A0-98F11D27C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101850"/>
            <a:ext cx="49720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8">
            <a:extLst>
              <a:ext uri="{FF2B5EF4-FFF2-40B4-BE49-F238E27FC236}">
                <a16:creationId xmlns:a16="http://schemas.microsoft.com/office/drawing/2014/main" id="{D39E0703-D90C-470E-BF65-CE2D5CC7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Neutron</a:t>
            </a:r>
          </a:p>
        </p:txBody>
      </p:sp>
      <p:pic>
        <p:nvPicPr>
          <p:cNvPr id="32774" name="Picture 9" descr="HSPS_Ch10s4-p310-FssnLbl2">
            <a:extLst>
              <a:ext uri="{FF2B5EF4-FFF2-40B4-BE49-F238E27FC236}">
                <a16:creationId xmlns:a16="http://schemas.microsoft.com/office/drawing/2014/main" id="{E2A77A06-DF0C-4B8A-959D-59878288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0200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 descr="HSPS_Ch10s4-p310-FssnLbl3">
            <a:extLst>
              <a:ext uri="{FF2B5EF4-FFF2-40B4-BE49-F238E27FC236}">
                <a16:creationId xmlns:a16="http://schemas.microsoft.com/office/drawing/2014/main" id="{54A1BF77-2BD0-4EEF-AB48-ECB3DE8DA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410200"/>
            <a:ext cx="1257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F86C61A-965F-4985-9B5F-ECEF3151C6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94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/>
              <a:t>The fission of uranium-235 yields smaller nuclei, neutrons, and energy.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C0561B2-6C1F-413C-AF95-AA86E10E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34820" name="Picture 4" descr="HSPS_Ch10s4-p310-Fission">
            <a:extLst>
              <a:ext uri="{FF2B5EF4-FFF2-40B4-BE49-F238E27FC236}">
                <a16:creationId xmlns:a16="http://schemas.microsoft.com/office/drawing/2014/main" id="{D2C6B29E-30AA-4AE5-AE6A-CE424C5D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100263"/>
            <a:ext cx="807085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8">
            <a:extLst>
              <a:ext uri="{FF2B5EF4-FFF2-40B4-BE49-F238E27FC236}">
                <a16:creationId xmlns:a16="http://schemas.microsoft.com/office/drawing/2014/main" id="{EE3C3EEF-2BBC-4526-B492-2046A8C6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098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Neutron</a:t>
            </a:r>
          </a:p>
        </p:txBody>
      </p:sp>
      <p:pic>
        <p:nvPicPr>
          <p:cNvPr id="34822" name="Picture 9" descr="HSPS_Ch10s4-p310-FssnLbl2">
            <a:extLst>
              <a:ext uri="{FF2B5EF4-FFF2-40B4-BE49-F238E27FC236}">
                <a16:creationId xmlns:a16="http://schemas.microsoft.com/office/drawing/2014/main" id="{070F38FE-636A-4998-A199-7E206404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0200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HSPS_Ch10s4-p310-FssnLbl3">
            <a:extLst>
              <a:ext uri="{FF2B5EF4-FFF2-40B4-BE49-F238E27FC236}">
                <a16:creationId xmlns:a16="http://schemas.microsoft.com/office/drawing/2014/main" id="{A8E56B41-7E12-40A2-910C-0C13C6A90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410200"/>
            <a:ext cx="1257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1" descr="HSPS_Ch10s4-p310-FssnLbl4">
            <a:extLst>
              <a:ext uri="{FF2B5EF4-FFF2-40B4-BE49-F238E27FC236}">
                <a16:creationId xmlns:a16="http://schemas.microsoft.com/office/drawing/2014/main" id="{1D03C779-221D-4694-A0E6-578C89D1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15621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2" descr="HSPS_Ch10s4-p310-FssnLbl1">
            <a:extLst>
              <a:ext uri="{FF2B5EF4-FFF2-40B4-BE49-F238E27FC236}">
                <a16:creationId xmlns:a16="http://schemas.microsoft.com/office/drawing/2014/main" id="{118F3EC6-6D7C-4826-A353-82473F2E7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1676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Rectangle 13">
            <a:extLst>
              <a:ext uri="{FF2B5EF4-FFF2-40B4-BE49-F238E27FC236}">
                <a16:creationId xmlns:a16="http://schemas.microsoft.com/office/drawing/2014/main" id="{9AB9FD9C-6E71-4A76-A752-91C082504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114800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Energy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BD1A4AC-58AC-49E0-B4B4-71C667C02B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143000"/>
            <a:ext cx="8382000" cy="35702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Converting Mass Into Energy</a:t>
            </a: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When the fission of uranium-235 is carried out, about 0.1 percent of the mass of the reactants is lost during the reaction. This “lost” mass is converted into energy.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In 1905, Albert Einstein had introduced the mass-energy equation.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87622AF-DD71-407C-9591-E94B81D6B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36868" name="Picture 7" descr="HSPS_Ch10s4-p310-Eq2 copy">
            <a:extLst>
              <a:ext uri="{FF2B5EF4-FFF2-40B4-BE49-F238E27FC236}">
                <a16:creationId xmlns:a16="http://schemas.microsoft.com/office/drawing/2014/main" id="{93CE318A-36BA-4483-89B0-7C8A5A77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4953000"/>
            <a:ext cx="88487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6BE2-337F-4A41-BF7F-E101D6C4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5" y="152400"/>
            <a:ext cx="6867872" cy="6705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Hadrons</a:t>
            </a:r>
            <a:r>
              <a:rPr lang="en-US" sz="1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are particles that experience the strong nuclear force.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b="0" i="0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Quarks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are particles with fractional electric charge (e) and mass</a:t>
            </a:r>
            <a:r>
              <a:rPr lang="en-US" sz="2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400" b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Standard electric charge (e) is defined as: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-1.6 x 10</a:t>
            </a:r>
            <a:r>
              <a:rPr lang="en-US" sz="2400" b="1" i="1" baseline="3000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-19</a:t>
            </a:r>
            <a:r>
              <a:rPr lang="en-US" sz="24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coulombs for an electron (-e)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+ 1.6 x 10</a:t>
            </a:r>
            <a:r>
              <a:rPr lang="en-US" sz="2400" b="0" i="1" baseline="300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-19</a:t>
            </a:r>
            <a:r>
              <a:rPr lang="en-US" sz="2400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 for a proton (+e).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i="0" dirty="0">
              <a:solidFill>
                <a:srgbClr val="44444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Baryons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are composed of 3 quarks so their charges are +1/3 e. 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0" i="0" dirty="0">
              <a:solidFill>
                <a:srgbClr val="44444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2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Mesons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are composed of a quark and an antiquark so their charges are +1 e, 0, or -1 e.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0" i="0" dirty="0">
              <a:solidFill>
                <a:srgbClr val="44444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hadrons have antimatter</a:t>
            </a:r>
            <a:r>
              <a:rPr lang="en-US" sz="2400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3200" b="0" i="0" dirty="0">
              <a:solidFill>
                <a:srgbClr val="44444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C7E28-0987-4530-A4DA-3CE1274D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27" y="2343056"/>
            <a:ext cx="2149026" cy="21718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80DF46-0B5D-4EE6-91A6-02487BE4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124" y="685800"/>
            <a:ext cx="1931811" cy="1143000"/>
          </a:xfrm>
        </p:spPr>
        <p:txBody>
          <a:bodyPr/>
          <a:lstStyle/>
          <a:p>
            <a:pPr algn="ctr"/>
            <a:r>
              <a:rPr lang="en-US" dirty="0"/>
              <a:t>Review</a:t>
            </a:r>
            <a:br>
              <a:rPr lang="en-US" dirty="0"/>
            </a:br>
            <a:r>
              <a:rPr lang="en-US" dirty="0"/>
              <a:t>Quarks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2785E6-2FD8-4B08-B116-2F280D396112}"/>
              </a:ext>
            </a:extLst>
          </p:cNvPr>
          <p:cNvSpPr txBox="1">
            <a:spLocks/>
          </p:cNvSpPr>
          <p:nvPr/>
        </p:nvSpPr>
        <p:spPr bwMode="auto">
          <a:xfrm>
            <a:off x="6976927" y="4810172"/>
            <a:ext cx="2149026" cy="136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kern="0" dirty="0">
                <a:solidFill>
                  <a:srgbClr val="CC00CC"/>
                </a:solidFill>
              </a:rPr>
              <a:t>There’s More!!</a:t>
            </a:r>
          </a:p>
          <a:p>
            <a:pPr algn="ctr"/>
            <a:r>
              <a:rPr lang="en-US" sz="1800" kern="0" dirty="0"/>
              <a:t>fermions, bosons, leptons, </a:t>
            </a:r>
            <a:r>
              <a:rPr lang="en-US" sz="1800" kern="0" dirty="0" err="1"/>
              <a:t>pions</a:t>
            </a:r>
            <a:r>
              <a:rPr lang="en-US" sz="1800" kern="0" dirty="0"/>
              <a:t>, gluons, muons, tau </a:t>
            </a:r>
          </a:p>
        </p:txBody>
      </p:sp>
    </p:spTree>
    <p:extLst>
      <p:ext uri="{BB962C8B-B14F-4D97-AF65-F5344CB8AC3E}">
        <p14:creationId xmlns:p14="http://schemas.microsoft.com/office/powerpoint/2010/main" val="17141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8EE2D2B-BFC5-4E23-AED4-382C7B8827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3262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i="1" dirty="0">
                <a:solidFill>
                  <a:srgbClr val="000000"/>
                </a:solidFill>
                <a:ea typeface="Times New Roman" panose="02020603050405020304" pitchFamily="18" charset="0"/>
                <a:cs typeface="Minion-Italic" charset="0"/>
              </a:rPr>
              <a:t>E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represents energy, </a:t>
            </a:r>
            <a:r>
              <a:rPr lang="en-US" altLang="en-US" sz="2800" i="1" dirty="0">
                <a:solidFill>
                  <a:srgbClr val="000000"/>
                </a:solidFill>
                <a:ea typeface="Times New Roman" panose="02020603050405020304" pitchFamily="18" charset="0"/>
                <a:cs typeface="Minion-Italic" charset="0"/>
              </a:rPr>
              <a:t>m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represents mass, and </a:t>
            </a:r>
            <a:r>
              <a:rPr lang="en-US" altLang="en-US" sz="2800" i="1" dirty="0">
                <a:solidFill>
                  <a:srgbClr val="000000"/>
                </a:solidFill>
                <a:ea typeface="Times New Roman" panose="02020603050405020304" pitchFamily="18" charset="0"/>
                <a:cs typeface="Minion-Italic" charset="0"/>
              </a:rPr>
              <a:t>c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represents the speed of light (3.0 × 10</a:t>
            </a:r>
            <a:r>
              <a:rPr lang="en-US" altLang="en-US" sz="2800" baseline="300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8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 m/s). 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The conversion of a small amount of mass releases an enormous amount of energy. 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According to the law of conservation of mass and energy, the total amount of mass and energy remains constant.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6315876-E8BC-4345-8A57-42D76963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007AEB5-62F5-4950-8F92-98FAFB35D0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763000" cy="42934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Triggering a Chain Reaction</a:t>
            </a: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285750" indent="-285750"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uranium-235 nucleus decays into two smaller nuclei and releases two or three </a:t>
            </a:r>
            <a:r>
              <a:rPr lang="en-US" altLang="en-US" sz="2800" u="sng" dirty="0">
                <a:solidFill>
                  <a:srgbClr val="00B050"/>
                </a:solidFill>
                <a:ea typeface="Times New Roman" panose="02020603050405020304" pitchFamily="18" charset="0"/>
                <a:cs typeface="Minion-Regular" charset="0"/>
              </a:rPr>
              <a:t>neutrons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. </a:t>
            </a:r>
          </a:p>
          <a:p>
            <a:pPr marL="285750" indent="-285750"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If one of the neutrons is absorbed by another uranium-235 nucleus, another fission can result.</a:t>
            </a:r>
          </a:p>
          <a:p>
            <a:pPr marL="285750" indent="-285750" eaLnBrk="1" hangingPunct="1"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In a </a:t>
            </a: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chain reaction,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neutrons released during the splitting of an initial nucleus trigger a series of nuclear fissions and is considered </a:t>
            </a:r>
            <a:r>
              <a:rPr lang="en-US" altLang="en-US" u="sng" dirty="0">
                <a:solidFill>
                  <a:srgbClr val="FF0000"/>
                </a:solidFill>
                <a:ea typeface="Times New Roman" panose="02020603050405020304" pitchFamily="18" charset="0"/>
                <a:cs typeface="Minion-Regular" charset="0"/>
              </a:rPr>
              <a:t>self-sustaining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.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95749B7-5F75-4CDA-AAC1-1C59C0F39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48E3DCE-A678-4AC0-8F4E-A70620101B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2819400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/>
              <a:t>The fission of one nucleus can trigger a chain reaction.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2D4251D-1239-48E5-8715-2E26F3A19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43012" name="Picture 4" descr="HSPS_Ch10s4-p311-Fission">
            <a:extLst>
              <a:ext uri="{FF2B5EF4-FFF2-40B4-BE49-F238E27FC236}">
                <a16:creationId xmlns:a16="http://schemas.microsoft.com/office/drawing/2014/main" id="{36747BAE-7081-473E-9F7D-F21F0C7E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685800"/>
            <a:ext cx="4186237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9D1CD9C-2546-40EF-B796-04A9474F52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2954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/>
              <a:t>In an uncontrolled chain reaction, all of the released neutrons are free to cause other fissions.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CC00CC"/>
                </a:solidFill>
              </a:rPr>
              <a:t>The result is a fast, intense release of energy. 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/>
              <a:t>Nuclear weapons are designed to produce uncontrolled chain reactions.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035D358-69B8-4FFB-8804-0D0EFD6F1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69CA7AE-4559-4FC6-953C-52ACFFFA2C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2908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In a controlled chain reaction, some of the neutrons are absorbed by other materials resulting in only one new fission for each splitting of an atom.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The heat from controlled chain reactions can be used to generate electrical energy.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C1BCD5D-2E56-4820-A653-1812811A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EB67C6A-35DB-4B0B-AF9C-B605C99BE6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377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In order to sustain a chain reaction, each nucleus that is split must produce, on average, one neutron that causes the fission of another nucleus.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This condition corresponds to a specific mass of fissionable material. A </a:t>
            </a:r>
            <a:r>
              <a:rPr lang="en-US" altLang="en-US" sz="2800" b="1" dirty="0">
                <a:solidFill>
                  <a:srgbClr val="CC00CC"/>
                </a:solidFill>
                <a:ea typeface="Times New Roman" panose="02020603050405020304" pitchFamily="18" charset="0"/>
                <a:cs typeface="Minion-Bold" charset="0"/>
              </a:rPr>
              <a:t>critical mass </a:t>
            </a: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is the smallest possible mass of a fissionable material that can sustain a chain reaction.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05681DC-4905-4F17-9883-33E3A987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CFE129D-CFE7-4D7F-BADA-2DBA9953D5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610600" cy="36563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panose="02020603050405020304" pitchFamily="18" charset="0"/>
                <a:cs typeface="StoneSans-Bold" charset="0"/>
              </a:rPr>
              <a:t>Nuclear Energy from Fission</a:t>
            </a: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Nuclear power plants generate about 20 percent of the electricity in the United States.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In a nuclear power plant, controlled fission of uranium-235 occurs in a vessel called a fission reactor.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ea typeface="Times New Roman" panose="02020603050405020304" pitchFamily="18" charset="0"/>
                <a:cs typeface="Minion-Regular" charset="0"/>
              </a:rPr>
              <a:t>Nuclear power plants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do not emit air pollutants. 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061A84C-B88D-49F5-990D-1C24EB66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07CDEDF-2ABC-4EBF-B262-0CE0639E4D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3262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Nuclear power plants do have safety and environmental issues.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Workers in nuclear power plants need to wear protective clothing to reduce their exposure to nuclear radiation.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Nuclear power produces radioactive isotopes with half-lives of hundreds or thousands of years.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32EB218-9CEB-442E-9E26-074CF009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D968EBA-5FE0-4DE6-9ABF-AB92EEE8D1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5029200" cy="2908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Minion-Regular" charset="0"/>
                <a:ea typeface="Times New Roman" panose="02020603050405020304" pitchFamily="18" charset="0"/>
                <a:cs typeface="Minion-Regular" charset="0"/>
              </a:rPr>
              <a:t>Unfortunately, a product of controlled chain reactions is radioactive waste. 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latin typeface="Minion-Regular" charset="0"/>
                <a:ea typeface="Times New Roman" panose="02020603050405020304" pitchFamily="18" charset="0"/>
                <a:cs typeface="Minion-Regular" charset="0"/>
              </a:rPr>
              <a:t>A crane lowers drums of radioactive waste into a landfill in Hanford, Washington.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97DDFDB-FB74-4ECA-BBEA-F0731077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Fission</a:t>
            </a:r>
          </a:p>
        </p:txBody>
      </p:sp>
      <p:pic>
        <p:nvPicPr>
          <p:cNvPr id="55300" name="Picture 4" descr="HSPS_Ch10s4-p311-Drums">
            <a:extLst>
              <a:ext uri="{FF2B5EF4-FFF2-40B4-BE49-F238E27FC236}">
                <a16:creationId xmlns:a16="http://schemas.microsoft.com/office/drawing/2014/main" id="{45476171-3853-499A-8C67-3EC4E230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685800"/>
            <a:ext cx="36147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D081CE0-8C71-47BC-B9E6-8FDA7697A7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24191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ea typeface="Times New Roman" panose="02020603050405020304" pitchFamily="18" charset="0"/>
                <a:cs typeface="Minion-Bold" charset="0"/>
              </a:rPr>
              <a:t>Fusion </a:t>
            </a: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is a process in which the nuclei of two atoms combine to form a larger nucleus. </a:t>
            </a: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As in fission, during fusion a small fraction of the reactant mass is converted into energy.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CC6BA76-C799-4DD1-B170-F525DDF05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80DF46-0B5D-4EE6-91A6-02487BE4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32" y="12032"/>
            <a:ext cx="6592535" cy="1143000"/>
          </a:xfrm>
        </p:spPr>
        <p:txBody>
          <a:bodyPr/>
          <a:lstStyle/>
          <a:p>
            <a:pPr algn="ctr"/>
            <a:r>
              <a:rPr lang="en-US" dirty="0"/>
              <a:t>Elementary Particles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9BD36-27C2-4FD2-9A15-4657CDCEB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28" y="1155032"/>
            <a:ext cx="9193810" cy="49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80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1554385-DB5B-45E6-8345-BFFB4F5BD6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3754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sun and other stars are powered by the fusion of hydrogen into helium. Inside the sun, an estimated 600 million tons of hydrogen undergo fusion each second. 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Fusion requires extremely high temperatures. 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Inside the sun, matter exists as 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plasma, </a:t>
            </a: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state of matter in which atoms have been stripped of their electrons.</a:t>
            </a:r>
            <a:r>
              <a:rPr lang="en-US" alt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 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1323299-5CDE-4358-A7C1-57BE1A50F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79C4F18-2678-481B-B452-FD756AC3DC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8077200" cy="465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Scientists envision fusion reactors fueled by two hydrogen isotopes, deuterium (hydrogen-2) and tritium (hydrogen-3). The fusion of deuterium and tritium produces helium, neutrons, and energy.</a:t>
            </a: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4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br>
              <a:rPr lang="en-US" alt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</a:b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CC00CC"/>
                </a:solidFill>
                <a:ea typeface="Times New Roman" panose="02020603050405020304" pitchFamily="18" charset="0"/>
                <a:cs typeface="Minion-Regular" charset="0"/>
              </a:rPr>
              <a:t>Two main problems in designing a fusion reactor are achieving the high temperatures required and containing the plasma.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9CF4EB6-E10F-492F-A260-0CE95DEED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Fusion</a:t>
            </a:r>
          </a:p>
        </p:txBody>
      </p:sp>
      <p:pic>
        <p:nvPicPr>
          <p:cNvPr id="61444" name="Picture 4" descr="HSPS_Ch10s4-p315-Eq1">
            <a:extLst>
              <a:ext uri="{FF2B5EF4-FFF2-40B4-BE49-F238E27FC236}">
                <a16:creationId xmlns:a16="http://schemas.microsoft.com/office/drawing/2014/main" id="{4A16DC0C-AFE9-4C5E-972A-C8D99F18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8549"/>
            <a:ext cx="6858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13D2EBD-C765-4D8E-B08C-97991B9334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3200400" cy="436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/>
              <a:t>The Tokamak Fusion Test Reactor at the Princeton Plasma Physics Laboratory was one of the very few fusion reactors that have been built. 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1BEF99E-F7D7-479E-9C24-E0BF58BB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323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</a:rPr>
              <a:t>Fusion</a:t>
            </a:r>
          </a:p>
        </p:txBody>
      </p:sp>
      <p:pic>
        <p:nvPicPr>
          <p:cNvPr id="63492" name="Picture 4">
            <a:extLst>
              <a:ext uri="{FF2B5EF4-FFF2-40B4-BE49-F238E27FC236}">
                <a16:creationId xmlns:a16="http://schemas.microsoft.com/office/drawing/2014/main" id="{257231FE-A6CD-44FF-99BB-AFBCD0B1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01738"/>
            <a:ext cx="44005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74CAA66-A821-4139-9DF9-9B7DE76F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7EB6353-11DA-4D07-AC7B-FF775B116F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/>
              <a:t>Why do nuclei become less stable as the atomic number increases?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/>
              <a:t>The strong nuclear forces become too strong and expel particles.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/>
              <a:t>The strong nuclear forces become weaker and cannot overcome electrical forces.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/>
              <a:t>The electrical forces become stronger and overcome strong nuclear forces.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/>
              <a:t>The electron cloud becomes too large and increases pressure on the nucleus.</a:t>
            </a: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36821BD-7AF9-4128-95F2-736EB60F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D314DD7-47AC-430E-8809-09B4185767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4573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 dirty="0"/>
              <a:t>Why do nuclei become less stable as the atomic number increases?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The strong nuclear forces become too strong and expel particles.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The strong nuclear forces become weaker and cannot overcome electrical forces.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>
                <a:solidFill>
                  <a:srgbClr val="CC00CC"/>
                </a:solidFill>
              </a:rPr>
              <a:t>The electrical forces become stronger and overcome strong nuclear forces.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The electron cloud becomes too large and increases pressure on the nucleus.</a:t>
            </a:r>
            <a:br>
              <a:rPr lang="en-US" altLang="en-US" sz="2400" dirty="0"/>
            </a:br>
            <a:r>
              <a:rPr lang="en-US" altLang="en-US" sz="2400" dirty="0"/>
              <a:t>ANS:	C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12FA68-6017-4BCB-8883-8116248D6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784B546-0FC3-4034-A9C2-1D8B454FA2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3711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800" dirty="0"/>
              <a:t>Which of the following statements about nuclear fission is </a:t>
            </a:r>
            <a:r>
              <a:rPr lang="en-US" altLang="en-US" sz="2800" u="sng" dirty="0">
                <a:solidFill>
                  <a:srgbClr val="CC00CC"/>
                </a:solidFill>
              </a:rPr>
              <a:t>FALSE</a:t>
            </a:r>
            <a:r>
              <a:rPr lang="en-US" altLang="en-US" sz="2800" dirty="0"/>
              <a:t>?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Fission is the splitting of a nucleus into two smaller parts.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Fission produces tremendous amounts of energy from a small mass.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Mass is conserved during nuclear fission.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Fission does not always yield the same products.</a:t>
            </a: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2325621-8199-44B1-815F-3A01B55C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99427DA-4760-41E7-B9C8-3A7E467B13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37671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n-US" sz="2800" dirty="0"/>
              <a:t>Which of the following statements about nuclear fission is </a:t>
            </a:r>
            <a:r>
              <a:rPr lang="en-US" altLang="en-US" sz="2800" u="sng" dirty="0">
                <a:solidFill>
                  <a:srgbClr val="CC00CC"/>
                </a:solidFill>
              </a:rPr>
              <a:t>FALSE</a:t>
            </a:r>
            <a:r>
              <a:rPr lang="en-US" altLang="en-US" sz="2800" dirty="0"/>
              <a:t>?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Fission is the splitting of a nucleus into two smaller parts.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Fission produces tremendous amounts of energy from a small mass.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>
                <a:solidFill>
                  <a:srgbClr val="CC00CC"/>
                </a:solidFill>
              </a:rPr>
              <a:t>Mass is conserved during nuclear fission.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Fission does not always yield the same products.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400" dirty="0"/>
              <a:t>ANS:	C</a:t>
            </a:r>
            <a:r>
              <a:rPr lang="en-US" altLang="en-US" sz="2000" dirty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42C542DB-23BA-4337-B226-1A5FA2D04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3A446AA-DEE8-4D9F-BA93-CDCB87ED31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380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altLang="en-US" sz="2400"/>
              <a:t>How is nuclear energy converted to electrical energy in a nuclear power plant?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Nuclear fusion releases electrons that then flow through wires.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Fission reactions in the core of the reactor release charged particles that form the current.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A fission reaction produces energy as heat, which converts water to steam that drives a turbine connected to a generator.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Neutrons from the nuclear fission process drive a turbine that is connected to a generator.</a:t>
            </a:r>
            <a:br>
              <a:rPr lang="en-US" altLang="en-US" sz="2000"/>
            </a:br>
            <a:br>
              <a:rPr lang="en-US" altLang="en-US" sz="2000"/>
            </a:br>
            <a:endParaRPr lang="en-US" altLang="en-US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CA3C78C-62A6-4F00-9184-9132013E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A4D7A92-DA1C-4BBD-9436-3A25D90D96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390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altLang="en-US" sz="2400" dirty="0"/>
              <a:t>How is nuclear energy converted to electrical energy in a nuclear power plant?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/>
              <a:t>Nuclear fusion releases electrons that then flow through wires.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/>
              <a:t>Fission reactions in the core of the reactor release charged particles that form the current.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>
                <a:solidFill>
                  <a:srgbClr val="CC00CC"/>
                </a:solidFill>
              </a:rPr>
              <a:t>A fission reaction produces energy as heat, which converts water to steam that drives a turbine connected to a generator.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/>
              <a:t>Neutrons from the nuclear fission process drive a turbine that is connected to a generator.</a:t>
            </a: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400" dirty="0"/>
              <a:t>ANS:	C</a:t>
            </a:r>
            <a:r>
              <a:rPr lang="en-US" altLang="en-US" sz="2000" dirty="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CA3365C8-F1D3-47E8-9C35-22029285F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2106A61-E995-4FAB-BD65-33DD335A2D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331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buFontTx/>
              <a:buAutoNum type="arabicPeriod" startAt="4"/>
            </a:pPr>
            <a:r>
              <a:rPr lang="en-US" altLang="en-US" sz="2400"/>
              <a:t>Why has nuclear fusion not been used to produce power on Earth.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Fusion only occurs in high temperature plasmas, which cannot yet be controlled.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Nuclear fusion requires deuterium, which is not available on Earth.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Fusion does not produce enough energy to justify its use.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/>
              <a:t>Scientists do not yet know how to start a fusion reaction.</a:t>
            </a:r>
            <a:br>
              <a:rPr lang="en-US" altLang="en-US" sz="2000"/>
            </a:br>
            <a:br>
              <a:rPr lang="en-US" altLang="en-US" sz="2400"/>
            </a:b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80DF46-0B5D-4EE6-91A6-02487BE4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32" y="12032"/>
            <a:ext cx="6592535" cy="1143000"/>
          </a:xfrm>
        </p:spPr>
        <p:txBody>
          <a:bodyPr/>
          <a:lstStyle/>
          <a:p>
            <a:pPr algn="ctr"/>
            <a:r>
              <a:rPr lang="en-US" dirty="0"/>
              <a:t>Elementary Particles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75CE1-BA01-4A4D-83B6-8F5D5E50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8" y="1155032"/>
            <a:ext cx="8419202" cy="5559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E09AB-4DAB-418C-BA56-3A48DB039A33}"/>
              </a:ext>
            </a:extLst>
          </p:cNvPr>
          <p:cNvSpPr/>
          <p:nvPr/>
        </p:nvSpPr>
        <p:spPr bwMode="auto">
          <a:xfrm>
            <a:off x="236620" y="1155032"/>
            <a:ext cx="5021180" cy="288356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31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699CF24-575B-4D7B-9EE7-E1839433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912813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B32"/>
                </a:solidFill>
                <a:latin typeface="StoneSans-Bold" charset="0"/>
                <a:ea typeface="Times New Roman" panose="02020603050405020304" pitchFamily="18" charset="0"/>
                <a:cs typeface="StoneSans-Bold" charset="0"/>
              </a:rPr>
              <a:t>Assessment Questions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F173791-5182-4602-9402-18F3F3032F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752600"/>
            <a:ext cx="8686800" cy="3354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 eaLnBrk="1" hangingPunct="1">
              <a:buFontTx/>
              <a:buAutoNum type="arabicPeriod" startAt="4"/>
            </a:pPr>
            <a:r>
              <a:rPr lang="en-US" altLang="en-US" sz="2400" dirty="0"/>
              <a:t>Why has nuclear fusion not been used to produce power on Earth.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>
                <a:solidFill>
                  <a:srgbClr val="CC00CC"/>
                </a:solidFill>
              </a:rPr>
              <a:t>Fusion only occurs in high temperature plasmas, which cannot yet be controlled.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/>
              <a:t>Nuclear fusion requires deuterium, which is not available on Earth.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/>
              <a:t>Fusion does not produce enough energy to justify its use.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000" dirty="0"/>
              <a:t>Scientists do not yet know how to start a fusion reaction.</a:t>
            </a:r>
            <a:br>
              <a:rPr lang="en-US" altLang="en-US" sz="2000" dirty="0"/>
            </a:br>
            <a:br>
              <a:rPr lang="en-US" altLang="en-US" sz="2400" dirty="0"/>
            </a:br>
            <a:r>
              <a:rPr lang="en-US" altLang="en-US" sz="2400" dirty="0"/>
              <a:t>ANS:	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74" y="65027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SubAtomic</a:t>
            </a:r>
            <a:r>
              <a:rPr lang="en-US" dirty="0"/>
              <a:t> Particles:  </a:t>
            </a:r>
            <a:r>
              <a:rPr lang="en-US" sz="5400" dirty="0">
                <a:solidFill>
                  <a:srgbClr val="CC00CC"/>
                </a:solidFill>
              </a:rPr>
              <a:t>Quarks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7A677F9-24DA-4BC2-A76B-DA2FC18B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4" y="2913226"/>
            <a:ext cx="5794375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          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8A593D9-371C-4EE7-9671-16CBDBB3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93190"/>
            <a:ext cx="5121992" cy="19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210231-7970-46BE-9C2C-5FFAE49E3121}"/>
              </a:ext>
            </a:extLst>
          </p:cNvPr>
          <p:cNvSpPr txBox="1"/>
          <p:nvPr/>
        </p:nvSpPr>
        <p:spPr>
          <a:xfrm>
            <a:off x="1118419" y="1080228"/>
            <a:ext cx="7772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There are six quarks with anti-quarks (same magnitude, but opposite sign):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up quark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down quark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strange quark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charm quark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top quark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 and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bottom quark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.</a:t>
            </a:r>
            <a:br>
              <a:rPr kumimoji="0" lang="en-US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49FE46-617A-4F6B-B2F0-6F227F8936B9}"/>
              </a:ext>
            </a:extLst>
          </p:cNvPr>
          <p:cNvGrpSpPr/>
          <p:nvPr/>
        </p:nvGrpSpPr>
        <p:grpSpPr>
          <a:xfrm>
            <a:off x="1752600" y="4876800"/>
            <a:ext cx="5121992" cy="1912210"/>
            <a:chOff x="1752600" y="4876800"/>
            <a:chExt cx="5121992" cy="1912210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ABBE50BF-38F1-41C4-AECA-E1106C3BF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876800"/>
              <a:ext cx="5121992" cy="191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CBD1E0A-5121-40DE-8353-37AE63C014A6}"/>
                </a:ext>
              </a:extLst>
            </p:cNvPr>
            <p:cNvSpPr txBox="1"/>
            <p:nvPr/>
          </p:nvSpPr>
          <p:spPr>
            <a:xfrm>
              <a:off x="5422490" y="5351636"/>
              <a:ext cx="990600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bottom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F86010-B4F1-45AB-868E-F9182633A34D}"/>
                </a:ext>
              </a:extLst>
            </p:cNvPr>
            <p:cNvSpPr txBox="1"/>
            <p:nvPr/>
          </p:nvSpPr>
          <p:spPr>
            <a:xfrm>
              <a:off x="2189214" y="5350849"/>
              <a:ext cx="990600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charm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6DA203-25A7-4CB0-8169-578EF30143F5}"/>
                </a:ext>
              </a:extLst>
            </p:cNvPr>
            <p:cNvSpPr txBox="1"/>
            <p:nvPr/>
          </p:nvSpPr>
          <p:spPr>
            <a:xfrm>
              <a:off x="3877904" y="5410200"/>
              <a:ext cx="846496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top</a:t>
              </a:r>
            </a:p>
            <a:p>
              <a:pPr algn="ctr"/>
              <a:r>
                <a:rPr lang="en-US" b="1" dirty="0"/>
                <a:t>+2/3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3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51" y="28224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SubAtomic</a:t>
            </a:r>
            <a:r>
              <a:rPr lang="en-US" dirty="0"/>
              <a:t> Particles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10231-7970-46BE-9C2C-5FFAE49E3121}"/>
              </a:ext>
            </a:extLst>
          </p:cNvPr>
          <p:cNvSpPr txBox="1"/>
          <p:nvPr/>
        </p:nvSpPr>
        <p:spPr>
          <a:xfrm>
            <a:off x="2057400" y="1740663"/>
            <a:ext cx="5653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Protons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and the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Neutrons</a:t>
            </a:r>
            <a:br>
              <a:rPr kumimoji="0" lang="en-US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A6CC3-5174-459C-8701-91DC7953C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92"/>
          <a:stretch/>
        </p:blipFill>
        <p:spPr>
          <a:xfrm>
            <a:off x="1752600" y="2479326"/>
            <a:ext cx="5794375" cy="1815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83547D-0564-4EE3-9F9D-6F1A64495E2E}"/>
              </a:ext>
            </a:extLst>
          </p:cNvPr>
          <p:cNvSpPr txBox="1"/>
          <p:nvPr/>
        </p:nvSpPr>
        <p:spPr>
          <a:xfrm>
            <a:off x="2841164" y="3969365"/>
            <a:ext cx="43465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Proton	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Neutrons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0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u+2/3	d-1/3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0763" algn="l"/>
              </a:tabLs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u+2/3	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-1/3</a:t>
            </a:r>
            <a:endParaRPr lang="en-US" altLang="en-US" sz="32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0763" algn="l"/>
              </a:tabLst>
              <a:defRPr/>
            </a:pPr>
            <a:r>
              <a:rPr kumimoji="0" lang="en-US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-1/3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u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+2/3</a:t>
            </a:r>
            <a:endParaRPr lang="en-US" altLang="en-US" sz="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688975" eaLnBrk="1" hangingPunct="1">
              <a:tabLst>
                <a:tab pos="3028950" algn="l"/>
              </a:tabLst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+1	0</a:t>
            </a:r>
          </a:p>
        </p:txBody>
      </p:sp>
    </p:spTree>
    <p:extLst>
      <p:ext uri="{BB962C8B-B14F-4D97-AF65-F5344CB8AC3E}">
        <p14:creationId xmlns:p14="http://schemas.microsoft.com/office/powerpoint/2010/main" val="37867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785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Neutron Transformation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3547D-0564-4EE3-9F9D-6F1A64495E2E}"/>
              </a:ext>
            </a:extLst>
          </p:cNvPr>
          <p:cNvSpPr txBox="1"/>
          <p:nvPr/>
        </p:nvSpPr>
        <p:spPr>
          <a:xfrm>
            <a:off x="1828800" y="3918225"/>
            <a:ext cx="43465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4225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Proton	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Neutrons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0763" algn="l"/>
              </a:tabLst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u+2/3	d-1/3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0763" algn="l"/>
              </a:tabLs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u+2/3	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-1/3</a:t>
            </a:r>
            <a:endParaRPr lang="en-US" altLang="en-US" sz="32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0763" algn="l"/>
              </a:tabLst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d-1/3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u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+2/3</a:t>
            </a:r>
            <a:endParaRPr lang="en-US" altLang="en-US" sz="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461963" eaLnBrk="1" hangingPunct="1">
              <a:tabLst>
                <a:tab pos="2801938" algn="l"/>
              </a:tabLst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+1	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0754F0-B0CF-4EAD-8F39-27060D866E8F}"/>
              </a:ext>
            </a:extLst>
          </p:cNvPr>
          <p:cNvGrpSpPr/>
          <p:nvPr/>
        </p:nvGrpSpPr>
        <p:grpSpPr>
          <a:xfrm>
            <a:off x="1128251" y="1662502"/>
            <a:ext cx="7772400" cy="1999087"/>
            <a:chOff x="1128251" y="1662502"/>
            <a:chExt cx="7772400" cy="19990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210231-7970-46BE-9C2C-5FFAE49E3121}"/>
                </a:ext>
              </a:extLst>
            </p:cNvPr>
            <p:cNvSpPr txBox="1"/>
            <p:nvPr/>
          </p:nvSpPr>
          <p:spPr>
            <a:xfrm>
              <a:off x="1128251" y="3015258"/>
              <a:ext cx="7772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Up down </a:t>
              </a:r>
              <a:r>
                <a:rPr kumimoji="0" lang="en-US" altLang="en-US" sz="1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down</a:t>
              </a:r>
              <a:r>
                <a:rPr kumimoji="0" lang="en-US" alt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  <a:sym typeface="Wingdings" panose="05000000000000000000" pitchFamily="2" charset="2"/>
                </a:rPr>
                <a:t> up </a:t>
              </a:r>
              <a:r>
                <a:rPr kumimoji="0" lang="en-US" altLang="en-US" sz="1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  <a:sym typeface="Wingdings" panose="05000000000000000000" pitchFamily="2" charset="2"/>
                </a:rPr>
                <a:t>up</a:t>
              </a:r>
              <a:r>
                <a:rPr kumimoji="0" lang="en-US" altLang="en-US" sz="1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+mn-cs"/>
                  <a:sym typeface="Wingdings" panose="05000000000000000000" pitchFamily="2" charset="2"/>
                </a:rPr>
                <a:t> down  +</a:t>
              </a:r>
              <a:br>
                <a:rPr kumimoji="0" lang="en-US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277FDE-3E98-4EED-87BA-346795BE8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839" t="56743"/>
            <a:stretch/>
          </p:blipFill>
          <p:spPr>
            <a:xfrm>
              <a:off x="3886200" y="2895599"/>
              <a:ext cx="4332492" cy="48248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DAC604-B728-4B32-970C-F1F174356501}"/>
                </a:ext>
              </a:extLst>
            </p:cNvPr>
            <p:cNvGrpSpPr/>
            <p:nvPr/>
          </p:nvGrpSpPr>
          <p:grpSpPr>
            <a:xfrm>
              <a:off x="1445677" y="1662502"/>
              <a:ext cx="6925415" cy="1636900"/>
              <a:chOff x="1445677" y="1662502"/>
              <a:chExt cx="6925415" cy="16369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79F6F23-C0F1-4FD6-8D28-0476B64FD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5677" y="1662502"/>
                <a:ext cx="6925415" cy="1233097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3B046-421E-4CA2-A1AA-4D66F393B42B}"/>
                  </a:ext>
                </a:extLst>
              </p:cNvPr>
              <p:cNvSpPr txBox="1"/>
              <p:nvPr/>
            </p:nvSpPr>
            <p:spPr>
              <a:xfrm>
                <a:off x="6387971" y="2930070"/>
                <a:ext cx="162777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Antineutrino)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A1BE27-9313-4724-AB21-60C1651F207D}"/>
              </a:ext>
            </a:extLst>
          </p:cNvPr>
          <p:cNvSpPr txBox="1"/>
          <p:nvPr/>
        </p:nvSpPr>
        <p:spPr>
          <a:xfrm>
            <a:off x="6175375" y="4809555"/>
            <a:ext cx="2740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Standard Electric Charge</a:t>
            </a:r>
          </a:p>
          <a:p>
            <a:pPr algn="ctr"/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1.6 x 10</a:t>
            </a:r>
            <a:r>
              <a:rPr lang="en-US" sz="1800" b="1" i="1" baseline="30000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-19</a:t>
            </a:r>
            <a:r>
              <a:rPr lang="en-US" sz="1800" b="1" i="1" dirty="0">
                <a:solidFill>
                  <a:srgbClr val="CC00CC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coulombs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8CE7D8-86B7-46BF-A88A-8B5C77B8ED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8B04F-B57F-417B-9118-F32BBAC0A77C}"/>
              </a:ext>
            </a:extLst>
          </p:cNvPr>
          <p:cNvSpPr/>
          <p:nvPr/>
        </p:nvSpPr>
        <p:spPr>
          <a:xfrm>
            <a:off x="899804" y="1219200"/>
            <a:ext cx="7007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Nuclear Energy</a:t>
            </a:r>
          </a:p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Fission &amp; Fusion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1422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2115</Words>
  <Application>Microsoft Office PowerPoint</Application>
  <PresentationFormat>On-screen Show (4:3)</PresentationFormat>
  <Paragraphs>273</Paragraphs>
  <Slides>50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Book Antiqua</vt:lpstr>
      <vt:lpstr>Lucida Sans</vt:lpstr>
      <vt:lpstr>Minion-Regular</vt:lpstr>
      <vt:lpstr>StoneSans-Bold</vt:lpstr>
      <vt:lpstr>Times New Roman</vt:lpstr>
      <vt:lpstr>Verdana</vt:lpstr>
      <vt:lpstr>Wingdings</vt:lpstr>
      <vt:lpstr>Wingdings 2</vt:lpstr>
      <vt:lpstr>Wingdings 3</vt:lpstr>
      <vt:lpstr>Default Design</vt:lpstr>
      <vt:lpstr>Apex</vt:lpstr>
      <vt:lpstr>Dad`s Tie</vt:lpstr>
      <vt:lpstr>Click on “Slide Show”</vt:lpstr>
      <vt:lpstr>PowerPoint Presentation</vt:lpstr>
      <vt:lpstr>Review Quarks</vt:lpstr>
      <vt:lpstr>Elementary Particles</vt:lpstr>
      <vt:lpstr>Elementary Particles</vt:lpstr>
      <vt:lpstr>SubAtomic Particles:  Quarks</vt:lpstr>
      <vt:lpstr>SubAtomic Particles</vt:lpstr>
      <vt:lpstr>Neutron Transformation</vt:lpstr>
      <vt:lpstr>PowerPoint Presentation</vt:lpstr>
      <vt:lpstr>PowerPoint Presentation</vt:lpstr>
      <vt:lpstr>PowerPoint Presentation</vt:lpstr>
      <vt:lpstr>PowerPoint Presentation</vt:lpstr>
      <vt:lpstr>Transmutation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 Zurakowski</dc:creator>
  <cp:lastModifiedBy>Craig Riesen</cp:lastModifiedBy>
  <cp:revision>78</cp:revision>
  <dcterms:created xsi:type="dcterms:W3CDTF">2007-03-02T21:05:08Z</dcterms:created>
  <dcterms:modified xsi:type="dcterms:W3CDTF">2025-01-29T20:47:33Z</dcterms:modified>
</cp:coreProperties>
</file>