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1.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2.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3.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4.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5.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6.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3" r:id="rId3"/>
    <p:sldMasterId id="2147483682" r:id="rId4"/>
    <p:sldMasterId id="2147483692" r:id="rId5"/>
    <p:sldMasterId id="2147483697" r:id="rId6"/>
    <p:sldMasterId id="2147483705" r:id="rId7"/>
    <p:sldMasterId id="2147483713" r:id="rId8"/>
    <p:sldMasterId id="2147483723" r:id="rId9"/>
    <p:sldMasterId id="2147483731" r:id="rId10"/>
    <p:sldMasterId id="2147483743" r:id="rId11"/>
    <p:sldMasterId id="2147483753" r:id="rId12"/>
    <p:sldMasterId id="2147483763" r:id="rId13"/>
    <p:sldMasterId id="2147483772" r:id="rId14"/>
    <p:sldMasterId id="2147483781" r:id="rId15"/>
    <p:sldMasterId id="2147483790" r:id="rId16"/>
    <p:sldMasterId id="2147483803" r:id="rId17"/>
  </p:sldMasterIdLst>
  <p:notesMasterIdLst>
    <p:notesMasterId r:id="rId86"/>
  </p:notesMasterIdLst>
  <p:sldIdLst>
    <p:sldId id="1139" r:id="rId18"/>
    <p:sldId id="259" r:id="rId19"/>
    <p:sldId id="669" r:id="rId20"/>
    <p:sldId id="602" r:id="rId21"/>
    <p:sldId id="603" r:id="rId22"/>
    <p:sldId id="605" r:id="rId23"/>
    <p:sldId id="609" r:id="rId24"/>
    <p:sldId id="670" r:id="rId25"/>
    <p:sldId id="610" r:id="rId26"/>
    <p:sldId id="680" r:id="rId27"/>
    <p:sldId id="674" r:id="rId28"/>
    <p:sldId id="606" r:id="rId29"/>
    <p:sldId id="612" r:id="rId30"/>
    <p:sldId id="608" r:id="rId31"/>
    <p:sldId id="615" r:id="rId32"/>
    <p:sldId id="617" r:id="rId33"/>
    <p:sldId id="618" r:id="rId34"/>
    <p:sldId id="619" r:id="rId35"/>
    <p:sldId id="620" r:id="rId36"/>
    <p:sldId id="653" r:id="rId37"/>
    <p:sldId id="654" r:id="rId38"/>
    <p:sldId id="652" r:id="rId39"/>
    <p:sldId id="666" r:id="rId40"/>
    <p:sldId id="671" r:id="rId41"/>
    <p:sldId id="663" r:id="rId42"/>
    <p:sldId id="664" r:id="rId43"/>
    <p:sldId id="649" r:id="rId44"/>
    <p:sldId id="645" r:id="rId45"/>
    <p:sldId id="675" r:id="rId46"/>
    <p:sldId id="672" r:id="rId47"/>
    <p:sldId id="646" r:id="rId48"/>
    <p:sldId id="648" r:id="rId49"/>
    <p:sldId id="647" r:id="rId50"/>
    <p:sldId id="621" r:id="rId51"/>
    <p:sldId id="623" r:id="rId52"/>
    <p:sldId id="625" r:id="rId53"/>
    <p:sldId id="624" r:id="rId54"/>
    <p:sldId id="656" r:id="rId55"/>
    <p:sldId id="657" r:id="rId56"/>
    <p:sldId id="498" r:id="rId57"/>
    <p:sldId id="660" r:id="rId58"/>
    <p:sldId id="659" r:id="rId59"/>
    <p:sldId id="661" r:id="rId60"/>
    <p:sldId id="662" r:id="rId61"/>
    <p:sldId id="627" r:id="rId62"/>
    <p:sldId id="628" r:id="rId63"/>
    <p:sldId id="504" r:id="rId64"/>
    <p:sldId id="638" r:id="rId65"/>
    <p:sldId id="673" r:id="rId66"/>
    <p:sldId id="631" r:id="rId67"/>
    <p:sldId id="632" r:id="rId68"/>
    <p:sldId id="643" r:id="rId69"/>
    <p:sldId id="644" r:id="rId70"/>
    <p:sldId id="634" r:id="rId71"/>
    <p:sldId id="640" r:id="rId72"/>
    <p:sldId id="667" r:id="rId73"/>
    <p:sldId id="668" r:id="rId74"/>
    <p:sldId id="676" r:id="rId75"/>
    <p:sldId id="677" r:id="rId76"/>
    <p:sldId id="678" r:id="rId77"/>
    <p:sldId id="679" r:id="rId78"/>
    <p:sldId id="650" r:id="rId79"/>
    <p:sldId id="651" r:id="rId80"/>
    <p:sldId id="576" r:id="rId81"/>
    <p:sldId id="467" r:id="rId82"/>
    <p:sldId id="424" r:id="rId83"/>
    <p:sldId id="468" r:id="rId84"/>
    <p:sldId id="409" r:id="rId85"/>
  </p:sldIdLst>
  <p:sldSz cx="9144000" cy="6858000" type="screen4x3"/>
  <p:notesSz cx="6858000" cy="9144000"/>
  <p:defaultTextStyle>
    <a:defPPr>
      <a:defRPr lang="en-US"/>
    </a:defPPr>
    <a:lvl1pPr algn="l" rtl="0" eaLnBrk="0" fontAlgn="base" hangingPunct="0">
      <a:spcBef>
        <a:spcPct val="0"/>
      </a:spcBef>
      <a:spcAft>
        <a:spcPct val="0"/>
      </a:spcAft>
      <a:defRPr sz="2300" i="1" kern="1200">
        <a:solidFill>
          <a:schemeClr val="tx1"/>
        </a:solidFill>
        <a:latin typeface="Arial" panose="020B0604020202020204" pitchFamily="34" charset="0"/>
        <a:ea typeface="ＭＳ Ｐゴシック" panose="020B0600070205080204" pitchFamily="34" charset="-128"/>
        <a:cs typeface="+mn-cs"/>
      </a:defRPr>
    </a:lvl1pPr>
    <a:lvl2pPr marL="455208" algn="l" rtl="0" eaLnBrk="0" fontAlgn="base" hangingPunct="0">
      <a:spcBef>
        <a:spcPct val="0"/>
      </a:spcBef>
      <a:spcAft>
        <a:spcPct val="0"/>
      </a:spcAft>
      <a:defRPr sz="2300" i="1" kern="1200">
        <a:solidFill>
          <a:schemeClr val="tx1"/>
        </a:solidFill>
        <a:latin typeface="Arial" panose="020B0604020202020204" pitchFamily="34" charset="0"/>
        <a:ea typeface="ＭＳ Ｐゴシック" panose="020B0600070205080204" pitchFamily="34" charset="-128"/>
        <a:cs typeface="+mn-cs"/>
      </a:defRPr>
    </a:lvl2pPr>
    <a:lvl3pPr marL="910430" algn="l" rtl="0" eaLnBrk="0" fontAlgn="base" hangingPunct="0">
      <a:spcBef>
        <a:spcPct val="0"/>
      </a:spcBef>
      <a:spcAft>
        <a:spcPct val="0"/>
      </a:spcAft>
      <a:defRPr sz="2300" i="1" kern="1200">
        <a:solidFill>
          <a:schemeClr val="tx1"/>
        </a:solidFill>
        <a:latin typeface="Arial" panose="020B0604020202020204" pitchFamily="34" charset="0"/>
        <a:ea typeface="ＭＳ Ｐゴシック" panose="020B0600070205080204" pitchFamily="34" charset="-128"/>
        <a:cs typeface="+mn-cs"/>
      </a:defRPr>
    </a:lvl3pPr>
    <a:lvl4pPr marL="1365644" algn="l" rtl="0" eaLnBrk="0" fontAlgn="base" hangingPunct="0">
      <a:spcBef>
        <a:spcPct val="0"/>
      </a:spcBef>
      <a:spcAft>
        <a:spcPct val="0"/>
      </a:spcAft>
      <a:defRPr sz="2300" i="1" kern="1200">
        <a:solidFill>
          <a:schemeClr val="tx1"/>
        </a:solidFill>
        <a:latin typeface="Arial" panose="020B0604020202020204" pitchFamily="34" charset="0"/>
        <a:ea typeface="ＭＳ Ｐゴシック" panose="020B0600070205080204" pitchFamily="34" charset="-128"/>
        <a:cs typeface="+mn-cs"/>
      </a:defRPr>
    </a:lvl4pPr>
    <a:lvl5pPr marL="1820856" algn="l" rtl="0" eaLnBrk="0" fontAlgn="base" hangingPunct="0">
      <a:spcBef>
        <a:spcPct val="0"/>
      </a:spcBef>
      <a:spcAft>
        <a:spcPct val="0"/>
      </a:spcAft>
      <a:defRPr sz="2300" i="1" kern="1200">
        <a:solidFill>
          <a:schemeClr val="tx1"/>
        </a:solidFill>
        <a:latin typeface="Arial" panose="020B0604020202020204" pitchFamily="34" charset="0"/>
        <a:ea typeface="ＭＳ Ｐゴシック" panose="020B0600070205080204" pitchFamily="34" charset="-128"/>
        <a:cs typeface="+mn-cs"/>
      </a:defRPr>
    </a:lvl5pPr>
    <a:lvl6pPr marL="2276068" algn="l" defTabSz="910430" rtl="0" eaLnBrk="1" latinLnBrk="0" hangingPunct="1">
      <a:defRPr sz="2300" i="1" kern="1200">
        <a:solidFill>
          <a:schemeClr val="tx1"/>
        </a:solidFill>
        <a:latin typeface="Arial" panose="020B0604020202020204" pitchFamily="34" charset="0"/>
        <a:ea typeface="ＭＳ Ｐゴシック" panose="020B0600070205080204" pitchFamily="34" charset="-128"/>
        <a:cs typeface="+mn-cs"/>
      </a:defRPr>
    </a:lvl6pPr>
    <a:lvl7pPr marL="2731279" algn="l" defTabSz="910430" rtl="0" eaLnBrk="1" latinLnBrk="0" hangingPunct="1">
      <a:defRPr sz="2300" i="1" kern="1200">
        <a:solidFill>
          <a:schemeClr val="tx1"/>
        </a:solidFill>
        <a:latin typeface="Arial" panose="020B0604020202020204" pitchFamily="34" charset="0"/>
        <a:ea typeface="ＭＳ Ｐゴシック" panose="020B0600070205080204" pitchFamily="34" charset="-128"/>
        <a:cs typeface="+mn-cs"/>
      </a:defRPr>
    </a:lvl7pPr>
    <a:lvl8pPr marL="3186487" algn="l" defTabSz="910430" rtl="0" eaLnBrk="1" latinLnBrk="0" hangingPunct="1">
      <a:defRPr sz="2300" i="1" kern="1200">
        <a:solidFill>
          <a:schemeClr val="tx1"/>
        </a:solidFill>
        <a:latin typeface="Arial" panose="020B0604020202020204" pitchFamily="34" charset="0"/>
        <a:ea typeface="ＭＳ Ｐゴシック" panose="020B0600070205080204" pitchFamily="34" charset="-128"/>
        <a:cs typeface="+mn-cs"/>
      </a:defRPr>
    </a:lvl8pPr>
    <a:lvl9pPr marL="3641699" algn="l" defTabSz="910430" rtl="0" eaLnBrk="1" latinLnBrk="0" hangingPunct="1">
      <a:defRPr sz="23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aig Riesen" initials="CR" lastIdx="2" clrIdx="0"/>
  <p:cmAuthor id="1" name="Katherine Porter" initials="KA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C8C"/>
    <a:srgbClr val="FFFFFF"/>
    <a:srgbClr val="A3B53D"/>
    <a:srgbClr val="FFB732"/>
    <a:srgbClr val="D13426"/>
    <a:srgbClr val="EA6F1E"/>
    <a:srgbClr val="874B98"/>
    <a:srgbClr val="A357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88502" autoAdjust="0"/>
  </p:normalViewPr>
  <p:slideViewPr>
    <p:cSldViewPr>
      <p:cViewPr varScale="1">
        <p:scale>
          <a:sx n="83" d="100"/>
          <a:sy n="83" d="100"/>
        </p:scale>
        <p:origin x="140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slide" Target="slides/slide59.xml"/><Relationship Id="rId84" Type="http://schemas.openxmlformats.org/officeDocument/2006/relationships/slide" Target="slides/slide67.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slide" Target="slides/slide65.xml"/><Relationship Id="rId90" Type="http://schemas.openxmlformats.org/officeDocument/2006/relationships/theme" Target="theme/theme1.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i="0"/>
            </a:lvl1pPr>
          </a:lstStyle>
          <a:p>
            <a:endParaRPr lang="en-US"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i="0"/>
            </a:lvl1pPr>
          </a:lstStyle>
          <a:p>
            <a:endParaRPr lang="en-US" alt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i="0"/>
            </a:lvl1pPr>
          </a:lstStyle>
          <a:p>
            <a:endParaRPr lang="en-US"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i="0"/>
            </a:lvl1pPr>
          </a:lstStyle>
          <a:p>
            <a:fld id="{3D004B10-A6BE-45A5-BBEF-F7893E0E0CA3}" type="slidenum">
              <a:rPr lang="en-US" altLang="en-US"/>
              <a:pPr/>
              <a:t>‹#›</a:t>
            </a:fld>
            <a:endParaRPr lang="en-US" altLang="en-US"/>
          </a:p>
        </p:txBody>
      </p:sp>
    </p:spTree>
    <p:extLst>
      <p:ext uri="{BB962C8B-B14F-4D97-AF65-F5344CB8AC3E}">
        <p14:creationId xmlns:p14="http://schemas.microsoft.com/office/powerpoint/2010/main" val="12466393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1pPr>
    <a:lvl2pPr marL="455208"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2pPr>
    <a:lvl3pPr marL="910430"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3pPr>
    <a:lvl4pPr marL="1365644"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4pPr>
    <a:lvl5pPr marL="1820856"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5pPr>
    <a:lvl6pPr marL="2276068" algn="l" defTabSz="910430" rtl="0" eaLnBrk="1" latinLnBrk="0" hangingPunct="1">
      <a:defRPr sz="1300" kern="1200">
        <a:solidFill>
          <a:schemeClr val="tx1"/>
        </a:solidFill>
        <a:latin typeface="+mn-lt"/>
        <a:ea typeface="+mn-ea"/>
        <a:cs typeface="+mn-cs"/>
      </a:defRPr>
    </a:lvl6pPr>
    <a:lvl7pPr marL="2731279" algn="l" defTabSz="910430" rtl="0" eaLnBrk="1" latinLnBrk="0" hangingPunct="1">
      <a:defRPr sz="1300" kern="1200">
        <a:solidFill>
          <a:schemeClr val="tx1"/>
        </a:solidFill>
        <a:latin typeface="+mn-lt"/>
        <a:ea typeface="+mn-ea"/>
        <a:cs typeface="+mn-cs"/>
      </a:defRPr>
    </a:lvl7pPr>
    <a:lvl8pPr marL="3186487" algn="l" defTabSz="910430" rtl="0" eaLnBrk="1" latinLnBrk="0" hangingPunct="1">
      <a:defRPr sz="1300" kern="1200">
        <a:solidFill>
          <a:schemeClr val="tx1"/>
        </a:solidFill>
        <a:latin typeface="+mn-lt"/>
        <a:ea typeface="+mn-ea"/>
        <a:cs typeface="+mn-cs"/>
      </a:defRPr>
    </a:lvl8pPr>
    <a:lvl9pPr marL="3641699" algn="l" defTabSz="91043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87FD7-E00B-440D-A340-ABEA78BC598A}" type="slidenum">
              <a:rPr lang="en-US" altLang="en-US"/>
              <a:pPr/>
              <a:t>2</a:t>
            </a:fld>
            <a:endParaRPr lang="en-US" altLang="en-US"/>
          </a:p>
        </p:txBody>
      </p:sp>
      <p:sp>
        <p:nvSpPr>
          <p:cNvPr id="322562" name="Rectangle 1026"/>
          <p:cNvSpPr>
            <a:spLocks noGrp="1" noRot="1" noChangeAspect="1" noChangeArrowheads="1" noTextEdit="1"/>
          </p:cNvSpPr>
          <p:nvPr>
            <p:ph type="sldImg"/>
          </p:nvPr>
        </p:nvSpPr>
        <p:spPr>
          <a:xfrm>
            <a:off x="1143000" y="685800"/>
            <a:ext cx="4572000" cy="3429000"/>
          </a:xfrm>
          <a:ln/>
        </p:spPr>
      </p:sp>
      <p:sp>
        <p:nvSpPr>
          <p:cNvPr id="322563" name="Rectangle 1027"/>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88052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0A244-F5EE-4F52-8ADA-4C1360444CBC}" type="slidenum">
              <a:rPr lang="en-US" altLang="en-US">
                <a:solidFill>
                  <a:prstClr val="black"/>
                </a:solidFill>
              </a:rPr>
              <a:pPr/>
              <a:t>16</a:t>
            </a:fld>
            <a:endParaRPr lang="en-US" altLang="en-US">
              <a:solidFill>
                <a:prstClr val="black"/>
              </a:solidFill>
            </a:endParaRPr>
          </a:p>
        </p:txBody>
      </p:sp>
      <p:sp>
        <p:nvSpPr>
          <p:cNvPr id="360450" name="Rectangle 2"/>
          <p:cNvSpPr>
            <a:spLocks noGrp="1" noRot="1" noChangeAspect="1" noChangeArrowheads="1" noTextEdit="1"/>
          </p:cNvSpPr>
          <p:nvPr>
            <p:ph type="sldImg"/>
          </p:nvPr>
        </p:nvSpPr>
        <p:spPr>
          <a:xfrm>
            <a:off x="1143000" y="685800"/>
            <a:ext cx="4572000" cy="3429000"/>
          </a:xfrm>
          <a:ln/>
        </p:spPr>
      </p:sp>
      <p:sp>
        <p:nvSpPr>
          <p:cNvPr id="360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9648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9CC671-7DB3-45EE-B98E-39E559699EAF}" type="slidenum">
              <a:rPr lang="en-US" altLang="en-US">
                <a:solidFill>
                  <a:prstClr val="black"/>
                </a:solidFill>
              </a:rPr>
              <a:pPr/>
              <a:t>17</a:t>
            </a:fld>
            <a:endParaRPr lang="en-US" altLang="en-US">
              <a:solidFill>
                <a:prstClr val="black"/>
              </a:solidFill>
            </a:endParaRPr>
          </a:p>
        </p:txBody>
      </p:sp>
      <p:sp>
        <p:nvSpPr>
          <p:cNvPr id="361474" name="Rectangle 2"/>
          <p:cNvSpPr>
            <a:spLocks noGrp="1" noRot="1" noChangeAspect="1" noChangeArrowheads="1" noTextEdit="1"/>
          </p:cNvSpPr>
          <p:nvPr>
            <p:ph type="sldImg"/>
          </p:nvPr>
        </p:nvSpPr>
        <p:spPr>
          <a:xfrm>
            <a:off x="1143000" y="685800"/>
            <a:ext cx="4572000" cy="3429000"/>
          </a:xfrm>
          <a:ln/>
        </p:spPr>
      </p:sp>
      <p:sp>
        <p:nvSpPr>
          <p:cNvPr id="3614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99572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04B10-A6BE-45A5-BBEF-F7893E0E0CA3}" type="slidenum">
              <a:rPr lang="en-US" altLang="en-US" smtClean="0">
                <a:solidFill>
                  <a:prstClr val="black"/>
                </a:solidFill>
              </a:rPr>
              <a:pPr/>
              <a:t>18</a:t>
            </a:fld>
            <a:endParaRPr lang="en-US" altLang="en-US">
              <a:solidFill>
                <a:prstClr val="black"/>
              </a:solidFill>
            </a:endParaRPr>
          </a:p>
        </p:txBody>
      </p:sp>
    </p:spTree>
    <p:extLst>
      <p:ext uri="{BB962C8B-B14F-4D97-AF65-F5344CB8AC3E}">
        <p14:creationId xmlns:p14="http://schemas.microsoft.com/office/powerpoint/2010/main" val="724161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04B10-A6BE-45A5-BBEF-F7893E0E0CA3}" type="slidenum">
              <a:rPr lang="en-US" altLang="en-US" smtClean="0">
                <a:solidFill>
                  <a:prstClr val="black"/>
                </a:solidFill>
              </a:rPr>
              <a:pPr/>
              <a:t>19</a:t>
            </a:fld>
            <a:endParaRPr lang="en-US" altLang="en-US">
              <a:solidFill>
                <a:prstClr val="black"/>
              </a:solidFill>
            </a:endParaRPr>
          </a:p>
        </p:txBody>
      </p:sp>
    </p:spTree>
    <p:extLst>
      <p:ext uri="{BB962C8B-B14F-4D97-AF65-F5344CB8AC3E}">
        <p14:creationId xmlns:p14="http://schemas.microsoft.com/office/powerpoint/2010/main" val="724161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xfrm>
            <a:off x="1143000" y="685800"/>
            <a:ext cx="4572000" cy="3429000"/>
          </a:xfrm>
          <a:ln/>
        </p:spPr>
      </p:sp>
      <p:sp>
        <p:nvSpPr>
          <p:cNvPr id="55298" name="Notes Placeholder 2"/>
          <p:cNvSpPr>
            <a:spLocks noGrp="1"/>
          </p:cNvSpPr>
          <p:nvPr>
            <p:ph type="body" idx="1"/>
          </p:nvPr>
        </p:nvSpPr>
        <p:spPr>
          <a:noFill/>
        </p:spPr>
        <p:txBody>
          <a:bodyPr/>
          <a:lstStyle/>
          <a:p>
            <a:pPr eaLnBrk="1" hangingPunct="1"/>
            <a:r>
              <a:rPr lang="en-US" b="1" dirty="0">
                <a:latin typeface="Book Antiqua" pitchFamily="18" charset="0"/>
              </a:rPr>
              <a:t>Timing ≈ 2 min</a:t>
            </a:r>
          </a:p>
          <a:p>
            <a:pPr eaLnBrk="1" hangingPunct="1"/>
            <a:endParaRPr lang="en-US" b="1" dirty="0">
              <a:latin typeface="Book Antiqua" pitchFamily="18" charset="0"/>
            </a:endParaRPr>
          </a:p>
          <a:p>
            <a:pPr eaLnBrk="1" hangingPunct="1">
              <a:buFontTx/>
              <a:buChar char="•"/>
            </a:pPr>
            <a:r>
              <a:rPr lang="en-US" dirty="0">
                <a:latin typeface="Book Antiqua" pitchFamily="18" charset="0"/>
              </a:rPr>
              <a:t> All ionic compounds have a net charge of zero.</a:t>
            </a:r>
            <a:r>
              <a:rPr lang="en-US" baseline="0" dirty="0">
                <a:latin typeface="Book Antiqua" pitchFamily="18" charset="0"/>
              </a:rPr>
              <a:t> As we saw in the warm up, the ratio of cations to anions in an ionic compound will depend on the charges of the ions.</a:t>
            </a:r>
          </a:p>
          <a:p>
            <a:pPr eaLnBrk="1" hangingPunct="1">
              <a:buFontTx/>
              <a:buChar char="•"/>
            </a:pPr>
            <a:r>
              <a:rPr lang="en-US" baseline="0" dirty="0">
                <a:latin typeface="Book Antiqua" pitchFamily="18" charset="0"/>
              </a:rPr>
              <a:t>[animate first bullet] For example, suppose we have a +2 cation [animate +2 orange circle]. How many -1 anions are needed to balance the charge? [teacher show how to solve the equation to obtain N = 2] Two -1 anions [animate blue -1 circles] are needed to balance the charge. [teacher point out that in this diagram, the size of the circles represents the charge, not the size of the actual ions, and that the arrangement of the circles does not show the actual arrangement of ions in the compound]</a:t>
            </a:r>
          </a:p>
          <a:p>
            <a:pPr eaLnBrk="1" hangingPunct="1">
              <a:buFontTx/>
              <a:buChar char="•"/>
            </a:pPr>
            <a:r>
              <a:rPr lang="en-US" baseline="0" dirty="0">
                <a:latin typeface="Book Antiqua" pitchFamily="18" charset="0"/>
              </a:rPr>
              <a:t>[animate second bullet] what if we have +3 cations and -2 anions? [teacher show how to solve the equation to obtain M = 2 and N =3] So we know we need 3 -2 anions [animate blue -2 circles] and two +3 cations [animate orange +3 circles] to have a neutral compound.</a:t>
            </a:r>
          </a:p>
        </p:txBody>
      </p:sp>
      <p:sp>
        <p:nvSpPr>
          <p:cNvPr id="55299" name="Slide Number Placeholder 3"/>
          <p:cNvSpPr>
            <a:spLocks noGrp="1"/>
          </p:cNvSpPr>
          <p:nvPr>
            <p:ph type="sldNum" sz="quarter" idx="5"/>
          </p:nvPr>
        </p:nvSpPr>
        <p:spPr>
          <a:noFill/>
          <a:ln>
            <a:miter lim="800000"/>
            <a:headEnd/>
            <a:tailEnd/>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E2CB9A-623D-4955-A7F4-EC808E2D6A7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04690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xfrm>
            <a:off x="1143000" y="685800"/>
            <a:ext cx="4572000" cy="3429000"/>
          </a:xfrm>
          <a:ln/>
        </p:spPr>
      </p:sp>
      <p:sp>
        <p:nvSpPr>
          <p:cNvPr id="55298" name="Notes Placeholder 2"/>
          <p:cNvSpPr>
            <a:spLocks noGrp="1"/>
          </p:cNvSpPr>
          <p:nvPr>
            <p:ph type="body" idx="1"/>
          </p:nvPr>
        </p:nvSpPr>
        <p:spPr>
          <a:noFill/>
        </p:spPr>
        <p:txBody>
          <a:bodyPr/>
          <a:lstStyle/>
          <a:p>
            <a:pPr eaLnBrk="1" hangingPunct="1"/>
            <a:r>
              <a:rPr lang="en-US" b="1" dirty="0">
                <a:latin typeface="Book Antiqua" pitchFamily="18" charset="0"/>
              </a:rPr>
              <a:t>Timing ≈ 2 min</a:t>
            </a:r>
          </a:p>
          <a:p>
            <a:pPr eaLnBrk="1" hangingPunct="1"/>
            <a:endParaRPr lang="en-US" b="1" dirty="0">
              <a:latin typeface="Book Antiqua" pitchFamily="18" charset="0"/>
            </a:endParaRPr>
          </a:p>
          <a:p>
            <a:pPr eaLnBrk="1" hangingPunct="1">
              <a:buFontTx/>
              <a:buChar char="•"/>
            </a:pPr>
            <a:r>
              <a:rPr lang="en-US" dirty="0">
                <a:latin typeface="Book Antiqua" pitchFamily="18" charset="0"/>
              </a:rPr>
              <a:t> All ionic compounds have a net charge of zero.</a:t>
            </a:r>
            <a:r>
              <a:rPr lang="en-US" baseline="0" dirty="0">
                <a:latin typeface="Book Antiqua" pitchFamily="18" charset="0"/>
              </a:rPr>
              <a:t> As we saw in the warm up, the ratio of cations to anions in an ionic compound will depend on the charges of the ions.</a:t>
            </a:r>
          </a:p>
          <a:p>
            <a:pPr eaLnBrk="1" hangingPunct="1">
              <a:buFontTx/>
              <a:buChar char="•"/>
            </a:pPr>
            <a:r>
              <a:rPr lang="en-US" baseline="0" dirty="0">
                <a:latin typeface="Book Antiqua" pitchFamily="18" charset="0"/>
              </a:rPr>
              <a:t>[animate first bullet] For example, suppose we have a +2 cation [animate +2 orange circle]. How many -1 anions are needed to balance the charge? [teacher show how to solve the equation to obtain N = 2] Two -1 anions [animate blue -1 circles] are needed to balance the charge. [teacher point out that in this diagram, the size of the circles represents the charge, not the size of the actual ions, and that the arrangement of the circles does not show the actual arrangement of ions in the compound]</a:t>
            </a:r>
          </a:p>
          <a:p>
            <a:pPr eaLnBrk="1" hangingPunct="1">
              <a:buFontTx/>
              <a:buChar char="•"/>
            </a:pPr>
            <a:r>
              <a:rPr lang="en-US" baseline="0" dirty="0">
                <a:latin typeface="Book Antiqua" pitchFamily="18" charset="0"/>
              </a:rPr>
              <a:t>[animate second bullet] what if we have +3 cations and -2 anions? [teacher show how to solve the equation to obtain M = 2 and N =3] So we know we need 3 -2 anions [animate blue -2 circles] and two +3 cations [animate orange +3 circles] to have a neutral compound.</a:t>
            </a:r>
          </a:p>
        </p:txBody>
      </p:sp>
      <p:sp>
        <p:nvSpPr>
          <p:cNvPr id="55299" name="Slide Number Placeholder 3"/>
          <p:cNvSpPr>
            <a:spLocks noGrp="1"/>
          </p:cNvSpPr>
          <p:nvPr>
            <p:ph type="sldNum" sz="quarter" idx="5"/>
          </p:nvPr>
        </p:nvSpPr>
        <p:spPr>
          <a:noFill/>
          <a:ln>
            <a:miter lim="800000"/>
            <a:headEnd/>
            <a:tailEnd/>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E2CB9A-623D-4955-A7F4-EC808E2D6A7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9769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C7EF488-11F9-4487-828F-9148C0CB85D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9362" name="Rectangle 2"/>
          <p:cNvSpPr>
            <a:spLocks noGrp="1" noRot="1" noChangeAspect="1" noChangeArrowheads="1" noTextEdit="1"/>
          </p:cNvSpPr>
          <p:nvPr>
            <p:ph type="sldImg"/>
          </p:nvPr>
        </p:nvSpPr>
        <p:spPr>
          <a:xfrm>
            <a:off x="1143000" y="685800"/>
            <a:ext cx="4572000" cy="3429000"/>
          </a:xfrm>
          <a:ln/>
        </p:spPr>
      </p:sp>
      <p:sp>
        <p:nvSpPr>
          <p:cNvPr id="399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68678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C7EF488-11F9-4487-828F-9148C0CB85D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9362" name="Rectangle 2"/>
          <p:cNvSpPr>
            <a:spLocks noGrp="1" noRot="1" noChangeAspect="1" noChangeArrowheads="1" noTextEdit="1"/>
          </p:cNvSpPr>
          <p:nvPr>
            <p:ph type="sldImg"/>
          </p:nvPr>
        </p:nvSpPr>
        <p:spPr>
          <a:xfrm>
            <a:off x="1143000" y="685800"/>
            <a:ext cx="4572000" cy="3429000"/>
          </a:xfrm>
          <a:ln/>
        </p:spPr>
      </p:sp>
      <p:sp>
        <p:nvSpPr>
          <p:cNvPr id="399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50153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 ≈ </a:t>
            </a:r>
            <a:r>
              <a:rPr lang="en-US" b="1" baseline="0" dirty="0"/>
              <a:t>0.5 min</a:t>
            </a:r>
          </a:p>
          <a:p>
            <a:endParaRPr lang="en-US" b="1" baseline="0" dirty="0"/>
          </a:p>
          <a:p>
            <a:pPr marL="171450" indent="-171450">
              <a:buFont typeface="Arial" pitchFamily="34" charset="0"/>
              <a:buChar char="•"/>
            </a:pPr>
            <a:r>
              <a:rPr lang="en-US" b="0" baseline="0" dirty="0"/>
              <a:t>Another group of substances that illustrate exceptions to IUPAC naming rules is many compounds that contain hydrogen atoms. Many of these substances do not use prefixes to indicate the number of hydrogens. [teacher give examples] Many of these compounds are acids, which we will learn about shortly.</a:t>
            </a:r>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235114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0" dirty="0"/>
          </a:p>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Entry</a:t>
            </a:r>
            <a:r>
              <a:rPr lang="en-US" b="1" baseline="0" dirty="0"/>
              <a:t> audio:</a:t>
            </a:r>
            <a:r>
              <a:rPr lang="en-US" b="0" baseline="0" dirty="0"/>
              <a:t> Practice applying the naming rules you have learned.</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Hint audio:</a:t>
            </a:r>
            <a:r>
              <a:rPr lang="en-US" b="0" baseline="0" dirty="0"/>
              <a:t> Remember that the names for covalent compounds may contain prefixes, but they do not contain Roman numerals.</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Exit audio:</a:t>
            </a:r>
            <a:r>
              <a:rPr lang="en-US" b="0" baseline="0" dirty="0"/>
              <a:t> You can use naming rules to write formulas for covalent compounds from their names.</a:t>
            </a:r>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910903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87FD7-E00B-440D-A340-ABEA78BC598A}" type="slidenum">
              <a:rPr lang="en-US" altLang="en-US"/>
              <a:pPr/>
              <a:t>3</a:t>
            </a:fld>
            <a:endParaRPr lang="en-US" altLang="en-US"/>
          </a:p>
        </p:txBody>
      </p:sp>
      <p:sp>
        <p:nvSpPr>
          <p:cNvPr id="322562" name="Rectangle 1026"/>
          <p:cNvSpPr>
            <a:spLocks noGrp="1" noRot="1" noChangeAspect="1" noChangeArrowheads="1" noTextEdit="1"/>
          </p:cNvSpPr>
          <p:nvPr>
            <p:ph type="sldImg"/>
          </p:nvPr>
        </p:nvSpPr>
        <p:spPr>
          <a:xfrm>
            <a:off x="1143000" y="685800"/>
            <a:ext cx="4572000" cy="3429000"/>
          </a:xfrm>
          <a:ln/>
        </p:spPr>
      </p:sp>
      <p:sp>
        <p:nvSpPr>
          <p:cNvPr id="322563" name="Rectangle 1027"/>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80263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0" dirty="0"/>
          </a:p>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Entry</a:t>
            </a:r>
            <a:r>
              <a:rPr lang="en-US" b="1" baseline="0" dirty="0"/>
              <a:t> audio:</a:t>
            </a:r>
            <a:r>
              <a:rPr lang="en-US" b="0" baseline="0" dirty="0"/>
              <a:t> Practice applying the naming rules you have learned.</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Hint audio:</a:t>
            </a:r>
            <a:r>
              <a:rPr lang="en-US" b="0" baseline="0" dirty="0"/>
              <a:t> Remember that the names for covalent compounds may contain prefixes, but they do not contain Roman numerals.</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Exit audio:</a:t>
            </a:r>
            <a:r>
              <a:rPr lang="en-US" b="0" baseline="0" dirty="0"/>
              <a:t> You can use naming rules to write formulas for covalent compounds from their names.</a:t>
            </a:r>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910903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7CA6F-9927-49F6-837E-A630371CEBDE}" type="slidenum">
              <a:rPr lang="en-US" altLang="en-US"/>
              <a:pPr/>
              <a:t>40</a:t>
            </a:fld>
            <a:endParaRPr lang="en-US" altLang="en-US"/>
          </a:p>
        </p:txBody>
      </p:sp>
      <p:sp>
        <p:nvSpPr>
          <p:cNvPr id="338946" name="Rectangle 2"/>
          <p:cNvSpPr>
            <a:spLocks noGrp="1" noRot="1" noChangeAspect="1" noChangeArrowheads="1" noTextEdit="1"/>
          </p:cNvSpPr>
          <p:nvPr>
            <p:ph type="sldImg"/>
          </p:nvPr>
        </p:nvSpPr>
        <p:spPr>
          <a:xfrm>
            <a:off x="1143000" y="685800"/>
            <a:ext cx="4572000" cy="3429000"/>
          </a:xfrm>
          <a:ln/>
        </p:spPr>
      </p:sp>
      <p:sp>
        <p:nvSpPr>
          <p:cNvPr id="338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37938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7CA6F-9927-49F6-837E-A630371CEBDE}" type="slidenum">
              <a:rPr lang="en-US" altLang="en-US"/>
              <a:pPr/>
              <a:t>41</a:t>
            </a:fld>
            <a:endParaRPr lang="en-US" altLang="en-US"/>
          </a:p>
        </p:txBody>
      </p:sp>
      <p:sp>
        <p:nvSpPr>
          <p:cNvPr id="338946" name="Rectangle 2"/>
          <p:cNvSpPr>
            <a:spLocks noGrp="1" noRot="1" noChangeAspect="1" noChangeArrowheads="1" noTextEdit="1"/>
          </p:cNvSpPr>
          <p:nvPr>
            <p:ph type="sldImg"/>
          </p:nvPr>
        </p:nvSpPr>
        <p:spPr>
          <a:xfrm>
            <a:off x="1143000" y="685800"/>
            <a:ext cx="4572000" cy="3429000"/>
          </a:xfrm>
          <a:ln/>
        </p:spPr>
      </p:sp>
      <p:sp>
        <p:nvSpPr>
          <p:cNvPr id="338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61342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7CA6F-9927-49F6-837E-A630371CEBDE}" type="slidenum">
              <a:rPr lang="en-US" altLang="en-US"/>
              <a:pPr/>
              <a:t>42</a:t>
            </a:fld>
            <a:endParaRPr lang="en-US" altLang="en-US"/>
          </a:p>
        </p:txBody>
      </p:sp>
      <p:sp>
        <p:nvSpPr>
          <p:cNvPr id="338946" name="Rectangle 2"/>
          <p:cNvSpPr>
            <a:spLocks noGrp="1" noRot="1" noChangeAspect="1" noChangeArrowheads="1" noTextEdit="1"/>
          </p:cNvSpPr>
          <p:nvPr>
            <p:ph type="sldImg"/>
          </p:nvPr>
        </p:nvSpPr>
        <p:spPr>
          <a:xfrm>
            <a:off x="1143000" y="685800"/>
            <a:ext cx="4572000" cy="3429000"/>
          </a:xfrm>
          <a:ln/>
        </p:spPr>
      </p:sp>
      <p:sp>
        <p:nvSpPr>
          <p:cNvPr id="338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66992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7CA6F-9927-49F6-837E-A630371CEBDE}" type="slidenum">
              <a:rPr lang="en-US" altLang="en-US"/>
              <a:pPr/>
              <a:t>43</a:t>
            </a:fld>
            <a:endParaRPr lang="en-US" altLang="en-US"/>
          </a:p>
        </p:txBody>
      </p:sp>
      <p:sp>
        <p:nvSpPr>
          <p:cNvPr id="338946" name="Rectangle 2"/>
          <p:cNvSpPr>
            <a:spLocks noGrp="1" noRot="1" noChangeAspect="1" noChangeArrowheads="1" noTextEdit="1"/>
          </p:cNvSpPr>
          <p:nvPr>
            <p:ph type="sldImg"/>
          </p:nvPr>
        </p:nvSpPr>
        <p:spPr>
          <a:xfrm>
            <a:off x="1143000" y="685800"/>
            <a:ext cx="4572000" cy="3429000"/>
          </a:xfrm>
          <a:ln/>
        </p:spPr>
      </p:sp>
      <p:sp>
        <p:nvSpPr>
          <p:cNvPr id="338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72179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7CA6F-9927-49F6-837E-A630371CEBDE}" type="slidenum">
              <a:rPr lang="en-US" altLang="en-US"/>
              <a:pPr/>
              <a:t>44</a:t>
            </a:fld>
            <a:endParaRPr lang="en-US" altLang="en-US"/>
          </a:p>
        </p:txBody>
      </p:sp>
      <p:sp>
        <p:nvSpPr>
          <p:cNvPr id="338946" name="Rectangle 2"/>
          <p:cNvSpPr>
            <a:spLocks noGrp="1" noRot="1" noChangeAspect="1" noChangeArrowheads="1" noTextEdit="1"/>
          </p:cNvSpPr>
          <p:nvPr>
            <p:ph type="sldImg"/>
          </p:nvPr>
        </p:nvSpPr>
        <p:spPr>
          <a:xfrm>
            <a:off x="1143000" y="685800"/>
            <a:ext cx="4572000" cy="3429000"/>
          </a:xfrm>
          <a:ln/>
        </p:spPr>
      </p:sp>
      <p:sp>
        <p:nvSpPr>
          <p:cNvPr id="338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39947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7CA6F-9927-49F6-837E-A630371CEBDE}" type="slidenum">
              <a:rPr lang="en-US" altLang="en-US"/>
              <a:pPr/>
              <a:t>45</a:t>
            </a:fld>
            <a:endParaRPr lang="en-US" altLang="en-US"/>
          </a:p>
        </p:txBody>
      </p:sp>
      <p:sp>
        <p:nvSpPr>
          <p:cNvPr id="338946" name="Rectangle 2"/>
          <p:cNvSpPr>
            <a:spLocks noGrp="1" noRot="1" noChangeAspect="1" noChangeArrowheads="1" noTextEdit="1"/>
          </p:cNvSpPr>
          <p:nvPr>
            <p:ph type="sldImg"/>
          </p:nvPr>
        </p:nvSpPr>
        <p:spPr>
          <a:xfrm>
            <a:off x="1143000" y="685800"/>
            <a:ext cx="4572000" cy="3429000"/>
          </a:xfrm>
          <a:ln/>
        </p:spPr>
      </p:sp>
      <p:sp>
        <p:nvSpPr>
          <p:cNvPr id="338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37938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7CA6F-9927-49F6-837E-A630371CEBDE}" type="slidenum">
              <a:rPr lang="en-US" altLang="en-US"/>
              <a:pPr/>
              <a:t>46</a:t>
            </a:fld>
            <a:endParaRPr lang="en-US" altLang="en-US"/>
          </a:p>
        </p:txBody>
      </p:sp>
      <p:sp>
        <p:nvSpPr>
          <p:cNvPr id="338946" name="Rectangle 2"/>
          <p:cNvSpPr>
            <a:spLocks noGrp="1" noRot="1" noChangeAspect="1" noChangeArrowheads="1" noTextEdit="1"/>
          </p:cNvSpPr>
          <p:nvPr>
            <p:ph type="sldImg"/>
          </p:nvPr>
        </p:nvSpPr>
        <p:spPr>
          <a:xfrm>
            <a:off x="1143000" y="685800"/>
            <a:ext cx="4572000" cy="3429000"/>
          </a:xfrm>
          <a:ln/>
        </p:spPr>
      </p:sp>
      <p:sp>
        <p:nvSpPr>
          <p:cNvPr id="338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37938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ED5FB2-A9FA-480F-B212-6102C1BA1701}" type="slidenum">
              <a:rPr lang="en-US" altLang="en-US"/>
              <a:pPr/>
              <a:t>47</a:t>
            </a:fld>
            <a:endParaRPr lang="en-US" altLang="en-US"/>
          </a:p>
        </p:txBody>
      </p:sp>
      <p:sp>
        <p:nvSpPr>
          <p:cNvPr id="347138" name="Rectangle 2"/>
          <p:cNvSpPr>
            <a:spLocks noGrp="1" noRot="1" noChangeAspect="1" noChangeArrowheads="1" noTextEdit="1"/>
          </p:cNvSpPr>
          <p:nvPr>
            <p:ph type="sldImg"/>
          </p:nvPr>
        </p:nvSpPr>
        <p:spPr>
          <a:xfrm>
            <a:off x="1143000" y="685800"/>
            <a:ext cx="4572000" cy="3429000"/>
          </a:xfrm>
          <a:ln/>
        </p:spPr>
      </p:sp>
      <p:sp>
        <p:nvSpPr>
          <p:cNvPr id="347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37104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2CF7A3-748E-4CAC-AE97-FE0C59A2B2F3}" type="slidenum">
              <a:rPr lang="en-US" altLang="en-US">
                <a:solidFill>
                  <a:srgbClr val="000000"/>
                </a:solidFill>
              </a:rPr>
              <a:pPr/>
              <a:t>48</a:t>
            </a:fld>
            <a:endParaRPr lang="en-US" altLang="en-US">
              <a:solidFill>
                <a:srgbClr val="000000"/>
              </a:solidFill>
            </a:endParaRPr>
          </a:p>
        </p:txBody>
      </p:sp>
      <p:sp>
        <p:nvSpPr>
          <p:cNvPr id="381954" name="Rectangle 2"/>
          <p:cNvSpPr>
            <a:spLocks noGrp="1" noRot="1" noChangeAspect="1" noChangeArrowheads="1" noTextEdit="1"/>
          </p:cNvSpPr>
          <p:nvPr>
            <p:ph type="sldImg"/>
          </p:nvPr>
        </p:nvSpPr>
        <p:spPr>
          <a:xfrm>
            <a:off x="1143000" y="685800"/>
            <a:ext cx="4572000" cy="3429000"/>
          </a:xfrm>
          <a:ln/>
        </p:spPr>
      </p:sp>
      <p:sp>
        <p:nvSpPr>
          <p:cNvPr id="3819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8428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xfrm>
            <a:off x="1143000" y="685800"/>
            <a:ext cx="4572000" cy="3429000"/>
          </a:xfrm>
          <a:ln/>
        </p:spPr>
      </p:sp>
      <p:sp>
        <p:nvSpPr>
          <p:cNvPr id="45058" name="Notes Placeholder 2"/>
          <p:cNvSpPr>
            <a:spLocks noGrp="1"/>
          </p:cNvSpPr>
          <p:nvPr>
            <p:ph type="body" idx="1"/>
          </p:nvPr>
        </p:nvSpPr>
        <p:spPr>
          <a:noFill/>
        </p:spPr>
        <p:txBody>
          <a:bodyPr/>
          <a:lstStyle/>
          <a:p>
            <a:pPr eaLnBrk="1" hangingPunct="1"/>
            <a:r>
              <a:rPr lang="en-US" b="1" dirty="0">
                <a:latin typeface="Book Antiqua" pitchFamily="18" charset="0"/>
              </a:rPr>
              <a:t>Timing ≈ 1 min</a:t>
            </a:r>
          </a:p>
          <a:p>
            <a:pPr eaLnBrk="1" hangingPunct="1"/>
            <a:endParaRPr lang="en-US" b="1" dirty="0">
              <a:latin typeface="Book Antiqua" pitchFamily="18" charset="0"/>
            </a:endParaRPr>
          </a:p>
          <a:p>
            <a:pPr eaLnBrk="1" hangingPunct="1"/>
            <a:r>
              <a:rPr lang="en-US" b="1" dirty="0">
                <a:latin typeface="Book Antiqua" pitchFamily="18" charset="0"/>
              </a:rPr>
              <a:t>Entry Audio: </a:t>
            </a:r>
            <a:r>
              <a:rPr lang="en-US" dirty="0"/>
              <a:t>In this warm-up, we review the addition of positive and negative integers. </a:t>
            </a:r>
            <a:r>
              <a:rPr lang="en-US" dirty="0">
                <a:latin typeface="Book Antiqua" pitchFamily="18" charset="0"/>
              </a:rPr>
              <a:t>Ionic compounds are made of a positive ion (cation) and a negative ion (anion). Stable ionic compounds are electrically neutral, meaning the overall charge of an ionic</a:t>
            </a:r>
            <a:r>
              <a:rPr lang="en-US" baseline="0" dirty="0">
                <a:latin typeface="Book Antiqua" pitchFamily="18" charset="0"/>
              </a:rPr>
              <a:t> compound adds up to zero</a:t>
            </a:r>
            <a:r>
              <a:rPr lang="en-US" dirty="0">
                <a:latin typeface="Book Antiqua" pitchFamily="18" charset="0"/>
              </a:rPr>
              <a:t>. While doing this activity, you will notice that the ratio of positive to negative ions can be different than one-to-one. </a:t>
            </a:r>
          </a:p>
          <a:p>
            <a:pPr eaLnBrk="1" hangingPunct="1"/>
            <a:r>
              <a:rPr lang="en-US" b="1" dirty="0">
                <a:latin typeface="Book Antiqua" pitchFamily="18" charset="0"/>
              </a:rPr>
              <a:t>Exit Audio: </a:t>
            </a:r>
            <a:r>
              <a:rPr lang="en-US" dirty="0">
                <a:latin typeface="Book Antiqua" pitchFamily="18" charset="0"/>
              </a:rPr>
              <a:t>Just like integers, oxidation numbers of ions are whole numbers that can be positive or negative. You should have noticed that each of the problems were set to equal zero just like the overall charge of an ionic compound. Last, adjusting the number of positive or negative ions to achieve a zero sum is similar to adjusting the ratio of positive and negative ions in an ionic compound to make the overall charge equal to zero.</a:t>
            </a:r>
          </a:p>
        </p:txBody>
      </p:sp>
      <p:sp>
        <p:nvSpPr>
          <p:cNvPr id="45059" name="Slide Number Placeholder 3"/>
          <p:cNvSpPr>
            <a:spLocks noGrp="1"/>
          </p:cNvSpPr>
          <p:nvPr>
            <p:ph type="sldNum" sz="quarter" idx="5"/>
          </p:nvPr>
        </p:nvSpPr>
        <p:spPr>
          <a:noFill/>
          <a:ln>
            <a:miter lim="800000"/>
            <a:headEnd/>
            <a:tailEnd/>
          </a:ln>
        </p:spPr>
        <p:txBody>
          <a:bodyPr/>
          <a:lstStyle/>
          <a:p>
            <a:fld id="{211AAECA-D413-41A8-8768-029FB8AF9B69}"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2CF7A3-748E-4CAC-AE97-FE0C59A2B2F3}" type="slidenum">
              <a:rPr lang="en-US" altLang="en-US">
                <a:solidFill>
                  <a:srgbClr val="000000"/>
                </a:solidFill>
              </a:rPr>
              <a:pPr/>
              <a:t>49</a:t>
            </a:fld>
            <a:endParaRPr lang="en-US" altLang="en-US">
              <a:solidFill>
                <a:srgbClr val="000000"/>
              </a:solidFill>
            </a:endParaRPr>
          </a:p>
        </p:txBody>
      </p:sp>
      <p:sp>
        <p:nvSpPr>
          <p:cNvPr id="381954" name="Rectangle 2"/>
          <p:cNvSpPr>
            <a:spLocks noGrp="1" noRot="1" noChangeAspect="1" noChangeArrowheads="1" noTextEdit="1"/>
          </p:cNvSpPr>
          <p:nvPr>
            <p:ph type="sldImg"/>
          </p:nvPr>
        </p:nvSpPr>
        <p:spPr>
          <a:xfrm>
            <a:off x="1143000" y="685800"/>
            <a:ext cx="4572000" cy="3429000"/>
          </a:xfrm>
          <a:ln/>
        </p:spPr>
      </p:sp>
      <p:sp>
        <p:nvSpPr>
          <p:cNvPr id="3819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46375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a:xfrm>
            <a:off x="1143000" y="685800"/>
            <a:ext cx="4572000" cy="3429000"/>
          </a:xfrm>
          <a:ln/>
        </p:spPr>
      </p:sp>
      <p:sp>
        <p:nvSpPr>
          <p:cNvPr id="3" name="Notes Placeholder 2"/>
          <p:cNvSpPr>
            <a:spLocks noGrp="1"/>
          </p:cNvSpPr>
          <p:nvPr>
            <p:ph type="body" idx="1"/>
          </p:nvPr>
        </p:nvSpPr>
        <p:spPr>
          <a:noFill/>
        </p:spPr>
        <p:txBody>
          <a:bodyPr/>
          <a:lstStyle/>
          <a:p>
            <a:pPr eaLnBrk="1" hangingPunct="1"/>
            <a:r>
              <a:rPr lang="en-US" b="1" dirty="0">
                <a:latin typeface="Book Antiqua" pitchFamily="18" charset="0"/>
              </a:rPr>
              <a:t>Timing</a:t>
            </a:r>
            <a:r>
              <a:rPr lang="en-US" dirty="0">
                <a:latin typeface="Book Antiqua" pitchFamily="18" charset="0"/>
              </a:rPr>
              <a:t> </a:t>
            </a:r>
            <a:r>
              <a:rPr lang="en-US" b="1" dirty="0">
                <a:latin typeface="Book Antiqua" pitchFamily="18" charset="0"/>
              </a:rPr>
              <a:t>≈ 5 min</a:t>
            </a:r>
          </a:p>
        </p:txBody>
      </p:sp>
      <p:sp>
        <p:nvSpPr>
          <p:cNvPr id="98307" name="Slide Number Placeholder 3"/>
          <p:cNvSpPr>
            <a:spLocks noGrp="1"/>
          </p:cNvSpPr>
          <p:nvPr>
            <p:ph type="sldNum" sz="quarter" idx="5"/>
          </p:nvPr>
        </p:nvSpPr>
        <p:spPr>
          <a:noFill/>
          <a:ln>
            <a:miter lim="800000"/>
            <a:headEnd/>
            <a:tailEnd/>
          </a:ln>
        </p:spPr>
        <p:txBody>
          <a:bodyPr/>
          <a:lstStyle/>
          <a:p>
            <a:fld id="{7FF9CBE9-864B-4CD4-93CE-9917ECDF7CE9}" type="slidenum">
              <a:rPr lang="en-US" smtClean="0">
                <a:solidFill>
                  <a:prstClr val="black"/>
                </a:solidFill>
              </a:rPr>
              <a:pPr/>
              <a:t>52</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a:xfrm>
            <a:off x="1143000" y="685800"/>
            <a:ext cx="4572000" cy="3429000"/>
          </a:xfrm>
          <a:ln/>
        </p:spPr>
      </p:sp>
      <p:sp>
        <p:nvSpPr>
          <p:cNvPr id="3" name="Notes Placeholder 2"/>
          <p:cNvSpPr>
            <a:spLocks noGrp="1"/>
          </p:cNvSpPr>
          <p:nvPr>
            <p:ph type="body" idx="1"/>
          </p:nvPr>
        </p:nvSpPr>
        <p:spPr>
          <a:noFill/>
        </p:spPr>
        <p:txBody>
          <a:bodyPr/>
          <a:lstStyle/>
          <a:p>
            <a:pPr eaLnBrk="1" hangingPunct="1"/>
            <a:r>
              <a:rPr lang="en-US" b="1" dirty="0">
                <a:latin typeface="Book Antiqua" pitchFamily="18" charset="0"/>
              </a:rPr>
              <a:t>Timing</a:t>
            </a:r>
            <a:r>
              <a:rPr lang="en-US" dirty="0">
                <a:latin typeface="Book Antiqua" pitchFamily="18" charset="0"/>
              </a:rPr>
              <a:t> </a:t>
            </a:r>
            <a:r>
              <a:rPr lang="en-US" b="1" dirty="0">
                <a:latin typeface="Book Antiqua" pitchFamily="18" charset="0"/>
              </a:rPr>
              <a:t>≈ 5 min</a:t>
            </a:r>
          </a:p>
        </p:txBody>
      </p:sp>
      <p:sp>
        <p:nvSpPr>
          <p:cNvPr id="98307" name="Slide Number Placeholder 3"/>
          <p:cNvSpPr>
            <a:spLocks noGrp="1"/>
          </p:cNvSpPr>
          <p:nvPr>
            <p:ph type="sldNum" sz="quarter" idx="5"/>
          </p:nvPr>
        </p:nvSpPr>
        <p:spPr>
          <a:noFill/>
          <a:ln>
            <a:miter lim="800000"/>
            <a:headEnd/>
            <a:tailEnd/>
          </a:ln>
        </p:spPr>
        <p:txBody>
          <a:bodyPr/>
          <a:lstStyle/>
          <a:p>
            <a:fld id="{7FF9CBE9-864B-4CD4-93CE-9917ECDF7CE9}" type="slidenum">
              <a:rPr lang="en-US" smtClean="0">
                <a:solidFill>
                  <a:prstClr val="black"/>
                </a:solidFill>
              </a:rPr>
              <a:pPr/>
              <a:t>53</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a:xfrm>
            <a:off x="1143000" y="685800"/>
            <a:ext cx="4572000" cy="3429000"/>
          </a:xfrm>
          <a:ln/>
        </p:spPr>
      </p:sp>
      <p:sp>
        <p:nvSpPr>
          <p:cNvPr id="94210" name="Notes Placeholder 2"/>
          <p:cNvSpPr>
            <a:spLocks noGrp="1"/>
          </p:cNvSpPr>
          <p:nvPr>
            <p:ph type="body" idx="1"/>
          </p:nvPr>
        </p:nvSpPr>
        <p:spPr>
          <a:noFill/>
        </p:spPr>
        <p:txBody>
          <a:bodyPr/>
          <a:lstStyle/>
          <a:p>
            <a:pPr eaLnBrk="1" hangingPunct="1"/>
            <a:r>
              <a:rPr lang="en-US" b="1" dirty="0">
                <a:latin typeface="Book Antiqua" pitchFamily="18" charset="0"/>
              </a:rPr>
              <a:t>Timing ≈ 1.5 min</a:t>
            </a:r>
          </a:p>
          <a:p>
            <a:pPr eaLnBrk="1" hangingPunct="1"/>
            <a:endParaRPr lang="en-US" dirty="0">
              <a:latin typeface="Book Antiqua" pitchFamily="18" charset="0"/>
            </a:endParaRPr>
          </a:p>
        </p:txBody>
      </p:sp>
      <p:sp>
        <p:nvSpPr>
          <p:cNvPr id="94211" name="Slide Number Placeholder 3"/>
          <p:cNvSpPr>
            <a:spLocks noGrp="1"/>
          </p:cNvSpPr>
          <p:nvPr>
            <p:ph type="sldNum" sz="quarter" idx="5"/>
          </p:nvPr>
        </p:nvSpPr>
        <p:spPr>
          <a:noFill/>
          <a:ln>
            <a:miter lim="800000"/>
            <a:headEnd/>
            <a:tailEnd/>
          </a:ln>
        </p:spPr>
        <p:txBody>
          <a:bodyPr/>
          <a:lstStyle/>
          <a:p>
            <a:fld id="{E207805F-6673-459F-9824-3555405D0F40}" type="slidenum">
              <a:rPr lang="en-US" smtClean="0">
                <a:solidFill>
                  <a:prstClr val="black"/>
                </a:solidFill>
              </a:rPr>
              <a:pPr/>
              <a:t>54</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a:xfrm>
            <a:off x="1143000" y="685800"/>
            <a:ext cx="4572000" cy="3429000"/>
          </a:xfrm>
          <a:ln/>
        </p:spPr>
      </p:sp>
      <p:sp>
        <p:nvSpPr>
          <p:cNvPr id="94210" name="Notes Placeholder 2"/>
          <p:cNvSpPr>
            <a:spLocks noGrp="1"/>
          </p:cNvSpPr>
          <p:nvPr>
            <p:ph type="body" idx="1"/>
          </p:nvPr>
        </p:nvSpPr>
        <p:spPr>
          <a:noFill/>
        </p:spPr>
        <p:txBody>
          <a:bodyPr/>
          <a:lstStyle/>
          <a:p>
            <a:pPr eaLnBrk="1" hangingPunct="1"/>
            <a:r>
              <a:rPr lang="en-US" b="1" dirty="0">
                <a:latin typeface="Book Antiqua" pitchFamily="18" charset="0"/>
              </a:rPr>
              <a:t>Timing ≈ 1.5 min</a:t>
            </a:r>
          </a:p>
          <a:p>
            <a:pPr eaLnBrk="1" hangingPunct="1"/>
            <a:endParaRPr lang="en-US" dirty="0">
              <a:latin typeface="Book Antiqua" pitchFamily="18" charset="0"/>
            </a:endParaRPr>
          </a:p>
        </p:txBody>
      </p:sp>
      <p:sp>
        <p:nvSpPr>
          <p:cNvPr id="94211" name="Slide Number Placeholder 3"/>
          <p:cNvSpPr>
            <a:spLocks noGrp="1"/>
          </p:cNvSpPr>
          <p:nvPr>
            <p:ph type="sldNum" sz="quarter" idx="5"/>
          </p:nvPr>
        </p:nvSpPr>
        <p:spPr>
          <a:noFill/>
          <a:ln>
            <a:miter lim="800000"/>
            <a:headEnd/>
            <a:tailEnd/>
          </a:ln>
        </p:spPr>
        <p:txBody>
          <a:bodyPr/>
          <a:lstStyle/>
          <a:p>
            <a:fld id="{E207805F-6673-459F-9824-3555405D0F40}" type="slidenum">
              <a:rPr lang="en-US" smtClean="0">
                <a:solidFill>
                  <a:prstClr val="black"/>
                </a:solidFill>
              </a:rPr>
              <a:pPr/>
              <a:t>55</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FF6B49-D12B-4D83-B837-16158893E38F}" type="slidenum">
              <a:rPr lang="en-US" altLang="en-US">
                <a:solidFill>
                  <a:srgbClr val="000000"/>
                </a:solidFill>
              </a:rPr>
              <a:pPr/>
              <a:t>56</a:t>
            </a:fld>
            <a:endParaRPr lang="en-US" altLang="en-US">
              <a:solidFill>
                <a:srgbClr val="000000"/>
              </a:solidFill>
            </a:endParaRPr>
          </a:p>
        </p:txBody>
      </p:sp>
      <p:sp>
        <p:nvSpPr>
          <p:cNvPr id="420866" name="Rectangle 2"/>
          <p:cNvSpPr>
            <a:spLocks noGrp="1" noRot="1" noChangeAspect="1" noChangeArrowheads="1" noTextEdit="1"/>
          </p:cNvSpPr>
          <p:nvPr>
            <p:ph type="sldImg"/>
          </p:nvPr>
        </p:nvSpPr>
        <p:spPr>
          <a:xfrm>
            <a:off x="1143000" y="685800"/>
            <a:ext cx="4572000" cy="3429000"/>
          </a:xfrm>
          <a:ln/>
        </p:spPr>
      </p:sp>
      <p:sp>
        <p:nvSpPr>
          <p:cNvPr id="420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30150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FF6B49-D12B-4D83-B837-16158893E38F}" type="slidenum">
              <a:rPr lang="en-US" altLang="en-US">
                <a:solidFill>
                  <a:srgbClr val="000000"/>
                </a:solidFill>
              </a:rPr>
              <a:pPr/>
              <a:t>57</a:t>
            </a:fld>
            <a:endParaRPr lang="en-US" altLang="en-US">
              <a:solidFill>
                <a:srgbClr val="000000"/>
              </a:solidFill>
            </a:endParaRPr>
          </a:p>
        </p:txBody>
      </p:sp>
      <p:sp>
        <p:nvSpPr>
          <p:cNvPr id="420866" name="Rectangle 2"/>
          <p:cNvSpPr>
            <a:spLocks noGrp="1" noRot="1" noChangeAspect="1" noChangeArrowheads="1" noTextEdit="1"/>
          </p:cNvSpPr>
          <p:nvPr>
            <p:ph type="sldImg"/>
          </p:nvPr>
        </p:nvSpPr>
        <p:spPr>
          <a:xfrm>
            <a:off x="1143000" y="685800"/>
            <a:ext cx="4572000" cy="3429000"/>
          </a:xfrm>
          <a:ln/>
        </p:spPr>
      </p:sp>
      <p:sp>
        <p:nvSpPr>
          <p:cNvPr id="420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56581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FF6B49-D12B-4D83-B837-16158893E38F}" type="slidenum">
              <a:rPr lang="en-US" altLang="en-US">
                <a:solidFill>
                  <a:srgbClr val="000000"/>
                </a:solidFill>
              </a:rPr>
              <a:pPr/>
              <a:t>58</a:t>
            </a:fld>
            <a:endParaRPr lang="en-US" altLang="en-US">
              <a:solidFill>
                <a:srgbClr val="000000"/>
              </a:solidFill>
            </a:endParaRPr>
          </a:p>
        </p:txBody>
      </p:sp>
      <p:sp>
        <p:nvSpPr>
          <p:cNvPr id="420866" name="Rectangle 2"/>
          <p:cNvSpPr>
            <a:spLocks noGrp="1" noRot="1" noChangeAspect="1" noChangeArrowheads="1" noTextEdit="1"/>
          </p:cNvSpPr>
          <p:nvPr>
            <p:ph type="sldImg"/>
          </p:nvPr>
        </p:nvSpPr>
        <p:spPr>
          <a:xfrm>
            <a:off x="1143000" y="685800"/>
            <a:ext cx="4572000" cy="3429000"/>
          </a:xfrm>
          <a:ln/>
        </p:spPr>
      </p:sp>
      <p:sp>
        <p:nvSpPr>
          <p:cNvPr id="420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013458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FF6B49-D12B-4D83-B837-16158893E38F}" type="slidenum">
              <a:rPr lang="en-US" altLang="en-US">
                <a:solidFill>
                  <a:srgbClr val="000000"/>
                </a:solidFill>
              </a:rPr>
              <a:pPr/>
              <a:t>59</a:t>
            </a:fld>
            <a:endParaRPr lang="en-US" altLang="en-US">
              <a:solidFill>
                <a:srgbClr val="000000"/>
              </a:solidFill>
            </a:endParaRPr>
          </a:p>
        </p:txBody>
      </p:sp>
      <p:sp>
        <p:nvSpPr>
          <p:cNvPr id="420866" name="Rectangle 2"/>
          <p:cNvSpPr>
            <a:spLocks noGrp="1" noRot="1" noChangeAspect="1" noChangeArrowheads="1" noTextEdit="1"/>
          </p:cNvSpPr>
          <p:nvPr>
            <p:ph type="sldImg"/>
          </p:nvPr>
        </p:nvSpPr>
        <p:spPr>
          <a:xfrm>
            <a:off x="1143000" y="685800"/>
            <a:ext cx="4572000" cy="3429000"/>
          </a:xfrm>
          <a:ln/>
        </p:spPr>
      </p:sp>
      <p:sp>
        <p:nvSpPr>
          <p:cNvPr id="420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23959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0" dirty="0"/>
          </a:p>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Entry</a:t>
            </a:r>
            <a:r>
              <a:rPr lang="en-US" b="1" baseline="0" dirty="0"/>
              <a:t> audio:</a:t>
            </a:r>
            <a:r>
              <a:rPr lang="en-US" b="0" baseline="0" dirty="0"/>
              <a:t> Practice applying the naming rules you have learned.</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Hint audio:</a:t>
            </a:r>
            <a:r>
              <a:rPr lang="en-US" b="0" baseline="0" dirty="0"/>
              <a:t> Remember that the names for covalent compounds may contain prefixes, but they do not contain Roman numerals.</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Exit audio:</a:t>
            </a:r>
            <a:r>
              <a:rPr lang="en-US" b="0" baseline="0" dirty="0"/>
              <a:t> You can use naming rules to write formulas for covalent compounds from their names.</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87382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xfrm>
            <a:off x="1143000" y="685800"/>
            <a:ext cx="4572000" cy="3429000"/>
          </a:xfrm>
          <a:ln/>
        </p:spPr>
      </p:sp>
      <p:sp>
        <p:nvSpPr>
          <p:cNvPr id="45058" name="Notes Placeholder 2"/>
          <p:cNvSpPr>
            <a:spLocks noGrp="1"/>
          </p:cNvSpPr>
          <p:nvPr>
            <p:ph type="body" idx="1"/>
          </p:nvPr>
        </p:nvSpPr>
        <p:spPr>
          <a:noFill/>
        </p:spPr>
        <p:txBody>
          <a:bodyPr/>
          <a:lstStyle/>
          <a:p>
            <a:pPr eaLnBrk="1" hangingPunct="1"/>
            <a:r>
              <a:rPr lang="en-US" b="1" dirty="0">
                <a:latin typeface="Book Antiqua" pitchFamily="18" charset="0"/>
              </a:rPr>
              <a:t>Timing ≈ 1 min</a:t>
            </a:r>
          </a:p>
          <a:p>
            <a:pPr eaLnBrk="1" hangingPunct="1"/>
            <a:endParaRPr lang="en-US" b="1" dirty="0">
              <a:latin typeface="Book Antiqua" pitchFamily="18" charset="0"/>
            </a:endParaRPr>
          </a:p>
          <a:p>
            <a:pPr eaLnBrk="1" hangingPunct="1"/>
            <a:r>
              <a:rPr lang="en-US" b="1" dirty="0">
                <a:latin typeface="Book Antiqua" pitchFamily="18" charset="0"/>
              </a:rPr>
              <a:t>Entry Audio: </a:t>
            </a:r>
            <a:r>
              <a:rPr lang="en-US" dirty="0"/>
              <a:t>In this warm-up, we review the addition of positive and negative integers. </a:t>
            </a:r>
            <a:r>
              <a:rPr lang="en-US" dirty="0">
                <a:latin typeface="Book Antiqua" pitchFamily="18" charset="0"/>
              </a:rPr>
              <a:t>Ionic compounds are made of a positive ion (cation) and a negative ion (anion). Stable ionic compounds are electrically neutral, meaning the overall charge of an ionic</a:t>
            </a:r>
            <a:r>
              <a:rPr lang="en-US" baseline="0" dirty="0">
                <a:latin typeface="Book Antiqua" pitchFamily="18" charset="0"/>
              </a:rPr>
              <a:t> compound adds up to zero</a:t>
            </a:r>
            <a:r>
              <a:rPr lang="en-US" dirty="0">
                <a:latin typeface="Book Antiqua" pitchFamily="18" charset="0"/>
              </a:rPr>
              <a:t>. While doing this activity, you will notice that the ratio of positive to negative ions can be different than one-to-one. </a:t>
            </a:r>
          </a:p>
          <a:p>
            <a:pPr eaLnBrk="1" hangingPunct="1"/>
            <a:r>
              <a:rPr lang="en-US" b="1" dirty="0">
                <a:latin typeface="Book Antiqua" pitchFamily="18" charset="0"/>
              </a:rPr>
              <a:t>Exit Audio: </a:t>
            </a:r>
            <a:r>
              <a:rPr lang="en-US" dirty="0">
                <a:latin typeface="Book Antiqua" pitchFamily="18" charset="0"/>
              </a:rPr>
              <a:t>Just like integers, oxidation numbers of ions are whole numbers that can be positive or negative. You should have noticed that each of the problems were set to equal zero just like the overall charge of an ionic compound. Last, adjusting the number of positive or negative ions to achieve a zero sum is similar to adjusting the ratio of positive and negative ions in an ionic compound to make the overall charge equal to zero.</a:t>
            </a:r>
          </a:p>
        </p:txBody>
      </p:sp>
      <p:sp>
        <p:nvSpPr>
          <p:cNvPr id="45059" name="Slide Number Placeholder 3"/>
          <p:cNvSpPr>
            <a:spLocks noGrp="1"/>
          </p:cNvSpPr>
          <p:nvPr>
            <p:ph type="sldNum" sz="quarter" idx="5"/>
          </p:nvPr>
        </p:nvSpPr>
        <p:spPr>
          <a:noFill/>
          <a:ln>
            <a:miter lim="800000"/>
            <a:headEnd/>
            <a:tailEnd/>
          </a:ln>
        </p:spPr>
        <p:txBody>
          <a:bodyPr/>
          <a:lstStyle/>
          <a:p>
            <a:fld id="{211AAECA-D413-41A8-8768-029FB8AF9B69}"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0" dirty="0"/>
          </a:p>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Entry</a:t>
            </a:r>
            <a:r>
              <a:rPr lang="en-US" b="1" baseline="0" dirty="0"/>
              <a:t> audio:</a:t>
            </a:r>
            <a:r>
              <a:rPr lang="en-US" b="0" baseline="0" dirty="0"/>
              <a:t> Practice applying the naming rules you have learned.</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Hint audio:</a:t>
            </a:r>
            <a:r>
              <a:rPr lang="en-US" b="0" baseline="0" dirty="0"/>
              <a:t> Remember that the names for covalent compounds may contain prefixes, but they do not contain Roman numerals.</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Exit audio:</a:t>
            </a:r>
            <a:r>
              <a:rPr lang="en-US" b="0" baseline="0" dirty="0"/>
              <a:t> You can use naming rules to write formulas for covalent compounds from their names.</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4533864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277D00F-5F29-42F8-A902-FA3C5E9D760C}" type="slidenum">
              <a:rPr lang="en-US" altLang="en-US"/>
              <a:pPr/>
              <a:t>64</a:t>
            </a:fld>
            <a:endParaRPr lang="en-US" altLang="en-US"/>
          </a:p>
        </p:txBody>
      </p:sp>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77551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xfrm>
            <a:off x="1143000" y="685800"/>
            <a:ext cx="4572000" cy="3429000"/>
          </a:xfrm>
          <a:ln/>
        </p:spPr>
      </p:sp>
      <p:sp>
        <p:nvSpPr>
          <p:cNvPr id="49154" name="Notes Placeholder 2"/>
          <p:cNvSpPr>
            <a:spLocks noGrp="1"/>
          </p:cNvSpPr>
          <p:nvPr>
            <p:ph type="body" idx="1"/>
          </p:nvPr>
        </p:nvSpPr>
        <p:spPr>
          <a:noFill/>
        </p:spPr>
        <p:txBody>
          <a:bodyPr/>
          <a:lstStyle/>
          <a:p>
            <a:pPr eaLnBrk="1" hangingPunct="1"/>
            <a:r>
              <a:rPr lang="en-US" b="1" dirty="0">
                <a:latin typeface="Book Antiqua" pitchFamily="18" charset="0"/>
              </a:rPr>
              <a:t>Timing ≈ 0.5 min</a:t>
            </a:r>
          </a:p>
          <a:p>
            <a:pPr eaLnBrk="1" hangingPunct="1"/>
            <a:endParaRPr lang="en-US" b="1" dirty="0">
              <a:latin typeface="Book Antiqua" pitchFamily="18" charset="0"/>
            </a:endParaRPr>
          </a:p>
          <a:p>
            <a:pPr eaLnBrk="1" hangingPunct="1"/>
            <a:r>
              <a:rPr lang="en-US" b="0" dirty="0">
                <a:latin typeface="Book Antiqua" pitchFamily="18" charset="0"/>
              </a:rPr>
              <a:t>[start slide</a:t>
            </a:r>
            <a:r>
              <a:rPr lang="en-US" b="0" baseline="0" dirty="0">
                <a:latin typeface="Book Antiqua" pitchFamily="18" charset="0"/>
              </a:rPr>
              <a:t> with top two atoms on screen, but no arrows]</a:t>
            </a:r>
            <a:endParaRPr lang="en-US" b="0" dirty="0">
              <a:latin typeface="Book Antiqua" pitchFamily="18" charset="0"/>
            </a:endParaRPr>
          </a:p>
          <a:p>
            <a:pPr eaLnBrk="1" hangingPunct="1"/>
            <a:r>
              <a:rPr lang="en-US" b="1" dirty="0">
                <a:latin typeface="Book Antiqua" pitchFamily="18" charset="0"/>
              </a:rPr>
              <a:t>Recap: </a:t>
            </a:r>
            <a:r>
              <a:rPr lang="en-US" dirty="0">
                <a:latin typeface="Book Antiqua" pitchFamily="18" charset="0"/>
              </a:rPr>
              <a:t>Ionic compounds have a ratio of positive and negative ions to keep the overall charge of the compound to zero. </a:t>
            </a:r>
          </a:p>
          <a:p>
            <a:pPr eaLnBrk="1" hangingPunct="1"/>
            <a:r>
              <a:rPr lang="en-US" b="1" dirty="0">
                <a:latin typeface="Book Antiqua" pitchFamily="18" charset="0"/>
              </a:rPr>
              <a:t>Connect: </a:t>
            </a:r>
            <a:r>
              <a:rPr lang="en-US" b="0" dirty="0">
                <a:latin typeface="Book Antiqua" pitchFamily="18" charset="0"/>
              </a:rPr>
              <a:t>Ions</a:t>
            </a:r>
            <a:r>
              <a:rPr lang="en-US" b="0" baseline="0" dirty="0">
                <a:latin typeface="Book Antiqua" pitchFamily="18" charset="0"/>
              </a:rPr>
              <a:t> form when an atom loses [animate purple arrow] an electron to another atom, which gains it. </a:t>
            </a:r>
            <a:r>
              <a:rPr lang="en-US" dirty="0">
                <a:latin typeface="Book Antiqua" pitchFamily="18" charset="0"/>
              </a:rPr>
              <a:t>The atom that loses the electron becomes positively charged</a:t>
            </a:r>
            <a:r>
              <a:rPr lang="en-US" baseline="0" dirty="0">
                <a:latin typeface="Book Antiqua" pitchFamily="18" charset="0"/>
              </a:rPr>
              <a:t> [animate blue arrow and Na+ ion]. The atom that gains the electron becomes negatively charged [animate Cl- ion]. The electrostatic attraction between the ions forms an ionic bond.</a:t>
            </a:r>
            <a:r>
              <a:rPr lang="en-US" dirty="0">
                <a:latin typeface="Book Antiqua" pitchFamily="18" charset="0"/>
              </a:rPr>
              <a:t> </a:t>
            </a:r>
            <a:endParaRPr lang="en-US" b="1" dirty="0">
              <a:latin typeface="Book Antiqua" pitchFamily="18" charset="0"/>
            </a:endParaRPr>
          </a:p>
          <a:p>
            <a:pPr eaLnBrk="1" hangingPunct="1"/>
            <a:r>
              <a:rPr lang="en-US" b="1" dirty="0">
                <a:latin typeface="Book Antiqua" pitchFamily="18" charset="0"/>
              </a:rPr>
              <a:t>Preview:  </a:t>
            </a:r>
            <a:r>
              <a:rPr lang="en-US" dirty="0">
                <a:latin typeface="Book Antiqua" pitchFamily="18" charset="0"/>
              </a:rPr>
              <a:t>In this lesson, we will use the IUPAC nomenclature rules to name ionic compounds.  In addition, we will use the name of the compound to write a balanced formula. </a:t>
            </a:r>
          </a:p>
          <a:p>
            <a:pPr eaLnBrk="1" hangingPunct="1"/>
            <a:endParaRPr lang="en-US" dirty="0">
              <a:latin typeface="Book Antiqua" pitchFamily="18" charset="0"/>
            </a:endParaRPr>
          </a:p>
          <a:p>
            <a:pPr eaLnBrk="1" hangingPunct="1"/>
            <a:r>
              <a:rPr lang="en-US" b="1" u="sng" dirty="0">
                <a:latin typeface="Book Antiqua" pitchFamily="18" charset="0"/>
              </a:rPr>
              <a:t>SOURCE:</a:t>
            </a:r>
            <a:endParaRPr lang="en-US" dirty="0">
              <a:latin typeface="Book Antiqua" pitchFamily="18" charset="0"/>
            </a:endParaRPr>
          </a:p>
          <a:p>
            <a:pPr eaLnBrk="1" hangingPunct="1"/>
            <a:endParaRPr lang="en-US" dirty="0">
              <a:latin typeface="Book Antiqua" pitchFamily="18" charset="0"/>
            </a:endParaRPr>
          </a:p>
        </p:txBody>
      </p:sp>
      <p:sp>
        <p:nvSpPr>
          <p:cNvPr id="49155" name="Slide Number Placeholder 3"/>
          <p:cNvSpPr>
            <a:spLocks noGrp="1"/>
          </p:cNvSpPr>
          <p:nvPr>
            <p:ph type="sldNum" sz="quarter" idx="5"/>
          </p:nvPr>
        </p:nvSpPr>
        <p:spPr>
          <a:noFill/>
          <a:ln>
            <a:miter lim="800000"/>
            <a:headEnd/>
            <a:tailEnd/>
          </a:ln>
        </p:spPr>
        <p:txBody>
          <a:bodyPr/>
          <a:lstStyle/>
          <a:p>
            <a:fld id="{C4F8DA6E-178F-49D0-B61C-126FF81B81B8}"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xfrm>
            <a:off x="1143000" y="685800"/>
            <a:ext cx="4572000" cy="3429000"/>
          </a:xfrm>
          <a:ln/>
        </p:spPr>
      </p:sp>
      <p:sp>
        <p:nvSpPr>
          <p:cNvPr id="53250" name="Notes Placeholder 2"/>
          <p:cNvSpPr>
            <a:spLocks noGrp="1"/>
          </p:cNvSpPr>
          <p:nvPr>
            <p:ph type="body" idx="1"/>
          </p:nvPr>
        </p:nvSpPr>
        <p:spPr>
          <a:noFill/>
        </p:spPr>
        <p:txBody>
          <a:bodyPr/>
          <a:lstStyle/>
          <a:p>
            <a:pPr eaLnBrk="1" hangingPunct="1"/>
            <a:r>
              <a:rPr lang="en-US" b="1" dirty="0">
                <a:latin typeface="Book Antiqua" pitchFamily="18" charset="0"/>
              </a:rPr>
              <a:t>Timing ≈ 2 min</a:t>
            </a:r>
          </a:p>
          <a:p>
            <a:pPr eaLnBrk="1" hangingPunct="1"/>
            <a:endParaRPr lang="en-US" b="1" dirty="0">
              <a:latin typeface="Book Antiqua" pitchFamily="18" charset="0"/>
            </a:endParaRPr>
          </a:p>
          <a:p>
            <a:pPr eaLnBrk="1" hangingPunct="1"/>
            <a:r>
              <a:rPr lang="en-US" dirty="0">
                <a:latin typeface="Book Antiqua" pitchFamily="18" charset="0"/>
              </a:rPr>
              <a:t>The Periodic Table sheds some light on knowing which oxidation charge an element will have. The alkali metals have a (+1) oxidation state. Alkaline earth metals have a (+2) oxidation state. The boron group has a (+3) oxidation state. Transition metals are known for multiple oxidation states. But, as metals, they are all positive. </a:t>
            </a:r>
          </a:p>
          <a:p>
            <a:pPr eaLnBrk="1" hangingPunct="1">
              <a:buFontTx/>
              <a:buChar char="•"/>
            </a:pPr>
            <a:r>
              <a:rPr lang="en-US" dirty="0">
                <a:latin typeface="Book Antiqua" pitchFamily="18" charset="0"/>
              </a:rPr>
              <a:t>Nonmetals form negative ions, known as anions. The oxygen group forms ions with a (-2) oxidation state. The halogens form a (-1) oxidation state. </a:t>
            </a:r>
          </a:p>
          <a:p>
            <a:pPr eaLnBrk="1" hangingPunct="1">
              <a:buFontTx/>
              <a:buChar char="•"/>
            </a:pPr>
            <a:r>
              <a:rPr lang="en-US" dirty="0">
                <a:latin typeface="Book Antiqua" pitchFamily="18" charset="0"/>
              </a:rPr>
              <a:t>Noble gases are known for limited chemical reactivity. Their oxidation state is typically neutral or zero. </a:t>
            </a:r>
          </a:p>
          <a:p>
            <a:pPr eaLnBrk="1" hangingPunct="1">
              <a:buFontTx/>
              <a:buChar char="•"/>
            </a:pPr>
            <a:r>
              <a:rPr lang="en-US" dirty="0">
                <a:latin typeface="Book Antiqua" pitchFamily="18" charset="0"/>
              </a:rPr>
              <a:t>Ionic compounds are typically made of a metal and a nonmetal. As stated before, metals are the positive ion or cation. They are stated first in the ionic compound name. Non-metals are negative ions or anions. They are stated second in the ionic compound name.</a:t>
            </a:r>
          </a:p>
          <a:p>
            <a:pPr eaLnBrk="1" hangingPunct="1"/>
            <a:endParaRPr lang="en-US" dirty="0">
              <a:latin typeface="Book Antiqua" pitchFamily="18" charset="0"/>
            </a:endParaRPr>
          </a:p>
          <a:p>
            <a:pPr eaLnBrk="1" hangingPunct="1"/>
            <a:r>
              <a:rPr lang="en-US" b="1" u="sng" dirty="0">
                <a:latin typeface="Book Antiqua" pitchFamily="18" charset="0"/>
              </a:rPr>
              <a:t>SOURCE</a:t>
            </a:r>
            <a:r>
              <a:rPr lang="en-US" b="1" dirty="0">
                <a:latin typeface="Book Antiqua" pitchFamily="18" charset="0"/>
              </a:rPr>
              <a:t>:</a:t>
            </a:r>
            <a:r>
              <a:rPr lang="en-US" dirty="0">
                <a:latin typeface="Book Antiqua" pitchFamily="18" charset="0"/>
              </a:rPr>
              <a:t> http://www.therationaltheorist.org/2011_01_01_archive.html</a:t>
            </a:r>
          </a:p>
        </p:txBody>
      </p:sp>
      <p:sp>
        <p:nvSpPr>
          <p:cNvPr id="53251" name="Slide Number Placeholder 3"/>
          <p:cNvSpPr>
            <a:spLocks noGrp="1"/>
          </p:cNvSpPr>
          <p:nvPr>
            <p:ph type="sldNum" sz="quarter" idx="5"/>
          </p:nvPr>
        </p:nvSpPr>
        <p:spPr>
          <a:noFill/>
          <a:ln>
            <a:miter lim="800000"/>
            <a:headEnd/>
            <a:tailEnd/>
          </a:ln>
        </p:spPr>
        <p:txBody>
          <a:bodyPr/>
          <a:lstStyle/>
          <a:p>
            <a:fld id="{B508A8D5-445A-47CF-A420-5D4DB7CB13B5}"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xfrm>
            <a:off x="1143000" y="685800"/>
            <a:ext cx="4572000" cy="3429000"/>
          </a:xfrm>
          <a:ln/>
        </p:spPr>
      </p:sp>
      <p:sp>
        <p:nvSpPr>
          <p:cNvPr id="59394" name="Notes Placeholder 2"/>
          <p:cNvSpPr>
            <a:spLocks noGrp="1"/>
          </p:cNvSpPr>
          <p:nvPr>
            <p:ph type="body" idx="1"/>
          </p:nvPr>
        </p:nvSpPr>
        <p:spPr>
          <a:noFill/>
        </p:spPr>
        <p:txBody>
          <a:bodyPr/>
          <a:lstStyle/>
          <a:p>
            <a:pPr eaLnBrk="1" hangingPunct="1"/>
            <a:r>
              <a:rPr lang="en-US" b="1" dirty="0">
                <a:latin typeface="Book Antiqua" pitchFamily="18" charset="0"/>
              </a:rPr>
              <a:t>Timing ≈ 1 min</a:t>
            </a:r>
          </a:p>
          <a:p>
            <a:pPr eaLnBrk="1" hangingPunct="1"/>
            <a:endParaRPr lang="en-US" b="1" dirty="0">
              <a:latin typeface="Book Antiqua" pitchFamily="18" charset="0"/>
            </a:endParaRPr>
          </a:p>
          <a:p>
            <a:pPr marL="171450" indent="-171450" eaLnBrk="1" hangingPunct="1">
              <a:buFont typeface="Arial" pitchFamily="34" charset="0"/>
              <a:buChar char="•"/>
            </a:pPr>
            <a:r>
              <a:rPr lang="en-US" dirty="0">
                <a:latin typeface="Book Antiqua" pitchFamily="18" charset="0"/>
              </a:rPr>
              <a:t>Nomenclature refers to the system of rules that govern how all chemical compounds are named.  Nomenclature rules have been developed by the International Union of Applied and Pure Chemistry or (IUPAC).  </a:t>
            </a:r>
          </a:p>
          <a:p>
            <a:pPr marL="171450" indent="-171450" eaLnBrk="1" hangingPunct="1">
              <a:buFont typeface="Arial" pitchFamily="34" charset="0"/>
              <a:buChar char="•"/>
            </a:pPr>
            <a:r>
              <a:rPr lang="en-US" dirty="0">
                <a:latin typeface="Book Antiqua" pitchFamily="18" charset="0"/>
              </a:rPr>
              <a:t>For</a:t>
            </a:r>
            <a:r>
              <a:rPr lang="en-US" baseline="0" dirty="0">
                <a:latin typeface="Book Antiqua" pitchFamily="18" charset="0"/>
              </a:rPr>
              <a:t> ionic compounds, naming is straightforward. In general, the name of an ionic compound is the [animate first bullet on left] name of the cation(s) followed by the name of the anion(s).</a:t>
            </a:r>
          </a:p>
          <a:p>
            <a:pPr marL="171450" indent="-171450" eaLnBrk="1" hangingPunct="1">
              <a:buFont typeface="Arial" pitchFamily="34" charset="0"/>
              <a:buChar char="•"/>
            </a:pPr>
            <a:r>
              <a:rPr lang="en-US" baseline="0" dirty="0">
                <a:latin typeface="Book Antiqua" pitchFamily="18" charset="0"/>
              </a:rPr>
              <a:t>[animate second bullet on left] For simple binary compounds consisting of two elements (a metal and a nonmetal), the cation name is simply the name of the metal from the Periodic Table. If the cation is something other than a metal, the cation name is kept as is.</a:t>
            </a:r>
          </a:p>
          <a:p>
            <a:pPr marL="171450" indent="-171450" eaLnBrk="1" hangingPunct="1">
              <a:buFont typeface="Arial" pitchFamily="34" charset="0"/>
              <a:buChar char="•"/>
            </a:pPr>
            <a:r>
              <a:rPr lang="en-US" baseline="0" dirty="0">
                <a:latin typeface="Book Antiqua" pitchFamily="18" charset="0"/>
              </a:rPr>
              <a:t>[animate third bullet on left] For non-metal anions, name these last by keep the beginning of the non-metal name and replace the ending with “ide.” [teacher give a couple of examples of replacing endings]</a:t>
            </a:r>
          </a:p>
          <a:p>
            <a:pPr marL="171450" indent="-171450" eaLnBrk="1" hangingPunct="1">
              <a:buFont typeface="Arial" pitchFamily="34" charset="0"/>
              <a:buChar char="•"/>
            </a:pPr>
            <a:r>
              <a:rPr lang="en-US" baseline="0" dirty="0">
                <a:latin typeface="Book Antiqua" pitchFamily="18" charset="0"/>
              </a:rPr>
              <a:t>[animate first bullet on right] For example, take the compound KBr. K is the symbol for potassium, and Br is the symbol for bromine. K is the metal cation, so we know that [animate first two words of bullet on right] the beginning of the name is potassium. Bromine is the anion so we replace the ending </a:t>
            </a:r>
            <a:r>
              <a:rPr lang="en-US" i="1" baseline="0" dirty="0">
                <a:latin typeface="Book Antiqua" pitchFamily="18" charset="0"/>
              </a:rPr>
              <a:t>-ine </a:t>
            </a:r>
            <a:r>
              <a:rPr lang="en-US" baseline="0" dirty="0">
                <a:latin typeface="Book Antiqua" pitchFamily="18" charset="0"/>
              </a:rPr>
              <a:t>with </a:t>
            </a:r>
            <a:r>
              <a:rPr lang="en-US" i="1" baseline="0" dirty="0">
                <a:latin typeface="Book Antiqua" pitchFamily="18" charset="0"/>
              </a:rPr>
              <a:t>–ide </a:t>
            </a:r>
            <a:r>
              <a:rPr lang="en-US" i="0" baseline="0" dirty="0">
                <a:latin typeface="Book Antiqua" pitchFamily="18" charset="0"/>
              </a:rPr>
              <a:t>[</a:t>
            </a:r>
            <a:r>
              <a:rPr lang="en-US" baseline="0" dirty="0">
                <a:latin typeface="Book Antiqua" pitchFamily="18" charset="0"/>
              </a:rPr>
              <a:t>teacher show], yielding [animate remainder of bullet] potassium bromide.</a:t>
            </a:r>
            <a:endParaRPr lang="en-US" dirty="0">
              <a:latin typeface="Book Antiqua" pitchFamily="18" charset="0"/>
            </a:endParaRPr>
          </a:p>
        </p:txBody>
      </p:sp>
      <p:sp>
        <p:nvSpPr>
          <p:cNvPr id="59395" name="Slide Number Placeholder 3"/>
          <p:cNvSpPr>
            <a:spLocks noGrp="1"/>
          </p:cNvSpPr>
          <p:nvPr>
            <p:ph type="sldNum" sz="quarter" idx="5"/>
          </p:nvPr>
        </p:nvSpPr>
        <p:spPr>
          <a:noFill/>
          <a:ln>
            <a:miter lim="800000"/>
            <a:headEnd/>
            <a:tailEnd/>
          </a:ln>
        </p:spPr>
        <p:txBody>
          <a:bodyPr/>
          <a:lstStyle/>
          <a:p>
            <a:fld id="{CCE1D099-D27E-48E7-B60C-AF6BDCFBC98B}"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xfrm>
            <a:off x="1143000" y="685800"/>
            <a:ext cx="4572000" cy="3429000"/>
          </a:xfrm>
          <a:ln/>
        </p:spPr>
      </p:sp>
      <p:sp>
        <p:nvSpPr>
          <p:cNvPr id="59394" name="Notes Placeholder 2"/>
          <p:cNvSpPr>
            <a:spLocks noGrp="1"/>
          </p:cNvSpPr>
          <p:nvPr>
            <p:ph type="body" idx="1"/>
          </p:nvPr>
        </p:nvSpPr>
        <p:spPr>
          <a:noFill/>
        </p:spPr>
        <p:txBody>
          <a:bodyPr/>
          <a:lstStyle/>
          <a:p>
            <a:pPr eaLnBrk="1" hangingPunct="1"/>
            <a:r>
              <a:rPr lang="en-US" b="1" dirty="0">
                <a:latin typeface="Book Antiqua" pitchFamily="18" charset="0"/>
              </a:rPr>
              <a:t>Timing ≈ 1 min</a:t>
            </a:r>
          </a:p>
          <a:p>
            <a:pPr eaLnBrk="1" hangingPunct="1"/>
            <a:endParaRPr lang="en-US" b="1" dirty="0">
              <a:latin typeface="Book Antiqua" pitchFamily="18" charset="0"/>
            </a:endParaRPr>
          </a:p>
          <a:p>
            <a:pPr marL="171450" indent="-171450" eaLnBrk="1" hangingPunct="1">
              <a:buFont typeface="Arial" pitchFamily="34" charset="0"/>
              <a:buChar char="•"/>
            </a:pPr>
            <a:r>
              <a:rPr lang="en-US" b="0" dirty="0">
                <a:latin typeface="Book Antiqua" pitchFamily="18" charset="0"/>
              </a:rPr>
              <a:t>We</a:t>
            </a:r>
            <a:r>
              <a:rPr lang="en-US" b="0" baseline="0" dirty="0">
                <a:latin typeface="Book Antiqua" pitchFamily="18" charset="0"/>
              </a:rPr>
              <a:t> can also name ionic compounds from their formulas. </a:t>
            </a:r>
            <a:r>
              <a:rPr lang="en-US" b="0" dirty="0">
                <a:latin typeface="Book Antiqua" pitchFamily="18" charset="0"/>
              </a:rPr>
              <a:t>Let's look at a general strategy for writing name</a:t>
            </a:r>
            <a:r>
              <a:rPr lang="en-US" b="0" baseline="0" dirty="0">
                <a:latin typeface="Book Antiqua" pitchFamily="18" charset="0"/>
              </a:rPr>
              <a:t>s of binary ionic compounds from their formulas.</a:t>
            </a:r>
          </a:p>
          <a:p>
            <a:pPr marL="171450" indent="-171450" eaLnBrk="1" hangingPunct="1">
              <a:buFont typeface="Arial" pitchFamily="34" charset="0"/>
              <a:buChar char="•"/>
            </a:pPr>
            <a:r>
              <a:rPr lang="en-US" b="0" baseline="0" dirty="0">
                <a:latin typeface="Book Antiqua" pitchFamily="18" charset="0"/>
              </a:rPr>
              <a:t>First, identify the cation present in the formula (positive oxidation state) and write its name.</a:t>
            </a:r>
          </a:p>
          <a:p>
            <a:pPr marL="171450" indent="-171450" eaLnBrk="1" hangingPunct="1">
              <a:buFont typeface="Arial" pitchFamily="34" charset="0"/>
              <a:buChar char="•"/>
            </a:pPr>
            <a:r>
              <a:rPr lang="en-US" b="0" baseline="0" dirty="0">
                <a:latin typeface="Book Antiqua" pitchFamily="18" charset="0"/>
              </a:rPr>
              <a:t>Then, identify the anion present in the formula and write its name, but replace the ending of any nonmetal anion with </a:t>
            </a:r>
            <a:r>
              <a:rPr lang="en-US" b="0" i="1" baseline="0" dirty="0">
                <a:latin typeface="Book Antiqua" pitchFamily="18" charset="0"/>
              </a:rPr>
              <a:t>-ide</a:t>
            </a:r>
            <a:r>
              <a:rPr lang="en-US" b="0" baseline="0" dirty="0">
                <a:latin typeface="Book Antiqua" pitchFamily="18" charset="0"/>
              </a:rPr>
              <a:t>.</a:t>
            </a:r>
          </a:p>
          <a:p>
            <a:pPr marL="171450" indent="-171450" eaLnBrk="1" hangingPunct="1">
              <a:buFont typeface="Arial" pitchFamily="34" charset="0"/>
              <a:buChar char="•"/>
            </a:pPr>
            <a:r>
              <a:rPr lang="en-US" b="0" baseline="0" dirty="0">
                <a:latin typeface="Book Antiqua" pitchFamily="18" charset="0"/>
              </a:rPr>
              <a:t>Write the formula name as the name of the cation followed by the name of the anion.</a:t>
            </a:r>
          </a:p>
          <a:p>
            <a:pPr marL="171450" indent="-171450" eaLnBrk="1" hangingPunct="1">
              <a:buFont typeface="Arial" pitchFamily="34" charset="0"/>
              <a:buChar char="•"/>
            </a:pPr>
            <a:r>
              <a:rPr lang="en-US" b="0" baseline="0" dirty="0">
                <a:latin typeface="Book Antiqua" pitchFamily="18" charset="0"/>
              </a:rPr>
              <a:t>For example, consider CaCl</a:t>
            </a:r>
            <a:r>
              <a:rPr lang="en-US" b="0" baseline="-25000" dirty="0">
                <a:latin typeface="Book Antiqua" pitchFamily="18" charset="0"/>
              </a:rPr>
              <a:t>2</a:t>
            </a:r>
            <a:r>
              <a:rPr lang="en-US" b="0" baseline="0" dirty="0">
                <a:latin typeface="Book Antiqua" pitchFamily="18" charset="0"/>
              </a:rPr>
              <a:t>. Ca is calcium. Cl is chlorine. The metal, calcium, is named first, and then the non-metal, chlorine is named by replacing </a:t>
            </a:r>
            <a:r>
              <a:rPr lang="en-US" b="0" i="1" baseline="0" dirty="0">
                <a:latin typeface="Book Antiqua" pitchFamily="18" charset="0"/>
              </a:rPr>
              <a:t>-ine </a:t>
            </a:r>
            <a:r>
              <a:rPr lang="en-US" b="0" baseline="0" dirty="0">
                <a:latin typeface="Book Antiqua" pitchFamily="18" charset="0"/>
              </a:rPr>
              <a:t>with </a:t>
            </a:r>
            <a:r>
              <a:rPr lang="en-US" b="0" i="1" baseline="0" dirty="0">
                <a:latin typeface="Book Antiqua" pitchFamily="18" charset="0"/>
              </a:rPr>
              <a:t>-ide</a:t>
            </a:r>
            <a:r>
              <a:rPr lang="en-US" b="0" i="0" baseline="0" dirty="0">
                <a:latin typeface="Book Antiqua" pitchFamily="18" charset="0"/>
              </a:rPr>
              <a:t>. The formula name is</a:t>
            </a:r>
            <a:r>
              <a:rPr lang="en-US" b="0" i="1" baseline="0" dirty="0">
                <a:latin typeface="Book Antiqua" pitchFamily="18" charset="0"/>
              </a:rPr>
              <a:t> </a:t>
            </a:r>
            <a:r>
              <a:rPr lang="en-US" b="0" baseline="0" dirty="0">
                <a:latin typeface="Book Antiqua" pitchFamily="18" charset="0"/>
              </a:rPr>
              <a:t>calcium chloride.</a:t>
            </a:r>
          </a:p>
          <a:p>
            <a:pPr marL="171450" indent="-171450" eaLnBrk="1" hangingPunct="1">
              <a:buFont typeface="Arial" pitchFamily="34" charset="0"/>
              <a:buChar char="•"/>
            </a:pPr>
            <a:r>
              <a:rPr lang="en-US" b="0" baseline="0" dirty="0">
                <a:latin typeface="Book Antiqua" pitchFamily="18" charset="0"/>
              </a:rPr>
              <a:t>Similarly, for Na</a:t>
            </a:r>
            <a:r>
              <a:rPr lang="en-US" b="0" baseline="-25000" dirty="0">
                <a:latin typeface="Book Antiqua" pitchFamily="18" charset="0"/>
              </a:rPr>
              <a:t>2</a:t>
            </a:r>
            <a:r>
              <a:rPr lang="en-US" b="0" baseline="0" dirty="0">
                <a:latin typeface="Book Antiqua" pitchFamily="18" charset="0"/>
              </a:rPr>
              <a:t>O. Na is sodium, and O is oxygen. The metal, sodium, is named first, and then the non-metal, oxygen, is named by replacing the end of oxygen with –ide, thus, giving oxide. The formula name is sodium oxide.</a:t>
            </a:r>
            <a:endParaRPr lang="en-US" b="0" dirty="0">
              <a:latin typeface="Book Antiqua" pitchFamily="18" charset="0"/>
            </a:endParaRPr>
          </a:p>
        </p:txBody>
      </p:sp>
      <p:sp>
        <p:nvSpPr>
          <p:cNvPr id="59395" name="Slide Number Placeholder 3"/>
          <p:cNvSpPr>
            <a:spLocks noGrp="1"/>
          </p:cNvSpPr>
          <p:nvPr>
            <p:ph type="sldNum" sz="quarter" idx="5"/>
          </p:nvPr>
        </p:nvSpPr>
        <p:spPr>
          <a:noFill/>
          <a:ln>
            <a:miter lim="800000"/>
            <a:headEnd/>
            <a:tailEnd/>
          </a:ln>
        </p:spPr>
        <p:txBody>
          <a:bodyPr/>
          <a:lstStyle/>
          <a:p>
            <a:fld id="{CCE1D099-D27E-48E7-B60C-AF6BDCFBC98B}"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xfrm>
            <a:off x="1143000" y="685800"/>
            <a:ext cx="4572000" cy="3429000"/>
          </a:xfrm>
          <a:ln/>
        </p:spPr>
      </p:sp>
      <p:sp>
        <p:nvSpPr>
          <p:cNvPr id="59394" name="Notes Placeholder 2"/>
          <p:cNvSpPr>
            <a:spLocks noGrp="1"/>
          </p:cNvSpPr>
          <p:nvPr>
            <p:ph type="body" idx="1"/>
          </p:nvPr>
        </p:nvSpPr>
        <p:spPr>
          <a:noFill/>
        </p:spPr>
        <p:txBody>
          <a:bodyPr/>
          <a:lstStyle/>
          <a:p>
            <a:pPr eaLnBrk="1" hangingPunct="1"/>
            <a:r>
              <a:rPr lang="en-US" b="1" dirty="0">
                <a:latin typeface="Book Antiqua" pitchFamily="18" charset="0"/>
              </a:rPr>
              <a:t>Timing ≈ 1 min</a:t>
            </a:r>
          </a:p>
          <a:p>
            <a:pPr eaLnBrk="1" hangingPunct="1"/>
            <a:endParaRPr lang="en-US" b="1" dirty="0">
              <a:latin typeface="Book Antiqua" pitchFamily="18" charset="0"/>
            </a:endParaRPr>
          </a:p>
          <a:p>
            <a:pPr marL="171450" indent="-171450" eaLnBrk="1" hangingPunct="1">
              <a:buFont typeface="Arial" pitchFamily="34" charset="0"/>
              <a:buChar char="•"/>
            </a:pPr>
            <a:r>
              <a:rPr lang="en-US" b="0" dirty="0">
                <a:latin typeface="Book Antiqua" pitchFamily="18" charset="0"/>
              </a:rPr>
              <a:t>We</a:t>
            </a:r>
            <a:r>
              <a:rPr lang="en-US" b="0" baseline="0" dirty="0">
                <a:latin typeface="Book Antiqua" pitchFamily="18" charset="0"/>
              </a:rPr>
              <a:t> can also name ionic compounds from their formulas. </a:t>
            </a:r>
            <a:r>
              <a:rPr lang="en-US" b="0" dirty="0">
                <a:latin typeface="Book Antiqua" pitchFamily="18" charset="0"/>
              </a:rPr>
              <a:t>Let's look at a general strategy for writing name</a:t>
            </a:r>
            <a:r>
              <a:rPr lang="en-US" b="0" baseline="0" dirty="0">
                <a:latin typeface="Book Antiqua" pitchFamily="18" charset="0"/>
              </a:rPr>
              <a:t>s of binary ionic compounds from their formulas.</a:t>
            </a:r>
          </a:p>
          <a:p>
            <a:pPr marL="171450" indent="-171450" eaLnBrk="1" hangingPunct="1">
              <a:buFont typeface="Arial" pitchFamily="34" charset="0"/>
              <a:buChar char="•"/>
            </a:pPr>
            <a:r>
              <a:rPr lang="en-US" b="0" baseline="0" dirty="0">
                <a:latin typeface="Book Antiqua" pitchFamily="18" charset="0"/>
              </a:rPr>
              <a:t>First, identify the cation present in the formula (positive oxidation state) and write its name.</a:t>
            </a:r>
          </a:p>
          <a:p>
            <a:pPr marL="171450" indent="-171450" eaLnBrk="1" hangingPunct="1">
              <a:buFont typeface="Arial" pitchFamily="34" charset="0"/>
              <a:buChar char="•"/>
            </a:pPr>
            <a:r>
              <a:rPr lang="en-US" b="0" baseline="0" dirty="0">
                <a:latin typeface="Book Antiqua" pitchFamily="18" charset="0"/>
              </a:rPr>
              <a:t>Then, identify the anion present in the formula and write its name, but replace the ending of any nonmetal anion with </a:t>
            </a:r>
            <a:r>
              <a:rPr lang="en-US" b="0" i="1" baseline="0" dirty="0">
                <a:latin typeface="Book Antiqua" pitchFamily="18" charset="0"/>
              </a:rPr>
              <a:t>-ide</a:t>
            </a:r>
            <a:r>
              <a:rPr lang="en-US" b="0" baseline="0" dirty="0">
                <a:latin typeface="Book Antiqua" pitchFamily="18" charset="0"/>
              </a:rPr>
              <a:t>.</a:t>
            </a:r>
          </a:p>
          <a:p>
            <a:pPr marL="171450" indent="-171450" eaLnBrk="1" hangingPunct="1">
              <a:buFont typeface="Arial" pitchFamily="34" charset="0"/>
              <a:buChar char="•"/>
            </a:pPr>
            <a:r>
              <a:rPr lang="en-US" b="0" baseline="0" dirty="0">
                <a:latin typeface="Book Antiqua" pitchFamily="18" charset="0"/>
              </a:rPr>
              <a:t>Write the formula name as the name of the cation followed by the name of the anion.</a:t>
            </a:r>
          </a:p>
          <a:p>
            <a:pPr marL="171450" indent="-171450" eaLnBrk="1" hangingPunct="1">
              <a:buFont typeface="Arial" pitchFamily="34" charset="0"/>
              <a:buChar char="•"/>
            </a:pPr>
            <a:r>
              <a:rPr lang="en-US" b="0" baseline="0" dirty="0">
                <a:latin typeface="Book Antiqua" pitchFamily="18" charset="0"/>
              </a:rPr>
              <a:t>For example, consider CaCl</a:t>
            </a:r>
            <a:r>
              <a:rPr lang="en-US" b="0" baseline="-25000" dirty="0">
                <a:latin typeface="Book Antiqua" pitchFamily="18" charset="0"/>
              </a:rPr>
              <a:t>2</a:t>
            </a:r>
            <a:r>
              <a:rPr lang="en-US" b="0" baseline="0" dirty="0">
                <a:latin typeface="Book Antiqua" pitchFamily="18" charset="0"/>
              </a:rPr>
              <a:t>. Ca is calcium. Cl is chlorine. The metal, calcium, is named first, and then the non-metal, chlorine is named by replacing </a:t>
            </a:r>
            <a:r>
              <a:rPr lang="en-US" b="0" i="1" baseline="0" dirty="0">
                <a:latin typeface="Book Antiqua" pitchFamily="18" charset="0"/>
              </a:rPr>
              <a:t>-ine </a:t>
            </a:r>
            <a:r>
              <a:rPr lang="en-US" b="0" baseline="0" dirty="0">
                <a:latin typeface="Book Antiqua" pitchFamily="18" charset="0"/>
              </a:rPr>
              <a:t>with </a:t>
            </a:r>
            <a:r>
              <a:rPr lang="en-US" b="0" i="1" baseline="0" dirty="0">
                <a:latin typeface="Book Antiqua" pitchFamily="18" charset="0"/>
              </a:rPr>
              <a:t>-ide</a:t>
            </a:r>
            <a:r>
              <a:rPr lang="en-US" b="0" i="0" baseline="0" dirty="0">
                <a:latin typeface="Book Antiqua" pitchFamily="18" charset="0"/>
              </a:rPr>
              <a:t>. The formula name is</a:t>
            </a:r>
            <a:r>
              <a:rPr lang="en-US" b="0" i="1" baseline="0" dirty="0">
                <a:latin typeface="Book Antiqua" pitchFamily="18" charset="0"/>
              </a:rPr>
              <a:t> </a:t>
            </a:r>
            <a:r>
              <a:rPr lang="en-US" b="0" baseline="0" dirty="0">
                <a:latin typeface="Book Antiqua" pitchFamily="18" charset="0"/>
              </a:rPr>
              <a:t>calcium chloride.</a:t>
            </a:r>
          </a:p>
          <a:p>
            <a:pPr marL="171450" indent="-171450" eaLnBrk="1" hangingPunct="1">
              <a:buFont typeface="Arial" pitchFamily="34" charset="0"/>
              <a:buChar char="•"/>
            </a:pPr>
            <a:r>
              <a:rPr lang="en-US" b="0" baseline="0" dirty="0">
                <a:latin typeface="Book Antiqua" pitchFamily="18" charset="0"/>
              </a:rPr>
              <a:t>Similarly, for Na</a:t>
            </a:r>
            <a:r>
              <a:rPr lang="en-US" b="0" baseline="-25000" dirty="0">
                <a:latin typeface="Book Antiqua" pitchFamily="18" charset="0"/>
              </a:rPr>
              <a:t>2</a:t>
            </a:r>
            <a:r>
              <a:rPr lang="en-US" b="0" baseline="0" dirty="0">
                <a:latin typeface="Book Antiqua" pitchFamily="18" charset="0"/>
              </a:rPr>
              <a:t>O. Na is sodium, and O is oxygen. The metal, sodium, is named first, and then the non-metal, oxygen, is named by replacing the end of oxygen with –ide, thus, giving oxide. The formula name is sodium oxide.</a:t>
            </a:r>
            <a:endParaRPr lang="en-US" b="0" dirty="0">
              <a:latin typeface="Book Antiqua" pitchFamily="18" charset="0"/>
            </a:endParaRPr>
          </a:p>
        </p:txBody>
      </p:sp>
      <p:sp>
        <p:nvSpPr>
          <p:cNvPr id="59395" name="Slide Number Placeholder 3"/>
          <p:cNvSpPr>
            <a:spLocks noGrp="1"/>
          </p:cNvSpPr>
          <p:nvPr>
            <p:ph type="sldNum" sz="quarter" idx="5"/>
          </p:nvPr>
        </p:nvSpPr>
        <p:spPr>
          <a:noFill/>
          <a:ln>
            <a:miter lim="800000"/>
            <a:headEnd/>
            <a:tailEnd/>
          </a:ln>
        </p:spPr>
        <p:txBody>
          <a:bodyPr/>
          <a:lstStyle/>
          <a:p>
            <a:fld id="{CCE1D099-D27E-48E7-B60C-AF6BDCFBC98B}" type="slidenum">
              <a:rPr lang="en-US" smtClean="0">
                <a:solidFill>
                  <a:prstClr val="black"/>
                </a:solidFill>
              </a:rPr>
              <a:pPr/>
              <a:t>15</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4"/>
            <a:ext cx="6858000" cy="1655763"/>
          </a:xfrm>
        </p:spPr>
        <p:txBody>
          <a:bodyPr/>
          <a:lstStyle>
            <a:lvl1pPr marL="0" indent="0" algn="ctr">
              <a:buNone/>
              <a:defRPr sz="2300"/>
            </a:lvl1pPr>
            <a:lvl2pPr marL="455208" indent="0" algn="ctr">
              <a:buNone/>
              <a:defRPr sz="2100"/>
            </a:lvl2pPr>
            <a:lvl3pPr marL="910430" indent="0" algn="ctr">
              <a:buNone/>
              <a:defRPr sz="1900"/>
            </a:lvl3pPr>
            <a:lvl4pPr marL="1365644" indent="0" algn="ctr">
              <a:buNone/>
              <a:defRPr sz="1700"/>
            </a:lvl4pPr>
            <a:lvl5pPr marL="1820856" indent="0" algn="ctr">
              <a:buNone/>
              <a:defRPr sz="1700"/>
            </a:lvl5pPr>
            <a:lvl6pPr marL="2276068" indent="0" algn="ctr">
              <a:buNone/>
              <a:defRPr sz="1700"/>
            </a:lvl6pPr>
            <a:lvl7pPr marL="2731279" indent="0" algn="ctr">
              <a:buNone/>
              <a:defRPr sz="1700"/>
            </a:lvl7pPr>
            <a:lvl8pPr marL="3186487" indent="0" algn="ctr">
              <a:buNone/>
              <a:defRPr sz="1700"/>
            </a:lvl8pPr>
            <a:lvl9pPr marL="3641699"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756907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6729993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1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1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1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1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16"/>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5046044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6"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73" y="213124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53214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63081" indent="-1363081"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00"/>
            <a:ext cx="9144000" cy="1143000"/>
          </a:xfrm>
          <a:prstGeom prst="rect">
            <a:avLst/>
          </a:prstGeom>
          <a:solidFill>
            <a:srgbClr val="4D4F58"/>
          </a:solidFill>
        </p:spPr>
        <p:txBody>
          <a:bodyPr lIns="383400" tIns="45594" rIns="383400" bIns="45594" anchor="ctr" anchorCtr="0">
            <a:normAutofit/>
          </a:bodyPr>
          <a:lstStyle>
            <a:lvl1pPr algn="l">
              <a:lnSpc>
                <a:spcPct val="100000"/>
              </a:lnSpc>
              <a:spcBef>
                <a:spcPts val="0"/>
              </a:spcBef>
              <a:buClr>
                <a:srgbClr val="2877C4"/>
              </a:buClr>
              <a:buFont typeface="Wingdings" pitchFamily="2" charset="2"/>
              <a:buNone/>
              <a:defRPr sz="2900" b="1">
                <a:solidFill>
                  <a:schemeClr val="bg1"/>
                </a:solidFill>
                <a:cs typeface="+mn-cs"/>
              </a:defRPr>
            </a:lvl1pPr>
          </a:lstStyle>
          <a:p>
            <a:pPr eaLnBrk="1" hangingPunct="1">
              <a:defRPr/>
            </a:pPr>
            <a:r>
              <a:rPr lang="en-US" i="0" dirty="0">
                <a:solidFill>
                  <a:srgbClr val="FFFFFF"/>
                </a:solidFill>
                <a:latin typeface="Arial" charset="0"/>
              </a:rPr>
              <a:t>Nomenclature of Ionic Compounds</a:t>
            </a:r>
          </a:p>
        </p:txBody>
      </p:sp>
    </p:spTree>
    <p:extLst>
      <p:ext uri="{BB962C8B-B14F-4D97-AF65-F5344CB8AC3E}">
        <p14:creationId xmlns:p14="http://schemas.microsoft.com/office/powerpoint/2010/main" val="11939119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8"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26531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378" tIns="191877" rIns="345378" bIns="19187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1754991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1364889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4"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39945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4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67" y="223524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0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205936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4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3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9" y="528623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0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715447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0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14603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1" y="0"/>
            <a:ext cx="20383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9626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2209097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0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0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0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0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0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23037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704164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775" rIns="345775" bIns="1920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195257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58"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14123936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3746211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712706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1025295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015957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nchorCtr="0"/>
          <a:lstStyle>
            <a:lvl1pPr marL="1365898" indent="-136589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5" y="4000500"/>
            <a:ext cx="9144000" cy="1143000"/>
          </a:xfrm>
          <a:prstGeom prst="rect">
            <a:avLst/>
          </a:prstGeom>
          <a:solidFill>
            <a:srgbClr val="4D4F58"/>
          </a:solidFill>
        </p:spPr>
        <p:txBody>
          <a:bodyPr lIns="384194" tIns="45688" rIns="384194" bIns="45688"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i="0" dirty="0">
                <a:solidFill>
                  <a:srgbClr val="FFFFFF"/>
                </a:solidFill>
                <a:latin typeface="Arial" charset="0"/>
                <a:ea typeface="+mn-ea"/>
              </a:rPr>
              <a:t>Nomenclature of Covalent Compounds</a:t>
            </a:r>
          </a:p>
        </p:txBody>
      </p:sp>
    </p:spTree>
    <p:extLst>
      <p:ext uri="{BB962C8B-B14F-4D97-AF65-F5344CB8AC3E}">
        <p14:creationId xmlns:p14="http://schemas.microsoft.com/office/powerpoint/2010/main" val="31682485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3520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4"/>
            <a:ext cx="6858000" cy="1655763"/>
          </a:xfrm>
        </p:spPr>
        <p:txBody>
          <a:bodyPr/>
          <a:lstStyle>
            <a:lvl1pPr marL="0" indent="0" algn="ctr">
              <a:buNone/>
              <a:defRPr sz="2300"/>
            </a:lvl1pPr>
            <a:lvl2pPr marL="455208" indent="0" algn="ctr">
              <a:buNone/>
              <a:defRPr sz="2100"/>
            </a:lvl2pPr>
            <a:lvl3pPr marL="910430" indent="0" algn="ctr">
              <a:buNone/>
              <a:defRPr sz="1900"/>
            </a:lvl3pPr>
            <a:lvl4pPr marL="1365644" indent="0" algn="ctr">
              <a:buNone/>
              <a:defRPr sz="1700"/>
            </a:lvl4pPr>
            <a:lvl5pPr marL="1820856" indent="0" algn="ctr">
              <a:buNone/>
              <a:defRPr sz="1700"/>
            </a:lvl5pPr>
            <a:lvl6pPr marL="2276068" indent="0" algn="ctr">
              <a:buNone/>
              <a:defRPr sz="1700"/>
            </a:lvl6pPr>
            <a:lvl7pPr marL="2731279" indent="0" algn="ctr">
              <a:buNone/>
              <a:defRPr sz="1700"/>
            </a:lvl7pPr>
            <a:lvl8pPr marL="3186487" indent="0" algn="ctr">
              <a:buNone/>
              <a:defRPr sz="1700"/>
            </a:lvl8pPr>
            <a:lvl9pPr marL="3641699"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9975378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775" rIns="345775" bIns="1920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054378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58"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38508846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7687471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3797821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7900121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734130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nchorCtr="0"/>
          <a:lstStyle>
            <a:lvl1pPr marL="1365898" indent="-136589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5" y="4000500"/>
            <a:ext cx="9144000" cy="1143000"/>
          </a:xfrm>
          <a:prstGeom prst="rect">
            <a:avLst/>
          </a:prstGeom>
          <a:solidFill>
            <a:srgbClr val="4D4F58"/>
          </a:solidFill>
        </p:spPr>
        <p:txBody>
          <a:bodyPr lIns="384194" tIns="45688" rIns="384194" bIns="45688"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i="0" dirty="0">
                <a:solidFill>
                  <a:srgbClr val="FFFFFF"/>
                </a:solidFill>
                <a:latin typeface="Arial" charset="0"/>
              </a:rPr>
              <a:t>Nomenclature of Covalent Compounds</a:t>
            </a:r>
          </a:p>
        </p:txBody>
      </p:sp>
    </p:spTree>
    <p:extLst>
      <p:ext uri="{BB962C8B-B14F-4D97-AF65-F5344CB8AC3E}">
        <p14:creationId xmlns:p14="http://schemas.microsoft.com/office/powerpoint/2010/main" val="5880629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4"/>
            <a:ext cx="6858000" cy="1655763"/>
          </a:xfrm>
        </p:spPr>
        <p:txBody>
          <a:bodyPr/>
          <a:lstStyle>
            <a:lvl1pPr marL="0" indent="0" algn="ctr">
              <a:buNone/>
              <a:defRPr sz="2300"/>
            </a:lvl1pPr>
            <a:lvl2pPr marL="455208" indent="0" algn="ctr">
              <a:buNone/>
              <a:defRPr sz="2100"/>
            </a:lvl2pPr>
            <a:lvl3pPr marL="910430" indent="0" algn="ctr">
              <a:buNone/>
              <a:defRPr sz="1900"/>
            </a:lvl3pPr>
            <a:lvl4pPr marL="1365644" indent="0" algn="ctr">
              <a:buNone/>
              <a:defRPr sz="1700"/>
            </a:lvl4pPr>
            <a:lvl5pPr marL="1820856" indent="0" algn="ctr">
              <a:buNone/>
              <a:defRPr sz="1700"/>
            </a:lvl5pPr>
            <a:lvl6pPr marL="2276068" indent="0" algn="ctr">
              <a:buNone/>
              <a:defRPr sz="1700"/>
            </a:lvl6pPr>
            <a:lvl7pPr marL="2731279" indent="0" algn="ctr">
              <a:buNone/>
              <a:defRPr sz="1700"/>
            </a:lvl7pPr>
            <a:lvl8pPr marL="3186487" indent="0" algn="ctr">
              <a:buNone/>
              <a:defRPr sz="1700"/>
            </a:lvl8pPr>
            <a:lvl9pPr marL="3641699"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5503380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8846752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9"/>
            <a:ext cx="7886701" cy="1500188"/>
          </a:xfrm>
        </p:spPr>
        <p:txBody>
          <a:bodyPr/>
          <a:lstStyle>
            <a:lvl1pPr marL="0" indent="0">
              <a:buNone/>
              <a:defRPr sz="2300"/>
            </a:lvl1pPr>
            <a:lvl2pPr marL="455208" indent="0">
              <a:buNone/>
              <a:defRPr sz="2100"/>
            </a:lvl2pPr>
            <a:lvl3pPr marL="910430" indent="0">
              <a:buNone/>
              <a:defRPr sz="1900"/>
            </a:lvl3pPr>
            <a:lvl4pPr marL="1365644" indent="0">
              <a:buNone/>
              <a:defRPr sz="1700"/>
            </a:lvl4pPr>
            <a:lvl5pPr marL="1820856" indent="0">
              <a:buNone/>
              <a:defRPr sz="1700"/>
            </a:lvl5pPr>
            <a:lvl6pPr marL="2276068" indent="0">
              <a:buNone/>
              <a:defRPr sz="1700"/>
            </a:lvl6pPr>
            <a:lvl7pPr marL="2731279" indent="0">
              <a:buNone/>
              <a:defRPr sz="1700"/>
            </a:lvl7pPr>
            <a:lvl8pPr marL="3186487" indent="0">
              <a:buNone/>
              <a:defRPr sz="1700"/>
            </a:lvl8pPr>
            <a:lvl9pPr marL="3641699"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238497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8126188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73045880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2" y="1681209"/>
            <a:ext cx="3868737" cy="82391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2" y="250512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9"/>
            <a:ext cx="3887788" cy="82391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2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5059935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1122638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9060433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3"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6"/>
            <a:ext cx="2949576" cy="3811588"/>
          </a:xfrm>
        </p:spPr>
        <p:txBody>
          <a:bodyPr/>
          <a:lstStyle>
            <a:lvl1pPr marL="0" indent="0">
              <a:buNone/>
              <a:defRPr sz="1700"/>
            </a:lvl1pPr>
            <a:lvl2pPr marL="455208" indent="0">
              <a:buNone/>
              <a:defRPr sz="1500"/>
            </a:lvl2pPr>
            <a:lvl3pPr marL="910430" indent="0">
              <a:buNone/>
              <a:defRPr sz="1300"/>
            </a:lvl3pPr>
            <a:lvl4pPr marL="1365644" indent="0">
              <a:buNone/>
              <a:defRPr sz="1100"/>
            </a:lvl4pPr>
            <a:lvl5pPr marL="1820856" indent="0">
              <a:buNone/>
              <a:defRPr sz="1100"/>
            </a:lvl5pPr>
            <a:lvl6pPr marL="2276068" indent="0">
              <a:buNone/>
              <a:defRPr sz="1100"/>
            </a:lvl6pPr>
            <a:lvl7pPr marL="2731279" indent="0">
              <a:buNone/>
              <a:defRPr sz="1100"/>
            </a:lvl7pPr>
            <a:lvl8pPr marL="3186487" indent="0">
              <a:buNone/>
              <a:defRPr sz="1100"/>
            </a:lvl8pPr>
            <a:lvl9pPr marL="3641699"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1635017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3" y="987425"/>
            <a:ext cx="4629151" cy="4873625"/>
          </a:xfrm>
        </p:spPr>
        <p:txBody>
          <a:bodyPr/>
          <a:lstStyle>
            <a:lvl1pPr marL="0" indent="0">
              <a:buNone/>
              <a:defRPr sz="3200"/>
            </a:lvl1pPr>
            <a:lvl2pPr marL="455208" indent="0">
              <a:buNone/>
              <a:defRPr sz="2700"/>
            </a:lvl2pPr>
            <a:lvl3pPr marL="910430" indent="0">
              <a:buNone/>
              <a:defRPr sz="2300"/>
            </a:lvl3pPr>
            <a:lvl4pPr marL="1365644" indent="0">
              <a:buNone/>
              <a:defRPr sz="2100"/>
            </a:lvl4pPr>
            <a:lvl5pPr marL="1820856" indent="0">
              <a:buNone/>
              <a:defRPr sz="2100"/>
            </a:lvl5pPr>
            <a:lvl6pPr marL="2276068" indent="0">
              <a:buNone/>
              <a:defRPr sz="2100"/>
            </a:lvl6pPr>
            <a:lvl7pPr marL="2731279" indent="0">
              <a:buNone/>
              <a:defRPr sz="2100"/>
            </a:lvl7pPr>
            <a:lvl8pPr marL="3186487" indent="0">
              <a:buNone/>
              <a:defRPr sz="2100"/>
            </a:lvl8pPr>
            <a:lvl9pPr marL="3641699" indent="0">
              <a:buNone/>
              <a:defRPr sz="2100"/>
            </a:lvl9pPr>
          </a:lstStyle>
          <a:p>
            <a:endParaRPr lang="en-US"/>
          </a:p>
        </p:txBody>
      </p:sp>
      <p:sp>
        <p:nvSpPr>
          <p:cNvPr id="4" name="Text Placeholder 3"/>
          <p:cNvSpPr>
            <a:spLocks noGrp="1"/>
          </p:cNvSpPr>
          <p:nvPr>
            <p:ph type="body" sz="half" idx="2"/>
          </p:nvPr>
        </p:nvSpPr>
        <p:spPr>
          <a:xfrm>
            <a:off x="630242" y="2057446"/>
            <a:ext cx="2949576" cy="3811588"/>
          </a:xfrm>
        </p:spPr>
        <p:txBody>
          <a:bodyPr/>
          <a:lstStyle>
            <a:lvl1pPr marL="0" indent="0">
              <a:buNone/>
              <a:defRPr sz="1700"/>
            </a:lvl1pPr>
            <a:lvl2pPr marL="455208" indent="0">
              <a:buNone/>
              <a:defRPr sz="1500"/>
            </a:lvl2pPr>
            <a:lvl3pPr marL="910430" indent="0">
              <a:buNone/>
              <a:defRPr sz="1300"/>
            </a:lvl3pPr>
            <a:lvl4pPr marL="1365644" indent="0">
              <a:buNone/>
              <a:defRPr sz="1100"/>
            </a:lvl4pPr>
            <a:lvl5pPr marL="1820856" indent="0">
              <a:buNone/>
              <a:defRPr sz="1100"/>
            </a:lvl5pPr>
            <a:lvl6pPr marL="2276068" indent="0">
              <a:buNone/>
              <a:defRPr sz="1100"/>
            </a:lvl6pPr>
            <a:lvl7pPr marL="2731279" indent="0">
              <a:buNone/>
              <a:defRPr sz="1100"/>
            </a:lvl7pPr>
            <a:lvl8pPr marL="3186487" indent="0">
              <a:buNone/>
              <a:defRPr sz="1100"/>
            </a:lvl8pPr>
            <a:lvl9pPr marL="3641699"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19105083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40686574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1" y="0"/>
            <a:ext cx="20383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9626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5035756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451106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794839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9"/>
            <a:ext cx="7886701" cy="1500188"/>
          </a:xfrm>
        </p:spPr>
        <p:txBody>
          <a:bodyPr/>
          <a:lstStyle>
            <a:lvl1pPr marL="0" indent="0">
              <a:buNone/>
              <a:defRPr sz="2300"/>
            </a:lvl1pPr>
            <a:lvl2pPr marL="455208" indent="0">
              <a:buNone/>
              <a:defRPr sz="2100"/>
            </a:lvl2pPr>
            <a:lvl3pPr marL="910430" indent="0">
              <a:buNone/>
              <a:defRPr sz="1900"/>
            </a:lvl3pPr>
            <a:lvl4pPr marL="1365644" indent="0">
              <a:buNone/>
              <a:defRPr sz="1700"/>
            </a:lvl4pPr>
            <a:lvl5pPr marL="1820856" indent="0">
              <a:buNone/>
              <a:defRPr sz="1700"/>
            </a:lvl5pPr>
            <a:lvl6pPr marL="2276068" indent="0">
              <a:buNone/>
              <a:defRPr sz="1700"/>
            </a:lvl6pPr>
            <a:lvl7pPr marL="2731279" indent="0">
              <a:buNone/>
              <a:defRPr sz="1700"/>
            </a:lvl7pPr>
            <a:lvl8pPr marL="3186487" indent="0">
              <a:buNone/>
              <a:defRPr sz="1700"/>
            </a:lvl8pPr>
            <a:lvl9pPr marL="3641699"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83676726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53836649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5237067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0086608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8732466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0860490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5871080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1601032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694800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855127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803744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2" y="1681209"/>
            <a:ext cx="3868737" cy="82391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2" y="250512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9"/>
            <a:ext cx="3887788" cy="82391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2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4104525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415441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7153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3"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6"/>
            <a:ext cx="2949576" cy="3811588"/>
          </a:xfrm>
        </p:spPr>
        <p:txBody>
          <a:bodyPr/>
          <a:lstStyle>
            <a:lvl1pPr marL="0" indent="0">
              <a:buNone/>
              <a:defRPr sz="1700"/>
            </a:lvl1pPr>
            <a:lvl2pPr marL="455208" indent="0">
              <a:buNone/>
              <a:defRPr sz="1500"/>
            </a:lvl2pPr>
            <a:lvl3pPr marL="910430" indent="0">
              <a:buNone/>
              <a:defRPr sz="1300"/>
            </a:lvl3pPr>
            <a:lvl4pPr marL="1365644" indent="0">
              <a:buNone/>
              <a:defRPr sz="1100"/>
            </a:lvl4pPr>
            <a:lvl5pPr marL="1820856" indent="0">
              <a:buNone/>
              <a:defRPr sz="1100"/>
            </a:lvl5pPr>
            <a:lvl6pPr marL="2276068" indent="0">
              <a:buNone/>
              <a:defRPr sz="1100"/>
            </a:lvl6pPr>
            <a:lvl7pPr marL="2731279" indent="0">
              <a:buNone/>
              <a:defRPr sz="1100"/>
            </a:lvl7pPr>
            <a:lvl8pPr marL="3186487" indent="0">
              <a:buNone/>
              <a:defRPr sz="1100"/>
            </a:lvl8pPr>
            <a:lvl9pPr marL="3641699"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02403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964478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3" y="987425"/>
            <a:ext cx="4629151" cy="4873625"/>
          </a:xfrm>
        </p:spPr>
        <p:txBody>
          <a:bodyPr/>
          <a:lstStyle>
            <a:lvl1pPr marL="0" indent="0">
              <a:buNone/>
              <a:defRPr sz="3200"/>
            </a:lvl1pPr>
            <a:lvl2pPr marL="455208" indent="0">
              <a:buNone/>
              <a:defRPr sz="2700"/>
            </a:lvl2pPr>
            <a:lvl3pPr marL="910430" indent="0">
              <a:buNone/>
              <a:defRPr sz="2300"/>
            </a:lvl3pPr>
            <a:lvl4pPr marL="1365644" indent="0">
              <a:buNone/>
              <a:defRPr sz="2100"/>
            </a:lvl4pPr>
            <a:lvl5pPr marL="1820856" indent="0">
              <a:buNone/>
              <a:defRPr sz="2100"/>
            </a:lvl5pPr>
            <a:lvl6pPr marL="2276068" indent="0">
              <a:buNone/>
              <a:defRPr sz="2100"/>
            </a:lvl6pPr>
            <a:lvl7pPr marL="2731279" indent="0">
              <a:buNone/>
              <a:defRPr sz="2100"/>
            </a:lvl7pPr>
            <a:lvl8pPr marL="3186487" indent="0">
              <a:buNone/>
              <a:defRPr sz="2100"/>
            </a:lvl8pPr>
            <a:lvl9pPr marL="3641699" indent="0">
              <a:buNone/>
              <a:defRPr sz="2100"/>
            </a:lvl9pPr>
          </a:lstStyle>
          <a:p>
            <a:endParaRPr lang="en-US"/>
          </a:p>
        </p:txBody>
      </p:sp>
      <p:sp>
        <p:nvSpPr>
          <p:cNvPr id="4" name="Text Placeholder 3"/>
          <p:cNvSpPr>
            <a:spLocks noGrp="1"/>
          </p:cNvSpPr>
          <p:nvPr>
            <p:ph type="body" sz="half" idx="2"/>
          </p:nvPr>
        </p:nvSpPr>
        <p:spPr>
          <a:xfrm>
            <a:off x="630242" y="2057446"/>
            <a:ext cx="2949576" cy="3811588"/>
          </a:xfrm>
        </p:spPr>
        <p:txBody>
          <a:bodyPr/>
          <a:lstStyle>
            <a:lvl1pPr marL="0" indent="0">
              <a:buNone/>
              <a:defRPr sz="1700"/>
            </a:lvl1pPr>
            <a:lvl2pPr marL="455208" indent="0">
              <a:buNone/>
              <a:defRPr sz="1500"/>
            </a:lvl2pPr>
            <a:lvl3pPr marL="910430" indent="0">
              <a:buNone/>
              <a:defRPr sz="1300"/>
            </a:lvl3pPr>
            <a:lvl4pPr marL="1365644" indent="0">
              <a:buNone/>
              <a:defRPr sz="1100"/>
            </a:lvl4pPr>
            <a:lvl5pPr marL="1820856" indent="0">
              <a:buNone/>
              <a:defRPr sz="1100"/>
            </a:lvl5pPr>
            <a:lvl6pPr marL="2276068" indent="0">
              <a:buNone/>
              <a:defRPr sz="1100"/>
            </a:lvl6pPr>
            <a:lvl7pPr marL="2731279" indent="0">
              <a:buNone/>
              <a:defRPr sz="1100"/>
            </a:lvl7pPr>
            <a:lvl8pPr marL="3186487" indent="0">
              <a:buNone/>
              <a:defRPr sz="1100"/>
            </a:lvl8pPr>
            <a:lvl9pPr marL="3641699"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631782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019478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05740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648227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218" rIns="345218" bIns="191788"/>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4"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58710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264" tIns="191259" rIns="344264" bIns="19125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501435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6"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43663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40"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4579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7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3" y="223527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4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19333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5" y="528626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4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32604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4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80862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9"/>
            <a:ext cx="7886701" cy="1500188"/>
          </a:xfrm>
        </p:spPr>
        <p:txBody>
          <a:bodyPr/>
          <a:lstStyle>
            <a:lvl1pPr marL="0" indent="0">
              <a:buNone/>
              <a:defRPr sz="2300"/>
            </a:lvl1pPr>
            <a:lvl2pPr marL="455208" indent="0">
              <a:buNone/>
              <a:defRPr sz="2100"/>
            </a:lvl2pPr>
            <a:lvl3pPr marL="910430" indent="0">
              <a:buNone/>
              <a:defRPr sz="1900"/>
            </a:lvl3pPr>
            <a:lvl4pPr marL="1365644" indent="0">
              <a:buNone/>
              <a:defRPr sz="1700"/>
            </a:lvl4pPr>
            <a:lvl5pPr marL="1820856" indent="0">
              <a:buNone/>
              <a:defRPr sz="1700"/>
            </a:lvl5pPr>
            <a:lvl6pPr marL="2276068" indent="0">
              <a:buNone/>
              <a:defRPr sz="1700"/>
            </a:lvl6pPr>
            <a:lvl7pPr marL="2731279" indent="0">
              <a:buNone/>
              <a:defRPr sz="1700"/>
            </a:lvl7pPr>
            <a:lvl8pPr marL="3186487" indent="0">
              <a:buNone/>
              <a:defRPr sz="1700"/>
            </a:lvl8pPr>
            <a:lvl9pPr marL="3641699"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8751196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3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3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3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3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4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04557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264" rIns="344264" bIns="191259"/>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6"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56535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24411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6"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61341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6"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93" y="1658938"/>
            <a:ext cx="3937579" cy="4841875"/>
          </a:xfrm>
          <a:solidFill>
            <a:srgbClr val="FF0000"/>
          </a:solidFill>
        </p:spPr>
        <p:txBody>
          <a:bodyPr lIns="0" rIns="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2960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6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5" y="528626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4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060430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4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410035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4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845585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1" y="213126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97040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9957" indent="-1359957"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00"/>
            <a:ext cx="9144000" cy="1143000"/>
          </a:xfrm>
          <a:prstGeom prst="rect">
            <a:avLst/>
          </a:prstGeom>
          <a:solidFill>
            <a:srgbClr val="4D4F58"/>
          </a:solidFill>
        </p:spPr>
        <p:txBody>
          <a:bodyPr lIns="382518" tIns="45489" rIns="382518" bIns="45489" anchor="ctr" anchorCtr="0">
            <a:normAutofit/>
          </a:bodyPr>
          <a:lstStyle>
            <a:lvl1pPr algn="l">
              <a:lnSpc>
                <a:spcPct val="100000"/>
              </a:lnSpc>
              <a:spcBef>
                <a:spcPts val="0"/>
              </a:spcBef>
              <a:buClr>
                <a:srgbClr val="2877C4"/>
              </a:buClr>
              <a:buFont typeface="Wingdings" pitchFamily="2" charset="2"/>
              <a:buNone/>
              <a:defRPr sz="2900" b="1">
                <a:solidFill>
                  <a:schemeClr val="bg1"/>
                </a:solidFill>
                <a:cs typeface="+mn-cs"/>
              </a:defRPr>
            </a:lvl1pPr>
          </a:lstStyle>
          <a:p>
            <a:pPr eaLnBrk="1" hangingPunct="1">
              <a:defRPr/>
            </a:pPr>
            <a:endParaRPr lang="en-US" i="0" dirty="0">
              <a:solidFill>
                <a:srgbClr val="FFFFFF"/>
              </a:solidFill>
              <a:latin typeface="Arial" charset="0"/>
              <a:ea typeface="+mn-ea"/>
            </a:endParaRPr>
          </a:p>
        </p:txBody>
      </p:sp>
    </p:spTree>
    <p:extLst>
      <p:ext uri="{BB962C8B-B14F-4D97-AF65-F5344CB8AC3E}">
        <p14:creationId xmlns:p14="http://schemas.microsoft.com/office/powerpoint/2010/main" val="204624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755782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6"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64456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260" anchor="ctr"/>
          <a:lstStyle>
            <a:lvl1pPr marL="1072534" indent="-1072534"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49"/>
            <a:ext cx="9144000" cy="1373188"/>
          </a:xfrm>
          <a:prstGeom prst="rect">
            <a:avLst/>
          </a:prstGeom>
          <a:solidFill>
            <a:srgbClr val="4D4F58"/>
          </a:solidFill>
        </p:spPr>
        <p:txBody>
          <a:bodyPr lIns="344264" tIns="45482" rIns="344264" bIns="45482" anchor="ctr" anchorCtr="0"/>
          <a:lstStyle>
            <a:lvl1pPr algn="l">
              <a:lnSpc>
                <a:spcPct val="100000"/>
              </a:lnSpc>
              <a:spcBef>
                <a:spcPts val="0"/>
              </a:spcBef>
              <a:buClr>
                <a:srgbClr val="2877C4"/>
              </a:buClr>
              <a:buFont typeface="Wingdings" pitchFamily="2" charset="2"/>
              <a:buNone/>
              <a:defRPr sz="2900" b="1">
                <a:solidFill>
                  <a:schemeClr val="bg1"/>
                </a:solidFill>
                <a:cs typeface="+mn-cs"/>
              </a:defRPr>
            </a:lvl1pPr>
          </a:lstStyle>
          <a:p>
            <a:pPr eaLnBrk="1" hangingPunct="1">
              <a:defRPr/>
            </a:pPr>
            <a:endParaRPr lang="en-US" i="0" dirty="0">
              <a:solidFill>
                <a:srgbClr val="FFFFFF"/>
              </a:solidFill>
              <a:latin typeface="Arial" charset="0"/>
              <a:ea typeface="+mn-ea"/>
            </a:endParaRPr>
          </a:p>
        </p:txBody>
      </p:sp>
    </p:spTree>
    <p:extLst>
      <p:ext uri="{BB962C8B-B14F-4D97-AF65-F5344CB8AC3E}">
        <p14:creationId xmlns:p14="http://schemas.microsoft.com/office/powerpoint/2010/main" val="3834733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6" name="Rectangle 5"/>
          <p:cNvSpPr/>
          <p:nvPr userDrawn="1"/>
        </p:nvSpPr>
        <p:spPr bwMode="auto">
          <a:xfrm>
            <a:off x="6141670" y="5373736"/>
            <a:ext cx="3002330" cy="1484313"/>
          </a:xfrm>
          <a:prstGeom prst="rect">
            <a:avLst/>
          </a:prstGeom>
          <a:solidFill>
            <a:schemeClr val="accent4"/>
          </a:solidFill>
          <a:ln>
            <a:noFill/>
          </a:ln>
          <a:effectLst/>
        </p:spPr>
        <p:txBody>
          <a:bodyPr lIns="573781" tIns="95641" rIns="573781" bIns="95641"/>
          <a:lstStyle/>
          <a:p>
            <a:pPr eaLnBrk="1" hangingPunct="1">
              <a:lnSpc>
                <a:spcPct val="115000"/>
              </a:lnSpc>
              <a:spcBef>
                <a:spcPct val="20000"/>
              </a:spcBef>
              <a:buClr>
                <a:srgbClr val="2877C4"/>
              </a:buClr>
              <a:buFont typeface="Wingdings" pitchFamily="2" charset="2"/>
              <a:buNone/>
              <a:defRPr/>
            </a:pPr>
            <a:endParaRPr lang="en-US" sz="6700" i="0" dirty="0">
              <a:solidFill>
                <a:srgbClr val="000000"/>
              </a:solidFill>
              <a:latin typeface="Arial" charset="0"/>
              <a:ea typeface="+mn-ea"/>
              <a:cs typeface="Arial" charset="0"/>
            </a:endParaRPr>
          </a:p>
        </p:txBody>
      </p:sp>
      <p:pic>
        <p:nvPicPr>
          <p:cNvPr id="7" name="Picture 7"/>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938" indent="-113893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9" y="1373188"/>
            <a:ext cx="5819992" cy="5127625"/>
          </a:xfrm>
        </p:spPr>
        <p:txBody>
          <a:bodyPr rIns="344264"/>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36105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mage + List">
    <p:spTree>
      <p:nvGrpSpPr>
        <p:cNvPr id="1" name=""/>
        <p:cNvGrpSpPr/>
        <p:nvPr/>
      </p:nvGrpSpPr>
      <p:grpSpPr>
        <a:xfrm>
          <a:off x="0" y="0"/>
          <a:ext cx="0" cy="0"/>
          <a:chOff x="0" y="0"/>
          <a:chExt cx="0" cy="0"/>
        </a:xfrm>
      </p:grpSpPr>
      <p:sp>
        <p:nvSpPr>
          <p:cNvPr id="6" name="Rectangle 5"/>
          <p:cNvSpPr/>
          <p:nvPr userDrawn="1"/>
        </p:nvSpPr>
        <p:spPr bwMode="auto">
          <a:xfrm>
            <a:off x="6141670" y="5373736"/>
            <a:ext cx="3002330" cy="1484313"/>
          </a:xfrm>
          <a:prstGeom prst="rect">
            <a:avLst/>
          </a:prstGeom>
          <a:solidFill>
            <a:schemeClr val="accent4"/>
          </a:solidFill>
          <a:ln>
            <a:noFill/>
          </a:ln>
          <a:effectLst/>
        </p:spPr>
        <p:txBody>
          <a:bodyPr lIns="573781" tIns="95641" rIns="573781" bIns="95641"/>
          <a:lstStyle/>
          <a:p>
            <a:pPr eaLnBrk="1" hangingPunct="1">
              <a:lnSpc>
                <a:spcPct val="115000"/>
              </a:lnSpc>
              <a:spcBef>
                <a:spcPct val="20000"/>
              </a:spcBef>
              <a:buClr>
                <a:srgbClr val="2877C4"/>
              </a:buClr>
              <a:buFont typeface="Wingdings" pitchFamily="2" charset="2"/>
              <a:buNone/>
              <a:defRPr/>
            </a:pPr>
            <a:endParaRPr lang="en-US" sz="6700" i="0" dirty="0">
              <a:solidFill>
                <a:srgbClr val="000000"/>
              </a:solidFill>
              <a:latin typeface="Arial" charset="0"/>
              <a:ea typeface="+mn-ea"/>
              <a:cs typeface="Arial" charset="0"/>
            </a:endParaRPr>
          </a:p>
        </p:txBody>
      </p:sp>
      <p:pic>
        <p:nvPicPr>
          <p:cNvPr id="7" name="Picture 8"/>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938" indent="-113893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632855"/>
            <a:ext cx="2487645" cy="4867960"/>
          </a:xfrm>
          <a:solidFill>
            <a:srgbClr val="FF0000"/>
          </a:solidFill>
        </p:spPr>
        <p:txBody>
          <a:bodyPr/>
          <a:lstStyle/>
          <a:p>
            <a:pPr lvl="0"/>
            <a:r>
              <a:rPr lang="en-US" dirty="0"/>
              <a:t>Click to edit Master text styles</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62762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 Columns">
    <p:spTree>
      <p:nvGrpSpPr>
        <p:cNvPr id="1" name=""/>
        <p:cNvGrpSpPr/>
        <p:nvPr/>
      </p:nvGrpSpPr>
      <p:grpSpPr>
        <a:xfrm>
          <a:off x="0" y="0"/>
          <a:ext cx="0" cy="0"/>
          <a:chOff x="0" y="0"/>
          <a:chExt cx="0" cy="0"/>
        </a:xfrm>
      </p:grpSpPr>
      <p:sp>
        <p:nvSpPr>
          <p:cNvPr id="6" name="Rectangle 5"/>
          <p:cNvSpPr/>
          <p:nvPr userDrawn="1"/>
        </p:nvSpPr>
        <p:spPr bwMode="auto">
          <a:xfrm>
            <a:off x="6141670" y="5373736"/>
            <a:ext cx="3002330" cy="1484313"/>
          </a:xfrm>
          <a:prstGeom prst="rect">
            <a:avLst/>
          </a:prstGeom>
          <a:solidFill>
            <a:schemeClr val="accent4"/>
          </a:solidFill>
          <a:ln>
            <a:noFill/>
          </a:ln>
          <a:effectLst/>
        </p:spPr>
        <p:txBody>
          <a:bodyPr lIns="573781" tIns="95641" rIns="573781" bIns="95641"/>
          <a:lstStyle/>
          <a:p>
            <a:pPr eaLnBrk="1" hangingPunct="1">
              <a:lnSpc>
                <a:spcPct val="115000"/>
              </a:lnSpc>
              <a:spcBef>
                <a:spcPct val="20000"/>
              </a:spcBef>
              <a:buClr>
                <a:srgbClr val="2877C4"/>
              </a:buClr>
              <a:buFont typeface="Wingdings" pitchFamily="2" charset="2"/>
              <a:buNone/>
              <a:defRPr/>
            </a:pPr>
            <a:endParaRPr lang="en-US" sz="6700" i="0" dirty="0">
              <a:solidFill>
                <a:srgbClr val="000000"/>
              </a:solidFill>
              <a:latin typeface="Arial" charset="0"/>
              <a:ea typeface="+mn-ea"/>
              <a:cs typeface="Arial" charset="0"/>
            </a:endParaRPr>
          </a:p>
        </p:txBody>
      </p:sp>
      <p:pic>
        <p:nvPicPr>
          <p:cNvPr id="7" name="Picture 6"/>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938" indent="-113893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421302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278829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6"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6664376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40"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7724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7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3" y="223527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4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52584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5" y="528626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4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6413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2" y="1681209"/>
            <a:ext cx="3868737" cy="82391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2" y="250512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9"/>
            <a:ext cx="3887788" cy="82391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2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5848853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4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845474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3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3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3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3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4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120758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022391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9"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8152345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3"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67079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6" y="223526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050425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8" y="528625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343357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968450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310163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84840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003078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6"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663484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6"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93" y="1658938"/>
            <a:ext cx="3937579" cy="4841875"/>
          </a:xfrm>
          <a:solidFill>
            <a:srgbClr val="FF0000"/>
          </a:solidFill>
        </p:spPr>
        <p:txBody>
          <a:bodyPr lIns="0" rIns="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170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6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5" y="528626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4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3808680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4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9659575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4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837740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1" y="213126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840408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9957" indent="-1359957"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00"/>
            <a:ext cx="9144000" cy="1143000"/>
          </a:xfrm>
          <a:prstGeom prst="rect">
            <a:avLst/>
          </a:prstGeom>
          <a:solidFill>
            <a:srgbClr val="4D4F58"/>
          </a:solidFill>
        </p:spPr>
        <p:txBody>
          <a:bodyPr lIns="382518" tIns="45489" rIns="382518" bIns="45489" anchor="ctr" anchorCtr="0">
            <a:normAutofit/>
          </a:bodyPr>
          <a:lstStyle>
            <a:lvl1pPr algn="l">
              <a:lnSpc>
                <a:spcPct val="100000"/>
              </a:lnSpc>
              <a:spcBef>
                <a:spcPts val="0"/>
              </a:spcBef>
              <a:buClr>
                <a:srgbClr val="2877C4"/>
              </a:buClr>
              <a:buFont typeface="Wingdings" pitchFamily="2" charset="2"/>
              <a:buNone/>
              <a:defRPr sz="2900" b="1">
                <a:solidFill>
                  <a:schemeClr val="bg1"/>
                </a:solidFill>
                <a:cs typeface="+mn-cs"/>
              </a:defRPr>
            </a:lvl1pPr>
          </a:lstStyle>
          <a:p>
            <a:pPr eaLnBrk="1" hangingPunct="1">
              <a:defRPr/>
            </a:pPr>
            <a:endParaRPr lang="en-US" i="0" dirty="0">
              <a:solidFill>
                <a:srgbClr val="FFFFFF"/>
              </a:solidFill>
              <a:latin typeface="Arial" charset="0"/>
            </a:endParaRPr>
          </a:p>
        </p:txBody>
      </p:sp>
    </p:spTree>
    <p:extLst>
      <p:ext uri="{BB962C8B-B14F-4D97-AF65-F5344CB8AC3E}">
        <p14:creationId xmlns:p14="http://schemas.microsoft.com/office/powerpoint/2010/main" val="13588806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6"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95630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4254967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00409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3445545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08797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5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8" y="223525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2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46599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4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0" y="528624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2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433758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2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578401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1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1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1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1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2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939648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4"/>
            <a:ext cx="6858000" cy="1655763"/>
          </a:xfrm>
        </p:spPr>
        <p:txBody>
          <a:bodyPr/>
          <a:lstStyle>
            <a:lvl1pPr marL="0" indent="0" algn="ctr">
              <a:buNone/>
              <a:defRPr sz="2300"/>
            </a:lvl1pPr>
            <a:lvl2pPr marL="455208" indent="0" algn="ctr">
              <a:buNone/>
              <a:defRPr sz="2100"/>
            </a:lvl2pPr>
            <a:lvl3pPr marL="910430" indent="0" algn="ctr">
              <a:buNone/>
              <a:defRPr sz="1900"/>
            </a:lvl3pPr>
            <a:lvl4pPr marL="1365644" indent="0" algn="ctr">
              <a:buNone/>
              <a:defRPr sz="1700"/>
            </a:lvl4pPr>
            <a:lvl5pPr marL="1820856" indent="0" algn="ctr">
              <a:buNone/>
              <a:defRPr sz="1700"/>
            </a:lvl5pPr>
            <a:lvl6pPr marL="2276068" indent="0" algn="ctr">
              <a:buNone/>
              <a:defRPr sz="1700"/>
            </a:lvl6pPr>
            <a:lvl7pPr marL="2731279" indent="0" algn="ctr">
              <a:buNone/>
              <a:defRPr sz="1700"/>
            </a:lvl7pPr>
            <a:lvl8pPr marL="3186487" indent="0" algn="ctr">
              <a:buNone/>
              <a:defRPr sz="1700"/>
            </a:lvl8pPr>
            <a:lvl9pPr marL="3641699"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5228709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0267691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9"/>
            <a:ext cx="7886701" cy="1500188"/>
          </a:xfrm>
        </p:spPr>
        <p:txBody>
          <a:bodyPr/>
          <a:lstStyle>
            <a:lvl1pPr marL="0" indent="0">
              <a:buNone/>
              <a:defRPr sz="2300"/>
            </a:lvl1pPr>
            <a:lvl2pPr marL="455208" indent="0">
              <a:buNone/>
              <a:defRPr sz="2100"/>
            </a:lvl2pPr>
            <a:lvl3pPr marL="910430" indent="0">
              <a:buNone/>
              <a:defRPr sz="1900"/>
            </a:lvl3pPr>
            <a:lvl4pPr marL="1365644" indent="0">
              <a:buNone/>
              <a:defRPr sz="1700"/>
            </a:lvl4pPr>
            <a:lvl5pPr marL="1820856" indent="0">
              <a:buNone/>
              <a:defRPr sz="1700"/>
            </a:lvl5pPr>
            <a:lvl6pPr marL="2276068" indent="0">
              <a:buNone/>
              <a:defRPr sz="1700"/>
            </a:lvl6pPr>
            <a:lvl7pPr marL="2731279" indent="0">
              <a:buNone/>
              <a:defRPr sz="1700"/>
            </a:lvl7pPr>
            <a:lvl8pPr marL="3186487" indent="0">
              <a:buNone/>
              <a:defRPr sz="1700"/>
            </a:lvl8pPr>
            <a:lvl9pPr marL="3641699"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8561828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9093918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2" y="1681209"/>
            <a:ext cx="3868737" cy="82391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2" y="250512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9"/>
            <a:ext cx="3887788" cy="82391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2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68345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3"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6"/>
            <a:ext cx="2949576" cy="3811588"/>
          </a:xfrm>
        </p:spPr>
        <p:txBody>
          <a:bodyPr/>
          <a:lstStyle>
            <a:lvl1pPr marL="0" indent="0">
              <a:buNone/>
              <a:defRPr sz="1700"/>
            </a:lvl1pPr>
            <a:lvl2pPr marL="455208" indent="0">
              <a:buNone/>
              <a:defRPr sz="1500"/>
            </a:lvl2pPr>
            <a:lvl3pPr marL="910430" indent="0">
              <a:buNone/>
              <a:defRPr sz="1300"/>
            </a:lvl3pPr>
            <a:lvl4pPr marL="1365644" indent="0">
              <a:buNone/>
              <a:defRPr sz="1100"/>
            </a:lvl4pPr>
            <a:lvl5pPr marL="1820856" indent="0">
              <a:buNone/>
              <a:defRPr sz="1100"/>
            </a:lvl5pPr>
            <a:lvl6pPr marL="2276068" indent="0">
              <a:buNone/>
              <a:defRPr sz="1100"/>
            </a:lvl6pPr>
            <a:lvl7pPr marL="2731279" indent="0">
              <a:buNone/>
              <a:defRPr sz="1100"/>
            </a:lvl7pPr>
            <a:lvl8pPr marL="3186487" indent="0">
              <a:buNone/>
              <a:defRPr sz="1100"/>
            </a:lvl8pPr>
            <a:lvl9pPr marL="3641699"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3234039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7971243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1105276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3"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6"/>
            <a:ext cx="2949576" cy="3811588"/>
          </a:xfrm>
        </p:spPr>
        <p:txBody>
          <a:bodyPr/>
          <a:lstStyle>
            <a:lvl1pPr marL="0" indent="0">
              <a:buNone/>
              <a:defRPr sz="1700"/>
            </a:lvl1pPr>
            <a:lvl2pPr marL="455208" indent="0">
              <a:buNone/>
              <a:defRPr sz="1500"/>
            </a:lvl2pPr>
            <a:lvl3pPr marL="910430" indent="0">
              <a:buNone/>
              <a:defRPr sz="1300"/>
            </a:lvl3pPr>
            <a:lvl4pPr marL="1365644" indent="0">
              <a:buNone/>
              <a:defRPr sz="1100"/>
            </a:lvl4pPr>
            <a:lvl5pPr marL="1820856" indent="0">
              <a:buNone/>
              <a:defRPr sz="1100"/>
            </a:lvl5pPr>
            <a:lvl6pPr marL="2276068" indent="0">
              <a:buNone/>
              <a:defRPr sz="1100"/>
            </a:lvl6pPr>
            <a:lvl7pPr marL="2731279" indent="0">
              <a:buNone/>
              <a:defRPr sz="1100"/>
            </a:lvl7pPr>
            <a:lvl8pPr marL="3186487" indent="0">
              <a:buNone/>
              <a:defRPr sz="1100"/>
            </a:lvl8pPr>
            <a:lvl9pPr marL="3641699"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42699256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3" y="987425"/>
            <a:ext cx="4629151" cy="4873625"/>
          </a:xfrm>
        </p:spPr>
        <p:txBody>
          <a:bodyPr/>
          <a:lstStyle>
            <a:lvl1pPr marL="0" indent="0">
              <a:buNone/>
              <a:defRPr sz="3200"/>
            </a:lvl1pPr>
            <a:lvl2pPr marL="455208" indent="0">
              <a:buNone/>
              <a:defRPr sz="2700"/>
            </a:lvl2pPr>
            <a:lvl3pPr marL="910430" indent="0">
              <a:buNone/>
              <a:defRPr sz="2300"/>
            </a:lvl3pPr>
            <a:lvl4pPr marL="1365644" indent="0">
              <a:buNone/>
              <a:defRPr sz="2100"/>
            </a:lvl4pPr>
            <a:lvl5pPr marL="1820856" indent="0">
              <a:buNone/>
              <a:defRPr sz="2100"/>
            </a:lvl5pPr>
            <a:lvl6pPr marL="2276068" indent="0">
              <a:buNone/>
              <a:defRPr sz="2100"/>
            </a:lvl6pPr>
            <a:lvl7pPr marL="2731279" indent="0">
              <a:buNone/>
              <a:defRPr sz="2100"/>
            </a:lvl7pPr>
            <a:lvl8pPr marL="3186487" indent="0">
              <a:buNone/>
              <a:defRPr sz="2100"/>
            </a:lvl8pPr>
            <a:lvl9pPr marL="3641699" indent="0">
              <a:buNone/>
              <a:defRPr sz="2100"/>
            </a:lvl9pPr>
          </a:lstStyle>
          <a:p>
            <a:endParaRPr lang="en-US"/>
          </a:p>
        </p:txBody>
      </p:sp>
      <p:sp>
        <p:nvSpPr>
          <p:cNvPr id="4" name="Text Placeholder 3"/>
          <p:cNvSpPr>
            <a:spLocks noGrp="1"/>
          </p:cNvSpPr>
          <p:nvPr>
            <p:ph type="body" sz="half" idx="2"/>
          </p:nvPr>
        </p:nvSpPr>
        <p:spPr>
          <a:xfrm>
            <a:off x="630242" y="2057446"/>
            <a:ext cx="2949576" cy="3811588"/>
          </a:xfrm>
        </p:spPr>
        <p:txBody>
          <a:bodyPr/>
          <a:lstStyle>
            <a:lvl1pPr marL="0" indent="0">
              <a:buNone/>
              <a:defRPr sz="1700"/>
            </a:lvl1pPr>
            <a:lvl2pPr marL="455208" indent="0">
              <a:buNone/>
              <a:defRPr sz="1500"/>
            </a:lvl2pPr>
            <a:lvl3pPr marL="910430" indent="0">
              <a:buNone/>
              <a:defRPr sz="1300"/>
            </a:lvl3pPr>
            <a:lvl4pPr marL="1365644" indent="0">
              <a:buNone/>
              <a:defRPr sz="1100"/>
            </a:lvl4pPr>
            <a:lvl5pPr marL="1820856" indent="0">
              <a:buNone/>
              <a:defRPr sz="1100"/>
            </a:lvl5pPr>
            <a:lvl6pPr marL="2276068" indent="0">
              <a:buNone/>
              <a:defRPr sz="1100"/>
            </a:lvl6pPr>
            <a:lvl7pPr marL="2731279" indent="0">
              <a:buNone/>
              <a:defRPr sz="1100"/>
            </a:lvl7pPr>
            <a:lvl8pPr marL="3186487" indent="0">
              <a:buNone/>
              <a:defRPr sz="1100"/>
            </a:lvl8pPr>
            <a:lvl9pPr marL="3641699"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6004878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5320517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1" y="0"/>
            <a:ext cx="20383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9626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2536117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064188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8"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04160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8"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75" y="1658938"/>
            <a:ext cx="3937579" cy="4841875"/>
          </a:xfrm>
          <a:solidFill>
            <a:srgbClr val="FF0000"/>
          </a:solidFill>
        </p:spPr>
        <p:txBody>
          <a:bodyPr lIns="0" rIns="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254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51"/>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4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7" y="528624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16"/>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779306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3" y="987425"/>
            <a:ext cx="4629151" cy="4873625"/>
          </a:xfrm>
        </p:spPr>
        <p:txBody>
          <a:bodyPr/>
          <a:lstStyle>
            <a:lvl1pPr marL="0" indent="0">
              <a:buNone/>
              <a:defRPr sz="3200"/>
            </a:lvl1pPr>
            <a:lvl2pPr marL="455208" indent="0">
              <a:buNone/>
              <a:defRPr sz="2700"/>
            </a:lvl2pPr>
            <a:lvl3pPr marL="910430" indent="0">
              <a:buNone/>
              <a:defRPr sz="2300"/>
            </a:lvl3pPr>
            <a:lvl4pPr marL="1365644" indent="0">
              <a:buNone/>
              <a:defRPr sz="2100"/>
            </a:lvl4pPr>
            <a:lvl5pPr marL="1820856" indent="0">
              <a:buNone/>
              <a:defRPr sz="2100"/>
            </a:lvl5pPr>
            <a:lvl6pPr marL="2276068" indent="0">
              <a:buNone/>
              <a:defRPr sz="2100"/>
            </a:lvl6pPr>
            <a:lvl7pPr marL="2731279" indent="0">
              <a:buNone/>
              <a:defRPr sz="2100"/>
            </a:lvl7pPr>
            <a:lvl8pPr marL="3186487" indent="0">
              <a:buNone/>
              <a:defRPr sz="2100"/>
            </a:lvl8pPr>
            <a:lvl9pPr marL="3641699" indent="0">
              <a:buNone/>
              <a:defRPr sz="2100"/>
            </a:lvl9pPr>
          </a:lstStyle>
          <a:p>
            <a:endParaRPr lang="en-US"/>
          </a:p>
        </p:txBody>
      </p:sp>
      <p:sp>
        <p:nvSpPr>
          <p:cNvPr id="4" name="Text Placeholder 3"/>
          <p:cNvSpPr>
            <a:spLocks noGrp="1"/>
          </p:cNvSpPr>
          <p:nvPr>
            <p:ph type="body" sz="half" idx="2"/>
          </p:nvPr>
        </p:nvSpPr>
        <p:spPr>
          <a:xfrm>
            <a:off x="630242" y="2057446"/>
            <a:ext cx="2949576" cy="3811588"/>
          </a:xfrm>
        </p:spPr>
        <p:txBody>
          <a:bodyPr/>
          <a:lstStyle>
            <a:lvl1pPr marL="0" indent="0">
              <a:buNone/>
              <a:defRPr sz="1700"/>
            </a:lvl1pPr>
            <a:lvl2pPr marL="455208" indent="0">
              <a:buNone/>
              <a:defRPr sz="1500"/>
            </a:lvl2pPr>
            <a:lvl3pPr marL="910430" indent="0">
              <a:buNone/>
              <a:defRPr sz="1300"/>
            </a:lvl3pPr>
            <a:lvl4pPr marL="1365644" indent="0">
              <a:buNone/>
              <a:defRPr sz="1100"/>
            </a:lvl4pPr>
            <a:lvl5pPr marL="1820856" indent="0">
              <a:buNone/>
              <a:defRPr sz="1100"/>
            </a:lvl5pPr>
            <a:lvl6pPr marL="2276068" indent="0">
              <a:buNone/>
              <a:defRPr sz="1100"/>
            </a:lvl6pPr>
            <a:lvl7pPr marL="2731279" indent="0">
              <a:buNone/>
              <a:defRPr sz="1100"/>
            </a:lvl7pPr>
            <a:lvl8pPr marL="3186487" indent="0">
              <a:buNone/>
              <a:defRPr sz="1100"/>
            </a:lvl8pPr>
            <a:lvl9pPr marL="3641699"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501637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16"/>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1753671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1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1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1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1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16"/>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6881312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6"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73" y="213124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277543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63081" indent="-1363081"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00"/>
            <a:ext cx="9144000" cy="1143000"/>
          </a:xfrm>
          <a:prstGeom prst="rect">
            <a:avLst/>
          </a:prstGeom>
          <a:solidFill>
            <a:srgbClr val="4D4F58"/>
          </a:solidFill>
        </p:spPr>
        <p:txBody>
          <a:bodyPr lIns="383400" tIns="45594" rIns="383400" bIns="45594" anchor="ctr" anchorCtr="0">
            <a:normAutofit/>
          </a:bodyPr>
          <a:lstStyle>
            <a:lvl1pPr algn="l">
              <a:lnSpc>
                <a:spcPct val="100000"/>
              </a:lnSpc>
              <a:spcBef>
                <a:spcPts val="0"/>
              </a:spcBef>
              <a:buClr>
                <a:srgbClr val="2877C4"/>
              </a:buClr>
              <a:buFont typeface="Wingdings" pitchFamily="2" charset="2"/>
              <a:buNone/>
              <a:defRPr sz="2900" b="1">
                <a:solidFill>
                  <a:schemeClr val="bg1"/>
                </a:solidFill>
                <a:cs typeface="+mn-cs"/>
              </a:defRPr>
            </a:lvl1pPr>
          </a:lstStyle>
          <a:p>
            <a:pPr eaLnBrk="1" hangingPunct="1">
              <a:defRPr/>
            </a:pPr>
            <a:r>
              <a:rPr lang="en-US" i="0" dirty="0">
                <a:solidFill>
                  <a:srgbClr val="FFFFFF"/>
                </a:solidFill>
                <a:latin typeface="Arial" charset="0"/>
                <a:ea typeface="+mn-ea"/>
              </a:rPr>
              <a:t>Nomenclature of Ionic Compounds</a:t>
            </a:r>
          </a:p>
        </p:txBody>
      </p:sp>
    </p:spTree>
    <p:extLst>
      <p:ext uri="{BB962C8B-B14F-4D97-AF65-F5344CB8AC3E}">
        <p14:creationId xmlns:p14="http://schemas.microsoft.com/office/powerpoint/2010/main" val="5198449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8"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6188913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85566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8"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319894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8"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75" y="1658938"/>
            <a:ext cx="3937579" cy="4841875"/>
          </a:xfrm>
          <a:solidFill>
            <a:srgbClr val="FF0000"/>
          </a:solidFill>
        </p:spPr>
        <p:txBody>
          <a:bodyPr lIns="0" rIns="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48475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51"/>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4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7" y="528624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16"/>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7716464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16"/>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55449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10.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5" Type="http://schemas.openxmlformats.org/officeDocument/2006/relationships/slideLayout" Target="../slideLayouts/slideLayout90.xml"/><Relationship Id="rId10" Type="http://schemas.openxmlformats.org/officeDocument/2006/relationships/theme" Target="../theme/theme11.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10" Type="http://schemas.openxmlformats.org/officeDocument/2006/relationships/theme" Target="../theme/theme12.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4" Type="http://schemas.openxmlformats.org/officeDocument/2006/relationships/slideLayout" Target="../slideLayouts/slideLayout107.xml"/><Relationship Id="rId9"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5" Type="http://schemas.openxmlformats.org/officeDocument/2006/relationships/slideLayout" Target="../slideLayouts/slideLayout123.xml"/><Relationship Id="rId4" Type="http://schemas.openxmlformats.org/officeDocument/2006/relationships/slideLayout" Target="../slideLayouts/slideLayout122.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1.pn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6.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1.pn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7.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3.png"/><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theme" Target="../theme/theme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18000">
              <a:schemeClr val="accent1">
                <a:shade val="67500"/>
                <a:satMod val="115000"/>
                <a:lumMod val="60000"/>
                <a:lumOff val="40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5" y="46"/>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40" tIns="45520" rIns="91040" bIns="45520" anchor="ctr"/>
          <a:lstStyle/>
          <a:p>
            <a:endParaRPr lang="en-US"/>
          </a:p>
        </p:txBody>
      </p:sp>
      <p:sp>
        <p:nvSpPr>
          <p:cNvPr id="1026" name="Rectangle 2"/>
          <p:cNvSpPr>
            <a:spLocks noGrp="1" noChangeArrowheads="1"/>
          </p:cNvSpPr>
          <p:nvPr>
            <p:ph type="title"/>
          </p:nvPr>
        </p:nvSpPr>
        <p:spPr bwMode="auto">
          <a:xfrm>
            <a:off x="3276634" y="0"/>
            <a:ext cx="5562601"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343400" y="6629400"/>
            <a:ext cx="4038601"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t" anchorCtr="0" compatLnSpc="1">
            <a:prstTxWarp prst="textNoShape">
              <a:avLst/>
            </a:prstTxWarp>
          </a:bodyPr>
          <a:lstStyle>
            <a:lvl1pPr algn="ctr">
              <a:defRPr sz="800" i="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84"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1" y="76213"/>
            <a:ext cx="3276599" cy="50742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040" tIns="45520" rIns="91040" bIns="45520">
            <a:spAutoFit/>
          </a:bodyPr>
          <a:lstStyle/>
          <a:p>
            <a:pPr>
              <a:spcBef>
                <a:spcPct val="50000"/>
              </a:spcBef>
            </a:pPr>
            <a:r>
              <a:rPr lang="en-US" altLang="en-US" sz="2700" b="1" i="0">
                <a:solidFill>
                  <a:srgbClr val="5D88A2"/>
                </a:solidFill>
                <a:effectLst>
                  <a:outerShdw blurRad="38100" dist="38100" dir="2700000" algn="tl">
                    <a:srgbClr val="C0C0C0"/>
                  </a:outerShdw>
                </a:effectLst>
                <a:ea typeface="ヒラギノ角ゴ Pro W3" pitchFamily="28" charset="-128"/>
              </a:rPr>
              <a:t>9.1 Naming Ions &gt;</a:t>
            </a:r>
          </a:p>
        </p:txBody>
      </p:sp>
      <p:sp>
        <p:nvSpPr>
          <p:cNvPr id="1037" name="Text Box 13"/>
          <p:cNvSpPr txBox="1">
            <a:spLocks noChangeArrowheads="1"/>
          </p:cNvSpPr>
          <p:nvPr userDrawn="1"/>
        </p:nvSpPr>
        <p:spPr bwMode="auto">
          <a:xfrm>
            <a:off x="0" y="6400813"/>
            <a:ext cx="1371600" cy="445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40" tIns="45520" rIns="91040" bIns="45520">
            <a:spAutoFit/>
          </a:bodyPr>
          <a:lstStyle/>
          <a:p>
            <a:pPr>
              <a:spcBef>
                <a:spcPct val="50000"/>
              </a:spcBef>
            </a:pPr>
            <a:endParaRPr lang="en-US" altLang="en-US" i="0"/>
          </a:p>
        </p:txBody>
      </p:sp>
      <p:sp>
        <p:nvSpPr>
          <p:cNvPr id="1038" name="Text Box 14"/>
          <p:cNvSpPr txBox="1">
            <a:spLocks noChangeArrowheads="1"/>
          </p:cNvSpPr>
          <p:nvPr userDrawn="1"/>
        </p:nvSpPr>
        <p:spPr bwMode="auto">
          <a:xfrm>
            <a:off x="76200" y="6521470"/>
            <a:ext cx="1524000" cy="353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40" tIns="45520" rIns="91040" bIns="45520">
            <a:spAutoFit/>
          </a:bodyPr>
          <a:lstStyle/>
          <a:p>
            <a:pPr>
              <a:spcBef>
                <a:spcPct val="50000"/>
              </a:spcBef>
            </a:pPr>
            <a:fld id="{8C7D49CC-04CE-4CCE-8DBC-F79F640EDDA4}" type="slidenum">
              <a:rPr lang="en-US" altLang="en-US" sz="1700" i="0"/>
              <a:pPr>
                <a:spcBef>
                  <a:spcPct val="50000"/>
                </a:spcBef>
              </a:pPr>
              <a:t>‹#›</a:t>
            </a:fld>
            <a:endParaRPr lang="en-US" altLang="en-US" sz="1700" i="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20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43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64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085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416" indent="-341416" algn="l" rtl="0" fontAlgn="base">
        <a:spcBef>
          <a:spcPct val="20000"/>
        </a:spcBef>
        <a:spcAft>
          <a:spcPct val="0"/>
        </a:spcAft>
        <a:buChar char="•"/>
        <a:defRPr sz="2700" kern="1200">
          <a:solidFill>
            <a:schemeClr val="tx1"/>
          </a:solidFill>
          <a:latin typeface="+mn-lt"/>
          <a:ea typeface="+mn-ea"/>
          <a:cs typeface="+mn-cs"/>
        </a:defRPr>
      </a:lvl1pPr>
      <a:lvl2pPr marL="739717" indent="-284511" algn="l" rtl="0" fontAlgn="base">
        <a:spcBef>
          <a:spcPct val="20000"/>
        </a:spcBef>
        <a:spcAft>
          <a:spcPct val="0"/>
        </a:spcAft>
        <a:buChar char="•"/>
        <a:defRPr sz="2700" kern="1200">
          <a:solidFill>
            <a:schemeClr val="tx1"/>
          </a:solidFill>
          <a:latin typeface="+mn-lt"/>
          <a:ea typeface="+mn-ea"/>
          <a:cs typeface="+mn-cs"/>
        </a:defRPr>
      </a:lvl2pPr>
      <a:lvl3pPr marL="1138031" indent="-227603" algn="l" rtl="0" fontAlgn="base">
        <a:spcBef>
          <a:spcPct val="20000"/>
        </a:spcBef>
        <a:spcAft>
          <a:spcPct val="0"/>
        </a:spcAft>
        <a:buChar char="•"/>
        <a:defRPr sz="2700" kern="1200">
          <a:solidFill>
            <a:schemeClr val="tx1"/>
          </a:solidFill>
          <a:latin typeface="+mn-lt"/>
          <a:ea typeface="+mn-ea"/>
          <a:cs typeface="+mn-cs"/>
        </a:defRPr>
      </a:lvl3pPr>
      <a:lvl4pPr marL="1593247" indent="-227603" algn="l" rtl="0" fontAlgn="base">
        <a:spcBef>
          <a:spcPct val="20000"/>
        </a:spcBef>
        <a:spcAft>
          <a:spcPct val="0"/>
        </a:spcAft>
        <a:buChar char="•"/>
        <a:defRPr sz="2700" kern="1200">
          <a:solidFill>
            <a:schemeClr val="tx1"/>
          </a:solidFill>
          <a:latin typeface="+mn-lt"/>
          <a:ea typeface="+mn-ea"/>
          <a:cs typeface="+mn-cs"/>
        </a:defRPr>
      </a:lvl4pPr>
      <a:lvl5pPr marL="2048459" indent="-227603" algn="l" rtl="0" fontAlgn="base">
        <a:spcBef>
          <a:spcPct val="20000"/>
        </a:spcBef>
        <a:spcAft>
          <a:spcPct val="0"/>
        </a:spcAft>
        <a:buChar char="•"/>
        <a:defRPr sz="2700" kern="1200">
          <a:solidFill>
            <a:schemeClr val="tx1"/>
          </a:solidFill>
          <a:latin typeface="+mn-lt"/>
          <a:ea typeface="+mn-ea"/>
          <a:cs typeface="+mn-cs"/>
        </a:defRPr>
      </a:lvl5pPr>
      <a:lvl6pPr marL="2503673"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888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09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930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430" rtl="0" eaLnBrk="1" latinLnBrk="0" hangingPunct="1">
        <a:defRPr sz="1900" kern="1200">
          <a:solidFill>
            <a:schemeClr val="tx1"/>
          </a:solidFill>
          <a:latin typeface="+mn-lt"/>
          <a:ea typeface="+mn-ea"/>
          <a:cs typeface="+mn-cs"/>
        </a:defRPr>
      </a:lvl1pPr>
      <a:lvl2pPr marL="455208" algn="l" defTabSz="910430" rtl="0" eaLnBrk="1" latinLnBrk="0" hangingPunct="1">
        <a:defRPr sz="1900" kern="1200">
          <a:solidFill>
            <a:schemeClr val="tx1"/>
          </a:solidFill>
          <a:latin typeface="+mn-lt"/>
          <a:ea typeface="+mn-ea"/>
          <a:cs typeface="+mn-cs"/>
        </a:defRPr>
      </a:lvl2pPr>
      <a:lvl3pPr marL="910430" algn="l" defTabSz="910430" rtl="0" eaLnBrk="1" latinLnBrk="0" hangingPunct="1">
        <a:defRPr sz="1900" kern="1200">
          <a:solidFill>
            <a:schemeClr val="tx1"/>
          </a:solidFill>
          <a:latin typeface="+mn-lt"/>
          <a:ea typeface="+mn-ea"/>
          <a:cs typeface="+mn-cs"/>
        </a:defRPr>
      </a:lvl3pPr>
      <a:lvl4pPr marL="1365644" algn="l" defTabSz="910430" rtl="0" eaLnBrk="1" latinLnBrk="0" hangingPunct="1">
        <a:defRPr sz="1900" kern="1200">
          <a:solidFill>
            <a:schemeClr val="tx1"/>
          </a:solidFill>
          <a:latin typeface="+mn-lt"/>
          <a:ea typeface="+mn-ea"/>
          <a:cs typeface="+mn-cs"/>
        </a:defRPr>
      </a:lvl4pPr>
      <a:lvl5pPr marL="1820856" algn="l" defTabSz="910430" rtl="0" eaLnBrk="1" latinLnBrk="0" hangingPunct="1">
        <a:defRPr sz="1900" kern="1200">
          <a:solidFill>
            <a:schemeClr val="tx1"/>
          </a:solidFill>
          <a:latin typeface="+mn-lt"/>
          <a:ea typeface="+mn-ea"/>
          <a:cs typeface="+mn-cs"/>
        </a:defRPr>
      </a:lvl5pPr>
      <a:lvl6pPr marL="2276068" algn="l" defTabSz="910430" rtl="0" eaLnBrk="1" latinLnBrk="0" hangingPunct="1">
        <a:defRPr sz="1900" kern="1200">
          <a:solidFill>
            <a:schemeClr val="tx1"/>
          </a:solidFill>
          <a:latin typeface="+mn-lt"/>
          <a:ea typeface="+mn-ea"/>
          <a:cs typeface="+mn-cs"/>
        </a:defRPr>
      </a:lvl6pPr>
      <a:lvl7pPr marL="2731279" algn="l" defTabSz="910430" rtl="0" eaLnBrk="1" latinLnBrk="0" hangingPunct="1">
        <a:defRPr sz="1900" kern="1200">
          <a:solidFill>
            <a:schemeClr val="tx1"/>
          </a:solidFill>
          <a:latin typeface="+mn-lt"/>
          <a:ea typeface="+mn-ea"/>
          <a:cs typeface="+mn-cs"/>
        </a:defRPr>
      </a:lvl7pPr>
      <a:lvl8pPr marL="3186487" algn="l" defTabSz="910430" rtl="0" eaLnBrk="1" latinLnBrk="0" hangingPunct="1">
        <a:defRPr sz="1900" kern="1200">
          <a:solidFill>
            <a:schemeClr val="tx1"/>
          </a:solidFill>
          <a:latin typeface="+mn-lt"/>
          <a:ea typeface="+mn-ea"/>
          <a:cs typeface="+mn-cs"/>
        </a:defRPr>
      </a:lvl8pPr>
      <a:lvl9pPr marL="3641699" algn="l" defTabSz="910430"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18000">
              <a:schemeClr val="accent1">
                <a:shade val="67500"/>
                <a:satMod val="115000"/>
                <a:lumMod val="60000"/>
                <a:lumOff val="40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5" y="46"/>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40" tIns="45520" rIns="91040" bIns="45520" anchor="ctr"/>
          <a:lstStyle/>
          <a:p>
            <a:endParaRPr lang="en-US">
              <a:solidFill>
                <a:srgbClr val="000000"/>
              </a:solidFill>
            </a:endParaRPr>
          </a:p>
        </p:txBody>
      </p:sp>
      <p:sp>
        <p:nvSpPr>
          <p:cNvPr id="1026" name="Rectangle 2"/>
          <p:cNvSpPr>
            <a:spLocks noGrp="1" noChangeArrowheads="1"/>
          </p:cNvSpPr>
          <p:nvPr>
            <p:ph type="title"/>
          </p:nvPr>
        </p:nvSpPr>
        <p:spPr bwMode="auto">
          <a:xfrm>
            <a:off x="3276634" y="0"/>
            <a:ext cx="5562601"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343400" y="6629400"/>
            <a:ext cx="4038601"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t" anchorCtr="0" compatLnSpc="1">
            <a:prstTxWarp prst="textNoShape">
              <a:avLst/>
            </a:prstTxWarp>
          </a:bodyPr>
          <a:lstStyle>
            <a:lvl1pPr algn="ctr">
              <a:defRPr sz="800" i="0"/>
            </a:lvl1pPr>
          </a:lstStyle>
          <a:p>
            <a:endParaRPr lang="en-US" altLang="en-US">
              <a:solidFill>
                <a:srgbClr val="000000"/>
              </a:solidFill>
            </a:endParaRP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84"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1" y="76213"/>
            <a:ext cx="3276599" cy="50742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040" tIns="45520" rIns="91040" bIns="45520">
            <a:spAutoFit/>
          </a:bodyPr>
          <a:lstStyle/>
          <a:p>
            <a:pPr>
              <a:spcBef>
                <a:spcPct val="50000"/>
              </a:spcBef>
            </a:pPr>
            <a:r>
              <a:rPr lang="en-US" altLang="en-US" sz="2700" b="1" i="0">
                <a:solidFill>
                  <a:srgbClr val="5D88A2"/>
                </a:solidFill>
                <a:effectLst>
                  <a:outerShdw blurRad="38100" dist="38100" dir="2700000" algn="tl">
                    <a:srgbClr val="C0C0C0"/>
                  </a:outerShdw>
                </a:effectLst>
                <a:ea typeface="ヒラギノ角ゴ Pro W3" pitchFamily="28" charset="-128"/>
              </a:rPr>
              <a:t>9.1 Naming Ions &gt;</a:t>
            </a:r>
          </a:p>
        </p:txBody>
      </p:sp>
      <p:sp>
        <p:nvSpPr>
          <p:cNvPr id="1037" name="Text Box 13"/>
          <p:cNvSpPr txBox="1">
            <a:spLocks noChangeArrowheads="1"/>
          </p:cNvSpPr>
          <p:nvPr userDrawn="1"/>
        </p:nvSpPr>
        <p:spPr bwMode="auto">
          <a:xfrm>
            <a:off x="0" y="6400813"/>
            <a:ext cx="1371600" cy="445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40" tIns="45520" rIns="91040" bIns="45520">
            <a:spAutoFit/>
          </a:bodyPr>
          <a:lstStyle/>
          <a:p>
            <a:pPr>
              <a:spcBef>
                <a:spcPct val="50000"/>
              </a:spcBef>
            </a:pPr>
            <a:endParaRPr lang="en-US" altLang="en-US" i="0">
              <a:solidFill>
                <a:srgbClr val="000000"/>
              </a:solidFill>
            </a:endParaRPr>
          </a:p>
        </p:txBody>
      </p:sp>
      <p:sp>
        <p:nvSpPr>
          <p:cNvPr id="1038" name="Text Box 14"/>
          <p:cNvSpPr txBox="1">
            <a:spLocks noChangeArrowheads="1"/>
          </p:cNvSpPr>
          <p:nvPr userDrawn="1"/>
        </p:nvSpPr>
        <p:spPr bwMode="auto">
          <a:xfrm>
            <a:off x="76200" y="6521470"/>
            <a:ext cx="1524000" cy="353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40" tIns="45520" rIns="91040" bIns="45520">
            <a:spAutoFit/>
          </a:bodyPr>
          <a:lstStyle/>
          <a:p>
            <a:pPr>
              <a:spcBef>
                <a:spcPct val="50000"/>
              </a:spcBef>
            </a:pPr>
            <a:fld id="{8C7D49CC-04CE-4CCE-8DBC-F79F640EDDA4}" type="slidenum">
              <a:rPr lang="en-US" altLang="en-US" sz="1700" i="0">
                <a:solidFill>
                  <a:srgbClr val="000000"/>
                </a:solidFill>
              </a:rPr>
              <a:pPr>
                <a:spcBef>
                  <a:spcPct val="50000"/>
                </a:spcBef>
              </a:pPr>
              <a:t>‹#›</a:t>
            </a:fld>
            <a:endParaRPr lang="en-US" altLang="en-US" sz="1700" i="0">
              <a:solidFill>
                <a:srgbClr val="000000"/>
              </a:solidFill>
            </a:endParaRPr>
          </a:p>
        </p:txBody>
      </p:sp>
    </p:spTree>
    <p:extLst>
      <p:ext uri="{BB962C8B-B14F-4D97-AF65-F5344CB8AC3E}">
        <p14:creationId xmlns:p14="http://schemas.microsoft.com/office/powerpoint/2010/main" val="286256352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20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43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64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085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416" indent="-341416" algn="l" rtl="0" fontAlgn="base">
        <a:spcBef>
          <a:spcPct val="20000"/>
        </a:spcBef>
        <a:spcAft>
          <a:spcPct val="0"/>
        </a:spcAft>
        <a:buChar char="•"/>
        <a:defRPr sz="2700" kern="1200">
          <a:solidFill>
            <a:schemeClr val="tx1"/>
          </a:solidFill>
          <a:latin typeface="+mn-lt"/>
          <a:ea typeface="+mn-ea"/>
          <a:cs typeface="+mn-cs"/>
        </a:defRPr>
      </a:lvl1pPr>
      <a:lvl2pPr marL="739717" indent="-284511" algn="l" rtl="0" fontAlgn="base">
        <a:spcBef>
          <a:spcPct val="20000"/>
        </a:spcBef>
        <a:spcAft>
          <a:spcPct val="0"/>
        </a:spcAft>
        <a:buChar char="•"/>
        <a:defRPr sz="2700" kern="1200">
          <a:solidFill>
            <a:schemeClr val="tx1"/>
          </a:solidFill>
          <a:latin typeface="+mn-lt"/>
          <a:ea typeface="+mn-ea"/>
          <a:cs typeface="+mn-cs"/>
        </a:defRPr>
      </a:lvl2pPr>
      <a:lvl3pPr marL="1138031" indent="-227603" algn="l" rtl="0" fontAlgn="base">
        <a:spcBef>
          <a:spcPct val="20000"/>
        </a:spcBef>
        <a:spcAft>
          <a:spcPct val="0"/>
        </a:spcAft>
        <a:buChar char="•"/>
        <a:defRPr sz="2700" kern="1200">
          <a:solidFill>
            <a:schemeClr val="tx1"/>
          </a:solidFill>
          <a:latin typeface="+mn-lt"/>
          <a:ea typeface="+mn-ea"/>
          <a:cs typeface="+mn-cs"/>
        </a:defRPr>
      </a:lvl3pPr>
      <a:lvl4pPr marL="1593247" indent="-227603" algn="l" rtl="0" fontAlgn="base">
        <a:spcBef>
          <a:spcPct val="20000"/>
        </a:spcBef>
        <a:spcAft>
          <a:spcPct val="0"/>
        </a:spcAft>
        <a:buChar char="•"/>
        <a:defRPr sz="2700" kern="1200">
          <a:solidFill>
            <a:schemeClr val="tx1"/>
          </a:solidFill>
          <a:latin typeface="+mn-lt"/>
          <a:ea typeface="+mn-ea"/>
          <a:cs typeface="+mn-cs"/>
        </a:defRPr>
      </a:lvl4pPr>
      <a:lvl5pPr marL="2048459" indent="-227603" algn="l" rtl="0" fontAlgn="base">
        <a:spcBef>
          <a:spcPct val="20000"/>
        </a:spcBef>
        <a:spcAft>
          <a:spcPct val="0"/>
        </a:spcAft>
        <a:buChar char="•"/>
        <a:defRPr sz="2700" kern="1200">
          <a:solidFill>
            <a:schemeClr val="tx1"/>
          </a:solidFill>
          <a:latin typeface="+mn-lt"/>
          <a:ea typeface="+mn-ea"/>
          <a:cs typeface="+mn-cs"/>
        </a:defRPr>
      </a:lvl5pPr>
      <a:lvl6pPr marL="2503673"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888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09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930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430" rtl="0" eaLnBrk="1" latinLnBrk="0" hangingPunct="1">
        <a:defRPr sz="1900" kern="1200">
          <a:solidFill>
            <a:schemeClr val="tx1"/>
          </a:solidFill>
          <a:latin typeface="+mn-lt"/>
          <a:ea typeface="+mn-ea"/>
          <a:cs typeface="+mn-cs"/>
        </a:defRPr>
      </a:lvl1pPr>
      <a:lvl2pPr marL="455208" algn="l" defTabSz="910430" rtl="0" eaLnBrk="1" latinLnBrk="0" hangingPunct="1">
        <a:defRPr sz="1900" kern="1200">
          <a:solidFill>
            <a:schemeClr val="tx1"/>
          </a:solidFill>
          <a:latin typeface="+mn-lt"/>
          <a:ea typeface="+mn-ea"/>
          <a:cs typeface="+mn-cs"/>
        </a:defRPr>
      </a:lvl2pPr>
      <a:lvl3pPr marL="910430" algn="l" defTabSz="910430" rtl="0" eaLnBrk="1" latinLnBrk="0" hangingPunct="1">
        <a:defRPr sz="1900" kern="1200">
          <a:solidFill>
            <a:schemeClr val="tx1"/>
          </a:solidFill>
          <a:latin typeface="+mn-lt"/>
          <a:ea typeface="+mn-ea"/>
          <a:cs typeface="+mn-cs"/>
        </a:defRPr>
      </a:lvl3pPr>
      <a:lvl4pPr marL="1365644" algn="l" defTabSz="910430" rtl="0" eaLnBrk="1" latinLnBrk="0" hangingPunct="1">
        <a:defRPr sz="1900" kern="1200">
          <a:solidFill>
            <a:schemeClr val="tx1"/>
          </a:solidFill>
          <a:latin typeface="+mn-lt"/>
          <a:ea typeface="+mn-ea"/>
          <a:cs typeface="+mn-cs"/>
        </a:defRPr>
      </a:lvl4pPr>
      <a:lvl5pPr marL="1820856" algn="l" defTabSz="910430" rtl="0" eaLnBrk="1" latinLnBrk="0" hangingPunct="1">
        <a:defRPr sz="1900" kern="1200">
          <a:solidFill>
            <a:schemeClr val="tx1"/>
          </a:solidFill>
          <a:latin typeface="+mn-lt"/>
          <a:ea typeface="+mn-ea"/>
          <a:cs typeface="+mn-cs"/>
        </a:defRPr>
      </a:lvl5pPr>
      <a:lvl6pPr marL="2276068" algn="l" defTabSz="910430" rtl="0" eaLnBrk="1" latinLnBrk="0" hangingPunct="1">
        <a:defRPr sz="1900" kern="1200">
          <a:solidFill>
            <a:schemeClr val="tx1"/>
          </a:solidFill>
          <a:latin typeface="+mn-lt"/>
          <a:ea typeface="+mn-ea"/>
          <a:cs typeface="+mn-cs"/>
        </a:defRPr>
      </a:lvl6pPr>
      <a:lvl7pPr marL="2731279" algn="l" defTabSz="910430" rtl="0" eaLnBrk="1" latinLnBrk="0" hangingPunct="1">
        <a:defRPr sz="1900" kern="1200">
          <a:solidFill>
            <a:schemeClr val="tx1"/>
          </a:solidFill>
          <a:latin typeface="+mn-lt"/>
          <a:ea typeface="+mn-ea"/>
          <a:cs typeface="+mn-cs"/>
        </a:defRPr>
      </a:lvl7pPr>
      <a:lvl8pPr marL="3186487" algn="l" defTabSz="910430" rtl="0" eaLnBrk="1" latinLnBrk="0" hangingPunct="1">
        <a:defRPr sz="1900" kern="1200">
          <a:solidFill>
            <a:schemeClr val="tx1"/>
          </a:solidFill>
          <a:latin typeface="+mn-lt"/>
          <a:ea typeface="+mn-ea"/>
          <a:cs typeface="+mn-cs"/>
        </a:defRPr>
      </a:lvl8pPr>
      <a:lvl9pPr marL="3641699" algn="l" defTabSz="910430"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 y="24"/>
            <a:ext cx="9144000" cy="1377158"/>
          </a:xfrm>
          <a:prstGeom prst="rect">
            <a:avLst/>
          </a:prstGeom>
          <a:solidFill>
            <a:schemeClr val="accent4"/>
          </a:solidFill>
          <a:ln>
            <a:noFill/>
          </a:ln>
          <a:effectLst/>
        </p:spPr>
        <p:txBody>
          <a:bodyPr vert="horz" wrap="square" lIns="325891" tIns="134184" rIns="325891" bIns="134184" numCol="1" anchor="ctr" anchorCtr="0" compatLnSpc="1">
            <a:prstTxWarp prst="textNoShape">
              <a:avLst/>
            </a:prstTxWarp>
            <a:noAutofit/>
          </a:bodyPr>
          <a:lstStyle/>
          <a:p>
            <a:pPr lvl="0"/>
            <a:r>
              <a:rPr lang="en-US" dirty="0"/>
              <a:t>Click to edit Master title style</a:t>
            </a:r>
          </a:p>
        </p:txBody>
      </p:sp>
      <p:sp>
        <p:nvSpPr>
          <p:cNvPr id="32771" name="Rectangle 3"/>
          <p:cNvSpPr>
            <a:spLocks noGrp="1" noChangeArrowheads="1"/>
          </p:cNvSpPr>
          <p:nvPr>
            <p:ph type="body" idx="1"/>
          </p:nvPr>
        </p:nvSpPr>
        <p:spPr bwMode="auto">
          <a:xfrm>
            <a:off x="8" y="1377181"/>
            <a:ext cx="9144000" cy="5480843"/>
          </a:xfrm>
          <a:prstGeom prst="rect">
            <a:avLst/>
          </a:prstGeom>
          <a:noFill/>
          <a:ln w="9525">
            <a:noFill/>
            <a:miter lim="800000"/>
            <a:headEnd/>
            <a:tailEnd/>
          </a:ln>
        </p:spPr>
        <p:txBody>
          <a:bodyPr vert="horz" wrap="square" lIns="345059" tIns="191700" rIns="345059" bIns="1917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 name="TextBox 1"/>
          <p:cNvSpPr txBox="1"/>
          <p:nvPr userDrawn="1"/>
        </p:nvSpPr>
        <p:spPr>
          <a:xfrm>
            <a:off x="8697242" y="-702467"/>
            <a:ext cx="497411" cy="1078450"/>
          </a:xfrm>
          <a:prstGeom prst="rect">
            <a:avLst/>
          </a:prstGeom>
          <a:noFill/>
        </p:spPr>
        <p:txBody>
          <a:bodyPr lIns="191700" tIns="95860" rIns="191700" bIns="95860">
            <a:spAutoFit/>
          </a:bodyPr>
          <a:lstStyle/>
          <a:p>
            <a:pPr eaLnBrk="1" hangingPunct="1">
              <a:lnSpc>
                <a:spcPct val="115000"/>
              </a:lnSpc>
              <a:spcBef>
                <a:spcPct val="20000"/>
              </a:spcBef>
              <a:buClr>
                <a:srgbClr val="2877C4"/>
              </a:buClr>
              <a:buFont typeface="Wingdings" pitchFamily="2" charset="2"/>
              <a:buNone/>
              <a:defRPr/>
            </a:pPr>
            <a:r>
              <a:rPr lang="en-US" sz="5000" i="0" dirty="0">
                <a:solidFill>
                  <a:srgbClr val="4D4F58"/>
                </a:solidFill>
                <a:latin typeface="Arial" charset="0"/>
                <a:ea typeface="+mn-ea"/>
                <a:cs typeface="Arial" charset="0"/>
              </a:rPr>
              <a:t>*</a:t>
            </a:r>
          </a:p>
        </p:txBody>
      </p:sp>
    </p:spTree>
    <p:extLst>
      <p:ext uri="{BB962C8B-B14F-4D97-AF65-F5344CB8AC3E}">
        <p14:creationId xmlns:p14="http://schemas.microsoft.com/office/powerpoint/2010/main" val="230226643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Lst>
  <p:hf sldNum="0" hdr="0" dt="0"/>
  <p:txStyles>
    <p:titleStyle>
      <a:lvl1pPr marL="1141552" indent="-1141552"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1552" indent="-1141552" algn="l" rtl="0" eaLnBrk="0" fontAlgn="base" hangingPunct="0">
        <a:lnSpc>
          <a:spcPct val="95000"/>
        </a:lnSpc>
        <a:spcBef>
          <a:spcPct val="0"/>
        </a:spcBef>
        <a:spcAft>
          <a:spcPct val="0"/>
        </a:spcAft>
        <a:defRPr sz="2900" b="1">
          <a:solidFill>
            <a:schemeClr val="bg2"/>
          </a:solidFill>
          <a:latin typeface="Arial" charset="0"/>
        </a:defRPr>
      </a:lvl2pPr>
      <a:lvl3pPr marL="1141552" indent="-1141552" algn="l" rtl="0" eaLnBrk="0" fontAlgn="base" hangingPunct="0">
        <a:lnSpc>
          <a:spcPct val="95000"/>
        </a:lnSpc>
        <a:spcBef>
          <a:spcPct val="0"/>
        </a:spcBef>
        <a:spcAft>
          <a:spcPct val="0"/>
        </a:spcAft>
        <a:defRPr sz="2900" b="1">
          <a:solidFill>
            <a:schemeClr val="bg2"/>
          </a:solidFill>
          <a:latin typeface="Arial" charset="0"/>
        </a:defRPr>
      </a:lvl3pPr>
      <a:lvl4pPr marL="1141552" indent="-1141552" algn="l" rtl="0" eaLnBrk="0" fontAlgn="base" hangingPunct="0">
        <a:lnSpc>
          <a:spcPct val="95000"/>
        </a:lnSpc>
        <a:spcBef>
          <a:spcPct val="0"/>
        </a:spcBef>
        <a:spcAft>
          <a:spcPct val="0"/>
        </a:spcAft>
        <a:defRPr sz="2900" b="1">
          <a:solidFill>
            <a:schemeClr val="bg2"/>
          </a:solidFill>
          <a:latin typeface="Arial" charset="0"/>
        </a:defRPr>
      </a:lvl4pPr>
      <a:lvl5pPr marL="1141552" indent="-1141552" algn="l" rtl="0" eaLnBrk="0" fontAlgn="base" hangingPunct="0">
        <a:lnSpc>
          <a:spcPct val="95000"/>
        </a:lnSpc>
        <a:spcBef>
          <a:spcPct val="0"/>
        </a:spcBef>
        <a:spcAft>
          <a:spcPct val="0"/>
        </a:spcAft>
        <a:defRPr sz="2900" b="1">
          <a:solidFill>
            <a:schemeClr val="bg2"/>
          </a:solidFill>
          <a:latin typeface="Arial" charset="0"/>
        </a:defRPr>
      </a:lvl5pPr>
      <a:lvl6pPr marL="455939" algn="l" rtl="0" eaLnBrk="1" fontAlgn="base" hangingPunct="1">
        <a:spcBef>
          <a:spcPct val="0"/>
        </a:spcBef>
        <a:spcAft>
          <a:spcPct val="0"/>
        </a:spcAft>
        <a:defRPr sz="3200" b="1">
          <a:solidFill>
            <a:srgbClr val="2877C4"/>
          </a:solidFill>
          <a:latin typeface="Arial" charset="0"/>
        </a:defRPr>
      </a:lvl6pPr>
      <a:lvl7pPr marL="911886" algn="l" rtl="0" eaLnBrk="1" fontAlgn="base" hangingPunct="1">
        <a:spcBef>
          <a:spcPct val="0"/>
        </a:spcBef>
        <a:spcAft>
          <a:spcPct val="0"/>
        </a:spcAft>
        <a:defRPr sz="3200" b="1">
          <a:solidFill>
            <a:srgbClr val="2877C4"/>
          </a:solidFill>
          <a:latin typeface="Arial" charset="0"/>
        </a:defRPr>
      </a:lvl7pPr>
      <a:lvl8pPr marL="1367835" algn="l" rtl="0" eaLnBrk="1" fontAlgn="base" hangingPunct="1">
        <a:spcBef>
          <a:spcPct val="0"/>
        </a:spcBef>
        <a:spcAft>
          <a:spcPct val="0"/>
        </a:spcAft>
        <a:defRPr sz="3200" b="1">
          <a:solidFill>
            <a:srgbClr val="2877C4"/>
          </a:solidFill>
          <a:latin typeface="Arial" charset="0"/>
        </a:defRPr>
      </a:lvl8pPr>
      <a:lvl9pPr marL="1823782"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45"/>
        </a:spcBef>
        <a:spcAft>
          <a:spcPct val="0"/>
        </a:spcAft>
        <a:buClr>
          <a:srgbClr val="2877C4"/>
        </a:buClr>
        <a:buFont typeface="Arial Unicode MS" pitchFamily="34" charset="-128"/>
        <a:defRPr sz="1700">
          <a:solidFill>
            <a:srgbClr val="000000"/>
          </a:solidFill>
          <a:latin typeface="+mn-lt"/>
          <a:ea typeface="+mn-ea"/>
          <a:cs typeface="+mn-cs"/>
        </a:defRPr>
      </a:lvl1pPr>
      <a:lvl2pPr marL="236296" indent="-236296" algn="l" rtl="0" eaLnBrk="0" fontAlgn="base" hangingPunct="0">
        <a:lnSpc>
          <a:spcPct val="113000"/>
        </a:lnSpc>
        <a:spcBef>
          <a:spcPts val="945"/>
        </a:spcBef>
        <a:spcAft>
          <a:spcPct val="0"/>
        </a:spcAft>
        <a:buClr>
          <a:schemeClr val="accent1"/>
        </a:buClr>
        <a:buFont typeface="Wingdings" pitchFamily="2" charset="2"/>
        <a:buChar char="§"/>
        <a:defRPr sz="1700">
          <a:solidFill>
            <a:srgbClr val="000000"/>
          </a:solidFill>
          <a:latin typeface="+mn-lt"/>
        </a:defRPr>
      </a:lvl2pPr>
      <a:lvl3pPr marL="366096" indent="-366096" algn="l" rtl="0" eaLnBrk="0" fontAlgn="base" hangingPunct="0">
        <a:lnSpc>
          <a:spcPct val="113000"/>
        </a:lnSpc>
        <a:spcBef>
          <a:spcPts val="945"/>
        </a:spcBef>
        <a:spcAft>
          <a:spcPct val="0"/>
        </a:spcAft>
        <a:buClr>
          <a:schemeClr val="accent1"/>
        </a:buClr>
        <a:buFont typeface="Wingdings" pitchFamily="2" charset="2"/>
        <a:defRPr sz="1700">
          <a:solidFill>
            <a:srgbClr val="000000"/>
          </a:solidFill>
          <a:latin typeface="+mn-lt"/>
        </a:defRPr>
      </a:lvl3pPr>
      <a:lvl4pPr marL="1487682" indent="-232968"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50137" indent="-226309" algn="l" rtl="0" eaLnBrk="0" fontAlgn="base" hangingPunct="0">
        <a:lnSpc>
          <a:spcPct val="115000"/>
        </a:lnSpc>
        <a:spcBef>
          <a:spcPct val="20000"/>
        </a:spcBef>
        <a:spcAft>
          <a:spcPct val="0"/>
        </a:spcAft>
        <a:buChar char="»"/>
        <a:defRPr sz="2100">
          <a:solidFill>
            <a:srgbClr val="000000"/>
          </a:solidFill>
          <a:latin typeface="+mn-lt"/>
        </a:defRPr>
      </a:lvl5pPr>
      <a:lvl6pPr marL="2506105" indent="-226382" algn="l" rtl="0" eaLnBrk="1" fontAlgn="base" hangingPunct="1">
        <a:lnSpc>
          <a:spcPct val="115000"/>
        </a:lnSpc>
        <a:spcBef>
          <a:spcPct val="20000"/>
        </a:spcBef>
        <a:spcAft>
          <a:spcPct val="0"/>
        </a:spcAft>
        <a:buChar char="»"/>
        <a:defRPr sz="2100">
          <a:solidFill>
            <a:srgbClr val="000000"/>
          </a:solidFill>
          <a:latin typeface="+mn-lt"/>
        </a:defRPr>
      </a:lvl6pPr>
      <a:lvl7pPr marL="2962048" indent="-226382" algn="l" rtl="0" eaLnBrk="1" fontAlgn="base" hangingPunct="1">
        <a:lnSpc>
          <a:spcPct val="115000"/>
        </a:lnSpc>
        <a:spcBef>
          <a:spcPct val="20000"/>
        </a:spcBef>
        <a:spcAft>
          <a:spcPct val="0"/>
        </a:spcAft>
        <a:buChar char="»"/>
        <a:defRPr sz="2100">
          <a:solidFill>
            <a:srgbClr val="000000"/>
          </a:solidFill>
          <a:latin typeface="+mn-lt"/>
        </a:defRPr>
      </a:lvl7pPr>
      <a:lvl8pPr marL="3417995" indent="-226382" algn="l" rtl="0" eaLnBrk="1" fontAlgn="base" hangingPunct="1">
        <a:lnSpc>
          <a:spcPct val="115000"/>
        </a:lnSpc>
        <a:spcBef>
          <a:spcPct val="20000"/>
        </a:spcBef>
        <a:spcAft>
          <a:spcPct val="0"/>
        </a:spcAft>
        <a:buChar char="»"/>
        <a:defRPr sz="2100">
          <a:solidFill>
            <a:srgbClr val="000000"/>
          </a:solidFill>
          <a:latin typeface="+mn-lt"/>
        </a:defRPr>
      </a:lvl8pPr>
      <a:lvl9pPr marL="3873938" indent="-22638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886" rtl="0" eaLnBrk="1" latinLnBrk="0" hangingPunct="1">
        <a:defRPr sz="1900" kern="1200">
          <a:solidFill>
            <a:schemeClr val="tx1"/>
          </a:solidFill>
          <a:latin typeface="+mn-lt"/>
          <a:ea typeface="+mn-ea"/>
          <a:cs typeface="+mn-cs"/>
        </a:defRPr>
      </a:lvl1pPr>
      <a:lvl2pPr marL="455939" algn="l" defTabSz="911886" rtl="0" eaLnBrk="1" latinLnBrk="0" hangingPunct="1">
        <a:defRPr sz="1900" kern="1200">
          <a:solidFill>
            <a:schemeClr val="tx1"/>
          </a:solidFill>
          <a:latin typeface="+mn-lt"/>
          <a:ea typeface="+mn-ea"/>
          <a:cs typeface="+mn-cs"/>
        </a:defRPr>
      </a:lvl2pPr>
      <a:lvl3pPr marL="911886" algn="l" defTabSz="911886" rtl="0" eaLnBrk="1" latinLnBrk="0" hangingPunct="1">
        <a:defRPr sz="1900" kern="1200">
          <a:solidFill>
            <a:schemeClr val="tx1"/>
          </a:solidFill>
          <a:latin typeface="+mn-lt"/>
          <a:ea typeface="+mn-ea"/>
          <a:cs typeface="+mn-cs"/>
        </a:defRPr>
      </a:lvl3pPr>
      <a:lvl4pPr marL="1367835" algn="l" defTabSz="911886" rtl="0" eaLnBrk="1" latinLnBrk="0" hangingPunct="1">
        <a:defRPr sz="1900" kern="1200">
          <a:solidFill>
            <a:schemeClr val="tx1"/>
          </a:solidFill>
          <a:latin typeface="+mn-lt"/>
          <a:ea typeface="+mn-ea"/>
          <a:cs typeface="+mn-cs"/>
        </a:defRPr>
      </a:lvl4pPr>
      <a:lvl5pPr marL="1823782" algn="l" defTabSz="911886" rtl="0" eaLnBrk="1" latinLnBrk="0" hangingPunct="1">
        <a:defRPr sz="1900" kern="1200">
          <a:solidFill>
            <a:schemeClr val="tx1"/>
          </a:solidFill>
          <a:latin typeface="+mn-lt"/>
          <a:ea typeface="+mn-ea"/>
          <a:cs typeface="+mn-cs"/>
        </a:defRPr>
      </a:lvl5pPr>
      <a:lvl6pPr marL="2279721" algn="l" defTabSz="911886" rtl="0" eaLnBrk="1" latinLnBrk="0" hangingPunct="1">
        <a:defRPr sz="1900" kern="1200">
          <a:solidFill>
            <a:schemeClr val="tx1"/>
          </a:solidFill>
          <a:latin typeface="+mn-lt"/>
          <a:ea typeface="+mn-ea"/>
          <a:cs typeface="+mn-cs"/>
        </a:defRPr>
      </a:lvl6pPr>
      <a:lvl7pPr marL="2735662" algn="l" defTabSz="911886" rtl="0" eaLnBrk="1" latinLnBrk="0" hangingPunct="1">
        <a:defRPr sz="1900" kern="1200">
          <a:solidFill>
            <a:schemeClr val="tx1"/>
          </a:solidFill>
          <a:latin typeface="+mn-lt"/>
          <a:ea typeface="+mn-ea"/>
          <a:cs typeface="+mn-cs"/>
        </a:defRPr>
      </a:lvl7pPr>
      <a:lvl8pPr marL="3191605" algn="l" defTabSz="911886" rtl="0" eaLnBrk="1" latinLnBrk="0" hangingPunct="1">
        <a:defRPr sz="1900" kern="1200">
          <a:solidFill>
            <a:schemeClr val="tx1"/>
          </a:solidFill>
          <a:latin typeface="+mn-lt"/>
          <a:ea typeface="+mn-ea"/>
          <a:cs typeface="+mn-cs"/>
        </a:defRPr>
      </a:lvl8pPr>
      <a:lvl9pPr marL="3647552" algn="l" defTabSz="911886"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 y="24"/>
            <a:ext cx="9144000" cy="1377158"/>
          </a:xfrm>
          <a:prstGeom prst="rect">
            <a:avLst/>
          </a:prstGeom>
          <a:solidFill>
            <a:schemeClr val="accent4"/>
          </a:solidFill>
          <a:ln>
            <a:noFill/>
          </a:ln>
          <a:effectLst/>
        </p:spPr>
        <p:txBody>
          <a:bodyPr vert="horz" wrap="square" lIns="325891" tIns="134184" rIns="325891" bIns="134184" numCol="1" anchor="ctr" anchorCtr="0" compatLnSpc="1">
            <a:prstTxWarp prst="textNoShape">
              <a:avLst/>
            </a:prstTxWarp>
            <a:noAutofit/>
          </a:bodyPr>
          <a:lstStyle/>
          <a:p>
            <a:pPr lvl="0"/>
            <a:r>
              <a:rPr lang="en-US" dirty="0"/>
              <a:t>Click to edit Master title style</a:t>
            </a:r>
          </a:p>
        </p:txBody>
      </p:sp>
      <p:sp>
        <p:nvSpPr>
          <p:cNvPr id="32771" name="Rectangle 3"/>
          <p:cNvSpPr>
            <a:spLocks noGrp="1" noChangeArrowheads="1"/>
          </p:cNvSpPr>
          <p:nvPr>
            <p:ph type="body" idx="1"/>
          </p:nvPr>
        </p:nvSpPr>
        <p:spPr bwMode="auto">
          <a:xfrm>
            <a:off x="8" y="1377181"/>
            <a:ext cx="9144000" cy="5480843"/>
          </a:xfrm>
          <a:prstGeom prst="rect">
            <a:avLst/>
          </a:prstGeom>
          <a:noFill/>
          <a:ln w="9525">
            <a:noFill/>
            <a:miter lim="800000"/>
            <a:headEnd/>
            <a:tailEnd/>
          </a:ln>
        </p:spPr>
        <p:txBody>
          <a:bodyPr vert="horz" wrap="square" lIns="345059" tIns="191700" rIns="345059" bIns="1917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 name="TextBox 1"/>
          <p:cNvSpPr txBox="1"/>
          <p:nvPr userDrawn="1"/>
        </p:nvSpPr>
        <p:spPr>
          <a:xfrm>
            <a:off x="8697242" y="-702467"/>
            <a:ext cx="497411" cy="1078450"/>
          </a:xfrm>
          <a:prstGeom prst="rect">
            <a:avLst/>
          </a:prstGeom>
          <a:noFill/>
        </p:spPr>
        <p:txBody>
          <a:bodyPr lIns="191700" tIns="95860" rIns="191700" bIns="95860">
            <a:spAutoFit/>
          </a:bodyPr>
          <a:lstStyle/>
          <a:p>
            <a:pPr eaLnBrk="1" hangingPunct="1">
              <a:lnSpc>
                <a:spcPct val="115000"/>
              </a:lnSpc>
              <a:spcBef>
                <a:spcPct val="20000"/>
              </a:spcBef>
              <a:buClr>
                <a:srgbClr val="2877C4"/>
              </a:buClr>
              <a:buFont typeface="Wingdings" pitchFamily="2" charset="2"/>
              <a:buNone/>
              <a:defRPr/>
            </a:pPr>
            <a:r>
              <a:rPr lang="en-US" sz="5000" i="0" dirty="0">
                <a:solidFill>
                  <a:srgbClr val="4D4F58"/>
                </a:solidFill>
                <a:latin typeface="Arial" charset="0"/>
                <a:cs typeface="Arial" charset="0"/>
              </a:rPr>
              <a:t>*</a:t>
            </a:r>
          </a:p>
        </p:txBody>
      </p:sp>
    </p:spTree>
    <p:extLst>
      <p:ext uri="{BB962C8B-B14F-4D97-AF65-F5344CB8AC3E}">
        <p14:creationId xmlns:p14="http://schemas.microsoft.com/office/powerpoint/2010/main" val="32870283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Lst>
  <p:hf sldNum="0" hdr="0" dt="0"/>
  <p:txStyles>
    <p:titleStyle>
      <a:lvl1pPr marL="1141552" indent="-1141552"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1552" indent="-1141552" algn="l" rtl="0" eaLnBrk="0" fontAlgn="base" hangingPunct="0">
        <a:lnSpc>
          <a:spcPct val="95000"/>
        </a:lnSpc>
        <a:spcBef>
          <a:spcPct val="0"/>
        </a:spcBef>
        <a:spcAft>
          <a:spcPct val="0"/>
        </a:spcAft>
        <a:defRPr sz="2900" b="1">
          <a:solidFill>
            <a:schemeClr val="bg2"/>
          </a:solidFill>
          <a:latin typeface="Arial" charset="0"/>
        </a:defRPr>
      </a:lvl2pPr>
      <a:lvl3pPr marL="1141552" indent="-1141552" algn="l" rtl="0" eaLnBrk="0" fontAlgn="base" hangingPunct="0">
        <a:lnSpc>
          <a:spcPct val="95000"/>
        </a:lnSpc>
        <a:spcBef>
          <a:spcPct val="0"/>
        </a:spcBef>
        <a:spcAft>
          <a:spcPct val="0"/>
        </a:spcAft>
        <a:defRPr sz="2900" b="1">
          <a:solidFill>
            <a:schemeClr val="bg2"/>
          </a:solidFill>
          <a:latin typeface="Arial" charset="0"/>
        </a:defRPr>
      </a:lvl3pPr>
      <a:lvl4pPr marL="1141552" indent="-1141552" algn="l" rtl="0" eaLnBrk="0" fontAlgn="base" hangingPunct="0">
        <a:lnSpc>
          <a:spcPct val="95000"/>
        </a:lnSpc>
        <a:spcBef>
          <a:spcPct val="0"/>
        </a:spcBef>
        <a:spcAft>
          <a:spcPct val="0"/>
        </a:spcAft>
        <a:defRPr sz="2900" b="1">
          <a:solidFill>
            <a:schemeClr val="bg2"/>
          </a:solidFill>
          <a:latin typeface="Arial" charset="0"/>
        </a:defRPr>
      </a:lvl4pPr>
      <a:lvl5pPr marL="1141552" indent="-1141552" algn="l" rtl="0" eaLnBrk="0" fontAlgn="base" hangingPunct="0">
        <a:lnSpc>
          <a:spcPct val="95000"/>
        </a:lnSpc>
        <a:spcBef>
          <a:spcPct val="0"/>
        </a:spcBef>
        <a:spcAft>
          <a:spcPct val="0"/>
        </a:spcAft>
        <a:defRPr sz="2900" b="1">
          <a:solidFill>
            <a:schemeClr val="bg2"/>
          </a:solidFill>
          <a:latin typeface="Arial" charset="0"/>
        </a:defRPr>
      </a:lvl5pPr>
      <a:lvl6pPr marL="455939" algn="l" rtl="0" eaLnBrk="1" fontAlgn="base" hangingPunct="1">
        <a:spcBef>
          <a:spcPct val="0"/>
        </a:spcBef>
        <a:spcAft>
          <a:spcPct val="0"/>
        </a:spcAft>
        <a:defRPr sz="3200" b="1">
          <a:solidFill>
            <a:srgbClr val="2877C4"/>
          </a:solidFill>
          <a:latin typeface="Arial" charset="0"/>
        </a:defRPr>
      </a:lvl6pPr>
      <a:lvl7pPr marL="911886" algn="l" rtl="0" eaLnBrk="1" fontAlgn="base" hangingPunct="1">
        <a:spcBef>
          <a:spcPct val="0"/>
        </a:spcBef>
        <a:spcAft>
          <a:spcPct val="0"/>
        </a:spcAft>
        <a:defRPr sz="3200" b="1">
          <a:solidFill>
            <a:srgbClr val="2877C4"/>
          </a:solidFill>
          <a:latin typeface="Arial" charset="0"/>
        </a:defRPr>
      </a:lvl7pPr>
      <a:lvl8pPr marL="1367835" algn="l" rtl="0" eaLnBrk="1" fontAlgn="base" hangingPunct="1">
        <a:spcBef>
          <a:spcPct val="0"/>
        </a:spcBef>
        <a:spcAft>
          <a:spcPct val="0"/>
        </a:spcAft>
        <a:defRPr sz="3200" b="1">
          <a:solidFill>
            <a:srgbClr val="2877C4"/>
          </a:solidFill>
          <a:latin typeface="Arial" charset="0"/>
        </a:defRPr>
      </a:lvl8pPr>
      <a:lvl9pPr marL="1823782"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45"/>
        </a:spcBef>
        <a:spcAft>
          <a:spcPct val="0"/>
        </a:spcAft>
        <a:buClr>
          <a:srgbClr val="2877C4"/>
        </a:buClr>
        <a:buFont typeface="Arial Unicode MS" pitchFamily="34" charset="-128"/>
        <a:defRPr sz="1700">
          <a:solidFill>
            <a:srgbClr val="000000"/>
          </a:solidFill>
          <a:latin typeface="+mn-lt"/>
          <a:ea typeface="+mn-ea"/>
          <a:cs typeface="+mn-cs"/>
        </a:defRPr>
      </a:lvl1pPr>
      <a:lvl2pPr marL="236296" indent="-236296" algn="l" rtl="0" eaLnBrk="0" fontAlgn="base" hangingPunct="0">
        <a:lnSpc>
          <a:spcPct val="113000"/>
        </a:lnSpc>
        <a:spcBef>
          <a:spcPts val="945"/>
        </a:spcBef>
        <a:spcAft>
          <a:spcPct val="0"/>
        </a:spcAft>
        <a:buClr>
          <a:schemeClr val="accent1"/>
        </a:buClr>
        <a:buFont typeface="Wingdings" pitchFamily="2" charset="2"/>
        <a:buChar char="§"/>
        <a:defRPr sz="1700">
          <a:solidFill>
            <a:srgbClr val="000000"/>
          </a:solidFill>
          <a:latin typeface="+mn-lt"/>
        </a:defRPr>
      </a:lvl2pPr>
      <a:lvl3pPr marL="366096" indent="-366096" algn="l" rtl="0" eaLnBrk="0" fontAlgn="base" hangingPunct="0">
        <a:lnSpc>
          <a:spcPct val="113000"/>
        </a:lnSpc>
        <a:spcBef>
          <a:spcPts val="945"/>
        </a:spcBef>
        <a:spcAft>
          <a:spcPct val="0"/>
        </a:spcAft>
        <a:buClr>
          <a:schemeClr val="accent1"/>
        </a:buClr>
        <a:buFont typeface="Wingdings" pitchFamily="2" charset="2"/>
        <a:defRPr sz="1700">
          <a:solidFill>
            <a:srgbClr val="000000"/>
          </a:solidFill>
          <a:latin typeface="+mn-lt"/>
        </a:defRPr>
      </a:lvl3pPr>
      <a:lvl4pPr marL="1487682" indent="-232968"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50137" indent="-226309" algn="l" rtl="0" eaLnBrk="0" fontAlgn="base" hangingPunct="0">
        <a:lnSpc>
          <a:spcPct val="115000"/>
        </a:lnSpc>
        <a:spcBef>
          <a:spcPct val="20000"/>
        </a:spcBef>
        <a:spcAft>
          <a:spcPct val="0"/>
        </a:spcAft>
        <a:buChar char="»"/>
        <a:defRPr sz="2100">
          <a:solidFill>
            <a:srgbClr val="000000"/>
          </a:solidFill>
          <a:latin typeface="+mn-lt"/>
        </a:defRPr>
      </a:lvl5pPr>
      <a:lvl6pPr marL="2506105" indent="-226382" algn="l" rtl="0" eaLnBrk="1" fontAlgn="base" hangingPunct="1">
        <a:lnSpc>
          <a:spcPct val="115000"/>
        </a:lnSpc>
        <a:spcBef>
          <a:spcPct val="20000"/>
        </a:spcBef>
        <a:spcAft>
          <a:spcPct val="0"/>
        </a:spcAft>
        <a:buChar char="»"/>
        <a:defRPr sz="2100">
          <a:solidFill>
            <a:srgbClr val="000000"/>
          </a:solidFill>
          <a:latin typeface="+mn-lt"/>
        </a:defRPr>
      </a:lvl6pPr>
      <a:lvl7pPr marL="2962048" indent="-226382" algn="l" rtl="0" eaLnBrk="1" fontAlgn="base" hangingPunct="1">
        <a:lnSpc>
          <a:spcPct val="115000"/>
        </a:lnSpc>
        <a:spcBef>
          <a:spcPct val="20000"/>
        </a:spcBef>
        <a:spcAft>
          <a:spcPct val="0"/>
        </a:spcAft>
        <a:buChar char="»"/>
        <a:defRPr sz="2100">
          <a:solidFill>
            <a:srgbClr val="000000"/>
          </a:solidFill>
          <a:latin typeface="+mn-lt"/>
        </a:defRPr>
      </a:lvl7pPr>
      <a:lvl8pPr marL="3417995" indent="-226382" algn="l" rtl="0" eaLnBrk="1" fontAlgn="base" hangingPunct="1">
        <a:lnSpc>
          <a:spcPct val="115000"/>
        </a:lnSpc>
        <a:spcBef>
          <a:spcPct val="20000"/>
        </a:spcBef>
        <a:spcAft>
          <a:spcPct val="0"/>
        </a:spcAft>
        <a:buChar char="»"/>
        <a:defRPr sz="2100">
          <a:solidFill>
            <a:srgbClr val="000000"/>
          </a:solidFill>
          <a:latin typeface="+mn-lt"/>
        </a:defRPr>
      </a:lvl8pPr>
      <a:lvl9pPr marL="3873938" indent="-22638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886" rtl="0" eaLnBrk="1" latinLnBrk="0" hangingPunct="1">
        <a:defRPr sz="1900" kern="1200">
          <a:solidFill>
            <a:schemeClr val="tx1"/>
          </a:solidFill>
          <a:latin typeface="+mn-lt"/>
          <a:ea typeface="+mn-ea"/>
          <a:cs typeface="+mn-cs"/>
        </a:defRPr>
      </a:lvl1pPr>
      <a:lvl2pPr marL="455939" algn="l" defTabSz="911886" rtl="0" eaLnBrk="1" latinLnBrk="0" hangingPunct="1">
        <a:defRPr sz="1900" kern="1200">
          <a:solidFill>
            <a:schemeClr val="tx1"/>
          </a:solidFill>
          <a:latin typeface="+mn-lt"/>
          <a:ea typeface="+mn-ea"/>
          <a:cs typeface="+mn-cs"/>
        </a:defRPr>
      </a:lvl2pPr>
      <a:lvl3pPr marL="911886" algn="l" defTabSz="911886" rtl="0" eaLnBrk="1" latinLnBrk="0" hangingPunct="1">
        <a:defRPr sz="1900" kern="1200">
          <a:solidFill>
            <a:schemeClr val="tx1"/>
          </a:solidFill>
          <a:latin typeface="+mn-lt"/>
          <a:ea typeface="+mn-ea"/>
          <a:cs typeface="+mn-cs"/>
        </a:defRPr>
      </a:lvl3pPr>
      <a:lvl4pPr marL="1367835" algn="l" defTabSz="911886" rtl="0" eaLnBrk="1" latinLnBrk="0" hangingPunct="1">
        <a:defRPr sz="1900" kern="1200">
          <a:solidFill>
            <a:schemeClr val="tx1"/>
          </a:solidFill>
          <a:latin typeface="+mn-lt"/>
          <a:ea typeface="+mn-ea"/>
          <a:cs typeface="+mn-cs"/>
        </a:defRPr>
      </a:lvl4pPr>
      <a:lvl5pPr marL="1823782" algn="l" defTabSz="911886" rtl="0" eaLnBrk="1" latinLnBrk="0" hangingPunct="1">
        <a:defRPr sz="1900" kern="1200">
          <a:solidFill>
            <a:schemeClr val="tx1"/>
          </a:solidFill>
          <a:latin typeface="+mn-lt"/>
          <a:ea typeface="+mn-ea"/>
          <a:cs typeface="+mn-cs"/>
        </a:defRPr>
      </a:lvl5pPr>
      <a:lvl6pPr marL="2279721" algn="l" defTabSz="911886" rtl="0" eaLnBrk="1" latinLnBrk="0" hangingPunct="1">
        <a:defRPr sz="1900" kern="1200">
          <a:solidFill>
            <a:schemeClr val="tx1"/>
          </a:solidFill>
          <a:latin typeface="+mn-lt"/>
          <a:ea typeface="+mn-ea"/>
          <a:cs typeface="+mn-cs"/>
        </a:defRPr>
      </a:lvl6pPr>
      <a:lvl7pPr marL="2735662" algn="l" defTabSz="911886" rtl="0" eaLnBrk="1" latinLnBrk="0" hangingPunct="1">
        <a:defRPr sz="1900" kern="1200">
          <a:solidFill>
            <a:schemeClr val="tx1"/>
          </a:solidFill>
          <a:latin typeface="+mn-lt"/>
          <a:ea typeface="+mn-ea"/>
          <a:cs typeface="+mn-cs"/>
        </a:defRPr>
      </a:lvl7pPr>
      <a:lvl8pPr marL="3191605" algn="l" defTabSz="911886" rtl="0" eaLnBrk="1" latinLnBrk="0" hangingPunct="1">
        <a:defRPr sz="1900" kern="1200">
          <a:solidFill>
            <a:schemeClr val="tx1"/>
          </a:solidFill>
          <a:latin typeface="+mn-lt"/>
          <a:ea typeface="+mn-ea"/>
          <a:cs typeface="+mn-cs"/>
        </a:defRPr>
      </a:lvl8pPr>
      <a:lvl9pPr marL="3647552" algn="l" defTabSz="911886"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6191" tIns="134310" rIns="326191" bIns="13431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84"/>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378" tIns="191877" rIns="345378" bIns="19187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03531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Lst>
  <p:hf sldNum="0" hdr="0" dt="0"/>
  <p:txStyles>
    <p:titleStyle>
      <a:lvl1pPr marL="1142602" indent="-114260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359" algn="l" rtl="0" eaLnBrk="1" fontAlgn="base" hangingPunct="1">
        <a:spcBef>
          <a:spcPct val="0"/>
        </a:spcBef>
        <a:spcAft>
          <a:spcPct val="0"/>
        </a:spcAft>
        <a:defRPr sz="3200" b="1">
          <a:solidFill>
            <a:srgbClr val="2877C4"/>
          </a:solidFill>
          <a:latin typeface="Arial" charset="0"/>
        </a:defRPr>
      </a:lvl6pPr>
      <a:lvl7pPr marL="912720" algn="l" rtl="0" eaLnBrk="1" fontAlgn="base" hangingPunct="1">
        <a:spcBef>
          <a:spcPct val="0"/>
        </a:spcBef>
        <a:spcAft>
          <a:spcPct val="0"/>
        </a:spcAft>
        <a:defRPr sz="3200" b="1">
          <a:solidFill>
            <a:srgbClr val="2877C4"/>
          </a:solidFill>
          <a:latin typeface="Arial" charset="0"/>
        </a:defRPr>
      </a:lvl7pPr>
      <a:lvl8pPr marL="1369089" algn="l" rtl="0" eaLnBrk="1" fontAlgn="base" hangingPunct="1">
        <a:spcBef>
          <a:spcPct val="0"/>
        </a:spcBef>
        <a:spcAft>
          <a:spcPct val="0"/>
        </a:spcAft>
        <a:defRPr sz="3200" b="1">
          <a:solidFill>
            <a:srgbClr val="2877C4"/>
          </a:solidFill>
          <a:latin typeface="Arial" charset="0"/>
        </a:defRPr>
      </a:lvl8pPr>
      <a:lvl9pPr marL="182545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767" indent="-22818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4539" indent="-22659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1100" indent="-2345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047" indent="-226592" algn="l" rtl="0" eaLnBrk="1" fontAlgn="base" hangingPunct="1">
        <a:lnSpc>
          <a:spcPct val="115000"/>
        </a:lnSpc>
        <a:spcBef>
          <a:spcPct val="20000"/>
        </a:spcBef>
        <a:spcAft>
          <a:spcPct val="0"/>
        </a:spcAft>
        <a:buChar char="»"/>
        <a:defRPr sz="2100">
          <a:solidFill>
            <a:srgbClr val="000000"/>
          </a:solidFill>
          <a:latin typeface="+mn-lt"/>
        </a:defRPr>
      </a:lvl5pPr>
      <a:lvl6pPr marL="2508408" indent="-226592" algn="l" rtl="0" eaLnBrk="1" fontAlgn="base" hangingPunct="1">
        <a:lnSpc>
          <a:spcPct val="115000"/>
        </a:lnSpc>
        <a:spcBef>
          <a:spcPct val="20000"/>
        </a:spcBef>
        <a:spcAft>
          <a:spcPct val="0"/>
        </a:spcAft>
        <a:buChar char="»"/>
        <a:defRPr sz="2100">
          <a:solidFill>
            <a:srgbClr val="000000"/>
          </a:solidFill>
          <a:latin typeface="+mn-lt"/>
        </a:defRPr>
      </a:lvl6pPr>
      <a:lvl7pPr marL="2964767" indent="-226592" algn="l" rtl="0" eaLnBrk="1" fontAlgn="base" hangingPunct="1">
        <a:lnSpc>
          <a:spcPct val="115000"/>
        </a:lnSpc>
        <a:spcBef>
          <a:spcPct val="20000"/>
        </a:spcBef>
        <a:spcAft>
          <a:spcPct val="0"/>
        </a:spcAft>
        <a:buChar char="»"/>
        <a:defRPr sz="2100">
          <a:solidFill>
            <a:srgbClr val="000000"/>
          </a:solidFill>
          <a:latin typeface="+mn-lt"/>
        </a:defRPr>
      </a:lvl7pPr>
      <a:lvl8pPr marL="3421130" indent="-226592" algn="l" rtl="0" eaLnBrk="1" fontAlgn="base" hangingPunct="1">
        <a:lnSpc>
          <a:spcPct val="115000"/>
        </a:lnSpc>
        <a:spcBef>
          <a:spcPct val="20000"/>
        </a:spcBef>
        <a:spcAft>
          <a:spcPct val="0"/>
        </a:spcAft>
        <a:buChar char="»"/>
        <a:defRPr sz="2100">
          <a:solidFill>
            <a:srgbClr val="000000"/>
          </a:solidFill>
          <a:latin typeface="+mn-lt"/>
        </a:defRPr>
      </a:lvl8pPr>
      <a:lvl9pPr marL="3877493" indent="-22659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720" rtl="0" eaLnBrk="1" latinLnBrk="0" hangingPunct="1">
        <a:defRPr sz="1900" kern="1200">
          <a:solidFill>
            <a:schemeClr val="tx1"/>
          </a:solidFill>
          <a:latin typeface="+mn-lt"/>
          <a:ea typeface="+mn-ea"/>
          <a:cs typeface="+mn-cs"/>
        </a:defRPr>
      </a:lvl1pPr>
      <a:lvl2pPr marL="456359" algn="l" defTabSz="912720" rtl="0" eaLnBrk="1" latinLnBrk="0" hangingPunct="1">
        <a:defRPr sz="1900" kern="1200">
          <a:solidFill>
            <a:schemeClr val="tx1"/>
          </a:solidFill>
          <a:latin typeface="+mn-lt"/>
          <a:ea typeface="+mn-ea"/>
          <a:cs typeface="+mn-cs"/>
        </a:defRPr>
      </a:lvl2pPr>
      <a:lvl3pPr marL="912720" algn="l" defTabSz="912720" rtl="0" eaLnBrk="1" latinLnBrk="0" hangingPunct="1">
        <a:defRPr sz="1900" kern="1200">
          <a:solidFill>
            <a:schemeClr val="tx1"/>
          </a:solidFill>
          <a:latin typeface="+mn-lt"/>
          <a:ea typeface="+mn-ea"/>
          <a:cs typeface="+mn-cs"/>
        </a:defRPr>
      </a:lvl3pPr>
      <a:lvl4pPr marL="1369089" algn="l" defTabSz="912720" rtl="0" eaLnBrk="1" latinLnBrk="0" hangingPunct="1">
        <a:defRPr sz="1900" kern="1200">
          <a:solidFill>
            <a:schemeClr val="tx1"/>
          </a:solidFill>
          <a:latin typeface="+mn-lt"/>
          <a:ea typeface="+mn-ea"/>
          <a:cs typeface="+mn-cs"/>
        </a:defRPr>
      </a:lvl4pPr>
      <a:lvl5pPr marL="1825454" algn="l" defTabSz="912720" rtl="0" eaLnBrk="1" latinLnBrk="0" hangingPunct="1">
        <a:defRPr sz="1900" kern="1200">
          <a:solidFill>
            <a:schemeClr val="tx1"/>
          </a:solidFill>
          <a:latin typeface="+mn-lt"/>
          <a:ea typeface="+mn-ea"/>
          <a:cs typeface="+mn-cs"/>
        </a:defRPr>
      </a:lvl5pPr>
      <a:lvl6pPr marL="2281813" algn="l" defTabSz="912720" rtl="0" eaLnBrk="1" latinLnBrk="0" hangingPunct="1">
        <a:defRPr sz="1900" kern="1200">
          <a:solidFill>
            <a:schemeClr val="tx1"/>
          </a:solidFill>
          <a:latin typeface="+mn-lt"/>
          <a:ea typeface="+mn-ea"/>
          <a:cs typeface="+mn-cs"/>
        </a:defRPr>
      </a:lvl6pPr>
      <a:lvl7pPr marL="2738174" algn="l" defTabSz="912720" rtl="0" eaLnBrk="1" latinLnBrk="0" hangingPunct="1">
        <a:defRPr sz="1900" kern="1200">
          <a:solidFill>
            <a:schemeClr val="tx1"/>
          </a:solidFill>
          <a:latin typeface="+mn-lt"/>
          <a:ea typeface="+mn-ea"/>
          <a:cs typeface="+mn-cs"/>
        </a:defRPr>
      </a:lvl7pPr>
      <a:lvl8pPr marL="3194533" algn="l" defTabSz="912720" rtl="0" eaLnBrk="1" latinLnBrk="0" hangingPunct="1">
        <a:defRPr sz="1900" kern="1200">
          <a:solidFill>
            <a:schemeClr val="tx1"/>
          </a:solidFill>
          <a:latin typeface="+mn-lt"/>
          <a:ea typeface="+mn-ea"/>
          <a:cs typeface="+mn-cs"/>
        </a:defRPr>
      </a:lvl8pPr>
      <a:lvl9pPr marL="3650898" algn="l" defTabSz="912720"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 y="-1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4"/>
            <a:ext cx="495842" cy="1078832"/>
          </a:xfrm>
          <a:prstGeom prst="rect">
            <a:avLst/>
          </a:prstGeom>
          <a:noFill/>
        </p:spPr>
        <p:txBody>
          <a:bodyPr wrap="square" lIns="192097" tIns="96049" rIns="192097" bIns="96049" rtlCol="0">
            <a:spAutoFit/>
          </a:bodyPr>
          <a:lstStyle/>
          <a:p>
            <a:pPr eaLnBrk="1" hangingPunct="1">
              <a:lnSpc>
                <a:spcPct val="115000"/>
              </a:lnSpc>
              <a:spcBef>
                <a:spcPct val="20000"/>
              </a:spcBef>
              <a:buClr>
                <a:srgbClr val="2877C4"/>
              </a:buClr>
              <a:buFont typeface="Wingdings" pitchFamily="2" charset="2"/>
              <a:buNone/>
            </a:pPr>
            <a:r>
              <a:rPr lang="en-US" sz="5000" i="0" dirty="0">
                <a:solidFill>
                  <a:srgbClr val="4D4F58"/>
                </a:solidFill>
                <a:latin typeface="Arial" charset="0"/>
                <a:ea typeface="+mn-ea"/>
              </a:rPr>
              <a:t>*</a:t>
            </a:r>
          </a:p>
        </p:txBody>
      </p:sp>
    </p:spTree>
    <p:extLst>
      <p:ext uri="{BB962C8B-B14F-4D97-AF65-F5344CB8AC3E}">
        <p14:creationId xmlns:p14="http://schemas.microsoft.com/office/powerpoint/2010/main" val="257617852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787" indent="-236787"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852" indent="-36685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 y="-1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4"/>
            <a:ext cx="495842" cy="1078832"/>
          </a:xfrm>
          <a:prstGeom prst="rect">
            <a:avLst/>
          </a:prstGeom>
          <a:noFill/>
        </p:spPr>
        <p:txBody>
          <a:bodyPr wrap="square" lIns="192097" tIns="96049" rIns="192097" bIns="96049" rtlCol="0">
            <a:spAutoFit/>
          </a:bodyPr>
          <a:lstStyle/>
          <a:p>
            <a:pPr eaLnBrk="1" hangingPunct="1">
              <a:lnSpc>
                <a:spcPct val="115000"/>
              </a:lnSpc>
              <a:spcBef>
                <a:spcPct val="20000"/>
              </a:spcBef>
              <a:buClr>
                <a:srgbClr val="2877C4"/>
              </a:buClr>
              <a:buFont typeface="Wingdings" pitchFamily="2" charset="2"/>
              <a:buNone/>
            </a:pPr>
            <a:r>
              <a:rPr lang="en-US" sz="5000" i="0" dirty="0">
                <a:solidFill>
                  <a:srgbClr val="4D4F58"/>
                </a:solidFill>
                <a:latin typeface="Arial" charset="0"/>
              </a:rPr>
              <a:t>*</a:t>
            </a:r>
          </a:p>
        </p:txBody>
      </p:sp>
    </p:spTree>
    <p:extLst>
      <p:ext uri="{BB962C8B-B14F-4D97-AF65-F5344CB8AC3E}">
        <p14:creationId xmlns:p14="http://schemas.microsoft.com/office/powerpoint/2010/main" val="56217821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787" indent="-236787"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852" indent="-36685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18000">
              <a:schemeClr val="accent1">
                <a:shade val="67500"/>
                <a:satMod val="115000"/>
                <a:lumMod val="60000"/>
                <a:lumOff val="40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5" y="46"/>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40" tIns="45520" rIns="91040" bIns="45520" anchor="ctr"/>
          <a:lstStyle/>
          <a:p>
            <a:endParaRPr lang="en-US">
              <a:solidFill>
                <a:srgbClr val="000000"/>
              </a:solidFill>
            </a:endParaRPr>
          </a:p>
        </p:txBody>
      </p:sp>
      <p:sp>
        <p:nvSpPr>
          <p:cNvPr id="1026" name="Rectangle 2"/>
          <p:cNvSpPr>
            <a:spLocks noGrp="1" noChangeArrowheads="1"/>
          </p:cNvSpPr>
          <p:nvPr>
            <p:ph type="title"/>
          </p:nvPr>
        </p:nvSpPr>
        <p:spPr bwMode="auto">
          <a:xfrm>
            <a:off x="3276634" y="0"/>
            <a:ext cx="5562601"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343400" y="6629400"/>
            <a:ext cx="4038601"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t" anchorCtr="0" compatLnSpc="1">
            <a:prstTxWarp prst="textNoShape">
              <a:avLst/>
            </a:prstTxWarp>
          </a:bodyPr>
          <a:lstStyle>
            <a:lvl1pPr algn="ctr">
              <a:defRPr sz="800" i="0"/>
            </a:lvl1pPr>
          </a:lstStyle>
          <a:p>
            <a:endParaRPr lang="en-US" altLang="en-US">
              <a:solidFill>
                <a:srgbClr val="000000"/>
              </a:solidFill>
            </a:endParaRP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84"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1" y="76213"/>
            <a:ext cx="3276599" cy="50742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040" tIns="45520" rIns="91040" bIns="45520">
            <a:spAutoFit/>
          </a:bodyPr>
          <a:lstStyle/>
          <a:p>
            <a:pPr>
              <a:spcBef>
                <a:spcPct val="50000"/>
              </a:spcBef>
            </a:pPr>
            <a:r>
              <a:rPr lang="en-US" altLang="en-US" sz="2700" b="1" i="0">
                <a:solidFill>
                  <a:srgbClr val="5D88A2"/>
                </a:solidFill>
                <a:effectLst>
                  <a:outerShdw blurRad="38100" dist="38100" dir="2700000" algn="tl">
                    <a:srgbClr val="C0C0C0"/>
                  </a:outerShdw>
                </a:effectLst>
                <a:ea typeface="ヒラギノ角ゴ Pro W3" pitchFamily="28" charset="-128"/>
              </a:rPr>
              <a:t>9.1 Naming Ions &gt;</a:t>
            </a:r>
          </a:p>
        </p:txBody>
      </p:sp>
      <p:sp>
        <p:nvSpPr>
          <p:cNvPr id="1037" name="Text Box 13"/>
          <p:cNvSpPr txBox="1">
            <a:spLocks noChangeArrowheads="1"/>
          </p:cNvSpPr>
          <p:nvPr userDrawn="1"/>
        </p:nvSpPr>
        <p:spPr bwMode="auto">
          <a:xfrm>
            <a:off x="0" y="6400813"/>
            <a:ext cx="1371600" cy="445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40" tIns="45520" rIns="91040" bIns="45520">
            <a:spAutoFit/>
          </a:bodyPr>
          <a:lstStyle/>
          <a:p>
            <a:pPr>
              <a:spcBef>
                <a:spcPct val="50000"/>
              </a:spcBef>
            </a:pPr>
            <a:endParaRPr lang="en-US" altLang="en-US" i="0">
              <a:solidFill>
                <a:srgbClr val="000000"/>
              </a:solidFill>
            </a:endParaRPr>
          </a:p>
        </p:txBody>
      </p:sp>
      <p:sp>
        <p:nvSpPr>
          <p:cNvPr id="1038" name="Text Box 14"/>
          <p:cNvSpPr txBox="1">
            <a:spLocks noChangeArrowheads="1"/>
          </p:cNvSpPr>
          <p:nvPr userDrawn="1"/>
        </p:nvSpPr>
        <p:spPr bwMode="auto">
          <a:xfrm>
            <a:off x="76200" y="6521470"/>
            <a:ext cx="1524000" cy="353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40" tIns="45520" rIns="91040" bIns="45520">
            <a:spAutoFit/>
          </a:bodyPr>
          <a:lstStyle/>
          <a:p>
            <a:pPr>
              <a:spcBef>
                <a:spcPct val="50000"/>
              </a:spcBef>
            </a:pPr>
            <a:fld id="{8C7D49CC-04CE-4CCE-8DBC-F79F640EDDA4}" type="slidenum">
              <a:rPr lang="en-US" altLang="en-US" sz="1700" i="0">
                <a:solidFill>
                  <a:srgbClr val="000000"/>
                </a:solidFill>
              </a:rPr>
              <a:pPr>
                <a:spcBef>
                  <a:spcPct val="50000"/>
                </a:spcBef>
              </a:pPr>
              <a:t>‹#›</a:t>
            </a:fld>
            <a:endParaRPr lang="en-US" altLang="en-US" sz="1700" i="0">
              <a:solidFill>
                <a:srgbClr val="000000"/>
              </a:solidFill>
            </a:endParaRPr>
          </a:p>
        </p:txBody>
      </p:sp>
    </p:spTree>
    <p:extLst>
      <p:ext uri="{BB962C8B-B14F-4D97-AF65-F5344CB8AC3E}">
        <p14:creationId xmlns:p14="http://schemas.microsoft.com/office/powerpoint/2010/main" val="412832648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20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43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64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085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416" indent="-341416" algn="l" rtl="0" fontAlgn="base">
        <a:spcBef>
          <a:spcPct val="20000"/>
        </a:spcBef>
        <a:spcAft>
          <a:spcPct val="0"/>
        </a:spcAft>
        <a:buChar char="•"/>
        <a:defRPr sz="2700" kern="1200">
          <a:solidFill>
            <a:schemeClr val="tx1"/>
          </a:solidFill>
          <a:latin typeface="+mn-lt"/>
          <a:ea typeface="+mn-ea"/>
          <a:cs typeface="+mn-cs"/>
        </a:defRPr>
      </a:lvl1pPr>
      <a:lvl2pPr marL="739717" indent="-284511" algn="l" rtl="0" fontAlgn="base">
        <a:spcBef>
          <a:spcPct val="20000"/>
        </a:spcBef>
        <a:spcAft>
          <a:spcPct val="0"/>
        </a:spcAft>
        <a:buChar char="•"/>
        <a:defRPr sz="2700" kern="1200">
          <a:solidFill>
            <a:schemeClr val="tx1"/>
          </a:solidFill>
          <a:latin typeface="+mn-lt"/>
          <a:ea typeface="+mn-ea"/>
          <a:cs typeface="+mn-cs"/>
        </a:defRPr>
      </a:lvl2pPr>
      <a:lvl3pPr marL="1138031" indent="-227603" algn="l" rtl="0" fontAlgn="base">
        <a:spcBef>
          <a:spcPct val="20000"/>
        </a:spcBef>
        <a:spcAft>
          <a:spcPct val="0"/>
        </a:spcAft>
        <a:buChar char="•"/>
        <a:defRPr sz="2700" kern="1200">
          <a:solidFill>
            <a:schemeClr val="tx1"/>
          </a:solidFill>
          <a:latin typeface="+mn-lt"/>
          <a:ea typeface="+mn-ea"/>
          <a:cs typeface="+mn-cs"/>
        </a:defRPr>
      </a:lvl3pPr>
      <a:lvl4pPr marL="1593247" indent="-227603" algn="l" rtl="0" fontAlgn="base">
        <a:spcBef>
          <a:spcPct val="20000"/>
        </a:spcBef>
        <a:spcAft>
          <a:spcPct val="0"/>
        </a:spcAft>
        <a:buChar char="•"/>
        <a:defRPr sz="2700" kern="1200">
          <a:solidFill>
            <a:schemeClr val="tx1"/>
          </a:solidFill>
          <a:latin typeface="+mn-lt"/>
          <a:ea typeface="+mn-ea"/>
          <a:cs typeface="+mn-cs"/>
        </a:defRPr>
      </a:lvl4pPr>
      <a:lvl5pPr marL="2048459" indent="-227603" algn="l" rtl="0" fontAlgn="base">
        <a:spcBef>
          <a:spcPct val="20000"/>
        </a:spcBef>
        <a:spcAft>
          <a:spcPct val="0"/>
        </a:spcAft>
        <a:buChar char="•"/>
        <a:defRPr sz="2700" kern="1200">
          <a:solidFill>
            <a:schemeClr val="tx1"/>
          </a:solidFill>
          <a:latin typeface="+mn-lt"/>
          <a:ea typeface="+mn-ea"/>
          <a:cs typeface="+mn-cs"/>
        </a:defRPr>
      </a:lvl5pPr>
      <a:lvl6pPr marL="2503673"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888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09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930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430" rtl="0" eaLnBrk="1" latinLnBrk="0" hangingPunct="1">
        <a:defRPr sz="1900" kern="1200">
          <a:solidFill>
            <a:schemeClr val="tx1"/>
          </a:solidFill>
          <a:latin typeface="+mn-lt"/>
          <a:ea typeface="+mn-ea"/>
          <a:cs typeface="+mn-cs"/>
        </a:defRPr>
      </a:lvl1pPr>
      <a:lvl2pPr marL="455208" algn="l" defTabSz="910430" rtl="0" eaLnBrk="1" latinLnBrk="0" hangingPunct="1">
        <a:defRPr sz="1900" kern="1200">
          <a:solidFill>
            <a:schemeClr val="tx1"/>
          </a:solidFill>
          <a:latin typeface="+mn-lt"/>
          <a:ea typeface="+mn-ea"/>
          <a:cs typeface="+mn-cs"/>
        </a:defRPr>
      </a:lvl2pPr>
      <a:lvl3pPr marL="910430" algn="l" defTabSz="910430" rtl="0" eaLnBrk="1" latinLnBrk="0" hangingPunct="1">
        <a:defRPr sz="1900" kern="1200">
          <a:solidFill>
            <a:schemeClr val="tx1"/>
          </a:solidFill>
          <a:latin typeface="+mn-lt"/>
          <a:ea typeface="+mn-ea"/>
          <a:cs typeface="+mn-cs"/>
        </a:defRPr>
      </a:lvl3pPr>
      <a:lvl4pPr marL="1365644" algn="l" defTabSz="910430" rtl="0" eaLnBrk="1" latinLnBrk="0" hangingPunct="1">
        <a:defRPr sz="1900" kern="1200">
          <a:solidFill>
            <a:schemeClr val="tx1"/>
          </a:solidFill>
          <a:latin typeface="+mn-lt"/>
          <a:ea typeface="+mn-ea"/>
          <a:cs typeface="+mn-cs"/>
        </a:defRPr>
      </a:lvl4pPr>
      <a:lvl5pPr marL="1820856" algn="l" defTabSz="910430" rtl="0" eaLnBrk="1" latinLnBrk="0" hangingPunct="1">
        <a:defRPr sz="1900" kern="1200">
          <a:solidFill>
            <a:schemeClr val="tx1"/>
          </a:solidFill>
          <a:latin typeface="+mn-lt"/>
          <a:ea typeface="+mn-ea"/>
          <a:cs typeface="+mn-cs"/>
        </a:defRPr>
      </a:lvl5pPr>
      <a:lvl6pPr marL="2276068" algn="l" defTabSz="910430" rtl="0" eaLnBrk="1" latinLnBrk="0" hangingPunct="1">
        <a:defRPr sz="1900" kern="1200">
          <a:solidFill>
            <a:schemeClr val="tx1"/>
          </a:solidFill>
          <a:latin typeface="+mn-lt"/>
          <a:ea typeface="+mn-ea"/>
          <a:cs typeface="+mn-cs"/>
        </a:defRPr>
      </a:lvl6pPr>
      <a:lvl7pPr marL="2731279" algn="l" defTabSz="910430" rtl="0" eaLnBrk="1" latinLnBrk="0" hangingPunct="1">
        <a:defRPr sz="1900" kern="1200">
          <a:solidFill>
            <a:schemeClr val="tx1"/>
          </a:solidFill>
          <a:latin typeface="+mn-lt"/>
          <a:ea typeface="+mn-ea"/>
          <a:cs typeface="+mn-cs"/>
        </a:defRPr>
      </a:lvl7pPr>
      <a:lvl8pPr marL="3186487" algn="l" defTabSz="910430" rtl="0" eaLnBrk="1" latinLnBrk="0" hangingPunct="1">
        <a:defRPr sz="1900" kern="1200">
          <a:solidFill>
            <a:schemeClr val="tx1"/>
          </a:solidFill>
          <a:latin typeface="+mn-lt"/>
          <a:ea typeface="+mn-ea"/>
          <a:cs typeface="+mn-cs"/>
        </a:defRPr>
      </a:lvl8pPr>
      <a:lvl9pPr marL="3641699" algn="l" defTabSz="910430" rtl="0" eaLnBrk="1" latinLnBrk="0" hangingPunct="1">
        <a:defRPr sz="1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356529565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18000">
              <a:schemeClr val="accent1">
                <a:shade val="67500"/>
                <a:satMod val="115000"/>
                <a:lumMod val="60000"/>
                <a:lumOff val="40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 y="46"/>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40" tIns="45520" rIns="91040" bIns="45520" anchor="ctr"/>
          <a:lstStyle/>
          <a:p>
            <a:endParaRPr lang="en-US" sz="2700">
              <a:solidFill>
                <a:srgbClr val="000000"/>
              </a:solidFill>
            </a:endParaRPr>
          </a:p>
        </p:txBody>
      </p:sp>
      <p:sp>
        <p:nvSpPr>
          <p:cNvPr id="1026" name="Rectangle 2"/>
          <p:cNvSpPr>
            <a:spLocks noGrp="1" noChangeArrowheads="1"/>
          </p:cNvSpPr>
          <p:nvPr>
            <p:ph type="title"/>
          </p:nvPr>
        </p:nvSpPr>
        <p:spPr bwMode="auto">
          <a:xfrm>
            <a:off x="5867400" y="0"/>
            <a:ext cx="3048001"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419599" y="6629400"/>
            <a:ext cx="4038601"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t" anchorCtr="0" compatLnSpc="1">
            <a:prstTxWarp prst="textNoShape">
              <a:avLst/>
            </a:prstTxWarp>
          </a:bodyPr>
          <a:lstStyle>
            <a:lvl1pPr algn="ctr">
              <a:defRPr sz="800" i="0"/>
            </a:lvl1pPr>
          </a:lstStyle>
          <a:p>
            <a:endParaRPr lang="en-US" altLang="en-US">
              <a:solidFill>
                <a:srgbClr val="000000"/>
              </a:solidFill>
            </a:endParaRPr>
          </a:p>
        </p:txBody>
      </p:sp>
      <p:pic>
        <p:nvPicPr>
          <p:cNvPr id="1034" name="Picture 10" descr="PEA_RGB_bluebg-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84"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33" y="179406"/>
            <a:ext cx="5867401" cy="71517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040" tIns="45520" rIns="91040" bIns="45520">
            <a:spAutoFit/>
          </a:bodyPr>
          <a:lstStyle/>
          <a:p>
            <a:pPr>
              <a:lnSpc>
                <a:spcPct val="50000"/>
              </a:lnSpc>
              <a:spcBef>
                <a:spcPct val="50000"/>
              </a:spcBef>
            </a:pPr>
            <a:r>
              <a:rPr lang="en-US" altLang="en-US" sz="2700" b="1" i="0">
                <a:solidFill>
                  <a:srgbClr val="5D88A2"/>
                </a:solidFill>
                <a:effectLst>
                  <a:outerShdw blurRad="38100" dist="38100" dir="2700000" algn="tl">
                    <a:srgbClr val="C0C0C0"/>
                  </a:outerShdw>
                </a:effectLst>
                <a:ea typeface="ヒラギノ角ゴ Pro W3" pitchFamily="28" charset="-128"/>
              </a:rPr>
              <a:t>9.2 Naming and Writing </a:t>
            </a:r>
          </a:p>
          <a:p>
            <a:pPr>
              <a:lnSpc>
                <a:spcPct val="50000"/>
              </a:lnSpc>
              <a:spcBef>
                <a:spcPct val="50000"/>
              </a:spcBef>
            </a:pPr>
            <a:r>
              <a:rPr lang="en-US" altLang="en-US" sz="2700" b="1" i="0">
                <a:solidFill>
                  <a:srgbClr val="5D88A2"/>
                </a:solidFill>
                <a:effectLst>
                  <a:outerShdw blurRad="38100" dist="38100" dir="2700000" algn="tl">
                    <a:srgbClr val="C0C0C0"/>
                  </a:outerShdw>
                </a:effectLst>
                <a:ea typeface="ヒラギノ角ゴ Pro W3" pitchFamily="28" charset="-128"/>
              </a:rPr>
              <a:t>Formulas for Ionic Compounds</a:t>
            </a:r>
          </a:p>
        </p:txBody>
      </p:sp>
      <p:sp>
        <p:nvSpPr>
          <p:cNvPr id="1037" name="Text Box 13"/>
          <p:cNvSpPr txBox="1">
            <a:spLocks noChangeArrowheads="1"/>
          </p:cNvSpPr>
          <p:nvPr userDrawn="1"/>
        </p:nvSpPr>
        <p:spPr bwMode="auto">
          <a:xfrm>
            <a:off x="0" y="6400813"/>
            <a:ext cx="1371600" cy="445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40" tIns="45520" rIns="91040" bIns="45520">
            <a:spAutoFit/>
          </a:bodyPr>
          <a:lstStyle/>
          <a:p>
            <a:pPr>
              <a:spcBef>
                <a:spcPct val="50000"/>
              </a:spcBef>
            </a:pPr>
            <a:endParaRPr lang="en-US" altLang="en-US" i="0">
              <a:solidFill>
                <a:srgbClr val="000000"/>
              </a:solidFill>
            </a:endParaRPr>
          </a:p>
        </p:txBody>
      </p:sp>
      <p:sp>
        <p:nvSpPr>
          <p:cNvPr id="1038" name="Text Box 14"/>
          <p:cNvSpPr txBox="1">
            <a:spLocks noChangeArrowheads="1"/>
          </p:cNvSpPr>
          <p:nvPr userDrawn="1"/>
        </p:nvSpPr>
        <p:spPr bwMode="auto">
          <a:xfrm>
            <a:off x="76200" y="6521470"/>
            <a:ext cx="1524000" cy="353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40" tIns="45520" rIns="91040" bIns="45520">
            <a:spAutoFit/>
          </a:bodyPr>
          <a:lstStyle/>
          <a:p>
            <a:pPr>
              <a:spcBef>
                <a:spcPct val="50000"/>
              </a:spcBef>
            </a:pPr>
            <a:fld id="{97CBDB1A-8A88-4333-8EE1-6B2CBDC24661}" type="slidenum">
              <a:rPr lang="en-US" altLang="en-US" sz="1700" i="0">
                <a:solidFill>
                  <a:srgbClr val="000000"/>
                </a:solidFill>
              </a:rPr>
              <a:pPr>
                <a:spcBef>
                  <a:spcPct val="50000"/>
                </a:spcBef>
              </a:pPr>
              <a:t>‹#›</a:t>
            </a:fld>
            <a:endParaRPr lang="en-US" altLang="en-US" sz="1700" i="0">
              <a:solidFill>
                <a:srgbClr val="000000"/>
              </a:solidFill>
            </a:endParaRPr>
          </a:p>
        </p:txBody>
      </p:sp>
      <p:sp>
        <p:nvSpPr>
          <p:cNvPr id="1040" name="Rectangle 16"/>
          <p:cNvSpPr>
            <a:spLocks noChangeArrowheads="1"/>
          </p:cNvSpPr>
          <p:nvPr userDrawn="1"/>
        </p:nvSpPr>
        <p:spPr bwMode="auto">
          <a:xfrm>
            <a:off x="5480068" y="90505"/>
            <a:ext cx="542931" cy="830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40" tIns="45520" rIns="91040" bIns="45520">
            <a:spAutoFit/>
          </a:bodyPr>
          <a:lstStyle/>
          <a:p>
            <a:r>
              <a:rPr lang="en-US" altLang="en-US" sz="4800" b="1" i="0">
                <a:solidFill>
                  <a:srgbClr val="5D88A2"/>
                </a:solidFill>
                <a:effectLst>
                  <a:outerShdw blurRad="38100" dist="38100" dir="2700000" algn="tl">
                    <a:srgbClr val="C0C0C0"/>
                  </a:outerShdw>
                </a:effectLst>
                <a:ea typeface="ヒラギノ角ゴ Pro W3" pitchFamily="28" charset="-128"/>
              </a:rPr>
              <a:t>&gt;</a:t>
            </a:r>
            <a:endParaRPr lang="en-US" altLang="en-US" sz="2700" b="1" i="0">
              <a:solidFill>
                <a:srgbClr val="5D88A2"/>
              </a:solidFill>
              <a:effectLst>
                <a:outerShdw blurRad="38100" dist="38100" dir="2700000" algn="tl">
                  <a:srgbClr val="C0C0C0"/>
                </a:outerShdw>
              </a:effectLst>
              <a:ea typeface="ヒラギノ角ゴ Pro W3" pitchFamily="28" charset="-128"/>
            </a:endParaRPr>
          </a:p>
        </p:txBody>
      </p:sp>
    </p:spTree>
    <p:extLst>
      <p:ext uri="{BB962C8B-B14F-4D97-AF65-F5344CB8AC3E}">
        <p14:creationId xmlns:p14="http://schemas.microsoft.com/office/powerpoint/2010/main" val="2719055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802" r:id="rId12"/>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20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43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64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085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416" indent="-341416" algn="l" rtl="0" fontAlgn="base">
        <a:spcBef>
          <a:spcPct val="20000"/>
        </a:spcBef>
        <a:spcAft>
          <a:spcPct val="0"/>
        </a:spcAft>
        <a:buChar char="•"/>
        <a:defRPr sz="2700" kern="1200">
          <a:solidFill>
            <a:schemeClr val="tx1"/>
          </a:solidFill>
          <a:latin typeface="+mn-lt"/>
          <a:ea typeface="+mn-ea"/>
          <a:cs typeface="+mn-cs"/>
        </a:defRPr>
      </a:lvl1pPr>
      <a:lvl2pPr marL="739717" indent="-284511" algn="l" rtl="0" fontAlgn="base">
        <a:spcBef>
          <a:spcPct val="20000"/>
        </a:spcBef>
        <a:spcAft>
          <a:spcPct val="0"/>
        </a:spcAft>
        <a:buChar char="•"/>
        <a:defRPr sz="2700" kern="1200">
          <a:solidFill>
            <a:schemeClr val="tx1"/>
          </a:solidFill>
          <a:latin typeface="+mn-lt"/>
          <a:ea typeface="+mn-ea"/>
          <a:cs typeface="+mn-cs"/>
        </a:defRPr>
      </a:lvl2pPr>
      <a:lvl3pPr marL="1138031" indent="-227603" algn="l" rtl="0" fontAlgn="base">
        <a:spcBef>
          <a:spcPct val="20000"/>
        </a:spcBef>
        <a:spcAft>
          <a:spcPct val="0"/>
        </a:spcAft>
        <a:buChar char="•"/>
        <a:defRPr sz="2700" kern="1200">
          <a:solidFill>
            <a:schemeClr val="tx1"/>
          </a:solidFill>
          <a:latin typeface="+mn-lt"/>
          <a:ea typeface="+mn-ea"/>
          <a:cs typeface="+mn-cs"/>
        </a:defRPr>
      </a:lvl3pPr>
      <a:lvl4pPr marL="1593247" indent="-227603" algn="l" rtl="0" fontAlgn="base">
        <a:spcBef>
          <a:spcPct val="20000"/>
        </a:spcBef>
        <a:spcAft>
          <a:spcPct val="0"/>
        </a:spcAft>
        <a:buChar char="•"/>
        <a:defRPr sz="2700" kern="1200">
          <a:solidFill>
            <a:schemeClr val="tx1"/>
          </a:solidFill>
          <a:latin typeface="+mn-lt"/>
          <a:ea typeface="+mn-ea"/>
          <a:cs typeface="+mn-cs"/>
        </a:defRPr>
      </a:lvl4pPr>
      <a:lvl5pPr marL="2048459" indent="-227603" algn="l" rtl="0" fontAlgn="base">
        <a:spcBef>
          <a:spcPct val="20000"/>
        </a:spcBef>
        <a:spcAft>
          <a:spcPct val="0"/>
        </a:spcAft>
        <a:buChar char="•"/>
        <a:defRPr sz="2700" kern="1200">
          <a:solidFill>
            <a:schemeClr val="tx1"/>
          </a:solidFill>
          <a:latin typeface="+mn-lt"/>
          <a:ea typeface="+mn-ea"/>
          <a:cs typeface="+mn-cs"/>
        </a:defRPr>
      </a:lvl5pPr>
      <a:lvl6pPr marL="2503673"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888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09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930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430" rtl="0" eaLnBrk="1" latinLnBrk="0" hangingPunct="1">
        <a:defRPr sz="1900" kern="1200">
          <a:solidFill>
            <a:schemeClr val="tx1"/>
          </a:solidFill>
          <a:latin typeface="+mn-lt"/>
          <a:ea typeface="+mn-ea"/>
          <a:cs typeface="+mn-cs"/>
        </a:defRPr>
      </a:lvl1pPr>
      <a:lvl2pPr marL="455208" algn="l" defTabSz="910430" rtl="0" eaLnBrk="1" latinLnBrk="0" hangingPunct="1">
        <a:defRPr sz="1900" kern="1200">
          <a:solidFill>
            <a:schemeClr val="tx1"/>
          </a:solidFill>
          <a:latin typeface="+mn-lt"/>
          <a:ea typeface="+mn-ea"/>
          <a:cs typeface="+mn-cs"/>
        </a:defRPr>
      </a:lvl2pPr>
      <a:lvl3pPr marL="910430" algn="l" defTabSz="910430" rtl="0" eaLnBrk="1" latinLnBrk="0" hangingPunct="1">
        <a:defRPr sz="1900" kern="1200">
          <a:solidFill>
            <a:schemeClr val="tx1"/>
          </a:solidFill>
          <a:latin typeface="+mn-lt"/>
          <a:ea typeface="+mn-ea"/>
          <a:cs typeface="+mn-cs"/>
        </a:defRPr>
      </a:lvl3pPr>
      <a:lvl4pPr marL="1365644" algn="l" defTabSz="910430" rtl="0" eaLnBrk="1" latinLnBrk="0" hangingPunct="1">
        <a:defRPr sz="1900" kern="1200">
          <a:solidFill>
            <a:schemeClr val="tx1"/>
          </a:solidFill>
          <a:latin typeface="+mn-lt"/>
          <a:ea typeface="+mn-ea"/>
          <a:cs typeface="+mn-cs"/>
        </a:defRPr>
      </a:lvl4pPr>
      <a:lvl5pPr marL="1820856" algn="l" defTabSz="910430" rtl="0" eaLnBrk="1" latinLnBrk="0" hangingPunct="1">
        <a:defRPr sz="1900" kern="1200">
          <a:solidFill>
            <a:schemeClr val="tx1"/>
          </a:solidFill>
          <a:latin typeface="+mn-lt"/>
          <a:ea typeface="+mn-ea"/>
          <a:cs typeface="+mn-cs"/>
        </a:defRPr>
      </a:lvl5pPr>
      <a:lvl6pPr marL="2276068" algn="l" defTabSz="910430" rtl="0" eaLnBrk="1" latinLnBrk="0" hangingPunct="1">
        <a:defRPr sz="1900" kern="1200">
          <a:solidFill>
            <a:schemeClr val="tx1"/>
          </a:solidFill>
          <a:latin typeface="+mn-lt"/>
          <a:ea typeface="+mn-ea"/>
          <a:cs typeface="+mn-cs"/>
        </a:defRPr>
      </a:lvl6pPr>
      <a:lvl7pPr marL="2731279" algn="l" defTabSz="910430" rtl="0" eaLnBrk="1" latinLnBrk="0" hangingPunct="1">
        <a:defRPr sz="1900" kern="1200">
          <a:solidFill>
            <a:schemeClr val="tx1"/>
          </a:solidFill>
          <a:latin typeface="+mn-lt"/>
          <a:ea typeface="+mn-ea"/>
          <a:cs typeface="+mn-cs"/>
        </a:defRPr>
      </a:lvl7pPr>
      <a:lvl8pPr marL="3186487" algn="l" defTabSz="910430" rtl="0" eaLnBrk="1" latinLnBrk="0" hangingPunct="1">
        <a:defRPr sz="1900" kern="1200">
          <a:solidFill>
            <a:schemeClr val="tx1"/>
          </a:solidFill>
          <a:latin typeface="+mn-lt"/>
          <a:ea typeface="+mn-ea"/>
          <a:cs typeface="+mn-cs"/>
        </a:defRPr>
      </a:lvl8pPr>
      <a:lvl9pPr marL="3641699" algn="l" defTabSz="91043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145" tIns="133869" rIns="325145" bIns="133869"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264" tIns="191259" rIns="344264" bIns="19125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8161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hdr="0" ftr="0" dt="0"/>
  <p:txStyles>
    <p:titleStyle>
      <a:lvl1pPr marL="1138938" indent="-113893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897" algn="l" rtl="0" eaLnBrk="1" fontAlgn="base" hangingPunct="1">
        <a:spcBef>
          <a:spcPct val="0"/>
        </a:spcBef>
        <a:spcAft>
          <a:spcPct val="0"/>
        </a:spcAft>
        <a:defRPr sz="3200" b="1">
          <a:solidFill>
            <a:srgbClr val="2877C4"/>
          </a:solidFill>
          <a:latin typeface="Arial" charset="0"/>
        </a:defRPr>
      </a:lvl6pPr>
      <a:lvl7pPr marL="909806" algn="l" rtl="0" eaLnBrk="1" fontAlgn="base" hangingPunct="1">
        <a:spcBef>
          <a:spcPct val="0"/>
        </a:spcBef>
        <a:spcAft>
          <a:spcPct val="0"/>
        </a:spcAft>
        <a:defRPr sz="3200" b="1">
          <a:solidFill>
            <a:srgbClr val="2877C4"/>
          </a:solidFill>
          <a:latin typeface="Arial" charset="0"/>
        </a:defRPr>
      </a:lvl7pPr>
      <a:lvl8pPr marL="1364705" algn="l" rtl="0" eaLnBrk="1" fontAlgn="base" hangingPunct="1">
        <a:spcBef>
          <a:spcPct val="0"/>
        </a:spcBef>
        <a:spcAft>
          <a:spcPct val="0"/>
        </a:spcAft>
        <a:defRPr sz="3200" b="1">
          <a:solidFill>
            <a:srgbClr val="2877C4"/>
          </a:solidFill>
          <a:latin typeface="Arial" charset="0"/>
        </a:defRPr>
      </a:lvl8pPr>
      <a:lvl9pPr marL="181960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031" indent="-227445"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344" indent="-225861"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6320" indent="-233764"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469" indent="-225861" algn="l" rtl="0" eaLnBrk="1" fontAlgn="base" hangingPunct="1">
        <a:lnSpc>
          <a:spcPct val="115000"/>
        </a:lnSpc>
        <a:spcBef>
          <a:spcPct val="20000"/>
        </a:spcBef>
        <a:spcAft>
          <a:spcPct val="0"/>
        </a:spcAft>
        <a:buChar char="»"/>
        <a:defRPr sz="2100">
          <a:solidFill>
            <a:srgbClr val="000000"/>
          </a:solidFill>
          <a:latin typeface="+mn-lt"/>
        </a:defRPr>
      </a:lvl5pPr>
      <a:lvl6pPr marL="2500368" indent="-225861" algn="l" rtl="0" eaLnBrk="1" fontAlgn="base" hangingPunct="1">
        <a:lnSpc>
          <a:spcPct val="115000"/>
        </a:lnSpc>
        <a:spcBef>
          <a:spcPct val="20000"/>
        </a:spcBef>
        <a:spcAft>
          <a:spcPct val="0"/>
        </a:spcAft>
        <a:buChar char="»"/>
        <a:defRPr sz="2100">
          <a:solidFill>
            <a:srgbClr val="000000"/>
          </a:solidFill>
          <a:latin typeface="+mn-lt"/>
        </a:defRPr>
      </a:lvl6pPr>
      <a:lvl7pPr marL="2955263" indent="-225861" algn="l" rtl="0" eaLnBrk="1" fontAlgn="base" hangingPunct="1">
        <a:lnSpc>
          <a:spcPct val="115000"/>
        </a:lnSpc>
        <a:spcBef>
          <a:spcPct val="20000"/>
        </a:spcBef>
        <a:spcAft>
          <a:spcPct val="0"/>
        </a:spcAft>
        <a:buChar char="»"/>
        <a:defRPr sz="2100">
          <a:solidFill>
            <a:srgbClr val="000000"/>
          </a:solidFill>
          <a:latin typeface="+mn-lt"/>
        </a:defRPr>
      </a:lvl7pPr>
      <a:lvl8pPr marL="3410166" indent="-225861" algn="l" rtl="0" eaLnBrk="1" fontAlgn="base" hangingPunct="1">
        <a:lnSpc>
          <a:spcPct val="115000"/>
        </a:lnSpc>
        <a:spcBef>
          <a:spcPct val="20000"/>
        </a:spcBef>
        <a:spcAft>
          <a:spcPct val="0"/>
        </a:spcAft>
        <a:buChar char="»"/>
        <a:defRPr sz="2100">
          <a:solidFill>
            <a:srgbClr val="000000"/>
          </a:solidFill>
          <a:latin typeface="+mn-lt"/>
        </a:defRPr>
      </a:lvl8pPr>
      <a:lvl9pPr marL="3865064" indent="-225861"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 y="49"/>
            <a:ext cx="9144000" cy="1377158"/>
          </a:xfrm>
          <a:prstGeom prst="rect">
            <a:avLst/>
          </a:prstGeom>
          <a:solidFill>
            <a:schemeClr val="accent4"/>
          </a:solidFill>
          <a:ln>
            <a:noFill/>
          </a:ln>
          <a:effectLst/>
        </p:spPr>
        <p:txBody>
          <a:bodyPr vert="horz" wrap="square" lIns="325145" tIns="133869" rIns="325145" bIns="133869" numCol="1" anchor="ctr" anchorCtr="0" compatLnSpc="1">
            <a:prstTxWarp prst="textNoShape">
              <a:avLst/>
            </a:prstTxWarp>
            <a:noAutofit/>
          </a:bodyPr>
          <a:lstStyle/>
          <a:p>
            <a:pPr lvl="0"/>
            <a:r>
              <a:rPr lang="en-US" dirty="0"/>
              <a:t>Click to edit Master title style</a:t>
            </a:r>
          </a:p>
        </p:txBody>
      </p:sp>
      <p:sp>
        <p:nvSpPr>
          <p:cNvPr id="32771" name="Rectangle 3"/>
          <p:cNvSpPr>
            <a:spLocks noGrp="1" noChangeArrowheads="1"/>
          </p:cNvSpPr>
          <p:nvPr>
            <p:ph type="body" idx="1"/>
          </p:nvPr>
        </p:nvSpPr>
        <p:spPr bwMode="auto">
          <a:xfrm>
            <a:off x="8" y="1377206"/>
            <a:ext cx="9144000" cy="5480843"/>
          </a:xfrm>
          <a:prstGeom prst="rect">
            <a:avLst/>
          </a:prstGeom>
          <a:noFill/>
          <a:ln w="9525">
            <a:noFill/>
            <a:miter lim="800000"/>
            <a:headEnd/>
            <a:tailEnd/>
          </a:ln>
        </p:spPr>
        <p:txBody>
          <a:bodyPr vert="horz" wrap="square" lIns="344264" tIns="191259" rIns="344264" bIns="19125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 name="TextBox 1"/>
          <p:cNvSpPr txBox="1"/>
          <p:nvPr userDrawn="1"/>
        </p:nvSpPr>
        <p:spPr>
          <a:xfrm>
            <a:off x="8697261" y="-702467"/>
            <a:ext cx="497411" cy="1078008"/>
          </a:xfrm>
          <a:prstGeom prst="rect">
            <a:avLst/>
          </a:prstGeom>
          <a:noFill/>
        </p:spPr>
        <p:txBody>
          <a:bodyPr lIns="191259" tIns="95641" rIns="191259" bIns="95641">
            <a:spAutoFit/>
          </a:bodyPr>
          <a:lstStyle/>
          <a:p>
            <a:pPr eaLnBrk="1" hangingPunct="1">
              <a:lnSpc>
                <a:spcPct val="115000"/>
              </a:lnSpc>
              <a:spcBef>
                <a:spcPct val="20000"/>
              </a:spcBef>
              <a:buClr>
                <a:srgbClr val="2877C4"/>
              </a:buClr>
              <a:buFont typeface="Wingdings" pitchFamily="2" charset="2"/>
              <a:buNone/>
              <a:defRPr/>
            </a:pPr>
            <a:r>
              <a:rPr lang="en-US" sz="5000" i="0" dirty="0">
                <a:solidFill>
                  <a:srgbClr val="4D4F58"/>
                </a:solidFill>
                <a:latin typeface="Arial" charset="0"/>
                <a:ea typeface="+mn-ea"/>
                <a:cs typeface="Arial" charset="0"/>
              </a:rPr>
              <a:t>*</a:t>
            </a:r>
          </a:p>
        </p:txBody>
      </p:sp>
    </p:spTree>
    <p:extLst>
      <p:ext uri="{BB962C8B-B14F-4D97-AF65-F5344CB8AC3E}">
        <p14:creationId xmlns:p14="http://schemas.microsoft.com/office/powerpoint/2010/main" val="105340587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ftr="0" dt="0"/>
  <p:txStyles>
    <p:titleStyle>
      <a:lvl1pPr marL="1138938" indent="-11389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8938" indent="-1138938" algn="l" rtl="0" eaLnBrk="0" fontAlgn="base" hangingPunct="0">
        <a:lnSpc>
          <a:spcPct val="95000"/>
        </a:lnSpc>
        <a:spcBef>
          <a:spcPct val="0"/>
        </a:spcBef>
        <a:spcAft>
          <a:spcPct val="0"/>
        </a:spcAft>
        <a:defRPr sz="2900" b="1">
          <a:solidFill>
            <a:schemeClr val="bg2"/>
          </a:solidFill>
          <a:latin typeface="Arial" charset="0"/>
        </a:defRPr>
      </a:lvl2pPr>
      <a:lvl3pPr marL="1138938" indent="-1138938" algn="l" rtl="0" eaLnBrk="0" fontAlgn="base" hangingPunct="0">
        <a:lnSpc>
          <a:spcPct val="95000"/>
        </a:lnSpc>
        <a:spcBef>
          <a:spcPct val="0"/>
        </a:spcBef>
        <a:spcAft>
          <a:spcPct val="0"/>
        </a:spcAft>
        <a:defRPr sz="2900" b="1">
          <a:solidFill>
            <a:schemeClr val="bg2"/>
          </a:solidFill>
          <a:latin typeface="Arial" charset="0"/>
        </a:defRPr>
      </a:lvl3pPr>
      <a:lvl4pPr marL="1138938" indent="-1138938" algn="l" rtl="0" eaLnBrk="0" fontAlgn="base" hangingPunct="0">
        <a:lnSpc>
          <a:spcPct val="95000"/>
        </a:lnSpc>
        <a:spcBef>
          <a:spcPct val="0"/>
        </a:spcBef>
        <a:spcAft>
          <a:spcPct val="0"/>
        </a:spcAft>
        <a:defRPr sz="2900" b="1">
          <a:solidFill>
            <a:schemeClr val="bg2"/>
          </a:solidFill>
          <a:latin typeface="Arial" charset="0"/>
        </a:defRPr>
      </a:lvl4pPr>
      <a:lvl5pPr marL="1138938" indent="-1138938" algn="l" rtl="0" eaLnBrk="0" fontAlgn="base" hangingPunct="0">
        <a:lnSpc>
          <a:spcPct val="95000"/>
        </a:lnSpc>
        <a:spcBef>
          <a:spcPct val="0"/>
        </a:spcBef>
        <a:spcAft>
          <a:spcPct val="0"/>
        </a:spcAft>
        <a:defRPr sz="2900" b="1">
          <a:solidFill>
            <a:schemeClr val="bg2"/>
          </a:solidFill>
          <a:latin typeface="Arial" charset="0"/>
        </a:defRPr>
      </a:lvl5pPr>
      <a:lvl6pPr marL="454897" algn="l" rtl="0" eaLnBrk="1" fontAlgn="base" hangingPunct="1">
        <a:spcBef>
          <a:spcPct val="0"/>
        </a:spcBef>
        <a:spcAft>
          <a:spcPct val="0"/>
        </a:spcAft>
        <a:defRPr sz="3200" b="1">
          <a:solidFill>
            <a:srgbClr val="2877C4"/>
          </a:solidFill>
          <a:latin typeface="Arial" charset="0"/>
        </a:defRPr>
      </a:lvl6pPr>
      <a:lvl7pPr marL="909806" algn="l" rtl="0" eaLnBrk="1" fontAlgn="base" hangingPunct="1">
        <a:spcBef>
          <a:spcPct val="0"/>
        </a:spcBef>
        <a:spcAft>
          <a:spcPct val="0"/>
        </a:spcAft>
        <a:defRPr sz="3200" b="1">
          <a:solidFill>
            <a:srgbClr val="2877C4"/>
          </a:solidFill>
          <a:latin typeface="Arial" charset="0"/>
        </a:defRPr>
      </a:lvl7pPr>
      <a:lvl8pPr marL="1364705" algn="l" rtl="0" eaLnBrk="1" fontAlgn="base" hangingPunct="1">
        <a:spcBef>
          <a:spcPct val="0"/>
        </a:spcBef>
        <a:spcAft>
          <a:spcPct val="0"/>
        </a:spcAft>
        <a:defRPr sz="3200" b="1">
          <a:solidFill>
            <a:srgbClr val="2877C4"/>
          </a:solidFill>
          <a:latin typeface="Arial" charset="0"/>
        </a:defRPr>
      </a:lvl8pPr>
      <a:lvl9pPr marL="181960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45"/>
        </a:spcBef>
        <a:spcAft>
          <a:spcPct val="0"/>
        </a:spcAft>
        <a:buClr>
          <a:srgbClr val="2877C4"/>
        </a:buClr>
        <a:buFont typeface="Arial Unicode MS" pitchFamily="34" charset="-128"/>
        <a:defRPr sz="1700">
          <a:solidFill>
            <a:srgbClr val="000000"/>
          </a:solidFill>
          <a:latin typeface="+mn-lt"/>
          <a:ea typeface="+mn-ea"/>
          <a:cs typeface="+mn-cs"/>
        </a:defRPr>
      </a:lvl1pPr>
      <a:lvl2pPr marL="235750" indent="-235750" algn="l" rtl="0" eaLnBrk="0" fontAlgn="base" hangingPunct="0">
        <a:lnSpc>
          <a:spcPct val="113000"/>
        </a:lnSpc>
        <a:spcBef>
          <a:spcPts val="945"/>
        </a:spcBef>
        <a:spcAft>
          <a:spcPct val="0"/>
        </a:spcAft>
        <a:buClr>
          <a:schemeClr val="accent1"/>
        </a:buClr>
        <a:buFont typeface="Wingdings" pitchFamily="2" charset="2"/>
        <a:buChar char="§"/>
        <a:defRPr sz="1700">
          <a:solidFill>
            <a:srgbClr val="000000"/>
          </a:solidFill>
          <a:latin typeface="+mn-lt"/>
        </a:defRPr>
      </a:lvl2pPr>
      <a:lvl3pPr marL="365256" indent="-365256" algn="l" rtl="0" eaLnBrk="0" fontAlgn="base" hangingPunct="0">
        <a:lnSpc>
          <a:spcPct val="113000"/>
        </a:lnSpc>
        <a:spcBef>
          <a:spcPts val="945"/>
        </a:spcBef>
        <a:spcAft>
          <a:spcPct val="0"/>
        </a:spcAft>
        <a:buClr>
          <a:schemeClr val="accent1"/>
        </a:buClr>
        <a:buFont typeface="Wingdings" pitchFamily="2" charset="2"/>
        <a:defRPr sz="1700">
          <a:solidFill>
            <a:srgbClr val="000000"/>
          </a:solidFill>
          <a:latin typeface="+mn-lt"/>
        </a:defRPr>
      </a:lvl3pPr>
      <a:lvl4pPr marL="1484278" indent="-232437"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5442" indent="-225788" algn="l" rtl="0" eaLnBrk="0" fontAlgn="base" hangingPunct="0">
        <a:lnSpc>
          <a:spcPct val="115000"/>
        </a:lnSpc>
        <a:spcBef>
          <a:spcPct val="20000"/>
        </a:spcBef>
        <a:spcAft>
          <a:spcPct val="0"/>
        </a:spcAft>
        <a:buChar char="»"/>
        <a:defRPr sz="2100">
          <a:solidFill>
            <a:srgbClr val="000000"/>
          </a:solidFill>
          <a:latin typeface="+mn-lt"/>
        </a:defRPr>
      </a:lvl5pPr>
      <a:lvl6pPr marL="2500368" indent="-225861" algn="l" rtl="0" eaLnBrk="1" fontAlgn="base" hangingPunct="1">
        <a:lnSpc>
          <a:spcPct val="115000"/>
        </a:lnSpc>
        <a:spcBef>
          <a:spcPct val="20000"/>
        </a:spcBef>
        <a:spcAft>
          <a:spcPct val="0"/>
        </a:spcAft>
        <a:buChar char="»"/>
        <a:defRPr sz="2100">
          <a:solidFill>
            <a:srgbClr val="000000"/>
          </a:solidFill>
          <a:latin typeface="+mn-lt"/>
        </a:defRPr>
      </a:lvl6pPr>
      <a:lvl7pPr marL="2955263" indent="-225861" algn="l" rtl="0" eaLnBrk="1" fontAlgn="base" hangingPunct="1">
        <a:lnSpc>
          <a:spcPct val="115000"/>
        </a:lnSpc>
        <a:spcBef>
          <a:spcPct val="20000"/>
        </a:spcBef>
        <a:spcAft>
          <a:spcPct val="0"/>
        </a:spcAft>
        <a:buChar char="»"/>
        <a:defRPr sz="2100">
          <a:solidFill>
            <a:srgbClr val="000000"/>
          </a:solidFill>
          <a:latin typeface="+mn-lt"/>
        </a:defRPr>
      </a:lvl7pPr>
      <a:lvl8pPr marL="3410166" indent="-225861" algn="l" rtl="0" eaLnBrk="1" fontAlgn="base" hangingPunct="1">
        <a:lnSpc>
          <a:spcPct val="115000"/>
        </a:lnSpc>
        <a:spcBef>
          <a:spcPct val="20000"/>
        </a:spcBef>
        <a:spcAft>
          <a:spcPct val="0"/>
        </a:spcAft>
        <a:buChar char="»"/>
        <a:defRPr sz="2100">
          <a:solidFill>
            <a:srgbClr val="000000"/>
          </a:solidFill>
          <a:latin typeface="+mn-lt"/>
        </a:defRPr>
      </a:lvl8pPr>
      <a:lvl9pPr marL="3865064" indent="-225861"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49"/>
            <a:ext cx="9144000" cy="1377158"/>
          </a:xfrm>
          <a:prstGeom prst="rect">
            <a:avLst/>
          </a:prstGeom>
          <a:solidFill>
            <a:schemeClr val="accent4"/>
          </a:solidFill>
          <a:ln>
            <a:noFill/>
          </a:ln>
          <a:effectLst/>
        </p:spPr>
        <p:txBody>
          <a:bodyPr vert="horz" wrap="square" lIns="325145" tIns="133869" rIns="325145" bIns="133869" numCol="1" anchor="ctr" anchorCtr="0" compatLnSpc="1">
            <a:prstTxWarp prst="textNoShape">
              <a:avLst/>
            </a:prstTxWarp>
            <a:noAutofit/>
          </a:bodyPr>
          <a:lstStyle/>
          <a:p>
            <a:pPr lvl="0"/>
            <a:r>
              <a:rPr lang="en-US" dirty="0"/>
              <a:t>Click to edit Master title style</a:t>
            </a:r>
          </a:p>
        </p:txBody>
      </p:sp>
      <p:sp>
        <p:nvSpPr>
          <p:cNvPr id="10243" name="Rectangle 3"/>
          <p:cNvSpPr>
            <a:spLocks noGrp="1" noChangeArrowheads="1"/>
          </p:cNvSpPr>
          <p:nvPr>
            <p:ph type="body" idx="1"/>
          </p:nvPr>
        </p:nvSpPr>
        <p:spPr bwMode="auto">
          <a:xfrm>
            <a:off x="321686" y="1377158"/>
            <a:ext cx="8512558" cy="4869655"/>
          </a:xfrm>
          <a:prstGeom prst="rect">
            <a:avLst/>
          </a:prstGeom>
          <a:noFill/>
          <a:ln w="9525">
            <a:noFill/>
            <a:miter lim="800000"/>
            <a:headEnd/>
            <a:tailEnd/>
          </a:ln>
        </p:spPr>
        <p:txBody>
          <a:bodyPr vert="horz" wrap="square" lIns="0" tIns="191259" rIns="0" bIns="454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0244" name="Picture 4"/>
          <p:cNvPicPr>
            <a:picLocks noChangeAspect="1"/>
          </p:cNvPicPr>
          <p:nvPr userDrawn="1"/>
        </p:nvPicPr>
        <p:blipFill>
          <a:blip r:embed="rId6" cstate="print"/>
          <a:srcRect/>
          <a:stretch>
            <a:fillRect/>
          </a:stretch>
        </p:blipFill>
        <p:spPr bwMode="auto">
          <a:xfrm>
            <a:off x="6141670" y="0"/>
            <a:ext cx="3002330" cy="4000500"/>
          </a:xfrm>
          <a:prstGeom prst="rect">
            <a:avLst/>
          </a:prstGeom>
          <a:noFill/>
          <a:ln w="3175">
            <a:noFill/>
            <a:miter lim="800000"/>
            <a:headEnd/>
            <a:tailEnd/>
          </a:ln>
        </p:spPr>
      </p:pic>
    </p:spTree>
    <p:extLst>
      <p:ext uri="{BB962C8B-B14F-4D97-AF65-F5344CB8AC3E}">
        <p14:creationId xmlns:p14="http://schemas.microsoft.com/office/powerpoint/2010/main" val="114006982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hf hdr="0" ftr="0" dt="0"/>
  <p:txStyles>
    <p:titleStyle>
      <a:lvl1pPr marL="1138938" indent="-11389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8938" indent="-1138938" algn="l" rtl="0" eaLnBrk="0" fontAlgn="base" hangingPunct="0">
        <a:lnSpc>
          <a:spcPct val="95000"/>
        </a:lnSpc>
        <a:spcBef>
          <a:spcPct val="0"/>
        </a:spcBef>
        <a:spcAft>
          <a:spcPct val="0"/>
        </a:spcAft>
        <a:defRPr sz="2900" b="1">
          <a:solidFill>
            <a:schemeClr val="bg2"/>
          </a:solidFill>
          <a:latin typeface="Arial" charset="0"/>
        </a:defRPr>
      </a:lvl2pPr>
      <a:lvl3pPr marL="1138938" indent="-1138938" algn="l" rtl="0" eaLnBrk="0" fontAlgn="base" hangingPunct="0">
        <a:lnSpc>
          <a:spcPct val="95000"/>
        </a:lnSpc>
        <a:spcBef>
          <a:spcPct val="0"/>
        </a:spcBef>
        <a:spcAft>
          <a:spcPct val="0"/>
        </a:spcAft>
        <a:defRPr sz="2900" b="1">
          <a:solidFill>
            <a:schemeClr val="bg2"/>
          </a:solidFill>
          <a:latin typeface="Arial" charset="0"/>
        </a:defRPr>
      </a:lvl3pPr>
      <a:lvl4pPr marL="1138938" indent="-1138938" algn="l" rtl="0" eaLnBrk="0" fontAlgn="base" hangingPunct="0">
        <a:lnSpc>
          <a:spcPct val="95000"/>
        </a:lnSpc>
        <a:spcBef>
          <a:spcPct val="0"/>
        </a:spcBef>
        <a:spcAft>
          <a:spcPct val="0"/>
        </a:spcAft>
        <a:defRPr sz="2900" b="1">
          <a:solidFill>
            <a:schemeClr val="bg2"/>
          </a:solidFill>
          <a:latin typeface="Arial" charset="0"/>
        </a:defRPr>
      </a:lvl4pPr>
      <a:lvl5pPr marL="1138938" indent="-1138938" algn="l" rtl="0" eaLnBrk="0" fontAlgn="base" hangingPunct="0">
        <a:lnSpc>
          <a:spcPct val="95000"/>
        </a:lnSpc>
        <a:spcBef>
          <a:spcPct val="0"/>
        </a:spcBef>
        <a:spcAft>
          <a:spcPct val="0"/>
        </a:spcAft>
        <a:defRPr sz="2900" b="1">
          <a:solidFill>
            <a:schemeClr val="bg2"/>
          </a:solidFill>
          <a:latin typeface="Arial" charset="0"/>
        </a:defRPr>
      </a:lvl5pPr>
      <a:lvl6pPr marL="454897" algn="l" rtl="0" eaLnBrk="1" fontAlgn="base" hangingPunct="1">
        <a:spcBef>
          <a:spcPct val="0"/>
        </a:spcBef>
        <a:spcAft>
          <a:spcPct val="0"/>
        </a:spcAft>
        <a:defRPr sz="3200" b="1">
          <a:solidFill>
            <a:srgbClr val="2877C4"/>
          </a:solidFill>
          <a:latin typeface="Arial" charset="0"/>
        </a:defRPr>
      </a:lvl6pPr>
      <a:lvl7pPr marL="909806" algn="l" rtl="0" eaLnBrk="1" fontAlgn="base" hangingPunct="1">
        <a:spcBef>
          <a:spcPct val="0"/>
        </a:spcBef>
        <a:spcAft>
          <a:spcPct val="0"/>
        </a:spcAft>
        <a:defRPr sz="3200" b="1">
          <a:solidFill>
            <a:srgbClr val="2877C4"/>
          </a:solidFill>
          <a:latin typeface="Arial" charset="0"/>
        </a:defRPr>
      </a:lvl7pPr>
      <a:lvl8pPr marL="1364705" algn="l" rtl="0" eaLnBrk="1" fontAlgn="base" hangingPunct="1">
        <a:spcBef>
          <a:spcPct val="0"/>
        </a:spcBef>
        <a:spcAft>
          <a:spcPct val="0"/>
        </a:spcAft>
        <a:defRPr sz="3200" b="1">
          <a:solidFill>
            <a:srgbClr val="2877C4"/>
          </a:solidFill>
          <a:latin typeface="Arial" charset="0"/>
        </a:defRPr>
      </a:lvl8pPr>
      <a:lvl9pPr marL="181960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100">
          <a:solidFill>
            <a:srgbClr val="000000"/>
          </a:solidFill>
          <a:latin typeface="+mn-lt"/>
          <a:ea typeface="+mn-ea"/>
          <a:cs typeface="+mn-cs"/>
        </a:defRPr>
      </a:lvl1pPr>
      <a:lvl2pPr marL="225788" indent="-225788" algn="l" rtl="0" eaLnBrk="0" fontAlgn="base" hangingPunct="0">
        <a:lnSpc>
          <a:spcPct val="113000"/>
        </a:lnSpc>
        <a:spcBef>
          <a:spcPts val="1050"/>
        </a:spcBef>
        <a:spcAft>
          <a:spcPct val="0"/>
        </a:spcAft>
        <a:buClr>
          <a:schemeClr val="accent1"/>
        </a:buClr>
        <a:buFont typeface="Wingdings" pitchFamily="2" charset="2"/>
        <a:buChar char="§"/>
        <a:defRPr sz="2100">
          <a:solidFill>
            <a:srgbClr val="000000"/>
          </a:solidFill>
          <a:latin typeface="+mn-lt"/>
        </a:defRPr>
      </a:lvl2pPr>
      <a:lvl3pPr marL="680716" indent="-225788" algn="l" rtl="0" eaLnBrk="0" fontAlgn="base" hangingPunct="0">
        <a:lnSpc>
          <a:spcPct val="113000"/>
        </a:lnSpc>
        <a:spcBef>
          <a:spcPts val="630"/>
        </a:spcBef>
        <a:spcAft>
          <a:spcPct val="0"/>
        </a:spcAft>
        <a:buClr>
          <a:srgbClr val="5B8F22"/>
        </a:buClr>
        <a:buChar char="•"/>
        <a:defRPr sz="2100">
          <a:solidFill>
            <a:srgbClr val="000000"/>
          </a:solidFill>
          <a:latin typeface="+mn-lt"/>
        </a:defRPr>
      </a:lvl3pPr>
      <a:lvl4pPr marL="1484278" indent="-232437"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5442" indent="-225788" algn="l" rtl="0" eaLnBrk="0" fontAlgn="base" hangingPunct="0">
        <a:lnSpc>
          <a:spcPct val="115000"/>
        </a:lnSpc>
        <a:spcBef>
          <a:spcPct val="20000"/>
        </a:spcBef>
        <a:spcAft>
          <a:spcPct val="0"/>
        </a:spcAft>
        <a:buChar char="»"/>
        <a:defRPr sz="2100">
          <a:solidFill>
            <a:srgbClr val="000000"/>
          </a:solidFill>
          <a:latin typeface="+mn-lt"/>
        </a:defRPr>
      </a:lvl5pPr>
      <a:lvl6pPr marL="2500368" indent="-225861" algn="l" rtl="0" eaLnBrk="1" fontAlgn="base" hangingPunct="1">
        <a:lnSpc>
          <a:spcPct val="115000"/>
        </a:lnSpc>
        <a:spcBef>
          <a:spcPct val="20000"/>
        </a:spcBef>
        <a:spcAft>
          <a:spcPct val="0"/>
        </a:spcAft>
        <a:buChar char="»"/>
        <a:defRPr sz="2100">
          <a:solidFill>
            <a:srgbClr val="000000"/>
          </a:solidFill>
          <a:latin typeface="+mn-lt"/>
        </a:defRPr>
      </a:lvl6pPr>
      <a:lvl7pPr marL="2955263" indent="-225861" algn="l" rtl="0" eaLnBrk="1" fontAlgn="base" hangingPunct="1">
        <a:lnSpc>
          <a:spcPct val="115000"/>
        </a:lnSpc>
        <a:spcBef>
          <a:spcPct val="20000"/>
        </a:spcBef>
        <a:spcAft>
          <a:spcPct val="0"/>
        </a:spcAft>
        <a:buChar char="»"/>
        <a:defRPr sz="2100">
          <a:solidFill>
            <a:srgbClr val="000000"/>
          </a:solidFill>
          <a:latin typeface="+mn-lt"/>
        </a:defRPr>
      </a:lvl7pPr>
      <a:lvl8pPr marL="3410166" indent="-225861" algn="l" rtl="0" eaLnBrk="1" fontAlgn="base" hangingPunct="1">
        <a:lnSpc>
          <a:spcPct val="115000"/>
        </a:lnSpc>
        <a:spcBef>
          <a:spcPct val="20000"/>
        </a:spcBef>
        <a:spcAft>
          <a:spcPct val="0"/>
        </a:spcAft>
        <a:buChar char="»"/>
        <a:defRPr sz="2100">
          <a:solidFill>
            <a:srgbClr val="000000"/>
          </a:solidFill>
          <a:latin typeface="+mn-lt"/>
        </a:defRPr>
      </a:lvl8pPr>
      <a:lvl9pPr marL="3865064" indent="-225861"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49"/>
            <a:ext cx="9144000" cy="1377158"/>
          </a:xfrm>
          <a:prstGeom prst="rect">
            <a:avLst/>
          </a:prstGeom>
          <a:solidFill>
            <a:schemeClr val="accent4"/>
          </a:solidFill>
          <a:ln>
            <a:noFill/>
          </a:ln>
          <a:effectLst/>
        </p:spPr>
        <p:txBody>
          <a:bodyPr vert="horz" wrap="square" lIns="325145" tIns="133869" rIns="325145" bIns="133869"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8" y="1377206"/>
            <a:ext cx="9144000" cy="5480843"/>
          </a:xfrm>
          <a:prstGeom prst="rect">
            <a:avLst/>
          </a:prstGeom>
          <a:noFill/>
          <a:ln w="9525">
            <a:noFill/>
            <a:miter lim="800000"/>
            <a:headEnd/>
            <a:tailEnd/>
          </a:ln>
        </p:spPr>
        <p:txBody>
          <a:bodyPr vert="horz" wrap="square" lIns="344264" tIns="191259" rIns="344264" bIns="19125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userDrawn="1"/>
        </p:nvPicPr>
        <p:blipFill>
          <a:blip r:embed="rId9" cstate="print"/>
          <a:srcRect/>
          <a:stretch>
            <a:fillRect/>
          </a:stretch>
        </p:blipFill>
        <p:spPr bwMode="auto">
          <a:xfrm>
            <a:off x="7702405" y="49"/>
            <a:ext cx="1441595" cy="1373188"/>
          </a:xfrm>
          <a:prstGeom prst="rect">
            <a:avLst/>
          </a:prstGeom>
          <a:noFill/>
          <a:ln w="9525">
            <a:noFill/>
            <a:miter lim="800000"/>
            <a:headEnd/>
            <a:tailEnd/>
          </a:ln>
        </p:spPr>
      </p:pic>
    </p:spTree>
    <p:extLst>
      <p:ext uri="{BB962C8B-B14F-4D97-AF65-F5344CB8AC3E}">
        <p14:creationId xmlns:p14="http://schemas.microsoft.com/office/powerpoint/2010/main" val="329070692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lvl1pPr marL="1138938" indent="-11389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8938" indent="-1138938" algn="l" rtl="0" eaLnBrk="0" fontAlgn="base" hangingPunct="0">
        <a:lnSpc>
          <a:spcPct val="95000"/>
        </a:lnSpc>
        <a:spcBef>
          <a:spcPct val="0"/>
        </a:spcBef>
        <a:spcAft>
          <a:spcPct val="0"/>
        </a:spcAft>
        <a:defRPr sz="2900" b="1">
          <a:solidFill>
            <a:schemeClr val="bg2"/>
          </a:solidFill>
          <a:latin typeface="Arial" charset="0"/>
        </a:defRPr>
      </a:lvl2pPr>
      <a:lvl3pPr marL="1138938" indent="-1138938" algn="l" rtl="0" eaLnBrk="0" fontAlgn="base" hangingPunct="0">
        <a:lnSpc>
          <a:spcPct val="95000"/>
        </a:lnSpc>
        <a:spcBef>
          <a:spcPct val="0"/>
        </a:spcBef>
        <a:spcAft>
          <a:spcPct val="0"/>
        </a:spcAft>
        <a:defRPr sz="2900" b="1">
          <a:solidFill>
            <a:schemeClr val="bg2"/>
          </a:solidFill>
          <a:latin typeface="Arial" charset="0"/>
        </a:defRPr>
      </a:lvl3pPr>
      <a:lvl4pPr marL="1138938" indent="-1138938" algn="l" rtl="0" eaLnBrk="0" fontAlgn="base" hangingPunct="0">
        <a:lnSpc>
          <a:spcPct val="95000"/>
        </a:lnSpc>
        <a:spcBef>
          <a:spcPct val="0"/>
        </a:spcBef>
        <a:spcAft>
          <a:spcPct val="0"/>
        </a:spcAft>
        <a:defRPr sz="2900" b="1">
          <a:solidFill>
            <a:schemeClr val="bg2"/>
          </a:solidFill>
          <a:latin typeface="Arial" charset="0"/>
        </a:defRPr>
      </a:lvl4pPr>
      <a:lvl5pPr marL="1138938" indent="-1138938" algn="l" rtl="0" eaLnBrk="0" fontAlgn="base" hangingPunct="0">
        <a:lnSpc>
          <a:spcPct val="95000"/>
        </a:lnSpc>
        <a:spcBef>
          <a:spcPct val="0"/>
        </a:spcBef>
        <a:spcAft>
          <a:spcPct val="0"/>
        </a:spcAft>
        <a:defRPr sz="2900" b="1">
          <a:solidFill>
            <a:schemeClr val="bg2"/>
          </a:solidFill>
          <a:latin typeface="Arial" charset="0"/>
        </a:defRPr>
      </a:lvl5pPr>
      <a:lvl6pPr marL="454897" algn="l" rtl="0" eaLnBrk="1" fontAlgn="base" hangingPunct="1">
        <a:spcBef>
          <a:spcPct val="0"/>
        </a:spcBef>
        <a:spcAft>
          <a:spcPct val="0"/>
        </a:spcAft>
        <a:defRPr sz="3200" b="1">
          <a:solidFill>
            <a:srgbClr val="2877C4"/>
          </a:solidFill>
          <a:latin typeface="Arial" charset="0"/>
        </a:defRPr>
      </a:lvl6pPr>
      <a:lvl7pPr marL="909806" algn="l" rtl="0" eaLnBrk="1" fontAlgn="base" hangingPunct="1">
        <a:spcBef>
          <a:spcPct val="0"/>
        </a:spcBef>
        <a:spcAft>
          <a:spcPct val="0"/>
        </a:spcAft>
        <a:defRPr sz="3200" b="1">
          <a:solidFill>
            <a:srgbClr val="2877C4"/>
          </a:solidFill>
          <a:latin typeface="Arial" charset="0"/>
        </a:defRPr>
      </a:lvl7pPr>
      <a:lvl8pPr marL="1364705" algn="l" rtl="0" eaLnBrk="1" fontAlgn="base" hangingPunct="1">
        <a:spcBef>
          <a:spcPct val="0"/>
        </a:spcBef>
        <a:spcAft>
          <a:spcPct val="0"/>
        </a:spcAft>
        <a:defRPr sz="3200" b="1">
          <a:solidFill>
            <a:srgbClr val="2877C4"/>
          </a:solidFill>
          <a:latin typeface="Arial" charset="0"/>
        </a:defRPr>
      </a:lvl8pPr>
      <a:lvl9pPr marL="181960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300">
          <a:solidFill>
            <a:srgbClr val="000000"/>
          </a:solidFill>
          <a:latin typeface="+mn-lt"/>
          <a:ea typeface="+mn-ea"/>
          <a:cs typeface="+mn-cs"/>
        </a:defRPr>
      </a:lvl1pPr>
      <a:lvl2pPr marL="225788" indent="-225788" algn="l" rtl="0" eaLnBrk="0" fontAlgn="base" hangingPunct="0">
        <a:lnSpc>
          <a:spcPct val="113000"/>
        </a:lnSpc>
        <a:spcBef>
          <a:spcPts val="1050"/>
        </a:spcBef>
        <a:spcAft>
          <a:spcPct val="0"/>
        </a:spcAft>
        <a:buClr>
          <a:schemeClr val="accent1"/>
        </a:buClr>
        <a:buFont typeface="Wingdings" pitchFamily="2" charset="2"/>
        <a:buChar char="§"/>
        <a:defRPr sz="2300">
          <a:solidFill>
            <a:srgbClr val="000000"/>
          </a:solidFill>
          <a:latin typeface="+mn-lt"/>
        </a:defRPr>
      </a:lvl2pPr>
      <a:lvl3pPr marL="680716" indent="-225788" algn="l" rtl="0" eaLnBrk="0" fontAlgn="base" hangingPunct="0">
        <a:lnSpc>
          <a:spcPct val="113000"/>
        </a:lnSpc>
        <a:spcBef>
          <a:spcPts val="630"/>
        </a:spcBef>
        <a:spcAft>
          <a:spcPct val="0"/>
        </a:spcAft>
        <a:buClr>
          <a:srgbClr val="5B8F22"/>
        </a:buClr>
        <a:buChar char="•"/>
        <a:defRPr sz="2300">
          <a:solidFill>
            <a:srgbClr val="000000"/>
          </a:solidFill>
          <a:latin typeface="+mn-lt"/>
        </a:defRPr>
      </a:lvl3pPr>
      <a:lvl4pPr marL="1484278" indent="-232437"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5442" indent="-225788" algn="l" rtl="0" eaLnBrk="0" fontAlgn="base" hangingPunct="0">
        <a:lnSpc>
          <a:spcPct val="115000"/>
        </a:lnSpc>
        <a:spcBef>
          <a:spcPct val="20000"/>
        </a:spcBef>
        <a:spcAft>
          <a:spcPct val="0"/>
        </a:spcAft>
        <a:buChar char="»"/>
        <a:defRPr sz="2100">
          <a:solidFill>
            <a:srgbClr val="000000"/>
          </a:solidFill>
          <a:latin typeface="+mn-lt"/>
        </a:defRPr>
      </a:lvl5pPr>
      <a:lvl6pPr marL="2500368" indent="-225861" algn="l" rtl="0" eaLnBrk="1" fontAlgn="base" hangingPunct="1">
        <a:lnSpc>
          <a:spcPct val="115000"/>
        </a:lnSpc>
        <a:spcBef>
          <a:spcPct val="20000"/>
        </a:spcBef>
        <a:spcAft>
          <a:spcPct val="0"/>
        </a:spcAft>
        <a:buChar char="»"/>
        <a:defRPr sz="2100">
          <a:solidFill>
            <a:srgbClr val="000000"/>
          </a:solidFill>
          <a:latin typeface="+mn-lt"/>
        </a:defRPr>
      </a:lvl6pPr>
      <a:lvl7pPr marL="2955263" indent="-225861" algn="l" rtl="0" eaLnBrk="1" fontAlgn="base" hangingPunct="1">
        <a:lnSpc>
          <a:spcPct val="115000"/>
        </a:lnSpc>
        <a:spcBef>
          <a:spcPct val="20000"/>
        </a:spcBef>
        <a:spcAft>
          <a:spcPct val="0"/>
        </a:spcAft>
        <a:buChar char="»"/>
        <a:defRPr sz="2100">
          <a:solidFill>
            <a:srgbClr val="000000"/>
          </a:solidFill>
          <a:latin typeface="+mn-lt"/>
        </a:defRPr>
      </a:lvl7pPr>
      <a:lvl8pPr marL="3410166" indent="-225861" algn="l" rtl="0" eaLnBrk="1" fontAlgn="base" hangingPunct="1">
        <a:lnSpc>
          <a:spcPct val="115000"/>
        </a:lnSpc>
        <a:spcBef>
          <a:spcPct val="20000"/>
        </a:spcBef>
        <a:spcAft>
          <a:spcPct val="0"/>
        </a:spcAft>
        <a:buChar char="»"/>
        <a:defRPr sz="2100">
          <a:solidFill>
            <a:srgbClr val="000000"/>
          </a:solidFill>
          <a:latin typeface="+mn-lt"/>
        </a:defRPr>
      </a:lvl8pPr>
      <a:lvl9pPr marL="3865064" indent="-225861"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39"/>
            <a:ext cx="9144000" cy="1377158"/>
          </a:xfrm>
          <a:prstGeom prst="rect">
            <a:avLst/>
          </a:prstGeom>
          <a:solidFill>
            <a:schemeClr val="accent4"/>
          </a:solidFill>
          <a:ln>
            <a:noFill/>
          </a:ln>
          <a:effectLst/>
        </p:spPr>
        <p:txBody>
          <a:bodyPr vert="horz" wrap="square" lIns="325443" tIns="133995" rIns="325443" bIns="133995"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8" y="1377196"/>
            <a:ext cx="9144000" cy="5480843"/>
          </a:xfrm>
          <a:prstGeom prst="rect">
            <a:avLst/>
          </a:prstGeom>
          <a:noFill/>
          <a:ln w="9525">
            <a:noFill/>
            <a:miter lim="800000"/>
            <a:headEnd/>
            <a:tailEnd/>
          </a:ln>
        </p:spPr>
        <p:txBody>
          <a:bodyPr vert="horz" wrap="square" lIns="344582" tIns="191435" rIns="344582" bIns="19143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userDrawn="1"/>
        </p:nvPicPr>
        <p:blipFill>
          <a:blip r:embed="rId9" cstate="print"/>
          <a:srcRect/>
          <a:stretch>
            <a:fillRect/>
          </a:stretch>
        </p:blipFill>
        <p:spPr bwMode="auto">
          <a:xfrm>
            <a:off x="7702405" y="39"/>
            <a:ext cx="1441595" cy="1373188"/>
          </a:xfrm>
          <a:prstGeom prst="rect">
            <a:avLst/>
          </a:prstGeom>
          <a:noFill/>
          <a:ln w="9525">
            <a:noFill/>
            <a:miter lim="800000"/>
            <a:headEnd/>
            <a:tailEnd/>
          </a:ln>
        </p:spPr>
      </p:pic>
    </p:spTree>
    <p:extLst>
      <p:ext uri="{BB962C8B-B14F-4D97-AF65-F5344CB8AC3E}">
        <p14:creationId xmlns:p14="http://schemas.microsoft.com/office/powerpoint/2010/main" val="54497598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hf hdr="0" ftr="0" dt="0"/>
  <p:txStyles>
    <p:titleStyle>
      <a:lvl1pPr marL="1139982" indent="-1139982"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9982" indent="-1139982" algn="l" rtl="0" eaLnBrk="0" fontAlgn="base" hangingPunct="0">
        <a:lnSpc>
          <a:spcPct val="95000"/>
        </a:lnSpc>
        <a:spcBef>
          <a:spcPct val="0"/>
        </a:spcBef>
        <a:spcAft>
          <a:spcPct val="0"/>
        </a:spcAft>
        <a:defRPr sz="2900" b="1">
          <a:solidFill>
            <a:schemeClr val="bg2"/>
          </a:solidFill>
          <a:latin typeface="Arial" charset="0"/>
        </a:defRPr>
      </a:lvl2pPr>
      <a:lvl3pPr marL="1139982" indent="-1139982" algn="l" rtl="0" eaLnBrk="0" fontAlgn="base" hangingPunct="0">
        <a:lnSpc>
          <a:spcPct val="95000"/>
        </a:lnSpc>
        <a:spcBef>
          <a:spcPct val="0"/>
        </a:spcBef>
        <a:spcAft>
          <a:spcPct val="0"/>
        </a:spcAft>
        <a:defRPr sz="2900" b="1">
          <a:solidFill>
            <a:schemeClr val="bg2"/>
          </a:solidFill>
          <a:latin typeface="Arial" charset="0"/>
        </a:defRPr>
      </a:lvl3pPr>
      <a:lvl4pPr marL="1139982" indent="-1139982" algn="l" rtl="0" eaLnBrk="0" fontAlgn="base" hangingPunct="0">
        <a:lnSpc>
          <a:spcPct val="95000"/>
        </a:lnSpc>
        <a:spcBef>
          <a:spcPct val="0"/>
        </a:spcBef>
        <a:spcAft>
          <a:spcPct val="0"/>
        </a:spcAft>
        <a:defRPr sz="2900" b="1">
          <a:solidFill>
            <a:schemeClr val="bg2"/>
          </a:solidFill>
          <a:latin typeface="Arial" charset="0"/>
        </a:defRPr>
      </a:lvl4pPr>
      <a:lvl5pPr marL="1139982" indent="-1139982" algn="l" rtl="0" eaLnBrk="0" fontAlgn="base" hangingPunct="0">
        <a:lnSpc>
          <a:spcPct val="95000"/>
        </a:lnSpc>
        <a:spcBef>
          <a:spcPct val="0"/>
        </a:spcBef>
        <a:spcAft>
          <a:spcPct val="0"/>
        </a:spcAft>
        <a:defRPr sz="2900" b="1">
          <a:solidFill>
            <a:schemeClr val="bg2"/>
          </a:solidFill>
          <a:latin typeface="Arial" charset="0"/>
        </a:defRPr>
      </a:lvl5pPr>
      <a:lvl6pPr marL="455311" algn="l" rtl="0" eaLnBrk="1" fontAlgn="base" hangingPunct="1">
        <a:spcBef>
          <a:spcPct val="0"/>
        </a:spcBef>
        <a:spcAft>
          <a:spcPct val="0"/>
        </a:spcAft>
        <a:defRPr sz="3200" b="1">
          <a:solidFill>
            <a:srgbClr val="2877C4"/>
          </a:solidFill>
          <a:latin typeface="Arial" charset="0"/>
        </a:defRPr>
      </a:lvl6pPr>
      <a:lvl7pPr marL="910638" algn="l" rtl="0" eaLnBrk="1" fontAlgn="base" hangingPunct="1">
        <a:spcBef>
          <a:spcPct val="0"/>
        </a:spcBef>
        <a:spcAft>
          <a:spcPct val="0"/>
        </a:spcAft>
        <a:defRPr sz="3200" b="1">
          <a:solidFill>
            <a:srgbClr val="2877C4"/>
          </a:solidFill>
          <a:latin typeface="Arial" charset="0"/>
        </a:defRPr>
      </a:lvl7pPr>
      <a:lvl8pPr marL="1365957" algn="l" rtl="0" eaLnBrk="1" fontAlgn="base" hangingPunct="1">
        <a:spcBef>
          <a:spcPct val="0"/>
        </a:spcBef>
        <a:spcAft>
          <a:spcPct val="0"/>
        </a:spcAft>
        <a:defRPr sz="3200" b="1">
          <a:solidFill>
            <a:srgbClr val="2877C4"/>
          </a:solidFill>
          <a:latin typeface="Arial" charset="0"/>
        </a:defRPr>
      </a:lvl8pPr>
      <a:lvl9pPr marL="182127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300">
          <a:solidFill>
            <a:srgbClr val="000000"/>
          </a:solidFill>
          <a:latin typeface="+mn-lt"/>
          <a:ea typeface="+mn-ea"/>
          <a:cs typeface="+mn-cs"/>
        </a:defRPr>
      </a:lvl1pPr>
      <a:lvl2pPr marL="225996" indent="-225996" algn="l" rtl="0" eaLnBrk="0" fontAlgn="base" hangingPunct="0">
        <a:lnSpc>
          <a:spcPct val="113000"/>
        </a:lnSpc>
        <a:spcBef>
          <a:spcPts val="1050"/>
        </a:spcBef>
        <a:spcAft>
          <a:spcPct val="0"/>
        </a:spcAft>
        <a:buClr>
          <a:schemeClr val="accent1"/>
        </a:buClr>
        <a:buFont typeface="Wingdings" pitchFamily="2" charset="2"/>
        <a:buChar char="§"/>
        <a:defRPr sz="2300">
          <a:solidFill>
            <a:srgbClr val="000000"/>
          </a:solidFill>
          <a:latin typeface="+mn-lt"/>
        </a:defRPr>
      </a:lvl2pPr>
      <a:lvl3pPr marL="681338" indent="-225996" algn="l" rtl="0" eaLnBrk="0" fontAlgn="base" hangingPunct="0">
        <a:lnSpc>
          <a:spcPct val="113000"/>
        </a:lnSpc>
        <a:spcBef>
          <a:spcPts val="630"/>
        </a:spcBef>
        <a:spcAft>
          <a:spcPct val="0"/>
        </a:spcAft>
        <a:buClr>
          <a:srgbClr val="5B8F22"/>
        </a:buClr>
        <a:buChar char="•"/>
        <a:defRPr sz="2300">
          <a:solidFill>
            <a:srgbClr val="000000"/>
          </a:solidFill>
          <a:latin typeface="+mn-lt"/>
        </a:defRPr>
      </a:lvl3pPr>
      <a:lvl4pPr marL="1485640" indent="-232651"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7318" indent="-225996" algn="l" rtl="0" eaLnBrk="0" fontAlgn="base" hangingPunct="0">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 y="49"/>
            <a:ext cx="9144000" cy="1377158"/>
          </a:xfrm>
          <a:prstGeom prst="rect">
            <a:avLst/>
          </a:prstGeom>
          <a:solidFill>
            <a:schemeClr val="accent4"/>
          </a:solidFill>
          <a:ln>
            <a:noFill/>
          </a:ln>
          <a:effectLst/>
        </p:spPr>
        <p:txBody>
          <a:bodyPr vert="horz" wrap="square" lIns="325145" tIns="133869" rIns="325145" bIns="133869" numCol="1" anchor="ctr" anchorCtr="0" compatLnSpc="1">
            <a:prstTxWarp prst="textNoShape">
              <a:avLst/>
            </a:prstTxWarp>
            <a:noAutofit/>
          </a:bodyPr>
          <a:lstStyle/>
          <a:p>
            <a:pPr lvl="0"/>
            <a:r>
              <a:rPr lang="en-US" dirty="0"/>
              <a:t>Click to edit Master title style</a:t>
            </a:r>
          </a:p>
        </p:txBody>
      </p:sp>
      <p:sp>
        <p:nvSpPr>
          <p:cNvPr id="32771" name="Rectangle 3"/>
          <p:cNvSpPr>
            <a:spLocks noGrp="1" noChangeArrowheads="1"/>
          </p:cNvSpPr>
          <p:nvPr>
            <p:ph type="body" idx="1"/>
          </p:nvPr>
        </p:nvSpPr>
        <p:spPr bwMode="auto">
          <a:xfrm>
            <a:off x="8" y="1377206"/>
            <a:ext cx="9144000" cy="5480843"/>
          </a:xfrm>
          <a:prstGeom prst="rect">
            <a:avLst/>
          </a:prstGeom>
          <a:noFill/>
          <a:ln w="9525">
            <a:noFill/>
            <a:miter lim="800000"/>
            <a:headEnd/>
            <a:tailEnd/>
          </a:ln>
        </p:spPr>
        <p:txBody>
          <a:bodyPr vert="horz" wrap="square" lIns="344264" tIns="191259" rIns="344264" bIns="19125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 name="TextBox 1"/>
          <p:cNvSpPr txBox="1"/>
          <p:nvPr userDrawn="1"/>
        </p:nvSpPr>
        <p:spPr>
          <a:xfrm>
            <a:off x="8697261" y="-702467"/>
            <a:ext cx="497411" cy="1078008"/>
          </a:xfrm>
          <a:prstGeom prst="rect">
            <a:avLst/>
          </a:prstGeom>
          <a:noFill/>
        </p:spPr>
        <p:txBody>
          <a:bodyPr lIns="191259" tIns="95641" rIns="191259" bIns="95641">
            <a:spAutoFit/>
          </a:bodyPr>
          <a:lstStyle/>
          <a:p>
            <a:pPr eaLnBrk="1" hangingPunct="1">
              <a:lnSpc>
                <a:spcPct val="115000"/>
              </a:lnSpc>
              <a:spcBef>
                <a:spcPct val="20000"/>
              </a:spcBef>
              <a:buClr>
                <a:srgbClr val="2877C4"/>
              </a:buClr>
              <a:buFont typeface="Wingdings" pitchFamily="2" charset="2"/>
              <a:buNone/>
              <a:defRPr/>
            </a:pPr>
            <a:r>
              <a:rPr lang="en-US" sz="5000" i="0" dirty="0">
                <a:solidFill>
                  <a:srgbClr val="4D4F58"/>
                </a:solidFill>
                <a:latin typeface="Arial" charset="0"/>
                <a:cs typeface="Arial" charset="0"/>
              </a:rPr>
              <a:t>*</a:t>
            </a:r>
          </a:p>
        </p:txBody>
      </p:sp>
    </p:spTree>
    <p:extLst>
      <p:ext uri="{BB962C8B-B14F-4D97-AF65-F5344CB8AC3E}">
        <p14:creationId xmlns:p14="http://schemas.microsoft.com/office/powerpoint/2010/main" val="368617553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hf hdr="0" ftr="0" dt="0"/>
  <p:txStyles>
    <p:titleStyle>
      <a:lvl1pPr marL="1138938" indent="-11389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8938" indent="-1138938" algn="l" rtl="0" eaLnBrk="0" fontAlgn="base" hangingPunct="0">
        <a:lnSpc>
          <a:spcPct val="95000"/>
        </a:lnSpc>
        <a:spcBef>
          <a:spcPct val="0"/>
        </a:spcBef>
        <a:spcAft>
          <a:spcPct val="0"/>
        </a:spcAft>
        <a:defRPr sz="2900" b="1">
          <a:solidFill>
            <a:schemeClr val="bg2"/>
          </a:solidFill>
          <a:latin typeface="Arial" charset="0"/>
        </a:defRPr>
      </a:lvl2pPr>
      <a:lvl3pPr marL="1138938" indent="-1138938" algn="l" rtl="0" eaLnBrk="0" fontAlgn="base" hangingPunct="0">
        <a:lnSpc>
          <a:spcPct val="95000"/>
        </a:lnSpc>
        <a:spcBef>
          <a:spcPct val="0"/>
        </a:spcBef>
        <a:spcAft>
          <a:spcPct val="0"/>
        </a:spcAft>
        <a:defRPr sz="2900" b="1">
          <a:solidFill>
            <a:schemeClr val="bg2"/>
          </a:solidFill>
          <a:latin typeface="Arial" charset="0"/>
        </a:defRPr>
      </a:lvl3pPr>
      <a:lvl4pPr marL="1138938" indent="-1138938" algn="l" rtl="0" eaLnBrk="0" fontAlgn="base" hangingPunct="0">
        <a:lnSpc>
          <a:spcPct val="95000"/>
        </a:lnSpc>
        <a:spcBef>
          <a:spcPct val="0"/>
        </a:spcBef>
        <a:spcAft>
          <a:spcPct val="0"/>
        </a:spcAft>
        <a:defRPr sz="2900" b="1">
          <a:solidFill>
            <a:schemeClr val="bg2"/>
          </a:solidFill>
          <a:latin typeface="Arial" charset="0"/>
        </a:defRPr>
      </a:lvl4pPr>
      <a:lvl5pPr marL="1138938" indent="-1138938" algn="l" rtl="0" eaLnBrk="0" fontAlgn="base" hangingPunct="0">
        <a:lnSpc>
          <a:spcPct val="95000"/>
        </a:lnSpc>
        <a:spcBef>
          <a:spcPct val="0"/>
        </a:spcBef>
        <a:spcAft>
          <a:spcPct val="0"/>
        </a:spcAft>
        <a:defRPr sz="2900" b="1">
          <a:solidFill>
            <a:schemeClr val="bg2"/>
          </a:solidFill>
          <a:latin typeface="Arial" charset="0"/>
        </a:defRPr>
      </a:lvl5pPr>
      <a:lvl6pPr marL="454897" algn="l" rtl="0" eaLnBrk="1" fontAlgn="base" hangingPunct="1">
        <a:spcBef>
          <a:spcPct val="0"/>
        </a:spcBef>
        <a:spcAft>
          <a:spcPct val="0"/>
        </a:spcAft>
        <a:defRPr sz="3200" b="1">
          <a:solidFill>
            <a:srgbClr val="2877C4"/>
          </a:solidFill>
          <a:latin typeface="Arial" charset="0"/>
        </a:defRPr>
      </a:lvl6pPr>
      <a:lvl7pPr marL="909806" algn="l" rtl="0" eaLnBrk="1" fontAlgn="base" hangingPunct="1">
        <a:spcBef>
          <a:spcPct val="0"/>
        </a:spcBef>
        <a:spcAft>
          <a:spcPct val="0"/>
        </a:spcAft>
        <a:defRPr sz="3200" b="1">
          <a:solidFill>
            <a:srgbClr val="2877C4"/>
          </a:solidFill>
          <a:latin typeface="Arial" charset="0"/>
        </a:defRPr>
      </a:lvl7pPr>
      <a:lvl8pPr marL="1364705" algn="l" rtl="0" eaLnBrk="1" fontAlgn="base" hangingPunct="1">
        <a:spcBef>
          <a:spcPct val="0"/>
        </a:spcBef>
        <a:spcAft>
          <a:spcPct val="0"/>
        </a:spcAft>
        <a:defRPr sz="3200" b="1">
          <a:solidFill>
            <a:srgbClr val="2877C4"/>
          </a:solidFill>
          <a:latin typeface="Arial" charset="0"/>
        </a:defRPr>
      </a:lvl8pPr>
      <a:lvl9pPr marL="181960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45"/>
        </a:spcBef>
        <a:spcAft>
          <a:spcPct val="0"/>
        </a:spcAft>
        <a:buClr>
          <a:srgbClr val="2877C4"/>
        </a:buClr>
        <a:buFont typeface="Arial Unicode MS" pitchFamily="34" charset="-128"/>
        <a:defRPr sz="1700">
          <a:solidFill>
            <a:srgbClr val="000000"/>
          </a:solidFill>
          <a:latin typeface="+mn-lt"/>
          <a:ea typeface="+mn-ea"/>
          <a:cs typeface="+mn-cs"/>
        </a:defRPr>
      </a:lvl1pPr>
      <a:lvl2pPr marL="235750" indent="-235750" algn="l" rtl="0" eaLnBrk="0" fontAlgn="base" hangingPunct="0">
        <a:lnSpc>
          <a:spcPct val="113000"/>
        </a:lnSpc>
        <a:spcBef>
          <a:spcPts val="945"/>
        </a:spcBef>
        <a:spcAft>
          <a:spcPct val="0"/>
        </a:spcAft>
        <a:buClr>
          <a:schemeClr val="accent1"/>
        </a:buClr>
        <a:buFont typeface="Wingdings" pitchFamily="2" charset="2"/>
        <a:buChar char="§"/>
        <a:defRPr sz="1700">
          <a:solidFill>
            <a:srgbClr val="000000"/>
          </a:solidFill>
          <a:latin typeface="+mn-lt"/>
        </a:defRPr>
      </a:lvl2pPr>
      <a:lvl3pPr marL="365256" indent="-365256" algn="l" rtl="0" eaLnBrk="0" fontAlgn="base" hangingPunct="0">
        <a:lnSpc>
          <a:spcPct val="113000"/>
        </a:lnSpc>
        <a:spcBef>
          <a:spcPts val="945"/>
        </a:spcBef>
        <a:spcAft>
          <a:spcPct val="0"/>
        </a:spcAft>
        <a:buClr>
          <a:schemeClr val="accent1"/>
        </a:buClr>
        <a:buFont typeface="Wingdings" pitchFamily="2" charset="2"/>
        <a:defRPr sz="1700">
          <a:solidFill>
            <a:srgbClr val="000000"/>
          </a:solidFill>
          <a:latin typeface="+mn-lt"/>
        </a:defRPr>
      </a:lvl3pPr>
      <a:lvl4pPr marL="1484278" indent="-232437"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5442" indent="-225788" algn="l" rtl="0" eaLnBrk="0" fontAlgn="base" hangingPunct="0">
        <a:lnSpc>
          <a:spcPct val="115000"/>
        </a:lnSpc>
        <a:spcBef>
          <a:spcPct val="20000"/>
        </a:spcBef>
        <a:spcAft>
          <a:spcPct val="0"/>
        </a:spcAft>
        <a:buChar char="»"/>
        <a:defRPr sz="2100">
          <a:solidFill>
            <a:srgbClr val="000000"/>
          </a:solidFill>
          <a:latin typeface="+mn-lt"/>
        </a:defRPr>
      </a:lvl5pPr>
      <a:lvl6pPr marL="2500368" indent="-225861" algn="l" rtl="0" eaLnBrk="1" fontAlgn="base" hangingPunct="1">
        <a:lnSpc>
          <a:spcPct val="115000"/>
        </a:lnSpc>
        <a:spcBef>
          <a:spcPct val="20000"/>
        </a:spcBef>
        <a:spcAft>
          <a:spcPct val="0"/>
        </a:spcAft>
        <a:buChar char="»"/>
        <a:defRPr sz="2100">
          <a:solidFill>
            <a:srgbClr val="000000"/>
          </a:solidFill>
          <a:latin typeface="+mn-lt"/>
        </a:defRPr>
      </a:lvl6pPr>
      <a:lvl7pPr marL="2955263" indent="-225861" algn="l" rtl="0" eaLnBrk="1" fontAlgn="base" hangingPunct="1">
        <a:lnSpc>
          <a:spcPct val="115000"/>
        </a:lnSpc>
        <a:spcBef>
          <a:spcPct val="20000"/>
        </a:spcBef>
        <a:spcAft>
          <a:spcPct val="0"/>
        </a:spcAft>
        <a:buChar char="»"/>
        <a:defRPr sz="2100">
          <a:solidFill>
            <a:srgbClr val="000000"/>
          </a:solidFill>
          <a:latin typeface="+mn-lt"/>
        </a:defRPr>
      </a:lvl7pPr>
      <a:lvl8pPr marL="3410166" indent="-225861" algn="l" rtl="0" eaLnBrk="1" fontAlgn="base" hangingPunct="1">
        <a:lnSpc>
          <a:spcPct val="115000"/>
        </a:lnSpc>
        <a:spcBef>
          <a:spcPct val="20000"/>
        </a:spcBef>
        <a:spcAft>
          <a:spcPct val="0"/>
        </a:spcAft>
        <a:buChar char="»"/>
        <a:defRPr sz="2100">
          <a:solidFill>
            <a:srgbClr val="000000"/>
          </a:solidFill>
          <a:latin typeface="+mn-lt"/>
        </a:defRPr>
      </a:lvl8pPr>
      <a:lvl9pPr marL="3865064" indent="-225861"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29"/>
            <a:ext cx="9144000" cy="1377158"/>
          </a:xfrm>
          <a:prstGeom prst="rect">
            <a:avLst/>
          </a:prstGeom>
          <a:solidFill>
            <a:schemeClr val="accent4"/>
          </a:solidFill>
          <a:ln>
            <a:noFill/>
          </a:ln>
          <a:effectLst/>
        </p:spPr>
        <p:txBody>
          <a:bodyPr vert="horz" wrap="square" lIns="325742" tIns="134121" rIns="325742" bIns="134121"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8" y="1377186"/>
            <a:ext cx="9144000" cy="5480843"/>
          </a:xfrm>
          <a:prstGeom prst="rect">
            <a:avLst/>
          </a:prstGeom>
          <a:noFill/>
          <a:ln w="9525">
            <a:noFill/>
            <a:miter lim="800000"/>
            <a:headEnd/>
            <a:tailEnd/>
          </a:ln>
        </p:spPr>
        <p:txBody>
          <a:bodyPr vert="horz" wrap="square" lIns="344901" tIns="191612" rIns="344901" bIns="1916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userDrawn="1"/>
        </p:nvPicPr>
        <p:blipFill>
          <a:blip r:embed="rId9" cstate="print"/>
          <a:srcRect/>
          <a:stretch>
            <a:fillRect/>
          </a:stretch>
        </p:blipFill>
        <p:spPr bwMode="auto">
          <a:xfrm>
            <a:off x="7702405" y="29"/>
            <a:ext cx="1441595" cy="1373188"/>
          </a:xfrm>
          <a:prstGeom prst="rect">
            <a:avLst/>
          </a:prstGeom>
          <a:noFill/>
          <a:ln w="9525">
            <a:noFill/>
            <a:miter lim="800000"/>
            <a:headEnd/>
            <a:tailEnd/>
          </a:ln>
        </p:spPr>
      </p:pic>
    </p:spTree>
    <p:extLst>
      <p:ext uri="{BB962C8B-B14F-4D97-AF65-F5344CB8AC3E}">
        <p14:creationId xmlns:p14="http://schemas.microsoft.com/office/powerpoint/2010/main" val="4865438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marL="1141029" indent="-1141029"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1029" indent="-1141029" algn="l" rtl="0" eaLnBrk="0" fontAlgn="base" hangingPunct="0">
        <a:lnSpc>
          <a:spcPct val="95000"/>
        </a:lnSpc>
        <a:spcBef>
          <a:spcPct val="0"/>
        </a:spcBef>
        <a:spcAft>
          <a:spcPct val="0"/>
        </a:spcAft>
        <a:defRPr sz="2900" b="1">
          <a:solidFill>
            <a:schemeClr val="bg2"/>
          </a:solidFill>
          <a:latin typeface="Arial" charset="0"/>
        </a:defRPr>
      </a:lvl2pPr>
      <a:lvl3pPr marL="1141029" indent="-1141029" algn="l" rtl="0" eaLnBrk="0" fontAlgn="base" hangingPunct="0">
        <a:lnSpc>
          <a:spcPct val="95000"/>
        </a:lnSpc>
        <a:spcBef>
          <a:spcPct val="0"/>
        </a:spcBef>
        <a:spcAft>
          <a:spcPct val="0"/>
        </a:spcAft>
        <a:defRPr sz="2900" b="1">
          <a:solidFill>
            <a:schemeClr val="bg2"/>
          </a:solidFill>
          <a:latin typeface="Arial" charset="0"/>
        </a:defRPr>
      </a:lvl3pPr>
      <a:lvl4pPr marL="1141029" indent="-1141029" algn="l" rtl="0" eaLnBrk="0" fontAlgn="base" hangingPunct="0">
        <a:lnSpc>
          <a:spcPct val="95000"/>
        </a:lnSpc>
        <a:spcBef>
          <a:spcPct val="0"/>
        </a:spcBef>
        <a:spcAft>
          <a:spcPct val="0"/>
        </a:spcAft>
        <a:defRPr sz="2900" b="1">
          <a:solidFill>
            <a:schemeClr val="bg2"/>
          </a:solidFill>
          <a:latin typeface="Arial" charset="0"/>
        </a:defRPr>
      </a:lvl4pPr>
      <a:lvl5pPr marL="1141029" indent="-1141029" algn="l" rtl="0" eaLnBrk="0" fontAlgn="base" hangingPunct="0">
        <a:lnSpc>
          <a:spcPct val="95000"/>
        </a:lnSpc>
        <a:spcBef>
          <a:spcPct val="0"/>
        </a:spcBef>
        <a:spcAft>
          <a:spcPct val="0"/>
        </a:spcAft>
        <a:defRPr sz="2900" b="1">
          <a:solidFill>
            <a:schemeClr val="bg2"/>
          </a:solidFill>
          <a:latin typeface="Arial" charset="0"/>
        </a:defRPr>
      </a:lvl5pPr>
      <a:lvl6pPr marL="455729" algn="l" rtl="0" eaLnBrk="1" fontAlgn="base" hangingPunct="1">
        <a:spcBef>
          <a:spcPct val="0"/>
        </a:spcBef>
        <a:spcAft>
          <a:spcPct val="0"/>
        </a:spcAft>
        <a:defRPr sz="3200" b="1">
          <a:solidFill>
            <a:srgbClr val="2877C4"/>
          </a:solidFill>
          <a:latin typeface="Arial" charset="0"/>
        </a:defRPr>
      </a:lvl6pPr>
      <a:lvl7pPr marL="911470" algn="l" rtl="0" eaLnBrk="1" fontAlgn="base" hangingPunct="1">
        <a:spcBef>
          <a:spcPct val="0"/>
        </a:spcBef>
        <a:spcAft>
          <a:spcPct val="0"/>
        </a:spcAft>
        <a:defRPr sz="3200" b="1">
          <a:solidFill>
            <a:srgbClr val="2877C4"/>
          </a:solidFill>
          <a:latin typeface="Arial" charset="0"/>
        </a:defRPr>
      </a:lvl7pPr>
      <a:lvl8pPr marL="1367209" algn="l" rtl="0" eaLnBrk="1" fontAlgn="base" hangingPunct="1">
        <a:spcBef>
          <a:spcPct val="0"/>
        </a:spcBef>
        <a:spcAft>
          <a:spcPct val="0"/>
        </a:spcAft>
        <a:defRPr sz="3200" b="1">
          <a:solidFill>
            <a:srgbClr val="2877C4"/>
          </a:solidFill>
          <a:latin typeface="Arial" charset="0"/>
        </a:defRPr>
      </a:lvl8pPr>
      <a:lvl9pPr marL="1822946"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300">
          <a:solidFill>
            <a:srgbClr val="000000"/>
          </a:solidFill>
          <a:latin typeface="+mn-lt"/>
          <a:ea typeface="+mn-ea"/>
          <a:cs typeface="+mn-cs"/>
        </a:defRPr>
      </a:lvl1pPr>
      <a:lvl2pPr marL="226204" indent="-226204" algn="l" rtl="0" eaLnBrk="0" fontAlgn="base" hangingPunct="0">
        <a:lnSpc>
          <a:spcPct val="113000"/>
        </a:lnSpc>
        <a:spcBef>
          <a:spcPts val="1050"/>
        </a:spcBef>
        <a:spcAft>
          <a:spcPct val="0"/>
        </a:spcAft>
        <a:buClr>
          <a:schemeClr val="accent1"/>
        </a:buClr>
        <a:buFont typeface="Wingdings" pitchFamily="2" charset="2"/>
        <a:buChar char="§"/>
        <a:defRPr sz="2300">
          <a:solidFill>
            <a:srgbClr val="000000"/>
          </a:solidFill>
          <a:latin typeface="+mn-lt"/>
        </a:defRPr>
      </a:lvl2pPr>
      <a:lvl3pPr marL="681960" indent="-226204" algn="l" rtl="0" eaLnBrk="0" fontAlgn="base" hangingPunct="0">
        <a:lnSpc>
          <a:spcPct val="113000"/>
        </a:lnSpc>
        <a:spcBef>
          <a:spcPts val="630"/>
        </a:spcBef>
        <a:spcAft>
          <a:spcPct val="0"/>
        </a:spcAft>
        <a:buClr>
          <a:srgbClr val="5B8F22"/>
        </a:buClr>
        <a:buChar char="•"/>
        <a:defRPr sz="2300">
          <a:solidFill>
            <a:srgbClr val="000000"/>
          </a:solidFill>
          <a:latin typeface="+mn-lt"/>
        </a:defRPr>
      </a:lvl3pPr>
      <a:lvl4pPr marL="1487001" indent="-232861"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9198" indent="-226204" algn="l" rtl="0" eaLnBrk="0" fontAlgn="base" hangingPunct="0">
        <a:lnSpc>
          <a:spcPct val="115000"/>
        </a:lnSpc>
        <a:spcBef>
          <a:spcPct val="20000"/>
        </a:spcBef>
        <a:spcAft>
          <a:spcPct val="0"/>
        </a:spcAft>
        <a:buChar char="»"/>
        <a:defRPr sz="2100">
          <a:solidFill>
            <a:srgbClr val="000000"/>
          </a:solidFill>
          <a:latin typeface="+mn-lt"/>
        </a:defRPr>
      </a:lvl5pPr>
      <a:lvl6pPr marL="2504956" indent="-226277" algn="l" rtl="0" eaLnBrk="1" fontAlgn="base" hangingPunct="1">
        <a:lnSpc>
          <a:spcPct val="115000"/>
        </a:lnSpc>
        <a:spcBef>
          <a:spcPct val="20000"/>
        </a:spcBef>
        <a:spcAft>
          <a:spcPct val="0"/>
        </a:spcAft>
        <a:buChar char="»"/>
        <a:defRPr sz="2100">
          <a:solidFill>
            <a:srgbClr val="000000"/>
          </a:solidFill>
          <a:latin typeface="+mn-lt"/>
        </a:defRPr>
      </a:lvl6pPr>
      <a:lvl7pPr marL="2960691" indent="-226277" algn="l" rtl="0" eaLnBrk="1" fontAlgn="base" hangingPunct="1">
        <a:lnSpc>
          <a:spcPct val="115000"/>
        </a:lnSpc>
        <a:spcBef>
          <a:spcPct val="20000"/>
        </a:spcBef>
        <a:spcAft>
          <a:spcPct val="0"/>
        </a:spcAft>
        <a:buChar char="»"/>
        <a:defRPr sz="2100">
          <a:solidFill>
            <a:srgbClr val="000000"/>
          </a:solidFill>
          <a:latin typeface="+mn-lt"/>
        </a:defRPr>
      </a:lvl7pPr>
      <a:lvl8pPr marL="3416428" indent="-226277" algn="l" rtl="0" eaLnBrk="1" fontAlgn="base" hangingPunct="1">
        <a:lnSpc>
          <a:spcPct val="115000"/>
        </a:lnSpc>
        <a:spcBef>
          <a:spcPct val="20000"/>
        </a:spcBef>
        <a:spcAft>
          <a:spcPct val="0"/>
        </a:spcAft>
        <a:buChar char="»"/>
        <a:defRPr sz="2100">
          <a:solidFill>
            <a:srgbClr val="000000"/>
          </a:solidFill>
          <a:latin typeface="+mn-lt"/>
        </a:defRPr>
      </a:lvl8pPr>
      <a:lvl9pPr marL="3872161" indent="-22627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470" rtl="0" eaLnBrk="1" latinLnBrk="0" hangingPunct="1">
        <a:defRPr sz="1900" kern="1200">
          <a:solidFill>
            <a:schemeClr val="tx1"/>
          </a:solidFill>
          <a:latin typeface="+mn-lt"/>
          <a:ea typeface="+mn-ea"/>
          <a:cs typeface="+mn-cs"/>
        </a:defRPr>
      </a:lvl1pPr>
      <a:lvl2pPr marL="455729" algn="l" defTabSz="911470" rtl="0" eaLnBrk="1" latinLnBrk="0" hangingPunct="1">
        <a:defRPr sz="1900" kern="1200">
          <a:solidFill>
            <a:schemeClr val="tx1"/>
          </a:solidFill>
          <a:latin typeface="+mn-lt"/>
          <a:ea typeface="+mn-ea"/>
          <a:cs typeface="+mn-cs"/>
        </a:defRPr>
      </a:lvl2pPr>
      <a:lvl3pPr marL="911470" algn="l" defTabSz="911470" rtl="0" eaLnBrk="1" latinLnBrk="0" hangingPunct="1">
        <a:defRPr sz="1900" kern="1200">
          <a:solidFill>
            <a:schemeClr val="tx1"/>
          </a:solidFill>
          <a:latin typeface="+mn-lt"/>
          <a:ea typeface="+mn-ea"/>
          <a:cs typeface="+mn-cs"/>
        </a:defRPr>
      </a:lvl3pPr>
      <a:lvl4pPr marL="1367209" algn="l" defTabSz="911470" rtl="0" eaLnBrk="1" latinLnBrk="0" hangingPunct="1">
        <a:defRPr sz="1900" kern="1200">
          <a:solidFill>
            <a:schemeClr val="tx1"/>
          </a:solidFill>
          <a:latin typeface="+mn-lt"/>
          <a:ea typeface="+mn-ea"/>
          <a:cs typeface="+mn-cs"/>
        </a:defRPr>
      </a:lvl4pPr>
      <a:lvl5pPr marL="1822946" algn="l" defTabSz="911470" rtl="0" eaLnBrk="1" latinLnBrk="0" hangingPunct="1">
        <a:defRPr sz="1900" kern="1200">
          <a:solidFill>
            <a:schemeClr val="tx1"/>
          </a:solidFill>
          <a:latin typeface="+mn-lt"/>
          <a:ea typeface="+mn-ea"/>
          <a:cs typeface="+mn-cs"/>
        </a:defRPr>
      </a:lvl5pPr>
      <a:lvl6pPr marL="2278675" algn="l" defTabSz="911470" rtl="0" eaLnBrk="1" latinLnBrk="0" hangingPunct="1">
        <a:defRPr sz="1900" kern="1200">
          <a:solidFill>
            <a:schemeClr val="tx1"/>
          </a:solidFill>
          <a:latin typeface="+mn-lt"/>
          <a:ea typeface="+mn-ea"/>
          <a:cs typeface="+mn-cs"/>
        </a:defRPr>
      </a:lvl6pPr>
      <a:lvl7pPr marL="2734410" algn="l" defTabSz="911470" rtl="0" eaLnBrk="1" latinLnBrk="0" hangingPunct="1">
        <a:defRPr sz="1900" kern="1200">
          <a:solidFill>
            <a:schemeClr val="tx1"/>
          </a:solidFill>
          <a:latin typeface="+mn-lt"/>
          <a:ea typeface="+mn-ea"/>
          <a:cs typeface="+mn-cs"/>
        </a:defRPr>
      </a:lvl7pPr>
      <a:lvl8pPr marL="3190143" algn="l" defTabSz="911470" rtl="0" eaLnBrk="1" latinLnBrk="0" hangingPunct="1">
        <a:defRPr sz="1900" kern="1200">
          <a:solidFill>
            <a:schemeClr val="tx1"/>
          </a:solidFill>
          <a:latin typeface="+mn-lt"/>
          <a:ea typeface="+mn-ea"/>
          <a:cs typeface="+mn-cs"/>
        </a:defRPr>
      </a:lvl8pPr>
      <a:lvl9pPr marL="3645880" algn="l" defTabSz="91147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6.xml"/><Relationship Id="rId5" Type="http://schemas.openxmlformats.org/officeDocument/2006/relationships/image" Target="../media/image15.emf"/><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6.xml"/><Relationship Id="rId5" Type="http://schemas.openxmlformats.org/officeDocument/2006/relationships/image" Target="../media/image15.emf"/><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omup.com/cF6QITnnU5"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0.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6.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96.xml"/></Relationships>
</file>

<file path=ppt/slides/_rels/slide5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2.xml"/><Relationship Id="rId1" Type="http://schemas.openxmlformats.org/officeDocument/2006/relationships/slideLayout" Target="../slideLayouts/slideLayout96.xml"/></Relationships>
</file>

<file path=ppt/slides/_rels/slide5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3.xml"/><Relationship Id="rId1" Type="http://schemas.openxmlformats.org/officeDocument/2006/relationships/slideLayout" Target="../slideLayouts/slideLayout87.xml"/></Relationships>
</file>

<file path=ppt/slides/_rels/slide5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4.xml"/><Relationship Id="rId1" Type="http://schemas.openxmlformats.org/officeDocument/2006/relationships/slideLayout" Target="../slideLayouts/slideLayout87.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28.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128.xml"/><Relationship Id="rId6" Type="http://schemas.openxmlformats.org/officeDocument/2006/relationships/image" Target="../media/image20.png"/><Relationship Id="rId5" Type="http://schemas.openxmlformats.org/officeDocument/2006/relationships/image" Target="../media/image31.jpeg"/><Relationship Id="rId4" Type="http://schemas.openxmlformats.org/officeDocument/2006/relationships/image" Target="../media/image30.jpeg"/></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28.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28.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42.xml"/><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120.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20.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8.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solidFill>
                  <a:srgbClr val="FFC000"/>
                </a:solidFill>
              </a:rPr>
              <a:t>Chemical Formulas</a:t>
            </a:r>
          </a:p>
        </p:txBody>
      </p:sp>
      <p:sp>
        <p:nvSpPr>
          <p:cNvPr id="7" name="Content Placeholder 6"/>
          <p:cNvSpPr>
            <a:spLocks noGrp="1"/>
          </p:cNvSpPr>
          <p:nvPr>
            <p:ph idx="1"/>
          </p:nvPr>
        </p:nvSpPr>
        <p:spPr/>
        <p:txBody>
          <a:bodyPr lIns="182251" tIns="91124"/>
          <a:lstStyle/>
          <a:p>
            <a:pPr>
              <a:lnSpc>
                <a:spcPct val="100000"/>
              </a:lnSpc>
              <a:spcBef>
                <a:spcPts val="0"/>
              </a:spcBef>
            </a:pPr>
            <a:r>
              <a:rPr lang="en-US" sz="2300" b="1" dirty="0"/>
              <a:t>Chemical Formulas </a:t>
            </a:r>
            <a:r>
              <a:rPr lang="en-US" sz="2300" b="1" dirty="0">
                <a:sym typeface="Wingdings"/>
              </a:rPr>
              <a:t>are </a:t>
            </a:r>
            <a:r>
              <a:rPr lang="en-US" sz="2300" b="1" dirty="0"/>
              <a:t>used to represent the composition of elements in a compound or molecule.</a:t>
            </a:r>
            <a:endParaRPr lang="en-US" sz="2300" dirty="0"/>
          </a:p>
          <a:p>
            <a:pPr>
              <a:lnSpc>
                <a:spcPct val="100000"/>
              </a:lnSpc>
              <a:spcBef>
                <a:spcPts val="0"/>
              </a:spcBef>
            </a:pPr>
            <a:endParaRPr lang="en-US" sz="1100" dirty="0"/>
          </a:p>
          <a:p>
            <a:pPr>
              <a:lnSpc>
                <a:spcPct val="100000"/>
              </a:lnSpc>
              <a:spcBef>
                <a:spcPts val="0"/>
              </a:spcBef>
            </a:pPr>
            <a:r>
              <a:rPr lang="en-US" sz="3600" dirty="0">
                <a:solidFill>
                  <a:srgbClr val="FF0000"/>
                </a:solidFill>
              </a:rPr>
              <a:t>Subscripts</a:t>
            </a:r>
            <a:r>
              <a:rPr lang="en-US" sz="2300" dirty="0">
                <a:solidFill>
                  <a:srgbClr val="FF0000"/>
                </a:solidFill>
              </a:rPr>
              <a:t> </a:t>
            </a:r>
          </a:p>
          <a:p>
            <a:pPr>
              <a:lnSpc>
                <a:spcPct val="100000"/>
              </a:lnSpc>
              <a:spcBef>
                <a:spcPts val="0"/>
              </a:spcBef>
            </a:pPr>
            <a:r>
              <a:rPr lang="en-US" sz="2100" dirty="0">
                <a:solidFill>
                  <a:srgbClr val="00B050"/>
                </a:solidFill>
              </a:rPr>
              <a:t>Indicate the number of atoms within ONE compound or molecule</a:t>
            </a:r>
          </a:p>
          <a:p>
            <a:pPr algn="ctr">
              <a:lnSpc>
                <a:spcPct val="100000"/>
              </a:lnSpc>
              <a:spcBef>
                <a:spcPts val="0"/>
              </a:spcBef>
            </a:pPr>
            <a:r>
              <a:rPr lang="en-US" sz="2300" dirty="0"/>
              <a:t>Ca(ClO</a:t>
            </a:r>
            <a:r>
              <a:rPr lang="en-US" sz="2300" b="1" baseline="-25000" dirty="0">
                <a:solidFill>
                  <a:srgbClr val="FF0000"/>
                </a:solidFill>
              </a:rPr>
              <a:t>3</a:t>
            </a:r>
            <a:r>
              <a:rPr lang="en-US" sz="2300" dirty="0"/>
              <a:t>)</a:t>
            </a:r>
            <a:r>
              <a:rPr lang="en-US" sz="2300" b="1" baseline="-25000" dirty="0">
                <a:solidFill>
                  <a:srgbClr val="FF0000"/>
                </a:solidFill>
              </a:rPr>
              <a:t>2</a:t>
            </a:r>
            <a:r>
              <a:rPr lang="en-US" sz="2300" dirty="0"/>
              <a:t>   </a:t>
            </a:r>
            <a:r>
              <a:rPr lang="en-US" sz="2300" dirty="0">
                <a:sym typeface="Wingdings"/>
              </a:rPr>
              <a:t></a:t>
            </a:r>
            <a:r>
              <a:rPr lang="en-US" sz="2300" dirty="0"/>
              <a:t>   CaCl</a:t>
            </a:r>
            <a:r>
              <a:rPr lang="en-US" sz="2300" b="1" baseline="-25000" dirty="0">
                <a:solidFill>
                  <a:srgbClr val="FF0000"/>
                </a:solidFill>
              </a:rPr>
              <a:t>2</a:t>
            </a:r>
            <a:r>
              <a:rPr lang="en-US" sz="2300" b="1" dirty="0"/>
              <a:t> </a:t>
            </a:r>
            <a:r>
              <a:rPr lang="en-US" sz="2300" dirty="0"/>
              <a:t>  +  __ O</a:t>
            </a:r>
            <a:r>
              <a:rPr lang="en-US" sz="2300" b="1" baseline="-25000" dirty="0">
                <a:solidFill>
                  <a:srgbClr val="FF0000"/>
                </a:solidFill>
              </a:rPr>
              <a:t>2</a:t>
            </a:r>
            <a:r>
              <a:rPr lang="en-US" sz="2300" baseline="-25000" dirty="0"/>
              <a:t> (g)</a:t>
            </a:r>
          </a:p>
          <a:p>
            <a:pPr algn="ctr">
              <a:lnSpc>
                <a:spcPct val="100000"/>
              </a:lnSpc>
              <a:spcBef>
                <a:spcPts val="0"/>
              </a:spcBef>
            </a:pPr>
            <a:endParaRPr lang="en-US" sz="2300" baseline="-25000" dirty="0"/>
          </a:p>
          <a:p>
            <a:pPr algn="ctr">
              <a:lnSpc>
                <a:spcPct val="100000"/>
              </a:lnSpc>
              <a:spcBef>
                <a:spcPts val="0"/>
              </a:spcBef>
            </a:pPr>
            <a:endParaRPr lang="en-US" sz="2300" baseline="-25000" dirty="0"/>
          </a:p>
          <a:p>
            <a:pPr algn="ctr">
              <a:lnSpc>
                <a:spcPct val="100000"/>
              </a:lnSpc>
              <a:spcBef>
                <a:spcPts val="0"/>
              </a:spcBef>
            </a:pPr>
            <a:endParaRPr lang="en-US" sz="2300" baseline="-25000" dirty="0"/>
          </a:p>
          <a:p>
            <a:pPr marL="1995488">
              <a:lnSpc>
                <a:spcPct val="100000"/>
              </a:lnSpc>
              <a:spcBef>
                <a:spcPts val="0"/>
              </a:spcBef>
            </a:pPr>
            <a:r>
              <a:rPr lang="en-US" b="1" dirty="0"/>
              <a:t> </a:t>
            </a:r>
            <a:r>
              <a:rPr lang="en-US" sz="1800" dirty="0"/>
              <a:t> </a:t>
            </a:r>
            <a:r>
              <a:rPr lang="en-US" sz="3600" dirty="0"/>
              <a:t>ClO</a:t>
            </a:r>
            <a:r>
              <a:rPr lang="en-US" sz="3600" b="1" baseline="-25000" dirty="0">
                <a:solidFill>
                  <a:srgbClr val="FF0000"/>
                </a:solidFill>
              </a:rPr>
              <a:t>3</a:t>
            </a:r>
            <a:r>
              <a:rPr lang="en-US" sz="3600" dirty="0"/>
              <a:t> + ClO</a:t>
            </a:r>
            <a:r>
              <a:rPr lang="en-US" sz="3600" b="1" baseline="-25000" dirty="0">
                <a:solidFill>
                  <a:srgbClr val="FF0000"/>
                </a:solidFill>
              </a:rPr>
              <a:t>3 </a:t>
            </a:r>
            <a:r>
              <a:rPr lang="en-US" sz="3600" b="1" dirty="0">
                <a:solidFill>
                  <a:srgbClr val="FF0000"/>
                </a:solidFill>
              </a:rPr>
              <a:t> = 2 Cl + 6 O</a:t>
            </a:r>
          </a:p>
          <a:p>
            <a:pPr>
              <a:lnSpc>
                <a:spcPct val="100000"/>
              </a:lnSpc>
              <a:spcBef>
                <a:spcPts val="0"/>
              </a:spcBef>
            </a:pPr>
            <a:endParaRPr lang="en-US" sz="3200" b="1" dirty="0">
              <a:solidFill>
                <a:srgbClr val="FF0000"/>
              </a:solidFill>
              <a:latin typeface="Times New Roman" panose="02020603050405020304" pitchFamily="18" charset="0"/>
              <a:cs typeface="Times New Roman" panose="02020603050405020304" pitchFamily="18" charset="0"/>
            </a:endParaRPr>
          </a:p>
          <a:p>
            <a:pPr>
              <a:lnSpc>
                <a:spcPct val="100000"/>
              </a:lnSpc>
              <a:spcBef>
                <a:spcPts val="0"/>
              </a:spcBef>
            </a:pPr>
            <a:r>
              <a:rPr lang="en-US" sz="3200" b="1" dirty="0">
                <a:solidFill>
                  <a:srgbClr val="B54C8C"/>
                </a:solidFill>
                <a:latin typeface="Times New Roman" panose="02020603050405020304" pitchFamily="18" charset="0"/>
                <a:cs typeface="Times New Roman" panose="02020603050405020304" pitchFamily="18" charset="0"/>
              </a:rPr>
              <a:t>Notice, that there are 6 oxygen atoms on the left (reactants) but only 2 on the right (products) …</a:t>
            </a:r>
          </a:p>
          <a:p>
            <a:pPr>
              <a:lnSpc>
                <a:spcPct val="100000"/>
              </a:lnSpc>
              <a:spcBef>
                <a:spcPts val="0"/>
              </a:spcBef>
            </a:pPr>
            <a:endParaRPr lang="en-US" dirty="0"/>
          </a:p>
        </p:txBody>
      </p:sp>
      <p:sp>
        <p:nvSpPr>
          <p:cNvPr id="9" name="Right Brace 8"/>
          <p:cNvSpPr/>
          <p:nvPr/>
        </p:nvSpPr>
        <p:spPr bwMode="auto">
          <a:xfrm rot="16200000">
            <a:off x="3048000" y="2822203"/>
            <a:ext cx="762000" cy="2590800"/>
          </a:xfrm>
          <a:prstGeom prst="rightBrace">
            <a:avLst>
              <a:gd name="adj1" fmla="val 8333"/>
              <a:gd name="adj2" fmla="val 3859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3375" tIns="45562" rIns="273375" bIns="45562" numCol="1" rtlCol="0" anchor="t" anchorCtr="0" compatLnSpc="1">
            <a:prstTxWarp prst="textNoShape">
              <a:avLst/>
            </a:prstTxWarp>
          </a:bodyPr>
          <a:lstStyle/>
          <a:p>
            <a:pPr defTabSz="911262" eaLnBrk="1" hangingPunct="1">
              <a:lnSpc>
                <a:spcPct val="115000"/>
              </a:lnSpc>
              <a:spcBef>
                <a:spcPct val="20000"/>
              </a:spcBef>
              <a:buClr>
                <a:srgbClr val="2877C4"/>
              </a:buClr>
            </a:pPr>
            <a:endParaRPr lang="en-US" sz="3200" i="0">
              <a:latin typeface="Arial" charset="0"/>
            </a:endParaRPr>
          </a:p>
        </p:txBody>
      </p:sp>
    </p:spTree>
    <p:extLst>
      <p:ext uri="{BB962C8B-B14F-4D97-AF65-F5344CB8AC3E}">
        <p14:creationId xmlns:p14="http://schemas.microsoft.com/office/powerpoint/2010/main" val="322924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animEffect transition="in" filter="fade">
                                      <p:cBhvr>
                                        <p:cTn id="7" dur="500"/>
                                        <p:tgtEl>
                                          <p:spTgt spid="7">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0" end="10"/>
                                            </p:txEl>
                                          </p:spTgt>
                                        </p:tgtEl>
                                        <p:attrNameLst>
                                          <p:attrName>style.visibility</p:attrName>
                                        </p:attrNameLst>
                                      </p:cBhvr>
                                      <p:to>
                                        <p:strVal val="visible"/>
                                      </p:to>
                                    </p:set>
                                    <p:animEffect transition="in" filter="fade">
                                      <p:cBhvr>
                                        <p:cTn id="1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solidFill>
                  <a:srgbClr val="FFC000"/>
                </a:solidFill>
              </a:rPr>
              <a:t>Chemical Formulas</a:t>
            </a:r>
          </a:p>
        </p:txBody>
      </p:sp>
      <p:sp>
        <p:nvSpPr>
          <p:cNvPr id="7" name="Content Placeholder 6"/>
          <p:cNvSpPr>
            <a:spLocks noGrp="1"/>
          </p:cNvSpPr>
          <p:nvPr>
            <p:ph idx="1"/>
          </p:nvPr>
        </p:nvSpPr>
        <p:spPr/>
        <p:txBody>
          <a:bodyPr lIns="182251" tIns="91124"/>
          <a:lstStyle/>
          <a:p>
            <a:pPr>
              <a:lnSpc>
                <a:spcPct val="100000"/>
              </a:lnSpc>
              <a:spcBef>
                <a:spcPts val="0"/>
              </a:spcBef>
            </a:pPr>
            <a:r>
              <a:rPr lang="en-US" sz="2300" b="1" dirty="0"/>
              <a:t>Coefficients are used to balance chemical equations:</a:t>
            </a:r>
            <a:endParaRPr lang="en-US" sz="2300" dirty="0"/>
          </a:p>
          <a:p>
            <a:pPr>
              <a:lnSpc>
                <a:spcPct val="100000"/>
              </a:lnSpc>
              <a:spcBef>
                <a:spcPts val="0"/>
              </a:spcBef>
            </a:pPr>
            <a:endParaRPr lang="en-US" sz="1100" dirty="0"/>
          </a:p>
          <a:p>
            <a:pPr>
              <a:lnSpc>
                <a:spcPct val="100000"/>
              </a:lnSpc>
              <a:spcBef>
                <a:spcPts val="0"/>
              </a:spcBef>
            </a:pPr>
            <a:endParaRPr lang="en-US" sz="1100" dirty="0"/>
          </a:p>
          <a:p>
            <a:pPr>
              <a:lnSpc>
                <a:spcPct val="100000"/>
              </a:lnSpc>
              <a:spcBef>
                <a:spcPts val="0"/>
              </a:spcBef>
            </a:pPr>
            <a:r>
              <a:rPr lang="en-US" sz="3600" dirty="0">
                <a:solidFill>
                  <a:srgbClr val="00B0F0"/>
                </a:solidFill>
              </a:rPr>
              <a:t>Coefficients</a:t>
            </a:r>
          </a:p>
          <a:p>
            <a:pPr>
              <a:lnSpc>
                <a:spcPct val="100000"/>
              </a:lnSpc>
              <a:spcBef>
                <a:spcPts val="0"/>
              </a:spcBef>
            </a:pPr>
            <a:r>
              <a:rPr lang="en-US" sz="2100" dirty="0">
                <a:solidFill>
                  <a:srgbClr val="00B050"/>
                </a:solidFill>
              </a:rPr>
              <a:t>Indicate the number of compounds or molecules (“moles”) and are used to balance Chemical Equations or reactants &amp; products.</a:t>
            </a:r>
          </a:p>
          <a:p>
            <a:pPr>
              <a:lnSpc>
                <a:spcPct val="100000"/>
              </a:lnSpc>
              <a:spcBef>
                <a:spcPts val="0"/>
              </a:spcBef>
            </a:pPr>
            <a:endParaRPr lang="en-US" sz="600" dirty="0"/>
          </a:p>
          <a:p>
            <a:pPr algn="ctr">
              <a:lnSpc>
                <a:spcPct val="100000"/>
              </a:lnSpc>
              <a:spcBef>
                <a:spcPts val="0"/>
              </a:spcBef>
            </a:pPr>
            <a:r>
              <a:rPr lang="en-US" sz="2300" dirty="0"/>
              <a:t>Ca(ClO</a:t>
            </a:r>
            <a:r>
              <a:rPr lang="en-US" sz="2300" baseline="-25000" dirty="0"/>
              <a:t>3</a:t>
            </a:r>
            <a:r>
              <a:rPr lang="en-US" sz="2300" dirty="0"/>
              <a:t>)</a:t>
            </a:r>
            <a:r>
              <a:rPr lang="en-US" sz="2300" baseline="-25000" dirty="0"/>
              <a:t>2</a:t>
            </a:r>
            <a:r>
              <a:rPr lang="en-US" sz="2300" dirty="0"/>
              <a:t>   </a:t>
            </a:r>
            <a:r>
              <a:rPr lang="en-US" sz="2300" dirty="0">
                <a:sym typeface="Wingdings"/>
              </a:rPr>
              <a:t></a:t>
            </a:r>
            <a:r>
              <a:rPr lang="en-US" sz="2300" dirty="0"/>
              <a:t>   CaCl</a:t>
            </a:r>
            <a:r>
              <a:rPr lang="en-US" sz="2300" baseline="-25000" dirty="0"/>
              <a:t>2</a:t>
            </a:r>
            <a:r>
              <a:rPr lang="en-US" sz="2300" dirty="0"/>
              <a:t>   +    </a:t>
            </a:r>
            <a:r>
              <a:rPr lang="en-US" sz="2300" b="1" dirty="0">
                <a:solidFill>
                  <a:srgbClr val="00B0F0"/>
                </a:solidFill>
              </a:rPr>
              <a:t>3</a:t>
            </a:r>
            <a:r>
              <a:rPr lang="en-US" sz="2300" dirty="0"/>
              <a:t> O</a:t>
            </a:r>
            <a:r>
              <a:rPr lang="en-US" sz="2300" baseline="-25000" dirty="0"/>
              <a:t>2 (g)</a:t>
            </a:r>
            <a:r>
              <a:rPr lang="en-US" sz="2300" dirty="0"/>
              <a:t> </a:t>
            </a:r>
          </a:p>
          <a:p>
            <a:pPr>
              <a:lnSpc>
                <a:spcPct val="100000"/>
              </a:lnSpc>
              <a:spcBef>
                <a:spcPts val="0"/>
              </a:spcBef>
            </a:pPr>
            <a:r>
              <a:rPr lang="en-US" sz="3200" dirty="0"/>
              <a:t> </a:t>
            </a:r>
          </a:p>
          <a:p>
            <a:pPr algn="ctr">
              <a:lnSpc>
                <a:spcPct val="100000"/>
              </a:lnSpc>
              <a:spcBef>
                <a:spcPts val="0"/>
              </a:spcBef>
            </a:pPr>
            <a:r>
              <a:rPr lang="en-US" sz="2300" dirty="0"/>
              <a:t>Ca(ClO</a:t>
            </a:r>
            <a:r>
              <a:rPr lang="en-US" sz="2300" baseline="-25000" dirty="0"/>
              <a:t>3</a:t>
            </a:r>
            <a:r>
              <a:rPr lang="en-US" sz="2300" dirty="0"/>
              <a:t>)</a:t>
            </a:r>
            <a:r>
              <a:rPr lang="en-US" sz="2300" baseline="-25000" dirty="0"/>
              <a:t>2</a:t>
            </a:r>
            <a:r>
              <a:rPr lang="en-US" sz="2300" dirty="0"/>
              <a:t>   </a:t>
            </a:r>
            <a:r>
              <a:rPr lang="en-US" sz="2300" dirty="0">
                <a:sym typeface="Wingdings"/>
              </a:rPr>
              <a:t></a:t>
            </a:r>
            <a:r>
              <a:rPr lang="en-US" sz="2300" dirty="0"/>
              <a:t>   CaCl</a:t>
            </a:r>
            <a:r>
              <a:rPr lang="en-US" sz="2300" baseline="-25000" dirty="0"/>
              <a:t>2</a:t>
            </a:r>
            <a:r>
              <a:rPr lang="en-US" sz="2300" dirty="0"/>
              <a:t>   +   </a:t>
            </a:r>
            <a:r>
              <a:rPr lang="en-US" sz="2300" b="1" dirty="0">
                <a:solidFill>
                  <a:srgbClr val="00B050"/>
                </a:solidFill>
              </a:rPr>
              <a:t>O</a:t>
            </a:r>
            <a:r>
              <a:rPr lang="en-US" sz="2300" b="1" baseline="-25000" dirty="0">
                <a:solidFill>
                  <a:srgbClr val="00B050"/>
                </a:solidFill>
              </a:rPr>
              <a:t>2 (g)</a:t>
            </a:r>
            <a:r>
              <a:rPr lang="en-US" sz="2300" b="1" dirty="0">
                <a:solidFill>
                  <a:srgbClr val="00B050"/>
                </a:solidFill>
              </a:rPr>
              <a:t> +   O</a:t>
            </a:r>
            <a:r>
              <a:rPr lang="en-US" sz="2300" b="1" baseline="-25000" dirty="0">
                <a:solidFill>
                  <a:srgbClr val="00B050"/>
                </a:solidFill>
              </a:rPr>
              <a:t>2 (g)</a:t>
            </a:r>
            <a:r>
              <a:rPr lang="en-US" sz="2300" b="1" dirty="0">
                <a:solidFill>
                  <a:srgbClr val="00B050"/>
                </a:solidFill>
              </a:rPr>
              <a:t> +   O</a:t>
            </a:r>
            <a:r>
              <a:rPr lang="en-US" sz="2300" b="1" baseline="-25000" dirty="0">
                <a:solidFill>
                  <a:srgbClr val="00B050"/>
                </a:solidFill>
              </a:rPr>
              <a:t>2 (g)</a:t>
            </a:r>
            <a:endParaRPr lang="en-US" sz="2300" b="1" dirty="0">
              <a:solidFill>
                <a:srgbClr val="00B050"/>
              </a:solidFill>
            </a:endParaRPr>
          </a:p>
          <a:p>
            <a:pPr>
              <a:lnSpc>
                <a:spcPct val="100000"/>
              </a:lnSpc>
              <a:spcBef>
                <a:spcPts val="0"/>
              </a:spcBef>
            </a:pPr>
            <a:r>
              <a:rPr lang="en-US" dirty="0"/>
              <a:t> </a:t>
            </a:r>
          </a:p>
          <a:p>
            <a:pPr>
              <a:lnSpc>
                <a:spcPct val="100000"/>
              </a:lnSpc>
              <a:spcBef>
                <a:spcPts val="0"/>
              </a:spcBef>
            </a:pPr>
            <a:r>
              <a:rPr lang="en-US" b="1" dirty="0"/>
              <a:t> </a:t>
            </a:r>
          </a:p>
          <a:p>
            <a:pPr>
              <a:lnSpc>
                <a:spcPct val="100000"/>
              </a:lnSpc>
              <a:spcBef>
                <a:spcPts val="0"/>
              </a:spcBef>
            </a:pPr>
            <a:r>
              <a:rPr lang="en-US" sz="2000" i="1" dirty="0">
                <a:solidFill>
                  <a:srgbClr val="00B0F0"/>
                </a:solidFill>
                <a:latin typeface="Times New Roman" panose="02020603050405020304" pitchFamily="18" charset="0"/>
                <a:cs typeface="Times New Roman" panose="02020603050405020304" pitchFamily="18" charset="0"/>
              </a:rPr>
              <a:t>There are the same number of each element on each side of the equation.</a:t>
            </a:r>
          </a:p>
          <a:p>
            <a:pPr>
              <a:lnSpc>
                <a:spcPct val="100000"/>
              </a:lnSpc>
              <a:spcBef>
                <a:spcPts val="0"/>
              </a:spcBef>
            </a:pPr>
            <a:endParaRPr lang="en-US" sz="2000" i="1" dirty="0">
              <a:solidFill>
                <a:srgbClr val="00B0F0"/>
              </a:solidFill>
              <a:latin typeface="Times New Roman" panose="02020603050405020304" pitchFamily="18" charset="0"/>
              <a:cs typeface="Times New Roman" panose="02020603050405020304" pitchFamily="18" charset="0"/>
            </a:endParaRPr>
          </a:p>
          <a:p>
            <a:pPr algn="ctr">
              <a:lnSpc>
                <a:spcPct val="100000"/>
              </a:lnSpc>
              <a:spcBef>
                <a:spcPts val="0"/>
              </a:spcBef>
            </a:pPr>
            <a:r>
              <a:rPr lang="en-US" sz="2000" i="1" dirty="0">
                <a:solidFill>
                  <a:srgbClr val="00B0F0"/>
                </a:solidFill>
                <a:latin typeface="Times New Roman" panose="02020603050405020304" pitchFamily="18" charset="0"/>
                <a:cs typeface="Times New Roman" panose="02020603050405020304" pitchFamily="18" charset="0"/>
              </a:rPr>
              <a:t>1 Ca, 2 Cl, 6 O </a:t>
            </a:r>
            <a:r>
              <a:rPr lang="en-US" sz="2400" dirty="0">
                <a:solidFill>
                  <a:srgbClr val="00B0F0"/>
                </a:solidFill>
                <a:sym typeface="Wingdings"/>
              </a:rPr>
              <a:t></a:t>
            </a:r>
            <a:r>
              <a:rPr lang="en-US" sz="2400" dirty="0">
                <a:solidFill>
                  <a:srgbClr val="00B0F0"/>
                </a:solidFill>
              </a:rPr>
              <a:t> </a:t>
            </a:r>
            <a:r>
              <a:rPr lang="en-US" sz="2000" i="1" dirty="0">
                <a:solidFill>
                  <a:srgbClr val="00B0F0"/>
                </a:solidFill>
                <a:latin typeface="Times New Roman" panose="02020603050405020304" pitchFamily="18" charset="0"/>
                <a:cs typeface="Times New Roman" panose="02020603050405020304" pitchFamily="18" charset="0"/>
              </a:rPr>
              <a:t>1 Ca, 2 Cl, 6 O </a:t>
            </a:r>
          </a:p>
        </p:txBody>
      </p:sp>
      <p:sp>
        <p:nvSpPr>
          <p:cNvPr id="9" name="Right Brace 8"/>
          <p:cNvSpPr/>
          <p:nvPr/>
        </p:nvSpPr>
        <p:spPr bwMode="auto">
          <a:xfrm rot="16200000">
            <a:off x="5905500" y="2565335"/>
            <a:ext cx="762000" cy="3124200"/>
          </a:xfrm>
          <a:prstGeom prst="rightBrace">
            <a:avLst>
              <a:gd name="adj1" fmla="val 8333"/>
              <a:gd name="adj2" fmla="val 3859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3375" tIns="45562" rIns="273375" bIns="45562" numCol="1" rtlCol="0" anchor="t" anchorCtr="0" compatLnSpc="1">
            <a:prstTxWarp prst="textNoShape">
              <a:avLst/>
            </a:prstTxWarp>
          </a:bodyPr>
          <a:lstStyle/>
          <a:p>
            <a:pPr defTabSz="911262" eaLnBrk="1" hangingPunct="1">
              <a:lnSpc>
                <a:spcPct val="115000"/>
              </a:lnSpc>
              <a:spcBef>
                <a:spcPct val="20000"/>
              </a:spcBef>
              <a:buClr>
                <a:srgbClr val="2877C4"/>
              </a:buClr>
            </a:pPr>
            <a:endParaRPr lang="en-US" sz="3200" i="0">
              <a:latin typeface="Arial" charset="0"/>
            </a:endParaRPr>
          </a:p>
        </p:txBody>
      </p:sp>
    </p:spTree>
    <p:extLst>
      <p:ext uri="{BB962C8B-B14F-4D97-AF65-F5344CB8AC3E}">
        <p14:creationId xmlns:p14="http://schemas.microsoft.com/office/powerpoint/2010/main" val="15668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1" end="11"/>
                                            </p:txEl>
                                          </p:spTgt>
                                        </p:tgtEl>
                                        <p:attrNameLst>
                                          <p:attrName>style.visibility</p:attrName>
                                        </p:attrNameLst>
                                      </p:cBhvr>
                                      <p:to>
                                        <p:strVal val="visible"/>
                                      </p:to>
                                    </p:set>
                                    <p:animEffect transition="in" filter="fade">
                                      <p:cBhvr>
                                        <p:cTn id="37" dur="500"/>
                                        <p:tgtEl>
                                          <p:spTgt spid="7">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13" end="13"/>
                                            </p:txEl>
                                          </p:spTgt>
                                        </p:tgtEl>
                                        <p:attrNameLst>
                                          <p:attrName>style.visibility</p:attrName>
                                        </p:attrNameLst>
                                      </p:cBhvr>
                                      <p:to>
                                        <p:strVal val="visible"/>
                                      </p:to>
                                    </p:set>
                                    <p:animEffect transition="in" filter="fade">
                                      <p:cBhvr>
                                        <p:cTn id="42"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7" name="Content Placeholder 9" descr="PeriodicTable - OS.png"/>
          <p:cNvPicPr>
            <a:picLocks noGrp="1" noChangeAspect="1"/>
          </p:cNvPicPr>
          <p:nvPr>
            <p:ph sz="quarter" idx="13"/>
          </p:nvPr>
        </p:nvPicPr>
        <p:blipFill rotWithShape="1">
          <a:blip r:embed="rId3" cstate="print"/>
          <a:srcRect l="2469" r="2095"/>
          <a:stretch/>
        </p:blipFill>
        <p:spPr>
          <a:xfrm>
            <a:off x="4200050" y="1524000"/>
            <a:ext cx="4943958" cy="4849085"/>
          </a:xfrm>
        </p:spPr>
      </p:pic>
      <p:sp>
        <p:nvSpPr>
          <p:cNvPr id="52225" name="Text Placeholder 7"/>
          <p:cNvSpPr>
            <a:spLocks noGrp="1"/>
          </p:cNvSpPr>
          <p:nvPr>
            <p:ph type="body" sz="quarter" idx="12"/>
          </p:nvPr>
        </p:nvSpPr>
        <p:spPr/>
        <p:txBody>
          <a:bodyPr lIns="191215"/>
          <a:lstStyle/>
          <a:p>
            <a:pPr marL="0" lvl="1" indent="0">
              <a:buNone/>
            </a:pPr>
            <a:r>
              <a:rPr lang="en-US" sz="3600" dirty="0">
                <a:solidFill>
                  <a:srgbClr val="00B050"/>
                </a:solidFill>
              </a:rPr>
              <a:t>Metals</a:t>
            </a:r>
            <a:r>
              <a:rPr lang="en-US" dirty="0"/>
              <a:t>: </a:t>
            </a:r>
          </a:p>
          <a:p>
            <a:pPr marL="0" lvl="1" indent="0">
              <a:buNone/>
            </a:pPr>
            <a:r>
              <a:rPr lang="en-US" dirty="0"/>
              <a:t>form cations (positive charge)</a:t>
            </a:r>
          </a:p>
          <a:p>
            <a:pPr lvl="2"/>
            <a:r>
              <a:rPr lang="en-US" dirty="0">
                <a:solidFill>
                  <a:srgbClr val="FF0000"/>
                </a:solidFill>
              </a:rPr>
              <a:t>Group IA:  +1</a:t>
            </a:r>
          </a:p>
          <a:p>
            <a:pPr lvl="2"/>
            <a:r>
              <a:rPr lang="en-US" dirty="0">
                <a:solidFill>
                  <a:srgbClr val="B54C8C"/>
                </a:solidFill>
              </a:rPr>
              <a:t>Group IIA:  +2</a:t>
            </a:r>
          </a:p>
          <a:p>
            <a:pPr lvl="2"/>
            <a:r>
              <a:rPr lang="en-US" dirty="0"/>
              <a:t>Group IIIA:  +3</a:t>
            </a:r>
          </a:p>
          <a:p>
            <a:pPr marL="0" lvl="1" indent="0">
              <a:buNone/>
            </a:pPr>
            <a:r>
              <a:rPr lang="en-US" sz="3600" dirty="0">
                <a:solidFill>
                  <a:srgbClr val="0070C0"/>
                </a:solidFill>
              </a:rPr>
              <a:t>Nonmetals</a:t>
            </a:r>
            <a:r>
              <a:rPr lang="en-US" dirty="0"/>
              <a:t>: </a:t>
            </a:r>
          </a:p>
          <a:p>
            <a:pPr marL="0" lvl="1" indent="0">
              <a:buNone/>
            </a:pPr>
            <a:r>
              <a:rPr lang="en-US" dirty="0"/>
              <a:t>form anions (negative charge)</a:t>
            </a:r>
          </a:p>
          <a:p>
            <a:pPr lvl="2"/>
            <a:r>
              <a:rPr lang="en-US" dirty="0">
                <a:solidFill>
                  <a:srgbClr val="B54C8C"/>
                </a:solidFill>
              </a:rPr>
              <a:t>Group 16 (VIA):  –2</a:t>
            </a:r>
          </a:p>
          <a:p>
            <a:pPr lvl="2"/>
            <a:r>
              <a:rPr lang="en-US" dirty="0">
                <a:solidFill>
                  <a:srgbClr val="FF0000"/>
                </a:solidFill>
              </a:rPr>
              <a:t>Group 17 (VIIA):  –1</a:t>
            </a:r>
          </a:p>
        </p:txBody>
      </p:sp>
      <p:sp>
        <p:nvSpPr>
          <p:cNvPr id="52228" name="Title 1"/>
          <p:cNvSpPr>
            <a:spLocks noGrp="1"/>
          </p:cNvSpPr>
          <p:nvPr>
            <p:ph type="title"/>
          </p:nvPr>
        </p:nvSpPr>
        <p:spPr>
          <a:xfrm>
            <a:off x="10" y="0"/>
            <a:ext cx="9143996" cy="1371600"/>
          </a:xfrm>
        </p:spPr>
        <p:txBody>
          <a:bodyPr/>
          <a:lstStyle/>
          <a:p>
            <a:r>
              <a:rPr lang="en-US" dirty="0"/>
              <a:t>            </a:t>
            </a:r>
            <a:r>
              <a:rPr lang="en-US" dirty="0">
                <a:solidFill>
                  <a:srgbClr val="FFFF00"/>
                </a:solidFill>
              </a:rPr>
              <a:t>Typical Patterns of Ions</a:t>
            </a:r>
          </a:p>
        </p:txBody>
      </p:sp>
      <p:pic>
        <p:nvPicPr>
          <p:cNvPr id="52230" name="Picture 7" descr="strategy-01.eps"/>
          <p:cNvPicPr>
            <a:picLocks noChangeAspect="1"/>
          </p:cNvPicPr>
          <p:nvPr/>
        </p:nvPicPr>
        <p:blipFill>
          <a:blip r:embed="rId4" cstate="print"/>
          <a:srcRect/>
          <a:stretch>
            <a:fillRect/>
          </a:stretch>
        </p:blipFill>
        <p:spPr bwMode="auto">
          <a:xfrm>
            <a:off x="235303" y="170658"/>
            <a:ext cx="881636" cy="952500"/>
          </a:xfrm>
          <a:prstGeom prst="rect">
            <a:avLst/>
          </a:prstGeom>
          <a:noFill/>
          <a:ln w="9525">
            <a:noFill/>
            <a:miter lim="800000"/>
            <a:headEnd/>
            <a:tailEnd/>
          </a:ln>
        </p:spPr>
      </p:pic>
      <p:sp>
        <p:nvSpPr>
          <p:cNvPr id="6" name="Rectangle 5"/>
          <p:cNvSpPr/>
          <p:nvPr/>
        </p:nvSpPr>
        <p:spPr>
          <a:xfrm>
            <a:off x="4085167" y="1314454"/>
            <a:ext cx="498855" cy="400110"/>
          </a:xfrm>
          <a:prstGeom prst="rect">
            <a:avLst/>
          </a:prstGeom>
        </p:spPr>
        <p:txBody>
          <a:bodyPr wrap="none">
            <a:spAutoFit/>
          </a:bodyPr>
          <a:lstStyle/>
          <a:p>
            <a:pPr algn="ctr"/>
            <a:r>
              <a:rPr 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a:t>
            </a:r>
          </a:p>
        </p:txBody>
      </p:sp>
      <p:sp>
        <p:nvSpPr>
          <p:cNvPr id="7" name="Rectangle 6"/>
          <p:cNvSpPr/>
          <p:nvPr/>
        </p:nvSpPr>
        <p:spPr>
          <a:xfrm>
            <a:off x="4389967" y="1824335"/>
            <a:ext cx="498855" cy="400110"/>
          </a:xfrm>
          <a:prstGeom prst="rect">
            <a:avLst/>
          </a:prstGeom>
        </p:spPr>
        <p:txBody>
          <a:bodyPr wrap="none">
            <a:spAutoFit/>
          </a:bodyPr>
          <a:lstStyle/>
          <a:p>
            <a:pPr algn="ctr"/>
            <a:r>
              <a:rPr 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2A</a:t>
            </a:r>
          </a:p>
        </p:txBody>
      </p:sp>
      <p:sp>
        <p:nvSpPr>
          <p:cNvPr id="8" name="Rectangle 7"/>
          <p:cNvSpPr/>
          <p:nvPr/>
        </p:nvSpPr>
        <p:spPr>
          <a:xfrm>
            <a:off x="8492745" y="1828800"/>
            <a:ext cx="498855" cy="400110"/>
          </a:xfrm>
          <a:prstGeom prst="rect">
            <a:avLst/>
          </a:prstGeom>
        </p:spPr>
        <p:txBody>
          <a:bodyPr wrap="none">
            <a:spAutoFit/>
          </a:bodyPr>
          <a:lstStyle/>
          <a:p>
            <a:pPr algn="ctr"/>
            <a:r>
              <a:rPr 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7A</a:t>
            </a:r>
          </a:p>
        </p:txBody>
      </p:sp>
      <p:sp>
        <p:nvSpPr>
          <p:cNvPr id="9" name="Rectangle 8"/>
          <p:cNvSpPr/>
          <p:nvPr/>
        </p:nvSpPr>
        <p:spPr>
          <a:xfrm>
            <a:off x="7361767" y="1824335"/>
            <a:ext cx="498855" cy="400110"/>
          </a:xfrm>
          <a:prstGeom prst="rect">
            <a:avLst/>
          </a:prstGeom>
        </p:spPr>
        <p:txBody>
          <a:bodyPr wrap="none">
            <a:spAutoFit/>
          </a:bodyPr>
          <a:lstStyle/>
          <a:p>
            <a:pPr algn="ctr"/>
            <a:r>
              <a:rPr 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3A</a:t>
            </a:r>
          </a:p>
        </p:txBody>
      </p:sp>
      <p:sp>
        <p:nvSpPr>
          <p:cNvPr id="10" name="Rectangle 9"/>
          <p:cNvSpPr/>
          <p:nvPr/>
        </p:nvSpPr>
        <p:spPr>
          <a:xfrm>
            <a:off x="8153400" y="1828800"/>
            <a:ext cx="498855" cy="400110"/>
          </a:xfrm>
          <a:prstGeom prst="rect">
            <a:avLst/>
          </a:prstGeom>
        </p:spPr>
        <p:txBody>
          <a:bodyPr wrap="none">
            <a:spAutoFit/>
          </a:bodyPr>
          <a:lstStyle/>
          <a:p>
            <a:pPr algn="ctr"/>
            <a:r>
              <a:rPr 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6A</a:t>
            </a:r>
          </a:p>
        </p:txBody>
      </p:sp>
    </p:spTree>
    <p:extLst>
      <p:ext uri="{BB962C8B-B14F-4D97-AF65-F5344CB8AC3E}">
        <p14:creationId xmlns:p14="http://schemas.microsoft.com/office/powerpoint/2010/main" val="371913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5">
                                            <p:txEl>
                                              <p:pRg st="0" end="0"/>
                                            </p:txEl>
                                          </p:spTgt>
                                        </p:tgtEl>
                                        <p:attrNameLst>
                                          <p:attrName>style.visibility</p:attrName>
                                        </p:attrNameLst>
                                      </p:cBhvr>
                                      <p:to>
                                        <p:strVal val="visible"/>
                                      </p:to>
                                    </p:set>
                                    <p:animEffect transition="in" filter="fade">
                                      <p:cBhvr>
                                        <p:cTn id="7" dur="500"/>
                                        <p:tgtEl>
                                          <p:spTgt spid="522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25">
                                            <p:txEl>
                                              <p:pRg st="1" end="1"/>
                                            </p:txEl>
                                          </p:spTgt>
                                        </p:tgtEl>
                                        <p:attrNameLst>
                                          <p:attrName>style.visibility</p:attrName>
                                        </p:attrNameLst>
                                      </p:cBhvr>
                                      <p:to>
                                        <p:strVal val="visible"/>
                                      </p:to>
                                    </p:set>
                                    <p:animEffect transition="in" filter="fade">
                                      <p:cBhvr>
                                        <p:cTn id="12" dur="500"/>
                                        <p:tgtEl>
                                          <p:spTgt spid="522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225">
                                            <p:txEl>
                                              <p:pRg st="2" end="2"/>
                                            </p:txEl>
                                          </p:spTgt>
                                        </p:tgtEl>
                                        <p:attrNameLst>
                                          <p:attrName>style.visibility</p:attrName>
                                        </p:attrNameLst>
                                      </p:cBhvr>
                                      <p:to>
                                        <p:strVal val="visible"/>
                                      </p:to>
                                    </p:set>
                                    <p:animEffect transition="in" filter="fade">
                                      <p:cBhvr>
                                        <p:cTn id="17" dur="500"/>
                                        <p:tgtEl>
                                          <p:spTgt spid="522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225">
                                            <p:txEl>
                                              <p:pRg st="3" end="3"/>
                                            </p:txEl>
                                          </p:spTgt>
                                        </p:tgtEl>
                                        <p:attrNameLst>
                                          <p:attrName>style.visibility</p:attrName>
                                        </p:attrNameLst>
                                      </p:cBhvr>
                                      <p:to>
                                        <p:strVal val="visible"/>
                                      </p:to>
                                    </p:set>
                                    <p:animEffect transition="in" filter="fade">
                                      <p:cBhvr>
                                        <p:cTn id="22" dur="500"/>
                                        <p:tgtEl>
                                          <p:spTgt spid="522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225">
                                            <p:txEl>
                                              <p:pRg st="4" end="4"/>
                                            </p:txEl>
                                          </p:spTgt>
                                        </p:tgtEl>
                                        <p:attrNameLst>
                                          <p:attrName>style.visibility</p:attrName>
                                        </p:attrNameLst>
                                      </p:cBhvr>
                                      <p:to>
                                        <p:strVal val="visible"/>
                                      </p:to>
                                    </p:set>
                                    <p:animEffect transition="in" filter="fade">
                                      <p:cBhvr>
                                        <p:cTn id="27" dur="500"/>
                                        <p:tgtEl>
                                          <p:spTgt spid="522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225">
                                            <p:txEl>
                                              <p:pRg st="5" end="5"/>
                                            </p:txEl>
                                          </p:spTgt>
                                        </p:tgtEl>
                                        <p:attrNameLst>
                                          <p:attrName>style.visibility</p:attrName>
                                        </p:attrNameLst>
                                      </p:cBhvr>
                                      <p:to>
                                        <p:strVal val="visible"/>
                                      </p:to>
                                    </p:set>
                                    <p:animEffect transition="in" filter="fade">
                                      <p:cBhvr>
                                        <p:cTn id="32" dur="500"/>
                                        <p:tgtEl>
                                          <p:spTgt spid="522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2225">
                                            <p:txEl>
                                              <p:pRg st="6" end="6"/>
                                            </p:txEl>
                                          </p:spTgt>
                                        </p:tgtEl>
                                        <p:attrNameLst>
                                          <p:attrName>style.visibility</p:attrName>
                                        </p:attrNameLst>
                                      </p:cBhvr>
                                      <p:to>
                                        <p:strVal val="visible"/>
                                      </p:to>
                                    </p:set>
                                    <p:animEffect transition="in" filter="fade">
                                      <p:cBhvr>
                                        <p:cTn id="37" dur="500"/>
                                        <p:tgtEl>
                                          <p:spTgt spid="522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2225">
                                            <p:txEl>
                                              <p:pRg st="7" end="7"/>
                                            </p:txEl>
                                          </p:spTgt>
                                        </p:tgtEl>
                                        <p:attrNameLst>
                                          <p:attrName>style.visibility</p:attrName>
                                        </p:attrNameLst>
                                      </p:cBhvr>
                                      <p:to>
                                        <p:strVal val="visible"/>
                                      </p:to>
                                    </p:set>
                                    <p:animEffect transition="in" filter="fade">
                                      <p:cBhvr>
                                        <p:cTn id="42" dur="500"/>
                                        <p:tgtEl>
                                          <p:spTgt spid="5222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2225">
                                            <p:txEl>
                                              <p:pRg st="8" end="8"/>
                                            </p:txEl>
                                          </p:spTgt>
                                        </p:tgtEl>
                                        <p:attrNameLst>
                                          <p:attrName>style.visibility</p:attrName>
                                        </p:attrNameLst>
                                      </p:cBhvr>
                                      <p:to>
                                        <p:strVal val="visible"/>
                                      </p:to>
                                    </p:set>
                                    <p:animEffect transition="in" filter="fade">
                                      <p:cBhvr>
                                        <p:cTn id="47" dur="500"/>
                                        <p:tgtEl>
                                          <p:spTgt spid="522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6"/>
          </p:nvPr>
        </p:nvSpPr>
        <p:spPr>
          <a:xfrm>
            <a:off x="4572001" y="2438400"/>
            <a:ext cx="4478924" cy="3505200"/>
          </a:xfrm>
          <a:ln>
            <a:solidFill>
              <a:schemeClr val="tx1"/>
            </a:solidFill>
          </a:ln>
        </p:spPr>
        <p:txBody>
          <a:bodyPr lIns="91440" tIns="91440" rIns="91440" bIns="91440"/>
          <a:lstStyle/>
          <a:p>
            <a:pPr algn="ctr"/>
            <a:r>
              <a:rPr lang="en-US" sz="2900" dirty="0"/>
              <a:t>Example</a:t>
            </a:r>
          </a:p>
          <a:p>
            <a:pPr marL="365844" lvl="1" indent="-365844"/>
            <a:r>
              <a:rPr lang="en-US" sz="2900" dirty="0"/>
              <a:t>KBr</a:t>
            </a:r>
          </a:p>
          <a:p>
            <a:pPr marL="461963" lvl="2" indent="-225425"/>
            <a:r>
              <a:rPr lang="en-US" sz="2900" dirty="0"/>
              <a:t>K</a:t>
            </a:r>
            <a:r>
              <a:rPr lang="en-US" sz="2900" baseline="30000" dirty="0"/>
              <a:t>+1</a:t>
            </a:r>
            <a:r>
              <a:rPr lang="en-US" sz="2900" dirty="0"/>
              <a:t> = </a:t>
            </a:r>
            <a:r>
              <a:rPr lang="en-US" sz="2900" dirty="0">
                <a:solidFill>
                  <a:srgbClr val="0070C0"/>
                </a:solidFill>
              </a:rPr>
              <a:t>potassium cation</a:t>
            </a:r>
          </a:p>
          <a:p>
            <a:pPr marL="461963" lvl="2" indent="-225425"/>
            <a:r>
              <a:rPr lang="en-US" sz="2900" dirty="0"/>
              <a:t>Br</a:t>
            </a:r>
            <a:r>
              <a:rPr lang="en-US" sz="2900" baseline="30000" dirty="0"/>
              <a:t>1-</a:t>
            </a:r>
            <a:r>
              <a:rPr lang="en-US" sz="2900" dirty="0"/>
              <a:t> = bromide anion</a:t>
            </a:r>
          </a:p>
          <a:p>
            <a:pPr marL="0" lvl="1" indent="0">
              <a:buNone/>
            </a:pPr>
            <a:r>
              <a:rPr lang="en-US" sz="2900" dirty="0"/>
              <a:t>Name: </a:t>
            </a:r>
            <a:r>
              <a:rPr lang="en-US" sz="2900" dirty="0">
                <a:solidFill>
                  <a:srgbClr val="0070C0"/>
                </a:solidFill>
              </a:rPr>
              <a:t>potassium</a:t>
            </a:r>
            <a:r>
              <a:rPr lang="en-US" sz="2900" dirty="0"/>
              <a:t> brom</a:t>
            </a:r>
            <a:r>
              <a:rPr lang="en-US" sz="2900" dirty="0">
                <a:solidFill>
                  <a:srgbClr val="00B050"/>
                </a:solidFill>
              </a:rPr>
              <a:t>ide</a:t>
            </a:r>
          </a:p>
        </p:txBody>
      </p:sp>
      <p:sp>
        <p:nvSpPr>
          <p:cNvPr id="7" name="Text Placeholder 6"/>
          <p:cNvSpPr>
            <a:spLocks noGrp="1"/>
          </p:cNvSpPr>
          <p:nvPr>
            <p:ph type="body" sz="quarter" idx="12"/>
          </p:nvPr>
        </p:nvSpPr>
        <p:spPr>
          <a:xfrm>
            <a:off x="228603" y="1371621"/>
            <a:ext cx="8822322" cy="863638"/>
          </a:xfrm>
        </p:spPr>
        <p:txBody>
          <a:bodyPr anchor="ctr"/>
          <a:lstStyle/>
          <a:p>
            <a:r>
              <a:rPr lang="en-US" sz="3200" b="1" dirty="0">
                <a:solidFill>
                  <a:srgbClr val="5B8F22"/>
                </a:solidFill>
              </a:rPr>
              <a:t>Nomenclature:</a:t>
            </a:r>
            <a:r>
              <a:rPr lang="en-US" sz="3200" b="1" dirty="0"/>
              <a:t> “</a:t>
            </a:r>
            <a:r>
              <a:rPr lang="en-US" sz="3200" dirty="0"/>
              <a:t>rules” for “naming” compounds</a:t>
            </a:r>
            <a:endParaRPr lang="en-US" sz="3200" b="1" dirty="0"/>
          </a:p>
        </p:txBody>
      </p:sp>
      <p:sp>
        <p:nvSpPr>
          <p:cNvPr id="58369" name="Title 1"/>
          <p:cNvSpPr>
            <a:spLocks noGrp="1"/>
          </p:cNvSpPr>
          <p:nvPr>
            <p:ph type="title"/>
          </p:nvPr>
        </p:nvSpPr>
        <p:spPr>
          <a:xfrm>
            <a:off x="8" y="-8"/>
            <a:ext cx="9144000" cy="1371600"/>
          </a:xfrm>
        </p:spPr>
        <p:txBody>
          <a:bodyPr/>
          <a:lstStyle/>
          <a:p>
            <a:r>
              <a:rPr lang="en-US" dirty="0"/>
              <a:t>	Naming </a:t>
            </a:r>
            <a:r>
              <a:rPr lang="en-US" sz="7200" dirty="0">
                <a:solidFill>
                  <a:srgbClr val="00B0F0"/>
                </a:solidFill>
              </a:rPr>
              <a:t>Ionic</a:t>
            </a:r>
            <a:r>
              <a:rPr lang="en-US" dirty="0"/>
              <a:t> Compounds</a:t>
            </a:r>
          </a:p>
        </p:txBody>
      </p:sp>
      <p:sp>
        <p:nvSpPr>
          <p:cNvPr id="9" name="Content Placeholder 8"/>
          <p:cNvSpPr>
            <a:spLocks noGrp="1"/>
          </p:cNvSpPr>
          <p:nvPr>
            <p:ph sz="quarter" idx="15"/>
          </p:nvPr>
        </p:nvSpPr>
        <p:spPr>
          <a:xfrm>
            <a:off x="123648" y="2235261"/>
            <a:ext cx="4295951" cy="4265583"/>
          </a:xfrm>
        </p:spPr>
        <p:txBody>
          <a:bodyPr/>
          <a:lstStyle/>
          <a:p>
            <a:pPr marL="365844" lvl="1" indent="-365844"/>
            <a:r>
              <a:rPr lang="en-US" sz="2900" dirty="0">
                <a:solidFill>
                  <a:srgbClr val="FF0000"/>
                </a:solidFill>
              </a:rPr>
              <a:t>Name the </a:t>
            </a:r>
            <a:r>
              <a:rPr lang="en-US" sz="2900" dirty="0">
                <a:solidFill>
                  <a:srgbClr val="0070C0"/>
                </a:solidFill>
              </a:rPr>
              <a:t>cation(s)</a:t>
            </a:r>
            <a:r>
              <a:rPr lang="en-US" sz="2900" dirty="0">
                <a:solidFill>
                  <a:srgbClr val="FF0000"/>
                </a:solidFill>
              </a:rPr>
              <a:t> first, then </a:t>
            </a:r>
            <a:r>
              <a:rPr lang="en-US" sz="2900" dirty="0">
                <a:solidFill>
                  <a:srgbClr val="00B050"/>
                </a:solidFill>
              </a:rPr>
              <a:t>anion(s)</a:t>
            </a:r>
          </a:p>
          <a:p>
            <a:pPr marL="365844" lvl="1" indent="-365844"/>
            <a:r>
              <a:rPr lang="en-US" sz="2900" dirty="0"/>
              <a:t>Metal </a:t>
            </a:r>
            <a:r>
              <a:rPr lang="en-US" sz="2900" dirty="0">
                <a:solidFill>
                  <a:srgbClr val="0070C0"/>
                </a:solidFill>
              </a:rPr>
              <a:t>cations</a:t>
            </a:r>
            <a:r>
              <a:rPr lang="en-US" sz="2900" dirty="0"/>
              <a:t>: name of metal (“as is”)</a:t>
            </a:r>
          </a:p>
          <a:p>
            <a:pPr marL="365844" lvl="1" indent="-365844"/>
            <a:r>
              <a:rPr lang="en-US" sz="2900" dirty="0"/>
              <a:t>Nonmetal </a:t>
            </a:r>
            <a:r>
              <a:rPr lang="en-US" sz="2900" dirty="0">
                <a:solidFill>
                  <a:srgbClr val="00B050"/>
                </a:solidFill>
              </a:rPr>
              <a:t>anions</a:t>
            </a:r>
            <a:r>
              <a:rPr lang="en-US" sz="2900" dirty="0"/>
              <a:t>: replace ending with </a:t>
            </a:r>
            <a:r>
              <a:rPr lang="en-US" sz="2900" i="1" dirty="0">
                <a:solidFill>
                  <a:srgbClr val="00B050"/>
                </a:solidFill>
              </a:rPr>
              <a:t>-ide</a:t>
            </a:r>
            <a:endParaRPr lang="en-US" sz="2900" dirty="0">
              <a:solidFill>
                <a:srgbClr val="00B050"/>
              </a:solidFill>
            </a:endParaRPr>
          </a:p>
        </p:txBody>
      </p:sp>
      <p:pic>
        <p:nvPicPr>
          <p:cNvPr id="10" name="Picture 9" descr="strategy-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448" y="153260"/>
            <a:ext cx="1126697" cy="913540"/>
          </a:xfrm>
          <a:prstGeom prst="rect">
            <a:avLst/>
          </a:prstGeom>
        </p:spPr>
      </p:pic>
    </p:spTree>
    <p:extLst>
      <p:ext uri="{BB962C8B-B14F-4D97-AF65-F5344CB8AC3E}">
        <p14:creationId xmlns:p14="http://schemas.microsoft.com/office/powerpoint/2010/main" val="13819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fade">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fade">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lIns="182419" tIns="91208"/>
          <a:lstStyle/>
          <a:p>
            <a:r>
              <a:rPr lang="en-US" dirty="0" err="1"/>
              <a:t>LiBr</a:t>
            </a:r>
            <a:endParaRPr lang="en-US" dirty="0"/>
          </a:p>
          <a:p>
            <a:pPr marL="237525" lvl="2" indent="9502">
              <a:spcBef>
                <a:spcPts val="0"/>
              </a:spcBef>
              <a:buNone/>
            </a:pPr>
            <a:endParaRPr lang="en-US" dirty="0"/>
          </a:p>
          <a:p>
            <a:pPr marL="6347" lvl="2" indent="9502">
              <a:spcBef>
                <a:spcPts val="0"/>
              </a:spcBef>
              <a:buNone/>
            </a:pPr>
            <a:endParaRPr lang="en-US" dirty="0"/>
          </a:p>
          <a:p>
            <a:pPr marL="6347" lvl="2" indent="9502">
              <a:spcBef>
                <a:spcPts val="0"/>
              </a:spcBef>
              <a:buNone/>
            </a:pPr>
            <a:endParaRPr lang="en-US" dirty="0"/>
          </a:p>
          <a:p>
            <a:pPr marL="6347" lvl="2" indent="9502">
              <a:spcBef>
                <a:spcPts val="0"/>
              </a:spcBef>
              <a:buNone/>
            </a:pPr>
            <a:endParaRPr lang="en-US" dirty="0"/>
          </a:p>
          <a:p>
            <a:pPr marL="6347" lvl="2" indent="9502">
              <a:spcBef>
                <a:spcPts val="0"/>
              </a:spcBef>
              <a:buNone/>
            </a:pPr>
            <a:r>
              <a:rPr lang="en-US" dirty="0" err="1"/>
              <a:t>MgS</a:t>
            </a:r>
            <a:r>
              <a:rPr lang="en-US" dirty="0"/>
              <a:t> </a:t>
            </a:r>
          </a:p>
          <a:p>
            <a:pPr marL="237525" lvl="2" indent="9502">
              <a:spcBef>
                <a:spcPts val="0"/>
              </a:spcBef>
              <a:buNone/>
            </a:pPr>
            <a:endParaRPr lang="en-US" dirty="0"/>
          </a:p>
          <a:p>
            <a:endParaRPr lang="en-US" dirty="0"/>
          </a:p>
          <a:p>
            <a:r>
              <a:rPr lang="en-US" dirty="0"/>
              <a:t>Al</a:t>
            </a:r>
            <a:r>
              <a:rPr lang="en-US" baseline="-25000" dirty="0"/>
              <a:t>2</a:t>
            </a:r>
            <a:r>
              <a:rPr lang="en-US" dirty="0"/>
              <a:t>O</a:t>
            </a:r>
            <a:r>
              <a:rPr lang="en-US" baseline="-25000" dirty="0"/>
              <a:t>3</a:t>
            </a:r>
            <a:r>
              <a:rPr lang="en-US" dirty="0"/>
              <a:t> </a:t>
            </a:r>
          </a:p>
          <a:p>
            <a:pPr marL="239111" lvl="2" indent="0">
              <a:spcBef>
                <a:spcPts val="0"/>
              </a:spcBef>
              <a:buNone/>
            </a:pPr>
            <a:endParaRPr lang="en-US" dirty="0"/>
          </a:p>
        </p:txBody>
      </p:sp>
      <p:sp>
        <p:nvSpPr>
          <p:cNvPr id="5" name="Content Placeholder 4"/>
          <p:cNvSpPr>
            <a:spLocks noGrp="1"/>
          </p:cNvSpPr>
          <p:nvPr>
            <p:ph sz="quarter" idx="13"/>
          </p:nvPr>
        </p:nvSpPr>
        <p:spPr/>
        <p:txBody>
          <a:bodyPr lIns="182419" tIns="91208"/>
          <a:lstStyle/>
          <a:p>
            <a:pPr marL="0" lvl="1" indent="0">
              <a:buNone/>
            </a:pPr>
            <a:r>
              <a:rPr lang="en-US" dirty="0"/>
              <a:t>CaCl</a:t>
            </a:r>
            <a:r>
              <a:rPr lang="en-US" baseline="-25000" dirty="0"/>
              <a:t>2</a:t>
            </a:r>
            <a:endParaRPr lang="en-US" dirty="0"/>
          </a:p>
          <a:p>
            <a:pPr marL="237525" lvl="2" indent="9502">
              <a:lnSpc>
                <a:spcPct val="100000"/>
              </a:lnSpc>
              <a:spcBef>
                <a:spcPts val="0"/>
              </a:spcBef>
              <a:buNone/>
            </a:pPr>
            <a:endParaRPr lang="en-US" dirty="0"/>
          </a:p>
          <a:p>
            <a:pPr marL="237525" lvl="2" indent="9502">
              <a:lnSpc>
                <a:spcPct val="100000"/>
              </a:lnSpc>
              <a:spcBef>
                <a:spcPts val="0"/>
              </a:spcBef>
              <a:buNone/>
            </a:pPr>
            <a:endParaRPr lang="en-US" dirty="0"/>
          </a:p>
          <a:p>
            <a:pPr marL="0" lvl="1" indent="0">
              <a:buNone/>
            </a:pPr>
            <a:endParaRPr lang="en-US" dirty="0"/>
          </a:p>
          <a:p>
            <a:pPr marL="0" lvl="1" indent="0">
              <a:buNone/>
            </a:pPr>
            <a:r>
              <a:rPr lang="en-US" dirty="0"/>
              <a:t>Na</a:t>
            </a:r>
            <a:r>
              <a:rPr lang="en-US" baseline="-25000" dirty="0"/>
              <a:t>3</a:t>
            </a:r>
            <a:r>
              <a:rPr lang="en-US" dirty="0"/>
              <a:t>N</a:t>
            </a:r>
          </a:p>
          <a:p>
            <a:pPr marL="239111" lvl="2" indent="0">
              <a:spcBef>
                <a:spcPts val="0"/>
              </a:spcBef>
              <a:buNone/>
            </a:pPr>
            <a:endParaRPr lang="en-US" dirty="0"/>
          </a:p>
          <a:p>
            <a:endParaRPr lang="en-US" dirty="0"/>
          </a:p>
          <a:p>
            <a:r>
              <a:rPr lang="en-US" dirty="0"/>
              <a:t>BF</a:t>
            </a:r>
            <a:r>
              <a:rPr lang="en-US" baseline="-25000" dirty="0"/>
              <a:t>3</a:t>
            </a:r>
            <a:r>
              <a:rPr lang="en-US" dirty="0"/>
              <a:t> </a:t>
            </a:r>
          </a:p>
          <a:p>
            <a:pPr marL="239111" lvl="2" indent="0">
              <a:spcBef>
                <a:spcPts val="0"/>
              </a:spcBef>
              <a:buNone/>
            </a:pPr>
            <a:endParaRPr lang="en-US" dirty="0"/>
          </a:p>
        </p:txBody>
      </p:sp>
      <p:sp>
        <p:nvSpPr>
          <p:cNvPr id="58369" name="Title 1"/>
          <p:cNvSpPr>
            <a:spLocks noGrp="1"/>
          </p:cNvSpPr>
          <p:nvPr>
            <p:ph type="title"/>
          </p:nvPr>
        </p:nvSpPr>
        <p:spPr>
          <a:xfrm>
            <a:off x="6" y="0"/>
            <a:ext cx="9143994" cy="1371600"/>
          </a:xfrm>
        </p:spPr>
        <p:txBody>
          <a:bodyPr/>
          <a:lstStyle/>
          <a:p>
            <a:r>
              <a:rPr lang="en-US" dirty="0"/>
              <a:t>	Write the Chemical </a:t>
            </a:r>
            <a:r>
              <a:rPr lang="en-US" dirty="0">
                <a:solidFill>
                  <a:srgbClr val="B54C8C"/>
                </a:solidFill>
              </a:rPr>
              <a:t>Name</a:t>
            </a:r>
            <a:r>
              <a:rPr lang="en-US" dirty="0"/>
              <a:t> from the formula (</a:t>
            </a:r>
            <a:r>
              <a:rPr lang="en-US" dirty="0">
                <a:solidFill>
                  <a:srgbClr val="FFC000"/>
                </a:solidFill>
              </a:rPr>
              <a:t>Identify the cations &amp; anions </a:t>
            </a:r>
            <a:r>
              <a:rPr lang="en-US" dirty="0">
                <a:solidFill>
                  <a:srgbClr val="00B050"/>
                </a:solidFill>
              </a:rPr>
              <a:t>using the Octet rule</a:t>
            </a:r>
            <a:r>
              <a:rPr lang="en-US" dirty="0"/>
              <a:t>)</a:t>
            </a:r>
          </a:p>
        </p:txBody>
      </p:sp>
      <p:pic>
        <p:nvPicPr>
          <p:cNvPr id="6" name="Picture 5" descr="quick_check-01.eps"/>
          <p:cNvPicPr/>
          <p:nvPr/>
        </p:nvPicPr>
        <p:blipFill>
          <a:blip r:embed="rId3">
            <a:extLst>
              <a:ext uri="{28A0092B-C50C-407E-A947-70E740481C1C}">
                <a14:useLocalDpi xmlns:a14="http://schemas.microsoft.com/office/drawing/2010/main" val="0"/>
              </a:ext>
            </a:extLst>
          </a:blip>
          <a:stretch>
            <a:fillRect/>
          </a:stretch>
        </p:blipFill>
        <p:spPr>
          <a:xfrm>
            <a:off x="79929" y="76200"/>
            <a:ext cx="1063071" cy="990600"/>
          </a:xfrm>
          <a:prstGeom prst="rect">
            <a:avLst/>
          </a:prstGeom>
        </p:spPr>
      </p:pic>
    </p:spTree>
    <p:extLst>
      <p:ext uri="{BB962C8B-B14F-4D97-AF65-F5344CB8AC3E}">
        <p14:creationId xmlns:p14="http://schemas.microsoft.com/office/powerpoint/2010/main" val="279945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lIns="182419" tIns="0"/>
          <a:lstStyle/>
          <a:p>
            <a:r>
              <a:rPr lang="en-US" dirty="0" err="1">
                <a:solidFill>
                  <a:srgbClr val="FF0000"/>
                </a:solidFill>
              </a:rPr>
              <a:t>LiBr</a:t>
            </a:r>
            <a:endParaRPr lang="en-US" dirty="0">
              <a:solidFill>
                <a:srgbClr val="FF0000"/>
              </a:solidFill>
            </a:endParaRPr>
          </a:p>
          <a:p>
            <a:pPr marL="237525" lvl="2" indent="9502">
              <a:spcBef>
                <a:spcPts val="0"/>
              </a:spcBef>
              <a:buNone/>
            </a:pPr>
            <a:r>
              <a:rPr lang="en-US" dirty="0">
                <a:solidFill>
                  <a:srgbClr val="FF0000"/>
                </a:solidFill>
              </a:rPr>
              <a:t>Li</a:t>
            </a:r>
            <a:r>
              <a:rPr lang="en-US" baseline="30000" dirty="0">
                <a:solidFill>
                  <a:srgbClr val="FF0000"/>
                </a:solidFill>
              </a:rPr>
              <a:t>+</a:t>
            </a:r>
            <a:r>
              <a:rPr lang="en-US" dirty="0">
                <a:solidFill>
                  <a:srgbClr val="FF0000"/>
                </a:solidFill>
              </a:rPr>
              <a:t> = lithium cation</a:t>
            </a:r>
          </a:p>
          <a:p>
            <a:pPr marL="237525" lvl="2" indent="9502">
              <a:spcBef>
                <a:spcPts val="0"/>
              </a:spcBef>
              <a:buNone/>
            </a:pPr>
            <a:r>
              <a:rPr lang="en-US" dirty="0">
                <a:solidFill>
                  <a:srgbClr val="FF0000"/>
                </a:solidFill>
              </a:rPr>
              <a:t>Br</a:t>
            </a:r>
            <a:r>
              <a:rPr lang="en-US" baseline="30000" dirty="0">
                <a:solidFill>
                  <a:srgbClr val="FF0000"/>
                </a:solidFill>
              </a:rPr>
              <a:t>–</a:t>
            </a:r>
            <a:r>
              <a:rPr lang="en-US" dirty="0">
                <a:solidFill>
                  <a:srgbClr val="FF0000"/>
                </a:solidFill>
              </a:rPr>
              <a:t> = Bromide anion</a:t>
            </a:r>
          </a:p>
          <a:p>
            <a:pPr marL="237525" lvl="2" indent="9502">
              <a:spcBef>
                <a:spcPts val="0"/>
              </a:spcBef>
              <a:buNone/>
            </a:pPr>
            <a:r>
              <a:rPr lang="en-US" dirty="0">
                <a:solidFill>
                  <a:srgbClr val="FF0000"/>
                </a:solidFill>
              </a:rPr>
              <a:t>Name </a:t>
            </a:r>
            <a:r>
              <a:rPr lang="en-US" dirty="0">
                <a:solidFill>
                  <a:srgbClr val="FF0000"/>
                </a:solidFill>
                <a:sym typeface="Wingdings" pitchFamily="2" charset="2"/>
              </a:rPr>
              <a:t></a:t>
            </a:r>
            <a:r>
              <a:rPr lang="en-US" dirty="0">
                <a:solidFill>
                  <a:srgbClr val="FF0000"/>
                </a:solidFill>
              </a:rPr>
              <a:t> lithium bromide</a:t>
            </a:r>
          </a:p>
          <a:p>
            <a:pPr marL="6347" lvl="2" indent="9502">
              <a:spcBef>
                <a:spcPts val="0"/>
              </a:spcBef>
              <a:buNone/>
            </a:pPr>
            <a:endParaRPr lang="en-US" dirty="0"/>
          </a:p>
          <a:p>
            <a:pPr marL="6347" lvl="2" indent="9502">
              <a:spcBef>
                <a:spcPts val="0"/>
              </a:spcBef>
              <a:buNone/>
            </a:pPr>
            <a:r>
              <a:rPr lang="en-US" dirty="0" err="1"/>
              <a:t>MgS</a:t>
            </a:r>
            <a:r>
              <a:rPr lang="en-US" dirty="0"/>
              <a:t> </a:t>
            </a:r>
          </a:p>
          <a:p>
            <a:pPr marL="237525" lvl="2" indent="9502">
              <a:spcBef>
                <a:spcPts val="0"/>
              </a:spcBef>
              <a:buNone/>
            </a:pPr>
            <a:r>
              <a:rPr lang="en-US" dirty="0"/>
              <a:t>Mg</a:t>
            </a:r>
            <a:r>
              <a:rPr lang="en-US" baseline="30000" dirty="0"/>
              <a:t>2+</a:t>
            </a:r>
            <a:r>
              <a:rPr lang="en-US" dirty="0"/>
              <a:t> = magnesium cation</a:t>
            </a:r>
          </a:p>
          <a:p>
            <a:pPr marL="237525" lvl="2" indent="9502">
              <a:spcBef>
                <a:spcPts val="0"/>
              </a:spcBef>
              <a:buNone/>
            </a:pPr>
            <a:r>
              <a:rPr lang="en-US" dirty="0"/>
              <a:t>S</a:t>
            </a:r>
            <a:r>
              <a:rPr lang="en-US" baseline="30000" dirty="0"/>
              <a:t>–2</a:t>
            </a:r>
            <a:r>
              <a:rPr lang="en-US" dirty="0"/>
              <a:t> = sulfide anion</a:t>
            </a:r>
          </a:p>
          <a:p>
            <a:pPr marL="237525" lvl="2" indent="9502">
              <a:spcBef>
                <a:spcPts val="0"/>
              </a:spcBef>
              <a:buNone/>
            </a:pPr>
            <a:r>
              <a:rPr lang="en-US" dirty="0"/>
              <a:t>Name </a:t>
            </a:r>
            <a:r>
              <a:rPr lang="en-US" dirty="0">
                <a:sym typeface="Wingdings" pitchFamily="2" charset="2"/>
              </a:rPr>
              <a:t></a:t>
            </a:r>
            <a:r>
              <a:rPr lang="en-US" dirty="0"/>
              <a:t> magnesium sulfide</a:t>
            </a:r>
          </a:p>
          <a:p>
            <a:r>
              <a:rPr lang="en-US" dirty="0">
                <a:solidFill>
                  <a:srgbClr val="0070C0"/>
                </a:solidFill>
              </a:rPr>
              <a:t>Al</a:t>
            </a:r>
            <a:r>
              <a:rPr lang="en-US" baseline="-25000" dirty="0">
                <a:solidFill>
                  <a:srgbClr val="0070C0"/>
                </a:solidFill>
              </a:rPr>
              <a:t>2</a:t>
            </a:r>
            <a:r>
              <a:rPr lang="en-US" dirty="0">
                <a:solidFill>
                  <a:srgbClr val="0070C0"/>
                </a:solidFill>
              </a:rPr>
              <a:t>O</a:t>
            </a:r>
            <a:r>
              <a:rPr lang="en-US" baseline="-25000" dirty="0">
                <a:solidFill>
                  <a:srgbClr val="0070C0"/>
                </a:solidFill>
              </a:rPr>
              <a:t>3</a:t>
            </a:r>
            <a:r>
              <a:rPr lang="en-US" dirty="0">
                <a:solidFill>
                  <a:srgbClr val="0070C0"/>
                </a:solidFill>
              </a:rPr>
              <a:t> </a:t>
            </a:r>
          </a:p>
          <a:p>
            <a:pPr marL="239111" lvl="2" indent="0">
              <a:spcBef>
                <a:spcPts val="0"/>
              </a:spcBef>
              <a:buNone/>
            </a:pPr>
            <a:r>
              <a:rPr lang="en-US" dirty="0">
                <a:solidFill>
                  <a:srgbClr val="0070C0"/>
                </a:solidFill>
              </a:rPr>
              <a:t>Al</a:t>
            </a:r>
            <a:r>
              <a:rPr lang="en-US" baseline="30000" dirty="0">
                <a:solidFill>
                  <a:srgbClr val="0070C0"/>
                </a:solidFill>
              </a:rPr>
              <a:t>+3</a:t>
            </a:r>
            <a:r>
              <a:rPr lang="en-US" dirty="0">
                <a:solidFill>
                  <a:srgbClr val="0070C0"/>
                </a:solidFill>
              </a:rPr>
              <a:t> = aluminum cation</a:t>
            </a:r>
          </a:p>
          <a:p>
            <a:pPr marL="239111" lvl="2" indent="0">
              <a:spcBef>
                <a:spcPts val="0"/>
              </a:spcBef>
              <a:buNone/>
            </a:pPr>
            <a:r>
              <a:rPr lang="en-US" dirty="0">
                <a:solidFill>
                  <a:srgbClr val="0070C0"/>
                </a:solidFill>
              </a:rPr>
              <a:t>O</a:t>
            </a:r>
            <a:r>
              <a:rPr lang="en-US" baseline="30000" dirty="0">
                <a:solidFill>
                  <a:srgbClr val="0070C0"/>
                </a:solidFill>
              </a:rPr>
              <a:t>–2</a:t>
            </a:r>
            <a:r>
              <a:rPr lang="en-US" dirty="0">
                <a:solidFill>
                  <a:srgbClr val="0070C0"/>
                </a:solidFill>
              </a:rPr>
              <a:t> = oxide anion</a:t>
            </a:r>
          </a:p>
          <a:p>
            <a:pPr marL="239111" lvl="2" indent="0">
              <a:spcBef>
                <a:spcPts val="0"/>
              </a:spcBef>
              <a:buNone/>
            </a:pPr>
            <a:r>
              <a:rPr lang="en-US" dirty="0">
                <a:solidFill>
                  <a:srgbClr val="0070C0"/>
                </a:solidFill>
              </a:rPr>
              <a:t>Name </a:t>
            </a:r>
            <a:r>
              <a:rPr lang="en-US" dirty="0">
                <a:solidFill>
                  <a:srgbClr val="0070C0"/>
                </a:solidFill>
                <a:sym typeface="Wingdings" pitchFamily="2" charset="2"/>
              </a:rPr>
              <a:t> </a:t>
            </a:r>
            <a:r>
              <a:rPr lang="en-US" dirty="0">
                <a:solidFill>
                  <a:srgbClr val="0070C0"/>
                </a:solidFill>
              </a:rPr>
              <a:t>aluminum oxide</a:t>
            </a:r>
          </a:p>
        </p:txBody>
      </p:sp>
      <p:sp>
        <p:nvSpPr>
          <p:cNvPr id="5" name="Content Placeholder 4"/>
          <p:cNvSpPr>
            <a:spLocks noGrp="1"/>
          </p:cNvSpPr>
          <p:nvPr>
            <p:ph sz="quarter" idx="13"/>
          </p:nvPr>
        </p:nvSpPr>
        <p:spPr/>
        <p:txBody>
          <a:bodyPr lIns="182419" tIns="0"/>
          <a:lstStyle/>
          <a:p>
            <a:pPr marL="0" lvl="1" indent="0">
              <a:buNone/>
            </a:pPr>
            <a:r>
              <a:rPr lang="en-US" dirty="0"/>
              <a:t>CaCl</a:t>
            </a:r>
            <a:r>
              <a:rPr lang="en-US" baseline="-25000" dirty="0"/>
              <a:t>2</a:t>
            </a:r>
            <a:endParaRPr lang="en-US" dirty="0"/>
          </a:p>
          <a:p>
            <a:pPr marL="237525" lvl="2" indent="9502">
              <a:lnSpc>
                <a:spcPct val="100000"/>
              </a:lnSpc>
              <a:spcBef>
                <a:spcPts val="0"/>
              </a:spcBef>
              <a:buNone/>
            </a:pPr>
            <a:r>
              <a:rPr lang="en-US" dirty="0"/>
              <a:t>Ca</a:t>
            </a:r>
            <a:r>
              <a:rPr lang="en-US" baseline="30000" dirty="0"/>
              <a:t>2+</a:t>
            </a:r>
            <a:r>
              <a:rPr lang="en-US" dirty="0"/>
              <a:t> = calcium cation</a:t>
            </a:r>
          </a:p>
          <a:p>
            <a:pPr marL="237525" lvl="2" indent="9502">
              <a:lnSpc>
                <a:spcPct val="100000"/>
              </a:lnSpc>
              <a:spcBef>
                <a:spcPts val="0"/>
              </a:spcBef>
              <a:buNone/>
            </a:pPr>
            <a:r>
              <a:rPr lang="en-US" dirty="0"/>
              <a:t>Cl</a:t>
            </a:r>
            <a:r>
              <a:rPr lang="en-US" baseline="30000" dirty="0"/>
              <a:t>–</a:t>
            </a:r>
            <a:r>
              <a:rPr lang="en-US" dirty="0"/>
              <a:t> = chloride anion</a:t>
            </a:r>
          </a:p>
          <a:p>
            <a:pPr marL="237525" lvl="2" indent="9502">
              <a:lnSpc>
                <a:spcPct val="100000"/>
              </a:lnSpc>
              <a:spcBef>
                <a:spcPts val="0"/>
              </a:spcBef>
              <a:buNone/>
            </a:pPr>
            <a:r>
              <a:rPr lang="en-US" dirty="0"/>
              <a:t>Name </a:t>
            </a:r>
            <a:r>
              <a:rPr lang="en-US" dirty="0">
                <a:sym typeface="Wingdings" pitchFamily="2" charset="2"/>
              </a:rPr>
              <a:t></a:t>
            </a:r>
            <a:r>
              <a:rPr lang="en-US" dirty="0"/>
              <a:t> calcium chloride</a:t>
            </a:r>
          </a:p>
          <a:p>
            <a:pPr marL="0" lvl="1" indent="0">
              <a:buNone/>
            </a:pPr>
            <a:r>
              <a:rPr lang="en-US" dirty="0">
                <a:solidFill>
                  <a:srgbClr val="00B050"/>
                </a:solidFill>
              </a:rPr>
              <a:t>Na</a:t>
            </a:r>
            <a:r>
              <a:rPr lang="en-US" baseline="-25000" dirty="0">
                <a:solidFill>
                  <a:srgbClr val="00B050"/>
                </a:solidFill>
              </a:rPr>
              <a:t>3</a:t>
            </a:r>
            <a:r>
              <a:rPr lang="en-US" dirty="0">
                <a:solidFill>
                  <a:srgbClr val="00B050"/>
                </a:solidFill>
              </a:rPr>
              <a:t>N</a:t>
            </a:r>
          </a:p>
          <a:p>
            <a:pPr marL="239111" lvl="2" indent="0">
              <a:spcBef>
                <a:spcPts val="0"/>
              </a:spcBef>
              <a:buNone/>
            </a:pPr>
            <a:r>
              <a:rPr lang="en-US" dirty="0">
                <a:solidFill>
                  <a:srgbClr val="00B050"/>
                </a:solidFill>
              </a:rPr>
              <a:t>Na</a:t>
            </a:r>
            <a:r>
              <a:rPr lang="en-US" baseline="30000" dirty="0">
                <a:solidFill>
                  <a:srgbClr val="00B050"/>
                </a:solidFill>
              </a:rPr>
              <a:t>+</a:t>
            </a:r>
            <a:r>
              <a:rPr lang="en-US" dirty="0">
                <a:solidFill>
                  <a:srgbClr val="00B050"/>
                </a:solidFill>
              </a:rPr>
              <a:t> = sodium cation</a:t>
            </a:r>
          </a:p>
          <a:p>
            <a:pPr marL="239111" lvl="2" indent="0">
              <a:spcBef>
                <a:spcPts val="0"/>
              </a:spcBef>
              <a:buNone/>
            </a:pPr>
            <a:r>
              <a:rPr lang="en-US" dirty="0">
                <a:solidFill>
                  <a:srgbClr val="00B050"/>
                </a:solidFill>
              </a:rPr>
              <a:t>N</a:t>
            </a:r>
            <a:r>
              <a:rPr lang="en-US" baseline="30000" dirty="0">
                <a:solidFill>
                  <a:srgbClr val="00B050"/>
                </a:solidFill>
              </a:rPr>
              <a:t>3–</a:t>
            </a:r>
            <a:r>
              <a:rPr lang="en-US" dirty="0">
                <a:solidFill>
                  <a:srgbClr val="00B050"/>
                </a:solidFill>
              </a:rPr>
              <a:t> = nitride anion</a:t>
            </a:r>
          </a:p>
          <a:p>
            <a:pPr marL="239111" lvl="2" indent="0">
              <a:spcBef>
                <a:spcPts val="0"/>
              </a:spcBef>
              <a:buNone/>
            </a:pPr>
            <a:r>
              <a:rPr lang="en-US" dirty="0">
                <a:solidFill>
                  <a:srgbClr val="00B050"/>
                </a:solidFill>
              </a:rPr>
              <a:t>Name </a:t>
            </a:r>
            <a:r>
              <a:rPr lang="en-US" dirty="0">
                <a:solidFill>
                  <a:srgbClr val="00B050"/>
                </a:solidFill>
                <a:sym typeface="Wingdings" pitchFamily="2" charset="2"/>
              </a:rPr>
              <a:t> </a:t>
            </a:r>
            <a:r>
              <a:rPr lang="en-US" dirty="0">
                <a:solidFill>
                  <a:srgbClr val="00B050"/>
                </a:solidFill>
              </a:rPr>
              <a:t>sodium nitride</a:t>
            </a:r>
          </a:p>
          <a:p>
            <a:pPr>
              <a:spcBef>
                <a:spcPts val="1200"/>
              </a:spcBef>
            </a:pPr>
            <a:r>
              <a:rPr lang="en-US" dirty="0"/>
              <a:t>BF</a:t>
            </a:r>
            <a:r>
              <a:rPr lang="en-US" baseline="-25000" dirty="0"/>
              <a:t>3</a:t>
            </a:r>
            <a:r>
              <a:rPr lang="en-US" dirty="0"/>
              <a:t> </a:t>
            </a:r>
          </a:p>
          <a:p>
            <a:pPr marL="239111" lvl="2" indent="0">
              <a:spcBef>
                <a:spcPts val="0"/>
              </a:spcBef>
              <a:buNone/>
            </a:pPr>
            <a:r>
              <a:rPr lang="en-US" dirty="0"/>
              <a:t>B</a:t>
            </a:r>
            <a:r>
              <a:rPr lang="en-US" baseline="30000" dirty="0"/>
              <a:t>+3</a:t>
            </a:r>
            <a:r>
              <a:rPr lang="en-US" dirty="0"/>
              <a:t> = boron cation</a:t>
            </a:r>
          </a:p>
          <a:p>
            <a:pPr marL="239111" lvl="2" indent="0">
              <a:spcBef>
                <a:spcPts val="0"/>
              </a:spcBef>
              <a:buNone/>
            </a:pPr>
            <a:r>
              <a:rPr lang="en-US" dirty="0"/>
              <a:t>F</a:t>
            </a:r>
            <a:r>
              <a:rPr lang="en-US" baseline="30000" dirty="0"/>
              <a:t>–</a:t>
            </a:r>
            <a:r>
              <a:rPr lang="en-US" dirty="0"/>
              <a:t> = fluoride anion</a:t>
            </a:r>
          </a:p>
          <a:p>
            <a:pPr marL="239111" lvl="2" indent="0">
              <a:spcBef>
                <a:spcPts val="0"/>
              </a:spcBef>
              <a:buNone/>
            </a:pPr>
            <a:r>
              <a:rPr lang="en-US" dirty="0"/>
              <a:t>Name </a:t>
            </a:r>
            <a:r>
              <a:rPr lang="en-US" dirty="0">
                <a:sym typeface="Wingdings" pitchFamily="2" charset="2"/>
              </a:rPr>
              <a:t> </a:t>
            </a:r>
            <a:r>
              <a:rPr lang="en-US" dirty="0"/>
              <a:t>boron fluoride</a:t>
            </a:r>
          </a:p>
        </p:txBody>
      </p:sp>
      <p:sp>
        <p:nvSpPr>
          <p:cNvPr id="58369" name="Title 1"/>
          <p:cNvSpPr>
            <a:spLocks noGrp="1"/>
          </p:cNvSpPr>
          <p:nvPr>
            <p:ph type="title"/>
          </p:nvPr>
        </p:nvSpPr>
        <p:spPr>
          <a:xfrm>
            <a:off x="6" y="0"/>
            <a:ext cx="9143994" cy="1371600"/>
          </a:xfrm>
        </p:spPr>
        <p:txBody>
          <a:bodyPr/>
          <a:lstStyle/>
          <a:p>
            <a:r>
              <a:rPr lang="en-US" dirty="0"/>
              <a:t>	Write the Chemical </a:t>
            </a:r>
            <a:r>
              <a:rPr lang="en-US" dirty="0">
                <a:solidFill>
                  <a:srgbClr val="B54C8C"/>
                </a:solidFill>
              </a:rPr>
              <a:t>Name</a:t>
            </a:r>
            <a:r>
              <a:rPr lang="en-US" dirty="0"/>
              <a:t> from the formula (</a:t>
            </a:r>
            <a:r>
              <a:rPr lang="en-US" dirty="0">
                <a:solidFill>
                  <a:srgbClr val="FFC000"/>
                </a:solidFill>
              </a:rPr>
              <a:t>Identify the cations &amp; anions </a:t>
            </a:r>
            <a:r>
              <a:rPr lang="en-US" dirty="0">
                <a:solidFill>
                  <a:srgbClr val="00B050"/>
                </a:solidFill>
              </a:rPr>
              <a:t>using the Octet rule</a:t>
            </a:r>
            <a:r>
              <a:rPr lang="en-US" dirty="0"/>
              <a:t>)</a:t>
            </a:r>
          </a:p>
        </p:txBody>
      </p:sp>
      <p:pic>
        <p:nvPicPr>
          <p:cNvPr id="6" name="Picture 5" descr="quick_check-01.eps"/>
          <p:cNvPicPr/>
          <p:nvPr/>
        </p:nvPicPr>
        <p:blipFill>
          <a:blip r:embed="rId3">
            <a:extLst>
              <a:ext uri="{28A0092B-C50C-407E-A947-70E740481C1C}">
                <a14:useLocalDpi xmlns:a14="http://schemas.microsoft.com/office/drawing/2010/main" val="0"/>
              </a:ext>
            </a:extLst>
          </a:blip>
          <a:stretch>
            <a:fillRect/>
          </a:stretch>
        </p:blipFill>
        <p:spPr>
          <a:xfrm>
            <a:off x="79929" y="76200"/>
            <a:ext cx="1063071" cy="990600"/>
          </a:xfrm>
          <a:prstGeom prst="rect">
            <a:avLst/>
          </a:prstGeom>
        </p:spPr>
      </p:pic>
      <p:sp>
        <p:nvSpPr>
          <p:cNvPr id="2" name="TextBox 1"/>
          <p:cNvSpPr txBox="1"/>
          <p:nvPr/>
        </p:nvSpPr>
        <p:spPr>
          <a:xfrm>
            <a:off x="79929" y="6400810"/>
            <a:ext cx="9064071" cy="415264"/>
          </a:xfrm>
          <a:prstGeom prst="rect">
            <a:avLst/>
          </a:prstGeom>
          <a:solidFill>
            <a:srgbClr val="FFC000"/>
          </a:solidFill>
        </p:spPr>
        <p:txBody>
          <a:bodyPr wrap="square" lIns="91208" tIns="45604" rIns="91208" bIns="45604" rtlCol="0">
            <a:spAutoFit/>
          </a:bodyPr>
          <a:lstStyle/>
          <a:p>
            <a:pPr algn="ctr"/>
            <a:r>
              <a:rPr lang="en-US" sz="2100" dirty="0">
                <a:latin typeface="Times New Roman" panose="02020603050405020304" pitchFamily="18" charset="0"/>
                <a:cs typeface="Times New Roman" panose="02020603050405020304" pitchFamily="18" charset="0"/>
              </a:rPr>
              <a:t>Note: for </a:t>
            </a:r>
            <a:r>
              <a:rPr lang="en-US" sz="2100" dirty="0">
                <a:solidFill>
                  <a:srgbClr val="C00000"/>
                </a:solidFill>
                <a:latin typeface="Times New Roman" panose="02020603050405020304" pitchFamily="18" charset="0"/>
                <a:cs typeface="Times New Roman" panose="02020603050405020304" pitchFamily="18" charset="0"/>
              </a:rPr>
              <a:t>IONIC</a:t>
            </a:r>
            <a:r>
              <a:rPr lang="en-US" sz="2100" dirty="0">
                <a:latin typeface="Times New Roman" panose="02020603050405020304" pitchFamily="18" charset="0"/>
                <a:cs typeface="Times New Roman" panose="02020603050405020304" pitchFamily="18" charset="0"/>
              </a:rPr>
              <a:t> compounds, the number of atoms does NOT matter in the naming.</a:t>
            </a:r>
          </a:p>
        </p:txBody>
      </p:sp>
    </p:spTree>
    <p:extLst>
      <p:ext uri="{BB962C8B-B14F-4D97-AF65-F5344CB8AC3E}">
        <p14:creationId xmlns:p14="http://schemas.microsoft.com/office/powerpoint/2010/main" val="149936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fade">
                                      <p:cBhvr>
                                        <p:cTn id="42" dur="500"/>
                                        <p:tgtEl>
                                          <p:spTgt spid="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fade">
                                      <p:cBhvr>
                                        <p:cTn id="47" dur="500"/>
                                        <p:tgtEl>
                                          <p:spTgt spid="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11" end="11"/>
                                            </p:txEl>
                                          </p:spTgt>
                                        </p:tgtEl>
                                        <p:attrNameLst>
                                          <p:attrName>style.visibility</p:attrName>
                                        </p:attrNameLst>
                                      </p:cBhvr>
                                      <p:to>
                                        <p:strVal val="visible"/>
                                      </p:to>
                                    </p:set>
                                    <p:animEffect transition="in" filter="fade">
                                      <p:cBhvr>
                                        <p:cTn id="52" dur="500"/>
                                        <p:tgtEl>
                                          <p:spTgt spid="7">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2" end="12"/>
                                            </p:txEl>
                                          </p:spTgt>
                                        </p:tgtEl>
                                        <p:attrNameLst>
                                          <p:attrName>style.visibility</p:attrName>
                                        </p:attrNameLst>
                                      </p:cBhvr>
                                      <p:to>
                                        <p:strVal val="visible"/>
                                      </p:to>
                                    </p:set>
                                    <p:animEffect transition="in" filter="fade">
                                      <p:cBhvr>
                                        <p:cTn id="57" dur="500"/>
                                        <p:tgtEl>
                                          <p:spTgt spid="7">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0" end="0"/>
                                            </p:txEl>
                                          </p:spTgt>
                                        </p:tgtEl>
                                        <p:attrNameLst>
                                          <p:attrName>style.visibility</p:attrName>
                                        </p:attrNameLst>
                                      </p:cBhvr>
                                      <p:to>
                                        <p:strVal val="visible"/>
                                      </p:to>
                                    </p:set>
                                    <p:animEffect transition="in" filter="fade">
                                      <p:cBhvr>
                                        <p:cTn id="62" dur="500"/>
                                        <p:tgtEl>
                                          <p:spTgt spid="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1" end="1"/>
                                            </p:txEl>
                                          </p:spTgt>
                                        </p:tgtEl>
                                        <p:attrNameLst>
                                          <p:attrName>style.visibility</p:attrName>
                                        </p:attrNameLst>
                                      </p:cBhvr>
                                      <p:to>
                                        <p:strVal val="visible"/>
                                      </p:to>
                                    </p:set>
                                    <p:animEffect transition="in" filter="fade">
                                      <p:cBhvr>
                                        <p:cTn id="67" dur="500"/>
                                        <p:tgtEl>
                                          <p:spTgt spid="5">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xEl>
                                              <p:pRg st="2" end="2"/>
                                            </p:txEl>
                                          </p:spTgt>
                                        </p:tgtEl>
                                        <p:attrNameLst>
                                          <p:attrName>style.visibility</p:attrName>
                                        </p:attrNameLst>
                                      </p:cBhvr>
                                      <p:to>
                                        <p:strVal val="visible"/>
                                      </p:to>
                                    </p:set>
                                    <p:animEffect transition="in" filter="fade">
                                      <p:cBhvr>
                                        <p:cTn id="72" dur="500"/>
                                        <p:tgtEl>
                                          <p:spTgt spid="5">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
                                            <p:txEl>
                                              <p:pRg st="3" end="3"/>
                                            </p:txEl>
                                          </p:spTgt>
                                        </p:tgtEl>
                                        <p:attrNameLst>
                                          <p:attrName>style.visibility</p:attrName>
                                        </p:attrNameLst>
                                      </p:cBhvr>
                                      <p:to>
                                        <p:strVal val="visible"/>
                                      </p:to>
                                    </p:set>
                                    <p:animEffect transition="in" filter="fade">
                                      <p:cBhvr>
                                        <p:cTn id="77" dur="500"/>
                                        <p:tgtEl>
                                          <p:spTgt spid="5">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xEl>
                                              <p:pRg st="4" end="4"/>
                                            </p:txEl>
                                          </p:spTgt>
                                        </p:tgtEl>
                                        <p:attrNameLst>
                                          <p:attrName>style.visibility</p:attrName>
                                        </p:attrNameLst>
                                      </p:cBhvr>
                                      <p:to>
                                        <p:strVal val="visible"/>
                                      </p:to>
                                    </p:set>
                                    <p:animEffect transition="in" filter="fade">
                                      <p:cBhvr>
                                        <p:cTn id="82" dur="500"/>
                                        <p:tgtEl>
                                          <p:spTgt spid="5">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
                                            <p:txEl>
                                              <p:pRg st="5" end="5"/>
                                            </p:txEl>
                                          </p:spTgt>
                                        </p:tgtEl>
                                        <p:attrNameLst>
                                          <p:attrName>style.visibility</p:attrName>
                                        </p:attrNameLst>
                                      </p:cBhvr>
                                      <p:to>
                                        <p:strVal val="visible"/>
                                      </p:to>
                                    </p:set>
                                    <p:animEffect transition="in" filter="fade">
                                      <p:cBhvr>
                                        <p:cTn id="87" dur="500"/>
                                        <p:tgtEl>
                                          <p:spTgt spid="5">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
                                            <p:txEl>
                                              <p:pRg st="6" end="6"/>
                                            </p:txEl>
                                          </p:spTgt>
                                        </p:tgtEl>
                                        <p:attrNameLst>
                                          <p:attrName>style.visibility</p:attrName>
                                        </p:attrNameLst>
                                      </p:cBhvr>
                                      <p:to>
                                        <p:strVal val="visible"/>
                                      </p:to>
                                    </p:set>
                                    <p:animEffect transition="in" filter="fade">
                                      <p:cBhvr>
                                        <p:cTn id="92" dur="500"/>
                                        <p:tgtEl>
                                          <p:spTgt spid="5">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
                                            <p:txEl>
                                              <p:pRg st="7" end="7"/>
                                            </p:txEl>
                                          </p:spTgt>
                                        </p:tgtEl>
                                        <p:attrNameLst>
                                          <p:attrName>style.visibility</p:attrName>
                                        </p:attrNameLst>
                                      </p:cBhvr>
                                      <p:to>
                                        <p:strVal val="visible"/>
                                      </p:to>
                                    </p:set>
                                    <p:animEffect transition="in" filter="fade">
                                      <p:cBhvr>
                                        <p:cTn id="97" dur="500"/>
                                        <p:tgtEl>
                                          <p:spTgt spid="5">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5">
                                            <p:txEl>
                                              <p:pRg st="8" end="8"/>
                                            </p:txEl>
                                          </p:spTgt>
                                        </p:tgtEl>
                                        <p:attrNameLst>
                                          <p:attrName>style.visibility</p:attrName>
                                        </p:attrNameLst>
                                      </p:cBhvr>
                                      <p:to>
                                        <p:strVal val="visible"/>
                                      </p:to>
                                    </p:set>
                                    <p:animEffect transition="in" filter="fade">
                                      <p:cBhvr>
                                        <p:cTn id="102" dur="500"/>
                                        <p:tgtEl>
                                          <p:spTgt spid="5">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5">
                                            <p:txEl>
                                              <p:pRg st="9" end="9"/>
                                            </p:txEl>
                                          </p:spTgt>
                                        </p:tgtEl>
                                        <p:attrNameLst>
                                          <p:attrName>style.visibility</p:attrName>
                                        </p:attrNameLst>
                                      </p:cBhvr>
                                      <p:to>
                                        <p:strVal val="visible"/>
                                      </p:to>
                                    </p:set>
                                    <p:animEffect transition="in" filter="fade">
                                      <p:cBhvr>
                                        <p:cTn id="107" dur="500"/>
                                        <p:tgtEl>
                                          <p:spTgt spid="5">
                                            <p:txEl>
                                              <p:pRg st="9" end="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5">
                                            <p:txEl>
                                              <p:pRg st="10" end="10"/>
                                            </p:txEl>
                                          </p:spTgt>
                                        </p:tgtEl>
                                        <p:attrNameLst>
                                          <p:attrName>style.visibility</p:attrName>
                                        </p:attrNameLst>
                                      </p:cBhvr>
                                      <p:to>
                                        <p:strVal val="visible"/>
                                      </p:to>
                                    </p:set>
                                    <p:animEffect transition="in" filter="fade">
                                      <p:cBhvr>
                                        <p:cTn id="112" dur="500"/>
                                        <p:tgtEl>
                                          <p:spTgt spid="5">
                                            <p:txEl>
                                              <p:pRg st="10" end="1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5">
                                            <p:txEl>
                                              <p:pRg st="11" end="11"/>
                                            </p:txEl>
                                          </p:spTgt>
                                        </p:tgtEl>
                                        <p:attrNameLst>
                                          <p:attrName>style.visibility</p:attrName>
                                        </p:attrNameLst>
                                      </p:cBhvr>
                                      <p:to>
                                        <p:strVal val="visible"/>
                                      </p:to>
                                    </p:set>
                                    <p:animEffect transition="in" filter="fade">
                                      <p:cBhvr>
                                        <p:cTn id="117" dur="500"/>
                                        <p:tgtEl>
                                          <p:spTgt spid="5">
                                            <p:txEl>
                                              <p:pRg st="11" end="11"/>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
                                        </p:tgtEl>
                                        <p:attrNameLst>
                                          <p:attrName>style.visibility</p:attrName>
                                        </p:attrNameLst>
                                      </p:cBhvr>
                                      <p:to>
                                        <p:strVal val="visible"/>
                                      </p:to>
                                    </p:set>
                                    <p:animEffect transition="in" filter="fade">
                                      <p:cBhvr>
                                        <p:cTn id="1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3106" name="Rectangle 2"/>
          <p:cNvSpPr>
            <a:spLocks noGrp="1" noChangeArrowheads="1"/>
          </p:cNvSpPr>
          <p:nvPr>
            <p:ph type="body" idx="1"/>
          </p:nvPr>
        </p:nvSpPr>
        <p:spPr>
          <a:xfrm>
            <a:off x="8" y="830263"/>
            <a:ext cx="9144000" cy="2370138"/>
          </a:xfrm>
        </p:spPr>
        <p:txBody>
          <a:bodyPr/>
          <a:lstStyle/>
          <a:p>
            <a:pPr marL="68091" lvl="2" indent="4763" defTabSz="169434" eaLnBrk="0" hangingPunct="0">
              <a:spcBef>
                <a:spcPct val="0"/>
              </a:spcBef>
              <a:buNone/>
            </a:pPr>
            <a:r>
              <a:rPr lang="en-US" altLang="en-US" sz="2300" dirty="0">
                <a:solidFill>
                  <a:srgbClr val="00B050"/>
                </a:solidFill>
              </a:rPr>
              <a:t>Polyatomic ions are covalently bonded atoms (composed of more than one atom), which </a:t>
            </a:r>
            <a:r>
              <a:rPr lang="en-US" altLang="en-US" sz="2300" u="sng" dirty="0">
                <a:solidFill>
                  <a:srgbClr val="002060"/>
                </a:solidFill>
              </a:rPr>
              <a:t>behave as ONE unit</a:t>
            </a:r>
            <a:r>
              <a:rPr lang="en-US" altLang="en-US" sz="2300" dirty="0">
                <a:solidFill>
                  <a:srgbClr val="002060"/>
                </a:solidFill>
              </a:rPr>
              <a:t> </a:t>
            </a:r>
            <a:r>
              <a:rPr lang="en-US" altLang="en-US" sz="2300" dirty="0">
                <a:solidFill>
                  <a:srgbClr val="00B050"/>
                </a:solidFill>
              </a:rPr>
              <a:t>and carry a charge. </a:t>
            </a:r>
          </a:p>
          <a:p>
            <a:pPr marL="68091" lvl="2" indent="4763" defTabSz="169434" eaLnBrk="0" hangingPunct="0">
              <a:spcBef>
                <a:spcPct val="0"/>
              </a:spcBef>
              <a:buNone/>
            </a:pPr>
            <a:endParaRPr lang="en-US" altLang="en-US" sz="2300" dirty="0"/>
          </a:p>
          <a:p>
            <a:pPr marL="0" lvl="2" indent="4763" eaLnBrk="0" hangingPunct="0">
              <a:spcBef>
                <a:spcPct val="0"/>
              </a:spcBef>
              <a:buNone/>
            </a:pPr>
            <a:r>
              <a:rPr lang="en-US" altLang="en-US" sz="2300" dirty="0"/>
              <a:t>The </a:t>
            </a:r>
            <a:r>
              <a:rPr lang="en-US" altLang="en-US" sz="2300" dirty="0">
                <a:solidFill>
                  <a:srgbClr val="FF0000"/>
                </a:solidFill>
              </a:rPr>
              <a:t>sulfate anion (SO</a:t>
            </a:r>
            <a:r>
              <a:rPr lang="en-US" altLang="en-US" sz="2300" baseline="-25000" dirty="0">
                <a:solidFill>
                  <a:srgbClr val="FF0000"/>
                </a:solidFill>
              </a:rPr>
              <a:t>4</a:t>
            </a:r>
            <a:r>
              <a:rPr lang="en-US" altLang="en-US" sz="2300" baseline="30000" dirty="0">
                <a:solidFill>
                  <a:srgbClr val="FF0000"/>
                </a:solidFill>
              </a:rPr>
              <a:t>2–</a:t>
            </a:r>
            <a:r>
              <a:rPr lang="en-US" altLang="en-US" sz="2300" dirty="0">
                <a:solidFill>
                  <a:srgbClr val="FF0000"/>
                </a:solidFill>
              </a:rPr>
              <a:t>) </a:t>
            </a:r>
            <a:r>
              <a:rPr lang="en-US" altLang="en-US" sz="2300" dirty="0"/>
              <a:t>consists of one sulfur atom and four oxygen atoms, but chemically acts as ONE molecule. These five atoms together comprise a single anion with an overall 2– charge. </a:t>
            </a:r>
          </a:p>
        </p:txBody>
      </p:sp>
      <p:sp>
        <p:nvSpPr>
          <p:cNvPr id="303107" name="Rectangle 3"/>
          <p:cNvSpPr>
            <a:spLocks noGrp="1" noChangeArrowheads="1"/>
          </p:cNvSpPr>
          <p:nvPr>
            <p:ph type="title"/>
          </p:nvPr>
        </p:nvSpPr>
        <p:spPr>
          <a:xfrm>
            <a:off x="1666892" y="152426"/>
            <a:ext cx="5562601" cy="677863"/>
          </a:xfrm>
        </p:spPr>
        <p:txBody>
          <a:bodyPr/>
          <a:lstStyle/>
          <a:p>
            <a:pPr algn="ctr"/>
            <a:r>
              <a:rPr lang="en-US" altLang="en-US" sz="3600" dirty="0"/>
              <a:t>Polyatomic Ions</a:t>
            </a:r>
          </a:p>
        </p:txBody>
      </p:sp>
      <p:pic>
        <p:nvPicPr>
          <p:cNvPr id="303109" name="Picture 5" descr="0132525763_A257a"/>
          <p:cNvPicPr>
            <a:picLocks noChangeAspect="1" noChangeArrowheads="1"/>
          </p:cNvPicPr>
          <p:nvPr/>
        </p:nvPicPr>
        <p:blipFill>
          <a:blip r:embed="rId3">
            <a:extLst>
              <a:ext uri="{28A0092B-C50C-407E-A947-70E740481C1C}">
                <a14:useLocalDpi xmlns:a14="http://schemas.microsoft.com/office/drawing/2010/main" val="0"/>
              </a:ext>
            </a:extLst>
          </a:blip>
          <a:srcRect t="28537" b="28537"/>
          <a:stretch>
            <a:fillRect/>
          </a:stretch>
        </p:blipFill>
        <p:spPr bwMode="auto">
          <a:xfrm>
            <a:off x="609600" y="2971801"/>
            <a:ext cx="7677149" cy="2438400"/>
          </a:xfrm>
          <a:prstGeom prst="rect">
            <a:avLst/>
          </a:prstGeom>
          <a:noFill/>
          <a:extLst>
            <a:ext uri="{909E8E84-426E-40DD-AFC4-6F175D3DCCD1}">
              <a14:hiddenFill xmlns:a14="http://schemas.microsoft.com/office/drawing/2010/main">
                <a:solidFill>
                  <a:srgbClr val="FFFFFF"/>
                </a:solidFill>
              </a14:hiddenFill>
            </a:ext>
          </a:extLst>
        </p:spPr>
      </p:pic>
      <p:sp>
        <p:nvSpPr>
          <p:cNvPr id="303110" name="Rectangle 6"/>
          <p:cNvSpPr>
            <a:spLocks noChangeArrowheads="1"/>
          </p:cNvSpPr>
          <p:nvPr/>
        </p:nvSpPr>
        <p:spPr bwMode="auto">
          <a:xfrm>
            <a:off x="255813" y="4953000"/>
            <a:ext cx="1976016" cy="73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40" tIns="45520" rIns="91040" bIns="45520">
            <a:spAutoFit/>
          </a:bodyPr>
          <a:lstStyle/>
          <a:p>
            <a:pPr algn="ctr"/>
            <a:r>
              <a:rPr lang="en-US" altLang="en-US" sz="2100" i="0" dirty="0">
                <a:solidFill>
                  <a:srgbClr val="000000"/>
                </a:solidFill>
              </a:rPr>
              <a:t>Ammonium ion</a:t>
            </a:r>
          </a:p>
          <a:p>
            <a:pPr algn="ctr"/>
            <a:r>
              <a:rPr lang="en-US" altLang="en-US" sz="2100" i="0" dirty="0">
                <a:solidFill>
                  <a:srgbClr val="000000"/>
                </a:solidFill>
              </a:rPr>
              <a:t>(NH</a:t>
            </a:r>
            <a:r>
              <a:rPr lang="en-US" altLang="en-US" sz="2100" i="0" baseline="-25000" dirty="0">
                <a:solidFill>
                  <a:srgbClr val="000000"/>
                </a:solidFill>
              </a:rPr>
              <a:t>4</a:t>
            </a:r>
            <a:r>
              <a:rPr lang="en-US" altLang="en-US" sz="2100" i="0" baseline="30000" dirty="0">
                <a:solidFill>
                  <a:srgbClr val="000000"/>
                </a:solidFill>
              </a:rPr>
              <a:t>+</a:t>
            </a:r>
            <a:r>
              <a:rPr lang="en-US" altLang="en-US" sz="2100" i="0" dirty="0">
                <a:solidFill>
                  <a:srgbClr val="000000"/>
                </a:solidFill>
              </a:rPr>
              <a:t>)</a:t>
            </a:r>
            <a:endParaRPr lang="en-US" altLang="en-US" sz="2100" dirty="0">
              <a:solidFill>
                <a:srgbClr val="000000"/>
              </a:solidFill>
            </a:endParaRPr>
          </a:p>
        </p:txBody>
      </p:sp>
      <p:sp>
        <p:nvSpPr>
          <p:cNvPr id="303111" name="Rectangle 7"/>
          <p:cNvSpPr>
            <a:spLocks noChangeArrowheads="1"/>
          </p:cNvSpPr>
          <p:nvPr/>
        </p:nvSpPr>
        <p:spPr bwMode="auto">
          <a:xfrm>
            <a:off x="2572335" y="4953000"/>
            <a:ext cx="1408552" cy="73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40" tIns="45520" rIns="91040" bIns="45520">
            <a:spAutoFit/>
          </a:bodyPr>
          <a:lstStyle/>
          <a:p>
            <a:pPr algn="ctr"/>
            <a:r>
              <a:rPr lang="en-US" altLang="en-US" sz="2100" i="0" dirty="0">
                <a:solidFill>
                  <a:srgbClr val="FF0000"/>
                </a:solidFill>
              </a:rPr>
              <a:t>Nitrate ion</a:t>
            </a:r>
          </a:p>
          <a:p>
            <a:pPr algn="ctr"/>
            <a:r>
              <a:rPr lang="en-US" altLang="en-US" sz="2100" i="0" dirty="0">
                <a:solidFill>
                  <a:srgbClr val="FF0000"/>
                </a:solidFill>
              </a:rPr>
              <a:t>(NO</a:t>
            </a:r>
            <a:r>
              <a:rPr lang="en-US" altLang="en-US" sz="2100" i="0" baseline="-25000" dirty="0">
                <a:solidFill>
                  <a:srgbClr val="FF0000"/>
                </a:solidFill>
              </a:rPr>
              <a:t>3</a:t>
            </a:r>
            <a:r>
              <a:rPr lang="en-US" altLang="en-US" sz="2100" i="0" baseline="30000" dirty="0">
                <a:solidFill>
                  <a:srgbClr val="FF0000"/>
                </a:solidFill>
              </a:rPr>
              <a:t>–</a:t>
            </a:r>
            <a:r>
              <a:rPr lang="en-US" altLang="en-US" sz="2100" i="0" dirty="0">
                <a:solidFill>
                  <a:srgbClr val="FF0000"/>
                </a:solidFill>
              </a:rPr>
              <a:t>)</a:t>
            </a:r>
            <a:endParaRPr lang="en-US" altLang="en-US" sz="2100" dirty="0">
              <a:solidFill>
                <a:srgbClr val="FF0000"/>
              </a:solidFill>
            </a:endParaRPr>
          </a:p>
        </p:txBody>
      </p:sp>
      <p:sp>
        <p:nvSpPr>
          <p:cNvPr id="303112" name="Rectangle 8"/>
          <p:cNvSpPr>
            <a:spLocks noChangeArrowheads="1"/>
          </p:cNvSpPr>
          <p:nvPr/>
        </p:nvSpPr>
        <p:spPr bwMode="auto">
          <a:xfrm>
            <a:off x="4713160" y="4953000"/>
            <a:ext cx="1453436" cy="73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40" tIns="45520" rIns="91040" bIns="45520">
            <a:spAutoFit/>
          </a:bodyPr>
          <a:lstStyle/>
          <a:p>
            <a:pPr algn="ctr"/>
            <a:r>
              <a:rPr lang="en-US" altLang="en-US" sz="2100" i="0" dirty="0">
                <a:solidFill>
                  <a:srgbClr val="000000"/>
                </a:solidFill>
              </a:rPr>
              <a:t>Sulfate ion</a:t>
            </a:r>
          </a:p>
          <a:p>
            <a:pPr algn="ctr"/>
            <a:r>
              <a:rPr lang="en-US" altLang="en-US" sz="2100" i="0" dirty="0">
                <a:solidFill>
                  <a:srgbClr val="000000"/>
                </a:solidFill>
              </a:rPr>
              <a:t>(SO</a:t>
            </a:r>
            <a:r>
              <a:rPr lang="en-US" altLang="en-US" sz="2100" i="0" baseline="-25000" dirty="0">
                <a:solidFill>
                  <a:srgbClr val="000000"/>
                </a:solidFill>
              </a:rPr>
              <a:t>4</a:t>
            </a:r>
            <a:r>
              <a:rPr lang="en-US" altLang="en-US" sz="2100" i="0" baseline="30000" dirty="0">
                <a:solidFill>
                  <a:srgbClr val="000000"/>
                </a:solidFill>
              </a:rPr>
              <a:t>2–</a:t>
            </a:r>
            <a:r>
              <a:rPr lang="en-US" altLang="en-US" sz="2100" i="0" dirty="0">
                <a:solidFill>
                  <a:srgbClr val="000000"/>
                </a:solidFill>
              </a:rPr>
              <a:t>)</a:t>
            </a:r>
          </a:p>
        </p:txBody>
      </p:sp>
      <p:sp>
        <p:nvSpPr>
          <p:cNvPr id="303113" name="Rectangle 9"/>
          <p:cNvSpPr>
            <a:spLocks noChangeArrowheads="1"/>
          </p:cNvSpPr>
          <p:nvPr/>
        </p:nvSpPr>
        <p:spPr bwMode="auto">
          <a:xfrm>
            <a:off x="6784758" y="4953000"/>
            <a:ext cx="1900675" cy="73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40" tIns="45520" rIns="91040" bIns="45520">
            <a:spAutoFit/>
          </a:bodyPr>
          <a:lstStyle/>
          <a:p>
            <a:pPr algn="ctr"/>
            <a:r>
              <a:rPr lang="en-US" altLang="en-US" sz="2100" i="0" dirty="0">
                <a:solidFill>
                  <a:srgbClr val="0070C0"/>
                </a:solidFill>
              </a:rPr>
              <a:t>Phosphate ion</a:t>
            </a:r>
          </a:p>
          <a:p>
            <a:pPr algn="ctr"/>
            <a:r>
              <a:rPr lang="en-US" altLang="en-US" sz="2100" i="0" dirty="0">
                <a:solidFill>
                  <a:srgbClr val="0070C0"/>
                </a:solidFill>
              </a:rPr>
              <a:t>(PO</a:t>
            </a:r>
            <a:r>
              <a:rPr lang="en-US" altLang="en-US" sz="2100" i="0" baseline="-25000" dirty="0">
                <a:solidFill>
                  <a:srgbClr val="0070C0"/>
                </a:solidFill>
              </a:rPr>
              <a:t>4</a:t>
            </a:r>
            <a:r>
              <a:rPr lang="en-US" altLang="en-US" sz="2100" i="0" baseline="30000" dirty="0">
                <a:solidFill>
                  <a:srgbClr val="0070C0"/>
                </a:solidFill>
              </a:rPr>
              <a:t>3–</a:t>
            </a:r>
            <a:r>
              <a:rPr lang="en-US" altLang="en-US" sz="2100" i="0" dirty="0">
                <a:solidFill>
                  <a:srgbClr val="0070C0"/>
                </a:solidFill>
              </a:rPr>
              <a:t>)</a:t>
            </a:r>
          </a:p>
        </p:txBody>
      </p:sp>
      <p:sp>
        <p:nvSpPr>
          <p:cNvPr id="2" name="TextBox 1"/>
          <p:cNvSpPr txBox="1"/>
          <p:nvPr/>
        </p:nvSpPr>
        <p:spPr>
          <a:xfrm>
            <a:off x="457200" y="6057781"/>
            <a:ext cx="8458200" cy="800219"/>
          </a:xfrm>
          <a:prstGeom prst="rect">
            <a:avLst/>
          </a:prstGeom>
          <a:solidFill>
            <a:srgbClr val="FFFF00"/>
          </a:solidFill>
        </p:spPr>
        <p:txBody>
          <a:bodyPr wrap="square" rtlCol="0">
            <a:spAutoFit/>
          </a:bodyPr>
          <a:lstStyle/>
          <a:p>
            <a:r>
              <a:rPr lang="en-US" dirty="0"/>
              <a:t>The atoms are held together by polar covalent bonds, but the overall polyatomic ion bonds </a:t>
            </a:r>
            <a:r>
              <a:rPr lang="en-US" dirty="0" err="1"/>
              <a:t>IONICally</a:t>
            </a:r>
            <a:r>
              <a:rPr lang="en-US" dirty="0"/>
              <a:t>.</a:t>
            </a:r>
          </a:p>
        </p:txBody>
      </p:sp>
    </p:spTree>
    <p:extLst>
      <p:ext uri="{BB962C8B-B14F-4D97-AF65-F5344CB8AC3E}">
        <p14:creationId xmlns:p14="http://schemas.microsoft.com/office/powerpoint/2010/main" val="325819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106">
                                            <p:txEl>
                                              <p:pRg st="0" end="0"/>
                                            </p:txEl>
                                          </p:spTgt>
                                        </p:tgtEl>
                                        <p:attrNameLst>
                                          <p:attrName>style.visibility</p:attrName>
                                        </p:attrNameLst>
                                      </p:cBhvr>
                                      <p:to>
                                        <p:strVal val="visible"/>
                                      </p:to>
                                    </p:set>
                                    <p:animEffect transition="in" filter="fade">
                                      <p:cBhvr>
                                        <p:cTn id="7" dur="500"/>
                                        <p:tgtEl>
                                          <p:spTgt spid="303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3106">
                                            <p:txEl>
                                              <p:pRg st="2" end="2"/>
                                            </p:txEl>
                                          </p:spTgt>
                                        </p:tgtEl>
                                        <p:attrNameLst>
                                          <p:attrName>style.visibility</p:attrName>
                                        </p:attrNameLst>
                                      </p:cBhvr>
                                      <p:to>
                                        <p:strVal val="visible"/>
                                      </p:to>
                                    </p:set>
                                    <p:animEffect transition="in" filter="fade">
                                      <p:cBhvr>
                                        <p:cTn id="12" dur="500"/>
                                        <p:tgtEl>
                                          <p:spTgt spid="30310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3109"/>
                                        </p:tgtEl>
                                        <p:attrNameLst>
                                          <p:attrName>style.visibility</p:attrName>
                                        </p:attrNameLst>
                                      </p:cBhvr>
                                      <p:to>
                                        <p:strVal val="visible"/>
                                      </p:to>
                                    </p:set>
                                    <p:animEffect transition="in" filter="fade">
                                      <p:cBhvr>
                                        <p:cTn id="17" dur="500"/>
                                        <p:tgtEl>
                                          <p:spTgt spid="3031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3110"/>
                                        </p:tgtEl>
                                        <p:attrNameLst>
                                          <p:attrName>style.visibility</p:attrName>
                                        </p:attrNameLst>
                                      </p:cBhvr>
                                      <p:to>
                                        <p:strVal val="visible"/>
                                      </p:to>
                                    </p:set>
                                    <p:animEffect transition="in" filter="fade">
                                      <p:cBhvr>
                                        <p:cTn id="22" dur="500"/>
                                        <p:tgtEl>
                                          <p:spTgt spid="3031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3111"/>
                                        </p:tgtEl>
                                        <p:attrNameLst>
                                          <p:attrName>style.visibility</p:attrName>
                                        </p:attrNameLst>
                                      </p:cBhvr>
                                      <p:to>
                                        <p:strVal val="visible"/>
                                      </p:to>
                                    </p:set>
                                    <p:animEffect transition="in" filter="fade">
                                      <p:cBhvr>
                                        <p:cTn id="27" dur="500"/>
                                        <p:tgtEl>
                                          <p:spTgt spid="3031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3112"/>
                                        </p:tgtEl>
                                        <p:attrNameLst>
                                          <p:attrName>style.visibility</p:attrName>
                                        </p:attrNameLst>
                                      </p:cBhvr>
                                      <p:to>
                                        <p:strVal val="visible"/>
                                      </p:to>
                                    </p:set>
                                    <p:animEffect transition="in" filter="fade">
                                      <p:cBhvr>
                                        <p:cTn id="32" dur="500"/>
                                        <p:tgtEl>
                                          <p:spTgt spid="3031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3113"/>
                                        </p:tgtEl>
                                        <p:attrNameLst>
                                          <p:attrName>style.visibility</p:attrName>
                                        </p:attrNameLst>
                                      </p:cBhvr>
                                      <p:to>
                                        <p:strVal val="visible"/>
                                      </p:to>
                                    </p:set>
                                    <p:animEffect transition="in" filter="fade">
                                      <p:cBhvr>
                                        <p:cTn id="37" dur="500"/>
                                        <p:tgtEl>
                                          <p:spTgt spid="3031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0" grpId="0"/>
      <p:bldP spid="303111" grpId="0"/>
      <p:bldP spid="303112" grpId="0"/>
      <p:bldP spid="303113"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5154" name="Rectangle 2"/>
          <p:cNvSpPr>
            <a:spLocks noGrp="1" noChangeArrowheads="1"/>
          </p:cNvSpPr>
          <p:nvPr>
            <p:ph type="body" idx="1"/>
          </p:nvPr>
        </p:nvSpPr>
        <p:spPr>
          <a:xfrm>
            <a:off x="5562601" y="2133600"/>
            <a:ext cx="3581399" cy="4648200"/>
          </a:xfrm>
        </p:spPr>
        <p:txBody>
          <a:bodyPr/>
          <a:lstStyle/>
          <a:p>
            <a:pPr marL="0" indent="0" eaLnBrk="0" hangingPunct="0">
              <a:lnSpc>
                <a:spcPct val="90000"/>
              </a:lnSpc>
              <a:spcBef>
                <a:spcPct val="0"/>
              </a:spcBef>
              <a:buNone/>
            </a:pPr>
            <a:r>
              <a:rPr lang="en-US" altLang="en-US" sz="2300" dirty="0"/>
              <a:t>Name a polyatomic ion “</a:t>
            </a:r>
            <a:r>
              <a:rPr lang="en-US" altLang="en-US" sz="2300" dirty="0">
                <a:solidFill>
                  <a:srgbClr val="FFFF00"/>
                </a:solidFill>
              </a:rPr>
              <a:t>as is</a:t>
            </a:r>
            <a:r>
              <a:rPr lang="en-US" altLang="en-US" sz="2300" dirty="0"/>
              <a:t>” whether it is a </a:t>
            </a:r>
            <a:r>
              <a:rPr lang="en-US" altLang="en-US" sz="2300" dirty="0">
                <a:solidFill>
                  <a:srgbClr val="FF0000"/>
                </a:solidFill>
              </a:rPr>
              <a:t>cation</a:t>
            </a:r>
            <a:r>
              <a:rPr lang="en-US" altLang="en-US" sz="2300" dirty="0"/>
              <a:t> or an </a:t>
            </a:r>
            <a:r>
              <a:rPr lang="en-US" altLang="en-US" sz="2300" dirty="0">
                <a:solidFill>
                  <a:srgbClr val="00B050"/>
                </a:solidFill>
              </a:rPr>
              <a:t>anion</a:t>
            </a:r>
            <a:r>
              <a:rPr lang="en-US" altLang="en-US" sz="2300" dirty="0"/>
              <a:t>.</a:t>
            </a:r>
          </a:p>
          <a:p>
            <a:pPr marL="0" indent="0" eaLnBrk="0" hangingPunct="0">
              <a:lnSpc>
                <a:spcPct val="90000"/>
              </a:lnSpc>
              <a:spcBef>
                <a:spcPct val="0"/>
              </a:spcBef>
              <a:buNone/>
            </a:pPr>
            <a:endParaRPr lang="en-US" altLang="en-US" sz="2300" dirty="0"/>
          </a:p>
          <a:p>
            <a:pPr marL="0" indent="0" eaLnBrk="0" hangingPunct="0">
              <a:lnSpc>
                <a:spcPct val="90000"/>
              </a:lnSpc>
              <a:spcBef>
                <a:spcPct val="0"/>
              </a:spcBef>
              <a:buNone/>
            </a:pPr>
            <a:r>
              <a:rPr lang="en-US" altLang="en-US" sz="2300" dirty="0"/>
              <a:t>Polyatomic ions may be listed first (</a:t>
            </a:r>
            <a:r>
              <a:rPr lang="en-US" altLang="en-US" sz="2300" dirty="0">
                <a:solidFill>
                  <a:srgbClr val="FF0000"/>
                </a:solidFill>
              </a:rPr>
              <a:t>cations</a:t>
            </a:r>
            <a:r>
              <a:rPr lang="en-US" altLang="en-US" sz="2300" dirty="0"/>
              <a:t>) or last (</a:t>
            </a:r>
            <a:r>
              <a:rPr lang="en-US" altLang="en-US" sz="2300" dirty="0">
                <a:solidFill>
                  <a:srgbClr val="00B050"/>
                </a:solidFill>
              </a:rPr>
              <a:t>anions</a:t>
            </a:r>
            <a:r>
              <a:rPr lang="en-US" altLang="en-US" sz="2300" dirty="0"/>
              <a:t>).</a:t>
            </a:r>
          </a:p>
          <a:p>
            <a:pPr marL="0" indent="0" eaLnBrk="0" hangingPunct="0">
              <a:lnSpc>
                <a:spcPct val="90000"/>
              </a:lnSpc>
              <a:spcBef>
                <a:spcPct val="0"/>
              </a:spcBef>
              <a:buNone/>
            </a:pPr>
            <a:endParaRPr lang="en-US" altLang="en-US" sz="2300" dirty="0"/>
          </a:p>
          <a:p>
            <a:pPr marL="0" indent="0" eaLnBrk="0" hangingPunct="0">
              <a:lnSpc>
                <a:spcPct val="90000"/>
              </a:lnSpc>
              <a:spcBef>
                <a:spcPct val="0"/>
              </a:spcBef>
              <a:buNone/>
            </a:pPr>
            <a:r>
              <a:rPr lang="en-US" altLang="en-US" sz="2300" dirty="0"/>
              <a:t>e.g. (</a:t>
            </a:r>
            <a:r>
              <a:rPr lang="en-US" altLang="en-US" sz="2300" b="1" dirty="0">
                <a:solidFill>
                  <a:srgbClr val="FF0000"/>
                </a:solidFill>
                <a:latin typeface="Arial" panose="020B0604020202020204" pitchFamily="34" charset="0"/>
                <a:ea typeface="ＭＳ Ｐゴシック" panose="020B0600070205080204" pitchFamily="34" charset="-128"/>
              </a:rPr>
              <a:t>NH</a:t>
            </a:r>
            <a:r>
              <a:rPr lang="en-US" altLang="en-US" sz="2300" b="1" baseline="-25000" dirty="0">
                <a:solidFill>
                  <a:srgbClr val="FF0000"/>
                </a:solidFill>
                <a:latin typeface="Arial" panose="020B0604020202020204" pitchFamily="34" charset="0"/>
                <a:ea typeface="ＭＳ Ｐゴシック" panose="020B0600070205080204" pitchFamily="34" charset="-128"/>
              </a:rPr>
              <a:t>4</a:t>
            </a:r>
            <a:r>
              <a:rPr lang="en-US" altLang="en-US" sz="2300" b="1" baseline="30000" dirty="0">
                <a:solidFill>
                  <a:srgbClr val="FF0000"/>
                </a:solidFill>
                <a:latin typeface="Arial" panose="020B0604020202020204" pitchFamily="34" charset="0"/>
                <a:ea typeface="ＭＳ Ｐゴシック" panose="020B0600070205080204" pitchFamily="34" charset="-128"/>
              </a:rPr>
              <a:t>+</a:t>
            </a:r>
            <a:r>
              <a:rPr lang="en-US" altLang="en-US" sz="2300" dirty="0"/>
              <a:t>)(</a:t>
            </a:r>
            <a:r>
              <a:rPr lang="en-US" altLang="en-US" sz="2300" b="1" dirty="0">
                <a:solidFill>
                  <a:srgbClr val="00B050"/>
                </a:solidFill>
                <a:latin typeface="Arial" panose="020B0604020202020204" pitchFamily="34" charset="0"/>
                <a:ea typeface="ＭＳ Ｐゴシック" panose="020B0600070205080204" pitchFamily="34" charset="-128"/>
              </a:rPr>
              <a:t>PO</a:t>
            </a:r>
            <a:r>
              <a:rPr lang="en-US" altLang="en-US" sz="2300" b="1" baseline="-25000" dirty="0">
                <a:solidFill>
                  <a:srgbClr val="00B050"/>
                </a:solidFill>
                <a:latin typeface="Arial" panose="020B0604020202020204" pitchFamily="34" charset="0"/>
                <a:ea typeface="ＭＳ Ｐゴシック" panose="020B0600070205080204" pitchFamily="34" charset="-128"/>
              </a:rPr>
              <a:t>4</a:t>
            </a:r>
            <a:r>
              <a:rPr lang="en-US" altLang="en-US" sz="2300" b="1" baseline="30000" dirty="0">
                <a:solidFill>
                  <a:srgbClr val="00B050"/>
                </a:solidFill>
                <a:latin typeface="Arial" panose="020B0604020202020204" pitchFamily="34" charset="0"/>
                <a:ea typeface="ＭＳ Ｐゴシック" panose="020B0600070205080204" pitchFamily="34" charset="-128"/>
              </a:rPr>
              <a:t>3</a:t>
            </a:r>
            <a:r>
              <a:rPr lang="en-US" altLang="en-US" sz="2100" b="1" baseline="30000" dirty="0">
                <a:solidFill>
                  <a:srgbClr val="00B050"/>
                </a:solidFill>
                <a:latin typeface="Arial" panose="020B0604020202020204" pitchFamily="34" charset="0"/>
                <a:ea typeface="ＭＳ Ｐゴシック" panose="020B0600070205080204" pitchFamily="34" charset="-128"/>
              </a:rPr>
              <a:t>–</a:t>
            </a:r>
            <a:r>
              <a:rPr lang="en-US" altLang="en-US" sz="2300" dirty="0"/>
              <a:t>)</a:t>
            </a:r>
          </a:p>
          <a:p>
            <a:pPr marL="0" indent="0" eaLnBrk="0" hangingPunct="0">
              <a:lnSpc>
                <a:spcPct val="90000"/>
              </a:lnSpc>
              <a:spcBef>
                <a:spcPct val="0"/>
              </a:spcBef>
              <a:buNone/>
            </a:pPr>
            <a:r>
              <a:rPr lang="en-US" altLang="en-US" sz="2300" b="1" dirty="0">
                <a:solidFill>
                  <a:srgbClr val="FF0000"/>
                </a:solidFill>
                <a:latin typeface="Arial" panose="020B0604020202020204" pitchFamily="34" charset="0"/>
                <a:ea typeface="ＭＳ Ｐゴシック" panose="020B0600070205080204" pitchFamily="34" charset="-128"/>
              </a:rPr>
              <a:t>Ammonium</a:t>
            </a:r>
            <a:r>
              <a:rPr lang="en-US" altLang="en-US" sz="2300" b="1" dirty="0">
                <a:latin typeface="Arial" panose="020B0604020202020204" pitchFamily="34" charset="0"/>
                <a:ea typeface="ＭＳ Ｐゴシック" panose="020B0600070205080204" pitchFamily="34" charset="-128"/>
              </a:rPr>
              <a:t> </a:t>
            </a:r>
            <a:r>
              <a:rPr lang="en-US" altLang="en-US" sz="2300" b="1" dirty="0">
                <a:solidFill>
                  <a:srgbClr val="00B050"/>
                </a:solidFill>
                <a:latin typeface="Arial" panose="020B0604020202020204" pitchFamily="34" charset="0"/>
                <a:ea typeface="ＭＳ Ｐゴシック" panose="020B0600070205080204" pitchFamily="34" charset="-128"/>
              </a:rPr>
              <a:t>phosphate</a:t>
            </a:r>
          </a:p>
          <a:p>
            <a:pPr marL="0" indent="0" eaLnBrk="0" hangingPunct="0">
              <a:lnSpc>
                <a:spcPct val="90000"/>
              </a:lnSpc>
              <a:spcBef>
                <a:spcPct val="0"/>
              </a:spcBef>
              <a:buNone/>
            </a:pPr>
            <a:endParaRPr lang="en-US" altLang="en-US" sz="2300" b="1" dirty="0">
              <a:solidFill>
                <a:srgbClr val="00B050"/>
              </a:solidFill>
              <a:latin typeface="Arial" panose="020B0604020202020204" pitchFamily="34" charset="0"/>
              <a:ea typeface="ＭＳ Ｐゴシック" panose="020B0600070205080204" pitchFamily="34" charset="-128"/>
            </a:endParaRPr>
          </a:p>
          <a:p>
            <a:pPr marL="0" indent="0" algn="ctr" eaLnBrk="0" hangingPunct="0">
              <a:lnSpc>
                <a:spcPct val="90000"/>
              </a:lnSpc>
              <a:spcBef>
                <a:spcPct val="0"/>
              </a:spcBef>
              <a:buNone/>
            </a:pPr>
            <a:r>
              <a:rPr lang="en-US" altLang="en-US" sz="3600" b="1" i="1" dirty="0">
                <a:solidFill>
                  <a:srgbClr val="7030A0"/>
                </a:solidFill>
                <a:latin typeface="Times New Roman" panose="02020603050405020304" pitchFamily="18" charset="0"/>
                <a:ea typeface="ＭＳ Ｐゴシック" panose="020B0600070205080204" pitchFamily="34" charset="-128"/>
                <a:cs typeface="Times New Roman" panose="02020603050405020304" pitchFamily="18" charset="0"/>
              </a:rPr>
              <a:t>Using parenthesis helps.</a:t>
            </a:r>
          </a:p>
          <a:p>
            <a:pPr marL="0" indent="0" eaLnBrk="0" hangingPunct="0">
              <a:lnSpc>
                <a:spcPct val="90000"/>
              </a:lnSpc>
              <a:spcBef>
                <a:spcPct val="0"/>
              </a:spcBef>
              <a:buNone/>
            </a:pPr>
            <a:endParaRPr lang="en-US" altLang="en-US" sz="2300" b="1" dirty="0">
              <a:latin typeface="Arial" panose="020B0604020202020204" pitchFamily="34" charset="0"/>
              <a:ea typeface="ＭＳ Ｐゴシック" panose="020B0600070205080204" pitchFamily="34" charset="-128"/>
            </a:endParaRPr>
          </a:p>
          <a:p>
            <a:pPr marL="0" indent="0" eaLnBrk="0" hangingPunct="0">
              <a:lnSpc>
                <a:spcPct val="90000"/>
              </a:lnSpc>
              <a:spcBef>
                <a:spcPct val="0"/>
              </a:spcBef>
              <a:buNone/>
            </a:pPr>
            <a:endParaRPr lang="en-US" altLang="en-US" sz="2300" dirty="0"/>
          </a:p>
          <a:p>
            <a:pPr marL="0" indent="0" eaLnBrk="0" hangingPunct="0">
              <a:spcBef>
                <a:spcPct val="0"/>
              </a:spcBef>
              <a:buNone/>
            </a:pPr>
            <a:endParaRPr lang="en-US" altLang="en-US" sz="2300" dirty="0"/>
          </a:p>
        </p:txBody>
      </p:sp>
      <p:graphicFrame>
        <p:nvGraphicFramePr>
          <p:cNvPr id="305221" name="Group 69"/>
          <p:cNvGraphicFramePr>
            <a:graphicFrameLocks noGrp="1"/>
          </p:cNvGraphicFramePr>
          <p:nvPr>
            <p:extLst>
              <p:ext uri="{D42A27DB-BD31-4B8C-83A1-F6EECF244321}">
                <p14:modId xmlns:p14="http://schemas.microsoft.com/office/powerpoint/2010/main" val="3649877881"/>
              </p:ext>
            </p:extLst>
          </p:nvPr>
        </p:nvGraphicFramePr>
        <p:xfrm>
          <a:off x="381006" y="2133646"/>
          <a:ext cx="5029201" cy="4124008"/>
        </p:xfrm>
        <a:graphic>
          <a:graphicData uri="http://schemas.openxmlformats.org/drawingml/2006/table">
            <a:tbl>
              <a:tblPr/>
              <a:tblGrid>
                <a:gridCol w="990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2895601">
                  <a:extLst>
                    <a:ext uri="{9D8B030D-6E8A-4147-A177-3AD203B41FA5}">
                      <a16:colId xmlns:a16="http://schemas.microsoft.com/office/drawing/2014/main" val="20002"/>
                    </a:ext>
                  </a:extLst>
                </a:gridCol>
              </a:tblGrid>
              <a:tr h="595313">
                <a:tc gridSpan="3">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5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Common Polyatomic Ions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760">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Charge</a:t>
                      </a:r>
                      <a:endParaRPr kumimoji="0" lang="en-US" altLang="en-US" sz="2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28575" cap="flat" cmpd="sng" algn="ctr">
                      <a:solidFill>
                        <a:srgbClr val="658B92"/>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Formula</a:t>
                      </a:r>
                      <a:endParaRPr kumimoji="0" lang="en-US" altLang="en-US" sz="2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Name</a:t>
                      </a:r>
                      <a:endParaRPr kumimoji="0" lang="en-US" altLang="en-US" sz="2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7760">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HSO</a:t>
                      </a:r>
                      <a:r>
                        <a:rPr kumimoji="0" lang="en-US" altLang="en-US" sz="2000" b="1"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4</a:t>
                      </a:r>
                      <a:r>
                        <a:rPr kumimoji="0" lang="en-US" altLang="en-US" sz="20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NO</a:t>
                      </a:r>
                      <a:r>
                        <a:rPr kumimoji="0" lang="en-US" altLang="en-US" sz="2000" b="1"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0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a:t>
                      </a:r>
                      <a:endPar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rPr>
                        <a:t>ClO</a:t>
                      </a:r>
                      <a:r>
                        <a:rPr kumimoji="0" lang="en-US" altLang="en-US" sz="20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Hydrogen sulfate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Nitrite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Hypochlorite</a:t>
                      </a:r>
                    </a:p>
                  </a:txBody>
                  <a:tcPr horzOverflow="overflow">
                    <a:lnL w="12700" cap="flat" cmpd="sng" algn="ctr">
                      <a:solidFill>
                        <a:schemeClr val="tx1"/>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7760">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SO</a:t>
                      </a:r>
                      <a:r>
                        <a:rPr kumimoji="0" lang="en-US" altLang="en-US" sz="2000" b="1"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20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SO</a:t>
                      </a:r>
                      <a:r>
                        <a:rPr kumimoji="0" lang="en-US" altLang="en-US" sz="2000" b="1"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4</a:t>
                      </a:r>
                      <a:r>
                        <a:rPr kumimoji="0" lang="en-US" altLang="en-US" sz="20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endPar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CO</a:t>
                      </a:r>
                      <a:r>
                        <a:rPr kumimoji="0" lang="en-US" altLang="en-US" sz="2000" b="1"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20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Sulfite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Sulfate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Carbonate</a:t>
                      </a:r>
                    </a:p>
                  </a:txBody>
                  <a:tcPr horzOverflow="overflow">
                    <a:lnL w="12700" cap="flat" cmpd="sng" algn="ctr">
                      <a:solidFill>
                        <a:schemeClr val="tx1"/>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40">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PO</a:t>
                      </a:r>
                      <a:r>
                        <a:rPr kumimoji="0" lang="en-US" altLang="en-US" sz="2000" b="1"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4</a:t>
                      </a:r>
                      <a:r>
                        <a:rPr kumimoji="0" lang="en-US" altLang="en-US" sz="20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Phosphate</a:t>
                      </a:r>
                    </a:p>
                  </a:txBody>
                  <a:tcPr horzOverflow="overflow">
                    <a:lnL w="12700" cap="flat" cmpd="sng" algn="ctr">
                      <a:solidFill>
                        <a:schemeClr val="tx1"/>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1175">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NH</a:t>
                      </a:r>
                      <a:r>
                        <a:rPr kumimoji="0" lang="en-US" altLang="en-US" sz="2000" b="1"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4</a:t>
                      </a:r>
                      <a:r>
                        <a:rPr kumimoji="0" lang="en-US" altLang="en-US" sz="20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a:t>
                      </a:r>
                      <a:endPar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Ammonium</a:t>
                      </a:r>
                    </a:p>
                  </a:txBody>
                  <a:tcPr anchor="ctr" horzOverflow="overflow">
                    <a:lnL w="12700" cap="flat" cmpd="sng" algn="ctr">
                      <a:solidFill>
                        <a:schemeClr val="tx1"/>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TextBox 1"/>
          <p:cNvSpPr txBox="1"/>
          <p:nvPr/>
        </p:nvSpPr>
        <p:spPr>
          <a:xfrm>
            <a:off x="228621" y="906501"/>
            <a:ext cx="8610601" cy="1153758"/>
          </a:xfrm>
          <a:prstGeom prst="rect">
            <a:avLst/>
          </a:prstGeom>
          <a:noFill/>
        </p:spPr>
        <p:txBody>
          <a:bodyPr wrap="square" lIns="91040" tIns="45520" rIns="91040" bIns="45520" rtlCol="0">
            <a:spAutoFit/>
          </a:bodyPr>
          <a:lstStyle/>
          <a:p>
            <a:r>
              <a:rPr lang="en-US" altLang="en-US" i="0" dirty="0">
                <a:solidFill>
                  <a:srgbClr val="0070C0"/>
                </a:solidFill>
              </a:rPr>
              <a:t>You may use a reference table when naming polyatomic ions (download from Course Resources).</a:t>
            </a:r>
          </a:p>
          <a:p>
            <a:endParaRPr lang="en-US" altLang="en-US" i="0" dirty="0">
              <a:solidFill>
                <a:srgbClr val="000000"/>
              </a:solidFill>
            </a:endParaRPr>
          </a:p>
        </p:txBody>
      </p:sp>
      <p:sp>
        <p:nvSpPr>
          <p:cNvPr id="7" name="Rectangle 3"/>
          <p:cNvSpPr txBox="1">
            <a:spLocks noChangeArrowheads="1"/>
          </p:cNvSpPr>
          <p:nvPr/>
        </p:nvSpPr>
        <p:spPr bwMode="auto">
          <a:xfrm>
            <a:off x="1666892" y="152426"/>
            <a:ext cx="5562601" cy="67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35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272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908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545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sz="3600" i="0" dirty="0"/>
              <a:t>Naming Polyatomic Ions</a:t>
            </a:r>
          </a:p>
        </p:txBody>
      </p:sp>
    </p:spTree>
    <p:extLst>
      <p:ext uri="{BB962C8B-B14F-4D97-AF65-F5344CB8AC3E}">
        <p14:creationId xmlns:p14="http://schemas.microsoft.com/office/powerpoint/2010/main" val="221201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5221"/>
                                        </p:tgtEl>
                                        <p:attrNameLst>
                                          <p:attrName>style.visibility</p:attrName>
                                        </p:attrNameLst>
                                      </p:cBhvr>
                                      <p:to>
                                        <p:strVal val="visible"/>
                                      </p:to>
                                    </p:set>
                                    <p:animEffect transition="in" filter="fade">
                                      <p:cBhvr>
                                        <p:cTn id="12" dur="500"/>
                                        <p:tgtEl>
                                          <p:spTgt spid="3052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5154">
                                            <p:txEl>
                                              <p:pRg st="0" end="0"/>
                                            </p:txEl>
                                          </p:spTgt>
                                        </p:tgtEl>
                                        <p:attrNameLst>
                                          <p:attrName>style.visibility</p:attrName>
                                        </p:attrNameLst>
                                      </p:cBhvr>
                                      <p:to>
                                        <p:strVal val="visible"/>
                                      </p:to>
                                    </p:set>
                                    <p:animEffect transition="in" filter="fade">
                                      <p:cBhvr>
                                        <p:cTn id="17" dur="500"/>
                                        <p:tgtEl>
                                          <p:spTgt spid="30515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5154">
                                            <p:txEl>
                                              <p:pRg st="2" end="2"/>
                                            </p:txEl>
                                          </p:spTgt>
                                        </p:tgtEl>
                                        <p:attrNameLst>
                                          <p:attrName>style.visibility</p:attrName>
                                        </p:attrNameLst>
                                      </p:cBhvr>
                                      <p:to>
                                        <p:strVal val="visible"/>
                                      </p:to>
                                    </p:set>
                                    <p:animEffect transition="in" filter="fade">
                                      <p:cBhvr>
                                        <p:cTn id="22" dur="500"/>
                                        <p:tgtEl>
                                          <p:spTgt spid="30515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5154">
                                            <p:txEl>
                                              <p:pRg st="4" end="4"/>
                                            </p:txEl>
                                          </p:spTgt>
                                        </p:tgtEl>
                                        <p:attrNameLst>
                                          <p:attrName>style.visibility</p:attrName>
                                        </p:attrNameLst>
                                      </p:cBhvr>
                                      <p:to>
                                        <p:strVal val="visible"/>
                                      </p:to>
                                    </p:set>
                                    <p:animEffect transition="in" filter="fade">
                                      <p:cBhvr>
                                        <p:cTn id="27" dur="500"/>
                                        <p:tgtEl>
                                          <p:spTgt spid="3051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5154">
                                            <p:txEl>
                                              <p:pRg st="5" end="5"/>
                                            </p:txEl>
                                          </p:spTgt>
                                        </p:tgtEl>
                                        <p:attrNameLst>
                                          <p:attrName>style.visibility</p:attrName>
                                        </p:attrNameLst>
                                      </p:cBhvr>
                                      <p:to>
                                        <p:strVal val="visible"/>
                                      </p:to>
                                    </p:set>
                                    <p:animEffect transition="in" filter="fade">
                                      <p:cBhvr>
                                        <p:cTn id="32" dur="500"/>
                                        <p:tgtEl>
                                          <p:spTgt spid="30515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5154">
                                            <p:txEl>
                                              <p:pRg st="7" end="7"/>
                                            </p:txEl>
                                          </p:spTgt>
                                        </p:tgtEl>
                                        <p:attrNameLst>
                                          <p:attrName>style.visibility</p:attrName>
                                        </p:attrNameLst>
                                      </p:cBhvr>
                                      <p:to>
                                        <p:strVal val="visible"/>
                                      </p:to>
                                    </p:set>
                                    <p:animEffect transition="in" filter="fade">
                                      <p:cBhvr>
                                        <p:cTn id="37" dur="500"/>
                                        <p:tgtEl>
                                          <p:spTgt spid="30515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101" y="86956"/>
            <a:ext cx="8534401" cy="979873"/>
          </a:xfrm>
        </p:spPr>
        <p:txBody>
          <a:bodyPr>
            <a:normAutofit/>
          </a:bodyPr>
          <a:lstStyle/>
          <a:p>
            <a:r>
              <a:rPr lang="en-US" sz="2700" dirty="0">
                <a:solidFill>
                  <a:schemeClr val="tx1"/>
                </a:solidFill>
                <a:effectLst/>
              </a:rPr>
              <a:t>Name the compounds &amp; determine the # of atoms:</a:t>
            </a:r>
            <a:endParaRPr lang="en-US" sz="2700" dirty="0">
              <a:solidFill>
                <a:schemeClr val="accent2">
                  <a:lumMod val="75000"/>
                </a:schemeClr>
              </a:solidFill>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221" y="1154408"/>
            <a:ext cx="4419599" cy="2743200"/>
          </a:xfrm>
          <a:prstGeom prst="rect">
            <a:avLst/>
          </a:prstGeom>
          <a:noFill/>
          <a:ln w="12700">
            <a:solidFill>
              <a:schemeClr val="accent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24409" y="1154408"/>
            <a:ext cx="4343398" cy="2743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quick_check-01.eps"/>
          <p:cNvPicPr/>
          <p:nvPr/>
        </p:nvPicPr>
        <p:blipFill>
          <a:blip r:embed="rId5">
            <a:extLst>
              <a:ext uri="{28A0092B-C50C-407E-A947-70E740481C1C}">
                <a14:useLocalDpi xmlns:a14="http://schemas.microsoft.com/office/drawing/2010/main" val="0"/>
              </a:ext>
            </a:extLst>
          </a:blip>
          <a:stretch>
            <a:fillRect/>
          </a:stretch>
        </p:blipFill>
        <p:spPr>
          <a:xfrm>
            <a:off x="7924800" y="67950"/>
            <a:ext cx="1143000" cy="998850"/>
          </a:xfrm>
          <a:prstGeom prst="rect">
            <a:avLst/>
          </a:prstGeom>
        </p:spPr>
      </p:pic>
      <p:sp>
        <p:nvSpPr>
          <p:cNvPr id="11" name="Rectangle 2"/>
          <p:cNvSpPr txBox="1">
            <a:spLocks noChangeArrowheads="1"/>
          </p:cNvSpPr>
          <p:nvPr/>
        </p:nvSpPr>
        <p:spPr bwMode="auto">
          <a:xfrm>
            <a:off x="76221" y="4267200"/>
            <a:ext cx="9067799"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t" anchorCtr="0" compatLnSpc="1">
            <a:prstTxWarp prst="textNoShape">
              <a:avLst/>
            </a:prstTxWarp>
          </a:bodyPr>
          <a:lstStyle>
            <a:lvl1pPr marL="342273" indent="-342273" algn="l" rtl="0" fontAlgn="base">
              <a:spcBef>
                <a:spcPct val="20000"/>
              </a:spcBef>
              <a:spcAft>
                <a:spcPct val="0"/>
              </a:spcAft>
              <a:buChar char="•"/>
              <a:defRPr sz="2700" kern="1200">
                <a:solidFill>
                  <a:schemeClr val="tx1"/>
                </a:solidFill>
                <a:latin typeface="+mn-lt"/>
                <a:ea typeface="+mn-ea"/>
                <a:cs typeface="+mn-cs"/>
              </a:defRPr>
            </a:lvl1pPr>
            <a:lvl2pPr marL="741589" indent="-285228" algn="l" rtl="0" fontAlgn="base">
              <a:spcBef>
                <a:spcPct val="20000"/>
              </a:spcBef>
              <a:spcAft>
                <a:spcPct val="0"/>
              </a:spcAft>
              <a:buChar char="•"/>
              <a:defRPr sz="2700" kern="1200">
                <a:solidFill>
                  <a:schemeClr val="tx1"/>
                </a:solidFill>
                <a:latin typeface="+mn-lt"/>
                <a:ea typeface="+mn-ea"/>
                <a:cs typeface="+mn-cs"/>
              </a:defRPr>
            </a:lvl2pPr>
            <a:lvl3pPr marL="1140902" indent="-228180" algn="l" rtl="0" fontAlgn="base">
              <a:spcBef>
                <a:spcPct val="20000"/>
              </a:spcBef>
              <a:spcAft>
                <a:spcPct val="0"/>
              </a:spcAft>
              <a:buChar char="•"/>
              <a:defRPr sz="2700" kern="1200">
                <a:solidFill>
                  <a:schemeClr val="tx1"/>
                </a:solidFill>
                <a:latin typeface="+mn-lt"/>
                <a:ea typeface="+mn-ea"/>
                <a:cs typeface="+mn-cs"/>
              </a:defRPr>
            </a:lvl3pPr>
            <a:lvl4pPr marL="1597268" indent="-228180" algn="l" rtl="0" fontAlgn="base">
              <a:spcBef>
                <a:spcPct val="20000"/>
              </a:spcBef>
              <a:spcAft>
                <a:spcPct val="0"/>
              </a:spcAft>
              <a:buChar char="•"/>
              <a:defRPr sz="2700" kern="1200">
                <a:solidFill>
                  <a:schemeClr val="tx1"/>
                </a:solidFill>
                <a:latin typeface="+mn-lt"/>
                <a:ea typeface="+mn-ea"/>
                <a:cs typeface="+mn-cs"/>
              </a:defRPr>
            </a:lvl4pPr>
            <a:lvl5pPr marL="2053633" indent="-228180" algn="l" rtl="0" fontAlgn="base">
              <a:spcBef>
                <a:spcPct val="20000"/>
              </a:spcBef>
              <a:spcAft>
                <a:spcPct val="0"/>
              </a:spcAft>
              <a:buChar char="•"/>
              <a:defRPr sz="2700" kern="1200">
                <a:solidFill>
                  <a:schemeClr val="tx1"/>
                </a:solidFill>
                <a:latin typeface="+mn-lt"/>
                <a:ea typeface="+mn-ea"/>
                <a:cs typeface="+mn-cs"/>
              </a:defRPr>
            </a:lvl5pPr>
            <a:lvl6pPr marL="2509994"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6355"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2714"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9075"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lnSpc>
                <a:spcPct val="90000"/>
              </a:lnSpc>
              <a:spcBef>
                <a:spcPct val="0"/>
              </a:spcBef>
              <a:buNone/>
              <a:tabLst>
                <a:tab pos="4560484" algn="l"/>
              </a:tabLst>
            </a:pPr>
            <a:r>
              <a:rPr lang="en-US" altLang="en-US" sz="2300" b="1" i="0" dirty="0">
                <a:solidFill>
                  <a:srgbClr val="FF0000"/>
                </a:solidFill>
                <a:latin typeface="Arial" panose="020B0604020202020204" pitchFamily="34" charset="0"/>
                <a:ea typeface="ＭＳ Ｐゴシック" panose="020B0600070205080204" pitchFamily="34" charset="-128"/>
              </a:rPr>
              <a:t>Na</a:t>
            </a:r>
            <a:r>
              <a:rPr lang="en-US" altLang="en-US" sz="2300" b="1" i="0" baseline="-25000" dirty="0">
                <a:solidFill>
                  <a:srgbClr val="FF0000"/>
                </a:solidFill>
                <a:latin typeface="Arial" panose="020B0604020202020204" pitchFamily="34" charset="0"/>
                <a:ea typeface="ＭＳ Ｐゴシック" panose="020B0600070205080204" pitchFamily="34" charset="-128"/>
              </a:rPr>
              <a:t>3</a:t>
            </a:r>
            <a:r>
              <a:rPr lang="en-US" altLang="en-US" sz="2300" b="1" i="0" baseline="30000" dirty="0">
                <a:solidFill>
                  <a:srgbClr val="FF0000"/>
                </a:solidFill>
                <a:latin typeface="Arial" panose="020B0604020202020204" pitchFamily="34" charset="0"/>
                <a:ea typeface="ＭＳ Ｐゴシック" panose="020B0600070205080204" pitchFamily="34" charset="-128"/>
              </a:rPr>
              <a:t>+</a:t>
            </a:r>
            <a:r>
              <a:rPr lang="en-US" altLang="en-US" sz="2300" i="0" dirty="0"/>
              <a:t>(</a:t>
            </a:r>
            <a:r>
              <a:rPr lang="en-US" altLang="en-US" sz="2300" b="1" i="0" dirty="0">
                <a:solidFill>
                  <a:srgbClr val="00B050"/>
                </a:solidFill>
                <a:latin typeface="Arial" panose="020B0604020202020204" pitchFamily="34" charset="0"/>
                <a:ea typeface="ＭＳ Ｐゴシック" panose="020B0600070205080204" pitchFamily="34" charset="-128"/>
              </a:rPr>
              <a:t>PO</a:t>
            </a:r>
            <a:r>
              <a:rPr lang="en-US" altLang="en-US" sz="2300" b="1" i="0" baseline="-25000" dirty="0">
                <a:solidFill>
                  <a:srgbClr val="00B050"/>
                </a:solidFill>
                <a:latin typeface="Arial" panose="020B0604020202020204" pitchFamily="34" charset="0"/>
                <a:ea typeface="ＭＳ Ｐゴシック" panose="020B0600070205080204" pitchFamily="34" charset="-128"/>
              </a:rPr>
              <a:t>4</a:t>
            </a:r>
            <a:r>
              <a:rPr lang="en-US" altLang="en-US" sz="2300" b="1" i="0" baseline="30000" dirty="0">
                <a:solidFill>
                  <a:srgbClr val="00B050"/>
                </a:solidFill>
                <a:latin typeface="Arial" panose="020B0604020202020204" pitchFamily="34" charset="0"/>
                <a:ea typeface="ＭＳ Ｐゴシック" panose="020B0600070205080204" pitchFamily="34" charset="-128"/>
              </a:rPr>
              <a:t>3</a:t>
            </a:r>
            <a:r>
              <a:rPr lang="en-US" altLang="en-US" sz="2100" b="1" i="0" baseline="30000" dirty="0">
                <a:solidFill>
                  <a:srgbClr val="00B050"/>
                </a:solidFill>
                <a:latin typeface="Arial" panose="020B0604020202020204" pitchFamily="34" charset="0"/>
                <a:ea typeface="ＭＳ Ｐゴシック" panose="020B0600070205080204" pitchFamily="34" charset="-128"/>
              </a:rPr>
              <a:t>–</a:t>
            </a:r>
            <a:r>
              <a:rPr lang="en-US" altLang="en-US" sz="2300" i="0" dirty="0"/>
              <a:t>)	(</a:t>
            </a:r>
            <a:r>
              <a:rPr lang="en-US" altLang="en-US" sz="2300" b="1" i="0" dirty="0">
                <a:solidFill>
                  <a:srgbClr val="FF0000"/>
                </a:solidFill>
                <a:latin typeface="Arial" panose="020B0604020202020204" pitchFamily="34" charset="0"/>
                <a:ea typeface="ＭＳ Ｐゴシック" panose="020B0600070205080204" pitchFamily="34" charset="-128"/>
              </a:rPr>
              <a:t>NH</a:t>
            </a:r>
            <a:r>
              <a:rPr lang="en-US" altLang="en-US" sz="2300" b="1" i="0" baseline="-25000" dirty="0">
                <a:solidFill>
                  <a:srgbClr val="FF0000"/>
                </a:solidFill>
                <a:latin typeface="Arial" panose="020B0604020202020204" pitchFamily="34" charset="0"/>
                <a:ea typeface="ＭＳ Ｐゴシック" panose="020B0600070205080204" pitchFamily="34" charset="-128"/>
              </a:rPr>
              <a:t>4</a:t>
            </a:r>
            <a:r>
              <a:rPr lang="en-US" altLang="en-US" sz="2300" b="1" i="0" baseline="30000" dirty="0">
                <a:solidFill>
                  <a:srgbClr val="FF0000"/>
                </a:solidFill>
                <a:latin typeface="Arial" panose="020B0604020202020204" pitchFamily="34" charset="0"/>
                <a:ea typeface="ＭＳ Ｐゴシック" panose="020B0600070205080204" pitchFamily="34" charset="-128"/>
              </a:rPr>
              <a:t>+</a:t>
            </a:r>
            <a:r>
              <a:rPr lang="en-US" altLang="en-US" sz="2300" i="0" dirty="0"/>
              <a:t>)</a:t>
            </a:r>
            <a:r>
              <a:rPr lang="en-US" altLang="en-US" sz="2300" b="1" i="0" baseline="-25000" dirty="0">
                <a:solidFill>
                  <a:srgbClr val="FF0000"/>
                </a:solidFill>
                <a:latin typeface="Arial" panose="020B0604020202020204" pitchFamily="34" charset="0"/>
                <a:ea typeface="ＭＳ Ｐゴシック" panose="020B0600070205080204" pitchFamily="34" charset="-128"/>
              </a:rPr>
              <a:t>2</a:t>
            </a:r>
            <a:r>
              <a:rPr lang="en-US" altLang="en-US" sz="2300" i="0" dirty="0"/>
              <a:t>(</a:t>
            </a:r>
            <a:r>
              <a:rPr lang="en-US" altLang="en-US" sz="2300" b="1" i="0" dirty="0">
                <a:solidFill>
                  <a:srgbClr val="00B050"/>
                </a:solidFill>
                <a:latin typeface="Arial" panose="020B0604020202020204" pitchFamily="34" charset="0"/>
                <a:ea typeface="ＭＳ Ｐゴシック" panose="020B0600070205080204" pitchFamily="34" charset="-128"/>
              </a:rPr>
              <a:t>CO</a:t>
            </a:r>
            <a:r>
              <a:rPr lang="en-US" altLang="en-US" sz="2300" b="1" i="0" baseline="-25000" dirty="0">
                <a:solidFill>
                  <a:srgbClr val="00B050"/>
                </a:solidFill>
                <a:latin typeface="Arial" panose="020B0604020202020204" pitchFamily="34" charset="0"/>
                <a:ea typeface="ＭＳ Ｐゴシック" panose="020B0600070205080204" pitchFamily="34" charset="-128"/>
              </a:rPr>
              <a:t>3</a:t>
            </a:r>
            <a:r>
              <a:rPr lang="en-US" altLang="en-US" sz="2300" b="1" i="0" baseline="30000" dirty="0">
                <a:solidFill>
                  <a:srgbClr val="00B050"/>
                </a:solidFill>
                <a:latin typeface="Arial" panose="020B0604020202020204" pitchFamily="34" charset="0"/>
                <a:ea typeface="ＭＳ Ｐゴシック" panose="020B0600070205080204" pitchFamily="34" charset="-128"/>
              </a:rPr>
              <a:t>2</a:t>
            </a:r>
            <a:r>
              <a:rPr lang="en-US" altLang="en-US" sz="2100" b="1" i="0" baseline="30000" dirty="0">
                <a:solidFill>
                  <a:srgbClr val="00B050"/>
                </a:solidFill>
                <a:latin typeface="Arial" panose="020B0604020202020204" pitchFamily="34" charset="0"/>
                <a:ea typeface="ＭＳ Ｐゴシック" panose="020B0600070205080204" pitchFamily="34" charset="-128"/>
              </a:rPr>
              <a:t>–</a:t>
            </a:r>
            <a:r>
              <a:rPr lang="en-US" altLang="en-US" sz="2300" i="0" dirty="0"/>
              <a:t>)</a:t>
            </a:r>
          </a:p>
          <a:p>
            <a:pPr marL="0" indent="0">
              <a:lnSpc>
                <a:spcPct val="90000"/>
              </a:lnSpc>
              <a:spcBef>
                <a:spcPct val="0"/>
              </a:spcBef>
              <a:buNone/>
              <a:tabLst>
                <a:tab pos="4560484" algn="l"/>
              </a:tabLst>
            </a:pPr>
            <a:endParaRPr lang="en-US" altLang="en-US" sz="2300" b="1" i="0" dirty="0">
              <a:solidFill>
                <a:srgbClr val="FF0000"/>
              </a:solidFill>
              <a:latin typeface="Arial" panose="020B0604020202020204" pitchFamily="34" charset="0"/>
              <a:ea typeface="ＭＳ Ｐゴシック" panose="020B0600070205080204" pitchFamily="34" charset="-128"/>
            </a:endParaRPr>
          </a:p>
          <a:p>
            <a:pPr marL="0" indent="0">
              <a:lnSpc>
                <a:spcPct val="90000"/>
              </a:lnSpc>
              <a:spcBef>
                <a:spcPct val="0"/>
              </a:spcBef>
              <a:buNone/>
              <a:tabLst>
                <a:tab pos="4560484" algn="l"/>
              </a:tabLst>
            </a:pPr>
            <a:endParaRPr lang="en-US" altLang="en-US" sz="2300" b="1" i="0" dirty="0">
              <a:solidFill>
                <a:srgbClr val="FF0000"/>
              </a:solidFill>
            </a:endParaRPr>
          </a:p>
          <a:p>
            <a:pPr marL="0" indent="0">
              <a:lnSpc>
                <a:spcPct val="90000"/>
              </a:lnSpc>
              <a:spcBef>
                <a:spcPct val="0"/>
              </a:spcBef>
              <a:buNone/>
              <a:tabLst>
                <a:tab pos="4560484" algn="l"/>
              </a:tabLst>
            </a:pPr>
            <a:endParaRPr lang="en-US" altLang="en-US" sz="2300" b="1" i="0" dirty="0">
              <a:solidFill>
                <a:srgbClr val="FF0000"/>
              </a:solidFill>
            </a:endParaRPr>
          </a:p>
          <a:p>
            <a:pPr marL="0" indent="0">
              <a:lnSpc>
                <a:spcPct val="90000"/>
              </a:lnSpc>
              <a:spcBef>
                <a:spcPct val="0"/>
              </a:spcBef>
              <a:buNone/>
              <a:tabLst>
                <a:tab pos="4560484" algn="l"/>
              </a:tabLst>
            </a:pPr>
            <a:r>
              <a:rPr lang="en-US" altLang="en-US" sz="2300" b="1" i="0" dirty="0">
                <a:solidFill>
                  <a:srgbClr val="FF0000"/>
                </a:solidFill>
              </a:rPr>
              <a:t>Mg</a:t>
            </a:r>
            <a:r>
              <a:rPr lang="en-US" altLang="en-US" sz="2300" b="1" i="0" baseline="30000" dirty="0">
                <a:solidFill>
                  <a:srgbClr val="FF0000"/>
                </a:solidFill>
                <a:latin typeface="Arial" panose="020B0604020202020204" pitchFamily="34" charset="0"/>
                <a:ea typeface="ＭＳ Ｐゴシック" panose="020B0600070205080204" pitchFamily="34" charset="-128"/>
              </a:rPr>
              <a:t>+2</a:t>
            </a:r>
            <a:r>
              <a:rPr lang="en-US" altLang="en-US" sz="2300" i="0" dirty="0"/>
              <a:t>(</a:t>
            </a:r>
            <a:r>
              <a:rPr lang="en-US" altLang="en-US" sz="2300" b="1" i="0" dirty="0">
                <a:solidFill>
                  <a:srgbClr val="00B050"/>
                </a:solidFill>
                <a:latin typeface="Arial" panose="020B0604020202020204" pitchFamily="34" charset="0"/>
                <a:ea typeface="ＭＳ Ｐゴシック" panose="020B0600070205080204" pitchFamily="34" charset="-128"/>
              </a:rPr>
              <a:t>ClO</a:t>
            </a:r>
            <a:r>
              <a:rPr lang="en-US" altLang="en-US" sz="2300" b="1" i="0" baseline="-25000" dirty="0">
                <a:solidFill>
                  <a:srgbClr val="00B050"/>
                </a:solidFill>
                <a:latin typeface="Arial" panose="020B0604020202020204" pitchFamily="34" charset="0"/>
                <a:ea typeface="ＭＳ Ｐゴシック" panose="020B0600070205080204" pitchFamily="34" charset="-128"/>
              </a:rPr>
              <a:t>3</a:t>
            </a:r>
            <a:r>
              <a:rPr lang="en-US" altLang="en-US" sz="2100" b="1" i="0" baseline="30000" dirty="0">
                <a:solidFill>
                  <a:srgbClr val="00B050"/>
                </a:solidFill>
                <a:latin typeface="Arial" panose="020B0604020202020204" pitchFamily="34" charset="0"/>
                <a:ea typeface="ＭＳ Ｐゴシック" panose="020B0600070205080204" pitchFamily="34" charset="-128"/>
              </a:rPr>
              <a:t>–</a:t>
            </a:r>
            <a:r>
              <a:rPr lang="en-US" altLang="en-US" sz="2300" i="0" dirty="0"/>
              <a:t>)</a:t>
            </a:r>
            <a:r>
              <a:rPr lang="en-US" altLang="en-US" sz="2300" b="1" i="0" baseline="-25000" dirty="0">
                <a:solidFill>
                  <a:srgbClr val="00B050"/>
                </a:solidFill>
                <a:latin typeface="Arial" panose="020B0604020202020204" pitchFamily="34" charset="0"/>
                <a:ea typeface="ＭＳ Ｐゴシック" panose="020B0600070205080204" pitchFamily="34" charset="-128"/>
              </a:rPr>
              <a:t>2</a:t>
            </a:r>
            <a:r>
              <a:rPr lang="en-US" altLang="en-US" sz="2300" i="0" dirty="0"/>
              <a:t>	</a:t>
            </a:r>
            <a:r>
              <a:rPr lang="en-US" altLang="en-US" sz="2300" b="1" i="0" dirty="0">
                <a:solidFill>
                  <a:srgbClr val="FF0000"/>
                </a:solidFill>
                <a:latin typeface="Arial" panose="020B0604020202020204" pitchFamily="34" charset="0"/>
                <a:ea typeface="ＭＳ Ｐゴシック" panose="020B0600070205080204" pitchFamily="34" charset="-128"/>
              </a:rPr>
              <a:t>Al</a:t>
            </a:r>
            <a:r>
              <a:rPr lang="en-US" altLang="en-US" sz="2300" b="1" i="0" baseline="-25000" dirty="0">
                <a:solidFill>
                  <a:srgbClr val="FF0000"/>
                </a:solidFill>
                <a:latin typeface="Arial" panose="020B0604020202020204" pitchFamily="34" charset="0"/>
                <a:ea typeface="ＭＳ Ｐゴシック" panose="020B0600070205080204" pitchFamily="34" charset="-128"/>
              </a:rPr>
              <a:t>2</a:t>
            </a:r>
            <a:r>
              <a:rPr lang="en-US" altLang="en-US" sz="2300" b="1" i="0" baseline="30000" dirty="0">
                <a:solidFill>
                  <a:srgbClr val="FF0000"/>
                </a:solidFill>
                <a:latin typeface="Arial" panose="020B0604020202020204" pitchFamily="34" charset="0"/>
                <a:ea typeface="ＭＳ Ｐゴシック" panose="020B0600070205080204" pitchFamily="34" charset="-128"/>
              </a:rPr>
              <a:t>+3</a:t>
            </a:r>
            <a:r>
              <a:rPr lang="en-US" altLang="en-US" sz="2300" i="0" dirty="0"/>
              <a:t>(</a:t>
            </a:r>
            <a:r>
              <a:rPr lang="en-US" altLang="en-US" sz="2300" b="1" i="0" dirty="0">
                <a:solidFill>
                  <a:srgbClr val="00B050"/>
                </a:solidFill>
                <a:latin typeface="Arial" panose="020B0604020202020204" pitchFamily="34" charset="0"/>
                <a:ea typeface="ＭＳ Ｐゴシック" panose="020B0600070205080204" pitchFamily="34" charset="-128"/>
              </a:rPr>
              <a:t>SO</a:t>
            </a:r>
            <a:r>
              <a:rPr lang="en-US" altLang="en-US" sz="2300" b="1" i="0" baseline="-25000" dirty="0">
                <a:solidFill>
                  <a:srgbClr val="00B050"/>
                </a:solidFill>
                <a:latin typeface="Arial" panose="020B0604020202020204" pitchFamily="34" charset="0"/>
                <a:ea typeface="ＭＳ Ｐゴシック" panose="020B0600070205080204" pitchFamily="34" charset="-128"/>
              </a:rPr>
              <a:t>4</a:t>
            </a:r>
            <a:r>
              <a:rPr lang="en-US" altLang="en-US" sz="2300" b="1" i="0" baseline="30000" dirty="0">
                <a:solidFill>
                  <a:srgbClr val="00B050"/>
                </a:solidFill>
                <a:latin typeface="Arial" panose="020B0604020202020204" pitchFamily="34" charset="0"/>
                <a:ea typeface="ＭＳ Ｐゴシック" panose="020B0600070205080204" pitchFamily="34" charset="-128"/>
              </a:rPr>
              <a:t>2</a:t>
            </a:r>
            <a:r>
              <a:rPr lang="en-US" altLang="en-US" sz="2100" b="1" i="0" baseline="30000" dirty="0">
                <a:solidFill>
                  <a:srgbClr val="00B050"/>
                </a:solidFill>
                <a:latin typeface="Arial" panose="020B0604020202020204" pitchFamily="34" charset="0"/>
                <a:ea typeface="ＭＳ Ｐゴシック" panose="020B0600070205080204" pitchFamily="34" charset="-128"/>
              </a:rPr>
              <a:t>–</a:t>
            </a:r>
            <a:r>
              <a:rPr lang="en-US" altLang="en-US" sz="2300" i="0" dirty="0"/>
              <a:t>)</a:t>
            </a:r>
            <a:r>
              <a:rPr lang="en-US" altLang="en-US" sz="2300" b="1" i="0" baseline="-25000" dirty="0">
                <a:solidFill>
                  <a:srgbClr val="00B050"/>
                </a:solidFill>
                <a:latin typeface="Arial" panose="020B0604020202020204" pitchFamily="34" charset="0"/>
                <a:ea typeface="ＭＳ Ｐゴシック" panose="020B0600070205080204" pitchFamily="34" charset="-128"/>
              </a:rPr>
              <a:t>3</a:t>
            </a:r>
            <a:endParaRPr lang="en-US" altLang="en-US" sz="2300" i="0" dirty="0"/>
          </a:p>
          <a:p>
            <a:pPr marL="0" indent="0">
              <a:lnSpc>
                <a:spcPct val="90000"/>
              </a:lnSpc>
              <a:spcBef>
                <a:spcPct val="0"/>
              </a:spcBef>
              <a:buNone/>
              <a:tabLst>
                <a:tab pos="4560484" algn="l"/>
              </a:tabLst>
            </a:pPr>
            <a:endParaRPr lang="en-US" altLang="en-US" sz="2300" b="1" i="0" dirty="0">
              <a:solidFill>
                <a:srgbClr val="FF0000"/>
              </a:solidFill>
              <a:latin typeface="Arial" panose="020B0604020202020204" pitchFamily="34" charset="0"/>
              <a:ea typeface="ＭＳ Ｐゴシック" panose="020B0600070205080204" pitchFamily="34" charset="-128"/>
            </a:endParaRPr>
          </a:p>
          <a:p>
            <a:pPr marL="0" indent="0">
              <a:lnSpc>
                <a:spcPct val="90000"/>
              </a:lnSpc>
              <a:spcBef>
                <a:spcPct val="0"/>
              </a:spcBef>
              <a:buNone/>
              <a:tabLst>
                <a:tab pos="4560484" algn="l"/>
              </a:tabLst>
            </a:pPr>
            <a:r>
              <a:rPr lang="en-US" altLang="en-US" sz="2300" b="1" i="0" dirty="0">
                <a:solidFill>
                  <a:srgbClr val="00B050"/>
                </a:solidFill>
                <a:latin typeface="Arial" panose="020B0604020202020204" pitchFamily="34" charset="0"/>
                <a:ea typeface="ＭＳ Ｐゴシック" panose="020B0600070205080204" pitchFamily="34" charset="-128"/>
              </a:rPr>
              <a:t>	</a:t>
            </a:r>
            <a:endParaRPr lang="en-US" altLang="en-US" sz="2300" b="1" i="0" dirty="0">
              <a:solidFill>
                <a:srgbClr val="FF0000"/>
              </a:solidFill>
              <a:latin typeface="Arial" panose="020B0604020202020204" pitchFamily="34" charset="0"/>
              <a:ea typeface="ＭＳ Ｐゴシック" panose="020B0600070205080204" pitchFamily="34" charset="-128"/>
            </a:endParaRPr>
          </a:p>
          <a:p>
            <a:pPr marL="0" indent="0">
              <a:lnSpc>
                <a:spcPct val="90000"/>
              </a:lnSpc>
              <a:spcBef>
                <a:spcPct val="0"/>
              </a:spcBef>
              <a:buNone/>
              <a:tabLst>
                <a:tab pos="4560484" algn="l"/>
              </a:tabLst>
            </a:pPr>
            <a:endParaRPr lang="en-US" altLang="en-US" sz="2300" b="1" i="0" dirty="0">
              <a:solidFill>
                <a:srgbClr val="00B050"/>
              </a:solidFill>
              <a:latin typeface="Arial" panose="020B0604020202020204" pitchFamily="34" charset="0"/>
              <a:ea typeface="ＭＳ Ｐゴシック" panose="020B0600070205080204" pitchFamily="34" charset="-128"/>
            </a:endParaRPr>
          </a:p>
          <a:p>
            <a:pPr marL="0" indent="0">
              <a:lnSpc>
                <a:spcPct val="90000"/>
              </a:lnSpc>
              <a:spcBef>
                <a:spcPct val="0"/>
              </a:spcBef>
              <a:buNone/>
              <a:tabLst>
                <a:tab pos="4560484" algn="l"/>
              </a:tabLst>
            </a:pPr>
            <a:endParaRPr lang="en-US" altLang="en-US" sz="2300" b="1" i="0" dirty="0">
              <a:solidFill>
                <a:srgbClr val="00B050"/>
              </a:solidFill>
              <a:latin typeface="Arial" panose="020B0604020202020204" pitchFamily="34" charset="0"/>
              <a:ea typeface="ＭＳ Ｐゴシック" panose="020B0600070205080204" pitchFamily="34" charset="-128"/>
            </a:endParaRPr>
          </a:p>
          <a:p>
            <a:pPr marL="0" indent="0">
              <a:lnSpc>
                <a:spcPct val="90000"/>
              </a:lnSpc>
              <a:spcBef>
                <a:spcPct val="0"/>
              </a:spcBef>
              <a:buNone/>
            </a:pPr>
            <a:endParaRPr lang="en-US" altLang="en-US" sz="2300" b="1" i="0" dirty="0">
              <a:latin typeface="Arial" panose="020B0604020202020204" pitchFamily="34" charset="0"/>
              <a:ea typeface="ＭＳ Ｐゴシック" panose="020B0600070205080204" pitchFamily="34" charset="-128"/>
            </a:endParaRPr>
          </a:p>
          <a:p>
            <a:pPr marL="0" indent="0">
              <a:lnSpc>
                <a:spcPct val="90000"/>
              </a:lnSpc>
              <a:spcBef>
                <a:spcPct val="0"/>
              </a:spcBef>
              <a:buNone/>
            </a:pPr>
            <a:endParaRPr lang="en-US" altLang="en-US" sz="2300" i="0" dirty="0"/>
          </a:p>
          <a:p>
            <a:pPr marL="0" indent="0">
              <a:spcBef>
                <a:spcPct val="0"/>
              </a:spcBef>
              <a:buNone/>
            </a:pPr>
            <a:endParaRPr lang="en-US" altLang="en-US" sz="2300" i="0" dirty="0"/>
          </a:p>
        </p:txBody>
      </p:sp>
    </p:spTree>
    <p:extLst>
      <p:ext uri="{BB962C8B-B14F-4D97-AF65-F5344CB8AC3E}">
        <p14:creationId xmlns:p14="http://schemas.microsoft.com/office/powerpoint/2010/main" val="45357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1" y="86956"/>
            <a:ext cx="8534401" cy="979873"/>
          </a:xfrm>
        </p:spPr>
        <p:txBody>
          <a:bodyPr>
            <a:normAutofit/>
          </a:bodyPr>
          <a:lstStyle/>
          <a:p>
            <a:r>
              <a:rPr lang="en-US" sz="2700" dirty="0">
                <a:solidFill>
                  <a:schemeClr val="tx1"/>
                </a:solidFill>
                <a:effectLst/>
              </a:rPr>
              <a:t>Name the compounds &amp; determine the # of atoms:</a:t>
            </a:r>
            <a:endParaRPr lang="en-US" sz="2700" dirty="0">
              <a:solidFill>
                <a:schemeClr val="accent2">
                  <a:lumMod val="75000"/>
                </a:schemeClr>
              </a:solidFill>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221" y="1154408"/>
            <a:ext cx="4419599" cy="2743200"/>
          </a:xfrm>
          <a:prstGeom prst="rect">
            <a:avLst/>
          </a:prstGeom>
          <a:noFill/>
          <a:ln w="12700">
            <a:solidFill>
              <a:schemeClr val="accent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24409" y="1154408"/>
            <a:ext cx="4343398" cy="2743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quick_check-01.eps"/>
          <p:cNvPicPr/>
          <p:nvPr/>
        </p:nvPicPr>
        <p:blipFill>
          <a:blip r:embed="rId5">
            <a:extLst>
              <a:ext uri="{28A0092B-C50C-407E-A947-70E740481C1C}">
                <a14:useLocalDpi xmlns:a14="http://schemas.microsoft.com/office/drawing/2010/main" val="0"/>
              </a:ext>
            </a:extLst>
          </a:blip>
          <a:stretch>
            <a:fillRect/>
          </a:stretch>
        </p:blipFill>
        <p:spPr>
          <a:xfrm>
            <a:off x="7924800" y="67950"/>
            <a:ext cx="1143000" cy="998850"/>
          </a:xfrm>
          <a:prstGeom prst="rect">
            <a:avLst/>
          </a:prstGeom>
        </p:spPr>
      </p:pic>
      <p:sp>
        <p:nvSpPr>
          <p:cNvPr id="11" name="Rectangle 2"/>
          <p:cNvSpPr txBox="1">
            <a:spLocks noChangeArrowheads="1"/>
          </p:cNvSpPr>
          <p:nvPr/>
        </p:nvSpPr>
        <p:spPr bwMode="auto">
          <a:xfrm>
            <a:off x="76221" y="4267200"/>
            <a:ext cx="9067799"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t" anchorCtr="0" compatLnSpc="1">
            <a:prstTxWarp prst="textNoShape">
              <a:avLst/>
            </a:prstTxWarp>
          </a:bodyPr>
          <a:lstStyle>
            <a:lvl1pPr marL="342273" indent="-342273" algn="l" rtl="0" fontAlgn="base">
              <a:spcBef>
                <a:spcPct val="20000"/>
              </a:spcBef>
              <a:spcAft>
                <a:spcPct val="0"/>
              </a:spcAft>
              <a:buChar char="•"/>
              <a:defRPr sz="2700" kern="1200">
                <a:solidFill>
                  <a:schemeClr val="tx1"/>
                </a:solidFill>
                <a:latin typeface="+mn-lt"/>
                <a:ea typeface="+mn-ea"/>
                <a:cs typeface="+mn-cs"/>
              </a:defRPr>
            </a:lvl1pPr>
            <a:lvl2pPr marL="741589" indent="-285228" algn="l" rtl="0" fontAlgn="base">
              <a:spcBef>
                <a:spcPct val="20000"/>
              </a:spcBef>
              <a:spcAft>
                <a:spcPct val="0"/>
              </a:spcAft>
              <a:buChar char="•"/>
              <a:defRPr sz="2700" kern="1200">
                <a:solidFill>
                  <a:schemeClr val="tx1"/>
                </a:solidFill>
                <a:latin typeface="+mn-lt"/>
                <a:ea typeface="+mn-ea"/>
                <a:cs typeface="+mn-cs"/>
              </a:defRPr>
            </a:lvl2pPr>
            <a:lvl3pPr marL="1140902" indent="-228180" algn="l" rtl="0" fontAlgn="base">
              <a:spcBef>
                <a:spcPct val="20000"/>
              </a:spcBef>
              <a:spcAft>
                <a:spcPct val="0"/>
              </a:spcAft>
              <a:buChar char="•"/>
              <a:defRPr sz="2700" kern="1200">
                <a:solidFill>
                  <a:schemeClr val="tx1"/>
                </a:solidFill>
                <a:latin typeface="+mn-lt"/>
                <a:ea typeface="+mn-ea"/>
                <a:cs typeface="+mn-cs"/>
              </a:defRPr>
            </a:lvl3pPr>
            <a:lvl4pPr marL="1597268" indent="-228180" algn="l" rtl="0" fontAlgn="base">
              <a:spcBef>
                <a:spcPct val="20000"/>
              </a:spcBef>
              <a:spcAft>
                <a:spcPct val="0"/>
              </a:spcAft>
              <a:buChar char="•"/>
              <a:defRPr sz="2700" kern="1200">
                <a:solidFill>
                  <a:schemeClr val="tx1"/>
                </a:solidFill>
                <a:latin typeface="+mn-lt"/>
                <a:ea typeface="+mn-ea"/>
                <a:cs typeface="+mn-cs"/>
              </a:defRPr>
            </a:lvl4pPr>
            <a:lvl5pPr marL="2053633" indent="-228180" algn="l" rtl="0" fontAlgn="base">
              <a:spcBef>
                <a:spcPct val="20000"/>
              </a:spcBef>
              <a:spcAft>
                <a:spcPct val="0"/>
              </a:spcAft>
              <a:buChar char="•"/>
              <a:defRPr sz="2700" kern="1200">
                <a:solidFill>
                  <a:schemeClr val="tx1"/>
                </a:solidFill>
                <a:latin typeface="+mn-lt"/>
                <a:ea typeface="+mn-ea"/>
                <a:cs typeface="+mn-cs"/>
              </a:defRPr>
            </a:lvl5pPr>
            <a:lvl6pPr marL="2509994"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6355"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2714"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9075"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lnSpc>
                <a:spcPct val="90000"/>
              </a:lnSpc>
              <a:spcBef>
                <a:spcPct val="0"/>
              </a:spcBef>
              <a:buNone/>
              <a:tabLst>
                <a:tab pos="4560484" algn="l"/>
              </a:tabLst>
            </a:pPr>
            <a:r>
              <a:rPr lang="en-US" altLang="en-US" sz="2300" b="1" i="0" dirty="0">
                <a:solidFill>
                  <a:srgbClr val="FF0000"/>
                </a:solidFill>
                <a:latin typeface="Arial" panose="020B0604020202020204" pitchFamily="34" charset="0"/>
                <a:ea typeface="ＭＳ Ｐゴシック" panose="020B0600070205080204" pitchFamily="34" charset="-128"/>
              </a:rPr>
              <a:t>Na</a:t>
            </a:r>
            <a:r>
              <a:rPr lang="en-US" altLang="en-US" sz="2300" b="1" i="0" baseline="-25000" dirty="0">
                <a:solidFill>
                  <a:srgbClr val="FF0000"/>
                </a:solidFill>
                <a:latin typeface="Arial" panose="020B0604020202020204" pitchFamily="34" charset="0"/>
                <a:ea typeface="ＭＳ Ｐゴシック" panose="020B0600070205080204" pitchFamily="34" charset="-128"/>
              </a:rPr>
              <a:t>3</a:t>
            </a:r>
            <a:r>
              <a:rPr lang="en-US" altLang="en-US" sz="2300" b="1" i="0" baseline="30000" dirty="0">
                <a:solidFill>
                  <a:srgbClr val="FF0000"/>
                </a:solidFill>
                <a:latin typeface="Arial" panose="020B0604020202020204" pitchFamily="34" charset="0"/>
                <a:ea typeface="ＭＳ Ｐゴシック" panose="020B0600070205080204" pitchFamily="34" charset="-128"/>
              </a:rPr>
              <a:t>+</a:t>
            </a:r>
            <a:r>
              <a:rPr lang="en-US" altLang="en-US" sz="2300" i="0" dirty="0"/>
              <a:t>(</a:t>
            </a:r>
            <a:r>
              <a:rPr lang="en-US" altLang="en-US" sz="2300" b="1" i="0" dirty="0">
                <a:solidFill>
                  <a:srgbClr val="00B050"/>
                </a:solidFill>
                <a:latin typeface="Arial" panose="020B0604020202020204" pitchFamily="34" charset="0"/>
                <a:ea typeface="ＭＳ Ｐゴシック" panose="020B0600070205080204" pitchFamily="34" charset="-128"/>
              </a:rPr>
              <a:t>PO</a:t>
            </a:r>
            <a:r>
              <a:rPr lang="en-US" altLang="en-US" sz="2300" b="1" i="0" baseline="-25000" dirty="0">
                <a:solidFill>
                  <a:srgbClr val="00B050"/>
                </a:solidFill>
                <a:latin typeface="Arial" panose="020B0604020202020204" pitchFamily="34" charset="0"/>
                <a:ea typeface="ＭＳ Ｐゴシック" panose="020B0600070205080204" pitchFamily="34" charset="-128"/>
              </a:rPr>
              <a:t>4</a:t>
            </a:r>
            <a:r>
              <a:rPr lang="en-US" altLang="en-US" sz="2300" b="1" i="0" baseline="30000" dirty="0">
                <a:solidFill>
                  <a:srgbClr val="00B050"/>
                </a:solidFill>
                <a:latin typeface="Arial" panose="020B0604020202020204" pitchFamily="34" charset="0"/>
                <a:ea typeface="ＭＳ Ｐゴシック" panose="020B0600070205080204" pitchFamily="34" charset="-128"/>
              </a:rPr>
              <a:t>3</a:t>
            </a:r>
            <a:r>
              <a:rPr lang="en-US" altLang="en-US" sz="2100" b="1" i="0" baseline="30000" dirty="0">
                <a:solidFill>
                  <a:srgbClr val="00B050"/>
                </a:solidFill>
                <a:latin typeface="Arial" panose="020B0604020202020204" pitchFamily="34" charset="0"/>
                <a:ea typeface="ＭＳ Ｐゴシック" panose="020B0600070205080204" pitchFamily="34" charset="-128"/>
              </a:rPr>
              <a:t>–</a:t>
            </a:r>
            <a:r>
              <a:rPr lang="en-US" altLang="en-US" sz="2300" i="0" dirty="0"/>
              <a:t>) </a:t>
            </a:r>
            <a:r>
              <a:rPr lang="en-US" altLang="en-US" sz="1900" i="0" dirty="0"/>
              <a:t>… 3 + 1 + 4 = 8 atoms</a:t>
            </a:r>
            <a:r>
              <a:rPr lang="en-US" altLang="en-US" sz="2300" i="0" dirty="0"/>
              <a:t>	(</a:t>
            </a:r>
            <a:r>
              <a:rPr lang="en-US" altLang="en-US" sz="2300" b="1" i="0" dirty="0">
                <a:solidFill>
                  <a:srgbClr val="FF0000"/>
                </a:solidFill>
                <a:latin typeface="Arial" panose="020B0604020202020204" pitchFamily="34" charset="0"/>
                <a:ea typeface="ＭＳ Ｐゴシック" panose="020B0600070205080204" pitchFamily="34" charset="-128"/>
              </a:rPr>
              <a:t>NH</a:t>
            </a:r>
            <a:r>
              <a:rPr lang="en-US" altLang="en-US" sz="2300" b="1" i="0" baseline="-25000" dirty="0">
                <a:solidFill>
                  <a:srgbClr val="FF0000"/>
                </a:solidFill>
                <a:latin typeface="Arial" panose="020B0604020202020204" pitchFamily="34" charset="0"/>
                <a:ea typeface="ＭＳ Ｐゴシック" panose="020B0600070205080204" pitchFamily="34" charset="-128"/>
              </a:rPr>
              <a:t>4</a:t>
            </a:r>
            <a:r>
              <a:rPr lang="en-US" altLang="en-US" sz="2300" b="1" i="0" baseline="30000" dirty="0">
                <a:solidFill>
                  <a:srgbClr val="FF0000"/>
                </a:solidFill>
                <a:latin typeface="Arial" panose="020B0604020202020204" pitchFamily="34" charset="0"/>
                <a:ea typeface="ＭＳ Ｐゴシック" panose="020B0600070205080204" pitchFamily="34" charset="-128"/>
              </a:rPr>
              <a:t>+</a:t>
            </a:r>
            <a:r>
              <a:rPr lang="en-US" altLang="en-US" sz="2300" i="0" dirty="0"/>
              <a:t>)</a:t>
            </a:r>
            <a:r>
              <a:rPr lang="en-US" altLang="en-US" sz="2300" b="1" i="0" baseline="-25000" dirty="0">
                <a:solidFill>
                  <a:srgbClr val="FF0000"/>
                </a:solidFill>
                <a:latin typeface="Arial" panose="020B0604020202020204" pitchFamily="34" charset="0"/>
                <a:ea typeface="ＭＳ Ｐゴシック" panose="020B0600070205080204" pitchFamily="34" charset="-128"/>
              </a:rPr>
              <a:t>2</a:t>
            </a:r>
            <a:r>
              <a:rPr lang="en-US" altLang="en-US" sz="2300" i="0" dirty="0"/>
              <a:t>(</a:t>
            </a:r>
            <a:r>
              <a:rPr lang="en-US" altLang="en-US" sz="2300" b="1" i="0" dirty="0">
                <a:solidFill>
                  <a:srgbClr val="00B050"/>
                </a:solidFill>
                <a:latin typeface="Arial" panose="020B0604020202020204" pitchFamily="34" charset="0"/>
                <a:ea typeface="ＭＳ Ｐゴシック" panose="020B0600070205080204" pitchFamily="34" charset="-128"/>
              </a:rPr>
              <a:t>CO</a:t>
            </a:r>
            <a:r>
              <a:rPr lang="en-US" altLang="en-US" sz="2300" b="1" i="0" baseline="-25000" dirty="0">
                <a:solidFill>
                  <a:srgbClr val="00B050"/>
                </a:solidFill>
                <a:latin typeface="Arial" panose="020B0604020202020204" pitchFamily="34" charset="0"/>
                <a:ea typeface="ＭＳ Ｐゴシック" panose="020B0600070205080204" pitchFamily="34" charset="-128"/>
              </a:rPr>
              <a:t>3</a:t>
            </a:r>
            <a:r>
              <a:rPr lang="en-US" altLang="en-US" sz="2300" b="1" i="0" baseline="30000" dirty="0">
                <a:solidFill>
                  <a:srgbClr val="00B050"/>
                </a:solidFill>
                <a:latin typeface="Arial" panose="020B0604020202020204" pitchFamily="34" charset="0"/>
                <a:ea typeface="ＭＳ Ｐゴシック" panose="020B0600070205080204" pitchFamily="34" charset="-128"/>
              </a:rPr>
              <a:t>2</a:t>
            </a:r>
            <a:r>
              <a:rPr lang="en-US" altLang="en-US" sz="2100" b="1" i="0" baseline="30000" dirty="0">
                <a:solidFill>
                  <a:srgbClr val="00B050"/>
                </a:solidFill>
                <a:latin typeface="Arial" panose="020B0604020202020204" pitchFamily="34" charset="0"/>
                <a:ea typeface="ＭＳ Ｐゴシック" panose="020B0600070205080204" pitchFamily="34" charset="-128"/>
              </a:rPr>
              <a:t>–</a:t>
            </a:r>
            <a:r>
              <a:rPr lang="en-US" altLang="en-US" sz="2300" i="0" dirty="0"/>
              <a:t>)</a:t>
            </a:r>
            <a:r>
              <a:rPr lang="en-US" altLang="en-US" sz="1900" i="0" dirty="0"/>
              <a:t>… </a:t>
            </a:r>
            <a:r>
              <a:rPr lang="en-US" altLang="en-US" sz="1800" i="0" dirty="0"/>
              <a:t>2 + 8 + 1 + 3 = 14 </a:t>
            </a:r>
          </a:p>
          <a:p>
            <a:pPr marL="0" indent="0">
              <a:lnSpc>
                <a:spcPct val="90000"/>
              </a:lnSpc>
              <a:spcBef>
                <a:spcPct val="0"/>
              </a:spcBef>
              <a:buNone/>
              <a:tabLst>
                <a:tab pos="8147115" algn="l"/>
              </a:tabLst>
            </a:pPr>
            <a:r>
              <a:rPr lang="en-US" altLang="en-US" sz="1800" i="0" dirty="0"/>
              <a:t>	atoms</a:t>
            </a:r>
          </a:p>
          <a:p>
            <a:pPr marL="0" indent="0">
              <a:lnSpc>
                <a:spcPct val="90000"/>
              </a:lnSpc>
              <a:spcBef>
                <a:spcPct val="0"/>
              </a:spcBef>
              <a:buNone/>
              <a:tabLst>
                <a:tab pos="4560484" algn="l"/>
              </a:tabLst>
            </a:pPr>
            <a:r>
              <a:rPr lang="en-US" altLang="en-US" sz="2300" b="1" i="0" dirty="0">
                <a:solidFill>
                  <a:srgbClr val="FF0000"/>
                </a:solidFill>
                <a:latin typeface="Arial" panose="020B0604020202020204" pitchFamily="34" charset="0"/>
                <a:ea typeface="ＭＳ Ｐゴシック" panose="020B0600070205080204" pitchFamily="34" charset="-128"/>
              </a:rPr>
              <a:t>sodium </a:t>
            </a:r>
            <a:r>
              <a:rPr lang="en-US" altLang="en-US" sz="2300" b="1" i="0" dirty="0">
                <a:solidFill>
                  <a:srgbClr val="00B050"/>
                </a:solidFill>
                <a:latin typeface="Arial" panose="020B0604020202020204" pitchFamily="34" charset="0"/>
                <a:ea typeface="ＭＳ Ｐゴシック" panose="020B0600070205080204" pitchFamily="34" charset="-128"/>
              </a:rPr>
              <a:t>phosphate	</a:t>
            </a:r>
            <a:r>
              <a:rPr lang="en-US" altLang="en-US" sz="2300" b="1" i="0" dirty="0">
                <a:solidFill>
                  <a:srgbClr val="FF0000"/>
                </a:solidFill>
                <a:latin typeface="Arial" panose="020B0604020202020204" pitchFamily="34" charset="0"/>
                <a:ea typeface="ＭＳ Ｐゴシック" panose="020B0600070205080204" pitchFamily="34" charset="-128"/>
              </a:rPr>
              <a:t>ammonium carbonate</a:t>
            </a:r>
            <a:endParaRPr lang="en-US" altLang="en-US" sz="2300" b="1" i="0" dirty="0">
              <a:solidFill>
                <a:srgbClr val="00B050"/>
              </a:solidFill>
              <a:latin typeface="Arial" panose="020B0604020202020204" pitchFamily="34" charset="0"/>
              <a:ea typeface="ＭＳ Ｐゴシック" panose="020B0600070205080204" pitchFamily="34" charset="-128"/>
            </a:endParaRPr>
          </a:p>
          <a:p>
            <a:pPr marL="0" indent="0">
              <a:lnSpc>
                <a:spcPct val="90000"/>
              </a:lnSpc>
              <a:spcBef>
                <a:spcPct val="0"/>
              </a:spcBef>
              <a:buNone/>
              <a:tabLst>
                <a:tab pos="4560484" algn="l"/>
              </a:tabLst>
            </a:pPr>
            <a:endParaRPr lang="en-US" altLang="en-US" sz="2300" b="1" i="0" dirty="0">
              <a:solidFill>
                <a:srgbClr val="00B050"/>
              </a:solidFill>
              <a:latin typeface="Arial" panose="020B0604020202020204" pitchFamily="34" charset="0"/>
              <a:ea typeface="ＭＳ Ｐゴシック" panose="020B0600070205080204" pitchFamily="34" charset="-128"/>
            </a:endParaRPr>
          </a:p>
          <a:p>
            <a:pPr marL="0" indent="0">
              <a:lnSpc>
                <a:spcPct val="90000"/>
              </a:lnSpc>
              <a:spcBef>
                <a:spcPct val="0"/>
              </a:spcBef>
              <a:buNone/>
              <a:tabLst>
                <a:tab pos="4560484" algn="l"/>
              </a:tabLst>
            </a:pPr>
            <a:r>
              <a:rPr lang="en-US" altLang="en-US" sz="2300" b="1" i="0" dirty="0">
                <a:solidFill>
                  <a:srgbClr val="FF0000"/>
                </a:solidFill>
              </a:rPr>
              <a:t>Mg</a:t>
            </a:r>
            <a:r>
              <a:rPr lang="en-US" altLang="en-US" sz="2300" b="1" i="0" baseline="30000" dirty="0">
                <a:solidFill>
                  <a:srgbClr val="FF0000"/>
                </a:solidFill>
                <a:latin typeface="Arial" panose="020B0604020202020204" pitchFamily="34" charset="0"/>
                <a:ea typeface="ＭＳ Ｐゴシック" panose="020B0600070205080204" pitchFamily="34" charset="-128"/>
              </a:rPr>
              <a:t>+2</a:t>
            </a:r>
            <a:r>
              <a:rPr lang="en-US" altLang="en-US" sz="2300" i="0" dirty="0"/>
              <a:t>(</a:t>
            </a:r>
            <a:r>
              <a:rPr lang="en-US" altLang="en-US" sz="2300" b="1" i="0" dirty="0">
                <a:solidFill>
                  <a:srgbClr val="00B050"/>
                </a:solidFill>
                <a:latin typeface="Arial" panose="020B0604020202020204" pitchFamily="34" charset="0"/>
                <a:ea typeface="ＭＳ Ｐゴシック" panose="020B0600070205080204" pitchFamily="34" charset="-128"/>
              </a:rPr>
              <a:t>ClO</a:t>
            </a:r>
            <a:r>
              <a:rPr lang="en-US" altLang="en-US" sz="2300" b="1" i="0" baseline="-25000" dirty="0">
                <a:solidFill>
                  <a:srgbClr val="00B050"/>
                </a:solidFill>
                <a:latin typeface="Arial" panose="020B0604020202020204" pitchFamily="34" charset="0"/>
                <a:ea typeface="ＭＳ Ｐゴシック" panose="020B0600070205080204" pitchFamily="34" charset="-128"/>
              </a:rPr>
              <a:t>3</a:t>
            </a:r>
            <a:r>
              <a:rPr lang="en-US" altLang="en-US" sz="2100" b="1" i="0" baseline="30000" dirty="0">
                <a:solidFill>
                  <a:srgbClr val="00B050"/>
                </a:solidFill>
                <a:latin typeface="Arial" panose="020B0604020202020204" pitchFamily="34" charset="0"/>
                <a:ea typeface="ＭＳ Ｐゴシック" panose="020B0600070205080204" pitchFamily="34" charset="-128"/>
              </a:rPr>
              <a:t>–</a:t>
            </a:r>
            <a:r>
              <a:rPr lang="en-US" altLang="en-US" sz="2300" i="0" dirty="0"/>
              <a:t>)</a:t>
            </a:r>
            <a:r>
              <a:rPr lang="en-US" altLang="en-US" sz="2300" b="1" i="0" baseline="-25000" dirty="0">
                <a:solidFill>
                  <a:srgbClr val="00B050"/>
                </a:solidFill>
                <a:latin typeface="Arial" panose="020B0604020202020204" pitchFamily="34" charset="0"/>
                <a:ea typeface="ＭＳ Ｐゴシック" panose="020B0600070205080204" pitchFamily="34" charset="-128"/>
              </a:rPr>
              <a:t>2</a:t>
            </a:r>
            <a:r>
              <a:rPr lang="en-US" altLang="en-US" sz="2300" i="0" dirty="0"/>
              <a:t> </a:t>
            </a:r>
            <a:r>
              <a:rPr lang="en-US" altLang="en-US" sz="2100" i="0" dirty="0"/>
              <a:t>… </a:t>
            </a:r>
            <a:r>
              <a:rPr lang="en-US" altLang="en-US" sz="2000" i="0" dirty="0"/>
              <a:t>1 + 2 + 6 = 9 atoms </a:t>
            </a:r>
            <a:r>
              <a:rPr lang="en-US" altLang="en-US" sz="2300" i="0" dirty="0"/>
              <a:t>	</a:t>
            </a:r>
            <a:r>
              <a:rPr lang="en-US" altLang="en-US" sz="2300" b="1" i="0" dirty="0">
                <a:solidFill>
                  <a:srgbClr val="FF0000"/>
                </a:solidFill>
                <a:latin typeface="Arial" panose="020B0604020202020204" pitchFamily="34" charset="0"/>
                <a:ea typeface="ＭＳ Ｐゴシック" panose="020B0600070205080204" pitchFamily="34" charset="-128"/>
              </a:rPr>
              <a:t>Al</a:t>
            </a:r>
            <a:r>
              <a:rPr lang="en-US" altLang="en-US" sz="2300" b="1" i="0" baseline="-25000" dirty="0">
                <a:solidFill>
                  <a:srgbClr val="FF0000"/>
                </a:solidFill>
                <a:latin typeface="Arial" panose="020B0604020202020204" pitchFamily="34" charset="0"/>
                <a:ea typeface="ＭＳ Ｐゴシック" panose="020B0600070205080204" pitchFamily="34" charset="-128"/>
              </a:rPr>
              <a:t>2</a:t>
            </a:r>
            <a:r>
              <a:rPr lang="en-US" altLang="en-US" sz="2300" b="1" i="0" baseline="30000" dirty="0">
                <a:solidFill>
                  <a:srgbClr val="FF0000"/>
                </a:solidFill>
                <a:latin typeface="Arial" panose="020B0604020202020204" pitchFamily="34" charset="0"/>
                <a:ea typeface="ＭＳ Ｐゴシック" panose="020B0600070205080204" pitchFamily="34" charset="-128"/>
              </a:rPr>
              <a:t>+3</a:t>
            </a:r>
            <a:r>
              <a:rPr lang="en-US" altLang="en-US" sz="2300" i="0" dirty="0"/>
              <a:t>(</a:t>
            </a:r>
            <a:r>
              <a:rPr lang="en-US" altLang="en-US" sz="2300" b="1" i="0" dirty="0">
                <a:solidFill>
                  <a:srgbClr val="00B050"/>
                </a:solidFill>
                <a:latin typeface="Arial" panose="020B0604020202020204" pitchFamily="34" charset="0"/>
                <a:ea typeface="ＭＳ Ｐゴシック" panose="020B0600070205080204" pitchFamily="34" charset="-128"/>
              </a:rPr>
              <a:t>SO</a:t>
            </a:r>
            <a:r>
              <a:rPr lang="en-US" altLang="en-US" sz="2300" b="1" i="0" baseline="-25000" dirty="0">
                <a:solidFill>
                  <a:srgbClr val="00B050"/>
                </a:solidFill>
                <a:latin typeface="Arial" panose="020B0604020202020204" pitchFamily="34" charset="0"/>
                <a:ea typeface="ＭＳ Ｐゴシック" panose="020B0600070205080204" pitchFamily="34" charset="-128"/>
              </a:rPr>
              <a:t>4</a:t>
            </a:r>
            <a:r>
              <a:rPr lang="en-US" altLang="en-US" sz="2300" b="1" i="0" baseline="30000" dirty="0">
                <a:solidFill>
                  <a:srgbClr val="00B050"/>
                </a:solidFill>
                <a:latin typeface="Arial" panose="020B0604020202020204" pitchFamily="34" charset="0"/>
                <a:ea typeface="ＭＳ Ｐゴシック" panose="020B0600070205080204" pitchFamily="34" charset="-128"/>
              </a:rPr>
              <a:t>2</a:t>
            </a:r>
            <a:r>
              <a:rPr lang="en-US" altLang="en-US" sz="2100" b="1" i="0" baseline="30000" dirty="0">
                <a:solidFill>
                  <a:srgbClr val="00B050"/>
                </a:solidFill>
                <a:latin typeface="Arial" panose="020B0604020202020204" pitchFamily="34" charset="0"/>
                <a:ea typeface="ＭＳ Ｐゴシック" panose="020B0600070205080204" pitchFamily="34" charset="-128"/>
              </a:rPr>
              <a:t>–</a:t>
            </a:r>
            <a:r>
              <a:rPr lang="en-US" altLang="en-US" sz="2300" i="0" dirty="0"/>
              <a:t>)</a:t>
            </a:r>
            <a:r>
              <a:rPr lang="en-US" altLang="en-US" sz="2300" b="1" i="0" baseline="-25000" dirty="0">
                <a:solidFill>
                  <a:srgbClr val="00B050"/>
                </a:solidFill>
                <a:latin typeface="Arial" panose="020B0604020202020204" pitchFamily="34" charset="0"/>
                <a:ea typeface="ＭＳ Ｐゴシック" panose="020B0600070205080204" pitchFamily="34" charset="-128"/>
              </a:rPr>
              <a:t>3</a:t>
            </a:r>
            <a:r>
              <a:rPr lang="en-US" altLang="en-US" sz="2300" i="0" dirty="0"/>
              <a:t> </a:t>
            </a:r>
            <a:r>
              <a:rPr lang="en-US" altLang="en-US" sz="1900" i="0" dirty="0"/>
              <a:t>… </a:t>
            </a:r>
            <a:r>
              <a:rPr lang="en-US" altLang="en-US" sz="1800" i="0" dirty="0"/>
              <a:t>2 + 3+ 12 = 17 atoms</a:t>
            </a:r>
          </a:p>
          <a:p>
            <a:pPr marL="0" indent="0">
              <a:lnSpc>
                <a:spcPct val="90000"/>
              </a:lnSpc>
              <a:spcBef>
                <a:spcPct val="0"/>
              </a:spcBef>
              <a:buNone/>
              <a:tabLst>
                <a:tab pos="4560484" algn="l"/>
              </a:tabLst>
            </a:pPr>
            <a:endParaRPr lang="en-US" altLang="en-US" sz="1100" b="1" i="0" dirty="0">
              <a:solidFill>
                <a:srgbClr val="FF0000"/>
              </a:solidFill>
              <a:latin typeface="Arial" panose="020B0604020202020204" pitchFamily="34" charset="0"/>
              <a:ea typeface="ＭＳ Ｐゴシック" panose="020B0600070205080204" pitchFamily="34" charset="-128"/>
            </a:endParaRPr>
          </a:p>
          <a:p>
            <a:pPr marL="0" indent="0">
              <a:lnSpc>
                <a:spcPct val="90000"/>
              </a:lnSpc>
              <a:spcBef>
                <a:spcPct val="0"/>
              </a:spcBef>
              <a:buNone/>
              <a:tabLst>
                <a:tab pos="4560484" algn="l"/>
              </a:tabLst>
            </a:pPr>
            <a:r>
              <a:rPr lang="en-US" altLang="en-US" sz="2300" b="1" i="0" dirty="0">
                <a:solidFill>
                  <a:srgbClr val="FF0000"/>
                </a:solidFill>
                <a:latin typeface="Arial" panose="020B0604020202020204" pitchFamily="34" charset="0"/>
                <a:ea typeface="ＭＳ Ｐゴシック" panose="020B0600070205080204" pitchFamily="34" charset="-128"/>
              </a:rPr>
              <a:t>magnesium </a:t>
            </a:r>
            <a:r>
              <a:rPr lang="en-US" altLang="en-US" sz="2300" b="1" i="0" dirty="0">
                <a:solidFill>
                  <a:srgbClr val="00B050"/>
                </a:solidFill>
                <a:latin typeface="Arial" panose="020B0604020202020204" pitchFamily="34" charset="0"/>
                <a:ea typeface="ＭＳ Ｐゴシック" panose="020B0600070205080204" pitchFamily="34" charset="-128"/>
              </a:rPr>
              <a:t>chlorate	</a:t>
            </a:r>
            <a:r>
              <a:rPr lang="en-US" altLang="en-US" sz="2300" b="1" i="0" dirty="0">
                <a:solidFill>
                  <a:srgbClr val="FF0000"/>
                </a:solidFill>
                <a:latin typeface="Arial" panose="020B0604020202020204" pitchFamily="34" charset="0"/>
                <a:ea typeface="ＭＳ Ｐゴシック" panose="020B0600070205080204" pitchFamily="34" charset="-128"/>
              </a:rPr>
              <a:t>aluminum </a:t>
            </a:r>
            <a:r>
              <a:rPr lang="en-US" altLang="en-US" sz="2300" b="1" i="0" dirty="0">
                <a:solidFill>
                  <a:srgbClr val="00B050"/>
                </a:solidFill>
                <a:latin typeface="Arial" panose="020B0604020202020204" pitchFamily="34" charset="0"/>
                <a:ea typeface="ＭＳ Ｐゴシック" panose="020B0600070205080204" pitchFamily="34" charset="-128"/>
              </a:rPr>
              <a:t>sulfate</a:t>
            </a:r>
          </a:p>
          <a:p>
            <a:pPr marL="0" indent="0">
              <a:lnSpc>
                <a:spcPct val="90000"/>
              </a:lnSpc>
              <a:spcBef>
                <a:spcPct val="0"/>
              </a:spcBef>
              <a:buNone/>
              <a:tabLst>
                <a:tab pos="4560484" algn="l"/>
              </a:tabLst>
            </a:pPr>
            <a:endParaRPr lang="en-US" altLang="en-US" sz="2300" b="1" i="0" dirty="0">
              <a:solidFill>
                <a:srgbClr val="00B050"/>
              </a:solidFill>
              <a:latin typeface="Arial" panose="020B0604020202020204" pitchFamily="34" charset="0"/>
              <a:ea typeface="ＭＳ Ｐゴシック" panose="020B0600070205080204" pitchFamily="34" charset="-128"/>
            </a:endParaRPr>
          </a:p>
          <a:p>
            <a:pPr marL="0" indent="0">
              <a:lnSpc>
                <a:spcPct val="90000"/>
              </a:lnSpc>
              <a:spcBef>
                <a:spcPct val="0"/>
              </a:spcBef>
              <a:buNone/>
              <a:tabLst>
                <a:tab pos="4560484" algn="l"/>
              </a:tabLst>
            </a:pPr>
            <a:endParaRPr lang="en-US" altLang="en-US" sz="2300" b="1" i="0" dirty="0">
              <a:solidFill>
                <a:srgbClr val="00B050"/>
              </a:solidFill>
              <a:latin typeface="Arial" panose="020B0604020202020204" pitchFamily="34" charset="0"/>
              <a:ea typeface="ＭＳ Ｐゴシック" panose="020B0600070205080204" pitchFamily="34" charset="-128"/>
            </a:endParaRPr>
          </a:p>
          <a:p>
            <a:pPr marL="0" indent="0">
              <a:lnSpc>
                <a:spcPct val="90000"/>
              </a:lnSpc>
              <a:spcBef>
                <a:spcPct val="0"/>
              </a:spcBef>
              <a:buNone/>
            </a:pPr>
            <a:endParaRPr lang="en-US" altLang="en-US" sz="2300" b="1" i="0" dirty="0">
              <a:latin typeface="Arial" panose="020B0604020202020204" pitchFamily="34" charset="0"/>
              <a:ea typeface="ＭＳ Ｐゴシック" panose="020B0600070205080204" pitchFamily="34" charset="-128"/>
            </a:endParaRPr>
          </a:p>
          <a:p>
            <a:pPr marL="0" indent="0">
              <a:lnSpc>
                <a:spcPct val="90000"/>
              </a:lnSpc>
              <a:spcBef>
                <a:spcPct val="0"/>
              </a:spcBef>
              <a:buNone/>
            </a:pPr>
            <a:endParaRPr lang="en-US" altLang="en-US" sz="2300" i="0" dirty="0"/>
          </a:p>
          <a:p>
            <a:pPr marL="0" indent="0">
              <a:spcBef>
                <a:spcPct val="0"/>
              </a:spcBef>
              <a:buNone/>
            </a:pPr>
            <a:endParaRPr lang="en-US" altLang="en-US" sz="2300" i="0" dirty="0"/>
          </a:p>
        </p:txBody>
      </p:sp>
    </p:spTree>
    <p:extLst>
      <p:ext uri="{BB962C8B-B14F-4D97-AF65-F5344CB8AC3E}">
        <p14:creationId xmlns:p14="http://schemas.microsoft.com/office/powerpoint/2010/main" val="162418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500"/>
                                        <p:tgtEl>
                                          <p:spTgt spid="1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fade">
                                      <p:cBhvr>
                                        <p:cTn id="25"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32" name="Picture 12" descr="0132525763_R25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981200"/>
            <a:ext cx="4267199" cy="3657600"/>
          </a:xfrm>
          <a:prstGeom prst="rect">
            <a:avLst/>
          </a:prstGeom>
          <a:noFill/>
          <a:extLst>
            <a:ext uri="{909E8E84-426E-40DD-AFC4-6F175D3DCCD1}">
              <a14:hiddenFill xmlns:a14="http://schemas.microsoft.com/office/drawing/2010/main">
                <a:solidFill>
                  <a:srgbClr val="FFFFFF"/>
                </a:solidFill>
              </a14:hiddenFill>
            </a:ext>
          </a:extLst>
        </p:spPr>
      </p:pic>
      <p:sp>
        <p:nvSpPr>
          <p:cNvPr id="5126" name="AutoShape 6"/>
          <p:cNvSpPr>
            <a:spLocks noChangeArrowheads="1"/>
          </p:cNvSpPr>
          <p:nvPr/>
        </p:nvSpPr>
        <p:spPr bwMode="auto">
          <a:xfrm>
            <a:off x="4648200" y="1981200"/>
            <a:ext cx="4038601"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91040" tIns="45520" rIns="91040" bIns="45520"/>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700" i="0" dirty="0">
                <a:solidFill>
                  <a:srgbClr val="FFB732"/>
                </a:solidFill>
                <a:ea typeface="ヒラギノ角ゴ Pro W3" pitchFamily="28" charset="-128"/>
              </a:rPr>
              <a:t>Chapter 9</a:t>
            </a:r>
            <a:endParaRPr lang="en-US" altLang="en-US" sz="2700" i="0" dirty="0">
              <a:solidFill>
                <a:schemeClr val="bg1"/>
              </a:solidFill>
              <a:ea typeface="ヒラギノ角ゴ Pro W3" pitchFamily="28" charset="-128"/>
            </a:endParaRPr>
          </a:p>
          <a:p>
            <a:r>
              <a:rPr lang="en-US" altLang="en-US" sz="2100" i="0" dirty="0">
                <a:solidFill>
                  <a:schemeClr val="bg1"/>
                </a:solidFill>
              </a:rPr>
              <a:t>Chemical Names and Formulas</a:t>
            </a:r>
          </a:p>
          <a:p>
            <a:endParaRPr lang="en-US" altLang="en-US" sz="1100" b="1" i="0" dirty="0">
              <a:solidFill>
                <a:srgbClr val="FFB732"/>
              </a:solidFill>
            </a:endParaRPr>
          </a:p>
          <a:p>
            <a:pPr>
              <a:spcBef>
                <a:spcPts val="601"/>
              </a:spcBef>
            </a:pPr>
            <a:r>
              <a:rPr lang="en-US" altLang="en-US" sz="2100" i="0" dirty="0">
                <a:solidFill>
                  <a:srgbClr val="FFFF00"/>
                </a:solidFill>
              </a:rPr>
              <a:t>Naming and Writing Formulas for </a:t>
            </a:r>
          </a:p>
          <a:p>
            <a:pPr>
              <a:spcBef>
                <a:spcPts val="601"/>
              </a:spcBef>
            </a:pPr>
            <a:r>
              <a:rPr lang="en-US" altLang="en-US" sz="2100" i="0" dirty="0">
                <a:solidFill>
                  <a:srgbClr val="FFFF00"/>
                </a:solidFill>
              </a:rPr>
              <a:t>	Ionic Compounds</a:t>
            </a:r>
          </a:p>
          <a:p>
            <a:pPr>
              <a:spcBef>
                <a:spcPts val="601"/>
              </a:spcBef>
            </a:pPr>
            <a:r>
              <a:rPr lang="en-US" altLang="en-US" sz="2100" i="0" dirty="0">
                <a:solidFill>
                  <a:srgbClr val="FFFF00"/>
                </a:solidFill>
              </a:rPr>
              <a:t>	Molecular Compounds</a:t>
            </a:r>
          </a:p>
          <a:p>
            <a:pPr>
              <a:spcBef>
                <a:spcPts val="601"/>
              </a:spcBef>
            </a:pPr>
            <a:r>
              <a:rPr lang="en-US" altLang="en-US" sz="2100" i="0" dirty="0">
                <a:solidFill>
                  <a:srgbClr val="FFFF00"/>
                </a:solidFill>
              </a:rPr>
              <a:t>	</a:t>
            </a:r>
            <a:r>
              <a:rPr lang="en-US" altLang="en-US" sz="2100" i="0" dirty="0">
                <a:solidFill>
                  <a:schemeClr val="bg1"/>
                </a:solidFill>
              </a:rPr>
              <a:t>Acids and Bases</a:t>
            </a:r>
          </a:p>
          <a:p>
            <a:endParaRPr lang="en-US" altLang="en-US" sz="2100" i="0" dirty="0">
              <a:solidFill>
                <a:schemeClr val="bg1"/>
              </a:solidFill>
            </a:endParaRPr>
          </a:p>
          <a:p>
            <a:r>
              <a:rPr lang="en-US" altLang="en-US" sz="2100" i="0" dirty="0">
                <a:solidFill>
                  <a:schemeClr val="bg1"/>
                </a:solidFill>
              </a:rPr>
              <a:t>The Laws Governing How </a:t>
            </a:r>
          </a:p>
          <a:p>
            <a:r>
              <a:rPr lang="en-US" altLang="en-US" sz="2100" i="0" dirty="0">
                <a:solidFill>
                  <a:schemeClr val="bg1"/>
                </a:solidFill>
              </a:rPr>
              <a:t>	Compounds Form</a:t>
            </a:r>
          </a:p>
        </p:txBody>
      </p:sp>
      <p:sp>
        <p:nvSpPr>
          <p:cNvPr id="5134" name="Rectangle 14"/>
          <p:cNvSpPr>
            <a:spLocks noChangeArrowheads="1"/>
          </p:cNvSpPr>
          <p:nvPr/>
        </p:nvSpPr>
        <p:spPr bwMode="auto">
          <a:xfrm>
            <a:off x="5699136" y="6423038"/>
            <a:ext cx="183923" cy="44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40" tIns="45520" rIns="91040" bIns="45520">
            <a:spAutoFit/>
          </a:bodyPr>
          <a:lstStyle/>
          <a:p>
            <a:endParaRPr lang="en-US" altLang="en-US"/>
          </a:p>
        </p:txBody>
      </p:sp>
      <p:pic>
        <p:nvPicPr>
          <p:cNvPr id="5136" name="Picture 16"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24"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5" y="46"/>
            <a:ext cx="1279525" cy="1665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7"/>
          <p:cNvSpPr>
            <a:spLocks noGrp="1"/>
          </p:cNvSpPr>
          <p:nvPr>
            <p:ph type="body" sz="quarter" idx="12"/>
          </p:nvPr>
        </p:nvSpPr>
        <p:spPr/>
        <p:txBody>
          <a:bodyPr/>
          <a:lstStyle/>
          <a:p>
            <a:pPr marL="0" lvl="1" indent="0">
              <a:buNone/>
            </a:pPr>
            <a:r>
              <a:rPr lang="en-US" dirty="0">
                <a:solidFill>
                  <a:srgbClr val="FF0000"/>
                </a:solidFill>
              </a:rPr>
              <a:t>How many –1 ions would bond with a +2 ion?</a:t>
            </a:r>
          </a:p>
          <a:p>
            <a:pPr marL="455332" lvl="2" indent="0">
              <a:buNone/>
            </a:pPr>
            <a:r>
              <a:rPr lang="en-US" dirty="0"/>
              <a:t>	</a:t>
            </a:r>
            <a:endParaRPr lang="en-US" dirty="0">
              <a:solidFill>
                <a:srgbClr val="0070C0"/>
              </a:solidFill>
            </a:endParaRPr>
          </a:p>
          <a:p>
            <a:pPr marL="0" lvl="1" indent="0">
              <a:buNone/>
            </a:pPr>
            <a:endParaRPr lang="en-US" dirty="0">
              <a:solidFill>
                <a:srgbClr val="0070C0"/>
              </a:solidFill>
            </a:endParaRPr>
          </a:p>
          <a:p>
            <a:pPr marL="0" lvl="1" indent="0">
              <a:buNone/>
            </a:pPr>
            <a:endParaRPr lang="en-US" dirty="0">
              <a:solidFill>
                <a:srgbClr val="0070C0"/>
              </a:solidFill>
            </a:endParaRPr>
          </a:p>
          <a:p>
            <a:pPr marL="0" lvl="1" indent="0">
              <a:buNone/>
            </a:pPr>
            <a:r>
              <a:rPr lang="en-US" dirty="0">
                <a:solidFill>
                  <a:srgbClr val="0070C0"/>
                </a:solidFill>
              </a:rPr>
              <a:t>What is the ratio of +3 ions to </a:t>
            </a:r>
            <a:br>
              <a:rPr lang="en-US" dirty="0">
                <a:solidFill>
                  <a:srgbClr val="0070C0"/>
                </a:solidFill>
              </a:rPr>
            </a:br>
            <a:r>
              <a:rPr lang="en-US" dirty="0">
                <a:solidFill>
                  <a:srgbClr val="0070C0"/>
                </a:solidFill>
              </a:rPr>
              <a:t>–2 ions in a neutral compound?</a:t>
            </a:r>
          </a:p>
          <a:p>
            <a:pPr marL="455332" lvl="2" indent="0">
              <a:buNone/>
            </a:pPr>
            <a:r>
              <a:rPr lang="en-US" dirty="0"/>
              <a:t>	</a:t>
            </a:r>
            <a:endParaRPr lang="en-US" dirty="0">
              <a:solidFill>
                <a:srgbClr val="00B050"/>
              </a:solidFill>
            </a:endParaRPr>
          </a:p>
        </p:txBody>
      </p:sp>
      <p:sp>
        <p:nvSpPr>
          <p:cNvPr id="54275" name="Title 1"/>
          <p:cNvSpPr>
            <a:spLocks noGrp="1"/>
          </p:cNvSpPr>
          <p:nvPr>
            <p:ph type="title"/>
          </p:nvPr>
        </p:nvSpPr>
        <p:spPr>
          <a:xfrm>
            <a:off x="12" y="0"/>
            <a:ext cx="9143992" cy="1371600"/>
          </a:xfrm>
        </p:spPr>
        <p:txBody>
          <a:bodyPr/>
          <a:lstStyle/>
          <a:p>
            <a:r>
              <a:rPr lang="en-US" dirty="0">
                <a:solidFill>
                  <a:srgbClr val="FFFF00"/>
                </a:solidFill>
              </a:rPr>
              <a:t>           Balancing Charges</a:t>
            </a:r>
          </a:p>
        </p:txBody>
      </p:sp>
      <p:pic>
        <p:nvPicPr>
          <p:cNvPr id="54282" name="Picture 11" descr="example-01.eps"/>
          <p:cNvPicPr>
            <a:picLocks noChangeAspect="1"/>
          </p:cNvPicPr>
          <p:nvPr/>
        </p:nvPicPr>
        <p:blipFill>
          <a:blip r:embed="rId3" cstate="print"/>
          <a:srcRect/>
          <a:stretch>
            <a:fillRect/>
          </a:stretch>
        </p:blipFill>
        <p:spPr bwMode="auto">
          <a:xfrm>
            <a:off x="202538" y="174625"/>
            <a:ext cx="881636" cy="952500"/>
          </a:xfrm>
          <a:prstGeom prst="rect">
            <a:avLst/>
          </a:prstGeom>
          <a:noFill/>
          <a:ln w="9525">
            <a:noFill/>
            <a:miter lim="800000"/>
            <a:headEnd/>
            <a:tailEnd/>
          </a:ln>
        </p:spPr>
      </p:pic>
      <p:sp>
        <p:nvSpPr>
          <p:cNvPr id="17" name="_s1035"/>
          <p:cNvSpPr>
            <a:spLocks noChangeArrowheads="1"/>
          </p:cNvSpPr>
          <p:nvPr/>
        </p:nvSpPr>
        <p:spPr bwMode="auto">
          <a:xfrm>
            <a:off x="6328330" y="1577509"/>
            <a:ext cx="814179" cy="1088168"/>
          </a:xfrm>
          <a:prstGeom prst="ellipse">
            <a:avLst/>
          </a:prstGeom>
          <a:solidFill>
            <a:schemeClr val="accent1">
              <a:lumMod val="40000"/>
              <a:lumOff val="60000"/>
            </a:schemeClr>
          </a:solidFill>
          <a:ln w="28575" cmpd="sng">
            <a:solidFill>
              <a:schemeClr val="accent1"/>
            </a:solidFill>
            <a:round/>
            <a:headEnd/>
            <a:tailE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+2</a:t>
            </a:r>
          </a:p>
        </p:txBody>
      </p:sp>
      <p:sp>
        <p:nvSpPr>
          <p:cNvPr id="18" name="_s1035"/>
          <p:cNvSpPr>
            <a:spLocks noChangeArrowheads="1"/>
          </p:cNvSpPr>
          <p:nvPr/>
        </p:nvSpPr>
        <p:spPr bwMode="auto">
          <a:xfrm>
            <a:off x="5883711" y="1813786"/>
            <a:ext cx="444619" cy="594243"/>
          </a:xfrm>
          <a:prstGeom prst="ellipse">
            <a:avLst/>
          </a:prstGeom>
          <a:solidFill>
            <a:schemeClr val="accent2">
              <a:lumMod val="40000"/>
              <a:lumOff val="60000"/>
            </a:schemeClr>
          </a:solidFill>
          <a:ln w="28575" cmpd="sng">
            <a:solidFill>
              <a:schemeClr val="tx2"/>
            </a:solidFill>
            <a:round/>
            <a:headEnd/>
            <a:tailE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–1</a:t>
            </a:r>
          </a:p>
        </p:txBody>
      </p:sp>
      <p:sp>
        <p:nvSpPr>
          <p:cNvPr id="19" name="_s1035"/>
          <p:cNvSpPr>
            <a:spLocks noChangeArrowheads="1"/>
          </p:cNvSpPr>
          <p:nvPr/>
        </p:nvSpPr>
        <p:spPr bwMode="auto">
          <a:xfrm>
            <a:off x="7142509" y="1813789"/>
            <a:ext cx="444619" cy="594243"/>
          </a:xfrm>
          <a:prstGeom prst="ellipse">
            <a:avLst/>
          </a:prstGeom>
          <a:solidFill>
            <a:schemeClr val="accent2">
              <a:lumMod val="40000"/>
              <a:lumOff val="60000"/>
            </a:schemeClr>
          </a:solidFill>
          <a:ln w="28575" cmpd="sng">
            <a:solidFill>
              <a:schemeClr val="tx2"/>
            </a:solidFill>
            <a:round/>
            <a:headEnd/>
            <a:tailE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–1</a:t>
            </a:r>
          </a:p>
        </p:txBody>
      </p:sp>
      <p:sp>
        <p:nvSpPr>
          <p:cNvPr id="20" name="_s1035"/>
          <p:cNvSpPr>
            <a:spLocks noChangeArrowheads="1"/>
          </p:cNvSpPr>
          <p:nvPr/>
        </p:nvSpPr>
        <p:spPr bwMode="auto">
          <a:xfrm>
            <a:off x="5283427" y="3704116"/>
            <a:ext cx="1100291" cy="1470563"/>
          </a:xfrm>
          <a:prstGeom prst="ellipse">
            <a:avLst/>
          </a:prstGeom>
          <a:solidFill>
            <a:schemeClr val="accent1">
              <a:lumMod val="40000"/>
              <a:lumOff val="60000"/>
            </a:schemeClr>
          </a:solidFill>
          <a:ln w="28575" cmpd="sng">
            <a:solidFill>
              <a:schemeClr val="accent1"/>
            </a:solidFill>
            <a:round/>
            <a:headEnd/>
            <a:tailE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+3</a:t>
            </a:r>
          </a:p>
        </p:txBody>
      </p:sp>
      <p:sp>
        <p:nvSpPr>
          <p:cNvPr id="23" name="_s1035"/>
          <p:cNvSpPr>
            <a:spLocks noChangeArrowheads="1"/>
          </p:cNvSpPr>
          <p:nvPr/>
        </p:nvSpPr>
        <p:spPr bwMode="auto">
          <a:xfrm>
            <a:off x="6352652" y="3890705"/>
            <a:ext cx="823496" cy="1097280"/>
          </a:xfrm>
          <a:prstGeom prst="ellipse">
            <a:avLst/>
          </a:prstGeom>
          <a:solidFill>
            <a:schemeClr val="accent2">
              <a:lumMod val="40000"/>
              <a:lumOff val="60000"/>
            </a:schemeClr>
          </a:solidFill>
          <a:ln w="28575" cmpd="sng">
            <a:solidFill>
              <a:schemeClr val="tx2"/>
            </a:solidFill>
            <a:round/>
            <a:headEnd/>
            <a:tailE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–2</a:t>
            </a:r>
          </a:p>
        </p:txBody>
      </p:sp>
      <p:sp>
        <p:nvSpPr>
          <p:cNvPr id="24" name="_s1035"/>
          <p:cNvSpPr>
            <a:spLocks noChangeArrowheads="1"/>
          </p:cNvSpPr>
          <p:nvPr/>
        </p:nvSpPr>
        <p:spPr bwMode="auto">
          <a:xfrm>
            <a:off x="8276439" y="3890705"/>
            <a:ext cx="823496" cy="1097280"/>
          </a:xfrm>
          <a:prstGeom prst="ellipse">
            <a:avLst/>
          </a:prstGeom>
          <a:solidFill>
            <a:schemeClr val="accent2">
              <a:lumMod val="40000"/>
              <a:lumOff val="60000"/>
            </a:schemeClr>
          </a:solidFill>
          <a:ln w="28575" cmpd="sng">
            <a:solidFill>
              <a:schemeClr val="tx2"/>
            </a:solidFill>
            <a:round/>
            <a:headEnd/>
            <a:tailE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–2</a:t>
            </a:r>
          </a:p>
        </p:txBody>
      </p:sp>
      <p:sp>
        <p:nvSpPr>
          <p:cNvPr id="25" name="_s1035"/>
          <p:cNvSpPr>
            <a:spLocks noChangeArrowheads="1"/>
          </p:cNvSpPr>
          <p:nvPr/>
        </p:nvSpPr>
        <p:spPr bwMode="auto">
          <a:xfrm>
            <a:off x="7176148" y="3704114"/>
            <a:ext cx="1100291" cy="1470563"/>
          </a:xfrm>
          <a:prstGeom prst="ellipse">
            <a:avLst/>
          </a:prstGeom>
          <a:solidFill>
            <a:schemeClr val="accent1">
              <a:lumMod val="40000"/>
              <a:lumOff val="60000"/>
            </a:schemeClr>
          </a:solidFill>
          <a:ln w="28575" cmpd="sng">
            <a:solidFill>
              <a:schemeClr val="accent1"/>
            </a:solidFill>
            <a:round/>
            <a:headEnd/>
            <a:tailE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+3</a:t>
            </a:r>
          </a:p>
        </p:txBody>
      </p:sp>
      <p:sp>
        <p:nvSpPr>
          <p:cNvPr id="26" name="_s1035"/>
          <p:cNvSpPr>
            <a:spLocks noChangeArrowheads="1"/>
          </p:cNvSpPr>
          <p:nvPr/>
        </p:nvSpPr>
        <p:spPr bwMode="auto">
          <a:xfrm>
            <a:off x="4459931" y="3890703"/>
            <a:ext cx="823496" cy="1097280"/>
          </a:xfrm>
          <a:prstGeom prst="ellipse">
            <a:avLst/>
          </a:prstGeom>
          <a:solidFill>
            <a:schemeClr val="accent2">
              <a:lumMod val="40000"/>
              <a:lumOff val="60000"/>
            </a:schemeClr>
          </a:solidFill>
          <a:ln w="28575" cmpd="sng">
            <a:solidFill>
              <a:schemeClr val="tx2"/>
            </a:solidFill>
            <a:round/>
            <a:headEnd/>
            <a:tailE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–2</a:t>
            </a:r>
          </a:p>
        </p:txBody>
      </p:sp>
    </p:spTree>
    <p:extLst>
      <p:ext uri="{BB962C8B-B14F-4D97-AF65-F5344CB8AC3E}">
        <p14:creationId xmlns:p14="http://schemas.microsoft.com/office/powerpoint/2010/main" val="3956982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7"/>
          <p:cNvSpPr>
            <a:spLocks noGrp="1"/>
          </p:cNvSpPr>
          <p:nvPr>
            <p:ph type="body" sz="quarter" idx="12"/>
          </p:nvPr>
        </p:nvSpPr>
        <p:spPr/>
        <p:txBody>
          <a:bodyPr/>
          <a:lstStyle/>
          <a:p>
            <a:pPr marL="0" lvl="1" indent="0">
              <a:buNone/>
            </a:pPr>
            <a:r>
              <a:rPr lang="en-US" dirty="0">
                <a:solidFill>
                  <a:srgbClr val="FF0000"/>
                </a:solidFill>
              </a:rPr>
              <a:t>How many –1 ions would bond with a +2 ion?</a:t>
            </a:r>
          </a:p>
          <a:p>
            <a:pPr marL="455332" lvl="2" indent="0">
              <a:buNone/>
            </a:pPr>
            <a:r>
              <a:rPr lang="en-US" dirty="0"/>
              <a:t>(+2) + N(–1) = 0</a:t>
            </a:r>
          </a:p>
          <a:p>
            <a:pPr marL="455332" lvl="2" indent="0">
              <a:buNone/>
            </a:pPr>
            <a:r>
              <a:rPr lang="en-US" dirty="0"/>
              <a:t>	</a:t>
            </a:r>
            <a:endParaRPr lang="en-US" dirty="0">
              <a:solidFill>
                <a:srgbClr val="0070C0"/>
              </a:solidFill>
            </a:endParaRPr>
          </a:p>
          <a:p>
            <a:pPr marL="0" lvl="1" indent="0">
              <a:buNone/>
            </a:pPr>
            <a:endParaRPr lang="en-US" dirty="0">
              <a:solidFill>
                <a:srgbClr val="0070C0"/>
              </a:solidFill>
            </a:endParaRPr>
          </a:p>
          <a:p>
            <a:pPr marL="0" lvl="1" indent="0">
              <a:buNone/>
            </a:pPr>
            <a:r>
              <a:rPr lang="en-US" dirty="0">
                <a:solidFill>
                  <a:srgbClr val="0070C0"/>
                </a:solidFill>
              </a:rPr>
              <a:t>What is the ratio of +3 ions to </a:t>
            </a:r>
            <a:br>
              <a:rPr lang="en-US" dirty="0">
                <a:solidFill>
                  <a:srgbClr val="0070C0"/>
                </a:solidFill>
              </a:rPr>
            </a:br>
            <a:r>
              <a:rPr lang="en-US" dirty="0">
                <a:solidFill>
                  <a:srgbClr val="0070C0"/>
                </a:solidFill>
              </a:rPr>
              <a:t>–2 ions in a neutral compound?</a:t>
            </a:r>
          </a:p>
          <a:p>
            <a:pPr marL="455332" lvl="2" indent="0">
              <a:buNone/>
            </a:pPr>
            <a:r>
              <a:rPr lang="en-US" dirty="0"/>
              <a:t>M(+3) + N(–2) = 0</a:t>
            </a:r>
          </a:p>
          <a:p>
            <a:pPr marL="455332" lvl="2" indent="0">
              <a:buNone/>
            </a:pPr>
            <a:r>
              <a:rPr lang="en-US" dirty="0"/>
              <a:t>	</a:t>
            </a:r>
            <a:endParaRPr lang="en-US" dirty="0">
              <a:solidFill>
                <a:srgbClr val="00B050"/>
              </a:solidFill>
            </a:endParaRPr>
          </a:p>
        </p:txBody>
      </p:sp>
      <p:sp>
        <p:nvSpPr>
          <p:cNvPr id="54275" name="Title 1"/>
          <p:cNvSpPr>
            <a:spLocks noGrp="1"/>
          </p:cNvSpPr>
          <p:nvPr>
            <p:ph type="title"/>
          </p:nvPr>
        </p:nvSpPr>
        <p:spPr>
          <a:xfrm>
            <a:off x="12" y="0"/>
            <a:ext cx="9143992" cy="1371600"/>
          </a:xfrm>
        </p:spPr>
        <p:txBody>
          <a:bodyPr/>
          <a:lstStyle/>
          <a:p>
            <a:r>
              <a:rPr lang="en-US" dirty="0">
                <a:solidFill>
                  <a:srgbClr val="FFFF00"/>
                </a:solidFill>
              </a:rPr>
              <a:t>           Balancing Charges</a:t>
            </a:r>
          </a:p>
        </p:txBody>
      </p:sp>
      <p:pic>
        <p:nvPicPr>
          <p:cNvPr id="54282" name="Picture 11" descr="example-01.eps"/>
          <p:cNvPicPr>
            <a:picLocks noChangeAspect="1"/>
          </p:cNvPicPr>
          <p:nvPr/>
        </p:nvPicPr>
        <p:blipFill>
          <a:blip r:embed="rId3" cstate="print"/>
          <a:srcRect/>
          <a:stretch>
            <a:fillRect/>
          </a:stretch>
        </p:blipFill>
        <p:spPr bwMode="auto">
          <a:xfrm>
            <a:off x="202538" y="174625"/>
            <a:ext cx="881636" cy="952500"/>
          </a:xfrm>
          <a:prstGeom prst="rect">
            <a:avLst/>
          </a:prstGeom>
          <a:noFill/>
          <a:ln w="9525">
            <a:noFill/>
            <a:miter lim="800000"/>
            <a:headEnd/>
            <a:tailEnd/>
          </a:ln>
        </p:spPr>
      </p:pic>
      <p:sp>
        <p:nvSpPr>
          <p:cNvPr id="17" name="_s1035"/>
          <p:cNvSpPr>
            <a:spLocks noChangeArrowheads="1"/>
          </p:cNvSpPr>
          <p:nvPr/>
        </p:nvSpPr>
        <p:spPr bwMode="auto">
          <a:xfrm>
            <a:off x="6328330" y="1577509"/>
            <a:ext cx="814179" cy="1088168"/>
          </a:xfrm>
          <a:prstGeom prst="ellipse">
            <a:avLst/>
          </a:prstGeom>
          <a:solidFill>
            <a:schemeClr val="accent1">
              <a:lumMod val="40000"/>
              <a:lumOff val="60000"/>
            </a:schemeClr>
          </a:solidFill>
          <a:ln w="28575" cmpd="sng">
            <a:solidFill>
              <a:schemeClr val="accent1"/>
            </a:solidFill>
            <a:round/>
            <a:headEnd/>
            <a:tailE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+2</a:t>
            </a:r>
          </a:p>
        </p:txBody>
      </p:sp>
      <p:sp>
        <p:nvSpPr>
          <p:cNvPr id="18" name="_s1035"/>
          <p:cNvSpPr>
            <a:spLocks noChangeArrowheads="1"/>
          </p:cNvSpPr>
          <p:nvPr/>
        </p:nvSpPr>
        <p:spPr bwMode="auto">
          <a:xfrm>
            <a:off x="5883711" y="1813786"/>
            <a:ext cx="444619" cy="594243"/>
          </a:xfrm>
          <a:prstGeom prst="ellipse">
            <a:avLst/>
          </a:prstGeom>
          <a:solidFill>
            <a:schemeClr val="accent2">
              <a:lumMod val="40000"/>
              <a:lumOff val="60000"/>
            </a:schemeClr>
          </a:solidFill>
          <a:ln w="28575" cmpd="sng">
            <a:solidFill>
              <a:schemeClr val="tx2"/>
            </a:solidFill>
            <a:round/>
            <a:headEnd/>
            <a:tailE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–1</a:t>
            </a:r>
          </a:p>
        </p:txBody>
      </p:sp>
      <p:sp>
        <p:nvSpPr>
          <p:cNvPr id="19" name="_s1035"/>
          <p:cNvSpPr>
            <a:spLocks noChangeArrowheads="1"/>
          </p:cNvSpPr>
          <p:nvPr/>
        </p:nvSpPr>
        <p:spPr bwMode="auto">
          <a:xfrm>
            <a:off x="7142509" y="1813789"/>
            <a:ext cx="444619" cy="594243"/>
          </a:xfrm>
          <a:prstGeom prst="ellipse">
            <a:avLst/>
          </a:prstGeom>
          <a:solidFill>
            <a:schemeClr val="accent2">
              <a:lumMod val="40000"/>
              <a:lumOff val="60000"/>
            </a:schemeClr>
          </a:solidFill>
          <a:ln w="28575" cmpd="sng">
            <a:solidFill>
              <a:schemeClr val="tx2"/>
            </a:solidFill>
            <a:round/>
            <a:headEnd/>
            <a:tailE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–1</a:t>
            </a:r>
          </a:p>
        </p:txBody>
      </p:sp>
      <p:sp>
        <p:nvSpPr>
          <p:cNvPr id="20" name="_s1035"/>
          <p:cNvSpPr>
            <a:spLocks noChangeArrowheads="1"/>
          </p:cNvSpPr>
          <p:nvPr/>
        </p:nvSpPr>
        <p:spPr bwMode="auto">
          <a:xfrm>
            <a:off x="5283427" y="3704116"/>
            <a:ext cx="1100291" cy="1470563"/>
          </a:xfrm>
          <a:prstGeom prst="ellipse">
            <a:avLst/>
          </a:prstGeom>
          <a:solidFill>
            <a:schemeClr val="accent1">
              <a:lumMod val="40000"/>
              <a:lumOff val="60000"/>
            </a:schemeClr>
          </a:solidFill>
          <a:ln w="28575" cmpd="sng">
            <a:solidFill>
              <a:schemeClr val="accent1"/>
            </a:solidFill>
            <a:round/>
            <a:headEnd/>
            <a:tailE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+3</a:t>
            </a:r>
          </a:p>
        </p:txBody>
      </p:sp>
      <p:sp>
        <p:nvSpPr>
          <p:cNvPr id="23" name="_s1035"/>
          <p:cNvSpPr>
            <a:spLocks noChangeArrowheads="1"/>
          </p:cNvSpPr>
          <p:nvPr/>
        </p:nvSpPr>
        <p:spPr bwMode="auto">
          <a:xfrm>
            <a:off x="6352652" y="3890705"/>
            <a:ext cx="823496" cy="1097280"/>
          </a:xfrm>
          <a:prstGeom prst="ellipse">
            <a:avLst/>
          </a:prstGeom>
          <a:solidFill>
            <a:schemeClr val="accent2">
              <a:lumMod val="40000"/>
              <a:lumOff val="60000"/>
            </a:schemeClr>
          </a:solidFill>
          <a:ln w="28575" cmpd="sng">
            <a:solidFill>
              <a:schemeClr val="tx2"/>
            </a:solidFill>
            <a:round/>
            <a:headEnd/>
            <a:tailE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–2</a:t>
            </a:r>
          </a:p>
        </p:txBody>
      </p:sp>
      <p:sp>
        <p:nvSpPr>
          <p:cNvPr id="24" name="_s1035"/>
          <p:cNvSpPr>
            <a:spLocks noChangeArrowheads="1"/>
          </p:cNvSpPr>
          <p:nvPr/>
        </p:nvSpPr>
        <p:spPr bwMode="auto">
          <a:xfrm>
            <a:off x="8276439" y="3890705"/>
            <a:ext cx="823496" cy="1097280"/>
          </a:xfrm>
          <a:prstGeom prst="ellipse">
            <a:avLst/>
          </a:prstGeom>
          <a:solidFill>
            <a:schemeClr val="accent2">
              <a:lumMod val="40000"/>
              <a:lumOff val="60000"/>
            </a:schemeClr>
          </a:solidFill>
          <a:ln w="28575" cmpd="sng">
            <a:solidFill>
              <a:schemeClr val="tx2"/>
            </a:solidFill>
            <a:round/>
            <a:headEnd/>
            <a:tailE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–2</a:t>
            </a:r>
          </a:p>
        </p:txBody>
      </p:sp>
      <p:sp>
        <p:nvSpPr>
          <p:cNvPr id="25" name="_s1035"/>
          <p:cNvSpPr>
            <a:spLocks noChangeArrowheads="1"/>
          </p:cNvSpPr>
          <p:nvPr/>
        </p:nvSpPr>
        <p:spPr bwMode="auto">
          <a:xfrm>
            <a:off x="7176148" y="3704114"/>
            <a:ext cx="1100291" cy="1470563"/>
          </a:xfrm>
          <a:prstGeom prst="ellipse">
            <a:avLst/>
          </a:prstGeom>
          <a:solidFill>
            <a:schemeClr val="accent1">
              <a:lumMod val="40000"/>
              <a:lumOff val="60000"/>
            </a:schemeClr>
          </a:solidFill>
          <a:ln w="28575" cmpd="sng">
            <a:solidFill>
              <a:schemeClr val="accent1"/>
            </a:solidFill>
            <a:round/>
            <a:headEnd/>
            <a:tailE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+3</a:t>
            </a:r>
          </a:p>
        </p:txBody>
      </p:sp>
      <p:sp>
        <p:nvSpPr>
          <p:cNvPr id="26" name="_s1035"/>
          <p:cNvSpPr>
            <a:spLocks noChangeArrowheads="1"/>
          </p:cNvSpPr>
          <p:nvPr/>
        </p:nvSpPr>
        <p:spPr bwMode="auto">
          <a:xfrm>
            <a:off x="4459931" y="3890703"/>
            <a:ext cx="823496" cy="1097280"/>
          </a:xfrm>
          <a:prstGeom prst="ellipse">
            <a:avLst/>
          </a:prstGeom>
          <a:solidFill>
            <a:schemeClr val="accent2">
              <a:lumMod val="40000"/>
              <a:lumOff val="60000"/>
            </a:schemeClr>
          </a:solidFill>
          <a:ln w="28575" cmpd="sng">
            <a:solidFill>
              <a:schemeClr val="tx2"/>
            </a:solidFill>
            <a:round/>
            <a:headEnd/>
            <a:tailE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–2</a:t>
            </a:r>
          </a:p>
        </p:txBody>
      </p:sp>
      <p:sp>
        <p:nvSpPr>
          <p:cNvPr id="2" name="Rectangle 1"/>
          <p:cNvSpPr/>
          <p:nvPr/>
        </p:nvSpPr>
        <p:spPr>
          <a:xfrm>
            <a:off x="914401" y="2819406"/>
            <a:ext cx="5943600" cy="446084"/>
          </a:xfrm>
          <a:prstGeom prst="rect">
            <a:avLst/>
          </a:prstGeom>
        </p:spPr>
        <p:txBody>
          <a:bodyPr wrap="square" lIns="91250" tIns="45625" rIns="91250" bIns="45625">
            <a:spAutoFit/>
          </a:bodyPr>
          <a:lstStyle/>
          <a:p>
            <a:pPr marL="455332" marR="0" lvl="2" indent="0" algn="l" defTabSz="914400" rtl="0" eaLnBrk="0" fontAlgn="base" latinLnBrk="0" hangingPunct="0">
              <a:lnSpc>
                <a:spcPct val="100000"/>
              </a:lnSpc>
              <a:spcBef>
                <a:spcPct val="0"/>
              </a:spcBef>
              <a:spcAft>
                <a:spcPct val="0"/>
              </a:spcAft>
              <a:buClrTx/>
              <a:buSzTx/>
              <a:buFontTx/>
              <a:buNone/>
              <a:tabLst/>
              <a:defRPr/>
            </a:pPr>
            <a:r>
              <a:rPr kumimoji="0" lang="en-US" sz="2300" b="0" i="1"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two -1 atoms balance the one +2 atom</a:t>
            </a:r>
          </a:p>
        </p:txBody>
      </p:sp>
      <p:sp>
        <p:nvSpPr>
          <p:cNvPr id="14" name="Rectangle 13"/>
          <p:cNvSpPr/>
          <p:nvPr/>
        </p:nvSpPr>
        <p:spPr>
          <a:xfrm>
            <a:off x="1084174" y="5562606"/>
            <a:ext cx="5943600" cy="446084"/>
          </a:xfrm>
          <a:prstGeom prst="rect">
            <a:avLst/>
          </a:prstGeom>
        </p:spPr>
        <p:txBody>
          <a:bodyPr wrap="square" lIns="91250" tIns="45625" rIns="91250" bIns="45625">
            <a:spAutoFit/>
          </a:bodyPr>
          <a:lstStyle/>
          <a:p>
            <a:pPr marL="455332" marR="0" lvl="2" indent="0" algn="l" defTabSz="914400" rtl="0" eaLnBrk="0" fontAlgn="base" latinLnBrk="0" hangingPunct="0">
              <a:lnSpc>
                <a:spcPct val="100000"/>
              </a:lnSpc>
              <a:spcBef>
                <a:spcPct val="0"/>
              </a:spcBef>
              <a:spcAft>
                <a:spcPct val="0"/>
              </a:spcAft>
              <a:buClrTx/>
              <a:buSzTx/>
              <a:buFontTx/>
              <a:buNone/>
              <a:tabLst/>
              <a:defRPr/>
            </a:pPr>
            <a:r>
              <a:rPr kumimoji="0" lang="en-US" sz="2300" b="0" i="1"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Three -2 atoms balance two +3 atoms</a:t>
            </a:r>
          </a:p>
        </p:txBody>
      </p:sp>
    </p:spTree>
    <p:extLst>
      <p:ext uri="{BB962C8B-B14F-4D97-AF65-F5344CB8AC3E}">
        <p14:creationId xmlns:p14="http://schemas.microsoft.com/office/powerpoint/2010/main" val="309136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3">
                                            <p:txEl>
                                              <p:pRg st="1" end="1"/>
                                            </p:txEl>
                                          </p:spTgt>
                                        </p:tgtEl>
                                        <p:attrNameLst>
                                          <p:attrName>style.visibility</p:attrName>
                                        </p:attrNameLst>
                                      </p:cBhvr>
                                      <p:to>
                                        <p:strVal val="visible"/>
                                      </p:to>
                                    </p:set>
                                    <p:animEffect transition="in" filter="fade">
                                      <p:cBhvr>
                                        <p:cTn id="7" dur="500"/>
                                        <p:tgtEl>
                                          <p:spTgt spid="5427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273">
                                            <p:txEl>
                                              <p:pRg st="5" end="5"/>
                                            </p:txEl>
                                          </p:spTgt>
                                        </p:tgtEl>
                                        <p:attrNameLst>
                                          <p:attrName>style.visibility</p:attrName>
                                        </p:attrNameLst>
                                      </p:cBhvr>
                                      <p:to>
                                        <p:strVal val="visible"/>
                                      </p:to>
                                    </p:set>
                                    <p:animEffect transition="in" filter="fade">
                                      <p:cBhvr>
                                        <p:cTn id="17" dur="500"/>
                                        <p:tgtEl>
                                          <p:spTgt spid="5427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6" y="0"/>
            <a:ext cx="5791200" cy="762000"/>
          </a:xfrm>
        </p:spPr>
        <p:txBody>
          <a:bodyPr/>
          <a:lstStyle/>
          <a:p>
            <a:pPr lvl="0" algn="ctr"/>
            <a:r>
              <a:rPr lang="en-US" dirty="0">
                <a:solidFill>
                  <a:srgbClr val="FFFF00"/>
                </a:solidFill>
              </a:rPr>
              <a:t>Writing Chemical </a:t>
            </a:r>
            <a:r>
              <a:rPr lang="en-US" dirty="0">
                <a:solidFill>
                  <a:srgbClr val="B54C8C"/>
                </a:solidFill>
              </a:rPr>
              <a:t>Formulas</a:t>
            </a:r>
            <a:r>
              <a:rPr lang="en-US" dirty="0">
                <a:solidFill>
                  <a:srgbClr val="FFFF00"/>
                </a:solidFill>
              </a:rPr>
              <a:t> from the Name</a:t>
            </a:r>
          </a:p>
        </p:txBody>
      </p:sp>
      <p:sp>
        <p:nvSpPr>
          <p:cNvPr id="3" name="Content Placeholder 2"/>
          <p:cNvSpPr>
            <a:spLocks noGrp="1"/>
          </p:cNvSpPr>
          <p:nvPr>
            <p:ph idx="1"/>
          </p:nvPr>
        </p:nvSpPr>
        <p:spPr>
          <a:xfrm>
            <a:off x="533400" y="784922"/>
            <a:ext cx="8229600" cy="5387278"/>
          </a:xfrm>
        </p:spPr>
        <p:txBody>
          <a:bodyPr/>
          <a:lstStyle/>
          <a:p>
            <a:pPr marL="0" indent="0">
              <a:spcBef>
                <a:spcPts val="1200"/>
              </a:spcBef>
              <a:buNone/>
            </a:pPr>
            <a:r>
              <a:rPr lang="en-US" sz="3200" dirty="0">
                <a:solidFill>
                  <a:srgbClr val="FF0000"/>
                </a:solidFill>
              </a:rPr>
              <a:t>Write the metallic “ion” (cation) first </a:t>
            </a:r>
            <a:r>
              <a:rPr lang="en-US" sz="3200" dirty="0"/>
              <a:t>and </a:t>
            </a:r>
            <a:r>
              <a:rPr lang="en-US" sz="3200" dirty="0">
                <a:solidFill>
                  <a:srgbClr val="0070C0"/>
                </a:solidFill>
              </a:rPr>
              <a:t>the non-metallic “ion” (anion) last.</a:t>
            </a:r>
          </a:p>
          <a:p>
            <a:pPr marL="463960" indent="-232777">
              <a:spcBef>
                <a:spcPts val="1200"/>
              </a:spcBef>
            </a:pPr>
            <a:r>
              <a:rPr lang="en-US" dirty="0">
                <a:solidFill>
                  <a:srgbClr val="FF0000"/>
                </a:solidFill>
              </a:rPr>
              <a:t>Metals lose electrons … therefore, become positively charged (cations).</a:t>
            </a:r>
          </a:p>
          <a:p>
            <a:pPr marL="463960" indent="-232777">
              <a:spcBef>
                <a:spcPts val="1200"/>
              </a:spcBef>
            </a:pPr>
            <a:r>
              <a:rPr lang="en-US" dirty="0">
                <a:solidFill>
                  <a:srgbClr val="0070C0"/>
                </a:solidFill>
              </a:rPr>
              <a:t>Non-metals gain electrons … become negatively charged (anions).</a:t>
            </a:r>
          </a:p>
          <a:p>
            <a:pPr marL="0" indent="0" algn="ctr">
              <a:spcBef>
                <a:spcPts val="1200"/>
              </a:spcBef>
              <a:buNone/>
            </a:pPr>
            <a:r>
              <a:rPr lang="en-US" sz="3600" b="1" dirty="0">
                <a:solidFill>
                  <a:srgbClr val="00B050"/>
                </a:solidFill>
              </a:rPr>
              <a:t>e.g. sodium chloride:  </a:t>
            </a:r>
          </a:p>
          <a:p>
            <a:pPr marL="0" indent="0" algn="ctr">
              <a:spcBef>
                <a:spcPts val="1200"/>
              </a:spcBef>
              <a:buNone/>
            </a:pPr>
            <a:r>
              <a:rPr lang="en-US" sz="3600" b="1" dirty="0"/>
              <a:t>Na</a:t>
            </a:r>
            <a:r>
              <a:rPr lang="en-US" sz="3600" b="1" baseline="30000" dirty="0"/>
              <a:t>+1</a:t>
            </a:r>
            <a:r>
              <a:rPr lang="en-US" sz="3600" b="1" dirty="0"/>
              <a:t>Cl</a:t>
            </a:r>
            <a:r>
              <a:rPr lang="en-US" sz="3600" b="1" baseline="30000" dirty="0"/>
              <a:t>-1</a:t>
            </a:r>
            <a:r>
              <a:rPr lang="en-US" sz="3600" dirty="0"/>
              <a:t>     </a:t>
            </a:r>
          </a:p>
          <a:p>
            <a:pPr marL="0" indent="0" algn="ctr">
              <a:spcBef>
                <a:spcPts val="1200"/>
              </a:spcBef>
              <a:buNone/>
            </a:pPr>
            <a:r>
              <a:rPr lang="en-US" sz="3600" dirty="0">
                <a:solidFill>
                  <a:srgbClr val="B54C8C"/>
                </a:solidFill>
              </a:rPr>
              <a:t>NOT     Cl</a:t>
            </a:r>
            <a:r>
              <a:rPr lang="en-US" sz="3600" baseline="30000" dirty="0">
                <a:solidFill>
                  <a:srgbClr val="B54C8C"/>
                </a:solidFill>
              </a:rPr>
              <a:t>-1</a:t>
            </a:r>
            <a:r>
              <a:rPr lang="en-US" sz="3600" dirty="0">
                <a:solidFill>
                  <a:srgbClr val="B54C8C"/>
                </a:solidFill>
              </a:rPr>
              <a:t>Na</a:t>
            </a:r>
            <a:r>
              <a:rPr lang="en-US" sz="3600" baseline="30000" dirty="0">
                <a:solidFill>
                  <a:srgbClr val="B54C8C"/>
                </a:solidFill>
              </a:rPr>
              <a:t>+1</a:t>
            </a:r>
            <a:endParaRPr lang="en-US" sz="3600" dirty="0">
              <a:solidFill>
                <a:srgbClr val="B54C8C"/>
              </a:solidFill>
            </a:endParaRPr>
          </a:p>
          <a:p>
            <a:pPr marL="0" indent="0">
              <a:buNone/>
            </a:pPr>
            <a:endParaRPr lang="en-US" dirty="0"/>
          </a:p>
        </p:txBody>
      </p:sp>
    </p:spTree>
    <p:extLst>
      <p:ext uri="{BB962C8B-B14F-4D97-AF65-F5344CB8AC3E}">
        <p14:creationId xmlns:p14="http://schemas.microsoft.com/office/powerpoint/2010/main" val="29199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6" y="0"/>
            <a:ext cx="6324594" cy="762000"/>
          </a:xfrm>
        </p:spPr>
        <p:txBody>
          <a:bodyPr/>
          <a:lstStyle/>
          <a:p>
            <a:pPr lvl="0" algn="ctr"/>
            <a:r>
              <a:rPr lang="en-US" dirty="0">
                <a:solidFill>
                  <a:srgbClr val="FFFF00"/>
                </a:solidFill>
              </a:rPr>
              <a:t>Write the Chemical </a:t>
            </a:r>
            <a:r>
              <a:rPr lang="en-US" dirty="0">
                <a:solidFill>
                  <a:srgbClr val="B54C8C"/>
                </a:solidFill>
              </a:rPr>
              <a:t>Formulas</a:t>
            </a:r>
            <a:r>
              <a:rPr lang="en-US" dirty="0">
                <a:solidFill>
                  <a:srgbClr val="FFFF00"/>
                </a:solidFill>
              </a:rPr>
              <a:t> from the Name</a:t>
            </a:r>
          </a:p>
        </p:txBody>
      </p:sp>
      <p:sp>
        <p:nvSpPr>
          <p:cNvPr id="4" name="Content Placeholder 10"/>
          <p:cNvSpPr txBox="1">
            <a:spLocks/>
          </p:cNvSpPr>
          <p:nvPr/>
        </p:nvSpPr>
        <p:spPr>
          <a:xfrm>
            <a:off x="0" y="914400"/>
            <a:ext cx="6019800" cy="2362200"/>
          </a:xfrm>
          <a:prstGeom prst="rect">
            <a:avLst/>
          </a:prstGeom>
        </p:spPr>
        <p:txBody>
          <a:bodyPr lIns="91208" tIns="45604" rIns="91208" bIns="45604">
            <a:normAutofit/>
          </a:bodyPr>
          <a:lstStyle>
            <a:lvl1pPr marL="342273" indent="-342273" algn="l" rtl="0" fontAlgn="base">
              <a:spcBef>
                <a:spcPct val="20000"/>
              </a:spcBef>
              <a:spcAft>
                <a:spcPct val="0"/>
              </a:spcAft>
              <a:buChar char="•"/>
              <a:defRPr sz="2700" kern="1200">
                <a:solidFill>
                  <a:schemeClr val="tx1"/>
                </a:solidFill>
                <a:latin typeface="+mn-lt"/>
                <a:ea typeface="+mn-ea"/>
                <a:cs typeface="+mn-cs"/>
              </a:defRPr>
            </a:lvl1pPr>
            <a:lvl2pPr marL="741589" indent="-285228" algn="l" rtl="0" fontAlgn="base">
              <a:spcBef>
                <a:spcPct val="20000"/>
              </a:spcBef>
              <a:spcAft>
                <a:spcPct val="0"/>
              </a:spcAft>
              <a:buChar char="•"/>
              <a:defRPr sz="2700" kern="1200">
                <a:solidFill>
                  <a:schemeClr val="tx1"/>
                </a:solidFill>
                <a:latin typeface="+mn-lt"/>
                <a:ea typeface="+mn-ea"/>
                <a:cs typeface="+mn-cs"/>
              </a:defRPr>
            </a:lvl2pPr>
            <a:lvl3pPr marL="1140902" indent="-228180" algn="l" rtl="0" fontAlgn="base">
              <a:spcBef>
                <a:spcPct val="20000"/>
              </a:spcBef>
              <a:spcAft>
                <a:spcPct val="0"/>
              </a:spcAft>
              <a:buChar char="•"/>
              <a:defRPr sz="2700" kern="1200">
                <a:solidFill>
                  <a:schemeClr val="tx1"/>
                </a:solidFill>
                <a:latin typeface="+mn-lt"/>
                <a:ea typeface="+mn-ea"/>
                <a:cs typeface="+mn-cs"/>
              </a:defRPr>
            </a:lvl3pPr>
            <a:lvl4pPr marL="1597268" indent="-228180" algn="l" rtl="0" fontAlgn="base">
              <a:spcBef>
                <a:spcPct val="20000"/>
              </a:spcBef>
              <a:spcAft>
                <a:spcPct val="0"/>
              </a:spcAft>
              <a:buChar char="•"/>
              <a:defRPr sz="2700" kern="1200">
                <a:solidFill>
                  <a:schemeClr val="tx1"/>
                </a:solidFill>
                <a:latin typeface="+mn-lt"/>
                <a:ea typeface="+mn-ea"/>
                <a:cs typeface="+mn-cs"/>
              </a:defRPr>
            </a:lvl4pPr>
            <a:lvl5pPr marL="2053633" indent="-228180" algn="l" rtl="0" fontAlgn="base">
              <a:spcBef>
                <a:spcPct val="20000"/>
              </a:spcBef>
              <a:spcAft>
                <a:spcPct val="0"/>
              </a:spcAft>
              <a:buChar char="•"/>
              <a:defRPr sz="2700" kern="1200">
                <a:solidFill>
                  <a:schemeClr val="tx1"/>
                </a:solidFill>
                <a:latin typeface="+mn-lt"/>
                <a:ea typeface="+mn-ea"/>
                <a:cs typeface="+mn-cs"/>
              </a:defRPr>
            </a:lvl5pPr>
            <a:lvl6pPr marL="2509994"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6355"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2714"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9075"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107672" lvl="1" indent="0" algn="ctr" defTabSz="169434" eaLnBrk="1" hangingPunct="1">
              <a:buNone/>
            </a:pPr>
            <a:r>
              <a:rPr lang="en-US" sz="4000" i="0" dirty="0">
                <a:solidFill>
                  <a:srgbClr val="7030A0"/>
                </a:solidFill>
              </a:rPr>
              <a:t>sodium phosp</a:t>
            </a:r>
            <a:r>
              <a:rPr lang="en-US" sz="3600" i="0" dirty="0">
                <a:solidFill>
                  <a:srgbClr val="7030A0"/>
                </a:solidFill>
              </a:rPr>
              <a:t>hate</a:t>
            </a:r>
          </a:p>
        </p:txBody>
      </p:sp>
      <p:sp>
        <p:nvSpPr>
          <p:cNvPr id="5" name="Rectangle 4"/>
          <p:cNvSpPr/>
          <p:nvPr/>
        </p:nvSpPr>
        <p:spPr>
          <a:xfrm>
            <a:off x="0" y="3724122"/>
            <a:ext cx="6858000" cy="707652"/>
          </a:xfrm>
          <a:prstGeom prst="rect">
            <a:avLst/>
          </a:prstGeom>
        </p:spPr>
        <p:txBody>
          <a:bodyPr wrap="square" lIns="91208" tIns="45604" rIns="91208" bIns="45604">
            <a:spAutoFit/>
          </a:bodyPr>
          <a:lstStyle/>
          <a:p>
            <a:pPr marL="58593" lvl="1" algn="ctr" defTabSz="169434" eaLnBrk="1" hangingPunct="1"/>
            <a:r>
              <a:rPr lang="en-US" sz="4000" i="0" dirty="0">
                <a:solidFill>
                  <a:srgbClr val="7030A0"/>
                </a:solidFill>
              </a:rPr>
              <a:t>ammonium carbonate</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0"/>
            <a:ext cx="838200" cy="990600"/>
          </a:xfrm>
          <a:prstGeom prst="rect">
            <a:avLst/>
          </a:prstGeom>
          <a:noFill/>
          <a:ln>
            <a:noFill/>
          </a:ln>
          <a:effectLst/>
        </p:spPr>
      </p:pic>
    </p:spTree>
    <p:extLst>
      <p:ext uri="{BB962C8B-B14F-4D97-AF65-F5344CB8AC3E}">
        <p14:creationId xmlns:p14="http://schemas.microsoft.com/office/powerpoint/2010/main" val="960535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6" y="0"/>
            <a:ext cx="6400794" cy="762000"/>
          </a:xfrm>
        </p:spPr>
        <p:txBody>
          <a:bodyPr/>
          <a:lstStyle/>
          <a:p>
            <a:pPr lvl="0" algn="ctr"/>
            <a:r>
              <a:rPr lang="en-US" dirty="0">
                <a:solidFill>
                  <a:srgbClr val="FFFF00"/>
                </a:solidFill>
              </a:rPr>
              <a:t>Write the Chemical </a:t>
            </a:r>
            <a:r>
              <a:rPr lang="en-US" dirty="0">
                <a:solidFill>
                  <a:srgbClr val="B54C8C"/>
                </a:solidFill>
              </a:rPr>
              <a:t>Formulas</a:t>
            </a:r>
            <a:r>
              <a:rPr lang="en-US" dirty="0">
                <a:solidFill>
                  <a:srgbClr val="FFFF00"/>
                </a:solidFill>
              </a:rPr>
              <a:t> from the Name</a:t>
            </a:r>
          </a:p>
        </p:txBody>
      </p:sp>
      <p:sp>
        <p:nvSpPr>
          <p:cNvPr id="4" name="Content Placeholder 10"/>
          <p:cNvSpPr txBox="1">
            <a:spLocks/>
          </p:cNvSpPr>
          <p:nvPr/>
        </p:nvSpPr>
        <p:spPr>
          <a:xfrm>
            <a:off x="0" y="914400"/>
            <a:ext cx="6019800" cy="2362200"/>
          </a:xfrm>
          <a:prstGeom prst="rect">
            <a:avLst/>
          </a:prstGeom>
        </p:spPr>
        <p:txBody>
          <a:bodyPr lIns="91208" tIns="45604" rIns="91208" bIns="45604">
            <a:normAutofit lnSpcReduction="10000"/>
          </a:bodyPr>
          <a:lstStyle>
            <a:lvl1pPr marL="342273" indent="-342273" algn="l" rtl="0" fontAlgn="base">
              <a:spcBef>
                <a:spcPct val="20000"/>
              </a:spcBef>
              <a:spcAft>
                <a:spcPct val="0"/>
              </a:spcAft>
              <a:buChar char="•"/>
              <a:defRPr sz="2700" kern="1200">
                <a:solidFill>
                  <a:schemeClr val="tx1"/>
                </a:solidFill>
                <a:latin typeface="+mn-lt"/>
                <a:ea typeface="+mn-ea"/>
                <a:cs typeface="+mn-cs"/>
              </a:defRPr>
            </a:lvl1pPr>
            <a:lvl2pPr marL="741589" indent="-285228" algn="l" rtl="0" fontAlgn="base">
              <a:spcBef>
                <a:spcPct val="20000"/>
              </a:spcBef>
              <a:spcAft>
                <a:spcPct val="0"/>
              </a:spcAft>
              <a:buChar char="•"/>
              <a:defRPr sz="2700" kern="1200">
                <a:solidFill>
                  <a:schemeClr val="tx1"/>
                </a:solidFill>
                <a:latin typeface="+mn-lt"/>
                <a:ea typeface="+mn-ea"/>
                <a:cs typeface="+mn-cs"/>
              </a:defRPr>
            </a:lvl2pPr>
            <a:lvl3pPr marL="1140902" indent="-228180" algn="l" rtl="0" fontAlgn="base">
              <a:spcBef>
                <a:spcPct val="20000"/>
              </a:spcBef>
              <a:spcAft>
                <a:spcPct val="0"/>
              </a:spcAft>
              <a:buChar char="•"/>
              <a:defRPr sz="2700" kern="1200">
                <a:solidFill>
                  <a:schemeClr val="tx1"/>
                </a:solidFill>
                <a:latin typeface="+mn-lt"/>
                <a:ea typeface="+mn-ea"/>
                <a:cs typeface="+mn-cs"/>
              </a:defRPr>
            </a:lvl3pPr>
            <a:lvl4pPr marL="1597268" indent="-228180" algn="l" rtl="0" fontAlgn="base">
              <a:spcBef>
                <a:spcPct val="20000"/>
              </a:spcBef>
              <a:spcAft>
                <a:spcPct val="0"/>
              </a:spcAft>
              <a:buChar char="•"/>
              <a:defRPr sz="2700" kern="1200">
                <a:solidFill>
                  <a:schemeClr val="tx1"/>
                </a:solidFill>
                <a:latin typeface="+mn-lt"/>
                <a:ea typeface="+mn-ea"/>
                <a:cs typeface="+mn-cs"/>
              </a:defRPr>
            </a:lvl4pPr>
            <a:lvl5pPr marL="2053633" indent="-228180" algn="l" rtl="0" fontAlgn="base">
              <a:spcBef>
                <a:spcPct val="20000"/>
              </a:spcBef>
              <a:spcAft>
                <a:spcPct val="0"/>
              </a:spcAft>
              <a:buChar char="•"/>
              <a:defRPr sz="2700" kern="1200">
                <a:solidFill>
                  <a:schemeClr val="tx1"/>
                </a:solidFill>
                <a:latin typeface="+mn-lt"/>
                <a:ea typeface="+mn-ea"/>
                <a:cs typeface="+mn-cs"/>
              </a:defRPr>
            </a:lvl5pPr>
            <a:lvl6pPr marL="2509994"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6355"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2714"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9075"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107672" lvl="1" indent="0" algn="ctr" defTabSz="169434" eaLnBrk="1" hangingPunct="1">
              <a:buNone/>
            </a:pPr>
            <a:r>
              <a:rPr lang="en-US" sz="4000" i="0" dirty="0">
                <a:solidFill>
                  <a:srgbClr val="7030A0"/>
                </a:solidFill>
              </a:rPr>
              <a:t>sodium phosp</a:t>
            </a:r>
            <a:r>
              <a:rPr lang="en-US" sz="3600" i="0" dirty="0">
                <a:solidFill>
                  <a:srgbClr val="7030A0"/>
                </a:solidFill>
              </a:rPr>
              <a:t>hate</a:t>
            </a:r>
          </a:p>
          <a:p>
            <a:pPr marL="463960" lvl="2" indent="0" algn="ctr" defTabSz="169434" eaLnBrk="1" hangingPunct="1">
              <a:lnSpc>
                <a:spcPct val="110000"/>
              </a:lnSpc>
              <a:spcBef>
                <a:spcPts val="601"/>
              </a:spcBef>
              <a:buNone/>
            </a:pPr>
            <a:r>
              <a:rPr lang="en-US" i="0" dirty="0">
                <a:solidFill>
                  <a:srgbClr val="FF0000"/>
                </a:solidFill>
              </a:rPr>
              <a:t>Sodium: 	Na</a:t>
            </a:r>
            <a:r>
              <a:rPr lang="en-US" i="0" baseline="30000" dirty="0">
                <a:solidFill>
                  <a:srgbClr val="FF0000"/>
                </a:solidFill>
              </a:rPr>
              <a:t>+			</a:t>
            </a:r>
            <a:r>
              <a:rPr lang="en-US" i="0" dirty="0">
                <a:solidFill>
                  <a:srgbClr val="0070C0"/>
                </a:solidFill>
              </a:rPr>
              <a:t>Phosphate: PO</a:t>
            </a:r>
            <a:r>
              <a:rPr lang="en-US" i="0" baseline="-25000" dirty="0">
                <a:solidFill>
                  <a:srgbClr val="0070C0"/>
                </a:solidFill>
              </a:rPr>
              <a:t>4</a:t>
            </a:r>
            <a:r>
              <a:rPr lang="en-US" i="0" baseline="30000" dirty="0">
                <a:solidFill>
                  <a:srgbClr val="0070C0"/>
                </a:solidFill>
              </a:rPr>
              <a:t>3–</a:t>
            </a:r>
            <a:endParaRPr lang="en-US" i="0" dirty="0">
              <a:solidFill>
                <a:srgbClr val="0070C0"/>
              </a:solidFill>
            </a:endParaRPr>
          </a:p>
          <a:p>
            <a:pPr marL="107672" lvl="2" indent="0" algn="ctr" defTabSz="169434" eaLnBrk="1" hangingPunct="1">
              <a:lnSpc>
                <a:spcPct val="110000"/>
              </a:lnSpc>
              <a:spcBef>
                <a:spcPts val="601"/>
              </a:spcBef>
              <a:buNone/>
            </a:pPr>
            <a:r>
              <a:rPr lang="en-US" i="0" dirty="0"/>
              <a:t>(3)(+1) + (–3) = 0</a:t>
            </a:r>
          </a:p>
          <a:p>
            <a:pPr marL="107672" lvl="2" indent="0" algn="ctr" defTabSz="169434" eaLnBrk="1" hangingPunct="1">
              <a:lnSpc>
                <a:spcPct val="110000"/>
              </a:lnSpc>
              <a:spcBef>
                <a:spcPts val="601"/>
              </a:spcBef>
              <a:buNone/>
            </a:pPr>
            <a:r>
              <a:rPr lang="en-US" sz="3900" i="0" dirty="0">
                <a:solidFill>
                  <a:srgbClr val="7030A0"/>
                </a:solidFill>
              </a:rPr>
              <a:t>Na</a:t>
            </a:r>
            <a:r>
              <a:rPr lang="en-US" sz="3900" i="0" baseline="-25000" dirty="0">
                <a:solidFill>
                  <a:srgbClr val="7030A0"/>
                </a:solidFill>
              </a:rPr>
              <a:t>3</a:t>
            </a:r>
            <a:r>
              <a:rPr lang="en-US" sz="4000" i="0" baseline="30000" dirty="0">
                <a:solidFill>
                  <a:srgbClr val="FF0000"/>
                </a:solidFill>
              </a:rPr>
              <a:t>+</a:t>
            </a:r>
            <a:r>
              <a:rPr lang="en-US" sz="3900" i="0" dirty="0">
                <a:solidFill>
                  <a:srgbClr val="7030A0"/>
                </a:solidFill>
              </a:rPr>
              <a:t>(PO</a:t>
            </a:r>
            <a:r>
              <a:rPr lang="en-US" sz="3900" i="0" baseline="-25000" dirty="0">
                <a:solidFill>
                  <a:srgbClr val="7030A0"/>
                </a:solidFill>
              </a:rPr>
              <a:t>4</a:t>
            </a:r>
            <a:r>
              <a:rPr lang="en-US" sz="3900" i="0" dirty="0">
                <a:solidFill>
                  <a:srgbClr val="7030A0"/>
                </a:solidFill>
              </a:rPr>
              <a:t>)</a:t>
            </a:r>
            <a:r>
              <a:rPr lang="en-US" sz="4000" i="0" baseline="30000" dirty="0">
                <a:solidFill>
                  <a:srgbClr val="0070C0"/>
                </a:solidFill>
              </a:rPr>
              <a:t>3–</a:t>
            </a:r>
            <a:endParaRPr lang="en-US" sz="4000" i="0" dirty="0">
              <a:solidFill>
                <a:srgbClr val="0070C0"/>
              </a:solidFill>
            </a:endParaRPr>
          </a:p>
          <a:p>
            <a:pPr marL="107672" lvl="2" indent="0" algn="ctr" defTabSz="169434" eaLnBrk="1" hangingPunct="1">
              <a:lnSpc>
                <a:spcPct val="110000"/>
              </a:lnSpc>
              <a:spcBef>
                <a:spcPts val="601"/>
              </a:spcBef>
              <a:buNone/>
            </a:pPr>
            <a:endParaRPr lang="en-US" sz="3900" i="0" dirty="0">
              <a:solidFill>
                <a:srgbClr val="7030A0"/>
              </a:solidFill>
            </a:endParaRPr>
          </a:p>
        </p:txBody>
      </p:sp>
      <p:sp>
        <p:nvSpPr>
          <p:cNvPr id="5" name="Rectangle 4"/>
          <p:cNvSpPr/>
          <p:nvPr/>
        </p:nvSpPr>
        <p:spPr>
          <a:xfrm>
            <a:off x="0" y="3724122"/>
            <a:ext cx="6858000" cy="2323479"/>
          </a:xfrm>
          <a:prstGeom prst="rect">
            <a:avLst/>
          </a:prstGeom>
        </p:spPr>
        <p:txBody>
          <a:bodyPr wrap="square" lIns="91208" tIns="45604" rIns="91208" bIns="45604">
            <a:spAutoFit/>
          </a:bodyPr>
          <a:lstStyle/>
          <a:p>
            <a:pPr marL="58593" lvl="1" algn="ctr" defTabSz="169434" eaLnBrk="1" hangingPunct="1"/>
            <a:r>
              <a:rPr lang="en-US" sz="4000" i="0" dirty="0">
                <a:solidFill>
                  <a:srgbClr val="7030A0"/>
                </a:solidFill>
              </a:rPr>
              <a:t>ammonium carbonate</a:t>
            </a:r>
          </a:p>
          <a:p>
            <a:pPr marL="399039" lvl="2" algn="ctr" defTabSz="169434" eaLnBrk="1" hangingPunct="1">
              <a:spcBef>
                <a:spcPts val="601"/>
              </a:spcBef>
            </a:pPr>
            <a:r>
              <a:rPr lang="en-US" sz="2700" i="0" dirty="0">
                <a:solidFill>
                  <a:srgbClr val="FF0000"/>
                </a:solidFill>
              </a:rPr>
              <a:t>Ammonium: NH</a:t>
            </a:r>
            <a:r>
              <a:rPr lang="en-US" sz="2700" i="0" baseline="-25000" dirty="0">
                <a:solidFill>
                  <a:srgbClr val="FF0000"/>
                </a:solidFill>
              </a:rPr>
              <a:t>4</a:t>
            </a:r>
            <a:r>
              <a:rPr lang="en-US" sz="2700" i="0" baseline="30000" dirty="0">
                <a:solidFill>
                  <a:srgbClr val="FF0000"/>
                </a:solidFill>
              </a:rPr>
              <a:t>+			</a:t>
            </a:r>
            <a:r>
              <a:rPr lang="en-US" sz="2700" i="0" dirty="0">
                <a:solidFill>
                  <a:srgbClr val="0070C0"/>
                </a:solidFill>
              </a:rPr>
              <a:t>Carbonate: CO</a:t>
            </a:r>
            <a:r>
              <a:rPr lang="en-US" sz="2700" i="0" baseline="-25000" dirty="0">
                <a:solidFill>
                  <a:srgbClr val="0070C0"/>
                </a:solidFill>
              </a:rPr>
              <a:t>3</a:t>
            </a:r>
            <a:r>
              <a:rPr lang="en-US" sz="2700" i="0" baseline="30000" dirty="0">
                <a:solidFill>
                  <a:srgbClr val="0070C0"/>
                </a:solidFill>
              </a:rPr>
              <a:t>2–</a:t>
            </a:r>
            <a:endParaRPr lang="en-US" sz="2700" i="0" dirty="0">
              <a:solidFill>
                <a:srgbClr val="0070C0"/>
              </a:solidFill>
            </a:endParaRPr>
          </a:p>
          <a:p>
            <a:pPr marL="58593" lvl="2" algn="ctr" defTabSz="169434" eaLnBrk="1" hangingPunct="1">
              <a:spcBef>
                <a:spcPts val="601"/>
              </a:spcBef>
            </a:pPr>
            <a:r>
              <a:rPr lang="en-US" sz="2700" i="0" dirty="0"/>
              <a:t>(2)(+1) + (–2) = 0</a:t>
            </a:r>
          </a:p>
          <a:p>
            <a:pPr marL="58593" lvl="2" algn="ctr" defTabSz="169434" eaLnBrk="1" hangingPunct="1">
              <a:spcBef>
                <a:spcPts val="601"/>
              </a:spcBef>
            </a:pPr>
            <a:r>
              <a:rPr lang="en-US" sz="3600" i="0" dirty="0">
                <a:solidFill>
                  <a:srgbClr val="7030A0"/>
                </a:solidFill>
              </a:rPr>
              <a:t>(NH</a:t>
            </a:r>
            <a:r>
              <a:rPr lang="en-US" sz="3600" i="0" baseline="-25000" dirty="0">
                <a:solidFill>
                  <a:srgbClr val="7030A0"/>
                </a:solidFill>
              </a:rPr>
              <a:t>4</a:t>
            </a:r>
            <a:r>
              <a:rPr lang="en-US" sz="3600" i="0" dirty="0">
                <a:solidFill>
                  <a:srgbClr val="7030A0"/>
                </a:solidFill>
              </a:rPr>
              <a:t>)</a:t>
            </a:r>
            <a:r>
              <a:rPr lang="en-US" sz="3600" i="0" baseline="-25000" dirty="0">
                <a:solidFill>
                  <a:srgbClr val="7030A0"/>
                </a:solidFill>
              </a:rPr>
              <a:t>2</a:t>
            </a:r>
            <a:r>
              <a:rPr lang="en-US" sz="3600" i="0" baseline="30000" dirty="0">
                <a:solidFill>
                  <a:srgbClr val="FF0000"/>
                </a:solidFill>
              </a:rPr>
              <a:t>+</a:t>
            </a:r>
            <a:r>
              <a:rPr lang="en-US" sz="3600" i="0" dirty="0">
                <a:solidFill>
                  <a:srgbClr val="7030A0"/>
                </a:solidFill>
              </a:rPr>
              <a:t>(CO</a:t>
            </a:r>
            <a:r>
              <a:rPr lang="en-US" sz="3600" i="0" baseline="-25000" dirty="0">
                <a:solidFill>
                  <a:srgbClr val="7030A0"/>
                </a:solidFill>
              </a:rPr>
              <a:t>3</a:t>
            </a:r>
            <a:r>
              <a:rPr lang="en-US" sz="3600" i="0" dirty="0">
                <a:solidFill>
                  <a:srgbClr val="7030A0"/>
                </a:solidFill>
              </a:rPr>
              <a:t>)</a:t>
            </a:r>
            <a:r>
              <a:rPr lang="en-US" sz="3600" i="0" baseline="30000" dirty="0">
                <a:solidFill>
                  <a:srgbClr val="FF0000"/>
                </a:solidFill>
              </a:rPr>
              <a:t>-2</a:t>
            </a:r>
            <a:endParaRPr lang="en-US" sz="3600" i="0" dirty="0">
              <a:solidFill>
                <a:srgbClr val="7030A0"/>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0"/>
            <a:ext cx="838200" cy="990600"/>
          </a:xfrm>
          <a:prstGeom prst="rect">
            <a:avLst/>
          </a:prstGeom>
          <a:noFill/>
          <a:ln>
            <a:noFill/>
          </a:ln>
          <a:effectLst/>
        </p:spPr>
      </p:pic>
      <p:grpSp>
        <p:nvGrpSpPr>
          <p:cNvPr id="13" name="Group 12"/>
          <p:cNvGrpSpPr/>
          <p:nvPr/>
        </p:nvGrpSpPr>
        <p:grpSpPr>
          <a:xfrm>
            <a:off x="4648200" y="2133599"/>
            <a:ext cx="4419600" cy="1143001"/>
            <a:chOff x="4648200" y="1828799"/>
            <a:chExt cx="4419600" cy="1143001"/>
          </a:xfrm>
        </p:grpSpPr>
        <p:sp>
          <p:nvSpPr>
            <p:cNvPr id="7" name="Content Placeholder 10"/>
            <p:cNvSpPr txBox="1">
              <a:spLocks/>
            </p:cNvSpPr>
            <p:nvPr/>
          </p:nvSpPr>
          <p:spPr>
            <a:xfrm>
              <a:off x="4648200" y="1828799"/>
              <a:ext cx="4419600" cy="1143001"/>
            </a:xfrm>
            <a:prstGeom prst="rect">
              <a:avLst/>
            </a:prstGeom>
          </p:spPr>
          <p:txBody>
            <a:bodyPr lIns="91208" tIns="45604" rIns="91208" bIns="45604">
              <a:normAutofit/>
            </a:bodyPr>
            <a:lstStyle>
              <a:lvl1pPr marL="342273" indent="-342273" algn="l" rtl="0" fontAlgn="base">
                <a:spcBef>
                  <a:spcPct val="20000"/>
                </a:spcBef>
                <a:spcAft>
                  <a:spcPct val="0"/>
                </a:spcAft>
                <a:buChar char="•"/>
                <a:defRPr sz="2700" kern="1200">
                  <a:solidFill>
                    <a:schemeClr val="tx1"/>
                  </a:solidFill>
                  <a:latin typeface="+mn-lt"/>
                  <a:ea typeface="+mn-ea"/>
                  <a:cs typeface="+mn-cs"/>
                </a:defRPr>
              </a:lvl1pPr>
              <a:lvl2pPr marL="741589" indent="-285228" algn="l" rtl="0" fontAlgn="base">
                <a:spcBef>
                  <a:spcPct val="20000"/>
                </a:spcBef>
                <a:spcAft>
                  <a:spcPct val="0"/>
                </a:spcAft>
                <a:buChar char="•"/>
                <a:defRPr sz="2700" kern="1200">
                  <a:solidFill>
                    <a:schemeClr val="tx1"/>
                  </a:solidFill>
                  <a:latin typeface="+mn-lt"/>
                  <a:ea typeface="+mn-ea"/>
                  <a:cs typeface="+mn-cs"/>
                </a:defRPr>
              </a:lvl2pPr>
              <a:lvl3pPr marL="1140902" indent="-228180" algn="l" rtl="0" fontAlgn="base">
                <a:spcBef>
                  <a:spcPct val="20000"/>
                </a:spcBef>
                <a:spcAft>
                  <a:spcPct val="0"/>
                </a:spcAft>
                <a:buChar char="•"/>
                <a:defRPr sz="2700" kern="1200">
                  <a:solidFill>
                    <a:schemeClr val="tx1"/>
                  </a:solidFill>
                  <a:latin typeface="+mn-lt"/>
                  <a:ea typeface="+mn-ea"/>
                  <a:cs typeface="+mn-cs"/>
                </a:defRPr>
              </a:lvl3pPr>
              <a:lvl4pPr marL="1597268" indent="-228180" algn="l" rtl="0" fontAlgn="base">
                <a:spcBef>
                  <a:spcPct val="20000"/>
                </a:spcBef>
                <a:spcAft>
                  <a:spcPct val="0"/>
                </a:spcAft>
                <a:buChar char="•"/>
                <a:defRPr sz="2700" kern="1200">
                  <a:solidFill>
                    <a:schemeClr val="tx1"/>
                  </a:solidFill>
                  <a:latin typeface="+mn-lt"/>
                  <a:ea typeface="+mn-ea"/>
                  <a:cs typeface="+mn-cs"/>
                </a:defRPr>
              </a:lvl4pPr>
              <a:lvl5pPr marL="2053633" indent="-228180" algn="l" rtl="0" fontAlgn="base">
                <a:spcBef>
                  <a:spcPct val="20000"/>
                </a:spcBef>
                <a:spcAft>
                  <a:spcPct val="0"/>
                </a:spcAft>
                <a:buChar char="•"/>
                <a:defRPr sz="2700" kern="1200">
                  <a:solidFill>
                    <a:schemeClr val="tx1"/>
                  </a:solidFill>
                  <a:latin typeface="+mn-lt"/>
                  <a:ea typeface="+mn-ea"/>
                  <a:cs typeface="+mn-cs"/>
                </a:defRPr>
              </a:lvl5pPr>
              <a:lvl6pPr marL="2509994"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6355"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2714"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9075"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463960" lvl="2" indent="0" algn="ctr" defTabSz="169434" eaLnBrk="1" hangingPunct="1">
                <a:lnSpc>
                  <a:spcPct val="110000"/>
                </a:lnSpc>
                <a:spcBef>
                  <a:spcPts val="601"/>
                </a:spcBef>
                <a:buNone/>
              </a:pPr>
              <a:r>
                <a:rPr lang="en-US" sz="4400" i="0" dirty="0">
                  <a:solidFill>
                    <a:srgbClr val="FF0000"/>
                  </a:solidFill>
                </a:rPr>
                <a:t>Na</a:t>
              </a:r>
              <a:r>
                <a:rPr lang="en-US" sz="4400" i="0" baseline="30000" dirty="0">
                  <a:solidFill>
                    <a:srgbClr val="FF0000"/>
                  </a:solidFill>
                </a:rPr>
                <a:t>+</a:t>
              </a:r>
              <a:r>
                <a:rPr lang="en-US" sz="4400" i="0" dirty="0">
                  <a:solidFill>
                    <a:srgbClr val="FF0000"/>
                  </a:solidFill>
                </a:rPr>
                <a:t>(</a:t>
              </a:r>
              <a:r>
                <a:rPr lang="en-US" sz="4400" i="0" dirty="0">
                  <a:solidFill>
                    <a:srgbClr val="0070C0"/>
                  </a:solidFill>
                </a:rPr>
                <a:t>PO</a:t>
              </a:r>
              <a:r>
                <a:rPr lang="en-US" sz="4400" i="0" baseline="-25000" dirty="0">
                  <a:solidFill>
                    <a:srgbClr val="0070C0"/>
                  </a:solidFill>
                </a:rPr>
                <a:t>4</a:t>
              </a:r>
              <a:r>
                <a:rPr lang="en-US" sz="4400" i="0" dirty="0">
                  <a:solidFill>
                    <a:srgbClr val="FF0000"/>
                  </a:solidFill>
                </a:rPr>
                <a:t>)</a:t>
              </a:r>
              <a:r>
                <a:rPr lang="en-US" sz="4400" i="0" baseline="30000" dirty="0">
                  <a:solidFill>
                    <a:srgbClr val="0070C0"/>
                  </a:solidFill>
                </a:rPr>
                <a:t>3–</a:t>
              </a:r>
              <a:endParaRPr lang="en-US" sz="4400" i="0" dirty="0">
                <a:solidFill>
                  <a:srgbClr val="0070C0"/>
                </a:solidFill>
              </a:endParaRPr>
            </a:p>
          </p:txBody>
        </p:sp>
        <p:cxnSp>
          <p:nvCxnSpPr>
            <p:cNvPr id="9" name="Straight Arrow Connector 8"/>
            <p:cNvCxnSpPr/>
            <p:nvPr/>
          </p:nvCxnSpPr>
          <p:spPr bwMode="auto">
            <a:xfrm>
              <a:off x="6629400" y="2209800"/>
              <a:ext cx="1447800" cy="304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H="1">
              <a:off x="6477000" y="2209800"/>
              <a:ext cx="1600200" cy="304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 name="Group 7"/>
          <p:cNvGrpSpPr/>
          <p:nvPr/>
        </p:nvGrpSpPr>
        <p:grpSpPr>
          <a:xfrm>
            <a:off x="4632158" y="5181599"/>
            <a:ext cx="4419600" cy="1143001"/>
            <a:chOff x="4632158" y="5105400"/>
            <a:chExt cx="4419600" cy="1143001"/>
          </a:xfrm>
        </p:grpSpPr>
        <p:sp>
          <p:nvSpPr>
            <p:cNvPr id="15" name="Content Placeholder 10"/>
            <p:cNvSpPr txBox="1">
              <a:spLocks/>
            </p:cNvSpPr>
            <p:nvPr/>
          </p:nvSpPr>
          <p:spPr>
            <a:xfrm>
              <a:off x="4632158" y="5105400"/>
              <a:ext cx="4419600" cy="1143001"/>
            </a:xfrm>
            <a:prstGeom prst="rect">
              <a:avLst/>
            </a:prstGeom>
          </p:spPr>
          <p:txBody>
            <a:bodyPr lIns="91208" tIns="45604" rIns="91208" bIns="45604">
              <a:normAutofit/>
            </a:bodyPr>
            <a:lstStyle>
              <a:lvl1pPr marL="342273" indent="-342273" algn="l" rtl="0" fontAlgn="base">
                <a:spcBef>
                  <a:spcPct val="20000"/>
                </a:spcBef>
                <a:spcAft>
                  <a:spcPct val="0"/>
                </a:spcAft>
                <a:buChar char="•"/>
                <a:defRPr sz="2700" kern="1200">
                  <a:solidFill>
                    <a:schemeClr val="tx1"/>
                  </a:solidFill>
                  <a:latin typeface="+mn-lt"/>
                  <a:ea typeface="+mn-ea"/>
                  <a:cs typeface="+mn-cs"/>
                </a:defRPr>
              </a:lvl1pPr>
              <a:lvl2pPr marL="741589" indent="-285228" algn="l" rtl="0" fontAlgn="base">
                <a:spcBef>
                  <a:spcPct val="20000"/>
                </a:spcBef>
                <a:spcAft>
                  <a:spcPct val="0"/>
                </a:spcAft>
                <a:buChar char="•"/>
                <a:defRPr sz="2700" kern="1200">
                  <a:solidFill>
                    <a:schemeClr val="tx1"/>
                  </a:solidFill>
                  <a:latin typeface="+mn-lt"/>
                  <a:ea typeface="+mn-ea"/>
                  <a:cs typeface="+mn-cs"/>
                </a:defRPr>
              </a:lvl2pPr>
              <a:lvl3pPr marL="1140902" indent="-228180" algn="l" rtl="0" fontAlgn="base">
                <a:spcBef>
                  <a:spcPct val="20000"/>
                </a:spcBef>
                <a:spcAft>
                  <a:spcPct val="0"/>
                </a:spcAft>
                <a:buChar char="•"/>
                <a:defRPr sz="2700" kern="1200">
                  <a:solidFill>
                    <a:schemeClr val="tx1"/>
                  </a:solidFill>
                  <a:latin typeface="+mn-lt"/>
                  <a:ea typeface="+mn-ea"/>
                  <a:cs typeface="+mn-cs"/>
                </a:defRPr>
              </a:lvl3pPr>
              <a:lvl4pPr marL="1597268" indent="-228180" algn="l" rtl="0" fontAlgn="base">
                <a:spcBef>
                  <a:spcPct val="20000"/>
                </a:spcBef>
                <a:spcAft>
                  <a:spcPct val="0"/>
                </a:spcAft>
                <a:buChar char="•"/>
                <a:defRPr sz="2700" kern="1200">
                  <a:solidFill>
                    <a:schemeClr val="tx1"/>
                  </a:solidFill>
                  <a:latin typeface="+mn-lt"/>
                  <a:ea typeface="+mn-ea"/>
                  <a:cs typeface="+mn-cs"/>
                </a:defRPr>
              </a:lvl4pPr>
              <a:lvl5pPr marL="2053633" indent="-228180" algn="l" rtl="0" fontAlgn="base">
                <a:spcBef>
                  <a:spcPct val="20000"/>
                </a:spcBef>
                <a:spcAft>
                  <a:spcPct val="0"/>
                </a:spcAft>
                <a:buChar char="•"/>
                <a:defRPr sz="2700" kern="1200">
                  <a:solidFill>
                    <a:schemeClr val="tx1"/>
                  </a:solidFill>
                  <a:latin typeface="+mn-lt"/>
                  <a:ea typeface="+mn-ea"/>
                  <a:cs typeface="+mn-cs"/>
                </a:defRPr>
              </a:lvl5pPr>
              <a:lvl6pPr marL="2509994"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6355"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2714"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9075" indent="-228180" algn="l" defTabSz="91272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463960" lvl="2" indent="0" algn="ctr" defTabSz="169434" eaLnBrk="1" hangingPunct="1">
                <a:lnSpc>
                  <a:spcPct val="110000"/>
                </a:lnSpc>
                <a:spcBef>
                  <a:spcPts val="601"/>
                </a:spcBef>
                <a:buNone/>
              </a:pPr>
              <a:r>
                <a:rPr lang="en-US" sz="4400" i="0" dirty="0">
                  <a:solidFill>
                    <a:srgbClr val="FF0000"/>
                  </a:solidFill>
                </a:rPr>
                <a:t>NH</a:t>
              </a:r>
              <a:r>
                <a:rPr lang="en-US" sz="4400" i="0" baseline="-25000" dirty="0">
                  <a:solidFill>
                    <a:srgbClr val="FF0000"/>
                  </a:solidFill>
                </a:rPr>
                <a:t>4</a:t>
              </a:r>
              <a:r>
                <a:rPr lang="en-US" sz="4400" i="0" baseline="30000" dirty="0">
                  <a:solidFill>
                    <a:srgbClr val="FF0000"/>
                  </a:solidFill>
                </a:rPr>
                <a:t>+</a:t>
              </a:r>
              <a:r>
                <a:rPr lang="en-US" sz="4400" i="0" dirty="0">
                  <a:solidFill>
                    <a:srgbClr val="FF0000"/>
                  </a:solidFill>
                </a:rPr>
                <a:t>(</a:t>
              </a:r>
              <a:r>
                <a:rPr lang="en-US" sz="4400" i="0" dirty="0">
                  <a:solidFill>
                    <a:srgbClr val="0070C0"/>
                  </a:solidFill>
                </a:rPr>
                <a:t>CO</a:t>
              </a:r>
              <a:r>
                <a:rPr lang="en-US" sz="4400" i="0" baseline="-25000" dirty="0">
                  <a:solidFill>
                    <a:srgbClr val="0070C0"/>
                  </a:solidFill>
                </a:rPr>
                <a:t>3</a:t>
              </a:r>
              <a:r>
                <a:rPr lang="en-US" sz="4400" i="0" dirty="0">
                  <a:solidFill>
                    <a:srgbClr val="FF0000"/>
                  </a:solidFill>
                </a:rPr>
                <a:t>)</a:t>
              </a:r>
              <a:r>
                <a:rPr lang="en-US" sz="4400" i="0" baseline="30000" dirty="0">
                  <a:solidFill>
                    <a:srgbClr val="0070C0"/>
                  </a:solidFill>
                </a:rPr>
                <a:t>2–</a:t>
              </a:r>
              <a:endParaRPr lang="en-US" sz="4400" i="0" dirty="0">
                <a:solidFill>
                  <a:srgbClr val="0070C0"/>
                </a:solidFill>
              </a:endParaRPr>
            </a:p>
          </p:txBody>
        </p:sp>
        <p:cxnSp>
          <p:nvCxnSpPr>
            <p:cNvPr id="16" name="Straight Arrow Connector 15"/>
            <p:cNvCxnSpPr/>
            <p:nvPr/>
          </p:nvCxnSpPr>
          <p:spPr bwMode="auto">
            <a:xfrm>
              <a:off x="6705600" y="5486400"/>
              <a:ext cx="1524000" cy="30480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flipH="1">
              <a:off x="6629400" y="5486401"/>
              <a:ext cx="1600200" cy="304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64510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0514" name="Rectangle 2"/>
          <p:cNvSpPr>
            <a:spLocks noGrp="1" noChangeArrowheads="1"/>
          </p:cNvSpPr>
          <p:nvPr>
            <p:ph type="body" idx="1"/>
          </p:nvPr>
        </p:nvSpPr>
        <p:spPr>
          <a:xfrm>
            <a:off x="0" y="838200"/>
            <a:ext cx="8801985" cy="3276600"/>
          </a:xfrm>
        </p:spPr>
        <p:txBody>
          <a:bodyPr/>
          <a:lstStyle/>
          <a:p>
            <a:pPr marL="114067" lvl="1" indent="0" eaLnBrk="0" hangingPunct="0">
              <a:spcBef>
                <a:spcPts val="1200"/>
              </a:spcBef>
              <a:buNone/>
            </a:pPr>
            <a:r>
              <a:rPr lang="en-US" altLang="en-US" dirty="0">
                <a:solidFill>
                  <a:srgbClr val="FF0000"/>
                </a:solidFill>
              </a:rPr>
              <a:t>The numerical value of the charge of each ion (oxidation state) is crossed over and becomes the subscript for the other ion.  </a:t>
            </a:r>
          </a:p>
          <a:p>
            <a:pPr marL="114067" lvl="1" indent="0" eaLnBrk="0" hangingPunct="0">
              <a:spcBef>
                <a:spcPts val="1200"/>
              </a:spcBef>
              <a:buNone/>
            </a:pPr>
            <a:r>
              <a:rPr lang="en-US" altLang="en-US" dirty="0">
                <a:solidFill>
                  <a:srgbClr val="0070C0"/>
                </a:solidFill>
              </a:rPr>
              <a:t>Notice that the signs of the charges are dropped. </a:t>
            </a:r>
          </a:p>
          <a:p>
            <a:pPr marL="114067" lvl="1" indent="0" eaLnBrk="0" hangingPunct="0">
              <a:spcBef>
                <a:spcPts val="1200"/>
              </a:spcBef>
              <a:buNone/>
            </a:pPr>
            <a:r>
              <a:rPr lang="en-US" altLang="en-US" dirty="0">
                <a:solidFill>
                  <a:srgbClr val="00B050"/>
                </a:solidFill>
              </a:rPr>
              <a:t>The formula is correct because the overall charge of the formula is zero, and the subscripts are expressed in the lowest whole-number ratio.</a:t>
            </a:r>
          </a:p>
          <a:p>
            <a:pPr marL="455208" lvl="1" indent="0" eaLnBrk="0" hangingPunct="0">
              <a:spcBef>
                <a:spcPct val="0"/>
              </a:spcBef>
              <a:buNone/>
            </a:pPr>
            <a:endParaRPr lang="en-US" altLang="en-US" sz="2300" dirty="0"/>
          </a:p>
          <a:p>
            <a:pPr marL="455208" lvl="1" indent="0" eaLnBrk="0" hangingPunct="0">
              <a:spcBef>
                <a:spcPct val="0"/>
              </a:spcBef>
              <a:buNone/>
            </a:pPr>
            <a:endParaRPr lang="en-US" altLang="en-US" dirty="0"/>
          </a:p>
        </p:txBody>
      </p:sp>
      <p:sp>
        <p:nvSpPr>
          <p:cNvPr id="320515" name="Rectangle 3"/>
          <p:cNvSpPr>
            <a:spLocks noGrp="1" noChangeArrowheads="1"/>
          </p:cNvSpPr>
          <p:nvPr>
            <p:ph type="title"/>
          </p:nvPr>
        </p:nvSpPr>
        <p:spPr>
          <a:xfrm>
            <a:off x="228607" y="0"/>
            <a:ext cx="8839200" cy="990600"/>
          </a:xfrm>
        </p:spPr>
        <p:txBody>
          <a:bodyPr/>
          <a:lstStyle/>
          <a:p>
            <a:r>
              <a:rPr lang="en-US" altLang="en-US" dirty="0">
                <a:solidFill>
                  <a:srgbClr val="FFFF00"/>
                </a:solidFill>
              </a:rPr>
              <a:t>Writing Chemical Formulas using the </a:t>
            </a:r>
            <a:r>
              <a:rPr lang="en-US" altLang="en-US" dirty="0" err="1">
                <a:solidFill>
                  <a:srgbClr val="B54C8C"/>
                </a:solidFill>
              </a:rPr>
              <a:t>Criss</a:t>
            </a:r>
            <a:r>
              <a:rPr lang="en-US" altLang="en-US" dirty="0">
                <a:solidFill>
                  <a:srgbClr val="B54C8C"/>
                </a:solidFill>
              </a:rPr>
              <a:t>-Cross</a:t>
            </a:r>
            <a:r>
              <a:rPr lang="en-US" altLang="en-US" dirty="0">
                <a:solidFill>
                  <a:srgbClr val="FFFF00"/>
                </a:solidFill>
              </a:rPr>
              <a:t> Method</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7" y="4191000"/>
            <a:ext cx="838200" cy="990600"/>
          </a:xfrm>
          <a:prstGeom prst="rect">
            <a:avLst/>
          </a:prstGeom>
          <a:noFill/>
          <a:ln>
            <a:noFill/>
          </a:ln>
          <a:effectLst/>
        </p:spPr>
      </p:pic>
      <p:sp>
        <p:nvSpPr>
          <p:cNvPr id="6" name="Rectangle 2"/>
          <p:cNvSpPr txBox="1">
            <a:spLocks noChangeArrowheads="1"/>
          </p:cNvSpPr>
          <p:nvPr/>
        </p:nvSpPr>
        <p:spPr bwMode="auto">
          <a:xfrm>
            <a:off x="1066807" y="4114800"/>
            <a:ext cx="7162793"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t" anchorCtr="0" compatLnSpc="1">
            <a:prstTxWarp prst="textNoShape">
              <a:avLst/>
            </a:prstTxWarp>
          </a:bodyPr>
          <a:lstStyle>
            <a:lvl1pPr marL="341416" indent="-341416" algn="l" rtl="0" fontAlgn="base">
              <a:spcBef>
                <a:spcPct val="20000"/>
              </a:spcBef>
              <a:spcAft>
                <a:spcPct val="0"/>
              </a:spcAft>
              <a:buChar char="•"/>
              <a:defRPr sz="2700" kern="1200">
                <a:solidFill>
                  <a:schemeClr val="tx1"/>
                </a:solidFill>
                <a:latin typeface="+mn-lt"/>
                <a:ea typeface="+mn-ea"/>
                <a:cs typeface="+mn-cs"/>
              </a:defRPr>
            </a:lvl1pPr>
            <a:lvl2pPr marL="739717" indent="-284511" algn="l" rtl="0" fontAlgn="base">
              <a:spcBef>
                <a:spcPct val="20000"/>
              </a:spcBef>
              <a:spcAft>
                <a:spcPct val="0"/>
              </a:spcAft>
              <a:buChar char="•"/>
              <a:defRPr sz="2700" kern="1200">
                <a:solidFill>
                  <a:schemeClr val="tx1"/>
                </a:solidFill>
                <a:latin typeface="+mn-lt"/>
                <a:ea typeface="+mn-ea"/>
                <a:cs typeface="+mn-cs"/>
              </a:defRPr>
            </a:lvl2pPr>
            <a:lvl3pPr marL="1138031" indent="-227603" algn="l" rtl="0" fontAlgn="base">
              <a:spcBef>
                <a:spcPct val="20000"/>
              </a:spcBef>
              <a:spcAft>
                <a:spcPct val="0"/>
              </a:spcAft>
              <a:buChar char="•"/>
              <a:defRPr sz="2700" kern="1200">
                <a:solidFill>
                  <a:schemeClr val="tx1"/>
                </a:solidFill>
                <a:latin typeface="+mn-lt"/>
                <a:ea typeface="+mn-ea"/>
                <a:cs typeface="+mn-cs"/>
              </a:defRPr>
            </a:lvl3pPr>
            <a:lvl4pPr marL="1593247" indent="-227603" algn="l" rtl="0" fontAlgn="base">
              <a:spcBef>
                <a:spcPct val="20000"/>
              </a:spcBef>
              <a:spcAft>
                <a:spcPct val="0"/>
              </a:spcAft>
              <a:buChar char="•"/>
              <a:defRPr sz="2700" kern="1200">
                <a:solidFill>
                  <a:schemeClr val="tx1"/>
                </a:solidFill>
                <a:latin typeface="+mn-lt"/>
                <a:ea typeface="+mn-ea"/>
                <a:cs typeface="+mn-cs"/>
              </a:defRPr>
            </a:lvl4pPr>
            <a:lvl5pPr marL="2048459" indent="-227603" algn="l" rtl="0" fontAlgn="base">
              <a:spcBef>
                <a:spcPct val="20000"/>
              </a:spcBef>
              <a:spcAft>
                <a:spcPct val="0"/>
              </a:spcAft>
              <a:buChar char="•"/>
              <a:defRPr sz="2700" kern="1200">
                <a:solidFill>
                  <a:schemeClr val="tx1"/>
                </a:solidFill>
                <a:latin typeface="+mn-lt"/>
                <a:ea typeface="+mn-ea"/>
                <a:cs typeface="+mn-cs"/>
              </a:defRPr>
            </a:lvl5pPr>
            <a:lvl6pPr marL="2503673"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888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09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930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114067" lvl="1" indent="0" eaLnBrk="0" hangingPunct="0">
              <a:spcBef>
                <a:spcPts val="1200"/>
              </a:spcBef>
              <a:buFontTx/>
              <a:buNone/>
            </a:pPr>
            <a:r>
              <a:rPr lang="en-US" altLang="en-US" i="0" dirty="0">
                <a:solidFill>
                  <a:srgbClr val="FF0000"/>
                </a:solidFill>
              </a:rPr>
              <a:t>Write the chemical formula for Iron III Oxide  </a:t>
            </a:r>
          </a:p>
          <a:p>
            <a:pPr marL="455208" lvl="1" indent="0" eaLnBrk="0" hangingPunct="0">
              <a:spcBef>
                <a:spcPct val="0"/>
              </a:spcBef>
              <a:buFontTx/>
              <a:buNone/>
            </a:pPr>
            <a:endParaRPr lang="en-US" altLang="en-US" i="0" dirty="0"/>
          </a:p>
        </p:txBody>
      </p:sp>
    </p:spTree>
    <p:extLst>
      <p:ext uri="{BB962C8B-B14F-4D97-AF65-F5344CB8AC3E}">
        <p14:creationId xmlns:p14="http://schemas.microsoft.com/office/powerpoint/2010/main" val="8416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514">
                                            <p:txEl>
                                              <p:pRg st="0" end="0"/>
                                            </p:txEl>
                                          </p:spTgt>
                                        </p:tgtEl>
                                        <p:attrNameLst>
                                          <p:attrName>style.visibility</p:attrName>
                                        </p:attrNameLst>
                                      </p:cBhvr>
                                      <p:to>
                                        <p:strVal val="visible"/>
                                      </p:to>
                                    </p:set>
                                    <p:animEffect transition="in" filter="fade">
                                      <p:cBhvr>
                                        <p:cTn id="7" dur="500"/>
                                        <p:tgtEl>
                                          <p:spTgt spid="3205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514">
                                            <p:txEl>
                                              <p:pRg st="1" end="1"/>
                                            </p:txEl>
                                          </p:spTgt>
                                        </p:tgtEl>
                                        <p:attrNameLst>
                                          <p:attrName>style.visibility</p:attrName>
                                        </p:attrNameLst>
                                      </p:cBhvr>
                                      <p:to>
                                        <p:strVal val="visible"/>
                                      </p:to>
                                    </p:set>
                                    <p:animEffect transition="in" filter="fade">
                                      <p:cBhvr>
                                        <p:cTn id="12" dur="500"/>
                                        <p:tgtEl>
                                          <p:spTgt spid="3205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514">
                                            <p:txEl>
                                              <p:pRg st="2" end="2"/>
                                            </p:txEl>
                                          </p:spTgt>
                                        </p:tgtEl>
                                        <p:attrNameLst>
                                          <p:attrName>style.visibility</p:attrName>
                                        </p:attrNameLst>
                                      </p:cBhvr>
                                      <p:to>
                                        <p:strVal val="visible"/>
                                      </p:to>
                                    </p:set>
                                    <p:animEffect transition="in" filter="fade">
                                      <p:cBhvr>
                                        <p:cTn id="17" dur="500"/>
                                        <p:tgtEl>
                                          <p:spTgt spid="3205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0514" name="Rectangle 2"/>
          <p:cNvSpPr>
            <a:spLocks noGrp="1" noChangeArrowheads="1"/>
          </p:cNvSpPr>
          <p:nvPr>
            <p:ph type="body" idx="1"/>
          </p:nvPr>
        </p:nvSpPr>
        <p:spPr>
          <a:xfrm>
            <a:off x="0" y="838200"/>
            <a:ext cx="8801985" cy="3124200"/>
          </a:xfrm>
        </p:spPr>
        <p:txBody>
          <a:bodyPr/>
          <a:lstStyle/>
          <a:p>
            <a:pPr marL="114067" lvl="1" indent="0" eaLnBrk="0" hangingPunct="0">
              <a:spcBef>
                <a:spcPts val="1200"/>
              </a:spcBef>
              <a:buNone/>
            </a:pPr>
            <a:r>
              <a:rPr lang="en-US" altLang="en-US" sz="2000" dirty="0">
                <a:solidFill>
                  <a:srgbClr val="FF0000"/>
                </a:solidFill>
              </a:rPr>
              <a:t>The numerical value of the charge of each ion (oxidation state) is crossed over and becomes the subscript for the other ion.  </a:t>
            </a:r>
          </a:p>
          <a:p>
            <a:pPr marL="114067" lvl="1" indent="0" eaLnBrk="0" hangingPunct="0">
              <a:spcBef>
                <a:spcPts val="1200"/>
              </a:spcBef>
              <a:buNone/>
            </a:pPr>
            <a:r>
              <a:rPr lang="en-US" altLang="en-US" sz="2000" dirty="0">
                <a:solidFill>
                  <a:srgbClr val="0070C0"/>
                </a:solidFill>
              </a:rPr>
              <a:t>Notice that the signs of the charges are dropped. </a:t>
            </a:r>
          </a:p>
          <a:p>
            <a:pPr marL="114067" lvl="1" indent="0" eaLnBrk="0" hangingPunct="0">
              <a:spcBef>
                <a:spcPts val="1200"/>
              </a:spcBef>
              <a:buNone/>
            </a:pPr>
            <a:r>
              <a:rPr lang="en-US" altLang="en-US" sz="2000" dirty="0">
                <a:solidFill>
                  <a:srgbClr val="00B050"/>
                </a:solidFill>
              </a:rPr>
              <a:t>The formula is correct because the overall charge of the formula is zero, and the subscripts are expressed in the lowest whole-number ratio.</a:t>
            </a:r>
          </a:p>
          <a:p>
            <a:pPr marL="455208" lvl="1" indent="0" eaLnBrk="0" hangingPunct="0">
              <a:spcBef>
                <a:spcPct val="0"/>
              </a:spcBef>
              <a:buNone/>
            </a:pPr>
            <a:endParaRPr lang="en-US" altLang="en-US" sz="2300" dirty="0"/>
          </a:p>
          <a:p>
            <a:pPr marL="455208" lvl="1" indent="0" eaLnBrk="0" hangingPunct="0">
              <a:spcBef>
                <a:spcPct val="0"/>
              </a:spcBef>
              <a:buNone/>
            </a:pPr>
            <a:r>
              <a:rPr lang="en-US" altLang="en-US" dirty="0">
                <a:hlinkClick r:id="rId3"/>
              </a:rPr>
              <a:t>http://somup.com/cF6QITnnU5</a:t>
            </a:r>
            <a:r>
              <a:rPr lang="en-US" altLang="en-US" dirty="0"/>
              <a:t> (4:18)</a:t>
            </a:r>
          </a:p>
        </p:txBody>
      </p:sp>
      <p:sp>
        <p:nvSpPr>
          <p:cNvPr id="320515" name="Rectangle 3"/>
          <p:cNvSpPr>
            <a:spLocks noGrp="1" noChangeArrowheads="1"/>
          </p:cNvSpPr>
          <p:nvPr>
            <p:ph type="title"/>
          </p:nvPr>
        </p:nvSpPr>
        <p:spPr>
          <a:xfrm>
            <a:off x="228607" y="0"/>
            <a:ext cx="8839200" cy="990600"/>
          </a:xfrm>
        </p:spPr>
        <p:txBody>
          <a:bodyPr/>
          <a:lstStyle/>
          <a:p>
            <a:r>
              <a:rPr lang="en-US" altLang="en-US" dirty="0">
                <a:solidFill>
                  <a:srgbClr val="FFFF00"/>
                </a:solidFill>
              </a:rPr>
              <a:t>Writing Chemical Formulas using the </a:t>
            </a:r>
            <a:r>
              <a:rPr lang="en-US" altLang="en-US" dirty="0" err="1">
                <a:solidFill>
                  <a:srgbClr val="FFFF00"/>
                </a:solidFill>
              </a:rPr>
              <a:t>Criss</a:t>
            </a:r>
            <a:r>
              <a:rPr lang="en-US" altLang="en-US" dirty="0">
                <a:solidFill>
                  <a:srgbClr val="FFFF00"/>
                </a:solidFill>
              </a:rPr>
              <a:t>-Cross Method</a:t>
            </a:r>
          </a:p>
        </p:txBody>
      </p:sp>
      <p:pic>
        <p:nvPicPr>
          <p:cNvPr id="320518" name="Picture 6" descr="fe2o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16" y="4194884"/>
            <a:ext cx="4724399" cy="26631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E2C0EE-0D96-421D-B704-BEB6CE44B62A}"/>
              </a:ext>
            </a:extLst>
          </p:cNvPr>
          <p:cNvSpPr txBox="1"/>
          <p:nvPr/>
        </p:nvSpPr>
        <p:spPr>
          <a:xfrm>
            <a:off x="4038600" y="5257800"/>
            <a:ext cx="457200" cy="307777"/>
          </a:xfrm>
          <a:prstGeom prst="rect">
            <a:avLst/>
          </a:prstGeom>
          <a:noFill/>
        </p:spPr>
        <p:txBody>
          <a:bodyPr wrap="square" rtlCol="0">
            <a:spAutoFit/>
          </a:bodyPr>
          <a:lstStyle/>
          <a:p>
            <a:r>
              <a:rPr lang="en-US" sz="1400" dirty="0"/>
              <a:t>+3</a:t>
            </a:r>
          </a:p>
        </p:txBody>
      </p:sp>
      <p:sp>
        <p:nvSpPr>
          <p:cNvPr id="3" name="TextBox 2">
            <a:extLst>
              <a:ext uri="{FF2B5EF4-FFF2-40B4-BE49-F238E27FC236}">
                <a16:creationId xmlns:a16="http://schemas.microsoft.com/office/drawing/2014/main" id="{72AE0319-AB07-4838-AE1A-03205AD59EBE}"/>
              </a:ext>
            </a:extLst>
          </p:cNvPr>
          <p:cNvSpPr txBox="1"/>
          <p:nvPr/>
        </p:nvSpPr>
        <p:spPr>
          <a:xfrm>
            <a:off x="4648202" y="5257800"/>
            <a:ext cx="457200" cy="307777"/>
          </a:xfrm>
          <a:prstGeom prst="rect">
            <a:avLst/>
          </a:prstGeom>
          <a:noFill/>
        </p:spPr>
        <p:txBody>
          <a:bodyPr wrap="square" rtlCol="0">
            <a:spAutoFit/>
          </a:bodyPr>
          <a:lstStyle/>
          <a:p>
            <a:r>
              <a:rPr lang="en-US" sz="1400" dirty="0"/>
              <a:t>-2</a:t>
            </a:r>
          </a:p>
        </p:txBody>
      </p:sp>
    </p:spTree>
    <p:extLst>
      <p:ext uri="{BB962C8B-B14F-4D97-AF65-F5344CB8AC3E}">
        <p14:creationId xmlns:p14="http://schemas.microsoft.com/office/powerpoint/2010/main" val="224467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514">
                                            <p:txEl>
                                              <p:pRg st="4" end="4"/>
                                            </p:txEl>
                                          </p:spTgt>
                                        </p:tgtEl>
                                        <p:attrNameLst>
                                          <p:attrName>style.visibility</p:attrName>
                                        </p:attrNameLst>
                                      </p:cBhvr>
                                      <p:to>
                                        <p:strVal val="visible"/>
                                      </p:to>
                                    </p:set>
                                    <p:animEffect transition="in" filter="fade">
                                      <p:cBhvr>
                                        <p:cTn id="7" dur="500"/>
                                        <p:tgtEl>
                                          <p:spTgt spid="32051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518"/>
                                        </p:tgtEl>
                                        <p:attrNameLst>
                                          <p:attrName>style.visibility</p:attrName>
                                        </p:attrNameLst>
                                      </p:cBhvr>
                                      <p:to>
                                        <p:strVal val="visible"/>
                                      </p:to>
                                    </p:set>
                                    <p:animEffect transition="in" filter="fade">
                                      <p:cBhvr>
                                        <p:cTn id="12" dur="500"/>
                                        <p:tgtEl>
                                          <p:spTgt spid="3205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hemical formu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127" y="19643"/>
            <a:ext cx="5041901" cy="684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408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92" y="152400"/>
            <a:ext cx="7848617" cy="762000"/>
          </a:xfrm>
          <a:solidFill>
            <a:srgbClr val="00B0F0"/>
          </a:solidFill>
        </p:spPr>
        <p:txBody>
          <a:bodyPr/>
          <a:lstStyle/>
          <a:p>
            <a:pPr algn="ctr"/>
            <a:r>
              <a:rPr lang="en-US" sz="3600" dirty="0">
                <a:solidFill>
                  <a:srgbClr val="FFFF00"/>
                </a:solidFill>
              </a:rPr>
              <a:t>Naming </a:t>
            </a:r>
            <a:r>
              <a:rPr lang="en-US" sz="6000" dirty="0">
                <a:solidFill>
                  <a:srgbClr val="B54C8C"/>
                </a:solidFill>
              </a:rPr>
              <a:t>Covalent</a:t>
            </a:r>
            <a:r>
              <a:rPr lang="en-US" sz="3600" dirty="0">
                <a:solidFill>
                  <a:srgbClr val="FFFF00"/>
                </a:solidFill>
              </a:rPr>
              <a:t> Molecules</a:t>
            </a:r>
          </a:p>
        </p:txBody>
      </p:sp>
      <p:sp>
        <p:nvSpPr>
          <p:cNvPr id="4" name="Rectangle 3"/>
          <p:cNvSpPr/>
          <p:nvPr/>
        </p:nvSpPr>
        <p:spPr>
          <a:xfrm>
            <a:off x="-18473" y="1066800"/>
            <a:ext cx="9144000" cy="2908297"/>
          </a:xfrm>
          <a:prstGeom prst="rect">
            <a:avLst/>
          </a:prstGeom>
        </p:spPr>
        <p:txBody>
          <a:bodyPr wrap="square" lIns="91250" tIns="45625" rIns="91250" bIns="45625">
            <a:spAutoFit/>
          </a:bodyPr>
          <a:lstStyle/>
          <a:p>
            <a:pPr marL="114067" lvl="1">
              <a:spcBef>
                <a:spcPts val="1200"/>
              </a:spcBef>
            </a:pPr>
            <a:r>
              <a:rPr lang="en-US" sz="3200" dirty="0">
                <a:solidFill>
                  <a:srgbClr val="FF0000"/>
                </a:solidFill>
              </a:rPr>
              <a:t>Covalently bonded molecules usually involve </a:t>
            </a:r>
            <a:r>
              <a:rPr lang="en-US" sz="3200" dirty="0">
                <a:solidFill>
                  <a:srgbClr val="B54C8C"/>
                </a:solidFill>
              </a:rPr>
              <a:t>non-metals</a:t>
            </a:r>
            <a:r>
              <a:rPr lang="en-US" sz="3200" dirty="0">
                <a:solidFill>
                  <a:srgbClr val="FF0000"/>
                </a:solidFill>
              </a:rPr>
              <a:t> bonding with </a:t>
            </a:r>
            <a:r>
              <a:rPr lang="en-US" sz="3200" dirty="0">
                <a:solidFill>
                  <a:srgbClr val="B54C8C"/>
                </a:solidFill>
              </a:rPr>
              <a:t>non-metals</a:t>
            </a:r>
            <a:r>
              <a:rPr lang="en-US" sz="3200" dirty="0">
                <a:solidFill>
                  <a:srgbClr val="FF0000"/>
                </a:solidFill>
              </a:rPr>
              <a:t>.</a:t>
            </a:r>
          </a:p>
          <a:p>
            <a:pPr marL="114067" lvl="1">
              <a:spcBef>
                <a:spcPts val="1800"/>
              </a:spcBef>
            </a:pPr>
            <a:r>
              <a:rPr lang="en-US" i="0" dirty="0"/>
              <a:t>Generally, the MORE </a:t>
            </a:r>
            <a:r>
              <a:rPr lang="en-US" i="0" dirty="0">
                <a:solidFill>
                  <a:srgbClr val="00B0F0"/>
                </a:solidFill>
                <a:effectLst>
                  <a:outerShdw blurRad="38100" dist="38100" dir="2700000" algn="tl">
                    <a:srgbClr val="000000">
                      <a:alpha val="43137"/>
                    </a:srgbClr>
                  </a:outerShdw>
                </a:effectLst>
              </a:rPr>
              <a:t>electronegative</a:t>
            </a:r>
            <a:r>
              <a:rPr lang="en-US" i="0" dirty="0"/>
              <a:t> element is listed SECOND because it draws the electrons more and becomes the “</a:t>
            </a:r>
            <a:r>
              <a:rPr lang="en-US" i="0" dirty="0">
                <a:solidFill>
                  <a:srgbClr val="00B0F0"/>
                </a:solidFill>
                <a:effectLst>
                  <a:outerShdw blurRad="38100" dist="38100" dir="2700000" algn="tl">
                    <a:srgbClr val="000000">
                      <a:alpha val="43137"/>
                    </a:srgbClr>
                  </a:outerShdw>
                </a:effectLst>
              </a:rPr>
              <a:t>anion</a:t>
            </a:r>
            <a:r>
              <a:rPr lang="en-US" i="0" dirty="0"/>
              <a:t>”.</a:t>
            </a:r>
          </a:p>
          <a:p>
            <a:pPr marL="2689225" lvl="1" indent="-2689225">
              <a:spcBef>
                <a:spcPts val="1200"/>
              </a:spcBef>
              <a:tabLst>
                <a:tab pos="2632075" algn="l"/>
              </a:tabLst>
            </a:pPr>
            <a:r>
              <a:rPr lang="en-US" sz="2000" i="0" dirty="0"/>
              <a:t>e.g. </a:t>
            </a:r>
            <a:r>
              <a:rPr lang="en-US" sz="2000" i="0" dirty="0">
                <a:solidFill>
                  <a:srgbClr val="00B050"/>
                </a:solidFill>
                <a:effectLst>
                  <a:outerShdw blurRad="38100" dist="38100" dir="2700000" algn="tl">
                    <a:srgbClr val="000000">
                      <a:alpha val="43137"/>
                    </a:srgbClr>
                  </a:outerShdw>
                </a:effectLst>
              </a:rPr>
              <a:t>Carbon dioxide </a:t>
            </a:r>
            <a:r>
              <a:rPr lang="en-US" sz="2000" i="0" dirty="0">
                <a:sym typeface="Wingdings" panose="05000000000000000000" pitchFamily="2" charset="2"/>
              </a:rPr>
              <a:t> 		</a:t>
            </a:r>
            <a:r>
              <a:rPr lang="en-US" sz="2400" i="0" dirty="0">
                <a:solidFill>
                  <a:srgbClr val="7030A0"/>
                </a:solidFill>
                <a:sym typeface="Wingdings" panose="05000000000000000000" pitchFamily="2" charset="2"/>
              </a:rPr>
              <a:t>carbon is named </a:t>
            </a:r>
            <a:r>
              <a:rPr lang="en-US" sz="2400" i="0" u="sng" dirty="0">
                <a:solidFill>
                  <a:srgbClr val="FFFF00"/>
                </a:solidFill>
                <a:effectLst>
                  <a:outerShdw blurRad="38100" dist="38100" dir="2700000" algn="tl">
                    <a:srgbClr val="000000">
                      <a:alpha val="43137"/>
                    </a:srgbClr>
                  </a:outerShdw>
                </a:effectLst>
                <a:sym typeface="Wingdings" panose="05000000000000000000" pitchFamily="2" charset="2"/>
              </a:rPr>
              <a:t>first</a:t>
            </a:r>
            <a:r>
              <a:rPr lang="en-US" sz="2400" i="0" dirty="0">
                <a:solidFill>
                  <a:srgbClr val="7030A0"/>
                </a:solidFill>
                <a:sym typeface="Wingdings" panose="05000000000000000000" pitchFamily="2" charset="2"/>
              </a:rPr>
              <a:t> because it is the less electronegative, </a:t>
            </a:r>
            <a:r>
              <a:rPr lang="en-US" sz="2400" i="0" u="sng" dirty="0">
                <a:solidFill>
                  <a:srgbClr val="FFFF00"/>
                </a:solidFill>
                <a:effectLst>
                  <a:outerShdw blurRad="38100" dist="38100" dir="2700000" algn="tl">
                    <a:srgbClr val="000000">
                      <a:alpha val="43137"/>
                    </a:srgbClr>
                  </a:outerShdw>
                </a:effectLst>
                <a:sym typeface="Wingdings" panose="05000000000000000000" pitchFamily="2" charset="2"/>
              </a:rPr>
              <a:t>more “metallic</a:t>
            </a:r>
            <a:r>
              <a:rPr lang="en-US" sz="2400" i="0" dirty="0">
                <a:solidFill>
                  <a:srgbClr val="FFFF00"/>
                </a:solidFill>
                <a:effectLst>
                  <a:outerShdw blurRad="38100" dist="38100" dir="2700000" algn="tl">
                    <a:srgbClr val="000000">
                      <a:alpha val="43137"/>
                    </a:srgbClr>
                  </a:outerShdw>
                </a:effectLst>
                <a:sym typeface="Wingdings" panose="05000000000000000000" pitchFamily="2" charset="2"/>
              </a:rPr>
              <a:t>”</a:t>
            </a:r>
            <a:r>
              <a:rPr lang="en-US" sz="2400" i="0" dirty="0">
                <a:solidFill>
                  <a:srgbClr val="00B050"/>
                </a:solidFill>
                <a:effectLst>
                  <a:outerShdw blurRad="38100" dist="38100" dir="2700000" algn="tl">
                    <a:srgbClr val="000000">
                      <a:alpha val="43137"/>
                    </a:srgbClr>
                  </a:outerShdw>
                </a:effectLst>
                <a:sym typeface="Wingdings" panose="05000000000000000000" pitchFamily="2" charset="2"/>
              </a:rPr>
              <a:t>, </a:t>
            </a:r>
            <a:r>
              <a:rPr lang="en-US" sz="2400" i="0" dirty="0">
                <a:solidFill>
                  <a:srgbClr val="7030A0"/>
                </a:solidFill>
                <a:sym typeface="Wingdings" panose="05000000000000000000" pitchFamily="2" charset="2"/>
              </a:rPr>
              <a:t>than oxygen.</a:t>
            </a:r>
            <a:endParaRPr lang="en-US" sz="2400" dirty="0">
              <a:solidFill>
                <a:srgbClr val="7030A0"/>
              </a:solidFill>
            </a:endParaRPr>
          </a:p>
        </p:txBody>
      </p:sp>
      <p:sp>
        <p:nvSpPr>
          <p:cNvPr id="5" name="Rectangle 4">
            <a:extLst>
              <a:ext uri="{FF2B5EF4-FFF2-40B4-BE49-F238E27FC236}">
                <a16:creationId xmlns:a16="http://schemas.microsoft.com/office/drawing/2014/main" id="{446B0AB0-09B1-4CB2-BE27-FD13DC985D25}"/>
              </a:ext>
            </a:extLst>
          </p:cNvPr>
          <p:cNvSpPr/>
          <p:nvPr/>
        </p:nvSpPr>
        <p:spPr>
          <a:xfrm>
            <a:off x="4731339" y="4127497"/>
            <a:ext cx="4336461" cy="2169825"/>
          </a:xfrm>
          <a:prstGeom prst="rect">
            <a:avLst/>
          </a:prstGeom>
        </p:spPr>
        <p:txBody>
          <a:bodyPr wrap="square">
            <a:spAutoFit/>
          </a:bodyPr>
          <a:lstStyle/>
          <a:p>
            <a:r>
              <a:rPr lang="en-US" sz="2400" i="0" dirty="0">
                <a:solidFill>
                  <a:srgbClr val="00B050"/>
                </a:solidFill>
                <a:effectLst>
                  <a:outerShdw blurRad="38100" dist="38100" dir="2700000" algn="tl">
                    <a:srgbClr val="000000">
                      <a:alpha val="43137"/>
                    </a:srgbClr>
                  </a:outerShdw>
                </a:effectLst>
              </a:rPr>
              <a:t>Fluorine is always listed second (</a:t>
            </a:r>
            <a:r>
              <a:rPr lang="en-US" sz="2200" i="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highest electronegativity</a:t>
            </a:r>
            <a:r>
              <a:rPr lang="en-US" sz="2400" i="0" dirty="0">
                <a:solidFill>
                  <a:srgbClr val="00B050"/>
                </a:solidFill>
                <a:effectLst>
                  <a:outerShdw blurRad="38100" dist="38100" dir="2700000" algn="tl">
                    <a:srgbClr val="000000">
                      <a:alpha val="43137"/>
                    </a:srgbClr>
                  </a:outerShdw>
                </a:effectLst>
              </a:rPr>
              <a:t>)</a:t>
            </a:r>
            <a:r>
              <a:rPr lang="en-US" sz="2400" i="0" dirty="0">
                <a:solidFill>
                  <a:srgbClr val="7030A0"/>
                </a:solidFill>
                <a:sym typeface="Wingdings" panose="05000000000000000000" pitchFamily="2" charset="2"/>
              </a:rPr>
              <a:t>.</a:t>
            </a:r>
          </a:p>
          <a:p>
            <a:endParaRPr lang="en-US" sz="2400" i="0" dirty="0">
              <a:solidFill>
                <a:srgbClr val="7030A0"/>
              </a:solidFill>
              <a:sym typeface="Wingdings" panose="05000000000000000000" pitchFamily="2" charset="2"/>
            </a:endParaRPr>
          </a:p>
          <a:p>
            <a:r>
              <a:rPr lang="en-US" sz="2000" i="0" dirty="0"/>
              <a:t>e.g. </a:t>
            </a:r>
            <a:r>
              <a:rPr lang="en-US" sz="2000" i="0" dirty="0">
                <a:solidFill>
                  <a:srgbClr val="00B050"/>
                </a:solidFill>
                <a:effectLst>
                  <a:outerShdw blurRad="38100" dist="38100" dir="2700000" algn="tl">
                    <a:srgbClr val="000000">
                      <a:alpha val="43137"/>
                    </a:srgbClr>
                  </a:outerShdw>
                </a:effectLst>
              </a:rPr>
              <a:t>Chlorate ion (ClO</a:t>
            </a:r>
            <a:r>
              <a:rPr lang="en-US" sz="2000" i="0" baseline="-25000" dirty="0">
                <a:solidFill>
                  <a:srgbClr val="00B050"/>
                </a:solidFill>
                <a:effectLst>
                  <a:outerShdw blurRad="38100" dist="38100" dir="2700000" algn="tl">
                    <a:srgbClr val="000000">
                      <a:alpha val="43137"/>
                    </a:srgbClr>
                  </a:outerShdw>
                </a:effectLst>
              </a:rPr>
              <a:t>3</a:t>
            </a:r>
            <a:r>
              <a:rPr lang="en-US" sz="2000" i="0" dirty="0">
                <a:solidFill>
                  <a:srgbClr val="00B050"/>
                </a:solidFill>
                <a:effectLst>
                  <a:outerShdw blurRad="38100" dist="38100" dir="2700000" algn="tl">
                    <a:srgbClr val="000000">
                      <a:alpha val="43137"/>
                    </a:srgbClr>
                  </a:outerShdw>
                </a:effectLst>
              </a:rPr>
              <a:t>)</a:t>
            </a:r>
            <a:r>
              <a:rPr lang="en-US" sz="2000" i="0" baseline="30000" dirty="0">
                <a:solidFill>
                  <a:srgbClr val="00B050"/>
                </a:solidFill>
                <a:effectLst>
                  <a:outerShdw blurRad="38100" dist="38100" dir="2700000" algn="tl">
                    <a:srgbClr val="000000">
                      <a:alpha val="43137"/>
                    </a:srgbClr>
                  </a:outerShdw>
                </a:effectLst>
              </a:rPr>
              <a:t>-1</a:t>
            </a:r>
            <a:r>
              <a:rPr lang="en-US" sz="2000" i="0" dirty="0">
                <a:solidFill>
                  <a:srgbClr val="00B050"/>
                </a:solidFill>
                <a:effectLst>
                  <a:outerShdw blurRad="38100" dist="38100" dir="2700000" algn="tl">
                    <a:srgbClr val="000000">
                      <a:alpha val="43137"/>
                    </a:srgbClr>
                  </a:outerShdw>
                </a:effectLst>
              </a:rPr>
              <a:t> </a:t>
            </a:r>
            <a:r>
              <a:rPr lang="en-US" sz="2000" i="0" dirty="0">
                <a:sym typeface="Wingdings" panose="05000000000000000000" pitchFamily="2" charset="2"/>
              </a:rPr>
              <a:t> Chlorine is listed first (less electronegative)</a:t>
            </a:r>
            <a:endParaRPr lang="en-US" dirty="0"/>
          </a:p>
          <a:p>
            <a:endParaRPr lang="en-US" dirty="0"/>
          </a:p>
        </p:txBody>
      </p:sp>
      <p:pic>
        <p:nvPicPr>
          <p:cNvPr id="6" name="Picture 5">
            <a:extLst>
              <a:ext uri="{FF2B5EF4-FFF2-40B4-BE49-F238E27FC236}">
                <a16:creationId xmlns:a16="http://schemas.microsoft.com/office/drawing/2014/main" id="{B276A6A2-E89C-4A44-A7D0-C4A7F652B5C6}"/>
              </a:ext>
            </a:extLst>
          </p:cNvPr>
          <p:cNvPicPr>
            <a:picLocks noChangeAspect="1"/>
          </p:cNvPicPr>
          <p:nvPr/>
        </p:nvPicPr>
        <p:blipFill>
          <a:blip r:embed="rId2"/>
          <a:stretch>
            <a:fillRect/>
          </a:stretch>
        </p:blipFill>
        <p:spPr>
          <a:xfrm>
            <a:off x="76200" y="4080250"/>
            <a:ext cx="4655139" cy="2607693"/>
          </a:xfrm>
          <a:prstGeom prst="rect">
            <a:avLst/>
          </a:prstGeom>
        </p:spPr>
      </p:pic>
    </p:spTree>
    <p:extLst>
      <p:ext uri="{BB962C8B-B14F-4D97-AF65-F5344CB8AC3E}">
        <p14:creationId xmlns:p14="http://schemas.microsoft.com/office/powerpoint/2010/main" val="377977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92" y="152400"/>
            <a:ext cx="7848617" cy="762000"/>
          </a:xfrm>
          <a:solidFill>
            <a:srgbClr val="00B0F0"/>
          </a:solidFill>
        </p:spPr>
        <p:txBody>
          <a:bodyPr/>
          <a:lstStyle/>
          <a:p>
            <a:pPr algn="ctr"/>
            <a:r>
              <a:rPr lang="en-US" sz="3600" dirty="0">
                <a:solidFill>
                  <a:srgbClr val="FFFF00"/>
                </a:solidFill>
              </a:rPr>
              <a:t>Naming </a:t>
            </a:r>
            <a:r>
              <a:rPr lang="en-US" sz="6000" dirty="0">
                <a:solidFill>
                  <a:srgbClr val="B54C8C"/>
                </a:solidFill>
              </a:rPr>
              <a:t>Covalent</a:t>
            </a:r>
            <a:r>
              <a:rPr lang="en-US" sz="3600" dirty="0">
                <a:solidFill>
                  <a:srgbClr val="FFFF00"/>
                </a:solidFill>
              </a:rPr>
              <a:t> Molecules</a:t>
            </a:r>
          </a:p>
        </p:txBody>
      </p:sp>
      <p:sp>
        <p:nvSpPr>
          <p:cNvPr id="4" name="Rectangle 3"/>
          <p:cNvSpPr/>
          <p:nvPr/>
        </p:nvSpPr>
        <p:spPr>
          <a:xfrm>
            <a:off x="-18473" y="1066800"/>
            <a:ext cx="9144000" cy="2785186"/>
          </a:xfrm>
          <a:prstGeom prst="rect">
            <a:avLst/>
          </a:prstGeom>
        </p:spPr>
        <p:txBody>
          <a:bodyPr wrap="square" lIns="91250" tIns="45625" rIns="91250" bIns="45625">
            <a:spAutoFit/>
          </a:bodyPr>
          <a:lstStyle/>
          <a:p>
            <a:pPr marL="114067" lvl="1">
              <a:spcBef>
                <a:spcPts val="1800"/>
              </a:spcBef>
            </a:pPr>
            <a:r>
              <a:rPr lang="en-US" i="0" dirty="0"/>
              <a:t>Generally, one names the </a:t>
            </a:r>
            <a:r>
              <a:rPr lang="en-US" i="0" dirty="0">
                <a:solidFill>
                  <a:srgbClr val="B54C8C"/>
                </a:solidFill>
              </a:rPr>
              <a:t>non-metals</a:t>
            </a:r>
            <a:r>
              <a:rPr lang="en-US" i="0" dirty="0"/>
              <a:t> from </a:t>
            </a:r>
            <a:r>
              <a:rPr lang="en-US" i="0" dirty="0">
                <a:solidFill>
                  <a:srgbClr val="0070C0"/>
                </a:solidFill>
              </a:rPr>
              <a:t>left-to-right order </a:t>
            </a:r>
            <a:r>
              <a:rPr lang="en-US" i="0" dirty="0"/>
              <a:t>as found on the periodic table, EXCEPT that you would have to squeeze </a:t>
            </a:r>
            <a:r>
              <a:rPr lang="en-US" i="0" dirty="0">
                <a:solidFill>
                  <a:srgbClr val="00B0F0"/>
                </a:solidFill>
              </a:rPr>
              <a:t>hydrogen</a:t>
            </a:r>
            <a:r>
              <a:rPr lang="en-US" i="0" dirty="0"/>
              <a:t> in between nitrogen and oxygen.</a:t>
            </a:r>
          </a:p>
          <a:p>
            <a:pPr marL="3824288" indent="-3824288">
              <a:spcBef>
                <a:spcPts val="600"/>
              </a:spcBef>
            </a:pPr>
            <a:r>
              <a:rPr lang="en-US" sz="2400" i="0" dirty="0">
                <a:solidFill>
                  <a:srgbClr val="00B050"/>
                </a:solidFill>
                <a:effectLst>
                  <a:outerShdw blurRad="38100" dist="38100" dir="2700000" algn="tl">
                    <a:srgbClr val="000000">
                      <a:alpha val="43137"/>
                    </a:srgbClr>
                  </a:outerShdw>
                </a:effectLst>
              </a:rPr>
              <a:t>Nitrogen trihydride (NH</a:t>
            </a:r>
            <a:r>
              <a:rPr lang="en-US" sz="2400" i="0" baseline="-25000" dirty="0">
                <a:solidFill>
                  <a:srgbClr val="00B050"/>
                </a:solidFill>
                <a:effectLst>
                  <a:outerShdw blurRad="38100" dist="38100" dir="2700000" algn="tl">
                    <a:srgbClr val="000000">
                      <a:alpha val="43137"/>
                    </a:srgbClr>
                  </a:outerShdw>
                </a:effectLst>
              </a:rPr>
              <a:t>3</a:t>
            </a:r>
            <a:r>
              <a:rPr lang="en-US" sz="2400" i="0" dirty="0">
                <a:solidFill>
                  <a:srgbClr val="00B050"/>
                </a:solidFill>
                <a:effectLst>
                  <a:outerShdw blurRad="38100" dist="38100" dir="2700000" algn="tl">
                    <a:srgbClr val="000000">
                      <a:alpha val="43137"/>
                    </a:srgbClr>
                  </a:outerShdw>
                </a:effectLst>
              </a:rPr>
              <a:t>) </a:t>
            </a:r>
            <a:r>
              <a:rPr lang="en-US" sz="2400" i="0" dirty="0">
                <a:sym typeface="Wingdings" panose="05000000000000000000" pitchFamily="2" charset="2"/>
              </a:rPr>
              <a:t> (ammonia) </a:t>
            </a:r>
            <a:r>
              <a:rPr lang="en-US" sz="2400" i="0" dirty="0">
                <a:solidFill>
                  <a:srgbClr val="00B050"/>
                </a:solidFill>
                <a:sym typeface="Wingdings" panose="05000000000000000000" pitchFamily="2" charset="2"/>
              </a:rPr>
              <a:t>nitrogen</a:t>
            </a:r>
            <a:r>
              <a:rPr lang="en-US" sz="2400" i="0" dirty="0">
                <a:solidFill>
                  <a:srgbClr val="7030A0"/>
                </a:solidFill>
                <a:sym typeface="Wingdings" panose="05000000000000000000" pitchFamily="2" charset="2"/>
              </a:rPr>
              <a:t> is named first, then </a:t>
            </a:r>
            <a:r>
              <a:rPr lang="en-US" sz="2400" i="0" dirty="0">
                <a:solidFill>
                  <a:srgbClr val="FF0000"/>
                </a:solidFill>
                <a:sym typeface="Wingdings" panose="05000000000000000000" pitchFamily="2" charset="2"/>
              </a:rPr>
              <a:t>hydrogen</a:t>
            </a:r>
          </a:p>
          <a:p>
            <a:pPr>
              <a:spcBef>
                <a:spcPts val="600"/>
              </a:spcBef>
            </a:pPr>
            <a:r>
              <a:rPr lang="en-US" sz="2400" i="0" dirty="0">
                <a:solidFill>
                  <a:srgbClr val="00B050"/>
                </a:solidFill>
                <a:effectLst>
                  <a:outerShdw blurRad="38100" dist="38100" dir="2700000" algn="tl">
                    <a:srgbClr val="000000">
                      <a:alpha val="43137"/>
                    </a:srgbClr>
                  </a:outerShdw>
                </a:effectLst>
              </a:rPr>
              <a:t>Dihydrogen monoxide (H</a:t>
            </a:r>
            <a:r>
              <a:rPr lang="en-US" sz="2400" i="0" baseline="-25000" dirty="0">
                <a:solidFill>
                  <a:srgbClr val="00B050"/>
                </a:solidFill>
                <a:effectLst>
                  <a:outerShdw blurRad="38100" dist="38100" dir="2700000" algn="tl">
                    <a:srgbClr val="000000">
                      <a:alpha val="43137"/>
                    </a:srgbClr>
                  </a:outerShdw>
                </a:effectLst>
              </a:rPr>
              <a:t>2</a:t>
            </a:r>
            <a:r>
              <a:rPr lang="en-US" sz="2400" i="0" dirty="0">
                <a:solidFill>
                  <a:srgbClr val="00B050"/>
                </a:solidFill>
                <a:effectLst>
                  <a:outerShdw blurRad="38100" dist="38100" dir="2700000" algn="tl">
                    <a:srgbClr val="000000">
                      <a:alpha val="43137"/>
                    </a:srgbClr>
                  </a:outerShdw>
                </a:effectLst>
              </a:rPr>
              <a:t>O) </a:t>
            </a:r>
            <a:r>
              <a:rPr lang="en-US" sz="2400" i="0" dirty="0">
                <a:sym typeface="Wingdings" panose="05000000000000000000" pitchFamily="2" charset="2"/>
              </a:rPr>
              <a:t> (water) </a:t>
            </a:r>
            <a:r>
              <a:rPr lang="en-US" sz="2400" i="0" dirty="0">
                <a:solidFill>
                  <a:srgbClr val="B54C8C"/>
                </a:solidFill>
                <a:sym typeface="Wingdings" panose="05000000000000000000" pitchFamily="2" charset="2"/>
              </a:rPr>
              <a:t>Hydrogen</a:t>
            </a:r>
            <a:r>
              <a:rPr lang="en-US" sz="2400" i="0" dirty="0">
                <a:solidFill>
                  <a:srgbClr val="7030A0"/>
                </a:solidFill>
                <a:sym typeface="Wingdings" panose="05000000000000000000" pitchFamily="2" charset="2"/>
              </a:rPr>
              <a:t> is named first.</a:t>
            </a:r>
            <a:endParaRPr lang="en-US" sz="2400" dirty="0"/>
          </a:p>
          <a:p>
            <a:endParaRPr lang="en-US" sz="2400" i="0" dirty="0">
              <a:solidFill>
                <a:srgbClr val="7030A0"/>
              </a:solidFill>
              <a:sym typeface="Wingdings" panose="05000000000000000000" pitchFamily="2" charset="2"/>
            </a:endParaRPr>
          </a:p>
        </p:txBody>
      </p:sp>
      <p:pic>
        <p:nvPicPr>
          <p:cNvPr id="3" name="Picture 2">
            <a:extLst>
              <a:ext uri="{FF2B5EF4-FFF2-40B4-BE49-F238E27FC236}">
                <a16:creationId xmlns:a16="http://schemas.microsoft.com/office/drawing/2014/main" id="{34AB08F0-406D-4AB8-ACB5-A314DFB8980B}"/>
              </a:ext>
            </a:extLst>
          </p:cNvPr>
          <p:cNvPicPr>
            <a:picLocks noChangeAspect="1"/>
          </p:cNvPicPr>
          <p:nvPr/>
        </p:nvPicPr>
        <p:blipFill>
          <a:blip r:embed="rId2"/>
          <a:stretch>
            <a:fillRect/>
          </a:stretch>
        </p:blipFill>
        <p:spPr>
          <a:xfrm>
            <a:off x="2286000" y="3700271"/>
            <a:ext cx="4267200" cy="3157729"/>
          </a:xfrm>
          <a:prstGeom prst="rect">
            <a:avLst/>
          </a:prstGeom>
        </p:spPr>
      </p:pic>
    </p:spTree>
    <p:extLst>
      <p:ext uri="{BB962C8B-B14F-4D97-AF65-F5344CB8AC3E}">
        <p14:creationId xmlns:p14="http://schemas.microsoft.com/office/powerpoint/2010/main" val="208653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4" name="Rectangle 14"/>
          <p:cNvSpPr>
            <a:spLocks noChangeArrowheads="1"/>
          </p:cNvSpPr>
          <p:nvPr/>
        </p:nvSpPr>
        <p:spPr bwMode="auto">
          <a:xfrm>
            <a:off x="5699136" y="6423038"/>
            <a:ext cx="183923" cy="44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40" tIns="45520" rIns="91040" bIns="45520">
            <a:spAutoFit/>
          </a:bodyPr>
          <a:lstStyle/>
          <a:p>
            <a:endParaRPr lang="en-US" altLang="en-US"/>
          </a:p>
        </p:txBody>
      </p:sp>
      <p:pic>
        <p:nvPicPr>
          <p:cNvPr id="5136" name="Picture 16"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24"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35" y="46"/>
            <a:ext cx="1279525" cy="16652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7C80E20-C4FA-44A0-9E69-EB6C2DE5BF7A}"/>
              </a:ext>
            </a:extLst>
          </p:cNvPr>
          <p:cNvPicPr>
            <a:picLocks noChangeAspect="1"/>
          </p:cNvPicPr>
          <p:nvPr/>
        </p:nvPicPr>
        <p:blipFill>
          <a:blip r:embed="rId5"/>
          <a:stretch>
            <a:fillRect/>
          </a:stretch>
        </p:blipFill>
        <p:spPr>
          <a:xfrm>
            <a:off x="141324" y="1580930"/>
            <a:ext cx="8981260" cy="5277024"/>
          </a:xfrm>
          <a:prstGeom prst="rect">
            <a:avLst/>
          </a:prstGeom>
        </p:spPr>
      </p:pic>
    </p:spTree>
    <p:extLst>
      <p:ext uri="{BB962C8B-B14F-4D97-AF65-F5344CB8AC3E}">
        <p14:creationId xmlns:p14="http://schemas.microsoft.com/office/powerpoint/2010/main" val="2597378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92" y="152400"/>
            <a:ext cx="7848617" cy="762000"/>
          </a:xfrm>
          <a:solidFill>
            <a:srgbClr val="00B0F0"/>
          </a:solidFill>
        </p:spPr>
        <p:txBody>
          <a:bodyPr/>
          <a:lstStyle/>
          <a:p>
            <a:pPr algn="ctr"/>
            <a:r>
              <a:rPr lang="en-US" sz="3600" dirty="0">
                <a:solidFill>
                  <a:srgbClr val="FFFF00"/>
                </a:solidFill>
              </a:rPr>
              <a:t>Naming </a:t>
            </a:r>
            <a:r>
              <a:rPr lang="en-US" sz="6000" dirty="0">
                <a:solidFill>
                  <a:srgbClr val="B54C8C"/>
                </a:solidFill>
              </a:rPr>
              <a:t>Covalent</a:t>
            </a:r>
            <a:r>
              <a:rPr lang="en-US" sz="3600" dirty="0">
                <a:solidFill>
                  <a:srgbClr val="FFFF00"/>
                </a:solidFill>
              </a:rPr>
              <a:t> Molecules</a:t>
            </a:r>
          </a:p>
        </p:txBody>
      </p:sp>
      <p:sp>
        <p:nvSpPr>
          <p:cNvPr id="4" name="Rectangle 3"/>
          <p:cNvSpPr/>
          <p:nvPr/>
        </p:nvSpPr>
        <p:spPr>
          <a:xfrm>
            <a:off x="0" y="1066800"/>
            <a:ext cx="9144000" cy="5647508"/>
          </a:xfrm>
          <a:prstGeom prst="rect">
            <a:avLst/>
          </a:prstGeom>
        </p:spPr>
        <p:txBody>
          <a:bodyPr wrap="square" lIns="91250" tIns="45625" rIns="91250" bIns="45625">
            <a:spAutoFit/>
          </a:bodyPr>
          <a:lstStyle/>
          <a:p>
            <a:pPr marL="114067" lvl="1">
              <a:spcBef>
                <a:spcPts val="1200"/>
              </a:spcBef>
            </a:pPr>
            <a:r>
              <a:rPr lang="en-US" dirty="0">
                <a:solidFill>
                  <a:srgbClr val="FF0000"/>
                </a:solidFill>
              </a:rPr>
              <a:t>Name the </a:t>
            </a:r>
            <a:r>
              <a:rPr lang="en-US" sz="2800" b="1" dirty="0">
                <a:solidFill>
                  <a:srgbClr val="00B050"/>
                </a:solidFill>
                <a:effectLst>
                  <a:outerShdw blurRad="38100" dist="38100" dir="2700000" algn="tl">
                    <a:srgbClr val="000000">
                      <a:alpha val="43137"/>
                    </a:srgbClr>
                  </a:outerShdw>
                </a:effectLst>
              </a:rPr>
              <a:t>NONMETAL</a:t>
            </a:r>
            <a:r>
              <a:rPr lang="en-US" dirty="0">
                <a:solidFill>
                  <a:srgbClr val="FF0000"/>
                </a:solidFill>
              </a:rPr>
              <a:t> farthest to the left on the periodic table first. It is the </a:t>
            </a:r>
            <a:r>
              <a:rPr lang="en-US" u="sng" dirty="0">
                <a:solidFill>
                  <a:srgbClr val="FFFF00"/>
                </a:solidFill>
                <a:effectLst>
                  <a:outerShdw blurRad="38100" dist="38100" dir="2700000" algn="tl">
                    <a:srgbClr val="000000">
                      <a:alpha val="43137"/>
                    </a:srgbClr>
                  </a:outerShdw>
                </a:effectLst>
              </a:rPr>
              <a:t>most metallic element</a:t>
            </a:r>
            <a:r>
              <a:rPr lang="en-US" dirty="0">
                <a:solidFill>
                  <a:srgbClr val="FF0000"/>
                </a:solidFill>
              </a:rPr>
              <a:t>.</a:t>
            </a:r>
          </a:p>
          <a:p>
            <a:pPr marL="114067" lvl="2">
              <a:spcBef>
                <a:spcPts val="1200"/>
              </a:spcBef>
            </a:pPr>
            <a:r>
              <a:rPr lang="en-US" dirty="0"/>
              <a:t>	CO</a:t>
            </a:r>
            <a:r>
              <a:rPr lang="en-US" baseline="-25000" dirty="0"/>
              <a:t>2</a:t>
            </a:r>
            <a:r>
              <a:rPr lang="en-US" dirty="0"/>
              <a:t> = carbon dioxide, not oxygen carbide</a:t>
            </a:r>
          </a:p>
          <a:p>
            <a:pPr marL="114067" lvl="1">
              <a:spcBef>
                <a:spcPts val="1200"/>
              </a:spcBef>
            </a:pPr>
            <a:r>
              <a:rPr lang="en-US" dirty="0">
                <a:solidFill>
                  <a:srgbClr val="0070C0"/>
                </a:solidFill>
              </a:rPr>
              <a:t>The second element is given an –ide ending.</a:t>
            </a:r>
          </a:p>
          <a:p>
            <a:pPr marL="114067" lvl="2">
              <a:spcBef>
                <a:spcPts val="1200"/>
              </a:spcBef>
            </a:pPr>
            <a:r>
              <a:rPr lang="en-US" dirty="0"/>
              <a:t>	CO</a:t>
            </a:r>
            <a:r>
              <a:rPr lang="en-US" baseline="-25000" dirty="0"/>
              <a:t>2</a:t>
            </a:r>
            <a:r>
              <a:rPr lang="en-US" dirty="0"/>
              <a:t> = carbon dioxide, not carbon dioxygen</a:t>
            </a:r>
          </a:p>
          <a:p>
            <a:pPr marL="114067" lvl="1">
              <a:spcBef>
                <a:spcPts val="1200"/>
              </a:spcBef>
            </a:pPr>
            <a:r>
              <a:rPr lang="en-US" dirty="0">
                <a:solidFill>
                  <a:srgbClr val="B54C8C"/>
                </a:solidFill>
              </a:rPr>
              <a:t>Prefixes are used to indicate how many atoms of each element are present in the compound.</a:t>
            </a:r>
          </a:p>
          <a:p>
            <a:pPr marL="1720850" lvl="2" indent="-1255713">
              <a:spcBef>
                <a:spcPts val="1200"/>
              </a:spcBef>
            </a:pPr>
            <a:r>
              <a:rPr lang="en-US" dirty="0">
                <a:solidFill>
                  <a:srgbClr val="FF0000"/>
                </a:solidFill>
              </a:rPr>
              <a:t>Mono*</a:t>
            </a:r>
            <a:r>
              <a:rPr lang="en-US" dirty="0"/>
              <a:t> = 	one, </a:t>
            </a:r>
            <a:r>
              <a:rPr lang="en-US" dirty="0">
                <a:solidFill>
                  <a:srgbClr val="00B050"/>
                </a:solidFill>
              </a:rPr>
              <a:t>ONLY used for the second element </a:t>
            </a:r>
            <a:r>
              <a:rPr lang="en-US" dirty="0"/>
              <a:t>in compound; e.g. carbon monoxide, CO</a:t>
            </a:r>
          </a:p>
          <a:p>
            <a:pPr marL="449918" lvl="2">
              <a:spcBef>
                <a:spcPts val="1200"/>
              </a:spcBef>
            </a:pPr>
            <a:r>
              <a:rPr lang="en-US" dirty="0">
                <a:solidFill>
                  <a:srgbClr val="FF0000"/>
                </a:solidFill>
              </a:rPr>
              <a:t>Di</a:t>
            </a:r>
            <a:r>
              <a:rPr lang="en-US" dirty="0"/>
              <a:t> = two; e.g. sulfur dioxide, SO</a:t>
            </a:r>
            <a:r>
              <a:rPr lang="en-US" baseline="-25000" dirty="0"/>
              <a:t>2</a:t>
            </a:r>
            <a:endParaRPr lang="en-US" dirty="0"/>
          </a:p>
          <a:p>
            <a:pPr marL="449918" lvl="2">
              <a:spcBef>
                <a:spcPts val="1200"/>
              </a:spcBef>
            </a:pPr>
            <a:r>
              <a:rPr lang="en-US" dirty="0">
                <a:solidFill>
                  <a:srgbClr val="FF0000"/>
                </a:solidFill>
              </a:rPr>
              <a:t>Tri</a:t>
            </a:r>
            <a:r>
              <a:rPr lang="en-US" dirty="0"/>
              <a:t> = three; e.g. phosphorus </a:t>
            </a:r>
            <a:r>
              <a:rPr lang="en-US" dirty="0" err="1"/>
              <a:t>trihydride</a:t>
            </a:r>
            <a:r>
              <a:rPr lang="en-US" dirty="0"/>
              <a:t>, PH</a:t>
            </a:r>
            <a:r>
              <a:rPr lang="en-US" baseline="-25000" dirty="0"/>
              <a:t>3</a:t>
            </a:r>
            <a:endParaRPr lang="en-US" dirty="0"/>
          </a:p>
          <a:p>
            <a:pPr marL="449918" lvl="2">
              <a:spcBef>
                <a:spcPts val="1200"/>
              </a:spcBef>
            </a:pPr>
            <a:r>
              <a:rPr lang="en-US" dirty="0">
                <a:solidFill>
                  <a:srgbClr val="FF0000"/>
                </a:solidFill>
              </a:rPr>
              <a:t>Tetra</a:t>
            </a:r>
            <a:r>
              <a:rPr lang="en-US" dirty="0"/>
              <a:t> = four; e.g. carbon tetrachloride, CCl</a:t>
            </a:r>
            <a:r>
              <a:rPr lang="en-US" baseline="-25000" dirty="0"/>
              <a:t>4</a:t>
            </a:r>
          </a:p>
        </p:txBody>
      </p:sp>
    </p:spTree>
    <p:extLst>
      <p:ext uri="{BB962C8B-B14F-4D97-AF65-F5344CB8AC3E}">
        <p14:creationId xmlns:p14="http://schemas.microsoft.com/office/powerpoint/2010/main" val="25010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0" y="1371603"/>
            <a:ext cx="4114790" cy="4876797"/>
          </a:xfrm>
        </p:spPr>
        <p:txBody>
          <a:bodyPr lIns="191832"/>
          <a:lstStyle/>
          <a:p>
            <a:pPr marL="1586" lvl="1" indent="0">
              <a:buNone/>
            </a:pPr>
            <a:r>
              <a:rPr lang="en-US" dirty="0">
                <a:solidFill>
                  <a:srgbClr val="0070C0"/>
                </a:solidFill>
              </a:rPr>
              <a:t>Some common compounds that contain hydrogen have non-IUPAC names that do not indicate the number of hydrogen atoms (</a:t>
            </a:r>
            <a:r>
              <a:rPr lang="en-US" dirty="0">
                <a:solidFill>
                  <a:srgbClr val="00B050"/>
                </a:solidFill>
                <a:effectLst>
                  <a:outerShdw blurRad="38100" dist="38100" dir="2700000" algn="tl">
                    <a:srgbClr val="000000">
                      <a:alpha val="43137"/>
                    </a:srgbClr>
                  </a:outerShdw>
                </a:effectLst>
              </a:rPr>
              <a:t>related to acids</a:t>
            </a:r>
            <a:r>
              <a:rPr lang="en-US" dirty="0">
                <a:solidFill>
                  <a:srgbClr val="0070C0"/>
                </a:solidFill>
              </a:rPr>
              <a:t>).</a:t>
            </a:r>
          </a:p>
          <a:p>
            <a:pPr marL="1586" lvl="1" indent="0">
              <a:buNone/>
            </a:pPr>
            <a:r>
              <a:rPr lang="en-US" dirty="0">
                <a:solidFill>
                  <a:srgbClr val="FF0000"/>
                </a:solidFill>
              </a:rPr>
              <a:t>Examples:</a:t>
            </a:r>
          </a:p>
          <a:p>
            <a:pPr marL="233128" lvl="2" indent="-226466"/>
            <a:r>
              <a:rPr lang="en-US" dirty="0"/>
              <a:t>Hydrogen sulfide (H</a:t>
            </a:r>
            <a:r>
              <a:rPr lang="en-US" baseline="-25000" dirty="0"/>
              <a:t>2</a:t>
            </a:r>
            <a:r>
              <a:rPr lang="en-US" dirty="0"/>
              <a:t>S)</a:t>
            </a:r>
          </a:p>
          <a:p>
            <a:pPr marL="233128" lvl="2" indent="-226466"/>
            <a:r>
              <a:rPr lang="en-US" dirty="0"/>
              <a:t>Hydrogen fluoride (HF)</a:t>
            </a:r>
          </a:p>
          <a:p>
            <a:pPr marL="233128" lvl="2" indent="-226466"/>
            <a:r>
              <a:rPr lang="en-US" dirty="0"/>
              <a:t>Hydrogen chloride (HCl)</a:t>
            </a:r>
          </a:p>
          <a:p>
            <a:pPr marL="233128" lvl="2" indent="-226466"/>
            <a:r>
              <a:rPr lang="en-US" dirty="0"/>
              <a:t>Hydrogen sulfate (H</a:t>
            </a:r>
            <a:r>
              <a:rPr lang="en-US" baseline="-25000" dirty="0"/>
              <a:t>2</a:t>
            </a:r>
            <a:r>
              <a:rPr lang="en-US" dirty="0"/>
              <a:t>SO</a:t>
            </a:r>
            <a:r>
              <a:rPr lang="en-US" baseline="-25000" dirty="0"/>
              <a:t>4</a:t>
            </a:r>
            <a:r>
              <a:rPr lang="en-US" dirty="0"/>
              <a:t>)</a:t>
            </a:r>
          </a:p>
        </p:txBody>
      </p:sp>
      <p:sp>
        <p:nvSpPr>
          <p:cNvPr id="6" name="Title 5"/>
          <p:cNvSpPr>
            <a:spLocks noGrp="1"/>
          </p:cNvSpPr>
          <p:nvPr>
            <p:ph type="title"/>
          </p:nvPr>
        </p:nvSpPr>
        <p:spPr>
          <a:xfrm>
            <a:off x="10" y="0"/>
            <a:ext cx="9143996" cy="1371600"/>
          </a:xfrm>
        </p:spPr>
        <p:txBody>
          <a:bodyPr/>
          <a:lstStyle/>
          <a:p>
            <a:r>
              <a:rPr lang="en-US" dirty="0">
                <a:solidFill>
                  <a:srgbClr val="FFFF00"/>
                </a:solidFill>
              </a:rPr>
              <a:t>Exceptions</a:t>
            </a:r>
            <a:r>
              <a:rPr lang="en-US" dirty="0"/>
              <a:t>: Common Names &amp; Hydrogen </a:t>
            </a:r>
          </a:p>
        </p:txBody>
      </p:sp>
      <p:graphicFrame>
        <p:nvGraphicFramePr>
          <p:cNvPr id="5" name="Table 4"/>
          <p:cNvGraphicFramePr>
            <a:graphicFrameLocks noGrp="1"/>
          </p:cNvGraphicFramePr>
          <p:nvPr>
            <p:extLst>
              <p:ext uri="{D42A27DB-BD31-4B8C-83A1-F6EECF244321}">
                <p14:modId xmlns:p14="http://schemas.microsoft.com/office/powerpoint/2010/main" val="901679626"/>
              </p:ext>
            </p:extLst>
          </p:nvPr>
        </p:nvGraphicFramePr>
        <p:xfrm>
          <a:off x="4021326" y="2514600"/>
          <a:ext cx="5122674" cy="3942638"/>
        </p:xfrm>
        <a:graphic>
          <a:graphicData uri="http://schemas.openxmlformats.org/drawingml/2006/table">
            <a:tbl>
              <a:tblPr/>
              <a:tblGrid>
                <a:gridCol w="1388995">
                  <a:extLst>
                    <a:ext uri="{9D8B030D-6E8A-4147-A177-3AD203B41FA5}">
                      <a16:colId xmlns:a16="http://schemas.microsoft.com/office/drawing/2014/main" val="20000"/>
                    </a:ext>
                  </a:extLst>
                </a:gridCol>
                <a:gridCol w="1721328">
                  <a:extLst>
                    <a:ext uri="{9D8B030D-6E8A-4147-A177-3AD203B41FA5}">
                      <a16:colId xmlns:a16="http://schemas.microsoft.com/office/drawing/2014/main" val="20001"/>
                    </a:ext>
                  </a:extLst>
                </a:gridCol>
                <a:gridCol w="2012351">
                  <a:extLst>
                    <a:ext uri="{9D8B030D-6E8A-4147-A177-3AD203B41FA5}">
                      <a16:colId xmlns:a16="http://schemas.microsoft.com/office/drawing/2014/main" val="20002"/>
                    </a:ext>
                  </a:extLst>
                </a:gridCol>
              </a:tblGrid>
              <a:tr h="685800">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a:ea typeface="ＭＳ Ｐゴシック" charset="0"/>
                          <a:cs typeface="Arial"/>
                        </a:rPr>
                        <a:t>Formula</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a:ea typeface="ＭＳ Ｐゴシック" charset="0"/>
                          <a:cs typeface="Arial"/>
                        </a:rPr>
                        <a:t>Common Name</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a:ea typeface="ＭＳ Ｐゴシック" charset="0"/>
                          <a:cs typeface="Arial"/>
                        </a:rPr>
                        <a:t>IUPAC Name</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0"/>
                  </a:ext>
                </a:extLst>
              </a:tr>
              <a:tr h="685800">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a:ea typeface="ＭＳ Ｐゴシック" charset="0"/>
                          <a:cs typeface="Arial"/>
                        </a:rPr>
                        <a:t>H</a:t>
                      </a:r>
                      <a:r>
                        <a:rPr kumimoji="0" lang="en-US" sz="1800" b="0" i="0" u="none" strike="noStrike" cap="none" normalizeH="0" baseline="-25000" dirty="0">
                          <a:ln>
                            <a:noFill/>
                          </a:ln>
                          <a:solidFill>
                            <a:srgbClr val="000000"/>
                          </a:solidFill>
                          <a:effectLst/>
                          <a:latin typeface="Arial"/>
                          <a:ea typeface="ＭＳ Ｐゴシック" charset="0"/>
                          <a:cs typeface="Arial"/>
                        </a:rPr>
                        <a:t>2</a:t>
                      </a:r>
                      <a:r>
                        <a:rPr kumimoji="0" lang="en-US" sz="1800" b="0" i="0" u="none" strike="noStrike" cap="none" normalizeH="0" baseline="0" dirty="0">
                          <a:ln>
                            <a:noFill/>
                          </a:ln>
                          <a:solidFill>
                            <a:srgbClr val="000000"/>
                          </a:solidFill>
                          <a:effectLst/>
                          <a:latin typeface="Arial"/>
                          <a:ea typeface="ＭＳ Ｐゴシック" charset="0"/>
                          <a:cs typeface="Arial"/>
                        </a:rPr>
                        <a:t>O</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mn-lt"/>
                          <a:ea typeface="ＭＳ Ｐゴシック" charset="0"/>
                          <a:cs typeface="Arial"/>
                        </a:rPr>
                        <a:t>Water</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mn-lt"/>
                          <a:ea typeface="ＭＳ Ｐゴシック" charset="0"/>
                          <a:cs typeface="Arial"/>
                        </a:rPr>
                        <a:t>dihydrogen monoxide</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a:ea typeface="ＭＳ Ｐゴシック" charset="0"/>
                          <a:cs typeface="Arial"/>
                        </a:rPr>
                        <a:t>NH</a:t>
                      </a:r>
                      <a:r>
                        <a:rPr kumimoji="0" lang="en-US" sz="1800" b="0" i="0" u="none" strike="noStrike" cap="none" normalizeH="0" baseline="-25000" dirty="0">
                          <a:ln>
                            <a:noFill/>
                          </a:ln>
                          <a:solidFill>
                            <a:srgbClr val="000000"/>
                          </a:solidFill>
                          <a:effectLst/>
                          <a:latin typeface="Arial"/>
                          <a:ea typeface="ＭＳ Ｐゴシック" charset="0"/>
                          <a:cs typeface="Arial"/>
                        </a:rPr>
                        <a:t>3</a:t>
                      </a:r>
                      <a:endParaRPr kumimoji="0" lang="en-US" sz="1800" b="0" i="0" u="none" strike="noStrike" cap="none" normalizeH="0" baseline="0" dirty="0">
                        <a:ln>
                          <a:noFill/>
                        </a:ln>
                        <a:solidFill>
                          <a:srgbClr val="00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a:ea typeface="ＭＳ Ｐゴシック" charset="0"/>
                          <a:cs typeface="Arial"/>
                        </a:rPr>
                        <a:t>Ammonia</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a:ea typeface="ＭＳ Ｐゴシック" charset="0"/>
                          <a:cs typeface="Arial"/>
                        </a:rPr>
                        <a:t>nitrogen trihydride</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a:ea typeface="ＭＳ Ｐゴシック" charset="0"/>
                          <a:cs typeface="Arial"/>
                        </a:rPr>
                        <a:t>NO</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Arial"/>
                          <a:ea typeface="ＭＳ Ｐゴシック" charset="0"/>
                          <a:cs typeface="Arial"/>
                        </a:rPr>
                        <a:t>Nitric oxide</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Arial"/>
                          <a:ea typeface="ＭＳ Ｐゴシック" charset="0"/>
                          <a:cs typeface="Arial"/>
                        </a:rPr>
                        <a:t>nitrogen monoxide</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3638">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Arial"/>
                          <a:ea typeface="ＭＳ Ｐゴシック" charset="0"/>
                          <a:cs typeface="Arial"/>
                        </a:rPr>
                        <a:t>NO</a:t>
                      </a:r>
                      <a:r>
                        <a:rPr kumimoji="0" lang="en-US" sz="1800" b="0" i="0" u="none" strike="noStrike" cap="none" normalizeH="0" baseline="-25000" dirty="0">
                          <a:ln>
                            <a:noFill/>
                          </a:ln>
                          <a:solidFill>
                            <a:srgbClr val="000000"/>
                          </a:solidFill>
                          <a:effectLst/>
                          <a:latin typeface="Arial"/>
                          <a:ea typeface="ＭＳ Ｐゴシック" charset="0"/>
                          <a:cs typeface="Arial"/>
                        </a:rPr>
                        <a:t>2</a:t>
                      </a:r>
                      <a:endParaRPr kumimoji="0" lang="en-US" sz="1800" b="0" i="0" u="none" strike="noStrike" cap="none" normalizeH="0" baseline="0" dirty="0">
                        <a:ln>
                          <a:noFill/>
                        </a:ln>
                        <a:solidFill>
                          <a:srgbClr val="00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a:ea typeface="ＭＳ Ｐゴシック" charset="0"/>
                          <a:cs typeface="Arial"/>
                        </a:rPr>
                        <a:t>Nitrous oxide</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a:ea typeface="ＭＳ Ｐゴシック" charset="0"/>
                          <a:cs typeface="Arial"/>
                        </a:rPr>
                        <a:t>nitrogen dioxide</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Arial"/>
                          <a:ea typeface="ＭＳ Ｐゴシック" charset="0"/>
                          <a:cs typeface="Arial"/>
                        </a:rPr>
                        <a:t>PH</a:t>
                      </a:r>
                      <a:r>
                        <a:rPr kumimoji="0" lang="en-US" sz="1800" b="0" i="0" u="none" strike="noStrike" cap="none" normalizeH="0" baseline="-25000" dirty="0">
                          <a:ln>
                            <a:noFill/>
                          </a:ln>
                          <a:solidFill>
                            <a:srgbClr val="000000"/>
                          </a:solidFill>
                          <a:effectLst/>
                          <a:latin typeface="Arial"/>
                          <a:ea typeface="ＭＳ Ｐゴシック" charset="0"/>
                          <a:cs typeface="Arial"/>
                        </a:rPr>
                        <a:t>3</a:t>
                      </a:r>
                      <a:endParaRPr kumimoji="0" lang="en-US" sz="1800" b="0" i="0" u="none" strike="noStrike" cap="none" normalizeH="0" baseline="0" dirty="0">
                        <a:ln>
                          <a:noFill/>
                        </a:ln>
                        <a:solidFill>
                          <a:srgbClr val="00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a:ea typeface="ＭＳ Ｐゴシック" charset="0"/>
                          <a:cs typeface="Arial"/>
                        </a:rPr>
                        <a:t>Phosphine</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a:ea typeface="ＭＳ Ｐゴシック" charset="0"/>
                          <a:cs typeface="Arial"/>
                        </a:rPr>
                        <a:t>phosphorus trihydride</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Rectangle 1"/>
          <p:cNvSpPr/>
          <p:nvPr/>
        </p:nvSpPr>
        <p:spPr>
          <a:xfrm>
            <a:off x="4559085" y="1676400"/>
            <a:ext cx="4572000" cy="800219"/>
          </a:xfrm>
          <a:prstGeom prst="rect">
            <a:avLst/>
          </a:prstGeom>
        </p:spPr>
        <p:txBody>
          <a:bodyPr>
            <a:spAutoFit/>
          </a:bodyPr>
          <a:lstStyle/>
          <a:p>
            <a:r>
              <a:rPr lang="en-US" dirty="0">
                <a:solidFill>
                  <a:srgbClr val="FF0000"/>
                </a:solidFill>
              </a:rPr>
              <a:t>Some common (traditional) names are still used.</a:t>
            </a:r>
          </a:p>
        </p:txBody>
      </p:sp>
    </p:spTree>
    <p:extLst>
      <p:ext uri="{BB962C8B-B14F-4D97-AF65-F5344CB8AC3E}">
        <p14:creationId xmlns:p14="http://schemas.microsoft.com/office/powerpoint/2010/main" val="4885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Name the Covalent Molecules</a:t>
            </a:r>
          </a:p>
        </p:txBody>
      </p:sp>
      <p:sp>
        <p:nvSpPr>
          <p:cNvPr id="8" name="Content Placeholder 7"/>
          <p:cNvSpPr>
            <a:spLocks noGrp="1"/>
          </p:cNvSpPr>
          <p:nvPr>
            <p:ph sz="quarter" idx="15"/>
          </p:nvPr>
        </p:nvSpPr>
        <p:spPr/>
        <p:txBody>
          <a:bodyPr/>
          <a:lstStyle/>
          <a:p>
            <a:r>
              <a:rPr lang="en-US" sz="2000" dirty="0"/>
              <a:t>PCl</a:t>
            </a:r>
            <a:r>
              <a:rPr lang="en-US" sz="2000" baseline="-25000" dirty="0"/>
              <a:t>3</a:t>
            </a:r>
            <a:endParaRPr lang="en-US" sz="2000" dirty="0"/>
          </a:p>
          <a:p>
            <a:pPr marL="483468" indent="-483468"/>
            <a:r>
              <a:rPr lang="en-US" sz="2000" dirty="0">
                <a:solidFill>
                  <a:srgbClr val="00B050"/>
                </a:solidFill>
              </a:rPr>
              <a:t> </a:t>
            </a:r>
          </a:p>
          <a:p>
            <a:pPr marL="483468" indent="-483468"/>
            <a:endParaRPr lang="en-US" sz="2000" dirty="0"/>
          </a:p>
          <a:p>
            <a:pPr marL="483468" indent="-483468"/>
            <a:r>
              <a:rPr lang="en-US" sz="2000" dirty="0"/>
              <a:t>SiO</a:t>
            </a:r>
            <a:r>
              <a:rPr lang="en-US" sz="2000" baseline="-25000" dirty="0"/>
              <a:t>2</a:t>
            </a:r>
            <a:endParaRPr lang="en-US" sz="2000" dirty="0"/>
          </a:p>
          <a:p>
            <a:pPr marL="483468" indent="-483468"/>
            <a:r>
              <a:rPr lang="en-US" sz="2000" dirty="0">
                <a:solidFill>
                  <a:srgbClr val="FF0000"/>
                </a:solidFill>
              </a:rPr>
              <a:t> </a:t>
            </a:r>
          </a:p>
          <a:p>
            <a:pPr marL="483468" indent="-483468"/>
            <a:endParaRPr lang="en-US" sz="2000" dirty="0"/>
          </a:p>
          <a:p>
            <a:pPr marL="483468" indent="-483468"/>
            <a:r>
              <a:rPr lang="en-US" sz="2000" dirty="0"/>
              <a:t>P</a:t>
            </a:r>
            <a:r>
              <a:rPr lang="en-US" sz="2000" baseline="-25000" dirty="0"/>
              <a:t>4</a:t>
            </a:r>
            <a:r>
              <a:rPr lang="en-US" sz="2000" dirty="0"/>
              <a:t>O</a:t>
            </a:r>
            <a:r>
              <a:rPr lang="en-US" sz="2000" baseline="-25000" dirty="0"/>
              <a:t>6</a:t>
            </a:r>
          </a:p>
          <a:p>
            <a:pPr marL="483468" indent="-483468"/>
            <a:r>
              <a:rPr lang="en-US" sz="2000" dirty="0">
                <a:solidFill>
                  <a:srgbClr val="00B050"/>
                </a:solidFill>
              </a:rPr>
              <a:t> </a:t>
            </a:r>
          </a:p>
          <a:p>
            <a:pPr marL="483468" indent="-483468"/>
            <a:endParaRPr lang="en-US" sz="2000" dirty="0"/>
          </a:p>
          <a:p>
            <a:pPr marL="483468" lvl="0" indent="-483468"/>
            <a:r>
              <a:rPr lang="en-US" sz="2000" dirty="0">
                <a:ea typeface="ＭＳ Ｐゴシック" charset="0"/>
                <a:cs typeface="Arial"/>
              </a:rPr>
              <a:t>H</a:t>
            </a:r>
            <a:r>
              <a:rPr lang="en-US" sz="2000" baseline="-25000" dirty="0">
                <a:ea typeface="ＭＳ Ｐゴシック" charset="0"/>
                <a:cs typeface="Arial"/>
              </a:rPr>
              <a:t>2</a:t>
            </a:r>
            <a:r>
              <a:rPr lang="en-US" sz="2000" dirty="0">
                <a:ea typeface="ＭＳ Ｐゴシック" charset="0"/>
                <a:cs typeface="Arial"/>
              </a:rPr>
              <a:t>O</a:t>
            </a:r>
          </a:p>
          <a:p>
            <a:pPr marL="483468" indent="-483468"/>
            <a:r>
              <a:rPr lang="en-US" sz="2000" dirty="0">
                <a:solidFill>
                  <a:srgbClr val="FF0000"/>
                </a:solidFill>
              </a:rPr>
              <a:t> </a:t>
            </a:r>
          </a:p>
        </p:txBody>
      </p:sp>
      <p:sp>
        <p:nvSpPr>
          <p:cNvPr id="11" name="Content Placeholder 10"/>
          <p:cNvSpPr>
            <a:spLocks noGrp="1"/>
          </p:cNvSpPr>
          <p:nvPr>
            <p:ph sz="quarter" idx="16"/>
          </p:nvPr>
        </p:nvSpPr>
        <p:spPr/>
        <p:txBody>
          <a:bodyPr/>
          <a:lstStyle/>
          <a:p>
            <a:r>
              <a:rPr lang="en-US" sz="2000" dirty="0"/>
              <a:t>NH</a:t>
            </a:r>
            <a:r>
              <a:rPr lang="en-US" sz="2000" baseline="-25000" dirty="0"/>
              <a:t>3</a:t>
            </a:r>
            <a:endParaRPr lang="en-US" sz="2000" dirty="0"/>
          </a:p>
          <a:p>
            <a:pPr marL="483468" indent="-483468"/>
            <a:r>
              <a:rPr lang="en-US" sz="2000" dirty="0">
                <a:solidFill>
                  <a:srgbClr val="FF0000"/>
                </a:solidFill>
              </a:rPr>
              <a:t> </a:t>
            </a:r>
            <a:endParaRPr lang="en-US" sz="2000" dirty="0"/>
          </a:p>
          <a:p>
            <a:endParaRPr lang="en-US" sz="2000" dirty="0"/>
          </a:p>
          <a:p>
            <a:r>
              <a:rPr lang="en-US" sz="2000" dirty="0"/>
              <a:t>XeF</a:t>
            </a:r>
            <a:r>
              <a:rPr lang="en-US" sz="2000" baseline="-25000" dirty="0"/>
              <a:t>6</a:t>
            </a:r>
            <a:endParaRPr lang="en-US" sz="2000" dirty="0"/>
          </a:p>
          <a:p>
            <a:pPr marL="483468" indent="-483468"/>
            <a:r>
              <a:rPr lang="en-US" sz="2000" dirty="0">
                <a:solidFill>
                  <a:srgbClr val="00B050"/>
                </a:solidFill>
              </a:rPr>
              <a:t> </a:t>
            </a:r>
          </a:p>
          <a:p>
            <a:pPr marL="230188" indent="-230188"/>
            <a:endParaRPr lang="en-US" sz="2000" dirty="0">
              <a:solidFill>
                <a:srgbClr val="00B050"/>
              </a:solidFill>
            </a:endParaRPr>
          </a:p>
          <a:p>
            <a:pPr marL="230188" indent="-230188"/>
            <a:r>
              <a:rPr lang="en-US" sz="2000" dirty="0"/>
              <a:t>N</a:t>
            </a:r>
            <a:r>
              <a:rPr lang="en-US" sz="2000" baseline="-25000" dirty="0"/>
              <a:t>2</a:t>
            </a:r>
            <a:r>
              <a:rPr lang="en-US" sz="2000" dirty="0"/>
              <a:t>O</a:t>
            </a:r>
            <a:r>
              <a:rPr lang="en-US" sz="2000" baseline="-25000" dirty="0"/>
              <a:t>4</a:t>
            </a:r>
            <a:endParaRPr lang="en-US" sz="2000" dirty="0"/>
          </a:p>
          <a:p>
            <a:pPr marL="230188" indent="-230188"/>
            <a:r>
              <a:rPr lang="en-US" sz="2000" dirty="0">
                <a:solidFill>
                  <a:srgbClr val="FF0000"/>
                </a:solidFill>
              </a:rPr>
              <a:t> </a:t>
            </a:r>
          </a:p>
          <a:p>
            <a:pPr marL="230188" indent="-230188"/>
            <a:endParaRPr lang="en-US" sz="2000" dirty="0"/>
          </a:p>
          <a:p>
            <a:pPr marL="230188" indent="-230188"/>
            <a:r>
              <a:rPr lang="en-US" sz="2000" dirty="0"/>
              <a:t>CBr</a:t>
            </a:r>
            <a:r>
              <a:rPr lang="en-US" sz="2000" baseline="-25000" dirty="0"/>
              <a:t>4</a:t>
            </a:r>
            <a:endParaRPr lang="en-US" sz="2000" dirty="0"/>
          </a:p>
          <a:p>
            <a:pPr marL="230188" indent="-230188"/>
            <a:r>
              <a:rPr lang="en-US" sz="2000" dirty="0">
                <a:solidFill>
                  <a:srgbClr val="00B050"/>
                </a:solidFill>
              </a:rPr>
              <a:t> </a:t>
            </a:r>
          </a:p>
          <a:p>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2055" y="0"/>
            <a:ext cx="1143000" cy="1256030"/>
          </a:xfrm>
          <a:prstGeom prst="rect">
            <a:avLst/>
          </a:prstGeom>
          <a:noFill/>
          <a:ln>
            <a:noFill/>
          </a:ln>
          <a:effectLst/>
        </p:spPr>
      </p:pic>
    </p:spTree>
    <p:extLst>
      <p:ext uri="{BB962C8B-B14F-4D97-AF65-F5344CB8AC3E}">
        <p14:creationId xmlns:p14="http://schemas.microsoft.com/office/powerpoint/2010/main" val="3625456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Name the Covalent Molecules</a:t>
            </a:r>
          </a:p>
        </p:txBody>
      </p:sp>
      <p:sp>
        <p:nvSpPr>
          <p:cNvPr id="8" name="Content Placeholder 7"/>
          <p:cNvSpPr>
            <a:spLocks noGrp="1"/>
          </p:cNvSpPr>
          <p:nvPr>
            <p:ph sz="quarter" idx="15"/>
          </p:nvPr>
        </p:nvSpPr>
        <p:spPr/>
        <p:txBody>
          <a:bodyPr/>
          <a:lstStyle/>
          <a:p>
            <a:r>
              <a:rPr lang="en-US" sz="2000" dirty="0"/>
              <a:t>PCl</a:t>
            </a:r>
            <a:r>
              <a:rPr lang="en-US" sz="2000" baseline="-25000" dirty="0"/>
              <a:t>3</a:t>
            </a:r>
            <a:endParaRPr lang="en-US" sz="2000" dirty="0"/>
          </a:p>
          <a:p>
            <a:pPr marL="483468" indent="-483468"/>
            <a:r>
              <a:rPr lang="en-US" sz="2000" dirty="0">
                <a:solidFill>
                  <a:srgbClr val="00B050"/>
                </a:solidFill>
              </a:rPr>
              <a:t>phosphorus trichloride</a:t>
            </a:r>
          </a:p>
          <a:p>
            <a:pPr marL="483468" indent="-483468"/>
            <a:endParaRPr lang="en-US" sz="2000" dirty="0"/>
          </a:p>
          <a:p>
            <a:pPr marL="483468" indent="-483468"/>
            <a:r>
              <a:rPr lang="en-US" sz="2000" dirty="0"/>
              <a:t>SiO</a:t>
            </a:r>
            <a:r>
              <a:rPr lang="en-US" sz="2000" baseline="-25000" dirty="0"/>
              <a:t>2</a:t>
            </a:r>
            <a:endParaRPr lang="en-US" sz="2000" dirty="0"/>
          </a:p>
          <a:p>
            <a:pPr marL="483468" indent="-483468"/>
            <a:r>
              <a:rPr lang="en-US" sz="2000" dirty="0">
                <a:solidFill>
                  <a:srgbClr val="FF0000"/>
                </a:solidFill>
              </a:rPr>
              <a:t>silicon dioxide</a:t>
            </a:r>
          </a:p>
          <a:p>
            <a:pPr marL="483468" indent="-483468"/>
            <a:endParaRPr lang="en-US" sz="2000" dirty="0"/>
          </a:p>
          <a:p>
            <a:pPr marL="483468" indent="-483468"/>
            <a:r>
              <a:rPr lang="en-US" sz="2000" dirty="0"/>
              <a:t>P</a:t>
            </a:r>
            <a:r>
              <a:rPr lang="en-US" sz="2000" baseline="-25000" dirty="0"/>
              <a:t>4</a:t>
            </a:r>
            <a:r>
              <a:rPr lang="en-US" sz="2000" dirty="0"/>
              <a:t>O</a:t>
            </a:r>
            <a:r>
              <a:rPr lang="en-US" sz="2000" baseline="-25000" dirty="0"/>
              <a:t>6</a:t>
            </a:r>
          </a:p>
          <a:p>
            <a:pPr marL="483468" indent="-483468"/>
            <a:r>
              <a:rPr lang="en-US" sz="2000" dirty="0" err="1">
                <a:solidFill>
                  <a:srgbClr val="00B050"/>
                </a:solidFill>
              </a:rPr>
              <a:t>tetraphosphorus</a:t>
            </a:r>
            <a:r>
              <a:rPr lang="en-US" sz="2000" dirty="0">
                <a:solidFill>
                  <a:srgbClr val="00B050"/>
                </a:solidFill>
              </a:rPr>
              <a:t> hexoxide</a:t>
            </a:r>
          </a:p>
          <a:p>
            <a:pPr marL="483468" indent="-483468"/>
            <a:endParaRPr lang="en-US" sz="2000" dirty="0"/>
          </a:p>
          <a:p>
            <a:pPr marL="483468" lvl="0" indent="-483468"/>
            <a:r>
              <a:rPr lang="en-US" sz="2000" dirty="0">
                <a:ea typeface="ＭＳ Ｐゴシック" charset="0"/>
                <a:cs typeface="Arial"/>
              </a:rPr>
              <a:t>H</a:t>
            </a:r>
            <a:r>
              <a:rPr lang="en-US" sz="2000" baseline="-25000" dirty="0">
                <a:ea typeface="ＭＳ Ｐゴシック" charset="0"/>
                <a:cs typeface="Arial"/>
              </a:rPr>
              <a:t>2</a:t>
            </a:r>
            <a:r>
              <a:rPr lang="en-US" sz="2000" dirty="0">
                <a:ea typeface="ＭＳ Ｐゴシック" charset="0"/>
                <a:cs typeface="Arial"/>
              </a:rPr>
              <a:t>O</a:t>
            </a:r>
          </a:p>
          <a:p>
            <a:pPr marL="483468" indent="-483468"/>
            <a:r>
              <a:rPr lang="en-US" sz="2000" dirty="0">
                <a:solidFill>
                  <a:srgbClr val="FF0000"/>
                </a:solidFill>
              </a:rPr>
              <a:t>Water, dihydrogen monoxide</a:t>
            </a:r>
          </a:p>
        </p:txBody>
      </p:sp>
      <p:sp>
        <p:nvSpPr>
          <p:cNvPr id="11" name="Content Placeholder 10"/>
          <p:cNvSpPr>
            <a:spLocks noGrp="1"/>
          </p:cNvSpPr>
          <p:nvPr>
            <p:ph sz="quarter" idx="16"/>
          </p:nvPr>
        </p:nvSpPr>
        <p:spPr/>
        <p:txBody>
          <a:bodyPr/>
          <a:lstStyle/>
          <a:p>
            <a:r>
              <a:rPr lang="en-US" sz="2000" dirty="0"/>
              <a:t>NH</a:t>
            </a:r>
            <a:r>
              <a:rPr lang="en-US" sz="2000" baseline="-25000" dirty="0"/>
              <a:t>3</a:t>
            </a:r>
            <a:endParaRPr lang="en-US" sz="2000" dirty="0"/>
          </a:p>
          <a:p>
            <a:pPr marL="483468" indent="-483468"/>
            <a:r>
              <a:rPr lang="en-US" sz="2000" dirty="0">
                <a:solidFill>
                  <a:srgbClr val="FF0000"/>
                </a:solidFill>
              </a:rPr>
              <a:t>Ammonia, nitrogen </a:t>
            </a:r>
            <a:r>
              <a:rPr lang="en-US" sz="2000" dirty="0" err="1">
                <a:solidFill>
                  <a:srgbClr val="FF0000"/>
                </a:solidFill>
              </a:rPr>
              <a:t>trihydride</a:t>
            </a:r>
            <a:endParaRPr lang="en-US" sz="2000" dirty="0"/>
          </a:p>
          <a:p>
            <a:endParaRPr lang="en-US" sz="2000" dirty="0"/>
          </a:p>
          <a:p>
            <a:r>
              <a:rPr lang="en-US" sz="2000" dirty="0"/>
              <a:t>XeF</a:t>
            </a:r>
            <a:r>
              <a:rPr lang="en-US" sz="2000" baseline="-25000" dirty="0"/>
              <a:t>6</a:t>
            </a:r>
            <a:endParaRPr lang="en-US" sz="2000" dirty="0"/>
          </a:p>
          <a:p>
            <a:pPr marL="483468" indent="-483468"/>
            <a:r>
              <a:rPr lang="en-US" sz="2000" dirty="0">
                <a:solidFill>
                  <a:srgbClr val="00B050"/>
                </a:solidFill>
              </a:rPr>
              <a:t>xenon hexafluoride</a:t>
            </a:r>
          </a:p>
          <a:p>
            <a:pPr marL="230188" indent="-230188"/>
            <a:endParaRPr lang="en-US" sz="2000" dirty="0">
              <a:solidFill>
                <a:srgbClr val="00B050"/>
              </a:solidFill>
            </a:endParaRPr>
          </a:p>
          <a:p>
            <a:pPr marL="230188" indent="-230188"/>
            <a:r>
              <a:rPr lang="en-US" sz="2000" dirty="0"/>
              <a:t>N</a:t>
            </a:r>
            <a:r>
              <a:rPr lang="en-US" sz="2000" baseline="-25000" dirty="0"/>
              <a:t>2</a:t>
            </a:r>
            <a:r>
              <a:rPr lang="en-US" sz="2000" dirty="0"/>
              <a:t>O</a:t>
            </a:r>
            <a:r>
              <a:rPr lang="en-US" sz="2000" baseline="-25000" dirty="0"/>
              <a:t>4</a:t>
            </a:r>
            <a:endParaRPr lang="en-US" sz="2000" dirty="0"/>
          </a:p>
          <a:p>
            <a:pPr marL="230188" indent="-230188"/>
            <a:r>
              <a:rPr lang="en-US" sz="2000" dirty="0">
                <a:solidFill>
                  <a:srgbClr val="FF0000"/>
                </a:solidFill>
              </a:rPr>
              <a:t>dinitrogen tetroxide</a:t>
            </a:r>
          </a:p>
          <a:p>
            <a:pPr marL="230188" indent="-230188"/>
            <a:endParaRPr lang="en-US" sz="2000" dirty="0"/>
          </a:p>
          <a:p>
            <a:pPr marL="230188" indent="-230188"/>
            <a:r>
              <a:rPr lang="en-US" sz="2000" dirty="0"/>
              <a:t>CBr</a:t>
            </a:r>
            <a:r>
              <a:rPr lang="en-US" sz="2000" baseline="-25000" dirty="0"/>
              <a:t>4</a:t>
            </a:r>
            <a:endParaRPr lang="en-US" sz="2000" dirty="0"/>
          </a:p>
          <a:p>
            <a:pPr marL="230188" indent="-230188"/>
            <a:r>
              <a:rPr lang="en-US" sz="2000" dirty="0">
                <a:solidFill>
                  <a:srgbClr val="00B050"/>
                </a:solidFill>
              </a:rPr>
              <a:t>carbon </a:t>
            </a:r>
            <a:r>
              <a:rPr lang="en-US" sz="2000" dirty="0" err="1">
                <a:solidFill>
                  <a:srgbClr val="00B050"/>
                </a:solidFill>
              </a:rPr>
              <a:t>tetrabromide</a:t>
            </a:r>
            <a:endParaRPr lang="en-US" sz="2000" dirty="0">
              <a:solidFill>
                <a:srgbClr val="00B050"/>
              </a:solidFill>
            </a:endParaRPr>
          </a:p>
          <a:p>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2055" y="0"/>
            <a:ext cx="1143000" cy="1256030"/>
          </a:xfrm>
          <a:prstGeom prst="rect">
            <a:avLst/>
          </a:prstGeom>
          <a:noFill/>
          <a:ln>
            <a:noFill/>
          </a:ln>
          <a:effectLst/>
        </p:spPr>
      </p:pic>
      <p:sp>
        <p:nvSpPr>
          <p:cNvPr id="3" name="TextBox 2"/>
          <p:cNvSpPr txBox="1"/>
          <p:nvPr/>
        </p:nvSpPr>
        <p:spPr>
          <a:xfrm>
            <a:off x="838200" y="2438400"/>
            <a:ext cx="8001000" cy="400110"/>
          </a:xfrm>
          <a:prstGeom prst="rect">
            <a:avLst/>
          </a:prstGeom>
          <a:noFill/>
        </p:spPr>
        <p:txBody>
          <a:bodyPr wrap="square" rtlCol="0">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If there is only ONE of the 1</a:t>
            </a:r>
            <a:r>
              <a:rPr lang="en-US" sz="2000" baseline="30000" dirty="0">
                <a:solidFill>
                  <a:srgbClr val="0070C0"/>
                </a:solidFill>
                <a:latin typeface="Times New Roman" panose="02020603050405020304" pitchFamily="18" charset="0"/>
                <a:cs typeface="Times New Roman" panose="02020603050405020304" pitchFamily="18" charset="0"/>
              </a:rPr>
              <a:t>st</a:t>
            </a:r>
            <a:r>
              <a:rPr lang="en-US" sz="2000" dirty="0">
                <a:solidFill>
                  <a:srgbClr val="0070C0"/>
                </a:solidFill>
                <a:latin typeface="Times New Roman" panose="02020603050405020304" pitchFamily="18" charset="0"/>
                <a:cs typeface="Times New Roman" panose="02020603050405020304" pitchFamily="18" charset="0"/>
              </a:rPr>
              <a:t> element, do not use “mono”</a:t>
            </a:r>
          </a:p>
        </p:txBody>
      </p:sp>
    </p:spTree>
    <p:extLst>
      <p:ext uri="{BB962C8B-B14F-4D97-AF65-F5344CB8AC3E}">
        <p14:creationId xmlns:p14="http://schemas.microsoft.com/office/powerpoint/2010/main" val="355086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fade">
                                      <p:cBhvr>
                                        <p:cTn id="32" dur="500"/>
                                        <p:tgtEl>
                                          <p:spTgt spid="1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animEffect transition="in" filter="fade">
                                      <p:cBhvr>
                                        <p:cTn id="37" dur="500"/>
                                        <p:tgtEl>
                                          <p:spTgt spid="11">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10" end="10"/>
                                            </p:txEl>
                                          </p:spTgt>
                                        </p:tgtEl>
                                        <p:attrNameLst>
                                          <p:attrName>style.visibility</p:attrName>
                                        </p:attrNameLst>
                                      </p:cBhvr>
                                      <p:to>
                                        <p:strVal val="visible"/>
                                      </p:to>
                                    </p:set>
                                    <p:animEffect transition="in" filter="fade">
                                      <p:cBhvr>
                                        <p:cTn id="42" dur="500"/>
                                        <p:tgtEl>
                                          <p:spTgt spid="11">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fade">
                                      <p:cBhvr>
                                        <p:cTn id="52" dur="500"/>
                                        <p:tgtEl>
                                          <p:spTgt spid="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fade">
                                      <p:cBhvr>
                                        <p:cTn id="57" dur="500"/>
                                        <p:tgtEl>
                                          <p:spTgt spid="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fade">
                                      <p:cBhvr>
                                        <p:cTn id="62" dur="500"/>
                                        <p:tgtEl>
                                          <p:spTgt spid="8">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6" end="6"/>
                                            </p:txEl>
                                          </p:spTgt>
                                        </p:tgtEl>
                                        <p:attrNameLst>
                                          <p:attrName>style.visibility</p:attrName>
                                        </p:attrNameLst>
                                      </p:cBhvr>
                                      <p:to>
                                        <p:strVal val="visible"/>
                                      </p:to>
                                    </p:set>
                                    <p:animEffect transition="in" filter="fade">
                                      <p:cBhvr>
                                        <p:cTn id="67" dur="500"/>
                                        <p:tgtEl>
                                          <p:spTgt spid="8">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7" end="7"/>
                                            </p:txEl>
                                          </p:spTgt>
                                        </p:tgtEl>
                                        <p:attrNameLst>
                                          <p:attrName>style.visibility</p:attrName>
                                        </p:attrNameLst>
                                      </p:cBhvr>
                                      <p:to>
                                        <p:strVal val="visible"/>
                                      </p:to>
                                    </p:set>
                                    <p:animEffect transition="in" filter="fade">
                                      <p:cBhvr>
                                        <p:cTn id="72" dur="500"/>
                                        <p:tgtEl>
                                          <p:spTgt spid="8">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xEl>
                                              <p:pRg st="9" end="9"/>
                                            </p:txEl>
                                          </p:spTgt>
                                        </p:tgtEl>
                                        <p:attrNameLst>
                                          <p:attrName>style.visibility</p:attrName>
                                        </p:attrNameLst>
                                      </p:cBhvr>
                                      <p:to>
                                        <p:strVal val="visible"/>
                                      </p:to>
                                    </p:set>
                                    <p:animEffect transition="in" filter="fade">
                                      <p:cBhvr>
                                        <p:cTn id="77" dur="500"/>
                                        <p:tgtEl>
                                          <p:spTgt spid="8">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
                                            <p:txEl>
                                              <p:pRg st="10" end="10"/>
                                            </p:txEl>
                                          </p:spTgt>
                                        </p:tgtEl>
                                        <p:attrNameLst>
                                          <p:attrName>style.visibility</p:attrName>
                                        </p:attrNameLst>
                                      </p:cBhvr>
                                      <p:to>
                                        <p:strVal val="visible"/>
                                      </p:to>
                                    </p:set>
                                    <p:animEffect transition="in" filter="fade">
                                      <p:cBhvr>
                                        <p:cTn id="8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21" y="228600"/>
            <a:ext cx="5562601" cy="762000"/>
          </a:xfrm>
        </p:spPr>
        <p:txBody>
          <a:bodyPr/>
          <a:lstStyle/>
          <a:p>
            <a:pPr algn="ctr"/>
            <a:r>
              <a:rPr lang="en-US" dirty="0">
                <a:solidFill>
                  <a:srgbClr val="FFFF00"/>
                </a:solidFill>
              </a:rPr>
              <a:t>Expected Oxidation States of Atoms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080023"/>
              </p:ext>
            </p:extLst>
          </p:nvPr>
        </p:nvGraphicFramePr>
        <p:xfrm>
          <a:off x="304817" y="2514605"/>
          <a:ext cx="8686798" cy="1772195"/>
        </p:xfrm>
        <a:graphic>
          <a:graphicData uri="http://schemas.openxmlformats.org/drawingml/2006/table">
            <a:tbl>
              <a:tblPr>
                <a:tableStyleId>{616DA210-FB5B-4158-B5E0-FEB733F419BA}</a:tableStyleId>
              </a:tblPr>
              <a:tblGrid>
                <a:gridCol w="1966149">
                  <a:extLst>
                    <a:ext uri="{9D8B030D-6E8A-4147-A177-3AD203B41FA5}">
                      <a16:colId xmlns:a16="http://schemas.microsoft.com/office/drawing/2014/main" val="20000"/>
                    </a:ext>
                  </a:extLst>
                </a:gridCol>
                <a:gridCol w="983074">
                  <a:extLst>
                    <a:ext uri="{9D8B030D-6E8A-4147-A177-3AD203B41FA5}">
                      <a16:colId xmlns:a16="http://schemas.microsoft.com/office/drawing/2014/main" val="20001"/>
                    </a:ext>
                  </a:extLst>
                </a:gridCol>
                <a:gridCol w="983074">
                  <a:extLst>
                    <a:ext uri="{9D8B030D-6E8A-4147-A177-3AD203B41FA5}">
                      <a16:colId xmlns:a16="http://schemas.microsoft.com/office/drawing/2014/main" val="20002"/>
                    </a:ext>
                  </a:extLst>
                </a:gridCol>
                <a:gridCol w="983074">
                  <a:extLst>
                    <a:ext uri="{9D8B030D-6E8A-4147-A177-3AD203B41FA5}">
                      <a16:colId xmlns:a16="http://schemas.microsoft.com/office/drawing/2014/main" val="20003"/>
                    </a:ext>
                  </a:extLst>
                </a:gridCol>
                <a:gridCol w="983074">
                  <a:extLst>
                    <a:ext uri="{9D8B030D-6E8A-4147-A177-3AD203B41FA5}">
                      <a16:colId xmlns:a16="http://schemas.microsoft.com/office/drawing/2014/main" val="20004"/>
                    </a:ext>
                  </a:extLst>
                </a:gridCol>
                <a:gridCol w="893702">
                  <a:extLst>
                    <a:ext uri="{9D8B030D-6E8A-4147-A177-3AD203B41FA5}">
                      <a16:colId xmlns:a16="http://schemas.microsoft.com/office/drawing/2014/main" val="20005"/>
                    </a:ext>
                  </a:extLst>
                </a:gridCol>
                <a:gridCol w="983074">
                  <a:extLst>
                    <a:ext uri="{9D8B030D-6E8A-4147-A177-3AD203B41FA5}">
                      <a16:colId xmlns:a16="http://schemas.microsoft.com/office/drawing/2014/main" val="20006"/>
                    </a:ext>
                  </a:extLst>
                </a:gridCol>
                <a:gridCol w="911577">
                  <a:extLst>
                    <a:ext uri="{9D8B030D-6E8A-4147-A177-3AD203B41FA5}">
                      <a16:colId xmlns:a16="http://schemas.microsoft.com/office/drawing/2014/main" val="20007"/>
                    </a:ext>
                  </a:extLst>
                </a:gridCol>
              </a:tblGrid>
              <a:tr h="304800">
                <a:tc>
                  <a:txBody>
                    <a:bodyPr/>
                    <a:lstStyle/>
                    <a:p>
                      <a:pPr marL="0" marR="0" algn="ctr">
                        <a:spcBef>
                          <a:spcPts val="0"/>
                        </a:spcBef>
                        <a:spcAft>
                          <a:spcPts val="0"/>
                        </a:spcAft>
                      </a:pPr>
                      <a:r>
                        <a:rPr lang="en-US" sz="2000" dirty="0">
                          <a:solidFill>
                            <a:srgbClr val="00B050"/>
                          </a:solidFill>
                          <a:effectLst/>
                        </a:rPr>
                        <a:t>Group</a:t>
                      </a:r>
                      <a:endParaRPr lang="en-US" sz="2000" dirty="0">
                        <a:solidFill>
                          <a:srgbClr val="00B05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solidFill>
                            <a:srgbClr val="00B050"/>
                          </a:solidFill>
                          <a:effectLst/>
                        </a:rPr>
                        <a:t>IA</a:t>
                      </a:r>
                      <a:endParaRPr lang="en-US" sz="2000" dirty="0">
                        <a:solidFill>
                          <a:srgbClr val="00B05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solidFill>
                            <a:srgbClr val="00B050"/>
                          </a:solidFill>
                          <a:effectLst/>
                        </a:rPr>
                        <a:t>IIA</a:t>
                      </a:r>
                      <a:endParaRPr lang="en-US" sz="2000" dirty="0">
                        <a:solidFill>
                          <a:srgbClr val="00B05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solidFill>
                            <a:srgbClr val="00B050"/>
                          </a:solidFill>
                          <a:effectLst/>
                        </a:rPr>
                        <a:t>IIIA</a:t>
                      </a:r>
                      <a:endParaRPr lang="en-US" sz="2000" dirty="0">
                        <a:solidFill>
                          <a:srgbClr val="00B05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solidFill>
                            <a:srgbClr val="00B050"/>
                          </a:solidFill>
                          <a:effectLst/>
                        </a:rPr>
                        <a:t>IVA</a:t>
                      </a:r>
                      <a:endParaRPr lang="en-US" sz="2000" dirty="0">
                        <a:solidFill>
                          <a:srgbClr val="00B05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solidFill>
                            <a:srgbClr val="00B050"/>
                          </a:solidFill>
                          <a:effectLst/>
                        </a:rPr>
                        <a:t>VA</a:t>
                      </a:r>
                      <a:endParaRPr lang="en-US" sz="2000" dirty="0">
                        <a:solidFill>
                          <a:srgbClr val="00B05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solidFill>
                            <a:srgbClr val="00B050"/>
                          </a:solidFill>
                          <a:effectLst/>
                        </a:rPr>
                        <a:t>VIA</a:t>
                      </a:r>
                      <a:endParaRPr lang="en-US" sz="2000" dirty="0">
                        <a:solidFill>
                          <a:srgbClr val="00B05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solidFill>
                            <a:srgbClr val="00B050"/>
                          </a:solidFill>
                          <a:effectLst/>
                        </a:rPr>
                        <a:t>VIIA</a:t>
                      </a:r>
                      <a:endParaRPr lang="en-US" sz="2000" dirty="0">
                        <a:solidFill>
                          <a:srgbClr val="00B050"/>
                        </a:solidFill>
                        <a:effectLst/>
                        <a:latin typeface="Times New Roman"/>
                        <a:ea typeface="Times New Roman"/>
                      </a:endParaRPr>
                    </a:p>
                  </a:txBody>
                  <a:tcPr marL="68580" marR="68580" marT="0" marB="0"/>
                </a:tc>
                <a:extLst>
                  <a:ext uri="{0D108BD9-81ED-4DB2-BD59-A6C34878D82A}">
                    <a16:rowId xmlns:a16="http://schemas.microsoft.com/office/drawing/2014/main" val="10000"/>
                  </a:ext>
                </a:extLst>
              </a:tr>
              <a:tr h="95795">
                <a:tc gridSpan="8">
                  <a:txBody>
                    <a:bodyPr/>
                    <a:lstStyle/>
                    <a:p>
                      <a:pPr marL="0" marR="0" algn="ctr">
                        <a:spcBef>
                          <a:spcPts val="0"/>
                        </a:spcBef>
                        <a:spcAft>
                          <a:spcPts val="0"/>
                        </a:spcAft>
                      </a:pPr>
                      <a:endParaRPr lang="en-US" sz="500" dirty="0">
                        <a:effectLst/>
                        <a:latin typeface="Times New Roman"/>
                        <a:ea typeface="Times New Roman"/>
                      </a:endParaRPr>
                    </a:p>
                  </a:txBody>
                  <a:tcPr marL="68580" marR="68580" marT="0" marB="0"/>
                </a:tc>
                <a:tc hMerge="1">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tc>
                <a:tc hMerge="1">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tc>
                <a:tc hMerge="1">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tc>
                <a:tc hMerge="1">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tc>
                <a:tc hMerge="1">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tc>
                <a:tc hMerge="1">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tc>
                <a:tc hMerge="1">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304800">
                <a:tc>
                  <a:txBody>
                    <a:bodyPr/>
                    <a:lstStyle/>
                    <a:p>
                      <a:pPr marL="0" marR="0" algn="ctr">
                        <a:spcBef>
                          <a:spcPts val="0"/>
                        </a:spcBef>
                        <a:spcAft>
                          <a:spcPts val="0"/>
                        </a:spcAft>
                      </a:pPr>
                      <a:r>
                        <a:rPr lang="en-US" sz="2000" dirty="0">
                          <a:effectLst/>
                        </a:rPr>
                        <a:t>Valence</a:t>
                      </a:r>
                      <a:endParaRPr lang="en-US" sz="2000" dirty="0">
                        <a:solidFill>
                          <a:srgbClr val="FF000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a:t>
                      </a:r>
                      <a:endParaRPr lang="en-US" sz="2000" dirty="0">
                        <a:solidFill>
                          <a:srgbClr val="FF000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2</a:t>
                      </a:r>
                      <a:endParaRPr lang="en-US" sz="2000" dirty="0">
                        <a:solidFill>
                          <a:srgbClr val="FF000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3</a:t>
                      </a:r>
                      <a:endParaRPr lang="en-US" sz="2000" dirty="0">
                        <a:solidFill>
                          <a:srgbClr val="FF000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4</a:t>
                      </a:r>
                      <a:endParaRPr lang="en-US" sz="2000" dirty="0">
                        <a:solidFill>
                          <a:srgbClr val="FF000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5</a:t>
                      </a:r>
                      <a:endParaRPr lang="en-US" sz="2000" dirty="0">
                        <a:solidFill>
                          <a:srgbClr val="FF000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6</a:t>
                      </a:r>
                      <a:endParaRPr lang="en-US" sz="2000" dirty="0">
                        <a:solidFill>
                          <a:srgbClr val="FF000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7</a:t>
                      </a:r>
                      <a:endParaRPr lang="en-US" sz="2000" dirty="0">
                        <a:solidFill>
                          <a:srgbClr val="FF0000"/>
                        </a:solidFill>
                        <a:effectLst/>
                        <a:latin typeface="Times New Roman"/>
                        <a:ea typeface="Times New Roman"/>
                      </a:endParaRPr>
                    </a:p>
                  </a:txBody>
                  <a:tcPr marL="68580" marR="68580" marT="0" marB="0"/>
                </a:tc>
                <a:extLst>
                  <a:ext uri="{0D108BD9-81ED-4DB2-BD59-A6C34878D82A}">
                    <a16:rowId xmlns:a16="http://schemas.microsoft.com/office/drawing/2014/main" val="10002"/>
                  </a:ext>
                </a:extLst>
              </a:tr>
              <a:tr h="609600">
                <a:tc>
                  <a:txBody>
                    <a:bodyPr/>
                    <a:lstStyle/>
                    <a:p>
                      <a:pPr marL="0" marR="0" algn="ctr">
                        <a:spcBef>
                          <a:spcPts val="0"/>
                        </a:spcBef>
                        <a:spcAft>
                          <a:spcPts val="0"/>
                        </a:spcAft>
                      </a:pPr>
                      <a:r>
                        <a:rPr lang="en-US" sz="2000" dirty="0">
                          <a:solidFill>
                            <a:srgbClr val="FF0000"/>
                          </a:solidFill>
                          <a:effectLst/>
                        </a:rPr>
                        <a:t>Expected Charge</a:t>
                      </a:r>
                      <a:endParaRPr lang="en-US" sz="2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rgbClr val="FF0000"/>
                          </a:solidFill>
                          <a:effectLst/>
                        </a:rPr>
                        <a:t>+1</a:t>
                      </a:r>
                      <a:endParaRPr lang="en-US" sz="2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rgbClr val="FF0000"/>
                          </a:solidFill>
                          <a:effectLst/>
                        </a:rPr>
                        <a:t>+2</a:t>
                      </a:r>
                      <a:endParaRPr lang="en-US" sz="2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rgbClr val="FF0000"/>
                          </a:solidFill>
                          <a:effectLst/>
                        </a:rPr>
                        <a:t>+3</a:t>
                      </a:r>
                      <a:endParaRPr lang="en-US" sz="2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rgbClr val="FF0000"/>
                          </a:solidFill>
                          <a:effectLst/>
                        </a:rPr>
                        <a:t>+/- 4</a:t>
                      </a:r>
                      <a:endParaRPr lang="en-US" sz="2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rgbClr val="FF0000"/>
                          </a:solidFill>
                          <a:effectLst/>
                        </a:rPr>
                        <a:t>-3</a:t>
                      </a:r>
                      <a:endParaRPr lang="en-US" sz="2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rgbClr val="FF0000"/>
                          </a:solidFill>
                          <a:effectLst/>
                        </a:rPr>
                        <a:t>-2</a:t>
                      </a:r>
                      <a:endParaRPr lang="en-US" sz="2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rgbClr val="FF0000"/>
                          </a:solidFill>
                          <a:effectLst/>
                        </a:rPr>
                        <a:t>-1</a:t>
                      </a:r>
                      <a:endParaRPr lang="en-US" sz="2000"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457200">
                <a:tc>
                  <a:txBody>
                    <a:bodyPr/>
                    <a:lstStyle/>
                    <a:p>
                      <a:pPr marL="0" marR="0" algn="ctr">
                        <a:spcBef>
                          <a:spcPts val="0"/>
                        </a:spcBef>
                        <a:spcAft>
                          <a:spcPts val="0"/>
                        </a:spcAft>
                      </a:pPr>
                      <a:r>
                        <a:rPr lang="en-US" sz="2000">
                          <a:effectLst/>
                        </a:rPr>
                        <a:t> </a:t>
                      </a:r>
                      <a:endParaRPr lang="en-US"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500" dirty="0">
                          <a:effectLst/>
                        </a:rPr>
                        <a:t>Lose 1 e-</a:t>
                      </a:r>
                      <a:endParaRPr lang="en-US" sz="1500" dirty="0">
                        <a:solidFill>
                          <a:srgbClr val="0070C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500" dirty="0">
                          <a:effectLst/>
                        </a:rPr>
                        <a:t>Lose 2 e-</a:t>
                      </a:r>
                      <a:endParaRPr lang="en-US" sz="1500" dirty="0">
                        <a:solidFill>
                          <a:srgbClr val="0070C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500" dirty="0">
                          <a:effectLst/>
                        </a:rPr>
                        <a:t>Lose 3 e-</a:t>
                      </a:r>
                      <a:endParaRPr lang="en-US" sz="1500" dirty="0">
                        <a:solidFill>
                          <a:srgbClr val="0070C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500" dirty="0">
                          <a:effectLst/>
                        </a:rPr>
                        <a:t>Lose or gain 4 e-</a:t>
                      </a:r>
                      <a:endParaRPr lang="en-US" sz="1500" dirty="0">
                        <a:solidFill>
                          <a:srgbClr val="0070C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Gain 3 e-</a:t>
                      </a:r>
                      <a:endParaRPr lang="en-US" sz="1400" dirty="0">
                        <a:solidFill>
                          <a:srgbClr val="0070C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500" dirty="0">
                          <a:effectLst/>
                        </a:rPr>
                        <a:t>Gain 2 e-</a:t>
                      </a:r>
                      <a:endParaRPr lang="en-US" sz="1500" dirty="0">
                        <a:solidFill>
                          <a:srgbClr val="0070C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Gain 1 e-</a:t>
                      </a:r>
                      <a:endParaRPr lang="en-US" sz="1400" dirty="0">
                        <a:solidFill>
                          <a:srgbClr val="0070C0"/>
                        </a:solidFill>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6" name="Rectangle 5"/>
          <p:cNvSpPr/>
          <p:nvPr/>
        </p:nvSpPr>
        <p:spPr>
          <a:xfrm>
            <a:off x="152400" y="1066811"/>
            <a:ext cx="8991600" cy="1215483"/>
          </a:xfrm>
          <a:prstGeom prst="rect">
            <a:avLst/>
          </a:prstGeom>
        </p:spPr>
        <p:txBody>
          <a:bodyPr wrap="square" lIns="91208" tIns="45604" rIns="91208" bIns="45604">
            <a:spAutoFit/>
          </a:bodyPr>
          <a:lstStyle/>
          <a:p>
            <a:r>
              <a:rPr lang="en-US" b="1" dirty="0"/>
              <a:t>Oxidation States </a:t>
            </a:r>
          </a:p>
          <a:p>
            <a:endParaRPr lang="en-US" sz="400" dirty="0"/>
          </a:p>
          <a:p>
            <a:pPr lvl="0"/>
            <a:r>
              <a:rPr lang="en-US" dirty="0">
                <a:solidFill>
                  <a:srgbClr val="FF0000"/>
                </a:solidFill>
              </a:rPr>
              <a:t>The number representing </a:t>
            </a:r>
            <a:r>
              <a:rPr lang="en-US" dirty="0">
                <a:solidFill>
                  <a:srgbClr val="7030A0"/>
                </a:solidFill>
                <a:effectLst>
                  <a:outerShdw blurRad="38100" dist="38100" dir="2700000" algn="tl">
                    <a:srgbClr val="000000">
                      <a:alpha val="43137"/>
                    </a:srgbClr>
                  </a:outerShdw>
                </a:effectLst>
              </a:rPr>
              <a:t>the charge of an atom </a:t>
            </a:r>
            <a:r>
              <a:rPr lang="en-US" dirty="0">
                <a:solidFill>
                  <a:srgbClr val="FF0000"/>
                </a:solidFill>
              </a:rPr>
              <a:t>when its valence is complete in the formation of a compound or molecule (octet rule).</a:t>
            </a:r>
          </a:p>
        </p:txBody>
      </p:sp>
      <p:sp>
        <p:nvSpPr>
          <p:cNvPr id="7" name="Rectangle 6"/>
          <p:cNvSpPr/>
          <p:nvPr/>
        </p:nvSpPr>
        <p:spPr>
          <a:xfrm>
            <a:off x="152400" y="4572001"/>
            <a:ext cx="8991600" cy="1692537"/>
          </a:xfrm>
          <a:prstGeom prst="rect">
            <a:avLst/>
          </a:prstGeom>
        </p:spPr>
        <p:txBody>
          <a:bodyPr wrap="square" lIns="91208" tIns="45604" rIns="91208" bIns="45604">
            <a:spAutoFit/>
          </a:bodyPr>
          <a:lstStyle/>
          <a:p>
            <a:r>
              <a:rPr lang="en-US" b="1" dirty="0"/>
              <a:t>Naming Compounds with expected Oxidation States </a:t>
            </a:r>
          </a:p>
          <a:p>
            <a:endParaRPr lang="en-US" sz="400" dirty="0"/>
          </a:p>
          <a:p>
            <a:pPr lvl="0"/>
            <a:r>
              <a:rPr lang="en-US" dirty="0">
                <a:solidFill>
                  <a:srgbClr val="FF0000"/>
                </a:solidFill>
              </a:rPr>
              <a:t>Use the naming method we have been using:  cation first, anion second with suffix of “-ide”.</a:t>
            </a:r>
          </a:p>
          <a:p>
            <a:pPr lvl="0"/>
            <a:endParaRPr lang="en-US" sz="800" dirty="0">
              <a:solidFill>
                <a:srgbClr val="FF0000"/>
              </a:solidFill>
            </a:endParaRPr>
          </a:p>
          <a:p>
            <a:pPr lvl="0" algn="ctr"/>
            <a:r>
              <a:rPr lang="en-US" dirty="0">
                <a:solidFill>
                  <a:srgbClr val="00B050"/>
                </a:solidFill>
              </a:rPr>
              <a:t>e.g. K</a:t>
            </a:r>
            <a:r>
              <a:rPr lang="en-US" altLang="en-US" b="1" i="0" baseline="-25000" dirty="0">
                <a:solidFill>
                  <a:srgbClr val="00B050"/>
                </a:solidFill>
              </a:rPr>
              <a:t>3</a:t>
            </a:r>
            <a:r>
              <a:rPr lang="en-US" altLang="en-US" b="1" i="0" baseline="30000" dirty="0">
                <a:solidFill>
                  <a:srgbClr val="00B050"/>
                </a:solidFill>
              </a:rPr>
              <a:t>+</a:t>
            </a:r>
            <a:r>
              <a:rPr lang="en-US" dirty="0">
                <a:solidFill>
                  <a:srgbClr val="00B050"/>
                </a:solidFill>
              </a:rPr>
              <a:t>P</a:t>
            </a:r>
            <a:r>
              <a:rPr lang="en-US" b="1" i="0" baseline="30000" dirty="0">
                <a:solidFill>
                  <a:srgbClr val="00B050"/>
                </a:solidFill>
              </a:rPr>
              <a:t>-3</a:t>
            </a:r>
            <a:r>
              <a:rPr lang="en-US" dirty="0">
                <a:solidFill>
                  <a:srgbClr val="00B050"/>
                </a:solidFill>
              </a:rPr>
              <a:t> </a:t>
            </a:r>
            <a:r>
              <a:rPr lang="en-US" dirty="0">
                <a:solidFill>
                  <a:srgbClr val="00B050"/>
                </a:solidFill>
                <a:sym typeface="Wingdings" panose="05000000000000000000" pitchFamily="2" charset="2"/>
              </a:rPr>
              <a:t>  potassium phosphide</a:t>
            </a:r>
            <a:endParaRPr lang="en-US" dirty="0">
              <a:solidFill>
                <a:srgbClr val="00B050"/>
              </a:solidFill>
            </a:endParaRPr>
          </a:p>
        </p:txBody>
      </p:sp>
    </p:spTree>
    <p:extLst>
      <p:ext uri="{BB962C8B-B14F-4D97-AF65-F5344CB8AC3E}">
        <p14:creationId xmlns:p14="http://schemas.microsoft.com/office/powerpoint/2010/main" val="314418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 y="304800"/>
            <a:ext cx="9144000" cy="6553200"/>
          </a:xfrm>
        </p:spPr>
        <p:txBody>
          <a:bodyPr/>
          <a:lstStyle/>
          <a:p>
            <a:pPr marL="0" indent="0">
              <a:buNone/>
            </a:pPr>
            <a:r>
              <a:rPr lang="en-US" b="1" dirty="0"/>
              <a:t>Free Elements</a:t>
            </a:r>
          </a:p>
          <a:p>
            <a:pPr marL="0" indent="0">
              <a:buNone/>
            </a:pPr>
            <a:r>
              <a:rPr lang="en-US" sz="2100" dirty="0">
                <a:solidFill>
                  <a:srgbClr val="FF0000"/>
                </a:solidFill>
              </a:rPr>
              <a:t>The oxidation number is </a:t>
            </a:r>
            <a:r>
              <a:rPr lang="en-US" sz="2100" dirty="0">
                <a:solidFill>
                  <a:srgbClr val="B54C8C"/>
                </a:solidFill>
                <a:effectLst>
                  <a:outerShdw blurRad="38100" dist="38100" dir="2700000" algn="tl">
                    <a:srgbClr val="000000">
                      <a:alpha val="43137"/>
                    </a:srgbClr>
                  </a:outerShdw>
                </a:effectLst>
              </a:rPr>
              <a:t>zero</a:t>
            </a:r>
            <a:r>
              <a:rPr lang="en-US" sz="2100" dirty="0">
                <a:solidFill>
                  <a:srgbClr val="FF0000"/>
                </a:solidFill>
              </a:rPr>
              <a:t> for all unbonded free elements  </a:t>
            </a:r>
            <a:r>
              <a:rPr lang="en-US" sz="2100" dirty="0">
                <a:solidFill>
                  <a:srgbClr val="FF0000"/>
                </a:solidFill>
                <a:sym typeface="Wingdings"/>
              </a:rPr>
              <a:t></a:t>
            </a:r>
            <a:r>
              <a:rPr lang="en-US" sz="2100" dirty="0">
                <a:solidFill>
                  <a:srgbClr val="FF0000"/>
                </a:solidFill>
              </a:rPr>
              <a:t>  this includes all the elements on the Periodic Table EXCEPT:</a:t>
            </a:r>
          </a:p>
          <a:p>
            <a:pPr marL="0" indent="0">
              <a:buNone/>
            </a:pPr>
            <a:endParaRPr lang="en-US" sz="800" dirty="0"/>
          </a:p>
          <a:p>
            <a:pPr marL="463960" indent="-232777"/>
            <a:r>
              <a:rPr lang="en-US" sz="2100" dirty="0"/>
              <a:t>These diatomic elements are considered free elements as well:</a:t>
            </a:r>
          </a:p>
          <a:p>
            <a:pPr marL="0" indent="0" algn="ctr">
              <a:buNone/>
            </a:pPr>
            <a:r>
              <a:rPr lang="en-US" sz="2100" dirty="0">
                <a:solidFill>
                  <a:srgbClr val="0070C0"/>
                </a:solidFill>
              </a:rPr>
              <a:t>“H O F Br I N Cl”  </a:t>
            </a:r>
            <a:r>
              <a:rPr lang="en-US" sz="2100" dirty="0">
                <a:solidFill>
                  <a:srgbClr val="0070C0"/>
                </a:solidFill>
                <a:sym typeface="Wingdings"/>
              </a:rPr>
              <a:t></a:t>
            </a:r>
            <a:r>
              <a:rPr lang="en-US" sz="2100" dirty="0">
                <a:solidFill>
                  <a:srgbClr val="0070C0"/>
                </a:solidFill>
              </a:rPr>
              <a:t>  H</a:t>
            </a:r>
            <a:r>
              <a:rPr lang="en-US" sz="2100" baseline="-25000" dirty="0">
                <a:solidFill>
                  <a:srgbClr val="0070C0"/>
                </a:solidFill>
              </a:rPr>
              <a:t>2</a:t>
            </a:r>
            <a:r>
              <a:rPr lang="en-US" sz="2100" dirty="0">
                <a:solidFill>
                  <a:srgbClr val="0070C0"/>
                </a:solidFill>
              </a:rPr>
              <a:t>  O</a:t>
            </a:r>
            <a:r>
              <a:rPr lang="en-US" sz="2100" baseline="-25000" dirty="0">
                <a:solidFill>
                  <a:srgbClr val="0070C0"/>
                </a:solidFill>
              </a:rPr>
              <a:t>2</a:t>
            </a:r>
            <a:r>
              <a:rPr lang="en-US" sz="2100" dirty="0">
                <a:solidFill>
                  <a:srgbClr val="0070C0"/>
                </a:solidFill>
              </a:rPr>
              <a:t>  F</a:t>
            </a:r>
            <a:r>
              <a:rPr lang="en-US" sz="2100" baseline="-25000" dirty="0">
                <a:solidFill>
                  <a:srgbClr val="0070C0"/>
                </a:solidFill>
              </a:rPr>
              <a:t>2</a:t>
            </a:r>
            <a:r>
              <a:rPr lang="en-US" sz="2100" dirty="0">
                <a:solidFill>
                  <a:srgbClr val="0070C0"/>
                </a:solidFill>
              </a:rPr>
              <a:t>  Br</a:t>
            </a:r>
            <a:r>
              <a:rPr lang="en-US" sz="2100" baseline="-25000" dirty="0">
                <a:solidFill>
                  <a:srgbClr val="0070C0"/>
                </a:solidFill>
              </a:rPr>
              <a:t>2</a:t>
            </a:r>
            <a:r>
              <a:rPr lang="en-US" sz="2100" dirty="0">
                <a:solidFill>
                  <a:srgbClr val="0070C0"/>
                </a:solidFill>
              </a:rPr>
              <a:t>  I</a:t>
            </a:r>
            <a:r>
              <a:rPr lang="en-US" sz="2100" baseline="-25000" dirty="0">
                <a:solidFill>
                  <a:srgbClr val="0070C0"/>
                </a:solidFill>
              </a:rPr>
              <a:t>2</a:t>
            </a:r>
            <a:r>
              <a:rPr lang="en-US" sz="2100" dirty="0">
                <a:solidFill>
                  <a:srgbClr val="0070C0"/>
                </a:solidFill>
              </a:rPr>
              <a:t>  N</a:t>
            </a:r>
            <a:r>
              <a:rPr lang="en-US" sz="2100" baseline="-25000" dirty="0">
                <a:solidFill>
                  <a:srgbClr val="0070C0"/>
                </a:solidFill>
              </a:rPr>
              <a:t>2</a:t>
            </a:r>
            <a:r>
              <a:rPr lang="en-US" sz="2100" dirty="0">
                <a:solidFill>
                  <a:srgbClr val="0070C0"/>
                </a:solidFill>
              </a:rPr>
              <a:t>  Cl</a:t>
            </a:r>
            <a:r>
              <a:rPr lang="en-US" sz="2100" baseline="-25000" dirty="0">
                <a:solidFill>
                  <a:srgbClr val="0070C0"/>
                </a:solidFill>
              </a:rPr>
              <a:t>2</a:t>
            </a:r>
            <a:endParaRPr lang="en-US" sz="2100" dirty="0">
              <a:solidFill>
                <a:srgbClr val="0070C0"/>
              </a:solidFill>
            </a:endParaRPr>
          </a:p>
          <a:p>
            <a:pPr marL="0" indent="0">
              <a:buNone/>
            </a:pPr>
            <a:endParaRPr lang="en-US" sz="1100" dirty="0"/>
          </a:p>
          <a:p>
            <a:pPr marL="0" indent="0">
              <a:buNone/>
            </a:pPr>
            <a:r>
              <a:rPr lang="en-US" dirty="0"/>
              <a:t>“Charged” Atoms or Ions</a:t>
            </a:r>
          </a:p>
          <a:p>
            <a:pPr marL="463960" indent="-232777">
              <a:spcBef>
                <a:spcPts val="601"/>
              </a:spcBef>
            </a:pPr>
            <a:r>
              <a:rPr lang="en-US" sz="2100" dirty="0">
                <a:solidFill>
                  <a:srgbClr val="00B050"/>
                </a:solidFill>
              </a:rPr>
              <a:t>Whenever a chemical reaction takes place, a free element must take on an “ionic” form as a cation or an anion</a:t>
            </a:r>
          </a:p>
          <a:p>
            <a:pPr marL="463960" indent="-232777">
              <a:spcBef>
                <a:spcPts val="601"/>
              </a:spcBef>
            </a:pPr>
            <a:r>
              <a:rPr lang="en-US" sz="2100" dirty="0">
                <a:solidFill>
                  <a:srgbClr val="FF0000"/>
                </a:solidFill>
              </a:rPr>
              <a:t>The oxidation number of the “ion” produced in a chemical reaction is determined the same way as the oxidation state of an atom filling its valence (</a:t>
            </a:r>
            <a:r>
              <a:rPr lang="en-US" sz="2100" dirty="0">
                <a:solidFill>
                  <a:srgbClr val="002060"/>
                </a:solidFill>
              </a:rPr>
              <a:t>octet rule</a:t>
            </a:r>
            <a:r>
              <a:rPr lang="en-US" sz="2100" dirty="0">
                <a:solidFill>
                  <a:srgbClr val="FF0000"/>
                </a:solidFill>
              </a:rPr>
              <a:t>)</a:t>
            </a:r>
          </a:p>
          <a:p>
            <a:pPr marL="0" indent="0">
              <a:buNone/>
            </a:pPr>
            <a:endParaRPr lang="en-US" sz="1100" dirty="0"/>
          </a:p>
          <a:p>
            <a:pPr marL="0" indent="0">
              <a:buNone/>
            </a:pPr>
            <a:r>
              <a:rPr lang="en-US" sz="2100" b="1" dirty="0"/>
              <a:t>Oxygen</a:t>
            </a:r>
            <a:r>
              <a:rPr lang="en-US" sz="2100" dirty="0"/>
              <a:t> </a:t>
            </a:r>
          </a:p>
          <a:p>
            <a:pPr marL="0" indent="0">
              <a:buNone/>
              <a:tabLst>
                <a:tab pos="3648388" algn="l"/>
              </a:tabLst>
            </a:pPr>
            <a:r>
              <a:rPr lang="en-US" sz="2100" b="1" dirty="0">
                <a:solidFill>
                  <a:srgbClr val="C00000"/>
                </a:solidFill>
              </a:rPr>
              <a:t>oxidation number  =  -2</a:t>
            </a:r>
            <a:r>
              <a:rPr lang="en-US" sz="2100" dirty="0"/>
              <a:t>	</a:t>
            </a:r>
            <a:r>
              <a:rPr lang="en-US" sz="2100" b="1" dirty="0">
                <a:solidFill>
                  <a:srgbClr val="0070C0"/>
                </a:solidFill>
              </a:rPr>
              <a:t>exception</a:t>
            </a:r>
            <a:r>
              <a:rPr lang="en-US" sz="2100" dirty="0"/>
              <a:t>:  </a:t>
            </a:r>
            <a:r>
              <a:rPr lang="en-US" sz="2100" i="1" dirty="0"/>
              <a:t>peroxides</a:t>
            </a:r>
            <a:r>
              <a:rPr lang="en-US" sz="2100" dirty="0"/>
              <a:t> (e.g. H</a:t>
            </a:r>
            <a:r>
              <a:rPr lang="en-US" sz="2100" baseline="-25000" dirty="0"/>
              <a:t>2</a:t>
            </a:r>
            <a:r>
              <a:rPr lang="en-US" sz="2100" dirty="0"/>
              <a:t>O</a:t>
            </a:r>
            <a:r>
              <a:rPr lang="en-US" sz="2100" baseline="-25000" dirty="0"/>
              <a:t>2</a:t>
            </a:r>
            <a:r>
              <a:rPr lang="en-US" sz="2100" dirty="0"/>
              <a:t>) … -1</a:t>
            </a:r>
          </a:p>
          <a:p>
            <a:pPr marL="0" indent="0">
              <a:buNone/>
            </a:pPr>
            <a:endParaRPr lang="en-US" sz="800" dirty="0"/>
          </a:p>
          <a:p>
            <a:pPr marL="0" indent="0">
              <a:buNone/>
            </a:pPr>
            <a:r>
              <a:rPr lang="en-US" sz="2100" b="1" dirty="0"/>
              <a:t>Hydrogen</a:t>
            </a:r>
            <a:endParaRPr lang="en-US" sz="2100" dirty="0"/>
          </a:p>
          <a:p>
            <a:pPr marL="0" indent="0">
              <a:buNone/>
              <a:tabLst>
                <a:tab pos="3648388" algn="l"/>
              </a:tabLst>
            </a:pPr>
            <a:r>
              <a:rPr lang="en-US" sz="2100" b="1" dirty="0">
                <a:solidFill>
                  <a:srgbClr val="C00000"/>
                </a:solidFill>
              </a:rPr>
              <a:t>oxidation number  =  +1</a:t>
            </a:r>
            <a:r>
              <a:rPr lang="en-US" sz="2100" dirty="0"/>
              <a:t>	</a:t>
            </a:r>
            <a:r>
              <a:rPr lang="en-US" sz="2100" b="1" dirty="0">
                <a:solidFill>
                  <a:srgbClr val="B54C8C"/>
                </a:solidFill>
              </a:rPr>
              <a:t>exception</a:t>
            </a:r>
            <a:r>
              <a:rPr lang="en-US" sz="2100" dirty="0"/>
              <a:t>:  </a:t>
            </a:r>
            <a:r>
              <a:rPr lang="en-US" sz="2100" i="1" dirty="0"/>
              <a:t>hydrides</a:t>
            </a:r>
            <a:r>
              <a:rPr lang="en-US" sz="2100" dirty="0"/>
              <a:t> (e.g. </a:t>
            </a:r>
            <a:r>
              <a:rPr lang="en-US" sz="2100" dirty="0" err="1"/>
              <a:t>NaH</a:t>
            </a:r>
            <a:r>
              <a:rPr lang="en-US" sz="2100" dirty="0"/>
              <a:t>, CaH</a:t>
            </a:r>
            <a:r>
              <a:rPr lang="en-US" sz="2100" baseline="-25000" dirty="0"/>
              <a:t>2</a:t>
            </a:r>
            <a:r>
              <a:rPr lang="en-US" sz="2100" dirty="0"/>
              <a:t>) … -1</a:t>
            </a:r>
          </a:p>
          <a:p>
            <a:pPr marL="0" indent="0">
              <a:buNone/>
            </a:pPr>
            <a:endParaRPr lang="en-US" sz="2100" dirty="0"/>
          </a:p>
        </p:txBody>
      </p:sp>
      <p:sp>
        <p:nvSpPr>
          <p:cNvPr id="4" name="Title 1"/>
          <p:cNvSpPr>
            <a:spLocks noGrp="1"/>
          </p:cNvSpPr>
          <p:nvPr>
            <p:ph type="title"/>
          </p:nvPr>
        </p:nvSpPr>
        <p:spPr>
          <a:xfrm>
            <a:off x="3581419" y="20665"/>
            <a:ext cx="5562601" cy="609600"/>
          </a:xfrm>
        </p:spPr>
        <p:txBody>
          <a:bodyPr/>
          <a:lstStyle/>
          <a:p>
            <a:pPr algn="ctr"/>
            <a:r>
              <a:rPr lang="en-US" dirty="0">
                <a:solidFill>
                  <a:srgbClr val="FFFF00"/>
                </a:solidFill>
              </a:rPr>
              <a:t>Expected Oxidation States of Atoms</a:t>
            </a:r>
          </a:p>
        </p:txBody>
      </p:sp>
    </p:spTree>
    <p:extLst>
      <p:ext uri="{BB962C8B-B14F-4D97-AF65-F5344CB8AC3E}">
        <p14:creationId xmlns:p14="http://schemas.microsoft.com/office/powerpoint/2010/main" val="959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500"/>
                                        <p:tgtEl>
                                          <p:spTgt spid="3">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fade">
                                      <p:cBhvr>
                                        <p:cTn id="5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21" y="16790"/>
            <a:ext cx="5562601" cy="762000"/>
          </a:xfrm>
        </p:spPr>
        <p:txBody>
          <a:bodyPr/>
          <a:lstStyle/>
          <a:p>
            <a:pPr lvl="0" algn="ctr"/>
            <a:r>
              <a:rPr lang="en-US" dirty="0">
                <a:solidFill>
                  <a:srgbClr val="FFFF00"/>
                </a:solidFill>
              </a:rPr>
              <a:t>Multiple Oxidation States of Atoms </a:t>
            </a:r>
          </a:p>
        </p:txBody>
      </p:sp>
      <p:sp>
        <p:nvSpPr>
          <p:cNvPr id="3" name="Content Placeholder 2"/>
          <p:cNvSpPr>
            <a:spLocks noGrp="1"/>
          </p:cNvSpPr>
          <p:nvPr>
            <p:ph idx="1"/>
          </p:nvPr>
        </p:nvSpPr>
        <p:spPr>
          <a:xfrm>
            <a:off x="76201" y="762000"/>
            <a:ext cx="8915399" cy="3048000"/>
          </a:xfrm>
        </p:spPr>
        <p:txBody>
          <a:bodyPr/>
          <a:lstStyle/>
          <a:p>
            <a:pPr marL="0" indent="0">
              <a:buNone/>
            </a:pPr>
            <a:r>
              <a:rPr lang="en-US" dirty="0"/>
              <a:t>Many elements have multiple oxidation states that do not match the expected oxidation state based on valence.</a:t>
            </a:r>
          </a:p>
          <a:p>
            <a:pPr marL="0" indent="0">
              <a:buNone/>
            </a:pPr>
            <a:endParaRPr lang="en-US" sz="800" dirty="0"/>
          </a:p>
          <a:p>
            <a:pPr marL="0" indent="0">
              <a:buNone/>
            </a:pPr>
            <a:r>
              <a:rPr lang="en-US" dirty="0">
                <a:solidFill>
                  <a:srgbClr val="FF0000"/>
                </a:solidFill>
              </a:rPr>
              <a:t>If the  charge of the atom does not match the expected charge, assume a multiple oxidation state. </a:t>
            </a:r>
          </a:p>
          <a:p>
            <a:pPr marL="0" indent="0">
              <a:buNone/>
            </a:pPr>
            <a:endParaRPr lang="en-US" sz="800" dirty="0"/>
          </a:p>
          <a:p>
            <a:pPr marL="0" indent="0">
              <a:buNone/>
            </a:pPr>
            <a:r>
              <a:rPr lang="en-US" dirty="0">
                <a:solidFill>
                  <a:srgbClr val="00B050"/>
                </a:solidFill>
              </a:rPr>
              <a:t>N is in Group V  (gains 3 e-)… expected oxidation of N</a:t>
            </a:r>
            <a:r>
              <a:rPr lang="en-US" baseline="30000" dirty="0">
                <a:solidFill>
                  <a:srgbClr val="00B050"/>
                </a:solidFill>
              </a:rPr>
              <a:t>-3</a:t>
            </a:r>
            <a:r>
              <a:rPr lang="en-US" dirty="0">
                <a:solidFill>
                  <a:srgbClr val="00B050"/>
                </a:solidFill>
              </a:rPr>
              <a:t>   </a:t>
            </a:r>
            <a:endParaRPr lang="en-US" dirty="0"/>
          </a:p>
          <a:p>
            <a:pPr marL="0" indent="0">
              <a:buNone/>
            </a:pPr>
            <a:r>
              <a:rPr lang="en-US" dirty="0"/>
              <a:t>	N</a:t>
            </a:r>
            <a:r>
              <a:rPr lang="en-US" baseline="30000" dirty="0"/>
              <a:t>+5</a:t>
            </a:r>
            <a:r>
              <a:rPr lang="en-US" dirty="0"/>
              <a:t>    N</a:t>
            </a:r>
            <a:r>
              <a:rPr lang="en-US" baseline="30000" dirty="0"/>
              <a:t>+4</a:t>
            </a:r>
            <a:r>
              <a:rPr lang="en-US" dirty="0"/>
              <a:t>    N</a:t>
            </a:r>
            <a:r>
              <a:rPr lang="en-US" baseline="30000" dirty="0"/>
              <a:t>+3</a:t>
            </a:r>
            <a:r>
              <a:rPr lang="en-US" dirty="0"/>
              <a:t>    N</a:t>
            </a:r>
            <a:r>
              <a:rPr lang="en-US" baseline="30000" dirty="0"/>
              <a:t>+2</a:t>
            </a:r>
            <a:r>
              <a:rPr lang="en-US" dirty="0"/>
              <a:t>     N</a:t>
            </a:r>
            <a:r>
              <a:rPr lang="en-US" baseline="30000" dirty="0"/>
              <a:t>+1     </a:t>
            </a:r>
            <a:r>
              <a:rPr lang="en-US" dirty="0"/>
              <a:t>N</a:t>
            </a:r>
            <a:r>
              <a:rPr lang="en-US" baseline="30000" dirty="0"/>
              <a:t>-1</a:t>
            </a:r>
            <a:r>
              <a:rPr lang="en-US" dirty="0"/>
              <a:t>    N</a:t>
            </a:r>
            <a:r>
              <a:rPr lang="en-US" baseline="30000" dirty="0"/>
              <a:t>-2</a:t>
            </a:r>
            <a:r>
              <a:rPr lang="en-US" dirty="0"/>
              <a:t>    N</a:t>
            </a:r>
            <a:r>
              <a:rPr lang="en-US" baseline="30000" dirty="0"/>
              <a:t>-3</a:t>
            </a:r>
            <a:r>
              <a:rPr lang="en-US" dirty="0"/>
              <a:t> </a:t>
            </a:r>
          </a:p>
          <a:p>
            <a:pPr marL="0" indent="0">
              <a:buNone/>
            </a:pPr>
            <a:endParaRPr lang="en-US" dirty="0"/>
          </a:p>
          <a:p>
            <a:pPr marL="0" indent="0">
              <a:buNone/>
            </a:pPr>
            <a:r>
              <a:rPr lang="en-US" dirty="0"/>
              <a:t>In order to distinguish between molecules containing an atom whose oxidation is not expected (like N), one needs a different name.  </a:t>
            </a:r>
            <a:r>
              <a:rPr lang="en-US" dirty="0">
                <a:solidFill>
                  <a:srgbClr val="FF0000"/>
                </a:solidFill>
              </a:rPr>
              <a:t>E.g. imagine having triplets … they each need their own name.   </a:t>
            </a:r>
          </a:p>
        </p:txBody>
      </p:sp>
    </p:spTree>
    <p:extLst>
      <p:ext uri="{BB962C8B-B14F-4D97-AF65-F5344CB8AC3E}">
        <p14:creationId xmlns:p14="http://schemas.microsoft.com/office/powerpoint/2010/main" val="68736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0"/>
            <a:ext cx="8153400" cy="533400"/>
          </a:xfrm>
        </p:spPr>
        <p:txBody>
          <a:bodyPr/>
          <a:lstStyle/>
          <a:p>
            <a:pPr algn="ctr"/>
            <a:r>
              <a:rPr lang="en-US" dirty="0">
                <a:solidFill>
                  <a:srgbClr val="FFFF00"/>
                </a:solidFill>
              </a:rPr>
              <a:t>Determining NON-expected Oxidation States of Atoms</a:t>
            </a:r>
          </a:p>
        </p:txBody>
      </p:sp>
      <p:sp>
        <p:nvSpPr>
          <p:cNvPr id="6" name="Rectangle 5"/>
          <p:cNvSpPr/>
          <p:nvPr/>
        </p:nvSpPr>
        <p:spPr>
          <a:xfrm>
            <a:off x="152400" y="762023"/>
            <a:ext cx="8991600" cy="4154749"/>
          </a:xfrm>
          <a:prstGeom prst="rect">
            <a:avLst/>
          </a:prstGeom>
        </p:spPr>
        <p:txBody>
          <a:bodyPr wrap="square" lIns="91208" tIns="45604" rIns="91208" bIns="45604">
            <a:spAutoFit/>
          </a:bodyPr>
          <a:lstStyle/>
          <a:p>
            <a:pPr lvl="0"/>
            <a:r>
              <a:rPr lang="en-US" dirty="0"/>
              <a:t>For a compound or molecule (electrically neutral overall), the sum of the oxidation numbers of all the elements must total ZERO.</a:t>
            </a:r>
          </a:p>
          <a:p>
            <a:pPr lvl="0"/>
            <a:endParaRPr lang="en-US" sz="800" dirty="0"/>
          </a:p>
          <a:p>
            <a:r>
              <a:rPr lang="en-US" sz="2100" dirty="0">
                <a:solidFill>
                  <a:srgbClr val="C00000"/>
                </a:solidFill>
              </a:rPr>
              <a:t>Carbon dioxide   CO</a:t>
            </a:r>
            <a:r>
              <a:rPr lang="en-US" sz="2100" baseline="-25000" dirty="0">
                <a:solidFill>
                  <a:srgbClr val="C00000"/>
                </a:solidFill>
              </a:rPr>
              <a:t>2</a:t>
            </a:r>
            <a:r>
              <a:rPr lang="en-US" sz="2100" dirty="0">
                <a:solidFill>
                  <a:srgbClr val="C00000"/>
                </a:solidFill>
              </a:rPr>
              <a:t>   </a:t>
            </a:r>
            <a:r>
              <a:rPr lang="en-US" sz="2100" dirty="0">
                <a:sym typeface="Wingdings"/>
              </a:rPr>
              <a:t></a:t>
            </a:r>
            <a:r>
              <a:rPr lang="en-US" sz="2100" dirty="0"/>
              <a:t>   </a:t>
            </a:r>
          </a:p>
          <a:p>
            <a:endParaRPr lang="en-US" sz="2100" dirty="0"/>
          </a:p>
          <a:p>
            <a:endParaRPr lang="en-US" sz="2100" dirty="0"/>
          </a:p>
          <a:p>
            <a:r>
              <a:rPr lang="en-US" sz="2100" dirty="0"/>
              <a:t> </a:t>
            </a:r>
          </a:p>
          <a:p>
            <a:r>
              <a:rPr lang="en-US" sz="2100" dirty="0">
                <a:solidFill>
                  <a:srgbClr val="C00000"/>
                </a:solidFill>
              </a:rPr>
              <a:t>Carbon monoxide   CO   </a:t>
            </a:r>
            <a:r>
              <a:rPr lang="en-US" sz="2100" dirty="0">
                <a:sym typeface="Wingdings"/>
              </a:rPr>
              <a:t></a:t>
            </a:r>
            <a:r>
              <a:rPr lang="en-US" sz="2100" dirty="0"/>
              <a:t>   </a:t>
            </a:r>
          </a:p>
          <a:p>
            <a:endParaRPr lang="en-US" sz="2100" dirty="0"/>
          </a:p>
          <a:p>
            <a:endParaRPr lang="en-US" sz="2100" dirty="0"/>
          </a:p>
          <a:p>
            <a:endParaRPr lang="en-US" sz="2100" dirty="0"/>
          </a:p>
          <a:p>
            <a:r>
              <a:rPr lang="en-US" sz="2100" dirty="0">
                <a:solidFill>
                  <a:srgbClr val="C00000"/>
                </a:solidFill>
              </a:rPr>
              <a:t>Hydrogen Phosphate	H</a:t>
            </a:r>
            <a:r>
              <a:rPr lang="en-US" sz="2100" baseline="-25000" dirty="0">
                <a:solidFill>
                  <a:srgbClr val="C00000"/>
                </a:solidFill>
              </a:rPr>
              <a:t>3</a:t>
            </a:r>
            <a:r>
              <a:rPr lang="en-US" sz="2100" dirty="0">
                <a:solidFill>
                  <a:srgbClr val="C00000"/>
                </a:solidFill>
              </a:rPr>
              <a:t>(</a:t>
            </a:r>
            <a:r>
              <a:rPr lang="en-US" sz="2100" dirty="0"/>
              <a:t>P</a:t>
            </a:r>
            <a:r>
              <a:rPr lang="en-US" sz="2100" dirty="0">
                <a:solidFill>
                  <a:srgbClr val="C00000"/>
                </a:solidFill>
              </a:rPr>
              <a:t>O</a:t>
            </a:r>
            <a:r>
              <a:rPr lang="en-US" sz="2100" baseline="-25000" dirty="0">
                <a:solidFill>
                  <a:srgbClr val="C00000"/>
                </a:solidFill>
              </a:rPr>
              <a:t>4</a:t>
            </a:r>
            <a:r>
              <a:rPr lang="en-US" sz="2100" i="0" dirty="0">
                <a:solidFill>
                  <a:srgbClr val="C00000"/>
                </a:solidFill>
              </a:rPr>
              <a:t>)</a:t>
            </a:r>
            <a:endParaRPr lang="en-US" sz="800" dirty="0"/>
          </a:p>
          <a:p>
            <a:pPr lvl="0"/>
            <a:endParaRPr lang="en-US" sz="2100" dirty="0"/>
          </a:p>
        </p:txBody>
      </p:sp>
    </p:spTree>
    <p:extLst>
      <p:ext uri="{BB962C8B-B14F-4D97-AF65-F5344CB8AC3E}">
        <p14:creationId xmlns:p14="http://schemas.microsoft.com/office/powerpoint/2010/main" val="1892794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0"/>
            <a:ext cx="8153400" cy="533400"/>
          </a:xfrm>
        </p:spPr>
        <p:txBody>
          <a:bodyPr/>
          <a:lstStyle/>
          <a:p>
            <a:pPr algn="ctr"/>
            <a:r>
              <a:rPr lang="en-US" dirty="0">
                <a:solidFill>
                  <a:srgbClr val="FFFF00"/>
                </a:solidFill>
              </a:rPr>
              <a:t>Determining NON-expected Oxidation States of Atoms</a:t>
            </a:r>
          </a:p>
        </p:txBody>
      </p:sp>
      <p:sp>
        <p:nvSpPr>
          <p:cNvPr id="6" name="Rectangle 5"/>
          <p:cNvSpPr/>
          <p:nvPr/>
        </p:nvSpPr>
        <p:spPr>
          <a:xfrm>
            <a:off x="152400" y="762023"/>
            <a:ext cx="8991600" cy="6463074"/>
          </a:xfrm>
          <a:prstGeom prst="rect">
            <a:avLst/>
          </a:prstGeom>
        </p:spPr>
        <p:txBody>
          <a:bodyPr wrap="square" lIns="91208" tIns="45604" rIns="91208" bIns="45604">
            <a:spAutoFit/>
          </a:bodyPr>
          <a:lstStyle/>
          <a:p>
            <a:pPr lvl="0"/>
            <a:r>
              <a:rPr lang="en-US" dirty="0"/>
              <a:t>For a compound or molecule (electrically neutral overall), the sum of the oxidation numbers of all the elements must total ZERO.</a:t>
            </a:r>
          </a:p>
          <a:p>
            <a:pPr lvl="0"/>
            <a:endParaRPr lang="en-US" sz="800" dirty="0"/>
          </a:p>
          <a:p>
            <a:r>
              <a:rPr lang="en-US" sz="2100" dirty="0">
                <a:solidFill>
                  <a:srgbClr val="C00000"/>
                </a:solidFill>
              </a:rPr>
              <a:t>Carbon dioxide   CO</a:t>
            </a:r>
            <a:r>
              <a:rPr lang="en-US" sz="2100" baseline="-25000" dirty="0">
                <a:solidFill>
                  <a:srgbClr val="C00000"/>
                </a:solidFill>
              </a:rPr>
              <a:t>2</a:t>
            </a:r>
            <a:r>
              <a:rPr lang="en-US" sz="2100" dirty="0">
                <a:solidFill>
                  <a:srgbClr val="C00000"/>
                </a:solidFill>
              </a:rPr>
              <a:t>   </a:t>
            </a:r>
            <a:r>
              <a:rPr lang="en-US" sz="2100" dirty="0">
                <a:sym typeface="Wingdings"/>
              </a:rPr>
              <a:t></a:t>
            </a:r>
            <a:r>
              <a:rPr lang="en-US" sz="2100" dirty="0"/>
              <a:t>   Use “oxygen” as the standard for </a:t>
            </a:r>
            <a:r>
              <a:rPr lang="en-US" sz="2100" dirty="0" err="1"/>
              <a:t>oxid</a:t>
            </a:r>
            <a:r>
              <a:rPr lang="en-US" sz="2100" dirty="0"/>
              <a:t>. #</a:t>
            </a:r>
            <a:endParaRPr lang="en-US" sz="800" dirty="0"/>
          </a:p>
          <a:p>
            <a:pPr>
              <a:spcBef>
                <a:spcPts val="601"/>
              </a:spcBef>
            </a:pPr>
            <a:r>
              <a:rPr lang="en-US" sz="2100" dirty="0"/>
              <a:t>	</a:t>
            </a:r>
            <a:r>
              <a:rPr lang="en-US" sz="2100" dirty="0">
                <a:solidFill>
                  <a:srgbClr val="C00000"/>
                </a:solidFill>
              </a:rPr>
              <a:t>C</a:t>
            </a:r>
            <a:r>
              <a:rPr lang="en-US" sz="2100" baseline="30000" dirty="0"/>
              <a:t>+4</a:t>
            </a:r>
            <a:r>
              <a:rPr lang="en-US" sz="2100" dirty="0"/>
              <a:t>   +   2O</a:t>
            </a:r>
            <a:r>
              <a:rPr lang="en-US" sz="2100" baseline="30000" dirty="0"/>
              <a:t>-2</a:t>
            </a:r>
            <a:r>
              <a:rPr lang="en-US" sz="2100" dirty="0"/>
              <a:t>   =   </a:t>
            </a:r>
            <a:r>
              <a:rPr lang="en-US" sz="2100" dirty="0">
                <a:solidFill>
                  <a:srgbClr val="00B050"/>
                </a:solidFill>
              </a:rPr>
              <a:t>1(+4)  + 2(-2)  =  0</a:t>
            </a:r>
          </a:p>
          <a:p>
            <a:pPr marL="231195">
              <a:spcBef>
                <a:spcPts val="601"/>
              </a:spcBef>
            </a:pPr>
            <a:r>
              <a:rPr lang="en-US" sz="2100" dirty="0"/>
              <a:t>The total charge around oxygen is 2(-2)  =  -4</a:t>
            </a:r>
          </a:p>
          <a:p>
            <a:pPr marL="231195">
              <a:spcBef>
                <a:spcPts val="601"/>
              </a:spcBef>
            </a:pPr>
            <a:r>
              <a:rPr lang="en-US" sz="2100" dirty="0">
                <a:solidFill>
                  <a:srgbClr val="7030A0"/>
                </a:solidFill>
              </a:rPr>
              <a:t>Therefore, C must have an oxidation of +4 when bonded</a:t>
            </a:r>
          </a:p>
          <a:p>
            <a:r>
              <a:rPr lang="en-US" sz="2100" dirty="0"/>
              <a:t> </a:t>
            </a:r>
          </a:p>
          <a:p>
            <a:r>
              <a:rPr lang="en-US" sz="2100" dirty="0">
                <a:solidFill>
                  <a:srgbClr val="C00000"/>
                </a:solidFill>
              </a:rPr>
              <a:t>Carbon monoxide   CO   </a:t>
            </a:r>
            <a:r>
              <a:rPr lang="en-US" sz="2100" dirty="0">
                <a:sym typeface="Wingdings"/>
              </a:rPr>
              <a:t></a:t>
            </a:r>
            <a:r>
              <a:rPr lang="en-US" sz="2100" dirty="0"/>
              <a:t>   Use “oxygen” as the standard for </a:t>
            </a:r>
            <a:r>
              <a:rPr lang="en-US" sz="2100" dirty="0" err="1"/>
              <a:t>oxid</a:t>
            </a:r>
            <a:r>
              <a:rPr lang="en-US" sz="2100" dirty="0"/>
              <a:t>. #</a:t>
            </a:r>
            <a:endParaRPr lang="en-US" sz="800" dirty="0"/>
          </a:p>
          <a:p>
            <a:pPr>
              <a:spcBef>
                <a:spcPts val="601"/>
              </a:spcBef>
            </a:pPr>
            <a:r>
              <a:rPr lang="en-US" sz="2100" dirty="0"/>
              <a:t>	</a:t>
            </a:r>
            <a:r>
              <a:rPr lang="en-US" sz="2100" dirty="0">
                <a:solidFill>
                  <a:srgbClr val="C00000"/>
                </a:solidFill>
              </a:rPr>
              <a:t>C</a:t>
            </a:r>
            <a:r>
              <a:rPr lang="en-US" sz="2100" baseline="30000" dirty="0"/>
              <a:t>+2</a:t>
            </a:r>
            <a:r>
              <a:rPr lang="en-US" sz="2100" dirty="0"/>
              <a:t>   +   O</a:t>
            </a:r>
            <a:r>
              <a:rPr lang="en-US" sz="2100" baseline="30000" dirty="0"/>
              <a:t>-2</a:t>
            </a:r>
            <a:r>
              <a:rPr lang="en-US" sz="2100" dirty="0"/>
              <a:t>   =   </a:t>
            </a:r>
            <a:r>
              <a:rPr lang="en-US" sz="2100" dirty="0">
                <a:solidFill>
                  <a:srgbClr val="00B050"/>
                </a:solidFill>
              </a:rPr>
              <a:t>1(+2) +  (-2) = 0</a:t>
            </a:r>
          </a:p>
          <a:p>
            <a:pPr marL="231195">
              <a:spcBef>
                <a:spcPts val="601"/>
              </a:spcBef>
            </a:pPr>
            <a:r>
              <a:rPr lang="en-US" sz="2100" dirty="0"/>
              <a:t>The total charge around oxygen is 1(-2)  =  -2</a:t>
            </a:r>
          </a:p>
          <a:p>
            <a:pPr marL="231195">
              <a:spcBef>
                <a:spcPts val="601"/>
              </a:spcBef>
            </a:pPr>
            <a:r>
              <a:rPr lang="en-US" sz="2100" dirty="0">
                <a:solidFill>
                  <a:srgbClr val="7030A0"/>
                </a:solidFill>
              </a:rPr>
              <a:t>Therefore, C must have an oxidation of +2 when bonded</a:t>
            </a:r>
          </a:p>
          <a:p>
            <a:r>
              <a:rPr lang="en-US" sz="2100" dirty="0"/>
              <a:t> </a:t>
            </a:r>
          </a:p>
          <a:p>
            <a:r>
              <a:rPr lang="en-US" sz="2100" dirty="0">
                <a:solidFill>
                  <a:srgbClr val="C00000"/>
                </a:solidFill>
              </a:rPr>
              <a:t>Hydrogen Phosphate	H</a:t>
            </a:r>
            <a:r>
              <a:rPr lang="en-US" sz="2100" baseline="-25000" dirty="0">
                <a:solidFill>
                  <a:srgbClr val="C00000"/>
                </a:solidFill>
              </a:rPr>
              <a:t>3</a:t>
            </a:r>
            <a:r>
              <a:rPr lang="en-US" sz="2100" dirty="0">
                <a:solidFill>
                  <a:srgbClr val="C00000"/>
                </a:solidFill>
              </a:rPr>
              <a:t>(</a:t>
            </a:r>
            <a:r>
              <a:rPr lang="en-US" sz="2100" dirty="0"/>
              <a:t>P</a:t>
            </a:r>
            <a:r>
              <a:rPr lang="en-US" sz="2100" dirty="0">
                <a:solidFill>
                  <a:srgbClr val="C00000"/>
                </a:solidFill>
              </a:rPr>
              <a:t>O</a:t>
            </a:r>
            <a:r>
              <a:rPr lang="en-US" sz="2100" baseline="-25000" dirty="0">
                <a:solidFill>
                  <a:srgbClr val="C00000"/>
                </a:solidFill>
              </a:rPr>
              <a:t>4</a:t>
            </a:r>
            <a:r>
              <a:rPr lang="en-US" sz="2100" i="0" dirty="0">
                <a:solidFill>
                  <a:srgbClr val="C00000"/>
                </a:solidFill>
              </a:rPr>
              <a:t>)</a:t>
            </a:r>
            <a:endParaRPr lang="en-US" sz="800" dirty="0"/>
          </a:p>
          <a:p>
            <a:pPr marL="231195">
              <a:spcBef>
                <a:spcPts val="601"/>
              </a:spcBef>
            </a:pPr>
            <a:r>
              <a:rPr lang="en-US" sz="2100" dirty="0"/>
              <a:t>Use “hydrogen” and “oxygen” as the standard for </a:t>
            </a:r>
            <a:r>
              <a:rPr lang="en-US" sz="2100" dirty="0" err="1"/>
              <a:t>oxid</a:t>
            </a:r>
            <a:r>
              <a:rPr lang="en-US" sz="2100" dirty="0"/>
              <a:t>. #</a:t>
            </a:r>
          </a:p>
          <a:p>
            <a:pPr marL="231195">
              <a:spcBef>
                <a:spcPts val="601"/>
              </a:spcBef>
            </a:pPr>
            <a:r>
              <a:rPr lang="en-US" sz="2100" dirty="0"/>
              <a:t>3H</a:t>
            </a:r>
            <a:r>
              <a:rPr lang="en-US" sz="2100" baseline="30000" dirty="0"/>
              <a:t>+1</a:t>
            </a:r>
            <a:r>
              <a:rPr lang="en-US" sz="2100" dirty="0"/>
              <a:t> +  1P</a:t>
            </a:r>
            <a:r>
              <a:rPr lang="en-US" sz="2100" baseline="30000" dirty="0"/>
              <a:t>+5</a:t>
            </a:r>
            <a:r>
              <a:rPr lang="en-US" sz="2100" dirty="0"/>
              <a:t>  +  4O</a:t>
            </a:r>
            <a:r>
              <a:rPr lang="en-US" sz="2100" baseline="30000" dirty="0"/>
              <a:t>-2</a:t>
            </a:r>
            <a:r>
              <a:rPr lang="en-US" sz="2100" dirty="0"/>
              <a:t>  =   </a:t>
            </a:r>
            <a:r>
              <a:rPr lang="en-US" sz="2100" dirty="0">
                <a:solidFill>
                  <a:srgbClr val="00B050"/>
                </a:solidFill>
              </a:rPr>
              <a:t>3(+1) + 1(+5) + 4(-2)  =  0</a:t>
            </a:r>
          </a:p>
          <a:p>
            <a:pPr marL="231195">
              <a:spcBef>
                <a:spcPts val="601"/>
              </a:spcBef>
            </a:pPr>
            <a:r>
              <a:rPr lang="en-US" sz="2100" dirty="0">
                <a:solidFill>
                  <a:srgbClr val="7030A0"/>
                </a:solidFill>
              </a:rPr>
              <a:t>The P atom must have an oxidation of +5 when bonded</a:t>
            </a:r>
          </a:p>
          <a:p>
            <a:pPr lvl="0"/>
            <a:endParaRPr lang="en-US" sz="2100" dirty="0"/>
          </a:p>
        </p:txBody>
      </p:sp>
    </p:spTree>
    <p:extLst>
      <p:ext uri="{BB962C8B-B14F-4D97-AF65-F5344CB8AC3E}">
        <p14:creationId xmlns:p14="http://schemas.microsoft.com/office/powerpoint/2010/main" val="373992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500"/>
                                        <p:tgtEl>
                                          <p:spTgt spid="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fade">
                                      <p:cBhvr>
                                        <p:cTn id="37" dur="500"/>
                                        <p:tgtEl>
                                          <p:spTgt spid="6">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500"/>
                                        <p:tgtEl>
                                          <p:spTgt spid="6">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fade">
                                      <p:cBhvr>
                                        <p:cTn id="47" dur="500"/>
                                        <p:tgtEl>
                                          <p:spTgt spid="6">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3" end="13"/>
                                            </p:txEl>
                                          </p:spTgt>
                                        </p:tgtEl>
                                        <p:attrNameLst>
                                          <p:attrName>style.visibility</p:attrName>
                                        </p:attrNameLst>
                                      </p:cBhvr>
                                      <p:to>
                                        <p:strVal val="visible"/>
                                      </p:to>
                                    </p:set>
                                    <p:animEffect transition="in" filter="fade">
                                      <p:cBhvr>
                                        <p:cTn id="52" dur="500"/>
                                        <p:tgtEl>
                                          <p:spTgt spid="6">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4" end="14"/>
                                            </p:txEl>
                                          </p:spTgt>
                                        </p:tgtEl>
                                        <p:attrNameLst>
                                          <p:attrName>style.visibility</p:attrName>
                                        </p:attrNameLst>
                                      </p:cBhvr>
                                      <p:to>
                                        <p:strVal val="visible"/>
                                      </p:to>
                                    </p:set>
                                    <p:animEffect transition="in" filter="fade">
                                      <p:cBhvr>
                                        <p:cTn id="57" dur="500"/>
                                        <p:tgtEl>
                                          <p:spTgt spid="6">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5" end="15"/>
                                            </p:txEl>
                                          </p:spTgt>
                                        </p:tgtEl>
                                        <p:attrNameLst>
                                          <p:attrName>style.visibility</p:attrName>
                                        </p:attrNameLst>
                                      </p:cBhvr>
                                      <p:to>
                                        <p:strVal val="visible"/>
                                      </p:to>
                                    </p:set>
                                    <p:animEffect transition="in" filter="fade">
                                      <p:cBhvr>
                                        <p:cTn id="62"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0132525763_A255b"/>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428979" y="620134"/>
            <a:ext cx="5715021" cy="41076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52621" y="16790"/>
            <a:ext cx="5562601" cy="762000"/>
          </a:xfrm>
        </p:spPr>
        <p:txBody>
          <a:bodyPr/>
          <a:lstStyle/>
          <a:p>
            <a:pPr lvl="0" algn="ctr"/>
            <a:r>
              <a:rPr lang="en-US" dirty="0">
                <a:solidFill>
                  <a:srgbClr val="FFFF00"/>
                </a:solidFill>
              </a:rPr>
              <a:t>Multiple Oxidation States of Atoms </a:t>
            </a:r>
          </a:p>
        </p:txBody>
      </p:sp>
      <p:sp>
        <p:nvSpPr>
          <p:cNvPr id="5" name="Rectangle 4"/>
          <p:cNvSpPr/>
          <p:nvPr/>
        </p:nvSpPr>
        <p:spPr>
          <a:xfrm>
            <a:off x="76200" y="685800"/>
            <a:ext cx="3124200" cy="2585089"/>
          </a:xfrm>
          <a:prstGeom prst="rect">
            <a:avLst/>
          </a:prstGeom>
        </p:spPr>
        <p:txBody>
          <a:bodyPr wrap="square" lIns="91208" tIns="45604" rIns="91208" bIns="45604">
            <a:spAutoFit/>
          </a:bodyPr>
          <a:lstStyle/>
          <a:p>
            <a:r>
              <a:rPr lang="en-US" altLang="en-US" sz="2700" u="sng" dirty="0"/>
              <a:t>Transition metals</a:t>
            </a:r>
            <a:r>
              <a:rPr lang="en-US" altLang="en-US" sz="2700" dirty="0"/>
              <a:t> (</a:t>
            </a:r>
            <a:r>
              <a:rPr lang="en-US" altLang="en-US" sz="2700" dirty="0">
                <a:solidFill>
                  <a:srgbClr val="0070C0"/>
                </a:solidFill>
              </a:rPr>
              <a:t>Groups 1B–8B</a:t>
            </a:r>
            <a:r>
              <a:rPr lang="en-US" altLang="en-US" sz="2700" dirty="0"/>
              <a:t>) typically form more than one cation with different ionic charges.</a:t>
            </a:r>
            <a:endParaRPr lang="en-US" sz="2700" dirty="0"/>
          </a:p>
        </p:txBody>
      </p:sp>
      <p:sp>
        <p:nvSpPr>
          <p:cNvPr id="7" name="Rectangle 6"/>
          <p:cNvSpPr/>
          <p:nvPr/>
        </p:nvSpPr>
        <p:spPr>
          <a:xfrm>
            <a:off x="6761747" y="5029200"/>
            <a:ext cx="2362200" cy="2031091"/>
          </a:xfrm>
          <a:prstGeom prst="rect">
            <a:avLst/>
          </a:prstGeom>
        </p:spPr>
        <p:txBody>
          <a:bodyPr wrap="square" lIns="91208" tIns="45604" rIns="91208" bIns="45604">
            <a:spAutoFit/>
          </a:bodyPr>
          <a:lstStyle/>
          <a:p>
            <a:r>
              <a:rPr lang="en-US" sz="2700" dirty="0">
                <a:solidFill>
                  <a:srgbClr val="00B050"/>
                </a:solidFill>
              </a:rPr>
              <a:t>Cu</a:t>
            </a:r>
            <a:r>
              <a:rPr lang="en-US" sz="2800" baseline="30000" dirty="0">
                <a:solidFill>
                  <a:srgbClr val="00B050"/>
                </a:solidFill>
              </a:rPr>
              <a:t>+2</a:t>
            </a:r>
            <a:r>
              <a:rPr lang="en-US" sz="2700" dirty="0">
                <a:solidFill>
                  <a:srgbClr val="00B050"/>
                </a:solidFill>
              </a:rPr>
              <a:t>Cl</a:t>
            </a:r>
            <a:r>
              <a:rPr lang="en-US" sz="2700" baseline="-25000" dirty="0">
                <a:solidFill>
                  <a:srgbClr val="00B050"/>
                </a:solidFill>
              </a:rPr>
              <a:t>2</a:t>
            </a:r>
            <a:r>
              <a:rPr lang="en-US" sz="2800" baseline="30000" dirty="0">
                <a:solidFill>
                  <a:srgbClr val="B54C8C"/>
                </a:solidFill>
              </a:rPr>
              <a:t>-</a:t>
            </a:r>
            <a:endParaRPr lang="en-US" altLang="en-US" sz="3200" baseline="-25000" dirty="0">
              <a:solidFill>
                <a:srgbClr val="B54C8C"/>
              </a:solidFill>
            </a:endParaRPr>
          </a:p>
          <a:p>
            <a:endParaRPr lang="en-US" altLang="en-US" sz="2700" dirty="0">
              <a:solidFill>
                <a:srgbClr val="B54C8C"/>
              </a:solidFill>
            </a:endParaRPr>
          </a:p>
          <a:p>
            <a:r>
              <a:rPr lang="en-US" altLang="en-US" sz="2700" dirty="0" err="1">
                <a:solidFill>
                  <a:srgbClr val="B54C8C"/>
                </a:solidFill>
              </a:rPr>
              <a:t>Cu</a:t>
            </a:r>
            <a:r>
              <a:rPr lang="en-US" sz="2800" baseline="30000" dirty="0" err="1">
                <a:solidFill>
                  <a:srgbClr val="B54C8C"/>
                </a:solidFill>
              </a:rPr>
              <a:t>+</a:t>
            </a:r>
            <a:r>
              <a:rPr lang="en-US" altLang="en-US" sz="2700" dirty="0" err="1">
                <a:solidFill>
                  <a:srgbClr val="B54C8C"/>
                </a:solidFill>
              </a:rPr>
              <a:t>Cl</a:t>
            </a:r>
            <a:r>
              <a:rPr lang="en-US" sz="2400" baseline="30000" dirty="0">
                <a:solidFill>
                  <a:srgbClr val="B54C8C"/>
                </a:solidFill>
              </a:rPr>
              <a:t>-</a:t>
            </a:r>
            <a:endParaRPr lang="en-US" altLang="en-US" sz="2700" baseline="-25000" dirty="0">
              <a:solidFill>
                <a:srgbClr val="B54C8C"/>
              </a:solidFill>
            </a:endParaRPr>
          </a:p>
          <a:p>
            <a:endParaRPr lang="en-US" sz="2700" dirty="0"/>
          </a:p>
          <a:p>
            <a:endParaRPr lang="en-US" sz="2700" baseline="-25000" dirty="0">
              <a:solidFill>
                <a:srgbClr val="00B050"/>
              </a:solidFill>
            </a:endParaRPr>
          </a:p>
        </p:txBody>
      </p:sp>
      <p:pic>
        <p:nvPicPr>
          <p:cNvPr id="8" name="Picture 7"/>
          <p:cNvPicPr>
            <a:picLocks noChangeAspect="1"/>
          </p:cNvPicPr>
          <p:nvPr/>
        </p:nvPicPr>
        <p:blipFill>
          <a:blip r:embed="rId4"/>
          <a:stretch>
            <a:fillRect/>
          </a:stretch>
        </p:blipFill>
        <p:spPr>
          <a:xfrm>
            <a:off x="-1" y="3962400"/>
            <a:ext cx="6189265" cy="2895600"/>
          </a:xfrm>
          <a:prstGeom prst="rect">
            <a:avLst/>
          </a:prstGeom>
        </p:spPr>
      </p:pic>
      <p:sp>
        <p:nvSpPr>
          <p:cNvPr id="9" name="Arrow: Right 8"/>
          <p:cNvSpPr/>
          <p:nvPr/>
        </p:nvSpPr>
        <p:spPr bwMode="auto">
          <a:xfrm rot="1465370">
            <a:off x="5387087" y="4779226"/>
            <a:ext cx="1468299" cy="193697"/>
          </a:xfrm>
          <a:prstGeom prst="rightArrow">
            <a:avLst/>
          </a:prstGeom>
          <a:solidFill>
            <a:schemeClr val="accent1"/>
          </a:solid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3" name="Oval 2">
            <a:extLst>
              <a:ext uri="{FF2B5EF4-FFF2-40B4-BE49-F238E27FC236}">
                <a16:creationId xmlns:a16="http://schemas.microsoft.com/office/drawing/2014/main" id="{13305526-04A7-4A7C-962A-3DD4A8A465BD}"/>
              </a:ext>
            </a:extLst>
          </p:cNvPr>
          <p:cNvSpPr/>
          <p:nvPr/>
        </p:nvSpPr>
        <p:spPr bwMode="auto">
          <a:xfrm>
            <a:off x="6637161" y="2438400"/>
            <a:ext cx="830439" cy="1066800"/>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noFill/>
              <a:effectLst/>
              <a:latin typeface="Arial" panose="020B0604020202020204" pitchFamily="34" charset="0"/>
              <a:ea typeface="ＭＳ Ｐゴシック" panose="020B0600070205080204" pitchFamily="34" charset="-128"/>
            </a:endParaRPr>
          </a:p>
        </p:txBody>
      </p:sp>
      <p:sp>
        <p:nvSpPr>
          <p:cNvPr id="10" name="Arrow: Right 9">
            <a:extLst>
              <a:ext uri="{FF2B5EF4-FFF2-40B4-BE49-F238E27FC236}">
                <a16:creationId xmlns:a16="http://schemas.microsoft.com/office/drawing/2014/main" id="{53B55268-A94C-4416-A78A-0C847A9D275A}"/>
              </a:ext>
            </a:extLst>
          </p:cNvPr>
          <p:cNvSpPr/>
          <p:nvPr/>
        </p:nvSpPr>
        <p:spPr bwMode="auto">
          <a:xfrm rot="2673690">
            <a:off x="4934107" y="5202311"/>
            <a:ext cx="2130155" cy="204335"/>
          </a:xfrm>
          <a:prstGeom prst="rightArrow">
            <a:avLst/>
          </a:prstGeom>
          <a:solidFill>
            <a:schemeClr val="accent1"/>
          </a:solidFill>
          <a:ln w="9525" cap="flat" cmpd="sng" algn="ctr">
            <a:solidFill>
              <a:srgbClr val="B54C8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8901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50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fade">
                                      <p:cBhvr>
                                        <p:cTn id="4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Title 5"/>
          <p:cNvSpPr>
            <a:spLocks noGrp="1"/>
          </p:cNvSpPr>
          <p:nvPr>
            <p:ph type="title"/>
          </p:nvPr>
        </p:nvSpPr>
        <p:spPr/>
        <p:txBody>
          <a:bodyPr/>
          <a:lstStyle/>
          <a:p>
            <a:pPr eaLnBrk="1" hangingPunct="1"/>
            <a:r>
              <a:rPr lang="en-US" dirty="0"/>
              <a:t>	</a:t>
            </a:r>
            <a:r>
              <a:rPr lang="en-US" dirty="0">
                <a:solidFill>
                  <a:srgbClr val="FFFF00"/>
                </a:solidFill>
              </a:rPr>
              <a:t>Inquiry:</a:t>
            </a:r>
            <a:r>
              <a:rPr lang="en-US" dirty="0"/>
              <a:t>  Use Your Knowledge of Algebra in Chemistry</a:t>
            </a:r>
          </a:p>
        </p:txBody>
      </p:sp>
      <p:sp>
        <p:nvSpPr>
          <p:cNvPr id="8" name="Content Placeholder 7"/>
          <p:cNvSpPr>
            <a:spLocks noGrp="1"/>
          </p:cNvSpPr>
          <p:nvPr>
            <p:ph sz="quarter" idx="15"/>
          </p:nvPr>
        </p:nvSpPr>
        <p:spPr>
          <a:xfrm>
            <a:off x="5181602" y="1377209"/>
            <a:ext cx="3962403" cy="5480843"/>
          </a:xfrm>
        </p:spPr>
        <p:txBody>
          <a:bodyPr lIns="182083" tIns="91040"/>
          <a:lstStyle/>
          <a:p>
            <a:pPr eaLnBrk="1" hangingPunct="1">
              <a:buClr>
                <a:srgbClr val="FF6600"/>
              </a:buClr>
            </a:pPr>
            <a:r>
              <a:rPr lang="en-US" dirty="0"/>
              <a:t>Group IIA and Group VA</a:t>
            </a:r>
          </a:p>
          <a:p>
            <a:pPr eaLnBrk="1" hangingPunct="1">
              <a:buClr>
                <a:srgbClr val="FF6600"/>
              </a:buClr>
            </a:pPr>
            <a:r>
              <a:rPr lang="en-US" sz="800" dirty="0">
                <a:solidFill>
                  <a:srgbClr val="FF0000"/>
                </a:solidFill>
              </a:rPr>
              <a:t> </a:t>
            </a:r>
          </a:p>
          <a:p>
            <a:pPr eaLnBrk="1" hangingPunct="1">
              <a:spcBef>
                <a:spcPts val="1200"/>
              </a:spcBef>
              <a:buClr>
                <a:srgbClr val="FF6600"/>
              </a:buClr>
            </a:pPr>
            <a:r>
              <a:rPr lang="en-US" dirty="0"/>
              <a:t>M(+1) + (–2) = 0</a:t>
            </a:r>
            <a:r>
              <a:rPr lang="en-US" dirty="0">
                <a:solidFill>
                  <a:srgbClr val="00B050"/>
                </a:solidFill>
              </a:rPr>
              <a:t>      Groups?</a:t>
            </a:r>
            <a:br>
              <a:rPr lang="en-US" dirty="0"/>
            </a:br>
            <a:r>
              <a:rPr lang="en-US" dirty="0"/>
              <a:t>What does M have to be? </a:t>
            </a:r>
            <a:r>
              <a:rPr lang="en-US" dirty="0">
                <a:solidFill>
                  <a:srgbClr val="FF0000"/>
                </a:solidFill>
              </a:rPr>
              <a:t> </a:t>
            </a:r>
            <a:r>
              <a:rPr lang="en-US" dirty="0">
                <a:solidFill>
                  <a:schemeClr val="tx1"/>
                </a:solidFill>
              </a:rPr>
              <a:t>____</a:t>
            </a:r>
          </a:p>
          <a:p>
            <a:pPr eaLnBrk="1" hangingPunct="1">
              <a:spcBef>
                <a:spcPts val="1200"/>
              </a:spcBef>
              <a:buClr>
                <a:srgbClr val="FF6600"/>
              </a:buClr>
            </a:pPr>
            <a:r>
              <a:rPr lang="en-US" dirty="0"/>
              <a:t>(+2) + N(–1) = 0 </a:t>
            </a:r>
            <a:r>
              <a:rPr lang="en-US" dirty="0">
                <a:solidFill>
                  <a:srgbClr val="00B050"/>
                </a:solidFill>
              </a:rPr>
              <a:t>   Groups?</a:t>
            </a:r>
            <a:br>
              <a:rPr lang="en-US" dirty="0"/>
            </a:br>
            <a:r>
              <a:rPr lang="en-US" dirty="0"/>
              <a:t>What does N have to be? </a:t>
            </a:r>
            <a:r>
              <a:rPr lang="en-US" dirty="0">
                <a:solidFill>
                  <a:schemeClr val="tx1"/>
                </a:solidFill>
              </a:rPr>
              <a:t>____</a:t>
            </a:r>
            <a:endParaRPr lang="en-US" dirty="0">
              <a:solidFill>
                <a:srgbClr val="FF0000"/>
              </a:solidFill>
            </a:endParaRPr>
          </a:p>
          <a:p>
            <a:pPr eaLnBrk="1" hangingPunct="1">
              <a:spcBef>
                <a:spcPts val="1200"/>
              </a:spcBef>
              <a:buClr>
                <a:srgbClr val="FF6600"/>
              </a:buClr>
            </a:pPr>
            <a:r>
              <a:rPr lang="en-US" dirty="0"/>
              <a:t>M(+2) + N(–3) = 0 </a:t>
            </a:r>
            <a:r>
              <a:rPr lang="en-US" dirty="0">
                <a:solidFill>
                  <a:srgbClr val="00B050"/>
                </a:solidFill>
              </a:rPr>
              <a:t>   Groups?</a:t>
            </a:r>
            <a:endParaRPr lang="en-US" dirty="0"/>
          </a:p>
          <a:p>
            <a:pPr eaLnBrk="1" hangingPunct="1">
              <a:spcBef>
                <a:spcPts val="0"/>
              </a:spcBef>
              <a:buClr>
                <a:srgbClr val="FF6600"/>
              </a:buClr>
            </a:pPr>
            <a:r>
              <a:rPr lang="en-US" dirty="0"/>
              <a:t>What do M and N have to be? </a:t>
            </a:r>
          </a:p>
          <a:p>
            <a:pPr eaLnBrk="1" hangingPunct="1">
              <a:spcBef>
                <a:spcPts val="1200"/>
              </a:spcBef>
              <a:buClr>
                <a:srgbClr val="FF6600"/>
              </a:buClr>
            </a:pPr>
            <a:r>
              <a:rPr lang="en-US" dirty="0">
                <a:solidFill>
                  <a:srgbClr val="FF0000"/>
                </a:solidFill>
              </a:rPr>
              <a:t>	 </a:t>
            </a:r>
          </a:p>
          <a:p>
            <a:pPr eaLnBrk="1" hangingPunct="1">
              <a:spcBef>
                <a:spcPts val="1200"/>
              </a:spcBef>
              <a:buClr>
                <a:srgbClr val="FF6600"/>
              </a:buClr>
            </a:pPr>
            <a:r>
              <a:rPr lang="en-US" dirty="0"/>
              <a:t>M(+3) + N(–3) = 0    </a:t>
            </a:r>
            <a:r>
              <a:rPr lang="en-US" dirty="0">
                <a:solidFill>
                  <a:srgbClr val="00B050"/>
                </a:solidFill>
              </a:rPr>
              <a:t>Groups?</a:t>
            </a:r>
            <a:endParaRPr lang="en-US" dirty="0"/>
          </a:p>
          <a:p>
            <a:pPr eaLnBrk="1" hangingPunct="1">
              <a:spcBef>
                <a:spcPts val="0"/>
              </a:spcBef>
              <a:buClr>
                <a:srgbClr val="FF6600"/>
              </a:buClr>
            </a:pPr>
            <a:r>
              <a:rPr lang="en-US" dirty="0"/>
              <a:t>What do M and N have to be? 	</a:t>
            </a:r>
            <a:r>
              <a:rPr lang="en-US" dirty="0">
                <a:solidFill>
                  <a:schemeClr val="tx1"/>
                </a:solidFill>
              </a:rPr>
              <a:t>_______________</a:t>
            </a:r>
            <a:endParaRPr lang="en-US" dirty="0">
              <a:solidFill>
                <a:srgbClr val="FF0000"/>
              </a:solidFill>
            </a:endParaRPr>
          </a:p>
          <a:p>
            <a:pPr eaLnBrk="1" hangingPunct="1">
              <a:spcBef>
                <a:spcPts val="1200"/>
              </a:spcBef>
              <a:buClr>
                <a:srgbClr val="FF6600"/>
              </a:buClr>
            </a:pPr>
            <a:r>
              <a:rPr lang="en-US" dirty="0"/>
              <a:t>(+3) + N(–1) = 0 </a:t>
            </a:r>
            <a:r>
              <a:rPr lang="en-US" dirty="0">
                <a:solidFill>
                  <a:srgbClr val="00B050"/>
                </a:solidFill>
              </a:rPr>
              <a:t> Groups?</a:t>
            </a:r>
            <a:endParaRPr lang="en-US" dirty="0"/>
          </a:p>
          <a:p>
            <a:pPr eaLnBrk="1" hangingPunct="1">
              <a:spcBef>
                <a:spcPts val="0"/>
              </a:spcBef>
              <a:buClr>
                <a:srgbClr val="FF6600"/>
              </a:buClr>
            </a:pPr>
            <a:r>
              <a:rPr lang="en-US" dirty="0"/>
              <a:t>What does N have to be?</a:t>
            </a:r>
            <a:r>
              <a:rPr lang="en-US" dirty="0">
                <a:solidFill>
                  <a:srgbClr val="FF0000"/>
                </a:solidFill>
              </a:rPr>
              <a:t> </a:t>
            </a:r>
            <a:r>
              <a:rPr lang="en-US" dirty="0">
                <a:solidFill>
                  <a:schemeClr val="tx1"/>
                </a:solidFill>
              </a:rPr>
              <a:t>____</a:t>
            </a:r>
            <a:endParaRPr lang="en-US" dirty="0">
              <a:solidFill>
                <a:srgbClr val="FF0000"/>
              </a:solidFill>
            </a:endParaRPr>
          </a:p>
        </p:txBody>
      </p:sp>
      <p:sp>
        <p:nvSpPr>
          <p:cNvPr id="44036" name="Content Placeholder 8"/>
          <p:cNvSpPr>
            <a:spLocks noGrp="1"/>
          </p:cNvSpPr>
          <p:nvPr>
            <p:ph sz="quarter" idx="16"/>
          </p:nvPr>
        </p:nvSpPr>
        <p:spPr>
          <a:xfrm>
            <a:off x="35" y="1377209"/>
            <a:ext cx="5105399" cy="5480843"/>
          </a:xfrm>
        </p:spPr>
        <p:txBody>
          <a:bodyPr lIns="182083" tIns="91040"/>
          <a:lstStyle/>
          <a:p>
            <a:pPr eaLnBrk="1" hangingPunct="1"/>
            <a:r>
              <a:rPr lang="en-US" sz="2100" dirty="0"/>
              <a:t>Ionic compounds can be made from a m______ ion and a ___metallic ion. Metallic ions are p___________ (c______). Nonmetallic ions are n_______ (a______). </a:t>
            </a:r>
            <a:r>
              <a:rPr lang="en-US" sz="2100" dirty="0">
                <a:solidFill>
                  <a:srgbClr val="FF0000"/>
                </a:solidFill>
              </a:rPr>
              <a:t>Find the net charge when the following atoms combine (use octet rule):</a:t>
            </a:r>
          </a:p>
          <a:p>
            <a:pPr eaLnBrk="1" hangingPunct="1">
              <a:buClr>
                <a:srgbClr val="FF6600"/>
              </a:buClr>
            </a:pPr>
            <a:r>
              <a:rPr lang="en-US" dirty="0"/>
              <a:t>Alkali metal + halogen </a:t>
            </a:r>
          </a:p>
          <a:p>
            <a:pPr eaLnBrk="1" hangingPunct="1">
              <a:spcBef>
                <a:spcPts val="601"/>
              </a:spcBef>
              <a:buClr>
                <a:srgbClr val="FF6600"/>
              </a:buClr>
            </a:pPr>
            <a:r>
              <a:rPr lang="en-US" dirty="0">
                <a:solidFill>
                  <a:srgbClr val="FF0000"/>
                </a:solidFill>
              </a:rPr>
              <a:t>	 </a:t>
            </a:r>
          </a:p>
          <a:p>
            <a:pPr eaLnBrk="1" hangingPunct="1">
              <a:spcBef>
                <a:spcPts val="601"/>
              </a:spcBef>
              <a:buClr>
                <a:srgbClr val="FF6600"/>
              </a:buClr>
            </a:pPr>
            <a:r>
              <a:rPr lang="en-US" dirty="0"/>
              <a:t>Alkaline earth metal + Group VIA </a:t>
            </a:r>
          </a:p>
          <a:p>
            <a:pPr eaLnBrk="1" hangingPunct="1">
              <a:spcBef>
                <a:spcPts val="601"/>
              </a:spcBef>
              <a:buClr>
                <a:srgbClr val="FF6600"/>
              </a:buClr>
            </a:pPr>
            <a:r>
              <a:rPr lang="en-US" sz="1100" dirty="0"/>
              <a:t>	</a:t>
            </a:r>
            <a:r>
              <a:rPr lang="en-US" dirty="0">
                <a:solidFill>
                  <a:srgbClr val="FF0000"/>
                </a:solidFill>
              </a:rPr>
              <a:t> </a:t>
            </a:r>
          </a:p>
          <a:p>
            <a:pPr eaLnBrk="1" hangingPunct="1">
              <a:spcBef>
                <a:spcPts val="601"/>
              </a:spcBef>
              <a:buClr>
                <a:srgbClr val="FF6600"/>
              </a:buClr>
            </a:pPr>
            <a:r>
              <a:rPr lang="en-US" dirty="0"/>
              <a:t>Group IA and Group VIA </a:t>
            </a:r>
          </a:p>
          <a:p>
            <a:pPr eaLnBrk="1" hangingPunct="1">
              <a:spcBef>
                <a:spcPts val="601"/>
              </a:spcBef>
              <a:buClr>
                <a:srgbClr val="FF6600"/>
              </a:buClr>
            </a:pPr>
            <a:r>
              <a:rPr lang="en-US" sz="1300" dirty="0">
                <a:solidFill>
                  <a:srgbClr val="FF0000"/>
                </a:solidFill>
              </a:rPr>
              <a:t>	 </a:t>
            </a:r>
          </a:p>
          <a:p>
            <a:pPr eaLnBrk="1" hangingPunct="1">
              <a:buClr>
                <a:srgbClr val="FF6600"/>
              </a:buClr>
            </a:pPr>
            <a:r>
              <a:rPr lang="en-US" dirty="0"/>
              <a:t>Group IIIA and Group VIIA</a:t>
            </a:r>
          </a:p>
          <a:p>
            <a:pPr eaLnBrk="1" hangingPunct="1">
              <a:buClr>
                <a:srgbClr val="FF6600"/>
              </a:buClr>
            </a:pPr>
            <a:r>
              <a:rPr lang="en-US" dirty="0"/>
              <a:t>  	</a:t>
            </a:r>
            <a:r>
              <a:rPr lang="en-US" dirty="0">
                <a:solidFill>
                  <a:srgbClr val="FF0000"/>
                </a:solidFill>
              </a:rPr>
              <a:t> </a:t>
            </a:r>
          </a:p>
        </p:txBody>
      </p:sp>
      <p:pic>
        <p:nvPicPr>
          <p:cNvPr id="44037" name="Picture 9" descr="warm_up-01.eps"/>
          <p:cNvPicPr>
            <a:picLocks noChangeAspect="1"/>
          </p:cNvPicPr>
          <p:nvPr/>
        </p:nvPicPr>
        <p:blipFill>
          <a:blip r:embed="rId3" cstate="print"/>
          <a:srcRect/>
          <a:stretch>
            <a:fillRect/>
          </a:stretch>
        </p:blipFill>
        <p:spPr bwMode="auto">
          <a:xfrm>
            <a:off x="278062" y="223193"/>
            <a:ext cx="881636" cy="952500"/>
          </a:xfrm>
          <a:prstGeom prst="rect">
            <a:avLst/>
          </a:prstGeom>
          <a:noFill/>
          <a:ln w="9525">
            <a:noFill/>
            <a:miter lim="800000"/>
            <a:headEnd/>
            <a:tailEnd/>
          </a:ln>
        </p:spPr>
      </p:pic>
    </p:spTree>
    <p:extLst>
      <p:ext uri="{BB962C8B-B14F-4D97-AF65-F5344CB8AC3E}">
        <p14:creationId xmlns:p14="http://schemas.microsoft.com/office/powerpoint/2010/main" val="381737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500"/>
                                        <p:tgtEl>
                                          <p:spTgt spid="8">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fade">
                                      <p:cBhvr>
                                        <p:cTn id="19" dur="500"/>
                                        <p:tgtEl>
                                          <p:spTgt spid="8">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fade">
                                      <p:cBhvr>
                                        <p:cTn id="22" dur="500"/>
                                        <p:tgtEl>
                                          <p:spTgt spid="8">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Effect transition="in" filter="fade">
                                      <p:cBhvr>
                                        <p:cTn id="25" dur="500"/>
                                        <p:tgtEl>
                                          <p:spTgt spid="8">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9" end="9"/>
                                            </p:txEl>
                                          </p:spTgt>
                                        </p:tgtEl>
                                        <p:attrNameLst>
                                          <p:attrName>style.visibility</p:attrName>
                                        </p:attrNameLst>
                                      </p:cBhvr>
                                      <p:to>
                                        <p:strVal val="visible"/>
                                      </p:to>
                                    </p:set>
                                    <p:animEffect transition="in" filter="fade">
                                      <p:cBhvr>
                                        <p:cTn id="28" dur="500"/>
                                        <p:tgtEl>
                                          <p:spTgt spid="8">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animEffect transition="in" filter="fade">
                                      <p:cBhvr>
                                        <p:cTn id="31"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
          <p:cNvSpPr>
            <a:spLocks noGrp="1"/>
          </p:cNvSpPr>
          <p:nvPr>
            <p:ph type="title"/>
          </p:nvPr>
        </p:nvSpPr>
        <p:spPr>
          <a:xfrm>
            <a:off x="152420" y="0"/>
            <a:ext cx="8762999" cy="838200"/>
          </a:xfrm>
          <a:solidFill>
            <a:srgbClr val="FFC000"/>
          </a:solidFill>
        </p:spPr>
        <p:txBody>
          <a:bodyPr/>
          <a:lstStyle/>
          <a:p>
            <a:pPr algn="ctr"/>
            <a:r>
              <a:rPr lang="en-US" sz="2100" dirty="0">
                <a:solidFill>
                  <a:schemeClr val="tx1"/>
                </a:solidFill>
              </a:rPr>
              <a:t>Naming Molecules containing atoms with Multiple Oxidation States</a:t>
            </a:r>
          </a:p>
        </p:txBody>
      </p:sp>
      <p:sp>
        <p:nvSpPr>
          <p:cNvPr id="13" name="Rectangle 12"/>
          <p:cNvSpPr/>
          <p:nvPr/>
        </p:nvSpPr>
        <p:spPr>
          <a:xfrm>
            <a:off x="76201" y="838205"/>
            <a:ext cx="8991600" cy="3754640"/>
          </a:xfrm>
          <a:prstGeom prst="rect">
            <a:avLst/>
          </a:prstGeom>
        </p:spPr>
        <p:txBody>
          <a:bodyPr wrap="square" lIns="91208" tIns="45604" rIns="91208" bIns="45604">
            <a:spAutoFit/>
          </a:bodyPr>
          <a:lstStyle/>
          <a:p>
            <a:pPr>
              <a:spcBef>
                <a:spcPts val="601"/>
              </a:spcBef>
            </a:pPr>
            <a:r>
              <a:rPr lang="en-US" sz="3600" dirty="0">
                <a:solidFill>
                  <a:srgbClr val="FF0000"/>
                </a:solidFill>
              </a:rPr>
              <a:t>Binary Molecules </a:t>
            </a:r>
          </a:p>
          <a:p>
            <a:pPr>
              <a:spcBef>
                <a:spcPts val="601"/>
              </a:spcBef>
            </a:pPr>
            <a:r>
              <a:rPr lang="en-US" sz="3200" dirty="0">
                <a:solidFill>
                  <a:srgbClr val="00B050"/>
                </a:solidFill>
              </a:rPr>
              <a:t>Covalently bonded molecules </a:t>
            </a:r>
            <a:r>
              <a:rPr lang="en-US" dirty="0"/>
              <a:t>usually have multiple oxidation states</a:t>
            </a:r>
          </a:p>
          <a:p>
            <a:pPr marL="465546" indent="-234357">
              <a:spcBef>
                <a:spcPts val="601"/>
              </a:spcBef>
              <a:buFont typeface="Arial" panose="020B0604020202020204" pitchFamily="34" charset="0"/>
              <a:buChar char="•"/>
            </a:pPr>
            <a:r>
              <a:rPr lang="en-US" dirty="0"/>
              <a:t>Commonly found with N, S, and P </a:t>
            </a:r>
          </a:p>
          <a:p>
            <a:pPr marL="231195">
              <a:spcBef>
                <a:spcPts val="601"/>
              </a:spcBef>
            </a:pPr>
            <a:endParaRPr lang="en-US" sz="1700" dirty="0"/>
          </a:p>
          <a:p>
            <a:pPr>
              <a:spcBef>
                <a:spcPts val="601"/>
              </a:spcBef>
            </a:pPr>
            <a:r>
              <a:rPr lang="en-US" sz="3600" dirty="0">
                <a:solidFill>
                  <a:srgbClr val="00B050"/>
                </a:solidFill>
              </a:rPr>
              <a:t>OPTION 1  </a:t>
            </a:r>
            <a:r>
              <a:rPr lang="en-US" sz="3600" dirty="0">
                <a:solidFill>
                  <a:srgbClr val="00B050"/>
                </a:solidFill>
                <a:sym typeface="Wingdings"/>
              </a:rPr>
              <a:t></a:t>
            </a:r>
            <a:r>
              <a:rPr lang="en-US" sz="3600" dirty="0">
                <a:solidFill>
                  <a:srgbClr val="00B050"/>
                </a:solidFill>
              </a:rPr>
              <a:t>  IUPAC naming system</a:t>
            </a:r>
            <a:endParaRPr lang="en-US" dirty="0"/>
          </a:p>
          <a:p>
            <a:pPr>
              <a:spcBef>
                <a:spcPts val="601"/>
              </a:spcBef>
            </a:pPr>
            <a:r>
              <a:rPr lang="en-US" dirty="0">
                <a:solidFill>
                  <a:srgbClr val="FF0000"/>
                </a:solidFill>
              </a:rPr>
              <a:t>Use a </a:t>
            </a:r>
            <a:r>
              <a:rPr lang="en-US" b="1" dirty="0">
                <a:solidFill>
                  <a:srgbClr val="0070C0"/>
                </a:solidFill>
                <a:effectLst>
                  <a:outerShdw blurRad="38100" dist="38100" dir="2700000" algn="tl">
                    <a:srgbClr val="000000">
                      <a:alpha val="43137"/>
                    </a:srgbClr>
                  </a:outerShdw>
                </a:effectLst>
              </a:rPr>
              <a:t>Roman Numeral </a:t>
            </a:r>
            <a:r>
              <a:rPr lang="en-US" dirty="0">
                <a:solidFill>
                  <a:srgbClr val="FF0000"/>
                </a:solidFill>
              </a:rPr>
              <a:t>to indicate the oxidation of the </a:t>
            </a:r>
            <a:r>
              <a:rPr lang="en-US" u="sng" dirty="0">
                <a:solidFill>
                  <a:srgbClr val="FFFF00"/>
                </a:solidFill>
                <a:effectLst>
                  <a:outerShdw blurRad="38100" dist="38100" dir="2700000" algn="tl">
                    <a:srgbClr val="000000">
                      <a:alpha val="43137"/>
                    </a:srgbClr>
                  </a:outerShdw>
                </a:effectLst>
              </a:rPr>
              <a:t>most metallic element</a:t>
            </a:r>
            <a:r>
              <a:rPr lang="en-US" dirty="0">
                <a:solidFill>
                  <a:srgbClr val="FFFF00"/>
                </a:solidFill>
                <a:effectLst>
                  <a:outerShdw blurRad="38100" dist="38100" dir="2700000" algn="tl">
                    <a:srgbClr val="000000">
                      <a:alpha val="43137"/>
                    </a:srgbClr>
                  </a:outerShdw>
                </a:effectLst>
              </a:rPr>
              <a:t> </a:t>
            </a:r>
            <a:r>
              <a:rPr lang="en-US" dirty="0">
                <a:solidFill>
                  <a:srgbClr val="FF0000"/>
                </a:solidFill>
              </a:rPr>
              <a:t>which has the multiple oxidation state </a:t>
            </a:r>
            <a:r>
              <a:rPr lang="en-US" sz="1800" dirty="0">
                <a:solidFill>
                  <a:srgbClr val="FF0000"/>
                </a:solidFill>
              </a:rPr>
              <a:t>(“Stock” system)</a:t>
            </a:r>
            <a:endParaRPr lang="en-US" dirty="0">
              <a:solidFill>
                <a:srgbClr val="FF0000"/>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1898408891"/>
              </p:ext>
            </p:extLst>
          </p:nvPr>
        </p:nvGraphicFramePr>
        <p:xfrm>
          <a:off x="609600" y="4876806"/>
          <a:ext cx="4038600" cy="1676394"/>
        </p:xfrm>
        <a:graphic>
          <a:graphicData uri="http://schemas.openxmlformats.org/drawingml/2006/table">
            <a:tbl>
              <a:tblPr>
                <a:tableStyleId>{616DA210-FB5B-4158-B5E0-FEB733F419BA}</a:tableStyleId>
              </a:tblPr>
              <a:tblGrid>
                <a:gridCol w="1347542">
                  <a:extLst>
                    <a:ext uri="{9D8B030D-6E8A-4147-A177-3AD203B41FA5}">
                      <a16:colId xmlns:a16="http://schemas.microsoft.com/office/drawing/2014/main" val="20000"/>
                    </a:ext>
                  </a:extLst>
                </a:gridCol>
                <a:gridCol w="2691058">
                  <a:extLst>
                    <a:ext uri="{9D8B030D-6E8A-4147-A177-3AD203B41FA5}">
                      <a16:colId xmlns:a16="http://schemas.microsoft.com/office/drawing/2014/main" val="20001"/>
                    </a:ext>
                  </a:extLst>
                </a:gridCol>
              </a:tblGrid>
              <a:tr h="558798">
                <a:tc>
                  <a:txBody>
                    <a:bodyPr/>
                    <a:lstStyle/>
                    <a:p>
                      <a:pPr marL="0" marR="0" algn="ctr">
                        <a:spcBef>
                          <a:spcPts val="0"/>
                        </a:spcBef>
                        <a:spcAft>
                          <a:spcPts val="0"/>
                        </a:spcAft>
                      </a:pPr>
                      <a:r>
                        <a:rPr lang="en-US" sz="2000" dirty="0">
                          <a:effectLst/>
                        </a:rPr>
                        <a:t>N</a:t>
                      </a:r>
                      <a:r>
                        <a:rPr lang="en-US" sz="2000" baseline="-25000" dirty="0">
                          <a:effectLst/>
                        </a:rPr>
                        <a:t>2</a:t>
                      </a:r>
                      <a:r>
                        <a:rPr lang="en-US" sz="2000" baseline="30000" dirty="0">
                          <a:effectLst/>
                        </a:rPr>
                        <a:t>+1</a:t>
                      </a:r>
                      <a:r>
                        <a:rPr lang="en-US" sz="2000" dirty="0">
                          <a:effectLst/>
                        </a:rPr>
                        <a:t>O</a:t>
                      </a:r>
                      <a:r>
                        <a:rPr lang="en-US" sz="2000" baseline="30000" dirty="0">
                          <a:effectLst/>
                        </a:rPr>
                        <a:t>-2</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558798">
                <a:tc>
                  <a:txBody>
                    <a:bodyPr/>
                    <a:lstStyle/>
                    <a:p>
                      <a:pPr marL="0" marR="0" algn="ctr">
                        <a:spcBef>
                          <a:spcPts val="0"/>
                        </a:spcBef>
                        <a:spcAft>
                          <a:spcPts val="0"/>
                        </a:spcAft>
                      </a:pPr>
                      <a:r>
                        <a:rPr lang="en-US" sz="2000">
                          <a:effectLst/>
                        </a:rPr>
                        <a:t>N</a:t>
                      </a:r>
                      <a:r>
                        <a:rPr lang="en-US" sz="2000" baseline="-25000">
                          <a:effectLst/>
                        </a:rPr>
                        <a:t>2</a:t>
                      </a:r>
                      <a:r>
                        <a:rPr lang="en-US" sz="2000" baseline="30000">
                          <a:effectLst/>
                        </a:rPr>
                        <a:t>+3</a:t>
                      </a:r>
                      <a:r>
                        <a:rPr lang="en-US" sz="2000">
                          <a:effectLst/>
                        </a:rPr>
                        <a:t>O</a:t>
                      </a:r>
                      <a:r>
                        <a:rPr lang="en-US" sz="2000" baseline="-25000">
                          <a:effectLst/>
                        </a:rPr>
                        <a:t>3</a:t>
                      </a:r>
                      <a:r>
                        <a:rPr lang="en-US" sz="2000" baseline="30000">
                          <a:effectLst/>
                        </a:rPr>
                        <a:t>-2</a:t>
                      </a:r>
                      <a:endParaRPr lang="en-US" sz="200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558798">
                <a:tc>
                  <a:txBody>
                    <a:bodyPr/>
                    <a:lstStyle/>
                    <a:p>
                      <a:pPr marL="0" marR="0" algn="ctr">
                        <a:spcBef>
                          <a:spcPts val="0"/>
                        </a:spcBef>
                        <a:spcAft>
                          <a:spcPts val="0"/>
                        </a:spcAft>
                      </a:pPr>
                      <a:r>
                        <a:rPr lang="en-US" sz="2000" dirty="0">
                          <a:effectLst/>
                        </a:rPr>
                        <a:t>N</a:t>
                      </a:r>
                      <a:r>
                        <a:rPr lang="en-US" sz="2000" baseline="-25000" dirty="0">
                          <a:effectLst/>
                        </a:rPr>
                        <a:t>2</a:t>
                      </a:r>
                      <a:r>
                        <a:rPr lang="en-US" sz="2000" baseline="30000" dirty="0">
                          <a:effectLst/>
                        </a:rPr>
                        <a:t>+5</a:t>
                      </a:r>
                      <a:r>
                        <a:rPr lang="en-US" sz="2000" dirty="0">
                          <a:effectLst/>
                        </a:rPr>
                        <a:t>O</a:t>
                      </a:r>
                      <a:r>
                        <a:rPr lang="en-US" sz="2000" baseline="-25000" dirty="0">
                          <a:effectLst/>
                        </a:rPr>
                        <a:t>5</a:t>
                      </a:r>
                      <a:r>
                        <a:rPr lang="en-US" sz="2000" baseline="30000" dirty="0">
                          <a:effectLst/>
                        </a:rPr>
                        <a:t>-2</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
        <p:nvSpPr>
          <p:cNvPr id="18" name="Text Box 8"/>
          <p:cNvSpPr txBox="1">
            <a:spLocks noChangeArrowheads="1"/>
          </p:cNvSpPr>
          <p:nvPr/>
        </p:nvSpPr>
        <p:spPr bwMode="auto">
          <a:xfrm>
            <a:off x="5181600" y="4876803"/>
            <a:ext cx="2411412" cy="838200"/>
          </a:xfrm>
          <a:prstGeom prst="rect">
            <a:avLst/>
          </a:prstGeom>
          <a:solidFill>
            <a:srgbClr val="FFFFFF"/>
          </a:solidFill>
          <a:ln w="9525">
            <a:solidFill>
              <a:srgbClr val="000000"/>
            </a:solidFill>
            <a:miter lim="800000"/>
            <a:headEnd/>
            <a:tailEnd/>
          </a:ln>
        </p:spPr>
        <p:txBody>
          <a:bodyPr vert="horz" wrap="square" lIns="91208" tIns="45604" rIns="91208" bIns="45604" numCol="1" anchor="t" anchorCtr="0" compatLnSpc="1">
            <a:prstTxWarp prst="textNoShape">
              <a:avLst/>
            </a:prstTxWarp>
          </a:bodyPr>
          <a:lstStyle/>
          <a:p>
            <a:pPr defTabSz="912094" eaLnBrk="1" hangingPunct="1">
              <a:spcAft>
                <a:spcPts val="1000"/>
              </a:spcAft>
            </a:pPr>
            <a:r>
              <a:rPr lang="en-US" altLang="en-US" sz="2100" i="0" dirty="0">
                <a:latin typeface="Calibri" pitchFamily="34" charset="0"/>
              </a:rPr>
              <a:t>The expected oxidation for N = -3</a:t>
            </a:r>
            <a:endParaRPr lang="en-US" altLang="en-US" sz="2100" i="0"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5295903"/>
            <a:ext cx="838200" cy="990600"/>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fade">
                                      <p:cBhvr>
                                        <p:cTn id="27" dur="500"/>
                                        <p:tgtEl>
                                          <p:spTgt spid="1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
          <p:cNvSpPr>
            <a:spLocks noGrp="1"/>
          </p:cNvSpPr>
          <p:nvPr>
            <p:ph type="title"/>
          </p:nvPr>
        </p:nvSpPr>
        <p:spPr>
          <a:xfrm>
            <a:off x="152420" y="0"/>
            <a:ext cx="8762999" cy="838200"/>
          </a:xfrm>
          <a:solidFill>
            <a:srgbClr val="FFC000"/>
          </a:solidFill>
        </p:spPr>
        <p:txBody>
          <a:bodyPr/>
          <a:lstStyle/>
          <a:p>
            <a:pPr algn="ctr"/>
            <a:r>
              <a:rPr lang="en-US" sz="2100" dirty="0">
                <a:solidFill>
                  <a:schemeClr val="tx1"/>
                </a:solidFill>
              </a:rPr>
              <a:t>Naming Molecules containing atoms with Multiple Oxidation States</a:t>
            </a:r>
          </a:p>
        </p:txBody>
      </p:sp>
      <p:sp>
        <p:nvSpPr>
          <p:cNvPr id="13" name="Rectangle 12"/>
          <p:cNvSpPr/>
          <p:nvPr/>
        </p:nvSpPr>
        <p:spPr>
          <a:xfrm>
            <a:off x="76201" y="838205"/>
            <a:ext cx="8991600" cy="3754640"/>
          </a:xfrm>
          <a:prstGeom prst="rect">
            <a:avLst/>
          </a:prstGeom>
        </p:spPr>
        <p:txBody>
          <a:bodyPr wrap="square" lIns="91208" tIns="45604" rIns="91208" bIns="45604">
            <a:spAutoFit/>
          </a:bodyPr>
          <a:lstStyle/>
          <a:p>
            <a:pPr>
              <a:spcBef>
                <a:spcPts val="601"/>
              </a:spcBef>
            </a:pPr>
            <a:r>
              <a:rPr lang="en-US" sz="3600" dirty="0">
                <a:solidFill>
                  <a:srgbClr val="FF0000"/>
                </a:solidFill>
              </a:rPr>
              <a:t>Binary Molecules </a:t>
            </a:r>
          </a:p>
          <a:p>
            <a:pPr>
              <a:spcBef>
                <a:spcPts val="601"/>
              </a:spcBef>
            </a:pPr>
            <a:r>
              <a:rPr lang="en-US" sz="3200" dirty="0">
                <a:solidFill>
                  <a:srgbClr val="00B050"/>
                </a:solidFill>
              </a:rPr>
              <a:t>Covalently bonded molecules </a:t>
            </a:r>
            <a:r>
              <a:rPr lang="en-US" dirty="0"/>
              <a:t>usually have multiple oxidation states</a:t>
            </a:r>
          </a:p>
          <a:p>
            <a:pPr marL="465546" indent="-234357">
              <a:spcBef>
                <a:spcPts val="601"/>
              </a:spcBef>
              <a:buFont typeface="Arial" panose="020B0604020202020204" pitchFamily="34" charset="0"/>
              <a:buChar char="•"/>
            </a:pPr>
            <a:r>
              <a:rPr lang="en-US" dirty="0"/>
              <a:t>Commonly found with N, S, and P </a:t>
            </a:r>
          </a:p>
          <a:p>
            <a:pPr marL="231195">
              <a:spcBef>
                <a:spcPts val="601"/>
              </a:spcBef>
            </a:pPr>
            <a:endParaRPr lang="en-US" sz="1700" dirty="0"/>
          </a:p>
          <a:p>
            <a:pPr>
              <a:spcBef>
                <a:spcPts val="601"/>
              </a:spcBef>
            </a:pPr>
            <a:r>
              <a:rPr lang="en-US" sz="3600" dirty="0">
                <a:solidFill>
                  <a:srgbClr val="00B050"/>
                </a:solidFill>
              </a:rPr>
              <a:t>OPTION 1  </a:t>
            </a:r>
            <a:r>
              <a:rPr lang="en-US" sz="3600" dirty="0">
                <a:solidFill>
                  <a:srgbClr val="00B050"/>
                </a:solidFill>
                <a:sym typeface="Wingdings"/>
              </a:rPr>
              <a:t></a:t>
            </a:r>
            <a:r>
              <a:rPr lang="en-US" sz="3600" dirty="0">
                <a:solidFill>
                  <a:srgbClr val="00B050"/>
                </a:solidFill>
              </a:rPr>
              <a:t>  IUPAC naming system</a:t>
            </a:r>
            <a:endParaRPr lang="en-US" dirty="0"/>
          </a:p>
          <a:p>
            <a:pPr>
              <a:spcBef>
                <a:spcPts val="601"/>
              </a:spcBef>
            </a:pPr>
            <a:r>
              <a:rPr lang="en-US" dirty="0">
                <a:solidFill>
                  <a:srgbClr val="FF0000"/>
                </a:solidFill>
              </a:rPr>
              <a:t>Use a </a:t>
            </a:r>
            <a:r>
              <a:rPr lang="en-US" b="1" dirty="0">
                <a:solidFill>
                  <a:srgbClr val="0070C0"/>
                </a:solidFill>
                <a:effectLst>
                  <a:outerShdw blurRad="38100" dist="38100" dir="2700000" algn="tl">
                    <a:srgbClr val="000000">
                      <a:alpha val="43137"/>
                    </a:srgbClr>
                  </a:outerShdw>
                </a:effectLst>
              </a:rPr>
              <a:t>Roman Numeral </a:t>
            </a:r>
            <a:r>
              <a:rPr lang="en-US" dirty="0">
                <a:solidFill>
                  <a:srgbClr val="FF0000"/>
                </a:solidFill>
              </a:rPr>
              <a:t>to indicate the oxidation of the </a:t>
            </a:r>
            <a:r>
              <a:rPr lang="en-US" u="sng" dirty="0">
                <a:solidFill>
                  <a:srgbClr val="FFFF00"/>
                </a:solidFill>
                <a:effectLst>
                  <a:outerShdw blurRad="38100" dist="38100" dir="2700000" algn="tl">
                    <a:srgbClr val="000000">
                      <a:alpha val="43137"/>
                    </a:srgbClr>
                  </a:outerShdw>
                </a:effectLst>
              </a:rPr>
              <a:t>most metallic element</a:t>
            </a:r>
            <a:r>
              <a:rPr lang="en-US" dirty="0">
                <a:solidFill>
                  <a:srgbClr val="FFFF00"/>
                </a:solidFill>
                <a:effectLst>
                  <a:outerShdw blurRad="38100" dist="38100" dir="2700000" algn="tl">
                    <a:srgbClr val="000000">
                      <a:alpha val="43137"/>
                    </a:srgbClr>
                  </a:outerShdw>
                </a:effectLst>
              </a:rPr>
              <a:t> </a:t>
            </a:r>
            <a:r>
              <a:rPr lang="en-US" dirty="0">
                <a:solidFill>
                  <a:srgbClr val="FF0000"/>
                </a:solidFill>
              </a:rPr>
              <a:t>which has the multiple oxidation state </a:t>
            </a:r>
            <a:r>
              <a:rPr lang="en-US" sz="1800" dirty="0">
                <a:solidFill>
                  <a:srgbClr val="FF0000"/>
                </a:solidFill>
              </a:rPr>
              <a:t>(“Stock” system)</a:t>
            </a:r>
            <a:endParaRPr lang="en-US" dirty="0">
              <a:solidFill>
                <a:srgbClr val="FF0000"/>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1782201403"/>
              </p:ext>
            </p:extLst>
          </p:nvPr>
        </p:nvGraphicFramePr>
        <p:xfrm>
          <a:off x="609600" y="4876806"/>
          <a:ext cx="3962400" cy="1676394"/>
        </p:xfrm>
        <a:graphic>
          <a:graphicData uri="http://schemas.openxmlformats.org/drawingml/2006/table">
            <a:tbl>
              <a:tblPr>
                <a:tableStyleId>{616DA210-FB5B-4158-B5E0-FEB733F419BA}</a:tableStyleId>
              </a:tblPr>
              <a:tblGrid>
                <a:gridCol w="1347542">
                  <a:extLst>
                    <a:ext uri="{9D8B030D-6E8A-4147-A177-3AD203B41FA5}">
                      <a16:colId xmlns:a16="http://schemas.microsoft.com/office/drawing/2014/main" val="20000"/>
                    </a:ext>
                  </a:extLst>
                </a:gridCol>
                <a:gridCol w="2614858">
                  <a:extLst>
                    <a:ext uri="{9D8B030D-6E8A-4147-A177-3AD203B41FA5}">
                      <a16:colId xmlns:a16="http://schemas.microsoft.com/office/drawing/2014/main" val="20001"/>
                    </a:ext>
                  </a:extLst>
                </a:gridCol>
              </a:tblGrid>
              <a:tr h="558798">
                <a:tc>
                  <a:txBody>
                    <a:bodyPr/>
                    <a:lstStyle/>
                    <a:p>
                      <a:pPr marL="0" marR="0" algn="ctr">
                        <a:spcBef>
                          <a:spcPts val="0"/>
                        </a:spcBef>
                        <a:spcAft>
                          <a:spcPts val="0"/>
                        </a:spcAft>
                      </a:pPr>
                      <a:r>
                        <a:rPr lang="en-US" sz="2000" dirty="0">
                          <a:effectLst/>
                        </a:rPr>
                        <a:t>N</a:t>
                      </a:r>
                      <a:r>
                        <a:rPr lang="en-US" sz="2000" baseline="-25000" dirty="0">
                          <a:effectLst/>
                        </a:rPr>
                        <a:t>2</a:t>
                      </a:r>
                      <a:r>
                        <a:rPr lang="en-US" sz="2000" baseline="30000" dirty="0">
                          <a:effectLst/>
                        </a:rPr>
                        <a:t>+1</a:t>
                      </a:r>
                      <a:r>
                        <a:rPr lang="en-US" sz="2000" dirty="0">
                          <a:effectLst/>
                        </a:rPr>
                        <a:t>O</a:t>
                      </a:r>
                      <a:r>
                        <a:rPr lang="en-US" sz="2000" baseline="30000" dirty="0">
                          <a:effectLst/>
                        </a:rPr>
                        <a:t>-2</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Nitrogen I Oxide</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558798">
                <a:tc>
                  <a:txBody>
                    <a:bodyPr/>
                    <a:lstStyle/>
                    <a:p>
                      <a:pPr marL="0" marR="0" algn="ctr">
                        <a:spcBef>
                          <a:spcPts val="0"/>
                        </a:spcBef>
                        <a:spcAft>
                          <a:spcPts val="0"/>
                        </a:spcAft>
                      </a:pPr>
                      <a:r>
                        <a:rPr lang="en-US" sz="2000">
                          <a:effectLst/>
                        </a:rPr>
                        <a:t>N</a:t>
                      </a:r>
                      <a:r>
                        <a:rPr lang="en-US" sz="2000" baseline="-25000">
                          <a:effectLst/>
                        </a:rPr>
                        <a:t>2</a:t>
                      </a:r>
                      <a:r>
                        <a:rPr lang="en-US" sz="2000" baseline="30000">
                          <a:effectLst/>
                        </a:rPr>
                        <a:t>+3</a:t>
                      </a:r>
                      <a:r>
                        <a:rPr lang="en-US" sz="2000">
                          <a:effectLst/>
                        </a:rPr>
                        <a:t>O</a:t>
                      </a:r>
                      <a:r>
                        <a:rPr lang="en-US" sz="2000" baseline="-25000">
                          <a:effectLst/>
                        </a:rPr>
                        <a:t>3</a:t>
                      </a:r>
                      <a:r>
                        <a:rPr lang="en-US" sz="2000" baseline="30000">
                          <a:effectLst/>
                        </a:rPr>
                        <a:t>-2</a:t>
                      </a:r>
                      <a:endParaRPr lang="en-US"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Nitrogen III Oxide</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558798">
                <a:tc>
                  <a:txBody>
                    <a:bodyPr/>
                    <a:lstStyle/>
                    <a:p>
                      <a:pPr marL="0" marR="0" algn="ctr">
                        <a:spcBef>
                          <a:spcPts val="0"/>
                        </a:spcBef>
                        <a:spcAft>
                          <a:spcPts val="0"/>
                        </a:spcAft>
                      </a:pPr>
                      <a:r>
                        <a:rPr lang="en-US" sz="2000" dirty="0">
                          <a:effectLst/>
                        </a:rPr>
                        <a:t>N</a:t>
                      </a:r>
                      <a:r>
                        <a:rPr lang="en-US" sz="2000" baseline="-25000" dirty="0">
                          <a:effectLst/>
                        </a:rPr>
                        <a:t>2</a:t>
                      </a:r>
                      <a:r>
                        <a:rPr lang="en-US" sz="2000" baseline="30000" dirty="0">
                          <a:effectLst/>
                        </a:rPr>
                        <a:t>+5</a:t>
                      </a:r>
                      <a:r>
                        <a:rPr lang="en-US" sz="2000" dirty="0">
                          <a:effectLst/>
                        </a:rPr>
                        <a:t>O</a:t>
                      </a:r>
                      <a:r>
                        <a:rPr lang="en-US" sz="2000" baseline="-25000" dirty="0">
                          <a:effectLst/>
                        </a:rPr>
                        <a:t>5</a:t>
                      </a:r>
                      <a:r>
                        <a:rPr lang="en-US" sz="2000" baseline="30000" dirty="0">
                          <a:effectLst/>
                        </a:rPr>
                        <a:t>-2</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Nitrogen V Oxide</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
        <p:nvSpPr>
          <p:cNvPr id="18" name="Text Box 8"/>
          <p:cNvSpPr txBox="1">
            <a:spLocks noChangeArrowheads="1"/>
          </p:cNvSpPr>
          <p:nvPr/>
        </p:nvSpPr>
        <p:spPr bwMode="auto">
          <a:xfrm>
            <a:off x="5181600" y="4876803"/>
            <a:ext cx="2411412" cy="838200"/>
          </a:xfrm>
          <a:prstGeom prst="rect">
            <a:avLst/>
          </a:prstGeom>
          <a:solidFill>
            <a:srgbClr val="FFFFFF"/>
          </a:solidFill>
          <a:ln w="9525">
            <a:solidFill>
              <a:srgbClr val="000000"/>
            </a:solidFill>
            <a:miter lim="800000"/>
            <a:headEnd/>
            <a:tailEnd/>
          </a:ln>
        </p:spPr>
        <p:txBody>
          <a:bodyPr vert="horz" wrap="square" lIns="91208" tIns="45604" rIns="91208" bIns="45604" numCol="1" anchor="t" anchorCtr="0" compatLnSpc="1">
            <a:prstTxWarp prst="textNoShape">
              <a:avLst/>
            </a:prstTxWarp>
          </a:bodyPr>
          <a:lstStyle/>
          <a:p>
            <a:pPr defTabSz="912094" eaLnBrk="1" hangingPunct="1">
              <a:spcAft>
                <a:spcPts val="1000"/>
              </a:spcAft>
            </a:pPr>
            <a:r>
              <a:rPr lang="en-US" altLang="en-US" sz="2100" i="0" dirty="0">
                <a:latin typeface="Calibri" pitchFamily="34" charset="0"/>
              </a:rPr>
              <a:t>The expected oxidation for N = -3</a:t>
            </a:r>
            <a:endParaRPr lang="en-US" altLang="en-US" sz="2100" i="0"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5257800"/>
            <a:ext cx="838200" cy="990600"/>
          </a:xfrm>
          <a:prstGeom prst="rect">
            <a:avLst/>
          </a:prstGeom>
          <a:noFill/>
          <a:ln>
            <a:noFill/>
          </a:ln>
          <a:effectLst/>
        </p:spPr>
      </p:pic>
    </p:spTree>
    <p:extLst>
      <p:ext uri="{BB962C8B-B14F-4D97-AF65-F5344CB8AC3E}">
        <p14:creationId xmlns:p14="http://schemas.microsoft.com/office/powerpoint/2010/main" val="275724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
          <p:cNvSpPr>
            <a:spLocks noGrp="1"/>
          </p:cNvSpPr>
          <p:nvPr>
            <p:ph type="title"/>
          </p:nvPr>
        </p:nvSpPr>
        <p:spPr>
          <a:xfrm>
            <a:off x="152420" y="0"/>
            <a:ext cx="8762999" cy="838200"/>
          </a:xfrm>
          <a:solidFill>
            <a:srgbClr val="FFC000"/>
          </a:solidFill>
        </p:spPr>
        <p:txBody>
          <a:bodyPr/>
          <a:lstStyle/>
          <a:p>
            <a:pPr algn="ctr"/>
            <a:r>
              <a:rPr lang="en-US" sz="2100" dirty="0">
                <a:solidFill>
                  <a:schemeClr val="tx1"/>
                </a:solidFill>
              </a:rPr>
              <a:t>Naming Compounds containing atoms with Multiple Oxidation States</a:t>
            </a:r>
          </a:p>
        </p:txBody>
      </p:sp>
      <p:sp>
        <p:nvSpPr>
          <p:cNvPr id="13" name="Rectangle 12"/>
          <p:cNvSpPr/>
          <p:nvPr/>
        </p:nvSpPr>
        <p:spPr>
          <a:xfrm>
            <a:off x="76201" y="838205"/>
            <a:ext cx="8991600" cy="3385308"/>
          </a:xfrm>
          <a:prstGeom prst="rect">
            <a:avLst/>
          </a:prstGeom>
        </p:spPr>
        <p:txBody>
          <a:bodyPr wrap="square" lIns="91208" tIns="45604" rIns="91208" bIns="45604">
            <a:spAutoFit/>
          </a:bodyPr>
          <a:lstStyle/>
          <a:p>
            <a:pPr>
              <a:spcBef>
                <a:spcPts val="601"/>
              </a:spcBef>
            </a:pPr>
            <a:r>
              <a:rPr lang="en-US" sz="3600" dirty="0">
                <a:solidFill>
                  <a:srgbClr val="FF0000"/>
                </a:solidFill>
              </a:rPr>
              <a:t>Binary Compounds </a:t>
            </a:r>
          </a:p>
          <a:p>
            <a:pPr marL="465546" indent="-234357">
              <a:spcBef>
                <a:spcPts val="601"/>
              </a:spcBef>
              <a:buFont typeface="Arial" panose="020B0604020202020204" pitchFamily="34" charset="0"/>
              <a:buChar char="•"/>
            </a:pPr>
            <a:r>
              <a:rPr lang="en-US" sz="3600" dirty="0">
                <a:solidFill>
                  <a:srgbClr val="0070C0"/>
                </a:solidFill>
              </a:rPr>
              <a:t>Transition Elements </a:t>
            </a:r>
            <a:r>
              <a:rPr lang="en-US" dirty="0"/>
              <a:t>usually exhibit multiple oxidation due to the filling of “d” and “f” sublevel orbitals</a:t>
            </a:r>
          </a:p>
          <a:p>
            <a:pPr marL="231195">
              <a:spcBef>
                <a:spcPts val="601"/>
              </a:spcBef>
            </a:pPr>
            <a:endParaRPr lang="en-US" sz="1700" dirty="0"/>
          </a:p>
          <a:p>
            <a:pPr>
              <a:spcBef>
                <a:spcPts val="601"/>
              </a:spcBef>
            </a:pPr>
            <a:r>
              <a:rPr lang="en-US" sz="3600" dirty="0">
                <a:solidFill>
                  <a:srgbClr val="00B050"/>
                </a:solidFill>
              </a:rPr>
              <a:t>OPTION 1  </a:t>
            </a:r>
            <a:r>
              <a:rPr lang="en-US" sz="3600" dirty="0">
                <a:solidFill>
                  <a:srgbClr val="00B050"/>
                </a:solidFill>
                <a:sym typeface="Wingdings"/>
              </a:rPr>
              <a:t></a:t>
            </a:r>
            <a:r>
              <a:rPr lang="en-US" sz="3600" dirty="0">
                <a:solidFill>
                  <a:srgbClr val="00B050"/>
                </a:solidFill>
              </a:rPr>
              <a:t>  IUPAC naming system</a:t>
            </a:r>
            <a:endParaRPr lang="en-US" dirty="0"/>
          </a:p>
          <a:p>
            <a:pPr>
              <a:spcBef>
                <a:spcPts val="601"/>
              </a:spcBef>
            </a:pPr>
            <a:r>
              <a:rPr lang="en-US" dirty="0">
                <a:solidFill>
                  <a:srgbClr val="FF0000"/>
                </a:solidFill>
              </a:rPr>
              <a:t>Use a </a:t>
            </a:r>
            <a:r>
              <a:rPr lang="en-US" b="1" dirty="0">
                <a:solidFill>
                  <a:srgbClr val="0070C0"/>
                </a:solidFill>
                <a:effectLst>
                  <a:outerShdw blurRad="38100" dist="38100" dir="2700000" algn="tl">
                    <a:srgbClr val="000000">
                      <a:alpha val="43137"/>
                    </a:srgbClr>
                  </a:outerShdw>
                </a:effectLst>
              </a:rPr>
              <a:t>Roman Numeral </a:t>
            </a:r>
            <a:r>
              <a:rPr lang="en-US" dirty="0">
                <a:solidFill>
                  <a:srgbClr val="FF0000"/>
                </a:solidFill>
              </a:rPr>
              <a:t>to indicate the oxidation of the </a:t>
            </a:r>
            <a:r>
              <a:rPr lang="en-US" u="sng" dirty="0">
                <a:solidFill>
                  <a:srgbClr val="FFFF00"/>
                </a:solidFill>
                <a:effectLst>
                  <a:outerShdw blurRad="38100" dist="38100" dir="2700000" algn="tl">
                    <a:srgbClr val="000000">
                      <a:alpha val="43137"/>
                    </a:srgbClr>
                  </a:outerShdw>
                </a:effectLst>
              </a:rPr>
              <a:t>most metallic element</a:t>
            </a:r>
            <a:r>
              <a:rPr lang="en-US" dirty="0">
                <a:solidFill>
                  <a:srgbClr val="FFFF00"/>
                </a:solidFill>
                <a:effectLst>
                  <a:outerShdw blurRad="38100" dist="38100" dir="2700000" algn="tl">
                    <a:srgbClr val="000000">
                      <a:alpha val="43137"/>
                    </a:srgbClr>
                  </a:outerShdw>
                </a:effectLst>
              </a:rPr>
              <a:t> </a:t>
            </a:r>
            <a:r>
              <a:rPr lang="en-US" dirty="0">
                <a:solidFill>
                  <a:srgbClr val="FF0000"/>
                </a:solidFill>
              </a:rPr>
              <a:t>which has the multiple oxidation state </a:t>
            </a:r>
            <a:r>
              <a:rPr lang="en-US" sz="1800" dirty="0">
                <a:solidFill>
                  <a:srgbClr val="FF0000"/>
                </a:solidFill>
              </a:rPr>
              <a:t>(“Stock” system)</a:t>
            </a:r>
            <a:endParaRPr lang="en-US"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861363571"/>
              </p:ext>
            </p:extLst>
          </p:nvPr>
        </p:nvGraphicFramePr>
        <p:xfrm>
          <a:off x="1694480" y="4800600"/>
          <a:ext cx="4706319" cy="1188720"/>
        </p:xfrm>
        <a:graphic>
          <a:graphicData uri="http://schemas.openxmlformats.org/drawingml/2006/table">
            <a:tbl>
              <a:tblPr>
                <a:tableStyleId>{616DA210-FB5B-4158-B5E0-FEB733F419BA}</a:tableStyleId>
              </a:tblPr>
              <a:tblGrid>
                <a:gridCol w="1023112">
                  <a:extLst>
                    <a:ext uri="{9D8B030D-6E8A-4147-A177-3AD203B41FA5}">
                      <a16:colId xmlns:a16="http://schemas.microsoft.com/office/drawing/2014/main" val="20000"/>
                    </a:ext>
                  </a:extLst>
                </a:gridCol>
                <a:gridCol w="1125424">
                  <a:extLst>
                    <a:ext uri="{9D8B030D-6E8A-4147-A177-3AD203B41FA5}">
                      <a16:colId xmlns:a16="http://schemas.microsoft.com/office/drawing/2014/main" val="20001"/>
                    </a:ext>
                  </a:extLst>
                </a:gridCol>
                <a:gridCol w="2557783">
                  <a:extLst>
                    <a:ext uri="{9D8B030D-6E8A-4147-A177-3AD203B41FA5}">
                      <a16:colId xmlns:a16="http://schemas.microsoft.com/office/drawing/2014/main" val="20002"/>
                    </a:ext>
                  </a:extLst>
                </a:gridCol>
              </a:tblGrid>
              <a:tr h="594360">
                <a:tc>
                  <a:txBody>
                    <a:bodyPr/>
                    <a:lstStyle/>
                    <a:p>
                      <a:pPr marL="0" marR="0" algn="ctr">
                        <a:spcBef>
                          <a:spcPts val="0"/>
                        </a:spcBef>
                        <a:spcAft>
                          <a:spcPts val="0"/>
                        </a:spcAft>
                      </a:pPr>
                      <a:r>
                        <a:rPr lang="en-US" sz="2000" dirty="0">
                          <a:solidFill>
                            <a:srgbClr val="FF0000"/>
                          </a:solidFill>
                          <a:effectLst/>
                        </a:rPr>
                        <a:t>Cu</a:t>
                      </a:r>
                      <a:r>
                        <a:rPr lang="en-US" sz="2000" baseline="30000" dirty="0">
                          <a:solidFill>
                            <a:srgbClr val="FF0000"/>
                          </a:solidFill>
                          <a:effectLst/>
                        </a:rPr>
                        <a:t>+1</a:t>
                      </a:r>
                      <a:endParaRPr lang="en-US" sz="2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err="1">
                          <a:solidFill>
                            <a:srgbClr val="FF0000"/>
                          </a:solidFill>
                          <a:effectLst/>
                        </a:rPr>
                        <a:t>CuCl</a:t>
                      </a:r>
                      <a:endParaRPr lang="en-US" sz="2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594360">
                <a:tc>
                  <a:txBody>
                    <a:bodyPr/>
                    <a:lstStyle/>
                    <a:p>
                      <a:pPr marL="0" marR="0" algn="ctr">
                        <a:spcBef>
                          <a:spcPts val="0"/>
                        </a:spcBef>
                        <a:spcAft>
                          <a:spcPts val="0"/>
                        </a:spcAft>
                      </a:pPr>
                      <a:r>
                        <a:rPr lang="en-US" sz="2000" dirty="0">
                          <a:effectLst/>
                        </a:rPr>
                        <a:t>Cu</a:t>
                      </a:r>
                      <a:r>
                        <a:rPr lang="en-US" sz="2000" baseline="30000" dirty="0">
                          <a:effectLst/>
                        </a:rPr>
                        <a:t>+2</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CuCl</a:t>
                      </a:r>
                      <a:r>
                        <a:rPr lang="en-US" sz="2000" baseline="-25000" dirty="0">
                          <a:effectLst/>
                        </a:rPr>
                        <a:t>2</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bl>
          </a:graphicData>
        </a:graphic>
      </p:graphicFrame>
      <p:sp>
        <p:nvSpPr>
          <p:cNvPr id="7" name="TextBox 6"/>
          <p:cNvSpPr txBox="1"/>
          <p:nvPr/>
        </p:nvSpPr>
        <p:spPr>
          <a:xfrm>
            <a:off x="1905000" y="4278124"/>
            <a:ext cx="3886200" cy="446276"/>
          </a:xfrm>
          <a:prstGeom prst="rect">
            <a:avLst/>
          </a:prstGeom>
          <a:noFill/>
        </p:spPr>
        <p:txBody>
          <a:bodyPr wrap="square" rtlCol="0">
            <a:spAutoFit/>
          </a:bodyPr>
          <a:lstStyle/>
          <a:p>
            <a:r>
              <a:rPr lang="en-US" dirty="0">
                <a:solidFill>
                  <a:srgbClr val="FFFF00"/>
                </a:solidFill>
              </a:rPr>
              <a:t>Containing Transition Metals</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800600"/>
            <a:ext cx="838200" cy="990600"/>
          </a:xfrm>
          <a:prstGeom prst="rect">
            <a:avLst/>
          </a:prstGeom>
          <a:noFill/>
          <a:ln>
            <a:noFill/>
          </a:ln>
          <a:effectLst/>
        </p:spPr>
      </p:pic>
    </p:spTree>
    <p:extLst>
      <p:ext uri="{BB962C8B-B14F-4D97-AF65-F5344CB8AC3E}">
        <p14:creationId xmlns:p14="http://schemas.microsoft.com/office/powerpoint/2010/main" val="152464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
          <p:cNvSpPr>
            <a:spLocks noGrp="1"/>
          </p:cNvSpPr>
          <p:nvPr>
            <p:ph type="title"/>
          </p:nvPr>
        </p:nvSpPr>
        <p:spPr>
          <a:xfrm>
            <a:off x="152420" y="0"/>
            <a:ext cx="8762999" cy="838200"/>
          </a:xfrm>
          <a:solidFill>
            <a:srgbClr val="FFC000"/>
          </a:solidFill>
        </p:spPr>
        <p:txBody>
          <a:bodyPr/>
          <a:lstStyle/>
          <a:p>
            <a:pPr algn="ctr"/>
            <a:r>
              <a:rPr lang="en-US" sz="2100" dirty="0">
                <a:solidFill>
                  <a:schemeClr val="tx1"/>
                </a:solidFill>
              </a:rPr>
              <a:t>Naming Compounds containing atoms with Multiple Oxidation States</a:t>
            </a:r>
          </a:p>
        </p:txBody>
      </p:sp>
      <p:sp>
        <p:nvSpPr>
          <p:cNvPr id="13" name="Rectangle 12"/>
          <p:cNvSpPr/>
          <p:nvPr/>
        </p:nvSpPr>
        <p:spPr>
          <a:xfrm>
            <a:off x="76201" y="838205"/>
            <a:ext cx="8991600" cy="3385308"/>
          </a:xfrm>
          <a:prstGeom prst="rect">
            <a:avLst/>
          </a:prstGeom>
        </p:spPr>
        <p:txBody>
          <a:bodyPr wrap="square" lIns="91208" tIns="45604" rIns="91208" bIns="45604">
            <a:spAutoFit/>
          </a:bodyPr>
          <a:lstStyle/>
          <a:p>
            <a:pPr>
              <a:spcBef>
                <a:spcPts val="601"/>
              </a:spcBef>
            </a:pPr>
            <a:r>
              <a:rPr lang="en-US" sz="3600" dirty="0">
                <a:solidFill>
                  <a:srgbClr val="FF0000"/>
                </a:solidFill>
              </a:rPr>
              <a:t>Binary Compounds </a:t>
            </a:r>
          </a:p>
          <a:p>
            <a:pPr marL="465546" indent="-234357">
              <a:spcBef>
                <a:spcPts val="601"/>
              </a:spcBef>
              <a:buFont typeface="Arial" panose="020B0604020202020204" pitchFamily="34" charset="0"/>
              <a:buChar char="•"/>
            </a:pPr>
            <a:r>
              <a:rPr lang="en-US" sz="3600" dirty="0">
                <a:solidFill>
                  <a:srgbClr val="0070C0"/>
                </a:solidFill>
              </a:rPr>
              <a:t>Transition Elements </a:t>
            </a:r>
            <a:r>
              <a:rPr lang="en-US" dirty="0"/>
              <a:t>usually exhibit multiple oxidation due to the filling of “d” and “f” sublevel orbitals</a:t>
            </a:r>
          </a:p>
          <a:p>
            <a:pPr marL="231195">
              <a:spcBef>
                <a:spcPts val="601"/>
              </a:spcBef>
            </a:pPr>
            <a:endParaRPr lang="en-US" sz="1700" dirty="0"/>
          </a:p>
          <a:p>
            <a:pPr>
              <a:spcBef>
                <a:spcPts val="601"/>
              </a:spcBef>
            </a:pPr>
            <a:r>
              <a:rPr lang="en-US" sz="3600" dirty="0">
                <a:solidFill>
                  <a:srgbClr val="00B050"/>
                </a:solidFill>
              </a:rPr>
              <a:t>OPTION 1  </a:t>
            </a:r>
            <a:r>
              <a:rPr lang="en-US" sz="3600" dirty="0">
                <a:solidFill>
                  <a:srgbClr val="00B050"/>
                </a:solidFill>
                <a:sym typeface="Wingdings"/>
              </a:rPr>
              <a:t></a:t>
            </a:r>
            <a:r>
              <a:rPr lang="en-US" sz="3600" dirty="0">
                <a:solidFill>
                  <a:srgbClr val="00B050"/>
                </a:solidFill>
              </a:rPr>
              <a:t>  IUPAC naming system</a:t>
            </a:r>
            <a:endParaRPr lang="en-US" dirty="0"/>
          </a:p>
          <a:p>
            <a:pPr>
              <a:spcBef>
                <a:spcPts val="601"/>
              </a:spcBef>
            </a:pPr>
            <a:r>
              <a:rPr lang="en-US" dirty="0">
                <a:solidFill>
                  <a:srgbClr val="FF0000"/>
                </a:solidFill>
              </a:rPr>
              <a:t>Use a </a:t>
            </a:r>
            <a:r>
              <a:rPr lang="en-US" b="1" dirty="0">
                <a:solidFill>
                  <a:srgbClr val="0070C0"/>
                </a:solidFill>
                <a:effectLst>
                  <a:outerShdw blurRad="38100" dist="38100" dir="2700000" algn="tl">
                    <a:srgbClr val="000000">
                      <a:alpha val="43137"/>
                    </a:srgbClr>
                  </a:outerShdw>
                </a:effectLst>
              </a:rPr>
              <a:t>Roman Numeral </a:t>
            </a:r>
            <a:r>
              <a:rPr lang="en-US" dirty="0">
                <a:solidFill>
                  <a:srgbClr val="FF0000"/>
                </a:solidFill>
              </a:rPr>
              <a:t>to indicate the oxidation of the metallic element which has the multiple oxidation state (“Stock” system)</a:t>
            </a:r>
          </a:p>
        </p:txBody>
      </p:sp>
      <p:graphicFrame>
        <p:nvGraphicFramePr>
          <p:cNvPr id="6" name="Table 5"/>
          <p:cNvGraphicFramePr>
            <a:graphicFrameLocks noGrp="1"/>
          </p:cNvGraphicFramePr>
          <p:nvPr/>
        </p:nvGraphicFramePr>
        <p:xfrm>
          <a:off x="1694480" y="4800600"/>
          <a:ext cx="4249120" cy="1188720"/>
        </p:xfrm>
        <a:graphic>
          <a:graphicData uri="http://schemas.openxmlformats.org/drawingml/2006/table">
            <a:tbl>
              <a:tblPr>
                <a:tableStyleId>{616DA210-FB5B-4158-B5E0-FEB733F419BA}</a:tableStyleId>
              </a:tblPr>
              <a:tblGrid>
                <a:gridCol w="923721">
                  <a:extLst>
                    <a:ext uri="{9D8B030D-6E8A-4147-A177-3AD203B41FA5}">
                      <a16:colId xmlns:a16="http://schemas.microsoft.com/office/drawing/2014/main" val="20000"/>
                    </a:ext>
                  </a:extLst>
                </a:gridCol>
                <a:gridCol w="1016094">
                  <a:extLst>
                    <a:ext uri="{9D8B030D-6E8A-4147-A177-3AD203B41FA5}">
                      <a16:colId xmlns:a16="http://schemas.microsoft.com/office/drawing/2014/main" val="20001"/>
                    </a:ext>
                  </a:extLst>
                </a:gridCol>
                <a:gridCol w="2309305">
                  <a:extLst>
                    <a:ext uri="{9D8B030D-6E8A-4147-A177-3AD203B41FA5}">
                      <a16:colId xmlns:a16="http://schemas.microsoft.com/office/drawing/2014/main" val="20002"/>
                    </a:ext>
                  </a:extLst>
                </a:gridCol>
              </a:tblGrid>
              <a:tr h="594360">
                <a:tc>
                  <a:txBody>
                    <a:bodyPr/>
                    <a:lstStyle/>
                    <a:p>
                      <a:pPr marL="0" marR="0" algn="ctr">
                        <a:spcBef>
                          <a:spcPts val="0"/>
                        </a:spcBef>
                        <a:spcAft>
                          <a:spcPts val="0"/>
                        </a:spcAft>
                      </a:pPr>
                      <a:r>
                        <a:rPr lang="en-US" sz="2000" dirty="0">
                          <a:solidFill>
                            <a:srgbClr val="FF0000"/>
                          </a:solidFill>
                          <a:effectLst/>
                        </a:rPr>
                        <a:t>Cu</a:t>
                      </a:r>
                      <a:r>
                        <a:rPr lang="en-US" sz="2000" baseline="30000" dirty="0">
                          <a:solidFill>
                            <a:srgbClr val="FF0000"/>
                          </a:solidFill>
                          <a:effectLst/>
                        </a:rPr>
                        <a:t>+1</a:t>
                      </a:r>
                      <a:endParaRPr lang="en-US" sz="2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err="1">
                          <a:solidFill>
                            <a:srgbClr val="FF0000"/>
                          </a:solidFill>
                          <a:effectLst/>
                        </a:rPr>
                        <a:t>CuCl</a:t>
                      </a:r>
                      <a:endParaRPr lang="en-US" sz="2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rgbClr val="FF0000"/>
                          </a:solidFill>
                          <a:effectLst/>
                        </a:rPr>
                        <a:t>Copper(I) Chloride</a:t>
                      </a:r>
                      <a:endParaRPr lang="en-US" sz="2000"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594360">
                <a:tc>
                  <a:txBody>
                    <a:bodyPr/>
                    <a:lstStyle/>
                    <a:p>
                      <a:pPr marL="0" marR="0" algn="ctr">
                        <a:spcBef>
                          <a:spcPts val="0"/>
                        </a:spcBef>
                        <a:spcAft>
                          <a:spcPts val="0"/>
                        </a:spcAft>
                      </a:pPr>
                      <a:r>
                        <a:rPr lang="en-US" sz="2000" dirty="0">
                          <a:effectLst/>
                        </a:rPr>
                        <a:t>Cu</a:t>
                      </a:r>
                      <a:r>
                        <a:rPr lang="en-US" sz="2000" baseline="30000" dirty="0">
                          <a:effectLst/>
                        </a:rPr>
                        <a:t>+2</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CuCl</a:t>
                      </a:r>
                      <a:r>
                        <a:rPr lang="en-US" sz="2000" baseline="-25000" dirty="0">
                          <a:effectLst/>
                        </a:rPr>
                        <a:t>2</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Copper(II) Chloride</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bl>
          </a:graphicData>
        </a:graphic>
      </p:graphicFrame>
      <p:sp>
        <p:nvSpPr>
          <p:cNvPr id="7" name="TextBox 6"/>
          <p:cNvSpPr txBox="1"/>
          <p:nvPr/>
        </p:nvSpPr>
        <p:spPr>
          <a:xfrm>
            <a:off x="1905000" y="4278124"/>
            <a:ext cx="3886200" cy="446276"/>
          </a:xfrm>
          <a:prstGeom prst="rect">
            <a:avLst/>
          </a:prstGeom>
          <a:noFill/>
        </p:spPr>
        <p:txBody>
          <a:bodyPr wrap="square" rtlCol="0">
            <a:spAutoFit/>
          </a:bodyPr>
          <a:lstStyle/>
          <a:p>
            <a:r>
              <a:rPr lang="en-US" dirty="0">
                <a:solidFill>
                  <a:srgbClr val="FFFF00"/>
                </a:solidFill>
              </a:rPr>
              <a:t>Containing Transition Metals</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724400"/>
            <a:ext cx="838200" cy="990600"/>
          </a:xfrm>
          <a:prstGeom prst="rect">
            <a:avLst/>
          </a:prstGeom>
          <a:noFill/>
          <a:ln>
            <a:noFill/>
          </a:ln>
          <a:effectLst/>
        </p:spPr>
      </p:pic>
    </p:spTree>
    <p:extLst>
      <p:ext uri="{BB962C8B-B14F-4D97-AF65-F5344CB8AC3E}">
        <p14:creationId xmlns:p14="http://schemas.microsoft.com/office/powerpoint/2010/main" val="347599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152420" y="0"/>
            <a:ext cx="8762999" cy="838200"/>
          </a:xfrm>
          <a:solidFill>
            <a:srgbClr val="FFC000"/>
          </a:solidFill>
        </p:spPr>
        <p:txBody>
          <a:bodyPr/>
          <a:lstStyle/>
          <a:p>
            <a:pPr algn="ctr"/>
            <a:r>
              <a:rPr lang="en-US" sz="2100" dirty="0">
                <a:solidFill>
                  <a:schemeClr val="tx1"/>
                </a:solidFill>
              </a:rPr>
              <a:t>Naming Molecules containing atoms with Multiple Oxidation States</a:t>
            </a:r>
          </a:p>
        </p:txBody>
      </p:sp>
      <p:sp>
        <p:nvSpPr>
          <p:cNvPr id="13" name="Rectangle 12"/>
          <p:cNvSpPr/>
          <p:nvPr/>
        </p:nvSpPr>
        <p:spPr>
          <a:xfrm>
            <a:off x="76201" y="838206"/>
            <a:ext cx="8991600" cy="3169864"/>
          </a:xfrm>
          <a:prstGeom prst="rect">
            <a:avLst/>
          </a:prstGeom>
        </p:spPr>
        <p:txBody>
          <a:bodyPr wrap="square" lIns="91208" tIns="45604" rIns="91208" bIns="45604">
            <a:spAutoFit/>
          </a:bodyPr>
          <a:lstStyle/>
          <a:p>
            <a:pPr>
              <a:spcBef>
                <a:spcPts val="601"/>
              </a:spcBef>
            </a:pPr>
            <a:r>
              <a:rPr lang="en-US" sz="3600" dirty="0">
                <a:solidFill>
                  <a:srgbClr val="FF0000"/>
                </a:solidFill>
              </a:rPr>
              <a:t>Binary Molecules </a:t>
            </a:r>
            <a:endParaRPr lang="en-US" sz="1700" dirty="0"/>
          </a:p>
          <a:p>
            <a:pPr>
              <a:spcBef>
                <a:spcPts val="601"/>
              </a:spcBef>
            </a:pPr>
            <a:r>
              <a:rPr lang="en-US" sz="3600" dirty="0">
                <a:solidFill>
                  <a:srgbClr val="00B050"/>
                </a:solidFill>
              </a:rPr>
              <a:t>OPTION 2  </a:t>
            </a:r>
            <a:r>
              <a:rPr lang="en-US" sz="3600" dirty="0">
                <a:solidFill>
                  <a:srgbClr val="00B050"/>
                </a:solidFill>
                <a:sym typeface="Wingdings"/>
              </a:rPr>
              <a:t></a:t>
            </a:r>
            <a:r>
              <a:rPr lang="en-US" sz="3600" dirty="0">
                <a:solidFill>
                  <a:srgbClr val="00B050"/>
                </a:solidFill>
              </a:rPr>
              <a:t>  Greek prefixes</a:t>
            </a:r>
            <a:endParaRPr lang="en-US" dirty="0">
              <a:solidFill>
                <a:srgbClr val="00B050"/>
              </a:solidFill>
            </a:endParaRPr>
          </a:p>
          <a:p>
            <a:pPr lvl="0"/>
            <a:endParaRPr lang="en-US" sz="800" dirty="0"/>
          </a:p>
          <a:p>
            <a:pPr lvl="0"/>
            <a:r>
              <a:rPr lang="en-US" dirty="0">
                <a:solidFill>
                  <a:srgbClr val="0070C0"/>
                </a:solidFill>
              </a:rPr>
              <a:t>Add a prefix to </a:t>
            </a:r>
            <a:r>
              <a:rPr lang="en-US" u="sng" dirty="0">
                <a:solidFill>
                  <a:srgbClr val="0070C0"/>
                </a:solidFill>
              </a:rPr>
              <a:t>EACH</a:t>
            </a:r>
            <a:r>
              <a:rPr lang="en-US" dirty="0">
                <a:solidFill>
                  <a:srgbClr val="0070C0"/>
                </a:solidFill>
              </a:rPr>
              <a:t> element, indicating the number of atoms of a particular element within the compound or molecule</a:t>
            </a:r>
          </a:p>
          <a:p>
            <a:pPr lvl="0"/>
            <a:endParaRPr lang="en-US" dirty="0"/>
          </a:p>
          <a:p>
            <a:r>
              <a:rPr lang="en-US" dirty="0"/>
              <a:t>mono-     di-     tri-     tetra-    penta-     hexa-     </a:t>
            </a:r>
            <a:r>
              <a:rPr lang="en-US" dirty="0" err="1"/>
              <a:t>hepta</a:t>
            </a:r>
            <a:r>
              <a:rPr lang="en-US" dirty="0"/>
              <a:t>-     </a:t>
            </a:r>
            <a:r>
              <a:rPr lang="en-US" dirty="0" err="1"/>
              <a:t>octa</a:t>
            </a:r>
            <a:r>
              <a:rPr lang="en-US" dirty="0"/>
              <a:t>-</a:t>
            </a:r>
          </a:p>
          <a:p>
            <a:pPr>
              <a:tabLst>
                <a:tab pos="340458" algn="l"/>
                <a:tab pos="1314302" algn="l"/>
                <a:tab pos="2055383" algn="l"/>
                <a:tab pos="2905730" algn="l"/>
                <a:tab pos="3988837" algn="l"/>
                <a:tab pos="5241391" algn="l"/>
                <a:tab pos="6384678" algn="l"/>
                <a:tab pos="7527963" algn="l"/>
              </a:tabLst>
            </a:pPr>
            <a:r>
              <a:rPr lang="en-US" dirty="0"/>
              <a:t>	1	2	3	4	5	6	7	8</a:t>
            </a:r>
          </a:p>
        </p:txBody>
      </p:sp>
      <p:graphicFrame>
        <p:nvGraphicFramePr>
          <p:cNvPr id="2" name="Table 1"/>
          <p:cNvGraphicFramePr>
            <a:graphicFrameLocks noGrp="1"/>
          </p:cNvGraphicFramePr>
          <p:nvPr>
            <p:extLst>
              <p:ext uri="{D42A27DB-BD31-4B8C-83A1-F6EECF244321}">
                <p14:modId xmlns:p14="http://schemas.microsoft.com/office/powerpoint/2010/main" val="3611551913"/>
              </p:ext>
            </p:extLst>
          </p:nvPr>
        </p:nvGraphicFramePr>
        <p:xfrm>
          <a:off x="1752600" y="4470940"/>
          <a:ext cx="4876800" cy="2270035"/>
        </p:xfrm>
        <a:graphic>
          <a:graphicData uri="http://schemas.openxmlformats.org/drawingml/2006/table">
            <a:tbl>
              <a:tblPr>
                <a:tableStyleId>{616DA210-FB5B-4158-B5E0-FEB733F419BA}</a:tableStyleId>
              </a:tblPr>
              <a:tblGrid>
                <a:gridCol w="1665249">
                  <a:extLst>
                    <a:ext uri="{9D8B030D-6E8A-4147-A177-3AD203B41FA5}">
                      <a16:colId xmlns:a16="http://schemas.microsoft.com/office/drawing/2014/main" val="20000"/>
                    </a:ext>
                  </a:extLst>
                </a:gridCol>
                <a:gridCol w="3211551">
                  <a:extLst>
                    <a:ext uri="{9D8B030D-6E8A-4147-A177-3AD203B41FA5}">
                      <a16:colId xmlns:a16="http://schemas.microsoft.com/office/drawing/2014/main" val="20001"/>
                    </a:ext>
                  </a:extLst>
                </a:gridCol>
              </a:tblGrid>
              <a:tr h="677765">
                <a:tc>
                  <a:txBody>
                    <a:bodyPr/>
                    <a:lstStyle/>
                    <a:p>
                      <a:pPr marL="0" marR="0" algn="ctr">
                        <a:spcBef>
                          <a:spcPts val="0"/>
                        </a:spcBef>
                        <a:spcAft>
                          <a:spcPts val="0"/>
                        </a:spcAft>
                      </a:pPr>
                      <a:r>
                        <a:rPr lang="en-US" sz="2000" dirty="0">
                          <a:effectLst/>
                        </a:rPr>
                        <a:t>N</a:t>
                      </a:r>
                      <a:r>
                        <a:rPr lang="en-US" sz="2000" baseline="-25000" dirty="0">
                          <a:effectLst/>
                        </a:rPr>
                        <a:t>2</a:t>
                      </a:r>
                      <a:r>
                        <a:rPr lang="en-US" sz="2000" baseline="30000" dirty="0">
                          <a:effectLst/>
                        </a:rPr>
                        <a:t>+1</a:t>
                      </a:r>
                      <a:r>
                        <a:rPr lang="en-US" sz="2000" dirty="0">
                          <a:effectLst/>
                        </a:rPr>
                        <a:t>O</a:t>
                      </a:r>
                      <a:r>
                        <a:rPr lang="en-US" sz="2000" baseline="30000" dirty="0">
                          <a:effectLst/>
                        </a:rPr>
                        <a:t>-2</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794895">
                <a:tc>
                  <a:txBody>
                    <a:bodyPr/>
                    <a:lstStyle/>
                    <a:p>
                      <a:pPr marL="0" marR="0" algn="ctr">
                        <a:spcBef>
                          <a:spcPts val="0"/>
                        </a:spcBef>
                        <a:spcAft>
                          <a:spcPts val="0"/>
                        </a:spcAft>
                      </a:pPr>
                      <a:r>
                        <a:rPr lang="en-US" sz="2000">
                          <a:effectLst/>
                        </a:rPr>
                        <a:t>N</a:t>
                      </a:r>
                      <a:r>
                        <a:rPr lang="en-US" sz="2000" baseline="-25000">
                          <a:effectLst/>
                        </a:rPr>
                        <a:t>2</a:t>
                      </a:r>
                      <a:r>
                        <a:rPr lang="en-US" sz="2000" baseline="30000">
                          <a:effectLst/>
                        </a:rPr>
                        <a:t>+3</a:t>
                      </a:r>
                      <a:r>
                        <a:rPr lang="en-US" sz="2000">
                          <a:effectLst/>
                        </a:rPr>
                        <a:t>O</a:t>
                      </a:r>
                      <a:r>
                        <a:rPr lang="en-US" sz="2000" baseline="-25000">
                          <a:effectLst/>
                        </a:rPr>
                        <a:t>3</a:t>
                      </a:r>
                      <a:r>
                        <a:rPr lang="en-US" sz="2000" baseline="30000">
                          <a:effectLst/>
                        </a:rPr>
                        <a:t>-2</a:t>
                      </a:r>
                      <a:endParaRPr lang="en-US" sz="200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797375">
                <a:tc>
                  <a:txBody>
                    <a:bodyPr/>
                    <a:lstStyle/>
                    <a:p>
                      <a:pPr marL="0" marR="0" algn="ctr">
                        <a:spcBef>
                          <a:spcPts val="0"/>
                        </a:spcBef>
                        <a:spcAft>
                          <a:spcPts val="0"/>
                        </a:spcAft>
                      </a:pPr>
                      <a:r>
                        <a:rPr lang="en-US" sz="2000" dirty="0">
                          <a:effectLst/>
                        </a:rPr>
                        <a:t>N</a:t>
                      </a:r>
                      <a:r>
                        <a:rPr lang="en-US" sz="2000" baseline="-25000" dirty="0">
                          <a:effectLst/>
                        </a:rPr>
                        <a:t>2</a:t>
                      </a:r>
                      <a:r>
                        <a:rPr lang="en-US" sz="2000" baseline="30000" dirty="0">
                          <a:effectLst/>
                        </a:rPr>
                        <a:t>+5</a:t>
                      </a:r>
                      <a:r>
                        <a:rPr lang="en-US" sz="2000" dirty="0">
                          <a:effectLst/>
                        </a:rPr>
                        <a:t>O</a:t>
                      </a:r>
                      <a:r>
                        <a:rPr lang="en-US" sz="2000" baseline="-25000" dirty="0">
                          <a:effectLst/>
                        </a:rPr>
                        <a:t>5</a:t>
                      </a:r>
                      <a:r>
                        <a:rPr lang="en-US" sz="2000" baseline="30000" dirty="0">
                          <a:effectLst/>
                        </a:rPr>
                        <a:t>-2</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
        <p:nvSpPr>
          <p:cNvPr id="4" name="TextBox 3"/>
          <p:cNvSpPr txBox="1"/>
          <p:nvPr/>
        </p:nvSpPr>
        <p:spPr>
          <a:xfrm>
            <a:off x="2667000" y="4016367"/>
            <a:ext cx="2971800" cy="446276"/>
          </a:xfrm>
          <a:prstGeom prst="rect">
            <a:avLst/>
          </a:prstGeom>
          <a:noFill/>
        </p:spPr>
        <p:txBody>
          <a:bodyPr wrap="square" rtlCol="0">
            <a:spAutoFit/>
          </a:bodyPr>
          <a:lstStyle/>
          <a:p>
            <a:r>
              <a:rPr lang="en-US" dirty="0">
                <a:solidFill>
                  <a:srgbClr val="FFFF00"/>
                </a:solidFill>
              </a:rPr>
              <a:t>Covalent Molecules</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4800600"/>
            <a:ext cx="838200" cy="990600"/>
          </a:xfrm>
          <a:prstGeom prst="rect">
            <a:avLst/>
          </a:prstGeom>
          <a:noFill/>
          <a:ln>
            <a:noFill/>
          </a:ln>
          <a:effectLst/>
        </p:spPr>
      </p:pic>
    </p:spTree>
    <p:extLst>
      <p:ext uri="{BB962C8B-B14F-4D97-AF65-F5344CB8AC3E}">
        <p14:creationId xmlns:p14="http://schemas.microsoft.com/office/powerpoint/2010/main" val="151152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fade">
                                      <p:cBhvr>
                                        <p:cTn id="22" dur="500"/>
                                        <p:tgtEl>
                                          <p:spTgt spid="1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animEffect transition="in" filter="fade">
                                      <p:cBhvr>
                                        <p:cTn id="27" dur="500"/>
                                        <p:tgtEl>
                                          <p:spTgt spid="1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152420" y="0"/>
            <a:ext cx="8762999" cy="838200"/>
          </a:xfrm>
          <a:solidFill>
            <a:srgbClr val="FFC000"/>
          </a:solidFill>
        </p:spPr>
        <p:txBody>
          <a:bodyPr/>
          <a:lstStyle/>
          <a:p>
            <a:pPr algn="ctr"/>
            <a:r>
              <a:rPr lang="en-US" sz="2100" dirty="0">
                <a:solidFill>
                  <a:schemeClr val="tx1"/>
                </a:solidFill>
              </a:rPr>
              <a:t>Naming Molecules containing atoms with Multiple Oxidation States</a:t>
            </a:r>
          </a:p>
        </p:txBody>
      </p:sp>
      <p:sp>
        <p:nvSpPr>
          <p:cNvPr id="13" name="Rectangle 12"/>
          <p:cNvSpPr/>
          <p:nvPr/>
        </p:nvSpPr>
        <p:spPr>
          <a:xfrm>
            <a:off x="76201" y="838206"/>
            <a:ext cx="8991600" cy="3169864"/>
          </a:xfrm>
          <a:prstGeom prst="rect">
            <a:avLst/>
          </a:prstGeom>
        </p:spPr>
        <p:txBody>
          <a:bodyPr wrap="square" lIns="91208" tIns="45604" rIns="91208" bIns="45604">
            <a:spAutoFit/>
          </a:bodyPr>
          <a:lstStyle/>
          <a:p>
            <a:pPr>
              <a:spcBef>
                <a:spcPts val="601"/>
              </a:spcBef>
            </a:pPr>
            <a:r>
              <a:rPr lang="en-US" sz="3600" dirty="0">
                <a:solidFill>
                  <a:srgbClr val="FF0000"/>
                </a:solidFill>
              </a:rPr>
              <a:t>Binary Molecules </a:t>
            </a:r>
            <a:endParaRPr lang="en-US" sz="1700" dirty="0"/>
          </a:p>
          <a:p>
            <a:pPr>
              <a:spcBef>
                <a:spcPts val="601"/>
              </a:spcBef>
            </a:pPr>
            <a:r>
              <a:rPr lang="en-US" sz="3600" dirty="0">
                <a:solidFill>
                  <a:srgbClr val="00B050"/>
                </a:solidFill>
              </a:rPr>
              <a:t>OPTION 2  </a:t>
            </a:r>
            <a:r>
              <a:rPr lang="en-US" sz="3600" dirty="0">
                <a:solidFill>
                  <a:srgbClr val="00B050"/>
                </a:solidFill>
                <a:sym typeface="Wingdings"/>
              </a:rPr>
              <a:t></a:t>
            </a:r>
            <a:r>
              <a:rPr lang="en-US" sz="3600" dirty="0">
                <a:solidFill>
                  <a:srgbClr val="00B050"/>
                </a:solidFill>
              </a:rPr>
              <a:t>  Greek prefixes</a:t>
            </a:r>
            <a:endParaRPr lang="en-US" dirty="0">
              <a:solidFill>
                <a:srgbClr val="00B050"/>
              </a:solidFill>
            </a:endParaRPr>
          </a:p>
          <a:p>
            <a:pPr lvl="0"/>
            <a:endParaRPr lang="en-US" sz="800" dirty="0"/>
          </a:p>
          <a:p>
            <a:pPr lvl="0"/>
            <a:r>
              <a:rPr lang="en-US" dirty="0">
                <a:solidFill>
                  <a:srgbClr val="0070C0"/>
                </a:solidFill>
              </a:rPr>
              <a:t>Add a prefix to </a:t>
            </a:r>
            <a:r>
              <a:rPr lang="en-US" u="sng" dirty="0">
                <a:solidFill>
                  <a:srgbClr val="0070C0"/>
                </a:solidFill>
              </a:rPr>
              <a:t>EACH</a:t>
            </a:r>
            <a:r>
              <a:rPr lang="en-US" dirty="0">
                <a:solidFill>
                  <a:srgbClr val="0070C0"/>
                </a:solidFill>
              </a:rPr>
              <a:t> element, indicating the number of atoms of a particular element within the compound or molecule.</a:t>
            </a:r>
          </a:p>
          <a:p>
            <a:pPr lvl="0"/>
            <a:endParaRPr lang="en-US" dirty="0"/>
          </a:p>
          <a:p>
            <a:r>
              <a:rPr lang="en-US" dirty="0"/>
              <a:t>mono-     di-     tri-     tetra-    penta-     hexa-     </a:t>
            </a:r>
            <a:r>
              <a:rPr lang="en-US" dirty="0" err="1"/>
              <a:t>hepta</a:t>
            </a:r>
            <a:r>
              <a:rPr lang="en-US" dirty="0"/>
              <a:t>-     </a:t>
            </a:r>
            <a:r>
              <a:rPr lang="en-US" dirty="0" err="1"/>
              <a:t>octa</a:t>
            </a:r>
            <a:r>
              <a:rPr lang="en-US" dirty="0"/>
              <a:t>-</a:t>
            </a:r>
          </a:p>
          <a:p>
            <a:pPr>
              <a:tabLst>
                <a:tab pos="340458" algn="l"/>
                <a:tab pos="1314302" algn="l"/>
                <a:tab pos="2055383" algn="l"/>
                <a:tab pos="2905730" algn="l"/>
                <a:tab pos="3988837" algn="l"/>
                <a:tab pos="5241391" algn="l"/>
                <a:tab pos="6384678" algn="l"/>
                <a:tab pos="7527963" algn="l"/>
              </a:tabLst>
            </a:pPr>
            <a:r>
              <a:rPr lang="en-US" dirty="0"/>
              <a:t>	1	2	3	4	5	6	7	8</a:t>
            </a:r>
          </a:p>
        </p:txBody>
      </p:sp>
      <p:graphicFrame>
        <p:nvGraphicFramePr>
          <p:cNvPr id="2" name="Table 1"/>
          <p:cNvGraphicFramePr>
            <a:graphicFrameLocks noGrp="1"/>
          </p:cNvGraphicFramePr>
          <p:nvPr>
            <p:extLst>
              <p:ext uri="{D42A27DB-BD31-4B8C-83A1-F6EECF244321}">
                <p14:modId xmlns:p14="http://schemas.microsoft.com/office/powerpoint/2010/main" val="520248937"/>
              </p:ext>
            </p:extLst>
          </p:nvPr>
        </p:nvGraphicFramePr>
        <p:xfrm>
          <a:off x="1752600" y="4470940"/>
          <a:ext cx="4876800" cy="2232535"/>
        </p:xfrm>
        <a:graphic>
          <a:graphicData uri="http://schemas.openxmlformats.org/drawingml/2006/table">
            <a:tbl>
              <a:tblPr>
                <a:tableStyleId>{616DA210-FB5B-4158-B5E0-FEB733F419BA}</a:tableStyleId>
              </a:tblPr>
              <a:tblGrid>
                <a:gridCol w="1665249">
                  <a:extLst>
                    <a:ext uri="{9D8B030D-6E8A-4147-A177-3AD203B41FA5}">
                      <a16:colId xmlns:a16="http://schemas.microsoft.com/office/drawing/2014/main" val="20000"/>
                    </a:ext>
                  </a:extLst>
                </a:gridCol>
                <a:gridCol w="3211551">
                  <a:extLst>
                    <a:ext uri="{9D8B030D-6E8A-4147-A177-3AD203B41FA5}">
                      <a16:colId xmlns:a16="http://schemas.microsoft.com/office/drawing/2014/main" val="20001"/>
                    </a:ext>
                  </a:extLst>
                </a:gridCol>
              </a:tblGrid>
              <a:tr h="710660">
                <a:tc>
                  <a:txBody>
                    <a:bodyPr/>
                    <a:lstStyle/>
                    <a:p>
                      <a:pPr marL="0" marR="0" algn="ctr">
                        <a:spcBef>
                          <a:spcPts val="0"/>
                        </a:spcBef>
                        <a:spcAft>
                          <a:spcPts val="0"/>
                        </a:spcAft>
                      </a:pPr>
                      <a:r>
                        <a:rPr lang="en-US" sz="2000" dirty="0">
                          <a:effectLst/>
                        </a:rPr>
                        <a:t>N</a:t>
                      </a:r>
                      <a:r>
                        <a:rPr lang="en-US" sz="2000" baseline="-25000" dirty="0">
                          <a:effectLst/>
                        </a:rPr>
                        <a:t>2</a:t>
                      </a:r>
                      <a:r>
                        <a:rPr lang="en-US" sz="2000" baseline="30000" dirty="0">
                          <a:effectLst/>
                        </a:rPr>
                        <a:t>+1</a:t>
                      </a:r>
                      <a:r>
                        <a:rPr lang="en-US" sz="2000" dirty="0">
                          <a:effectLst/>
                        </a:rPr>
                        <a:t>O</a:t>
                      </a:r>
                      <a:r>
                        <a:rPr lang="en-US" sz="2000" baseline="30000" dirty="0">
                          <a:effectLst/>
                        </a:rPr>
                        <a:t>-2</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err="1">
                          <a:effectLst/>
                        </a:rPr>
                        <a:t>diNitrogen</a:t>
                      </a:r>
                      <a:r>
                        <a:rPr lang="en-US" sz="2000" dirty="0">
                          <a:effectLst/>
                        </a:rPr>
                        <a:t> </a:t>
                      </a:r>
                      <a:r>
                        <a:rPr lang="en-US" sz="2000" dirty="0" err="1">
                          <a:effectLst/>
                        </a:rPr>
                        <a:t>monOxide</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685800">
                <a:tc>
                  <a:txBody>
                    <a:bodyPr/>
                    <a:lstStyle/>
                    <a:p>
                      <a:pPr marL="0" marR="0" algn="ctr">
                        <a:spcBef>
                          <a:spcPts val="0"/>
                        </a:spcBef>
                        <a:spcAft>
                          <a:spcPts val="0"/>
                        </a:spcAft>
                      </a:pPr>
                      <a:r>
                        <a:rPr lang="en-US" sz="2000">
                          <a:effectLst/>
                        </a:rPr>
                        <a:t>N</a:t>
                      </a:r>
                      <a:r>
                        <a:rPr lang="en-US" sz="2000" baseline="-25000">
                          <a:effectLst/>
                        </a:rPr>
                        <a:t>2</a:t>
                      </a:r>
                      <a:r>
                        <a:rPr lang="en-US" sz="2000" baseline="30000">
                          <a:effectLst/>
                        </a:rPr>
                        <a:t>+3</a:t>
                      </a:r>
                      <a:r>
                        <a:rPr lang="en-US" sz="2000">
                          <a:effectLst/>
                        </a:rPr>
                        <a:t>O</a:t>
                      </a:r>
                      <a:r>
                        <a:rPr lang="en-US" sz="2000" baseline="-25000">
                          <a:effectLst/>
                        </a:rPr>
                        <a:t>3</a:t>
                      </a:r>
                      <a:r>
                        <a:rPr lang="en-US" sz="2000" baseline="30000">
                          <a:effectLst/>
                        </a:rPr>
                        <a:t>-2</a:t>
                      </a:r>
                      <a:endParaRPr lang="en-US" sz="2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err="1">
                          <a:effectLst/>
                        </a:rPr>
                        <a:t>diNitrogen</a:t>
                      </a:r>
                      <a:r>
                        <a:rPr lang="en-US" sz="2000" dirty="0">
                          <a:effectLst/>
                        </a:rPr>
                        <a:t> </a:t>
                      </a:r>
                      <a:r>
                        <a:rPr lang="en-US" sz="2000" dirty="0" err="1">
                          <a:effectLst/>
                        </a:rPr>
                        <a:t>triOxide</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836075">
                <a:tc>
                  <a:txBody>
                    <a:bodyPr/>
                    <a:lstStyle/>
                    <a:p>
                      <a:pPr marL="0" marR="0" algn="ctr">
                        <a:spcBef>
                          <a:spcPts val="0"/>
                        </a:spcBef>
                        <a:spcAft>
                          <a:spcPts val="0"/>
                        </a:spcAft>
                      </a:pPr>
                      <a:r>
                        <a:rPr lang="en-US" sz="2000" dirty="0">
                          <a:effectLst/>
                        </a:rPr>
                        <a:t>N</a:t>
                      </a:r>
                      <a:r>
                        <a:rPr lang="en-US" sz="2000" baseline="-25000" dirty="0">
                          <a:effectLst/>
                        </a:rPr>
                        <a:t>2</a:t>
                      </a:r>
                      <a:r>
                        <a:rPr lang="en-US" sz="2000" baseline="30000" dirty="0">
                          <a:effectLst/>
                        </a:rPr>
                        <a:t>+5</a:t>
                      </a:r>
                      <a:r>
                        <a:rPr lang="en-US" sz="2000" dirty="0">
                          <a:effectLst/>
                        </a:rPr>
                        <a:t>O</a:t>
                      </a:r>
                      <a:r>
                        <a:rPr lang="en-US" sz="2000" baseline="-25000" dirty="0">
                          <a:effectLst/>
                        </a:rPr>
                        <a:t>5</a:t>
                      </a:r>
                      <a:r>
                        <a:rPr lang="en-US" sz="2000" baseline="30000" dirty="0">
                          <a:effectLst/>
                        </a:rPr>
                        <a:t>-2</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err="1">
                          <a:effectLst/>
                        </a:rPr>
                        <a:t>diNitrogen</a:t>
                      </a:r>
                      <a:r>
                        <a:rPr lang="en-US" sz="2000" dirty="0">
                          <a:effectLst/>
                        </a:rPr>
                        <a:t> </a:t>
                      </a:r>
                      <a:r>
                        <a:rPr lang="en-US" sz="2000" dirty="0" err="1">
                          <a:effectLst/>
                        </a:rPr>
                        <a:t>pentOxide</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
        <p:nvSpPr>
          <p:cNvPr id="4" name="TextBox 3"/>
          <p:cNvSpPr txBox="1"/>
          <p:nvPr/>
        </p:nvSpPr>
        <p:spPr>
          <a:xfrm>
            <a:off x="2667000" y="4016367"/>
            <a:ext cx="2971800" cy="446276"/>
          </a:xfrm>
          <a:prstGeom prst="rect">
            <a:avLst/>
          </a:prstGeom>
          <a:noFill/>
        </p:spPr>
        <p:txBody>
          <a:bodyPr wrap="square" rtlCol="0">
            <a:spAutoFit/>
          </a:bodyPr>
          <a:lstStyle/>
          <a:p>
            <a:r>
              <a:rPr lang="en-US" dirty="0">
                <a:solidFill>
                  <a:srgbClr val="FFFF00"/>
                </a:solidFill>
              </a:rPr>
              <a:t>Covalent Molecules</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4800600"/>
            <a:ext cx="838200" cy="990600"/>
          </a:xfrm>
          <a:prstGeom prst="rect">
            <a:avLst/>
          </a:prstGeom>
          <a:noFill/>
          <a:ln>
            <a:noFill/>
          </a:ln>
          <a:effectLst/>
        </p:spPr>
      </p:pic>
    </p:spTree>
    <p:extLst>
      <p:ext uri="{BB962C8B-B14F-4D97-AF65-F5344CB8AC3E}">
        <p14:creationId xmlns:p14="http://schemas.microsoft.com/office/powerpoint/2010/main" val="401005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152420" y="0"/>
            <a:ext cx="8762999" cy="838200"/>
          </a:xfrm>
          <a:solidFill>
            <a:srgbClr val="FFC000"/>
          </a:solidFill>
        </p:spPr>
        <p:txBody>
          <a:bodyPr/>
          <a:lstStyle/>
          <a:p>
            <a:pPr algn="ctr"/>
            <a:r>
              <a:rPr lang="en-US" sz="2100" dirty="0">
                <a:solidFill>
                  <a:schemeClr val="tx1"/>
                </a:solidFill>
              </a:rPr>
              <a:t>Naming Compounds containing atoms with Multiple Oxidation States</a:t>
            </a:r>
          </a:p>
        </p:txBody>
      </p:sp>
      <p:sp>
        <p:nvSpPr>
          <p:cNvPr id="13" name="Rectangle 12"/>
          <p:cNvSpPr/>
          <p:nvPr/>
        </p:nvSpPr>
        <p:spPr>
          <a:xfrm>
            <a:off x="76201" y="838211"/>
            <a:ext cx="8991600" cy="2369645"/>
          </a:xfrm>
          <a:prstGeom prst="rect">
            <a:avLst/>
          </a:prstGeom>
        </p:spPr>
        <p:txBody>
          <a:bodyPr wrap="square" lIns="91208" tIns="45604" rIns="91208" bIns="45604">
            <a:spAutoFit/>
          </a:bodyPr>
          <a:lstStyle/>
          <a:p>
            <a:pPr lvl="0"/>
            <a:r>
              <a:rPr lang="en-US" sz="3600" dirty="0">
                <a:solidFill>
                  <a:srgbClr val="00B050"/>
                </a:solidFill>
              </a:rPr>
              <a:t>OPTION 3  </a:t>
            </a:r>
            <a:r>
              <a:rPr lang="en-US" sz="3600" dirty="0">
                <a:solidFill>
                  <a:srgbClr val="00B050"/>
                </a:solidFill>
                <a:sym typeface="Wingdings"/>
              </a:rPr>
              <a:t></a:t>
            </a:r>
            <a:r>
              <a:rPr lang="en-US" sz="3600" dirty="0">
                <a:solidFill>
                  <a:srgbClr val="00B050"/>
                </a:solidFill>
              </a:rPr>
              <a:t>  Transition Elements</a:t>
            </a:r>
          </a:p>
          <a:p>
            <a:pPr>
              <a:spcBef>
                <a:spcPts val="601"/>
              </a:spcBef>
            </a:pPr>
            <a:r>
              <a:rPr lang="en-US" dirty="0"/>
              <a:t>Transition elements are characterized by their multiple oxidations</a:t>
            </a:r>
          </a:p>
          <a:p>
            <a:pPr>
              <a:spcBef>
                <a:spcPts val="601"/>
              </a:spcBef>
            </a:pPr>
            <a:r>
              <a:rPr lang="en-US" dirty="0"/>
              <a:t>“</a:t>
            </a:r>
            <a:r>
              <a:rPr lang="en-US" dirty="0">
                <a:solidFill>
                  <a:srgbClr val="0070C0"/>
                </a:solidFill>
              </a:rPr>
              <a:t>-OUS</a:t>
            </a:r>
            <a:r>
              <a:rPr lang="en-US" dirty="0"/>
              <a:t>”  and “</a:t>
            </a:r>
            <a:r>
              <a:rPr lang="en-US" dirty="0">
                <a:solidFill>
                  <a:srgbClr val="00B050"/>
                </a:solidFill>
              </a:rPr>
              <a:t>-IC</a:t>
            </a:r>
            <a:r>
              <a:rPr lang="en-US" dirty="0"/>
              <a:t>”  </a:t>
            </a:r>
            <a:r>
              <a:rPr lang="en-US" i="0" dirty="0">
                <a:latin typeface="Times New Roman" panose="02020603050405020304" pitchFamily="18" charset="0"/>
                <a:cs typeface="Times New Roman" panose="02020603050405020304" pitchFamily="18" charset="0"/>
              </a:rPr>
              <a:t>(</a:t>
            </a:r>
            <a:r>
              <a:rPr lang="en-US" dirty="0">
                <a:solidFill>
                  <a:srgbClr val="FF0000"/>
                </a:solidFill>
                <a:latin typeface="Times New Roman" panose="02020603050405020304" pitchFamily="18" charset="0"/>
                <a:cs typeface="Times New Roman" panose="02020603050405020304" pitchFamily="18" charset="0"/>
              </a:rPr>
              <a:t>“Classical” Naming</a:t>
            </a:r>
            <a:r>
              <a:rPr lang="en-US" dirty="0"/>
              <a:t>)</a:t>
            </a:r>
          </a:p>
          <a:p>
            <a:pPr marL="573226" indent="-234357">
              <a:spcBef>
                <a:spcPts val="601"/>
              </a:spcBef>
              <a:buFont typeface="Arial" panose="020B0604020202020204" pitchFamily="34" charset="0"/>
              <a:buChar char="•"/>
            </a:pPr>
            <a:r>
              <a:rPr lang="en-US" dirty="0">
                <a:solidFill>
                  <a:srgbClr val="0070C0"/>
                </a:solidFill>
              </a:rPr>
              <a:t>Use “-</a:t>
            </a:r>
            <a:r>
              <a:rPr lang="en-US" dirty="0" err="1">
                <a:solidFill>
                  <a:srgbClr val="0070C0"/>
                </a:solidFill>
              </a:rPr>
              <a:t>ous</a:t>
            </a:r>
            <a:r>
              <a:rPr lang="en-US" dirty="0">
                <a:solidFill>
                  <a:srgbClr val="0070C0"/>
                </a:solidFill>
              </a:rPr>
              <a:t>” for the first oxidation number listed</a:t>
            </a:r>
          </a:p>
          <a:p>
            <a:pPr marL="573226" indent="-234357">
              <a:spcBef>
                <a:spcPts val="601"/>
              </a:spcBef>
              <a:buFont typeface="Arial" panose="020B0604020202020204" pitchFamily="34" charset="0"/>
              <a:buChar char="•"/>
            </a:pPr>
            <a:r>
              <a:rPr lang="en-US" dirty="0">
                <a:solidFill>
                  <a:srgbClr val="00B050"/>
                </a:solidFill>
              </a:rPr>
              <a:t>Use “-</a:t>
            </a:r>
            <a:r>
              <a:rPr lang="en-US" dirty="0" err="1">
                <a:solidFill>
                  <a:srgbClr val="00B050"/>
                </a:solidFill>
              </a:rPr>
              <a:t>ic</a:t>
            </a:r>
            <a:r>
              <a:rPr lang="en-US" dirty="0">
                <a:solidFill>
                  <a:srgbClr val="00B050"/>
                </a:solidFill>
              </a:rPr>
              <a:t>” for the second oxidation number listed</a:t>
            </a:r>
          </a:p>
        </p:txBody>
      </p:sp>
      <p:graphicFrame>
        <p:nvGraphicFramePr>
          <p:cNvPr id="3" name="Table 2"/>
          <p:cNvGraphicFramePr>
            <a:graphicFrameLocks noGrp="1"/>
          </p:cNvGraphicFramePr>
          <p:nvPr>
            <p:extLst>
              <p:ext uri="{D42A27DB-BD31-4B8C-83A1-F6EECF244321}">
                <p14:modId xmlns:p14="http://schemas.microsoft.com/office/powerpoint/2010/main" val="3949648509"/>
              </p:ext>
            </p:extLst>
          </p:nvPr>
        </p:nvGraphicFramePr>
        <p:xfrm>
          <a:off x="1371600" y="3352800"/>
          <a:ext cx="6065188" cy="3505200"/>
        </p:xfrm>
        <a:graphic>
          <a:graphicData uri="http://schemas.openxmlformats.org/drawingml/2006/table">
            <a:tbl>
              <a:tblPr>
                <a:tableStyleId>{616DA210-FB5B-4158-B5E0-FEB733F419BA}</a:tableStyleId>
              </a:tblPr>
              <a:tblGrid>
                <a:gridCol w="854251">
                  <a:extLst>
                    <a:ext uri="{9D8B030D-6E8A-4147-A177-3AD203B41FA5}">
                      <a16:colId xmlns:a16="http://schemas.microsoft.com/office/drawing/2014/main" val="20000"/>
                    </a:ext>
                  </a:extLst>
                </a:gridCol>
                <a:gridCol w="939677">
                  <a:extLst>
                    <a:ext uri="{9D8B030D-6E8A-4147-A177-3AD203B41FA5}">
                      <a16:colId xmlns:a16="http://schemas.microsoft.com/office/drawing/2014/main" val="20001"/>
                    </a:ext>
                  </a:extLst>
                </a:gridCol>
                <a:gridCol w="2135630">
                  <a:extLst>
                    <a:ext uri="{9D8B030D-6E8A-4147-A177-3AD203B41FA5}">
                      <a16:colId xmlns:a16="http://schemas.microsoft.com/office/drawing/2014/main" val="20002"/>
                    </a:ext>
                  </a:extLst>
                </a:gridCol>
                <a:gridCol w="2135630">
                  <a:extLst>
                    <a:ext uri="{9D8B030D-6E8A-4147-A177-3AD203B41FA5}">
                      <a16:colId xmlns:a16="http://schemas.microsoft.com/office/drawing/2014/main" val="20003"/>
                    </a:ext>
                  </a:extLst>
                </a:gridCol>
              </a:tblGrid>
              <a:tr h="262890">
                <a:tc>
                  <a:txBody>
                    <a:bodyPr/>
                    <a:lstStyle/>
                    <a:p>
                      <a:pPr marL="0" marR="0" algn="ctr">
                        <a:spcBef>
                          <a:spcPts val="0"/>
                        </a:spcBef>
                        <a:spcAft>
                          <a:spcPts val="0"/>
                        </a:spcAft>
                      </a:pPr>
                      <a:r>
                        <a:rPr lang="en-US" sz="1300" b="1" dirty="0">
                          <a:effectLst/>
                        </a:rPr>
                        <a:t>Ion</a:t>
                      </a:r>
                      <a:endParaRPr lang="en-US" sz="1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b="1" dirty="0">
                          <a:effectLst/>
                        </a:rPr>
                        <a:t>Formula</a:t>
                      </a:r>
                      <a:endParaRPr lang="en-US" sz="1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b="1" dirty="0">
                          <a:effectLst/>
                        </a:rPr>
                        <a:t>Option 3</a:t>
                      </a:r>
                      <a:endParaRPr lang="en-US" sz="1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b="1" dirty="0">
                          <a:effectLst/>
                        </a:rPr>
                        <a:t>Option 1</a:t>
                      </a:r>
                      <a:endParaRPr lang="en-US" sz="1000" b="1"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87630">
                <a:tc>
                  <a:txBody>
                    <a:bodyPr/>
                    <a:lstStyle/>
                    <a:p>
                      <a:pPr marL="0" marR="0" algn="ctr">
                        <a:spcBef>
                          <a:spcPts val="0"/>
                        </a:spcBef>
                        <a:spcAft>
                          <a:spcPts val="0"/>
                        </a:spcAft>
                      </a:pPr>
                      <a:r>
                        <a:rPr lang="en-US" sz="500">
                          <a:effectLst/>
                        </a:rPr>
                        <a:t> </a:t>
                      </a:r>
                      <a:endParaRPr lang="en-US" sz="1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500">
                          <a:effectLst/>
                        </a:rPr>
                        <a:t> </a:t>
                      </a:r>
                      <a:endParaRPr lang="en-US" sz="1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500" dirty="0">
                          <a:effectLst/>
                        </a:rPr>
                        <a:t> </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500">
                          <a:effectLst/>
                        </a:rPr>
                        <a:t> </a:t>
                      </a:r>
                      <a:endParaRPr lang="en-US" sz="100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262890">
                <a:tc>
                  <a:txBody>
                    <a:bodyPr/>
                    <a:lstStyle/>
                    <a:p>
                      <a:pPr marL="0" marR="0" algn="ctr">
                        <a:spcBef>
                          <a:spcPts val="0"/>
                        </a:spcBef>
                        <a:spcAft>
                          <a:spcPts val="0"/>
                        </a:spcAft>
                      </a:pPr>
                      <a:r>
                        <a:rPr lang="en-US" sz="1300" dirty="0">
                          <a:solidFill>
                            <a:srgbClr val="FF0000"/>
                          </a:solidFill>
                          <a:effectLst/>
                        </a:rPr>
                        <a:t>Cu</a:t>
                      </a:r>
                      <a:r>
                        <a:rPr lang="en-US" sz="1300" baseline="30000" dirty="0">
                          <a:solidFill>
                            <a:srgbClr val="FF0000"/>
                          </a:solidFill>
                          <a:effectLst/>
                        </a:rPr>
                        <a:t>+1</a:t>
                      </a:r>
                      <a:endParaRPr lang="en-US" sz="1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err="1">
                          <a:solidFill>
                            <a:srgbClr val="FF0000"/>
                          </a:solidFill>
                          <a:effectLst/>
                        </a:rPr>
                        <a:t>CuCl</a:t>
                      </a:r>
                      <a:endParaRPr lang="en-US" sz="1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solidFill>
                            <a:srgbClr val="FF0000"/>
                          </a:solidFill>
                          <a:effectLst/>
                        </a:rPr>
                        <a:t>Cuprous Chloride</a:t>
                      </a:r>
                      <a:endParaRPr lang="en-US" sz="1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solidFill>
                            <a:srgbClr val="FF0000"/>
                          </a:solidFill>
                          <a:effectLst/>
                        </a:rPr>
                        <a:t>Copper I Chloride</a:t>
                      </a:r>
                      <a:endParaRPr lang="en-US" sz="1000"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262890">
                <a:tc>
                  <a:txBody>
                    <a:bodyPr/>
                    <a:lstStyle/>
                    <a:p>
                      <a:pPr marL="0" marR="0" algn="ctr">
                        <a:spcBef>
                          <a:spcPts val="0"/>
                        </a:spcBef>
                        <a:spcAft>
                          <a:spcPts val="0"/>
                        </a:spcAft>
                      </a:pPr>
                      <a:r>
                        <a:rPr lang="en-US" sz="1300" dirty="0">
                          <a:effectLst/>
                        </a:rPr>
                        <a:t>Cu</a:t>
                      </a:r>
                      <a:r>
                        <a:rPr lang="en-US" sz="1300" baseline="30000" dirty="0">
                          <a:effectLst/>
                        </a:rPr>
                        <a:t>+2</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effectLst/>
                        </a:rPr>
                        <a:t>CuCl</a:t>
                      </a:r>
                      <a:r>
                        <a:rPr lang="en-US" sz="1300" baseline="-25000" dirty="0">
                          <a:effectLst/>
                        </a:rPr>
                        <a:t>2</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effectLst/>
                        </a:rPr>
                        <a:t>Cupric Chloride</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effectLst/>
                        </a:rPr>
                        <a:t>Copper II Chloride</a:t>
                      </a:r>
                      <a:endParaRPr lang="en-US" sz="10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262890">
                <a:tc>
                  <a:txBody>
                    <a:bodyPr/>
                    <a:lstStyle/>
                    <a:p>
                      <a:pPr marL="0" marR="0" indent="0" algn="ctr" defTabSz="912720" rtl="0" eaLnBrk="1" fontAlgn="auto" latinLnBrk="0" hangingPunct="1">
                        <a:lnSpc>
                          <a:spcPct val="100000"/>
                        </a:lnSpc>
                        <a:spcBef>
                          <a:spcPts val="0"/>
                        </a:spcBef>
                        <a:spcAft>
                          <a:spcPts val="0"/>
                        </a:spcAft>
                        <a:buClrTx/>
                        <a:buSzTx/>
                        <a:buFontTx/>
                        <a:buNone/>
                        <a:tabLst/>
                        <a:defRPr/>
                      </a:pPr>
                      <a:r>
                        <a:rPr lang="en-US" sz="1000" dirty="0">
                          <a:solidFill>
                            <a:srgbClr val="FF0000"/>
                          </a:solidFill>
                          <a:effectLst/>
                        </a:rPr>
                        <a:t>Hg</a:t>
                      </a:r>
                      <a:r>
                        <a:rPr lang="en-US" sz="1000" baseline="30000" dirty="0">
                          <a:solidFill>
                            <a:srgbClr val="FF0000"/>
                          </a:solidFill>
                          <a:effectLst/>
                        </a:rPr>
                        <a:t>+1</a:t>
                      </a:r>
                      <a:endParaRPr lang="en-US" sz="800" dirty="0">
                        <a:solidFill>
                          <a:srgbClr val="FF0000"/>
                        </a:solidFill>
                        <a:effectLst/>
                        <a:latin typeface="Times New Roman"/>
                        <a:ea typeface="Times New Roman"/>
                      </a:endParaRPr>
                    </a:p>
                  </a:txBody>
                  <a:tcPr marL="68580" marR="68580" marT="0" marB="0" anchor="ctr"/>
                </a:tc>
                <a:tc>
                  <a:txBody>
                    <a:bodyPr/>
                    <a:lstStyle/>
                    <a:p>
                      <a:pPr marL="0" marR="0" indent="0" algn="ctr" defTabSz="912720" rtl="0" eaLnBrk="1" fontAlgn="auto" latinLnBrk="0" hangingPunct="1">
                        <a:lnSpc>
                          <a:spcPct val="100000"/>
                        </a:lnSpc>
                        <a:spcBef>
                          <a:spcPts val="0"/>
                        </a:spcBef>
                        <a:spcAft>
                          <a:spcPts val="0"/>
                        </a:spcAft>
                        <a:buClrTx/>
                        <a:buSzTx/>
                        <a:buFontTx/>
                        <a:buNone/>
                        <a:tabLst/>
                        <a:defRPr/>
                      </a:pPr>
                      <a:r>
                        <a:rPr lang="en-US" sz="1000" dirty="0">
                          <a:solidFill>
                            <a:srgbClr val="FF0000"/>
                          </a:solidFill>
                          <a:effectLst/>
                        </a:rPr>
                        <a:t>Hg</a:t>
                      </a:r>
                      <a:r>
                        <a:rPr lang="en-US" sz="1000" baseline="-25000" dirty="0">
                          <a:solidFill>
                            <a:srgbClr val="FF0000"/>
                          </a:solidFill>
                          <a:effectLst/>
                        </a:rPr>
                        <a:t>2</a:t>
                      </a:r>
                      <a:r>
                        <a:rPr lang="en-US" sz="1000" dirty="0">
                          <a:solidFill>
                            <a:srgbClr val="FF0000"/>
                          </a:solidFill>
                          <a:effectLst/>
                        </a:rPr>
                        <a:t>Cl</a:t>
                      </a:r>
                      <a:r>
                        <a:rPr lang="en-US" sz="1000" baseline="-25000" dirty="0">
                          <a:solidFill>
                            <a:srgbClr val="FF0000"/>
                          </a:solidFill>
                          <a:effectLst/>
                        </a:rPr>
                        <a:t>2</a:t>
                      </a:r>
                      <a:endParaRPr lang="en-US" sz="800" dirty="0">
                        <a:solidFill>
                          <a:srgbClr val="FF0000"/>
                        </a:solidFill>
                        <a:effectLst/>
                        <a:latin typeface="Times New Roman"/>
                        <a:ea typeface="Times New Roman"/>
                      </a:endParaRPr>
                    </a:p>
                  </a:txBody>
                  <a:tcPr marL="68580" marR="68580" marT="0" marB="0" anchor="ctr"/>
                </a:tc>
                <a:tc>
                  <a:txBody>
                    <a:bodyPr/>
                    <a:lstStyle/>
                    <a:p>
                      <a:pPr marL="0" marR="0" indent="0" algn="ctr" defTabSz="912720" rtl="0" eaLnBrk="1" fontAlgn="auto" latinLnBrk="0" hangingPunct="1">
                        <a:lnSpc>
                          <a:spcPct val="100000"/>
                        </a:lnSpc>
                        <a:spcBef>
                          <a:spcPts val="0"/>
                        </a:spcBef>
                        <a:spcAft>
                          <a:spcPts val="0"/>
                        </a:spcAft>
                        <a:buClrTx/>
                        <a:buSzTx/>
                        <a:buFontTx/>
                        <a:buNone/>
                        <a:tabLst/>
                        <a:defRPr/>
                      </a:pPr>
                      <a:r>
                        <a:rPr lang="en-US" sz="1000" dirty="0" err="1">
                          <a:solidFill>
                            <a:srgbClr val="FF0000"/>
                          </a:solidFill>
                          <a:effectLst/>
                        </a:rPr>
                        <a:t>Mercurous</a:t>
                      </a:r>
                      <a:r>
                        <a:rPr lang="en-US" sz="1000" dirty="0">
                          <a:solidFill>
                            <a:srgbClr val="FF0000"/>
                          </a:solidFill>
                          <a:effectLst/>
                        </a:rPr>
                        <a:t> Chloride</a:t>
                      </a:r>
                      <a:endParaRPr lang="en-US" sz="800" dirty="0">
                        <a:solidFill>
                          <a:srgbClr val="FF0000"/>
                        </a:solidFill>
                        <a:effectLst/>
                        <a:latin typeface="Times New Roman"/>
                        <a:ea typeface="Times New Roman"/>
                      </a:endParaRPr>
                    </a:p>
                  </a:txBody>
                  <a:tcPr marL="68580" marR="68580" marT="0" marB="0" anchor="ctr"/>
                </a:tc>
                <a:tc>
                  <a:txBody>
                    <a:bodyPr/>
                    <a:lstStyle/>
                    <a:p>
                      <a:pPr marL="0" marR="0" indent="0" algn="ctr" defTabSz="912720" rtl="0" eaLnBrk="1" fontAlgn="auto" latinLnBrk="0" hangingPunct="1">
                        <a:lnSpc>
                          <a:spcPct val="100000"/>
                        </a:lnSpc>
                        <a:spcBef>
                          <a:spcPts val="0"/>
                        </a:spcBef>
                        <a:spcAft>
                          <a:spcPts val="0"/>
                        </a:spcAft>
                        <a:buClrTx/>
                        <a:buSzTx/>
                        <a:buFontTx/>
                        <a:buNone/>
                        <a:tabLst/>
                        <a:defRPr/>
                      </a:pPr>
                      <a:r>
                        <a:rPr lang="en-US" sz="1000" dirty="0">
                          <a:solidFill>
                            <a:srgbClr val="FF0000"/>
                          </a:solidFill>
                          <a:effectLst/>
                        </a:rPr>
                        <a:t>Mercury I Chloride</a:t>
                      </a:r>
                      <a:endParaRPr lang="en-US" sz="800"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262890">
                <a:tc>
                  <a:txBody>
                    <a:bodyPr/>
                    <a:lstStyle/>
                    <a:p>
                      <a:pPr marL="0" marR="0" algn="ctr">
                        <a:spcBef>
                          <a:spcPts val="0"/>
                        </a:spcBef>
                        <a:spcAft>
                          <a:spcPts val="0"/>
                        </a:spcAft>
                      </a:pPr>
                      <a:r>
                        <a:rPr lang="en-US" sz="1300" dirty="0">
                          <a:effectLst/>
                        </a:rPr>
                        <a:t>Hg</a:t>
                      </a:r>
                      <a:r>
                        <a:rPr lang="en-US" sz="1300" baseline="30000" dirty="0">
                          <a:effectLst/>
                        </a:rPr>
                        <a:t>+2</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effectLst/>
                        </a:rPr>
                        <a:t>HgCl</a:t>
                      </a:r>
                      <a:r>
                        <a:rPr lang="en-US" sz="1300" baseline="-25000" dirty="0">
                          <a:effectLst/>
                        </a:rPr>
                        <a:t>2</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a:effectLst/>
                        </a:rPr>
                        <a:t>Mercuric Chloride</a:t>
                      </a:r>
                      <a:endParaRPr lang="en-US" sz="1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a:effectLst/>
                        </a:rPr>
                        <a:t>Mercury II Chloride</a:t>
                      </a:r>
                      <a:endParaRPr lang="en-US" sz="100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262890">
                <a:tc>
                  <a:txBody>
                    <a:bodyPr/>
                    <a:lstStyle/>
                    <a:p>
                      <a:pPr marL="0" marR="0" algn="ctr">
                        <a:spcBef>
                          <a:spcPts val="0"/>
                        </a:spcBef>
                        <a:spcAft>
                          <a:spcPts val="0"/>
                        </a:spcAft>
                      </a:pPr>
                      <a:r>
                        <a:rPr lang="en-US" sz="1300" dirty="0">
                          <a:solidFill>
                            <a:srgbClr val="FF0000"/>
                          </a:solidFill>
                          <a:effectLst/>
                        </a:rPr>
                        <a:t>Fe</a:t>
                      </a:r>
                      <a:r>
                        <a:rPr lang="en-US" sz="1300" baseline="30000" dirty="0">
                          <a:solidFill>
                            <a:srgbClr val="FF0000"/>
                          </a:solidFill>
                          <a:effectLst/>
                        </a:rPr>
                        <a:t>+2</a:t>
                      </a:r>
                      <a:endParaRPr lang="en-US" sz="1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solidFill>
                            <a:srgbClr val="FF0000"/>
                          </a:solidFill>
                          <a:effectLst/>
                        </a:rPr>
                        <a:t>FeCl</a:t>
                      </a:r>
                      <a:r>
                        <a:rPr lang="en-US" sz="1300" baseline="-25000" dirty="0">
                          <a:solidFill>
                            <a:srgbClr val="FF0000"/>
                          </a:solidFill>
                          <a:effectLst/>
                        </a:rPr>
                        <a:t>2</a:t>
                      </a:r>
                      <a:endParaRPr lang="en-US" sz="1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solidFill>
                            <a:srgbClr val="FF0000"/>
                          </a:solidFill>
                          <a:effectLst/>
                        </a:rPr>
                        <a:t>Ferrous Chloride</a:t>
                      </a:r>
                      <a:endParaRPr lang="en-US" sz="1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solidFill>
                            <a:srgbClr val="FF0000"/>
                          </a:solidFill>
                          <a:effectLst/>
                        </a:rPr>
                        <a:t>Iron II Chloride</a:t>
                      </a:r>
                      <a:endParaRPr lang="en-US" sz="1000"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6"/>
                  </a:ext>
                </a:extLst>
              </a:tr>
              <a:tr h="262890">
                <a:tc>
                  <a:txBody>
                    <a:bodyPr/>
                    <a:lstStyle/>
                    <a:p>
                      <a:pPr marL="0" marR="0" algn="ctr">
                        <a:spcBef>
                          <a:spcPts val="0"/>
                        </a:spcBef>
                        <a:spcAft>
                          <a:spcPts val="0"/>
                        </a:spcAft>
                      </a:pPr>
                      <a:r>
                        <a:rPr lang="en-US" sz="1300">
                          <a:effectLst/>
                        </a:rPr>
                        <a:t>Fe</a:t>
                      </a:r>
                      <a:r>
                        <a:rPr lang="en-US" sz="1300" baseline="30000">
                          <a:effectLst/>
                        </a:rPr>
                        <a:t>+3</a:t>
                      </a:r>
                      <a:endParaRPr lang="en-US" sz="1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a:effectLst/>
                        </a:rPr>
                        <a:t>FeCl</a:t>
                      </a:r>
                      <a:r>
                        <a:rPr lang="en-US" sz="1300" baseline="-25000">
                          <a:effectLst/>
                        </a:rPr>
                        <a:t>3</a:t>
                      </a:r>
                      <a:endParaRPr lang="en-US" sz="1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a:effectLst/>
                        </a:rPr>
                        <a:t>Ferric Chloride</a:t>
                      </a:r>
                      <a:endParaRPr lang="en-US" sz="1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a:effectLst/>
                        </a:rPr>
                        <a:t>Iron III Chloride</a:t>
                      </a:r>
                      <a:endParaRPr lang="en-US" sz="1000">
                        <a:effectLst/>
                        <a:latin typeface="Times New Roman"/>
                        <a:ea typeface="Times New Roman"/>
                      </a:endParaRPr>
                    </a:p>
                  </a:txBody>
                  <a:tcPr marL="68580" marR="68580" marT="0" marB="0" anchor="ctr"/>
                </a:tc>
                <a:extLst>
                  <a:ext uri="{0D108BD9-81ED-4DB2-BD59-A6C34878D82A}">
                    <a16:rowId xmlns:a16="http://schemas.microsoft.com/office/drawing/2014/main" val="10007"/>
                  </a:ext>
                </a:extLst>
              </a:tr>
              <a:tr h="262890">
                <a:tc>
                  <a:txBody>
                    <a:bodyPr/>
                    <a:lstStyle/>
                    <a:p>
                      <a:pPr marL="0" marR="0" algn="ctr">
                        <a:spcBef>
                          <a:spcPts val="0"/>
                        </a:spcBef>
                        <a:spcAft>
                          <a:spcPts val="0"/>
                        </a:spcAft>
                      </a:pPr>
                      <a:r>
                        <a:rPr lang="en-US" sz="1300" dirty="0">
                          <a:solidFill>
                            <a:srgbClr val="FF0000"/>
                          </a:solidFill>
                          <a:effectLst/>
                        </a:rPr>
                        <a:t>Co</a:t>
                      </a:r>
                      <a:r>
                        <a:rPr lang="en-US" sz="1300" baseline="30000" dirty="0">
                          <a:solidFill>
                            <a:srgbClr val="FF0000"/>
                          </a:solidFill>
                          <a:effectLst/>
                        </a:rPr>
                        <a:t>+2</a:t>
                      </a:r>
                      <a:endParaRPr lang="en-US" sz="1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solidFill>
                            <a:srgbClr val="FF0000"/>
                          </a:solidFill>
                          <a:effectLst/>
                        </a:rPr>
                        <a:t>CoCl</a:t>
                      </a:r>
                      <a:r>
                        <a:rPr lang="en-US" sz="1300" baseline="-25000" dirty="0">
                          <a:solidFill>
                            <a:srgbClr val="FF0000"/>
                          </a:solidFill>
                          <a:effectLst/>
                        </a:rPr>
                        <a:t>2</a:t>
                      </a:r>
                      <a:endParaRPr lang="en-US" sz="1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solidFill>
                            <a:srgbClr val="FF0000"/>
                          </a:solidFill>
                          <a:effectLst/>
                        </a:rPr>
                        <a:t>Cobaltous Chloride</a:t>
                      </a:r>
                      <a:endParaRPr lang="en-US" sz="1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solidFill>
                            <a:srgbClr val="FF0000"/>
                          </a:solidFill>
                          <a:effectLst/>
                        </a:rPr>
                        <a:t>Cobalt II Chloride</a:t>
                      </a:r>
                      <a:endParaRPr lang="en-US" sz="1000"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8"/>
                  </a:ext>
                </a:extLst>
              </a:tr>
              <a:tr h="262890">
                <a:tc>
                  <a:txBody>
                    <a:bodyPr/>
                    <a:lstStyle/>
                    <a:p>
                      <a:pPr marL="0" marR="0" algn="ctr">
                        <a:spcBef>
                          <a:spcPts val="0"/>
                        </a:spcBef>
                        <a:spcAft>
                          <a:spcPts val="0"/>
                        </a:spcAft>
                      </a:pPr>
                      <a:r>
                        <a:rPr lang="en-US" sz="1300">
                          <a:effectLst/>
                        </a:rPr>
                        <a:t>Co</a:t>
                      </a:r>
                      <a:r>
                        <a:rPr lang="en-US" sz="1300" baseline="30000">
                          <a:effectLst/>
                        </a:rPr>
                        <a:t>+3</a:t>
                      </a:r>
                      <a:endParaRPr lang="en-US" sz="1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a:effectLst/>
                        </a:rPr>
                        <a:t>CoCl</a:t>
                      </a:r>
                      <a:r>
                        <a:rPr lang="en-US" sz="1300" baseline="-25000">
                          <a:effectLst/>
                        </a:rPr>
                        <a:t>3</a:t>
                      </a:r>
                      <a:endParaRPr lang="en-US" sz="1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a:effectLst/>
                        </a:rPr>
                        <a:t>Cobaltic Chloride</a:t>
                      </a:r>
                      <a:endParaRPr lang="en-US" sz="1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effectLst/>
                        </a:rPr>
                        <a:t>Cobalt III Chloride</a:t>
                      </a:r>
                      <a:endParaRPr lang="en-US" sz="1000" dirty="0">
                        <a:effectLst/>
                        <a:latin typeface="Times New Roman"/>
                        <a:ea typeface="Times New Roman"/>
                      </a:endParaRPr>
                    </a:p>
                  </a:txBody>
                  <a:tcPr marL="68580" marR="68580" marT="0" marB="0" anchor="ctr"/>
                </a:tc>
                <a:extLst>
                  <a:ext uri="{0D108BD9-81ED-4DB2-BD59-A6C34878D82A}">
                    <a16:rowId xmlns:a16="http://schemas.microsoft.com/office/drawing/2014/main" val="10009"/>
                  </a:ext>
                </a:extLst>
              </a:tr>
              <a:tr h="262890">
                <a:tc>
                  <a:txBody>
                    <a:bodyPr/>
                    <a:lstStyle/>
                    <a:p>
                      <a:pPr marL="0" marR="0" algn="ctr">
                        <a:spcBef>
                          <a:spcPts val="0"/>
                        </a:spcBef>
                        <a:spcAft>
                          <a:spcPts val="0"/>
                        </a:spcAft>
                      </a:pPr>
                      <a:r>
                        <a:rPr lang="en-US" sz="1300" dirty="0">
                          <a:solidFill>
                            <a:srgbClr val="FF0000"/>
                          </a:solidFill>
                          <a:effectLst/>
                        </a:rPr>
                        <a:t>Pb</a:t>
                      </a:r>
                      <a:r>
                        <a:rPr lang="en-US" sz="1300" baseline="30000" dirty="0">
                          <a:solidFill>
                            <a:srgbClr val="FF0000"/>
                          </a:solidFill>
                          <a:effectLst/>
                        </a:rPr>
                        <a:t>+2</a:t>
                      </a:r>
                      <a:endParaRPr lang="en-US" sz="1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solidFill>
                            <a:srgbClr val="FF0000"/>
                          </a:solidFill>
                          <a:effectLst/>
                        </a:rPr>
                        <a:t>PbCl</a:t>
                      </a:r>
                      <a:r>
                        <a:rPr lang="en-US" sz="1300" baseline="-25000" dirty="0">
                          <a:solidFill>
                            <a:srgbClr val="FF0000"/>
                          </a:solidFill>
                          <a:effectLst/>
                        </a:rPr>
                        <a:t>2</a:t>
                      </a:r>
                      <a:endParaRPr lang="en-US" sz="1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err="1">
                          <a:solidFill>
                            <a:srgbClr val="FF0000"/>
                          </a:solidFill>
                          <a:effectLst/>
                        </a:rPr>
                        <a:t>Plumbous</a:t>
                      </a:r>
                      <a:r>
                        <a:rPr lang="en-US" sz="1300" dirty="0">
                          <a:solidFill>
                            <a:srgbClr val="FF0000"/>
                          </a:solidFill>
                          <a:effectLst/>
                        </a:rPr>
                        <a:t> Chloride</a:t>
                      </a:r>
                      <a:endParaRPr lang="en-US" sz="1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solidFill>
                            <a:srgbClr val="FF0000"/>
                          </a:solidFill>
                          <a:effectLst/>
                        </a:rPr>
                        <a:t>Lead II Chloride</a:t>
                      </a:r>
                      <a:endParaRPr lang="en-US" sz="1000"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10"/>
                  </a:ext>
                </a:extLst>
              </a:tr>
              <a:tr h="262890">
                <a:tc>
                  <a:txBody>
                    <a:bodyPr/>
                    <a:lstStyle/>
                    <a:p>
                      <a:pPr marL="0" marR="0" algn="ctr">
                        <a:spcBef>
                          <a:spcPts val="0"/>
                        </a:spcBef>
                        <a:spcAft>
                          <a:spcPts val="0"/>
                        </a:spcAft>
                      </a:pPr>
                      <a:r>
                        <a:rPr lang="en-US" sz="1300">
                          <a:effectLst/>
                        </a:rPr>
                        <a:t>Pb</a:t>
                      </a:r>
                      <a:r>
                        <a:rPr lang="en-US" sz="1300" baseline="30000">
                          <a:effectLst/>
                        </a:rPr>
                        <a:t>+4</a:t>
                      </a:r>
                      <a:endParaRPr lang="en-US" sz="1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a:effectLst/>
                        </a:rPr>
                        <a:t>PbCl</a:t>
                      </a:r>
                      <a:r>
                        <a:rPr lang="en-US" sz="1300" baseline="-25000">
                          <a:effectLst/>
                        </a:rPr>
                        <a:t>4</a:t>
                      </a:r>
                      <a:endParaRPr lang="en-US" sz="1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a:effectLst/>
                        </a:rPr>
                        <a:t>Plumbic Chloride</a:t>
                      </a:r>
                      <a:endParaRPr lang="en-US" sz="1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a:effectLst/>
                        </a:rPr>
                        <a:t>Lead IV Chloride</a:t>
                      </a:r>
                      <a:endParaRPr lang="en-US" sz="1000">
                        <a:effectLst/>
                        <a:latin typeface="Times New Roman"/>
                        <a:ea typeface="Times New Roman"/>
                      </a:endParaRPr>
                    </a:p>
                  </a:txBody>
                  <a:tcPr marL="68580" marR="68580" marT="0" marB="0" anchor="ctr"/>
                </a:tc>
                <a:extLst>
                  <a:ext uri="{0D108BD9-81ED-4DB2-BD59-A6C34878D82A}">
                    <a16:rowId xmlns:a16="http://schemas.microsoft.com/office/drawing/2014/main" val="10011"/>
                  </a:ext>
                </a:extLst>
              </a:tr>
              <a:tr h="262890">
                <a:tc>
                  <a:txBody>
                    <a:bodyPr/>
                    <a:lstStyle/>
                    <a:p>
                      <a:pPr marL="0" marR="0" algn="ctr">
                        <a:spcBef>
                          <a:spcPts val="0"/>
                        </a:spcBef>
                        <a:spcAft>
                          <a:spcPts val="0"/>
                        </a:spcAft>
                      </a:pPr>
                      <a:r>
                        <a:rPr lang="en-US" sz="1300" dirty="0">
                          <a:solidFill>
                            <a:srgbClr val="FF0000"/>
                          </a:solidFill>
                          <a:effectLst/>
                        </a:rPr>
                        <a:t>Sn</a:t>
                      </a:r>
                      <a:r>
                        <a:rPr lang="en-US" sz="1300" baseline="30000" dirty="0">
                          <a:solidFill>
                            <a:srgbClr val="FF0000"/>
                          </a:solidFill>
                          <a:effectLst/>
                        </a:rPr>
                        <a:t>+2</a:t>
                      </a:r>
                      <a:endParaRPr lang="en-US" sz="1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solidFill>
                            <a:srgbClr val="FF0000"/>
                          </a:solidFill>
                          <a:effectLst/>
                        </a:rPr>
                        <a:t>SnCl</a:t>
                      </a:r>
                      <a:r>
                        <a:rPr lang="en-US" sz="1300" baseline="-25000" dirty="0">
                          <a:solidFill>
                            <a:srgbClr val="FF0000"/>
                          </a:solidFill>
                          <a:effectLst/>
                        </a:rPr>
                        <a:t>2</a:t>
                      </a:r>
                      <a:endParaRPr lang="en-US" sz="1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solidFill>
                            <a:srgbClr val="FF0000"/>
                          </a:solidFill>
                          <a:effectLst/>
                        </a:rPr>
                        <a:t>Stannous Chloride</a:t>
                      </a:r>
                      <a:endParaRPr lang="en-US" sz="1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solidFill>
                            <a:srgbClr val="FF0000"/>
                          </a:solidFill>
                          <a:effectLst/>
                        </a:rPr>
                        <a:t>Tin II Chloride</a:t>
                      </a:r>
                      <a:endParaRPr lang="en-US" sz="1000"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12"/>
                  </a:ext>
                </a:extLst>
              </a:tr>
              <a:tr h="262890">
                <a:tc>
                  <a:txBody>
                    <a:bodyPr/>
                    <a:lstStyle/>
                    <a:p>
                      <a:pPr marL="0" marR="0" algn="ctr">
                        <a:spcBef>
                          <a:spcPts val="0"/>
                        </a:spcBef>
                        <a:spcAft>
                          <a:spcPts val="0"/>
                        </a:spcAft>
                      </a:pPr>
                      <a:r>
                        <a:rPr lang="en-US" sz="1300">
                          <a:effectLst/>
                        </a:rPr>
                        <a:t>Sn</a:t>
                      </a:r>
                      <a:r>
                        <a:rPr lang="en-US" sz="1300" baseline="30000">
                          <a:effectLst/>
                        </a:rPr>
                        <a:t>+4</a:t>
                      </a:r>
                      <a:endParaRPr lang="en-US" sz="1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a:effectLst/>
                        </a:rPr>
                        <a:t>SnCl</a:t>
                      </a:r>
                      <a:r>
                        <a:rPr lang="en-US" sz="1300" baseline="-25000">
                          <a:effectLst/>
                        </a:rPr>
                        <a:t>4</a:t>
                      </a:r>
                      <a:endParaRPr lang="en-US" sz="1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a:effectLst/>
                        </a:rPr>
                        <a:t>Stannic Chloride</a:t>
                      </a:r>
                      <a:endParaRPr lang="en-US" sz="10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effectLst/>
                        </a:rPr>
                        <a:t>Tin IV Chloride</a:t>
                      </a:r>
                      <a:endParaRPr lang="en-US" sz="1000" dirty="0">
                        <a:effectLst/>
                        <a:latin typeface="Times New Roman"/>
                        <a:ea typeface="Times New Roman"/>
                      </a:endParaRPr>
                    </a:p>
                  </a:txBody>
                  <a:tcPr marL="68580" marR="68580" marT="0"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33832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0581" name="Rectangle 5"/>
          <p:cNvSpPr>
            <a:spLocks noGrp="1" noChangeArrowheads="1"/>
          </p:cNvSpPr>
          <p:nvPr>
            <p:ph type="body" idx="1"/>
          </p:nvPr>
        </p:nvSpPr>
        <p:spPr>
          <a:xfrm>
            <a:off x="8" y="914400"/>
            <a:ext cx="9144000" cy="2209800"/>
          </a:xfrm>
        </p:spPr>
        <p:txBody>
          <a:bodyPr/>
          <a:lstStyle/>
          <a:p>
            <a:pPr marL="114015" lvl="1" indent="0" eaLnBrk="0" hangingPunct="0">
              <a:spcBef>
                <a:spcPct val="0"/>
              </a:spcBef>
              <a:buNone/>
            </a:pPr>
            <a:r>
              <a:rPr lang="en-US" altLang="en-US" sz="2300" dirty="0">
                <a:solidFill>
                  <a:srgbClr val="FF0000"/>
                </a:solidFill>
              </a:rPr>
              <a:t>A few transition metals have only ONE ionic charge. The names of these cations do NOT have a Roman numeral.</a:t>
            </a:r>
          </a:p>
          <a:p>
            <a:pPr marL="114015" lvl="1" indent="0" eaLnBrk="0" hangingPunct="0">
              <a:spcBef>
                <a:spcPts val="601"/>
              </a:spcBef>
              <a:buNone/>
            </a:pPr>
            <a:r>
              <a:rPr lang="en-US" altLang="en-US" sz="2300" dirty="0">
                <a:solidFill>
                  <a:srgbClr val="00B050"/>
                </a:solidFill>
              </a:rPr>
              <a:t>These metals include the silver 1+ cation (Ag</a:t>
            </a:r>
            <a:r>
              <a:rPr lang="en-US" altLang="en-US" sz="2300" baseline="30000" dirty="0">
                <a:solidFill>
                  <a:srgbClr val="00B050"/>
                </a:solidFill>
              </a:rPr>
              <a:t>+</a:t>
            </a:r>
            <a:r>
              <a:rPr lang="en-US" altLang="en-US" sz="2300" dirty="0">
                <a:solidFill>
                  <a:srgbClr val="00B050"/>
                </a:solidFill>
              </a:rPr>
              <a:t>) [</a:t>
            </a:r>
            <a:r>
              <a:rPr lang="en-US" altLang="en-US" sz="2100" dirty="0">
                <a:solidFill>
                  <a:srgbClr val="0070C0"/>
                </a:solidFill>
              </a:rPr>
              <a:t>Ag</a:t>
            </a:r>
            <a:r>
              <a:rPr lang="en-US" altLang="en-US" sz="2100" baseline="-25000" dirty="0">
                <a:solidFill>
                  <a:srgbClr val="0070C0"/>
                </a:solidFill>
              </a:rPr>
              <a:t>2</a:t>
            </a:r>
            <a:r>
              <a:rPr lang="en-US" altLang="en-US" sz="2100" dirty="0">
                <a:solidFill>
                  <a:srgbClr val="0070C0"/>
                </a:solidFill>
              </a:rPr>
              <a:t>O </a:t>
            </a:r>
            <a:r>
              <a:rPr lang="en-US" altLang="en-US" sz="2100" dirty="0">
                <a:solidFill>
                  <a:srgbClr val="0070C0"/>
                </a:solidFill>
                <a:sym typeface="Wingdings" panose="05000000000000000000" pitchFamily="2" charset="2"/>
              </a:rPr>
              <a:t> </a:t>
            </a:r>
            <a:r>
              <a:rPr lang="en-US" altLang="en-US" sz="2100" dirty="0">
                <a:solidFill>
                  <a:srgbClr val="0070C0"/>
                </a:solidFill>
              </a:rPr>
              <a:t>silver oxide</a:t>
            </a:r>
            <a:r>
              <a:rPr lang="en-US" altLang="en-US" sz="2300" dirty="0">
                <a:solidFill>
                  <a:srgbClr val="00B050"/>
                </a:solidFill>
              </a:rPr>
              <a:t>], &amp; cadmium &amp; zinc with 2+ cations (Cd</a:t>
            </a:r>
            <a:r>
              <a:rPr lang="en-US" altLang="en-US" sz="2300" baseline="30000" dirty="0">
                <a:solidFill>
                  <a:srgbClr val="00B050"/>
                </a:solidFill>
              </a:rPr>
              <a:t>2+</a:t>
            </a:r>
            <a:r>
              <a:rPr lang="en-US" altLang="en-US" sz="2300" dirty="0">
                <a:solidFill>
                  <a:srgbClr val="00B050"/>
                </a:solidFill>
              </a:rPr>
              <a:t> &amp; Zn</a:t>
            </a:r>
            <a:r>
              <a:rPr lang="en-US" altLang="en-US" sz="2300" baseline="30000" dirty="0">
                <a:solidFill>
                  <a:srgbClr val="00B050"/>
                </a:solidFill>
              </a:rPr>
              <a:t>2+</a:t>
            </a:r>
            <a:r>
              <a:rPr lang="en-US" altLang="en-US" sz="2300" dirty="0">
                <a:solidFill>
                  <a:srgbClr val="00B050"/>
                </a:solidFill>
              </a:rPr>
              <a:t>).</a:t>
            </a:r>
          </a:p>
          <a:p>
            <a:pPr marL="114015" lvl="1" indent="0" eaLnBrk="0" hangingPunct="0">
              <a:spcBef>
                <a:spcPts val="1800"/>
              </a:spcBef>
              <a:buNone/>
            </a:pPr>
            <a:r>
              <a:rPr lang="en-US" altLang="en-US" sz="2300" dirty="0">
                <a:solidFill>
                  <a:srgbClr val="7030A0"/>
                </a:solidFill>
              </a:rPr>
              <a:t>The “classical” naming system does not indicate oxidation states:</a:t>
            </a:r>
          </a:p>
        </p:txBody>
      </p:sp>
      <p:graphicFrame>
        <p:nvGraphicFramePr>
          <p:cNvPr id="280638" name="Group 62"/>
          <p:cNvGraphicFramePr>
            <a:graphicFrameLocks noGrp="1"/>
          </p:cNvGraphicFramePr>
          <p:nvPr>
            <p:extLst>
              <p:ext uri="{D42A27DB-BD31-4B8C-83A1-F6EECF244321}">
                <p14:modId xmlns:p14="http://schemas.microsoft.com/office/powerpoint/2010/main" val="1708574412"/>
              </p:ext>
            </p:extLst>
          </p:nvPr>
        </p:nvGraphicFramePr>
        <p:xfrm>
          <a:off x="619874" y="3146134"/>
          <a:ext cx="7772399" cy="3559493"/>
        </p:xfrm>
        <a:graphic>
          <a:graphicData uri="http://schemas.openxmlformats.org/drawingml/2006/table">
            <a:tbl>
              <a:tblPr/>
              <a:tblGrid>
                <a:gridCol w="1447799">
                  <a:extLst>
                    <a:ext uri="{9D8B030D-6E8A-4147-A177-3AD203B41FA5}">
                      <a16:colId xmlns:a16="http://schemas.microsoft.com/office/drawing/2014/main" val="20000"/>
                    </a:ext>
                  </a:extLst>
                </a:gridCol>
                <a:gridCol w="3733801">
                  <a:extLst>
                    <a:ext uri="{9D8B030D-6E8A-4147-A177-3AD203B41FA5}">
                      <a16:colId xmlns:a16="http://schemas.microsoft.com/office/drawing/2014/main" val="20001"/>
                    </a:ext>
                  </a:extLst>
                </a:gridCol>
                <a:gridCol w="2590799">
                  <a:extLst>
                    <a:ext uri="{9D8B030D-6E8A-4147-A177-3AD203B41FA5}">
                      <a16:colId xmlns:a16="http://schemas.microsoft.com/office/drawing/2014/main" val="20002"/>
                    </a:ext>
                  </a:extLst>
                </a:gridCol>
              </a:tblGrid>
              <a:tr h="853440">
                <a:tc gridSpan="3">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5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Symbols and Names of Common Metal Ions With More Than One Ionic Charge</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2440">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Symbol</a:t>
                      </a:r>
                    </a:p>
                  </a:txBody>
                  <a:tcPr horzOverflow="overflow">
                    <a:lnL w="28575" cap="flat" cmpd="sng" algn="ctr">
                      <a:solidFill>
                        <a:srgbClr val="658B92"/>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Stock 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Classical Name</a:t>
                      </a:r>
                    </a:p>
                  </a:txBody>
                  <a:tcPr horzOverflow="overflow">
                    <a:lnL w="12700" cap="flat" cmpd="sng" algn="ctr">
                      <a:solidFill>
                        <a:schemeClr val="tx1"/>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9750">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Cu</a:t>
                      </a:r>
                      <a:r>
                        <a:rPr kumimoji="0" lang="en-US" altLang="en-US" sz="20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a:t>
                      </a:r>
                      <a:endPar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Copper(I) 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Cuprous ion</a:t>
                      </a:r>
                    </a:p>
                  </a:txBody>
                  <a:tcPr anchor="ctr" horzOverflow="overflow">
                    <a:lnL w="12700" cap="flat" cmpd="sng" algn="ctr">
                      <a:solidFill>
                        <a:schemeClr val="tx1"/>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9275">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Cu</a:t>
                      </a:r>
                      <a:r>
                        <a:rPr kumimoji="0" lang="en-US" altLang="en-US" sz="20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endPar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Copper(II) ion</a:t>
                      </a:r>
                      <a:endParaRPr kumimoji="0" lang="en-US" altLang="en-US" sz="2000" b="1" i="0" u="none" strike="noStrike" cap="none" normalizeH="0" baseline="-2500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Cupric ion</a:t>
                      </a:r>
                    </a:p>
                  </a:txBody>
                  <a:tcPr anchor="ctr" horzOverflow="overflow">
                    <a:lnL w="12700" cap="flat" cmpd="sng" algn="ctr">
                      <a:solidFill>
                        <a:schemeClr val="tx1"/>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3088">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Pb</a:t>
                      </a:r>
                      <a:r>
                        <a:rPr kumimoji="0" lang="en-US" altLang="en-US" sz="20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endPar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Lead(II) ion</a:t>
                      </a:r>
                      <a:endParaRPr kumimoji="0" lang="en-US" altLang="en-US" sz="2000" b="1" i="0" u="none" strike="noStrike" cap="none" normalizeH="0" baseline="-2500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Plumbous ion</a:t>
                      </a:r>
                    </a:p>
                  </a:txBody>
                  <a:tcPr anchor="ctr" horzOverflow="overflow">
                    <a:lnL w="12700" cap="flat" cmpd="sng" algn="ctr">
                      <a:solidFill>
                        <a:schemeClr val="tx1"/>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1500">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Pb</a:t>
                      </a:r>
                      <a:r>
                        <a:rPr kumimoji="0" lang="en-US" altLang="en-US" sz="20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4+</a:t>
                      </a:r>
                      <a:endPar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Lead(IV) 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Plumbic ion</a:t>
                      </a:r>
                    </a:p>
                  </a:txBody>
                  <a:tcPr anchor="ctr" horzOverflow="overflow">
                    <a:lnL w="12700" cap="flat" cmpd="sng" algn="ctr">
                      <a:solidFill>
                        <a:schemeClr val="tx1"/>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Title 1"/>
          <p:cNvSpPr>
            <a:spLocks noGrp="1"/>
          </p:cNvSpPr>
          <p:nvPr>
            <p:ph type="title"/>
          </p:nvPr>
        </p:nvSpPr>
        <p:spPr>
          <a:xfrm>
            <a:off x="152420" y="0"/>
            <a:ext cx="8762999" cy="838200"/>
          </a:xfrm>
          <a:solidFill>
            <a:srgbClr val="FFC000"/>
          </a:solidFill>
        </p:spPr>
        <p:txBody>
          <a:bodyPr/>
          <a:lstStyle/>
          <a:p>
            <a:pPr algn="ctr"/>
            <a:r>
              <a:rPr lang="en-US" sz="2100" dirty="0">
                <a:solidFill>
                  <a:schemeClr val="tx1"/>
                </a:solidFill>
              </a:rPr>
              <a:t>Naming Compounds containing atoms with Multiple Oxidation States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581">
                                            <p:txEl>
                                              <p:pRg st="0" end="0"/>
                                            </p:txEl>
                                          </p:spTgt>
                                        </p:tgtEl>
                                        <p:attrNameLst>
                                          <p:attrName>style.visibility</p:attrName>
                                        </p:attrNameLst>
                                      </p:cBhvr>
                                      <p:to>
                                        <p:strVal val="visible"/>
                                      </p:to>
                                    </p:set>
                                    <p:animEffect transition="in" filter="fade">
                                      <p:cBhvr>
                                        <p:cTn id="7" dur="500"/>
                                        <p:tgtEl>
                                          <p:spTgt spid="2805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0581">
                                            <p:txEl>
                                              <p:pRg st="1" end="1"/>
                                            </p:txEl>
                                          </p:spTgt>
                                        </p:tgtEl>
                                        <p:attrNameLst>
                                          <p:attrName>style.visibility</p:attrName>
                                        </p:attrNameLst>
                                      </p:cBhvr>
                                      <p:to>
                                        <p:strVal val="visible"/>
                                      </p:to>
                                    </p:set>
                                    <p:animEffect transition="in" filter="fade">
                                      <p:cBhvr>
                                        <p:cTn id="12" dur="500"/>
                                        <p:tgtEl>
                                          <p:spTgt spid="2805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0581">
                                            <p:txEl>
                                              <p:pRg st="2" end="2"/>
                                            </p:txEl>
                                          </p:spTgt>
                                        </p:tgtEl>
                                        <p:attrNameLst>
                                          <p:attrName>style.visibility</p:attrName>
                                        </p:attrNameLst>
                                      </p:cBhvr>
                                      <p:to>
                                        <p:strVal val="visible"/>
                                      </p:to>
                                    </p:set>
                                    <p:animEffect transition="in" filter="fade">
                                      <p:cBhvr>
                                        <p:cTn id="17" dur="500"/>
                                        <p:tgtEl>
                                          <p:spTgt spid="2805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0638"/>
                                        </p:tgtEl>
                                        <p:attrNameLst>
                                          <p:attrName>style.visibility</p:attrName>
                                        </p:attrNameLst>
                                      </p:cBhvr>
                                      <p:to>
                                        <p:strVal val="visible"/>
                                      </p:to>
                                    </p:set>
                                    <p:animEffect transition="in" filter="fade">
                                      <p:cBhvr>
                                        <p:cTn id="22" dur="500"/>
                                        <p:tgtEl>
                                          <p:spTgt spid="280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2562" name="Rectangle 2"/>
          <p:cNvSpPr>
            <a:spLocks noGrp="1" noChangeArrowheads="1"/>
          </p:cNvSpPr>
          <p:nvPr>
            <p:ph type="body" idx="1"/>
          </p:nvPr>
        </p:nvSpPr>
        <p:spPr>
          <a:xfrm>
            <a:off x="188912" y="838200"/>
            <a:ext cx="8839200" cy="6019800"/>
          </a:xfrm>
        </p:spPr>
        <p:txBody>
          <a:bodyPr/>
          <a:lstStyle/>
          <a:p>
            <a:pPr marL="114067" lvl="1" indent="0" eaLnBrk="0" hangingPunct="0">
              <a:spcBef>
                <a:spcPts val="1200"/>
              </a:spcBef>
              <a:buNone/>
            </a:pPr>
            <a:r>
              <a:rPr lang="en-US" altLang="en-US" dirty="0"/>
              <a:t>For ionic compounds and many covalent molecules, formulas should be written with the LOWEST whole number ratio of atoms.</a:t>
            </a:r>
          </a:p>
          <a:p>
            <a:pPr marL="114067" lvl="1" indent="0" eaLnBrk="0" hangingPunct="0">
              <a:spcBef>
                <a:spcPts val="1200"/>
              </a:spcBef>
              <a:buNone/>
            </a:pPr>
            <a:r>
              <a:rPr lang="en-US" altLang="en-US" dirty="0">
                <a:solidFill>
                  <a:srgbClr val="FF0000"/>
                </a:solidFill>
              </a:rPr>
              <a:t>Calcium sulfide (Ca</a:t>
            </a:r>
            <a:r>
              <a:rPr lang="en-US" altLang="en-US" baseline="30000" dirty="0">
                <a:solidFill>
                  <a:srgbClr val="FF0000"/>
                </a:solidFill>
              </a:rPr>
              <a:t>2+</a:t>
            </a:r>
            <a:r>
              <a:rPr lang="en-US" altLang="en-US" dirty="0">
                <a:solidFill>
                  <a:srgbClr val="FF0000"/>
                </a:solidFill>
              </a:rPr>
              <a:t> and S</a:t>
            </a:r>
            <a:r>
              <a:rPr lang="en-US" altLang="en-US" baseline="30000" dirty="0">
                <a:solidFill>
                  <a:srgbClr val="FF0000"/>
                </a:solidFill>
              </a:rPr>
              <a:t>2–</a:t>
            </a:r>
            <a:r>
              <a:rPr lang="en-US" altLang="en-US" dirty="0">
                <a:solidFill>
                  <a:srgbClr val="FF0000"/>
                </a:solidFill>
              </a:rPr>
              <a:t>) </a:t>
            </a:r>
            <a:r>
              <a:rPr lang="en-US" altLang="en-US" dirty="0">
                <a:solidFill>
                  <a:srgbClr val="FF0000"/>
                </a:solidFill>
                <a:sym typeface="Wingdings" panose="05000000000000000000" pitchFamily="2" charset="2"/>
              </a:rPr>
              <a:t> </a:t>
            </a:r>
            <a:r>
              <a:rPr lang="en-US" altLang="en-US" dirty="0">
                <a:solidFill>
                  <a:srgbClr val="FF0000"/>
                </a:solidFill>
              </a:rPr>
              <a:t>Ca</a:t>
            </a:r>
            <a:r>
              <a:rPr lang="en-US" altLang="en-US" baseline="-25000" dirty="0">
                <a:solidFill>
                  <a:srgbClr val="FF0000"/>
                </a:solidFill>
              </a:rPr>
              <a:t>2</a:t>
            </a:r>
            <a:r>
              <a:rPr lang="en-US" altLang="en-US" dirty="0">
                <a:solidFill>
                  <a:srgbClr val="FF0000"/>
                </a:solidFill>
              </a:rPr>
              <a:t>S</a:t>
            </a:r>
            <a:r>
              <a:rPr lang="en-US" altLang="en-US" baseline="-25000" dirty="0">
                <a:solidFill>
                  <a:srgbClr val="FF0000"/>
                </a:solidFill>
              </a:rPr>
              <a:t>2</a:t>
            </a:r>
            <a:r>
              <a:rPr lang="en-US" altLang="en-US" dirty="0">
                <a:solidFill>
                  <a:srgbClr val="FF0000"/>
                </a:solidFill>
              </a:rPr>
              <a:t>.</a:t>
            </a:r>
          </a:p>
          <a:p>
            <a:pPr marL="114067" lvl="1" indent="0" eaLnBrk="0" hangingPunct="0">
              <a:lnSpc>
                <a:spcPct val="90000"/>
              </a:lnSpc>
              <a:spcBef>
                <a:spcPct val="0"/>
              </a:spcBef>
              <a:buNone/>
            </a:pPr>
            <a:endParaRPr lang="en-US" altLang="en-US" dirty="0"/>
          </a:p>
          <a:p>
            <a:pPr marL="114067" lvl="1" indent="0" eaLnBrk="0" hangingPunct="0">
              <a:lnSpc>
                <a:spcPct val="90000"/>
              </a:lnSpc>
              <a:spcBef>
                <a:spcPct val="0"/>
              </a:spcBef>
              <a:buNone/>
            </a:pPr>
            <a:endParaRPr lang="en-US" altLang="en-US" dirty="0"/>
          </a:p>
          <a:p>
            <a:pPr marL="114067" lvl="1" indent="0" eaLnBrk="0" hangingPunct="0">
              <a:lnSpc>
                <a:spcPct val="90000"/>
              </a:lnSpc>
              <a:spcBef>
                <a:spcPct val="0"/>
              </a:spcBef>
              <a:buNone/>
            </a:pPr>
            <a:endParaRPr lang="en-US" altLang="en-US" dirty="0"/>
          </a:p>
          <a:p>
            <a:pPr marL="114067" lvl="1" indent="0" eaLnBrk="0" hangingPunct="0">
              <a:lnSpc>
                <a:spcPct val="90000"/>
              </a:lnSpc>
              <a:spcBef>
                <a:spcPct val="0"/>
              </a:spcBef>
              <a:buNone/>
            </a:pPr>
            <a:endParaRPr lang="en-US" altLang="en-US" dirty="0"/>
          </a:p>
          <a:p>
            <a:pPr marL="114067" lvl="1" indent="0" eaLnBrk="0" hangingPunct="0">
              <a:lnSpc>
                <a:spcPct val="90000"/>
              </a:lnSpc>
              <a:spcBef>
                <a:spcPct val="0"/>
              </a:spcBef>
              <a:buNone/>
            </a:pPr>
            <a:endParaRPr lang="en-US" altLang="en-US" dirty="0"/>
          </a:p>
          <a:p>
            <a:pPr marL="114067" lvl="1" indent="0" eaLnBrk="0" hangingPunct="0">
              <a:lnSpc>
                <a:spcPct val="90000"/>
              </a:lnSpc>
              <a:spcBef>
                <a:spcPct val="0"/>
              </a:spcBef>
              <a:buNone/>
            </a:pPr>
            <a:endParaRPr lang="en-US" altLang="en-US" dirty="0"/>
          </a:p>
          <a:p>
            <a:pPr marL="114067" lvl="1" indent="0" eaLnBrk="0" hangingPunct="0">
              <a:lnSpc>
                <a:spcPct val="90000"/>
              </a:lnSpc>
              <a:spcBef>
                <a:spcPct val="0"/>
              </a:spcBef>
              <a:buNone/>
            </a:pPr>
            <a:endParaRPr lang="en-US" altLang="en-US" dirty="0"/>
          </a:p>
          <a:p>
            <a:pPr marL="114067" lvl="1" indent="0" eaLnBrk="0" hangingPunct="0">
              <a:lnSpc>
                <a:spcPct val="90000"/>
              </a:lnSpc>
              <a:spcBef>
                <a:spcPct val="0"/>
              </a:spcBef>
              <a:buNone/>
            </a:pPr>
            <a:endParaRPr lang="en-US" altLang="en-US" dirty="0"/>
          </a:p>
          <a:p>
            <a:pPr marL="114067" lvl="1" indent="0" eaLnBrk="0" hangingPunct="0">
              <a:lnSpc>
                <a:spcPct val="90000"/>
              </a:lnSpc>
              <a:spcBef>
                <a:spcPct val="0"/>
              </a:spcBef>
              <a:buNone/>
            </a:pPr>
            <a:r>
              <a:rPr lang="en-US" altLang="en-US" dirty="0">
                <a:solidFill>
                  <a:srgbClr val="0070C0"/>
                </a:solidFill>
              </a:rPr>
              <a:t>The 2:2 ratio can be reduced to </a:t>
            </a:r>
            <a:r>
              <a:rPr lang="en-US" altLang="en-US" dirty="0" err="1">
                <a:solidFill>
                  <a:srgbClr val="0070C0"/>
                </a:solidFill>
              </a:rPr>
              <a:t>CaS</a:t>
            </a:r>
            <a:r>
              <a:rPr lang="en-US" altLang="en-US" dirty="0">
                <a:solidFill>
                  <a:srgbClr val="0070C0"/>
                </a:solidFill>
              </a:rPr>
              <a:t>.</a:t>
            </a:r>
          </a:p>
          <a:p>
            <a:pPr marL="114067" lvl="1" indent="0" algn="ctr" eaLnBrk="0" hangingPunct="0">
              <a:spcBef>
                <a:spcPts val="1200"/>
              </a:spcBef>
              <a:buNone/>
            </a:pPr>
            <a:r>
              <a:rPr lang="en-US" altLang="en-US" dirty="0"/>
              <a:t>This is called an empirical formula.</a:t>
            </a:r>
          </a:p>
          <a:p>
            <a:pPr marL="1142772" lvl="2" eaLnBrk="0" hangingPunct="0">
              <a:lnSpc>
                <a:spcPct val="90000"/>
              </a:lnSpc>
              <a:spcBef>
                <a:spcPct val="0"/>
              </a:spcBef>
            </a:pPr>
            <a:endParaRPr lang="en-US" altLang="en-US" dirty="0"/>
          </a:p>
        </p:txBody>
      </p:sp>
      <p:sp>
        <p:nvSpPr>
          <p:cNvPr id="322563" name="Rectangle 3"/>
          <p:cNvSpPr>
            <a:spLocks noGrp="1" noChangeArrowheads="1"/>
          </p:cNvSpPr>
          <p:nvPr>
            <p:ph type="title"/>
          </p:nvPr>
        </p:nvSpPr>
        <p:spPr>
          <a:xfrm>
            <a:off x="1066809" y="0"/>
            <a:ext cx="6858000" cy="990600"/>
          </a:xfrm>
        </p:spPr>
        <p:txBody>
          <a:bodyPr/>
          <a:lstStyle/>
          <a:p>
            <a:pPr algn="ctr"/>
            <a:r>
              <a:rPr lang="en-US" altLang="en-US" sz="3600" dirty="0">
                <a:solidFill>
                  <a:srgbClr val="FFFF00"/>
                </a:solidFill>
              </a:rPr>
              <a:t>Empirical Formulas</a:t>
            </a:r>
          </a:p>
        </p:txBody>
      </p:sp>
      <p:pic>
        <p:nvPicPr>
          <p:cNvPr id="322566" name="Picture 6" descr="0132525763_A328_C9L2"/>
          <p:cNvPicPr>
            <a:picLocks noChangeAspect="1" noChangeArrowheads="1"/>
          </p:cNvPicPr>
          <p:nvPr/>
        </p:nvPicPr>
        <p:blipFill>
          <a:blip r:embed="rId3">
            <a:extLst>
              <a:ext uri="{28A0092B-C50C-407E-A947-70E740481C1C}">
                <a14:useLocalDpi xmlns:a14="http://schemas.microsoft.com/office/drawing/2010/main" val="0"/>
              </a:ext>
            </a:extLst>
          </a:blip>
          <a:srcRect t="7443" b="5534"/>
          <a:stretch>
            <a:fillRect/>
          </a:stretch>
        </p:blipFill>
        <p:spPr bwMode="auto">
          <a:xfrm>
            <a:off x="2027603" y="2895600"/>
            <a:ext cx="5289551"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52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2562">
                                            <p:txEl>
                                              <p:pRg st="0" end="0"/>
                                            </p:txEl>
                                          </p:spTgt>
                                        </p:tgtEl>
                                        <p:attrNameLst>
                                          <p:attrName>style.visibility</p:attrName>
                                        </p:attrNameLst>
                                      </p:cBhvr>
                                      <p:to>
                                        <p:strVal val="visible"/>
                                      </p:to>
                                    </p:set>
                                    <p:animEffect transition="in" filter="fade">
                                      <p:cBhvr>
                                        <p:cTn id="7" dur="500"/>
                                        <p:tgtEl>
                                          <p:spTgt spid="3225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562">
                                            <p:txEl>
                                              <p:pRg st="1" end="1"/>
                                            </p:txEl>
                                          </p:spTgt>
                                        </p:tgtEl>
                                        <p:attrNameLst>
                                          <p:attrName>style.visibility</p:attrName>
                                        </p:attrNameLst>
                                      </p:cBhvr>
                                      <p:to>
                                        <p:strVal val="visible"/>
                                      </p:to>
                                    </p:set>
                                    <p:animEffect transition="in" filter="fade">
                                      <p:cBhvr>
                                        <p:cTn id="12" dur="500"/>
                                        <p:tgtEl>
                                          <p:spTgt spid="3225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2566"/>
                                        </p:tgtEl>
                                        <p:attrNameLst>
                                          <p:attrName>style.visibility</p:attrName>
                                        </p:attrNameLst>
                                      </p:cBhvr>
                                      <p:to>
                                        <p:strVal val="visible"/>
                                      </p:to>
                                    </p:set>
                                    <p:animEffect transition="in" filter="fade">
                                      <p:cBhvr>
                                        <p:cTn id="17" dur="500"/>
                                        <p:tgtEl>
                                          <p:spTgt spid="3225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2562">
                                            <p:txEl>
                                              <p:pRg st="10" end="10"/>
                                            </p:txEl>
                                          </p:spTgt>
                                        </p:tgtEl>
                                        <p:attrNameLst>
                                          <p:attrName>style.visibility</p:attrName>
                                        </p:attrNameLst>
                                      </p:cBhvr>
                                      <p:to>
                                        <p:strVal val="visible"/>
                                      </p:to>
                                    </p:set>
                                    <p:animEffect transition="in" filter="fade">
                                      <p:cBhvr>
                                        <p:cTn id="22" dur="500"/>
                                        <p:tgtEl>
                                          <p:spTgt spid="322562">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2562">
                                            <p:txEl>
                                              <p:pRg st="11" end="11"/>
                                            </p:txEl>
                                          </p:spTgt>
                                        </p:tgtEl>
                                        <p:attrNameLst>
                                          <p:attrName>style.visibility</p:attrName>
                                        </p:attrNameLst>
                                      </p:cBhvr>
                                      <p:to>
                                        <p:strVal val="visible"/>
                                      </p:to>
                                    </p:set>
                                    <p:animEffect transition="in" filter="fade">
                                      <p:cBhvr>
                                        <p:cTn id="27" dur="500"/>
                                        <p:tgtEl>
                                          <p:spTgt spid="32256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2562" name="Rectangle 2"/>
          <p:cNvSpPr>
            <a:spLocks noGrp="1" noChangeArrowheads="1"/>
          </p:cNvSpPr>
          <p:nvPr>
            <p:ph type="body" idx="1"/>
          </p:nvPr>
        </p:nvSpPr>
        <p:spPr>
          <a:xfrm>
            <a:off x="188912" y="2209800"/>
            <a:ext cx="8839200" cy="2133600"/>
          </a:xfrm>
        </p:spPr>
        <p:txBody>
          <a:bodyPr/>
          <a:lstStyle/>
          <a:p>
            <a:pPr marL="114067" lvl="1" indent="0" eaLnBrk="0" hangingPunct="0">
              <a:spcBef>
                <a:spcPts val="1200"/>
              </a:spcBef>
              <a:buNone/>
            </a:pPr>
            <a:r>
              <a:rPr lang="en-US" altLang="en-US" sz="5400" dirty="0"/>
              <a:t>The remainder of the slides are for review.</a:t>
            </a:r>
          </a:p>
          <a:p>
            <a:pPr marL="1142772" lvl="2" eaLnBrk="0" hangingPunct="0">
              <a:lnSpc>
                <a:spcPct val="90000"/>
              </a:lnSpc>
              <a:spcBef>
                <a:spcPct val="0"/>
              </a:spcBef>
            </a:pPr>
            <a:endParaRPr lang="en-US" altLang="en-US" dirty="0"/>
          </a:p>
        </p:txBody>
      </p:sp>
      <p:sp>
        <p:nvSpPr>
          <p:cNvPr id="322563" name="Rectangle 3"/>
          <p:cNvSpPr>
            <a:spLocks noGrp="1" noChangeArrowheads="1"/>
          </p:cNvSpPr>
          <p:nvPr>
            <p:ph type="title"/>
          </p:nvPr>
        </p:nvSpPr>
        <p:spPr>
          <a:xfrm>
            <a:off x="1066809" y="0"/>
            <a:ext cx="6858000" cy="990600"/>
          </a:xfrm>
        </p:spPr>
        <p:txBody>
          <a:bodyPr/>
          <a:lstStyle/>
          <a:p>
            <a:pPr algn="ctr"/>
            <a:r>
              <a:rPr lang="en-US" altLang="en-US" sz="3600" dirty="0">
                <a:solidFill>
                  <a:srgbClr val="FFFF00"/>
                </a:solidFill>
              </a:rPr>
              <a:t>Review</a:t>
            </a:r>
          </a:p>
        </p:txBody>
      </p:sp>
    </p:spTree>
    <p:extLst>
      <p:ext uri="{BB962C8B-B14F-4D97-AF65-F5344CB8AC3E}">
        <p14:creationId xmlns:p14="http://schemas.microsoft.com/office/powerpoint/2010/main" val="152510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Title 5"/>
          <p:cNvSpPr>
            <a:spLocks noGrp="1"/>
          </p:cNvSpPr>
          <p:nvPr>
            <p:ph type="title"/>
          </p:nvPr>
        </p:nvSpPr>
        <p:spPr/>
        <p:txBody>
          <a:bodyPr/>
          <a:lstStyle/>
          <a:p>
            <a:pPr marL="1138238" indent="-1138238" eaLnBrk="1" hangingPunct="1"/>
            <a:r>
              <a:rPr lang="en-US" dirty="0"/>
              <a:t>	</a:t>
            </a:r>
            <a:r>
              <a:rPr lang="en-US" dirty="0">
                <a:solidFill>
                  <a:srgbClr val="FFFF00"/>
                </a:solidFill>
              </a:rPr>
              <a:t>Inquiry: </a:t>
            </a:r>
            <a:r>
              <a:rPr lang="en-US" dirty="0"/>
              <a:t> Use Your Knowledge of Algebra in Chemistry</a:t>
            </a:r>
          </a:p>
        </p:txBody>
      </p:sp>
      <p:sp>
        <p:nvSpPr>
          <p:cNvPr id="8" name="Content Placeholder 7"/>
          <p:cNvSpPr>
            <a:spLocks noGrp="1"/>
          </p:cNvSpPr>
          <p:nvPr>
            <p:ph sz="quarter" idx="15"/>
          </p:nvPr>
        </p:nvSpPr>
        <p:spPr>
          <a:xfrm>
            <a:off x="5029235" y="1377209"/>
            <a:ext cx="4114803" cy="5480843"/>
          </a:xfrm>
        </p:spPr>
        <p:txBody>
          <a:bodyPr lIns="273123" tIns="91040"/>
          <a:lstStyle/>
          <a:p>
            <a:pPr eaLnBrk="1" hangingPunct="1">
              <a:lnSpc>
                <a:spcPct val="100000"/>
              </a:lnSpc>
              <a:spcBef>
                <a:spcPts val="1200"/>
              </a:spcBef>
              <a:buClr>
                <a:srgbClr val="FF6600"/>
              </a:buClr>
            </a:pPr>
            <a:r>
              <a:rPr lang="en-US" dirty="0"/>
              <a:t>Group IIA and Group VA</a:t>
            </a:r>
          </a:p>
          <a:p>
            <a:pPr eaLnBrk="1" hangingPunct="1">
              <a:lnSpc>
                <a:spcPct val="100000"/>
              </a:lnSpc>
              <a:spcBef>
                <a:spcPts val="1200"/>
              </a:spcBef>
              <a:buClr>
                <a:srgbClr val="FF6600"/>
              </a:buClr>
            </a:pPr>
            <a:r>
              <a:rPr lang="en-US" dirty="0">
                <a:solidFill>
                  <a:srgbClr val="FF0000"/>
                </a:solidFill>
              </a:rPr>
              <a:t>	3(+2) + 2(–3) = 0</a:t>
            </a:r>
          </a:p>
          <a:p>
            <a:pPr eaLnBrk="1" hangingPunct="1">
              <a:lnSpc>
                <a:spcPct val="100000"/>
              </a:lnSpc>
              <a:spcBef>
                <a:spcPts val="1200"/>
              </a:spcBef>
              <a:buClr>
                <a:srgbClr val="FF6600"/>
              </a:buClr>
            </a:pPr>
            <a:r>
              <a:rPr lang="en-US" dirty="0"/>
              <a:t>M(+1) + (–2) = 0 </a:t>
            </a:r>
            <a:r>
              <a:rPr lang="en-US" dirty="0">
                <a:solidFill>
                  <a:srgbClr val="FF0000"/>
                </a:solidFill>
              </a:rPr>
              <a:t>Group IA + VIA</a:t>
            </a:r>
            <a:br>
              <a:rPr lang="en-US" dirty="0"/>
            </a:br>
            <a:r>
              <a:rPr lang="en-US" dirty="0"/>
              <a:t>What does M have to be? </a:t>
            </a:r>
            <a:r>
              <a:rPr lang="en-US" dirty="0">
                <a:solidFill>
                  <a:srgbClr val="FF0000"/>
                </a:solidFill>
              </a:rPr>
              <a:t>2</a:t>
            </a:r>
          </a:p>
          <a:p>
            <a:pPr eaLnBrk="1" hangingPunct="1">
              <a:spcBef>
                <a:spcPts val="1200"/>
              </a:spcBef>
              <a:buClr>
                <a:srgbClr val="FF6600"/>
              </a:buClr>
            </a:pPr>
            <a:r>
              <a:rPr lang="en-US" dirty="0"/>
              <a:t>(+2) + N(–1) = 0 </a:t>
            </a:r>
            <a:r>
              <a:rPr lang="en-US" dirty="0">
                <a:solidFill>
                  <a:srgbClr val="FF0000"/>
                </a:solidFill>
              </a:rPr>
              <a:t>Group IIA + VIIA</a:t>
            </a:r>
            <a:br>
              <a:rPr lang="en-US" dirty="0"/>
            </a:br>
            <a:r>
              <a:rPr lang="en-US" dirty="0"/>
              <a:t>What does N have to be? </a:t>
            </a:r>
            <a:r>
              <a:rPr lang="en-US" dirty="0">
                <a:solidFill>
                  <a:srgbClr val="FF0000"/>
                </a:solidFill>
              </a:rPr>
              <a:t>2</a:t>
            </a:r>
          </a:p>
          <a:p>
            <a:pPr eaLnBrk="1" hangingPunct="1">
              <a:spcBef>
                <a:spcPts val="1200"/>
              </a:spcBef>
              <a:buClr>
                <a:srgbClr val="FF6600"/>
              </a:buClr>
            </a:pPr>
            <a:r>
              <a:rPr lang="en-US" dirty="0"/>
              <a:t>M(+2) + N(–3) = 0 </a:t>
            </a:r>
            <a:r>
              <a:rPr lang="en-US" dirty="0">
                <a:solidFill>
                  <a:srgbClr val="FF0000"/>
                </a:solidFill>
              </a:rPr>
              <a:t>Group IIA + VA</a:t>
            </a:r>
            <a:endParaRPr lang="en-US" dirty="0"/>
          </a:p>
          <a:p>
            <a:pPr eaLnBrk="1" hangingPunct="1">
              <a:spcBef>
                <a:spcPts val="0"/>
              </a:spcBef>
              <a:buClr>
                <a:srgbClr val="FF6600"/>
              </a:buClr>
            </a:pPr>
            <a:r>
              <a:rPr lang="en-US" dirty="0"/>
              <a:t>What do M and N have to be? </a:t>
            </a:r>
          </a:p>
          <a:p>
            <a:pPr eaLnBrk="1" hangingPunct="1">
              <a:spcBef>
                <a:spcPts val="1200"/>
              </a:spcBef>
              <a:buClr>
                <a:srgbClr val="FF6600"/>
              </a:buClr>
            </a:pPr>
            <a:r>
              <a:rPr lang="en-US" dirty="0">
                <a:solidFill>
                  <a:srgbClr val="FF0000"/>
                </a:solidFill>
              </a:rPr>
              <a:t>	M = 3 and N = 2</a:t>
            </a:r>
          </a:p>
          <a:p>
            <a:pPr eaLnBrk="1" hangingPunct="1">
              <a:spcBef>
                <a:spcPts val="1200"/>
              </a:spcBef>
              <a:buClr>
                <a:srgbClr val="FF6600"/>
              </a:buClr>
            </a:pPr>
            <a:r>
              <a:rPr lang="en-US" dirty="0"/>
              <a:t>M(+3) + N(–3) = 0 </a:t>
            </a:r>
            <a:r>
              <a:rPr lang="en-US" dirty="0">
                <a:solidFill>
                  <a:srgbClr val="FF0000"/>
                </a:solidFill>
              </a:rPr>
              <a:t>Group IIIA + VA</a:t>
            </a:r>
            <a:endParaRPr lang="en-US" dirty="0"/>
          </a:p>
          <a:p>
            <a:pPr eaLnBrk="1" hangingPunct="1">
              <a:spcBef>
                <a:spcPts val="0"/>
              </a:spcBef>
              <a:buClr>
                <a:srgbClr val="FF6600"/>
              </a:buClr>
            </a:pPr>
            <a:r>
              <a:rPr lang="en-US" dirty="0"/>
              <a:t>What do M and N have to be? </a:t>
            </a:r>
          </a:p>
          <a:p>
            <a:pPr eaLnBrk="1" hangingPunct="1">
              <a:spcBef>
                <a:spcPts val="1200"/>
              </a:spcBef>
              <a:buClr>
                <a:srgbClr val="FF6600"/>
              </a:buClr>
            </a:pPr>
            <a:r>
              <a:rPr lang="en-US" dirty="0">
                <a:solidFill>
                  <a:srgbClr val="FF0000"/>
                </a:solidFill>
              </a:rPr>
              <a:t>	M = 1 and N = 1</a:t>
            </a:r>
          </a:p>
          <a:p>
            <a:pPr eaLnBrk="1" hangingPunct="1">
              <a:spcBef>
                <a:spcPts val="1200"/>
              </a:spcBef>
              <a:buClr>
                <a:srgbClr val="FF6600"/>
              </a:buClr>
            </a:pPr>
            <a:r>
              <a:rPr lang="en-US" dirty="0"/>
              <a:t>(+3) + N(–1) = 0 </a:t>
            </a:r>
            <a:r>
              <a:rPr lang="en-US" dirty="0">
                <a:solidFill>
                  <a:srgbClr val="FF0000"/>
                </a:solidFill>
              </a:rPr>
              <a:t>Group IIIA + VIIA</a:t>
            </a:r>
            <a:endParaRPr lang="en-US" dirty="0"/>
          </a:p>
          <a:p>
            <a:pPr eaLnBrk="1" hangingPunct="1">
              <a:spcBef>
                <a:spcPts val="0"/>
              </a:spcBef>
              <a:buClr>
                <a:srgbClr val="FF6600"/>
              </a:buClr>
            </a:pPr>
            <a:r>
              <a:rPr lang="en-US" dirty="0"/>
              <a:t>What does N have to be?</a:t>
            </a:r>
            <a:r>
              <a:rPr lang="en-US" dirty="0">
                <a:solidFill>
                  <a:srgbClr val="FF0000"/>
                </a:solidFill>
              </a:rPr>
              <a:t> 3</a:t>
            </a:r>
          </a:p>
        </p:txBody>
      </p:sp>
      <p:sp>
        <p:nvSpPr>
          <p:cNvPr id="44036" name="Content Placeholder 8"/>
          <p:cNvSpPr>
            <a:spLocks noGrp="1"/>
          </p:cNvSpPr>
          <p:nvPr>
            <p:ph sz="quarter" idx="16"/>
          </p:nvPr>
        </p:nvSpPr>
        <p:spPr>
          <a:xfrm>
            <a:off x="35" y="1377209"/>
            <a:ext cx="5105399" cy="5480843"/>
          </a:xfrm>
        </p:spPr>
        <p:txBody>
          <a:bodyPr lIns="182083" tIns="91040"/>
          <a:lstStyle/>
          <a:p>
            <a:pPr eaLnBrk="1" hangingPunct="1"/>
            <a:r>
              <a:rPr lang="en-US" sz="2100" dirty="0"/>
              <a:t>Ionic compounds can be made from a </a:t>
            </a:r>
            <a:r>
              <a:rPr lang="en-US" sz="2100" dirty="0">
                <a:solidFill>
                  <a:srgbClr val="FF0000"/>
                </a:solidFill>
              </a:rPr>
              <a:t>metallic</a:t>
            </a:r>
            <a:r>
              <a:rPr lang="en-US" sz="2100" dirty="0"/>
              <a:t> ion and a </a:t>
            </a:r>
            <a:r>
              <a:rPr lang="en-US" sz="2100" dirty="0">
                <a:solidFill>
                  <a:srgbClr val="FF0000"/>
                </a:solidFill>
              </a:rPr>
              <a:t>nonmetallic</a:t>
            </a:r>
            <a:r>
              <a:rPr lang="en-US" sz="2100" dirty="0"/>
              <a:t> ion. </a:t>
            </a:r>
            <a:r>
              <a:rPr lang="en-US" sz="2100" dirty="0">
                <a:solidFill>
                  <a:srgbClr val="00B050"/>
                </a:solidFill>
              </a:rPr>
              <a:t>Metallic</a:t>
            </a:r>
            <a:r>
              <a:rPr lang="en-US" sz="2100" dirty="0"/>
              <a:t> ions are positive (</a:t>
            </a:r>
            <a:r>
              <a:rPr lang="en-US" sz="2100" dirty="0">
                <a:solidFill>
                  <a:srgbClr val="00B050"/>
                </a:solidFill>
              </a:rPr>
              <a:t>cations</a:t>
            </a:r>
            <a:r>
              <a:rPr lang="en-US" sz="2100" dirty="0"/>
              <a:t>). </a:t>
            </a:r>
            <a:r>
              <a:rPr lang="en-US" sz="2100" dirty="0">
                <a:solidFill>
                  <a:srgbClr val="00B050"/>
                </a:solidFill>
              </a:rPr>
              <a:t>Nonmetallic</a:t>
            </a:r>
            <a:r>
              <a:rPr lang="en-US" sz="2100" dirty="0"/>
              <a:t> ions are negative (</a:t>
            </a:r>
            <a:r>
              <a:rPr lang="en-US" sz="2100" dirty="0">
                <a:solidFill>
                  <a:srgbClr val="00B050"/>
                </a:solidFill>
              </a:rPr>
              <a:t>anions</a:t>
            </a:r>
            <a:r>
              <a:rPr lang="en-US" sz="2100" dirty="0"/>
              <a:t>). </a:t>
            </a:r>
            <a:r>
              <a:rPr lang="en-US" sz="2100" dirty="0">
                <a:solidFill>
                  <a:srgbClr val="FF0000"/>
                </a:solidFill>
              </a:rPr>
              <a:t>Find the net charge when the following atoms combine (use octet rule):</a:t>
            </a:r>
          </a:p>
          <a:p>
            <a:pPr eaLnBrk="1" hangingPunct="1">
              <a:spcBef>
                <a:spcPts val="601"/>
              </a:spcBef>
              <a:buClr>
                <a:srgbClr val="FF6600"/>
              </a:buClr>
            </a:pPr>
            <a:r>
              <a:rPr lang="en-US" dirty="0"/>
              <a:t>Alkali metal + halogen </a:t>
            </a:r>
          </a:p>
          <a:p>
            <a:pPr eaLnBrk="1" hangingPunct="1">
              <a:spcBef>
                <a:spcPts val="601"/>
              </a:spcBef>
              <a:buClr>
                <a:srgbClr val="FF6600"/>
              </a:buClr>
            </a:pPr>
            <a:r>
              <a:rPr lang="en-US" dirty="0">
                <a:solidFill>
                  <a:srgbClr val="FF0000"/>
                </a:solidFill>
              </a:rPr>
              <a:t>	(+1) + (–1) = 0</a:t>
            </a:r>
          </a:p>
          <a:p>
            <a:pPr eaLnBrk="1" hangingPunct="1">
              <a:spcBef>
                <a:spcPts val="601"/>
              </a:spcBef>
              <a:buClr>
                <a:srgbClr val="FF6600"/>
              </a:buClr>
            </a:pPr>
            <a:r>
              <a:rPr lang="en-US" dirty="0"/>
              <a:t>Alkaline earth metal + Group VIA </a:t>
            </a:r>
          </a:p>
          <a:p>
            <a:pPr eaLnBrk="1" hangingPunct="1">
              <a:spcBef>
                <a:spcPts val="601"/>
              </a:spcBef>
              <a:buClr>
                <a:srgbClr val="FF6600"/>
              </a:buClr>
            </a:pPr>
            <a:r>
              <a:rPr lang="en-US" dirty="0"/>
              <a:t>	</a:t>
            </a:r>
            <a:r>
              <a:rPr lang="en-US" dirty="0">
                <a:solidFill>
                  <a:srgbClr val="FF0000"/>
                </a:solidFill>
              </a:rPr>
              <a:t>(+2) + (–2) = 0</a:t>
            </a:r>
          </a:p>
          <a:p>
            <a:pPr eaLnBrk="1" hangingPunct="1">
              <a:spcBef>
                <a:spcPts val="601"/>
              </a:spcBef>
              <a:buClr>
                <a:srgbClr val="FF6600"/>
              </a:buClr>
            </a:pPr>
            <a:r>
              <a:rPr lang="en-US" dirty="0"/>
              <a:t>Group IA and Group VIA </a:t>
            </a:r>
          </a:p>
          <a:p>
            <a:pPr eaLnBrk="1" hangingPunct="1">
              <a:spcBef>
                <a:spcPts val="601"/>
              </a:spcBef>
              <a:buClr>
                <a:srgbClr val="FF6600"/>
              </a:buClr>
            </a:pPr>
            <a:r>
              <a:rPr lang="en-US" dirty="0">
                <a:solidFill>
                  <a:srgbClr val="FF0000"/>
                </a:solidFill>
              </a:rPr>
              <a:t>	2(+1) + (–2) = 0</a:t>
            </a:r>
          </a:p>
          <a:p>
            <a:pPr eaLnBrk="1" hangingPunct="1">
              <a:spcBef>
                <a:spcPts val="601"/>
              </a:spcBef>
              <a:buClr>
                <a:srgbClr val="FF6600"/>
              </a:buClr>
            </a:pPr>
            <a:r>
              <a:rPr lang="en-US" dirty="0"/>
              <a:t>Group IIIA and Group VIIA</a:t>
            </a:r>
          </a:p>
          <a:p>
            <a:pPr eaLnBrk="1" hangingPunct="1">
              <a:spcBef>
                <a:spcPts val="601"/>
              </a:spcBef>
              <a:buClr>
                <a:srgbClr val="FF6600"/>
              </a:buClr>
            </a:pPr>
            <a:r>
              <a:rPr lang="en-US" dirty="0"/>
              <a:t>  	</a:t>
            </a:r>
            <a:r>
              <a:rPr lang="en-US" dirty="0">
                <a:solidFill>
                  <a:srgbClr val="FF0000"/>
                </a:solidFill>
              </a:rPr>
              <a:t>(+3) + 3(–1) = 0</a:t>
            </a:r>
          </a:p>
        </p:txBody>
      </p:sp>
      <p:pic>
        <p:nvPicPr>
          <p:cNvPr id="44037" name="Picture 9" descr="warm_up-01.eps"/>
          <p:cNvPicPr>
            <a:picLocks noChangeAspect="1"/>
          </p:cNvPicPr>
          <p:nvPr/>
        </p:nvPicPr>
        <p:blipFill>
          <a:blip r:embed="rId3" cstate="print"/>
          <a:srcRect/>
          <a:stretch>
            <a:fillRect/>
          </a:stretch>
        </p:blipFill>
        <p:spPr bwMode="auto">
          <a:xfrm>
            <a:off x="278062" y="223193"/>
            <a:ext cx="881636" cy="952500"/>
          </a:xfrm>
          <a:prstGeom prst="rect">
            <a:avLst/>
          </a:prstGeom>
          <a:noFill/>
          <a:ln w="9525">
            <a:noFill/>
            <a:miter lim="800000"/>
            <a:headEnd/>
            <a:tailEnd/>
          </a:ln>
        </p:spPr>
      </p:pic>
      <p:sp>
        <p:nvSpPr>
          <p:cNvPr id="2" name="TextBox 1">
            <a:extLst>
              <a:ext uri="{FF2B5EF4-FFF2-40B4-BE49-F238E27FC236}">
                <a16:creationId xmlns:a16="http://schemas.microsoft.com/office/drawing/2014/main" id="{EE238122-0660-48F6-8C30-D9D30D100623}"/>
              </a:ext>
            </a:extLst>
          </p:cNvPr>
          <p:cNvSpPr txBox="1"/>
          <p:nvPr/>
        </p:nvSpPr>
        <p:spPr>
          <a:xfrm>
            <a:off x="3086031" y="4876800"/>
            <a:ext cx="2057469" cy="1431161"/>
          </a:xfrm>
          <a:prstGeom prst="rect">
            <a:avLst/>
          </a:prstGeom>
          <a:solidFill>
            <a:srgbClr val="FFFF00"/>
          </a:solidFill>
        </p:spPr>
        <p:txBody>
          <a:bodyPr wrap="square" rtlCol="0">
            <a:spAutoFit/>
          </a:bodyPr>
          <a:lstStyle/>
          <a:p>
            <a:r>
              <a:rPr lang="en-US" sz="1800" dirty="0"/>
              <a:t>Bonding requires:</a:t>
            </a:r>
          </a:p>
          <a:p>
            <a:pPr marL="176213" indent="-166688">
              <a:buFont typeface="Arial" panose="020B0604020202020204" pitchFamily="34" charset="0"/>
              <a:buChar char="•"/>
            </a:pPr>
            <a:r>
              <a:rPr lang="en-US" dirty="0"/>
              <a:t>Electrical neutrality</a:t>
            </a:r>
          </a:p>
          <a:p>
            <a:pPr marL="176213" indent="-166688">
              <a:buFont typeface="Arial" panose="020B0604020202020204" pitchFamily="34" charset="0"/>
              <a:buChar char="•"/>
            </a:pPr>
            <a:r>
              <a:rPr lang="en-US" dirty="0"/>
              <a:t>Full valence</a:t>
            </a:r>
          </a:p>
        </p:txBody>
      </p:sp>
    </p:spTree>
    <p:extLst>
      <p:ext uri="{BB962C8B-B14F-4D97-AF65-F5344CB8AC3E}">
        <p14:creationId xmlns:p14="http://schemas.microsoft.com/office/powerpoint/2010/main" val="174088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fade">
                                      <p:cBhvr>
                                        <p:cTn id="7" dur="500"/>
                                        <p:tgtEl>
                                          <p:spTgt spid="44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36">
                                            <p:txEl>
                                              <p:pRg st="1" end="1"/>
                                            </p:txEl>
                                          </p:spTgt>
                                        </p:tgtEl>
                                        <p:attrNameLst>
                                          <p:attrName>style.visibility</p:attrName>
                                        </p:attrNameLst>
                                      </p:cBhvr>
                                      <p:to>
                                        <p:strVal val="visible"/>
                                      </p:to>
                                    </p:set>
                                    <p:animEffect transition="in" filter="fade">
                                      <p:cBhvr>
                                        <p:cTn id="12" dur="500"/>
                                        <p:tgtEl>
                                          <p:spTgt spid="440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036">
                                            <p:txEl>
                                              <p:pRg st="2" end="2"/>
                                            </p:txEl>
                                          </p:spTgt>
                                        </p:tgtEl>
                                        <p:attrNameLst>
                                          <p:attrName>style.visibility</p:attrName>
                                        </p:attrNameLst>
                                      </p:cBhvr>
                                      <p:to>
                                        <p:strVal val="visible"/>
                                      </p:to>
                                    </p:set>
                                    <p:animEffect transition="in" filter="fade">
                                      <p:cBhvr>
                                        <p:cTn id="17" dur="500"/>
                                        <p:tgtEl>
                                          <p:spTgt spid="440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036">
                                            <p:txEl>
                                              <p:pRg st="3" end="3"/>
                                            </p:txEl>
                                          </p:spTgt>
                                        </p:tgtEl>
                                        <p:attrNameLst>
                                          <p:attrName>style.visibility</p:attrName>
                                        </p:attrNameLst>
                                      </p:cBhvr>
                                      <p:to>
                                        <p:strVal val="visible"/>
                                      </p:to>
                                    </p:set>
                                    <p:animEffect transition="in" filter="fade">
                                      <p:cBhvr>
                                        <p:cTn id="22" dur="500"/>
                                        <p:tgtEl>
                                          <p:spTgt spid="440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036">
                                            <p:txEl>
                                              <p:pRg st="4" end="4"/>
                                            </p:txEl>
                                          </p:spTgt>
                                        </p:tgtEl>
                                        <p:attrNameLst>
                                          <p:attrName>style.visibility</p:attrName>
                                        </p:attrNameLst>
                                      </p:cBhvr>
                                      <p:to>
                                        <p:strVal val="visible"/>
                                      </p:to>
                                    </p:set>
                                    <p:animEffect transition="in" filter="fade">
                                      <p:cBhvr>
                                        <p:cTn id="27" dur="500"/>
                                        <p:tgtEl>
                                          <p:spTgt spid="440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036">
                                            <p:txEl>
                                              <p:pRg st="5" end="5"/>
                                            </p:txEl>
                                          </p:spTgt>
                                        </p:tgtEl>
                                        <p:attrNameLst>
                                          <p:attrName>style.visibility</p:attrName>
                                        </p:attrNameLst>
                                      </p:cBhvr>
                                      <p:to>
                                        <p:strVal val="visible"/>
                                      </p:to>
                                    </p:set>
                                    <p:animEffect transition="in" filter="fade">
                                      <p:cBhvr>
                                        <p:cTn id="32" dur="500"/>
                                        <p:tgtEl>
                                          <p:spTgt spid="440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036">
                                            <p:txEl>
                                              <p:pRg st="6" end="6"/>
                                            </p:txEl>
                                          </p:spTgt>
                                        </p:tgtEl>
                                        <p:attrNameLst>
                                          <p:attrName>style.visibility</p:attrName>
                                        </p:attrNameLst>
                                      </p:cBhvr>
                                      <p:to>
                                        <p:strVal val="visible"/>
                                      </p:to>
                                    </p:set>
                                    <p:animEffect transition="in" filter="fade">
                                      <p:cBhvr>
                                        <p:cTn id="37" dur="500"/>
                                        <p:tgtEl>
                                          <p:spTgt spid="4403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036">
                                            <p:txEl>
                                              <p:pRg st="7" end="7"/>
                                            </p:txEl>
                                          </p:spTgt>
                                        </p:tgtEl>
                                        <p:attrNameLst>
                                          <p:attrName>style.visibility</p:attrName>
                                        </p:attrNameLst>
                                      </p:cBhvr>
                                      <p:to>
                                        <p:strVal val="visible"/>
                                      </p:to>
                                    </p:set>
                                    <p:animEffect transition="in" filter="fade">
                                      <p:cBhvr>
                                        <p:cTn id="42" dur="500"/>
                                        <p:tgtEl>
                                          <p:spTgt spid="4403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4036">
                                            <p:txEl>
                                              <p:pRg st="8" end="8"/>
                                            </p:txEl>
                                          </p:spTgt>
                                        </p:tgtEl>
                                        <p:attrNameLst>
                                          <p:attrName>style.visibility</p:attrName>
                                        </p:attrNameLst>
                                      </p:cBhvr>
                                      <p:to>
                                        <p:strVal val="visible"/>
                                      </p:to>
                                    </p:set>
                                    <p:animEffect transition="in" filter="fade">
                                      <p:cBhvr>
                                        <p:cTn id="47" dur="500"/>
                                        <p:tgtEl>
                                          <p:spTgt spid="4403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fade">
                                      <p:cBhvr>
                                        <p:cTn id="52" dur="500"/>
                                        <p:tgtEl>
                                          <p:spTgt spid="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fade">
                                      <p:cBhvr>
                                        <p:cTn id="57" dur="5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2" end="2"/>
                                            </p:txEl>
                                          </p:spTgt>
                                        </p:tgtEl>
                                        <p:attrNameLst>
                                          <p:attrName>style.visibility</p:attrName>
                                        </p:attrNameLst>
                                      </p:cBhvr>
                                      <p:to>
                                        <p:strVal val="visible"/>
                                      </p:to>
                                    </p:set>
                                    <p:animEffect transition="in" filter="fade">
                                      <p:cBhvr>
                                        <p:cTn id="62" dur="500"/>
                                        <p:tgtEl>
                                          <p:spTgt spid="8">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3" end="3"/>
                                            </p:txEl>
                                          </p:spTgt>
                                        </p:tgtEl>
                                        <p:attrNameLst>
                                          <p:attrName>style.visibility</p:attrName>
                                        </p:attrNameLst>
                                      </p:cBhvr>
                                      <p:to>
                                        <p:strVal val="visible"/>
                                      </p:to>
                                    </p:set>
                                    <p:animEffect transition="in" filter="fade">
                                      <p:cBhvr>
                                        <p:cTn id="67" dur="500"/>
                                        <p:tgtEl>
                                          <p:spTgt spid="8">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4" end="4"/>
                                            </p:txEl>
                                          </p:spTgt>
                                        </p:tgtEl>
                                        <p:attrNameLst>
                                          <p:attrName>style.visibility</p:attrName>
                                        </p:attrNameLst>
                                      </p:cBhvr>
                                      <p:to>
                                        <p:strVal val="visible"/>
                                      </p:to>
                                    </p:set>
                                    <p:animEffect transition="in" filter="fade">
                                      <p:cBhvr>
                                        <p:cTn id="72" dur="500"/>
                                        <p:tgtEl>
                                          <p:spTgt spid="8">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xEl>
                                              <p:pRg st="5" end="5"/>
                                            </p:txEl>
                                          </p:spTgt>
                                        </p:tgtEl>
                                        <p:attrNameLst>
                                          <p:attrName>style.visibility</p:attrName>
                                        </p:attrNameLst>
                                      </p:cBhvr>
                                      <p:to>
                                        <p:strVal val="visible"/>
                                      </p:to>
                                    </p:set>
                                    <p:animEffect transition="in" filter="fade">
                                      <p:cBhvr>
                                        <p:cTn id="77" dur="500"/>
                                        <p:tgtEl>
                                          <p:spTgt spid="8">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
                                            <p:txEl>
                                              <p:pRg st="6" end="6"/>
                                            </p:txEl>
                                          </p:spTgt>
                                        </p:tgtEl>
                                        <p:attrNameLst>
                                          <p:attrName>style.visibility</p:attrName>
                                        </p:attrNameLst>
                                      </p:cBhvr>
                                      <p:to>
                                        <p:strVal val="visible"/>
                                      </p:to>
                                    </p:set>
                                    <p:animEffect transition="in" filter="fade">
                                      <p:cBhvr>
                                        <p:cTn id="82" dur="500"/>
                                        <p:tgtEl>
                                          <p:spTgt spid="8">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
                                            <p:txEl>
                                              <p:pRg st="7" end="7"/>
                                            </p:txEl>
                                          </p:spTgt>
                                        </p:tgtEl>
                                        <p:attrNameLst>
                                          <p:attrName>style.visibility</p:attrName>
                                        </p:attrNameLst>
                                      </p:cBhvr>
                                      <p:to>
                                        <p:strVal val="visible"/>
                                      </p:to>
                                    </p:set>
                                    <p:animEffect transition="in" filter="fade">
                                      <p:cBhvr>
                                        <p:cTn id="87" dur="500"/>
                                        <p:tgtEl>
                                          <p:spTgt spid="8">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8">
                                            <p:txEl>
                                              <p:pRg st="8" end="8"/>
                                            </p:txEl>
                                          </p:spTgt>
                                        </p:tgtEl>
                                        <p:attrNameLst>
                                          <p:attrName>style.visibility</p:attrName>
                                        </p:attrNameLst>
                                      </p:cBhvr>
                                      <p:to>
                                        <p:strVal val="visible"/>
                                      </p:to>
                                    </p:set>
                                    <p:animEffect transition="in" filter="fade">
                                      <p:cBhvr>
                                        <p:cTn id="92" dur="500"/>
                                        <p:tgtEl>
                                          <p:spTgt spid="8">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8">
                                            <p:txEl>
                                              <p:pRg st="9" end="9"/>
                                            </p:txEl>
                                          </p:spTgt>
                                        </p:tgtEl>
                                        <p:attrNameLst>
                                          <p:attrName>style.visibility</p:attrName>
                                        </p:attrNameLst>
                                      </p:cBhvr>
                                      <p:to>
                                        <p:strVal val="visible"/>
                                      </p:to>
                                    </p:set>
                                    <p:animEffect transition="in" filter="fade">
                                      <p:cBhvr>
                                        <p:cTn id="97" dur="500"/>
                                        <p:tgtEl>
                                          <p:spTgt spid="8">
                                            <p:txEl>
                                              <p:pRg st="9" end="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8">
                                            <p:txEl>
                                              <p:pRg st="10" end="10"/>
                                            </p:txEl>
                                          </p:spTgt>
                                        </p:tgtEl>
                                        <p:attrNameLst>
                                          <p:attrName>style.visibility</p:attrName>
                                        </p:attrNameLst>
                                      </p:cBhvr>
                                      <p:to>
                                        <p:strVal val="visible"/>
                                      </p:to>
                                    </p:set>
                                    <p:animEffect transition="in" filter="fade">
                                      <p:cBhvr>
                                        <p:cTn id="102" dur="500"/>
                                        <p:tgtEl>
                                          <p:spTgt spid="8">
                                            <p:txEl>
                                              <p:pRg st="10" end="1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8">
                                            <p:txEl>
                                              <p:pRg st="11" end="11"/>
                                            </p:txEl>
                                          </p:spTgt>
                                        </p:tgtEl>
                                        <p:attrNameLst>
                                          <p:attrName>style.visibility</p:attrName>
                                        </p:attrNameLst>
                                      </p:cBhvr>
                                      <p:to>
                                        <p:strVal val="visible"/>
                                      </p:to>
                                    </p:set>
                                    <p:animEffect transition="in" filter="fade">
                                      <p:cBhvr>
                                        <p:cTn id="107" dur="500"/>
                                        <p:tgtEl>
                                          <p:spTgt spid="8">
                                            <p:txEl>
                                              <p:pRg st="11" end="1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fade">
                                      <p:cBhvr>
                                        <p:cTn id="1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35922541"/>
              </p:ext>
            </p:extLst>
          </p:nvPr>
        </p:nvGraphicFramePr>
        <p:xfrm>
          <a:off x="228599" y="152405"/>
          <a:ext cx="7696201" cy="6629409"/>
        </p:xfrm>
        <a:graphic>
          <a:graphicData uri="http://schemas.openxmlformats.org/drawingml/2006/table">
            <a:tbl>
              <a:tblPr firstRow="1" firstCol="1" lastRow="1" lastCol="1" bandRow="1" bandCol="1">
                <a:tableStyleId>{616DA210-FB5B-4158-B5E0-FEB733F419BA}</a:tableStyleId>
              </a:tblPr>
              <a:tblGrid>
                <a:gridCol w="3303925">
                  <a:extLst>
                    <a:ext uri="{9D8B030D-6E8A-4147-A177-3AD203B41FA5}">
                      <a16:colId xmlns:a16="http://schemas.microsoft.com/office/drawing/2014/main" val="20000"/>
                    </a:ext>
                  </a:extLst>
                </a:gridCol>
                <a:gridCol w="4392276">
                  <a:extLst>
                    <a:ext uri="{9D8B030D-6E8A-4147-A177-3AD203B41FA5}">
                      <a16:colId xmlns:a16="http://schemas.microsoft.com/office/drawing/2014/main" val="20001"/>
                    </a:ext>
                  </a:extLst>
                </a:gridCol>
              </a:tblGrid>
              <a:tr h="488243">
                <a:tc>
                  <a:txBody>
                    <a:bodyPr/>
                    <a:lstStyle/>
                    <a:p>
                      <a:pPr marL="0" marR="0" algn="ctr">
                        <a:spcBef>
                          <a:spcPts val="0"/>
                        </a:spcBef>
                        <a:spcAft>
                          <a:spcPts val="0"/>
                        </a:spcAft>
                        <a:tabLst>
                          <a:tab pos="4572000" algn="l"/>
                        </a:tabLst>
                      </a:pPr>
                      <a:r>
                        <a:rPr lang="en-US" sz="1500" dirty="0">
                          <a:effectLst/>
                        </a:rPr>
                        <a:t>Bonding Elements</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Name of Compound</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0"/>
                  </a:ext>
                </a:extLst>
              </a:tr>
              <a:tr h="488243">
                <a:tc>
                  <a:txBody>
                    <a:bodyPr/>
                    <a:lstStyle/>
                    <a:p>
                      <a:pPr marL="0" marR="0" algn="l">
                        <a:spcBef>
                          <a:spcPts val="0"/>
                        </a:spcBef>
                        <a:spcAft>
                          <a:spcPts val="0"/>
                        </a:spcAft>
                        <a:tabLst>
                          <a:tab pos="4572000" algn="l"/>
                        </a:tabLst>
                      </a:pPr>
                      <a:r>
                        <a:rPr lang="en-US" sz="1500" dirty="0">
                          <a:effectLst/>
                        </a:rPr>
                        <a:t>Sodium + Sulfur</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1"/>
                  </a:ext>
                </a:extLst>
              </a:tr>
              <a:tr h="488243">
                <a:tc>
                  <a:txBody>
                    <a:bodyPr/>
                    <a:lstStyle/>
                    <a:p>
                      <a:pPr marL="0" marR="0" algn="l">
                        <a:spcBef>
                          <a:spcPts val="0"/>
                        </a:spcBef>
                        <a:spcAft>
                          <a:spcPts val="0"/>
                        </a:spcAft>
                        <a:tabLst>
                          <a:tab pos="4572000" algn="l"/>
                        </a:tabLst>
                      </a:pPr>
                      <a:r>
                        <a:rPr lang="en-US" sz="1500" dirty="0">
                          <a:effectLst/>
                        </a:rPr>
                        <a:t>Calcium + Fluorine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2"/>
                  </a:ext>
                </a:extLst>
              </a:tr>
              <a:tr h="488243">
                <a:tc>
                  <a:txBody>
                    <a:bodyPr/>
                    <a:lstStyle/>
                    <a:p>
                      <a:pPr marL="0" marR="0" algn="l">
                        <a:spcBef>
                          <a:spcPts val="0"/>
                        </a:spcBef>
                        <a:spcAft>
                          <a:spcPts val="0"/>
                        </a:spcAft>
                        <a:tabLst>
                          <a:tab pos="4572000" algn="l"/>
                        </a:tabLst>
                      </a:pPr>
                      <a:r>
                        <a:rPr lang="en-US" sz="1500" dirty="0">
                          <a:effectLst/>
                        </a:rPr>
                        <a:t>Oxygen + Silver</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3"/>
                  </a:ext>
                </a:extLst>
              </a:tr>
              <a:tr h="629368">
                <a:tc>
                  <a:txBody>
                    <a:bodyPr/>
                    <a:lstStyle/>
                    <a:p>
                      <a:pPr marL="0" marR="0" algn="l">
                        <a:spcBef>
                          <a:spcPts val="0"/>
                        </a:spcBef>
                        <a:spcAft>
                          <a:spcPts val="0"/>
                        </a:spcAft>
                        <a:tabLst>
                          <a:tab pos="4572000" algn="l"/>
                        </a:tabLst>
                      </a:pPr>
                      <a:r>
                        <a:rPr lang="en-US" sz="1500" dirty="0">
                          <a:effectLst/>
                        </a:rPr>
                        <a:t>Chlorine + Magnesium</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4"/>
                  </a:ext>
                </a:extLst>
              </a:tr>
              <a:tr h="488243">
                <a:tc>
                  <a:txBody>
                    <a:bodyPr/>
                    <a:lstStyle/>
                    <a:p>
                      <a:pPr marL="0" marR="0" algn="l">
                        <a:spcBef>
                          <a:spcPts val="0"/>
                        </a:spcBef>
                        <a:spcAft>
                          <a:spcPts val="0"/>
                        </a:spcAft>
                        <a:tabLst>
                          <a:tab pos="4572000" algn="l"/>
                        </a:tabLst>
                      </a:pPr>
                      <a:r>
                        <a:rPr lang="en-US" sz="1500" dirty="0">
                          <a:effectLst/>
                        </a:rPr>
                        <a:t>Lithium + Nitrogen</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5"/>
                  </a:ext>
                </a:extLst>
              </a:tr>
              <a:tr h="488243">
                <a:tc>
                  <a:txBody>
                    <a:bodyPr/>
                    <a:lstStyle/>
                    <a:p>
                      <a:pPr marL="0" marR="0" algn="l">
                        <a:spcBef>
                          <a:spcPts val="0"/>
                        </a:spcBef>
                        <a:spcAft>
                          <a:spcPts val="0"/>
                        </a:spcAft>
                        <a:tabLst>
                          <a:tab pos="4572000" algn="l"/>
                        </a:tabLst>
                      </a:pPr>
                      <a:r>
                        <a:rPr lang="en-US" sz="1500" dirty="0">
                          <a:effectLst/>
                        </a:rPr>
                        <a:t>Strontium + Sulfur</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6"/>
                  </a:ext>
                </a:extLst>
              </a:tr>
              <a:tr h="488243">
                <a:tc>
                  <a:txBody>
                    <a:bodyPr/>
                    <a:lstStyle/>
                    <a:p>
                      <a:pPr marL="0" marR="0" algn="l">
                        <a:spcBef>
                          <a:spcPts val="0"/>
                        </a:spcBef>
                        <a:spcAft>
                          <a:spcPts val="0"/>
                        </a:spcAft>
                        <a:tabLst>
                          <a:tab pos="4572000" algn="l"/>
                        </a:tabLst>
                      </a:pPr>
                      <a:r>
                        <a:rPr lang="en-US" sz="1500" dirty="0">
                          <a:effectLst/>
                        </a:rPr>
                        <a:t>Barium + Bromine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7"/>
                  </a:ext>
                </a:extLst>
              </a:tr>
              <a:tr h="629368">
                <a:tc>
                  <a:txBody>
                    <a:bodyPr/>
                    <a:lstStyle/>
                    <a:p>
                      <a:pPr marL="0" marR="0" algn="l">
                        <a:spcBef>
                          <a:spcPts val="0"/>
                        </a:spcBef>
                        <a:spcAft>
                          <a:spcPts val="0"/>
                        </a:spcAft>
                        <a:tabLst>
                          <a:tab pos="4572000" algn="l"/>
                        </a:tabLst>
                      </a:pPr>
                      <a:r>
                        <a:rPr lang="en-US" sz="1500" dirty="0">
                          <a:effectLst/>
                        </a:rPr>
                        <a:t>Oxygen + Potassium</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8"/>
                  </a:ext>
                </a:extLst>
              </a:tr>
              <a:tr h="488243">
                <a:tc>
                  <a:txBody>
                    <a:bodyPr/>
                    <a:lstStyle/>
                    <a:p>
                      <a:pPr marL="0" marR="0" algn="l">
                        <a:spcBef>
                          <a:spcPts val="0"/>
                        </a:spcBef>
                        <a:spcAft>
                          <a:spcPts val="0"/>
                        </a:spcAft>
                        <a:tabLst>
                          <a:tab pos="4572000" algn="l"/>
                        </a:tabLst>
                      </a:pPr>
                      <a:r>
                        <a:rPr lang="en-US" sz="1500" dirty="0">
                          <a:effectLst/>
                        </a:rPr>
                        <a:t>Copper (+2) + Sulfur</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9"/>
                  </a:ext>
                </a:extLst>
              </a:tr>
              <a:tr h="488243">
                <a:tc>
                  <a:txBody>
                    <a:bodyPr/>
                    <a:lstStyle/>
                    <a:p>
                      <a:pPr marL="0" marR="0" algn="l">
                        <a:spcBef>
                          <a:spcPts val="0"/>
                        </a:spcBef>
                        <a:spcAft>
                          <a:spcPts val="0"/>
                        </a:spcAft>
                        <a:tabLst>
                          <a:tab pos="4572000" algn="l"/>
                        </a:tabLst>
                      </a:pPr>
                      <a:r>
                        <a:rPr lang="en-US" sz="1500" dirty="0">
                          <a:effectLst/>
                        </a:rPr>
                        <a:t>Copper (+1)</a:t>
                      </a:r>
                      <a:r>
                        <a:rPr lang="en-US" sz="1500" baseline="0" dirty="0">
                          <a:effectLst/>
                        </a:rPr>
                        <a:t> +</a:t>
                      </a:r>
                      <a:r>
                        <a:rPr lang="en-US" sz="1500" dirty="0">
                          <a:effectLst/>
                        </a:rPr>
                        <a:t> Sulfur</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0"/>
                  </a:ext>
                </a:extLst>
              </a:tr>
              <a:tr h="488243">
                <a:tc>
                  <a:txBody>
                    <a:bodyPr/>
                    <a:lstStyle/>
                    <a:p>
                      <a:pPr marL="0" marR="0" algn="l">
                        <a:spcBef>
                          <a:spcPts val="0"/>
                        </a:spcBef>
                        <a:spcAft>
                          <a:spcPts val="0"/>
                        </a:spcAft>
                        <a:tabLst>
                          <a:tab pos="4572000" algn="l"/>
                        </a:tabLst>
                      </a:pPr>
                      <a:r>
                        <a:rPr lang="en-US" sz="1500" dirty="0">
                          <a:effectLst/>
                        </a:rPr>
                        <a:t>Iron (+2)</a:t>
                      </a:r>
                      <a:r>
                        <a:rPr lang="en-US" sz="1500" baseline="0" dirty="0">
                          <a:effectLst/>
                        </a:rPr>
                        <a:t> + </a:t>
                      </a:r>
                      <a:r>
                        <a:rPr lang="en-US" sz="1500" dirty="0">
                          <a:effectLst/>
                        </a:rPr>
                        <a:t>Oxygen</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1"/>
                  </a:ext>
                </a:extLst>
              </a:tr>
              <a:tr h="488243">
                <a:tc>
                  <a:txBody>
                    <a:bodyPr/>
                    <a:lstStyle/>
                    <a:p>
                      <a:pPr marL="0" marR="0" algn="l">
                        <a:spcBef>
                          <a:spcPts val="0"/>
                        </a:spcBef>
                        <a:spcAft>
                          <a:spcPts val="0"/>
                        </a:spcAft>
                        <a:tabLst>
                          <a:tab pos="4572000" algn="l"/>
                        </a:tabLst>
                      </a:pPr>
                      <a:r>
                        <a:rPr lang="en-US" sz="1500" dirty="0">
                          <a:effectLst/>
                        </a:rPr>
                        <a:t>Iron (+3) + Oxygen</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2"/>
                  </a:ext>
                </a:extLst>
              </a:tr>
            </a:tbl>
          </a:graphicData>
        </a:graphic>
      </p:graphicFrame>
      <p:pic>
        <p:nvPicPr>
          <p:cNvPr id="6" name="Picture 5" descr="quick_check-01.eps"/>
          <p:cNvPicPr/>
          <p:nvPr/>
        </p:nvPicPr>
        <p:blipFill>
          <a:blip r:embed="rId2">
            <a:extLst>
              <a:ext uri="{28A0092B-C50C-407E-A947-70E740481C1C}">
                <a14:useLocalDpi xmlns:a14="http://schemas.microsoft.com/office/drawing/2010/main" val="0"/>
              </a:ext>
            </a:extLst>
          </a:blip>
          <a:stretch>
            <a:fillRect/>
          </a:stretch>
        </p:blipFill>
        <p:spPr>
          <a:xfrm>
            <a:off x="8077199" y="0"/>
            <a:ext cx="1066801" cy="914400"/>
          </a:xfrm>
          <a:prstGeom prst="rect">
            <a:avLst/>
          </a:prstGeom>
        </p:spPr>
      </p:pic>
    </p:spTree>
    <p:extLst>
      <p:ext uri="{BB962C8B-B14F-4D97-AF65-F5344CB8AC3E}">
        <p14:creationId xmlns:p14="http://schemas.microsoft.com/office/powerpoint/2010/main" val="2774542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54582375"/>
              </p:ext>
            </p:extLst>
          </p:nvPr>
        </p:nvGraphicFramePr>
        <p:xfrm>
          <a:off x="304799" y="76205"/>
          <a:ext cx="7696201" cy="6705611"/>
        </p:xfrm>
        <a:graphic>
          <a:graphicData uri="http://schemas.openxmlformats.org/drawingml/2006/table">
            <a:tbl>
              <a:tblPr firstRow="1" firstCol="1" lastRow="1" lastCol="1" bandRow="1" bandCol="1">
                <a:tableStyleId>{616DA210-FB5B-4158-B5E0-FEB733F419BA}</a:tableStyleId>
              </a:tblPr>
              <a:tblGrid>
                <a:gridCol w="3303925">
                  <a:extLst>
                    <a:ext uri="{9D8B030D-6E8A-4147-A177-3AD203B41FA5}">
                      <a16:colId xmlns:a16="http://schemas.microsoft.com/office/drawing/2014/main" val="20000"/>
                    </a:ext>
                  </a:extLst>
                </a:gridCol>
                <a:gridCol w="4392276">
                  <a:extLst>
                    <a:ext uri="{9D8B030D-6E8A-4147-A177-3AD203B41FA5}">
                      <a16:colId xmlns:a16="http://schemas.microsoft.com/office/drawing/2014/main" val="20001"/>
                    </a:ext>
                  </a:extLst>
                </a:gridCol>
              </a:tblGrid>
              <a:tr h="493855">
                <a:tc>
                  <a:txBody>
                    <a:bodyPr/>
                    <a:lstStyle/>
                    <a:p>
                      <a:pPr marL="0" marR="0" algn="ctr">
                        <a:spcBef>
                          <a:spcPts val="0"/>
                        </a:spcBef>
                        <a:spcAft>
                          <a:spcPts val="0"/>
                        </a:spcAft>
                        <a:tabLst>
                          <a:tab pos="4572000" algn="l"/>
                        </a:tabLst>
                      </a:pPr>
                      <a:r>
                        <a:rPr lang="en-US" sz="1500" dirty="0">
                          <a:effectLst/>
                        </a:rPr>
                        <a:t>Bonding Elements</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Name of Compound</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0"/>
                  </a:ext>
                </a:extLst>
              </a:tr>
              <a:tr h="493855">
                <a:tc>
                  <a:txBody>
                    <a:bodyPr/>
                    <a:lstStyle/>
                    <a:p>
                      <a:pPr marL="0" marR="0" algn="l">
                        <a:spcBef>
                          <a:spcPts val="0"/>
                        </a:spcBef>
                        <a:spcAft>
                          <a:spcPts val="0"/>
                        </a:spcAft>
                        <a:tabLst>
                          <a:tab pos="4572000" algn="l"/>
                        </a:tabLst>
                      </a:pPr>
                      <a:r>
                        <a:rPr lang="en-US" sz="1500" dirty="0">
                          <a:effectLst/>
                        </a:rPr>
                        <a:t>Sodium + Sulfur</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Sodium sulfide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1"/>
                  </a:ext>
                </a:extLst>
              </a:tr>
              <a:tr h="493855">
                <a:tc>
                  <a:txBody>
                    <a:bodyPr/>
                    <a:lstStyle/>
                    <a:p>
                      <a:pPr marL="0" marR="0" algn="l">
                        <a:spcBef>
                          <a:spcPts val="0"/>
                        </a:spcBef>
                        <a:spcAft>
                          <a:spcPts val="0"/>
                        </a:spcAft>
                        <a:tabLst>
                          <a:tab pos="4572000" algn="l"/>
                        </a:tabLst>
                      </a:pPr>
                      <a:r>
                        <a:rPr lang="en-US" sz="1500" dirty="0">
                          <a:effectLst/>
                        </a:rPr>
                        <a:t>Calcium + Fluorine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Calcium fluoride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2"/>
                  </a:ext>
                </a:extLst>
              </a:tr>
              <a:tr h="493855">
                <a:tc>
                  <a:txBody>
                    <a:bodyPr/>
                    <a:lstStyle/>
                    <a:p>
                      <a:pPr marL="0" marR="0" algn="l">
                        <a:spcBef>
                          <a:spcPts val="0"/>
                        </a:spcBef>
                        <a:spcAft>
                          <a:spcPts val="0"/>
                        </a:spcAft>
                        <a:tabLst>
                          <a:tab pos="4572000" algn="l"/>
                        </a:tabLst>
                      </a:pPr>
                      <a:r>
                        <a:rPr lang="en-US" sz="1500" dirty="0">
                          <a:effectLst/>
                        </a:rPr>
                        <a:t>Oxygen + Silver</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Silver oxide (</a:t>
                      </a:r>
                      <a:r>
                        <a:rPr lang="en-US" sz="1500" i="1" dirty="0">
                          <a:effectLst/>
                        </a:rPr>
                        <a:t>Ag only has 1 </a:t>
                      </a:r>
                      <a:r>
                        <a:rPr lang="en-US" sz="1500" i="1" dirty="0" err="1">
                          <a:effectLst/>
                        </a:rPr>
                        <a:t>oxid</a:t>
                      </a:r>
                      <a:r>
                        <a:rPr lang="en-US" sz="1500" i="1" dirty="0">
                          <a:effectLst/>
                        </a:rPr>
                        <a:t>. #)</a:t>
                      </a:r>
                      <a:endParaRPr lang="en-US" sz="1500" i="1" dirty="0">
                        <a:effectLst/>
                        <a:latin typeface="Times New Roman"/>
                        <a:ea typeface="Times New Roman"/>
                      </a:endParaRPr>
                    </a:p>
                  </a:txBody>
                  <a:tcPr marL="41705" marR="41705" marT="0" marB="0" anchor="ctr"/>
                </a:tc>
                <a:extLst>
                  <a:ext uri="{0D108BD9-81ED-4DB2-BD59-A6C34878D82A}">
                    <a16:rowId xmlns:a16="http://schemas.microsoft.com/office/drawing/2014/main" val="10003"/>
                  </a:ext>
                </a:extLst>
              </a:tr>
              <a:tr h="636603">
                <a:tc>
                  <a:txBody>
                    <a:bodyPr/>
                    <a:lstStyle/>
                    <a:p>
                      <a:pPr marL="0" marR="0" algn="l">
                        <a:spcBef>
                          <a:spcPts val="0"/>
                        </a:spcBef>
                        <a:spcAft>
                          <a:spcPts val="0"/>
                        </a:spcAft>
                        <a:tabLst>
                          <a:tab pos="4572000" algn="l"/>
                        </a:tabLst>
                      </a:pPr>
                      <a:r>
                        <a:rPr lang="en-US" sz="1500" dirty="0">
                          <a:effectLst/>
                        </a:rPr>
                        <a:t>Chlorine + Magnesium</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Magnesium chloride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4"/>
                  </a:ext>
                </a:extLst>
              </a:tr>
              <a:tr h="493855">
                <a:tc>
                  <a:txBody>
                    <a:bodyPr/>
                    <a:lstStyle/>
                    <a:p>
                      <a:pPr marL="0" marR="0" algn="l">
                        <a:spcBef>
                          <a:spcPts val="0"/>
                        </a:spcBef>
                        <a:spcAft>
                          <a:spcPts val="0"/>
                        </a:spcAft>
                        <a:tabLst>
                          <a:tab pos="4572000" algn="l"/>
                        </a:tabLst>
                      </a:pPr>
                      <a:r>
                        <a:rPr lang="en-US" sz="1500" dirty="0">
                          <a:effectLst/>
                        </a:rPr>
                        <a:t>Lithium + Nitrogen</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Lithium nitride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5"/>
                  </a:ext>
                </a:extLst>
              </a:tr>
              <a:tr h="493855">
                <a:tc>
                  <a:txBody>
                    <a:bodyPr/>
                    <a:lstStyle/>
                    <a:p>
                      <a:pPr marL="0" marR="0" algn="l">
                        <a:spcBef>
                          <a:spcPts val="0"/>
                        </a:spcBef>
                        <a:spcAft>
                          <a:spcPts val="0"/>
                        </a:spcAft>
                        <a:tabLst>
                          <a:tab pos="4572000" algn="l"/>
                        </a:tabLst>
                      </a:pPr>
                      <a:r>
                        <a:rPr lang="en-US" sz="1500" dirty="0">
                          <a:effectLst/>
                        </a:rPr>
                        <a:t>Strontium + Sulfur</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Strontium sulfide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6"/>
                  </a:ext>
                </a:extLst>
              </a:tr>
              <a:tr h="493855">
                <a:tc>
                  <a:txBody>
                    <a:bodyPr/>
                    <a:lstStyle/>
                    <a:p>
                      <a:pPr marL="0" marR="0" algn="l">
                        <a:spcBef>
                          <a:spcPts val="0"/>
                        </a:spcBef>
                        <a:spcAft>
                          <a:spcPts val="0"/>
                        </a:spcAft>
                        <a:tabLst>
                          <a:tab pos="4572000" algn="l"/>
                        </a:tabLst>
                      </a:pPr>
                      <a:r>
                        <a:rPr lang="en-US" sz="1500" dirty="0">
                          <a:effectLst/>
                        </a:rPr>
                        <a:t>Barium + Bromine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Barium bromide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7"/>
                  </a:ext>
                </a:extLst>
              </a:tr>
              <a:tr h="636603">
                <a:tc>
                  <a:txBody>
                    <a:bodyPr/>
                    <a:lstStyle/>
                    <a:p>
                      <a:pPr marL="0" marR="0" algn="l">
                        <a:spcBef>
                          <a:spcPts val="0"/>
                        </a:spcBef>
                        <a:spcAft>
                          <a:spcPts val="0"/>
                        </a:spcAft>
                        <a:tabLst>
                          <a:tab pos="4572000" algn="l"/>
                        </a:tabLst>
                      </a:pPr>
                      <a:r>
                        <a:rPr lang="en-US" sz="1500" dirty="0">
                          <a:effectLst/>
                        </a:rPr>
                        <a:t>Oxygen + Potassium</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Potassium oxide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8"/>
                  </a:ext>
                </a:extLst>
              </a:tr>
              <a:tr h="493855">
                <a:tc>
                  <a:txBody>
                    <a:bodyPr/>
                    <a:lstStyle/>
                    <a:p>
                      <a:pPr marL="0" marR="0" algn="l">
                        <a:spcBef>
                          <a:spcPts val="0"/>
                        </a:spcBef>
                        <a:spcAft>
                          <a:spcPts val="0"/>
                        </a:spcAft>
                        <a:tabLst>
                          <a:tab pos="4572000" algn="l"/>
                        </a:tabLst>
                      </a:pPr>
                      <a:r>
                        <a:rPr lang="en-US" sz="1500" dirty="0">
                          <a:effectLst/>
                        </a:rPr>
                        <a:t>Copper (+2) + Sulfur</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Copper(II) sulfide, cupric sulfide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9"/>
                  </a:ext>
                </a:extLst>
              </a:tr>
              <a:tr h="493855">
                <a:tc>
                  <a:txBody>
                    <a:bodyPr/>
                    <a:lstStyle/>
                    <a:p>
                      <a:pPr marL="0" marR="0" algn="l">
                        <a:spcBef>
                          <a:spcPts val="0"/>
                        </a:spcBef>
                        <a:spcAft>
                          <a:spcPts val="0"/>
                        </a:spcAft>
                        <a:tabLst>
                          <a:tab pos="4572000" algn="l"/>
                        </a:tabLst>
                      </a:pPr>
                      <a:r>
                        <a:rPr lang="en-US" sz="1500" dirty="0">
                          <a:effectLst/>
                        </a:rPr>
                        <a:t>Copper (+1)</a:t>
                      </a:r>
                      <a:r>
                        <a:rPr lang="en-US" sz="1500" baseline="0" dirty="0">
                          <a:effectLst/>
                        </a:rPr>
                        <a:t> +</a:t>
                      </a:r>
                      <a:r>
                        <a:rPr lang="en-US" sz="1500" dirty="0">
                          <a:effectLst/>
                        </a:rPr>
                        <a:t> Sulfur</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Copper(I) sulfide, cuprous sulfide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0"/>
                  </a:ext>
                </a:extLst>
              </a:tr>
              <a:tr h="493855">
                <a:tc>
                  <a:txBody>
                    <a:bodyPr/>
                    <a:lstStyle/>
                    <a:p>
                      <a:pPr marL="0" marR="0" algn="l">
                        <a:spcBef>
                          <a:spcPts val="0"/>
                        </a:spcBef>
                        <a:spcAft>
                          <a:spcPts val="0"/>
                        </a:spcAft>
                        <a:tabLst>
                          <a:tab pos="4572000" algn="l"/>
                        </a:tabLst>
                      </a:pPr>
                      <a:r>
                        <a:rPr lang="en-US" sz="1500" dirty="0">
                          <a:effectLst/>
                        </a:rPr>
                        <a:t>Iron (+2)</a:t>
                      </a:r>
                      <a:r>
                        <a:rPr lang="en-US" sz="1500" baseline="0" dirty="0">
                          <a:effectLst/>
                        </a:rPr>
                        <a:t> + </a:t>
                      </a:r>
                      <a:r>
                        <a:rPr lang="en-US" sz="1500" dirty="0">
                          <a:effectLst/>
                        </a:rPr>
                        <a:t>Oxygen</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Iron(II) oxide, Ferrous Oxide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1"/>
                  </a:ext>
                </a:extLst>
              </a:tr>
              <a:tr h="493855">
                <a:tc>
                  <a:txBody>
                    <a:bodyPr/>
                    <a:lstStyle/>
                    <a:p>
                      <a:pPr marL="0" marR="0" algn="l">
                        <a:spcBef>
                          <a:spcPts val="0"/>
                        </a:spcBef>
                        <a:spcAft>
                          <a:spcPts val="0"/>
                        </a:spcAft>
                        <a:tabLst>
                          <a:tab pos="4572000" algn="l"/>
                        </a:tabLst>
                      </a:pPr>
                      <a:r>
                        <a:rPr lang="en-US" sz="1500" dirty="0">
                          <a:effectLst/>
                        </a:rPr>
                        <a:t>Iron (+3) + Oxygen</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Iron(III) oxide, Ferric Oxide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2"/>
                  </a:ext>
                </a:extLst>
              </a:tr>
            </a:tbl>
          </a:graphicData>
        </a:graphic>
      </p:graphicFrame>
      <p:pic>
        <p:nvPicPr>
          <p:cNvPr id="6" name="Picture 5" descr="quick_check-01.eps"/>
          <p:cNvPicPr/>
          <p:nvPr/>
        </p:nvPicPr>
        <p:blipFill>
          <a:blip r:embed="rId2">
            <a:extLst>
              <a:ext uri="{28A0092B-C50C-407E-A947-70E740481C1C}">
                <a14:useLocalDpi xmlns:a14="http://schemas.microsoft.com/office/drawing/2010/main" val="0"/>
              </a:ext>
            </a:extLst>
          </a:blip>
          <a:stretch>
            <a:fillRect/>
          </a:stretch>
        </p:blipFill>
        <p:spPr>
          <a:xfrm>
            <a:off x="8077199" y="0"/>
            <a:ext cx="1066801" cy="914400"/>
          </a:xfrm>
          <a:prstGeom prst="rect">
            <a:avLst/>
          </a:prstGeom>
        </p:spPr>
      </p:pic>
    </p:spTree>
    <p:extLst>
      <p:ext uri="{BB962C8B-B14F-4D97-AF65-F5344CB8AC3E}">
        <p14:creationId xmlns:p14="http://schemas.microsoft.com/office/powerpoint/2010/main" val="3673249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8"/>
          <p:cNvSpPr>
            <a:spLocks noGrp="1"/>
          </p:cNvSpPr>
          <p:nvPr>
            <p:ph type="title"/>
          </p:nvPr>
        </p:nvSpPr>
        <p:spPr/>
        <p:txBody>
          <a:bodyPr/>
          <a:lstStyle/>
          <a:p>
            <a:pPr eaLnBrk="1" hangingPunct="1"/>
            <a:r>
              <a:rPr lang="en-US" dirty="0"/>
              <a:t>	</a:t>
            </a:r>
            <a:r>
              <a:rPr lang="en-US" dirty="0">
                <a:solidFill>
                  <a:srgbClr val="FFFF00"/>
                </a:solidFill>
              </a:rPr>
              <a:t>Write the Chemical Formulas </a:t>
            </a:r>
            <a:r>
              <a:rPr lang="en-US" dirty="0"/>
              <a:t>(Use </a:t>
            </a:r>
            <a:r>
              <a:rPr lang="en-US" dirty="0" err="1"/>
              <a:t>Criss</a:t>
            </a:r>
            <a:r>
              <a:rPr lang="en-US" dirty="0"/>
              <a:t> Cross Method, showing cations/anions)</a:t>
            </a:r>
          </a:p>
        </p:txBody>
      </p:sp>
      <p:sp>
        <p:nvSpPr>
          <p:cNvPr id="97283" name="Content Placeholder 10"/>
          <p:cNvSpPr>
            <a:spLocks noGrp="1"/>
          </p:cNvSpPr>
          <p:nvPr>
            <p:ph sz="quarter" idx="15"/>
          </p:nvPr>
        </p:nvSpPr>
        <p:spPr>
          <a:xfrm>
            <a:off x="4574998" y="1377184"/>
            <a:ext cx="4569021" cy="5480843"/>
          </a:xfrm>
        </p:spPr>
        <p:txBody>
          <a:bodyPr lIns="182503" tIns="91250"/>
          <a:lstStyle/>
          <a:p>
            <a:pPr eaLnBrk="1" hangingPunct="1">
              <a:lnSpc>
                <a:spcPct val="100000"/>
              </a:lnSpc>
              <a:spcBef>
                <a:spcPts val="1800"/>
              </a:spcBef>
            </a:pPr>
            <a:r>
              <a:rPr lang="en-US" sz="2300" dirty="0">
                <a:solidFill>
                  <a:srgbClr val="FF0000"/>
                </a:solidFill>
              </a:rPr>
              <a:t>Copper(I) nitrate</a:t>
            </a:r>
            <a:endParaRPr lang="en-US" sz="2300" baseline="-25000" dirty="0">
              <a:solidFill>
                <a:srgbClr val="FF0000"/>
              </a:solidFill>
            </a:endParaRPr>
          </a:p>
          <a:p>
            <a:pPr marL="479148" indent="-479148" eaLnBrk="1" hangingPunct="1">
              <a:lnSpc>
                <a:spcPct val="100000"/>
              </a:lnSpc>
              <a:spcBef>
                <a:spcPts val="1800"/>
              </a:spcBef>
            </a:pPr>
            <a:r>
              <a:rPr lang="en-US" sz="2300" dirty="0">
                <a:solidFill>
                  <a:srgbClr val="FF0000"/>
                </a:solidFill>
              </a:rPr>
              <a:t>	 </a:t>
            </a:r>
          </a:p>
          <a:p>
            <a:pPr eaLnBrk="1" hangingPunct="1">
              <a:lnSpc>
                <a:spcPct val="100000"/>
              </a:lnSpc>
              <a:spcBef>
                <a:spcPts val="1800"/>
              </a:spcBef>
            </a:pPr>
            <a:r>
              <a:rPr lang="en-US" sz="2300" dirty="0"/>
              <a:t>Manganese(IV) sulfate</a:t>
            </a:r>
            <a:endParaRPr lang="en-US" sz="2300" baseline="-25000" dirty="0"/>
          </a:p>
          <a:p>
            <a:pPr marL="479148" indent="-479148" eaLnBrk="1" hangingPunct="1">
              <a:lnSpc>
                <a:spcPct val="100000"/>
              </a:lnSpc>
              <a:spcBef>
                <a:spcPts val="1800"/>
              </a:spcBef>
            </a:pPr>
            <a:r>
              <a:rPr lang="en-US" sz="2300" dirty="0"/>
              <a:t>	 </a:t>
            </a:r>
            <a:endParaRPr lang="en-US" sz="2300" baseline="-25000" dirty="0"/>
          </a:p>
          <a:p>
            <a:pPr eaLnBrk="1" hangingPunct="1">
              <a:lnSpc>
                <a:spcPct val="100000"/>
              </a:lnSpc>
              <a:spcBef>
                <a:spcPts val="1800"/>
              </a:spcBef>
            </a:pPr>
            <a:r>
              <a:rPr lang="en-US" sz="2300" dirty="0">
                <a:solidFill>
                  <a:srgbClr val="FF0000"/>
                </a:solidFill>
              </a:rPr>
              <a:t>Ammonium phosphate</a:t>
            </a:r>
          </a:p>
          <a:p>
            <a:pPr marL="228128" indent="-228128" eaLnBrk="1" hangingPunct="1">
              <a:lnSpc>
                <a:spcPct val="100000"/>
              </a:lnSpc>
              <a:spcBef>
                <a:spcPts val="1800"/>
              </a:spcBef>
            </a:pPr>
            <a:r>
              <a:rPr lang="en-US" sz="2300" dirty="0">
                <a:solidFill>
                  <a:srgbClr val="FF0000"/>
                </a:solidFill>
              </a:rPr>
              <a:t>	 </a:t>
            </a:r>
          </a:p>
          <a:p>
            <a:pPr eaLnBrk="1" hangingPunct="1">
              <a:lnSpc>
                <a:spcPct val="100000"/>
              </a:lnSpc>
              <a:spcBef>
                <a:spcPts val="1800"/>
              </a:spcBef>
            </a:pPr>
            <a:r>
              <a:rPr lang="en-US" sz="2300" dirty="0"/>
              <a:t>Cobalt(II) chloride</a:t>
            </a:r>
          </a:p>
          <a:p>
            <a:pPr marL="228128" indent="-228128" eaLnBrk="1" hangingPunct="1">
              <a:lnSpc>
                <a:spcPct val="100000"/>
              </a:lnSpc>
              <a:spcBef>
                <a:spcPts val="1800"/>
              </a:spcBef>
            </a:pPr>
            <a:r>
              <a:rPr lang="en-US" sz="2300" dirty="0"/>
              <a:t>	 </a:t>
            </a:r>
            <a:endParaRPr lang="en-US" sz="2300" baseline="30000" dirty="0"/>
          </a:p>
        </p:txBody>
      </p:sp>
      <p:sp>
        <p:nvSpPr>
          <p:cNvPr id="97284" name="Content Placeholder 11"/>
          <p:cNvSpPr>
            <a:spLocks noGrp="1"/>
          </p:cNvSpPr>
          <p:nvPr>
            <p:ph sz="quarter" idx="16"/>
          </p:nvPr>
        </p:nvSpPr>
        <p:spPr>
          <a:xfrm>
            <a:off x="20" y="1377184"/>
            <a:ext cx="4190997" cy="5480843"/>
          </a:xfrm>
        </p:spPr>
        <p:txBody>
          <a:bodyPr lIns="182503" tIns="91250"/>
          <a:lstStyle/>
          <a:p>
            <a:pPr eaLnBrk="1" hangingPunct="1">
              <a:lnSpc>
                <a:spcPct val="100000"/>
              </a:lnSpc>
              <a:spcBef>
                <a:spcPts val="1800"/>
              </a:spcBef>
            </a:pPr>
            <a:r>
              <a:rPr lang="en-US" sz="2300" dirty="0"/>
              <a:t>Sodium oxide</a:t>
            </a:r>
            <a:endParaRPr lang="en-US" sz="2300" baseline="-25000" dirty="0"/>
          </a:p>
          <a:p>
            <a:pPr marL="479148" indent="-479148" eaLnBrk="1" hangingPunct="1">
              <a:lnSpc>
                <a:spcPct val="100000"/>
              </a:lnSpc>
              <a:spcBef>
                <a:spcPts val="1800"/>
              </a:spcBef>
            </a:pPr>
            <a:r>
              <a:rPr lang="en-US" sz="2300" dirty="0"/>
              <a:t>	 </a:t>
            </a:r>
            <a:endParaRPr lang="en-US" sz="2300" baseline="30000" dirty="0"/>
          </a:p>
          <a:p>
            <a:pPr eaLnBrk="1" hangingPunct="1">
              <a:lnSpc>
                <a:spcPct val="100000"/>
              </a:lnSpc>
              <a:spcBef>
                <a:spcPts val="1800"/>
              </a:spcBef>
            </a:pPr>
            <a:r>
              <a:rPr lang="en-US" sz="2300" dirty="0">
                <a:solidFill>
                  <a:srgbClr val="FF0000"/>
                </a:solidFill>
              </a:rPr>
              <a:t>Barium phosphide</a:t>
            </a:r>
            <a:endParaRPr lang="en-US" sz="2300" baseline="-25000" dirty="0">
              <a:solidFill>
                <a:srgbClr val="FF0000"/>
              </a:solidFill>
            </a:endParaRPr>
          </a:p>
          <a:p>
            <a:pPr marL="479148" indent="-479148" eaLnBrk="1" hangingPunct="1">
              <a:lnSpc>
                <a:spcPct val="100000"/>
              </a:lnSpc>
              <a:spcBef>
                <a:spcPts val="1800"/>
              </a:spcBef>
            </a:pPr>
            <a:r>
              <a:rPr lang="en-US" sz="2300" dirty="0">
                <a:solidFill>
                  <a:srgbClr val="FF0000"/>
                </a:solidFill>
              </a:rPr>
              <a:t>	 </a:t>
            </a:r>
            <a:endParaRPr lang="en-US" sz="2300" baseline="-25000" dirty="0">
              <a:solidFill>
                <a:srgbClr val="FF0000"/>
              </a:solidFill>
            </a:endParaRPr>
          </a:p>
          <a:p>
            <a:pPr eaLnBrk="1" hangingPunct="1">
              <a:lnSpc>
                <a:spcPct val="100000"/>
              </a:lnSpc>
              <a:spcBef>
                <a:spcPts val="1800"/>
              </a:spcBef>
            </a:pPr>
            <a:r>
              <a:rPr lang="en-US" sz="2300" dirty="0"/>
              <a:t>Potassium chloride</a:t>
            </a:r>
          </a:p>
          <a:p>
            <a:pPr marL="359363" indent="-359363" eaLnBrk="1" hangingPunct="1">
              <a:lnSpc>
                <a:spcPct val="100000"/>
              </a:lnSpc>
              <a:spcBef>
                <a:spcPts val="1800"/>
              </a:spcBef>
            </a:pPr>
            <a:r>
              <a:rPr lang="en-US" sz="2300" dirty="0"/>
              <a:t>	 </a:t>
            </a:r>
          </a:p>
          <a:p>
            <a:pPr eaLnBrk="1" hangingPunct="1">
              <a:lnSpc>
                <a:spcPct val="100000"/>
              </a:lnSpc>
              <a:spcBef>
                <a:spcPts val="1800"/>
              </a:spcBef>
            </a:pPr>
            <a:r>
              <a:rPr lang="en-US" sz="2300" dirty="0">
                <a:solidFill>
                  <a:srgbClr val="FF0000"/>
                </a:solidFill>
              </a:rPr>
              <a:t>Lithium sulfide</a:t>
            </a:r>
          </a:p>
          <a:p>
            <a:pPr marL="479148" indent="-479148" eaLnBrk="1" hangingPunct="1">
              <a:lnSpc>
                <a:spcPct val="100000"/>
              </a:lnSpc>
              <a:spcBef>
                <a:spcPts val="1800"/>
              </a:spcBef>
            </a:pPr>
            <a:r>
              <a:rPr lang="en-US" sz="2300" dirty="0">
                <a:solidFill>
                  <a:srgbClr val="FF0000"/>
                </a:solidFill>
              </a:rPr>
              <a:t>	 </a:t>
            </a:r>
          </a:p>
        </p:txBody>
      </p:sp>
      <p:pic>
        <p:nvPicPr>
          <p:cNvPr id="7" name="Picture 6" descr="quick_check-01.eps"/>
          <p:cNvPicPr/>
          <p:nvPr/>
        </p:nvPicPr>
        <p:blipFill>
          <a:blip r:embed="rId3">
            <a:extLst>
              <a:ext uri="{28A0092B-C50C-407E-A947-70E740481C1C}">
                <a14:useLocalDpi xmlns:a14="http://schemas.microsoft.com/office/drawing/2010/main" val="0"/>
              </a:ext>
            </a:extLst>
          </a:blip>
          <a:stretch>
            <a:fillRect/>
          </a:stretch>
        </p:blipFill>
        <p:spPr>
          <a:xfrm>
            <a:off x="228601" y="228600"/>
            <a:ext cx="1133793" cy="889635"/>
          </a:xfrm>
          <a:prstGeom prst="rect">
            <a:avLst/>
          </a:prstGeom>
        </p:spPr>
      </p:pic>
    </p:spTree>
    <p:extLst>
      <p:ext uri="{BB962C8B-B14F-4D97-AF65-F5344CB8AC3E}">
        <p14:creationId xmlns:p14="http://schemas.microsoft.com/office/powerpoint/2010/main" val="2724503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8"/>
          <p:cNvSpPr>
            <a:spLocks noGrp="1"/>
          </p:cNvSpPr>
          <p:nvPr>
            <p:ph type="title"/>
          </p:nvPr>
        </p:nvSpPr>
        <p:spPr/>
        <p:txBody>
          <a:bodyPr/>
          <a:lstStyle/>
          <a:p>
            <a:pPr eaLnBrk="1" hangingPunct="1"/>
            <a:r>
              <a:rPr lang="en-US" dirty="0"/>
              <a:t>	</a:t>
            </a:r>
            <a:r>
              <a:rPr lang="en-US" dirty="0">
                <a:solidFill>
                  <a:srgbClr val="FFFF00"/>
                </a:solidFill>
              </a:rPr>
              <a:t>Write the Chemical Formulas </a:t>
            </a:r>
            <a:r>
              <a:rPr lang="en-US" dirty="0"/>
              <a:t>(Use </a:t>
            </a:r>
            <a:r>
              <a:rPr lang="en-US" dirty="0" err="1"/>
              <a:t>Criss</a:t>
            </a:r>
            <a:r>
              <a:rPr lang="en-US" dirty="0"/>
              <a:t> Cross Method, showing cations/anions)</a:t>
            </a:r>
          </a:p>
        </p:txBody>
      </p:sp>
      <p:sp>
        <p:nvSpPr>
          <p:cNvPr id="97283" name="Content Placeholder 10"/>
          <p:cNvSpPr>
            <a:spLocks noGrp="1"/>
          </p:cNvSpPr>
          <p:nvPr>
            <p:ph sz="quarter" idx="15"/>
          </p:nvPr>
        </p:nvSpPr>
        <p:spPr>
          <a:xfrm>
            <a:off x="4574998" y="1377184"/>
            <a:ext cx="4569021" cy="5480843"/>
          </a:xfrm>
        </p:spPr>
        <p:txBody>
          <a:bodyPr lIns="182503" tIns="91250"/>
          <a:lstStyle/>
          <a:p>
            <a:pPr eaLnBrk="1" hangingPunct="1">
              <a:lnSpc>
                <a:spcPct val="100000"/>
              </a:lnSpc>
              <a:spcBef>
                <a:spcPts val="1800"/>
              </a:spcBef>
            </a:pPr>
            <a:r>
              <a:rPr lang="en-US" sz="2300" dirty="0">
                <a:solidFill>
                  <a:srgbClr val="FF0000"/>
                </a:solidFill>
              </a:rPr>
              <a:t>Copper(I) nitrate</a:t>
            </a:r>
            <a:endParaRPr lang="en-US" sz="2300" baseline="-25000" dirty="0">
              <a:solidFill>
                <a:srgbClr val="FF0000"/>
              </a:solidFill>
            </a:endParaRPr>
          </a:p>
          <a:p>
            <a:pPr marL="479148" indent="-479148" eaLnBrk="1" hangingPunct="1">
              <a:lnSpc>
                <a:spcPct val="100000"/>
              </a:lnSpc>
              <a:spcBef>
                <a:spcPts val="1800"/>
              </a:spcBef>
            </a:pPr>
            <a:r>
              <a:rPr lang="en-US" sz="2300" dirty="0">
                <a:solidFill>
                  <a:srgbClr val="FF0000"/>
                </a:solidFill>
              </a:rPr>
              <a:t>	Cu</a:t>
            </a:r>
            <a:r>
              <a:rPr lang="en-US" sz="2300" baseline="30000" dirty="0">
                <a:solidFill>
                  <a:srgbClr val="FF0000"/>
                </a:solidFill>
              </a:rPr>
              <a:t>+</a:t>
            </a:r>
            <a:r>
              <a:rPr lang="en-US" sz="2300" dirty="0">
                <a:solidFill>
                  <a:srgbClr val="FF0000"/>
                </a:solidFill>
              </a:rPr>
              <a:t>(NO</a:t>
            </a:r>
            <a:r>
              <a:rPr lang="en-US" sz="2300" baseline="-25000" dirty="0">
                <a:solidFill>
                  <a:srgbClr val="FF0000"/>
                </a:solidFill>
              </a:rPr>
              <a:t>3</a:t>
            </a:r>
            <a:r>
              <a:rPr lang="en-US" sz="2300" dirty="0">
                <a:solidFill>
                  <a:srgbClr val="FF0000"/>
                </a:solidFill>
              </a:rPr>
              <a:t>)</a:t>
            </a:r>
            <a:r>
              <a:rPr lang="en-US" sz="2300" baseline="30000" dirty="0">
                <a:solidFill>
                  <a:srgbClr val="FF0000"/>
                </a:solidFill>
              </a:rPr>
              <a:t>-</a:t>
            </a:r>
            <a:r>
              <a:rPr lang="en-US" sz="2300" dirty="0"/>
              <a:t> </a:t>
            </a:r>
            <a:r>
              <a:rPr lang="en-US" sz="2300" dirty="0">
                <a:sym typeface="Wingdings" panose="05000000000000000000" pitchFamily="2" charset="2"/>
              </a:rPr>
              <a:t> </a:t>
            </a:r>
            <a:r>
              <a:rPr lang="en-US" sz="2300" dirty="0">
                <a:solidFill>
                  <a:srgbClr val="FF0000"/>
                </a:solidFill>
              </a:rPr>
              <a:t>Cu(NO</a:t>
            </a:r>
            <a:r>
              <a:rPr lang="en-US" sz="2300" baseline="-25000" dirty="0">
                <a:solidFill>
                  <a:srgbClr val="FF0000"/>
                </a:solidFill>
              </a:rPr>
              <a:t>3</a:t>
            </a:r>
            <a:r>
              <a:rPr lang="en-US" sz="2300" dirty="0">
                <a:solidFill>
                  <a:srgbClr val="FF0000"/>
                </a:solidFill>
              </a:rPr>
              <a:t>)</a:t>
            </a:r>
          </a:p>
          <a:p>
            <a:pPr eaLnBrk="1" hangingPunct="1">
              <a:lnSpc>
                <a:spcPct val="100000"/>
              </a:lnSpc>
              <a:spcBef>
                <a:spcPts val="1800"/>
              </a:spcBef>
            </a:pPr>
            <a:r>
              <a:rPr lang="en-US" sz="2300" dirty="0"/>
              <a:t>Manganese(IV) sulfate</a:t>
            </a:r>
            <a:endParaRPr lang="en-US" sz="2300" baseline="-25000" dirty="0"/>
          </a:p>
          <a:p>
            <a:pPr marL="479148" indent="-479148" eaLnBrk="1" hangingPunct="1">
              <a:lnSpc>
                <a:spcPct val="100000"/>
              </a:lnSpc>
              <a:spcBef>
                <a:spcPts val="1800"/>
              </a:spcBef>
            </a:pPr>
            <a:r>
              <a:rPr lang="en-US" sz="2300" dirty="0"/>
              <a:t>	Mn</a:t>
            </a:r>
            <a:r>
              <a:rPr lang="en-US" sz="2300" baseline="-25000" dirty="0"/>
              <a:t>2</a:t>
            </a:r>
            <a:r>
              <a:rPr lang="en-US" sz="2300" baseline="30000" dirty="0"/>
              <a:t>+4</a:t>
            </a:r>
            <a:r>
              <a:rPr lang="en-US" sz="2300" dirty="0"/>
              <a:t>(SO</a:t>
            </a:r>
            <a:r>
              <a:rPr lang="en-US" sz="2300" baseline="-25000" dirty="0"/>
              <a:t>4</a:t>
            </a:r>
            <a:r>
              <a:rPr lang="en-US" sz="2300" dirty="0"/>
              <a:t>)</a:t>
            </a:r>
            <a:r>
              <a:rPr lang="en-US" sz="2300" baseline="-25000" dirty="0"/>
              <a:t>4</a:t>
            </a:r>
            <a:r>
              <a:rPr lang="en-US" sz="2300" baseline="30000" dirty="0"/>
              <a:t>-2</a:t>
            </a:r>
            <a:r>
              <a:rPr lang="en-US" sz="2300" dirty="0"/>
              <a:t> </a:t>
            </a:r>
            <a:r>
              <a:rPr lang="en-US" sz="2300" dirty="0">
                <a:sym typeface="Wingdings" panose="05000000000000000000" pitchFamily="2" charset="2"/>
              </a:rPr>
              <a:t></a:t>
            </a:r>
            <a:r>
              <a:rPr lang="en-US" sz="2300" dirty="0"/>
              <a:t> Mn(SO</a:t>
            </a:r>
            <a:r>
              <a:rPr lang="en-US" sz="2300" baseline="-25000" dirty="0"/>
              <a:t>4</a:t>
            </a:r>
            <a:r>
              <a:rPr lang="en-US" sz="2300" dirty="0"/>
              <a:t>)</a:t>
            </a:r>
            <a:r>
              <a:rPr lang="en-US" sz="2300" baseline="-25000" dirty="0"/>
              <a:t>2</a:t>
            </a:r>
            <a:r>
              <a:rPr lang="en-US" sz="2300" dirty="0"/>
              <a:t> </a:t>
            </a:r>
            <a:endParaRPr lang="en-US" sz="2300" baseline="-25000" dirty="0"/>
          </a:p>
          <a:p>
            <a:pPr eaLnBrk="1" hangingPunct="1">
              <a:lnSpc>
                <a:spcPct val="100000"/>
              </a:lnSpc>
              <a:spcBef>
                <a:spcPts val="1800"/>
              </a:spcBef>
            </a:pPr>
            <a:r>
              <a:rPr lang="en-US" sz="2300" dirty="0">
                <a:solidFill>
                  <a:srgbClr val="FF0000"/>
                </a:solidFill>
              </a:rPr>
              <a:t>Ammonium phosphate</a:t>
            </a:r>
          </a:p>
          <a:p>
            <a:pPr marL="228128" indent="-228128" eaLnBrk="1" hangingPunct="1">
              <a:lnSpc>
                <a:spcPct val="100000"/>
              </a:lnSpc>
              <a:spcBef>
                <a:spcPts val="1800"/>
              </a:spcBef>
            </a:pPr>
            <a:r>
              <a:rPr lang="en-US" sz="2100" dirty="0">
                <a:solidFill>
                  <a:srgbClr val="FF0000"/>
                </a:solidFill>
              </a:rPr>
              <a:t>(NH</a:t>
            </a:r>
            <a:r>
              <a:rPr lang="en-US" sz="2100" baseline="-25000" dirty="0">
                <a:solidFill>
                  <a:srgbClr val="FF0000"/>
                </a:solidFill>
              </a:rPr>
              <a:t>4</a:t>
            </a:r>
            <a:r>
              <a:rPr lang="en-US" sz="2100" dirty="0">
                <a:solidFill>
                  <a:srgbClr val="FF0000"/>
                </a:solidFill>
              </a:rPr>
              <a:t>)</a:t>
            </a:r>
            <a:r>
              <a:rPr lang="en-US" sz="2100" baseline="-25000" dirty="0">
                <a:solidFill>
                  <a:srgbClr val="FF0000"/>
                </a:solidFill>
              </a:rPr>
              <a:t>3</a:t>
            </a:r>
            <a:r>
              <a:rPr lang="en-US" sz="2100" baseline="30000" dirty="0">
                <a:solidFill>
                  <a:srgbClr val="FF0000"/>
                </a:solidFill>
              </a:rPr>
              <a:t>+</a:t>
            </a:r>
            <a:r>
              <a:rPr lang="en-US" sz="2100" dirty="0">
                <a:solidFill>
                  <a:srgbClr val="FF0000"/>
                </a:solidFill>
              </a:rPr>
              <a:t>(PO</a:t>
            </a:r>
            <a:r>
              <a:rPr lang="en-US" sz="2100" baseline="-25000" dirty="0">
                <a:solidFill>
                  <a:srgbClr val="FF0000"/>
                </a:solidFill>
              </a:rPr>
              <a:t>4</a:t>
            </a:r>
            <a:r>
              <a:rPr lang="en-US" sz="2100" dirty="0">
                <a:solidFill>
                  <a:srgbClr val="FF0000"/>
                </a:solidFill>
              </a:rPr>
              <a:t>)</a:t>
            </a:r>
            <a:r>
              <a:rPr lang="en-US" sz="2100" baseline="30000" dirty="0">
                <a:solidFill>
                  <a:srgbClr val="FF0000"/>
                </a:solidFill>
              </a:rPr>
              <a:t>-3</a:t>
            </a:r>
            <a:r>
              <a:rPr lang="en-US" sz="2100" dirty="0"/>
              <a:t> </a:t>
            </a:r>
            <a:r>
              <a:rPr lang="en-US" sz="2100" dirty="0">
                <a:sym typeface="Wingdings" panose="05000000000000000000" pitchFamily="2" charset="2"/>
              </a:rPr>
              <a:t></a:t>
            </a:r>
            <a:r>
              <a:rPr lang="en-US" sz="2100" dirty="0">
                <a:solidFill>
                  <a:srgbClr val="FF0000"/>
                </a:solidFill>
              </a:rPr>
              <a:t> (NH</a:t>
            </a:r>
            <a:r>
              <a:rPr lang="en-US" sz="2100" baseline="-25000" dirty="0">
                <a:solidFill>
                  <a:srgbClr val="FF0000"/>
                </a:solidFill>
              </a:rPr>
              <a:t>4</a:t>
            </a:r>
            <a:r>
              <a:rPr lang="en-US" sz="2100" dirty="0">
                <a:solidFill>
                  <a:srgbClr val="FF0000"/>
                </a:solidFill>
              </a:rPr>
              <a:t>)</a:t>
            </a:r>
            <a:r>
              <a:rPr lang="en-US" sz="2100" baseline="-25000" dirty="0">
                <a:solidFill>
                  <a:srgbClr val="FF0000"/>
                </a:solidFill>
              </a:rPr>
              <a:t>3</a:t>
            </a:r>
            <a:r>
              <a:rPr lang="en-US" sz="2100" dirty="0">
                <a:solidFill>
                  <a:srgbClr val="FF0000"/>
                </a:solidFill>
              </a:rPr>
              <a:t>(PO</a:t>
            </a:r>
            <a:r>
              <a:rPr lang="en-US" sz="2100" baseline="-25000" dirty="0">
                <a:solidFill>
                  <a:srgbClr val="FF0000"/>
                </a:solidFill>
              </a:rPr>
              <a:t>4</a:t>
            </a:r>
            <a:r>
              <a:rPr lang="en-US" sz="2100" dirty="0">
                <a:solidFill>
                  <a:srgbClr val="FF0000"/>
                </a:solidFill>
              </a:rPr>
              <a:t>)</a:t>
            </a:r>
            <a:r>
              <a:rPr lang="en-US" sz="2100" dirty="0"/>
              <a:t> </a:t>
            </a:r>
            <a:endParaRPr lang="en-US" sz="2100" dirty="0">
              <a:solidFill>
                <a:srgbClr val="FF0000"/>
              </a:solidFill>
            </a:endParaRPr>
          </a:p>
          <a:p>
            <a:pPr eaLnBrk="1" hangingPunct="1">
              <a:lnSpc>
                <a:spcPct val="100000"/>
              </a:lnSpc>
              <a:spcBef>
                <a:spcPts val="1800"/>
              </a:spcBef>
            </a:pPr>
            <a:r>
              <a:rPr lang="en-US" sz="2300" dirty="0"/>
              <a:t>Cobalt(II) chloride</a:t>
            </a:r>
          </a:p>
          <a:p>
            <a:pPr marL="228128" indent="-228128" eaLnBrk="1" hangingPunct="1">
              <a:lnSpc>
                <a:spcPct val="100000"/>
              </a:lnSpc>
              <a:spcBef>
                <a:spcPts val="1800"/>
              </a:spcBef>
            </a:pPr>
            <a:r>
              <a:rPr lang="en-US" sz="2300" dirty="0"/>
              <a:t>	   Co</a:t>
            </a:r>
            <a:r>
              <a:rPr lang="en-US" sz="2300" baseline="30000" dirty="0"/>
              <a:t>+2</a:t>
            </a:r>
            <a:r>
              <a:rPr lang="en-US" sz="2300" dirty="0"/>
              <a:t>Cl</a:t>
            </a:r>
            <a:r>
              <a:rPr lang="en-US" sz="2300" baseline="-25000" dirty="0"/>
              <a:t>2</a:t>
            </a:r>
            <a:r>
              <a:rPr lang="en-US" sz="2300" baseline="30000" dirty="0"/>
              <a:t>-2</a:t>
            </a:r>
            <a:r>
              <a:rPr lang="en-US" sz="2300" dirty="0"/>
              <a:t> </a:t>
            </a:r>
            <a:r>
              <a:rPr lang="en-US" sz="2300" dirty="0">
                <a:sym typeface="Wingdings" panose="05000000000000000000" pitchFamily="2" charset="2"/>
              </a:rPr>
              <a:t> </a:t>
            </a:r>
            <a:r>
              <a:rPr lang="en-US" sz="2300" dirty="0"/>
              <a:t>CoCl</a:t>
            </a:r>
            <a:r>
              <a:rPr lang="en-US" sz="2300" baseline="-25000" dirty="0"/>
              <a:t>2</a:t>
            </a:r>
            <a:endParaRPr lang="en-US" sz="2300" baseline="30000" dirty="0"/>
          </a:p>
        </p:txBody>
      </p:sp>
      <p:sp>
        <p:nvSpPr>
          <p:cNvPr id="97284" name="Content Placeholder 11"/>
          <p:cNvSpPr>
            <a:spLocks noGrp="1"/>
          </p:cNvSpPr>
          <p:nvPr>
            <p:ph sz="quarter" idx="16"/>
          </p:nvPr>
        </p:nvSpPr>
        <p:spPr>
          <a:xfrm>
            <a:off x="20" y="1377184"/>
            <a:ext cx="4190997" cy="5480843"/>
          </a:xfrm>
        </p:spPr>
        <p:txBody>
          <a:bodyPr lIns="182503" tIns="91250"/>
          <a:lstStyle/>
          <a:p>
            <a:pPr eaLnBrk="1" hangingPunct="1">
              <a:lnSpc>
                <a:spcPct val="100000"/>
              </a:lnSpc>
              <a:spcBef>
                <a:spcPts val="1800"/>
              </a:spcBef>
            </a:pPr>
            <a:r>
              <a:rPr lang="en-US" sz="2300" dirty="0"/>
              <a:t>Sodium oxide</a:t>
            </a:r>
            <a:endParaRPr lang="en-US" sz="2300" baseline="-25000" dirty="0"/>
          </a:p>
          <a:p>
            <a:pPr marL="479148" indent="-479148" eaLnBrk="1" hangingPunct="1">
              <a:lnSpc>
                <a:spcPct val="100000"/>
              </a:lnSpc>
              <a:spcBef>
                <a:spcPts val="1800"/>
              </a:spcBef>
            </a:pPr>
            <a:r>
              <a:rPr lang="en-US" sz="2300" dirty="0"/>
              <a:t>	Na</a:t>
            </a:r>
            <a:r>
              <a:rPr lang="en-US" sz="2300" baseline="-25000" dirty="0"/>
              <a:t>2</a:t>
            </a:r>
            <a:r>
              <a:rPr lang="en-US" sz="2300" baseline="30000" dirty="0"/>
              <a:t>+</a:t>
            </a:r>
            <a:r>
              <a:rPr lang="en-US" sz="2300" dirty="0"/>
              <a:t>O</a:t>
            </a:r>
            <a:r>
              <a:rPr lang="en-US" sz="2300" baseline="30000" dirty="0"/>
              <a:t>-2</a:t>
            </a:r>
            <a:r>
              <a:rPr lang="en-US" sz="2300" dirty="0"/>
              <a:t>  </a:t>
            </a:r>
            <a:r>
              <a:rPr lang="en-US" sz="2300" dirty="0">
                <a:sym typeface="Wingdings" panose="05000000000000000000" pitchFamily="2" charset="2"/>
              </a:rPr>
              <a:t>  N</a:t>
            </a:r>
            <a:r>
              <a:rPr lang="en-US" sz="2300" dirty="0"/>
              <a:t>a</a:t>
            </a:r>
            <a:r>
              <a:rPr lang="en-US" sz="2300" baseline="-25000" dirty="0"/>
              <a:t>2</a:t>
            </a:r>
            <a:r>
              <a:rPr lang="en-US" sz="2300" dirty="0"/>
              <a:t>O</a:t>
            </a:r>
            <a:endParaRPr lang="en-US" sz="2300" baseline="30000" dirty="0"/>
          </a:p>
          <a:p>
            <a:pPr eaLnBrk="1" hangingPunct="1">
              <a:lnSpc>
                <a:spcPct val="100000"/>
              </a:lnSpc>
              <a:spcBef>
                <a:spcPts val="1800"/>
              </a:spcBef>
            </a:pPr>
            <a:r>
              <a:rPr lang="en-US" sz="2300" dirty="0">
                <a:solidFill>
                  <a:srgbClr val="FF0000"/>
                </a:solidFill>
              </a:rPr>
              <a:t>Barium phosphide</a:t>
            </a:r>
            <a:endParaRPr lang="en-US" sz="2300" baseline="-25000" dirty="0">
              <a:solidFill>
                <a:srgbClr val="FF0000"/>
              </a:solidFill>
            </a:endParaRPr>
          </a:p>
          <a:p>
            <a:pPr marL="479148" indent="-479148" eaLnBrk="1" hangingPunct="1">
              <a:lnSpc>
                <a:spcPct val="100000"/>
              </a:lnSpc>
              <a:spcBef>
                <a:spcPts val="1800"/>
              </a:spcBef>
            </a:pPr>
            <a:r>
              <a:rPr lang="en-US" sz="2300" dirty="0">
                <a:solidFill>
                  <a:srgbClr val="FF0000"/>
                </a:solidFill>
              </a:rPr>
              <a:t>	Ba</a:t>
            </a:r>
            <a:r>
              <a:rPr lang="en-US" sz="2300" baseline="-25000" dirty="0">
                <a:solidFill>
                  <a:srgbClr val="FF0000"/>
                </a:solidFill>
              </a:rPr>
              <a:t>3</a:t>
            </a:r>
            <a:r>
              <a:rPr lang="en-US" sz="2300" baseline="30000" dirty="0">
                <a:solidFill>
                  <a:srgbClr val="FF0000"/>
                </a:solidFill>
              </a:rPr>
              <a:t>+2</a:t>
            </a:r>
            <a:r>
              <a:rPr lang="en-US" sz="2300" dirty="0">
                <a:solidFill>
                  <a:srgbClr val="FF0000"/>
                </a:solidFill>
              </a:rPr>
              <a:t>P</a:t>
            </a:r>
            <a:r>
              <a:rPr lang="en-US" sz="2300" baseline="-25000" dirty="0">
                <a:solidFill>
                  <a:srgbClr val="FF0000"/>
                </a:solidFill>
              </a:rPr>
              <a:t>2</a:t>
            </a:r>
            <a:r>
              <a:rPr lang="en-US" sz="2300" baseline="30000" dirty="0">
                <a:solidFill>
                  <a:srgbClr val="FF0000"/>
                </a:solidFill>
              </a:rPr>
              <a:t>-3</a:t>
            </a:r>
            <a:r>
              <a:rPr lang="en-US" sz="2300" dirty="0"/>
              <a:t> </a:t>
            </a:r>
            <a:r>
              <a:rPr lang="en-US" sz="2300" dirty="0">
                <a:sym typeface="Wingdings" panose="05000000000000000000" pitchFamily="2" charset="2"/>
              </a:rPr>
              <a:t> </a:t>
            </a:r>
            <a:r>
              <a:rPr lang="en-US" sz="2300" dirty="0">
                <a:solidFill>
                  <a:srgbClr val="FF0000"/>
                </a:solidFill>
              </a:rPr>
              <a:t>Ba</a:t>
            </a:r>
            <a:r>
              <a:rPr lang="en-US" sz="2300" baseline="-25000" dirty="0">
                <a:solidFill>
                  <a:srgbClr val="FF0000"/>
                </a:solidFill>
              </a:rPr>
              <a:t>3</a:t>
            </a:r>
            <a:r>
              <a:rPr lang="en-US" sz="2300" dirty="0">
                <a:solidFill>
                  <a:srgbClr val="FF0000"/>
                </a:solidFill>
              </a:rPr>
              <a:t>P</a:t>
            </a:r>
            <a:r>
              <a:rPr lang="en-US" sz="2300" baseline="-25000" dirty="0">
                <a:solidFill>
                  <a:srgbClr val="FF0000"/>
                </a:solidFill>
              </a:rPr>
              <a:t>2</a:t>
            </a:r>
          </a:p>
          <a:p>
            <a:pPr eaLnBrk="1" hangingPunct="1">
              <a:lnSpc>
                <a:spcPct val="100000"/>
              </a:lnSpc>
              <a:spcBef>
                <a:spcPts val="1800"/>
              </a:spcBef>
            </a:pPr>
            <a:r>
              <a:rPr lang="en-US" sz="2300" dirty="0"/>
              <a:t>Potassium chloride</a:t>
            </a:r>
          </a:p>
          <a:p>
            <a:pPr marL="359363" indent="-359363" eaLnBrk="1" hangingPunct="1">
              <a:lnSpc>
                <a:spcPct val="100000"/>
              </a:lnSpc>
              <a:spcBef>
                <a:spcPts val="1800"/>
              </a:spcBef>
            </a:pPr>
            <a:r>
              <a:rPr lang="en-US" sz="2300" dirty="0"/>
              <a:t>	  </a:t>
            </a:r>
            <a:r>
              <a:rPr lang="en-US" sz="2300" dirty="0" err="1"/>
              <a:t>K</a:t>
            </a:r>
            <a:r>
              <a:rPr lang="en-US" sz="2300" baseline="30000" dirty="0" err="1"/>
              <a:t>+</a:t>
            </a:r>
            <a:r>
              <a:rPr lang="en-US" sz="2300" dirty="0" err="1"/>
              <a:t>Cl</a:t>
            </a:r>
            <a:r>
              <a:rPr lang="en-US" sz="2300" baseline="30000" dirty="0"/>
              <a:t>-</a:t>
            </a:r>
            <a:r>
              <a:rPr lang="en-US" sz="2300" dirty="0"/>
              <a:t> </a:t>
            </a:r>
            <a:r>
              <a:rPr lang="en-US" sz="2300" dirty="0">
                <a:sym typeface="Wingdings" panose="05000000000000000000" pitchFamily="2" charset="2"/>
              </a:rPr>
              <a:t> </a:t>
            </a:r>
            <a:r>
              <a:rPr lang="en-US" sz="2300" dirty="0" err="1"/>
              <a:t>KCl</a:t>
            </a:r>
            <a:endParaRPr lang="en-US" sz="2300" dirty="0"/>
          </a:p>
          <a:p>
            <a:pPr eaLnBrk="1" hangingPunct="1">
              <a:lnSpc>
                <a:spcPct val="100000"/>
              </a:lnSpc>
              <a:spcBef>
                <a:spcPts val="1800"/>
              </a:spcBef>
            </a:pPr>
            <a:r>
              <a:rPr lang="en-US" sz="2300" dirty="0">
                <a:solidFill>
                  <a:srgbClr val="FF0000"/>
                </a:solidFill>
              </a:rPr>
              <a:t>Lithium sulfide</a:t>
            </a:r>
          </a:p>
          <a:p>
            <a:pPr marL="479148" indent="-479148" eaLnBrk="1" hangingPunct="1">
              <a:lnSpc>
                <a:spcPct val="100000"/>
              </a:lnSpc>
              <a:spcBef>
                <a:spcPts val="1800"/>
              </a:spcBef>
            </a:pPr>
            <a:r>
              <a:rPr lang="en-US" sz="2300" dirty="0">
                <a:solidFill>
                  <a:srgbClr val="FF0000"/>
                </a:solidFill>
              </a:rPr>
              <a:t>	Li</a:t>
            </a:r>
            <a:r>
              <a:rPr lang="en-US" sz="2300" baseline="-25000" dirty="0">
                <a:solidFill>
                  <a:srgbClr val="FF0000"/>
                </a:solidFill>
              </a:rPr>
              <a:t>2</a:t>
            </a:r>
            <a:r>
              <a:rPr lang="en-US" sz="2300" baseline="30000" dirty="0">
                <a:solidFill>
                  <a:srgbClr val="FF0000"/>
                </a:solidFill>
              </a:rPr>
              <a:t>+</a:t>
            </a:r>
            <a:r>
              <a:rPr lang="en-US" sz="2300" dirty="0">
                <a:solidFill>
                  <a:srgbClr val="FF0000"/>
                </a:solidFill>
              </a:rPr>
              <a:t>S</a:t>
            </a:r>
            <a:r>
              <a:rPr lang="en-US" sz="2300" baseline="30000" dirty="0">
                <a:solidFill>
                  <a:srgbClr val="FF0000"/>
                </a:solidFill>
              </a:rPr>
              <a:t>-2</a:t>
            </a:r>
            <a:r>
              <a:rPr lang="en-US" sz="2300" dirty="0"/>
              <a:t> </a:t>
            </a:r>
            <a:r>
              <a:rPr lang="en-US" sz="2300" dirty="0">
                <a:sym typeface="Wingdings" panose="05000000000000000000" pitchFamily="2" charset="2"/>
              </a:rPr>
              <a:t> </a:t>
            </a:r>
            <a:r>
              <a:rPr lang="en-US" sz="2300" dirty="0">
                <a:solidFill>
                  <a:srgbClr val="FF0000"/>
                </a:solidFill>
              </a:rPr>
              <a:t>Li</a:t>
            </a:r>
            <a:r>
              <a:rPr lang="en-US" sz="2300" baseline="-25000" dirty="0">
                <a:solidFill>
                  <a:srgbClr val="FF0000"/>
                </a:solidFill>
              </a:rPr>
              <a:t>2</a:t>
            </a:r>
            <a:r>
              <a:rPr lang="en-US" sz="2300" dirty="0">
                <a:solidFill>
                  <a:srgbClr val="FF0000"/>
                </a:solidFill>
              </a:rPr>
              <a:t>S</a:t>
            </a:r>
          </a:p>
        </p:txBody>
      </p:sp>
      <p:pic>
        <p:nvPicPr>
          <p:cNvPr id="7" name="Picture 6" descr="quick_check-01.eps"/>
          <p:cNvPicPr/>
          <p:nvPr/>
        </p:nvPicPr>
        <p:blipFill>
          <a:blip r:embed="rId3">
            <a:extLst>
              <a:ext uri="{28A0092B-C50C-407E-A947-70E740481C1C}">
                <a14:useLocalDpi xmlns:a14="http://schemas.microsoft.com/office/drawing/2010/main" val="0"/>
              </a:ext>
            </a:extLst>
          </a:blip>
          <a:stretch>
            <a:fillRect/>
          </a:stretch>
        </p:blipFill>
        <p:spPr>
          <a:xfrm>
            <a:off x="228601" y="228600"/>
            <a:ext cx="1133793" cy="889635"/>
          </a:xfrm>
          <a:prstGeom prst="rect">
            <a:avLst/>
          </a:prstGeom>
        </p:spPr>
      </p:pic>
      <p:sp>
        <p:nvSpPr>
          <p:cNvPr id="2" name="TextBox 1">
            <a:extLst>
              <a:ext uri="{FF2B5EF4-FFF2-40B4-BE49-F238E27FC236}">
                <a16:creationId xmlns:a16="http://schemas.microsoft.com/office/drawing/2014/main" id="{B956E04F-8D54-497C-B1B6-D190DED3D520}"/>
              </a:ext>
            </a:extLst>
          </p:cNvPr>
          <p:cNvSpPr txBox="1"/>
          <p:nvPr/>
        </p:nvSpPr>
        <p:spPr>
          <a:xfrm>
            <a:off x="609600" y="6172200"/>
            <a:ext cx="7924800" cy="369332"/>
          </a:xfrm>
          <a:prstGeom prst="rect">
            <a:avLst/>
          </a:prstGeom>
          <a:solidFill>
            <a:srgbClr val="FFFF00"/>
          </a:solidFill>
        </p:spPr>
        <p:txBody>
          <a:bodyPr wrap="square" rtlCol="0">
            <a:spAutoFit/>
          </a:bodyPr>
          <a:lstStyle/>
          <a:p>
            <a:pPr algn="ctr"/>
            <a:r>
              <a:rPr lang="en-US" sz="1800" dirty="0">
                <a:effectLst>
                  <a:outerShdw blurRad="38100" dist="38100" dir="2700000" algn="tl">
                    <a:srgbClr val="000000">
                      <a:alpha val="43137"/>
                    </a:srgbClr>
                  </a:outerShdw>
                </a:effectLst>
              </a:rPr>
              <a:t>Ionic compounds do not need special naming, but transition elements do.</a:t>
            </a:r>
          </a:p>
        </p:txBody>
      </p:sp>
    </p:spTree>
    <p:extLst>
      <p:ext uri="{BB962C8B-B14F-4D97-AF65-F5344CB8AC3E}">
        <p14:creationId xmlns:p14="http://schemas.microsoft.com/office/powerpoint/2010/main" val="3384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84">
                                            <p:txEl>
                                              <p:pRg st="1" end="1"/>
                                            </p:txEl>
                                          </p:spTgt>
                                        </p:tgtEl>
                                        <p:attrNameLst>
                                          <p:attrName>style.visibility</p:attrName>
                                        </p:attrNameLst>
                                      </p:cBhvr>
                                      <p:to>
                                        <p:strVal val="visible"/>
                                      </p:to>
                                    </p:set>
                                    <p:animEffect transition="in" filter="fade">
                                      <p:cBhvr>
                                        <p:cTn id="7" dur="500"/>
                                        <p:tgtEl>
                                          <p:spTgt spid="9728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284">
                                            <p:txEl>
                                              <p:pRg st="2" end="2"/>
                                            </p:txEl>
                                          </p:spTgt>
                                        </p:tgtEl>
                                        <p:attrNameLst>
                                          <p:attrName>style.visibility</p:attrName>
                                        </p:attrNameLst>
                                      </p:cBhvr>
                                      <p:to>
                                        <p:strVal val="visible"/>
                                      </p:to>
                                    </p:set>
                                    <p:animEffect transition="in" filter="fade">
                                      <p:cBhvr>
                                        <p:cTn id="12" dur="500"/>
                                        <p:tgtEl>
                                          <p:spTgt spid="9728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284">
                                            <p:txEl>
                                              <p:pRg st="3" end="3"/>
                                            </p:txEl>
                                          </p:spTgt>
                                        </p:tgtEl>
                                        <p:attrNameLst>
                                          <p:attrName>style.visibility</p:attrName>
                                        </p:attrNameLst>
                                      </p:cBhvr>
                                      <p:to>
                                        <p:strVal val="visible"/>
                                      </p:to>
                                    </p:set>
                                    <p:animEffect transition="in" filter="fade">
                                      <p:cBhvr>
                                        <p:cTn id="17" dur="500"/>
                                        <p:tgtEl>
                                          <p:spTgt spid="9728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284">
                                            <p:txEl>
                                              <p:pRg st="4" end="4"/>
                                            </p:txEl>
                                          </p:spTgt>
                                        </p:tgtEl>
                                        <p:attrNameLst>
                                          <p:attrName>style.visibility</p:attrName>
                                        </p:attrNameLst>
                                      </p:cBhvr>
                                      <p:to>
                                        <p:strVal val="visible"/>
                                      </p:to>
                                    </p:set>
                                    <p:animEffect transition="in" filter="fade">
                                      <p:cBhvr>
                                        <p:cTn id="22" dur="500"/>
                                        <p:tgtEl>
                                          <p:spTgt spid="9728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284">
                                            <p:txEl>
                                              <p:pRg st="5" end="5"/>
                                            </p:txEl>
                                          </p:spTgt>
                                        </p:tgtEl>
                                        <p:attrNameLst>
                                          <p:attrName>style.visibility</p:attrName>
                                        </p:attrNameLst>
                                      </p:cBhvr>
                                      <p:to>
                                        <p:strVal val="visible"/>
                                      </p:to>
                                    </p:set>
                                    <p:animEffect transition="in" filter="fade">
                                      <p:cBhvr>
                                        <p:cTn id="27" dur="500"/>
                                        <p:tgtEl>
                                          <p:spTgt spid="9728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284">
                                            <p:txEl>
                                              <p:pRg st="6" end="6"/>
                                            </p:txEl>
                                          </p:spTgt>
                                        </p:tgtEl>
                                        <p:attrNameLst>
                                          <p:attrName>style.visibility</p:attrName>
                                        </p:attrNameLst>
                                      </p:cBhvr>
                                      <p:to>
                                        <p:strVal val="visible"/>
                                      </p:to>
                                    </p:set>
                                    <p:animEffect transition="in" filter="fade">
                                      <p:cBhvr>
                                        <p:cTn id="32" dur="500"/>
                                        <p:tgtEl>
                                          <p:spTgt spid="9728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7284">
                                            <p:txEl>
                                              <p:pRg st="7" end="7"/>
                                            </p:txEl>
                                          </p:spTgt>
                                        </p:tgtEl>
                                        <p:attrNameLst>
                                          <p:attrName>style.visibility</p:attrName>
                                        </p:attrNameLst>
                                      </p:cBhvr>
                                      <p:to>
                                        <p:strVal val="visible"/>
                                      </p:to>
                                    </p:set>
                                    <p:animEffect transition="in" filter="fade">
                                      <p:cBhvr>
                                        <p:cTn id="37" dur="500"/>
                                        <p:tgtEl>
                                          <p:spTgt spid="9728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7283">
                                            <p:txEl>
                                              <p:pRg st="0" end="0"/>
                                            </p:txEl>
                                          </p:spTgt>
                                        </p:tgtEl>
                                        <p:attrNameLst>
                                          <p:attrName>style.visibility</p:attrName>
                                        </p:attrNameLst>
                                      </p:cBhvr>
                                      <p:to>
                                        <p:strVal val="visible"/>
                                      </p:to>
                                    </p:set>
                                    <p:animEffect transition="in" filter="fade">
                                      <p:cBhvr>
                                        <p:cTn id="42" dur="500"/>
                                        <p:tgtEl>
                                          <p:spTgt spid="9728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7283">
                                            <p:txEl>
                                              <p:pRg st="1" end="1"/>
                                            </p:txEl>
                                          </p:spTgt>
                                        </p:tgtEl>
                                        <p:attrNameLst>
                                          <p:attrName>style.visibility</p:attrName>
                                        </p:attrNameLst>
                                      </p:cBhvr>
                                      <p:to>
                                        <p:strVal val="visible"/>
                                      </p:to>
                                    </p:set>
                                    <p:animEffect transition="in" filter="fade">
                                      <p:cBhvr>
                                        <p:cTn id="47" dur="500"/>
                                        <p:tgtEl>
                                          <p:spTgt spid="9728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7283">
                                            <p:txEl>
                                              <p:pRg st="2" end="2"/>
                                            </p:txEl>
                                          </p:spTgt>
                                        </p:tgtEl>
                                        <p:attrNameLst>
                                          <p:attrName>style.visibility</p:attrName>
                                        </p:attrNameLst>
                                      </p:cBhvr>
                                      <p:to>
                                        <p:strVal val="visible"/>
                                      </p:to>
                                    </p:set>
                                    <p:animEffect transition="in" filter="fade">
                                      <p:cBhvr>
                                        <p:cTn id="52" dur="500"/>
                                        <p:tgtEl>
                                          <p:spTgt spid="9728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7283">
                                            <p:txEl>
                                              <p:pRg st="3" end="3"/>
                                            </p:txEl>
                                          </p:spTgt>
                                        </p:tgtEl>
                                        <p:attrNameLst>
                                          <p:attrName>style.visibility</p:attrName>
                                        </p:attrNameLst>
                                      </p:cBhvr>
                                      <p:to>
                                        <p:strVal val="visible"/>
                                      </p:to>
                                    </p:set>
                                    <p:animEffect transition="in" filter="fade">
                                      <p:cBhvr>
                                        <p:cTn id="57" dur="500"/>
                                        <p:tgtEl>
                                          <p:spTgt spid="9728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7283">
                                            <p:txEl>
                                              <p:pRg st="4" end="4"/>
                                            </p:txEl>
                                          </p:spTgt>
                                        </p:tgtEl>
                                        <p:attrNameLst>
                                          <p:attrName>style.visibility</p:attrName>
                                        </p:attrNameLst>
                                      </p:cBhvr>
                                      <p:to>
                                        <p:strVal val="visible"/>
                                      </p:to>
                                    </p:set>
                                    <p:animEffect transition="in" filter="fade">
                                      <p:cBhvr>
                                        <p:cTn id="62" dur="500"/>
                                        <p:tgtEl>
                                          <p:spTgt spid="9728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7283">
                                            <p:txEl>
                                              <p:pRg st="5" end="5"/>
                                            </p:txEl>
                                          </p:spTgt>
                                        </p:tgtEl>
                                        <p:attrNameLst>
                                          <p:attrName>style.visibility</p:attrName>
                                        </p:attrNameLst>
                                      </p:cBhvr>
                                      <p:to>
                                        <p:strVal val="visible"/>
                                      </p:to>
                                    </p:set>
                                    <p:animEffect transition="in" filter="fade">
                                      <p:cBhvr>
                                        <p:cTn id="67" dur="500"/>
                                        <p:tgtEl>
                                          <p:spTgt spid="97283">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7283">
                                            <p:txEl>
                                              <p:pRg st="6" end="6"/>
                                            </p:txEl>
                                          </p:spTgt>
                                        </p:tgtEl>
                                        <p:attrNameLst>
                                          <p:attrName>style.visibility</p:attrName>
                                        </p:attrNameLst>
                                      </p:cBhvr>
                                      <p:to>
                                        <p:strVal val="visible"/>
                                      </p:to>
                                    </p:set>
                                    <p:animEffect transition="in" filter="fade">
                                      <p:cBhvr>
                                        <p:cTn id="72" dur="500"/>
                                        <p:tgtEl>
                                          <p:spTgt spid="97283">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7283">
                                            <p:txEl>
                                              <p:pRg st="7" end="7"/>
                                            </p:txEl>
                                          </p:spTgt>
                                        </p:tgtEl>
                                        <p:attrNameLst>
                                          <p:attrName>style.visibility</p:attrName>
                                        </p:attrNameLst>
                                      </p:cBhvr>
                                      <p:to>
                                        <p:strVal val="visible"/>
                                      </p:to>
                                    </p:set>
                                    <p:animEffect transition="in" filter="fade">
                                      <p:cBhvr>
                                        <p:cTn id="77" dur="500"/>
                                        <p:tgtEl>
                                          <p:spTgt spid="97283">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8"/>
          <p:cNvSpPr>
            <a:spLocks noGrp="1"/>
          </p:cNvSpPr>
          <p:nvPr>
            <p:ph type="title"/>
          </p:nvPr>
        </p:nvSpPr>
        <p:spPr/>
        <p:txBody>
          <a:bodyPr/>
          <a:lstStyle/>
          <a:p>
            <a:pPr eaLnBrk="1" hangingPunct="1"/>
            <a:r>
              <a:rPr lang="en-US" dirty="0"/>
              <a:t>	Name the Following Ionic Compounds</a:t>
            </a:r>
          </a:p>
        </p:txBody>
      </p:sp>
      <p:sp>
        <p:nvSpPr>
          <p:cNvPr id="93187" name="Content Placeholder 10"/>
          <p:cNvSpPr>
            <a:spLocks noGrp="1"/>
          </p:cNvSpPr>
          <p:nvPr>
            <p:ph sz="quarter" idx="15"/>
          </p:nvPr>
        </p:nvSpPr>
        <p:spPr>
          <a:xfrm>
            <a:off x="4574998" y="1377184"/>
            <a:ext cx="4569021" cy="5480843"/>
          </a:xfrm>
        </p:spPr>
        <p:txBody>
          <a:bodyPr/>
          <a:lstStyle/>
          <a:p>
            <a:pPr eaLnBrk="1" hangingPunct="1">
              <a:lnSpc>
                <a:spcPct val="100000"/>
              </a:lnSpc>
              <a:spcBef>
                <a:spcPts val="1200"/>
              </a:spcBef>
            </a:pPr>
            <a:r>
              <a:rPr lang="en-US" sz="2100" dirty="0">
                <a:solidFill>
                  <a:srgbClr val="FF0000"/>
                </a:solidFill>
              </a:rPr>
              <a:t>Fe</a:t>
            </a:r>
            <a:r>
              <a:rPr lang="en-US" sz="2100" baseline="-25000" dirty="0">
                <a:solidFill>
                  <a:srgbClr val="FF0000"/>
                </a:solidFill>
              </a:rPr>
              <a:t>2</a:t>
            </a:r>
            <a:r>
              <a:rPr lang="en-US" sz="2100" dirty="0">
                <a:solidFill>
                  <a:srgbClr val="FF0000"/>
                </a:solidFill>
              </a:rPr>
              <a:t>(SO</a:t>
            </a:r>
            <a:r>
              <a:rPr lang="en-US" sz="2100" baseline="-25000" dirty="0">
                <a:solidFill>
                  <a:srgbClr val="FF0000"/>
                </a:solidFill>
              </a:rPr>
              <a:t>4</a:t>
            </a:r>
            <a:r>
              <a:rPr lang="en-US" sz="2100" dirty="0">
                <a:solidFill>
                  <a:srgbClr val="FF0000"/>
                </a:solidFill>
              </a:rPr>
              <a:t>)</a:t>
            </a:r>
            <a:r>
              <a:rPr lang="en-US" sz="2100" baseline="-25000" dirty="0">
                <a:solidFill>
                  <a:srgbClr val="FF0000"/>
                </a:solidFill>
              </a:rPr>
              <a:t>3</a:t>
            </a:r>
          </a:p>
          <a:p>
            <a:pPr marL="479148" indent="-479148" eaLnBrk="1" hangingPunct="1">
              <a:lnSpc>
                <a:spcPct val="100000"/>
              </a:lnSpc>
              <a:spcBef>
                <a:spcPts val="1200"/>
              </a:spcBef>
            </a:pPr>
            <a:r>
              <a:rPr lang="en-US" sz="2100" dirty="0">
                <a:solidFill>
                  <a:srgbClr val="FF0000"/>
                </a:solidFill>
              </a:rPr>
              <a:t>	 </a:t>
            </a:r>
          </a:p>
          <a:p>
            <a:pPr eaLnBrk="1" hangingPunct="1">
              <a:lnSpc>
                <a:spcPct val="100000"/>
              </a:lnSpc>
              <a:spcBef>
                <a:spcPts val="1200"/>
              </a:spcBef>
            </a:pPr>
            <a:r>
              <a:rPr lang="en-US" sz="2100" dirty="0" err="1"/>
              <a:t>Mn</a:t>
            </a:r>
            <a:r>
              <a:rPr lang="en-US" sz="2100" dirty="0"/>
              <a:t>(NO</a:t>
            </a:r>
            <a:r>
              <a:rPr lang="en-US" sz="2100" baseline="-25000" dirty="0"/>
              <a:t>3</a:t>
            </a:r>
            <a:r>
              <a:rPr lang="en-US" sz="2100" dirty="0"/>
              <a:t>)</a:t>
            </a:r>
            <a:r>
              <a:rPr lang="en-US" sz="2100" baseline="-25000" dirty="0"/>
              <a:t>2</a:t>
            </a:r>
          </a:p>
          <a:p>
            <a:pPr marL="479148" indent="-479148" eaLnBrk="1" hangingPunct="1">
              <a:lnSpc>
                <a:spcPct val="100000"/>
              </a:lnSpc>
              <a:spcBef>
                <a:spcPts val="1200"/>
              </a:spcBef>
            </a:pPr>
            <a:r>
              <a:rPr lang="en-US" sz="2100" dirty="0"/>
              <a:t>	 </a:t>
            </a:r>
          </a:p>
          <a:p>
            <a:pPr eaLnBrk="1" hangingPunct="1">
              <a:lnSpc>
                <a:spcPct val="100000"/>
              </a:lnSpc>
              <a:spcBef>
                <a:spcPts val="1200"/>
              </a:spcBef>
            </a:pPr>
            <a:r>
              <a:rPr lang="en-US" sz="2100" dirty="0">
                <a:solidFill>
                  <a:srgbClr val="FF0000"/>
                </a:solidFill>
              </a:rPr>
              <a:t>Cu</a:t>
            </a:r>
            <a:r>
              <a:rPr lang="en-US" sz="2100" baseline="-25000" dirty="0">
                <a:solidFill>
                  <a:srgbClr val="FF0000"/>
                </a:solidFill>
              </a:rPr>
              <a:t>2</a:t>
            </a:r>
            <a:r>
              <a:rPr lang="en-US" sz="2100" dirty="0">
                <a:solidFill>
                  <a:srgbClr val="FF0000"/>
                </a:solidFill>
              </a:rPr>
              <a:t>CO</a:t>
            </a:r>
            <a:r>
              <a:rPr lang="en-US" sz="2100" baseline="-25000" dirty="0">
                <a:solidFill>
                  <a:srgbClr val="FF0000"/>
                </a:solidFill>
              </a:rPr>
              <a:t>3</a:t>
            </a:r>
            <a:endParaRPr lang="en-US" sz="2100" dirty="0">
              <a:solidFill>
                <a:srgbClr val="FF0000"/>
              </a:solidFill>
            </a:endParaRPr>
          </a:p>
          <a:p>
            <a:pPr marL="479148" indent="-479148" eaLnBrk="1" hangingPunct="1">
              <a:lnSpc>
                <a:spcPct val="100000"/>
              </a:lnSpc>
              <a:spcBef>
                <a:spcPts val="0"/>
              </a:spcBef>
            </a:pPr>
            <a:r>
              <a:rPr lang="en-US" sz="2100" dirty="0">
                <a:solidFill>
                  <a:srgbClr val="FF0000"/>
                </a:solidFill>
              </a:rPr>
              <a:t>	 </a:t>
            </a:r>
          </a:p>
          <a:p>
            <a:pPr marL="479148" indent="-479148" eaLnBrk="1" hangingPunct="1">
              <a:lnSpc>
                <a:spcPct val="100000"/>
              </a:lnSpc>
              <a:spcBef>
                <a:spcPts val="0"/>
              </a:spcBef>
            </a:pPr>
            <a:endParaRPr lang="en-US" sz="2100" dirty="0">
              <a:solidFill>
                <a:srgbClr val="FF0000"/>
              </a:solidFill>
            </a:endParaRPr>
          </a:p>
          <a:p>
            <a:pPr eaLnBrk="1" hangingPunct="1">
              <a:lnSpc>
                <a:spcPct val="100000"/>
              </a:lnSpc>
              <a:spcBef>
                <a:spcPts val="1200"/>
              </a:spcBef>
            </a:pPr>
            <a:r>
              <a:rPr lang="en-US" sz="2100" dirty="0"/>
              <a:t>NH</a:t>
            </a:r>
            <a:r>
              <a:rPr lang="en-US" sz="2100" baseline="-25000" dirty="0"/>
              <a:t>4</a:t>
            </a:r>
            <a:r>
              <a:rPr lang="en-US" sz="2100" dirty="0"/>
              <a:t>I</a:t>
            </a:r>
          </a:p>
          <a:p>
            <a:pPr marL="479148" indent="-479148" eaLnBrk="1" hangingPunct="1">
              <a:lnSpc>
                <a:spcPct val="100000"/>
              </a:lnSpc>
              <a:spcBef>
                <a:spcPts val="1200"/>
              </a:spcBef>
            </a:pPr>
            <a:r>
              <a:rPr lang="en-US" sz="2100" dirty="0"/>
              <a:t>	 </a:t>
            </a:r>
          </a:p>
          <a:p>
            <a:pPr eaLnBrk="1" hangingPunct="1">
              <a:lnSpc>
                <a:spcPct val="100000"/>
              </a:lnSpc>
              <a:spcBef>
                <a:spcPts val="1200"/>
              </a:spcBef>
            </a:pPr>
            <a:r>
              <a:rPr lang="en-US" sz="2100" dirty="0">
                <a:solidFill>
                  <a:srgbClr val="FF0000"/>
                </a:solidFill>
              </a:rPr>
              <a:t>Na</a:t>
            </a:r>
            <a:r>
              <a:rPr lang="en-US" sz="2100" baseline="-25000" dirty="0">
                <a:solidFill>
                  <a:srgbClr val="FF0000"/>
                </a:solidFill>
              </a:rPr>
              <a:t>3</a:t>
            </a:r>
            <a:r>
              <a:rPr lang="en-US" sz="2100" dirty="0">
                <a:solidFill>
                  <a:srgbClr val="FF0000"/>
                </a:solidFill>
              </a:rPr>
              <a:t>PO</a:t>
            </a:r>
            <a:r>
              <a:rPr lang="en-US" sz="2100" baseline="-25000" dirty="0">
                <a:solidFill>
                  <a:srgbClr val="FF0000"/>
                </a:solidFill>
              </a:rPr>
              <a:t>4</a:t>
            </a:r>
            <a:endParaRPr lang="en-US" sz="2100" dirty="0">
              <a:solidFill>
                <a:srgbClr val="FF0000"/>
              </a:solidFill>
            </a:endParaRPr>
          </a:p>
          <a:p>
            <a:pPr marL="479148" indent="-479148" eaLnBrk="1" hangingPunct="1">
              <a:lnSpc>
                <a:spcPct val="100000"/>
              </a:lnSpc>
              <a:spcBef>
                <a:spcPts val="1200"/>
              </a:spcBef>
            </a:pPr>
            <a:r>
              <a:rPr lang="en-US" sz="2100" dirty="0">
                <a:solidFill>
                  <a:srgbClr val="FF0000"/>
                </a:solidFill>
              </a:rPr>
              <a:t>	 </a:t>
            </a:r>
          </a:p>
        </p:txBody>
      </p:sp>
      <p:sp>
        <p:nvSpPr>
          <p:cNvPr id="93188" name="Content Placeholder 11"/>
          <p:cNvSpPr>
            <a:spLocks noGrp="1"/>
          </p:cNvSpPr>
          <p:nvPr>
            <p:ph sz="quarter" idx="16"/>
          </p:nvPr>
        </p:nvSpPr>
        <p:spPr>
          <a:xfrm>
            <a:off x="20" y="1377184"/>
            <a:ext cx="4250323" cy="5480843"/>
          </a:xfrm>
        </p:spPr>
        <p:txBody>
          <a:bodyPr/>
          <a:lstStyle/>
          <a:p>
            <a:pPr eaLnBrk="1" hangingPunct="1">
              <a:lnSpc>
                <a:spcPct val="100000"/>
              </a:lnSpc>
              <a:spcBef>
                <a:spcPts val="1200"/>
              </a:spcBef>
            </a:pPr>
            <a:r>
              <a:rPr lang="en-US" sz="2100" dirty="0"/>
              <a:t>MgCl</a:t>
            </a:r>
            <a:r>
              <a:rPr lang="en-US" sz="2100" baseline="-25000" dirty="0"/>
              <a:t>2</a:t>
            </a:r>
          </a:p>
          <a:p>
            <a:pPr marL="479148" indent="-479148" eaLnBrk="1" hangingPunct="1">
              <a:lnSpc>
                <a:spcPct val="100000"/>
              </a:lnSpc>
              <a:spcBef>
                <a:spcPts val="1200"/>
              </a:spcBef>
            </a:pPr>
            <a:r>
              <a:rPr lang="en-US" sz="2100" dirty="0"/>
              <a:t>	 </a:t>
            </a:r>
          </a:p>
          <a:p>
            <a:pPr eaLnBrk="1" hangingPunct="1">
              <a:lnSpc>
                <a:spcPct val="100000"/>
              </a:lnSpc>
              <a:spcBef>
                <a:spcPts val="1200"/>
              </a:spcBef>
            </a:pPr>
            <a:r>
              <a:rPr lang="en-US" sz="2100" dirty="0">
                <a:solidFill>
                  <a:srgbClr val="FF0000"/>
                </a:solidFill>
              </a:rPr>
              <a:t>B</a:t>
            </a:r>
            <a:r>
              <a:rPr lang="en-US" sz="2100" baseline="-25000" dirty="0">
                <a:solidFill>
                  <a:srgbClr val="FF0000"/>
                </a:solidFill>
              </a:rPr>
              <a:t>2</a:t>
            </a:r>
            <a:r>
              <a:rPr lang="en-US" sz="2100" dirty="0">
                <a:solidFill>
                  <a:srgbClr val="FF0000"/>
                </a:solidFill>
              </a:rPr>
              <a:t>O</a:t>
            </a:r>
            <a:r>
              <a:rPr lang="en-US" sz="2100" baseline="-25000" dirty="0">
                <a:solidFill>
                  <a:srgbClr val="FF0000"/>
                </a:solidFill>
              </a:rPr>
              <a:t>3</a:t>
            </a:r>
          </a:p>
          <a:p>
            <a:pPr marL="479148" indent="-479148" eaLnBrk="1" hangingPunct="1">
              <a:lnSpc>
                <a:spcPct val="100000"/>
              </a:lnSpc>
              <a:spcBef>
                <a:spcPts val="1200"/>
              </a:spcBef>
            </a:pPr>
            <a:r>
              <a:rPr lang="en-US" sz="2100" dirty="0">
                <a:solidFill>
                  <a:srgbClr val="FF0000"/>
                </a:solidFill>
              </a:rPr>
              <a:t>	 </a:t>
            </a:r>
          </a:p>
          <a:p>
            <a:pPr eaLnBrk="1" hangingPunct="1">
              <a:lnSpc>
                <a:spcPct val="100000"/>
              </a:lnSpc>
              <a:spcBef>
                <a:spcPts val="1200"/>
              </a:spcBef>
            </a:pPr>
            <a:r>
              <a:rPr lang="en-US" sz="2100" dirty="0" err="1"/>
              <a:t>CsF</a:t>
            </a:r>
            <a:endParaRPr lang="en-US" sz="2100" dirty="0"/>
          </a:p>
          <a:p>
            <a:pPr marL="479148" indent="-479148" eaLnBrk="1" hangingPunct="1">
              <a:lnSpc>
                <a:spcPct val="100000"/>
              </a:lnSpc>
              <a:spcBef>
                <a:spcPts val="1200"/>
              </a:spcBef>
            </a:pPr>
            <a:r>
              <a:rPr lang="en-US" sz="2100" dirty="0"/>
              <a:t>	 </a:t>
            </a:r>
          </a:p>
          <a:p>
            <a:pPr eaLnBrk="1" hangingPunct="1">
              <a:lnSpc>
                <a:spcPct val="100000"/>
              </a:lnSpc>
              <a:spcBef>
                <a:spcPts val="1200"/>
              </a:spcBef>
            </a:pPr>
            <a:r>
              <a:rPr lang="en-US" sz="2100" dirty="0" err="1">
                <a:solidFill>
                  <a:srgbClr val="FF0000"/>
                </a:solidFill>
              </a:rPr>
              <a:t>BaS</a:t>
            </a:r>
            <a:endParaRPr lang="en-US" sz="2100" dirty="0">
              <a:solidFill>
                <a:srgbClr val="FF0000"/>
              </a:solidFill>
            </a:endParaRPr>
          </a:p>
          <a:p>
            <a:pPr marL="479148" indent="-479148" eaLnBrk="1" hangingPunct="1">
              <a:lnSpc>
                <a:spcPct val="100000"/>
              </a:lnSpc>
              <a:spcBef>
                <a:spcPts val="1200"/>
              </a:spcBef>
            </a:pPr>
            <a:r>
              <a:rPr lang="en-US" sz="2100" dirty="0">
                <a:solidFill>
                  <a:srgbClr val="FF0000"/>
                </a:solidFill>
              </a:rPr>
              <a:t>	 </a:t>
            </a:r>
          </a:p>
          <a:p>
            <a:pPr eaLnBrk="1" hangingPunct="1">
              <a:lnSpc>
                <a:spcPct val="100000"/>
              </a:lnSpc>
              <a:spcBef>
                <a:spcPts val="1200"/>
              </a:spcBef>
            </a:pPr>
            <a:r>
              <a:rPr lang="en-US" sz="2100" dirty="0"/>
              <a:t>Na</a:t>
            </a:r>
            <a:r>
              <a:rPr lang="en-US" sz="2100" baseline="-25000" dirty="0"/>
              <a:t>3</a:t>
            </a:r>
            <a:r>
              <a:rPr lang="en-US" sz="2100" dirty="0"/>
              <a:t>N</a:t>
            </a:r>
          </a:p>
          <a:p>
            <a:pPr marL="479148" indent="-479148" eaLnBrk="1" hangingPunct="1">
              <a:lnSpc>
                <a:spcPct val="100000"/>
              </a:lnSpc>
              <a:spcBef>
                <a:spcPts val="1200"/>
              </a:spcBef>
            </a:pPr>
            <a:r>
              <a:rPr lang="en-US" sz="2100" dirty="0"/>
              <a:t>	 </a:t>
            </a:r>
          </a:p>
        </p:txBody>
      </p:sp>
      <p:pic>
        <p:nvPicPr>
          <p:cNvPr id="93189" name="Picture 5" descr="assignment-01.eps"/>
          <p:cNvPicPr>
            <a:picLocks noChangeAspect="1"/>
          </p:cNvPicPr>
          <p:nvPr/>
        </p:nvPicPr>
        <p:blipFill>
          <a:blip r:embed="rId3" cstate="print"/>
          <a:srcRect/>
          <a:stretch>
            <a:fillRect/>
          </a:stretch>
        </p:blipFill>
        <p:spPr bwMode="auto">
          <a:xfrm>
            <a:off x="321678" y="261938"/>
            <a:ext cx="881636" cy="952500"/>
          </a:xfrm>
          <a:prstGeom prst="rect">
            <a:avLst/>
          </a:prstGeom>
          <a:noFill/>
          <a:ln w="9525">
            <a:noFill/>
            <a:miter lim="800000"/>
            <a:headEnd/>
            <a:tailEnd/>
          </a:ln>
        </p:spPr>
      </p:pic>
    </p:spTree>
    <p:extLst>
      <p:ext uri="{BB962C8B-B14F-4D97-AF65-F5344CB8AC3E}">
        <p14:creationId xmlns:p14="http://schemas.microsoft.com/office/powerpoint/2010/main" val="275786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8"/>
          <p:cNvSpPr>
            <a:spLocks noGrp="1"/>
          </p:cNvSpPr>
          <p:nvPr>
            <p:ph type="title"/>
          </p:nvPr>
        </p:nvSpPr>
        <p:spPr/>
        <p:txBody>
          <a:bodyPr/>
          <a:lstStyle/>
          <a:p>
            <a:pPr eaLnBrk="1" hangingPunct="1"/>
            <a:r>
              <a:rPr lang="en-US" dirty="0"/>
              <a:t>	Name the Following </a:t>
            </a:r>
            <a:r>
              <a:rPr lang="en-US" dirty="0">
                <a:solidFill>
                  <a:srgbClr val="FFFF00"/>
                </a:solidFill>
              </a:rPr>
              <a:t>Ionic</a:t>
            </a:r>
            <a:r>
              <a:rPr lang="en-US" dirty="0"/>
              <a:t> Compounds</a:t>
            </a:r>
          </a:p>
        </p:txBody>
      </p:sp>
      <p:sp>
        <p:nvSpPr>
          <p:cNvPr id="93187" name="Content Placeholder 10"/>
          <p:cNvSpPr>
            <a:spLocks noGrp="1"/>
          </p:cNvSpPr>
          <p:nvPr>
            <p:ph sz="quarter" idx="15"/>
          </p:nvPr>
        </p:nvSpPr>
        <p:spPr>
          <a:xfrm>
            <a:off x="4574998" y="1377184"/>
            <a:ext cx="4569021" cy="5480843"/>
          </a:xfrm>
        </p:spPr>
        <p:txBody>
          <a:bodyPr/>
          <a:lstStyle/>
          <a:p>
            <a:pPr eaLnBrk="1" hangingPunct="1">
              <a:lnSpc>
                <a:spcPct val="100000"/>
              </a:lnSpc>
              <a:spcBef>
                <a:spcPts val="1200"/>
              </a:spcBef>
            </a:pPr>
            <a:r>
              <a:rPr lang="en-US" sz="2100" dirty="0">
                <a:solidFill>
                  <a:srgbClr val="FF0000"/>
                </a:solidFill>
              </a:rPr>
              <a:t>Fe</a:t>
            </a:r>
            <a:r>
              <a:rPr lang="en-US" sz="2100" baseline="-25000" dirty="0">
                <a:solidFill>
                  <a:srgbClr val="FF0000"/>
                </a:solidFill>
              </a:rPr>
              <a:t>2</a:t>
            </a:r>
            <a:r>
              <a:rPr lang="en-US" sz="2100" baseline="30000" dirty="0">
                <a:solidFill>
                  <a:srgbClr val="FF0000"/>
                </a:solidFill>
              </a:rPr>
              <a:t>+3</a:t>
            </a:r>
            <a:r>
              <a:rPr lang="en-US" sz="2100" dirty="0">
                <a:solidFill>
                  <a:srgbClr val="FF0000"/>
                </a:solidFill>
              </a:rPr>
              <a:t>(SO</a:t>
            </a:r>
            <a:r>
              <a:rPr lang="en-US" sz="2100" baseline="-25000" dirty="0">
                <a:solidFill>
                  <a:srgbClr val="FF0000"/>
                </a:solidFill>
              </a:rPr>
              <a:t>4</a:t>
            </a:r>
            <a:r>
              <a:rPr lang="en-US" sz="2100" dirty="0">
                <a:solidFill>
                  <a:srgbClr val="FF0000"/>
                </a:solidFill>
              </a:rPr>
              <a:t>)</a:t>
            </a:r>
            <a:r>
              <a:rPr lang="en-US" sz="2100" baseline="-25000" dirty="0">
                <a:solidFill>
                  <a:srgbClr val="FF0000"/>
                </a:solidFill>
              </a:rPr>
              <a:t>3</a:t>
            </a:r>
          </a:p>
          <a:p>
            <a:pPr marL="479148" indent="-479148" eaLnBrk="1" hangingPunct="1">
              <a:lnSpc>
                <a:spcPct val="100000"/>
              </a:lnSpc>
              <a:spcBef>
                <a:spcPts val="1200"/>
              </a:spcBef>
            </a:pPr>
            <a:r>
              <a:rPr lang="en-US" sz="2100" dirty="0">
                <a:solidFill>
                  <a:srgbClr val="FF0000"/>
                </a:solidFill>
              </a:rPr>
              <a:t>	iron(III) sulfate, Ferric sulfate</a:t>
            </a:r>
          </a:p>
          <a:p>
            <a:pPr eaLnBrk="1" hangingPunct="1">
              <a:lnSpc>
                <a:spcPct val="100000"/>
              </a:lnSpc>
              <a:spcBef>
                <a:spcPts val="1200"/>
              </a:spcBef>
            </a:pPr>
            <a:r>
              <a:rPr lang="en-US" sz="2100" dirty="0"/>
              <a:t>Mn</a:t>
            </a:r>
            <a:r>
              <a:rPr lang="en-US" sz="2100" baseline="30000" dirty="0">
                <a:solidFill>
                  <a:srgbClr val="FF0000"/>
                </a:solidFill>
              </a:rPr>
              <a:t>+2</a:t>
            </a:r>
            <a:r>
              <a:rPr lang="en-US" sz="2100" dirty="0"/>
              <a:t>(NO</a:t>
            </a:r>
            <a:r>
              <a:rPr lang="en-US" sz="2100" baseline="-25000" dirty="0"/>
              <a:t>3</a:t>
            </a:r>
            <a:r>
              <a:rPr lang="en-US" sz="2100" dirty="0"/>
              <a:t>)</a:t>
            </a:r>
            <a:r>
              <a:rPr lang="en-US" sz="2100" baseline="-25000" dirty="0"/>
              <a:t>2</a:t>
            </a:r>
          </a:p>
          <a:p>
            <a:pPr marL="479148" indent="-479148" eaLnBrk="1" hangingPunct="1">
              <a:lnSpc>
                <a:spcPct val="100000"/>
              </a:lnSpc>
              <a:spcBef>
                <a:spcPts val="1200"/>
              </a:spcBef>
            </a:pPr>
            <a:r>
              <a:rPr lang="en-US" sz="2100" dirty="0"/>
              <a:t>	manganese(II) nitrate</a:t>
            </a:r>
          </a:p>
          <a:p>
            <a:pPr eaLnBrk="1" hangingPunct="1">
              <a:lnSpc>
                <a:spcPct val="100000"/>
              </a:lnSpc>
              <a:spcBef>
                <a:spcPts val="1200"/>
              </a:spcBef>
            </a:pPr>
            <a:r>
              <a:rPr lang="en-US" sz="2100" dirty="0">
                <a:solidFill>
                  <a:srgbClr val="FF0000"/>
                </a:solidFill>
              </a:rPr>
              <a:t>Cu</a:t>
            </a:r>
            <a:r>
              <a:rPr lang="en-US" sz="2100" baseline="-25000" dirty="0">
                <a:solidFill>
                  <a:srgbClr val="FF0000"/>
                </a:solidFill>
              </a:rPr>
              <a:t>2</a:t>
            </a:r>
            <a:r>
              <a:rPr lang="en-US" sz="2100" baseline="30000" dirty="0">
                <a:solidFill>
                  <a:srgbClr val="FF0000"/>
                </a:solidFill>
              </a:rPr>
              <a:t>+1</a:t>
            </a:r>
            <a:r>
              <a:rPr lang="en-US" sz="2100" dirty="0">
                <a:solidFill>
                  <a:srgbClr val="FF0000"/>
                </a:solidFill>
              </a:rPr>
              <a:t>CO</a:t>
            </a:r>
            <a:r>
              <a:rPr lang="en-US" sz="2100" baseline="-25000" dirty="0">
                <a:solidFill>
                  <a:srgbClr val="FF0000"/>
                </a:solidFill>
              </a:rPr>
              <a:t>3</a:t>
            </a:r>
            <a:endParaRPr lang="en-US" sz="2100" dirty="0">
              <a:solidFill>
                <a:srgbClr val="FF0000"/>
              </a:solidFill>
            </a:endParaRPr>
          </a:p>
          <a:p>
            <a:pPr marL="479148" indent="-479148" eaLnBrk="1" hangingPunct="1">
              <a:lnSpc>
                <a:spcPct val="100000"/>
              </a:lnSpc>
              <a:spcBef>
                <a:spcPts val="0"/>
              </a:spcBef>
            </a:pPr>
            <a:r>
              <a:rPr lang="en-US" sz="2100" dirty="0">
                <a:solidFill>
                  <a:srgbClr val="FF0000"/>
                </a:solidFill>
              </a:rPr>
              <a:t>	copper(I) carbonate, </a:t>
            </a:r>
          </a:p>
          <a:p>
            <a:pPr marL="479148" indent="-479148" eaLnBrk="1" hangingPunct="1">
              <a:lnSpc>
                <a:spcPct val="100000"/>
              </a:lnSpc>
              <a:spcBef>
                <a:spcPts val="0"/>
              </a:spcBef>
            </a:pPr>
            <a:r>
              <a:rPr lang="en-US" sz="2100" dirty="0">
                <a:solidFill>
                  <a:srgbClr val="FF0000"/>
                </a:solidFill>
              </a:rPr>
              <a:t>	cuprous carbonate</a:t>
            </a:r>
            <a:endParaRPr lang="en-US" sz="1200" dirty="0">
              <a:solidFill>
                <a:srgbClr val="FF0000"/>
              </a:solidFill>
            </a:endParaRPr>
          </a:p>
          <a:p>
            <a:pPr eaLnBrk="1" hangingPunct="1">
              <a:lnSpc>
                <a:spcPct val="100000"/>
              </a:lnSpc>
              <a:spcBef>
                <a:spcPts val="1200"/>
              </a:spcBef>
            </a:pPr>
            <a:r>
              <a:rPr lang="en-US" sz="2100" dirty="0"/>
              <a:t>NH</a:t>
            </a:r>
            <a:r>
              <a:rPr lang="en-US" sz="2100" baseline="-25000" dirty="0"/>
              <a:t>4</a:t>
            </a:r>
            <a:r>
              <a:rPr lang="en-US" sz="2100" dirty="0"/>
              <a:t>I</a:t>
            </a:r>
          </a:p>
          <a:p>
            <a:pPr marL="479148" indent="-479148" eaLnBrk="1" hangingPunct="1">
              <a:lnSpc>
                <a:spcPct val="100000"/>
              </a:lnSpc>
              <a:spcBef>
                <a:spcPts val="1200"/>
              </a:spcBef>
            </a:pPr>
            <a:r>
              <a:rPr lang="en-US" sz="2100" dirty="0"/>
              <a:t>	ammonium iodide</a:t>
            </a:r>
          </a:p>
          <a:p>
            <a:pPr eaLnBrk="1" hangingPunct="1">
              <a:lnSpc>
                <a:spcPct val="100000"/>
              </a:lnSpc>
              <a:spcBef>
                <a:spcPts val="1200"/>
              </a:spcBef>
            </a:pPr>
            <a:r>
              <a:rPr lang="en-US" sz="2100" dirty="0">
                <a:solidFill>
                  <a:srgbClr val="FF0000"/>
                </a:solidFill>
              </a:rPr>
              <a:t>Na</a:t>
            </a:r>
            <a:r>
              <a:rPr lang="en-US" sz="2100" baseline="-25000" dirty="0">
                <a:solidFill>
                  <a:srgbClr val="FF0000"/>
                </a:solidFill>
              </a:rPr>
              <a:t>3</a:t>
            </a:r>
            <a:r>
              <a:rPr lang="en-US" sz="2100" dirty="0">
                <a:solidFill>
                  <a:srgbClr val="FF0000"/>
                </a:solidFill>
              </a:rPr>
              <a:t>PO</a:t>
            </a:r>
            <a:r>
              <a:rPr lang="en-US" sz="2100" baseline="-25000" dirty="0">
                <a:solidFill>
                  <a:srgbClr val="FF0000"/>
                </a:solidFill>
              </a:rPr>
              <a:t>4</a:t>
            </a:r>
            <a:endParaRPr lang="en-US" sz="2100" dirty="0">
              <a:solidFill>
                <a:srgbClr val="FF0000"/>
              </a:solidFill>
            </a:endParaRPr>
          </a:p>
          <a:p>
            <a:pPr marL="479148" indent="-479148" eaLnBrk="1" hangingPunct="1">
              <a:lnSpc>
                <a:spcPct val="100000"/>
              </a:lnSpc>
              <a:spcBef>
                <a:spcPts val="1200"/>
              </a:spcBef>
            </a:pPr>
            <a:r>
              <a:rPr lang="en-US" sz="2100" dirty="0">
                <a:solidFill>
                  <a:srgbClr val="FF0000"/>
                </a:solidFill>
              </a:rPr>
              <a:t>	sodium phosphate</a:t>
            </a:r>
          </a:p>
        </p:txBody>
      </p:sp>
      <p:sp>
        <p:nvSpPr>
          <p:cNvPr id="93188" name="Content Placeholder 11"/>
          <p:cNvSpPr>
            <a:spLocks noGrp="1"/>
          </p:cNvSpPr>
          <p:nvPr>
            <p:ph sz="quarter" idx="16"/>
          </p:nvPr>
        </p:nvSpPr>
        <p:spPr>
          <a:xfrm>
            <a:off x="20" y="1377184"/>
            <a:ext cx="4250323" cy="5480843"/>
          </a:xfrm>
        </p:spPr>
        <p:txBody>
          <a:bodyPr/>
          <a:lstStyle/>
          <a:p>
            <a:pPr eaLnBrk="1" hangingPunct="1">
              <a:lnSpc>
                <a:spcPct val="100000"/>
              </a:lnSpc>
              <a:spcBef>
                <a:spcPts val="1200"/>
              </a:spcBef>
            </a:pPr>
            <a:r>
              <a:rPr lang="en-US" sz="2100" dirty="0"/>
              <a:t>MgCl</a:t>
            </a:r>
            <a:r>
              <a:rPr lang="en-US" sz="2100" baseline="-25000" dirty="0"/>
              <a:t>2</a:t>
            </a:r>
          </a:p>
          <a:p>
            <a:pPr marL="479148" indent="-479148" eaLnBrk="1" hangingPunct="1">
              <a:lnSpc>
                <a:spcPct val="100000"/>
              </a:lnSpc>
              <a:spcBef>
                <a:spcPts val="1200"/>
              </a:spcBef>
            </a:pPr>
            <a:r>
              <a:rPr lang="en-US" sz="2100" dirty="0"/>
              <a:t>	magnesium chloride</a:t>
            </a:r>
          </a:p>
          <a:p>
            <a:pPr eaLnBrk="1" hangingPunct="1">
              <a:lnSpc>
                <a:spcPct val="100000"/>
              </a:lnSpc>
              <a:spcBef>
                <a:spcPts val="1200"/>
              </a:spcBef>
            </a:pPr>
            <a:r>
              <a:rPr lang="en-US" sz="2100" dirty="0">
                <a:solidFill>
                  <a:srgbClr val="FF0000"/>
                </a:solidFill>
              </a:rPr>
              <a:t>B</a:t>
            </a:r>
            <a:r>
              <a:rPr lang="en-US" sz="2100" baseline="-25000" dirty="0">
                <a:solidFill>
                  <a:srgbClr val="FF0000"/>
                </a:solidFill>
              </a:rPr>
              <a:t>2</a:t>
            </a:r>
            <a:r>
              <a:rPr lang="en-US" sz="2100" dirty="0">
                <a:solidFill>
                  <a:srgbClr val="FF0000"/>
                </a:solidFill>
              </a:rPr>
              <a:t>O</a:t>
            </a:r>
            <a:r>
              <a:rPr lang="en-US" sz="2100" baseline="-25000" dirty="0">
                <a:solidFill>
                  <a:srgbClr val="FF0000"/>
                </a:solidFill>
              </a:rPr>
              <a:t>3</a:t>
            </a:r>
          </a:p>
          <a:p>
            <a:pPr marL="479148" indent="-479148" eaLnBrk="1" hangingPunct="1">
              <a:lnSpc>
                <a:spcPct val="100000"/>
              </a:lnSpc>
              <a:spcBef>
                <a:spcPts val="1200"/>
              </a:spcBef>
            </a:pPr>
            <a:r>
              <a:rPr lang="en-US" sz="2100" dirty="0">
                <a:solidFill>
                  <a:srgbClr val="FF0000"/>
                </a:solidFill>
              </a:rPr>
              <a:t>	boron oxide</a:t>
            </a:r>
          </a:p>
          <a:p>
            <a:pPr eaLnBrk="1" hangingPunct="1">
              <a:lnSpc>
                <a:spcPct val="100000"/>
              </a:lnSpc>
              <a:spcBef>
                <a:spcPts val="1200"/>
              </a:spcBef>
            </a:pPr>
            <a:r>
              <a:rPr lang="en-US" sz="2100" dirty="0" err="1"/>
              <a:t>CsF</a:t>
            </a:r>
            <a:endParaRPr lang="en-US" sz="2100" dirty="0"/>
          </a:p>
          <a:p>
            <a:pPr marL="479148" indent="-479148" eaLnBrk="1" hangingPunct="1">
              <a:lnSpc>
                <a:spcPct val="100000"/>
              </a:lnSpc>
              <a:spcBef>
                <a:spcPts val="1200"/>
              </a:spcBef>
            </a:pPr>
            <a:r>
              <a:rPr lang="en-US" sz="2100" dirty="0"/>
              <a:t>	cesium fluoride</a:t>
            </a:r>
          </a:p>
          <a:p>
            <a:pPr eaLnBrk="1" hangingPunct="1">
              <a:lnSpc>
                <a:spcPct val="100000"/>
              </a:lnSpc>
              <a:spcBef>
                <a:spcPts val="1200"/>
              </a:spcBef>
            </a:pPr>
            <a:r>
              <a:rPr lang="en-US" sz="2100" dirty="0" err="1">
                <a:solidFill>
                  <a:srgbClr val="FF0000"/>
                </a:solidFill>
              </a:rPr>
              <a:t>BaS</a:t>
            </a:r>
            <a:endParaRPr lang="en-US" sz="2100" dirty="0">
              <a:solidFill>
                <a:srgbClr val="FF0000"/>
              </a:solidFill>
            </a:endParaRPr>
          </a:p>
          <a:p>
            <a:pPr marL="479148" indent="-479148" eaLnBrk="1" hangingPunct="1">
              <a:lnSpc>
                <a:spcPct val="100000"/>
              </a:lnSpc>
              <a:spcBef>
                <a:spcPts val="1200"/>
              </a:spcBef>
            </a:pPr>
            <a:r>
              <a:rPr lang="en-US" sz="2100" dirty="0">
                <a:solidFill>
                  <a:srgbClr val="FF0000"/>
                </a:solidFill>
              </a:rPr>
              <a:t>	barium sulfide</a:t>
            </a:r>
          </a:p>
          <a:p>
            <a:pPr eaLnBrk="1" hangingPunct="1">
              <a:lnSpc>
                <a:spcPct val="100000"/>
              </a:lnSpc>
              <a:spcBef>
                <a:spcPts val="1200"/>
              </a:spcBef>
            </a:pPr>
            <a:r>
              <a:rPr lang="en-US" sz="2100" dirty="0"/>
              <a:t>Na</a:t>
            </a:r>
            <a:r>
              <a:rPr lang="en-US" sz="2100" baseline="-25000" dirty="0"/>
              <a:t>3</a:t>
            </a:r>
            <a:r>
              <a:rPr lang="en-US" sz="2100" dirty="0"/>
              <a:t>N</a:t>
            </a:r>
          </a:p>
          <a:p>
            <a:pPr marL="479148" indent="-479148" eaLnBrk="1" hangingPunct="1">
              <a:lnSpc>
                <a:spcPct val="100000"/>
              </a:lnSpc>
              <a:spcBef>
                <a:spcPts val="1200"/>
              </a:spcBef>
            </a:pPr>
            <a:r>
              <a:rPr lang="en-US" sz="2100" dirty="0"/>
              <a:t>	sodium nitride</a:t>
            </a:r>
          </a:p>
        </p:txBody>
      </p:sp>
      <p:pic>
        <p:nvPicPr>
          <p:cNvPr id="93189" name="Picture 5" descr="assignment-01.eps"/>
          <p:cNvPicPr>
            <a:picLocks noChangeAspect="1"/>
          </p:cNvPicPr>
          <p:nvPr/>
        </p:nvPicPr>
        <p:blipFill>
          <a:blip r:embed="rId3" cstate="print"/>
          <a:srcRect/>
          <a:stretch>
            <a:fillRect/>
          </a:stretch>
        </p:blipFill>
        <p:spPr bwMode="auto">
          <a:xfrm>
            <a:off x="321678" y="261938"/>
            <a:ext cx="881636" cy="952500"/>
          </a:xfrm>
          <a:prstGeom prst="rect">
            <a:avLst/>
          </a:prstGeom>
          <a:noFill/>
          <a:ln w="9525">
            <a:noFill/>
            <a:miter lim="800000"/>
            <a:headEnd/>
            <a:tailEnd/>
          </a:ln>
        </p:spPr>
      </p:pic>
      <p:sp>
        <p:nvSpPr>
          <p:cNvPr id="6" name="TextBox 5">
            <a:extLst>
              <a:ext uri="{FF2B5EF4-FFF2-40B4-BE49-F238E27FC236}">
                <a16:creationId xmlns:a16="http://schemas.microsoft.com/office/drawing/2014/main" id="{35C0CBA8-111E-4848-82D7-514D88F30069}"/>
              </a:ext>
            </a:extLst>
          </p:cNvPr>
          <p:cNvSpPr txBox="1"/>
          <p:nvPr/>
        </p:nvSpPr>
        <p:spPr>
          <a:xfrm>
            <a:off x="606603" y="6411396"/>
            <a:ext cx="7924800" cy="369332"/>
          </a:xfrm>
          <a:prstGeom prst="rect">
            <a:avLst/>
          </a:prstGeom>
          <a:solidFill>
            <a:srgbClr val="FFFF00"/>
          </a:solidFill>
        </p:spPr>
        <p:txBody>
          <a:bodyPr wrap="square" rtlCol="0">
            <a:spAutoFit/>
          </a:bodyPr>
          <a:lstStyle/>
          <a:p>
            <a:pPr algn="ctr"/>
            <a:r>
              <a:rPr lang="en-US" sz="1800" dirty="0">
                <a:effectLst>
                  <a:outerShdw blurRad="38100" dist="38100" dir="2700000" algn="tl">
                    <a:srgbClr val="000000">
                      <a:alpha val="43137"/>
                    </a:srgbClr>
                  </a:outerShdw>
                </a:effectLst>
              </a:rPr>
              <a:t>Ionic compounds do not need special naming, but transition elements do.</a:t>
            </a:r>
          </a:p>
        </p:txBody>
      </p:sp>
    </p:spTree>
    <p:extLst>
      <p:ext uri="{BB962C8B-B14F-4D97-AF65-F5344CB8AC3E}">
        <p14:creationId xmlns:p14="http://schemas.microsoft.com/office/powerpoint/2010/main" val="208304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188">
                                            <p:txEl>
                                              <p:pRg st="1" end="1"/>
                                            </p:txEl>
                                          </p:spTgt>
                                        </p:tgtEl>
                                        <p:attrNameLst>
                                          <p:attrName>style.visibility</p:attrName>
                                        </p:attrNameLst>
                                      </p:cBhvr>
                                      <p:to>
                                        <p:strVal val="visible"/>
                                      </p:to>
                                    </p:set>
                                    <p:animEffect transition="in" filter="fade">
                                      <p:cBhvr>
                                        <p:cTn id="7" dur="500"/>
                                        <p:tgtEl>
                                          <p:spTgt spid="9318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188">
                                            <p:txEl>
                                              <p:pRg st="2" end="2"/>
                                            </p:txEl>
                                          </p:spTgt>
                                        </p:tgtEl>
                                        <p:attrNameLst>
                                          <p:attrName>style.visibility</p:attrName>
                                        </p:attrNameLst>
                                      </p:cBhvr>
                                      <p:to>
                                        <p:strVal val="visible"/>
                                      </p:to>
                                    </p:set>
                                    <p:animEffect transition="in" filter="fade">
                                      <p:cBhvr>
                                        <p:cTn id="12" dur="500"/>
                                        <p:tgtEl>
                                          <p:spTgt spid="9318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188">
                                            <p:txEl>
                                              <p:pRg st="3" end="3"/>
                                            </p:txEl>
                                          </p:spTgt>
                                        </p:tgtEl>
                                        <p:attrNameLst>
                                          <p:attrName>style.visibility</p:attrName>
                                        </p:attrNameLst>
                                      </p:cBhvr>
                                      <p:to>
                                        <p:strVal val="visible"/>
                                      </p:to>
                                    </p:set>
                                    <p:animEffect transition="in" filter="fade">
                                      <p:cBhvr>
                                        <p:cTn id="17" dur="500"/>
                                        <p:tgtEl>
                                          <p:spTgt spid="9318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188">
                                            <p:txEl>
                                              <p:pRg st="4" end="4"/>
                                            </p:txEl>
                                          </p:spTgt>
                                        </p:tgtEl>
                                        <p:attrNameLst>
                                          <p:attrName>style.visibility</p:attrName>
                                        </p:attrNameLst>
                                      </p:cBhvr>
                                      <p:to>
                                        <p:strVal val="visible"/>
                                      </p:to>
                                    </p:set>
                                    <p:animEffect transition="in" filter="fade">
                                      <p:cBhvr>
                                        <p:cTn id="22" dur="500"/>
                                        <p:tgtEl>
                                          <p:spTgt spid="9318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3188">
                                            <p:txEl>
                                              <p:pRg st="5" end="5"/>
                                            </p:txEl>
                                          </p:spTgt>
                                        </p:tgtEl>
                                        <p:attrNameLst>
                                          <p:attrName>style.visibility</p:attrName>
                                        </p:attrNameLst>
                                      </p:cBhvr>
                                      <p:to>
                                        <p:strVal val="visible"/>
                                      </p:to>
                                    </p:set>
                                    <p:animEffect transition="in" filter="fade">
                                      <p:cBhvr>
                                        <p:cTn id="27" dur="500"/>
                                        <p:tgtEl>
                                          <p:spTgt spid="9318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3188">
                                            <p:txEl>
                                              <p:pRg st="6" end="6"/>
                                            </p:txEl>
                                          </p:spTgt>
                                        </p:tgtEl>
                                        <p:attrNameLst>
                                          <p:attrName>style.visibility</p:attrName>
                                        </p:attrNameLst>
                                      </p:cBhvr>
                                      <p:to>
                                        <p:strVal val="visible"/>
                                      </p:to>
                                    </p:set>
                                    <p:animEffect transition="in" filter="fade">
                                      <p:cBhvr>
                                        <p:cTn id="32" dur="500"/>
                                        <p:tgtEl>
                                          <p:spTgt spid="9318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3188">
                                            <p:txEl>
                                              <p:pRg st="7" end="7"/>
                                            </p:txEl>
                                          </p:spTgt>
                                        </p:tgtEl>
                                        <p:attrNameLst>
                                          <p:attrName>style.visibility</p:attrName>
                                        </p:attrNameLst>
                                      </p:cBhvr>
                                      <p:to>
                                        <p:strVal val="visible"/>
                                      </p:to>
                                    </p:set>
                                    <p:animEffect transition="in" filter="fade">
                                      <p:cBhvr>
                                        <p:cTn id="37" dur="500"/>
                                        <p:tgtEl>
                                          <p:spTgt spid="9318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3188">
                                            <p:txEl>
                                              <p:pRg st="8" end="8"/>
                                            </p:txEl>
                                          </p:spTgt>
                                        </p:tgtEl>
                                        <p:attrNameLst>
                                          <p:attrName>style.visibility</p:attrName>
                                        </p:attrNameLst>
                                      </p:cBhvr>
                                      <p:to>
                                        <p:strVal val="visible"/>
                                      </p:to>
                                    </p:set>
                                    <p:animEffect transition="in" filter="fade">
                                      <p:cBhvr>
                                        <p:cTn id="42" dur="500"/>
                                        <p:tgtEl>
                                          <p:spTgt spid="9318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3188">
                                            <p:txEl>
                                              <p:pRg st="9" end="9"/>
                                            </p:txEl>
                                          </p:spTgt>
                                        </p:tgtEl>
                                        <p:attrNameLst>
                                          <p:attrName>style.visibility</p:attrName>
                                        </p:attrNameLst>
                                      </p:cBhvr>
                                      <p:to>
                                        <p:strVal val="visible"/>
                                      </p:to>
                                    </p:set>
                                    <p:animEffect transition="in" filter="fade">
                                      <p:cBhvr>
                                        <p:cTn id="47" dur="500"/>
                                        <p:tgtEl>
                                          <p:spTgt spid="9318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3187">
                                            <p:txEl>
                                              <p:pRg st="0" end="0"/>
                                            </p:txEl>
                                          </p:spTgt>
                                        </p:tgtEl>
                                        <p:attrNameLst>
                                          <p:attrName>style.visibility</p:attrName>
                                        </p:attrNameLst>
                                      </p:cBhvr>
                                      <p:to>
                                        <p:strVal val="visible"/>
                                      </p:to>
                                    </p:set>
                                    <p:animEffect transition="in" filter="fade">
                                      <p:cBhvr>
                                        <p:cTn id="52" dur="500"/>
                                        <p:tgtEl>
                                          <p:spTgt spid="9318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3187">
                                            <p:txEl>
                                              <p:pRg st="1" end="1"/>
                                            </p:txEl>
                                          </p:spTgt>
                                        </p:tgtEl>
                                        <p:attrNameLst>
                                          <p:attrName>style.visibility</p:attrName>
                                        </p:attrNameLst>
                                      </p:cBhvr>
                                      <p:to>
                                        <p:strVal val="visible"/>
                                      </p:to>
                                    </p:set>
                                    <p:animEffect transition="in" filter="fade">
                                      <p:cBhvr>
                                        <p:cTn id="57" dur="500"/>
                                        <p:tgtEl>
                                          <p:spTgt spid="93187">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3187">
                                            <p:txEl>
                                              <p:pRg st="2" end="2"/>
                                            </p:txEl>
                                          </p:spTgt>
                                        </p:tgtEl>
                                        <p:attrNameLst>
                                          <p:attrName>style.visibility</p:attrName>
                                        </p:attrNameLst>
                                      </p:cBhvr>
                                      <p:to>
                                        <p:strVal val="visible"/>
                                      </p:to>
                                    </p:set>
                                    <p:animEffect transition="in" filter="fade">
                                      <p:cBhvr>
                                        <p:cTn id="62" dur="500"/>
                                        <p:tgtEl>
                                          <p:spTgt spid="93187">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3187">
                                            <p:txEl>
                                              <p:pRg st="3" end="3"/>
                                            </p:txEl>
                                          </p:spTgt>
                                        </p:tgtEl>
                                        <p:attrNameLst>
                                          <p:attrName>style.visibility</p:attrName>
                                        </p:attrNameLst>
                                      </p:cBhvr>
                                      <p:to>
                                        <p:strVal val="visible"/>
                                      </p:to>
                                    </p:set>
                                    <p:animEffect transition="in" filter="fade">
                                      <p:cBhvr>
                                        <p:cTn id="67" dur="500"/>
                                        <p:tgtEl>
                                          <p:spTgt spid="93187">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3187">
                                            <p:txEl>
                                              <p:pRg st="4" end="4"/>
                                            </p:txEl>
                                          </p:spTgt>
                                        </p:tgtEl>
                                        <p:attrNameLst>
                                          <p:attrName>style.visibility</p:attrName>
                                        </p:attrNameLst>
                                      </p:cBhvr>
                                      <p:to>
                                        <p:strVal val="visible"/>
                                      </p:to>
                                    </p:set>
                                    <p:animEffect transition="in" filter="fade">
                                      <p:cBhvr>
                                        <p:cTn id="72" dur="500"/>
                                        <p:tgtEl>
                                          <p:spTgt spid="93187">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3187">
                                            <p:txEl>
                                              <p:pRg st="5" end="5"/>
                                            </p:txEl>
                                          </p:spTgt>
                                        </p:tgtEl>
                                        <p:attrNameLst>
                                          <p:attrName>style.visibility</p:attrName>
                                        </p:attrNameLst>
                                      </p:cBhvr>
                                      <p:to>
                                        <p:strVal val="visible"/>
                                      </p:to>
                                    </p:set>
                                    <p:animEffect transition="in" filter="fade">
                                      <p:cBhvr>
                                        <p:cTn id="77" dur="500"/>
                                        <p:tgtEl>
                                          <p:spTgt spid="93187">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3187">
                                            <p:txEl>
                                              <p:pRg st="6" end="6"/>
                                            </p:txEl>
                                          </p:spTgt>
                                        </p:tgtEl>
                                        <p:attrNameLst>
                                          <p:attrName>style.visibility</p:attrName>
                                        </p:attrNameLst>
                                      </p:cBhvr>
                                      <p:to>
                                        <p:strVal val="visible"/>
                                      </p:to>
                                    </p:set>
                                    <p:animEffect transition="in" filter="fade">
                                      <p:cBhvr>
                                        <p:cTn id="82" dur="500"/>
                                        <p:tgtEl>
                                          <p:spTgt spid="93187">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3187">
                                            <p:txEl>
                                              <p:pRg st="7" end="7"/>
                                            </p:txEl>
                                          </p:spTgt>
                                        </p:tgtEl>
                                        <p:attrNameLst>
                                          <p:attrName>style.visibility</p:attrName>
                                        </p:attrNameLst>
                                      </p:cBhvr>
                                      <p:to>
                                        <p:strVal val="visible"/>
                                      </p:to>
                                    </p:set>
                                    <p:animEffect transition="in" filter="fade">
                                      <p:cBhvr>
                                        <p:cTn id="87" dur="500"/>
                                        <p:tgtEl>
                                          <p:spTgt spid="93187">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93187">
                                            <p:txEl>
                                              <p:pRg st="8" end="8"/>
                                            </p:txEl>
                                          </p:spTgt>
                                        </p:tgtEl>
                                        <p:attrNameLst>
                                          <p:attrName>style.visibility</p:attrName>
                                        </p:attrNameLst>
                                      </p:cBhvr>
                                      <p:to>
                                        <p:strVal val="visible"/>
                                      </p:to>
                                    </p:set>
                                    <p:animEffect transition="in" filter="fade">
                                      <p:cBhvr>
                                        <p:cTn id="92" dur="500"/>
                                        <p:tgtEl>
                                          <p:spTgt spid="93187">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3187">
                                            <p:txEl>
                                              <p:pRg st="9" end="9"/>
                                            </p:txEl>
                                          </p:spTgt>
                                        </p:tgtEl>
                                        <p:attrNameLst>
                                          <p:attrName>style.visibility</p:attrName>
                                        </p:attrNameLst>
                                      </p:cBhvr>
                                      <p:to>
                                        <p:strVal val="visible"/>
                                      </p:to>
                                    </p:set>
                                    <p:animEffect transition="in" filter="fade">
                                      <p:cBhvr>
                                        <p:cTn id="97" dur="500"/>
                                        <p:tgtEl>
                                          <p:spTgt spid="93187">
                                            <p:txEl>
                                              <p:pRg st="9" end="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93187">
                                            <p:txEl>
                                              <p:pRg st="10" end="10"/>
                                            </p:txEl>
                                          </p:spTgt>
                                        </p:tgtEl>
                                        <p:attrNameLst>
                                          <p:attrName>style.visibility</p:attrName>
                                        </p:attrNameLst>
                                      </p:cBhvr>
                                      <p:to>
                                        <p:strVal val="visible"/>
                                      </p:to>
                                    </p:set>
                                    <p:animEffect transition="in" filter="fade">
                                      <p:cBhvr>
                                        <p:cTn id="102" dur="500"/>
                                        <p:tgtEl>
                                          <p:spTgt spid="931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body" idx="1"/>
          </p:nvPr>
        </p:nvSpPr>
        <p:spPr>
          <a:xfrm>
            <a:off x="125413" y="685821"/>
            <a:ext cx="8866188" cy="1962473"/>
          </a:xfrm>
        </p:spPr>
        <p:txBody>
          <a:bodyPr/>
          <a:lstStyle/>
          <a:p>
            <a:pPr marL="114067" lvl="1" indent="0" eaLnBrk="0" hangingPunct="0">
              <a:spcBef>
                <a:spcPct val="0"/>
              </a:spcBef>
              <a:buNone/>
            </a:pPr>
            <a:r>
              <a:rPr lang="en-US" altLang="en-US" sz="2300" dirty="0"/>
              <a:t>Determine the formula: use the </a:t>
            </a:r>
            <a:r>
              <a:rPr lang="en-US" altLang="en-US" sz="2300" dirty="0" err="1"/>
              <a:t>criss-cross</a:t>
            </a:r>
            <a:r>
              <a:rPr lang="en-US" altLang="en-US" sz="2300" dirty="0"/>
              <a:t> method with polyatomic ions, treating the polyatomic ion as ONE unit:</a:t>
            </a:r>
          </a:p>
          <a:p>
            <a:pPr marL="114067" lvl="1" indent="0" eaLnBrk="0" hangingPunct="0">
              <a:spcBef>
                <a:spcPct val="0"/>
              </a:spcBef>
              <a:buNone/>
            </a:pPr>
            <a:endParaRPr lang="en-US" altLang="en-US" sz="2300" dirty="0"/>
          </a:p>
          <a:p>
            <a:pPr marL="114067" lvl="1" indent="0" eaLnBrk="0" hangingPunct="0">
              <a:spcBef>
                <a:spcPct val="0"/>
              </a:spcBef>
              <a:buNone/>
            </a:pPr>
            <a:endParaRPr lang="en-US" altLang="en-US" sz="2300" dirty="0"/>
          </a:p>
          <a:p>
            <a:pPr marL="114067" lvl="1" indent="0" eaLnBrk="0" hangingPunct="0">
              <a:spcBef>
                <a:spcPct val="0"/>
              </a:spcBef>
              <a:buNone/>
            </a:pPr>
            <a:r>
              <a:rPr lang="en-US" altLang="en-US" sz="2300" dirty="0"/>
              <a:t>Calcium nitrate</a:t>
            </a:r>
          </a:p>
          <a:p>
            <a:pPr marL="801354" lvl="1" indent="-346147" eaLnBrk="0" hangingPunct="0">
              <a:spcBef>
                <a:spcPct val="0"/>
              </a:spcBef>
            </a:pPr>
            <a:endParaRPr lang="en-US" altLang="en-US" sz="2300" dirty="0"/>
          </a:p>
          <a:p>
            <a:pPr marL="801354" lvl="1" indent="-346147" eaLnBrk="0" hangingPunct="0">
              <a:spcBef>
                <a:spcPct val="0"/>
              </a:spcBef>
            </a:pPr>
            <a:endParaRPr lang="en-US" altLang="en-US" sz="2300" dirty="0"/>
          </a:p>
          <a:p>
            <a:pPr marL="801354" lvl="1" indent="-346147" eaLnBrk="0" hangingPunct="0">
              <a:spcBef>
                <a:spcPct val="0"/>
              </a:spcBef>
            </a:pPr>
            <a:endParaRPr lang="en-US" altLang="en-US" sz="2300" dirty="0"/>
          </a:p>
          <a:p>
            <a:pPr marL="801354" lvl="1" indent="-346147" eaLnBrk="0" hangingPunct="0">
              <a:spcBef>
                <a:spcPct val="0"/>
              </a:spcBef>
            </a:pPr>
            <a:endParaRPr lang="en-US" altLang="en-US" sz="2300" dirty="0"/>
          </a:p>
        </p:txBody>
      </p:sp>
      <p:sp>
        <p:nvSpPr>
          <p:cNvPr id="352259" name="Rectangle 3"/>
          <p:cNvSpPr>
            <a:spLocks noGrp="1" noChangeArrowheads="1"/>
          </p:cNvSpPr>
          <p:nvPr>
            <p:ph type="title"/>
          </p:nvPr>
        </p:nvSpPr>
        <p:spPr>
          <a:xfrm>
            <a:off x="857479" y="14229"/>
            <a:ext cx="7543801" cy="881063"/>
          </a:xfrm>
        </p:spPr>
        <p:txBody>
          <a:bodyPr/>
          <a:lstStyle/>
          <a:p>
            <a:pPr algn="ctr"/>
            <a:r>
              <a:rPr lang="en-US" altLang="en-US" dirty="0">
                <a:solidFill>
                  <a:srgbClr val="FFFF00"/>
                </a:solidFill>
              </a:rPr>
              <a:t>Compounds With Polyatomic Ions</a:t>
            </a:r>
          </a:p>
        </p:txBody>
      </p:sp>
      <p:sp>
        <p:nvSpPr>
          <p:cNvPr id="2" name="Rectangle 1"/>
          <p:cNvSpPr/>
          <p:nvPr/>
        </p:nvSpPr>
        <p:spPr>
          <a:xfrm>
            <a:off x="146195" y="3905101"/>
            <a:ext cx="2704203" cy="446084"/>
          </a:xfrm>
          <a:prstGeom prst="rect">
            <a:avLst/>
          </a:prstGeom>
        </p:spPr>
        <p:txBody>
          <a:bodyPr wrap="none" lIns="91250" tIns="45625" rIns="91250" bIns="45625">
            <a:spAutoFit/>
          </a:bodyPr>
          <a:lstStyle/>
          <a:p>
            <a:pPr marL="114067" lvl="1"/>
            <a:r>
              <a:rPr lang="en-US" altLang="en-US" dirty="0"/>
              <a:t>Lithium Carbonate</a:t>
            </a:r>
          </a:p>
        </p:txBody>
      </p:sp>
      <p:sp>
        <p:nvSpPr>
          <p:cNvPr id="9" name="Rectangle 8"/>
          <p:cNvSpPr/>
          <p:nvPr/>
        </p:nvSpPr>
        <p:spPr>
          <a:xfrm>
            <a:off x="5410209" y="3869096"/>
            <a:ext cx="3228385" cy="446084"/>
          </a:xfrm>
          <a:prstGeom prst="rect">
            <a:avLst/>
          </a:prstGeom>
        </p:spPr>
        <p:txBody>
          <a:bodyPr wrap="none" lIns="91250" tIns="45625" rIns="91250" bIns="45625">
            <a:spAutoFit/>
          </a:bodyPr>
          <a:lstStyle/>
          <a:p>
            <a:pPr marL="114067" lvl="1"/>
            <a:r>
              <a:rPr lang="en-US" altLang="en-US" dirty="0"/>
              <a:t>Magnesium Hydroxide</a:t>
            </a: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8" y="0"/>
            <a:ext cx="838200" cy="990600"/>
          </a:xfrm>
          <a:prstGeom prst="rect">
            <a:avLst/>
          </a:prstGeom>
          <a:noFill/>
          <a:ln>
            <a:noFill/>
          </a:ln>
          <a:effectLst/>
        </p:spPr>
      </p:pic>
    </p:spTree>
    <p:extLst>
      <p:ext uri="{BB962C8B-B14F-4D97-AF65-F5344CB8AC3E}">
        <p14:creationId xmlns:p14="http://schemas.microsoft.com/office/powerpoint/2010/main" val="2711452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body" idx="1"/>
          </p:nvPr>
        </p:nvSpPr>
        <p:spPr>
          <a:xfrm>
            <a:off x="125413" y="685821"/>
            <a:ext cx="8866188" cy="1962473"/>
          </a:xfrm>
        </p:spPr>
        <p:txBody>
          <a:bodyPr/>
          <a:lstStyle/>
          <a:p>
            <a:pPr marL="114067" lvl="1" indent="0" eaLnBrk="0" hangingPunct="0">
              <a:spcBef>
                <a:spcPct val="0"/>
              </a:spcBef>
              <a:buNone/>
            </a:pPr>
            <a:r>
              <a:rPr lang="en-US" altLang="en-US" sz="2300" dirty="0"/>
              <a:t>Determine the formula: use the </a:t>
            </a:r>
            <a:r>
              <a:rPr lang="en-US" altLang="en-US" sz="2300" dirty="0" err="1"/>
              <a:t>criss-cross</a:t>
            </a:r>
            <a:r>
              <a:rPr lang="en-US" altLang="en-US" sz="2300" dirty="0"/>
              <a:t> method with polyatomic ions, treating the polyatomic ion as ONE unit:</a:t>
            </a:r>
          </a:p>
          <a:p>
            <a:pPr marL="114067" lvl="1" indent="0" eaLnBrk="0" hangingPunct="0">
              <a:spcBef>
                <a:spcPct val="0"/>
              </a:spcBef>
              <a:buNone/>
            </a:pPr>
            <a:endParaRPr lang="en-US" altLang="en-US" sz="2300" dirty="0"/>
          </a:p>
          <a:p>
            <a:pPr marL="114067" lvl="1" indent="0" eaLnBrk="0" hangingPunct="0">
              <a:spcBef>
                <a:spcPct val="0"/>
              </a:spcBef>
              <a:buNone/>
            </a:pPr>
            <a:endParaRPr lang="en-US" altLang="en-US" sz="2300" dirty="0"/>
          </a:p>
          <a:p>
            <a:pPr marL="114067" lvl="1" indent="0" eaLnBrk="0" hangingPunct="0">
              <a:spcBef>
                <a:spcPct val="0"/>
              </a:spcBef>
              <a:buNone/>
            </a:pPr>
            <a:r>
              <a:rPr lang="en-US" altLang="en-US" sz="2300" dirty="0"/>
              <a:t>Calcium nitrate</a:t>
            </a:r>
          </a:p>
          <a:p>
            <a:pPr marL="801354" lvl="1" indent="-346147" eaLnBrk="0" hangingPunct="0">
              <a:spcBef>
                <a:spcPct val="0"/>
              </a:spcBef>
            </a:pPr>
            <a:endParaRPr lang="en-US" altLang="en-US" sz="2300" dirty="0"/>
          </a:p>
          <a:p>
            <a:pPr marL="801354" lvl="1" indent="-346147" eaLnBrk="0" hangingPunct="0">
              <a:spcBef>
                <a:spcPct val="0"/>
              </a:spcBef>
            </a:pPr>
            <a:endParaRPr lang="en-US" altLang="en-US" sz="2300" dirty="0"/>
          </a:p>
          <a:p>
            <a:pPr marL="801354" lvl="1" indent="-346147" eaLnBrk="0" hangingPunct="0">
              <a:spcBef>
                <a:spcPct val="0"/>
              </a:spcBef>
            </a:pPr>
            <a:endParaRPr lang="en-US" altLang="en-US" sz="2300" dirty="0"/>
          </a:p>
          <a:p>
            <a:pPr marL="801354" lvl="1" indent="-346147" eaLnBrk="0" hangingPunct="0">
              <a:spcBef>
                <a:spcPct val="0"/>
              </a:spcBef>
            </a:pPr>
            <a:endParaRPr lang="en-US" altLang="en-US" sz="2300" dirty="0"/>
          </a:p>
        </p:txBody>
      </p:sp>
      <p:sp>
        <p:nvSpPr>
          <p:cNvPr id="352259" name="Rectangle 3"/>
          <p:cNvSpPr>
            <a:spLocks noGrp="1" noChangeArrowheads="1"/>
          </p:cNvSpPr>
          <p:nvPr>
            <p:ph type="title"/>
          </p:nvPr>
        </p:nvSpPr>
        <p:spPr>
          <a:xfrm>
            <a:off x="857479" y="14229"/>
            <a:ext cx="7543801" cy="881063"/>
          </a:xfrm>
        </p:spPr>
        <p:txBody>
          <a:bodyPr/>
          <a:lstStyle/>
          <a:p>
            <a:pPr algn="ctr"/>
            <a:r>
              <a:rPr lang="en-US" altLang="en-US" dirty="0">
                <a:solidFill>
                  <a:srgbClr val="FFFF00"/>
                </a:solidFill>
              </a:rPr>
              <a:t>Compounds With Polyatomic Ions</a:t>
            </a:r>
          </a:p>
        </p:txBody>
      </p:sp>
      <p:pic>
        <p:nvPicPr>
          <p:cNvPr id="352266" name="Picture 10" descr="0132525763_A332_C9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9" y="4303924"/>
            <a:ext cx="4116312" cy="21730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0132525763_A333_C9L2"/>
          <p:cNvPicPr>
            <a:picLocks noChangeAspect="1" noChangeArrowheads="1"/>
          </p:cNvPicPr>
          <p:nvPr/>
        </p:nvPicPr>
        <p:blipFill>
          <a:blip r:embed="rId4">
            <a:extLst>
              <a:ext uri="{28A0092B-C50C-407E-A947-70E740481C1C}">
                <a14:useLocalDpi xmlns:a14="http://schemas.microsoft.com/office/drawing/2010/main" val="0"/>
              </a:ext>
            </a:extLst>
          </a:blip>
          <a:srcRect b="29340"/>
          <a:stretch>
            <a:fillRect/>
          </a:stretch>
        </p:blipFill>
        <p:spPr bwMode="auto">
          <a:xfrm>
            <a:off x="4876801" y="4343400"/>
            <a:ext cx="412192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x0132525763_A331_C9L2"/>
          <p:cNvPicPr>
            <a:picLocks noChangeAspect="1" noChangeArrowheads="1"/>
          </p:cNvPicPr>
          <p:nvPr/>
        </p:nvPicPr>
        <p:blipFill>
          <a:blip r:embed="rId5">
            <a:extLst>
              <a:ext uri="{28A0092B-C50C-407E-A947-70E740481C1C}">
                <a14:useLocalDpi xmlns:a14="http://schemas.microsoft.com/office/drawing/2010/main" val="0"/>
              </a:ext>
            </a:extLst>
          </a:blip>
          <a:srcRect t="8255" b="9201"/>
          <a:stretch>
            <a:fillRect/>
          </a:stretch>
        </p:blipFill>
        <p:spPr bwMode="auto">
          <a:xfrm>
            <a:off x="2466251" y="1695773"/>
            <a:ext cx="4371579"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8" y="3857636"/>
            <a:ext cx="2704203" cy="446084"/>
          </a:xfrm>
          <a:prstGeom prst="rect">
            <a:avLst/>
          </a:prstGeom>
        </p:spPr>
        <p:txBody>
          <a:bodyPr wrap="none" lIns="91250" tIns="45625" rIns="91250" bIns="45625">
            <a:spAutoFit/>
          </a:bodyPr>
          <a:lstStyle/>
          <a:p>
            <a:pPr marL="114067" lvl="1"/>
            <a:r>
              <a:rPr lang="en-US" altLang="en-US" dirty="0"/>
              <a:t>Lithium Carbonate</a:t>
            </a:r>
          </a:p>
        </p:txBody>
      </p:sp>
      <p:sp>
        <p:nvSpPr>
          <p:cNvPr id="9" name="Rectangle 8"/>
          <p:cNvSpPr/>
          <p:nvPr/>
        </p:nvSpPr>
        <p:spPr>
          <a:xfrm>
            <a:off x="5410209" y="3869096"/>
            <a:ext cx="3228385" cy="446084"/>
          </a:xfrm>
          <a:prstGeom prst="rect">
            <a:avLst/>
          </a:prstGeom>
        </p:spPr>
        <p:txBody>
          <a:bodyPr wrap="none" lIns="91250" tIns="45625" rIns="91250" bIns="45625">
            <a:spAutoFit/>
          </a:bodyPr>
          <a:lstStyle/>
          <a:p>
            <a:pPr marL="114067" lvl="1"/>
            <a:r>
              <a:rPr lang="en-US" altLang="en-US" dirty="0"/>
              <a:t>Magnesium Hydroxide</a:t>
            </a:r>
          </a:p>
        </p:txBody>
      </p:sp>
      <p:sp>
        <p:nvSpPr>
          <p:cNvPr id="10" name="Rectangle 9"/>
          <p:cNvSpPr/>
          <p:nvPr/>
        </p:nvSpPr>
        <p:spPr>
          <a:xfrm>
            <a:off x="5282453" y="5943606"/>
            <a:ext cx="3213958" cy="507639"/>
          </a:xfrm>
          <a:prstGeom prst="rect">
            <a:avLst/>
          </a:prstGeom>
        </p:spPr>
        <p:txBody>
          <a:bodyPr wrap="none" lIns="91250" tIns="45625" rIns="91250" bIns="45625">
            <a:spAutoFit/>
          </a:bodyPr>
          <a:lstStyle/>
          <a:p>
            <a:pPr marL="114067" lvl="1"/>
            <a:r>
              <a:rPr lang="en-US" altLang="en-US" sz="2700" dirty="0"/>
              <a:t>1(2+)  +  2(1-)  =  0</a:t>
            </a:r>
          </a:p>
        </p:txBody>
      </p:sp>
      <p:pic>
        <p:nvPicPr>
          <p:cNvPr id="11" name="Picture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05808" y="0"/>
            <a:ext cx="838200" cy="990600"/>
          </a:xfrm>
          <a:prstGeom prst="rect">
            <a:avLst/>
          </a:prstGeom>
          <a:noFill/>
          <a:ln>
            <a:noFill/>
          </a:ln>
          <a:effectLst/>
        </p:spPr>
      </p:pic>
    </p:spTree>
    <p:extLst>
      <p:ext uri="{BB962C8B-B14F-4D97-AF65-F5344CB8AC3E}">
        <p14:creationId xmlns:p14="http://schemas.microsoft.com/office/powerpoint/2010/main" val="340371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2266"/>
                                        </p:tgtEl>
                                        <p:attrNameLst>
                                          <p:attrName>style.visibility</p:attrName>
                                        </p:attrNameLst>
                                      </p:cBhvr>
                                      <p:to>
                                        <p:strVal val="visible"/>
                                      </p:to>
                                    </p:set>
                                    <p:animEffect transition="in" filter="fade">
                                      <p:cBhvr>
                                        <p:cTn id="12" dur="500"/>
                                        <p:tgtEl>
                                          <p:spTgt spid="3522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body" idx="1"/>
          </p:nvPr>
        </p:nvSpPr>
        <p:spPr>
          <a:xfrm>
            <a:off x="148550" y="895292"/>
            <a:ext cx="8866188" cy="5581708"/>
          </a:xfrm>
        </p:spPr>
        <p:txBody>
          <a:bodyPr/>
          <a:lstStyle/>
          <a:p>
            <a:pPr marL="114067" lvl="1" indent="0" eaLnBrk="0" hangingPunct="0">
              <a:spcBef>
                <a:spcPct val="0"/>
              </a:spcBef>
              <a:buNone/>
            </a:pPr>
            <a:r>
              <a:rPr lang="en-US" altLang="en-US" sz="2300" dirty="0">
                <a:solidFill>
                  <a:srgbClr val="FF0000"/>
                </a:solidFill>
              </a:rPr>
              <a:t>Determine the oxidation state of the elements in a polyatomic ion:</a:t>
            </a:r>
          </a:p>
          <a:p>
            <a:pPr marL="114067" lvl="1" indent="0" eaLnBrk="0" hangingPunct="0">
              <a:spcBef>
                <a:spcPct val="0"/>
              </a:spcBef>
              <a:buNone/>
            </a:pPr>
            <a:endParaRPr lang="en-US" altLang="en-US" sz="2300" dirty="0"/>
          </a:p>
          <a:p>
            <a:pPr marL="114067" lvl="1" indent="0" eaLnBrk="0" hangingPunct="0">
              <a:spcBef>
                <a:spcPct val="0"/>
              </a:spcBef>
              <a:buNone/>
            </a:pPr>
            <a:r>
              <a:rPr lang="en-US" altLang="en-US" sz="2800" dirty="0"/>
              <a:t>Nitrate </a:t>
            </a:r>
            <a:r>
              <a:rPr lang="en-US" sz="2800" dirty="0"/>
              <a:t>(NO</a:t>
            </a:r>
            <a:r>
              <a:rPr lang="en-US" sz="2800" baseline="-25000" dirty="0"/>
              <a:t>3</a:t>
            </a:r>
            <a:r>
              <a:rPr lang="en-US" sz="2800" dirty="0"/>
              <a:t>)</a:t>
            </a:r>
            <a:r>
              <a:rPr lang="en-US" sz="2800" baseline="30000" dirty="0"/>
              <a:t>-1 </a:t>
            </a:r>
            <a:r>
              <a:rPr lang="en-US" sz="2800" dirty="0"/>
              <a:t>…</a:t>
            </a:r>
            <a:endParaRPr lang="en-US" sz="2800" baseline="30000" dirty="0"/>
          </a:p>
          <a:p>
            <a:pPr marL="114067" lvl="1" indent="0" eaLnBrk="0" hangingPunct="0">
              <a:spcBef>
                <a:spcPct val="0"/>
              </a:spcBef>
              <a:buNone/>
            </a:pPr>
            <a:endParaRPr lang="en-US" sz="2800" baseline="30000" dirty="0"/>
          </a:p>
          <a:p>
            <a:pPr marL="114067" lvl="1" indent="0" eaLnBrk="0" hangingPunct="0">
              <a:spcBef>
                <a:spcPct val="0"/>
              </a:spcBef>
              <a:buNone/>
            </a:pPr>
            <a:endParaRPr lang="en-US" altLang="en-US" sz="2800" baseline="30000" dirty="0"/>
          </a:p>
          <a:p>
            <a:pPr marL="114067" lvl="1" indent="0" eaLnBrk="0" hangingPunct="0">
              <a:spcBef>
                <a:spcPct val="0"/>
              </a:spcBef>
              <a:buNone/>
            </a:pPr>
            <a:r>
              <a:rPr lang="en-US" altLang="en-US" sz="2800" dirty="0"/>
              <a:t>Carbonate </a:t>
            </a:r>
            <a:r>
              <a:rPr lang="en-US" sz="2800" dirty="0"/>
              <a:t>(CO</a:t>
            </a:r>
            <a:r>
              <a:rPr lang="en-US" sz="2800" baseline="-25000" dirty="0"/>
              <a:t>3</a:t>
            </a:r>
            <a:r>
              <a:rPr lang="en-US" sz="2800" dirty="0"/>
              <a:t>)</a:t>
            </a:r>
            <a:r>
              <a:rPr lang="en-US" sz="2800" baseline="30000" dirty="0"/>
              <a:t>-2 </a:t>
            </a:r>
            <a:r>
              <a:rPr lang="en-US" sz="2800" dirty="0"/>
              <a:t>…</a:t>
            </a:r>
            <a:endParaRPr lang="en-US" altLang="en-US" sz="2800" dirty="0">
              <a:solidFill>
                <a:srgbClr val="FF0000"/>
              </a:solidFill>
              <a:effectLst>
                <a:outerShdw blurRad="38100" dist="38100" dir="2700000" algn="tl">
                  <a:srgbClr val="000000">
                    <a:alpha val="43137"/>
                  </a:srgbClr>
                </a:outerShdw>
              </a:effectLst>
            </a:endParaRPr>
          </a:p>
          <a:p>
            <a:pPr marL="114067" lvl="1" indent="0" eaLnBrk="0" hangingPunct="0">
              <a:spcBef>
                <a:spcPct val="0"/>
              </a:spcBef>
              <a:buNone/>
            </a:pPr>
            <a:endParaRPr lang="en-US" altLang="en-US" sz="2800" dirty="0"/>
          </a:p>
          <a:p>
            <a:pPr marL="114067" lvl="1" indent="0" eaLnBrk="0" hangingPunct="0">
              <a:spcBef>
                <a:spcPct val="0"/>
              </a:spcBef>
              <a:buNone/>
            </a:pPr>
            <a:endParaRPr lang="en-US" altLang="en-US" sz="2800" baseline="30000" dirty="0"/>
          </a:p>
          <a:p>
            <a:pPr marL="114067" lvl="1" indent="0" eaLnBrk="0" hangingPunct="0">
              <a:spcBef>
                <a:spcPct val="0"/>
              </a:spcBef>
              <a:buNone/>
            </a:pPr>
            <a:r>
              <a:rPr lang="en-US" altLang="en-US" sz="2800" dirty="0"/>
              <a:t>Chlorite</a:t>
            </a:r>
            <a:r>
              <a:rPr lang="en-US" sz="2800" dirty="0"/>
              <a:t> (ClO</a:t>
            </a:r>
            <a:r>
              <a:rPr lang="en-US" sz="2800" baseline="-25000" dirty="0"/>
              <a:t>2</a:t>
            </a:r>
            <a:r>
              <a:rPr lang="en-US" sz="2800" dirty="0"/>
              <a:t>)</a:t>
            </a:r>
            <a:r>
              <a:rPr lang="en-US" sz="2800" baseline="30000" dirty="0"/>
              <a:t>-1 </a:t>
            </a:r>
            <a:r>
              <a:rPr lang="en-US" sz="2800" dirty="0"/>
              <a:t>…</a:t>
            </a:r>
            <a:endParaRPr lang="en-US" sz="2800" baseline="30000" dirty="0">
              <a:solidFill>
                <a:srgbClr val="FF0000"/>
              </a:solidFill>
              <a:effectLst>
                <a:outerShdw blurRad="38100" dist="38100" dir="2700000" algn="tl">
                  <a:srgbClr val="000000">
                    <a:alpha val="43137"/>
                  </a:srgbClr>
                </a:outerShdw>
              </a:effectLst>
            </a:endParaRPr>
          </a:p>
          <a:p>
            <a:pPr marL="114067" lvl="1" indent="0" eaLnBrk="0" hangingPunct="0">
              <a:spcBef>
                <a:spcPct val="0"/>
              </a:spcBef>
              <a:buNone/>
            </a:pPr>
            <a:endParaRPr lang="en-US" altLang="en-US" sz="2000" dirty="0"/>
          </a:p>
          <a:p>
            <a:pPr marL="114067" lvl="1" indent="0" eaLnBrk="0" hangingPunct="0">
              <a:spcBef>
                <a:spcPct val="0"/>
              </a:spcBef>
              <a:buNone/>
            </a:pPr>
            <a:endParaRPr lang="en-US" altLang="en-US" sz="2000" dirty="0"/>
          </a:p>
          <a:p>
            <a:pPr marL="114067" lvl="1" indent="0" eaLnBrk="0" hangingPunct="0">
              <a:spcBef>
                <a:spcPct val="0"/>
              </a:spcBef>
              <a:buNone/>
            </a:pPr>
            <a:r>
              <a:rPr lang="en-US" altLang="en-US" sz="2800" dirty="0" err="1"/>
              <a:t>Perphosphate</a:t>
            </a:r>
            <a:r>
              <a:rPr lang="en-US" sz="2800" dirty="0"/>
              <a:t> (PO</a:t>
            </a:r>
            <a:r>
              <a:rPr lang="en-US" sz="2800" baseline="-25000" dirty="0"/>
              <a:t>5</a:t>
            </a:r>
            <a:r>
              <a:rPr lang="en-US" sz="2800" dirty="0"/>
              <a:t>)</a:t>
            </a:r>
            <a:r>
              <a:rPr lang="en-US" sz="2800" baseline="30000" dirty="0"/>
              <a:t>-3 </a:t>
            </a:r>
            <a:r>
              <a:rPr lang="en-US" sz="2800" dirty="0"/>
              <a:t>…</a:t>
            </a:r>
            <a:endParaRPr lang="en-US" altLang="en-US" sz="2800" baseline="30000" dirty="0"/>
          </a:p>
          <a:p>
            <a:pPr marL="114067" lvl="1" indent="0" eaLnBrk="0" hangingPunct="0">
              <a:spcBef>
                <a:spcPct val="0"/>
              </a:spcBef>
              <a:buNone/>
            </a:pPr>
            <a:r>
              <a:rPr lang="en-US" sz="2800" baseline="30000" dirty="0">
                <a:solidFill>
                  <a:srgbClr val="FF0000"/>
                </a:solidFill>
                <a:effectLst>
                  <a:outerShdw blurRad="38100" dist="38100" dir="2700000" algn="tl">
                    <a:srgbClr val="000000">
                      <a:alpha val="43137"/>
                    </a:srgbClr>
                  </a:outerShdw>
                </a:effectLst>
              </a:rPr>
              <a:t> </a:t>
            </a:r>
            <a:endParaRPr lang="en-US" altLang="en-US" sz="2800" baseline="30000" dirty="0"/>
          </a:p>
          <a:p>
            <a:pPr marL="801354" lvl="1" indent="-346147" eaLnBrk="0" hangingPunct="0">
              <a:spcBef>
                <a:spcPct val="0"/>
              </a:spcBef>
            </a:pPr>
            <a:endParaRPr lang="en-US" altLang="en-US" sz="2800" dirty="0"/>
          </a:p>
          <a:p>
            <a:pPr marL="801354" lvl="1" indent="-346147" eaLnBrk="0" hangingPunct="0">
              <a:spcBef>
                <a:spcPct val="0"/>
              </a:spcBef>
            </a:pPr>
            <a:endParaRPr lang="en-US" altLang="en-US" sz="2800" dirty="0"/>
          </a:p>
          <a:p>
            <a:pPr marL="801354" lvl="1" indent="-346147" eaLnBrk="0" hangingPunct="0">
              <a:spcBef>
                <a:spcPct val="0"/>
              </a:spcBef>
            </a:pPr>
            <a:endParaRPr lang="en-US" altLang="en-US" sz="2300" dirty="0"/>
          </a:p>
          <a:p>
            <a:pPr marL="801354" lvl="1" indent="-346147" eaLnBrk="0" hangingPunct="0">
              <a:spcBef>
                <a:spcPct val="0"/>
              </a:spcBef>
            </a:pPr>
            <a:endParaRPr lang="en-US" altLang="en-US" sz="2300" dirty="0"/>
          </a:p>
        </p:txBody>
      </p:sp>
      <p:sp>
        <p:nvSpPr>
          <p:cNvPr id="352259" name="Rectangle 3"/>
          <p:cNvSpPr>
            <a:spLocks noGrp="1" noChangeArrowheads="1"/>
          </p:cNvSpPr>
          <p:nvPr>
            <p:ph type="title"/>
          </p:nvPr>
        </p:nvSpPr>
        <p:spPr>
          <a:xfrm>
            <a:off x="857479" y="14229"/>
            <a:ext cx="7543801" cy="881063"/>
          </a:xfrm>
        </p:spPr>
        <p:txBody>
          <a:bodyPr/>
          <a:lstStyle/>
          <a:p>
            <a:pPr algn="ctr"/>
            <a:r>
              <a:rPr lang="en-US" altLang="en-US" dirty="0">
                <a:solidFill>
                  <a:srgbClr val="FFFF00"/>
                </a:solidFill>
              </a:rPr>
              <a:t>Oxidation State of Elements in Polyatomic Ions</a:t>
            </a: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8" y="0"/>
            <a:ext cx="838200" cy="990600"/>
          </a:xfrm>
          <a:prstGeom prst="rect">
            <a:avLst/>
          </a:prstGeom>
          <a:noFill/>
          <a:ln>
            <a:noFill/>
          </a:ln>
          <a:effectLst/>
        </p:spPr>
      </p:pic>
    </p:spTree>
    <p:extLst>
      <p:ext uri="{BB962C8B-B14F-4D97-AF65-F5344CB8AC3E}">
        <p14:creationId xmlns:p14="http://schemas.microsoft.com/office/powerpoint/2010/main" val="13909781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body" idx="1"/>
          </p:nvPr>
        </p:nvSpPr>
        <p:spPr>
          <a:xfrm>
            <a:off x="148550" y="895292"/>
            <a:ext cx="8866188" cy="5581708"/>
          </a:xfrm>
        </p:spPr>
        <p:txBody>
          <a:bodyPr/>
          <a:lstStyle/>
          <a:p>
            <a:pPr marL="114067" lvl="1" indent="0" eaLnBrk="0" hangingPunct="0">
              <a:spcBef>
                <a:spcPct val="0"/>
              </a:spcBef>
              <a:buNone/>
            </a:pPr>
            <a:r>
              <a:rPr lang="en-US" altLang="en-US" sz="2300" dirty="0">
                <a:solidFill>
                  <a:srgbClr val="FF0000"/>
                </a:solidFill>
              </a:rPr>
              <a:t>The sum of the oxidation states of elements in a polyatomic ion equals the charge given:</a:t>
            </a:r>
          </a:p>
          <a:p>
            <a:pPr marL="114067" lvl="1" indent="0" eaLnBrk="0" hangingPunct="0">
              <a:spcBef>
                <a:spcPct val="0"/>
              </a:spcBef>
              <a:buNone/>
            </a:pPr>
            <a:endParaRPr lang="en-US" altLang="en-US" sz="2300" dirty="0">
              <a:solidFill>
                <a:srgbClr val="FF0000"/>
              </a:solidFill>
            </a:endParaRPr>
          </a:p>
          <a:p>
            <a:pPr marL="114067" lvl="1" indent="0" algn="ctr" eaLnBrk="0" hangingPunct="0">
              <a:spcBef>
                <a:spcPct val="0"/>
              </a:spcBef>
              <a:buNone/>
            </a:pPr>
            <a:r>
              <a:rPr lang="en-US" altLang="en-US" sz="3600" dirty="0">
                <a:solidFill>
                  <a:srgbClr val="7030A0"/>
                </a:solidFill>
              </a:rPr>
              <a:t>Oxygen’s oxidation is -2 in each case.</a:t>
            </a:r>
          </a:p>
          <a:p>
            <a:pPr marL="114067" lvl="1" indent="0" eaLnBrk="0" hangingPunct="0">
              <a:spcBef>
                <a:spcPct val="0"/>
              </a:spcBef>
              <a:buNone/>
            </a:pPr>
            <a:endParaRPr lang="en-US" altLang="en-US" sz="2300" dirty="0"/>
          </a:p>
          <a:p>
            <a:pPr marL="114067" lvl="1" indent="0" eaLnBrk="0" hangingPunct="0">
              <a:spcBef>
                <a:spcPct val="0"/>
              </a:spcBef>
              <a:buNone/>
            </a:pPr>
            <a:r>
              <a:rPr lang="en-US" altLang="en-US" sz="2800" dirty="0"/>
              <a:t>Nitrate </a:t>
            </a:r>
            <a:r>
              <a:rPr lang="en-US" sz="2800" dirty="0"/>
              <a:t>(NO</a:t>
            </a:r>
            <a:r>
              <a:rPr lang="en-US" sz="2800" baseline="-25000" dirty="0"/>
              <a:t>3</a:t>
            </a:r>
            <a:r>
              <a:rPr lang="en-US" sz="2800" dirty="0"/>
              <a:t>)</a:t>
            </a:r>
            <a:r>
              <a:rPr lang="en-US" sz="2800" baseline="30000" dirty="0"/>
              <a:t>-1 </a:t>
            </a:r>
            <a:r>
              <a:rPr lang="en-US" sz="2800" dirty="0"/>
              <a:t>… N + 3(-2) = -1 … therefore, </a:t>
            </a:r>
            <a:r>
              <a:rPr lang="en-US" sz="2800" dirty="0">
                <a:solidFill>
                  <a:srgbClr val="FF0000"/>
                </a:solidFill>
                <a:effectLst>
                  <a:outerShdw blurRad="38100" dist="38100" dir="2700000" algn="tl">
                    <a:srgbClr val="000000">
                      <a:alpha val="43137"/>
                    </a:srgbClr>
                  </a:outerShdw>
                </a:effectLst>
              </a:rPr>
              <a:t>N</a:t>
            </a:r>
            <a:r>
              <a:rPr lang="en-US" sz="2800" baseline="30000" dirty="0">
                <a:solidFill>
                  <a:srgbClr val="FF0000"/>
                </a:solidFill>
                <a:effectLst>
                  <a:outerShdw blurRad="38100" dist="38100" dir="2700000" algn="tl">
                    <a:srgbClr val="000000">
                      <a:alpha val="43137"/>
                    </a:srgbClr>
                  </a:outerShdw>
                </a:effectLst>
              </a:rPr>
              <a:t>+5</a:t>
            </a:r>
            <a:r>
              <a:rPr lang="en-US" sz="2800" baseline="30000" dirty="0"/>
              <a:t> </a:t>
            </a:r>
          </a:p>
          <a:p>
            <a:pPr marL="114067" lvl="1" indent="0" eaLnBrk="0" hangingPunct="0">
              <a:spcBef>
                <a:spcPct val="0"/>
              </a:spcBef>
              <a:buNone/>
            </a:pPr>
            <a:endParaRPr lang="en-US" sz="2800" baseline="30000" dirty="0"/>
          </a:p>
          <a:p>
            <a:pPr marL="114067" lvl="1" indent="0" eaLnBrk="0" hangingPunct="0">
              <a:spcBef>
                <a:spcPct val="0"/>
              </a:spcBef>
              <a:buNone/>
            </a:pPr>
            <a:endParaRPr lang="en-US" altLang="en-US" sz="2800" baseline="30000" dirty="0"/>
          </a:p>
          <a:p>
            <a:pPr marL="114067" lvl="1" indent="0" eaLnBrk="0" hangingPunct="0">
              <a:spcBef>
                <a:spcPct val="0"/>
              </a:spcBef>
              <a:buNone/>
            </a:pPr>
            <a:r>
              <a:rPr lang="en-US" altLang="en-US" sz="2800" dirty="0"/>
              <a:t>Carbonate </a:t>
            </a:r>
            <a:r>
              <a:rPr lang="en-US" sz="2800" dirty="0"/>
              <a:t>(CO</a:t>
            </a:r>
            <a:r>
              <a:rPr lang="en-US" sz="2800" baseline="-25000" dirty="0"/>
              <a:t>3</a:t>
            </a:r>
            <a:r>
              <a:rPr lang="en-US" sz="2800" dirty="0"/>
              <a:t>)</a:t>
            </a:r>
            <a:r>
              <a:rPr lang="en-US" sz="2800" baseline="30000" dirty="0"/>
              <a:t>-2 </a:t>
            </a:r>
            <a:r>
              <a:rPr lang="en-US" sz="2800" dirty="0"/>
              <a:t>… C + 3(-2) = -2 … therefore, </a:t>
            </a:r>
            <a:r>
              <a:rPr lang="en-US" sz="2800" dirty="0">
                <a:solidFill>
                  <a:srgbClr val="FF0000"/>
                </a:solidFill>
                <a:effectLst>
                  <a:outerShdw blurRad="38100" dist="38100" dir="2700000" algn="tl">
                    <a:srgbClr val="000000">
                      <a:alpha val="43137"/>
                    </a:srgbClr>
                  </a:outerShdw>
                </a:effectLst>
              </a:rPr>
              <a:t>C</a:t>
            </a:r>
            <a:r>
              <a:rPr lang="en-US" sz="2800" baseline="30000" dirty="0">
                <a:solidFill>
                  <a:srgbClr val="FF0000"/>
                </a:solidFill>
                <a:effectLst>
                  <a:outerShdw blurRad="38100" dist="38100" dir="2700000" algn="tl">
                    <a:srgbClr val="000000">
                      <a:alpha val="43137"/>
                    </a:srgbClr>
                  </a:outerShdw>
                </a:effectLst>
              </a:rPr>
              <a:t>+4 </a:t>
            </a:r>
            <a:endParaRPr lang="en-US" altLang="en-US" sz="2800" dirty="0">
              <a:solidFill>
                <a:srgbClr val="FF0000"/>
              </a:solidFill>
              <a:effectLst>
                <a:outerShdw blurRad="38100" dist="38100" dir="2700000" algn="tl">
                  <a:srgbClr val="000000">
                    <a:alpha val="43137"/>
                  </a:srgbClr>
                </a:outerShdw>
              </a:effectLst>
            </a:endParaRPr>
          </a:p>
          <a:p>
            <a:pPr marL="114067" lvl="1" indent="0" eaLnBrk="0" hangingPunct="0">
              <a:spcBef>
                <a:spcPct val="0"/>
              </a:spcBef>
              <a:buNone/>
            </a:pPr>
            <a:endParaRPr lang="en-US" altLang="en-US" sz="2000" dirty="0"/>
          </a:p>
          <a:p>
            <a:pPr marL="114067" lvl="1" indent="0" eaLnBrk="0" hangingPunct="0">
              <a:spcBef>
                <a:spcPct val="0"/>
              </a:spcBef>
              <a:buNone/>
            </a:pPr>
            <a:endParaRPr lang="en-US" altLang="en-US" sz="2800" baseline="30000" dirty="0"/>
          </a:p>
          <a:p>
            <a:pPr marL="114067" lvl="1" indent="0" eaLnBrk="0" hangingPunct="0">
              <a:spcBef>
                <a:spcPct val="0"/>
              </a:spcBef>
              <a:buNone/>
            </a:pPr>
            <a:r>
              <a:rPr lang="en-US" altLang="en-US" sz="2800" dirty="0"/>
              <a:t>Chlorite</a:t>
            </a:r>
            <a:r>
              <a:rPr lang="en-US" sz="2800" dirty="0"/>
              <a:t> (ClO</a:t>
            </a:r>
            <a:r>
              <a:rPr lang="en-US" sz="2800" baseline="-25000" dirty="0"/>
              <a:t>2</a:t>
            </a:r>
            <a:r>
              <a:rPr lang="en-US" sz="2800" dirty="0"/>
              <a:t>)</a:t>
            </a:r>
            <a:r>
              <a:rPr lang="en-US" sz="2800" baseline="30000" dirty="0"/>
              <a:t>-1 </a:t>
            </a:r>
            <a:r>
              <a:rPr lang="en-US" sz="2800" dirty="0"/>
              <a:t>… C + 2(-2) = -1 … therefore, </a:t>
            </a:r>
            <a:r>
              <a:rPr lang="en-US" sz="2800" dirty="0">
                <a:solidFill>
                  <a:srgbClr val="FF0000"/>
                </a:solidFill>
                <a:effectLst>
                  <a:outerShdw blurRad="38100" dist="38100" dir="2700000" algn="tl">
                    <a:srgbClr val="000000">
                      <a:alpha val="43137"/>
                    </a:srgbClr>
                  </a:outerShdw>
                </a:effectLst>
              </a:rPr>
              <a:t>Cl</a:t>
            </a:r>
            <a:r>
              <a:rPr lang="en-US" sz="2800" baseline="30000" dirty="0">
                <a:solidFill>
                  <a:srgbClr val="FF0000"/>
                </a:solidFill>
                <a:effectLst>
                  <a:outerShdw blurRad="38100" dist="38100" dir="2700000" algn="tl">
                    <a:srgbClr val="000000">
                      <a:alpha val="43137"/>
                    </a:srgbClr>
                  </a:outerShdw>
                </a:effectLst>
              </a:rPr>
              <a:t>+3</a:t>
            </a:r>
          </a:p>
          <a:p>
            <a:pPr marL="114067" lvl="1" indent="0" eaLnBrk="0" hangingPunct="0">
              <a:spcBef>
                <a:spcPct val="0"/>
              </a:spcBef>
              <a:buNone/>
            </a:pPr>
            <a:endParaRPr lang="en-US" sz="2800" baseline="30000" dirty="0">
              <a:solidFill>
                <a:srgbClr val="FF0000"/>
              </a:solidFill>
              <a:effectLst>
                <a:outerShdw blurRad="38100" dist="38100" dir="2700000" algn="tl">
                  <a:srgbClr val="000000">
                    <a:alpha val="43137"/>
                  </a:srgbClr>
                </a:outerShdw>
              </a:effectLst>
            </a:endParaRPr>
          </a:p>
          <a:p>
            <a:pPr marL="114067" lvl="1" indent="0" eaLnBrk="0" hangingPunct="0">
              <a:spcBef>
                <a:spcPct val="0"/>
              </a:spcBef>
              <a:buNone/>
            </a:pPr>
            <a:endParaRPr lang="en-US" altLang="en-US" sz="1800" dirty="0"/>
          </a:p>
          <a:p>
            <a:pPr marL="114067" lvl="1" indent="0" eaLnBrk="0" hangingPunct="0">
              <a:spcBef>
                <a:spcPct val="0"/>
              </a:spcBef>
              <a:buNone/>
            </a:pPr>
            <a:r>
              <a:rPr lang="en-US" altLang="en-US" sz="2800" dirty="0" err="1"/>
              <a:t>Perphosphate</a:t>
            </a:r>
            <a:r>
              <a:rPr lang="en-US" sz="2800" dirty="0"/>
              <a:t> (PO</a:t>
            </a:r>
            <a:r>
              <a:rPr lang="en-US" sz="2800" baseline="-25000" dirty="0"/>
              <a:t>5</a:t>
            </a:r>
            <a:r>
              <a:rPr lang="en-US" sz="2800" dirty="0"/>
              <a:t>)</a:t>
            </a:r>
            <a:r>
              <a:rPr lang="en-US" sz="2800" baseline="30000" dirty="0"/>
              <a:t>-3 </a:t>
            </a:r>
            <a:r>
              <a:rPr lang="en-US" sz="2800" dirty="0"/>
              <a:t>… P + 5(-2) = -3 … </a:t>
            </a:r>
            <a:r>
              <a:rPr lang="en-US" sz="2800" dirty="0">
                <a:solidFill>
                  <a:srgbClr val="FF0000"/>
                </a:solidFill>
                <a:effectLst>
                  <a:outerShdw blurRad="38100" dist="38100" dir="2700000" algn="tl">
                    <a:srgbClr val="000000">
                      <a:alpha val="43137"/>
                    </a:srgbClr>
                  </a:outerShdw>
                </a:effectLst>
              </a:rPr>
              <a:t>P</a:t>
            </a:r>
            <a:r>
              <a:rPr lang="en-US" sz="2800" baseline="30000" dirty="0">
                <a:solidFill>
                  <a:srgbClr val="FF0000"/>
                </a:solidFill>
                <a:effectLst>
                  <a:outerShdw blurRad="38100" dist="38100" dir="2700000" algn="tl">
                    <a:srgbClr val="000000">
                      <a:alpha val="43137"/>
                    </a:srgbClr>
                  </a:outerShdw>
                </a:effectLst>
              </a:rPr>
              <a:t>+7 </a:t>
            </a:r>
            <a:endParaRPr lang="en-US" altLang="en-US" sz="2800" baseline="30000" dirty="0"/>
          </a:p>
          <a:p>
            <a:pPr marL="114067" lvl="1" indent="0" eaLnBrk="0" hangingPunct="0">
              <a:spcBef>
                <a:spcPct val="0"/>
              </a:spcBef>
              <a:buNone/>
            </a:pPr>
            <a:r>
              <a:rPr lang="en-US" sz="2800" baseline="30000" dirty="0">
                <a:solidFill>
                  <a:srgbClr val="FF0000"/>
                </a:solidFill>
                <a:effectLst>
                  <a:outerShdw blurRad="38100" dist="38100" dir="2700000" algn="tl">
                    <a:srgbClr val="000000">
                      <a:alpha val="43137"/>
                    </a:srgbClr>
                  </a:outerShdw>
                </a:effectLst>
              </a:rPr>
              <a:t> </a:t>
            </a:r>
            <a:endParaRPr lang="en-US" altLang="en-US" sz="2800" baseline="30000" dirty="0"/>
          </a:p>
          <a:p>
            <a:pPr marL="801354" lvl="1" indent="-346147" eaLnBrk="0" hangingPunct="0">
              <a:spcBef>
                <a:spcPct val="0"/>
              </a:spcBef>
            </a:pPr>
            <a:endParaRPr lang="en-US" altLang="en-US" sz="2800" dirty="0"/>
          </a:p>
          <a:p>
            <a:pPr marL="801354" lvl="1" indent="-346147" eaLnBrk="0" hangingPunct="0">
              <a:spcBef>
                <a:spcPct val="0"/>
              </a:spcBef>
            </a:pPr>
            <a:endParaRPr lang="en-US" altLang="en-US" sz="2800" dirty="0"/>
          </a:p>
          <a:p>
            <a:pPr marL="801354" lvl="1" indent="-346147" eaLnBrk="0" hangingPunct="0">
              <a:spcBef>
                <a:spcPct val="0"/>
              </a:spcBef>
            </a:pPr>
            <a:endParaRPr lang="en-US" altLang="en-US" sz="2300" dirty="0"/>
          </a:p>
          <a:p>
            <a:pPr marL="801354" lvl="1" indent="-346147" eaLnBrk="0" hangingPunct="0">
              <a:spcBef>
                <a:spcPct val="0"/>
              </a:spcBef>
            </a:pPr>
            <a:endParaRPr lang="en-US" altLang="en-US" sz="2300" dirty="0"/>
          </a:p>
        </p:txBody>
      </p:sp>
      <p:sp>
        <p:nvSpPr>
          <p:cNvPr id="352259" name="Rectangle 3"/>
          <p:cNvSpPr>
            <a:spLocks noGrp="1" noChangeArrowheads="1"/>
          </p:cNvSpPr>
          <p:nvPr>
            <p:ph type="title"/>
          </p:nvPr>
        </p:nvSpPr>
        <p:spPr>
          <a:xfrm>
            <a:off x="857479" y="14229"/>
            <a:ext cx="7543801" cy="881063"/>
          </a:xfrm>
        </p:spPr>
        <p:txBody>
          <a:bodyPr/>
          <a:lstStyle/>
          <a:p>
            <a:pPr algn="ctr"/>
            <a:r>
              <a:rPr lang="en-US" altLang="en-US" dirty="0">
                <a:solidFill>
                  <a:srgbClr val="FFFF00"/>
                </a:solidFill>
              </a:rPr>
              <a:t>Oxidation State of Elements in Polyatomic Ions</a:t>
            </a: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8" y="0"/>
            <a:ext cx="838200" cy="990600"/>
          </a:xfrm>
          <a:prstGeom prst="rect">
            <a:avLst/>
          </a:prstGeom>
          <a:noFill/>
          <a:ln>
            <a:noFill/>
          </a:ln>
          <a:effectLst/>
        </p:spPr>
      </p:pic>
    </p:spTree>
    <p:extLst>
      <p:ext uri="{BB962C8B-B14F-4D97-AF65-F5344CB8AC3E}">
        <p14:creationId xmlns:p14="http://schemas.microsoft.com/office/powerpoint/2010/main" val="363488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2258">
                                            <p:txEl>
                                              <p:pRg st="2" end="2"/>
                                            </p:txEl>
                                          </p:spTgt>
                                        </p:tgtEl>
                                        <p:attrNameLst>
                                          <p:attrName>style.visibility</p:attrName>
                                        </p:attrNameLst>
                                      </p:cBhvr>
                                      <p:to>
                                        <p:strVal val="visible"/>
                                      </p:to>
                                    </p:set>
                                    <p:animEffect transition="in" filter="fade">
                                      <p:cBhvr>
                                        <p:cTn id="7" dur="500"/>
                                        <p:tgtEl>
                                          <p:spTgt spid="35225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2258">
                                            <p:txEl>
                                              <p:pRg st="4" end="4"/>
                                            </p:txEl>
                                          </p:spTgt>
                                        </p:tgtEl>
                                        <p:attrNameLst>
                                          <p:attrName>style.visibility</p:attrName>
                                        </p:attrNameLst>
                                      </p:cBhvr>
                                      <p:to>
                                        <p:strVal val="visible"/>
                                      </p:to>
                                    </p:set>
                                    <p:animEffect transition="in" filter="fade">
                                      <p:cBhvr>
                                        <p:cTn id="12" dur="500"/>
                                        <p:tgtEl>
                                          <p:spTgt spid="35225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2258">
                                            <p:txEl>
                                              <p:pRg st="7" end="7"/>
                                            </p:txEl>
                                          </p:spTgt>
                                        </p:tgtEl>
                                        <p:attrNameLst>
                                          <p:attrName>style.visibility</p:attrName>
                                        </p:attrNameLst>
                                      </p:cBhvr>
                                      <p:to>
                                        <p:strVal val="visible"/>
                                      </p:to>
                                    </p:set>
                                    <p:animEffect transition="in" filter="fade">
                                      <p:cBhvr>
                                        <p:cTn id="17" dur="500"/>
                                        <p:tgtEl>
                                          <p:spTgt spid="352258">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2258">
                                            <p:txEl>
                                              <p:pRg st="10" end="10"/>
                                            </p:txEl>
                                          </p:spTgt>
                                        </p:tgtEl>
                                        <p:attrNameLst>
                                          <p:attrName>style.visibility</p:attrName>
                                        </p:attrNameLst>
                                      </p:cBhvr>
                                      <p:to>
                                        <p:strVal val="visible"/>
                                      </p:to>
                                    </p:set>
                                    <p:animEffect transition="in" filter="fade">
                                      <p:cBhvr>
                                        <p:cTn id="22" dur="500"/>
                                        <p:tgtEl>
                                          <p:spTgt spid="352258">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2258">
                                            <p:txEl>
                                              <p:pRg st="13" end="13"/>
                                            </p:txEl>
                                          </p:spTgt>
                                        </p:tgtEl>
                                        <p:attrNameLst>
                                          <p:attrName>style.visibility</p:attrName>
                                        </p:attrNameLst>
                                      </p:cBhvr>
                                      <p:to>
                                        <p:strVal val="visible"/>
                                      </p:to>
                                    </p:set>
                                    <p:animEffect transition="in" filter="fade">
                                      <p:cBhvr>
                                        <p:cTn id="27" dur="500"/>
                                        <p:tgtEl>
                                          <p:spTgt spid="35225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Title 7"/>
          <p:cNvSpPr>
            <a:spLocks noGrp="1"/>
          </p:cNvSpPr>
          <p:nvPr>
            <p:ph type="title"/>
          </p:nvPr>
        </p:nvSpPr>
        <p:spPr>
          <a:xfrm>
            <a:off x="8" y="51"/>
            <a:ext cx="9144000" cy="1373188"/>
          </a:xfrm>
        </p:spPr>
        <p:txBody>
          <a:bodyPr/>
          <a:lstStyle/>
          <a:p>
            <a:pPr eaLnBrk="1" hangingPunct="1"/>
            <a:r>
              <a:rPr lang="en-US" dirty="0"/>
              <a:t>	What are the Basics of Naming Compounds and Molecules?</a:t>
            </a:r>
          </a:p>
        </p:txBody>
      </p:sp>
      <p:pic>
        <p:nvPicPr>
          <p:cNvPr id="48132" name="Picture 6" descr="lesson_question-01.eps"/>
          <p:cNvPicPr>
            <a:picLocks noChangeAspect="1"/>
          </p:cNvPicPr>
          <p:nvPr/>
        </p:nvPicPr>
        <p:blipFill>
          <a:blip r:embed="rId3" cstate="print"/>
          <a:srcRect/>
          <a:stretch>
            <a:fillRect/>
          </a:stretch>
        </p:blipFill>
        <p:spPr bwMode="auto">
          <a:xfrm>
            <a:off x="321678" y="261938"/>
            <a:ext cx="881636" cy="952500"/>
          </a:xfrm>
          <a:prstGeom prst="rect">
            <a:avLst/>
          </a:prstGeom>
          <a:noFill/>
          <a:ln w="9525">
            <a:noFill/>
            <a:miter lim="800000"/>
            <a:headEnd/>
            <a:tailEnd/>
          </a:ln>
        </p:spPr>
      </p:pic>
      <p:grpSp>
        <p:nvGrpSpPr>
          <p:cNvPr id="50" name="Group 49"/>
          <p:cNvGrpSpPr/>
          <p:nvPr/>
        </p:nvGrpSpPr>
        <p:grpSpPr>
          <a:xfrm>
            <a:off x="869760" y="1471483"/>
            <a:ext cx="1951511" cy="2399710"/>
            <a:chOff x="39852" y="593582"/>
            <a:chExt cx="1241850" cy="1146043"/>
          </a:xfrm>
        </p:grpSpPr>
        <p:sp>
          <p:nvSpPr>
            <p:cNvPr id="6" name="Oval 5"/>
            <p:cNvSpPr/>
            <p:nvPr/>
          </p:nvSpPr>
          <p:spPr bwMode="auto">
            <a:xfrm>
              <a:off x="340947" y="866203"/>
              <a:ext cx="600804" cy="600804"/>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7" name="Oval 6"/>
            <p:cNvSpPr/>
            <p:nvPr/>
          </p:nvSpPr>
          <p:spPr bwMode="auto">
            <a:xfrm>
              <a:off x="39852" y="593582"/>
              <a:ext cx="1202995" cy="1146043"/>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8" name="Oval 7"/>
            <p:cNvSpPr/>
            <p:nvPr/>
          </p:nvSpPr>
          <p:spPr bwMode="auto">
            <a:xfrm>
              <a:off x="192424" y="738932"/>
              <a:ext cx="897852" cy="855345"/>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9" name="Oval 8"/>
            <p:cNvSpPr/>
            <p:nvPr/>
          </p:nvSpPr>
          <p:spPr bwMode="auto">
            <a:xfrm>
              <a:off x="478683" y="1003939"/>
              <a:ext cx="325330" cy="32533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182880" bIns="45720" numCol="1" rtlCol="0" anchor="t" anchorCtr="0" compatLnSpc="1">
              <a:prstTxWarp prst="textNoShape">
                <a:avLst/>
              </a:prstTxWarp>
            </a:bodyPr>
            <a:lstStyle/>
            <a:p>
              <a:pPr defTabSz="1912184" eaLnBrk="1" hangingPunct="1">
                <a:lnSpc>
                  <a:spcPct val="115000"/>
                </a:lnSpc>
                <a:spcBef>
                  <a:spcPct val="20000"/>
                </a:spcBef>
                <a:buClr>
                  <a:srgbClr val="2877C4"/>
                </a:buClr>
              </a:pPr>
              <a:r>
                <a:rPr lang="en-US" sz="1700" i="0" dirty="0">
                  <a:solidFill>
                    <a:srgbClr val="000000"/>
                  </a:solidFill>
                  <a:latin typeface="Arial" charset="0"/>
                  <a:ea typeface="+mn-ea"/>
                  <a:cs typeface="Arial" charset="0"/>
                </a:rPr>
                <a:t>Na</a:t>
              </a:r>
            </a:p>
          </p:txBody>
        </p:sp>
        <p:sp>
          <p:nvSpPr>
            <p:cNvPr id="10" name="Oval 9"/>
            <p:cNvSpPr/>
            <p:nvPr/>
          </p:nvSpPr>
          <p:spPr bwMode="auto">
            <a:xfrm>
              <a:off x="602493" y="841196"/>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11" name="Oval 10"/>
            <p:cNvSpPr/>
            <p:nvPr/>
          </p:nvSpPr>
          <p:spPr bwMode="auto">
            <a:xfrm>
              <a:off x="609386" y="1416779"/>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12" name="Oval 11"/>
            <p:cNvSpPr/>
            <p:nvPr/>
          </p:nvSpPr>
          <p:spPr bwMode="auto">
            <a:xfrm>
              <a:off x="524780" y="700075"/>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13" name="Oval 12"/>
            <p:cNvSpPr/>
            <p:nvPr/>
          </p:nvSpPr>
          <p:spPr bwMode="auto">
            <a:xfrm>
              <a:off x="1053068" y="1057496"/>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14" name="Oval 13"/>
            <p:cNvSpPr/>
            <p:nvPr/>
          </p:nvSpPr>
          <p:spPr bwMode="auto">
            <a:xfrm>
              <a:off x="1049666" y="1189929"/>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15" name="Oval 14"/>
            <p:cNvSpPr/>
            <p:nvPr/>
          </p:nvSpPr>
          <p:spPr bwMode="auto">
            <a:xfrm>
              <a:off x="678805" y="1553466"/>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16" name="Oval 15"/>
            <p:cNvSpPr/>
            <p:nvPr/>
          </p:nvSpPr>
          <p:spPr bwMode="auto">
            <a:xfrm>
              <a:off x="524782" y="1553464"/>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17" name="Oval 16"/>
            <p:cNvSpPr/>
            <p:nvPr/>
          </p:nvSpPr>
          <p:spPr bwMode="auto">
            <a:xfrm>
              <a:off x="164281" y="1182145"/>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18" name="Oval 17"/>
            <p:cNvSpPr/>
            <p:nvPr/>
          </p:nvSpPr>
          <p:spPr bwMode="auto">
            <a:xfrm>
              <a:off x="165981" y="1057495"/>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19" name="Oval 18"/>
            <p:cNvSpPr/>
            <p:nvPr/>
          </p:nvSpPr>
          <p:spPr bwMode="auto">
            <a:xfrm>
              <a:off x="680204" y="700075"/>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20" name="Oval 19"/>
            <p:cNvSpPr/>
            <p:nvPr/>
          </p:nvSpPr>
          <p:spPr bwMode="auto">
            <a:xfrm>
              <a:off x="1203991" y="1112218"/>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grpSp>
      <p:grpSp>
        <p:nvGrpSpPr>
          <p:cNvPr id="51" name="Group 50"/>
          <p:cNvGrpSpPr/>
          <p:nvPr/>
        </p:nvGrpSpPr>
        <p:grpSpPr>
          <a:xfrm>
            <a:off x="3619240" y="1391176"/>
            <a:ext cx="1951569" cy="2480068"/>
            <a:chOff x="1923888" y="561440"/>
            <a:chExt cx="1288806" cy="1229168"/>
          </a:xfrm>
        </p:grpSpPr>
        <p:sp>
          <p:nvSpPr>
            <p:cNvPr id="24" name="Oval 23"/>
            <p:cNvSpPr/>
            <p:nvPr/>
          </p:nvSpPr>
          <p:spPr bwMode="auto">
            <a:xfrm>
              <a:off x="2263839" y="878331"/>
              <a:ext cx="600804" cy="600804"/>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25" name="Oval 24"/>
            <p:cNvSpPr/>
            <p:nvPr/>
          </p:nvSpPr>
          <p:spPr bwMode="auto">
            <a:xfrm>
              <a:off x="1962744" y="605710"/>
              <a:ext cx="1202995" cy="1146043"/>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26" name="Oval 25"/>
            <p:cNvSpPr/>
            <p:nvPr/>
          </p:nvSpPr>
          <p:spPr bwMode="auto">
            <a:xfrm>
              <a:off x="2115316" y="751060"/>
              <a:ext cx="897852" cy="855345"/>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27" name="Oval 26"/>
            <p:cNvSpPr/>
            <p:nvPr/>
          </p:nvSpPr>
          <p:spPr bwMode="auto">
            <a:xfrm>
              <a:off x="2401575" y="1016067"/>
              <a:ext cx="325330" cy="32533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182880" bIns="45720" numCol="1" rtlCol="0" anchor="t" anchorCtr="0" compatLnSpc="1">
              <a:prstTxWarp prst="textNoShape">
                <a:avLst/>
              </a:prstTxWarp>
            </a:bodyPr>
            <a:lstStyle/>
            <a:p>
              <a:pPr defTabSz="1912184" eaLnBrk="1" hangingPunct="1">
                <a:lnSpc>
                  <a:spcPct val="115000"/>
                </a:lnSpc>
                <a:spcBef>
                  <a:spcPct val="20000"/>
                </a:spcBef>
                <a:buClr>
                  <a:srgbClr val="2877C4"/>
                </a:buClr>
              </a:pPr>
              <a:r>
                <a:rPr lang="en-US" sz="1700" i="0" dirty="0">
                  <a:solidFill>
                    <a:srgbClr val="000000"/>
                  </a:solidFill>
                  <a:latin typeface="Arial" charset="0"/>
                  <a:ea typeface="+mn-ea"/>
                  <a:cs typeface="Arial" charset="0"/>
                </a:rPr>
                <a:t>Cl</a:t>
              </a:r>
            </a:p>
          </p:txBody>
        </p:sp>
        <p:sp>
          <p:nvSpPr>
            <p:cNvPr id="28" name="Oval 27"/>
            <p:cNvSpPr/>
            <p:nvPr/>
          </p:nvSpPr>
          <p:spPr bwMode="auto">
            <a:xfrm>
              <a:off x="2525385" y="853324"/>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29" name="Oval 28"/>
            <p:cNvSpPr/>
            <p:nvPr/>
          </p:nvSpPr>
          <p:spPr bwMode="auto">
            <a:xfrm>
              <a:off x="2532278" y="1428907"/>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30" name="Oval 29"/>
            <p:cNvSpPr/>
            <p:nvPr/>
          </p:nvSpPr>
          <p:spPr bwMode="auto">
            <a:xfrm>
              <a:off x="2447672" y="712203"/>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31" name="Oval 30"/>
            <p:cNvSpPr/>
            <p:nvPr/>
          </p:nvSpPr>
          <p:spPr bwMode="auto">
            <a:xfrm>
              <a:off x="2975960" y="1069624"/>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32" name="Oval 31"/>
            <p:cNvSpPr/>
            <p:nvPr/>
          </p:nvSpPr>
          <p:spPr bwMode="auto">
            <a:xfrm>
              <a:off x="2972558" y="1202057"/>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33" name="Oval 32"/>
            <p:cNvSpPr/>
            <p:nvPr/>
          </p:nvSpPr>
          <p:spPr bwMode="auto">
            <a:xfrm>
              <a:off x="2601697" y="1565594"/>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34" name="Oval 33"/>
            <p:cNvSpPr/>
            <p:nvPr/>
          </p:nvSpPr>
          <p:spPr bwMode="auto">
            <a:xfrm>
              <a:off x="2447674" y="1565592"/>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35" name="Oval 34"/>
            <p:cNvSpPr/>
            <p:nvPr/>
          </p:nvSpPr>
          <p:spPr bwMode="auto">
            <a:xfrm>
              <a:off x="2087173" y="1194273"/>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36" name="Oval 35"/>
            <p:cNvSpPr/>
            <p:nvPr/>
          </p:nvSpPr>
          <p:spPr bwMode="auto">
            <a:xfrm>
              <a:off x="2088873" y="1069623"/>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37" name="Oval 36"/>
            <p:cNvSpPr/>
            <p:nvPr/>
          </p:nvSpPr>
          <p:spPr bwMode="auto">
            <a:xfrm>
              <a:off x="2603096" y="712203"/>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38" name="Oval 37"/>
            <p:cNvSpPr/>
            <p:nvPr/>
          </p:nvSpPr>
          <p:spPr bwMode="auto">
            <a:xfrm>
              <a:off x="2447671" y="569060"/>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39" name="Oval 38"/>
            <p:cNvSpPr/>
            <p:nvPr/>
          </p:nvSpPr>
          <p:spPr bwMode="auto">
            <a:xfrm>
              <a:off x="2604697" y="561440"/>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40" name="Oval 39"/>
            <p:cNvSpPr/>
            <p:nvPr/>
          </p:nvSpPr>
          <p:spPr bwMode="auto">
            <a:xfrm>
              <a:off x="3126883" y="1069462"/>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41" name="Oval 40"/>
            <p:cNvSpPr/>
            <p:nvPr/>
          </p:nvSpPr>
          <p:spPr bwMode="auto">
            <a:xfrm>
              <a:off x="3134983" y="1202058"/>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42" name="Oval 41"/>
            <p:cNvSpPr/>
            <p:nvPr/>
          </p:nvSpPr>
          <p:spPr bwMode="auto">
            <a:xfrm>
              <a:off x="2600845" y="1712897"/>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43" name="Oval 42"/>
            <p:cNvSpPr/>
            <p:nvPr/>
          </p:nvSpPr>
          <p:spPr bwMode="auto">
            <a:xfrm>
              <a:off x="2447670" y="1712736"/>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44" name="Oval 43"/>
            <p:cNvSpPr/>
            <p:nvPr/>
          </p:nvSpPr>
          <p:spPr bwMode="auto">
            <a:xfrm>
              <a:off x="1923888" y="1194272"/>
              <a:ext cx="77711" cy="77711"/>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grpSp>
      <p:sp>
        <p:nvSpPr>
          <p:cNvPr id="49" name="Curved Down Arrow 48"/>
          <p:cNvSpPr/>
          <p:nvPr/>
        </p:nvSpPr>
        <p:spPr bwMode="auto">
          <a:xfrm>
            <a:off x="2699152" y="1956960"/>
            <a:ext cx="1102856" cy="547051"/>
          </a:xfrm>
          <a:prstGeom prst="curvedDownArrow">
            <a:avLst/>
          </a:prstGeom>
          <a:solidFill>
            <a:schemeClr val="accent6">
              <a:lumMod val="40000"/>
              <a:lumOff val="60000"/>
            </a:schemeClr>
          </a:solidFill>
          <a:ln w="28575" cmpd="sng">
            <a:solidFill>
              <a:schemeClr val="accent6"/>
            </a:solidFill>
          </a:ln>
        </p:spPr>
        <p:txBody>
          <a:bodyPr wrap="square" lIns="191215" tIns="95620" rIns="191215" bIns="95620" anchor="ctr" anchorCtr="0">
            <a:spAutoFit/>
          </a:bodyPr>
          <a:lstStyle/>
          <a:p>
            <a:pPr algn="ctr" eaLnBrk="1" hangingPunct="1">
              <a:spcBef>
                <a:spcPts val="0"/>
              </a:spcBef>
              <a:buClr>
                <a:srgbClr val="2877C4"/>
              </a:buClr>
            </a:pPr>
            <a:endParaRPr lang="en-US" b="1" i="0" dirty="0">
              <a:solidFill>
                <a:srgbClr val="000000"/>
              </a:solidFill>
              <a:latin typeface="Arial" charset="0"/>
              <a:ea typeface="+mn-ea"/>
              <a:cs typeface="Arial" charset="0"/>
            </a:endParaRPr>
          </a:p>
        </p:txBody>
      </p:sp>
      <p:sp>
        <p:nvSpPr>
          <p:cNvPr id="56" name="Oval 55"/>
          <p:cNvSpPr/>
          <p:nvPr/>
        </p:nvSpPr>
        <p:spPr bwMode="auto">
          <a:xfrm>
            <a:off x="1694824" y="4893480"/>
            <a:ext cx="944135" cy="125803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58" name="Oval 57"/>
          <p:cNvSpPr/>
          <p:nvPr/>
        </p:nvSpPr>
        <p:spPr bwMode="auto">
          <a:xfrm>
            <a:off x="1461389" y="4626988"/>
            <a:ext cx="1410934" cy="1791015"/>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59" name="Oval 58"/>
          <p:cNvSpPr/>
          <p:nvPr/>
        </p:nvSpPr>
        <p:spPr bwMode="auto">
          <a:xfrm>
            <a:off x="1911232" y="5181939"/>
            <a:ext cx="511240" cy="68121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191215" tIns="95620" rIns="382430" bIns="95620" numCol="1" rtlCol="0" anchor="t" anchorCtr="0" compatLnSpc="1">
            <a:prstTxWarp prst="textNoShape">
              <a:avLst/>
            </a:prstTxWarp>
          </a:bodyPr>
          <a:lstStyle/>
          <a:p>
            <a:pPr defTabSz="1912184" eaLnBrk="1" hangingPunct="1">
              <a:lnSpc>
                <a:spcPct val="115000"/>
              </a:lnSpc>
              <a:spcBef>
                <a:spcPct val="20000"/>
              </a:spcBef>
              <a:buClr>
                <a:srgbClr val="2877C4"/>
              </a:buClr>
            </a:pPr>
            <a:r>
              <a:rPr lang="en-US" sz="1700" i="0" dirty="0">
                <a:solidFill>
                  <a:srgbClr val="000000"/>
                </a:solidFill>
                <a:latin typeface="Arial" charset="0"/>
                <a:ea typeface="+mn-ea"/>
                <a:cs typeface="Arial" charset="0"/>
              </a:rPr>
              <a:t>Na</a:t>
            </a:r>
          </a:p>
        </p:txBody>
      </p:sp>
      <p:sp>
        <p:nvSpPr>
          <p:cNvPr id="60" name="Oval 59"/>
          <p:cNvSpPr/>
          <p:nvPr/>
        </p:nvSpPr>
        <p:spPr bwMode="auto">
          <a:xfrm>
            <a:off x="2105792" y="4841118"/>
            <a:ext cx="122120" cy="162720"/>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61" name="Oval 60"/>
          <p:cNvSpPr/>
          <p:nvPr/>
        </p:nvSpPr>
        <p:spPr bwMode="auto">
          <a:xfrm>
            <a:off x="2116625" y="6046338"/>
            <a:ext cx="122120" cy="162720"/>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62" name="Oval 61"/>
          <p:cNvSpPr/>
          <p:nvPr/>
        </p:nvSpPr>
        <p:spPr bwMode="auto">
          <a:xfrm>
            <a:off x="1983671" y="4545625"/>
            <a:ext cx="122120" cy="162720"/>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63" name="Oval 62"/>
          <p:cNvSpPr/>
          <p:nvPr/>
        </p:nvSpPr>
        <p:spPr bwMode="auto">
          <a:xfrm>
            <a:off x="2813852" y="5294033"/>
            <a:ext cx="122120" cy="162720"/>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64" name="Oval 63"/>
          <p:cNvSpPr/>
          <p:nvPr/>
        </p:nvSpPr>
        <p:spPr bwMode="auto">
          <a:xfrm>
            <a:off x="2808504" y="5571335"/>
            <a:ext cx="122120" cy="162720"/>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65" name="Oval 64"/>
          <p:cNvSpPr/>
          <p:nvPr/>
        </p:nvSpPr>
        <p:spPr bwMode="auto">
          <a:xfrm>
            <a:off x="2225714" y="6332548"/>
            <a:ext cx="122120" cy="162720"/>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66" name="Oval 65"/>
          <p:cNvSpPr/>
          <p:nvPr/>
        </p:nvSpPr>
        <p:spPr bwMode="auto">
          <a:xfrm>
            <a:off x="1983674" y="6332543"/>
            <a:ext cx="122120" cy="162720"/>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67" name="Oval 66"/>
          <p:cNvSpPr/>
          <p:nvPr/>
        </p:nvSpPr>
        <p:spPr bwMode="auto">
          <a:xfrm>
            <a:off x="1417162" y="5555035"/>
            <a:ext cx="122120" cy="162720"/>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68" name="Oval 67"/>
          <p:cNvSpPr/>
          <p:nvPr/>
        </p:nvSpPr>
        <p:spPr bwMode="auto">
          <a:xfrm>
            <a:off x="1419834" y="5294030"/>
            <a:ext cx="122120" cy="162720"/>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69" name="Oval 68"/>
          <p:cNvSpPr/>
          <p:nvPr/>
        </p:nvSpPr>
        <p:spPr bwMode="auto">
          <a:xfrm>
            <a:off x="2227911" y="4545625"/>
            <a:ext cx="122120" cy="162720"/>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72" name="Oval 71"/>
          <p:cNvSpPr/>
          <p:nvPr/>
        </p:nvSpPr>
        <p:spPr bwMode="auto">
          <a:xfrm>
            <a:off x="3882870" y="4917960"/>
            <a:ext cx="909765" cy="121223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73" name="Oval 72"/>
          <p:cNvSpPr/>
          <p:nvPr/>
        </p:nvSpPr>
        <p:spPr bwMode="auto">
          <a:xfrm>
            <a:off x="3426978" y="4367949"/>
            <a:ext cx="1821629" cy="2312348"/>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74" name="Oval 73"/>
          <p:cNvSpPr/>
          <p:nvPr/>
        </p:nvSpPr>
        <p:spPr bwMode="auto">
          <a:xfrm>
            <a:off x="3657974" y="4661219"/>
            <a:ext cx="1359568" cy="1725813"/>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75" name="Oval 74"/>
          <p:cNvSpPr/>
          <p:nvPr/>
        </p:nvSpPr>
        <p:spPr bwMode="auto">
          <a:xfrm>
            <a:off x="4091443" y="5195919"/>
            <a:ext cx="492630" cy="65641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191215" tIns="95620" rIns="382430" bIns="95620" numCol="1" rtlCol="0" anchor="t" anchorCtr="0" compatLnSpc="1">
            <a:prstTxWarp prst="textNoShape">
              <a:avLst/>
            </a:prstTxWarp>
          </a:bodyPr>
          <a:lstStyle/>
          <a:p>
            <a:pPr defTabSz="1912184" eaLnBrk="1" hangingPunct="1">
              <a:lnSpc>
                <a:spcPct val="115000"/>
              </a:lnSpc>
              <a:spcBef>
                <a:spcPct val="20000"/>
              </a:spcBef>
              <a:buClr>
                <a:srgbClr val="2877C4"/>
              </a:buClr>
            </a:pPr>
            <a:r>
              <a:rPr lang="en-US" sz="1700" i="0" dirty="0">
                <a:solidFill>
                  <a:srgbClr val="000000"/>
                </a:solidFill>
                <a:latin typeface="Arial" charset="0"/>
                <a:ea typeface="+mn-ea"/>
                <a:cs typeface="Arial" charset="0"/>
              </a:rPr>
              <a:t>Cl</a:t>
            </a:r>
          </a:p>
        </p:txBody>
      </p:sp>
      <p:sp>
        <p:nvSpPr>
          <p:cNvPr id="76" name="Oval 75"/>
          <p:cNvSpPr/>
          <p:nvPr/>
        </p:nvSpPr>
        <p:spPr bwMode="auto">
          <a:xfrm>
            <a:off x="4278914" y="4867503"/>
            <a:ext cx="117673" cy="156795"/>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77" name="Oval 76"/>
          <p:cNvSpPr/>
          <p:nvPr/>
        </p:nvSpPr>
        <p:spPr bwMode="auto">
          <a:xfrm>
            <a:off x="4289352" y="6028845"/>
            <a:ext cx="117673" cy="156795"/>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78" name="Oval 77"/>
          <p:cNvSpPr/>
          <p:nvPr/>
        </p:nvSpPr>
        <p:spPr bwMode="auto">
          <a:xfrm>
            <a:off x="4161238" y="4582768"/>
            <a:ext cx="117673" cy="156795"/>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79" name="Oval 78"/>
          <p:cNvSpPr/>
          <p:nvPr/>
        </p:nvSpPr>
        <p:spPr bwMode="auto">
          <a:xfrm>
            <a:off x="4961197" y="5303928"/>
            <a:ext cx="117673" cy="156795"/>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80" name="Oval 79"/>
          <p:cNvSpPr/>
          <p:nvPr/>
        </p:nvSpPr>
        <p:spPr bwMode="auto">
          <a:xfrm>
            <a:off x="4956045" y="5571135"/>
            <a:ext cx="117673" cy="156795"/>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81" name="Oval 80"/>
          <p:cNvSpPr/>
          <p:nvPr/>
        </p:nvSpPr>
        <p:spPr bwMode="auto">
          <a:xfrm>
            <a:off x="4394471" y="6304638"/>
            <a:ext cx="117673" cy="156795"/>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82" name="Oval 81"/>
          <p:cNvSpPr/>
          <p:nvPr/>
        </p:nvSpPr>
        <p:spPr bwMode="auto">
          <a:xfrm>
            <a:off x="4161242" y="6304633"/>
            <a:ext cx="117673" cy="156795"/>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83" name="Oval 82"/>
          <p:cNvSpPr/>
          <p:nvPr/>
        </p:nvSpPr>
        <p:spPr bwMode="auto">
          <a:xfrm>
            <a:off x="3615355" y="5555430"/>
            <a:ext cx="117673" cy="156795"/>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84" name="Oval 83"/>
          <p:cNvSpPr/>
          <p:nvPr/>
        </p:nvSpPr>
        <p:spPr bwMode="auto">
          <a:xfrm>
            <a:off x="3617929" y="5303925"/>
            <a:ext cx="117673" cy="156795"/>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85" name="Oval 84"/>
          <p:cNvSpPr/>
          <p:nvPr/>
        </p:nvSpPr>
        <p:spPr bwMode="auto">
          <a:xfrm>
            <a:off x="4396589" y="4582768"/>
            <a:ext cx="117673" cy="156795"/>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86" name="Oval 85"/>
          <p:cNvSpPr/>
          <p:nvPr/>
        </p:nvSpPr>
        <p:spPr bwMode="auto">
          <a:xfrm>
            <a:off x="4161236" y="4293950"/>
            <a:ext cx="117673" cy="156795"/>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87" name="Oval 86"/>
          <p:cNvSpPr/>
          <p:nvPr/>
        </p:nvSpPr>
        <p:spPr bwMode="auto">
          <a:xfrm>
            <a:off x="4399013" y="4278575"/>
            <a:ext cx="117673" cy="156795"/>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88" name="Oval 87"/>
          <p:cNvSpPr/>
          <p:nvPr/>
        </p:nvSpPr>
        <p:spPr bwMode="auto">
          <a:xfrm>
            <a:off x="5189730" y="5303600"/>
            <a:ext cx="117673" cy="156795"/>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89" name="Oval 88"/>
          <p:cNvSpPr/>
          <p:nvPr/>
        </p:nvSpPr>
        <p:spPr bwMode="auto">
          <a:xfrm>
            <a:off x="5201997" y="5571138"/>
            <a:ext cx="117673" cy="156795"/>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90" name="Oval 89"/>
          <p:cNvSpPr/>
          <p:nvPr/>
        </p:nvSpPr>
        <p:spPr bwMode="auto">
          <a:xfrm>
            <a:off x="4393180" y="6601848"/>
            <a:ext cx="117673" cy="156795"/>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91" name="Oval 90"/>
          <p:cNvSpPr/>
          <p:nvPr/>
        </p:nvSpPr>
        <p:spPr bwMode="auto">
          <a:xfrm>
            <a:off x="4161236" y="6601523"/>
            <a:ext cx="117673" cy="156795"/>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92" name="Oval 91"/>
          <p:cNvSpPr/>
          <p:nvPr/>
        </p:nvSpPr>
        <p:spPr bwMode="auto">
          <a:xfrm>
            <a:off x="3368101" y="5555428"/>
            <a:ext cx="117673" cy="156795"/>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52" name="Plus 51"/>
          <p:cNvSpPr/>
          <p:nvPr/>
        </p:nvSpPr>
        <p:spPr bwMode="auto">
          <a:xfrm>
            <a:off x="2996328" y="4545676"/>
            <a:ext cx="237168" cy="285583"/>
          </a:xfrm>
          <a:prstGeom prst="mathPlus">
            <a:avLst/>
          </a:prstGeom>
          <a:solidFill>
            <a:schemeClr val="accent1"/>
          </a:solidFill>
          <a:ln>
            <a:solidFill>
              <a:schemeClr val="tx1"/>
            </a:solidFill>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70" name="Oval 69"/>
          <p:cNvSpPr/>
          <p:nvPr/>
        </p:nvSpPr>
        <p:spPr bwMode="auto">
          <a:xfrm>
            <a:off x="3365879" y="5282190"/>
            <a:ext cx="122120" cy="162720"/>
          </a:xfrm>
          <a:prstGeom prst="ellipse">
            <a:avLst/>
          </a:prstGeom>
          <a:solidFill>
            <a:srgbClr val="5B8F22"/>
          </a:solidFill>
          <a:ln w="9525" cap="flat" cmpd="sng" algn="ctr">
            <a:solidFill>
              <a:schemeClr val="tx1"/>
            </a:solidFill>
            <a:prstDash val="solid"/>
            <a:round/>
            <a:headEnd type="none" w="med" len="med"/>
            <a:tailEnd type="none" w="med" len="med"/>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53" name="Double Bracket 52"/>
          <p:cNvSpPr/>
          <p:nvPr/>
        </p:nvSpPr>
        <p:spPr bwMode="auto">
          <a:xfrm>
            <a:off x="1296879" y="4545676"/>
            <a:ext cx="1699487" cy="2019603"/>
          </a:xfrm>
          <a:prstGeom prst="bracketPair">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1215" tIns="95620" rIns="191215" bIns="95620" rtlCol="0" anchor="ctr"/>
          <a:lstStyle/>
          <a:p>
            <a:pPr algn="ctr" eaLnBrk="1" hangingPunct="1"/>
            <a:endParaRPr lang="en-US" sz="3200" i="0" dirty="0">
              <a:solidFill>
                <a:srgbClr val="000000"/>
              </a:solidFill>
              <a:latin typeface="Arial" charset="0"/>
              <a:ea typeface="+mn-ea"/>
              <a:cs typeface="Arial" charset="0"/>
            </a:endParaRPr>
          </a:p>
        </p:txBody>
      </p:sp>
      <p:sp>
        <p:nvSpPr>
          <p:cNvPr id="54" name="Minus 53"/>
          <p:cNvSpPr/>
          <p:nvPr/>
        </p:nvSpPr>
        <p:spPr bwMode="auto">
          <a:xfrm>
            <a:off x="5430653" y="4311355"/>
            <a:ext cx="228533" cy="210420"/>
          </a:xfrm>
          <a:prstGeom prst="mathMinus">
            <a:avLst/>
          </a:prstGeom>
          <a:solidFill>
            <a:schemeClr val="accent1"/>
          </a:solidFill>
          <a:ln>
            <a:solidFill>
              <a:schemeClr val="tx1"/>
            </a:solidFill>
          </a:ln>
          <a:effectLst/>
        </p:spPr>
        <p:txBody>
          <a:bodyPr rot="0" spcFirstLastPara="0" vertOverflow="overflow" horzOverflow="overflow" vert="horz" wrap="square" lIns="573649" tIns="95620" rIns="573649" bIns="95620" numCol="1" spcCol="0" rtlCol="0" fromWordArt="0" anchor="t" anchorCtr="0" forceAA="0" compatLnSpc="1">
            <a:prstTxWarp prst="textNoShape">
              <a:avLst/>
            </a:prstTxWarp>
            <a:noAutofit/>
          </a:bodyPr>
          <a:lstStyle/>
          <a:p>
            <a:pPr defTabSz="1912184" eaLnBrk="1" hangingPunct="1">
              <a:lnSpc>
                <a:spcPct val="115000"/>
              </a:lnSpc>
              <a:spcBef>
                <a:spcPct val="20000"/>
              </a:spcBef>
              <a:buClr>
                <a:srgbClr val="2877C4"/>
              </a:buClr>
            </a:pPr>
            <a:endParaRPr lang="en-US" sz="6700" i="0" dirty="0">
              <a:solidFill>
                <a:srgbClr val="000000"/>
              </a:solidFill>
              <a:latin typeface="Arial" charset="0"/>
              <a:ea typeface="+mn-ea"/>
              <a:cs typeface="Arial" charset="0"/>
            </a:endParaRPr>
          </a:p>
        </p:txBody>
      </p:sp>
      <p:sp>
        <p:nvSpPr>
          <p:cNvPr id="94" name="Double Bracket 93"/>
          <p:cNvSpPr/>
          <p:nvPr/>
        </p:nvSpPr>
        <p:spPr bwMode="auto">
          <a:xfrm>
            <a:off x="3302563" y="4278624"/>
            <a:ext cx="2081910" cy="2480068"/>
          </a:xfrm>
          <a:prstGeom prst="bracketPair">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1215" tIns="95620" rIns="191215" bIns="95620" rtlCol="0" anchor="ctr"/>
          <a:lstStyle/>
          <a:p>
            <a:pPr algn="ctr" eaLnBrk="1" hangingPunct="1"/>
            <a:endParaRPr lang="en-US" sz="3200" i="0" dirty="0">
              <a:solidFill>
                <a:srgbClr val="000000"/>
              </a:solidFill>
              <a:latin typeface="Arial" charset="0"/>
              <a:ea typeface="+mn-ea"/>
              <a:cs typeface="Arial" charset="0"/>
            </a:endParaRPr>
          </a:p>
        </p:txBody>
      </p:sp>
      <p:sp>
        <p:nvSpPr>
          <p:cNvPr id="95" name="Down Arrow 94"/>
          <p:cNvSpPr/>
          <p:nvPr/>
        </p:nvSpPr>
        <p:spPr bwMode="auto">
          <a:xfrm>
            <a:off x="2996328" y="2964830"/>
            <a:ext cx="489446" cy="1184260"/>
          </a:xfrm>
          <a:prstGeom prst="downArrow">
            <a:avLst/>
          </a:prstGeom>
          <a:solidFill>
            <a:schemeClr val="tx2"/>
          </a:solidFill>
          <a:ln>
            <a:noFill/>
          </a:ln>
          <a:effectLst/>
        </p:spPr>
        <p:txBody>
          <a:bodyPr vert="horz" wrap="square" lIns="573649" tIns="95620" rIns="573649" bIns="95620" numCol="1" rtlCol="0"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6700" i="0" dirty="0">
              <a:solidFill>
                <a:srgbClr val="000000"/>
              </a:solidFill>
              <a:latin typeface="Arial" charset="0"/>
              <a:ea typeface="+mn-ea"/>
              <a:cs typeface="Arial" charset="0"/>
            </a:endParaRPr>
          </a:p>
        </p:txBody>
      </p:sp>
      <p:grpSp>
        <p:nvGrpSpPr>
          <p:cNvPr id="93" name="Group 92"/>
          <p:cNvGrpSpPr/>
          <p:nvPr/>
        </p:nvGrpSpPr>
        <p:grpSpPr>
          <a:xfrm>
            <a:off x="6363684" y="1951466"/>
            <a:ext cx="2627943" cy="1037673"/>
            <a:chOff x="170917" y="1094386"/>
            <a:chExt cx="2838450" cy="1037668"/>
          </a:xfrm>
        </p:grpSpPr>
        <p:sp>
          <p:nvSpPr>
            <p:cNvPr id="96" name="Content Placeholder 2"/>
            <p:cNvSpPr txBox="1">
              <a:spLocks/>
            </p:cNvSpPr>
            <p:nvPr/>
          </p:nvSpPr>
          <p:spPr bwMode="auto">
            <a:xfrm>
              <a:off x="2094968" y="1094386"/>
              <a:ext cx="914399" cy="313773"/>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1100" b="1" dirty="0">
                  <a:solidFill>
                    <a:schemeClr val="tx1"/>
                  </a:solidFill>
                </a:rPr>
                <a:t>Name</a:t>
              </a:r>
            </a:p>
          </p:txBody>
        </p:sp>
        <p:sp>
          <p:nvSpPr>
            <p:cNvPr id="97" name="Rounded Rectangle 96"/>
            <p:cNvSpPr/>
            <p:nvPr/>
          </p:nvSpPr>
          <p:spPr>
            <a:xfrm>
              <a:off x="170917" y="1097901"/>
              <a:ext cx="914399" cy="289440"/>
            </a:xfrm>
            <a:prstGeom prst="roundRect">
              <a:avLst/>
            </a:prstGeom>
            <a:solidFill>
              <a:srgbClr val="BEE593"/>
            </a:solidFill>
            <a:ln w="28575" cmpd="sng">
              <a:solidFill>
                <a:schemeClr val="accent3"/>
              </a:solidFill>
            </a:ln>
          </p:spPr>
          <p:txBody>
            <a:bodyPr wrap="square" lIns="91440" tIns="45720" rIns="91440" bIns="45720" anchor="ctr" anchorCtr="0">
              <a:spAutoFit/>
            </a:bodyPr>
            <a:lstStyle/>
            <a:p>
              <a:pPr algn="ctr">
                <a:spcBef>
                  <a:spcPts val="0"/>
                </a:spcBef>
                <a:defRPr/>
              </a:pPr>
              <a:r>
                <a:rPr lang="en-US" sz="1100" b="1" dirty="0">
                  <a:solidFill>
                    <a:srgbClr val="000000"/>
                  </a:solidFill>
                </a:rPr>
                <a:t>Formula</a:t>
              </a:r>
            </a:p>
          </p:txBody>
        </p:sp>
        <p:sp>
          <p:nvSpPr>
            <p:cNvPr id="98" name="Content Placeholder 2"/>
            <p:cNvSpPr txBox="1">
              <a:spLocks/>
            </p:cNvSpPr>
            <p:nvPr/>
          </p:nvSpPr>
          <p:spPr bwMode="auto">
            <a:xfrm>
              <a:off x="170917" y="1818282"/>
              <a:ext cx="914399" cy="313772"/>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1100" b="1" dirty="0">
                  <a:solidFill>
                    <a:schemeClr val="tx1"/>
                  </a:solidFill>
                </a:rPr>
                <a:t>Name</a:t>
              </a:r>
            </a:p>
          </p:txBody>
        </p:sp>
        <p:sp>
          <p:nvSpPr>
            <p:cNvPr id="99" name="Rounded Rectangle 98"/>
            <p:cNvSpPr/>
            <p:nvPr/>
          </p:nvSpPr>
          <p:spPr>
            <a:xfrm>
              <a:off x="2094968" y="1821813"/>
              <a:ext cx="914399" cy="289440"/>
            </a:xfrm>
            <a:prstGeom prst="roundRect">
              <a:avLst/>
            </a:prstGeom>
            <a:solidFill>
              <a:srgbClr val="BEE593"/>
            </a:solidFill>
            <a:ln w="28575" cmpd="sng">
              <a:solidFill>
                <a:schemeClr val="accent3"/>
              </a:solidFill>
            </a:ln>
          </p:spPr>
          <p:txBody>
            <a:bodyPr wrap="square" lIns="91440" tIns="45720" rIns="91440" bIns="45720" anchor="ctr" anchorCtr="0">
              <a:spAutoFit/>
            </a:bodyPr>
            <a:lstStyle/>
            <a:p>
              <a:pPr algn="ctr">
                <a:spcBef>
                  <a:spcPts val="0"/>
                </a:spcBef>
                <a:defRPr/>
              </a:pPr>
              <a:r>
                <a:rPr lang="en-US" sz="1100" b="1" dirty="0">
                  <a:solidFill>
                    <a:srgbClr val="000000"/>
                  </a:solidFill>
                </a:rPr>
                <a:t>Formula</a:t>
              </a:r>
            </a:p>
          </p:txBody>
        </p:sp>
        <p:cxnSp>
          <p:nvCxnSpPr>
            <p:cNvPr id="100" name="Straight Arrow Connector 99"/>
            <p:cNvCxnSpPr>
              <a:stCxn id="97" idx="3"/>
              <a:endCxn id="96" idx="1"/>
            </p:cNvCxnSpPr>
            <p:nvPr/>
          </p:nvCxnSpPr>
          <p:spPr bwMode="auto">
            <a:xfrm>
              <a:off x="1085316" y="1242621"/>
              <a:ext cx="1009651" cy="8652"/>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Arrow Connector 100"/>
            <p:cNvCxnSpPr/>
            <p:nvPr/>
          </p:nvCxnSpPr>
          <p:spPr bwMode="auto">
            <a:xfrm>
              <a:off x="1085317" y="1966518"/>
              <a:ext cx="1009650" cy="1"/>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02" name="Picture 1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0244" y="36"/>
            <a:ext cx="1450912" cy="1450913"/>
          </a:xfrm>
          <a:prstGeom prst="rect">
            <a:avLst/>
          </a:prstGeom>
        </p:spPr>
      </p:pic>
      <p:pic>
        <p:nvPicPr>
          <p:cNvPr id="103" name="Content Placeholder 7"/>
          <p:cNvPicPr>
            <a:picLocks noGrp="1" noChangeAspect="1"/>
          </p:cNvPicPr>
          <p:nvPr>
            <p:ph sz="quarter" idx="13"/>
          </p:nvPr>
        </p:nvPicPr>
        <p:blipFill>
          <a:blip r:embed="rId5" cstate="print">
            <a:extLst>
              <a:ext uri="{28A0092B-C50C-407E-A947-70E740481C1C}">
                <a14:useLocalDpi xmlns:a14="http://schemas.microsoft.com/office/drawing/2010/main" val="0"/>
              </a:ext>
            </a:extLst>
          </a:blip>
          <a:stretch>
            <a:fillRect/>
          </a:stretch>
        </p:blipFill>
        <p:spPr>
          <a:xfrm>
            <a:off x="6858028" y="3714413"/>
            <a:ext cx="1788675" cy="1696685"/>
          </a:xfrm>
        </p:spPr>
      </p:pic>
      <p:sp>
        <p:nvSpPr>
          <p:cNvPr id="104" name="TextBox 103"/>
          <p:cNvSpPr txBox="1"/>
          <p:nvPr/>
        </p:nvSpPr>
        <p:spPr>
          <a:xfrm>
            <a:off x="7162800" y="5433780"/>
            <a:ext cx="1379597" cy="415179"/>
          </a:xfrm>
          <a:prstGeom prst="rect">
            <a:avLst/>
          </a:prstGeom>
          <a:noFill/>
        </p:spPr>
        <p:txBody>
          <a:bodyPr wrap="square" lIns="91124" tIns="45562" rIns="91124" bIns="45562" rtlCol="0">
            <a:spAutoFit/>
          </a:bodyPr>
          <a:lstStyle/>
          <a:p>
            <a:r>
              <a:rPr lang="en-US" sz="2100" dirty="0"/>
              <a:t>Ammonia</a:t>
            </a:r>
          </a:p>
        </p:txBody>
      </p:sp>
      <p:sp>
        <p:nvSpPr>
          <p:cNvPr id="3" name="Rectangle 2"/>
          <p:cNvSpPr/>
          <p:nvPr/>
        </p:nvSpPr>
        <p:spPr>
          <a:xfrm>
            <a:off x="304800" y="3871268"/>
            <a:ext cx="2582758" cy="461665"/>
          </a:xfrm>
          <a:prstGeom prst="rect">
            <a:avLst/>
          </a:prstGeom>
        </p:spPr>
        <p:txBody>
          <a:bodyPr wrap="none">
            <a:spAutoFit/>
          </a:bodyPr>
          <a:lstStyle/>
          <a:p>
            <a:pPr algn="ctr"/>
            <a:r>
              <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Ionic Compounds</a:t>
            </a:r>
          </a:p>
        </p:txBody>
      </p:sp>
      <p:sp>
        <p:nvSpPr>
          <p:cNvPr id="105" name="Rectangle 104"/>
          <p:cNvSpPr/>
          <p:nvPr/>
        </p:nvSpPr>
        <p:spPr>
          <a:xfrm>
            <a:off x="6239133" y="6116319"/>
            <a:ext cx="2874505" cy="461665"/>
          </a:xfrm>
          <a:prstGeom prst="rect">
            <a:avLst/>
          </a:prstGeom>
        </p:spPr>
        <p:txBody>
          <a:bodyPr wrap="none">
            <a:spAutoFit/>
          </a:bodyPr>
          <a:lstStyle/>
          <a:p>
            <a:pPr algn="ctr"/>
            <a:r>
              <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Covalent Molecules</a:t>
            </a:r>
          </a:p>
        </p:txBody>
      </p:sp>
    </p:spTree>
    <p:extLst>
      <p:ext uri="{BB962C8B-B14F-4D97-AF65-F5344CB8AC3E}">
        <p14:creationId xmlns:p14="http://schemas.microsoft.com/office/powerpoint/2010/main" val="353444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500"/>
                                        <p:tgtEl>
                                          <p:spTgt spid="10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500"/>
                                        <p:tgtEl>
                                          <p:spTgt spid="10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fade">
                                      <p:cBhvr>
                                        <p:cTn id="4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5" grpId="0" animBg="1"/>
      <p:bldP spid="104" grpId="0"/>
      <p:bldP spid="3" grpId="0"/>
      <p:bldP spid="10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Name the Covalent Compounds </a:t>
            </a:r>
            <a:br>
              <a:rPr lang="en-US" dirty="0"/>
            </a:br>
            <a:r>
              <a:rPr lang="en-US" dirty="0"/>
              <a:t>or Give the Formula</a:t>
            </a:r>
          </a:p>
        </p:txBody>
      </p:sp>
      <p:sp>
        <p:nvSpPr>
          <p:cNvPr id="8" name="Content Placeholder 7"/>
          <p:cNvSpPr>
            <a:spLocks noGrp="1"/>
          </p:cNvSpPr>
          <p:nvPr>
            <p:ph sz="quarter" idx="15"/>
          </p:nvPr>
        </p:nvSpPr>
        <p:spPr/>
        <p:txBody>
          <a:bodyPr/>
          <a:lstStyle/>
          <a:p>
            <a:pPr>
              <a:lnSpc>
                <a:spcPct val="100000"/>
              </a:lnSpc>
              <a:spcBef>
                <a:spcPts val="0"/>
              </a:spcBef>
            </a:pPr>
            <a:r>
              <a:rPr lang="en-US" sz="2000" dirty="0"/>
              <a:t>N</a:t>
            </a:r>
            <a:r>
              <a:rPr lang="en-US" sz="2000" baseline="-25000" dirty="0"/>
              <a:t>4</a:t>
            </a:r>
            <a:r>
              <a:rPr lang="en-US" sz="2000" dirty="0"/>
              <a:t>O</a:t>
            </a:r>
          </a:p>
          <a:p>
            <a:pPr marL="483468" indent="-483468">
              <a:lnSpc>
                <a:spcPct val="100000"/>
              </a:lnSpc>
              <a:spcBef>
                <a:spcPts val="0"/>
              </a:spcBef>
            </a:pPr>
            <a:r>
              <a:rPr lang="en-US" sz="2000" dirty="0">
                <a:solidFill>
                  <a:srgbClr val="00B050"/>
                </a:solidFill>
              </a:rPr>
              <a:t> </a:t>
            </a:r>
          </a:p>
          <a:p>
            <a:pPr marL="483468" indent="-483468">
              <a:lnSpc>
                <a:spcPct val="100000"/>
              </a:lnSpc>
              <a:spcBef>
                <a:spcPts val="0"/>
              </a:spcBef>
            </a:pPr>
            <a:endParaRPr lang="en-US" sz="2000" dirty="0"/>
          </a:p>
          <a:p>
            <a:pPr marL="483468" indent="-483468">
              <a:lnSpc>
                <a:spcPct val="100000"/>
              </a:lnSpc>
              <a:spcBef>
                <a:spcPts val="0"/>
              </a:spcBef>
            </a:pPr>
            <a:endParaRPr lang="en-US" sz="2000" dirty="0"/>
          </a:p>
          <a:p>
            <a:pPr marL="483468" indent="-483468">
              <a:lnSpc>
                <a:spcPct val="100000"/>
              </a:lnSpc>
              <a:spcBef>
                <a:spcPts val="0"/>
              </a:spcBef>
            </a:pPr>
            <a:r>
              <a:rPr lang="en-US" sz="2000" dirty="0"/>
              <a:t>CS</a:t>
            </a:r>
            <a:r>
              <a:rPr lang="en-US" sz="2000" baseline="-25000" dirty="0"/>
              <a:t>2</a:t>
            </a:r>
            <a:endParaRPr lang="en-US" sz="2000" dirty="0"/>
          </a:p>
          <a:p>
            <a:pPr marL="483468" indent="-483468">
              <a:lnSpc>
                <a:spcPct val="100000"/>
              </a:lnSpc>
              <a:spcBef>
                <a:spcPts val="0"/>
              </a:spcBef>
            </a:pPr>
            <a:r>
              <a:rPr lang="en-US" sz="2000" dirty="0">
                <a:solidFill>
                  <a:srgbClr val="FF0000"/>
                </a:solidFill>
              </a:rPr>
              <a:t> </a:t>
            </a:r>
          </a:p>
          <a:p>
            <a:pPr marL="483468" indent="-483468">
              <a:lnSpc>
                <a:spcPct val="100000"/>
              </a:lnSpc>
              <a:spcBef>
                <a:spcPts val="0"/>
              </a:spcBef>
            </a:pPr>
            <a:endParaRPr lang="en-US" sz="2000" dirty="0">
              <a:solidFill>
                <a:srgbClr val="FF0000"/>
              </a:solidFill>
            </a:endParaRPr>
          </a:p>
          <a:p>
            <a:pPr marL="483468" indent="-483468">
              <a:lnSpc>
                <a:spcPct val="100000"/>
              </a:lnSpc>
              <a:spcBef>
                <a:spcPts val="0"/>
              </a:spcBef>
            </a:pPr>
            <a:endParaRPr lang="en-US" sz="2000" dirty="0"/>
          </a:p>
          <a:p>
            <a:pPr marL="483468" indent="-483468">
              <a:lnSpc>
                <a:spcPct val="100000"/>
              </a:lnSpc>
              <a:spcBef>
                <a:spcPts val="0"/>
              </a:spcBef>
            </a:pPr>
            <a:r>
              <a:rPr lang="en-US" sz="2000" dirty="0" err="1">
                <a:solidFill>
                  <a:schemeClr val="tx1"/>
                </a:solidFill>
              </a:rPr>
              <a:t>Diphosphorous</a:t>
            </a:r>
            <a:r>
              <a:rPr lang="en-US" sz="2000" dirty="0">
                <a:solidFill>
                  <a:schemeClr val="tx1"/>
                </a:solidFill>
              </a:rPr>
              <a:t> pentoxide </a:t>
            </a:r>
          </a:p>
          <a:p>
            <a:pPr marL="483468" indent="-483468">
              <a:lnSpc>
                <a:spcPct val="100000"/>
              </a:lnSpc>
              <a:spcBef>
                <a:spcPts val="0"/>
              </a:spcBef>
            </a:pPr>
            <a:r>
              <a:rPr lang="en-US" sz="2000" dirty="0">
                <a:solidFill>
                  <a:srgbClr val="00B050"/>
                </a:solidFill>
              </a:rPr>
              <a:t> </a:t>
            </a:r>
          </a:p>
          <a:p>
            <a:pPr marL="483468" indent="-483468">
              <a:lnSpc>
                <a:spcPct val="100000"/>
              </a:lnSpc>
              <a:spcBef>
                <a:spcPts val="0"/>
              </a:spcBef>
            </a:pPr>
            <a:endParaRPr lang="en-US" sz="2000" dirty="0"/>
          </a:p>
          <a:p>
            <a:pPr marL="483468" indent="-483468">
              <a:lnSpc>
                <a:spcPct val="100000"/>
              </a:lnSpc>
              <a:spcBef>
                <a:spcPts val="0"/>
              </a:spcBef>
            </a:pPr>
            <a:endParaRPr lang="en-US" sz="2000" dirty="0"/>
          </a:p>
          <a:p>
            <a:pPr marL="483468" lvl="0" indent="-483468">
              <a:lnSpc>
                <a:spcPct val="100000"/>
              </a:lnSpc>
              <a:spcBef>
                <a:spcPts val="0"/>
              </a:spcBef>
            </a:pPr>
            <a:r>
              <a:rPr lang="en-US" sz="2000" dirty="0">
                <a:ea typeface="ＭＳ Ｐゴシック" charset="0"/>
                <a:cs typeface="Arial"/>
              </a:rPr>
              <a:t>H</a:t>
            </a:r>
            <a:r>
              <a:rPr lang="en-US" sz="2000" baseline="-25000" dirty="0">
                <a:ea typeface="ＭＳ Ｐゴシック" charset="0"/>
                <a:cs typeface="Arial"/>
              </a:rPr>
              <a:t>2</a:t>
            </a:r>
            <a:r>
              <a:rPr lang="en-US" sz="2000" dirty="0">
                <a:ea typeface="ＭＳ Ｐゴシック" charset="0"/>
                <a:cs typeface="Arial"/>
              </a:rPr>
              <a:t>O</a:t>
            </a:r>
          </a:p>
          <a:p>
            <a:pPr marL="483468" indent="-483468">
              <a:lnSpc>
                <a:spcPct val="100000"/>
              </a:lnSpc>
              <a:spcBef>
                <a:spcPts val="0"/>
              </a:spcBef>
            </a:pPr>
            <a:r>
              <a:rPr lang="en-US" sz="2000" dirty="0">
                <a:solidFill>
                  <a:srgbClr val="FF0000"/>
                </a:solidFill>
              </a:rPr>
              <a:t> </a:t>
            </a:r>
          </a:p>
        </p:txBody>
      </p:sp>
      <p:sp>
        <p:nvSpPr>
          <p:cNvPr id="11" name="Content Placeholder 10"/>
          <p:cNvSpPr>
            <a:spLocks noGrp="1"/>
          </p:cNvSpPr>
          <p:nvPr>
            <p:ph sz="quarter" idx="16"/>
          </p:nvPr>
        </p:nvSpPr>
        <p:spPr/>
        <p:txBody>
          <a:bodyPr/>
          <a:lstStyle/>
          <a:p>
            <a:pPr>
              <a:lnSpc>
                <a:spcPct val="100000"/>
              </a:lnSpc>
              <a:spcBef>
                <a:spcPts val="0"/>
              </a:spcBef>
            </a:pPr>
            <a:r>
              <a:rPr lang="en-US" sz="2000" dirty="0"/>
              <a:t>NI</a:t>
            </a:r>
            <a:r>
              <a:rPr lang="en-US" sz="2000" baseline="-25000" dirty="0"/>
              <a:t>3</a:t>
            </a:r>
            <a:endParaRPr lang="en-US" sz="2000" dirty="0"/>
          </a:p>
          <a:p>
            <a:pPr marL="483468" indent="-483468">
              <a:lnSpc>
                <a:spcPct val="100000"/>
              </a:lnSpc>
              <a:spcBef>
                <a:spcPts val="0"/>
              </a:spcBef>
            </a:pPr>
            <a:r>
              <a:rPr lang="en-US" sz="2000" dirty="0">
                <a:solidFill>
                  <a:srgbClr val="FF0000"/>
                </a:solidFill>
              </a:rPr>
              <a:t> </a:t>
            </a:r>
            <a:endParaRPr lang="en-US" sz="2000" dirty="0"/>
          </a:p>
          <a:p>
            <a:pPr>
              <a:lnSpc>
                <a:spcPct val="100000"/>
              </a:lnSpc>
              <a:spcBef>
                <a:spcPts val="0"/>
              </a:spcBef>
            </a:pPr>
            <a:endParaRPr lang="en-US" sz="2000" dirty="0"/>
          </a:p>
          <a:p>
            <a:pPr>
              <a:lnSpc>
                <a:spcPct val="100000"/>
              </a:lnSpc>
              <a:spcBef>
                <a:spcPts val="0"/>
              </a:spcBef>
            </a:pPr>
            <a:endParaRPr lang="en-US" sz="2000" dirty="0"/>
          </a:p>
          <a:p>
            <a:pPr>
              <a:lnSpc>
                <a:spcPct val="100000"/>
              </a:lnSpc>
              <a:spcBef>
                <a:spcPts val="0"/>
              </a:spcBef>
            </a:pPr>
            <a:r>
              <a:rPr lang="en-US" sz="2000" dirty="0" err="1"/>
              <a:t>SulfurVI</a:t>
            </a:r>
            <a:r>
              <a:rPr lang="en-US" sz="2000" dirty="0"/>
              <a:t> Fluoride</a:t>
            </a:r>
          </a:p>
          <a:p>
            <a:pPr marL="483468" indent="-483468">
              <a:lnSpc>
                <a:spcPct val="100000"/>
              </a:lnSpc>
              <a:spcBef>
                <a:spcPts val="0"/>
              </a:spcBef>
            </a:pPr>
            <a:r>
              <a:rPr lang="en-US" sz="2000" dirty="0">
                <a:solidFill>
                  <a:srgbClr val="00B050"/>
                </a:solidFill>
              </a:rPr>
              <a:t> </a:t>
            </a:r>
          </a:p>
          <a:p>
            <a:pPr marL="230188" indent="-230188">
              <a:lnSpc>
                <a:spcPct val="100000"/>
              </a:lnSpc>
              <a:spcBef>
                <a:spcPts val="0"/>
              </a:spcBef>
            </a:pPr>
            <a:endParaRPr lang="en-US" sz="2000" dirty="0">
              <a:solidFill>
                <a:srgbClr val="00B050"/>
              </a:solidFill>
            </a:endParaRPr>
          </a:p>
          <a:p>
            <a:pPr marL="230188" indent="-230188">
              <a:lnSpc>
                <a:spcPct val="100000"/>
              </a:lnSpc>
              <a:spcBef>
                <a:spcPts val="0"/>
              </a:spcBef>
            </a:pPr>
            <a:endParaRPr lang="en-US" sz="2000" dirty="0">
              <a:solidFill>
                <a:schemeClr val="tx1"/>
              </a:solidFill>
            </a:endParaRPr>
          </a:p>
          <a:p>
            <a:pPr marL="230188" indent="-230188">
              <a:lnSpc>
                <a:spcPct val="100000"/>
              </a:lnSpc>
              <a:spcBef>
                <a:spcPts val="0"/>
              </a:spcBef>
            </a:pPr>
            <a:r>
              <a:rPr lang="en-US" sz="2000" dirty="0">
                <a:solidFill>
                  <a:schemeClr val="tx1"/>
                </a:solidFill>
              </a:rPr>
              <a:t>Dinitrogen tetroxide </a:t>
            </a:r>
          </a:p>
          <a:p>
            <a:pPr marL="230188" indent="-230188">
              <a:lnSpc>
                <a:spcPct val="100000"/>
              </a:lnSpc>
              <a:spcBef>
                <a:spcPts val="0"/>
              </a:spcBef>
            </a:pPr>
            <a:endParaRPr lang="en-US" sz="2000" dirty="0">
              <a:solidFill>
                <a:srgbClr val="FF0000"/>
              </a:solidFill>
            </a:endParaRPr>
          </a:p>
          <a:p>
            <a:pPr marL="230188" indent="-230188">
              <a:lnSpc>
                <a:spcPct val="100000"/>
              </a:lnSpc>
              <a:spcBef>
                <a:spcPts val="0"/>
              </a:spcBef>
            </a:pPr>
            <a:endParaRPr lang="en-US" sz="2000" dirty="0"/>
          </a:p>
          <a:p>
            <a:pPr marL="230188" indent="-230188">
              <a:lnSpc>
                <a:spcPct val="100000"/>
              </a:lnSpc>
              <a:spcBef>
                <a:spcPts val="0"/>
              </a:spcBef>
            </a:pPr>
            <a:endParaRPr lang="en-US" sz="2000" dirty="0"/>
          </a:p>
          <a:p>
            <a:pPr marL="230188" indent="-230188">
              <a:lnSpc>
                <a:spcPct val="100000"/>
              </a:lnSpc>
              <a:spcBef>
                <a:spcPts val="0"/>
              </a:spcBef>
            </a:pPr>
            <a:r>
              <a:rPr lang="en-US" sz="2000" dirty="0" err="1"/>
              <a:t>CarbonII</a:t>
            </a:r>
            <a:r>
              <a:rPr lang="en-US" sz="2000" dirty="0"/>
              <a:t> Oxide</a:t>
            </a:r>
          </a:p>
          <a:p>
            <a:pPr marL="230188" indent="-230188">
              <a:lnSpc>
                <a:spcPct val="100000"/>
              </a:lnSpc>
              <a:spcBef>
                <a:spcPts val="0"/>
              </a:spcBef>
            </a:pPr>
            <a:r>
              <a:rPr lang="en-US" sz="2000" dirty="0">
                <a:solidFill>
                  <a:srgbClr val="00B050"/>
                </a:solidFill>
              </a:rPr>
              <a:t> </a:t>
            </a:r>
          </a:p>
          <a:p>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2055" y="0"/>
            <a:ext cx="1143000" cy="1256030"/>
          </a:xfrm>
          <a:prstGeom prst="rect">
            <a:avLst/>
          </a:prstGeom>
          <a:noFill/>
          <a:ln>
            <a:noFill/>
          </a:ln>
          <a:effectLst/>
        </p:spPr>
      </p:pic>
    </p:spTree>
    <p:extLst>
      <p:ext uri="{BB962C8B-B14F-4D97-AF65-F5344CB8AC3E}">
        <p14:creationId xmlns:p14="http://schemas.microsoft.com/office/powerpoint/2010/main" val="28979765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Name the Covalent Compounds </a:t>
            </a:r>
            <a:br>
              <a:rPr lang="en-US" dirty="0"/>
            </a:br>
            <a:r>
              <a:rPr lang="en-US" dirty="0"/>
              <a:t>or Give the Formula</a:t>
            </a:r>
          </a:p>
        </p:txBody>
      </p:sp>
      <p:sp>
        <p:nvSpPr>
          <p:cNvPr id="8" name="Content Placeholder 7"/>
          <p:cNvSpPr>
            <a:spLocks noGrp="1"/>
          </p:cNvSpPr>
          <p:nvPr>
            <p:ph sz="quarter" idx="15"/>
          </p:nvPr>
        </p:nvSpPr>
        <p:spPr/>
        <p:txBody>
          <a:bodyPr/>
          <a:lstStyle/>
          <a:p>
            <a:r>
              <a:rPr lang="en-US" sz="2000" dirty="0"/>
              <a:t>N</a:t>
            </a:r>
            <a:r>
              <a:rPr lang="en-US" sz="2000" baseline="-25000" dirty="0"/>
              <a:t>4</a:t>
            </a:r>
            <a:r>
              <a:rPr lang="en-US" sz="2000" dirty="0"/>
              <a:t>O</a:t>
            </a:r>
          </a:p>
          <a:p>
            <a:pPr marL="483468" indent="-483468"/>
            <a:r>
              <a:rPr lang="en-US" sz="2000" dirty="0" err="1">
                <a:solidFill>
                  <a:srgbClr val="00B050"/>
                </a:solidFill>
              </a:rPr>
              <a:t>Tetranitrogen</a:t>
            </a:r>
            <a:r>
              <a:rPr lang="en-US" sz="2000" dirty="0">
                <a:solidFill>
                  <a:srgbClr val="00B050"/>
                </a:solidFill>
              </a:rPr>
              <a:t> monoxide </a:t>
            </a:r>
          </a:p>
          <a:p>
            <a:pPr marL="483468" indent="-483468"/>
            <a:endParaRPr lang="en-US" sz="2000" dirty="0"/>
          </a:p>
          <a:p>
            <a:pPr marL="483468" indent="-483468"/>
            <a:r>
              <a:rPr lang="en-US" sz="2000" dirty="0"/>
              <a:t>CS</a:t>
            </a:r>
            <a:r>
              <a:rPr lang="en-US" sz="2000" baseline="-25000" dirty="0"/>
              <a:t>2</a:t>
            </a:r>
            <a:endParaRPr lang="en-US" sz="2000" dirty="0"/>
          </a:p>
          <a:p>
            <a:pPr marL="483468" indent="-483468"/>
            <a:r>
              <a:rPr lang="en-US" sz="2000" dirty="0">
                <a:solidFill>
                  <a:srgbClr val="FF0000"/>
                </a:solidFill>
              </a:rPr>
              <a:t>Carbon disulfide </a:t>
            </a:r>
          </a:p>
          <a:p>
            <a:pPr marL="483468" indent="-483468"/>
            <a:endParaRPr lang="en-US" sz="2000" dirty="0"/>
          </a:p>
          <a:p>
            <a:pPr marL="483468" indent="-483468"/>
            <a:r>
              <a:rPr lang="en-US" sz="2000" dirty="0" err="1">
                <a:solidFill>
                  <a:schemeClr val="tx1"/>
                </a:solidFill>
              </a:rPr>
              <a:t>Diphosphorous</a:t>
            </a:r>
            <a:r>
              <a:rPr lang="en-US" sz="2000" dirty="0">
                <a:solidFill>
                  <a:schemeClr val="tx1"/>
                </a:solidFill>
              </a:rPr>
              <a:t> pentoxide </a:t>
            </a:r>
          </a:p>
          <a:p>
            <a:pPr marL="483468" indent="-483468"/>
            <a:r>
              <a:rPr lang="en-US" sz="2000" dirty="0">
                <a:solidFill>
                  <a:srgbClr val="00B050"/>
                </a:solidFill>
              </a:rPr>
              <a:t>P</a:t>
            </a:r>
            <a:r>
              <a:rPr lang="en-US" sz="2000" baseline="-25000" dirty="0">
                <a:solidFill>
                  <a:srgbClr val="00B050"/>
                </a:solidFill>
              </a:rPr>
              <a:t>2</a:t>
            </a:r>
            <a:r>
              <a:rPr lang="en-US" sz="2000" dirty="0">
                <a:solidFill>
                  <a:srgbClr val="00B050"/>
                </a:solidFill>
              </a:rPr>
              <a:t>O</a:t>
            </a:r>
            <a:r>
              <a:rPr lang="en-US" sz="2000" baseline="-25000" dirty="0">
                <a:solidFill>
                  <a:srgbClr val="00B050"/>
                </a:solidFill>
              </a:rPr>
              <a:t>5</a:t>
            </a:r>
          </a:p>
          <a:p>
            <a:pPr marL="483468" indent="-483468"/>
            <a:endParaRPr lang="en-US" sz="2000" dirty="0"/>
          </a:p>
          <a:p>
            <a:pPr marL="483468" lvl="0" indent="-483468"/>
            <a:r>
              <a:rPr lang="en-US" sz="2000" dirty="0">
                <a:ea typeface="ＭＳ Ｐゴシック" charset="0"/>
                <a:cs typeface="Arial"/>
              </a:rPr>
              <a:t>H</a:t>
            </a:r>
            <a:r>
              <a:rPr lang="en-US" sz="2000" baseline="-25000" dirty="0">
                <a:ea typeface="ＭＳ Ｐゴシック" charset="0"/>
                <a:cs typeface="Arial"/>
              </a:rPr>
              <a:t>2</a:t>
            </a:r>
            <a:r>
              <a:rPr lang="en-US" sz="2000" dirty="0">
                <a:ea typeface="ＭＳ Ｐゴシック" charset="0"/>
                <a:cs typeface="Arial"/>
              </a:rPr>
              <a:t>O</a:t>
            </a:r>
          </a:p>
          <a:p>
            <a:pPr marL="483468" indent="-483468"/>
            <a:r>
              <a:rPr lang="en-US" sz="2000" dirty="0">
                <a:solidFill>
                  <a:srgbClr val="FF0000"/>
                </a:solidFill>
              </a:rPr>
              <a:t>Dihydrogen monoxide </a:t>
            </a:r>
          </a:p>
        </p:txBody>
      </p:sp>
      <p:sp>
        <p:nvSpPr>
          <p:cNvPr id="11" name="Content Placeholder 10"/>
          <p:cNvSpPr>
            <a:spLocks noGrp="1"/>
          </p:cNvSpPr>
          <p:nvPr>
            <p:ph sz="quarter" idx="16"/>
          </p:nvPr>
        </p:nvSpPr>
        <p:spPr/>
        <p:txBody>
          <a:bodyPr/>
          <a:lstStyle/>
          <a:p>
            <a:r>
              <a:rPr lang="en-US" sz="2000" dirty="0"/>
              <a:t>NI</a:t>
            </a:r>
            <a:r>
              <a:rPr lang="en-US" sz="2000" baseline="-25000" dirty="0"/>
              <a:t>3</a:t>
            </a:r>
            <a:endParaRPr lang="en-US" sz="2000" dirty="0"/>
          </a:p>
          <a:p>
            <a:pPr marL="483468" indent="-483468"/>
            <a:r>
              <a:rPr lang="en-US" sz="2000" dirty="0">
                <a:solidFill>
                  <a:srgbClr val="FF0000"/>
                </a:solidFill>
              </a:rPr>
              <a:t>Nitrogen tri-iodide </a:t>
            </a:r>
            <a:endParaRPr lang="en-US" sz="2000" dirty="0"/>
          </a:p>
          <a:p>
            <a:endParaRPr lang="en-US" sz="2000" dirty="0"/>
          </a:p>
          <a:p>
            <a:r>
              <a:rPr lang="en-US" sz="2000" dirty="0" err="1"/>
              <a:t>SulfurVI</a:t>
            </a:r>
            <a:r>
              <a:rPr lang="en-US" sz="2000" dirty="0"/>
              <a:t> Fluoride</a:t>
            </a:r>
          </a:p>
          <a:p>
            <a:pPr marL="483468" indent="-483468"/>
            <a:r>
              <a:rPr lang="en-US" sz="2000" dirty="0"/>
              <a:t>S</a:t>
            </a:r>
            <a:r>
              <a:rPr lang="en-US" sz="2000" baseline="30000" dirty="0"/>
              <a:t>+6</a:t>
            </a:r>
            <a:r>
              <a:rPr lang="en-US" sz="2000" dirty="0"/>
              <a:t>F</a:t>
            </a:r>
            <a:r>
              <a:rPr lang="en-US" sz="2000" baseline="-25000" dirty="0"/>
              <a:t>6</a:t>
            </a:r>
            <a:r>
              <a:rPr lang="en-US" sz="2000" baseline="30000" dirty="0"/>
              <a:t>-1</a:t>
            </a:r>
            <a:endParaRPr lang="en-US" sz="2000" dirty="0"/>
          </a:p>
          <a:p>
            <a:pPr marL="230188" indent="-230188"/>
            <a:endParaRPr lang="en-US" sz="2000" dirty="0">
              <a:solidFill>
                <a:srgbClr val="00B050"/>
              </a:solidFill>
            </a:endParaRPr>
          </a:p>
          <a:p>
            <a:pPr marL="230188" indent="-230188"/>
            <a:r>
              <a:rPr lang="en-US" sz="2000" dirty="0">
                <a:solidFill>
                  <a:schemeClr val="tx1"/>
                </a:solidFill>
              </a:rPr>
              <a:t>Dinitrogen tetroxide </a:t>
            </a:r>
          </a:p>
          <a:p>
            <a:pPr marL="230188" indent="-230188"/>
            <a:r>
              <a:rPr lang="en-US" sz="2000" dirty="0">
                <a:solidFill>
                  <a:srgbClr val="FF0000"/>
                </a:solidFill>
              </a:rPr>
              <a:t>N</a:t>
            </a:r>
            <a:r>
              <a:rPr lang="en-US" sz="2000" baseline="-25000" dirty="0">
                <a:solidFill>
                  <a:srgbClr val="FF0000"/>
                </a:solidFill>
              </a:rPr>
              <a:t>2</a:t>
            </a:r>
            <a:r>
              <a:rPr lang="en-US" sz="2000" dirty="0">
                <a:solidFill>
                  <a:srgbClr val="FF0000"/>
                </a:solidFill>
              </a:rPr>
              <a:t>O</a:t>
            </a:r>
            <a:r>
              <a:rPr lang="en-US" sz="2000" baseline="-25000" dirty="0">
                <a:solidFill>
                  <a:srgbClr val="FF0000"/>
                </a:solidFill>
              </a:rPr>
              <a:t>4</a:t>
            </a:r>
            <a:endParaRPr lang="en-US" sz="2000" dirty="0">
              <a:solidFill>
                <a:srgbClr val="FF0000"/>
              </a:solidFill>
            </a:endParaRPr>
          </a:p>
          <a:p>
            <a:pPr marL="230188" indent="-230188"/>
            <a:endParaRPr lang="en-US" sz="2000" dirty="0"/>
          </a:p>
          <a:p>
            <a:pPr marL="230188" indent="-230188"/>
            <a:r>
              <a:rPr lang="en-US" sz="2000" dirty="0" err="1"/>
              <a:t>CarbonII</a:t>
            </a:r>
            <a:r>
              <a:rPr lang="en-US" sz="2000" dirty="0"/>
              <a:t> Oxide</a:t>
            </a:r>
          </a:p>
          <a:p>
            <a:pPr marL="230188" indent="-230188"/>
            <a:r>
              <a:rPr lang="en-US" sz="2000" dirty="0">
                <a:solidFill>
                  <a:srgbClr val="00B050"/>
                </a:solidFill>
              </a:rPr>
              <a:t>C</a:t>
            </a:r>
            <a:r>
              <a:rPr lang="en-US" sz="2000" baseline="30000" dirty="0"/>
              <a:t>+2</a:t>
            </a:r>
            <a:r>
              <a:rPr lang="en-US" sz="2000" dirty="0">
                <a:solidFill>
                  <a:srgbClr val="00B050"/>
                </a:solidFill>
              </a:rPr>
              <a:t>O</a:t>
            </a:r>
            <a:r>
              <a:rPr lang="en-US" sz="2000" baseline="30000" dirty="0"/>
              <a:t>-2</a:t>
            </a:r>
            <a:r>
              <a:rPr lang="en-US" sz="2000" dirty="0">
                <a:solidFill>
                  <a:srgbClr val="00B050"/>
                </a:solidFill>
              </a:rPr>
              <a:t> (carbon monoxide)</a:t>
            </a:r>
            <a:endParaRPr lang="en-US" dirty="0">
              <a:solidFill>
                <a:srgbClr val="00B05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2055" y="0"/>
            <a:ext cx="1143000" cy="1256030"/>
          </a:xfrm>
          <a:prstGeom prst="rect">
            <a:avLst/>
          </a:prstGeom>
          <a:noFill/>
          <a:ln>
            <a:noFill/>
          </a:ln>
          <a:effectLst/>
        </p:spPr>
      </p:pic>
    </p:spTree>
    <p:extLst>
      <p:ext uri="{BB962C8B-B14F-4D97-AF65-F5344CB8AC3E}">
        <p14:creationId xmlns:p14="http://schemas.microsoft.com/office/powerpoint/2010/main" val="299235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animEffect transition="in" filter="fade">
                                      <p:cBhvr>
                                        <p:cTn id="27" dur="500"/>
                                        <p:tgtEl>
                                          <p:spTgt spid="1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9" end="9"/>
                                            </p:txEl>
                                          </p:spTgt>
                                        </p:tgtEl>
                                        <p:attrNameLst>
                                          <p:attrName>style.visibility</p:attrName>
                                        </p:attrNameLst>
                                      </p:cBhvr>
                                      <p:to>
                                        <p:strVal val="visible"/>
                                      </p:to>
                                    </p:set>
                                    <p:animEffect transition="in" filter="fade">
                                      <p:cBhvr>
                                        <p:cTn id="32" dur="500"/>
                                        <p:tgtEl>
                                          <p:spTgt spid="11">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animEffect transition="in" filter="fade">
                                      <p:cBhvr>
                                        <p:cTn id="37" dur="500"/>
                                        <p:tgtEl>
                                          <p:spTgt spid="11">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fade">
                                      <p:cBhvr>
                                        <p:cTn id="52" dur="500"/>
                                        <p:tgtEl>
                                          <p:spTgt spid="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animEffect transition="in" filter="fade">
                                      <p:cBhvr>
                                        <p:cTn id="57" dur="500"/>
                                        <p:tgtEl>
                                          <p:spTgt spid="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6" end="6"/>
                                            </p:txEl>
                                          </p:spTgt>
                                        </p:tgtEl>
                                        <p:attrNameLst>
                                          <p:attrName>style.visibility</p:attrName>
                                        </p:attrNameLst>
                                      </p:cBhvr>
                                      <p:to>
                                        <p:strVal val="visible"/>
                                      </p:to>
                                    </p:set>
                                    <p:animEffect transition="in" filter="fade">
                                      <p:cBhvr>
                                        <p:cTn id="62" dur="500"/>
                                        <p:tgtEl>
                                          <p:spTgt spid="8">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7" end="7"/>
                                            </p:txEl>
                                          </p:spTgt>
                                        </p:tgtEl>
                                        <p:attrNameLst>
                                          <p:attrName>style.visibility</p:attrName>
                                        </p:attrNameLst>
                                      </p:cBhvr>
                                      <p:to>
                                        <p:strVal val="visible"/>
                                      </p:to>
                                    </p:set>
                                    <p:animEffect transition="in" filter="fade">
                                      <p:cBhvr>
                                        <p:cTn id="67" dur="500"/>
                                        <p:tgtEl>
                                          <p:spTgt spid="8">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9" end="9"/>
                                            </p:txEl>
                                          </p:spTgt>
                                        </p:tgtEl>
                                        <p:attrNameLst>
                                          <p:attrName>style.visibility</p:attrName>
                                        </p:attrNameLst>
                                      </p:cBhvr>
                                      <p:to>
                                        <p:strVal val="visible"/>
                                      </p:to>
                                    </p:set>
                                    <p:animEffect transition="in" filter="fade">
                                      <p:cBhvr>
                                        <p:cTn id="72" dur="500"/>
                                        <p:tgtEl>
                                          <p:spTgt spid="8">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xEl>
                                              <p:pRg st="10" end="10"/>
                                            </p:txEl>
                                          </p:spTgt>
                                        </p:tgtEl>
                                        <p:attrNameLst>
                                          <p:attrName>style.visibility</p:attrName>
                                        </p:attrNameLst>
                                      </p:cBhvr>
                                      <p:to>
                                        <p:strVal val="visible"/>
                                      </p:to>
                                    </p:set>
                                    <p:animEffect transition="in" filter="fade">
                                      <p:cBhvr>
                                        <p:cTn id="77"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03731538"/>
              </p:ext>
            </p:extLst>
          </p:nvPr>
        </p:nvGraphicFramePr>
        <p:xfrm>
          <a:off x="609599" y="0"/>
          <a:ext cx="7620000" cy="6800800"/>
        </p:xfrm>
        <a:graphic>
          <a:graphicData uri="http://schemas.openxmlformats.org/drawingml/2006/table">
            <a:tbl>
              <a:tblPr firstRow="1" firstCol="1" lastRow="1" lastCol="1" bandRow="1" bandCol="1">
                <a:tableStyleId>{616DA210-FB5B-4158-B5E0-FEB733F419BA}</a:tableStyleId>
              </a:tblPr>
              <a:tblGrid>
                <a:gridCol w="2560080">
                  <a:extLst>
                    <a:ext uri="{9D8B030D-6E8A-4147-A177-3AD203B41FA5}">
                      <a16:colId xmlns:a16="http://schemas.microsoft.com/office/drawing/2014/main" val="20000"/>
                    </a:ext>
                  </a:extLst>
                </a:gridCol>
                <a:gridCol w="1656522">
                  <a:extLst>
                    <a:ext uri="{9D8B030D-6E8A-4147-A177-3AD203B41FA5}">
                      <a16:colId xmlns:a16="http://schemas.microsoft.com/office/drawing/2014/main" val="20001"/>
                    </a:ext>
                  </a:extLst>
                </a:gridCol>
                <a:gridCol w="3403398">
                  <a:extLst>
                    <a:ext uri="{9D8B030D-6E8A-4147-A177-3AD203B41FA5}">
                      <a16:colId xmlns:a16="http://schemas.microsoft.com/office/drawing/2014/main" val="20002"/>
                    </a:ext>
                  </a:extLst>
                </a:gridCol>
              </a:tblGrid>
              <a:tr h="243840">
                <a:tc>
                  <a:txBody>
                    <a:bodyPr/>
                    <a:lstStyle/>
                    <a:p>
                      <a:pPr marL="0" marR="0" algn="ctr">
                        <a:spcBef>
                          <a:spcPts val="0"/>
                        </a:spcBef>
                        <a:spcAft>
                          <a:spcPts val="0"/>
                        </a:spcAft>
                        <a:tabLst>
                          <a:tab pos="4572000" algn="l"/>
                        </a:tabLst>
                      </a:pPr>
                      <a:r>
                        <a:rPr lang="en-US" sz="1500" dirty="0">
                          <a:effectLst/>
                        </a:rPr>
                        <a:t>Elements</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a:effectLst/>
                        </a:rPr>
                        <a:t>Formula</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a:effectLst/>
                        </a:rPr>
                        <a:t>Name of Compound</a:t>
                      </a:r>
                      <a:endParaRPr lang="en-US" sz="1500">
                        <a:effectLst/>
                        <a:latin typeface="Times New Roman"/>
                        <a:ea typeface="Times New Roman"/>
                      </a:endParaRPr>
                    </a:p>
                  </a:txBody>
                  <a:tcPr marL="41705" marR="41705" marT="0" marB="0" anchor="ctr"/>
                </a:tc>
                <a:extLst>
                  <a:ext uri="{0D108BD9-81ED-4DB2-BD59-A6C34878D82A}">
                    <a16:rowId xmlns:a16="http://schemas.microsoft.com/office/drawing/2014/main" val="10000"/>
                  </a:ext>
                </a:extLst>
              </a:tr>
              <a:tr h="243840">
                <a:tc>
                  <a:txBody>
                    <a:bodyPr/>
                    <a:lstStyle/>
                    <a:p>
                      <a:pPr marL="0" marR="0" algn="l">
                        <a:spcBef>
                          <a:spcPts val="0"/>
                        </a:spcBef>
                        <a:spcAft>
                          <a:spcPts val="0"/>
                        </a:spcAft>
                        <a:tabLst>
                          <a:tab pos="4572000" algn="l"/>
                        </a:tabLst>
                      </a:pPr>
                      <a:r>
                        <a:rPr lang="en-US" sz="1500" dirty="0">
                          <a:effectLst/>
                        </a:rPr>
                        <a:t>Sodium, Sulfur</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1"/>
                  </a:ext>
                </a:extLst>
              </a:tr>
              <a:tr h="243840">
                <a:tc>
                  <a:txBody>
                    <a:bodyPr/>
                    <a:lstStyle/>
                    <a:p>
                      <a:pPr marL="0" marR="0" algn="l">
                        <a:spcBef>
                          <a:spcPts val="0"/>
                        </a:spcBef>
                        <a:spcAft>
                          <a:spcPts val="0"/>
                        </a:spcAft>
                        <a:tabLst>
                          <a:tab pos="4572000" algn="l"/>
                        </a:tabLst>
                      </a:pPr>
                      <a:r>
                        <a:rPr lang="en-US" sz="1500" dirty="0">
                          <a:effectLst/>
                        </a:rPr>
                        <a:t>Calcium, Fluorine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2"/>
                  </a:ext>
                </a:extLst>
              </a:tr>
              <a:tr h="243840">
                <a:tc>
                  <a:txBody>
                    <a:bodyPr/>
                    <a:lstStyle/>
                    <a:p>
                      <a:pPr marL="0" marR="0" algn="l">
                        <a:spcBef>
                          <a:spcPts val="0"/>
                        </a:spcBef>
                        <a:spcAft>
                          <a:spcPts val="0"/>
                        </a:spcAft>
                        <a:tabLst>
                          <a:tab pos="4572000" algn="l"/>
                        </a:tabLst>
                      </a:pPr>
                      <a:r>
                        <a:rPr lang="en-US" sz="1500" dirty="0">
                          <a:effectLst/>
                        </a:rPr>
                        <a:t>Silver, Oxygen</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3"/>
                  </a:ext>
                </a:extLst>
              </a:tr>
              <a:tr h="314320">
                <a:tc>
                  <a:txBody>
                    <a:bodyPr/>
                    <a:lstStyle/>
                    <a:p>
                      <a:pPr marL="0" marR="0" algn="l">
                        <a:spcBef>
                          <a:spcPts val="0"/>
                        </a:spcBef>
                        <a:spcAft>
                          <a:spcPts val="0"/>
                        </a:spcAft>
                        <a:tabLst>
                          <a:tab pos="4572000" algn="l"/>
                        </a:tabLst>
                      </a:pPr>
                      <a:r>
                        <a:rPr lang="en-US" sz="1500" dirty="0">
                          <a:effectLst/>
                        </a:rPr>
                        <a:t>Magnesium, Chlorine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4"/>
                  </a:ext>
                </a:extLst>
              </a:tr>
              <a:tr h="243840">
                <a:tc>
                  <a:txBody>
                    <a:bodyPr/>
                    <a:lstStyle/>
                    <a:p>
                      <a:pPr marL="0" marR="0" algn="l">
                        <a:spcBef>
                          <a:spcPts val="0"/>
                        </a:spcBef>
                        <a:spcAft>
                          <a:spcPts val="0"/>
                        </a:spcAft>
                        <a:tabLst>
                          <a:tab pos="4572000" algn="l"/>
                        </a:tabLst>
                      </a:pPr>
                      <a:r>
                        <a:rPr lang="en-US" sz="1500">
                          <a:effectLst/>
                        </a:rPr>
                        <a:t>Lithium, Nitrogen</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5"/>
                  </a:ext>
                </a:extLst>
              </a:tr>
              <a:tr h="243840">
                <a:tc>
                  <a:txBody>
                    <a:bodyPr/>
                    <a:lstStyle/>
                    <a:p>
                      <a:pPr marL="0" marR="0" algn="l">
                        <a:spcBef>
                          <a:spcPts val="0"/>
                        </a:spcBef>
                        <a:spcAft>
                          <a:spcPts val="0"/>
                        </a:spcAft>
                        <a:tabLst>
                          <a:tab pos="4572000" algn="l"/>
                        </a:tabLst>
                      </a:pPr>
                      <a:r>
                        <a:rPr lang="en-US" sz="1500">
                          <a:effectLst/>
                        </a:rPr>
                        <a:t>Strontium, Sulfur</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6"/>
                  </a:ext>
                </a:extLst>
              </a:tr>
              <a:tr h="243840">
                <a:tc>
                  <a:txBody>
                    <a:bodyPr/>
                    <a:lstStyle/>
                    <a:p>
                      <a:pPr marL="0" marR="0" algn="l">
                        <a:spcBef>
                          <a:spcPts val="0"/>
                        </a:spcBef>
                        <a:spcAft>
                          <a:spcPts val="0"/>
                        </a:spcAft>
                        <a:tabLst>
                          <a:tab pos="4572000" algn="l"/>
                        </a:tabLst>
                      </a:pPr>
                      <a:r>
                        <a:rPr lang="en-US" sz="1500" dirty="0">
                          <a:effectLst/>
                        </a:rPr>
                        <a:t>Barium, Bromine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7"/>
                  </a:ext>
                </a:extLst>
              </a:tr>
              <a:tr h="314320">
                <a:tc>
                  <a:txBody>
                    <a:bodyPr/>
                    <a:lstStyle/>
                    <a:p>
                      <a:pPr marL="0" marR="0" algn="l">
                        <a:spcBef>
                          <a:spcPts val="0"/>
                        </a:spcBef>
                        <a:spcAft>
                          <a:spcPts val="0"/>
                        </a:spcAft>
                        <a:tabLst>
                          <a:tab pos="4572000" algn="l"/>
                        </a:tabLst>
                      </a:pPr>
                      <a:r>
                        <a:rPr lang="en-US" sz="1500" dirty="0">
                          <a:effectLst/>
                        </a:rPr>
                        <a:t>Potassium, Oxygen</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8"/>
                  </a:ext>
                </a:extLst>
              </a:tr>
              <a:tr h="243840">
                <a:tc>
                  <a:txBody>
                    <a:bodyPr/>
                    <a:lstStyle/>
                    <a:p>
                      <a:pPr marL="0" marR="0" algn="l">
                        <a:spcBef>
                          <a:spcPts val="0"/>
                        </a:spcBef>
                        <a:spcAft>
                          <a:spcPts val="0"/>
                        </a:spcAft>
                        <a:tabLst>
                          <a:tab pos="4572000" algn="l"/>
                        </a:tabLst>
                      </a:pPr>
                      <a:r>
                        <a:rPr lang="en-US" sz="1500" dirty="0">
                          <a:effectLst/>
                        </a:rPr>
                        <a:t>Copper (+2), Sulfur</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9"/>
                  </a:ext>
                </a:extLst>
              </a:tr>
              <a:tr h="243840">
                <a:tc>
                  <a:txBody>
                    <a:bodyPr/>
                    <a:lstStyle/>
                    <a:p>
                      <a:pPr marL="0" marR="0" algn="l">
                        <a:spcBef>
                          <a:spcPts val="0"/>
                        </a:spcBef>
                        <a:spcAft>
                          <a:spcPts val="0"/>
                        </a:spcAft>
                        <a:tabLst>
                          <a:tab pos="4572000" algn="l"/>
                        </a:tabLst>
                      </a:pPr>
                      <a:r>
                        <a:rPr lang="en-US" sz="1500" dirty="0">
                          <a:effectLst/>
                        </a:rPr>
                        <a:t>Copper (+1), Sulfur</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0"/>
                  </a:ext>
                </a:extLst>
              </a:tr>
              <a:tr h="243840">
                <a:tc>
                  <a:txBody>
                    <a:bodyPr/>
                    <a:lstStyle/>
                    <a:p>
                      <a:pPr marL="0" marR="0" algn="l">
                        <a:spcBef>
                          <a:spcPts val="0"/>
                        </a:spcBef>
                        <a:spcAft>
                          <a:spcPts val="0"/>
                        </a:spcAft>
                        <a:tabLst>
                          <a:tab pos="4572000" algn="l"/>
                        </a:tabLst>
                      </a:pPr>
                      <a:r>
                        <a:rPr lang="en-US" sz="1500" dirty="0">
                          <a:effectLst/>
                        </a:rPr>
                        <a:t>Iron (+2), Oxygen</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1"/>
                  </a:ext>
                </a:extLst>
              </a:tr>
              <a:tr h="243840">
                <a:tc>
                  <a:txBody>
                    <a:bodyPr/>
                    <a:lstStyle/>
                    <a:p>
                      <a:pPr marL="0" marR="0" algn="l">
                        <a:spcBef>
                          <a:spcPts val="0"/>
                        </a:spcBef>
                        <a:spcAft>
                          <a:spcPts val="0"/>
                        </a:spcAft>
                        <a:tabLst>
                          <a:tab pos="4572000" algn="l"/>
                        </a:tabLst>
                      </a:pPr>
                      <a:r>
                        <a:rPr lang="en-US" sz="1500" dirty="0">
                          <a:effectLst/>
                        </a:rPr>
                        <a:t>Iron (+3) Oxygen</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2"/>
                  </a:ext>
                </a:extLst>
              </a:tr>
              <a:tr h="314320">
                <a:tc>
                  <a:txBody>
                    <a:bodyPr/>
                    <a:lstStyle/>
                    <a:p>
                      <a:pPr marL="0" marR="0" algn="l">
                        <a:spcBef>
                          <a:spcPts val="0"/>
                        </a:spcBef>
                        <a:spcAft>
                          <a:spcPts val="0"/>
                        </a:spcAft>
                        <a:tabLst>
                          <a:tab pos="4572000" algn="l"/>
                        </a:tabLst>
                      </a:pPr>
                      <a:r>
                        <a:rPr lang="en-US" sz="1500" dirty="0">
                          <a:effectLst/>
                        </a:rPr>
                        <a:t>Aluminum, Chlorine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3"/>
                  </a:ext>
                </a:extLst>
              </a:tr>
              <a:tr h="243840">
                <a:tc>
                  <a:txBody>
                    <a:bodyPr/>
                    <a:lstStyle/>
                    <a:p>
                      <a:pPr marL="0" marR="0" algn="l">
                        <a:spcBef>
                          <a:spcPts val="0"/>
                        </a:spcBef>
                        <a:spcAft>
                          <a:spcPts val="0"/>
                        </a:spcAft>
                        <a:tabLst>
                          <a:tab pos="4572000" algn="l"/>
                        </a:tabLst>
                      </a:pPr>
                      <a:r>
                        <a:rPr lang="en-US" sz="1500" dirty="0">
                          <a:effectLst/>
                        </a:rPr>
                        <a:t>Aluminum, Sulfur</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4"/>
                  </a:ext>
                </a:extLst>
              </a:tr>
              <a:tr h="314320">
                <a:tc>
                  <a:txBody>
                    <a:bodyPr/>
                    <a:lstStyle/>
                    <a:p>
                      <a:pPr marL="0" marR="0" algn="l">
                        <a:spcBef>
                          <a:spcPts val="0"/>
                        </a:spcBef>
                        <a:spcAft>
                          <a:spcPts val="0"/>
                        </a:spcAft>
                        <a:tabLst>
                          <a:tab pos="4572000" algn="l"/>
                        </a:tabLst>
                      </a:pPr>
                      <a:r>
                        <a:rPr lang="en-US" sz="1500" dirty="0">
                          <a:effectLst/>
                        </a:rPr>
                        <a:t>Ammonium, Sulfur</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5"/>
                  </a:ext>
                </a:extLst>
              </a:tr>
              <a:tr h="314320">
                <a:tc>
                  <a:txBody>
                    <a:bodyPr/>
                    <a:lstStyle/>
                    <a:p>
                      <a:pPr marL="0" marR="0" indent="0" algn="l" defTabSz="912720" rtl="0" eaLnBrk="1" fontAlgn="auto" latinLnBrk="0" hangingPunct="1">
                        <a:lnSpc>
                          <a:spcPct val="100000"/>
                        </a:lnSpc>
                        <a:spcBef>
                          <a:spcPts val="0"/>
                        </a:spcBef>
                        <a:spcAft>
                          <a:spcPts val="0"/>
                        </a:spcAft>
                        <a:buClrTx/>
                        <a:buSzTx/>
                        <a:buFontTx/>
                        <a:buNone/>
                        <a:tabLst>
                          <a:tab pos="4572000" algn="l"/>
                        </a:tabLst>
                        <a:defRPr/>
                      </a:pPr>
                      <a:r>
                        <a:rPr lang="en-US" sz="1500" dirty="0">
                          <a:effectLst/>
                        </a:rPr>
                        <a:t>Copper (+2), Nitrate</a:t>
                      </a:r>
                      <a:endParaRPr lang="en-US" sz="1500" dirty="0">
                        <a:effectLst/>
                        <a:latin typeface="Times New Roman"/>
                        <a:ea typeface="Times New Roman"/>
                      </a:endParaRPr>
                    </a:p>
                  </a:txBody>
                  <a:tcPr marL="41705" marR="41705" marT="0" marB="0" anchor="ctr"/>
                </a:tc>
                <a:tc>
                  <a:txBody>
                    <a:bodyPr/>
                    <a:lstStyle/>
                    <a:p>
                      <a:pPr marL="0" marR="0" indent="0" algn="ctr" defTabSz="912720" rtl="0" eaLnBrk="1" fontAlgn="auto" latinLnBrk="0" hangingPunct="1">
                        <a:lnSpc>
                          <a:spcPct val="100000"/>
                        </a:lnSpc>
                        <a:spcBef>
                          <a:spcPts val="0"/>
                        </a:spcBef>
                        <a:spcAft>
                          <a:spcPts val="0"/>
                        </a:spcAft>
                        <a:buClrTx/>
                        <a:buSzTx/>
                        <a:buFontTx/>
                        <a:buNone/>
                        <a:tabLst>
                          <a:tab pos="4572000" algn="l"/>
                        </a:tabLst>
                        <a:defRPr/>
                      </a:pP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6"/>
                  </a:ext>
                </a:extLst>
              </a:tr>
              <a:tr h="314320">
                <a:tc>
                  <a:txBody>
                    <a:bodyPr/>
                    <a:lstStyle/>
                    <a:p>
                      <a:pPr marL="0" marR="0" algn="l">
                        <a:spcBef>
                          <a:spcPts val="0"/>
                        </a:spcBef>
                        <a:spcAft>
                          <a:spcPts val="0"/>
                        </a:spcAft>
                        <a:tabLst>
                          <a:tab pos="4572000" algn="l"/>
                        </a:tabLst>
                      </a:pPr>
                      <a:r>
                        <a:rPr lang="en-US" sz="1500" dirty="0">
                          <a:effectLst/>
                        </a:rPr>
                        <a:t>Calcium, Phosphate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7"/>
                  </a:ext>
                </a:extLst>
              </a:tr>
              <a:tr h="314320">
                <a:tc>
                  <a:txBody>
                    <a:bodyPr/>
                    <a:lstStyle/>
                    <a:p>
                      <a:pPr marL="0" marR="0" algn="l">
                        <a:spcBef>
                          <a:spcPts val="0"/>
                        </a:spcBef>
                        <a:spcAft>
                          <a:spcPts val="0"/>
                        </a:spcAft>
                        <a:tabLst>
                          <a:tab pos="4572000" algn="l"/>
                        </a:tabLst>
                      </a:pPr>
                      <a:r>
                        <a:rPr lang="en-US" sz="1500" dirty="0">
                          <a:effectLst/>
                        </a:rPr>
                        <a:t>Potassium, Chlorine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8"/>
                  </a:ext>
                </a:extLst>
              </a:tr>
              <a:tr h="314320">
                <a:tc>
                  <a:txBody>
                    <a:bodyPr/>
                    <a:lstStyle/>
                    <a:p>
                      <a:pPr marL="0" marR="0" algn="l">
                        <a:spcBef>
                          <a:spcPts val="0"/>
                        </a:spcBef>
                        <a:spcAft>
                          <a:spcPts val="0"/>
                        </a:spcAft>
                        <a:tabLst>
                          <a:tab pos="4572000" algn="l"/>
                        </a:tabLst>
                      </a:pPr>
                      <a:r>
                        <a:rPr lang="en-US" sz="1500" dirty="0">
                          <a:effectLst/>
                        </a:rPr>
                        <a:t>Hydrogen, Oxygen</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9"/>
                  </a:ext>
                </a:extLst>
              </a:tr>
              <a:tr h="243840">
                <a:tc>
                  <a:txBody>
                    <a:bodyPr/>
                    <a:lstStyle/>
                    <a:p>
                      <a:pPr marL="0" marR="0" algn="l">
                        <a:spcBef>
                          <a:spcPts val="0"/>
                        </a:spcBef>
                        <a:spcAft>
                          <a:spcPts val="0"/>
                        </a:spcAft>
                        <a:tabLst>
                          <a:tab pos="4572000" algn="l"/>
                        </a:tabLst>
                      </a:pPr>
                      <a:r>
                        <a:rPr lang="en-US" sz="1500" dirty="0">
                          <a:effectLst/>
                        </a:rPr>
                        <a:t>Lead (+2), Oxygen</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20"/>
                  </a:ext>
                </a:extLst>
              </a:tr>
              <a:tr h="314320">
                <a:tc>
                  <a:txBody>
                    <a:bodyPr/>
                    <a:lstStyle/>
                    <a:p>
                      <a:pPr marL="0" marR="0" algn="l">
                        <a:spcBef>
                          <a:spcPts val="0"/>
                        </a:spcBef>
                        <a:spcAft>
                          <a:spcPts val="0"/>
                        </a:spcAft>
                        <a:tabLst>
                          <a:tab pos="4572000" algn="l"/>
                        </a:tabLst>
                      </a:pPr>
                      <a:r>
                        <a:rPr lang="en-US" sz="1500" dirty="0">
                          <a:effectLst/>
                        </a:rPr>
                        <a:t>Sodium, Hydroxide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21"/>
                  </a:ext>
                </a:extLst>
              </a:tr>
              <a:tr h="314320">
                <a:tc>
                  <a:txBody>
                    <a:bodyPr/>
                    <a:lstStyle/>
                    <a:p>
                      <a:pPr marL="0" marR="0" algn="l">
                        <a:spcBef>
                          <a:spcPts val="0"/>
                        </a:spcBef>
                        <a:spcAft>
                          <a:spcPts val="0"/>
                        </a:spcAft>
                        <a:tabLst>
                          <a:tab pos="4572000" algn="l"/>
                        </a:tabLst>
                      </a:pPr>
                      <a:r>
                        <a:rPr lang="en-US" sz="1500" dirty="0">
                          <a:effectLst/>
                        </a:rPr>
                        <a:t>Ammonium, Sulfate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22"/>
                  </a:ext>
                </a:extLst>
              </a:tr>
              <a:tr h="243840">
                <a:tc>
                  <a:txBody>
                    <a:bodyPr/>
                    <a:lstStyle/>
                    <a:p>
                      <a:pPr marL="0" marR="0" algn="l">
                        <a:spcBef>
                          <a:spcPts val="0"/>
                        </a:spcBef>
                        <a:spcAft>
                          <a:spcPts val="0"/>
                        </a:spcAft>
                        <a:tabLst>
                          <a:tab pos="4572000" algn="l"/>
                        </a:tabLst>
                      </a:pPr>
                      <a:r>
                        <a:rPr lang="en-US" sz="1500" dirty="0">
                          <a:effectLst/>
                        </a:rPr>
                        <a:t>Zinc, Acetate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23"/>
                  </a:ext>
                </a:extLst>
              </a:tr>
              <a:tr h="243840">
                <a:tc>
                  <a:txBody>
                    <a:bodyPr/>
                    <a:lstStyle/>
                    <a:p>
                      <a:pPr marL="0" marR="0" algn="l">
                        <a:spcBef>
                          <a:spcPts val="0"/>
                        </a:spcBef>
                        <a:spcAft>
                          <a:spcPts val="0"/>
                        </a:spcAft>
                        <a:tabLst>
                          <a:tab pos="4572000" algn="l"/>
                        </a:tabLst>
                      </a:pPr>
                      <a:r>
                        <a:rPr lang="en-US" sz="1500" dirty="0">
                          <a:effectLst/>
                        </a:rPr>
                        <a:t>Barium, Chlorate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24"/>
                  </a:ext>
                </a:extLst>
              </a:tr>
            </a:tbl>
          </a:graphicData>
        </a:graphic>
      </p:graphicFrame>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8" y="0"/>
            <a:ext cx="838200" cy="990600"/>
          </a:xfrm>
          <a:prstGeom prst="rect">
            <a:avLst/>
          </a:prstGeom>
          <a:noFill/>
          <a:ln>
            <a:noFill/>
          </a:ln>
          <a:effectLst/>
        </p:spPr>
      </p:pic>
    </p:spTree>
    <p:extLst>
      <p:ext uri="{BB962C8B-B14F-4D97-AF65-F5344CB8AC3E}">
        <p14:creationId xmlns:p14="http://schemas.microsoft.com/office/powerpoint/2010/main" val="5150046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8000">
              <a:schemeClr val="accent1">
                <a:shade val="67500"/>
                <a:satMod val="115000"/>
                <a:lumMod val="60000"/>
                <a:lumOff val="40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29117290"/>
              </p:ext>
            </p:extLst>
          </p:nvPr>
        </p:nvGraphicFramePr>
        <p:xfrm>
          <a:off x="609599" y="0"/>
          <a:ext cx="7620000" cy="6800800"/>
        </p:xfrm>
        <a:graphic>
          <a:graphicData uri="http://schemas.openxmlformats.org/drawingml/2006/table">
            <a:tbl>
              <a:tblPr firstRow="1" firstCol="1" lastRow="1" lastCol="1" bandRow="1" bandCol="1">
                <a:tableStyleId>{616DA210-FB5B-4158-B5E0-FEB733F419BA}</a:tableStyleId>
              </a:tblPr>
              <a:tblGrid>
                <a:gridCol w="2560080">
                  <a:extLst>
                    <a:ext uri="{9D8B030D-6E8A-4147-A177-3AD203B41FA5}">
                      <a16:colId xmlns:a16="http://schemas.microsoft.com/office/drawing/2014/main" val="20000"/>
                    </a:ext>
                  </a:extLst>
                </a:gridCol>
                <a:gridCol w="1656522">
                  <a:extLst>
                    <a:ext uri="{9D8B030D-6E8A-4147-A177-3AD203B41FA5}">
                      <a16:colId xmlns:a16="http://schemas.microsoft.com/office/drawing/2014/main" val="20001"/>
                    </a:ext>
                  </a:extLst>
                </a:gridCol>
                <a:gridCol w="3403398">
                  <a:extLst>
                    <a:ext uri="{9D8B030D-6E8A-4147-A177-3AD203B41FA5}">
                      <a16:colId xmlns:a16="http://schemas.microsoft.com/office/drawing/2014/main" val="20002"/>
                    </a:ext>
                  </a:extLst>
                </a:gridCol>
              </a:tblGrid>
              <a:tr h="243840">
                <a:tc>
                  <a:txBody>
                    <a:bodyPr/>
                    <a:lstStyle/>
                    <a:p>
                      <a:pPr marL="0" marR="0" algn="ctr">
                        <a:spcBef>
                          <a:spcPts val="0"/>
                        </a:spcBef>
                        <a:spcAft>
                          <a:spcPts val="0"/>
                        </a:spcAft>
                        <a:tabLst>
                          <a:tab pos="4572000" algn="l"/>
                        </a:tabLst>
                      </a:pPr>
                      <a:r>
                        <a:rPr lang="en-US" sz="1500" dirty="0">
                          <a:effectLst/>
                        </a:rPr>
                        <a:t>Elements</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a:effectLst/>
                        </a:rPr>
                        <a:t>Formula</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a:effectLst/>
                        </a:rPr>
                        <a:t>Name of Compound</a:t>
                      </a:r>
                      <a:endParaRPr lang="en-US" sz="1500">
                        <a:effectLst/>
                        <a:latin typeface="Times New Roman"/>
                        <a:ea typeface="Times New Roman"/>
                      </a:endParaRPr>
                    </a:p>
                  </a:txBody>
                  <a:tcPr marL="41705" marR="41705" marT="0" marB="0" anchor="ctr"/>
                </a:tc>
                <a:extLst>
                  <a:ext uri="{0D108BD9-81ED-4DB2-BD59-A6C34878D82A}">
                    <a16:rowId xmlns:a16="http://schemas.microsoft.com/office/drawing/2014/main" val="10000"/>
                  </a:ext>
                </a:extLst>
              </a:tr>
              <a:tr h="243840">
                <a:tc>
                  <a:txBody>
                    <a:bodyPr/>
                    <a:lstStyle/>
                    <a:p>
                      <a:pPr marL="0" marR="0" algn="l">
                        <a:spcBef>
                          <a:spcPts val="0"/>
                        </a:spcBef>
                        <a:spcAft>
                          <a:spcPts val="0"/>
                        </a:spcAft>
                        <a:tabLst>
                          <a:tab pos="4572000" algn="l"/>
                        </a:tabLst>
                      </a:pPr>
                      <a:r>
                        <a:rPr lang="en-US" sz="1500" dirty="0">
                          <a:effectLst/>
                        </a:rPr>
                        <a:t>Sodium, Sulfur</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a:effectLst/>
                        </a:rPr>
                        <a:t>Na</a:t>
                      </a:r>
                      <a:r>
                        <a:rPr lang="en-US" sz="1500" baseline="-25000">
                          <a:effectLst/>
                        </a:rPr>
                        <a:t>2</a:t>
                      </a:r>
                      <a:r>
                        <a:rPr lang="en-US" sz="1500" baseline="30000">
                          <a:effectLst/>
                        </a:rPr>
                        <a:t>+1</a:t>
                      </a:r>
                      <a:r>
                        <a:rPr lang="en-US" sz="1500">
                          <a:effectLst/>
                        </a:rPr>
                        <a:t>S</a:t>
                      </a:r>
                      <a:r>
                        <a:rPr lang="en-US" sz="1500" baseline="30000">
                          <a:effectLst/>
                        </a:rPr>
                        <a:t>-2</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Sodium sulfide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1"/>
                  </a:ext>
                </a:extLst>
              </a:tr>
              <a:tr h="243840">
                <a:tc>
                  <a:txBody>
                    <a:bodyPr/>
                    <a:lstStyle/>
                    <a:p>
                      <a:pPr marL="0" marR="0" algn="l">
                        <a:spcBef>
                          <a:spcPts val="0"/>
                        </a:spcBef>
                        <a:spcAft>
                          <a:spcPts val="0"/>
                        </a:spcAft>
                        <a:tabLst>
                          <a:tab pos="4572000" algn="l"/>
                        </a:tabLst>
                      </a:pPr>
                      <a:r>
                        <a:rPr lang="en-US" sz="1500" dirty="0">
                          <a:effectLst/>
                        </a:rPr>
                        <a:t>Calcium, Fluorine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a:effectLst/>
                        </a:rPr>
                        <a:t>Ca</a:t>
                      </a:r>
                      <a:r>
                        <a:rPr lang="en-US" sz="1500" baseline="30000">
                          <a:effectLst/>
                        </a:rPr>
                        <a:t>+2</a:t>
                      </a:r>
                      <a:r>
                        <a:rPr lang="en-US" sz="1500">
                          <a:effectLst/>
                        </a:rPr>
                        <a:t>F</a:t>
                      </a:r>
                      <a:r>
                        <a:rPr lang="en-US" sz="1500" baseline="-25000">
                          <a:effectLst/>
                        </a:rPr>
                        <a:t>2</a:t>
                      </a:r>
                      <a:r>
                        <a:rPr lang="en-US" sz="1500" baseline="30000">
                          <a:effectLst/>
                        </a:rPr>
                        <a:t>-1</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Calcium fluoride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2"/>
                  </a:ext>
                </a:extLst>
              </a:tr>
              <a:tr h="243840">
                <a:tc>
                  <a:txBody>
                    <a:bodyPr/>
                    <a:lstStyle/>
                    <a:p>
                      <a:pPr marL="0" marR="0" algn="l">
                        <a:spcBef>
                          <a:spcPts val="0"/>
                        </a:spcBef>
                        <a:spcAft>
                          <a:spcPts val="0"/>
                        </a:spcAft>
                        <a:tabLst>
                          <a:tab pos="4572000" algn="l"/>
                        </a:tabLst>
                      </a:pPr>
                      <a:r>
                        <a:rPr lang="en-US" sz="1500" dirty="0">
                          <a:effectLst/>
                        </a:rPr>
                        <a:t>Silver, Oxygen</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a:effectLst/>
                        </a:rPr>
                        <a:t>Ag</a:t>
                      </a:r>
                      <a:r>
                        <a:rPr lang="en-US" sz="1500" baseline="-25000">
                          <a:effectLst/>
                        </a:rPr>
                        <a:t>2</a:t>
                      </a:r>
                      <a:r>
                        <a:rPr lang="en-US" sz="1500" baseline="30000">
                          <a:effectLst/>
                        </a:rPr>
                        <a:t>+1</a:t>
                      </a:r>
                      <a:r>
                        <a:rPr lang="en-US" sz="1500">
                          <a:effectLst/>
                        </a:rPr>
                        <a:t>O</a:t>
                      </a:r>
                      <a:r>
                        <a:rPr lang="en-US" sz="1500" baseline="30000">
                          <a:effectLst/>
                        </a:rPr>
                        <a:t>-2</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Silver oxide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3"/>
                  </a:ext>
                </a:extLst>
              </a:tr>
              <a:tr h="314320">
                <a:tc>
                  <a:txBody>
                    <a:bodyPr/>
                    <a:lstStyle/>
                    <a:p>
                      <a:pPr marL="0" marR="0" algn="l">
                        <a:spcBef>
                          <a:spcPts val="0"/>
                        </a:spcBef>
                        <a:spcAft>
                          <a:spcPts val="0"/>
                        </a:spcAft>
                        <a:tabLst>
                          <a:tab pos="4572000" algn="l"/>
                        </a:tabLst>
                      </a:pPr>
                      <a:r>
                        <a:rPr lang="en-US" sz="1500" dirty="0">
                          <a:effectLst/>
                        </a:rPr>
                        <a:t>Magnesium, Chlorine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Mg</a:t>
                      </a:r>
                      <a:r>
                        <a:rPr lang="en-US" sz="1500" baseline="30000" dirty="0">
                          <a:effectLst/>
                        </a:rPr>
                        <a:t>+2</a:t>
                      </a:r>
                      <a:r>
                        <a:rPr lang="en-US" sz="1500" dirty="0">
                          <a:effectLst/>
                        </a:rPr>
                        <a:t>Cl</a:t>
                      </a:r>
                      <a:r>
                        <a:rPr lang="en-US" sz="1500" baseline="-25000" dirty="0">
                          <a:effectLst/>
                        </a:rPr>
                        <a:t>2</a:t>
                      </a:r>
                      <a:r>
                        <a:rPr lang="en-US" sz="1500" baseline="30000" dirty="0">
                          <a:effectLst/>
                        </a:rPr>
                        <a:t>-1</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Magnesium chloride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4"/>
                  </a:ext>
                </a:extLst>
              </a:tr>
              <a:tr h="243840">
                <a:tc>
                  <a:txBody>
                    <a:bodyPr/>
                    <a:lstStyle/>
                    <a:p>
                      <a:pPr marL="0" marR="0" algn="l">
                        <a:spcBef>
                          <a:spcPts val="0"/>
                        </a:spcBef>
                        <a:spcAft>
                          <a:spcPts val="0"/>
                        </a:spcAft>
                        <a:tabLst>
                          <a:tab pos="4572000" algn="l"/>
                        </a:tabLst>
                      </a:pPr>
                      <a:r>
                        <a:rPr lang="en-US" sz="1500">
                          <a:effectLst/>
                        </a:rPr>
                        <a:t>Lithium, Nitrogen</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Li</a:t>
                      </a:r>
                      <a:r>
                        <a:rPr lang="en-US" sz="1500" baseline="-25000" dirty="0">
                          <a:effectLst/>
                        </a:rPr>
                        <a:t>3</a:t>
                      </a:r>
                      <a:r>
                        <a:rPr lang="en-US" sz="1500" baseline="30000" dirty="0">
                          <a:effectLst/>
                        </a:rPr>
                        <a:t>+1</a:t>
                      </a:r>
                      <a:r>
                        <a:rPr lang="en-US" sz="1500" dirty="0">
                          <a:effectLst/>
                        </a:rPr>
                        <a:t>N</a:t>
                      </a:r>
                      <a:r>
                        <a:rPr lang="en-US" sz="1500" baseline="30000" dirty="0">
                          <a:effectLst/>
                        </a:rPr>
                        <a:t>-3</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Lithium nitride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5"/>
                  </a:ext>
                </a:extLst>
              </a:tr>
              <a:tr h="243840">
                <a:tc>
                  <a:txBody>
                    <a:bodyPr/>
                    <a:lstStyle/>
                    <a:p>
                      <a:pPr marL="0" marR="0" algn="l">
                        <a:spcBef>
                          <a:spcPts val="0"/>
                        </a:spcBef>
                        <a:spcAft>
                          <a:spcPts val="0"/>
                        </a:spcAft>
                        <a:tabLst>
                          <a:tab pos="4572000" algn="l"/>
                        </a:tabLst>
                      </a:pPr>
                      <a:r>
                        <a:rPr lang="en-US" sz="1500">
                          <a:effectLst/>
                        </a:rPr>
                        <a:t>Strontium, Sulfur</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a:effectLst/>
                        </a:rPr>
                        <a:t>Sr</a:t>
                      </a:r>
                      <a:r>
                        <a:rPr lang="en-US" sz="1500" baseline="30000">
                          <a:effectLst/>
                        </a:rPr>
                        <a:t>+2</a:t>
                      </a:r>
                      <a:r>
                        <a:rPr lang="en-US" sz="1500">
                          <a:effectLst/>
                        </a:rPr>
                        <a:t>S</a:t>
                      </a:r>
                      <a:r>
                        <a:rPr lang="en-US" sz="1500" baseline="30000">
                          <a:effectLst/>
                        </a:rPr>
                        <a:t>-2</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Strontium sulfide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6"/>
                  </a:ext>
                </a:extLst>
              </a:tr>
              <a:tr h="243840">
                <a:tc>
                  <a:txBody>
                    <a:bodyPr/>
                    <a:lstStyle/>
                    <a:p>
                      <a:pPr marL="0" marR="0" algn="l">
                        <a:spcBef>
                          <a:spcPts val="0"/>
                        </a:spcBef>
                        <a:spcAft>
                          <a:spcPts val="0"/>
                        </a:spcAft>
                        <a:tabLst>
                          <a:tab pos="4572000" algn="l"/>
                        </a:tabLst>
                      </a:pPr>
                      <a:r>
                        <a:rPr lang="en-US" sz="1500" dirty="0">
                          <a:effectLst/>
                        </a:rPr>
                        <a:t>Barium, Bromine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Ba</a:t>
                      </a:r>
                      <a:r>
                        <a:rPr lang="en-US" sz="1500" baseline="30000" dirty="0">
                          <a:effectLst/>
                        </a:rPr>
                        <a:t>+2</a:t>
                      </a:r>
                      <a:r>
                        <a:rPr lang="en-US" sz="1500" dirty="0">
                          <a:effectLst/>
                        </a:rPr>
                        <a:t>Br</a:t>
                      </a:r>
                      <a:r>
                        <a:rPr lang="en-US" sz="1500" baseline="-25000" dirty="0">
                          <a:effectLst/>
                        </a:rPr>
                        <a:t>2</a:t>
                      </a:r>
                      <a:r>
                        <a:rPr lang="en-US" sz="1500" baseline="30000" dirty="0">
                          <a:effectLst/>
                        </a:rPr>
                        <a:t>-1</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Barium bromide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7"/>
                  </a:ext>
                </a:extLst>
              </a:tr>
              <a:tr h="314320">
                <a:tc>
                  <a:txBody>
                    <a:bodyPr/>
                    <a:lstStyle/>
                    <a:p>
                      <a:pPr marL="0" marR="0" algn="l">
                        <a:spcBef>
                          <a:spcPts val="0"/>
                        </a:spcBef>
                        <a:spcAft>
                          <a:spcPts val="0"/>
                        </a:spcAft>
                        <a:tabLst>
                          <a:tab pos="4572000" algn="l"/>
                        </a:tabLst>
                      </a:pPr>
                      <a:r>
                        <a:rPr lang="en-US" sz="1500" dirty="0">
                          <a:effectLst/>
                        </a:rPr>
                        <a:t>Potassium, Oxygen</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K</a:t>
                      </a:r>
                      <a:r>
                        <a:rPr lang="en-US" sz="1500" baseline="-25000" dirty="0">
                          <a:effectLst/>
                        </a:rPr>
                        <a:t>2</a:t>
                      </a:r>
                      <a:r>
                        <a:rPr lang="en-US" sz="1500" baseline="30000" dirty="0">
                          <a:effectLst/>
                        </a:rPr>
                        <a:t>+1</a:t>
                      </a:r>
                      <a:r>
                        <a:rPr lang="en-US" sz="1500" dirty="0">
                          <a:effectLst/>
                        </a:rPr>
                        <a:t>O</a:t>
                      </a:r>
                      <a:r>
                        <a:rPr lang="en-US" sz="1500" baseline="30000" dirty="0">
                          <a:effectLst/>
                        </a:rPr>
                        <a:t>-2</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Potassium oxide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8"/>
                  </a:ext>
                </a:extLst>
              </a:tr>
              <a:tr h="243840">
                <a:tc>
                  <a:txBody>
                    <a:bodyPr/>
                    <a:lstStyle/>
                    <a:p>
                      <a:pPr marL="0" marR="0" algn="l">
                        <a:spcBef>
                          <a:spcPts val="0"/>
                        </a:spcBef>
                        <a:spcAft>
                          <a:spcPts val="0"/>
                        </a:spcAft>
                        <a:tabLst>
                          <a:tab pos="4572000" algn="l"/>
                        </a:tabLst>
                      </a:pPr>
                      <a:r>
                        <a:rPr lang="en-US" sz="1500" dirty="0">
                          <a:effectLst/>
                        </a:rPr>
                        <a:t>Copper (+2), Sulfur</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Cu</a:t>
                      </a:r>
                      <a:r>
                        <a:rPr lang="en-US" sz="1500" baseline="30000" dirty="0">
                          <a:effectLst/>
                        </a:rPr>
                        <a:t>+2</a:t>
                      </a:r>
                      <a:r>
                        <a:rPr lang="en-US" sz="1500" dirty="0">
                          <a:effectLst/>
                        </a:rPr>
                        <a:t>S</a:t>
                      </a:r>
                      <a:r>
                        <a:rPr lang="en-US" sz="1500" baseline="30000" dirty="0">
                          <a:effectLst/>
                        </a:rPr>
                        <a:t>-2</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Copper(II) sulfide, cupric sulfide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09"/>
                  </a:ext>
                </a:extLst>
              </a:tr>
              <a:tr h="243840">
                <a:tc>
                  <a:txBody>
                    <a:bodyPr/>
                    <a:lstStyle/>
                    <a:p>
                      <a:pPr marL="0" marR="0" algn="l">
                        <a:spcBef>
                          <a:spcPts val="0"/>
                        </a:spcBef>
                        <a:spcAft>
                          <a:spcPts val="0"/>
                        </a:spcAft>
                        <a:tabLst>
                          <a:tab pos="4572000" algn="l"/>
                        </a:tabLst>
                      </a:pPr>
                      <a:r>
                        <a:rPr lang="en-US" sz="1500" dirty="0">
                          <a:effectLst/>
                        </a:rPr>
                        <a:t>Copper (+1), Sulfur</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a:effectLst/>
                        </a:rPr>
                        <a:t>Cu</a:t>
                      </a:r>
                      <a:r>
                        <a:rPr lang="en-US" sz="1500" baseline="-25000">
                          <a:effectLst/>
                        </a:rPr>
                        <a:t>2</a:t>
                      </a:r>
                      <a:r>
                        <a:rPr lang="en-US" sz="1500" baseline="30000">
                          <a:effectLst/>
                        </a:rPr>
                        <a:t>+1</a:t>
                      </a:r>
                      <a:r>
                        <a:rPr lang="en-US" sz="1500">
                          <a:effectLst/>
                        </a:rPr>
                        <a:t>S</a:t>
                      </a:r>
                      <a:r>
                        <a:rPr lang="en-US" sz="1500" baseline="30000">
                          <a:effectLst/>
                        </a:rPr>
                        <a:t>-2</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Copper(I) sulfide, cuprous sulfide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0"/>
                  </a:ext>
                </a:extLst>
              </a:tr>
              <a:tr h="243840">
                <a:tc>
                  <a:txBody>
                    <a:bodyPr/>
                    <a:lstStyle/>
                    <a:p>
                      <a:pPr marL="0" marR="0" algn="l">
                        <a:spcBef>
                          <a:spcPts val="0"/>
                        </a:spcBef>
                        <a:spcAft>
                          <a:spcPts val="0"/>
                        </a:spcAft>
                        <a:tabLst>
                          <a:tab pos="4572000" algn="l"/>
                        </a:tabLst>
                      </a:pPr>
                      <a:r>
                        <a:rPr lang="en-US" sz="1500" dirty="0">
                          <a:effectLst/>
                        </a:rPr>
                        <a:t>Iron (+2), Oxygen</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Fe</a:t>
                      </a:r>
                      <a:r>
                        <a:rPr lang="en-US" sz="1500" baseline="30000" dirty="0">
                          <a:effectLst/>
                        </a:rPr>
                        <a:t>+2</a:t>
                      </a:r>
                      <a:r>
                        <a:rPr lang="en-US" sz="1500" dirty="0">
                          <a:effectLst/>
                        </a:rPr>
                        <a:t>O</a:t>
                      </a:r>
                      <a:r>
                        <a:rPr lang="en-US" sz="1500" baseline="30000" dirty="0">
                          <a:effectLst/>
                        </a:rPr>
                        <a:t>-2</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Iron(II) oxide, Ferrous Oxide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1"/>
                  </a:ext>
                </a:extLst>
              </a:tr>
              <a:tr h="243840">
                <a:tc>
                  <a:txBody>
                    <a:bodyPr/>
                    <a:lstStyle/>
                    <a:p>
                      <a:pPr marL="0" marR="0" algn="l">
                        <a:spcBef>
                          <a:spcPts val="0"/>
                        </a:spcBef>
                        <a:spcAft>
                          <a:spcPts val="0"/>
                        </a:spcAft>
                        <a:tabLst>
                          <a:tab pos="4572000" algn="l"/>
                        </a:tabLst>
                      </a:pPr>
                      <a:r>
                        <a:rPr lang="en-US" sz="1500" dirty="0">
                          <a:effectLst/>
                        </a:rPr>
                        <a:t>Iron (+3) Oxygen</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a:effectLst/>
                        </a:rPr>
                        <a:t>Fe</a:t>
                      </a:r>
                      <a:r>
                        <a:rPr lang="en-US" sz="1500" baseline="-25000">
                          <a:effectLst/>
                        </a:rPr>
                        <a:t>2</a:t>
                      </a:r>
                      <a:r>
                        <a:rPr lang="en-US" sz="1500" baseline="30000">
                          <a:effectLst/>
                        </a:rPr>
                        <a:t>+3</a:t>
                      </a:r>
                      <a:r>
                        <a:rPr lang="en-US" sz="1500">
                          <a:effectLst/>
                        </a:rPr>
                        <a:t>O</a:t>
                      </a:r>
                      <a:r>
                        <a:rPr lang="en-US" sz="1500" baseline="-25000">
                          <a:effectLst/>
                        </a:rPr>
                        <a:t>3</a:t>
                      </a:r>
                      <a:r>
                        <a:rPr lang="en-US" sz="1500" baseline="30000">
                          <a:effectLst/>
                        </a:rPr>
                        <a:t>-2</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Iron(III) oxide, Ferric Oxide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2"/>
                  </a:ext>
                </a:extLst>
              </a:tr>
              <a:tr h="314320">
                <a:tc>
                  <a:txBody>
                    <a:bodyPr/>
                    <a:lstStyle/>
                    <a:p>
                      <a:pPr marL="0" marR="0" algn="l">
                        <a:spcBef>
                          <a:spcPts val="0"/>
                        </a:spcBef>
                        <a:spcAft>
                          <a:spcPts val="0"/>
                        </a:spcAft>
                        <a:tabLst>
                          <a:tab pos="4572000" algn="l"/>
                        </a:tabLst>
                      </a:pPr>
                      <a:r>
                        <a:rPr lang="en-US" sz="1500" dirty="0">
                          <a:effectLst/>
                        </a:rPr>
                        <a:t>Aluminum, Chlorine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a:effectLst/>
                        </a:rPr>
                        <a:t>Al</a:t>
                      </a:r>
                      <a:r>
                        <a:rPr lang="en-US" sz="1500" baseline="30000">
                          <a:effectLst/>
                        </a:rPr>
                        <a:t>+3</a:t>
                      </a:r>
                      <a:r>
                        <a:rPr lang="en-US" sz="1500">
                          <a:effectLst/>
                        </a:rPr>
                        <a:t>Cl</a:t>
                      </a:r>
                      <a:r>
                        <a:rPr lang="en-US" sz="1500" baseline="-25000">
                          <a:effectLst/>
                        </a:rPr>
                        <a:t>3</a:t>
                      </a:r>
                      <a:r>
                        <a:rPr lang="en-US" sz="1500" baseline="30000">
                          <a:effectLst/>
                        </a:rPr>
                        <a:t>-1</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Aluminum chloride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3"/>
                  </a:ext>
                </a:extLst>
              </a:tr>
              <a:tr h="243840">
                <a:tc>
                  <a:txBody>
                    <a:bodyPr/>
                    <a:lstStyle/>
                    <a:p>
                      <a:pPr marL="0" marR="0" algn="l">
                        <a:spcBef>
                          <a:spcPts val="0"/>
                        </a:spcBef>
                        <a:spcAft>
                          <a:spcPts val="0"/>
                        </a:spcAft>
                        <a:tabLst>
                          <a:tab pos="4572000" algn="l"/>
                        </a:tabLst>
                      </a:pPr>
                      <a:r>
                        <a:rPr lang="en-US" sz="1500" dirty="0">
                          <a:effectLst/>
                        </a:rPr>
                        <a:t>Aluminum, Sulfur</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a:effectLst/>
                        </a:rPr>
                        <a:t>Al</a:t>
                      </a:r>
                      <a:r>
                        <a:rPr lang="en-US" sz="1500" baseline="-25000">
                          <a:effectLst/>
                        </a:rPr>
                        <a:t>2</a:t>
                      </a:r>
                      <a:r>
                        <a:rPr lang="en-US" sz="1500" baseline="30000">
                          <a:effectLst/>
                        </a:rPr>
                        <a:t>+3</a:t>
                      </a:r>
                      <a:r>
                        <a:rPr lang="en-US" sz="1500">
                          <a:effectLst/>
                        </a:rPr>
                        <a:t>S</a:t>
                      </a:r>
                      <a:r>
                        <a:rPr lang="en-US" sz="1500" baseline="-25000">
                          <a:effectLst/>
                        </a:rPr>
                        <a:t>3</a:t>
                      </a:r>
                      <a:r>
                        <a:rPr lang="en-US" sz="1500" baseline="30000">
                          <a:effectLst/>
                        </a:rPr>
                        <a:t>-2</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Aluminum sulfide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4"/>
                  </a:ext>
                </a:extLst>
              </a:tr>
              <a:tr h="314320">
                <a:tc>
                  <a:txBody>
                    <a:bodyPr/>
                    <a:lstStyle/>
                    <a:p>
                      <a:pPr marL="0" marR="0" algn="l">
                        <a:spcBef>
                          <a:spcPts val="0"/>
                        </a:spcBef>
                        <a:spcAft>
                          <a:spcPts val="0"/>
                        </a:spcAft>
                        <a:tabLst>
                          <a:tab pos="4572000" algn="l"/>
                        </a:tabLst>
                      </a:pPr>
                      <a:r>
                        <a:rPr lang="en-US" sz="1500" dirty="0">
                          <a:effectLst/>
                        </a:rPr>
                        <a:t>Ammonium, Sulfur</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(NH</a:t>
                      </a:r>
                      <a:r>
                        <a:rPr lang="en-US" sz="1500" baseline="-25000" dirty="0">
                          <a:effectLst/>
                        </a:rPr>
                        <a:t>4</a:t>
                      </a:r>
                      <a:r>
                        <a:rPr lang="en-US" sz="1500" dirty="0">
                          <a:effectLst/>
                        </a:rPr>
                        <a:t>)</a:t>
                      </a:r>
                      <a:r>
                        <a:rPr lang="en-US" sz="1500" baseline="-25000" dirty="0">
                          <a:effectLst/>
                        </a:rPr>
                        <a:t>2</a:t>
                      </a:r>
                      <a:r>
                        <a:rPr lang="en-US" sz="1500" baseline="30000" dirty="0">
                          <a:effectLst/>
                        </a:rPr>
                        <a:t>+1</a:t>
                      </a:r>
                      <a:r>
                        <a:rPr lang="en-US" sz="1500" dirty="0">
                          <a:effectLst/>
                        </a:rPr>
                        <a:t>S</a:t>
                      </a:r>
                      <a:r>
                        <a:rPr lang="en-US" sz="1500" baseline="30000" dirty="0">
                          <a:effectLst/>
                        </a:rPr>
                        <a:t>-2</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Ammonium sulfide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5"/>
                  </a:ext>
                </a:extLst>
              </a:tr>
              <a:tr h="314320">
                <a:tc>
                  <a:txBody>
                    <a:bodyPr/>
                    <a:lstStyle/>
                    <a:p>
                      <a:pPr marL="0" marR="0" indent="0" algn="l" defTabSz="912720" rtl="0" eaLnBrk="1" fontAlgn="auto" latinLnBrk="0" hangingPunct="1">
                        <a:lnSpc>
                          <a:spcPct val="100000"/>
                        </a:lnSpc>
                        <a:spcBef>
                          <a:spcPts val="0"/>
                        </a:spcBef>
                        <a:spcAft>
                          <a:spcPts val="0"/>
                        </a:spcAft>
                        <a:buClrTx/>
                        <a:buSzTx/>
                        <a:buFontTx/>
                        <a:buNone/>
                        <a:tabLst>
                          <a:tab pos="4572000" algn="l"/>
                        </a:tabLst>
                        <a:defRPr/>
                      </a:pPr>
                      <a:r>
                        <a:rPr lang="en-US" sz="1500" dirty="0">
                          <a:effectLst/>
                        </a:rPr>
                        <a:t>Copper (+2), Nitrate</a:t>
                      </a:r>
                      <a:endParaRPr lang="en-US" sz="1500" dirty="0">
                        <a:effectLst/>
                        <a:latin typeface="Times New Roman"/>
                        <a:ea typeface="Times New Roman"/>
                      </a:endParaRPr>
                    </a:p>
                  </a:txBody>
                  <a:tcPr marL="41705" marR="41705" marT="0" marB="0" anchor="ctr"/>
                </a:tc>
                <a:tc>
                  <a:txBody>
                    <a:bodyPr/>
                    <a:lstStyle/>
                    <a:p>
                      <a:pPr marL="0" marR="0" indent="0" algn="ctr" defTabSz="912720" rtl="0" eaLnBrk="1" fontAlgn="auto" latinLnBrk="0" hangingPunct="1">
                        <a:lnSpc>
                          <a:spcPct val="100000"/>
                        </a:lnSpc>
                        <a:spcBef>
                          <a:spcPts val="0"/>
                        </a:spcBef>
                        <a:spcAft>
                          <a:spcPts val="0"/>
                        </a:spcAft>
                        <a:buClrTx/>
                        <a:buSzTx/>
                        <a:buFontTx/>
                        <a:buNone/>
                        <a:tabLst>
                          <a:tab pos="4572000" algn="l"/>
                        </a:tabLst>
                        <a:defRPr/>
                      </a:pPr>
                      <a:r>
                        <a:rPr lang="en-US" sz="1500" dirty="0">
                          <a:effectLst/>
                        </a:rPr>
                        <a:t>Cu</a:t>
                      </a:r>
                      <a:r>
                        <a:rPr lang="en-US" sz="1500" baseline="30000" dirty="0">
                          <a:effectLst/>
                        </a:rPr>
                        <a:t>+2</a:t>
                      </a:r>
                      <a:r>
                        <a:rPr lang="en-US" sz="1500" dirty="0">
                          <a:effectLst/>
                        </a:rPr>
                        <a:t>(NO</a:t>
                      </a:r>
                      <a:r>
                        <a:rPr lang="en-US" sz="1500" baseline="-25000" dirty="0">
                          <a:effectLst/>
                        </a:rPr>
                        <a:t>3</a:t>
                      </a:r>
                      <a:r>
                        <a:rPr lang="en-US" sz="1500" dirty="0">
                          <a:effectLst/>
                        </a:rPr>
                        <a:t>)</a:t>
                      </a:r>
                      <a:r>
                        <a:rPr lang="en-US" sz="1500" baseline="-25000" dirty="0">
                          <a:effectLst/>
                        </a:rPr>
                        <a:t>2</a:t>
                      </a:r>
                      <a:r>
                        <a:rPr lang="en-US" sz="1500" baseline="30000" dirty="0">
                          <a:effectLst/>
                        </a:rPr>
                        <a:t>-1</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latin typeface="Times New Roman"/>
                          <a:ea typeface="Times New Roman"/>
                        </a:rPr>
                        <a:t>Copper(II) </a:t>
                      </a:r>
                      <a:r>
                        <a:rPr lang="en-US" sz="1500" baseline="0" dirty="0">
                          <a:effectLst/>
                          <a:latin typeface="Times New Roman"/>
                          <a:ea typeface="Times New Roman"/>
                        </a:rPr>
                        <a:t>nitrate, cupric nitrate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6"/>
                  </a:ext>
                </a:extLst>
              </a:tr>
              <a:tr h="314320">
                <a:tc>
                  <a:txBody>
                    <a:bodyPr/>
                    <a:lstStyle/>
                    <a:p>
                      <a:pPr marL="0" marR="0" algn="l">
                        <a:spcBef>
                          <a:spcPts val="0"/>
                        </a:spcBef>
                        <a:spcAft>
                          <a:spcPts val="0"/>
                        </a:spcAft>
                        <a:tabLst>
                          <a:tab pos="4572000" algn="l"/>
                        </a:tabLst>
                      </a:pPr>
                      <a:r>
                        <a:rPr lang="en-US" sz="1500" dirty="0">
                          <a:effectLst/>
                        </a:rPr>
                        <a:t>Calcium, Phosphate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a:effectLst/>
                        </a:rPr>
                        <a:t>Ca</a:t>
                      </a:r>
                      <a:r>
                        <a:rPr lang="en-US" sz="1500" baseline="-25000">
                          <a:effectLst/>
                        </a:rPr>
                        <a:t>3</a:t>
                      </a:r>
                      <a:r>
                        <a:rPr lang="en-US" sz="1500" baseline="30000">
                          <a:effectLst/>
                        </a:rPr>
                        <a:t>+2</a:t>
                      </a:r>
                      <a:r>
                        <a:rPr lang="en-US" sz="1500">
                          <a:effectLst/>
                        </a:rPr>
                        <a:t>(PO</a:t>
                      </a:r>
                      <a:r>
                        <a:rPr lang="en-US" sz="1500" baseline="-25000">
                          <a:effectLst/>
                        </a:rPr>
                        <a:t>4</a:t>
                      </a:r>
                      <a:r>
                        <a:rPr lang="en-US" sz="1500">
                          <a:effectLst/>
                        </a:rPr>
                        <a:t>)</a:t>
                      </a:r>
                      <a:r>
                        <a:rPr lang="en-US" sz="1500" baseline="-25000">
                          <a:effectLst/>
                        </a:rPr>
                        <a:t>2</a:t>
                      </a:r>
                      <a:r>
                        <a:rPr lang="en-US" sz="1500" baseline="30000">
                          <a:effectLst/>
                        </a:rPr>
                        <a:t>-3</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Calcium phosphate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7"/>
                  </a:ext>
                </a:extLst>
              </a:tr>
              <a:tr h="314320">
                <a:tc>
                  <a:txBody>
                    <a:bodyPr/>
                    <a:lstStyle/>
                    <a:p>
                      <a:pPr marL="0" marR="0" algn="l">
                        <a:spcBef>
                          <a:spcPts val="0"/>
                        </a:spcBef>
                        <a:spcAft>
                          <a:spcPts val="0"/>
                        </a:spcAft>
                        <a:tabLst>
                          <a:tab pos="4572000" algn="l"/>
                        </a:tabLst>
                      </a:pPr>
                      <a:r>
                        <a:rPr lang="en-US" sz="1500" dirty="0">
                          <a:effectLst/>
                        </a:rPr>
                        <a:t>Potassium, Chlorine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a:effectLst/>
                        </a:rPr>
                        <a:t>K</a:t>
                      </a:r>
                      <a:r>
                        <a:rPr lang="en-US" sz="1500" baseline="30000">
                          <a:effectLst/>
                        </a:rPr>
                        <a:t>+1</a:t>
                      </a:r>
                      <a:r>
                        <a:rPr lang="en-US" sz="1500">
                          <a:effectLst/>
                        </a:rPr>
                        <a:t>Cl</a:t>
                      </a:r>
                      <a:r>
                        <a:rPr lang="en-US" sz="1500" baseline="30000">
                          <a:effectLst/>
                        </a:rPr>
                        <a:t>-1</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Potassium chloride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8"/>
                  </a:ext>
                </a:extLst>
              </a:tr>
              <a:tr h="314320">
                <a:tc>
                  <a:txBody>
                    <a:bodyPr/>
                    <a:lstStyle/>
                    <a:p>
                      <a:pPr marL="0" marR="0" algn="l">
                        <a:spcBef>
                          <a:spcPts val="0"/>
                        </a:spcBef>
                        <a:spcAft>
                          <a:spcPts val="0"/>
                        </a:spcAft>
                        <a:tabLst>
                          <a:tab pos="4572000" algn="l"/>
                        </a:tabLst>
                      </a:pPr>
                      <a:r>
                        <a:rPr lang="en-US" sz="1500" dirty="0">
                          <a:effectLst/>
                        </a:rPr>
                        <a:t>Hydrogen, Oxygen</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a:effectLst/>
                        </a:rPr>
                        <a:t>H</a:t>
                      </a:r>
                      <a:r>
                        <a:rPr lang="en-US" sz="1500" baseline="-25000">
                          <a:effectLst/>
                        </a:rPr>
                        <a:t>2</a:t>
                      </a:r>
                      <a:r>
                        <a:rPr lang="en-US" sz="1500" baseline="30000">
                          <a:effectLst/>
                        </a:rPr>
                        <a:t>+1</a:t>
                      </a:r>
                      <a:r>
                        <a:rPr lang="en-US" sz="1500">
                          <a:effectLst/>
                        </a:rPr>
                        <a:t>O</a:t>
                      </a:r>
                      <a:r>
                        <a:rPr lang="en-US" sz="1500" baseline="30000">
                          <a:effectLst/>
                        </a:rPr>
                        <a:t>-2</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err="1">
                          <a:effectLst/>
                        </a:rPr>
                        <a:t>diHydrogen</a:t>
                      </a:r>
                      <a:r>
                        <a:rPr lang="en-US" sz="1500" dirty="0">
                          <a:effectLst/>
                        </a:rPr>
                        <a:t> monoxide, water</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19"/>
                  </a:ext>
                </a:extLst>
              </a:tr>
              <a:tr h="243840">
                <a:tc>
                  <a:txBody>
                    <a:bodyPr/>
                    <a:lstStyle/>
                    <a:p>
                      <a:pPr marL="0" marR="0" algn="l">
                        <a:spcBef>
                          <a:spcPts val="0"/>
                        </a:spcBef>
                        <a:spcAft>
                          <a:spcPts val="0"/>
                        </a:spcAft>
                        <a:tabLst>
                          <a:tab pos="4572000" algn="l"/>
                        </a:tabLst>
                      </a:pPr>
                      <a:r>
                        <a:rPr lang="en-US" sz="1500" dirty="0">
                          <a:effectLst/>
                        </a:rPr>
                        <a:t>Lead (+2), Oxygen</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a:effectLst/>
                        </a:rPr>
                        <a:t>Pb</a:t>
                      </a:r>
                      <a:r>
                        <a:rPr lang="en-US" sz="1500" baseline="30000">
                          <a:effectLst/>
                        </a:rPr>
                        <a:t>+2</a:t>
                      </a:r>
                      <a:r>
                        <a:rPr lang="en-US" sz="1500">
                          <a:effectLst/>
                        </a:rPr>
                        <a:t>O</a:t>
                      </a:r>
                      <a:r>
                        <a:rPr lang="en-US" sz="1500" baseline="30000">
                          <a:effectLst/>
                        </a:rPr>
                        <a:t>-2</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err="1">
                          <a:effectLst/>
                        </a:rPr>
                        <a:t>Plumbous</a:t>
                      </a:r>
                      <a:r>
                        <a:rPr lang="en-US" sz="1500" dirty="0">
                          <a:effectLst/>
                        </a:rPr>
                        <a:t> oxide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20"/>
                  </a:ext>
                </a:extLst>
              </a:tr>
              <a:tr h="314320">
                <a:tc>
                  <a:txBody>
                    <a:bodyPr/>
                    <a:lstStyle/>
                    <a:p>
                      <a:pPr marL="0" marR="0" algn="l">
                        <a:spcBef>
                          <a:spcPts val="0"/>
                        </a:spcBef>
                        <a:spcAft>
                          <a:spcPts val="0"/>
                        </a:spcAft>
                        <a:tabLst>
                          <a:tab pos="4572000" algn="l"/>
                        </a:tabLst>
                      </a:pPr>
                      <a:r>
                        <a:rPr lang="en-US" sz="1500" dirty="0">
                          <a:effectLst/>
                        </a:rPr>
                        <a:t>Sodium, Hydroxide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a:effectLst/>
                        </a:rPr>
                        <a:t>Na</a:t>
                      </a:r>
                      <a:r>
                        <a:rPr lang="en-US" sz="1500" baseline="30000">
                          <a:effectLst/>
                        </a:rPr>
                        <a:t>+1</a:t>
                      </a:r>
                      <a:r>
                        <a:rPr lang="en-US" sz="1500">
                          <a:effectLst/>
                        </a:rPr>
                        <a:t>(OH)</a:t>
                      </a:r>
                      <a:r>
                        <a:rPr lang="en-US" sz="1500" baseline="30000">
                          <a:effectLst/>
                        </a:rPr>
                        <a:t> -1</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Sodium hydroxide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21"/>
                  </a:ext>
                </a:extLst>
              </a:tr>
              <a:tr h="314320">
                <a:tc>
                  <a:txBody>
                    <a:bodyPr/>
                    <a:lstStyle/>
                    <a:p>
                      <a:pPr marL="0" marR="0" algn="l">
                        <a:spcBef>
                          <a:spcPts val="0"/>
                        </a:spcBef>
                        <a:spcAft>
                          <a:spcPts val="0"/>
                        </a:spcAft>
                        <a:tabLst>
                          <a:tab pos="4572000" algn="l"/>
                        </a:tabLst>
                      </a:pPr>
                      <a:r>
                        <a:rPr lang="en-US" sz="1500" dirty="0">
                          <a:effectLst/>
                        </a:rPr>
                        <a:t>Ammonium, Sulfate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a:effectLst/>
                        </a:rPr>
                        <a:t>(NH</a:t>
                      </a:r>
                      <a:r>
                        <a:rPr lang="en-US" sz="1500" baseline="-25000">
                          <a:effectLst/>
                        </a:rPr>
                        <a:t>4</a:t>
                      </a:r>
                      <a:r>
                        <a:rPr lang="en-US" sz="1500">
                          <a:effectLst/>
                        </a:rPr>
                        <a:t>)</a:t>
                      </a:r>
                      <a:r>
                        <a:rPr lang="en-US" sz="1500" baseline="-25000">
                          <a:effectLst/>
                        </a:rPr>
                        <a:t>2</a:t>
                      </a:r>
                      <a:r>
                        <a:rPr lang="en-US" sz="1500" baseline="30000">
                          <a:effectLst/>
                        </a:rPr>
                        <a:t>+1</a:t>
                      </a:r>
                      <a:r>
                        <a:rPr lang="en-US" sz="1500">
                          <a:effectLst/>
                        </a:rPr>
                        <a:t>(SO</a:t>
                      </a:r>
                      <a:r>
                        <a:rPr lang="en-US" sz="1500" baseline="-25000">
                          <a:effectLst/>
                        </a:rPr>
                        <a:t>4</a:t>
                      </a:r>
                      <a:r>
                        <a:rPr lang="en-US" sz="1500">
                          <a:effectLst/>
                        </a:rPr>
                        <a:t>)</a:t>
                      </a:r>
                      <a:r>
                        <a:rPr lang="en-US" sz="1500" baseline="30000">
                          <a:effectLst/>
                        </a:rPr>
                        <a:t> -2</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Ammonium sulfate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22"/>
                  </a:ext>
                </a:extLst>
              </a:tr>
              <a:tr h="243840">
                <a:tc>
                  <a:txBody>
                    <a:bodyPr/>
                    <a:lstStyle/>
                    <a:p>
                      <a:pPr marL="0" marR="0" algn="l">
                        <a:spcBef>
                          <a:spcPts val="0"/>
                        </a:spcBef>
                        <a:spcAft>
                          <a:spcPts val="0"/>
                        </a:spcAft>
                        <a:tabLst>
                          <a:tab pos="4572000" algn="l"/>
                        </a:tabLst>
                      </a:pPr>
                      <a:r>
                        <a:rPr lang="en-US" sz="1500" dirty="0">
                          <a:effectLst/>
                        </a:rPr>
                        <a:t>Zinc, Acetate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a:effectLst/>
                        </a:rPr>
                        <a:t>Zn</a:t>
                      </a:r>
                      <a:r>
                        <a:rPr lang="en-US" sz="1500" baseline="30000">
                          <a:effectLst/>
                        </a:rPr>
                        <a:t>+1</a:t>
                      </a:r>
                      <a:r>
                        <a:rPr lang="en-US" sz="1500">
                          <a:effectLst/>
                        </a:rPr>
                        <a:t>(C</a:t>
                      </a:r>
                      <a:r>
                        <a:rPr lang="en-US" sz="1500" baseline="-25000">
                          <a:effectLst/>
                        </a:rPr>
                        <a:t>2</a:t>
                      </a:r>
                      <a:r>
                        <a:rPr lang="en-US" sz="1500">
                          <a:effectLst/>
                        </a:rPr>
                        <a:t>H</a:t>
                      </a:r>
                      <a:r>
                        <a:rPr lang="en-US" sz="1500" baseline="-25000">
                          <a:effectLst/>
                        </a:rPr>
                        <a:t>3</a:t>
                      </a:r>
                      <a:r>
                        <a:rPr lang="en-US" sz="1500">
                          <a:effectLst/>
                        </a:rPr>
                        <a:t>O</a:t>
                      </a:r>
                      <a:r>
                        <a:rPr lang="en-US" sz="1500" baseline="-25000">
                          <a:effectLst/>
                        </a:rPr>
                        <a:t>2</a:t>
                      </a:r>
                      <a:r>
                        <a:rPr lang="en-US" sz="1500">
                          <a:effectLst/>
                        </a:rPr>
                        <a:t>)</a:t>
                      </a:r>
                      <a:r>
                        <a:rPr lang="en-US" sz="1500" baseline="-25000">
                          <a:effectLst/>
                        </a:rPr>
                        <a:t>2</a:t>
                      </a:r>
                      <a:r>
                        <a:rPr lang="en-US" sz="1500" baseline="30000">
                          <a:effectLst/>
                        </a:rPr>
                        <a:t>-1</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Zinc acetate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23"/>
                  </a:ext>
                </a:extLst>
              </a:tr>
              <a:tr h="243840">
                <a:tc>
                  <a:txBody>
                    <a:bodyPr/>
                    <a:lstStyle/>
                    <a:p>
                      <a:pPr marL="0" marR="0" algn="l">
                        <a:spcBef>
                          <a:spcPts val="0"/>
                        </a:spcBef>
                        <a:spcAft>
                          <a:spcPts val="0"/>
                        </a:spcAft>
                        <a:tabLst>
                          <a:tab pos="4572000" algn="l"/>
                        </a:tabLst>
                      </a:pPr>
                      <a:r>
                        <a:rPr lang="en-US" sz="1500" dirty="0">
                          <a:effectLst/>
                        </a:rPr>
                        <a:t>Barium, Chlorate</a:t>
                      </a:r>
                      <a:endParaRPr lang="en-US" sz="1500" dirty="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a:effectLst/>
                        </a:rPr>
                        <a:t>Ba</a:t>
                      </a:r>
                      <a:r>
                        <a:rPr lang="en-US" sz="1500" baseline="30000">
                          <a:effectLst/>
                        </a:rPr>
                        <a:t>+2</a:t>
                      </a:r>
                      <a:r>
                        <a:rPr lang="en-US" sz="1500">
                          <a:effectLst/>
                        </a:rPr>
                        <a:t>(ClO</a:t>
                      </a:r>
                      <a:r>
                        <a:rPr lang="en-US" sz="1500" baseline="-25000">
                          <a:effectLst/>
                        </a:rPr>
                        <a:t>3</a:t>
                      </a:r>
                      <a:r>
                        <a:rPr lang="en-US" sz="1500">
                          <a:effectLst/>
                        </a:rPr>
                        <a:t>)</a:t>
                      </a:r>
                      <a:r>
                        <a:rPr lang="en-US" sz="1500" baseline="-25000">
                          <a:effectLst/>
                        </a:rPr>
                        <a:t>2</a:t>
                      </a:r>
                      <a:r>
                        <a:rPr lang="en-US" sz="1500" baseline="30000">
                          <a:effectLst/>
                        </a:rPr>
                        <a:t>-1</a:t>
                      </a:r>
                      <a:endParaRPr lang="en-US" sz="1500">
                        <a:effectLst/>
                        <a:latin typeface="Times New Roman"/>
                        <a:ea typeface="Times New Roman"/>
                      </a:endParaRPr>
                    </a:p>
                  </a:txBody>
                  <a:tcPr marL="41705" marR="41705" marT="0" marB="0" anchor="ctr"/>
                </a:tc>
                <a:tc>
                  <a:txBody>
                    <a:bodyPr/>
                    <a:lstStyle/>
                    <a:p>
                      <a:pPr marL="0" marR="0" algn="ctr">
                        <a:spcBef>
                          <a:spcPts val="0"/>
                        </a:spcBef>
                        <a:spcAft>
                          <a:spcPts val="0"/>
                        </a:spcAft>
                        <a:tabLst>
                          <a:tab pos="4572000" algn="l"/>
                        </a:tabLst>
                      </a:pPr>
                      <a:r>
                        <a:rPr lang="en-US" sz="1500" dirty="0">
                          <a:effectLst/>
                        </a:rPr>
                        <a:t>Barium chlorate</a:t>
                      </a:r>
                      <a:endParaRPr lang="en-US" sz="1500" dirty="0">
                        <a:effectLst/>
                        <a:latin typeface="Times New Roman"/>
                        <a:ea typeface="Times New Roman"/>
                      </a:endParaRPr>
                    </a:p>
                  </a:txBody>
                  <a:tcPr marL="41705" marR="41705" marT="0" marB="0" anchor="ctr"/>
                </a:tc>
                <a:extLst>
                  <a:ext uri="{0D108BD9-81ED-4DB2-BD59-A6C34878D82A}">
                    <a16:rowId xmlns:a16="http://schemas.microsoft.com/office/drawing/2014/main" val="10024"/>
                  </a:ext>
                </a:extLst>
              </a:tr>
            </a:tbl>
          </a:graphicData>
        </a:graphic>
      </p:graphicFrame>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8" y="0"/>
            <a:ext cx="838200" cy="990600"/>
          </a:xfrm>
          <a:prstGeom prst="rect">
            <a:avLst/>
          </a:prstGeom>
          <a:noFill/>
          <a:ln>
            <a:noFill/>
          </a:ln>
          <a:effectLst/>
        </p:spPr>
      </p:pic>
    </p:spTree>
    <p:extLst>
      <p:ext uri="{BB962C8B-B14F-4D97-AF65-F5344CB8AC3E}">
        <p14:creationId xmlns:p14="http://schemas.microsoft.com/office/powerpoint/2010/main" val="795847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1"/>
          <p:cNvSpPr>
            <a:spLocks noGrp="1" noChangeArrowheads="1"/>
          </p:cNvSpPr>
          <p:nvPr>
            <p:ph type="body"/>
          </p:nvPr>
        </p:nvSpPr>
        <p:spPr>
          <a:xfrm>
            <a:off x="152365" y="152400"/>
            <a:ext cx="8839235" cy="6705600"/>
          </a:xfrm>
          <a:ln/>
        </p:spPr>
        <p:txBody>
          <a:bodyPr anchor="t"/>
          <a:lstStyle/>
          <a:p>
            <a:pPr marL="738135" lvl="1" eaLnBrk="0" hangingPunct="0">
              <a:tabLst>
                <a:tab pos="904098" algn="l"/>
                <a:tab pos="1814530" algn="l"/>
                <a:tab pos="2724954" algn="l"/>
                <a:tab pos="3635380" algn="l"/>
                <a:tab pos="4545806" algn="l"/>
                <a:tab pos="5456227" algn="l"/>
                <a:tab pos="6366649" algn="l"/>
                <a:tab pos="7277077" algn="l"/>
                <a:tab pos="8187502" algn="l"/>
                <a:tab pos="9097926" algn="l"/>
                <a:tab pos="10008352" algn="l"/>
              </a:tabLst>
            </a:pPr>
            <a:r>
              <a:rPr lang="en-US" altLang="en-US" sz="3200" b="1" dirty="0">
                <a:solidFill>
                  <a:srgbClr val="FFFF00"/>
                </a:solidFill>
                <a:effectLst/>
              </a:rPr>
              <a:t>General guidelines for writing the name and formula of a chemical compound:</a:t>
            </a:r>
          </a:p>
          <a:p>
            <a:pPr marL="738135" lvl="1" eaLnBrk="0" hangingPunct="0">
              <a:tabLst>
                <a:tab pos="904098" algn="l"/>
                <a:tab pos="1814530" algn="l"/>
                <a:tab pos="2724954" algn="l"/>
                <a:tab pos="3635380" algn="l"/>
                <a:tab pos="4545806" algn="l"/>
                <a:tab pos="5456227" algn="l"/>
                <a:tab pos="6366649" algn="l"/>
                <a:tab pos="7277077" algn="l"/>
                <a:tab pos="8187502" algn="l"/>
                <a:tab pos="9097926" algn="l"/>
                <a:tab pos="10008352" algn="l"/>
              </a:tabLst>
            </a:pPr>
            <a:endParaRPr lang="en-US" altLang="en-US" sz="1300" dirty="0">
              <a:solidFill>
                <a:schemeClr val="tx1"/>
              </a:solidFill>
              <a:effectLst/>
            </a:endParaRPr>
          </a:p>
          <a:p>
            <a:pPr marL="471488" lvl="1" indent="-471488" eaLnBrk="0" hangingPunct="0">
              <a:spcBef>
                <a:spcPts val="1800"/>
              </a:spcBef>
              <a:tabLst>
                <a:tab pos="904098" algn="l"/>
                <a:tab pos="1814530" algn="l"/>
                <a:tab pos="2724954" algn="l"/>
                <a:tab pos="3635380" algn="l"/>
                <a:tab pos="4545806" algn="l"/>
                <a:tab pos="5456227" algn="l"/>
                <a:tab pos="6366649" algn="l"/>
                <a:tab pos="7277077" algn="l"/>
                <a:tab pos="8187502" algn="l"/>
                <a:tab pos="9097926" algn="l"/>
                <a:tab pos="10008352" algn="l"/>
              </a:tabLst>
            </a:pPr>
            <a:r>
              <a:rPr lang="en-US" altLang="en-US" dirty="0">
                <a:solidFill>
                  <a:srgbClr val="0070C0"/>
                </a:solidFill>
                <a:effectLst/>
              </a:rPr>
              <a:t>1. 	Follow the rules for naming acids when </a:t>
            </a:r>
            <a:r>
              <a:rPr lang="en-US" altLang="en-US" b="1" dirty="0">
                <a:solidFill>
                  <a:srgbClr val="FFFF00"/>
                </a:solidFill>
                <a:effectLst/>
              </a:rPr>
              <a:t>H</a:t>
            </a:r>
            <a:r>
              <a:rPr lang="en-US" altLang="en-US" dirty="0">
                <a:solidFill>
                  <a:srgbClr val="0070C0"/>
                </a:solidFill>
                <a:effectLst/>
              </a:rPr>
              <a:t> is the first element in the formula and it is aqueous (dissolved in water).</a:t>
            </a:r>
          </a:p>
          <a:p>
            <a:pPr marL="471488" lvl="1" indent="-471488" eaLnBrk="0" hangingPunct="0">
              <a:spcBef>
                <a:spcPts val="1800"/>
              </a:spcBef>
              <a:buAutoNum type="arabicPeriod" startAt="2"/>
              <a:tabLst>
                <a:tab pos="904098" algn="l"/>
                <a:tab pos="1814530" algn="l"/>
                <a:tab pos="2724954" algn="l"/>
                <a:tab pos="3635380" algn="l"/>
                <a:tab pos="4545806" algn="l"/>
                <a:tab pos="5456227" algn="l"/>
                <a:tab pos="6366649" algn="l"/>
                <a:tab pos="7277077" algn="l"/>
                <a:tab pos="8187502" algn="l"/>
                <a:tab pos="9097926" algn="l"/>
                <a:tab pos="10008352" algn="l"/>
              </a:tabLst>
            </a:pPr>
            <a:r>
              <a:rPr lang="en-US" altLang="en-US" dirty="0">
                <a:solidFill>
                  <a:srgbClr val="FF0000"/>
                </a:solidFill>
                <a:effectLst/>
              </a:rPr>
              <a:t>If the compound is binary, generally the non-metal name ends with the suffix </a:t>
            </a:r>
            <a:r>
              <a:rPr lang="en-US" altLang="en-US" i="1" dirty="0">
                <a:solidFill>
                  <a:srgbClr val="002060"/>
                </a:solidFill>
                <a:effectLst/>
              </a:rPr>
              <a:t>-ide</a:t>
            </a:r>
            <a:r>
              <a:rPr lang="en-US" altLang="en-US" dirty="0">
                <a:solidFill>
                  <a:srgbClr val="FF0000"/>
                </a:solidFill>
                <a:effectLst/>
              </a:rPr>
              <a:t>. </a:t>
            </a:r>
          </a:p>
          <a:p>
            <a:pPr marL="471488" lvl="1" indent="-471488" eaLnBrk="0" hangingPunct="0">
              <a:spcBef>
                <a:spcPts val="1800"/>
              </a:spcBef>
              <a:buAutoNum type="arabicPeriod" startAt="2"/>
              <a:tabLst>
                <a:tab pos="904098" algn="l"/>
                <a:tab pos="1814530" algn="l"/>
                <a:tab pos="2724954" algn="l"/>
                <a:tab pos="3635380" algn="l"/>
                <a:tab pos="4545806" algn="l"/>
                <a:tab pos="5456227" algn="l"/>
                <a:tab pos="6366649" algn="l"/>
                <a:tab pos="7277077" algn="l"/>
                <a:tab pos="8187502" algn="l"/>
                <a:tab pos="9097926" algn="l"/>
                <a:tab pos="10008352" algn="l"/>
              </a:tabLst>
            </a:pPr>
            <a:r>
              <a:rPr lang="en-US" altLang="en-US" dirty="0">
                <a:solidFill>
                  <a:srgbClr val="7030A0"/>
                </a:solidFill>
                <a:effectLst/>
              </a:rPr>
              <a:t>If the compound is a molecular (covalently bonded) binary compound, use prefixes to indicate the number of atoms.</a:t>
            </a:r>
          </a:p>
          <a:p>
            <a:pPr marL="471488" lvl="1" indent="-471488" eaLnBrk="0" hangingPunct="0">
              <a:spcBef>
                <a:spcPts val="1800"/>
              </a:spcBef>
              <a:tabLst>
                <a:tab pos="904098" algn="l"/>
                <a:tab pos="1814530" algn="l"/>
                <a:tab pos="2724954" algn="l"/>
                <a:tab pos="3635380" algn="l"/>
                <a:tab pos="4545806" algn="l"/>
                <a:tab pos="5456227" algn="l"/>
                <a:tab pos="6366649" algn="l"/>
                <a:tab pos="7277077" algn="l"/>
                <a:tab pos="8187502" algn="l"/>
                <a:tab pos="9097926" algn="l"/>
                <a:tab pos="10008352" algn="l"/>
              </a:tabLst>
            </a:pPr>
            <a:r>
              <a:rPr lang="en-US" altLang="en-US" dirty="0">
                <a:solidFill>
                  <a:srgbClr val="00B050"/>
                </a:solidFill>
                <a:effectLst/>
              </a:rPr>
              <a:t>4. 	When a polyatomic ion that includes oxygen is in the formula, the compound name generally ends in </a:t>
            </a:r>
            <a:r>
              <a:rPr lang="en-US" altLang="en-US" i="1" dirty="0">
                <a:solidFill>
                  <a:srgbClr val="002060"/>
                </a:solidFill>
                <a:effectLst/>
              </a:rPr>
              <a:t>-</a:t>
            </a:r>
            <a:r>
              <a:rPr lang="en-US" altLang="en-US" i="1" dirty="0" err="1">
                <a:solidFill>
                  <a:srgbClr val="002060"/>
                </a:solidFill>
                <a:effectLst/>
              </a:rPr>
              <a:t>ite</a:t>
            </a:r>
            <a:r>
              <a:rPr lang="en-US" altLang="en-US" dirty="0">
                <a:solidFill>
                  <a:srgbClr val="002060"/>
                </a:solidFill>
                <a:effectLst/>
              </a:rPr>
              <a:t> </a:t>
            </a:r>
            <a:r>
              <a:rPr lang="en-US" altLang="en-US" dirty="0">
                <a:solidFill>
                  <a:srgbClr val="00B050"/>
                </a:solidFill>
                <a:effectLst/>
              </a:rPr>
              <a:t>or </a:t>
            </a:r>
            <a:r>
              <a:rPr lang="en-US" altLang="en-US" i="1" dirty="0">
                <a:solidFill>
                  <a:srgbClr val="002060"/>
                </a:solidFill>
                <a:effectLst/>
              </a:rPr>
              <a:t>-ate</a:t>
            </a:r>
            <a:r>
              <a:rPr lang="en-US" altLang="en-US" dirty="0">
                <a:solidFill>
                  <a:srgbClr val="00B050"/>
                </a:solidFill>
                <a:effectLst/>
              </a:rPr>
              <a:t>.</a:t>
            </a:r>
          </a:p>
          <a:p>
            <a:pPr marL="471488" lvl="1" indent="-471488" eaLnBrk="0" hangingPunct="0">
              <a:spcBef>
                <a:spcPts val="1800"/>
              </a:spcBef>
              <a:tabLst>
                <a:tab pos="904098" algn="l"/>
                <a:tab pos="1814530" algn="l"/>
                <a:tab pos="2724954" algn="l"/>
                <a:tab pos="3635380" algn="l"/>
                <a:tab pos="4545806" algn="l"/>
                <a:tab pos="5456227" algn="l"/>
                <a:tab pos="6366649" algn="l"/>
                <a:tab pos="7277077" algn="l"/>
                <a:tab pos="8187502" algn="l"/>
                <a:tab pos="9097926" algn="l"/>
                <a:tab pos="10008352" algn="l"/>
              </a:tabLst>
            </a:pPr>
            <a:r>
              <a:rPr lang="en-US" altLang="en-US" dirty="0">
                <a:solidFill>
                  <a:srgbClr val="7030A0"/>
                </a:solidFill>
                <a:effectLst/>
              </a:rPr>
              <a:t>5. 	If the compound contains a metallic cation that can have different ionic charges (transition, group B metals), use a Roman numeral to indicate the numerical value of the ionic charge in the compound.</a:t>
            </a:r>
          </a:p>
          <a:p>
            <a:pPr marL="738135" lvl="1" eaLnBrk="0" hangingPunct="0">
              <a:spcBef>
                <a:spcPts val="1800"/>
              </a:spcBef>
              <a:tabLst>
                <a:tab pos="904098" algn="l"/>
                <a:tab pos="1814530" algn="l"/>
                <a:tab pos="2724954" algn="l"/>
                <a:tab pos="3635380" algn="l"/>
                <a:tab pos="4545806" algn="l"/>
                <a:tab pos="5456227" algn="l"/>
                <a:tab pos="6366649" algn="l"/>
                <a:tab pos="7277077" algn="l"/>
                <a:tab pos="8187502" algn="l"/>
                <a:tab pos="9097926" algn="l"/>
                <a:tab pos="10008352" algn="l"/>
              </a:tabLst>
            </a:pPr>
            <a:endParaRPr lang="en-US" altLang="en-US" dirty="0">
              <a:solidFill>
                <a:schemeClr val="tx1"/>
              </a:solidFill>
              <a:effectLst/>
            </a:endParaRPr>
          </a:p>
        </p:txBody>
      </p:sp>
    </p:spTree>
    <p:extLst>
      <p:ext uri="{BB962C8B-B14F-4D97-AF65-F5344CB8AC3E}">
        <p14:creationId xmlns:p14="http://schemas.microsoft.com/office/powerpoint/2010/main" val="909498349"/>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1">
                                            <p:txEl>
                                              <p:pRg st="2" end="2"/>
                                            </p:txEl>
                                          </p:spTgt>
                                        </p:tgtEl>
                                        <p:attrNameLst>
                                          <p:attrName>style.visibility</p:attrName>
                                        </p:attrNameLst>
                                      </p:cBhvr>
                                      <p:to>
                                        <p:strVal val="visible"/>
                                      </p:to>
                                    </p:set>
                                    <p:animEffect transition="in" filter="fade">
                                      <p:cBhvr>
                                        <p:cTn id="7" dur="500"/>
                                        <p:tgtEl>
                                          <p:spTgt spid="2560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1">
                                            <p:txEl>
                                              <p:pRg st="3" end="3"/>
                                            </p:txEl>
                                          </p:spTgt>
                                        </p:tgtEl>
                                        <p:attrNameLst>
                                          <p:attrName>style.visibility</p:attrName>
                                        </p:attrNameLst>
                                      </p:cBhvr>
                                      <p:to>
                                        <p:strVal val="visible"/>
                                      </p:to>
                                    </p:set>
                                    <p:animEffect transition="in" filter="fade">
                                      <p:cBhvr>
                                        <p:cTn id="12" dur="500"/>
                                        <p:tgtEl>
                                          <p:spTgt spid="2560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1">
                                            <p:txEl>
                                              <p:pRg st="4" end="4"/>
                                            </p:txEl>
                                          </p:spTgt>
                                        </p:tgtEl>
                                        <p:attrNameLst>
                                          <p:attrName>style.visibility</p:attrName>
                                        </p:attrNameLst>
                                      </p:cBhvr>
                                      <p:to>
                                        <p:strVal val="visible"/>
                                      </p:to>
                                    </p:set>
                                    <p:animEffect transition="in" filter="fade">
                                      <p:cBhvr>
                                        <p:cTn id="17" dur="500"/>
                                        <p:tgtEl>
                                          <p:spTgt spid="2560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1">
                                            <p:txEl>
                                              <p:pRg st="5" end="5"/>
                                            </p:txEl>
                                          </p:spTgt>
                                        </p:tgtEl>
                                        <p:attrNameLst>
                                          <p:attrName>style.visibility</p:attrName>
                                        </p:attrNameLst>
                                      </p:cBhvr>
                                      <p:to>
                                        <p:strVal val="visible"/>
                                      </p:to>
                                    </p:set>
                                    <p:animEffect transition="in" filter="fade">
                                      <p:cBhvr>
                                        <p:cTn id="22" dur="500"/>
                                        <p:tgtEl>
                                          <p:spTgt spid="2560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01">
                                            <p:txEl>
                                              <p:pRg st="6" end="6"/>
                                            </p:txEl>
                                          </p:spTgt>
                                        </p:tgtEl>
                                        <p:attrNameLst>
                                          <p:attrName>style.visibility</p:attrName>
                                        </p:attrNameLst>
                                      </p:cBhvr>
                                      <p:to>
                                        <p:strVal val="visible"/>
                                      </p:to>
                                    </p:set>
                                    <p:animEffect transition="in" filter="fade">
                                      <p:cBhvr>
                                        <p:cTn id="27" dur="500"/>
                                        <p:tgtEl>
                                          <p:spTgt spid="256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1EC-B9E4-4849-9D44-38FC4854A1F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CBA5F12-981B-415A-BB9E-C3293F6D0247}"/>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0B1209D8-1D3D-4F4B-83A1-1E56CD3FFB38}"/>
              </a:ext>
            </a:extLst>
          </p:cNvPr>
          <p:cNvPicPr>
            <a:picLocks noGrp="1" noChangeAspect="1"/>
          </p:cNvPicPr>
          <p:nvPr>
            <p:ph sz="quarter" idx="16"/>
          </p:nvPr>
        </p:nvPicPr>
        <p:blipFill>
          <a:blip r:embed="rId2"/>
          <a:stretch>
            <a:fillRect/>
          </a:stretch>
        </p:blipFill>
        <p:spPr>
          <a:xfrm>
            <a:off x="0" y="16445"/>
            <a:ext cx="9143990" cy="6742792"/>
          </a:xfrm>
          <a:prstGeom prst="rect">
            <a:avLst/>
          </a:prstGeom>
        </p:spPr>
      </p:pic>
    </p:spTree>
    <p:extLst>
      <p:ext uri="{BB962C8B-B14F-4D97-AF65-F5344CB8AC3E}">
        <p14:creationId xmlns:p14="http://schemas.microsoft.com/office/powerpoint/2010/main" val="34335968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435F-BBD3-477F-A3D9-3555A64D0C78}"/>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EBF4F1D-3B18-497F-97AC-897803E904DB}"/>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933CCF78-97B1-4E4F-BBF5-93C7D823A731}"/>
              </a:ext>
            </a:extLst>
          </p:cNvPr>
          <p:cNvPicPr>
            <a:picLocks noGrp="1" noChangeAspect="1"/>
          </p:cNvPicPr>
          <p:nvPr>
            <p:ph sz="quarter" idx="16"/>
          </p:nvPr>
        </p:nvPicPr>
        <p:blipFill>
          <a:blip r:embed="rId2"/>
          <a:stretch>
            <a:fillRect/>
          </a:stretch>
        </p:blipFill>
        <p:spPr>
          <a:xfrm>
            <a:off x="0" y="-10"/>
            <a:ext cx="9116281" cy="6843885"/>
          </a:xfrm>
          <a:prstGeom prst="rect">
            <a:avLst/>
          </a:prstGeom>
        </p:spPr>
      </p:pic>
    </p:spTree>
    <p:extLst>
      <p:ext uri="{BB962C8B-B14F-4D97-AF65-F5344CB8AC3E}">
        <p14:creationId xmlns:p14="http://schemas.microsoft.com/office/powerpoint/2010/main" val="38884950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8FFC-9DC1-4FBF-8FE3-8AD0F107D520}"/>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367027E-3F83-45C7-9016-83DF8DC60B2F}"/>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2A46EE47-A292-46B3-A008-039B3778B3A5}"/>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F654AD9D-945F-4607-8CEF-08160A5F8276}"/>
              </a:ext>
            </a:extLst>
          </p:cNvPr>
          <p:cNvPicPr>
            <a:picLocks noChangeAspect="1"/>
          </p:cNvPicPr>
          <p:nvPr/>
        </p:nvPicPr>
        <p:blipFill>
          <a:blip r:embed="rId2"/>
          <a:stretch>
            <a:fillRect/>
          </a:stretch>
        </p:blipFill>
        <p:spPr>
          <a:xfrm>
            <a:off x="-1" y="0"/>
            <a:ext cx="9099119" cy="5943600"/>
          </a:xfrm>
          <a:prstGeom prst="rect">
            <a:avLst/>
          </a:prstGeom>
        </p:spPr>
      </p:pic>
    </p:spTree>
    <p:extLst>
      <p:ext uri="{BB962C8B-B14F-4D97-AF65-F5344CB8AC3E}">
        <p14:creationId xmlns:p14="http://schemas.microsoft.com/office/powerpoint/2010/main" val="34802122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7928-2817-486F-8C77-DB479305535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2F907757-862A-4938-ABE4-9A9BC202CFA6}"/>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39A83406-1211-453D-86A9-8934FBDDB72D}"/>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D0AD6E68-1CB0-44EC-B2F8-29B8A3FB1668}"/>
              </a:ext>
            </a:extLst>
          </p:cNvPr>
          <p:cNvPicPr>
            <a:picLocks noChangeAspect="1"/>
          </p:cNvPicPr>
          <p:nvPr/>
        </p:nvPicPr>
        <p:blipFill>
          <a:blip r:embed="rId2"/>
          <a:stretch>
            <a:fillRect/>
          </a:stretch>
        </p:blipFill>
        <p:spPr>
          <a:xfrm>
            <a:off x="0" y="-56677"/>
            <a:ext cx="9144000" cy="6971354"/>
          </a:xfrm>
          <a:prstGeom prst="rect">
            <a:avLst/>
          </a:prstGeom>
        </p:spPr>
      </p:pic>
    </p:spTree>
    <p:extLst>
      <p:ext uri="{BB962C8B-B14F-4D97-AF65-F5344CB8AC3E}">
        <p14:creationId xmlns:p14="http://schemas.microsoft.com/office/powerpoint/2010/main" val="334812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Chemical Symbols</a:t>
            </a:r>
          </a:p>
        </p:txBody>
      </p:sp>
      <p:sp>
        <p:nvSpPr>
          <p:cNvPr id="7" name="Content Placeholder 6"/>
          <p:cNvSpPr>
            <a:spLocks noGrp="1"/>
          </p:cNvSpPr>
          <p:nvPr>
            <p:ph idx="1"/>
          </p:nvPr>
        </p:nvSpPr>
        <p:spPr/>
        <p:txBody>
          <a:bodyPr lIns="182251" tIns="91124"/>
          <a:lstStyle/>
          <a:p>
            <a:pPr>
              <a:lnSpc>
                <a:spcPct val="100000"/>
              </a:lnSpc>
              <a:spcBef>
                <a:spcPts val="0"/>
              </a:spcBef>
            </a:pPr>
            <a:r>
              <a:rPr lang="en-US" sz="2100" dirty="0">
                <a:solidFill>
                  <a:srgbClr val="FF0000"/>
                </a:solidFill>
              </a:rPr>
              <a:t>Chemical Symbols on the Periodic Table are a Shorthand for the elements</a:t>
            </a:r>
            <a:r>
              <a:rPr lang="en-US" sz="2100" b="1" dirty="0">
                <a:solidFill>
                  <a:srgbClr val="FF0000"/>
                </a:solidFill>
              </a:rPr>
              <a:t> — Symbols are either ONE or TWO letters</a:t>
            </a:r>
          </a:p>
          <a:p>
            <a:pPr>
              <a:lnSpc>
                <a:spcPct val="100000"/>
              </a:lnSpc>
              <a:spcBef>
                <a:spcPts val="0"/>
              </a:spcBef>
            </a:pPr>
            <a:endParaRPr lang="en-US" sz="800" b="1" dirty="0">
              <a:solidFill>
                <a:srgbClr val="FF0000"/>
              </a:solidFill>
            </a:endParaRPr>
          </a:p>
          <a:p>
            <a:pPr marL="469871" indent="-294265">
              <a:lnSpc>
                <a:spcPct val="100000"/>
              </a:lnSpc>
              <a:spcBef>
                <a:spcPts val="0"/>
              </a:spcBef>
              <a:buFont typeface="Arial" panose="020B0604020202020204" pitchFamily="34" charset="0"/>
              <a:buChar char="•"/>
            </a:pPr>
            <a:r>
              <a:rPr lang="en-US" sz="2100" i="1" dirty="0">
                <a:solidFill>
                  <a:srgbClr val="00B0F0"/>
                </a:solidFill>
              </a:rPr>
              <a:t>The first letter is ALWAYS capitalized, while the </a:t>
            </a:r>
            <a:r>
              <a:rPr lang="en-US" sz="2100" i="1" dirty="0">
                <a:solidFill>
                  <a:srgbClr val="00B050"/>
                </a:solidFill>
              </a:rPr>
              <a:t>second letter is small case    </a:t>
            </a:r>
            <a:r>
              <a:rPr lang="en-US" sz="2100" i="1" dirty="0">
                <a:solidFill>
                  <a:srgbClr val="00B0F0"/>
                </a:solidFill>
              </a:rPr>
              <a:t>N</a:t>
            </a:r>
            <a:r>
              <a:rPr lang="en-US" sz="2100" i="1" dirty="0">
                <a:solidFill>
                  <a:srgbClr val="00B050"/>
                </a:solidFill>
              </a:rPr>
              <a:t>a </a:t>
            </a:r>
            <a:r>
              <a:rPr lang="en-US" sz="2100" i="1" dirty="0">
                <a:solidFill>
                  <a:srgbClr val="FF0000"/>
                </a:solidFill>
              </a:rPr>
              <a:t>(</a:t>
            </a:r>
            <a:r>
              <a:rPr lang="en-US" sz="2100" i="1" dirty="0">
                <a:solidFill>
                  <a:srgbClr val="FF0000"/>
                </a:solidFill>
                <a:latin typeface="Times New Roman" panose="02020603050405020304" pitchFamily="18" charset="0"/>
                <a:cs typeface="Times New Roman" panose="02020603050405020304" pitchFamily="18" charset="0"/>
              </a:rPr>
              <a:t>for sodium</a:t>
            </a:r>
            <a:r>
              <a:rPr lang="en-US" sz="2100" i="1" dirty="0">
                <a:solidFill>
                  <a:srgbClr val="FF0000"/>
                </a:solidFill>
              </a:rPr>
              <a:t>)</a:t>
            </a:r>
            <a:endParaRPr lang="en-US" sz="2100" dirty="0">
              <a:solidFill>
                <a:srgbClr val="FF0000"/>
              </a:solidFill>
            </a:endParaRPr>
          </a:p>
          <a:p>
            <a:pPr>
              <a:lnSpc>
                <a:spcPct val="100000"/>
              </a:lnSpc>
              <a:spcBef>
                <a:spcPts val="0"/>
              </a:spcBef>
            </a:pPr>
            <a:endParaRPr lang="en-US" sz="1300" b="1" dirty="0"/>
          </a:p>
          <a:p>
            <a:pPr>
              <a:lnSpc>
                <a:spcPct val="100000"/>
              </a:lnSpc>
              <a:spcBef>
                <a:spcPts val="0"/>
              </a:spcBef>
            </a:pPr>
            <a:r>
              <a:rPr lang="en-US" sz="2300" b="1" dirty="0"/>
              <a:t>Letters for the symbols are derived in various ways:</a:t>
            </a:r>
          </a:p>
          <a:p>
            <a:pPr>
              <a:lnSpc>
                <a:spcPct val="100000"/>
              </a:lnSpc>
              <a:spcBef>
                <a:spcPts val="0"/>
              </a:spcBef>
            </a:pPr>
            <a:endParaRPr lang="en-US" sz="800" dirty="0"/>
          </a:p>
          <a:p>
            <a:pPr>
              <a:lnSpc>
                <a:spcPct val="100000"/>
              </a:lnSpc>
              <a:spcBef>
                <a:spcPts val="0"/>
              </a:spcBef>
            </a:pPr>
            <a:r>
              <a:rPr lang="en-US" sz="2100" dirty="0">
                <a:solidFill>
                  <a:srgbClr val="7030A0"/>
                </a:solidFill>
              </a:rPr>
              <a:t>Use the first letter of the Chemical Element </a:t>
            </a:r>
          </a:p>
          <a:p>
            <a:pPr algn="ctr">
              <a:lnSpc>
                <a:spcPct val="100000"/>
              </a:lnSpc>
              <a:spcBef>
                <a:spcPts val="0"/>
              </a:spcBef>
            </a:pPr>
            <a:r>
              <a:rPr lang="en-US" sz="2100" i="1" dirty="0">
                <a:latin typeface="Times New Roman" panose="02020603050405020304" pitchFamily="18" charset="0"/>
                <a:cs typeface="Times New Roman" panose="02020603050405020304" pitchFamily="18" charset="0"/>
              </a:rPr>
              <a:t> </a:t>
            </a:r>
            <a:endParaRPr lang="en-US" sz="2100" dirty="0">
              <a:latin typeface="Times New Roman" panose="02020603050405020304" pitchFamily="18" charset="0"/>
              <a:cs typeface="Times New Roman" panose="02020603050405020304" pitchFamily="18" charset="0"/>
            </a:endParaRPr>
          </a:p>
          <a:p>
            <a:pPr>
              <a:lnSpc>
                <a:spcPct val="100000"/>
              </a:lnSpc>
              <a:spcBef>
                <a:spcPts val="0"/>
              </a:spcBef>
            </a:pPr>
            <a:endParaRPr lang="en-US" sz="800" dirty="0"/>
          </a:p>
          <a:p>
            <a:pPr>
              <a:lnSpc>
                <a:spcPct val="100000"/>
              </a:lnSpc>
              <a:spcBef>
                <a:spcPts val="0"/>
              </a:spcBef>
            </a:pPr>
            <a:r>
              <a:rPr lang="en-US" sz="2100" dirty="0">
                <a:solidFill>
                  <a:srgbClr val="7030A0"/>
                </a:solidFill>
              </a:rPr>
              <a:t>Use the first and second letter of the Chemical Element. </a:t>
            </a:r>
          </a:p>
          <a:p>
            <a:pPr algn="ctr">
              <a:lnSpc>
                <a:spcPct val="100000"/>
              </a:lnSpc>
              <a:spcBef>
                <a:spcPts val="0"/>
              </a:spcBef>
            </a:pPr>
            <a:r>
              <a:rPr lang="en-US" sz="2100" i="1" dirty="0">
                <a:latin typeface="Times New Roman" panose="02020603050405020304" pitchFamily="18" charset="0"/>
                <a:cs typeface="Times New Roman" panose="02020603050405020304" pitchFamily="18" charset="0"/>
              </a:rPr>
              <a:t> </a:t>
            </a:r>
          </a:p>
          <a:p>
            <a:pPr>
              <a:lnSpc>
                <a:spcPct val="100000"/>
              </a:lnSpc>
              <a:spcBef>
                <a:spcPts val="0"/>
              </a:spcBef>
            </a:pPr>
            <a:endParaRPr lang="en-US" sz="800" dirty="0"/>
          </a:p>
          <a:p>
            <a:pPr>
              <a:lnSpc>
                <a:spcPct val="100000"/>
              </a:lnSpc>
              <a:spcBef>
                <a:spcPts val="0"/>
              </a:spcBef>
            </a:pPr>
            <a:r>
              <a:rPr lang="en-US" sz="2100" dirty="0">
                <a:solidFill>
                  <a:srgbClr val="7030A0"/>
                </a:solidFill>
              </a:rPr>
              <a:t>Use the first and third letter of the Chemical Element.</a:t>
            </a:r>
          </a:p>
          <a:p>
            <a:pPr algn="ctr">
              <a:lnSpc>
                <a:spcPct val="100000"/>
              </a:lnSpc>
              <a:spcBef>
                <a:spcPts val="0"/>
              </a:spcBef>
            </a:pPr>
            <a:r>
              <a:rPr lang="en-US" sz="2100" i="1" dirty="0">
                <a:latin typeface="Times New Roman" panose="02020603050405020304" pitchFamily="18" charset="0"/>
                <a:cs typeface="Times New Roman" panose="02020603050405020304" pitchFamily="18" charset="0"/>
              </a:rPr>
              <a:t> </a:t>
            </a:r>
            <a:endParaRPr lang="en-US" sz="2100" dirty="0">
              <a:latin typeface="Times New Roman" panose="02020603050405020304" pitchFamily="18" charset="0"/>
              <a:cs typeface="Times New Roman" panose="02020603050405020304" pitchFamily="18" charset="0"/>
            </a:endParaRPr>
          </a:p>
          <a:p>
            <a:pPr>
              <a:lnSpc>
                <a:spcPct val="100000"/>
              </a:lnSpc>
              <a:spcBef>
                <a:spcPts val="0"/>
              </a:spcBef>
            </a:pPr>
            <a:endParaRPr lang="en-US" sz="800" dirty="0"/>
          </a:p>
          <a:p>
            <a:pPr>
              <a:lnSpc>
                <a:spcPct val="100000"/>
              </a:lnSpc>
              <a:spcBef>
                <a:spcPts val="0"/>
              </a:spcBef>
            </a:pPr>
            <a:r>
              <a:rPr lang="en-US" sz="2100" dirty="0">
                <a:solidFill>
                  <a:srgbClr val="7030A0"/>
                </a:solidFill>
              </a:rPr>
              <a:t>Some symbols are derived from the Latin origin of the element.</a:t>
            </a:r>
          </a:p>
          <a:p>
            <a:pPr marL="463535">
              <a:lnSpc>
                <a:spcPct val="100000"/>
              </a:lnSpc>
              <a:spcBef>
                <a:spcPts val="0"/>
              </a:spcBef>
            </a:pPr>
            <a:r>
              <a:rPr lang="en-US" sz="2100" i="1" dirty="0">
                <a:latin typeface="Times New Roman" panose="02020603050405020304" pitchFamily="18" charset="0"/>
                <a:cs typeface="Times New Roman" panose="02020603050405020304" pitchFamily="18" charset="0"/>
              </a:rPr>
              <a:t> </a:t>
            </a:r>
            <a:endParaRPr lang="en-US" sz="2100" dirty="0">
              <a:latin typeface="Times New Roman" panose="02020603050405020304" pitchFamily="18" charset="0"/>
              <a:cs typeface="Times New Roman" panose="02020603050405020304" pitchFamily="18" charset="0"/>
            </a:endParaRPr>
          </a:p>
          <a:p>
            <a:pPr>
              <a:lnSpc>
                <a:spcPct val="100000"/>
              </a:lnSpc>
              <a:spcBef>
                <a:spcPts val="0"/>
              </a:spcBef>
            </a:pPr>
            <a:r>
              <a:rPr lang="en-US" dirty="0"/>
              <a:t> </a:t>
            </a:r>
          </a:p>
          <a:p>
            <a:pPr>
              <a:lnSpc>
                <a:spcPct val="100000"/>
              </a:lnSpc>
              <a:spcBef>
                <a:spcPts val="0"/>
              </a:spcBef>
            </a:pPr>
            <a:r>
              <a:rPr lang="en-US" b="1" dirty="0"/>
              <a:t> </a:t>
            </a:r>
          </a:p>
          <a:p>
            <a:pPr>
              <a:lnSpc>
                <a:spcPct val="100000"/>
              </a:lnSpc>
              <a:spcBef>
                <a:spcPts val="0"/>
              </a:spcBef>
            </a:pPr>
            <a:endParaRPr lang="en-US" dirty="0"/>
          </a:p>
        </p:txBody>
      </p:sp>
    </p:spTree>
    <p:extLst>
      <p:ext uri="{BB962C8B-B14F-4D97-AF65-F5344CB8AC3E}">
        <p14:creationId xmlns:p14="http://schemas.microsoft.com/office/powerpoint/2010/main" val="314567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fade">
                                      <p:cBhvr>
                                        <p:cTn id="27" dur="500"/>
                                        <p:tgtEl>
                                          <p:spTgt spid="7">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2" end="12"/>
                                            </p:txEl>
                                          </p:spTgt>
                                        </p:tgtEl>
                                        <p:attrNameLst>
                                          <p:attrName>style.visibility</p:attrName>
                                        </p:attrNameLst>
                                      </p:cBhvr>
                                      <p:to>
                                        <p:strVal val="visible"/>
                                      </p:to>
                                    </p:set>
                                    <p:animEffect transition="in" filter="fade">
                                      <p:cBhvr>
                                        <p:cTn id="32" dur="500"/>
                                        <p:tgtEl>
                                          <p:spTgt spid="7">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5" end="15"/>
                                            </p:txEl>
                                          </p:spTgt>
                                        </p:tgtEl>
                                        <p:attrNameLst>
                                          <p:attrName>style.visibility</p:attrName>
                                        </p:attrNameLst>
                                      </p:cBhvr>
                                      <p:to>
                                        <p:strVal val="visible"/>
                                      </p:to>
                                    </p:set>
                                    <p:animEffect transition="in" filter="fade">
                                      <p:cBhvr>
                                        <p:cTn id="37" dur="500"/>
                                        <p:tgtEl>
                                          <p:spTgt spid="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Chemical Symbols</a:t>
            </a:r>
          </a:p>
        </p:txBody>
      </p:sp>
      <p:sp>
        <p:nvSpPr>
          <p:cNvPr id="7" name="Content Placeholder 6"/>
          <p:cNvSpPr>
            <a:spLocks noGrp="1"/>
          </p:cNvSpPr>
          <p:nvPr>
            <p:ph idx="1"/>
          </p:nvPr>
        </p:nvSpPr>
        <p:spPr/>
        <p:txBody>
          <a:bodyPr lIns="182251" tIns="91124"/>
          <a:lstStyle/>
          <a:p>
            <a:pPr>
              <a:lnSpc>
                <a:spcPct val="100000"/>
              </a:lnSpc>
              <a:spcBef>
                <a:spcPts val="0"/>
              </a:spcBef>
            </a:pPr>
            <a:r>
              <a:rPr lang="en-US" sz="2100" dirty="0">
                <a:solidFill>
                  <a:srgbClr val="FF0000"/>
                </a:solidFill>
              </a:rPr>
              <a:t>Chemical Symbols on the Periodic Table are a Shorthand for the elements</a:t>
            </a:r>
            <a:r>
              <a:rPr lang="en-US" sz="2100" b="1" dirty="0">
                <a:solidFill>
                  <a:srgbClr val="FF0000"/>
                </a:solidFill>
              </a:rPr>
              <a:t> — Symbols are either ONE or TWO letters</a:t>
            </a:r>
          </a:p>
          <a:p>
            <a:pPr>
              <a:lnSpc>
                <a:spcPct val="100000"/>
              </a:lnSpc>
              <a:spcBef>
                <a:spcPts val="0"/>
              </a:spcBef>
            </a:pPr>
            <a:endParaRPr lang="en-US" sz="800" b="1" dirty="0">
              <a:solidFill>
                <a:srgbClr val="FF0000"/>
              </a:solidFill>
            </a:endParaRPr>
          </a:p>
          <a:p>
            <a:pPr marL="469871" indent="-294265">
              <a:lnSpc>
                <a:spcPct val="100000"/>
              </a:lnSpc>
              <a:spcBef>
                <a:spcPts val="0"/>
              </a:spcBef>
              <a:buFont typeface="Arial" panose="020B0604020202020204" pitchFamily="34" charset="0"/>
              <a:buChar char="•"/>
            </a:pPr>
            <a:r>
              <a:rPr lang="en-US" sz="2100" i="1" dirty="0">
                <a:solidFill>
                  <a:srgbClr val="00B0F0"/>
                </a:solidFill>
              </a:rPr>
              <a:t>The first letter is ALWAYS capitalized, while the </a:t>
            </a:r>
            <a:r>
              <a:rPr lang="en-US" sz="2100" i="1" dirty="0">
                <a:solidFill>
                  <a:srgbClr val="00B050"/>
                </a:solidFill>
              </a:rPr>
              <a:t>second letter is small case    </a:t>
            </a:r>
            <a:r>
              <a:rPr lang="en-US" sz="2100" i="1" dirty="0">
                <a:solidFill>
                  <a:srgbClr val="00B0F0"/>
                </a:solidFill>
              </a:rPr>
              <a:t>N</a:t>
            </a:r>
            <a:r>
              <a:rPr lang="en-US" sz="2100" i="1" dirty="0">
                <a:solidFill>
                  <a:srgbClr val="00B050"/>
                </a:solidFill>
              </a:rPr>
              <a:t>a </a:t>
            </a:r>
            <a:r>
              <a:rPr lang="en-US" sz="2100" i="1" dirty="0">
                <a:solidFill>
                  <a:srgbClr val="FF0000"/>
                </a:solidFill>
              </a:rPr>
              <a:t>(</a:t>
            </a:r>
            <a:r>
              <a:rPr lang="en-US" sz="2100" i="1" dirty="0">
                <a:solidFill>
                  <a:srgbClr val="FF0000"/>
                </a:solidFill>
                <a:latin typeface="Times New Roman" panose="02020603050405020304" pitchFamily="18" charset="0"/>
                <a:cs typeface="Times New Roman" panose="02020603050405020304" pitchFamily="18" charset="0"/>
              </a:rPr>
              <a:t>for sodium</a:t>
            </a:r>
            <a:r>
              <a:rPr lang="en-US" sz="2100" i="1" dirty="0">
                <a:solidFill>
                  <a:srgbClr val="FF0000"/>
                </a:solidFill>
              </a:rPr>
              <a:t>)</a:t>
            </a:r>
            <a:endParaRPr lang="en-US" sz="2100" dirty="0">
              <a:solidFill>
                <a:srgbClr val="FF0000"/>
              </a:solidFill>
            </a:endParaRPr>
          </a:p>
          <a:p>
            <a:pPr>
              <a:lnSpc>
                <a:spcPct val="100000"/>
              </a:lnSpc>
              <a:spcBef>
                <a:spcPts val="0"/>
              </a:spcBef>
            </a:pPr>
            <a:endParaRPr lang="en-US" sz="1300" b="1" dirty="0"/>
          </a:p>
          <a:p>
            <a:pPr>
              <a:lnSpc>
                <a:spcPct val="100000"/>
              </a:lnSpc>
              <a:spcBef>
                <a:spcPts val="0"/>
              </a:spcBef>
            </a:pPr>
            <a:r>
              <a:rPr lang="en-US" sz="2300" b="1" dirty="0"/>
              <a:t>Letters for the symbols are derived in various ways:</a:t>
            </a:r>
          </a:p>
          <a:p>
            <a:pPr>
              <a:lnSpc>
                <a:spcPct val="100000"/>
              </a:lnSpc>
              <a:spcBef>
                <a:spcPts val="0"/>
              </a:spcBef>
            </a:pPr>
            <a:endParaRPr lang="en-US" sz="800" dirty="0"/>
          </a:p>
          <a:p>
            <a:pPr>
              <a:lnSpc>
                <a:spcPct val="100000"/>
              </a:lnSpc>
              <a:spcBef>
                <a:spcPts val="0"/>
              </a:spcBef>
            </a:pPr>
            <a:r>
              <a:rPr lang="en-US" sz="2100" dirty="0">
                <a:solidFill>
                  <a:srgbClr val="7030A0"/>
                </a:solidFill>
              </a:rPr>
              <a:t>Use the first letter of the Chemical Element </a:t>
            </a:r>
          </a:p>
          <a:p>
            <a:pPr algn="ctr">
              <a:lnSpc>
                <a:spcPct val="100000"/>
              </a:lnSpc>
              <a:spcBef>
                <a:spcPts val="0"/>
              </a:spcBef>
            </a:pPr>
            <a:r>
              <a:rPr lang="en-US" sz="2100" i="1" dirty="0">
                <a:latin typeface="Times New Roman" panose="02020603050405020304" pitchFamily="18" charset="0"/>
                <a:cs typeface="Times New Roman" panose="02020603050405020304" pitchFamily="18" charset="0"/>
              </a:rPr>
              <a:t>Carbon, Nitrogen, Boron, Hydrogen</a:t>
            </a:r>
            <a:endParaRPr lang="en-US" sz="2100" dirty="0">
              <a:latin typeface="Times New Roman" panose="02020603050405020304" pitchFamily="18" charset="0"/>
              <a:cs typeface="Times New Roman" panose="02020603050405020304" pitchFamily="18" charset="0"/>
            </a:endParaRPr>
          </a:p>
          <a:p>
            <a:pPr>
              <a:lnSpc>
                <a:spcPct val="100000"/>
              </a:lnSpc>
              <a:spcBef>
                <a:spcPts val="0"/>
              </a:spcBef>
            </a:pPr>
            <a:endParaRPr lang="en-US" sz="800" dirty="0"/>
          </a:p>
          <a:p>
            <a:pPr>
              <a:lnSpc>
                <a:spcPct val="100000"/>
              </a:lnSpc>
              <a:spcBef>
                <a:spcPts val="0"/>
              </a:spcBef>
            </a:pPr>
            <a:r>
              <a:rPr lang="en-US" sz="2100" dirty="0">
                <a:solidFill>
                  <a:srgbClr val="7030A0"/>
                </a:solidFill>
              </a:rPr>
              <a:t>Use the first and second letter of the Chemical Element. </a:t>
            </a:r>
          </a:p>
          <a:p>
            <a:pPr algn="ctr">
              <a:lnSpc>
                <a:spcPct val="100000"/>
              </a:lnSpc>
              <a:spcBef>
                <a:spcPts val="0"/>
              </a:spcBef>
            </a:pPr>
            <a:r>
              <a:rPr lang="en-US" sz="2100" i="1" dirty="0">
                <a:latin typeface="Times New Roman" panose="02020603050405020304" pitchFamily="18" charset="0"/>
                <a:cs typeface="Times New Roman" panose="02020603050405020304" pitchFamily="18" charset="0"/>
              </a:rPr>
              <a:t>Beryllium (Be), Helium (He), Neon (Ne), Calcium (Ca), Lithium (Li)</a:t>
            </a:r>
          </a:p>
          <a:p>
            <a:pPr>
              <a:lnSpc>
                <a:spcPct val="100000"/>
              </a:lnSpc>
              <a:spcBef>
                <a:spcPts val="0"/>
              </a:spcBef>
            </a:pPr>
            <a:endParaRPr lang="en-US" sz="800" dirty="0"/>
          </a:p>
          <a:p>
            <a:pPr>
              <a:lnSpc>
                <a:spcPct val="100000"/>
              </a:lnSpc>
              <a:spcBef>
                <a:spcPts val="0"/>
              </a:spcBef>
            </a:pPr>
            <a:r>
              <a:rPr lang="en-US" sz="2100" dirty="0">
                <a:solidFill>
                  <a:srgbClr val="7030A0"/>
                </a:solidFill>
              </a:rPr>
              <a:t>Use the first and third letter of the Chemical Element.</a:t>
            </a:r>
          </a:p>
          <a:p>
            <a:pPr algn="ctr">
              <a:lnSpc>
                <a:spcPct val="100000"/>
              </a:lnSpc>
              <a:spcBef>
                <a:spcPts val="0"/>
              </a:spcBef>
            </a:pPr>
            <a:r>
              <a:rPr lang="en-US" sz="2100" i="1" dirty="0">
                <a:latin typeface="Times New Roman" panose="02020603050405020304" pitchFamily="18" charset="0"/>
                <a:cs typeface="Times New Roman" panose="02020603050405020304" pitchFamily="18" charset="0"/>
              </a:rPr>
              <a:t>Cesium (Cs), Chlorine (Cl), Magnesium (Mg)</a:t>
            </a:r>
            <a:endParaRPr lang="en-US" sz="2100" dirty="0">
              <a:latin typeface="Times New Roman" panose="02020603050405020304" pitchFamily="18" charset="0"/>
              <a:cs typeface="Times New Roman" panose="02020603050405020304" pitchFamily="18" charset="0"/>
            </a:endParaRPr>
          </a:p>
          <a:p>
            <a:pPr>
              <a:lnSpc>
                <a:spcPct val="100000"/>
              </a:lnSpc>
              <a:spcBef>
                <a:spcPts val="0"/>
              </a:spcBef>
            </a:pPr>
            <a:endParaRPr lang="en-US" sz="800" dirty="0"/>
          </a:p>
          <a:p>
            <a:pPr>
              <a:lnSpc>
                <a:spcPct val="100000"/>
              </a:lnSpc>
              <a:spcBef>
                <a:spcPts val="0"/>
              </a:spcBef>
            </a:pPr>
            <a:r>
              <a:rPr lang="en-US" sz="2100" dirty="0">
                <a:solidFill>
                  <a:srgbClr val="7030A0"/>
                </a:solidFill>
              </a:rPr>
              <a:t>Some symbols are derived from the Latin origin of the element.</a:t>
            </a:r>
          </a:p>
          <a:p>
            <a:pPr marL="463535">
              <a:lnSpc>
                <a:spcPct val="100000"/>
              </a:lnSpc>
              <a:spcBef>
                <a:spcPts val="0"/>
              </a:spcBef>
            </a:pPr>
            <a:r>
              <a:rPr lang="en-US" sz="2100" i="1" dirty="0">
                <a:latin typeface="Times New Roman" panose="02020603050405020304" pitchFamily="18" charset="0"/>
                <a:cs typeface="Times New Roman" panose="02020603050405020304" pitchFamily="18" charset="0"/>
              </a:rPr>
              <a:t>e.g.</a:t>
            </a:r>
            <a:r>
              <a:rPr lang="en-US" sz="2100" dirty="0">
                <a:latin typeface="Times New Roman" panose="02020603050405020304" pitchFamily="18" charset="0"/>
                <a:cs typeface="Times New Roman" panose="02020603050405020304" pitchFamily="18" charset="0"/>
              </a:rPr>
              <a:t> </a:t>
            </a:r>
            <a:r>
              <a:rPr lang="en-US" sz="2100" i="1" dirty="0">
                <a:latin typeface="Times New Roman" panose="02020603050405020304" pitchFamily="18" charset="0"/>
                <a:cs typeface="Times New Roman" panose="02020603050405020304" pitchFamily="18" charset="0"/>
              </a:rPr>
              <a:t>Mercury (Hg), Sodium (Na), Tin (Sn), Silver (Ag), Gold (Au), Iron (Fe), Potassium (K), Tungsten (W), etc.</a:t>
            </a:r>
            <a:endParaRPr lang="en-US" sz="2100" dirty="0">
              <a:latin typeface="Times New Roman" panose="02020603050405020304" pitchFamily="18" charset="0"/>
              <a:cs typeface="Times New Roman" panose="02020603050405020304" pitchFamily="18" charset="0"/>
            </a:endParaRPr>
          </a:p>
          <a:p>
            <a:pPr>
              <a:lnSpc>
                <a:spcPct val="100000"/>
              </a:lnSpc>
              <a:spcBef>
                <a:spcPts val="0"/>
              </a:spcBef>
            </a:pPr>
            <a:r>
              <a:rPr lang="en-US" dirty="0"/>
              <a:t> </a:t>
            </a:r>
          </a:p>
          <a:p>
            <a:pPr>
              <a:lnSpc>
                <a:spcPct val="100000"/>
              </a:lnSpc>
              <a:spcBef>
                <a:spcPts val="0"/>
              </a:spcBef>
            </a:pPr>
            <a:r>
              <a:rPr lang="en-US" b="1" dirty="0"/>
              <a:t> </a:t>
            </a:r>
          </a:p>
          <a:p>
            <a:pPr>
              <a:lnSpc>
                <a:spcPct val="100000"/>
              </a:lnSpc>
              <a:spcBef>
                <a:spcPts val="0"/>
              </a:spcBef>
            </a:pPr>
            <a:endParaRPr lang="en-US" dirty="0"/>
          </a:p>
        </p:txBody>
      </p:sp>
    </p:spTree>
    <p:extLst>
      <p:ext uri="{BB962C8B-B14F-4D97-AF65-F5344CB8AC3E}">
        <p14:creationId xmlns:p14="http://schemas.microsoft.com/office/powerpoint/2010/main" val="188506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500"/>
                                        <p:tgtEl>
                                          <p:spTgt spid="7">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7" end="7"/>
                                            </p:txEl>
                                          </p:spTgt>
                                        </p:tgtEl>
                                        <p:attrNameLst>
                                          <p:attrName>style.visibility</p:attrName>
                                        </p:attrNameLst>
                                      </p:cBhvr>
                                      <p:to>
                                        <p:strVal val="visible"/>
                                      </p:to>
                                    </p:set>
                                    <p:animEffect transition="in" filter="fade">
                                      <p:cBhvr>
                                        <p:cTn id="12" dur="500"/>
                                        <p:tgtEl>
                                          <p:spTgt spid="7">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animEffect transition="in" filter="fade">
                                      <p:cBhvr>
                                        <p:cTn id="17" dur="500"/>
                                        <p:tgtEl>
                                          <p:spTgt spid="7">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0" end="10"/>
                                            </p:txEl>
                                          </p:spTgt>
                                        </p:tgtEl>
                                        <p:attrNameLst>
                                          <p:attrName>style.visibility</p:attrName>
                                        </p:attrNameLst>
                                      </p:cBhvr>
                                      <p:to>
                                        <p:strVal val="visible"/>
                                      </p:to>
                                    </p:set>
                                    <p:animEffect transition="in" filter="fade">
                                      <p:cBhvr>
                                        <p:cTn id="22" dur="500"/>
                                        <p:tgtEl>
                                          <p:spTgt spid="7">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2" end="12"/>
                                            </p:txEl>
                                          </p:spTgt>
                                        </p:tgtEl>
                                        <p:attrNameLst>
                                          <p:attrName>style.visibility</p:attrName>
                                        </p:attrNameLst>
                                      </p:cBhvr>
                                      <p:to>
                                        <p:strVal val="visible"/>
                                      </p:to>
                                    </p:set>
                                    <p:animEffect transition="in" filter="fade">
                                      <p:cBhvr>
                                        <p:cTn id="27" dur="500"/>
                                        <p:tgtEl>
                                          <p:spTgt spid="7">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3" end="13"/>
                                            </p:txEl>
                                          </p:spTgt>
                                        </p:tgtEl>
                                        <p:attrNameLst>
                                          <p:attrName>style.visibility</p:attrName>
                                        </p:attrNameLst>
                                      </p:cBhvr>
                                      <p:to>
                                        <p:strVal val="visible"/>
                                      </p:to>
                                    </p:set>
                                    <p:animEffect transition="in" filter="fade">
                                      <p:cBhvr>
                                        <p:cTn id="32" dur="500"/>
                                        <p:tgtEl>
                                          <p:spTgt spid="7">
                                            <p:txEl>
                                              <p:pRg st="13" end="1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5" end="15"/>
                                            </p:txEl>
                                          </p:spTgt>
                                        </p:tgtEl>
                                        <p:attrNameLst>
                                          <p:attrName>style.visibility</p:attrName>
                                        </p:attrNameLst>
                                      </p:cBhvr>
                                      <p:to>
                                        <p:strVal val="visible"/>
                                      </p:to>
                                    </p:set>
                                    <p:animEffect transition="in" filter="fade">
                                      <p:cBhvr>
                                        <p:cTn id="37" dur="500"/>
                                        <p:tgtEl>
                                          <p:spTgt spid="7">
                                            <p:txEl>
                                              <p:pRg st="15" end="1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16" end="16"/>
                                            </p:txEl>
                                          </p:spTgt>
                                        </p:tgtEl>
                                        <p:attrNameLst>
                                          <p:attrName>style.visibility</p:attrName>
                                        </p:attrNameLst>
                                      </p:cBhvr>
                                      <p:to>
                                        <p:strVal val="visible"/>
                                      </p:to>
                                    </p:set>
                                    <p:animEffect transition="in" filter="fade">
                                      <p:cBhvr>
                                        <p:cTn id="42" dur="500"/>
                                        <p:tgtEl>
                                          <p:spTgt spid="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solidFill>
                  <a:srgbClr val="FFC000"/>
                </a:solidFill>
              </a:rPr>
              <a:t>Chemical Formulas</a:t>
            </a:r>
          </a:p>
        </p:txBody>
      </p:sp>
      <p:sp>
        <p:nvSpPr>
          <p:cNvPr id="7" name="Content Placeholder 6"/>
          <p:cNvSpPr>
            <a:spLocks noGrp="1"/>
          </p:cNvSpPr>
          <p:nvPr>
            <p:ph idx="1"/>
          </p:nvPr>
        </p:nvSpPr>
        <p:spPr/>
        <p:txBody>
          <a:bodyPr lIns="182251" tIns="91124"/>
          <a:lstStyle/>
          <a:p>
            <a:pPr>
              <a:lnSpc>
                <a:spcPct val="100000"/>
              </a:lnSpc>
              <a:spcBef>
                <a:spcPts val="0"/>
              </a:spcBef>
            </a:pPr>
            <a:r>
              <a:rPr lang="en-US" sz="2300" b="1" dirty="0"/>
              <a:t>Chemical Formulas </a:t>
            </a:r>
            <a:r>
              <a:rPr lang="en-US" sz="2300" b="1" dirty="0">
                <a:sym typeface="Wingdings"/>
              </a:rPr>
              <a:t>are </a:t>
            </a:r>
            <a:r>
              <a:rPr lang="en-US" sz="2300" b="1" dirty="0"/>
              <a:t>used to represent the composition of elements in a compound or molecule.</a:t>
            </a:r>
            <a:endParaRPr lang="en-US" sz="2300" dirty="0"/>
          </a:p>
          <a:p>
            <a:pPr>
              <a:lnSpc>
                <a:spcPct val="100000"/>
              </a:lnSpc>
              <a:spcBef>
                <a:spcPts val="0"/>
              </a:spcBef>
            </a:pPr>
            <a:endParaRPr lang="en-US" sz="1100" dirty="0"/>
          </a:p>
          <a:p>
            <a:pPr>
              <a:lnSpc>
                <a:spcPct val="100000"/>
              </a:lnSpc>
              <a:spcBef>
                <a:spcPts val="0"/>
              </a:spcBef>
            </a:pPr>
            <a:r>
              <a:rPr lang="en-US" sz="3600" dirty="0">
                <a:solidFill>
                  <a:srgbClr val="FF0000"/>
                </a:solidFill>
              </a:rPr>
              <a:t>Subscripts</a:t>
            </a:r>
            <a:r>
              <a:rPr lang="en-US" sz="2300" dirty="0">
                <a:solidFill>
                  <a:srgbClr val="FF0000"/>
                </a:solidFill>
              </a:rPr>
              <a:t> </a:t>
            </a:r>
          </a:p>
          <a:p>
            <a:pPr>
              <a:lnSpc>
                <a:spcPct val="100000"/>
              </a:lnSpc>
              <a:spcBef>
                <a:spcPts val="0"/>
              </a:spcBef>
            </a:pPr>
            <a:r>
              <a:rPr lang="en-US" sz="2100" dirty="0">
                <a:solidFill>
                  <a:srgbClr val="00B050"/>
                </a:solidFill>
              </a:rPr>
              <a:t>Indicate the number of atoms within ONE compound or molecule.</a:t>
            </a:r>
          </a:p>
          <a:p>
            <a:pPr algn="ctr">
              <a:lnSpc>
                <a:spcPct val="100000"/>
              </a:lnSpc>
              <a:spcBef>
                <a:spcPts val="0"/>
              </a:spcBef>
            </a:pPr>
            <a:r>
              <a:rPr lang="en-US" sz="2300" dirty="0"/>
              <a:t>Ca(ClO</a:t>
            </a:r>
            <a:r>
              <a:rPr lang="en-US" sz="2300" b="1" baseline="-25000" dirty="0">
                <a:solidFill>
                  <a:srgbClr val="FF0000"/>
                </a:solidFill>
              </a:rPr>
              <a:t>3</a:t>
            </a:r>
            <a:r>
              <a:rPr lang="en-US" sz="2300" dirty="0"/>
              <a:t>)</a:t>
            </a:r>
            <a:r>
              <a:rPr lang="en-US" sz="2300" b="1" baseline="-25000" dirty="0">
                <a:solidFill>
                  <a:srgbClr val="FF0000"/>
                </a:solidFill>
              </a:rPr>
              <a:t>2</a:t>
            </a:r>
            <a:r>
              <a:rPr lang="en-US" sz="2300" dirty="0"/>
              <a:t>   </a:t>
            </a:r>
            <a:r>
              <a:rPr lang="en-US" sz="2300" dirty="0">
                <a:sym typeface="Wingdings"/>
              </a:rPr>
              <a:t></a:t>
            </a:r>
            <a:r>
              <a:rPr lang="en-US" sz="2300" dirty="0"/>
              <a:t>   CaCl</a:t>
            </a:r>
            <a:r>
              <a:rPr lang="en-US" sz="2300" b="1" baseline="-25000" dirty="0">
                <a:solidFill>
                  <a:srgbClr val="FF0000"/>
                </a:solidFill>
              </a:rPr>
              <a:t>2</a:t>
            </a:r>
            <a:r>
              <a:rPr lang="en-US" sz="2300" b="1" dirty="0"/>
              <a:t> </a:t>
            </a:r>
            <a:r>
              <a:rPr lang="en-US" sz="2300" dirty="0"/>
              <a:t>  +  __ O</a:t>
            </a:r>
            <a:r>
              <a:rPr lang="en-US" sz="2300" b="1" baseline="-25000" dirty="0">
                <a:solidFill>
                  <a:srgbClr val="FF0000"/>
                </a:solidFill>
              </a:rPr>
              <a:t>2</a:t>
            </a:r>
            <a:r>
              <a:rPr lang="en-US" sz="2300" baseline="-25000" dirty="0"/>
              <a:t> (g)</a:t>
            </a:r>
          </a:p>
          <a:p>
            <a:pPr algn="ctr">
              <a:lnSpc>
                <a:spcPct val="100000"/>
              </a:lnSpc>
              <a:spcBef>
                <a:spcPts val="0"/>
              </a:spcBef>
            </a:pPr>
            <a:endParaRPr lang="en-US" sz="2300" baseline="-25000" dirty="0"/>
          </a:p>
          <a:p>
            <a:pPr algn="ctr">
              <a:lnSpc>
                <a:spcPct val="100000"/>
              </a:lnSpc>
              <a:spcBef>
                <a:spcPts val="0"/>
              </a:spcBef>
            </a:pPr>
            <a:endParaRPr lang="en-US" sz="2300" baseline="-25000" dirty="0"/>
          </a:p>
          <a:p>
            <a:pPr algn="ctr">
              <a:lnSpc>
                <a:spcPct val="100000"/>
              </a:lnSpc>
              <a:spcBef>
                <a:spcPts val="0"/>
              </a:spcBef>
            </a:pPr>
            <a:endParaRPr lang="en-US" sz="2300" baseline="-25000" dirty="0"/>
          </a:p>
          <a:p>
            <a:pPr marL="1995488">
              <a:lnSpc>
                <a:spcPct val="100000"/>
              </a:lnSpc>
              <a:spcBef>
                <a:spcPts val="0"/>
              </a:spcBef>
            </a:pPr>
            <a:r>
              <a:rPr lang="en-US" b="1" dirty="0"/>
              <a:t> </a:t>
            </a:r>
            <a:endParaRPr lang="en-US" dirty="0"/>
          </a:p>
        </p:txBody>
      </p:sp>
    </p:spTree>
    <p:extLst>
      <p:ext uri="{BB962C8B-B14F-4D97-AF65-F5344CB8AC3E}">
        <p14:creationId xmlns:p14="http://schemas.microsoft.com/office/powerpoint/2010/main" val="275681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solidFill>
            <a:schemeClr val="tx1"/>
          </a:solidFill>
        </a:ln>
        <a:effectLst/>
      </a:spPr>
      <a:bodyPr vert="horz" wrap="square" lIns="274320" tIns="45720" rIns="274320" bIns="45720" numCol="1" rtlCol="0"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32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12453</TotalTime>
  <Words>7292</Words>
  <Application>Microsoft Office PowerPoint</Application>
  <PresentationFormat>On-screen Show (4:3)</PresentationFormat>
  <Paragraphs>1180</Paragraphs>
  <Slides>68</Slides>
  <Notes>41</Notes>
  <HiddenSlides>0</HiddenSlides>
  <MMClips>0</MMClips>
  <ScaleCrop>false</ScaleCrop>
  <HeadingPairs>
    <vt:vector size="6" baseType="variant">
      <vt:variant>
        <vt:lpstr>Fonts Used</vt:lpstr>
      </vt:variant>
      <vt:variant>
        <vt:i4>8</vt:i4>
      </vt:variant>
      <vt:variant>
        <vt:lpstr>Theme</vt:lpstr>
      </vt:variant>
      <vt:variant>
        <vt:i4>17</vt:i4>
      </vt:variant>
      <vt:variant>
        <vt:lpstr>Slide Titles</vt:lpstr>
      </vt:variant>
      <vt:variant>
        <vt:i4>68</vt:i4>
      </vt:variant>
    </vt:vector>
  </HeadingPairs>
  <TitlesOfParts>
    <vt:vector size="93" baseType="lpstr">
      <vt:lpstr>ＭＳ Ｐゴシック</vt:lpstr>
      <vt:lpstr>Arial</vt:lpstr>
      <vt:lpstr>Arial Unicode MS</vt:lpstr>
      <vt:lpstr>Book Antiqua</vt:lpstr>
      <vt:lpstr>Calibri</vt:lpstr>
      <vt:lpstr>Times New Roman</vt:lpstr>
      <vt:lpstr>Wingdings</vt:lpstr>
      <vt:lpstr>ヒラギノ角ゴ Pro W3</vt:lpstr>
      <vt:lpstr>Blank Presentation</vt:lpstr>
      <vt:lpstr>1_Blank Presentation</vt:lpstr>
      <vt:lpstr>VIDEO TEMPLATES</vt:lpstr>
      <vt:lpstr>TASK TEMPLATES</vt:lpstr>
      <vt:lpstr>TITLE AND ANCHOR TEMPLATES</vt:lpstr>
      <vt:lpstr>1_VIDEO TEMPLATES</vt:lpstr>
      <vt:lpstr>2_VIDEO TEMPLATES</vt:lpstr>
      <vt:lpstr>1_TASK TEMPLATES</vt:lpstr>
      <vt:lpstr>3_VIDEO TEMPLATES</vt:lpstr>
      <vt:lpstr>2_Blank Presentation</vt:lpstr>
      <vt:lpstr>2_TASK TEMPLATES</vt:lpstr>
      <vt:lpstr>3_TASK TEMPLATES</vt:lpstr>
      <vt:lpstr>4_VIDEO TEMPLATES</vt:lpstr>
      <vt:lpstr>4_TASK TEMPLATES</vt:lpstr>
      <vt:lpstr>5_TASK TEMPLATES</vt:lpstr>
      <vt:lpstr>3_Blank Presentation</vt:lpstr>
      <vt:lpstr>7_Blank Presentation</vt:lpstr>
      <vt:lpstr>Click on “Slide Show”</vt:lpstr>
      <vt:lpstr>PowerPoint Presentation</vt:lpstr>
      <vt:lpstr>PowerPoint Presentation</vt:lpstr>
      <vt:lpstr> Inquiry:  Use Your Knowledge of Algebra in Chemistry</vt:lpstr>
      <vt:lpstr> Inquiry:  Use Your Knowledge of Algebra in Chemistry</vt:lpstr>
      <vt:lpstr> What are the Basics of Naming Compounds and Molecules?</vt:lpstr>
      <vt:lpstr>Chemical Symbols</vt:lpstr>
      <vt:lpstr>Chemical Symbols</vt:lpstr>
      <vt:lpstr>Chemical Formulas</vt:lpstr>
      <vt:lpstr>Chemical Formulas</vt:lpstr>
      <vt:lpstr>Chemical Formulas</vt:lpstr>
      <vt:lpstr>            Typical Patterns of Ions</vt:lpstr>
      <vt:lpstr> Naming Ionic Compounds</vt:lpstr>
      <vt:lpstr> Write the Chemical Name from the formula (Identify the cations &amp; anions using the Octet rule)</vt:lpstr>
      <vt:lpstr> Write the Chemical Name from the formula (Identify the cations &amp; anions using the Octet rule)</vt:lpstr>
      <vt:lpstr>Polyatomic Ions</vt:lpstr>
      <vt:lpstr>PowerPoint Presentation</vt:lpstr>
      <vt:lpstr>Name the compounds &amp; determine the # of atoms:</vt:lpstr>
      <vt:lpstr>Name the compounds &amp; determine the # of atoms:</vt:lpstr>
      <vt:lpstr>           Balancing Charges</vt:lpstr>
      <vt:lpstr>           Balancing Charges</vt:lpstr>
      <vt:lpstr>Writing Chemical Formulas from the Name</vt:lpstr>
      <vt:lpstr>Write the Chemical Formulas from the Name</vt:lpstr>
      <vt:lpstr>Write the Chemical Formulas from the Name</vt:lpstr>
      <vt:lpstr>Writing Chemical Formulas using the Criss-Cross Method</vt:lpstr>
      <vt:lpstr>Writing Chemical Formulas using the Criss-Cross Method</vt:lpstr>
      <vt:lpstr>PowerPoint Presentation</vt:lpstr>
      <vt:lpstr>Naming Covalent Molecules</vt:lpstr>
      <vt:lpstr>Naming Covalent Molecules</vt:lpstr>
      <vt:lpstr>Naming Covalent Molecules</vt:lpstr>
      <vt:lpstr>Exceptions: Common Names &amp; Hydrogen </vt:lpstr>
      <vt:lpstr>Name the Covalent Molecules</vt:lpstr>
      <vt:lpstr>Name the Covalent Molecules</vt:lpstr>
      <vt:lpstr>Expected Oxidation States of Atoms</vt:lpstr>
      <vt:lpstr>Expected Oxidation States of Atoms</vt:lpstr>
      <vt:lpstr>Multiple Oxidation States of Atoms </vt:lpstr>
      <vt:lpstr>Determining NON-expected Oxidation States of Atoms</vt:lpstr>
      <vt:lpstr>Determining NON-expected Oxidation States of Atoms</vt:lpstr>
      <vt:lpstr>Multiple Oxidation States of Atoms </vt:lpstr>
      <vt:lpstr>Naming Molecules containing atoms with Multiple Oxidation States</vt:lpstr>
      <vt:lpstr>Naming Molecules containing atoms with Multiple Oxidation States</vt:lpstr>
      <vt:lpstr>Naming Compounds containing atoms with Multiple Oxidation States</vt:lpstr>
      <vt:lpstr>Naming Compounds containing atoms with Multiple Oxidation States</vt:lpstr>
      <vt:lpstr>Naming Molecules containing atoms with Multiple Oxidation States</vt:lpstr>
      <vt:lpstr>Naming Molecules containing atoms with Multiple Oxidation States</vt:lpstr>
      <vt:lpstr>Naming Compounds containing atoms with Multiple Oxidation States</vt:lpstr>
      <vt:lpstr>Naming Compounds containing atoms with Multiple Oxidation States</vt:lpstr>
      <vt:lpstr>Empirical Formulas</vt:lpstr>
      <vt:lpstr>Review</vt:lpstr>
      <vt:lpstr>PowerPoint Presentation</vt:lpstr>
      <vt:lpstr>PowerPoint Presentation</vt:lpstr>
      <vt:lpstr> Write the Chemical Formulas (Use Criss Cross Method, showing cations/anions)</vt:lpstr>
      <vt:lpstr> Write the Chemical Formulas (Use Criss Cross Method, showing cations/anions)</vt:lpstr>
      <vt:lpstr> Name the Following Ionic Compounds</vt:lpstr>
      <vt:lpstr> Name the Following Ionic Compounds</vt:lpstr>
      <vt:lpstr>Compounds With Polyatomic Ions</vt:lpstr>
      <vt:lpstr>Compounds With Polyatomic Ions</vt:lpstr>
      <vt:lpstr>Oxidation State of Elements in Polyatomic Ions</vt:lpstr>
      <vt:lpstr>Oxidation State of Elements in Polyatomic Ions</vt:lpstr>
      <vt:lpstr>Name the Covalent Compounds  or Give the Formula</vt:lpstr>
      <vt:lpstr>Name the Covalent Compounds  or Give the Formula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344</cp:revision>
  <dcterms:created xsi:type="dcterms:W3CDTF">2009-07-10T02:57:27Z</dcterms:created>
  <dcterms:modified xsi:type="dcterms:W3CDTF">2024-11-19T15:11:57Z</dcterms:modified>
</cp:coreProperties>
</file>