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  <p:sldMasterId id="2147483713" r:id="rId6"/>
    <p:sldMasterId id="2147483714" r:id="rId7"/>
    <p:sldMasterId id="2147483715" r:id="rId8"/>
    <p:sldMasterId id="2147483716" r:id="rId9"/>
    <p:sldMasterId id="2147483738" r:id="rId10"/>
  </p:sldMasterIdLst>
  <p:notesMasterIdLst>
    <p:notesMasterId r:id="rId76"/>
  </p:notesMasterIdLst>
  <p:sldIdLst>
    <p:sldId id="355" r:id="rId11"/>
    <p:sldId id="256" r:id="rId12"/>
    <p:sldId id="359" r:id="rId13"/>
    <p:sldId id="385" r:id="rId14"/>
    <p:sldId id="386" r:id="rId15"/>
    <p:sldId id="387" r:id="rId16"/>
    <p:sldId id="356" r:id="rId17"/>
    <p:sldId id="257" r:id="rId18"/>
    <p:sldId id="384" r:id="rId19"/>
    <p:sldId id="360" r:id="rId20"/>
    <p:sldId id="361" r:id="rId21"/>
    <p:sldId id="258" r:id="rId22"/>
    <p:sldId id="362" r:id="rId23"/>
    <p:sldId id="259" r:id="rId24"/>
    <p:sldId id="363" r:id="rId25"/>
    <p:sldId id="260" r:id="rId26"/>
    <p:sldId id="261" r:id="rId27"/>
    <p:sldId id="262" r:id="rId28"/>
    <p:sldId id="366" r:id="rId29"/>
    <p:sldId id="268" r:id="rId30"/>
    <p:sldId id="263" r:id="rId31"/>
    <p:sldId id="265" r:id="rId32"/>
    <p:sldId id="364" r:id="rId33"/>
    <p:sldId id="266" r:id="rId34"/>
    <p:sldId id="267" r:id="rId35"/>
    <p:sldId id="393" r:id="rId36"/>
    <p:sldId id="365" r:id="rId37"/>
    <p:sldId id="269" r:id="rId38"/>
    <p:sldId id="270" r:id="rId39"/>
    <p:sldId id="271" r:id="rId40"/>
    <p:sldId id="273" r:id="rId41"/>
    <p:sldId id="357" r:id="rId42"/>
    <p:sldId id="272" r:id="rId43"/>
    <p:sldId id="274" r:id="rId44"/>
    <p:sldId id="275" r:id="rId45"/>
    <p:sldId id="370" r:id="rId46"/>
    <p:sldId id="371" r:id="rId47"/>
    <p:sldId id="372" r:id="rId48"/>
    <p:sldId id="367" r:id="rId49"/>
    <p:sldId id="391" r:id="rId50"/>
    <p:sldId id="369" r:id="rId51"/>
    <p:sldId id="368" r:id="rId52"/>
    <p:sldId id="358" r:id="rId53"/>
    <p:sldId id="278" r:id="rId54"/>
    <p:sldId id="373" r:id="rId55"/>
    <p:sldId id="374" r:id="rId56"/>
    <p:sldId id="279" r:id="rId57"/>
    <p:sldId id="281" r:id="rId58"/>
    <p:sldId id="375" r:id="rId59"/>
    <p:sldId id="282" r:id="rId60"/>
    <p:sldId id="283" r:id="rId61"/>
    <p:sldId id="284" r:id="rId62"/>
    <p:sldId id="379" r:id="rId63"/>
    <p:sldId id="389" r:id="rId64"/>
    <p:sldId id="382" r:id="rId65"/>
    <p:sldId id="285" r:id="rId66"/>
    <p:sldId id="390" r:id="rId67"/>
    <p:sldId id="286" r:id="rId68"/>
    <p:sldId id="388" r:id="rId69"/>
    <p:sldId id="287" r:id="rId70"/>
    <p:sldId id="380" r:id="rId71"/>
    <p:sldId id="378" r:id="rId72"/>
    <p:sldId id="288" r:id="rId73"/>
    <p:sldId id="376" r:id="rId74"/>
    <p:sldId id="377" r:id="rId7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98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Mendelian Genetics</a:t>
            </a:r>
            <a:endParaRPr/>
          </a:p>
        </p:txBody>
      </p:sp>
      <p:sp>
        <p:nvSpPr>
          <p:cNvPr id="414" name="Google Shape;414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3/17/2022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5" name="Google Shape;4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16" name="Google Shape;416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Mendelian Genetics</a:t>
            </a:r>
            <a:endParaRPr/>
          </a:p>
        </p:txBody>
      </p:sp>
      <p:sp>
        <p:nvSpPr>
          <p:cNvPr id="414" name="Google Shape;414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3/17/2022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5" name="Google Shape;4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16" name="Google Shape;416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87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33" name="Google Shape;4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9.2d-0 The seven pea characters studied by Mendel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2" name="Google Shape;4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9.3a-3 Crosses tracking one character (flower color) (step 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09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582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14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54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09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4" name="Google Shape;5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9.3b-0-1 An explanation of the crosses in Figure 9.3a (step 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2" name="Google Shape;5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" name="Google Shape;5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9.3b-0-2 An explanation of the crosses in Figure 9.3a (step 2)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942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60" name="Google Shape;6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Google Shape;6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9.b-1 An explanation of the crosses in Figure 9.3a (part 2)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60" name="Google Shape;6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Google Shape;6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9.b-1 An explanation of the crosses in Figure 9.3a (part 2)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2484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13" name="Google Shape;6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Google Shape;6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9.3b-0-3 An explanation of the crosses in Figure 9.3a (step 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596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806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6619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51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412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375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1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130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496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375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1995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5514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51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8" name="Google Shape;8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9" name="Google Shape;82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9.4 Three gene loci on homologous chromosomes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606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119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6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Mendelian Genetics</a:t>
            </a:r>
            <a:endParaRPr/>
          </a:p>
        </p:txBody>
      </p:sp>
      <p:sp>
        <p:nvSpPr>
          <p:cNvPr id="865" name="Google Shape;865;p3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3/17/2022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66" name="Google Shape;86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67" name="Google Shape;867;p30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8" name="Google Shape;8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Mendelian Genetics</a:t>
            </a:r>
            <a:endParaRPr/>
          </a:p>
        </p:txBody>
      </p:sp>
      <p:sp>
        <p:nvSpPr>
          <p:cNvPr id="865" name="Google Shape;865;p3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3/17/2022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66" name="Google Shape;86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67" name="Google Shape;867;p30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8" name="Google Shape;8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2027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Mendelian Genetics</a:t>
            </a:r>
            <a:endParaRPr/>
          </a:p>
        </p:txBody>
      </p:sp>
      <p:sp>
        <p:nvSpPr>
          <p:cNvPr id="889" name="Google Shape;889;p3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3/17/2022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0" name="Google Shape;89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58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91" name="Google Shape;891;p31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2" name="Google Shape;8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Mendelian Genetics</a:t>
            </a:r>
            <a:endParaRPr/>
          </a:p>
        </p:txBody>
      </p:sp>
      <p:sp>
        <p:nvSpPr>
          <p:cNvPr id="889" name="Google Shape;889;p3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3/17/2022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0" name="Google Shape;89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91" name="Google Shape;891;p31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2" name="Google Shape;8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8085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60</a:t>
            </a:fld>
            <a:endParaRPr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16" name="Google Shape;9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Google Shape;9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906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78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3" name="Google Shape;99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1" name="Google Shape;100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174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1" name="Google Shape;100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30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41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87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and Clip Art" type="txAndClipArt">
  <p:cSld name="TEXT_AND_CLIPAR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1524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>
            <a:spLocks noGrp="1"/>
          </p:cNvSpPr>
          <p:nvPr>
            <p:ph type="clipArt" idx="2"/>
          </p:nvPr>
        </p:nvSpPr>
        <p:spPr>
          <a:xfrm>
            <a:off x="4610100" y="533400"/>
            <a:ext cx="4305300" cy="58674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152400" y="5334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0" y="3886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0" y="45720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304800" y="6689725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705600" y="6689725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6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54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1524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101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92929"/>
              </a:buClr>
              <a:buSzPts val="72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6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54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92929"/>
              </a:buClr>
              <a:buSzPts val="72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6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54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292929"/>
              </a:buClr>
              <a:buSzPts val="3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292929"/>
              </a:buClr>
              <a:buSzPts val="3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1600200" y="-914400"/>
            <a:ext cx="586740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4686300" y="209550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 rot="5400000">
            <a:off x="190500" y="-38100"/>
            <a:ext cx="6400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2 Content" type="txAndTwoObj">
  <p:cSld name="TEXT_AND_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1524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2"/>
          </p:nvPr>
        </p:nvSpPr>
        <p:spPr>
          <a:xfrm>
            <a:off x="4610100" y="533400"/>
            <a:ext cx="43053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3"/>
          </p:nvPr>
        </p:nvSpPr>
        <p:spPr>
          <a:xfrm>
            <a:off x="4610100" y="3543300"/>
            <a:ext cx="43053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2" name="Google Shape;182;p28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28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 • TAYLOR • SIMON • DICKEY • HOGAN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7733" y="3878298"/>
            <a:ext cx="31983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9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67733" y="4606307"/>
            <a:ext cx="43332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Patterns of Inheritance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4" name="Google Shape;194;p30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30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0" name="Google Shape;230;p38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38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67733" y="3878298"/>
            <a:ext cx="31983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9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67733" y="4606307"/>
            <a:ext cx="43332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Patterns of Inheritance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2" name="Google Shape;242;p40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40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46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46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7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7"/>
          <p:cNvSpPr txBox="1"/>
          <p:nvPr/>
        </p:nvSpPr>
        <p:spPr>
          <a:xfrm>
            <a:off x="67733" y="3878298"/>
            <a:ext cx="31983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9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7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67733" y="4606307"/>
            <a:ext cx="43332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Patterns of Inheritance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5" name="Google Shape;285;p48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48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4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6" name="Google Shape;316;p54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54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5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5"/>
          <p:cNvSpPr txBox="1"/>
          <p:nvPr/>
        </p:nvSpPr>
        <p:spPr>
          <a:xfrm>
            <a:off x="67733" y="3878298"/>
            <a:ext cx="31983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9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5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5"/>
          <p:cNvSpPr txBox="1"/>
          <p:nvPr/>
        </p:nvSpPr>
        <p:spPr>
          <a:xfrm>
            <a:off x="67733" y="4606307"/>
            <a:ext cx="43332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Patterns of Inheritance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8" name="Google Shape;328;p56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56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5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5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5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9" name="Google Shape;359;p62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62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3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3"/>
          <p:cNvSpPr txBox="1"/>
          <p:nvPr/>
        </p:nvSpPr>
        <p:spPr>
          <a:xfrm>
            <a:off x="67733" y="3878298"/>
            <a:ext cx="31983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9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3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3"/>
          <p:cNvSpPr txBox="1"/>
          <p:nvPr/>
        </p:nvSpPr>
        <p:spPr>
          <a:xfrm>
            <a:off x="67733" y="4606307"/>
            <a:ext cx="433323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Patterns of Inheritance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1" name="Google Shape;371;p64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p64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5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6" name="Google Shape;386;p6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9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5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8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62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5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30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3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46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70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740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757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36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47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958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334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039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51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98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0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52400" y="5334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0" name="Google Shape;310;p53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5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12/6/2023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86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0.jpg"/><Relationship Id="rId4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0.jpg"/><Relationship Id="rId4" Type="http://schemas.openxmlformats.org/officeDocument/2006/relationships/image" Target="../media/image3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0.jpg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9.emf"/><Relationship Id="rId4" Type="http://schemas.openxmlformats.org/officeDocument/2006/relationships/image" Target="../media/image3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9.emf"/><Relationship Id="rId4" Type="http://schemas.openxmlformats.org/officeDocument/2006/relationships/image" Target="../media/image3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Intro to Biology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527284" y="243028"/>
            <a:ext cx="8384896" cy="627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algn="ctr"/>
            <a:r>
              <a:rPr lang="en-US" sz="3200" dirty="0"/>
              <a:t>Species Traits</a:t>
            </a:r>
            <a:endParaRPr lang="en-US" sz="2400" dirty="0"/>
          </a:p>
          <a:p>
            <a:r>
              <a:rPr lang="en-US" dirty="0"/>
              <a:t> </a:t>
            </a:r>
          </a:p>
          <a:p>
            <a:pPr lvl="3"/>
            <a:r>
              <a:rPr lang="en-US" sz="2000" dirty="0">
                <a:solidFill>
                  <a:srgbClr val="3712BE"/>
                </a:solidFill>
              </a:rPr>
              <a:t>Traits that ALL members of a given species share.</a:t>
            </a:r>
          </a:p>
          <a:p>
            <a:pPr marL="463550" lvl="4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humans</a:t>
            </a:r>
            <a:r>
              <a:rPr lang="en-US" sz="2000" dirty="0"/>
              <a:t> – walk erect, highly developed nervous system, opposable thumb, flat fingernail (primate), limited body hair.</a:t>
            </a:r>
          </a:p>
          <a:p>
            <a:pPr marL="463550" lvl="4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Eagles</a:t>
            </a:r>
            <a:r>
              <a:rPr lang="en-US" sz="2000" dirty="0"/>
              <a:t> – wing span up to 6 feet; large talons; double </a:t>
            </a:r>
            <a:r>
              <a:rPr lang="en-US" sz="2000" dirty="0" err="1"/>
              <a:t>fovia</a:t>
            </a:r>
            <a:r>
              <a:rPr lang="en-US" sz="2000" dirty="0"/>
              <a:t> in eyes; hooked beak for tearing up prey; </a:t>
            </a:r>
          </a:p>
          <a:p>
            <a:pPr marL="463550" lvl="3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12BE"/>
                </a:solidFill>
              </a:rPr>
              <a:t>Affect the entire species in terms of survival vs. extinction.</a:t>
            </a:r>
          </a:p>
          <a:p>
            <a:pPr lvl="2" algn="ctr">
              <a:spcBef>
                <a:spcPts val="1200"/>
              </a:spcBef>
            </a:pPr>
            <a:r>
              <a:rPr lang="en-US" sz="3600" dirty="0"/>
              <a:t>Individual Traits</a:t>
            </a:r>
          </a:p>
          <a:p>
            <a:pPr lvl="3"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Traits that distinguish individual members within a given species.</a:t>
            </a:r>
          </a:p>
          <a:p>
            <a:pPr marL="463550" lvl="4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humans</a:t>
            </a:r>
            <a:r>
              <a:rPr lang="en-US" sz="2000" dirty="0"/>
              <a:t> – color of eyes, skin, hair; stature (height, weight, bone structure); metabolic rate (thin, fat).</a:t>
            </a:r>
          </a:p>
          <a:p>
            <a:pPr marL="463550" lvl="4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Eagles</a:t>
            </a:r>
            <a:r>
              <a:rPr lang="en-US" sz="2000" dirty="0"/>
              <a:t> – Bald Eagle; golden eagle; white-tailed eagle; Sea eagle. </a:t>
            </a:r>
          </a:p>
          <a:p>
            <a:pPr marL="463550" lvl="3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Normally does not affect the entire species in terms of survival vs. extinction.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C56AFC-712D-B88D-164B-9B91B73BA34C}"/>
              </a:ext>
            </a:extLst>
          </p:cNvPr>
          <p:cNvCxnSpPr/>
          <p:nvPr/>
        </p:nvCxnSpPr>
        <p:spPr>
          <a:xfrm>
            <a:off x="811369" y="3335628"/>
            <a:ext cx="79720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244699" y="243028"/>
            <a:ext cx="8899301" cy="632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 algn="ctr"/>
            <a:r>
              <a:rPr lang="en-US" sz="3200" dirty="0"/>
              <a:t>Genetics was founded on Observation</a:t>
            </a:r>
          </a:p>
          <a:p>
            <a:pPr lvl="2" algn="ctr"/>
            <a:r>
              <a:rPr lang="en-US" sz="3200" dirty="0"/>
              <a:t>(not science)</a:t>
            </a:r>
            <a:endParaRPr lang="en-US" sz="2400" dirty="0"/>
          </a:p>
          <a:p>
            <a:r>
              <a:rPr lang="en-US" dirty="0"/>
              <a:t> </a:t>
            </a:r>
          </a:p>
          <a:p>
            <a:pPr lvl="2"/>
            <a:r>
              <a:rPr lang="en-US" sz="2400" dirty="0">
                <a:solidFill>
                  <a:srgbClr val="00B050"/>
                </a:solidFill>
              </a:rPr>
              <a:t>Traits were thought to be passed from generation to generation through the blood. Hence, the concept of “blood lines” or “blue blood” (royalty) was commonly accepted.</a:t>
            </a:r>
          </a:p>
          <a:p>
            <a:pPr marL="682625" lvl="3" indent="-219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“Blood Brothers” or Blood Sisters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>
                <a:solidFill>
                  <a:srgbClr val="0070C0"/>
                </a:solidFill>
              </a:rPr>
              <a:t>“Orientals are short” </a:t>
            </a:r>
          </a:p>
          <a:p>
            <a:pPr marL="463550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Actually only due to dietary shortages (Yao is 7’7” tall in the NBA). Chinese people are as tall as Americans now that nutritional information was discovered.</a:t>
            </a:r>
          </a:p>
          <a:p>
            <a:pPr marL="463550" lvl="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Knights of the round table were only 5’4” tall, yet were esteemed, revered for their stature in the medieval times (</a:t>
            </a:r>
            <a:r>
              <a:rPr lang="en-US" sz="2400" i="1" dirty="0">
                <a:solidFill>
                  <a:srgbClr val="FF0000"/>
                </a:solidFill>
              </a:rPr>
              <a:t>again, nutrition was the issue, not genetics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42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20" name="Google Shape;420;p71"/>
          <p:cNvSpPr txBox="1">
            <a:spLocks noGrp="1"/>
          </p:cNvSpPr>
          <p:nvPr>
            <p:ph type="title"/>
          </p:nvPr>
        </p:nvSpPr>
        <p:spPr>
          <a:xfrm>
            <a:off x="571500" y="274638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B050"/>
                </a:solidFill>
              </a:rPr>
              <a:t>Gregor Mendel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21" name="Google Shape;421;p71"/>
          <p:cNvSpPr txBox="1">
            <a:spLocks noGrp="1"/>
          </p:cNvSpPr>
          <p:nvPr>
            <p:ph type="body" idx="1"/>
          </p:nvPr>
        </p:nvSpPr>
        <p:spPr>
          <a:xfrm>
            <a:off x="304799" y="1219200"/>
            <a:ext cx="4827587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724C26"/>
                </a:solidFill>
              </a:rPr>
              <a:t>Austrian monk (1822-1884)</a:t>
            </a:r>
            <a:endParaRPr dirty="0"/>
          </a:p>
          <a:p>
            <a:pPr marL="190500" lvl="0" indent="-1905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24C26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724C26"/>
                </a:solidFill>
              </a:rPr>
              <a:t>Called the</a:t>
            </a:r>
            <a:r>
              <a:rPr lang="en-US" sz="3000" b="1" dirty="0">
                <a:solidFill>
                  <a:schemeClr val="hlink"/>
                </a:solidFill>
              </a:rPr>
              <a:t> </a:t>
            </a:r>
            <a:r>
              <a:rPr lang="en-US" sz="3000" b="1" dirty="0">
                <a:solidFill>
                  <a:srgbClr val="00B0F0"/>
                </a:solidFill>
              </a:rPr>
              <a:t>“Father of Genetics“.</a:t>
            </a:r>
            <a:endParaRPr dirty="0">
              <a:solidFill>
                <a:srgbClr val="00B0F0"/>
              </a:solidFill>
            </a:endParaRPr>
          </a:p>
          <a:p>
            <a:pPr marL="190500" lvl="0" indent="-1905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24C26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663300"/>
                </a:solidFill>
              </a:rPr>
              <a:t>Began the field of </a:t>
            </a:r>
            <a:r>
              <a:rPr lang="en-US" sz="3000" b="1" dirty="0">
                <a:solidFill>
                  <a:srgbClr val="00B0F0"/>
                </a:solidFill>
              </a:rPr>
              <a:t>Genetics</a:t>
            </a:r>
            <a:r>
              <a:rPr lang="en-US" sz="3000" b="1" dirty="0">
                <a:solidFill>
                  <a:srgbClr val="663300"/>
                </a:solidFill>
              </a:rPr>
              <a:t> in the 1860s.</a:t>
            </a:r>
            <a:endParaRPr dirty="0"/>
          </a:p>
          <a:p>
            <a:pPr marL="190500" lvl="0" indent="-1905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24C26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663300"/>
                </a:solidFill>
              </a:rPr>
              <a:t>Deduced the </a:t>
            </a:r>
            <a:r>
              <a:rPr lang="en-US" sz="3000" b="1" dirty="0">
                <a:solidFill>
                  <a:srgbClr val="00B0F0"/>
                </a:solidFill>
              </a:rPr>
              <a:t>Principles of Genetics </a:t>
            </a:r>
            <a:r>
              <a:rPr lang="en-US" sz="3000" b="1" dirty="0">
                <a:solidFill>
                  <a:srgbClr val="663300"/>
                </a:solidFill>
              </a:rPr>
              <a:t>by breeding </a:t>
            </a:r>
            <a:r>
              <a:rPr lang="en-US" sz="3000" b="1" dirty="0">
                <a:solidFill>
                  <a:srgbClr val="00B0F0"/>
                </a:solidFill>
              </a:rPr>
              <a:t>garden peas.</a:t>
            </a:r>
            <a:endParaRPr sz="3000" b="1" dirty="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Noto Sans Symbols"/>
              <a:buNone/>
            </a:pPr>
            <a:endParaRPr sz="3200" b="1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Noto Sans Symbols"/>
              <a:buNone/>
            </a:pPr>
            <a:endParaRPr sz="3200" b="1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Noto Sans Symbols"/>
              <a:buNone/>
            </a:pPr>
            <a:endParaRPr sz="3200" b="1" dirty="0">
              <a:solidFill>
                <a:srgbClr val="724C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24C26"/>
              </a:buClr>
              <a:buSzPts val="4800"/>
              <a:buFont typeface="Comic Sans MS"/>
              <a:buNone/>
            </a:pPr>
            <a:endParaRPr sz="1600" dirty="0"/>
          </a:p>
        </p:txBody>
      </p:sp>
      <p:pic>
        <p:nvPicPr>
          <p:cNvPr id="422" name="Google Shape;422;p71" descr="FG11_0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2387" y="1219200"/>
            <a:ext cx="4011613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20" name="Google Shape;420;p71"/>
          <p:cNvSpPr txBox="1">
            <a:spLocks noGrp="1"/>
          </p:cNvSpPr>
          <p:nvPr>
            <p:ph type="title"/>
          </p:nvPr>
        </p:nvSpPr>
        <p:spPr>
          <a:xfrm>
            <a:off x="571500" y="274638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B050"/>
                </a:solidFill>
              </a:rPr>
              <a:t>Gregor Mendel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21" name="Google Shape;421;p71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6194737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000"/>
            </a:pPr>
            <a:r>
              <a:rPr lang="en-US" sz="3000" b="1" dirty="0">
                <a:solidFill>
                  <a:srgbClr val="724C26"/>
                </a:solidFill>
              </a:rPr>
              <a:t>(1822-1884)</a:t>
            </a:r>
            <a:endParaRPr dirty="0"/>
          </a:p>
          <a:p>
            <a:pPr marL="228600" lvl="4">
              <a:spcBef>
                <a:spcPts val="12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Entered a Monastery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Czechoslovakia to get an education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5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(for centuries) for people who wanted to be spiritual to pursue monastic life.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5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Reformation - mainly priests, nuns in Catholicism or Eastern Orthodoxy.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lvl="5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Reformation - monks, friars, bishops, reverends, pastors – depending on the religious persuasion … concept of clergy-laity was strong … still 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lvl="4">
              <a:spcBef>
                <a:spcPts val="12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Vienna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Pursued mathematics and science for 2 years hoping to become a teacher … but he failed the certification exams.</a:t>
            </a:r>
          </a:p>
          <a:p>
            <a:pPr marL="228600" lvl="4">
              <a:spcBef>
                <a:spcPts val="12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an Abbot in a Monastery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Noto Sans Symbols"/>
              <a:buNone/>
            </a:pPr>
            <a:endParaRPr sz="3200" b="1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Noto Sans Symbols"/>
              <a:buNone/>
            </a:pPr>
            <a:endParaRPr sz="3200" b="1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Noto Sans Symbols"/>
              <a:buNone/>
            </a:pPr>
            <a:endParaRPr sz="3200" b="1" dirty="0">
              <a:solidFill>
                <a:srgbClr val="724C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724C26"/>
              </a:buClr>
              <a:buSzPts val="4800"/>
              <a:buFont typeface="Comic Sans MS"/>
              <a:buNone/>
            </a:pPr>
            <a:endParaRPr sz="1600" dirty="0"/>
          </a:p>
        </p:txBody>
      </p:sp>
      <p:pic>
        <p:nvPicPr>
          <p:cNvPr id="422" name="Google Shape;422;p71" descr="FG11_0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4738" y="1604492"/>
            <a:ext cx="2949262" cy="426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9436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2"/>
          <p:cNvSpPr txBox="1">
            <a:spLocks noGrp="1"/>
          </p:cNvSpPr>
          <p:nvPr>
            <p:ph type="body" idx="1"/>
          </p:nvPr>
        </p:nvSpPr>
        <p:spPr>
          <a:xfrm>
            <a:off x="0" y="1000706"/>
            <a:ext cx="9144000" cy="58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4" indent="0">
              <a:spcBef>
                <a:spcPts val="0"/>
              </a:spcBef>
              <a:buNone/>
            </a:pPr>
            <a:r>
              <a:rPr lang="en-US" sz="2400" dirty="0"/>
              <a:t>Mendel is famous for his work with </a:t>
            </a:r>
            <a:r>
              <a:rPr lang="en-US" sz="3600" b="1" dirty="0"/>
              <a:t>pea plants </a:t>
            </a:r>
            <a:r>
              <a:rPr lang="en-US" sz="2400" dirty="0"/>
              <a:t>while in the monastery. </a:t>
            </a:r>
            <a:endParaRPr lang="en-US" dirty="0"/>
          </a:p>
          <a:p>
            <a:pPr marL="0" lvl="4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Repeatable results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114300" lv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had previously done studies with plants, but their results were not conclusive or scientific.</a:t>
            </a:r>
          </a:p>
          <a:p>
            <a:pPr indent="-225425"/>
            <a:r>
              <a:rPr lang="en-US" sz="2400" dirty="0">
                <a:solidFill>
                  <a:srgbClr val="FF0000"/>
                </a:solidFill>
              </a:rPr>
              <a:t>Mendel choose </a:t>
            </a:r>
            <a:r>
              <a:rPr lang="en-US" sz="2400" b="1" dirty="0">
                <a:solidFill>
                  <a:srgbClr val="FF0000"/>
                </a:solidFill>
              </a:rPr>
              <a:t>definite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b="1" dirty="0">
                <a:solidFill>
                  <a:srgbClr val="FF0000"/>
                </a:solidFill>
              </a:rPr>
              <a:t>measurable</a:t>
            </a:r>
            <a:r>
              <a:rPr lang="en-US" sz="2400" dirty="0">
                <a:solidFill>
                  <a:srgbClr val="FF0000"/>
                </a:solidFill>
              </a:rPr>
              <a:t> hereditary traits.</a:t>
            </a:r>
          </a:p>
          <a:p>
            <a:pPr indent="-225425"/>
            <a:r>
              <a:rPr lang="en-US" sz="2400" dirty="0"/>
              <a:t>Mendel applied mathematics to his observations (objective, not “subjective” or philosophical in nature).</a:t>
            </a:r>
          </a:p>
          <a:p>
            <a:pPr indent="-225425"/>
            <a:r>
              <a:rPr lang="en-US" sz="2400" dirty="0">
                <a:solidFill>
                  <a:srgbClr val="00B0F0"/>
                </a:solidFill>
              </a:rPr>
              <a:t>Mendel took a scientific approach in all his work using a logical sequence with proper methodology.</a:t>
            </a:r>
          </a:p>
          <a:p>
            <a:pPr indent="-225425"/>
            <a:r>
              <a:rPr lang="en-US" sz="2400" dirty="0"/>
              <a:t>Mendel received world-wide recognition in 1901 for his work and scientific approach which he published (the recognition came AFTER HE DIED).</a:t>
            </a:r>
          </a:p>
        </p:txBody>
      </p:sp>
      <p:sp>
        <p:nvSpPr>
          <p:cNvPr id="7" name="Google Shape;469;p74">
            <a:extLst>
              <a:ext uri="{FF2B5EF4-FFF2-40B4-BE49-F238E27FC236}">
                <a16:creationId xmlns:a16="http://schemas.microsoft.com/office/drawing/2014/main" id="{3B196C31-8AF0-7779-5CD3-8F0DA0598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5464" y="0"/>
            <a:ext cx="5837198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Science of </a:t>
            </a:r>
            <a:r>
              <a:rPr lang="en-US" sz="3200" dirty="0">
                <a:solidFill>
                  <a:srgbClr val="FF0000"/>
                </a:solidFill>
              </a:rPr>
              <a:t>Genetics </a:t>
            </a:r>
            <a:r>
              <a:rPr lang="en-US" sz="3200" dirty="0">
                <a:solidFill>
                  <a:srgbClr val="0000FF"/>
                </a:solidFill>
              </a:rPr>
              <a:t>began in an Abbey Garden</a:t>
            </a:r>
            <a:endParaRPr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2"/>
          <p:cNvSpPr txBox="1">
            <a:spLocks noGrp="1"/>
          </p:cNvSpPr>
          <p:nvPr>
            <p:ph type="body" idx="1"/>
          </p:nvPr>
        </p:nvSpPr>
        <p:spPr>
          <a:xfrm>
            <a:off x="0" y="1049866"/>
            <a:ext cx="9144000" cy="58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/>
              <a:t>In 1866, Mendel</a:t>
            </a:r>
            <a:endParaRPr sz="32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correctly argued that parents pass on to their offspring discrete </a:t>
            </a:r>
            <a:r>
              <a:rPr lang="en-US" sz="2800" b="1" dirty="0">
                <a:solidFill>
                  <a:srgbClr val="FF0000"/>
                </a:solidFill>
              </a:rPr>
              <a:t>“heritable factors”</a:t>
            </a:r>
            <a:r>
              <a:rPr lang="en-US" sz="2800" dirty="0"/>
              <a:t> and </a:t>
            </a:r>
            <a:endParaRPr sz="28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stressed that the heritable factors (today called </a:t>
            </a:r>
            <a:r>
              <a:rPr lang="en-US" sz="2800" b="1" u="sng" dirty="0">
                <a:solidFill>
                  <a:srgbClr val="0000FF"/>
                </a:solidFill>
              </a:rPr>
              <a:t>GENES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00B0F0"/>
                </a:solidFill>
              </a:rPr>
              <a:t>retain their individuality generation after generation.</a:t>
            </a:r>
            <a:endParaRPr sz="2800" dirty="0">
              <a:solidFill>
                <a:srgbClr val="00B0F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/>
              <a:t>A heritable feature that varies among individuals, such as </a:t>
            </a:r>
            <a:r>
              <a:rPr lang="en-US" sz="3200" dirty="0">
                <a:solidFill>
                  <a:srgbClr val="FF33CC"/>
                </a:solidFill>
              </a:rPr>
              <a:t>flower color</a:t>
            </a:r>
            <a:r>
              <a:rPr lang="en-US" sz="3200" dirty="0"/>
              <a:t>, is called a </a:t>
            </a:r>
            <a:r>
              <a:rPr lang="en-US" sz="3200" b="1" u="sng" dirty="0">
                <a:solidFill>
                  <a:srgbClr val="0000FF"/>
                </a:solidFill>
              </a:rPr>
              <a:t>CHARACTER</a:t>
            </a:r>
            <a:r>
              <a:rPr lang="en-US" sz="3200" dirty="0"/>
              <a:t>.</a:t>
            </a:r>
            <a:endParaRPr sz="320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Each variant for a character, such as </a:t>
            </a:r>
            <a:r>
              <a:rPr lang="en-US" sz="3200" dirty="0">
                <a:solidFill>
                  <a:srgbClr val="FF33CC"/>
                </a:solidFill>
              </a:rPr>
              <a:t>purple or white flowers</a:t>
            </a:r>
            <a:r>
              <a:rPr lang="en-US" sz="3200" dirty="0"/>
              <a:t>, is a </a:t>
            </a:r>
            <a:r>
              <a:rPr lang="en-US" sz="3200" b="1" u="sng" dirty="0">
                <a:solidFill>
                  <a:srgbClr val="0000FF"/>
                </a:solidFill>
              </a:rPr>
              <a:t>TRAIT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7" name="Google Shape;469;p74">
            <a:extLst>
              <a:ext uri="{FF2B5EF4-FFF2-40B4-BE49-F238E27FC236}">
                <a16:creationId xmlns:a16="http://schemas.microsoft.com/office/drawing/2014/main" id="{3B196C31-8AF0-7779-5CD3-8F0DA0598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5464" y="0"/>
            <a:ext cx="5837198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Science of </a:t>
            </a:r>
            <a:r>
              <a:rPr lang="en-US" sz="3200" dirty="0">
                <a:solidFill>
                  <a:srgbClr val="FF0000"/>
                </a:solidFill>
              </a:rPr>
              <a:t>Genetics </a:t>
            </a:r>
            <a:r>
              <a:rPr lang="en-US" sz="3200" dirty="0">
                <a:solidFill>
                  <a:srgbClr val="0000FF"/>
                </a:solidFill>
              </a:rPr>
              <a:t>began in an Abbey Garden</a:t>
            </a:r>
            <a:endParaRPr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73" descr="09_02d_0PeaCharacters-U.jpg"/>
          <p:cNvPicPr preferRelativeResize="0"/>
          <p:nvPr/>
        </p:nvPicPr>
        <p:blipFill rotWithShape="1">
          <a:blip r:embed="rId3">
            <a:alphaModFix/>
          </a:blip>
          <a:srcRect b="3432"/>
          <a:stretch/>
        </p:blipFill>
        <p:spPr>
          <a:xfrm>
            <a:off x="2709672" y="137160"/>
            <a:ext cx="3724656" cy="642244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3"/>
          <p:cNvSpPr txBox="1"/>
          <p:nvPr/>
        </p:nvSpPr>
        <p:spPr>
          <a:xfrm>
            <a:off x="4165188" y="1209756"/>
            <a:ext cx="5642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3"/>
          <p:cNvSpPr txBox="1"/>
          <p:nvPr/>
        </p:nvSpPr>
        <p:spPr>
          <a:xfrm>
            <a:off x="5534380" y="1209756"/>
            <a:ext cx="488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3"/>
          <p:cNvSpPr txBox="1"/>
          <p:nvPr/>
        </p:nvSpPr>
        <p:spPr>
          <a:xfrm>
            <a:off x="2827319" y="890633"/>
            <a:ext cx="10772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Flower color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3"/>
          <p:cNvSpPr txBox="1"/>
          <p:nvPr/>
        </p:nvSpPr>
        <p:spPr>
          <a:xfrm>
            <a:off x="2790403" y="167780"/>
            <a:ext cx="10274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3"/>
          <p:cNvSpPr txBox="1"/>
          <p:nvPr/>
        </p:nvSpPr>
        <p:spPr>
          <a:xfrm>
            <a:off x="4925984" y="160533"/>
            <a:ext cx="7149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Traits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3"/>
          <p:cNvSpPr txBox="1"/>
          <p:nvPr/>
        </p:nvSpPr>
        <p:spPr>
          <a:xfrm>
            <a:off x="4036205" y="388689"/>
            <a:ext cx="8335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3"/>
          <p:cNvSpPr txBox="1"/>
          <p:nvPr/>
        </p:nvSpPr>
        <p:spPr>
          <a:xfrm>
            <a:off x="5344257" y="381084"/>
            <a:ext cx="8983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Recessive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3"/>
          <p:cNvSpPr txBox="1"/>
          <p:nvPr/>
        </p:nvSpPr>
        <p:spPr>
          <a:xfrm>
            <a:off x="2827319" y="1841284"/>
            <a:ext cx="13265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Flower position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3"/>
          <p:cNvSpPr txBox="1"/>
          <p:nvPr/>
        </p:nvSpPr>
        <p:spPr>
          <a:xfrm>
            <a:off x="4226328" y="2328018"/>
            <a:ext cx="4291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Axial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3"/>
          <p:cNvSpPr txBox="1"/>
          <p:nvPr/>
        </p:nvSpPr>
        <p:spPr>
          <a:xfrm>
            <a:off x="5412700" y="2328018"/>
            <a:ext cx="8685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3"/>
          <p:cNvSpPr txBox="1"/>
          <p:nvPr/>
        </p:nvSpPr>
        <p:spPr>
          <a:xfrm>
            <a:off x="2827319" y="2769121"/>
            <a:ext cx="9233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color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3"/>
          <p:cNvSpPr txBox="1"/>
          <p:nvPr/>
        </p:nvSpPr>
        <p:spPr>
          <a:xfrm>
            <a:off x="5496355" y="4944507"/>
            <a:ext cx="5642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3"/>
          <p:cNvSpPr txBox="1"/>
          <p:nvPr/>
        </p:nvSpPr>
        <p:spPr>
          <a:xfrm>
            <a:off x="5519471" y="2936731"/>
            <a:ext cx="5188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3"/>
          <p:cNvSpPr txBox="1"/>
          <p:nvPr/>
        </p:nvSpPr>
        <p:spPr>
          <a:xfrm>
            <a:off x="2827319" y="3355017"/>
            <a:ext cx="10002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shape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3"/>
          <p:cNvSpPr txBox="1"/>
          <p:nvPr/>
        </p:nvSpPr>
        <p:spPr>
          <a:xfrm>
            <a:off x="4158185" y="3567963"/>
            <a:ext cx="5683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Round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3"/>
          <p:cNvSpPr txBox="1"/>
          <p:nvPr/>
        </p:nvSpPr>
        <p:spPr>
          <a:xfrm>
            <a:off x="5397792" y="3567963"/>
            <a:ext cx="75487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Wrinkled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3"/>
          <p:cNvSpPr txBox="1"/>
          <p:nvPr/>
        </p:nvSpPr>
        <p:spPr>
          <a:xfrm>
            <a:off x="2827319" y="4016669"/>
            <a:ext cx="9105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 shape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3"/>
          <p:cNvSpPr txBox="1"/>
          <p:nvPr/>
        </p:nvSpPr>
        <p:spPr>
          <a:xfrm>
            <a:off x="4120161" y="4237222"/>
            <a:ext cx="6383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Inflated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3"/>
          <p:cNvSpPr txBox="1"/>
          <p:nvPr/>
        </p:nvSpPr>
        <p:spPr>
          <a:xfrm>
            <a:off x="5283717" y="4237222"/>
            <a:ext cx="99753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Constricted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/>
          <p:nvPr/>
        </p:nvSpPr>
        <p:spPr>
          <a:xfrm>
            <a:off x="2827319" y="4708745"/>
            <a:ext cx="8335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 color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3"/>
          <p:cNvSpPr txBox="1"/>
          <p:nvPr/>
        </p:nvSpPr>
        <p:spPr>
          <a:xfrm>
            <a:off x="4188605" y="4944507"/>
            <a:ext cx="5188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3"/>
          <p:cNvSpPr txBox="1"/>
          <p:nvPr/>
        </p:nvSpPr>
        <p:spPr>
          <a:xfrm>
            <a:off x="4165790" y="2936731"/>
            <a:ext cx="5642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73"/>
          <p:cNvSpPr txBox="1"/>
          <p:nvPr/>
        </p:nvSpPr>
        <p:spPr>
          <a:xfrm>
            <a:off x="2827319" y="5728140"/>
            <a:ext cx="10274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 length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73"/>
          <p:cNvSpPr txBox="1"/>
          <p:nvPr/>
        </p:nvSpPr>
        <p:spPr>
          <a:xfrm>
            <a:off x="4295375" y="6344162"/>
            <a:ext cx="5001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3"/>
          <p:cNvSpPr txBox="1"/>
          <p:nvPr/>
        </p:nvSpPr>
        <p:spPr>
          <a:xfrm>
            <a:off x="5527377" y="6344162"/>
            <a:ext cx="5001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Dwarf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  <p:bldP spid="438" grpId="0"/>
      <p:bldP spid="439" grpId="0"/>
      <p:bldP spid="440" grpId="0"/>
      <p:bldP spid="441" grpId="0"/>
      <p:bldP spid="444" grpId="0"/>
      <p:bldP spid="445" grpId="0"/>
      <p:bldP spid="446" grpId="0"/>
      <p:bldP spid="447" grpId="0"/>
      <p:bldP spid="448" grpId="0"/>
      <p:bldP spid="449" grpId="0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  <p:bldP spid="458" grpId="0"/>
      <p:bldP spid="459" grpId="0"/>
      <p:bldP spid="460" grpId="0"/>
      <p:bldP spid="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4"/>
          <p:cNvSpPr txBox="1">
            <a:spLocks noGrp="1"/>
          </p:cNvSpPr>
          <p:nvPr>
            <p:ph type="body" idx="1"/>
          </p:nvPr>
        </p:nvSpPr>
        <p:spPr>
          <a:xfrm>
            <a:off x="1" y="1049866"/>
            <a:ext cx="9144000" cy="571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0000FF"/>
                </a:solidFill>
              </a:rPr>
              <a:t>True-Breeding</a:t>
            </a:r>
            <a:r>
              <a:rPr lang="en-US" dirty="0"/>
              <a:t> varieties result when self-fertilization produces offspring all identical to the parent.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solidFill>
                  <a:srgbClr val="00B0F0"/>
                </a:solidFill>
              </a:rPr>
              <a:t>The offspring of two different varieties are </a:t>
            </a:r>
            <a:r>
              <a:rPr lang="en-US" b="1" dirty="0">
                <a:solidFill>
                  <a:srgbClr val="0000FF"/>
                </a:solidFill>
              </a:rPr>
              <a:t>Hybrids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The cross-fertilization is a hybridization, or </a:t>
            </a:r>
            <a:r>
              <a:rPr lang="en-US" b="1" dirty="0">
                <a:solidFill>
                  <a:srgbClr val="0000FF"/>
                </a:solidFill>
              </a:rPr>
              <a:t>Genetic Cross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solidFill>
                  <a:srgbClr val="00B0F0"/>
                </a:solidFill>
              </a:rPr>
              <a:t>True-breeding parental plants are the </a:t>
            </a:r>
            <a:r>
              <a:rPr lang="en-US" b="1" dirty="0">
                <a:solidFill>
                  <a:srgbClr val="0000FF"/>
                </a:solidFill>
              </a:rPr>
              <a:t>P Generation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Hybrid offspring are the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Generation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“filial” gen.)</a:t>
            </a:r>
            <a:r>
              <a:rPr lang="en-US" dirty="0"/>
              <a:t>.</a:t>
            </a:r>
            <a:endParaRPr dirty="0"/>
          </a:p>
          <a:p>
            <a:pPr marL="228600" lvl="0" indent="-228600">
              <a:spcBef>
                <a:spcPts val="2400"/>
              </a:spcBef>
              <a:buSzPts val="2800"/>
            </a:pPr>
            <a:r>
              <a:rPr lang="en-US" dirty="0">
                <a:solidFill>
                  <a:srgbClr val="00B0F0"/>
                </a:solidFill>
              </a:rPr>
              <a:t>A cross of F</a:t>
            </a:r>
            <a:r>
              <a:rPr lang="en-US" baseline="-25000" dirty="0">
                <a:solidFill>
                  <a:srgbClr val="00B0F0"/>
                </a:solidFill>
              </a:rPr>
              <a:t>1</a:t>
            </a:r>
            <a:r>
              <a:rPr lang="en-US" dirty="0">
                <a:solidFill>
                  <a:srgbClr val="00B0F0"/>
                </a:solidFill>
              </a:rPr>
              <a:t> plants produces an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Generation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“filial” generation.)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69" name="Google Shape;469;p74"/>
          <p:cNvSpPr txBox="1">
            <a:spLocks noGrp="1"/>
          </p:cNvSpPr>
          <p:nvPr>
            <p:ph type="title"/>
          </p:nvPr>
        </p:nvSpPr>
        <p:spPr>
          <a:xfrm>
            <a:off x="1545464" y="0"/>
            <a:ext cx="5837198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Science of </a:t>
            </a:r>
            <a:r>
              <a:rPr lang="en-US" sz="3200" dirty="0">
                <a:solidFill>
                  <a:srgbClr val="FF0000"/>
                </a:solidFill>
              </a:rPr>
              <a:t>Genetics </a:t>
            </a:r>
            <a:r>
              <a:rPr lang="en-US" sz="3200" dirty="0">
                <a:solidFill>
                  <a:srgbClr val="0000FF"/>
                </a:solidFill>
              </a:rPr>
              <a:t>began in an Abbey Garden</a:t>
            </a:r>
            <a:endParaRPr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75" descr="09_03a_OneCharacterX_3-U.jpg"/>
          <p:cNvPicPr preferRelativeResize="0"/>
          <p:nvPr/>
        </p:nvPicPr>
        <p:blipFill rotWithShape="1">
          <a:blip r:embed="rId3">
            <a:alphaModFix/>
          </a:blip>
          <a:srcRect b="6918"/>
          <a:stretch/>
        </p:blipFill>
        <p:spPr>
          <a:xfrm>
            <a:off x="1348964" y="95328"/>
            <a:ext cx="6480048" cy="631931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5"/>
          <p:cNvSpPr txBox="1"/>
          <p:nvPr/>
        </p:nvSpPr>
        <p:spPr>
          <a:xfrm>
            <a:off x="5742566" y="5902481"/>
            <a:ext cx="20524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631825" algn="l"/>
              </a:tabLst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of plants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white flowers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/>
          <p:nvPr/>
        </p:nvSpPr>
        <p:spPr>
          <a:xfrm>
            <a:off x="1492296" y="212883"/>
            <a:ext cx="17316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Experiment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5"/>
          <p:cNvSpPr txBox="1"/>
          <p:nvPr/>
        </p:nvSpPr>
        <p:spPr>
          <a:xfrm>
            <a:off x="1492296" y="659784"/>
            <a:ext cx="156454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 generation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(true-breeding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parents)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5"/>
          <p:cNvSpPr txBox="1"/>
          <p:nvPr/>
        </p:nvSpPr>
        <p:spPr>
          <a:xfrm>
            <a:off x="3185630" y="1660683"/>
            <a:ext cx="15905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 flowers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5"/>
          <p:cNvSpPr txBox="1"/>
          <p:nvPr/>
        </p:nvSpPr>
        <p:spPr>
          <a:xfrm>
            <a:off x="5370029" y="1677617"/>
            <a:ext cx="15005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flowers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5"/>
          <p:cNvSpPr txBox="1"/>
          <p:nvPr/>
        </p:nvSpPr>
        <p:spPr>
          <a:xfrm>
            <a:off x="1534758" y="2926448"/>
            <a:ext cx="17820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="1" i="0" u="none" strike="noStrike" cap="none" baseline="-25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 sz="2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5"/>
          <p:cNvSpPr txBox="1"/>
          <p:nvPr/>
        </p:nvSpPr>
        <p:spPr>
          <a:xfrm>
            <a:off x="1492296" y="4982016"/>
            <a:ext cx="16933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="1" i="0" u="none" strike="noStrike" cap="none" baseline="-25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 sz="20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5"/>
          <p:cNvSpPr txBox="1"/>
          <p:nvPr/>
        </p:nvSpPr>
        <p:spPr>
          <a:xfrm>
            <a:off x="5827232" y="2752883"/>
            <a:ext cx="16291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plants have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 flowers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5"/>
          <p:cNvSpPr txBox="1"/>
          <p:nvPr/>
        </p:nvSpPr>
        <p:spPr>
          <a:xfrm>
            <a:off x="5353099" y="3684215"/>
            <a:ext cx="17912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among F</a:t>
            </a:r>
            <a:r>
              <a:rPr lang="en-US" sz="1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plants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</a:t>
            </a:r>
            <a:r>
              <a:rPr lang="en-US" sz="1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×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</a:t>
            </a:r>
            <a:r>
              <a:rPr lang="en-US" sz="1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5"/>
          <p:cNvSpPr txBox="1"/>
          <p:nvPr/>
        </p:nvSpPr>
        <p:spPr>
          <a:xfrm>
            <a:off x="3442093" y="5902481"/>
            <a:ext cx="1987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403225" algn="l"/>
              </a:tabLst>
            </a:pPr>
            <a:r>
              <a:rPr lang="en-US" sz="1800" b="1" dirty="0"/>
              <a:t>	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plants have purple flowers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75"/>
          <p:cNvGrpSpPr/>
          <p:nvPr/>
        </p:nvGrpSpPr>
        <p:grpSpPr>
          <a:xfrm>
            <a:off x="3612829" y="5844006"/>
            <a:ext cx="102014" cy="430887"/>
            <a:chOff x="3894667" y="5834749"/>
            <a:chExt cx="102014" cy="430887"/>
          </a:xfrm>
        </p:grpSpPr>
        <p:cxnSp>
          <p:nvCxnSpPr>
            <p:cNvPr id="487" name="Google Shape;487;p75"/>
            <p:cNvCxnSpPr/>
            <p:nvPr/>
          </p:nvCxnSpPr>
          <p:spPr>
            <a:xfrm>
              <a:off x="3894667" y="6059450"/>
              <a:ext cx="1013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8" name="Google Shape;488;p75"/>
            <p:cNvSpPr txBox="1"/>
            <p:nvPr/>
          </p:nvSpPr>
          <p:spPr>
            <a:xfrm>
              <a:off x="3896831" y="5834749"/>
              <a:ext cx="998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dirty="0"/>
            </a:p>
          </p:txBody>
        </p:sp>
      </p:grpSp>
      <p:grpSp>
        <p:nvGrpSpPr>
          <p:cNvPr id="489" name="Google Shape;489;p75"/>
          <p:cNvGrpSpPr/>
          <p:nvPr/>
        </p:nvGrpSpPr>
        <p:grpSpPr>
          <a:xfrm>
            <a:off x="6184900" y="5834749"/>
            <a:ext cx="102014" cy="430887"/>
            <a:chOff x="3894667" y="5834749"/>
            <a:chExt cx="102014" cy="430887"/>
          </a:xfrm>
        </p:grpSpPr>
        <p:cxnSp>
          <p:nvCxnSpPr>
            <p:cNvPr id="490" name="Google Shape;490;p75"/>
            <p:cNvCxnSpPr/>
            <p:nvPr/>
          </p:nvCxnSpPr>
          <p:spPr>
            <a:xfrm>
              <a:off x="3894667" y="6059450"/>
              <a:ext cx="1013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1" name="Google Shape;491;p75"/>
            <p:cNvSpPr txBox="1"/>
            <p:nvPr/>
          </p:nvSpPr>
          <p:spPr>
            <a:xfrm>
              <a:off x="3896831" y="5834749"/>
              <a:ext cx="9985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  <p:bldP spid="478" grpId="0"/>
      <p:bldP spid="481" grpId="0"/>
      <p:bldP spid="482" grpId="0"/>
      <p:bldP spid="483" grpId="0"/>
      <p:bldP spid="484" grpId="0"/>
      <p:bldP spid="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6"/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8" name="Google Shape;498;p76"/>
          <p:cNvSpPr txBox="1">
            <a:spLocks noGrp="1"/>
          </p:cNvSpPr>
          <p:nvPr>
            <p:ph type="body" idx="1"/>
          </p:nvPr>
        </p:nvSpPr>
        <p:spPr>
          <a:xfrm>
            <a:off x="90153" y="1803042"/>
            <a:ext cx="4799211" cy="505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 indent="-227013">
              <a:spcBef>
                <a:spcPts val="1800"/>
              </a:spcBef>
            </a:pPr>
            <a:r>
              <a:rPr lang="en-US" dirty="0"/>
              <a:t>During fertilization, gametes randomly pair to produce combinations of alleles.</a:t>
            </a:r>
          </a:p>
          <a:p>
            <a:pPr marL="342900" lvl="2" indent="-227013">
              <a:spcBef>
                <a:spcPts val="1800"/>
              </a:spcBef>
            </a:pPr>
            <a:r>
              <a:rPr lang="en-US" dirty="0">
                <a:solidFill>
                  <a:srgbClr val="00B0F0"/>
                </a:solidFill>
              </a:rPr>
              <a:t>Two alleles for each trait must separate when gametes are formed.</a:t>
            </a:r>
          </a:p>
          <a:p>
            <a:pPr marL="342900" lvl="2" indent="-227013">
              <a:spcBef>
                <a:spcPts val="1800"/>
              </a:spcBef>
            </a:pPr>
            <a:r>
              <a:rPr lang="en-US" dirty="0"/>
              <a:t>A parent passes only one allele for each trait to their offspring.</a:t>
            </a:r>
          </a:p>
          <a:p>
            <a:pPr marL="342900" lvl="2" indent="-227013">
              <a:spcBef>
                <a:spcPts val="1800"/>
              </a:spcBef>
            </a:pPr>
            <a:r>
              <a:rPr lang="en-US" dirty="0">
                <a:solidFill>
                  <a:srgbClr val="00B0F0"/>
                </a:solidFill>
              </a:rPr>
              <a:t>This is a random process.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29620-F9BE-5E2B-3020-C34B8BB2C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34"/>
          <a:stretch/>
        </p:blipFill>
        <p:spPr>
          <a:xfrm>
            <a:off x="4889364" y="1326524"/>
            <a:ext cx="4254636" cy="1878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EA20C0-3308-EBBA-855E-47FD96E1A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88" b="34420"/>
          <a:stretch/>
        </p:blipFill>
        <p:spPr>
          <a:xfrm>
            <a:off x="4899196" y="3207973"/>
            <a:ext cx="4254636" cy="1802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CD7684-1D3D-446C-4CBF-AD3DF0F9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61"/>
          <a:stretch/>
        </p:blipFill>
        <p:spPr>
          <a:xfrm>
            <a:off x="4909028" y="5010764"/>
            <a:ext cx="4254636" cy="18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9" descr="images-8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9500" y="65088"/>
            <a:ext cx="2919413" cy="37258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99" name="Google Shape;399;p69" descr="images-17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338" y="198438"/>
            <a:ext cx="4529137" cy="34337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0" name="Google Shape;400;p69"/>
          <p:cNvSpPr txBox="1"/>
          <p:nvPr/>
        </p:nvSpPr>
        <p:spPr>
          <a:xfrm>
            <a:off x="65087" y="3625712"/>
            <a:ext cx="58132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Chapter 12</a:t>
            </a:r>
            <a:endParaRPr lang="en-US" sz="3600" b="1" dirty="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33CC"/>
                </a:solidFill>
                <a:latin typeface="Tahoma"/>
                <a:ea typeface="Tahoma"/>
                <a:cs typeface="Tahoma"/>
                <a:sym typeface="Tahoma"/>
              </a:rPr>
              <a:t>GENES &amp; HEREDITY</a:t>
            </a:r>
            <a:endParaRPr dirty="0"/>
          </a:p>
        </p:txBody>
      </p:sp>
      <p:pic>
        <p:nvPicPr>
          <p:cNvPr id="401" name="Google Shape;401;p69" descr="images-2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6307" y="4780526"/>
            <a:ext cx="2032000" cy="203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02" name="Google Shape;402;p69" descr="images-12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475" y="4826000"/>
            <a:ext cx="3429000" cy="2032000"/>
          </a:xfrm>
          <a:prstGeom prst="rect">
            <a:avLst/>
          </a:prstGeom>
          <a:noFill/>
          <a:ln w="28575" cap="flat" cmpd="sng">
            <a:solidFill>
              <a:srgbClr val="FBD4B4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03" name="Google Shape;403;p69" descr="images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5200" y="4076700"/>
            <a:ext cx="3098800" cy="261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1"/>
          <p:cNvSpPr txBox="1">
            <a:spLocks noGrp="1"/>
          </p:cNvSpPr>
          <p:nvPr>
            <p:ph type="body" idx="1"/>
          </p:nvPr>
        </p:nvSpPr>
        <p:spPr>
          <a:xfrm>
            <a:off x="182033" y="1533659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A </a:t>
            </a:r>
            <a:r>
              <a:rPr lang="en-US" sz="3200" b="1" dirty="0">
                <a:solidFill>
                  <a:srgbClr val="0000FF"/>
                </a:solidFill>
              </a:rPr>
              <a:t>sperm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0000FF"/>
                </a:solidFill>
              </a:rPr>
              <a:t>egg</a:t>
            </a:r>
            <a:r>
              <a:rPr lang="en-US" sz="3200" dirty="0"/>
              <a:t> carries only </a:t>
            </a:r>
            <a:r>
              <a:rPr lang="en-US" sz="3200" dirty="0">
                <a:solidFill>
                  <a:srgbClr val="FF0000"/>
                </a:solidFill>
              </a:rPr>
              <a:t>one allele for each inherited character…</a:t>
            </a:r>
            <a:endParaRPr sz="3200"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Because allele pairs </a:t>
            </a:r>
            <a:r>
              <a:rPr lang="en-US" sz="2800" b="1" dirty="0">
                <a:solidFill>
                  <a:srgbClr val="0000FF"/>
                </a:solidFill>
              </a:rPr>
              <a:t>separate (segregate) </a:t>
            </a:r>
            <a:r>
              <a:rPr lang="en-US" sz="2800" dirty="0"/>
              <a:t>from each other during the </a:t>
            </a:r>
            <a:r>
              <a:rPr lang="en-US" sz="2800" dirty="0">
                <a:solidFill>
                  <a:srgbClr val="FF0000"/>
                </a:solidFill>
              </a:rPr>
              <a:t>production of gametes </a:t>
            </a:r>
            <a:r>
              <a:rPr lang="en-US" sz="2800" b="1" dirty="0">
                <a:solidFill>
                  <a:srgbClr val="0000FF"/>
                </a:solidFill>
              </a:rPr>
              <a:t>(Meiosis). </a:t>
            </a:r>
            <a:endParaRPr sz="2800"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This statement is called the </a:t>
            </a:r>
            <a:r>
              <a:rPr lang="en-US" sz="2800" b="1" u="sng" dirty="0">
                <a:solidFill>
                  <a:srgbClr val="FF0000"/>
                </a:solidFill>
              </a:rPr>
              <a:t>LAW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OF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SEGREGATION</a:t>
            </a:r>
            <a:r>
              <a:rPr lang="en-US" sz="2800" dirty="0"/>
              <a:t>.</a:t>
            </a:r>
            <a:endParaRPr sz="2800"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The fusion of gametes at </a:t>
            </a:r>
            <a:r>
              <a:rPr lang="en-US" sz="2800" b="1" dirty="0">
                <a:solidFill>
                  <a:srgbClr val="0000FF"/>
                </a:solidFill>
              </a:rPr>
              <a:t>fertilization</a:t>
            </a:r>
            <a:r>
              <a:rPr lang="en-US" sz="2800" dirty="0"/>
              <a:t> creates allele pairs once again.</a:t>
            </a:r>
            <a:endParaRPr sz="2800" dirty="0"/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AB6BCB67-D668-AAC4-4E6C-677AA07F2E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6"/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8" name="Google Shape;498;p76"/>
          <p:cNvSpPr txBox="1">
            <a:spLocks noGrp="1"/>
          </p:cNvSpPr>
          <p:nvPr>
            <p:ph type="body" idx="1"/>
          </p:nvPr>
        </p:nvSpPr>
        <p:spPr>
          <a:xfrm>
            <a:off x="90153" y="1430628"/>
            <a:ext cx="9053848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 cross between two individuals differing in a </a:t>
            </a:r>
            <a:r>
              <a:rPr lang="en-US" b="1" dirty="0">
                <a:solidFill>
                  <a:srgbClr val="FF0000"/>
                </a:solidFill>
              </a:rPr>
              <a:t>single character </a:t>
            </a:r>
            <a:r>
              <a:rPr lang="en-US" dirty="0"/>
              <a:t>is a </a:t>
            </a:r>
            <a:r>
              <a:rPr lang="en-US" b="1" u="sng" dirty="0">
                <a:solidFill>
                  <a:srgbClr val="0000FF"/>
                </a:solidFill>
              </a:rPr>
              <a:t>Monohybrid</a:t>
            </a:r>
            <a:r>
              <a:rPr lang="en-US" u="sng" dirty="0">
                <a:solidFill>
                  <a:srgbClr val="0000FF"/>
                </a:solidFill>
              </a:rPr>
              <a:t> </a:t>
            </a:r>
            <a:r>
              <a:rPr lang="en-US" b="1" u="sng" dirty="0">
                <a:solidFill>
                  <a:srgbClr val="0000FF"/>
                </a:solidFill>
              </a:rPr>
              <a:t>Cross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solidFill>
                  <a:srgbClr val="00B0F0"/>
                </a:solidFill>
              </a:rPr>
              <a:t>Mendel performed a monohybrid cross between a plant with purple flowers and a plant with white flowers.</a:t>
            </a:r>
            <a:endParaRPr dirty="0">
              <a:solidFill>
                <a:srgbClr val="00B0F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 Generation </a:t>
            </a:r>
            <a:r>
              <a:rPr lang="en-US" dirty="0"/>
              <a:t>produced all plants with purple flowers.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cross of F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plants </a:t>
            </a:r>
            <a:r>
              <a:rPr lang="en-US" dirty="0"/>
              <a:t>with each other produced an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Generation </a:t>
            </a:r>
            <a:r>
              <a:rPr lang="en-US" dirty="0"/>
              <a:t>with ¾ purple and ¼ white flowers.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8"/>
          <p:cNvSpPr txBox="1">
            <a:spLocks noGrp="1"/>
          </p:cNvSpPr>
          <p:nvPr>
            <p:ph type="body" idx="1"/>
          </p:nvPr>
        </p:nvSpPr>
        <p:spPr>
          <a:xfrm>
            <a:off x="334432" y="1622738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3712BE"/>
                </a:solidFill>
              </a:rPr>
              <a:t>all-purple F</a:t>
            </a:r>
            <a:r>
              <a:rPr lang="en-US" sz="3200" b="1" baseline="-25000" dirty="0">
                <a:solidFill>
                  <a:srgbClr val="3712BE"/>
                </a:solidFill>
              </a:rPr>
              <a:t>1</a:t>
            </a:r>
            <a:r>
              <a:rPr lang="en-US" sz="3200" b="1" dirty="0">
                <a:solidFill>
                  <a:srgbClr val="3712BE"/>
                </a:solidFill>
              </a:rPr>
              <a:t> Generation </a:t>
            </a:r>
            <a:r>
              <a:rPr lang="en-US" sz="3200" dirty="0"/>
              <a:t>did not produce white flowers.</a:t>
            </a:r>
            <a:endParaRPr sz="3200"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Mendel needed to explain</a:t>
            </a:r>
            <a:endParaRPr sz="3200" dirty="0">
              <a:solidFill>
                <a:srgbClr val="00B0F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why</a:t>
            </a:r>
            <a:r>
              <a:rPr lang="en-US" sz="2800" dirty="0"/>
              <a:t> white color seemed to disappear in the F</a:t>
            </a:r>
            <a:r>
              <a:rPr lang="en-US" sz="2800" baseline="-25000" dirty="0"/>
              <a:t>1</a:t>
            </a:r>
            <a:r>
              <a:rPr lang="en-US" sz="2800" dirty="0"/>
              <a:t> generation and</a:t>
            </a:r>
            <a:endParaRPr sz="2800"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why</a:t>
            </a:r>
            <a:r>
              <a:rPr lang="en-US" sz="2800" dirty="0"/>
              <a:t> white color reappeared in one-quarter of the F</a:t>
            </a:r>
            <a:r>
              <a:rPr lang="en-US" sz="2800" baseline="-25000" dirty="0"/>
              <a:t>2</a:t>
            </a:r>
            <a:r>
              <a:rPr lang="en-US" sz="2800" dirty="0"/>
              <a:t> offspring.</a:t>
            </a:r>
            <a:endParaRPr sz="2800" dirty="0"/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C13A610C-04B4-AB5C-7147-6A6BF8AA4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C13A610C-04B4-AB5C-7147-6A6BF8AA4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C6134-16E0-4A63-FE89-9556399D4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35" y="1295215"/>
            <a:ext cx="6764744" cy="55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9"/>
          <p:cNvSpPr txBox="1">
            <a:spLocks noGrp="1"/>
          </p:cNvSpPr>
          <p:nvPr>
            <p:ph type="body" idx="1"/>
          </p:nvPr>
        </p:nvSpPr>
        <p:spPr>
          <a:xfrm>
            <a:off x="182033" y="1403797"/>
            <a:ext cx="8961967" cy="513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developed four hypotheses, described below using modern terminology:</a:t>
            </a:r>
            <a:endParaRPr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938" lvl="1" indent="-231775">
              <a:spcBef>
                <a:spcPts val="1200"/>
              </a:spcBef>
              <a:buSzPts val="2600"/>
            </a:pP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Alleles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versions of genes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account for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inherited characters.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938" lvl="1" indent="-231775">
              <a:spcBef>
                <a:spcPts val="1200"/>
              </a:spcBef>
              <a:buSzPts val="26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character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organism inherits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alleles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from each parent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alleles can be 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genotype has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identical alleles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genotype has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alleles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DFFB5BDC-0695-AB99-8AC1-566D1E3BF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0"/>
          <p:cNvSpPr txBox="1">
            <a:spLocks noGrp="1"/>
          </p:cNvSpPr>
          <p:nvPr>
            <p:ph type="body" idx="1"/>
          </p:nvPr>
        </p:nvSpPr>
        <p:spPr>
          <a:xfrm>
            <a:off x="0" y="766917"/>
            <a:ext cx="9053848" cy="582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9913" lvl="1">
              <a:spcBef>
                <a:spcPts val="1800"/>
              </a:spcBef>
            </a:pPr>
            <a:r>
              <a:rPr lang="en-US" sz="2800" dirty="0"/>
              <a:t>For each trait, one gene Allele can mask the expression of the other gene allele.</a:t>
            </a:r>
          </a:p>
          <a:p>
            <a:pPr marL="569913" lvl="1">
              <a:spcBef>
                <a:spcPts val="1800"/>
              </a:spcBef>
            </a:pPr>
            <a:r>
              <a:rPr lang="en-US" sz="2800" dirty="0">
                <a:solidFill>
                  <a:srgbClr val="00B0F0"/>
                </a:solidFill>
              </a:rPr>
              <a:t>If the alleles of an inherited pair differ, then one determines the organism’s appearance. The gene allele that masks over another allele is called the </a:t>
            </a:r>
            <a:r>
              <a:rPr lang="en-US" sz="2800" b="1" u="sng" dirty="0">
                <a:solidFill>
                  <a:srgbClr val="0000FF"/>
                </a:solidFill>
              </a:rPr>
              <a:t>Dominant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allele.</a:t>
            </a:r>
          </a:p>
          <a:p>
            <a:pPr marL="569913" lvl="1">
              <a:spcBef>
                <a:spcPts val="1800"/>
              </a:spcBef>
            </a:pPr>
            <a:r>
              <a:rPr lang="en-US" sz="2800" dirty="0"/>
              <a:t>The other gene allele has no noticeable effect on the organism’s appearance and gets masked. This is called the </a:t>
            </a:r>
            <a:r>
              <a:rPr lang="en-US" sz="2800" b="1" u="sng" dirty="0">
                <a:solidFill>
                  <a:srgbClr val="0000FF"/>
                </a:solidFill>
              </a:rPr>
              <a:t>Recessive</a:t>
            </a:r>
            <a:r>
              <a:rPr lang="en-US" sz="2800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>
                <a:solidFill>
                  <a:srgbClr val="0000FF"/>
                </a:solidFill>
              </a:rPr>
              <a:t>Allele</a:t>
            </a:r>
            <a:r>
              <a:rPr lang="en-US" sz="2800" dirty="0"/>
              <a:t>.</a:t>
            </a:r>
          </a:p>
          <a:p>
            <a:pPr marL="569913" lvl="1">
              <a:spcBef>
                <a:spcPts val="1800"/>
              </a:spcBef>
            </a:pPr>
            <a:r>
              <a:rPr lang="en-US" sz="2800" dirty="0">
                <a:solidFill>
                  <a:srgbClr val="00B0F0"/>
                </a:solidFill>
              </a:rPr>
              <a:t>E.g.  Tall (T) is the dominant allele while Short (t) is the recessive allele.</a:t>
            </a:r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F33F7FC1-8F6B-7377-7B68-EB387746C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2178" y="191349"/>
            <a:ext cx="7339643" cy="575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DOMINANCE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0"/>
          <p:cNvSpPr txBox="1">
            <a:spLocks noGrp="1"/>
          </p:cNvSpPr>
          <p:nvPr>
            <p:ph type="body" idx="1"/>
          </p:nvPr>
        </p:nvSpPr>
        <p:spPr>
          <a:xfrm>
            <a:off x="0" y="822622"/>
            <a:ext cx="9144000" cy="5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</a:t>
            </a:r>
            <a:r>
              <a:rPr lang="en-US" sz="3200" b="1" u="sng" dirty="0">
                <a:solidFill>
                  <a:srgbClr val="00B050"/>
                </a:solidFill>
              </a:rPr>
              <a:t>Phenotype</a:t>
            </a:r>
            <a:r>
              <a:rPr lang="en-US" dirty="0"/>
              <a:t> is the appearance or expression of a trait.</a:t>
            </a:r>
          </a:p>
          <a:p>
            <a:pPr marL="463550" lvl="2" indent="-225425"/>
            <a:r>
              <a:rPr lang="en-US" sz="2300" b="1" dirty="0">
                <a:solidFill>
                  <a:srgbClr val="00B0F0"/>
                </a:solidFill>
              </a:rPr>
              <a:t>The PHYSICAL appearance of an organism – what you see.</a:t>
            </a:r>
          </a:p>
          <a:p>
            <a:pPr marL="463550" lvl="2" indent="-225425"/>
            <a:r>
              <a:rPr lang="en-US" dirty="0"/>
              <a:t>TALL pea plants, BLONDE hair, BLUE eyes, etc.</a:t>
            </a:r>
          </a:p>
          <a:p>
            <a:pPr marL="461963" lvl="1" indent="-34131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</a:t>
            </a:r>
            <a:r>
              <a:rPr lang="en-US" sz="3200" b="1" u="sng" dirty="0">
                <a:solidFill>
                  <a:srgbClr val="0000FF"/>
                </a:solidFill>
              </a:rPr>
              <a:t>Genotype</a:t>
            </a:r>
            <a:r>
              <a:rPr lang="en-US" dirty="0"/>
              <a:t> is the actual genetic makeup of a trait.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There are three possible genotypic expressions for every trait:</a:t>
            </a:r>
          </a:p>
          <a:p>
            <a:pPr marL="1711325">
              <a:spcBef>
                <a:spcPts val="600"/>
              </a:spcBef>
            </a:pPr>
            <a:r>
              <a:rPr lang="en-US" sz="2400" dirty="0"/>
              <a:t>Homozygous Dominant – “pure bred” </a:t>
            </a:r>
          </a:p>
          <a:p>
            <a:pPr marL="1711325">
              <a:spcBef>
                <a:spcPts val="600"/>
              </a:spcBef>
            </a:pPr>
            <a:r>
              <a:rPr lang="en-US" sz="2400" dirty="0">
                <a:solidFill>
                  <a:srgbClr val="3712BE"/>
                </a:solidFill>
              </a:rPr>
              <a:t>Heterozygous Dominant – “Hybrid”</a:t>
            </a:r>
          </a:p>
          <a:p>
            <a:pPr marL="2173288"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Both genotypes give the same phenotype (appearance).</a:t>
            </a:r>
          </a:p>
          <a:p>
            <a:pPr marL="2173288" lvl="0"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The offspring give away what the genotype of the parents is.</a:t>
            </a:r>
          </a:p>
          <a:p>
            <a:pPr marL="1711325"/>
            <a:r>
              <a:rPr lang="en-US" sz="2400" dirty="0"/>
              <a:t>Homozygous Recessive</a:t>
            </a:r>
            <a:endParaRPr dirty="0"/>
          </a:p>
          <a:p>
            <a:pPr marL="461963" lvl="1" indent="-34131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FF0000"/>
                </a:solidFill>
              </a:rPr>
              <a:t>same phenotype </a:t>
            </a:r>
            <a:r>
              <a:rPr lang="en-US" sz="1800" dirty="0"/>
              <a:t>may be determined by </a:t>
            </a:r>
            <a:r>
              <a:rPr lang="en-US" sz="1800" b="1" dirty="0">
                <a:solidFill>
                  <a:srgbClr val="FF0000"/>
                </a:solidFill>
              </a:rPr>
              <a:t>more than one genotype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F33F7FC1-8F6B-7377-7B68-EB387746C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2681" y="0"/>
            <a:ext cx="7398637" cy="8259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2400" dirty="0">
                <a:solidFill>
                  <a:srgbClr val="0000FF"/>
                </a:solidFill>
              </a:rPr>
              <a:t>Mendel’s </a:t>
            </a:r>
            <a:r>
              <a:rPr lang="en-US" sz="2400" dirty="0">
                <a:solidFill>
                  <a:srgbClr val="FF0000"/>
                </a:solidFill>
              </a:rPr>
              <a:t>LAW OF SEGREGATION </a:t>
            </a:r>
            <a:r>
              <a:rPr lang="en-US" sz="2400" dirty="0">
                <a:solidFill>
                  <a:srgbClr val="0000FF"/>
                </a:solidFill>
              </a:rPr>
              <a:t>describes the Inheritance of a </a:t>
            </a:r>
            <a:r>
              <a:rPr lang="en-US" sz="2400" dirty="0">
                <a:solidFill>
                  <a:srgbClr val="FF0000"/>
                </a:solidFill>
              </a:rPr>
              <a:t>Single Character</a:t>
            </a:r>
            <a:endParaRPr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C13A610C-04B4-AB5C-7147-6A6BF8AA4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6593E-A1CB-18CC-C6D4-09370553A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95" r="50208"/>
          <a:stretch/>
        </p:blipFill>
        <p:spPr>
          <a:xfrm>
            <a:off x="553135" y="5594583"/>
            <a:ext cx="4095063" cy="12634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0ACE19-9DA4-2BDC-C0CE-2959A44DB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553" b="44916"/>
          <a:stretch/>
        </p:blipFill>
        <p:spPr>
          <a:xfrm>
            <a:off x="553135" y="1395371"/>
            <a:ext cx="4095063" cy="3092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B864E-87BE-6829-823F-BAEE2822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96"/>
          <a:stretch/>
        </p:blipFill>
        <p:spPr>
          <a:xfrm>
            <a:off x="4863844" y="1244060"/>
            <a:ext cx="4197029" cy="5613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D1FF4-CA0C-D822-4C10-5D1B70249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44" r="55281" b="26936"/>
          <a:stretch/>
        </p:blipFill>
        <p:spPr>
          <a:xfrm>
            <a:off x="553135" y="4622361"/>
            <a:ext cx="4095063" cy="8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0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/>
              <a:t>Mendel’s hypotheses also explain the </a:t>
            </a:r>
            <a:r>
              <a:rPr lang="en-US" sz="3200" b="1" dirty="0">
                <a:solidFill>
                  <a:srgbClr val="0000FF"/>
                </a:solidFill>
              </a:rPr>
              <a:t>3:1 ratio </a:t>
            </a:r>
            <a:r>
              <a:rPr lang="en-US" sz="3200" dirty="0"/>
              <a:t>in the </a:t>
            </a:r>
            <a:r>
              <a:rPr lang="en-US" sz="3200" b="1" dirty="0">
                <a:solidFill>
                  <a:srgbClr val="0000FF"/>
                </a:solidFill>
              </a:rPr>
              <a:t>F</a:t>
            </a:r>
            <a:r>
              <a:rPr lang="en-US" sz="3200" b="1" baseline="-25000" dirty="0">
                <a:solidFill>
                  <a:srgbClr val="0000FF"/>
                </a:solidFill>
              </a:rPr>
              <a:t>2</a:t>
            </a:r>
            <a:r>
              <a:rPr lang="en-US" sz="3200" b="1" dirty="0">
                <a:solidFill>
                  <a:srgbClr val="0000FF"/>
                </a:solidFill>
              </a:rPr>
              <a:t> Generation</a:t>
            </a:r>
            <a:r>
              <a:rPr lang="en-US" sz="3200" dirty="0"/>
              <a:t>.</a:t>
            </a:r>
            <a:endParaRPr sz="3200"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Hybrids </a:t>
            </a:r>
            <a:r>
              <a:rPr lang="en-US" sz="2800" dirty="0"/>
              <a:t>all have a </a:t>
            </a:r>
            <a:r>
              <a:rPr lang="en-US" sz="2800" b="1" i="1" dirty="0">
                <a:solidFill>
                  <a:srgbClr val="FF0000"/>
                </a:solidFill>
              </a:rPr>
              <a:t>Pp</a:t>
            </a:r>
            <a:r>
              <a:rPr lang="en-US" sz="2800" b="1" dirty="0">
                <a:solidFill>
                  <a:srgbClr val="FF0000"/>
                </a:solidFill>
              </a:rPr>
              <a:t> genotype</a:t>
            </a:r>
            <a:r>
              <a:rPr lang="en-US" sz="2800" dirty="0"/>
              <a:t>.</a:t>
            </a:r>
            <a:endParaRPr sz="2800"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A </a:t>
            </a:r>
            <a:r>
              <a:rPr lang="en-US" sz="2800" b="1" u="sng" dirty="0">
                <a:solidFill>
                  <a:srgbClr val="0000FF"/>
                </a:solidFill>
              </a:rPr>
              <a:t>Punnett Square </a:t>
            </a:r>
            <a:r>
              <a:rPr lang="en-US" sz="2800" dirty="0"/>
              <a:t>shows the four </a:t>
            </a:r>
            <a:r>
              <a:rPr lang="en-US" sz="2800" dirty="0">
                <a:solidFill>
                  <a:srgbClr val="7030A0"/>
                </a:solidFill>
              </a:rPr>
              <a:t>possible</a:t>
            </a:r>
            <a:r>
              <a:rPr lang="en-US" sz="2800" dirty="0"/>
              <a:t> combinations of alleles that </a:t>
            </a:r>
            <a:r>
              <a:rPr lang="en-US" sz="2800" dirty="0">
                <a:solidFill>
                  <a:srgbClr val="7030A0"/>
                </a:solidFill>
              </a:rPr>
              <a:t>could</a:t>
            </a:r>
            <a:r>
              <a:rPr lang="en-US" sz="2800" dirty="0"/>
              <a:t> occur when these gametes combine </a:t>
            </a:r>
            <a:r>
              <a:rPr lang="en-US" sz="2800" b="1" dirty="0">
                <a:solidFill>
                  <a:srgbClr val="7030A0"/>
                </a:solidFill>
              </a:rPr>
              <a:t>(probability).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21E1A3BE-AC0C-8FA6-EFC5-57C237A77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33" y="112690"/>
            <a:ext cx="8779933" cy="10403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Mendel’s </a:t>
            </a:r>
            <a:r>
              <a:rPr lang="en-US" sz="3200" dirty="0">
                <a:solidFill>
                  <a:srgbClr val="FF0000"/>
                </a:solidFill>
              </a:rPr>
              <a:t>LAW OF SEGREGATION </a:t>
            </a:r>
            <a:r>
              <a:rPr lang="en-US" sz="3200" dirty="0">
                <a:solidFill>
                  <a:srgbClr val="0000FF"/>
                </a:solidFill>
              </a:rPr>
              <a:t>describes the Inheritance of a </a:t>
            </a:r>
            <a:r>
              <a:rPr lang="en-US" sz="3200" dirty="0">
                <a:solidFill>
                  <a:srgbClr val="FF0000"/>
                </a:solidFill>
              </a:rPr>
              <a:t>Single Characte</a:t>
            </a:r>
            <a:r>
              <a:rPr lang="en-US" dirty="0">
                <a:solidFill>
                  <a:srgbClr val="FF0000"/>
                </a:solidFill>
              </a:rPr>
              <a:t>r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83" descr="09_03b_0OneCharXExplain_1-U.jpg"/>
          <p:cNvPicPr preferRelativeResize="0"/>
          <p:nvPr/>
        </p:nvPicPr>
        <p:blipFill rotWithShape="1">
          <a:blip r:embed="rId3">
            <a:alphaModFix/>
          </a:blip>
          <a:srcRect b="8848"/>
          <a:stretch/>
        </p:blipFill>
        <p:spPr>
          <a:xfrm>
            <a:off x="1908048" y="137160"/>
            <a:ext cx="5327904" cy="600117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83"/>
          <p:cNvSpPr txBox="1"/>
          <p:nvPr/>
        </p:nvSpPr>
        <p:spPr>
          <a:xfrm>
            <a:off x="2068030" y="195950"/>
            <a:ext cx="13865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Explanation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3"/>
          <p:cNvSpPr txBox="1"/>
          <p:nvPr/>
        </p:nvSpPr>
        <p:spPr>
          <a:xfrm>
            <a:off x="2068030" y="500750"/>
            <a:ext cx="10841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generation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3"/>
          <p:cNvSpPr txBox="1"/>
          <p:nvPr/>
        </p:nvSpPr>
        <p:spPr>
          <a:xfrm>
            <a:off x="4828163" y="509216"/>
            <a:ext cx="21054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Genetic makeup (alleles)</a:t>
            </a:r>
            <a:endParaRPr sz="1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3"/>
          <p:cNvSpPr txBox="1"/>
          <p:nvPr/>
        </p:nvSpPr>
        <p:spPr>
          <a:xfrm>
            <a:off x="4489497" y="754749"/>
            <a:ext cx="12371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 flowers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3"/>
          <p:cNvSpPr txBox="1"/>
          <p:nvPr/>
        </p:nvSpPr>
        <p:spPr>
          <a:xfrm>
            <a:off x="6005030" y="754749"/>
            <a:ext cx="116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flowers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3"/>
          <p:cNvSpPr txBox="1"/>
          <p:nvPr/>
        </p:nvSpPr>
        <p:spPr>
          <a:xfrm>
            <a:off x="5064622" y="1150794"/>
            <a:ext cx="421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3"/>
          <p:cNvSpPr txBox="1"/>
          <p:nvPr/>
        </p:nvSpPr>
        <p:spPr>
          <a:xfrm>
            <a:off x="3786763" y="1770750"/>
            <a:ext cx="7584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3"/>
          <p:cNvSpPr txBox="1"/>
          <p:nvPr/>
        </p:nvSpPr>
        <p:spPr>
          <a:xfrm>
            <a:off x="4760430" y="176228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3"/>
          <p:cNvSpPr txBox="1"/>
          <p:nvPr/>
        </p:nvSpPr>
        <p:spPr>
          <a:xfrm>
            <a:off x="6714238" y="1153969"/>
            <a:ext cx="262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3"/>
          <p:cNvSpPr txBox="1"/>
          <p:nvPr/>
        </p:nvSpPr>
        <p:spPr>
          <a:xfrm>
            <a:off x="5124498" y="1779214"/>
            <a:ext cx="1566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3"/>
          <p:cNvSpPr txBox="1"/>
          <p:nvPr/>
        </p:nvSpPr>
        <p:spPr>
          <a:xfrm>
            <a:off x="6894032" y="1762279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2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6525730" y="176863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/>
      <p:bldP spid="570" grpId="0"/>
      <p:bldP spid="571" grpId="0"/>
      <p:bldP spid="572" grpId="0"/>
      <p:bldP spid="573" grpId="0"/>
      <p:bldP spid="574" grpId="0"/>
      <p:bldP spid="575" grpId="0"/>
      <p:bldP spid="576" grpId="0"/>
      <p:bldP spid="577" grpId="0"/>
      <p:bldP spid="578" grpId="0"/>
      <p:bldP spid="5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029929" y="0"/>
            <a:ext cx="61561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Show the Meiotic Division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29" cy="83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7574C-51A2-BFA7-177D-F68CB6140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863"/>
          <a:stretch/>
        </p:blipFill>
        <p:spPr>
          <a:xfrm>
            <a:off x="1671810" y="707846"/>
            <a:ext cx="5514220" cy="15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69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 descr="09_03b_0OneCharXExplain_2-U.jpg"/>
          <p:cNvPicPr preferRelativeResize="0"/>
          <p:nvPr/>
        </p:nvPicPr>
        <p:blipFill rotWithShape="1">
          <a:blip r:embed="rId3">
            <a:alphaModFix/>
          </a:blip>
          <a:srcRect b="14763"/>
          <a:stretch/>
        </p:blipFill>
        <p:spPr>
          <a:xfrm>
            <a:off x="1908048" y="137160"/>
            <a:ext cx="5327904" cy="5611707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84"/>
          <p:cNvSpPr txBox="1"/>
          <p:nvPr/>
        </p:nvSpPr>
        <p:spPr>
          <a:xfrm>
            <a:off x="2068030" y="195950"/>
            <a:ext cx="13865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Explanation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2068030" y="500750"/>
            <a:ext cx="10841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generation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84"/>
          <p:cNvSpPr txBox="1"/>
          <p:nvPr/>
        </p:nvSpPr>
        <p:spPr>
          <a:xfrm>
            <a:off x="4828163" y="509216"/>
            <a:ext cx="21054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makeup (alleles)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84"/>
          <p:cNvSpPr txBox="1"/>
          <p:nvPr/>
        </p:nvSpPr>
        <p:spPr>
          <a:xfrm>
            <a:off x="4489497" y="754749"/>
            <a:ext cx="12371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 flowers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84"/>
          <p:cNvSpPr txBox="1"/>
          <p:nvPr/>
        </p:nvSpPr>
        <p:spPr>
          <a:xfrm>
            <a:off x="6005030" y="754749"/>
            <a:ext cx="116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flowers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84"/>
          <p:cNvSpPr txBox="1"/>
          <p:nvPr/>
        </p:nvSpPr>
        <p:spPr>
          <a:xfrm>
            <a:off x="5048296" y="1038919"/>
            <a:ext cx="412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4"/>
          <p:cNvSpPr txBox="1"/>
          <p:nvPr/>
        </p:nvSpPr>
        <p:spPr>
          <a:xfrm>
            <a:off x="3786763" y="1770750"/>
            <a:ext cx="7584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4"/>
          <p:cNvSpPr txBox="1"/>
          <p:nvPr/>
        </p:nvSpPr>
        <p:spPr>
          <a:xfrm>
            <a:off x="4760430" y="176228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4"/>
          <p:cNvSpPr txBox="1"/>
          <p:nvPr/>
        </p:nvSpPr>
        <p:spPr>
          <a:xfrm>
            <a:off x="6779552" y="1077554"/>
            <a:ext cx="2628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4"/>
          <p:cNvSpPr txBox="1"/>
          <p:nvPr/>
        </p:nvSpPr>
        <p:spPr>
          <a:xfrm>
            <a:off x="6638041" y="2505233"/>
            <a:ext cx="2729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84"/>
          <p:cNvSpPr txBox="1"/>
          <p:nvPr/>
        </p:nvSpPr>
        <p:spPr>
          <a:xfrm>
            <a:off x="5124498" y="1779214"/>
            <a:ext cx="1566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4"/>
          <p:cNvSpPr txBox="1"/>
          <p:nvPr/>
        </p:nvSpPr>
        <p:spPr>
          <a:xfrm>
            <a:off x="5099099" y="3531813"/>
            <a:ext cx="1566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84"/>
          <p:cNvSpPr txBox="1"/>
          <p:nvPr/>
        </p:nvSpPr>
        <p:spPr>
          <a:xfrm>
            <a:off x="6894032" y="1762279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2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84"/>
          <p:cNvSpPr txBox="1"/>
          <p:nvPr/>
        </p:nvSpPr>
        <p:spPr>
          <a:xfrm>
            <a:off x="6868634" y="3523343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2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4"/>
          <p:cNvSpPr txBox="1"/>
          <p:nvPr/>
        </p:nvSpPr>
        <p:spPr>
          <a:xfrm>
            <a:off x="6525730" y="176863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4"/>
          <p:cNvSpPr txBox="1"/>
          <p:nvPr/>
        </p:nvSpPr>
        <p:spPr>
          <a:xfrm>
            <a:off x="6347930" y="250523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4"/>
          <p:cNvSpPr txBox="1"/>
          <p:nvPr/>
        </p:nvSpPr>
        <p:spPr>
          <a:xfrm>
            <a:off x="2074380" y="2456550"/>
            <a:ext cx="11438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4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(hybrids)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4"/>
          <p:cNvSpPr txBox="1"/>
          <p:nvPr/>
        </p:nvSpPr>
        <p:spPr>
          <a:xfrm>
            <a:off x="5579580" y="3047100"/>
            <a:ext cx="84823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Alleles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segregate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84"/>
          <p:cNvSpPr txBox="1"/>
          <p:nvPr/>
        </p:nvSpPr>
        <p:spPr>
          <a:xfrm>
            <a:off x="3782530" y="3536050"/>
            <a:ext cx="7584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84"/>
          <p:cNvGrpSpPr/>
          <p:nvPr/>
        </p:nvGrpSpPr>
        <p:grpSpPr>
          <a:xfrm>
            <a:off x="4878917" y="3497949"/>
            <a:ext cx="83608" cy="307777"/>
            <a:chOff x="4878917" y="3497949"/>
            <a:chExt cx="83608" cy="307777"/>
          </a:xfrm>
        </p:grpSpPr>
        <p:cxnSp>
          <p:nvCxnSpPr>
            <p:cNvPr id="606" name="Google Shape;606;p84"/>
            <p:cNvCxnSpPr/>
            <p:nvPr/>
          </p:nvCxnSpPr>
          <p:spPr>
            <a:xfrm>
              <a:off x="4878917" y="3659150"/>
              <a:ext cx="83608" cy="1625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7" name="Google Shape;607;p84"/>
            <p:cNvSpPr txBox="1"/>
            <p:nvPr/>
          </p:nvSpPr>
          <p:spPr>
            <a:xfrm>
              <a:off x="4887431" y="3497949"/>
              <a:ext cx="713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84"/>
          <p:cNvGrpSpPr/>
          <p:nvPr/>
        </p:nvGrpSpPr>
        <p:grpSpPr>
          <a:xfrm>
            <a:off x="6634692" y="3494774"/>
            <a:ext cx="83608" cy="307777"/>
            <a:chOff x="4878917" y="3497949"/>
            <a:chExt cx="83608" cy="307777"/>
          </a:xfrm>
        </p:grpSpPr>
        <p:cxnSp>
          <p:nvCxnSpPr>
            <p:cNvPr id="609" name="Google Shape;609;p84"/>
            <p:cNvCxnSpPr/>
            <p:nvPr/>
          </p:nvCxnSpPr>
          <p:spPr>
            <a:xfrm>
              <a:off x="4878917" y="3659150"/>
              <a:ext cx="83608" cy="1625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0" name="Google Shape;610;p84"/>
            <p:cNvSpPr txBox="1"/>
            <p:nvPr/>
          </p:nvSpPr>
          <p:spPr>
            <a:xfrm>
              <a:off x="4887431" y="3497949"/>
              <a:ext cx="713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/>
      <p:bldP spid="597" grpId="0"/>
      <p:bldP spid="599" grpId="0"/>
      <p:bldP spid="601" grpId="0"/>
      <p:bldP spid="602" grpId="0"/>
      <p:bldP spid="603" grpId="0"/>
      <p:bldP spid="6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6" descr="09_03b_1OneCharXExplain-U.jpg"/>
          <p:cNvPicPr preferRelativeResize="0"/>
          <p:nvPr/>
        </p:nvPicPr>
        <p:blipFill rotWithShape="1">
          <a:blip r:embed="rId3">
            <a:alphaModFix/>
          </a:blip>
          <a:srcRect b="9491"/>
          <a:stretch/>
        </p:blipFill>
        <p:spPr>
          <a:xfrm>
            <a:off x="1508760" y="1892808"/>
            <a:ext cx="6126480" cy="278079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6"/>
          <p:cNvSpPr txBox="1"/>
          <p:nvPr/>
        </p:nvSpPr>
        <p:spPr>
          <a:xfrm>
            <a:off x="5920384" y="2812146"/>
            <a:ext cx="3537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86"/>
          <p:cNvSpPr txBox="1"/>
          <p:nvPr/>
        </p:nvSpPr>
        <p:spPr>
          <a:xfrm>
            <a:off x="6910992" y="3777356"/>
            <a:ext cx="33640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6"/>
          <p:cNvSpPr txBox="1"/>
          <p:nvPr/>
        </p:nvSpPr>
        <p:spPr>
          <a:xfrm>
            <a:off x="6902524" y="2803684"/>
            <a:ext cx="3493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86"/>
          <p:cNvSpPr txBox="1"/>
          <p:nvPr/>
        </p:nvSpPr>
        <p:spPr>
          <a:xfrm>
            <a:off x="5945783" y="3785810"/>
            <a:ext cx="3493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86"/>
          <p:cNvSpPr txBox="1"/>
          <p:nvPr/>
        </p:nvSpPr>
        <p:spPr>
          <a:xfrm>
            <a:off x="6047384" y="2117878"/>
            <a:ext cx="19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86"/>
          <p:cNvSpPr txBox="1"/>
          <p:nvPr/>
        </p:nvSpPr>
        <p:spPr>
          <a:xfrm>
            <a:off x="5293860" y="2820625"/>
            <a:ext cx="19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6"/>
          <p:cNvSpPr txBox="1"/>
          <p:nvPr/>
        </p:nvSpPr>
        <p:spPr>
          <a:xfrm>
            <a:off x="5302327" y="3811229"/>
            <a:ext cx="1954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86"/>
          <p:cNvSpPr txBox="1"/>
          <p:nvPr/>
        </p:nvSpPr>
        <p:spPr>
          <a:xfrm>
            <a:off x="6970260" y="2100942"/>
            <a:ext cx="1954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86"/>
          <p:cNvSpPr txBox="1"/>
          <p:nvPr/>
        </p:nvSpPr>
        <p:spPr>
          <a:xfrm>
            <a:off x="1508760" y="1240829"/>
            <a:ext cx="261001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86"/>
          <p:cNvSpPr txBox="1"/>
          <p:nvPr/>
        </p:nvSpPr>
        <p:spPr>
          <a:xfrm>
            <a:off x="3640712" y="2115764"/>
            <a:ext cx="22057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 from F</a:t>
            </a:r>
            <a:r>
              <a:rPr lang="en-US" sz="1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86"/>
          <p:cNvSpPr txBox="1"/>
          <p:nvPr/>
        </p:nvSpPr>
        <p:spPr>
          <a:xfrm>
            <a:off x="2144258" y="2752900"/>
            <a:ext cx="18854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Phenotypic ratio</a:t>
            </a:r>
            <a:b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 purple : 1 white</a:t>
            </a: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86"/>
          <p:cNvSpPr txBox="1"/>
          <p:nvPr/>
        </p:nvSpPr>
        <p:spPr>
          <a:xfrm>
            <a:off x="4411212" y="3059813"/>
            <a:ext cx="8036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F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86"/>
          <p:cNvSpPr txBox="1"/>
          <p:nvPr/>
        </p:nvSpPr>
        <p:spPr>
          <a:xfrm>
            <a:off x="2142141" y="3711747"/>
            <a:ext cx="21727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Genotypic ratio</a:t>
            </a:r>
            <a:b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  :  2 </a:t>
            </a:r>
            <a:r>
              <a:rPr lang="en-US" sz="20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 :  1 </a:t>
            </a:r>
            <a:r>
              <a:rPr lang="en-US" sz="18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 dirty="0">
              <a:solidFill>
                <a:srgbClr val="3712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86"/>
          <p:cNvSpPr txBox="1"/>
          <p:nvPr/>
        </p:nvSpPr>
        <p:spPr>
          <a:xfrm>
            <a:off x="5628068" y="4543595"/>
            <a:ext cx="200717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86"/>
          <p:cNvSpPr txBox="1"/>
          <p:nvPr/>
        </p:nvSpPr>
        <p:spPr>
          <a:xfrm>
            <a:off x="2148489" y="2308394"/>
            <a:ext cx="9107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F8FFE-9A16-C4A2-1D81-2F5C6239E996}"/>
              </a:ext>
            </a:extLst>
          </p:cNvPr>
          <p:cNvSpPr/>
          <p:nvPr/>
        </p:nvSpPr>
        <p:spPr>
          <a:xfrm>
            <a:off x="5707832" y="2592245"/>
            <a:ext cx="1790163" cy="181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674" grpId="0"/>
      <p:bldP spid="675" grpId="0"/>
      <p:bldP spid="676" grpId="0"/>
      <p:bldP spid="677" grpId="0" animBg="1"/>
      <p:bldP spid="678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6" descr="09_03b_1OneCharXExplain-U.jpg"/>
          <p:cNvPicPr preferRelativeResize="0"/>
          <p:nvPr/>
        </p:nvPicPr>
        <p:blipFill rotWithShape="1">
          <a:blip r:embed="rId3">
            <a:alphaModFix/>
          </a:blip>
          <a:srcRect b="9491"/>
          <a:stretch/>
        </p:blipFill>
        <p:spPr>
          <a:xfrm>
            <a:off x="1508760" y="1892808"/>
            <a:ext cx="6126480" cy="278079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6"/>
          <p:cNvSpPr txBox="1"/>
          <p:nvPr/>
        </p:nvSpPr>
        <p:spPr>
          <a:xfrm>
            <a:off x="5920384" y="2812146"/>
            <a:ext cx="3537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86"/>
          <p:cNvSpPr txBox="1"/>
          <p:nvPr/>
        </p:nvSpPr>
        <p:spPr>
          <a:xfrm>
            <a:off x="6910992" y="3777356"/>
            <a:ext cx="33640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6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6"/>
          <p:cNvSpPr txBox="1"/>
          <p:nvPr/>
        </p:nvSpPr>
        <p:spPr>
          <a:xfrm>
            <a:off x="6902524" y="2803684"/>
            <a:ext cx="3493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86"/>
          <p:cNvSpPr txBox="1"/>
          <p:nvPr/>
        </p:nvSpPr>
        <p:spPr>
          <a:xfrm>
            <a:off x="5945783" y="3785810"/>
            <a:ext cx="3493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6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86"/>
          <p:cNvSpPr txBox="1"/>
          <p:nvPr/>
        </p:nvSpPr>
        <p:spPr>
          <a:xfrm>
            <a:off x="6047384" y="2117878"/>
            <a:ext cx="19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86"/>
          <p:cNvSpPr txBox="1"/>
          <p:nvPr/>
        </p:nvSpPr>
        <p:spPr>
          <a:xfrm>
            <a:off x="5293860" y="2820625"/>
            <a:ext cx="19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6"/>
          <p:cNvSpPr txBox="1"/>
          <p:nvPr/>
        </p:nvSpPr>
        <p:spPr>
          <a:xfrm>
            <a:off x="5302327" y="3811229"/>
            <a:ext cx="1954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86"/>
          <p:cNvSpPr txBox="1"/>
          <p:nvPr/>
        </p:nvSpPr>
        <p:spPr>
          <a:xfrm>
            <a:off x="6970260" y="2100942"/>
            <a:ext cx="1954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86"/>
          <p:cNvSpPr txBox="1"/>
          <p:nvPr/>
        </p:nvSpPr>
        <p:spPr>
          <a:xfrm>
            <a:off x="1508760" y="1240829"/>
            <a:ext cx="261001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86"/>
          <p:cNvSpPr txBox="1"/>
          <p:nvPr/>
        </p:nvSpPr>
        <p:spPr>
          <a:xfrm>
            <a:off x="3640712" y="2115764"/>
            <a:ext cx="22057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 from F</a:t>
            </a:r>
            <a:r>
              <a:rPr lang="en-US" sz="18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86"/>
          <p:cNvSpPr txBox="1"/>
          <p:nvPr/>
        </p:nvSpPr>
        <p:spPr>
          <a:xfrm>
            <a:off x="2144258" y="2752900"/>
            <a:ext cx="18854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Phenotypic ratio</a:t>
            </a:r>
            <a:b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3 purple : 1 white</a:t>
            </a: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86"/>
          <p:cNvSpPr txBox="1"/>
          <p:nvPr/>
        </p:nvSpPr>
        <p:spPr>
          <a:xfrm>
            <a:off x="4411212" y="3059813"/>
            <a:ext cx="8036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F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86"/>
          <p:cNvSpPr txBox="1"/>
          <p:nvPr/>
        </p:nvSpPr>
        <p:spPr>
          <a:xfrm>
            <a:off x="1508760" y="3711747"/>
            <a:ext cx="2779221" cy="1415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Genotypic ratio</a:t>
            </a:r>
            <a:b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0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  :  2 </a:t>
            </a:r>
            <a:r>
              <a:rPr lang="en-US" sz="20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800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 :  1 </a:t>
            </a:r>
            <a:r>
              <a:rPr lang="en-US" sz="18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</a:p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3712BE"/>
                </a:solidFill>
              </a:rPr>
              <a:t>25% homozygous </a:t>
            </a:r>
            <a:r>
              <a:rPr lang="en-US" sz="1800" b="1" i="1" dirty="0" err="1">
                <a:solidFill>
                  <a:srgbClr val="3712BE"/>
                </a:solidFill>
              </a:rPr>
              <a:t>dom</a:t>
            </a:r>
            <a:endParaRPr lang="en-US" sz="1800" b="1" i="1" dirty="0">
              <a:solidFill>
                <a:srgbClr val="3712BE"/>
              </a:solidFill>
            </a:endParaRPr>
          </a:p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50% heterozygous </a:t>
            </a:r>
            <a:r>
              <a:rPr lang="en-US" sz="1800" b="1" i="1" u="none" strike="noStrike" cap="none" dirty="0" err="1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dom</a:t>
            </a:r>
            <a:endParaRPr lang="en-US" sz="1800" b="1" i="1" u="none" strike="noStrike" cap="none" dirty="0">
              <a:solidFill>
                <a:srgbClr val="3712B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3712BE"/>
                </a:solidFill>
              </a:rPr>
              <a:t>25% homozygous rec</a:t>
            </a:r>
            <a:endParaRPr sz="1800" b="1" i="1" u="none" strike="noStrike" cap="none" dirty="0">
              <a:solidFill>
                <a:srgbClr val="3712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86"/>
          <p:cNvSpPr txBox="1"/>
          <p:nvPr/>
        </p:nvSpPr>
        <p:spPr>
          <a:xfrm>
            <a:off x="5628068" y="4543595"/>
            <a:ext cx="200717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86"/>
          <p:cNvSpPr txBox="1"/>
          <p:nvPr/>
        </p:nvSpPr>
        <p:spPr>
          <a:xfrm>
            <a:off x="2148489" y="2308394"/>
            <a:ext cx="9107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023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5" descr="09_03b_0OneCharXExplain_3-U.jpg"/>
          <p:cNvPicPr preferRelativeResize="0"/>
          <p:nvPr/>
        </p:nvPicPr>
        <p:blipFill rotWithShape="1">
          <a:blip r:embed="rId3">
            <a:alphaModFix/>
          </a:blip>
          <a:srcRect b="4217"/>
          <a:stretch/>
        </p:blipFill>
        <p:spPr>
          <a:xfrm>
            <a:off x="1908048" y="137160"/>
            <a:ext cx="5327904" cy="6305973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85"/>
          <p:cNvSpPr txBox="1"/>
          <p:nvPr/>
        </p:nvSpPr>
        <p:spPr>
          <a:xfrm>
            <a:off x="2068030" y="195950"/>
            <a:ext cx="13865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Explanation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85"/>
          <p:cNvSpPr txBox="1"/>
          <p:nvPr/>
        </p:nvSpPr>
        <p:spPr>
          <a:xfrm>
            <a:off x="2068030" y="500750"/>
            <a:ext cx="10841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generation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85"/>
          <p:cNvSpPr txBox="1"/>
          <p:nvPr/>
        </p:nvSpPr>
        <p:spPr>
          <a:xfrm>
            <a:off x="4828163" y="509216"/>
            <a:ext cx="21054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 makeup (alleles)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85"/>
          <p:cNvSpPr txBox="1"/>
          <p:nvPr/>
        </p:nvSpPr>
        <p:spPr>
          <a:xfrm>
            <a:off x="4489497" y="754749"/>
            <a:ext cx="12371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 flowers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85"/>
          <p:cNvSpPr txBox="1"/>
          <p:nvPr/>
        </p:nvSpPr>
        <p:spPr>
          <a:xfrm>
            <a:off x="6005030" y="754749"/>
            <a:ext cx="11670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flowers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85"/>
          <p:cNvSpPr txBox="1"/>
          <p:nvPr/>
        </p:nvSpPr>
        <p:spPr>
          <a:xfrm>
            <a:off x="5065165" y="1106858"/>
            <a:ext cx="4228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85"/>
          <p:cNvSpPr txBox="1"/>
          <p:nvPr/>
        </p:nvSpPr>
        <p:spPr>
          <a:xfrm>
            <a:off x="3786763" y="1770750"/>
            <a:ext cx="7584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85"/>
          <p:cNvSpPr txBox="1"/>
          <p:nvPr/>
        </p:nvSpPr>
        <p:spPr>
          <a:xfrm>
            <a:off x="4760430" y="176228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5"/>
          <p:cNvSpPr txBox="1"/>
          <p:nvPr/>
        </p:nvSpPr>
        <p:spPr>
          <a:xfrm>
            <a:off x="5505497" y="4996549"/>
            <a:ext cx="2763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85"/>
          <p:cNvSpPr txBox="1"/>
          <p:nvPr/>
        </p:nvSpPr>
        <p:spPr>
          <a:xfrm>
            <a:off x="6719288" y="1153029"/>
            <a:ext cx="2628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85"/>
          <p:cNvSpPr txBox="1"/>
          <p:nvPr/>
        </p:nvSpPr>
        <p:spPr>
          <a:xfrm>
            <a:off x="6614631" y="2507348"/>
            <a:ext cx="2729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85"/>
          <p:cNvSpPr txBox="1"/>
          <p:nvPr/>
        </p:nvSpPr>
        <p:spPr>
          <a:xfrm>
            <a:off x="6284432" y="5758545"/>
            <a:ext cx="2628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85"/>
          <p:cNvSpPr txBox="1"/>
          <p:nvPr/>
        </p:nvSpPr>
        <p:spPr>
          <a:xfrm>
            <a:off x="6275964" y="4996548"/>
            <a:ext cx="2729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85"/>
          <p:cNvSpPr txBox="1"/>
          <p:nvPr/>
        </p:nvSpPr>
        <p:spPr>
          <a:xfrm>
            <a:off x="5513964" y="5758547"/>
            <a:ext cx="27294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85"/>
          <p:cNvSpPr txBox="1"/>
          <p:nvPr/>
        </p:nvSpPr>
        <p:spPr>
          <a:xfrm>
            <a:off x="5124498" y="1779214"/>
            <a:ext cx="1566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85"/>
          <p:cNvSpPr txBox="1"/>
          <p:nvPr/>
        </p:nvSpPr>
        <p:spPr>
          <a:xfrm>
            <a:off x="5099099" y="3531813"/>
            <a:ext cx="1566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85"/>
          <p:cNvSpPr txBox="1"/>
          <p:nvPr/>
        </p:nvSpPr>
        <p:spPr>
          <a:xfrm>
            <a:off x="5590164" y="4446214"/>
            <a:ext cx="1566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85"/>
          <p:cNvSpPr txBox="1"/>
          <p:nvPr/>
        </p:nvSpPr>
        <p:spPr>
          <a:xfrm>
            <a:off x="5014433" y="4996549"/>
            <a:ext cx="1566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85"/>
          <p:cNvSpPr txBox="1"/>
          <p:nvPr/>
        </p:nvSpPr>
        <p:spPr>
          <a:xfrm>
            <a:off x="6894032" y="1762279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85"/>
          <p:cNvSpPr txBox="1"/>
          <p:nvPr/>
        </p:nvSpPr>
        <p:spPr>
          <a:xfrm>
            <a:off x="6868634" y="3523343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2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85"/>
          <p:cNvSpPr txBox="1"/>
          <p:nvPr/>
        </p:nvSpPr>
        <p:spPr>
          <a:xfrm>
            <a:off x="5014433" y="5775478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2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85"/>
          <p:cNvSpPr txBox="1"/>
          <p:nvPr/>
        </p:nvSpPr>
        <p:spPr>
          <a:xfrm>
            <a:off x="6343700" y="4429278"/>
            <a:ext cx="15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2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85"/>
          <p:cNvSpPr txBox="1"/>
          <p:nvPr/>
        </p:nvSpPr>
        <p:spPr>
          <a:xfrm>
            <a:off x="6525730" y="176863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5"/>
          <p:cNvSpPr txBox="1"/>
          <p:nvPr/>
        </p:nvSpPr>
        <p:spPr>
          <a:xfrm>
            <a:off x="6347930" y="2505233"/>
            <a:ext cx="22941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85"/>
          <p:cNvSpPr txBox="1"/>
          <p:nvPr/>
        </p:nvSpPr>
        <p:spPr>
          <a:xfrm>
            <a:off x="2074380" y="2456550"/>
            <a:ext cx="11438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4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(hybrids)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85"/>
          <p:cNvSpPr txBox="1"/>
          <p:nvPr/>
        </p:nvSpPr>
        <p:spPr>
          <a:xfrm>
            <a:off x="2068030" y="4253600"/>
            <a:ext cx="114387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4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85"/>
          <p:cNvSpPr txBox="1"/>
          <p:nvPr/>
        </p:nvSpPr>
        <p:spPr>
          <a:xfrm>
            <a:off x="5579580" y="3047100"/>
            <a:ext cx="84823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Alleles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segregate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85"/>
          <p:cNvSpPr txBox="1"/>
          <p:nvPr/>
        </p:nvSpPr>
        <p:spPr>
          <a:xfrm>
            <a:off x="3782530" y="3536050"/>
            <a:ext cx="7584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85"/>
          <p:cNvSpPr txBox="1"/>
          <p:nvPr/>
        </p:nvSpPr>
        <p:spPr>
          <a:xfrm>
            <a:off x="3680930" y="3885300"/>
            <a:ext cx="10074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85"/>
          <p:cNvSpPr txBox="1"/>
          <p:nvPr/>
        </p:nvSpPr>
        <p:spPr>
          <a:xfrm>
            <a:off x="3725380" y="4444100"/>
            <a:ext cx="17457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 from F</a:t>
            </a:r>
            <a:r>
              <a:rPr lang="en-US" sz="14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85"/>
          <p:cNvSpPr txBox="1"/>
          <p:nvPr/>
        </p:nvSpPr>
        <p:spPr>
          <a:xfrm>
            <a:off x="2525230" y="4945750"/>
            <a:ext cx="14747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Phenotypic ratio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purple : 1 white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85"/>
          <p:cNvSpPr txBox="1"/>
          <p:nvPr/>
        </p:nvSpPr>
        <p:spPr>
          <a:xfrm>
            <a:off x="4309580" y="5193400"/>
            <a:ext cx="6250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F</a:t>
            </a:r>
            <a:r>
              <a:rPr lang="en-US" sz="14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85"/>
          <p:cNvGrpSpPr/>
          <p:nvPr/>
        </p:nvGrpSpPr>
        <p:grpSpPr>
          <a:xfrm>
            <a:off x="4878917" y="3497949"/>
            <a:ext cx="83608" cy="307777"/>
            <a:chOff x="4878917" y="3497949"/>
            <a:chExt cx="83608" cy="307777"/>
          </a:xfrm>
        </p:grpSpPr>
        <p:cxnSp>
          <p:nvCxnSpPr>
            <p:cNvPr id="651" name="Google Shape;651;p85"/>
            <p:cNvCxnSpPr/>
            <p:nvPr/>
          </p:nvCxnSpPr>
          <p:spPr>
            <a:xfrm>
              <a:off x="4878917" y="3659150"/>
              <a:ext cx="83608" cy="1625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2" name="Google Shape;652;p85"/>
            <p:cNvSpPr txBox="1"/>
            <p:nvPr/>
          </p:nvSpPr>
          <p:spPr>
            <a:xfrm>
              <a:off x="4887431" y="3497949"/>
              <a:ext cx="713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85"/>
          <p:cNvGrpSpPr/>
          <p:nvPr/>
        </p:nvGrpSpPr>
        <p:grpSpPr>
          <a:xfrm>
            <a:off x="6634692" y="3494774"/>
            <a:ext cx="83608" cy="307777"/>
            <a:chOff x="4878917" y="3497949"/>
            <a:chExt cx="83608" cy="307777"/>
          </a:xfrm>
        </p:grpSpPr>
        <p:cxnSp>
          <p:nvCxnSpPr>
            <p:cNvPr id="654" name="Google Shape;654;p85"/>
            <p:cNvCxnSpPr/>
            <p:nvPr/>
          </p:nvCxnSpPr>
          <p:spPr>
            <a:xfrm>
              <a:off x="4878917" y="3659150"/>
              <a:ext cx="83608" cy="1625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55" name="Google Shape;655;p85"/>
            <p:cNvSpPr txBox="1"/>
            <p:nvPr/>
          </p:nvSpPr>
          <p:spPr>
            <a:xfrm>
              <a:off x="4887431" y="3497949"/>
              <a:ext cx="7132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6" name="Google Shape;656;p85"/>
          <p:cNvSpPr txBox="1"/>
          <p:nvPr/>
        </p:nvSpPr>
        <p:spPr>
          <a:xfrm>
            <a:off x="5738330" y="6346984"/>
            <a:ext cx="6485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85"/>
          <p:cNvSpPr txBox="1"/>
          <p:nvPr/>
        </p:nvSpPr>
        <p:spPr>
          <a:xfrm>
            <a:off x="2546397" y="4594384"/>
            <a:ext cx="7083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676;p86">
            <a:extLst>
              <a:ext uri="{FF2B5EF4-FFF2-40B4-BE49-F238E27FC236}">
                <a16:creationId xmlns:a16="http://schemas.microsoft.com/office/drawing/2014/main" id="{FD6E1D59-C33A-5621-29EC-41173F7A2099}"/>
              </a:ext>
            </a:extLst>
          </p:cNvPr>
          <p:cNvSpPr txBox="1"/>
          <p:nvPr/>
        </p:nvSpPr>
        <p:spPr>
          <a:xfrm>
            <a:off x="2004527" y="5634612"/>
            <a:ext cx="226516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Genotypic ratio</a:t>
            </a:r>
            <a:br>
              <a:rPr lang="en-US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6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r>
              <a:rPr lang="en-US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  :  2 </a:t>
            </a:r>
            <a:r>
              <a:rPr lang="en-US" sz="1600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b="1" i="0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 :  1 </a:t>
            </a:r>
            <a:r>
              <a:rPr lang="en-US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</a:p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3712BE"/>
                </a:solidFill>
              </a:rPr>
              <a:t>25% homozygous </a:t>
            </a:r>
            <a:r>
              <a:rPr lang="en-US" b="1" i="1" dirty="0" err="1">
                <a:solidFill>
                  <a:srgbClr val="3712BE"/>
                </a:solidFill>
              </a:rPr>
              <a:t>dom</a:t>
            </a:r>
            <a:endParaRPr lang="en-US" b="1" i="1" dirty="0">
              <a:solidFill>
                <a:srgbClr val="3712BE"/>
              </a:solidFill>
            </a:endParaRPr>
          </a:p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u="none" strike="noStrike" cap="none" dirty="0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50% heterozygous </a:t>
            </a:r>
            <a:r>
              <a:rPr lang="en-US" b="1" i="1" u="none" strike="noStrike" cap="none" dirty="0" err="1">
                <a:solidFill>
                  <a:srgbClr val="3712BE"/>
                </a:solidFill>
                <a:latin typeface="Arial"/>
                <a:ea typeface="Arial"/>
                <a:cs typeface="Arial"/>
                <a:sym typeface="Arial"/>
              </a:rPr>
              <a:t>dom</a:t>
            </a:r>
            <a:endParaRPr lang="en-US" b="1" i="1" u="none" strike="noStrike" cap="none" dirty="0">
              <a:solidFill>
                <a:srgbClr val="3712B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7475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3712BE"/>
                </a:solidFill>
              </a:rPr>
              <a:t>25% homozygous rec</a:t>
            </a:r>
            <a:endParaRPr sz="1800" b="1" i="1" u="none" strike="noStrike" cap="none" dirty="0">
              <a:solidFill>
                <a:srgbClr val="3712B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7" descr="images-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21055" cy="2586756"/>
          </a:xfrm>
          <a:prstGeom prst="rect">
            <a:avLst/>
          </a:prstGeom>
          <a:solidFill>
            <a:srgbClr val="C0504D"/>
          </a:solidFill>
          <a:ln w="88900" cap="sq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4" name="Google Shape;684;p87" descr="images-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8271" y="2678318"/>
            <a:ext cx="3390900" cy="24003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5" name="Google Shape;685;p87" descr="images-3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3136" y="4253068"/>
            <a:ext cx="3251200" cy="2501900"/>
          </a:xfrm>
          <a:prstGeom prst="rect">
            <a:avLst/>
          </a:prstGeom>
          <a:solidFill>
            <a:srgbClr val="C0504D"/>
          </a:solidFill>
          <a:ln w="88900" cap="sq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86" name="Google Shape;686;p87"/>
          <p:cNvSpPr txBox="1"/>
          <p:nvPr/>
        </p:nvSpPr>
        <p:spPr>
          <a:xfrm>
            <a:off x="3825024" y="0"/>
            <a:ext cx="5318975" cy="1384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we know the genetic makeup of parents, what type of offspring might they produce? 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87" name="Google Shape;687;p87"/>
          <p:cNvSpPr txBox="1"/>
          <p:nvPr/>
        </p:nvSpPr>
        <p:spPr>
          <a:xfrm>
            <a:off x="6498598" y="1455738"/>
            <a:ext cx="2645401" cy="25542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probability </a:t>
            </a:r>
            <a:r>
              <a:rPr lang="en-US" sz="32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of producing different types of offspring?</a:t>
            </a:r>
            <a:endParaRPr dirty="0"/>
          </a:p>
        </p:txBody>
      </p:sp>
      <p:sp>
        <p:nvSpPr>
          <p:cNvPr id="689" name="Google Shape;689;p87"/>
          <p:cNvSpPr txBox="1"/>
          <p:nvPr/>
        </p:nvSpPr>
        <p:spPr>
          <a:xfrm>
            <a:off x="-20080" y="5114038"/>
            <a:ext cx="5892800" cy="17850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Probability</a:t>
            </a:r>
            <a:r>
              <a:rPr lang="en-US" sz="3600" b="1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en-US" sz="3300" b="0" i="0" u="none" strike="noStrike" cap="none" dirty="0">
                <a:solidFill>
                  <a:srgbClr val="12FFF3"/>
                </a:solidFill>
                <a:latin typeface="Calibri"/>
                <a:ea typeface="Calibri"/>
                <a:cs typeface="Calibri"/>
                <a:sym typeface="Calibri"/>
              </a:rPr>
              <a:t>The likelihood that a particular event will occur.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Using Probability and Punnett Squares to Work Genetics Problems</a:t>
            </a: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5" name="Google Shape;695;p88"/>
          <p:cNvSpPr txBox="1"/>
          <p:nvPr/>
        </p:nvSpPr>
        <p:spPr>
          <a:xfrm>
            <a:off x="0" y="4530675"/>
            <a:ext cx="704246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R. C. Punnett Mathematician</a:t>
            </a:r>
            <a:endParaRPr sz="1800" dirty="0"/>
          </a:p>
        </p:txBody>
      </p:sp>
      <p:sp>
        <p:nvSpPr>
          <p:cNvPr id="697" name="Google Shape;697;p88"/>
          <p:cNvSpPr txBox="1"/>
          <p:nvPr/>
        </p:nvSpPr>
        <p:spPr>
          <a:xfrm>
            <a:off x="0" y="5445773"/>
            <a:ext cx="90820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2"/>
            <a:r>
              <a:rPr lang="en-US" sz="2000" dirty="0"/>
              <a:t>Use of Punnett Squares and even Genetics itself is a method of studying the probability or chance of various offspring.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5EF91-906E-8B23-8345-318C75B0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765"/>
            <a:ext cx="9082087" cy="3017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Using Probability and Punnett Squares to Work Genetics Problems</a:t>
            </a: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5" name="Google Shape;695;p88"/>
          <p:cNvSpPr txBox="1"/>
          <p:nvPr/>
        </p:nvSpPr>
        <p:spPr>
          <a:xfrm>
            <a:off x="2426706" y="385816"/>
            <a:ext cx="477043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Punnett Square</a:t>
            </a:r>
            <a:endParaRPr sz="1800" dirty="0"/>
          </a:p>
        </p:txBody>
      </p:sp>
      <p:sp>
        <p:nvSpPr>
          <p:cNvPr id="697" name="Google Shape;697;p88"/>
          <p:cNvSpPr txBox="1"/>
          <p:nvPr/>
        </p:nvSpPr>
        <p:spPr>
          <a:xfrm>
            <a:off x="61913" y="1116249"/>
            <a:ext cx="9082087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Punnett square is a diagram showing the </a:t>
            </a:r>
            <a:r>
              <a:rPr lang="en-US" sz="28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allele combinations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might result from a genetic cross between two parents.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sz="2800" dirty="0">
                <a:latin typeface="Calibri"/>
                <a:cs typeface="Calibri"/>
                <a:sym typeface="Calibri"/>
              </a:rPr>
              <a:t>It is a “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Test Cross</a:t>
            </a:r>
            <a:r>
              <a:rPr lang="en-US" sz="2800" dirty="0">
                <a:latin typeface="Calibri"/>
                <a:cs typeface="Calibri"/>
                <a:sym typeface="Calibri"/>
              </a:rPr>
              <a:t>” or Back Cross to determine if alleles are homozygous or heterozygous.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US" sz="2800" dirty="0"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US" sz="4800" dirty="0">
              <a:latin typeface="Calibri"/>
              <a:cs typeface="Calibri"/>
              <a:sym typeface="Calibri"/>
            </a:endParaRPr>
          </a:p>
          <a:p>
            <a:pPr marL="463550" lvl="0" indent="-227013">
              <a:spcBef>
                <a:spcPts val="1200"/>
              </a:spcBef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Mendel began his experiments using true-breeding parents.  </a:t>
            </a:r>
            <a:endParaRPr lang="en-US" sz="2000" dirty="0"/>
          </a:p>
          <a:p>
            <a:pPr marL="463550" lvl="0" indent="-227013">
              <a:spcBef>
                <a:spcPts val="1200"/>
              </a:spcBef>
              <a:buSzPts val="2400"/>
              <a:buFont typeface="Arial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He soon discovered that the tall trait was dominant over the dwarf trait.  </a:t>
            </a:r>
            <a:endParaRPr lang="en-US" sz="2000" b="1" dirty="0">
              <a:solidFill>
                <a:srgbClr val="00B0F0"/>
              </a:solidFill>
            </a:endParaRPr>
          </a:p>
          <a:p>
            <a:pPr marL="463550" lvl="0" indent="-227013">
              <a:spcBef>
                <a:spcPts val="1200"/>
              </a:spcBef>
              <a:buSzPts val="2400"/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Let’s cross a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true-breeding tall pea plant [genotype TT]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to a </a:t>
            </a: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true-breeding dwarf pea plant [genotype </a:t>
            </a:r>
            <a:r>
              <a:rPr lang="en-US" sz="2800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/>
          </a:p>
        </p:txBody>
      </p:sp>
      <p:pic>
        <p:nvPicPr>
          <p:cNvPr id="14" name="Google Shape;721;p89" descr="peas3.jpeg">
            <a:extLst>
              <a:ext uri="{FF2B5EF4-FFF2-40B4-BE49-F238E27FC236}">
                <a16:creationId xmlns:a16="http://schemas.microsoft.com/office/drawing/2014/main" id="{A978C6BF-955A-5489-4928-8A1FDFE702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706" y="3554570"/>
            <a:ext cx="3949700" cy="130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Using Probability and Punnett Squares to Work Genetics Problems</a:t>
            </a: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5" name="Google Shape;695;p88"/>
          <p:cNvSpPr txBox="1"/>
          <p:nvPr/>
        </p:nvSpPr>
        <p:spPr>
          <a:xfrm>
            <a:off x="2426706" y="385816"/>
            <a:ext cx="477043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Punnett Square</a:t>
            </a:r>
            <a:endParaRPr sz="1800" dirty="0"/>
          </a:p>
        </p:txBody>
      </p:sp>
      <p:pic>
        <p:nvPicPr>
          <p:cNvPr id="696" name="Google Shape;696;p88" descr=":mono punnet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5467" y="3782351"/>
            <a:ext cx="3345507" cy="2877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97" name="Google Shape;697;p88"/>
          <p:cNvSpPr txBox="1"/>
          <p:nvPr/>
        </p:nvSpPr>
        <p:spPr>
          <a:xfrm>
            <a:off x="61913" y="1116249"/>
            <a:ext cx="908208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sz="28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 Punnett square is a diagram showing the allele </a:t>
            </a:r>
            <a:r>
              <a:rPr lang="en-US" sz="28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combinations </a:t>
            </a:r>
            <a:r>
              <a:rPr lang="en-US" sz="2800" b="0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that might result from a genetic cross between two parents.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sz="2800" dirty="0">
                <a:latin typeface="Calibri"/>
                <a:cs typeface="Calibri"/>
                <a:sym typeface="Calibri"/>
              </a:rPr>
              <a:t>It is a “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Test Cross</a:t>
            </a:r>
            <a:r>
              <a:rPr lang="en-US" sz="2800" dirty="0">
                <a:latin typeface="Calibri"/>
                <a:cs typeface="Calibri"/>
                <a:sym typeface="Calibri"/>
              </a:rPr>
              <a:t>” or Back Cross to determine if alleles are homozygous or heterozygous.</a:t>
            </a:r>
            <a:endParaRPr sz="1600" dirty="0"/>
          </a:p>
        </p:txBody>
      </p:sp>
      <p:sp>
        <p:nvSpPr>
          <p:cNvPr id="708" name="Google Shape;708;p88"/>
          <p:cNvSpPr txBox="1"/>
          <p:nvPr/>
        </p:nvSpPr>
        <p:spPr>
          <a:xfrm>
            <a:off x="4848213" y="3592125"/>
            <a:ext cx="835025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09" name="Google Shape;709;p88"/>
          <p:cNvSpPr txBox="1"/>
          <p:nvPr/>
        </p:nvSpPr>
        <p:spPr>
          <a:xfrm>
            <a:off x="6101545" y="3592125"/>
            <a:ext cx="836613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0" name="Google Shape;710;p88"/>
          <p:cNvSpPr txBox="1"/>
          <p:nvPr/>
        </p:nvSpPr>
        <p:spPr>
          <a:xfrm>
            <a:off x="4011600" y="4454138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11" name="Google Shape;711;p88"/>
          <p:cNvSpPr txBox="1"/>
          <p:nvPr/>
        </p:nvSpPr>
        <p:spPr>
          <a:xfrm>
            <a:off x="4010807" y="5514588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14" name="Google Shape;727;p89">
            <a:extLst>
              <a:ext uri="{FF2B5EF4-FFF2-40B4-BE49-F238E27FC236}">
                <a16:creationId xmlns:a16="http://schemas.microsoft.com/office/drawing/2014/main" id="{4A0C015C-44E4-15B0-211C-104699FB7956}"/>
              </a:ext>
            </a:extLst>
          </p:cNvPr>
          <p:cNvSpPr txBox="1"/>
          <p:nvPr/>
        </p:nvSpPr>
        <p:spPr>
          <a:xfrm>
            <a:off x="624324" y="3794568"/>
            <a:ext cx="3022836" cy="2677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</a:pPr>
            <a:r>
              <a:rPr lang="en-US" sz="24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Place the alleles of the first parent on the top of the square.</a:t>
            </a:r>
            <a:endParaRPr sz="12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</a:pPr>
            <a:endParaRPr lang="en-US" sz="2400" b="0" i="0" u="none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</a:pPr>
            <a:r>
              <a:rPr lang="en-US" sz="24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Place the alleles for the second parent on the left of the square.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6285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55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5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5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55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5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55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Using Probability and Punnett Squares to Work Genetics Problems</a:t>
            </a: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5" name="Google Shape;695;p88"/>
          <p:cNvSpPr txBox="1"/>
          <p:nvPr/>
        </p:nvSpPr>
        <p:spPr>
          <a:xfrm>
            <a:off x="2426706" y="385816"/>
            <a:ext cx="477043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Punnett Square</a:t>
            </a:r>
            <a:endParaRPr sz="1800" dirty="0"/>
          </a:p>
        </p:txBody>
      </p:sp>
      <p:pic>
        <p:nvPicPr>
          <p:cNvPr id="696" name="Google Shape;696;p88" descr=":mono punnet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1464" y="3913228"/>
            <a:ext cx="3345507" cy="2877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8" name="Google Shape;708;p88"/>
          <p:cNvSpPr txBox="1"/>
          <p:nvPr/>
        </p:nvSpPr>
        <p:spPr>
          <a:xfrm>
            <a:off x="3421653" y="3708036"/>
            <a:ext cx="835025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09" name="Google Shape;709;p88"/>
          <p:cNvSpPr txBox="1"/>
          <p:nvPr/>
        </p:nvSpPr>
        <p:spPr>
          <a:xfrm>
            <a:off x="4674985" y="3708036"/>
            <a:ext cx="836613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0" name="Google Shape;710;p88"/>
          <p:cNvSpPr txBox="1"/>
          <p:nvPr/>
        </p:nvSpPr>
        <p:spPr>
          <a:xfrm>
            <a:off x="2585040" y="4570049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11" name="Google Shape;711;p88"/>
          <p:cNvSpPr txBox="1"/>
          <p:nvPr/>
        </p:nvSpPr>
        <p:spPr>
          <a:xfrm>
            <a:off x="2584247" y="5630499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2" name="Google Shape;712;p88"/>
          <p:cNvSpPr txBox="1"/>
          <p:nvPr/>
        </p:nvSpPr>
        <p:spPr>
          <a:xfrm>
            <a:off x="3363913" y="4582928"/>
            <a:ext cx="12080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13" name="Google Shape;713;p88"/>
          <p:cNvSpPr txBox="1"/>
          <p:nvPr/>
        </p:nvSpPr>
        <p:spPr>
          <a:xfrm>
            <a:off x="4803775" y="4582928"/>
            <a:ext cx="1208088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/>
          </a:p>
        </p:txBody>
      </p:sp>
      <p:sp>
        <p:nvSpPr>
          <p:cNvPr id="714" name="Google Shape;714;p88"/>
          <p:cNvSpPr txBox="1"/>
          <p:nvPr/>
        </p:nvSpPr>
        <p:spPr>
          <a:xfrm>
            <a:off x="3363913" y="5643378"/>
            <a:ext cx="12080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15" name="Google Shape;715;p88"/>
          <p:cNvSpPr txBox="1"/>
          <p:nvPr/>
        </p:nvSpPr>
        <p:spPr>
          <a:xfrm>
            <a:off x="4787903" y="5643378"/>
            <a:ext cx="1208088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/>
          </a:p>
        </p:txBody>
      </p:sp>
      <p:sp>
        <p:nvSpPr>
          <p:cNvPr id="14" name="Google Shape;728;p89">
            <a:extLst>
              <a:ext uri="{FF2B5EF4-FFF2-40B4-BE49-F238E27FC236}">
                <a16:creationId xmlns:a16="http://schemas.microsoft.com/office/drawing/2014/main" id="{0B6EEDED-9B18-168A-1ACD-F0D37278128A}"/>
              </a:ext>
            </a:extLst>
          </p:cNvPr>
          <p:cNvSpPr txBox="1"/>
          <p:nvPr/>
        </p:nvSpPr>
        <p:spPr>
          <a:xfrm>
            <a:off x="727380" y="1885963"/>
            <a:ext cx="7657495" cy="89251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C625DC"/>
                </a:solidFill>
                <a:latin typeface="Calibri"/>
                <a:ea typeface="Calibri"/>
                <a:cs typeface="Calibri"/>
                <a:sym typeface="Calibri"/>
              </a:rPr>
              <a:t>Fill in the squares to show all the possible combinations of alleles that the offspring might inherit.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6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55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5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5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55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2"/>
          <p:cNvSpPr txBox="1">
            <a:spLocks noGrp="1"/>
          </p:cNvSpPr>
          <p:nvPr>
            <p:ph type="body" idx="1"/>
          </p:nvPr>
        </p:nvSpPr>
        <p:spPr>
          <a:xfrm>
            <a:off x="334432" y="1049867"/>
            <a:ext cx="8475133" cy="30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>
              <a:spcBef>
                <a:spcPts val="1800"/>
              </a:spcBef>
            </a:pPr>
            <a:r>
              <a:rPr lang="en-US" dirty="0"/>
              <a:t>What are the different kinds of offspring that can be formed from parent cells?</a:t>
            </a:r>
          </a:p>
          <a:p>
            <a:pPr marL="342900" lvl="2">
              <a:spcBef>
                <a:spcPts val="1800"/>
              </a:spcBef>
            </a:pPr>
            <a:r>
              <a:rPr lang="en-US" dirty="0">
                <a:solidFill>
                  <a:srgbClr val="00B0F0"/>
                </a:solidFill>
              </a:rPr>
              <a:t>What is the probability for each trait being expressed phenotypically and genotypically? </a:t>
            </a:r>
          </a:p>
          <a:p>
            <a:pPr marL="342900" lvl="2">
              <a:spcBef>
                <a:spcPts val="1800"/>
              </a:spcBef>
            </a:pPr>
            <a:r>
              <a:rPr lang="en-US" dirty="0"/>
              <a:t>The F</a:t>
            </a:r>
            <a:r>
              <a:rPr lang="en-US" baseline="-25000" dirty="0"/>
              <a:t>1</a:t>
            </a:r>
            <a:r>
              <a:rPr lang="en-US" dirty="0"/>
              <a:t> Generation is the first “Filial” generation of the parents.</a:t>
            </a:r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21E1A3BE-AC0C-8FA6-EFC5-57C237A77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2999" y="0"/>
            <a:ext cx="4918001" cy="1171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4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offspring of P generation</a:t>
            </a:r>
            <a:endParaRPr sz="6000" i="1" dirty="0">
              <a:solidFill>
                <a:srgbClr val="FFFF00"/>
              </a:solidFill>
            </a:endParaRP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F79D0C2F-CD31-A11D-55A7-9E353969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46" y="3794161"/>
            <a:ext cx="2588653" cy="8778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Generation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Sperm + egg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zygote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	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F</a:t>
            </a:r>
            <a:r>
              <a:rPr lang="en-US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0">
            <a:extLst>
              <a:ext uri="{FF2B5EF4-FFF2-40B4-BE49-F238E27FC236}">
                <a16:creationId xmlns:a16="http://schemas.microsoft.com/office/drawing/2014/main" id="{0E81BA28-D698-0827-A4DA-E5636756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57" y="4424749"/>
            <a:ext cx="2324803" cy="21623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Phenotype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Tall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Genotype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Heterozygous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4F2713-8645-BFE2-8EA2-F524D0944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74432"/>
              </p:ext>
            </p:extLst>
          </p:nvPr>
        </p:nvGraphicFramePr>
        <p:xfrm>
          <a:off x="2384242" y="4765184"/>
          <a:ext cx="2050711" cy="1609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988">
                  <a:extLst>
                    <a:ext uri="{9D8B030D-6E8A-4147-A177-3AD203B41FA5}">
                      <a16:colId xmlns:a16="http://schemas.microsoft.com/office/drawing/2014/main" val="3027894031"/>
                    </a:ext>
                  </a:extLst>
                </a:gridCol>
                <a:gridCol w="788735">
                  <a:extLst>
                    <a:ext uri="{9D8B030D-6E8A-4147-A177-3AD203B41FA5}">
                      <a16:colId xmlns:a16="http://schemas.microsoft.com/office/drawing/2014/main" val="3168625184"/>
                    </a:ext>
                  </a:extLst>
                </a:gridCol>
                <a:gridCol w="630988">
                  <a:extLst>
                    <a:ext uri="{9D8B030D-6E8A-4147-A177-3AD203B41FA5}">
                      <a16:colId xmlns:a16="http://schemas.microsoft.com/office/drawing/2014/main" val="2365280354"/>
                    </a:ext>
                  </a:extLst>
                </a:gridCol>
              </a:tblGrid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202175"/>
                  </a:ext>
                </a:extLst>
              </a:tr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211536"/>
                  </a:ext>
                </a:extLst>
              </a:tr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282401"/>
                  </a:ext>
                </a:extLst>
              </a:tr>
            </a:tbl>
          </a:graphicData>
        </a:graphic>
      </p:graphicFrame>
      <p:cxnSp>
        <p:nvCxnSpPr>
          <p:cNvPr id="8" name="Line 51">
            <a:extLst>
              <a:ext uri="{FF2B5EF4-FFF2-40B4-BE49-F238E27FC236}">
                <a16:creationId xmlns:a16="http://schemas.microsoft.com/office/drawing/2014/main" id="{97BE0208-D99F-18E8-A335-2AA7277128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085" y="5570112"/>
            <a:ext cx="5846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427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029929" y="0"/>
            <a:ext cx="61561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Show the Meiotic Division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29" cy="83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7574C-51A2-BFA7-177D-F68CB6140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410"/>
          <a:stretch/>
        </p:blipFill>
        <p:spPr>
          <a:xfrm>
            <a:off x="1671810" y="707846"/>
            <a:ext cx="5514220" cy="29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4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2"/>
          <p:cNvSpPr txBox="1">
            <a:spLocks noGrp="1"/>
          </p:cNvSpPr>
          <p:nvPr>
            <p:ph type="body" idx="1"/>
          </p:nvPr>
        </p:nvSpPr>
        <p:spPr>
          <a:xfrm>
            <a:off x="334432" y="1049867"/>
            <a:ext cx="8475133" cy="30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2">
              <a:spcBef>
                <a:spcPts val="1800"/>
              </a:spcBef>
            </a:pPr>
            <a:r>
              <a:rPr lang="en-US" dirty="0"/>
              <a:t>What are the different kinds of offspring that can be formed from parent cells?</a:t>
            </a:r>
          </a:p>
          <a:p>
            <a:pPr marL="342900" lvl="2">
              <a:spcBef>
                <a:spcPts val="1800"/>
              </a:spcBef>
            </a:pPr>
            <a:r>
              <a:rPr lang="en-US" dirty="0">
                <a:solidFill>
                  <a:srgbClr val="00B0F0"/>
                </a:solidFill>
              </a:rPr>
              <a:t>What is the probability for each trait being expressed phenotypically and genotypically? </a:t>
            </a:r>
          </a:p>
          <a:p>
            <a:pPr marL="342900" lvl="2">
              <a:spcBef>
                <a:spcPts val="1800"/>
              </a:spcBef>
            </a:pPr>
            <a:r>
              <a:rPr lang="en-US" dirty="0"/>
              <a:t>The F</a:t>
            </a:r>
            <a:r>
              <a:rPr lang="en-US" baseline="-25000" dirty="0"/>
              <a:t>1</a:t>
            </a:r>
            <a:r>
              <a:rPr lang="en-US" dirty="0"/>
              <a:t> Generation is the first “Filial” generation of the parents.</a:t>
            </a:r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21E1A3BE-AC0C-8FA6-EFC5-57C237A77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2999" y="0"/>
            <a:ext cx="4918001" cy="1171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44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offspring of P generation</a:t>
            </a:r>
            <a:endParaRPr sz="6000" i="1" dirty="0">
              <a:solidFill>
                <a:srgbClr val="FFFF00"/>
              </a:solidFill>
            </a:endParaRP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F79D0C2F-CD31-A11D-55A7-9E353969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46" y="3794161"/>
            <a:ext cx="2588653" cy="8778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Generation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Sperm + egg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zygote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	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F</a:t>
            </a:r>
            <a:r>
              <a:rPr lang="en-US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0">
            <a:extLst>
              <a:ext uri="{FF2B5EF4-FFF2-40B4-BE49-F238E27FC236}">
                <a16:creationId xmlns:a16="http://schemas.microsoft.com/office/drawing/2014/main" id="{0E81BA28-D698-0827-A4DA-E5636756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57" y="4424749"/>
            <a:ext cx="2324803" cy="21623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Phenotype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100% Tall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Genotype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100% Heterozygous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4F2713-8645-BFE2-8EA2-F524D09440FA}"/>
              </a:ext>
            </a:extLst>
          </p:cNvPr>
          <p:cNvGraphicFramePr>
            <a:graphicFrameLocks noGrp="1"/>
          </p:cNvGraphicFramePr>
          <p:nvPr/>
        </p:nvGraphicFramePr>
        <p:xfrm>
          <a:off x="2384242" y="4765184"/>
          <a:ext cx="2050711" cy="1609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988">
                  <a:extLst>
                    <a:ext uri="{9D8B030D-6E8A-4147-A177-3AD203B41FA5}">
                      <a16:colId xmlns:a16="http://schemas.microsoft.com/office/drawing/2014/main" val="3027894031"/>
                    </a:ext>
                  </a:extLst>
                </a:gridCol>
                <a:gridCol w="788735">
                  <a:extLst>
                    <a:ext uri="{9D8B030D-6E8A-4147-A177-3AD203B41FA5}">
                      <a16:colId xmlns:a16="http://schemas.microsoft.com/office/drawing/2014/main" val="3168625184"/>
                    </a:ext>
                  </a:extLst>
                </a:gridCol>
                <a:gridCol w="630988">
                  <a:extLst>
                    <a:ext uri="{9D8B030D-6E8A-4147-A177-3AD203B41FA5}">
                      <a16:colId xmlns:a16="http://schemas.microsoft.com/office/drawing/2014/main" val="2365280354"/>
                    </a:ext>
                  </a:extLst>
                </a:gridCol>
              </a:tblGrid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202175"/>
                  </a:ext>
                </a:extLst>
              </a:tr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211536"/>
                  </a:ext>
                </a:extLst>
              </a:tr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282401"/>
                  </a:ext>
                </a:extLst>
              </a:tr>
            </a:tbl>
          </a:graphicData>
        </a:graphic>
      </p:graphicFrame>
      <p:cxnSp>
        <p:nvCxnSpPr>
          <p:cNvPr id="8" name="Line 51">
            <a:extLst>
              <a:ext uri="{FF2B5EF4-FFF2-40B4-BE49-F238E27FC236}">
                <a16:creationId xmlns:a16="http://schemas.microsoft.com/office/drawing/2014/main" id="{97BE0208-D99F-18E8-A335-2AA7277128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085" y="5570112"/>
            <a:ext cx="5846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893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Using Probability and Punnett Squares to Work Genetics Problems</a:t>
            </a: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5" name="Google Shape;695;p88"/>
          <p:cNvSpPr txBox="1"/>
          <p:nvPr/>
        </p:nvSpPr>
        <p:spPr>
          <a:xfrm>
            <a:off x="2333944" y="667013"/>
            <a:ext cx="477043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Punnett Square</a:t>
            </a:r>
            <a:endParaRPr sz="1800" dirty="0"/>
          </a:p>
        </p:txBody>
      </p:sp>
      <p:pic>
        <p:nvPicPr>
          <p:cNvPr id="696" name="Google Shape;696;p88" descr=":mono punnet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718" y="3277544"/>
            <a:ext cx="3345507" cy="2877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97" name="Google Shape;697;p88"/>
          <p:cNvSpPr txBox="1"/>
          <p:nvPr/>
        </p:nvSpPr>
        <p:spPr>
          <a:xfrm>
            <a:off x="61913" y="1582111"/>
            <a:ext cx="90820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600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law of segregation to perform the Punnett square of the </a:t>
            </a:r>
            <a:r>
              <a:rPr lang="en-US" sz="2800" dirty="0"/>
              <a:t>F</a:t>
            </a:r>
            <a:r>
              <a:rPr lang="en-US" sz="2800" baseline="-25000" dirty="0"/>
              <a:t>1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generation (both </a:t>
            </a:r>
            <a:r>
              <a:rPr lang="en-US" sz="2800" dirty="0"/>
              <a:t>F</a:t>
            </a:r>
            <a:r>
              <a:rPr lang="en-US" sz="2800" baseline="-25000" dirty="0"/>
              <a:t>1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parents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Tt).</a:t>
            </a:r>
            <a:endParaRPr sz="1600" dirty="0"/>
          </a:p>
        </p:txBody>
      </p:sp>
      <p:sp>
        <p:nvSpPr>
          <p:cNvPr id="708" name="Google Shape;708;p88"/>
          <p:cNvSpPr txBox="1"/>
          <p:nvPr/>
        </p:nvSpPr>
        <p:spPr>
          <a:xfrm>
            <a:off x="3264112" y="3051215"/>
            <a:ext cx="835025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09" name="Google Shape;709;p88"/>
          <p:cNvSpPr txBox="1"/>
          <p:nvPr/>
        </p:nvSpPr>
        <p:spPr>
          <a:xfrm>
            <a:off x="4517444" y="3051215"/>
            <a:ext cx="836613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0" name="Google Shape;710;p88"/>
          <p:cNvSpPr txBox="1"/>
          <p:nvPr/>
        </p:nvSpPr>
        <p:spPr>
          <a:xfrm>
            <a:off x="2427499" y="3913228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11" name="Google Shape;711;p88"/>
          <p:cNvSpPr txBox="1"/>
          <p:nvPr/>
        </p:nvSpPr>
        <p:spPr>
          <a:xfrm>
            <a:off x="2426706" y="4973678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12" name="Google Shape;712;p88"/>
          <p:cNvSpPr txBox="1"/>
          <p:nvPr/>
        </p:nvSpPr>
        <p:spPr>
          <a:xfrm>
            <a:off x="3077582" y="3913228"/>
            <a:ext cx="12080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13" name="Google Shape;713;p88"/>
          <p:cNvSpPr txBox="1"/>
          <p:nvPr/>
        </p:nvSpPr>
        <p:spPr>
          <a:xfrm>
            <a:off x="4517444" y="3913228"/>
            <a:ext cx="1208088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/>
          </a:p>
        </p:txBody>
      </p:sp>
      <p:sp>
        <p:nvSpPr>
          <p:cNvPr id="714" name="Google Shape;714;p88"/>
          <p:cNvSpPr txBox="1"/>
          <p:nvPr/>
        </p:nvSpPr>
        <p:spPr>
          <a:xfrm>
            <a:off x="3077582" y="4973678"/>
            <a:ext cx="12080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15" name="Google Shape;715;p88"/>
          <p:cNvSpPr txBox="1"/>
          <p:nvPr/>
        </p:nvSpPr>
        <p:spPr>
          <a:xfrm>
            <a:off x="4517444" y="4973678"/>
            <a:ext cx="1208088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1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5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5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55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5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5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55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55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55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2"/>
          <p:cNvSpPr txBox="1">
            <a:spLocks noGrp="1"/>
          </p:cNvSpPr>
          <p:nvPr>
            <p:ph type="body" idx="1"/>
          </p:nvPr>
        </p:nvSpPr>
        <p:spPr>
          <a:xfrm>
            <a:off x="334432" y="1287887"/>
            <a:ext cx="8475133" cy="214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663" lvl="2"/>
            <a:r>
              <a:rPr lang="en-US" dirty="0"/>
              <a:t>Mendel assumed that an equal number of male and female gametes are produced that could contribute to fertilization (zygote).</a:t>
            </a:r>
            <a:endParaRPr lang="en-US" sz="4800" dirty="0"/>
          </a:p>
          <a:p>
            <a:pPr marL="347663" lvl="2">
              <a:spcBef>
                <a:spcPts val="1800"/>
              </a:spcBef>
            </a:pPr>
            <a:r>
              <a:rPr lang="en-US" dirty="0">
                <a:solidFill>
                  <a:srgbClr val="00B0F0"/>
                </a:solidFill>
              </a:rPr>
              <a:t>Mendel also assumed that gametes combine at RANDOM.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7" name="Google Shape;497;p76">
            <a:extLst>
              <a:ext uri="{FF2B5EF4-FFF2-40B4-BE49-F238E27FC236}">
                <a16:creationId xmlns:a16="http://schemas.microsoft.com/office/drawing/2014/main" id="{21E1A3BE-AC0C-8FA6-EFC5-57C237A77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2999" y="0"/>
            <a:ext cx="4918001" cy="1171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4400" b="1" dirty="0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4400" b="1" baseline="-25000" dirty="0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b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offspring of F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endParaRPr sz="6000" i="1" dirty="0">
              <a:solidFill>
                <a:srgbClr val="FF0000"/>
              </a:solidFill>
            </a:endParaRP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F79D0C2F-CD31-A11D-55A7-9E353969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432" y="3429000"/>
            <a:ext cx="2588653" cy="8778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tabLst>
                <a:tab pos="5715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Sperm + egg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zygote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	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 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F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0">
            <a:extLst>
              <a:ext uri="{FF2B5EF4-FFF2-40B4-BE49-F238E27FC236}">
                <a16:creationId xmlns:a16="http://schemas.microsoft.com/office/drawing/2014/main" id="{0E81BA28-D698-0827-A4DA-E5636756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57" y="3794161"/>
            <a:ext cx="2486408" cy="30638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6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Generation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Phenotype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75% Tall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25% Short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Genotype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25% Homozygous Tall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50% Heterozygous Tall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25% Homozygous Short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4F2713-8645-BFE2-8EA2-F524D0944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6659"/>
              </p:ext>
            </p:extLst>
          </p:nvPr>
        </p:nvGraphicFramePr>
        <p:xfrm>
          <a:off x="2384242" y="4765184"/>
          <a:ext cx="2050711" cy="1609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988">
                  <a:extLst>
                    <a:ext uri="{9D8B030D-6E8A-4147-A177-3AD203B41FA5}">
                      <a16:colId xmlns:a16="http://schemas.microsoft.com/office/drawing/2014/main" val="3027894031"/>
                    </a:ext>
                  </a:extLst>
                </a:gridCol>
                <a:gridCol w="788735">
                  <a:extLst>
                    <a:ext uri="{9D8B030D-6E8A-4147-A177-3AD203B41FA5}">
                      <a16:colId xmlns:a16="http://schemas.microsoft.com/office/drawing/2014/main" val="3168625184"/>
                    </a:ext>
                  </a:extLst>
                </a:gridCol>
                <a:gridCol w="630988">
                  <a:extLst>
                    <a:ext uri="{9D8B030D-6E8A-4147-A177-3AD203B41FA5}">
                      <a16:colId xmlns:a16="http://schemas.microsoft.com/office/drawing/2014/main" val="2365280354"/>
                    </a:ext>
                  </a:extLst>
                </a:gridCol>
              </a:tblGrid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202175"/>
                  </a:ext>
                </a:extLst>
              </a:tr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211536"/>
                  </a:ext>
                </a:extLst>
              </a:tr>
              <a:tr h="536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Tt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282401"/>
                  </a:ext>
                </a:extLst>
              </a:tr>
            </a:tbl>
          </a:graphicData>
        </a:graphic>
      </p:graphicFrame>
      <p:cxnSp>
        <p:nvCxnSpPr>
          <p:cNvPr id="8" name="Line 51">
            <a:extLst>
              <a:ext uri="{FF2B5EF4-FFF2-40B4-BE49-F238E27FC236}">
                <a16:creationId xmlns:a16="http://schemas.microsoft.com/office/drawing/2014/main" id="{97BE0208-D99F-18E8-A335-2AA7277128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3085" y="5570112"/>
            <a:ext cx="5846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30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Using Probability and Punnett Squares to Work Genetics Problems</a:t>
            </a:r>
            <a:r>
              <a:rPr lang="en-US" sz="24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95" name="Google Shape;695;p88"/>
          <p:cNvSpPr txBox="1"/>
          <p:nvPr/>
        </p:nvSpPr>
        <p:spPr>
          <a:xfrm>
            <a:off x="0" y="520700"/>
            <a:ext cx="4770438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Punnett Square</a:t>
            </a:r>
            <a:endParaRPr/>
          </a:p>
        </p:txBody>
      </p:sp>
      <p:pic>
        <p:nvPicPr>
          <p:cNvPr id="696" name="Google Shape;696;p88" descr=":mono punnet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62" y="1224875"/>
            <a:ext cx="3345507" cy="2877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97" name="Google Shape;697;p88"/>
          <p:cNvSpPr txBox="1"/>
          <p:nvPr/>
        </p:nvSpPr>
        <p:spPr>
          <a:xfrm>
            <a:off x="3871913" y="461963"/>
            <a:ext cx="5272087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spcBef>
                <a:spcPts val="1200"/>
              </a:spcBef>
              <a:buSzPts val="2600"/>
              <a:buFont typeface="Calibri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the first parent will be placed across the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the square.</a:t>
            </a:r>
            <a:endParaRPr dirty="0"/>
          </a:p>
          <a:p>
            <a:pPr marL="457200" indent="-457200">
              <a:spcBef>
                <a:spcPts val="1200"/>
              </a:spcBef>
              <a:buSzPts val="2600"/>
              <a:buFont typeface="Calibri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the second parent will be placed along the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left side</a:t>
            </a:r>
            <a:r>
              <a:rPr lang="en-US" sz="2800" dirty="0">
                <a:ea typeface="Calibri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square.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possible gene combinations of the offspring will be placed inside the squares.</a:t>
            </a:r>
            <a:endParaRPr dirty="0"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88"/>
          <p:cNvSpPr txBox="1"/>
          <p:nvPr/>
        </p:nvSpPr>
        <p:spPr>
          <a:xfrm>
            <a:off x="372268" y="4851096"/>
            <a:ext cx="7740203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SzPts val="2600"/>
              <a:buFont typeface="+mj-lt"/>
              <a:buAutoNum type="arabicPeriod" startAt="4"/>
            </a:pPr>
            <a:r>
              <a:rPr lang="en-US" sz="2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etters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represent the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.  </a:t>
            </a:r>
            <a:endParaRPr lang="en-US" sz="2800" dirty="0"/>
          </a:p>
          <a:p>
            <a:pPr marL="342900" lvl="0" indent="-342900">
              <a:spcBef>
                <a:spcPts val="1200"/>
              </a:spcBef>
              <a:buSzPts val="2600"/>
              <a:buFont typeface="+mj-lt"/>
              <a:buAutoNum type="arabicPeriod" startAt="4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apital letters represent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Dominant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alleles.</a:t>
            </a:r>
          </a:p>
          <a:p>
            <a:pPr marL="342900" lvl="0" indent="-342900">
              <a:spcBef>
                <a:spcPts val="1200"/>
              </a:spcBef>
              <a:buSzPts val="2600"/>
              <a:buFont typeface="+mj-lt"/>
              <a:buAutoNum type="arabicPeriod" startAt="4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Lower case letters represent 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Recessive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alleles.  </a:t>
            </a:r>
            <a:endParaRPr dirty="0"/>
          </a:p>
        </p:txBody>
      </p:sp>
      <p:sp>
        <p:nvSpPr>
          <p:cNvPr id="708" name="Google Shape;708;p88"/>
          <p:cNvSpPr txBox="1"/>
          <p:nvPr/>
        </p:nvSpPr>
        <p:spPr>
          <a:xfrm>
            <a:off x="790575" y="990600"/>
            <a:ext cx="835025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09" name="Google Shape;709;p88"/>
          <p:cNvSpPr txBox="1"/>
          <p:nvPr/>
        </p:nvSpPr>
        <p:spPr>
          <a:xfrm>
            <a:off x="2044700" y="990600"/>
            <a:ext cx="836613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0" name="Google Shape;710;p88"/>
          <p:cNvSpPr txBox="1"/>
          <p:nvPr/>
        </p:nvSpPr>
        <p:spPr>
          <a:xfrm>
            <a:off x="-46038" y="1852613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1" name="Google Shape;711;p88"/>
          <p:cNvSpPr txBox="1"/>
          <p:nvPr/>
        </p:nvSpPr>
        <p:spPr>
          <a:xfrm>
            <a:off x="-46038" y="2913063"/>
            <a:ext cx="836613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/>
          </a:p>
        </p:txBody>
      </p:sp>
      <p:sp>
        <p:nvSpPr>
          <p:cNvPr id="712" name="Google Shape;712;p88"/>
          <p:cNvSpPr txBox="1"/>
          <p:nvPr/>
        </p:nvSpPr>
        <p:spPr>
          <a:xfrm>
            <a:off x="682112" y="1865492"/>
            <a:ext cx="12080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13" name="Google Shape;713;p88"/>
          <p:cNvSpPr txBox="1"/>
          <p:nvPr/>
        </p:nvSpPr>
        <p:spPr>
          <a:xfrm>
            <a:off x="2121974" y="1865492"/>
            <a:ext cx="1208088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/>
          </a:p>
        </p:txBody>
      </p:sp>
      <p:sp>
        <p:nvSpPr>
          <p:cNvPr id="714" name="Google Shape;714;p88"/>
          <p:cNvSpPr txBox="1"/>
          <p:nvPr/>
        </p:nvSpPr>
        <p:spPr>
          <a:xfrm>
            <a:off x="682112" y="2925942"/>
            <a:ext cx="1208087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/>
          </a:p>
        </p:txBody>
      </p:sp>
      <p:sp>
        <p:nvSpPr>
          <p:cNvPr id="715" name="Google Shape;715;p88"/>
          <p:cNvSpPr txBox="1"/>
          <p:nvPr/>
        </p:nvSpPr>
        <p:spPr>
          <a:xfrm>
            <a:off x="2121974" y="2925942"/>
            <a:ext cx="1208088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35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1"/>
          <p:cNvSpPr txBox="1"/>
          <p:nvPr/>
        </p:nvSpPr>
        <p:spPr>
          <a:xfrm>
            <a:off x="0" y="0"/>
            <a:ext cx="9144000" cy="143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original Test Cross (TT with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the dwarf trait disappeared.  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Mendel allowed the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400" b="1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generation to self-pollinate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Show this cross using the Punnett square below.</a:t>
            </a:r>
            <a:endParaRPr dirty="0"/>
          </a:p>
        </p:txBody>
      </p:sp>
      <p:sp>
        <p:nvSpPr>
          <p:cNvPr id="752" name="Google Shape;752;p91"/>
          <p:cNvSpPr txBox="1"/>
          <p:nvPr/>
        </p:nvSpPr>
        <p:spPr>
          <a:xfrm>
            <a:off x="193675" y="1689894"/>
            <a:ext cx="546735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is the genotype of each parent?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 up the Punnett Square.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7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Give the results. </a:t>
            </a:r>
            <a:endParaRPr dirty="0"/>
          </a:p>
        </p:txBody>
      </p:sp>
      <p:pic>
        <p:nvPicPr>
          <p:cNvPr id="753" name="Google Shape;753;p91" descr="peas 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9100" y="2226469"/>
            <a:ext cx="36449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ry_it-01.eps">
            <a:extLst>
              <a:ext uri="{FF2B5EF4-FFF2-40B4-BE49-F238E27FC236}">
                <a16:creationId xmlns:a16="http://schemas.microsoft.com/office/drawing/2014/main" id="{F2497D1A-9BBE-BCC1-F5C3-AEC2F666A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50" y="715560"/>
            <a:ext cx="939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91" descr="table sho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3825" y="4083050"/>
            <a:ext cx="3940175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91"/>
          <p:cNvSpPr txBox="1"/>
          <p:nvPr/>
        </p:nvSpPr>
        <p:spPr>
          <a:xfrm>
            <a:off x="0" y="0"/>
            <a:ext cx="91440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original Test Cross (TT with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the dwarf trait disappeared.  </a:t>
            </a:r>
            <a:endParaRPr sz="105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Mendel allowed the </a:t>
            </a:r>
            <a:r>
              <a:rPr lang="en-U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600" b="1" i="0" u="none" strike="noStrike" cap="none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generation to self-pollinate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05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Show this cross using the Punnett square below.</a:t>
            </a:r>
            <a:endParaRPr sz="1050" dirty="0"/>
          </a:p>
        </p:txBody>
      </p:sp>
      <p:sp>
        <p:nvSpPr>
          <p:cNvPr id="752" name="Google Shape;752;p91"/>
          <p:cNvSpPr txBox="1"/>
          <p:nvPr/>
        </p:nvSpPr>
        <p:spPr>
          <a:xfrm>
            <a:off x="193675" y="1194246"/>
            <a:ext cx="54673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 genotype of each parent? </a:t>
            </a:r>
            <a:r>
              <a:rPr lang="en-US" sz="28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Tt x Tt</a:t>
            </a:r>
            <a:endParaRPr lang="en-US" sz="2800" dirty="0"/>
          </a:p>
        </p:txBody>
      </p:sp>
      <p:pic>
        <p:nvPicPr>
          <p:cNvPr id="753" name="Google Shape;753;p91" descr="peas 4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9100" y="2226469"/>
            <a:ext cx="36449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1" descr=":mono punnet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38" y="3360738"/>
            <a:ext cx="3760787" cy="3176587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91"/>
          <p:cNvSpPr txBox="1"/>
          <p:nvPr/>
        </p:nvSpPr>
        <p:spPr>
          <a:xfrm>
            <a:off x="1363664" y="3113088"/>
            <a:ext cx="850900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endParaRPr dirty="0"/>
          </a:p>
        </p:txBody>
      </p:sp>
      <p:sp>
        <p:nvSpPr>
          <p:cNvPr id="757" name="Google Shape;757;p91"/>
          <p:cNvSpPr txBox="1"/>
          <p:nvPr/>
        </p:nvSpPr>
        <p:spPr>
          <a:xfrm>
            <a:off x="592138" y="3998781"/>
            <a:ext cx="77152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sp>
        <p:nvSpPr>
          <p:cNvPr id="758" name="Google Shape;758;p91"/>
          <p:cNvSpPr txBox="1"/>
          <p:nvPr/>
        </p:nvSpPr>
        <p:spPr>
          <a:xfrm>
            <a:off x="1363663" y="4083050"/>
            <a:ext cx="117633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59" name="Google Shape;759;p91"/>
          <p:cNvSpPr txBox="1"/>
          <p:nvPr/>
        </p:nvSpPr>
        <p:spPr>
          <a:xfrm>
            <a:off x="2927350" y="4083050"/>
            <a:ext cx="1176338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60" name="Google Shape;760;p91"/>
          <p:cNvSpPr txBox="1"/>
          <p:nvPr/>
        </p:nvSpPr>
        <p:spPr>
          <a:xfrm>
            <a:off x="1363663" y="5394325"/>
            <a:ext cx="117633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Tt</a:t>
            </a:r>
            <a:endParaRPr dirty="0"/>
          </a:p>
        </p:txBody>
      </p:sp>
      <p:sp>
        <p:nvSpPr>
          <p:cNvPr id="761" name="Google Shape;761;p91"/>
          <p:cNvSpPr txBox="1"/>
          <p:nvPr/>
        </p:nvSpPr>
        <p:spPr>
          <a:xfrm>
            <a:off x="2927350" y="5394325"/>
            <a:ext cx="1176338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endParaRPr dirty="0"/>
          </a:p>
        </p:txBody>
      </p:sp>
      <p:sp>
        <p:nvSpPr>
          <p:cNvPr id="762" name="Google Shape;762;p91"/>
          <p:cNvSpPr txBox="1"/>
          <p:nvPr/>
        </p:nvSpPr>
        <p:spPr>
          <a:xfrm>
            <a:off x="5714206" y="4786312"/>
            <a:ext cx="1719263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1/4 TT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2/4 Tt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1/4 </a:t>
            </a:r>
            <a:r>
              <a:rPr lang="en-US" sz="3300" b="0" i="0" u="none" strike="noStrike" cap="none" dirty="0" err="1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endParaRPr dirty="0"/>
          </a:p>
        </p:txBody>
      </p:sp>
      <p:sp>
        <p:nvSpPr>
          <p:cNvPr id="763" name="Google Shape;763;p91"/>
          <p:cNvSpPr txBox="1"/>
          <p:nvPr/>
        </p:nvSpPr>
        <p:spPr>
          <a:xfrm>
            <a:off x="7321550" y="4787900"/>
            <a:ext cx="1719262" cy="16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¾ Tall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0" i="0" u="none" strike="noStrike" cap="none" dirty="0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¼ dwarf</a:t>
            </a:r>
            <a:endParaRPr dirty="0"/>
          </a:p>
        </p:txBody>
      </p:sp>
      <p:pic>
        <p:nvPicPr>
          <p:cNvPr id="16" name="Picture 15" descr="try_it-01.eps">
            <a:extLst>
              <a:ext uri="{FF2B5EF4-FFF2-40B4-BE49-F238E27FC236}">
                <a16:creationId xmlns:a16="http://schemas.microsoft.com/office/drawing/2014/main" id="{BE8A1232-60CA-21D5-A524-064216B5F4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50" y="715560"/>
            <a:ext cx="939800" cy="762000"/>
          </a:xfrm>
          <a:prstGeom prst="rect">
            <a:avLst/>
          </a:prstGeom>
        </p:spPr>
      </p:pic>
      <p:sp>
        <p:nvSpPr>
          <p:cNvPr id="17" name="Google Shape;756;p91">
            <a:extLst>
              <a:ext uri="{FF2B5EF4-FFF2-40B4-BE49-F238E27FC236}">
                <a16:creationId xmlns:a16="http://schemas.microsoft.com/office/drawing/2014/main" id="{FC81D2B6-0B08-A7A3-254C-F8B53493D57B}"/>
              </a:ext>
            </a:extLst>
          </p:cNvPr>
          <p:cNvSpPr txBox="1"/>
          <p:nvPr/>
        </p:nvSpPr>
        <p:spPr>
          <a:xfrm>
            <a:off x="3005932" y="3120221"/>
            <a:ext cx="850900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600" b="1" dirty="0"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sp>
        <p:nvSpPr>
          <p:cNvPr id="18" name="Google Shape;756;p91">
            <a:extLst>
              <a:ext uri="{FF2B5EF4-FFF2-40B4-BE49-F238E27FC236}">
                <a16:creationId xmlns:a16="http://schemas.microsoft.com/office/drawing/2014/main" id="{37C2BD3A-73D4-C73B-88CB-03FD76F57F09}"/>
              </a:ext>
            </a:extLst>
          </p:cNvPr>
          <p:cNvSpPr txBox="1"/>
          <p:nvPr/>
        </p:nvSpPr>
        <p:spPr>
          <a:xfrm>
            <a:off x="515161" y="5299870"/>
            <a:ext cx="850900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600" b="1" dirty="0"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8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92" descr="table sho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046538"/>
            <a:ext cx="4038600" cy="2525712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92"/>
          <p:cNvSpPr txBox="1"/>
          <p:nvPr/>
        </p:nvSpPr>
        <p:spPr>
          <a:xfrm>
            <a:off x="2501900" y="0"/>
            <a:ext cx="6642100" cy="216978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ACFF"/>
                </a:solidFill>
                <a:latin typeface="Calibri"/>
                <a:ea typeface="Calibri"/>
                <a:cs typeface="Calibri"/>
                <a:sym typeface="Calibri"/>
              </a:rPr>
              <a:t>Having dimples is dominant over the absence of dimples. Cross a heterozygous dimpled man with a woman who does not have dimples. Show all work in the Punnett square and summarize your findings in the table</a:t>
            </a:r>
            <a:endParaRPr dirty="0"/>
          </a:p>
        </p:txBody>
      </p:sp>
      <p:pic>
        <p:nvPicPr>
          <p:cNvPr id="770" name="Google Shape;770;p92" descr="images-3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63"/>
            <a:ext cx="25019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92"/>
          <p:cNvSpPr txBox="1"/>
          <p:nvPr/>
        </p:nvSpPr>
        <p:spPr>
          <a:xfrm>
            <a:off x="2725738" y="2354263"/>
            <a:ext cx="6418262" cy="1292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AEFF01"/>
                </a:solidFill>
                <a:latin typeface="Calibri"/>
                <a:ea typeface="Calibri"/>
                <a:cs typeface="Calibri"/>
                <a:sym typeface="Calibri"/>
              </a:rPr>
              <a:t>What is the genotype of the man?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AEFF0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AEFF01"/>
                </a:solidFill>
                <a:latin typeface="Calibri"/>
                <a:ea typeface="Calibri"/>
                <a:cs typeface="Calibri"/>
                <a:sym typeface="Calibri"/>
              </a:rPr>
              <a:t>What is the genotype of the woman?  </a:t>
            </a:r>
            <a:endParaRPr dirty="0"/>
          </a:p>
        </p:txBody>
      </p:sp>
      <p:pic>
        <p:nvPicPr>
          <p:cNvPr id="774" name="Google Shape;774;p92" descr=":mono punnet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138" y="3760788"/>
            <a:ext cx="2803525" cy="2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ry_it-01.eps">
            <a:extLst>
              <a:ext uri="{FF2B5EF4-FFF2-40B4-BE49-F238E27FC236}">
                <a16:creationId xmlns:a16="http://schemas.microsoft.com/office/drawing/2014/main" id="{7106B958-BCE0-81CB-CCDC-E6007783C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26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92" descr="table sho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046538"/>
            <a:ext cx="4038600" cy="2070927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92"/>
          <p:cNvSpPr txBox="1"/>
          <p:nvPr/>
        </p:nvSpPr>
        <p:spPr>
          <a:xfrm>
            <a:off x="2501900" y="0"/>
            <a:ext cx="6642100" cy="2169784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ACFF"/>
                </a:solidFill>
                <a:latin typeface="Calibri"/>
                <a:ea typeface="Calibri"/>
                <a:cs typeface="Calibri"/>
                <a:sym typeface="Calibri"/>
              </a:rPr>
              <a:t>Having dimples is dominant over the absence of dimples. Cross a heterozygous dimpled man with a woman who does not have dimples. Show all work in the Punnett square and summarize your findings in the table</a:t>
            </a:r>
            <a:endParaRPr dirty="0"/>
          </a:p>
        </p:txBody>
      </p:sp>
      <p:pic>
        <p:nvPicPr>
          <p:cNvPr id="770" name="Google Shape;770;p92" descr="images-3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63"/>
            <a:ext cx="25019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92"/>
          <p:cNvSpPr txBox="1"/>
          <p:nvPr/>
        </p:nvSpPr>
        <p:spPr>
          <a:xfrm>
            <a:off x="2725738" y="2354263"/>
            <a:ext cx="6418262" cy="1292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AEFF01"/>
                </a:solidFill>
                <a:latin typeface="Calibri"/>
                <a:ea typeface="Calibri"/>
                <a:cs typeface="Calibri"/>
                <a:sym typeface="Calibri"/>
              </a:rPr>
              <a:t>What is the genotype of the man?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AEFF0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AEFF01"/>
                </a:solidFill>
                <a:latin typeface="Calibri"/>
                <a:ea typeface="Calibri"/>
                <a:cs typeface="Calibri"/>
                <a:sym typeface="Calibri"/>
              </a:rPr>
              <a:t>What is the genotype of the woman?  </a:t>
            </a:r>
            <a:endParaRPr dirty="0"/>
          </a:p>
        </p:txBody>
      </p:sp>
      <p:sp>
        <p:nvSpPr>
          <p:cNvPr id="772" name="Google Shape;772;p92"/>
          <p:cNvSpPr txBox="1"/>
          <p:nvPr/>
        </p:nvSpPr>
        <p:spPr>
          <a:xfrm>
            <a:off x="7604125" y="2354263"/>
            <a:ext cx="1539875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8489FF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/>
          </a:p>
        </p:txBody>
      </p:sp>
      <p:sp>
        <p:nvSpPr>
          <p:cNvPr id="773" name="Google Shape;773;p92"/>
          <p:cNvSpPr txBox="1"/>
          <p:nvPr/>
        </p:nvSpPr>
        <p:spPr>
          <a:xfrm>
            <a:off x="7793037" y="3182937"/>
            <a:ext cx="11620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8489FF"/>
                </a:solidFill>
                <a:latin typeface="Calibri"/>
                <a:ea typeface="Calibri"/>
                <a:cs typeface="Calibri"/>
                <a:sym typeface="Calibri"/>
              </a:rPr>
              <a:t> dd</a:t>
            </a:r>
            <a:endParaRPr/>
          </a:p>
        </p:txBody>
      </p:sp>
      <p:pic>
        <p:nvPicPr>
          <p:cNvPr id="774" name="Google Shape;774;p92" descr=":mono punnet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138" y="3760788"/>
            <a:ext cx="28035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92"/>
          <p:cNvSpPr txBox="1"/>
          <p:nvPr/>
        </p:nvSpPr>
        <p:spPr>
          <a:xfrm>
            <a:off x="1555750" y="3570288"/>
            <a:ext cx="23399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D   	    d</a:t>
            </a:r>
            <a:endParaRPr dirty="0"/>
          </a:p>
        </p:txBody>
      </p:sp>
      <p:sp>
        <p:nvSpPr>
          <p:cNvPr id="776" name="Google Shape;776;p92"/>
          <p:cNvSpPr txBox="1"/>
          <p:nvPr/>
        </p:nvSpPr>
        <p:spPr>
          <a:xfrm>
            <a:off x="1100138" y="3760788"/>
            <a:ext cx="455612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</p:txBody>
      </p:sp>
      <p:sp>
        <p:nvSpPr>
          <p:cNvPr id="777" name="Google Shape;777;p92"/>
          <p:cNvSpPr txBox="1"/>
          <p:nvPr/>
        </p:nvSpPr>
        <p:spPr>
          <a:xfrm>
            <a:off x="1555750" y="4400550"/>
            <a:ext cx="1169988" cy="184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sz="38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sz="38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92"/>
          <p:cNvSpPr txBox="1"/>
          <p:nvPr/>
        </p:nvSpPr>
        <p:spPr>
          <a:xfrm>
            <a:off x="2725738" y="4400550"/>
            <a:ext cx="1169987" cy="184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sz="38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dd</a:t>
            </a:r>
            <a:endParaRPr sz="3800" b="0" i="0" u="none" strike="noStrike" cap="none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92"/>
          <p:cNvSpPr txBox="1"/>
          <p:nvPr/>
        </p:nvSpPr>
        <p:spPr>
          <a:xfrm>
            <a:off x="5561013" y="4832350"/>
            <a:ext cx="14557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 Dd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 dd</a:t>
            </a:r>
            <a:endParaRPr/>
          </a:p>
        </p:txBody>
      </p:sp>
      <p:sp>
        <p:nvSpPr>
          <p:cNvPr id="780" name="Google Shape;780;p92"/>
          <p:cNvSpPr txBox="1"/>
          <p:nvPr/>
        </p:nvSpPr>
        <p:spPr>
          <a:xfrm>
            <a:off x="7250806" y="4832350"/>
            <a:ext cx="189319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 dimples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 no dimples</a:t>
            </a:r>
            <a:endParaRPr dirty="0"/>
          </a:p>
        </p:txBody>
      </p:sp>
      <p:pic>
        <p:nvPicPr>
          <p:cNvPr id="15" name="Picture 14" descr="try_it-01.eps">
            <a:extLst>
              <a:ext uri="{FF2B5EF4-FFF2-40B4-BE49-F238E27FC236}">
                <a16:creationId xmlns:a16="http://schemas.microsoft.com/office/drawing/2014/main" id="{8F35273D-FB38-7508-E427-F69445EF6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26"/>
            <a:ext cx="939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94" descr="MM90004090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6538"/>
            <a:ext cx="3006725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94"/>
          <p:cNvSpPr txBox="1"/>
          <p:nvPr/>
        </p:nvSpPr>
        <p:spPr>
          <a:xfrm>
            <a:off x="2987675" y="39688"/>
            <a:ext cx="6137275" cy="2015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996633"/>
                </a:solidFill>
                <a:latin typeface="Calibri"/>
                <a:ea typeface="Calibri"/>
                <a:cs typeface="Calibri"/>
                <a:sym typeface="Calibri"/>
              </a:rPr>
              <a:t>In dogs, the allele for short hair (B) is dominant over the allele for long hair (b).  Two short haired dogs have a litter of puppies. Some of the puppies have short hair and some of the puppies have long hair. </a:t>
            </a:r>
            <a:endParaRPr sz="2500" dirty="0"/>
          </a:p>
        </p:txBody>
      </p:sp>
      <p:sp>
        <p:nvSpPr>
          <p:cNvPr id="807" name="Google Shape;807;p94"/>
          <p:cNvSpPr txBox="1"/>
          <p:nvPr/>
        </p:nvSpPr>
        <p:spPr>
          <a:xfrm>
            <a:off x="293687" y="2328863"/>
            <a:ext cx="625792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What are the genotypes of the parents? </a:t>
            </a:r>
            <a:endParaRPr dirty="0"/>
          </a:p>
        </p:txBody>
      </p:sp>
      <p:sp>
        <p:nvSpPr>
          <p:cNvPr id="814" name="Google Shape;814;p94"/>
          <p:cNvSpPr txBox="1"/>
          <p:nvPr/>
        </p:nvSpPr>
        <p:spPr>
          <a:xfrm>
            <a:off x="19050" y="3110142"/>
            <a:ext cx="914400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625DC"/>
                </a:solidFill>
                <a:latin typeface="Calibri"/>
                <a:ea typeface="Calibri"/>
                <a:cs typeface="Calibri"/>
                <a:sym typeface="Calibri"/>
              </a:rPr>
              <a:t>If the litter of puppies contained 12 pups, how many would you expect to have short hair?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many would you expect to have long hair?</a:t>
            </a:r>
            <a:endParaRPr dirty="0"/>
          </a:p>
        </p:txBody>
      </p:sp>
      <p:pic>
        <p:nvPicPr>
          <p:cNvPr id="817" name="Google Shape;817;p94" descr="MP9004388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1612" y="4385971"/>
            <a:ext cx="2253803" cy="191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94" descr="table sho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325" y="2778126"/>
            <a:ext cx="4038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94" descr="MM90004090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6538"/>
            <a:ext cx="3006725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94"/>
          <p:cNvSpPr txBox="1"/>
          <p:nvPr/>
        </p:nvSpPr>
        <p:spPr>
          <a:xfrm>
            <a:off x="2987675" y="39688"/>
            <a:ext cx="6137275" cy="1200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996633"/>
                </a:solidFill>
                <a:latin typeface="Calibri"/>
                <a:ea typeface="Calibri"/>
                <a:cs typeface="Calibri"/>
                <a:sym typeface="Calibri"/>
              </a:rPr>
              <a:t>In dogs, the allele for short hair (B) is dominant over the allele for long hair (b).  Two short haired dogs have a litter of puppies. Some of the puppies have short hair and some of the puppies have long hair. </a:t>
            </a:r>
            <a:endParaRPr sz="1800" dirty="0"/>
          </a:p>
        </p:txBody>
      </p:sp>
      <p:sp>
        <p:nvSpPr>
          <p:cNvPr id="807" name="Google Shape;807;p94"/>
          <p:cNvSpPr txBox="1"/>
          <p:nvPr/>
        </p:nvSpPr>
        <p:spPr>
          <a:xfrm>
            <a:off x="2927350" y="1399192"/>
            <a:ext cx="5379524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700" b="0" i="0" u="none" strike="noStrike" cap="none" dirty="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he genotypes of the parents? </a:t>
            </a:r>
            <a:endParaRPr dirty="0"/>
          </a:p>
        </p:txBody>
      </p:sp>
      <p:sp>
        <p:nvSpPr>
          <p:cNvPr id="808" name="Google Shape;808;p94"/>
          <p:cNvSpPr txBox="1"/>
          <p:nvPr/>
        </p:nvSpPr>
        <p:spPr>
          <a:xfrm>
            <a:off x="4014742" y="1915130"/>
            <a:ext cx="241617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Bb and Bb</a:t>
            </a:r>
            <a:endParaRPr dirty="0"/>
          </a:p>
        </p:txBody>
      </p:sp>
      <p:pic>
        <p:nvPicPr>
          <p:cNvPr id="809" name="Google Shape;809;p94" descr=":mono punnet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844" y="2567572"/>
            <a:ext cx="2463800" cy="2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94"/>
          <p:cNvSpPr txBox="1"/>
          <p:nvPr/>
        </p:nvSpPr>
        <p:spPr>
          <a:xfrm>
            <a:off x="150019" y="2403475"/>
            <a:ext cx="2460625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3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      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dirty="0"/>
          </a:p>
        </p:txBody>
      </p:sp>
      <p:sp>
        <p:nvSpPr>
          <p:cNvPr id="811" name="Google Shape;811;p94"/>
          <p:cNvSpPr txBox="1"/>
          <p:nvPr/>
        </p:nvSpPr>
        <p:spPr>
          <a:xfrm>
            <a:off x="663576" y="3134656"/>
            <a:ext cx="2095500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BB	  Bb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Bb	  bb</a:t>
            </a:r>
            <a:endParaRPr dirty="0"/>
          </a:p>
        </p:txBody>
      </p:sp>
      <p:sp>
        <p:nvSpPr>
          <p:cNvPr id="812" name="Google Shape;812;p94"/>
          <p:cNvSpPr txBox="1"/>
          <p:nvPr/>
        </p:nvSpPr>
        <p:spPr>
          <a:xfrm>
            <a:off x="3330319" y="3425825"/>
            <a:ext cx="1300163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1/4 BB</a:t>
            </a:r>
            <a:endParaRPr dirty="0">
              <a:solidFill>
                <a:srgbClr val="3712B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2/4 Bb</a:t>
            </a:r>
            <a:endParaRPr dirty="0">
              <a:solidFill>
                <a:srgbClr val="3712B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1/4 bb</a:t>
            </a:r>
            <a:endParaRPr dirty="0">
              <a:solidFill>
                <a:srgbClr val="3712BE"/>
              </a:solidFill>
            </a:endParaRPr>
          </a:p>
        </p:txBody>
      </p:sp>
      <p:sp>
        <p:nvSpPr>
          <p:cNvPr id="813" name="Google Shape;813;p94"/>
          <p:cNvSpPr txBox="1"/>
          <p:nvPr/>
        </p:nvSpPr>
        <p:spPr>
          <a:xfrm>
            <a:off x="4795203" y="3586884"/>
            <a:ext cx="192087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¾ short hair</a:t>
            </a:r>
            <a:endParaRPr dirty="0">
              <a:solidFill>
                <a:srgbClr val="3712B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¼ long hair</a:t>
            </a:r>
            <a:endParaRPr dirty="0">
              <a:solidFill>
                <a:srgbClr val="3712BE"/>
              </a:solidFill>
            </a:endParaRPr>
          </a:p>
        </p:txBody>
      </p:sp>
      <p:sp>
        <p:nvSpPr>
          <p:cNvPr id="814" name="Google Shape;814;p94"/>
          <p:cNvSpPr txBox="1"/>
          <p:nvPr/>
        </p:nvSpPr>
        <p:spPr>
          <a:xfrm>
            <a:off x="0" y="5151765"/>
            <a:ext cx="9144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625DC"/>
                </a:solidFill>
                <a:latin typeface="Calibri"/>
                <a:ea typeface="Calibri"/>
                <a:cs typeface="Calibri"/>
                <a:sym typeface="Calibri"/>
              </a:rPr>
              <a:t>If the litter of puppies contained 12 pups, how many would you expect to have short hair?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many would you expect to have long hair?</a:t>
            </a:r>
            <a:endParaRPr dirty="0"/>
          </a:p>
        </p:txBody>
      </p:sp>
      <p:sp>
        <p:nvSpPr>
          <p:cNvPr id="815" name="Google Shape;815;p94"/>
          <p:cNvSpPr txBox="1"/>
          <p:nvPr/>
        </p:nvSpPr>
        <p:spPr>
          <a:xfrm>
            <a:off x="2528062" y="5581350"/>
            <a:ext cx="670083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¾ of the 12 should have short hair.  ¾ of 12 = 9 pups</a:t>
            </a:r>
            <a:endParaRPr dirty="0"/>
          </a:p>
        </p:txBody>
      </p:sp>
      <p:sp>
        <p:nvSpPr>
          <p:cNvPr id="816" name="Google Shape;816;p94"/>
          <p:cNvSpPr txBox="1"/>
          <p:nvPr/>
        </p:nvSpPr>
        <p:spPr>
          <a:xfrm>
            <a:off x="6049922" y="6087925"/>
            <a:ext cx="21209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¼  of 12 = 3 pups</a:t>
            </a:r>
            <a:endParaRPr dirty="0"/>
          </a:p>
        </p:txBody>
      </p:sp>
      <p:pic>
        <p:nvPicPr>
          <p:cNvPr id="817" name="Google Shape;817;p94" descr="MP90043880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6606" y="2907507"/>
            <a:ext cx="2337394" cy="191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1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"/>
                                        <p:tgtEl>
                                          <p:spTgt spid="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029929" y="0"/>
            <a:ext cx="61561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Show the Meiotic Division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29" cy="83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7574C-51A2-BFA7-177D-F68CB6140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981"/>
          <a:stretch/>
        </p:blipFill>
        <p:spPr>
          <a:xfrm>
            <a:off x="1671810" y="707846"/>
            <a:ext cx="5514220" cy="41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2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Homologous Chromosomes </a:t>
            </a:r>
            <a:r>
              <a:rPr lang="en-US" sz="3200" dirty="0">
                <a:solidFill>
                  <a:srgbClr val="0000FF"/>
                </a:solidFill>
              </a:rPr>
              <a:t>bear the </a:t>
            </a:r>
            <a:r>
              <a:rPr lang="en-US" sz="3200" dirty="0">
                <a:solidFill>
                  <a:srgbClr val="FF0000"/>
                </a:solidFill>
              </a:rPr>
              <a:t>Alleles</a:t>
            </a:r>
            <a:r>
              <a:rPr lang="en-US" sz="3200" dirty="0">
                <a:solidFill>
                  <a:srgbClr val="0000FF"/>
                </a:solidFill>
              </a:rPr>
              <a:t> for </a:t>
            </a:r>
            <a:r>
              <a:rPr lang="en-US" sz="3200" dirty="0">
                <a:solidFill>
                  <a:srgbClr val="FF0000"/>
                </a:solidFill>
              </a:rPr>
              <a:t>Each Character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824" name="Google Shape;824;p9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 </a:t>
            </a:r>
            <a:r>
              <a:rPr lang="en-US" b="1" u="sng" dirty="0">
                <a:solidFill>
                  <a:srgbClr val="0000FF"/>
                </a:solidFill>
              </a:rPr>
              <a:t>LOCUS</a:t>
            </a:r>
            <a:r>
              <a:rPr lang="en-US" dirty="0"/>
              <a:t> (plural, </a:t>
            </a:r>
            <a:r>
              <a:rPr lang="en-US" i="1" dirty="0"/>
              <a:t>loci</a:t>
            </a:r>
            <a:r>
              <a:rPr lang="en-US" dirty="0"/>
              <a:t>) is the </a:t>
            </a:r>
            <a:r>
              <a:rPr lang="en-US" dirty="0">
                <a:solidFill>
                  <a:srgbClr val="FF0000"/>
                </a:solidFill>
              </a:rPr>
              <a:t>specific location</a:t>
            </a:r>
            <a:r>
              <a:rPr lang="en-US" dirty="0"/>
              <a:t> of a </a:t>
            </a:r>
            <a:r>
              <a:rPr lang="en-US" b="1" dirty="0">
                <a:solidFill>
                  <a:srgbClr val="FF0000"/>
                </a:solidFill>
              </a:rPr>
              <a:t>gene</a:t>
            </a:r>
            <a:r>
              <a:rPr lang="en-US" dirty="0"/>
              <a:t> along a </a:t>
            </a:r>
            <a:r>
              <a:rPr lang="en-US" b="1" dirty="0">
                <a:solidFill>
                  <a:srgbClr val="0000FF"/>
                </a:solidFill>
              </a:rPr>
              <a:t>chromosome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For a pair of </a:t>
            </a:r>
            <a:r>
              <a:rPr lang="en-US" b="1" dirty="0">
                <a:solidFill>
                  <a:srgbClr val="0000FF"/>
                </a:solidFill>
              </a:rPr>
              <a:t>homologous chromosomes </a:t>
            </a:r>
            <a:r>
              <a:rPr lang="en-US" dirty="0"/>
              <a:t>(</a:t>
            </a:r>
            <a:r>
              <a:rPr lang="en-US" b="1" dirty="0">
                <a:solidFill>
                  <a:srgbClr val="0000FF"/>
                </a:solidFill>
              </a:rPr>
              <a:t>homologs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alleles of a gene </a:t>
            </a:r>
            <a:r>
              <a:rPr lang="en-US" dirty="0"/>
              <a:t>reside at the </a:t>
            </a:r>
            <a:r>
              <a:rPr lang="en-US" dirty="0">
                <a:solidFill>
                  <a:srgbClr val="0000FF"/>
                </a:solidFill>
              </a:rPr>
              <a:t>same locus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>
                <a:solidFill>
                  <a:srgbClr val="0000FF"/>
                </a:solidFill>
              </a:rPr>
              <a:t>Homozygous</a:t>
            </a:r>
            <a:r>
              <a:rPr lang="en-US" dirty="0"/>
              <a:t> individuals have the </a:t>
            </a:r>
            <a:r>
              <a:rPr lang="en-US" b="1" dirty="0">
                <a:solidFill>
                  <a:srgbClr val="FF0000"/>
                </a:solidFill>
              </a:rPr>
              <a:t>same allele on both homologs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>
                <a:solidFill>
                  <a:srgbClr val="0000FF"/>
                </a:solidFill>
              </a:rPr>
              <a:t>Heterozygous</a:t>
            </a:r>
            <a:r>
              <a:rPr lang="en-US" dirty="0"/>
              <a:t> individuals have a </a:t>
            </a:r>
            <a:r>
              <a:rPr lang="en-US" b="1" dirty="0">
                <a:solidFill>
                  <a:srgbClr val="FF0000"/>
                </a:solidFill>
              </a:rPr>
              <a:t>different allele on each homolog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96" descr="09_04HomologChromosomes-U.jpg"/>
          <p:cNvPicPr preferRelativeResize="0"/>
          <p:nvPr/>
        </p:nvPicPr>
        <p:blipFill rotWithShape="1">
          <a:blip r:embed="rId3">
            <a:alphaModFix/>
          </a:blip>
          <a:srcRect b="9683"/>
          <a:stretch/>
        </p:blipFill>
        <p:spPr>
          <a:xfrm>
            <a:off x="298704" y="1139952"/>
            <a:ext cx="8546592" cy="41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96"/>
          <p:cNvSpPr txBox="1"/>
          <p:nvPr/>
        </p:nvSpPr>
        <p:spPr>
          <a:xfrm>
            <a:off x="4464095" y="1127284"/>
            <a:ext cx="10390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loci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3" name="Google Shape;833;p96"/>
          <p:cNvCxnSpPr/>
          <p:nvPr/>
        </p:nvCxnSpPr>
        <p:spPr>
          <a:xfrm>
            <a:off x="5016832" y="1409233"/>
            <a:ext cx="2272968" cy="6397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4" name="Google Shape;834;p96"/>
          <p:cNvCxnSpPr/>
          <p:nvPr/>
        </p:nvCxnSpPr>
        <p:spPr>
          <a:xfrm>
            <a:off x="5016832" y="1409233"/>
            <a:ext cx="571168" cy="6651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5" name="Google Shape;835;p96"/>
          <p:cNvCxnSpPr/>
          <p:nvPr/>
        </p:nvCxnSpPr>
        <p:spPr>
          <a:xfrm flipH="1">
            <a:off x="3869267" y="1409233"/>
            <a:ext cx="1147565" cy="68203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6" name="Google Shape;836;p96"/>
          <p:cNvCxnSpPr/>
          <p:nvPr/>
        </p:nvCxnSpPr>
        <p:spPr>
          <a:xfrm rot="10800000" flipH="1">
            <a:off x="7302832" y="1735667"/>
            <a:ext cx="638901" cy="4101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7" name="Google Shape;837;p96"/>
          <p:cNvCxnSpPr/>
          <p:nvPr/>
        </p:nvCxnSpPr>
        <p:spPr>
          <a:xfrm>
            <a:off x="7302832" y="3094100"/>
            <a:ext cx="698168" cy="3772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8" name="Google Shape;838;p96"/>
          <p:cNvSpPr/>
          <p:nvPr/>
        </p:nvSpPr>
        <p:spPr>
          <a:xfrm>
            <a:off x="1938869" y="1938867"/>
            <a:ext cx="245532" cy="1388533"/>
          </a:xfrm>
          <a:prstGeom prst="leftBrace">
            <a:avLst>
              <a:gd name="adj1" fmla="val 28921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9" name="Google Shape;839;p96"/>
          <p:cNvSpPr txBox="1"/>
          <p:nvPr/>
        </p:nvSpPr>
        <p:spPr>
          <a:xfrm>
            <a:off x="7749162" y="1178084"/>
            <a:ext cx="10643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96"/>
          <p:cNvSpPr txBox="1"/>
          <p:nvPr/>
        </p:nvSpPr>
        <p:spPr>
          <a:xfrm>
            <a:off x="7681427" y="3455617"/>
            <a:ext cx="112947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Recessive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6"/>
          <p:cNvSpPr txBox="1"/>
          <p:nvPr/>
        </p:nvSpPr>
        <p:spPr>
          <a:xfrm>
            <a:off x="340830" y="2227950"/>
            <a:ext cx="15778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96"/>
          <p:cNvSpPr txBox="1"/>
          <p:nvPr/>
        </p:nvSpPr>
        <p:spPr>
          <a:xfrm>
            <a:off x="2245503" y="3946684"/>
            <a:ext cx="114142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Genotype: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96"/>
          <p:cNvSpPr txBox="1"/>
          <p:nvPr/>
        </p:nvSpPr>
        <p:spPr>
          <a:xfrm>
            <a:off x="3490428" y="4259950"/>
            <a:ext cx="1449127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Homo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zygous</a:t>
            </a:r>
            <a:b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the</a:t>
            </a:r>
            <a:b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b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96"/>
          <p:cNvSpPr txBox="1"/>
          <p:nvPr/>
        </p:nvSpPr>
        <p:spPr>
          <a:xfrm>
            <a:off x="5251496" y="4259950"/>
            <a:ext cx="1449127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Homo</a:t>
            </a: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zygous</a:t>
            </a:r>
            <a:b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for the</a:t>
            </a:r>
            <a:b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recessive</a:t>
            </a:r>
            <a:b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96"/>
          <p:cNvSpPr txBox="1"/>
          <p:nvPr/>
        </p:nvSpPr>
        <p:spPr>
          <a:xfrm>
            <a:off x="6961762" y="4259950"/>
            <a:ext cx="1590467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0B0F0"/>
                </a:solidFill>
                <a:sym typeface="Arial"/>
              </a:rPr>
              <a:t>Hetero</a:t>
            </a:r>
            <a: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  <a:t>zygous,</a:t>
            </a:r>
            <a:b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</a:br>
            <a: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  <a:t>with one</a:t>
            </a:r>
            <a:b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</a:br>
            <a: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  <a:t>dominant and</a:t>
            </a:r>
            <a:b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</a:br>
            <a:r>
              <a:rPr lang="en-US" sz="1800" b="1" i="0" u="none" strike="noStrike" cap="none" dirty="0">
                <a:solidFill>
                  <a:srgbClr val="00B0F0"/>
                </a:solidFill>
                <a:sym typeface="Arial"/>
              </a:rPr>
              <a:t>one recessive</a:t>
            </a:r>
            <a:endParaRPr dirty="0">
              <a:solidFill>
                <a:srgbClr val="00B0F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allele</a:t>
            </a:r>
            <a:endParaRPr sz="18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96"/>
          <p:cNvSpPr txBox="1"/>
          <p:nvPr/>
        </p:nvSpPr>
        <p:spPr>
          <a:xfrm>
            <a:off x="3744428" y="3946683"/>
            <a:ext cx="3537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96"/>
          <p:cNvSpPr txBox="1"/>
          <p:nvPr/>
        </p:nvSpPr>
        <p:spPr>
          <a:xfrm>
            <a:off x="3820628" y="3269348"/>
            <a:ext cx="19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96"/>
          <p:cNvSpPr txBox="1"/>
          <p:nvPr/>
        </p:nvSpPr>
        <p:spPr>
          <a:xfrm>
            <a:off x="3829095" y="1652216"/>
            <a:ext cx="199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96"/>
          <p:cNvSpPr txBox="1"/>
          <p:nvPr/>
        </p:nvSpPr>
        <p:spPr>
          <a:xfrm>
            <a:off x="5556295" y="1652214"/>
            <a:ext cx="1827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96"/>
          <p:cNvSpPr txBox="1"/>
          <p:nvPr/>
        </p:nvSpPr>
        <p:spPr>
          <a:xfrm>
            <a:off x="5556296" y="3260881"/>
            <a:ext cx="1827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96"/>
          <p:cNvSpPr txBox="1"/>
          <p:nvPr/>
        </p:nvSpPr>
        <p:spPr>
          <a:xfrm>
            <a:off x="5488563" y="3946681"/>
            <a:ext cx="3111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96"/>
          <p:cNvSpPr txBox="1"/>
          <p:nvPr/>
        </p:nvSpPr>
        <p:spPr>
          <a:xfrm>
            <a:off x="7249627" y="1652213"/>
            <a:ext cx="2211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96"/>
          <p:cNvSpPr txBox="1"/>
          <p:nvPr/>
        </p:nvSpPr>
        <p:spPr>
          <a:xfrm>
            <a:off x="7266562" y="3269347"/>
            <a:ext cx="1954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96"/>
          <p:cNvSpPr txBox="1"/>
          <p:nvPr/>
        </p:nvSpPr>
        <p:spPr>
          <a:xfrm>
            <a:off x="7181896" y="3938215"/>
            <a:ext cx="362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0"/>
      <p:bldP spid="839" grpId="0"/>
      <p:bldP spid="840" grpId="0"/>
      <p:bldP spid="842" grpId="0"/>
      <p:bldP spid="843" grpId="0" animBg="1"/>
      <p:bldP spid="844" grpId="0" animBg="1"/>
      <p:bldP spid="845" grpId="0" animBg="1"/>
      <p:bldP spid="846" grpId="0"/>
      <p:bldP spid="851" grpId="0"/>
      <p:bldP spid="8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 txBox="1">
            <a:spLocks noGrp="1"/>
          </p:cNvSpPr>
          <p:nvPr>
            <p:ph type="title"/>
          </p:nvPr>
        </p:nvSpPr>
        <p:spPr>
          <a:xfrm>
            <a:off x="152399" y="227527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61" name="Google Shape;861;p97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tabLst>
                <a:tab pos="2743200" algn="ctr"/>
                <a:tab pos="5486400" algn="r"/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Involves TWO traits and their inheritance.</a:t>
            </a:r>
          </a:p>
          <a:p>
            <a:pPr marL="0" indent="0">
              <a:spcBef>
                <a:spcPts val="0"/>
              </a:spcBef>
              <a:buNone/>
              <a:tabLst>
                <a:tab pos="2743200" algn="ctr"/>
                <a:tab pos="5486400" algn="r"/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tabLst>
                <a:tab pos="2743200" algn="ctr"/>
                <a:tab pos="5486400" algn="r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LAW of INDEPENDENT ASSORTMENT</a:t>
            </a:r>
          </a:p>
          <a:p>
            <a:pPr marL="800100" lvl="1">
              <a:spcBef>
                <a:spcPts val="1200"/>
              </a:spcBef>
              <a:tabLst>
                <a:tab pos="2743200" algn="ctr"/>
                <a:tab pos="5486400" algn="r"/>
                <a:tab pos="1371600" algn="l"/>
              </a:tabLst>
            </a:pPr>
            <a:r>
              <a:rPr lang="en-US" sz="2200" b="1" dirty="0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Each trait is inherited separately or independently – they do not influence one another in heredity.</a:t>
            </a:r>
          </a:p>
          <a:p>
            <a:pPr marL="800100" lvl="1">
              <a:spcBef>
                <a:spcPts val="1200"/>
              </a:spcBef>
              <a:tabLst>
                <a:tab pos="2743200" algn="ctr"/>
                <a:tab pos="5486400" algn="r"/>
                <a:tab pos="1371600" algn="l"/>
              </a:tabLs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Each trait (allele) is found on a different chromosome.</a:t>
            </a:r>
          </a:p>
          <a:p>
            <a:pPr marL="342900">
              <a:spcBef>
                <a:spcPts val="0"/>
              </a:spcBef>
              <a:tabLst>
                <a:tab pos="2743200" algn="ctr"/>
                <a:tab pos="5486400" algn="r"/>
                <a:tab pos="457200" algn="l"/>
              </a:tabLst>
            </a:pP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>
              <a:spcBef>
                <a:spcPts val="0"/>
              </a:spcBef>
              <a:tabLst>
                <a:tab pos="2743200" algn="ctr"/>
                <a:tab pos="5486400" algn="r"/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Mendel studied crosses between the Pea Plants that simultaneously differed in TWO characteristics.  </a:t>
            </a:r>
          </a:p>
          <a:p>
            <a:pPr marL="800100" lvl="1">
              <a:spcBef>
                <a:spcPts val="1200"/>
              </a:spcBef>
              <a:tabLst>
                <a:tab pos="2743200" algn="ctr"/>
                <a:tab pos="5486400" algn="r"/>
                <a:tab pos="457200" algn="l"/>
              </a:tabLst>
            </a:pPr>
            <a:r>
              <a:rPr lang="en-US" sz="2200" b="1" dirty="0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crossed Round, yellow seeds (RRYY) with wrinkled, green seeds (</a:t>
            </a:r>
            <a:r>
              <a:rPr lang="en-US" sz="2200" b="1" dirty="0" err="1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rryy</a:t>
            </a:r>
            <a:r>
              <a:rPr lang="en-US" sz="2200" b="1" dirty="0">
                <a:solidFill>
                  <a:srgbClr val="3712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and found that their offspring expressed completely different characteristics</a:t>
            </a:r>
            <a:r>
              <a:rPr lang="en-US" sz="1600" b="1" dirty="0">
                <a:solidFill>
                  <a:srgbClr val="3712B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3712B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l" rtl="0">
              <a:lnSpc>
                <a:spcPct val="127272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 txBox="1">
            <a:spLocks noGrp="1"/>
          </p:cNvSpPr>
          <p:nvPr>
            <p:ph type="title"/>
          </p:nvPr>
        </p:nvSpPr>
        <p:spPr>
          <a:xfrm>
            <a:off x="152399" y="227527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4E85D-0E71-84FB-7CDE-67FB02DF9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089" b="80804"/>
          <a:stretch/>
        </p:blipFill>
        <p:spPr>
          <a:xfrm>
            <a:off x="512266" y="1922012"/>
            <a:ext cx="4368826" cy="786165"/>
          </a:xfrm>
          <a:prstGeom prst="rect">
            <a:avLst/>
          </a:prstGeom>
        </p:spPr>
      </p:pic>
      <p:pic>
        <p:nvPicPr>
          <p:cNvPr id="4" name="Google Shape;696;p88" descr=":mono punnett.jpg">
            <a:extLst>
              <a:ext uri="{FF2B5EF4-FFF2-40B4-BE49-F238E27FC236}">
                <a16:creationId xmlns:a16="http://schemas.microsoft.com/office/drawing/2014/main" id="{ADDD3719-2793-D5EE-855E-B6A26324B8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1464" y="2998826"/>
            <a:ext cx="3345507" cy="2877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2A30F0-5C3E-F2D2-2920-576BDBA586A2}"/>
              </a:ext>
            </a:extLst>
          </p:cNvPr>
          <p:cNvSpPr txBox="1"/>
          <p:nvPr/>
        </p:nvSpPr>
        <p:spPr>
          <a:xfrm>
            <a:off x="1146916" y="1389720"/>
            <a:ext cx="57049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</a:rPr>
              <a:t>Traits: </a:t>
            </a:r>
            <a:r>
              <a:rPr lang="en-US" sz="2400" b="1" dirty="0"/>
              <a:t>Seed shape </a:t>
            </a:r>
            <a:r>
              <a:rPr lang="en-US" sz="2400" dirty="0"/>
              <a:t>and</a:t>
            </a:r>
            <a:r>
              <a:rPr lang="en-US" sz="2400" b="1" dirty="0"/>
              <a:t> Seed color</a:t>
            </a:r>
            <a:endParaRPr lang="en-US" sz="2400" dirty="0"/>
          </a:p>
        </p:txBody>
      </p:sp>
      <p:pic>
        <p:nvPicPr>
          <p:cNvPr id="18" name="Picture 17" descr="quick_check-01.eps">
            <a:extLst>
              <a:ext uri="{FF2B5EF4-FFF2-40B4-BE49-F238E27FC236}">
                <a16:creationId xmlns:a16="http://schemas.microsoft.com/office/drawing/2014/main" id="{9366EB9C-2E60-025D-D798-B5A3D4D31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404"/>
            <a:ext cx="881636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 txBox="1">
            <a:spLocks noGrp="1"/>
          </p:cNvSpPr>
          <p:nvPr>
            <p:ph type="title"/>
          </p:nvPr>
        </p:nvSpPr>
        <p:spPr>
          <a:xfrm>
            <a:off x="152399" y="227527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4E85D-0E71-84FB-7CDE-67FB02DF9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089" b="80804"/>
          <a:stretch/>
        </p:blipFill>
        <p:spPr>
          <a:xfrm>
            <a:off x="512266" y="1922012"/>
            <a:ext cx="4368826" cy="786165"/>
          </a:xfrm>
          <a:prstGeom prst="rect">
            <a:avLst/>
          </a:prstGeom>
        </p:spPr>
      </p:pic>
      <p:pic>
        <p:nvPicPr>
          <p:cNvPr id="4" name="Google Shape;696;p88" descr=":mono punnett.jpg">
            <a:extLst>
              <a:ext uri="{FF2B5EF4-FFF2-40B4-BE49-F238E27FC236}">
                <a16:creationId xmlns:a16="http://schemas.microsoft.com/office/drawing/2014/main" id="{ADDD3719-2793-D5EE-855E-B6A26324B8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1464" y="2998826"/>
            <a:ext cx="3345507" cy="2877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Google Shape;708;p88">
            <a:extLst>
              <a:ext uri="{FF2B5EF4-FFF2-40B4-BE49-F238E27FC236}">
                <a16:creationId xmlns:a16="http://schemas.microsoft.com/office/drawing/2014/main" id="{53E322F8-F31D-6042-EBCA-27F2CCE309F2}"/>
              </a:ext>
            </a:extLst>
          </p:cNvPr>
          <p:cNvSpPr txBox="1"/>
          <p:nvPr/>
        </p:nvSpPr>
        <p:spPr>
          <a:xfrm>
            <a:off x="3421653" y="2793634"/>
            <a:ext cx="104736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</a:t>
            </a:r>
            <a:endParaRPr dirty="0"/>
          </a:p>
        </p:txBody>
      </p:sp>
      <p:sp>
        <p:nvSpPr>
          <p:cNvPr id="7" name="Google Shape;709;p88">
            <a:extLst>
              <a:ext uri="{FF2B5EF4-FFF2-40B4-BE49-F238E27FC236}">
                <a16:creationId xmlns:a16="http://schemas.microsoft.com/office/drawing/2014/main" id="{8F18E570-0BDE-376C-E943-3B79B3EA64F9}"/>
              </a:ext>
            </a:extLst>
          </p:cNvPr>
          <p:cNvSpPr txBox="1"/>
          <p:nvPr/>
        </p:nvSpPr>
        <p:spPr>
          <a:xfrm>
            <a:off x="4773772" y="2758467"/>
            <a:ext cx="836613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</a:t>
            </a:r>
            <a:endParaRPr dirty="0"/>
          </a:p>
        </p:txBody>
      </p:sp>
      <p:sp>
        <p:nvSpPr>
          <p:cNvPr id="8" name="Google Shape;710;p88">
            <a:extLst>
              <a:ext uri="{FF2B5EF4-FFF2-40B4-BE49-F238E27FC236}">
                <a16:creationId xmlns:a16="http://schemas.microsoft.com/office/drawing/2014/main" id="{C30EF051-8A8D-93A3-D84A-C5D488CB3C19}"/>
              </a:ext>
            </a:extLst>
          </p:cNvPr>
          <p:cNvSpPr txBox="1"/>
          <p:nvPr/>
        </p:nvSpPr>
        <p:spPr>
          <a:xfrm>
            <a:off x="2374292" y="3655647"/>
            <a:ext cx="104736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RY</a:t>
            </a:r>
            <a:endParaRPr dirty="0"/>
          </a:p>
        </p:txBody>
      </p:sp>
      <p:sp>
        <p:nvSpPr>
          <p:cNvPr id="9" name="Google Shape;711;p88">
            <a:extLst>
              <a:ext uri="{FF2B5EF4-FFF2-40B4-BE49-F238E27FC236}">
                <a16:creationId xmlns:a16="http://schemas.microsoft.com/office/drawing/2014/main" id="{70E8691A-DBBD-5A78-9FF7-1AC434184410}"/>
              </a:ext>
            </a:extLst>
          </p:cNvPr>
          <p:cNvSpPr txBox="1"/>
          <p:nvPr/>
        </p:nvSpPr>
        <p:spPr>
          <a:xfrm>
            <a:off x="2374292" y="4735730"/>
            <a:ext cx="101786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RY</a:t>
            </a:r>
            <a:endParaRPr dirty="0"/>
          </a:p>
        </p:txBody>
      </p:sp>
      <p:sp>
        <p:nvSpPr>
          <p:cNvPr id="10" name="Google Shape;712;p88">
            <a:extLst>
              <a:ext uri="{FF2B5EF4-FFF2-40B4-BE49-F238E27FC236}">
                <a16:creationId xmlns:a16="http://schemas.microsoft.com/office/drawing/2014/main" id="{5E1760DE-38A0-AB41-A376-D9E5C760EA26}"/>
              </a:ext>
            </a:extLst>
          </p:cNvPr>
          <p:cNvSpPr txBox="1"/>
          <p:nvPr/>
        </p:nvSpPr>
        <p:spPr>
          <a:xfrm>
            <a:off x="3224981" y="3668526"/>
            <a:ext cx="154879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14" name="Google Shape;712;p88">
            <a:extLst>
              <a:ext uri="{FF2B5EF4-FFF2-40B4-BE49-F238E27FC236}">
                <a16:creationId xmlns:a16="http://schemas.microsoft.com/office/drawing/2014/main" id="{FBAE06DB-0AF3-F5E0-FFAA-3A93B85D842E}"/>
              </a:ext>
            </a:extLst>
          </p:cNvPr>
          <p:cNvSpPr txBox="1"/>
          <p:nvPr/>
        </p:nvSpPr>
        <p:spPr>
          <a:xfrm>
            <a:off x="4572000" y="4755935"/>
            <a:ext cx="154879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15" name="Google Shape;712;p88">
            <a:extLst>
              <a:ext uri="{FF2B5EF4-FFF2-40B4-BE49-F238E27FC236}">
                <a16:creationId xmlns:a16="http://schemas.microsoft.com/office/drawing/2014/main" id="{73D53AAA-184E-5C6A-36EC-28C88E9DCBA8}"/>
              </a:ext>
            </a:extLst>
          </p:cNvPr>
          <p:cNvSpPr txBox="1"/>
          <p:nvPr/>
        </p:nvSpPr>
        <p:spPr>
          <a:xfrm>
            <a:off x="3224981" y="4804395"/>
            <a:ext cx="154879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16" name="Google Shape;712;p88">
            <a:extLst>
              <a:ext uri="{FF2B5EF4-FFF2-40B4-BE49-F238E27FC236}">
                <a16:creationId xmlns:a16="http://schemas.microsoft.com/office/drawing/2014/main" id="{5BE89F44-BD10-9803-B240-E14ED8BBD0CA}"/>
              </a:ext>
            </a:extLst>
          </p:cNvPr>
          <p:cNvSpPr txBox="1"/>
          <p:nvPr/>
        </p:nvSpPr>
        <p:spPr>
          <a:xfrm>
            <a:off x="4533576" y="3655368"/>
            <a:ext cx="154879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A30F0-5C3E-F2D2-2920-576BDBA586A2}"/>
              </a:ext>
            </a:extLst>
          </p:cNvPr>
          <p:cNvSpPr txBox="1"/>
          <p:nvPr/>
        </p:nvSpPr>
        <p:spPr>
          <a:xfrm>
            <a:off x="1146916" y="1389720"/>
            <a:ext cx="57049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</a:rPr>
              <a:t>Traits: </a:t>
            </a:r>
            <a:r>
              <a:rPr lang="en-US" sz="2400" b="1" dirty="0"/>
              <a:t>Seed shape </a:t>
            </a:r>
            <a:r>
              <a:rPr lang="en-US" sz="2400" dirty="0"/>
              <a:t>and</a:t>
            </a:r>
            <a:r>
              <a:rPr lang="en-US" sz="2400" b="1" dirty="0"/>
              <a:t> Seed color</a:t>
            </a:r>
            <a:endParaRPr lang="en-US" sz="2400" dirty="0"/>
          </a:p>
        </p:txBody>
      </p:sp>
      <p:pic>
        <p:nvPicPr>
          <p:cNvPr id="18" name="Picture 17" descr="quick_check-01.eps">
            <a:extLst>
              <a:ext uri="{FF2B5EF4-FFF2-40B4-BE49-F238E27FC236}">
                <a16:creationId xmlns:a16="http://schemas.microsoft.com/office/drawing/2014/main" id="{1653521D-B0A6-1CC9-FB2A-97EB0AFD4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404"/>
            <a:ext cx="881636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 txBox="1">
            <a:spLocks noGrp="1"/>
          </p:cNvSpPr>
          <p:nvPr>
            <p:ph type="title"/>
          </p:nvPr>
        </p:nvSpPr>
        <p:spPr>
          <a:xfrm>
            <a:off x="152399" y="227527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4E85D-0E71-84FB-7CDE-67FB02DF9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7" y="2125014"/>
            <a:ext cx="8723935" cy="4095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8CD8C-4CC6-E386-1DC8-2D6830B1FBC0}"/>
              </a:ext>
            </a:extLst>
          </p:cNvPr>
          <p:cNvSpPr txBox="1"/>
          <p:nvPr/>
        </p:nvSpPr>
        <p:spPr>
          <a:xfrm>
            <a:off x="1146220" y="1484075"/>
            <a:ext cx="57049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</a:rPr>
              <a:t>Traits: </a:t>
            </a:r>
            <a:r>
              <a:rPr lang="en-US" sz="2400" b="1" dirty="0"/>
              <a:t>Seed shape </a:t>
            </a:r>
            <a:r>
              <a:rPr lang="en-US" sz="2400" dirty="0"/>
              <a:t>and</a:t>
            </a:r>
            <a:r>
              <a:rPr lang="en-US" sz="2400" b="1" dirty="0"/>
              <a:t> Seed color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745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98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72" name="Google Shape;872;p98"/>
          <p:cNvSpPr txBox="1">
            <a:spLocks noGrp="1"/>
          </p:cNvSpPr>
          <p:nvPr>
            <p:ph type="body" idx="1"/>
          </p:nvPr>
        </p:nvSpPr>
        <p:spPr>
          <a:xfrm>
            <a:off x="381000" y="1249516"/>
            <a:ext cx="8305800" cy="171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Traits: </a:t>
            </a:r>
            <a:r>
              <a:rPr lang="en-US" sz="3200" b="1" dirty="0"/>
              <a:t>Seed shape </a:t>
            </a:r>
            <a:r>
              <a:rPr lang="en-US" sz="3200" dirty="0"/>
              <a:t>and</a:t>
            </a:r>
            <a:r>
              <a:rPr lang="en-US" sz="3200" b="1" dirty="0"/>
              <a:t> Seed color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Alleles:</a:t>
            </a:r>
            <a:r>
              <a:rPr lang="en-US" sz="1600" b="1" dirty="0">
                <a:solidFill>
                  <a:srgbClr val="FF0000"/>
                </a:solidFill>
              </a:rPr>
              <a:t>   </a:t>
            </a:r>
            <a:r>
              <a:rPr lang="en-US" sz="3200" b="1" dirty="0">
                <a:solidFill>
                  <a:srgbClr val="663300"/>
                </a:solidFill>
              </a:rPr>
              <a:t>R</a:t>
            </a:r>
            <a:r>
              <a:rPr lang="en-US" sz="3200" b="1" dirty="0"/>
              <a:t> round   </a:t>
            </a:r>
            <a:r>
              <a:rPr lang="en-US" sz="3200" b="1" dirty="0">
                <a:solidFill>
                  <a:srgbClr val="663300"/>
                </a:solidFill>
              </a:rPr>
              <a:t>r</a:t>
            </a:r>
            <a:r>
              <a:rPr lang="en-US" sz="3200" b="1" dirty="0"/>
              <a:t> wrinkled</a:t>
            </a:r>
            <a:br>
              <a:rPr lang="en-US" sz="3200" b="1" dirty="0"/>
            </a:br>
            <a:r>
              <a:rPr lang="en-US" sz="3200" b="1" dirty="0"/>
              <a:t>        </a:t>
            </a:r>
            <a:r>
              <a:rPr lang="en-US" sz="4000" b="1" dirty="0">
                <a:solidFill>
                  <a:srgbClr val="663300"/>
                </a:solidFill>
              </a:rPr>
              <a:t>Y</a:t>
            </a:r>
            <a:r>
              <a:rPr lang="en-US" sz="3200" b="1" dirty="0"/>
              <a:t> yellow  </a:t>
            </a:r>
            <a:r>
              <a:rPr lang="en-US" sz="3200" b="1" dirty="0">
                <a:solidFill>
                  <a:srgbClr val="663300"/>
                </a:solidFill>
              </a:rPr>
              <a:t>y</a:t>
            </a:r>
            <a:r>
              <a:rPr lang="en-US" sz="3200" b="1" dirty="0"/>
              <a:t> green</a:t>
            </a:r>
            <a:r>
              <a:rPr lang="en-US" sz="1600" b="1" dirty="0"/>
              <a:t>           </a:t>
            </a:r>
            <a:endParaRPr sz="1600" b="1" dirty="0">
              <a:solidFill>
                <a:srgbClr val="009688"/>
              </a:solidFill>
            </a:endParaRPr>
          </a:p>
        </p:txBody>
      </p:sp>
      <p:sp>
        <p:nvSpPr>
          <p:cNvPr id="873" name="Google Shape;873;p98"/>
          <p:cNvSpPr/>
          <p:nvPr/>
        </p:nvSpPr>
        <p:spPr>
          <a:xfrm>
            <a:off x="1805116" y="3157538"/>
            <a:ext cx="5029200" cy="118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</a:rPr>
              <a:t>F</a:t>
            </a:r>
            <a:r>
              <a:rPr lang="en-US" sz="3600" b="1" baseline="-25000" dirty="0">
                <a:solidFill>
                  <a:srgbClr val="0070C0"/>
                </a:solidFill>
              </a:rPr>
              <a:t>1</a:t>
            </a:r>
            <a:r>
              <a:rPr lang="en-US" sz="3600" b="1" dirty="0">
                <a:solidFill>
                  <a:srgbClr val="0070C0"/>
                </a:solidFill>
              </a:rPr>
              <a:t> generation</a:t>
            </a:r>
          </a:p>
          <a:p>
            <a:pPr lvl="0" algn="ctr"/>
            <a:r>
              <a:rPr lang="en-US" sz="3600" b="1" i="0" u="none" strike="noStrike" cap="none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</a:t>
            </a:r>
            <a:r>
              <a:rPr lang="en-US" sz="3600" b="1" i="0" u="none" strike="noStrike" cap="none" dirty="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x   </a:t>
            </a:r>
            <a:r>
              <a:rPr lang="en-US" sz="3600" b="1" i="0" u="none" strike="noStrike" cap="none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</a:t>
            </a:r>
            <a:endParaRPr dirty="0"/>
          </a:p>
        </p:txBody>
      </p:sp>
      <p:cxnSp>
        <p:nvCxnSpPr>
          <p:cNvPr id="876" name="Google Shape;876;p98"/>
          <p:cNvCxnSpPr/>
          <p:nvPr/>
        </p:nvCxnSpPr>
        <p:spPr>
          <a:xfrm flipH="1">
            <a:off x="1981200" y="4343400"/>
            <a:ext cx="1066800" cy="45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7" name="Google Shape;877;p98"/>
          <p:cNvCxnSpPr/>
          <p:nvPr/>
        </p:nvCxnSpPr>
        <p:spPr>
          <a:xfrm>
            <a:off x="5486400" y="4343400"/>
            <a:ext cx="1143000" cy="45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8" name="Google Shape;878;p98"/>
          <p:cNvSpPr txBox="1"/>
          <p:nvPr/>
        </p:nvSpPr>
        <p:spPr>
          <a:xfrm>
            <a:off x="381000" y="5867400"/>
            <a:ext cx="81534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possible gamete combinations?</a:t>
            </a:r>
            <a:endParaRPr dirty="0"/>
          </a:p>
        </p:txBody>
      </p:sp>
      <p:sp>
        <p:nvSpPr>
          <p:cNvPr id="879" name="Google Shape;879;p98"/>
          <p:cNvSpPr/>
          <p:nvPr/>
        </p:nvSpPr>
        <p:spPr>
          <a:xfrm>
            <a:off x="762000" y="4953000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98"/>
          <p:cNvSpPr/>
          <p:nvPr/>
        </p:nvSpPr>
        <p:spPr>
          <a:xfrm>
            <a:off x="1462216" y="4953000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98"/>
          <p:cNvSpPr/>
          <p:nvPr/>
        </p:nvSpPr>
        <p:spPr>
          <a:xfrm>
            <a:off x="2130511" y="4941373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98"/>
          <p:cNvSpPr/>
          <p:nvPr/>
        </p:nvSpPr>
        <p:spPr>
          <a:xfrm>
            <a:off x="2810133" y="4941373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98"/>
          <p:cNvSpPr/>
          <p:nvPr/>
        </p:nvSpPr>
        <p:spPr>
          <a:xfrm>
            <a:off x="5562600" y="4850757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98"/>
          <p:cNvSpPr/>
          <p:nvPr/>
        </p:nvSpPr>
        <p:spPr>
          <a:xfrm>
            <a:off x="6286500" y="4849362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98"/>
          <p:cNvSpPr/>
          <p:nvPr/>
        </p:nvSpPr>
        <p:spPr>
          <a:xfrm>
            <a:off x="6957884" y="4869957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98"/>
          <p:cNvSpPr/>
          <p:nvPr/>
        </p:nvSpPr>
        <p:spPr>
          <a:xfrm>
            <a:off x="7643684" y="4878260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860;p97">
            <a:extLst>
              <a:ext uri="{FF2B5EF4-FFF2-40B4-BE49-F238E27FC236}">
                <a16:creationId xmlns:a16="http://schemas.microsoft.com/office/drawing/2014/main" id="{C9D672C5-180B-2EB0-E99D-1A5EE3B7AF72}"/>
              </a:ext>
            </a:extLst>
          </p:cNvPr>
          <p:cNvSpPr txBox="1">
            <a:spLocks/>
          </p:cNvSpPr>
          <p:nvPr/>
        </p:nvSpPr>
        <p:spPr>
          <a:xfrm>
            <a:off x="152399" y="60100"/>
            <a:ext cx="8779933" cy="104034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LAW OF INDEPENDENT ASSORTMENT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 revealed by tracking 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Two Characters at once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98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72" name="Google Shape;872;p98"/>
          <p:cNvSpPr txBox="1">
            <a:spLocks noGrp="1"/>
          </p:cNvSpPr>
          <p:nvPr>
            <p:ph type="body" idx="1"/>
          </p:nvPr>
        </p:nvSpPr>
        <p:spPr>
          <a:xfrm>
            <a:off x="381000" y="1249516"/>
            <a:ext cx="8305800" cy="171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Traits: </a:t>
            </a:r>
            <a:r>
              <a:rPr lang="en-US" sz="3200" b="1" dirty="0"/>
              <a:t>Seed shape </a:t>
            </a:r>
            <a:r>
              <a:rPr lang="en-US" sz="3200" dirty="0"/>
              <a:t>and</a:t>
            </a:r>
            <a:r>
              <a:rPr lang="en-US" sz="3200" b="1" dirty="0"/>
              <a:t> Seed color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Alleles:</a:t>
            </a:r>
            <a:r>
              <a:rPr lang="en-US" sz="1600" b="1" dirty="0">
                <a:solidFill>
                  <a:srgbClr val="FF0000"/>
                </a:solidFill>
              </a:rPr>
              <a:t>   </a:t>
            </a:r>
            <a:r>
              <a:rPr lang="en-US" sz="3200" b="1" dirty="0">
                <a:solidFill>
                  <a:srgbClr val="663300"/>
                </a:solidFill>
              </a:rPr>
              <a:t>R</a:t>
            </a:r>
            <a:r>
              <a:rPr lang="en-US" sz="3200" b="1" dirty="0"/>
              <a:t> round   </a:t>
            </a:r>
            <a:r>
              <a:rPr lang="en-US" sz="3200" b="1" dirty="0">
                <a:solidFill>
                  <a:srgbClr val="663300"/>
                </a:solidFill>
              </a:rPr>
              <a:t>r</a:t>
            </a:r>
            <a:r>
              <a:rPr lang="en-US" sz="3200" b="1" dirty="0"/>
              <a:t> wrinkled</a:t>
            </a:r>
            <a:br>
              <a:rPr lang="en-US" sz="3200" b="1" dirty="0"/>
            </a:br>
            <a:r>
              <a:rPr lang="en-US" sz="3200" b="1" dirty="0"/>
              <a:t>        </a:t>
            </a:r>
            <a:r>
              <a:rPr lang="en-US" sz="4000" b="1" dirty="0">
                <a:solidFill>
                  <a:srgbClr val="663300"/>
                </a:solidFill>
              </a:rPr>
              <a:t>Y</a:t>
            </a:r>
            <a:r>
              <a:rPr lang="en-US" sz="3200" b="1" dirty="0"/>
              <a:t> yellow  </a:t>
            </a:r>
            <a:r>
              <a:rPr lang="en-US" sz="3200" b="1" dirty="0">
                <a:solidFill>
                  <a:srgbClr val="663300"/>
                </a:solidFill>
              </a:rPr>
              <a:t>y</a:t>
            </a:r>
            <a:r>
              <a:rPr lang="en-US" sz="3200" b="1" dirty="0"/>
              <a:t> green</a:t>
            </a:r>
            <a:r>
              <a:rPr lang="en-US" sz="1600" b="1" dirty="0"/>
              <a:t>           </a:t>
            </a:r>
            <a:endParaRPr sz="1600" b="1" dirty="0">
              <a:solidFill>
                <a:srgbClr val="009688"/>
              </a:solidFill>
            </a:endParaRPr>
          </a:p>
        </p:txBody>
      </p:sp>
      <p:sp>
        <p:nvSpPr>
          <p:cNvPr id="873" name="Google Shape;873;p98"/>
          <p:cNvSpPr/>
          <p:nvPr/>
        </p:nvSpPr>
        <p:spPr>
          <a:xfrm>
            <a:off x="1805116" y="3157538"/>
            <a:ext cx="5029200" cy="118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</a:rPr>
              <a:t>F</a:t>
            </a:r>
            <a:r>
              <a:rPr lang="en-US" sz="3600" b="1" baseline="-25000" dirty="0">
                <a:solidFill>
                  <a:srgbClr val="0070C0"/>
                </a:solidFill>
              </a:rPr>
              <a:t>1</a:t>
            </a:r>
            <a:r>
              <a:rPr lang="en-US" sz="3600" b="1" dirty="0">
                <a:solidFill>
                  <a:srgbClr val="0070C0"/>
                </a:solidFill>
              </a:rPr>
              <a:t> generation</a:t>
            </a:r>
          </a:p>
          <a:p>
            <a:pPr lvl="0" algn="ctr"/>
            <a:r>
              <a:rPr lang="en-US" sz="3600" b="1" i="0" u="none" strike="noStrike" cap="none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</a:t>
            </a:r>
            <a:r>
              <a:rPr lang="en-US" sz="3600" b="1" i="0" u="none" strike="noStrike" cap="none" dirty="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x   </a:t>
            </a:r>
            <a:r>
              <a:rPr lang="en-US" sz="3600" b="1" i="0" u="none" strike="noStrike" cap="none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</a:t>
            </a:r>
            <a:endParaRPr dirty="0"/>
          </a:p>
        </p:txBody>
      </p:sp>
      <p:sp>
        <p:nvSpPr>
          <p:cNvPr id="874" name="Google Shape;874;p98"/>
          <p:cNvSpPr txBox="1"/>
          <p:nvPr/>
        </p:nvSpPr>
        <p:spPr>
          <a:xfrm>
            <a:off x="475801" y="4941373"/>
            <a:ext cx="3276600" cy="579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</a:t>
            </a:r>
            <a:r>
              <a:rPr lang="en-US" sz="3200" b="1" i="0" u="none" strike="noStrike" cap="none" dirty="0" err="1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</a:t>
            </a:r>
            <a:r>
              <a:rPr lang="en-US" sz="3200" b="1" i="0" u="none" strike="noStrike" cap="none" dirty="0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 dirty="0" err="1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</a:t>
            </a:r>
            <a:r>
              <a:rPr lang="en-US" sz="3200" b="1" i="0" u="none" strike="noStrike" cap="none" dirty="0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 dirty="0" err="1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</a:t>
            </a:r>
            <a:endParaRPr sz="3200" b="1" i="0" u="none" strike="noStrike" cap="none" dirty="0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5" name="Google Shape;875;p98"/>
          <p:cNvSpPr txBox="1"/>
          <p:nvPr/>
        </p:nvSpPr>
        <p:spPr>
          <a:xfrm>
            <a:off x="5257800" y="4876800"/>
            <a:ext cx="3276600" cy="579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Ry rY ry</a:t>
            </a:r>
            <a:endParaRPr sz="3200" b="1" i="0" u="none" strike="noStrike" cap="non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76" name="Google Shape;876;p98"/>
          <p:cNvCxnSpPr/>
          <p:nvPr/>
        </p:nvCxnSpPr>
        <p:spPr>
          <a:xfrm flipH="1">
            <a:off x="1981200" y="4343400"/>
            <a:ext cx="1066800" cy="45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7" name="Google Shape;877;p98"/>
          <p:cNvCxnSpPr/>
          <p:nvPr/>
        </p:nvCxnSpPr>
        <p:spPr>
          <a:xfrm>
            <a:off x="5486400" y="4343400"/>
            <a:ext cx="1143000" cy="45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8" name="Google Shape;878;p98"/>
          <p:cNvSpPr txBox="1"/>
          <p:nvPr/>
        </p:nvSpPr>
        <p:spPr>
          <a:xfrm>
            <a:off x="381000" y="5867400"/>
            <a:ext cx="81534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possible gamete combinations</a:t>
            </a:r>
            <a:endParaRPr/>
          </a:p>
        </p:txBody>
      </p:sp>
      <p:sp>
        <p:nvSpPr>
          <p:cNvPr id="879" name="Google Shape;879;p98"/>
          <p:cNvSpPr/>
          <p:nvPr/>
        </p:nvSpPr>
        <p:spPr>
          <a:xfrm>
            <a:off x="762000" y="4953000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98"/>
          <p:cNvSpPr/>
          <p:nvPr/>
        </p:nvSpPr>
        <p:spPr>
          <a:xfrm>
            <a:off x="1462216" y="4953000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98"/>
          <p:cNvSpPr/>
          <p:nvPr/>
        </p:nvSpPr>
        <p:spPr>
          <a:xfrm>
            <a:off x="2130511" y="4941373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98"/>
          <p:cNvSpPr/>
          <p:nvPr/>
        </p:nvSpPr>
        <p:spPr>
          <a:xfrm>
            <a:off x="2810133" y="4941373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98"/>
          <p:cNvSpPr/>
          <p:nvPr/>
        </p:nvSpPr>
        <p:spPr>
          <a:xfrm>
            <a:off x="5562600" y="4850757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98"/>
          <p:cNvSpPr/>
          <p:nvPr/>
        </p:nvSpPr>
        <p:spPr>
          <a:xfrm>
            <a:off x="6286500" y="4849362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98"/>
          <p:cNvSpPr/>
          <p:nvPr/>
        </p:nvSpPr>
        <p:spPr>
          <a:xfrm>
            <a:off x="6957884" y="4869957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98"/>
          <p:cNvSpPr/>
          <p:nvPr/>
        </p:nvSpPr>
        <p:spPr>
          <a:xfrm>
            <a:off x="7643684" y="4878260"/>
            <a:ext cx="685800" cy="5794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860;p97">
            <a:extLst>
              <a:ext uri="{FF2B5EF4-FFF2-40B4-BE49-F238E27FC236}">
                <a16:creationId xmlns:a16="http://schemas.microsoft.com/office/drawing/2014/main" id="{C9D672C5-180B-2EB0-E99D-1A5EE3B7AF72}"/>
              </a:ext>
            </a:extLst>
          </p:cNvPr>
          <p:cNvSpPr txBox="1">
            <a:spLocks/>
          </p:cNvSpPr>
          <p:nvPr/>
        </p:nvSpPr>
        <p:spPr>
          <a:xfrm>
            <a:off x="152399" y="60100"/>
            <a:ext cx="8779933" cy="104034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LAW OF INDEPENDENT ASSORTMENT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 revealed by tracking 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Two Characters at once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9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58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905" name="Google Shape;905;p99"/>
          <p:cNvGrpSpPr/>
          <p:nvPr/>
        </p:nvGrpSpPr>
        <p:grpSpPr>
          <a:xfrm>
            <a:off x="2286000" y="2438400"/>
            <a:ext cx="4495800" cy="3733800"/>
            <a:chOff x="1440" y="1536"/>
            <a:chExt cx="2832" cy="2352"/>
          </a:xfrm>
        </p:grpSpPr>
        <p:cxnSp>
          <p:nvCxnSpPr>
            <p:cNvPr id="906" name="Google Shape;906;p99"/>
            <p:cNvCxnSpPr/>
            <p:nvPr/>
          </p:nvCxnSpPr>
          <p:spPr>
            <a:xfrm>
              <a:off x="2112" y="1540"/>
              <a:ext cx="0" cy="23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99"/>
            <p:cNvCxnSpPr/>
            <p:nvPr/>
          </p:nvCxnSpPr>
          <p:spPr>
            <a:xfrm>
              <a:off x="2832" y="1540"/>
              <a:ext cx="0" cy="23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99"/>
            <p:cNvCxnSpPr/>
            <p:nvPr/>
          </p:nvCxnSpPr>
          <p:spPr>
            <a:xfrm>
              <a:off x="3552" y="1540"/>
              <a:ext cx="0" cy="23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99"/>
            <p:cNvCxnSpPr/>
            <p:nvPr/>
          </p:nvCxnSpPr>
          <p:spPr>
            <a:xfrm>
              <a:off x="1444" y="2112"/>
              <a:ext cx="282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99"/>
            <p:cNvCxnSpPr/>
            <p:nvPr/>
          </p:nvCxnSpPr>
          <p:spPr>
            <a:xfrm>
              <a:off x="1440" y="2736"/>
              <a:ext cx="2832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99"/>
            <p:cNvCxnSpPr/>
            <p:nvPr/>
          </p:nvCxnSpPr>
          <p:spPr>
            <a:xfrm>
              <a:off x="1444" y="3312"/>
              <a:ext cx="282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2" name="Google Shape;912;p99"/>
            <p:cNvSpPr/>
            <p:nvPr/>
          </p:nvSpPr>
          <p:spPr>
            <a:xfrm>
              <a:off x="1440" y="1536"/>
              <a:ext cx="2832" cy="2352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99"/>
          <p:cNvSpPr txBox="1"/>
          <p:nvPr/>
        </p:nvSpPr>
        <p:spPr>
          <a:xfrm>
            <a:off x="539407" y="140774"/>
            <a:ext cx="8115300" cy="176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64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lang="en-US" sz="2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When two traits are being considered (dihybrid cross), the Punnett square will need</a:t>
            </a:r>
            <a:r>
              <a:rPr lang="en-US" sz="27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27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squares. </a:t>
            </a:r>
            <a:endParaRPr dirty="0"/>
          </a:p>
          <a:p>
            <a:pPr marL="406400" indent="-406400">
              <a:buClr>
                <a:srgbClr val="008000"/>
              </a:buClr>
              <a:buSzPts val="2700"/>
              <a:buFont typeface="Noto Sans Symbols"/>
              <a:buChar char="✔"/>
            </a:pPr>
            <a:r>
              <a:rPr lang="en-US" sz="27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Each parent will pass one allele of each gene pair to the offspring. </a:t>
            </a:r>
            <a:r>
              <a:rPr lang="en-US" sz="2800" b="1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</a:t>
            </a:r>
            <a:r>
              <a:rPr lang="en-US" sz="2800" b="1" dirty="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x </a:t>
            </a:r>
            <a:r>
              <a:rPr lang="en-US" sz="2800" b="1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</a:t>
            </a:r>
            <a:r>
              <a:rPr lang="en-US" sz="27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38" name="Picture 37" descr="try_it-01.eps">
            <a:extLst>
              <a:ext uri="{FF2B5EF4-FFF2-40B4-BE49-F238E27FC236}">
                <a16:creationId xmlns:a16="http://schemas.microsoft.com/office/drawing/2014/main" id="{F4A2D9DA-FBF6-E13C-3805-889FF7F4D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26"/>
            <a:ext cx="939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9"/>
          <p:cNvSpPr txBox="1">
            <a:spLocks noGrp="1"/>
          </p:cNvSpPr>
          <p:nvPr>
            <p:ph type="sldNum" idx="12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59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895" name="Google Shape;895;p99"/>
          <p:cNvGrpSpPr/>
          <p:nvPr/>
        </p:nvGrpSpPr>
        <p:grpSpPr>
          <a:xfrm>
            <a:off x="2576513" y="1890713"/>
            <a:ext cx="3822700" cy="454025"/>
            <a:chOff x="1623" y="1191"/>
            <a:chExt cx="2408" cy="286"/>
          </a:xfrm>
        </p:grpSpPr>
        <p:sp>
          <p:nvSpPr>
            <p:cNvPr id="896" name="Google Shape;896;p99"/>
            <p:cNvSpPr/>
            <p:nvPr/>
          </p:nvSpPr>
          <p:spPr>
            <a:xfrm>
              <a:off x="1623" y="1191"/>
              <a:ext cx="381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dirty="0"/>
            </a:p>
          </p:txBody>
        </p:sp>
        <p:sp>
          <p:nvSpPr>
            <p:cNvPr id="897" name="Google Shape;897;p99"/>
            <p:cNvSpPr/>
            <p:nvPr/>
          </p:nvSpPr>
          <p:spPr>
            <a:xfrm>
              <a:off x="3040" y="1191"/>
              <a:ext cx="360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dirty="0"/>
            </a:p>
          </p:txBody>
        </p:sp>
        <p:sp>
          <p:nvSpPr>
            <p:cNvPr id="898" name="Google Shape;898;p99"/>
            <p:cNvSpPr/>
            <p:nvPr/>
          </p:nvSpPr>
          <p:spPr>
            <a:xfrm>
              <a:off x="2304" y="1191"/>
              <a:ext cx="317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/>
            </a:p>
          </p:txBody>
        </p:sp>
        <p:sp>
          <p:nvSpPr>
            <p:cNvPr id="899" name="Google Shape;899;p99"/>
            <p:cNvSpPr/>
            <p:nvPr/>
          </p:nvSpPr>
          <p:spPr>
            <a:xfrm>
              <a:off x="3735" y="1191"/>
              <a:ext cx="296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/>
            </a:p>
          </p:txBody>
        </p:sp>
      </p:grpSp>
      <p:grpSp>
        <p:nvGrpSpPr>
          <p:cNvPr id="900" name="Google Shape;900;p99"/>
          <p:cNvGrpSpPr/>
          <p:nvPr/>
        </p:nvGrpSpPr>
        <p:grpSpPr>
          <a:xfrm>
            <a:off x="1662113" y="2652713"/>
            <a:ext cx="604837" cy="3273425"/>
            <a:chOff x="1047" y="1671"/>
            <a:chExt cx="381" cy="2062"/>
          </a:xfrm>
        </p:grpSpPr>
        <p:sp>
          <p:nvSpPr>
            <p:cNvPr id="901" name="Google Shape;901;p99"/>
            <p:cNvSpPr/>
            <p:nvPr/>
          </p:nvSpPr>
          <p:spPr>
            <a:xfrm>
              <a:off x="1047" y="1671"/>
              <a:ext cx="381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/>
            </a:p>
          </p:txBody>
        </p:sp>
        <p:sp>
          <p:nvSpPr>
            <p:cNvPr id="902" name="Google Shape;902;p99"/>
            <p:cNvSpPr/>
            <p:nvPr/>
          </p:nvSpPr>
          <p:spPr>
            <a:xfrm>
              <a:off x="1047" y="2871"/>
              <a:ext cx="360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dirty="0"/>
            </a:p>
          </p:txBody>
        </p:sp>
        <p:sp>
          <p:nvSpPr>
            <p:cNvPr id="903" name="Google Shape;903;p99"/>
            <p:cNvSpPr/>
            <p:nvPr/>
          </p:nvSpPr>
          <p:spPr>
            <a:xfrm>
              <a:off x="1084" y="2239"/>
              <a:ext cx="317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err="1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dirty="0"/>
            </a:p>
          </p:txBody>
        </p:sp>
        <p:sp>
          <p:nvSpPr>
            <p:cNvPr id="904" name="Google Shape;904;p99"/>
            <p:cNvSpPr/>
            <p:nvPr/>
          </p:nvSpPr>
          <p:spPr>
            <a:xfrm>
              <a:off x="1095" y="3447"/>
              <a:ext cx="296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/>
            </a:p>
          </p:txBody>
        </p:sp>
      </p:grpSp>
      <p:grpSp>
        <p:nvGrpSpPr>
          <p:cNvPr id="905" name="Google Shape;905;p99"/>
          <p:cNvGrpSpPr/>
          <p:nvPr/>
        </p:nvGrpSpPr>
        <p:grpSpPr>
          <a:xfrm>
            <a:off x="2286000" y="2438400"/>
            <a:ext cx="4495800" cy="3733800"/>
            <a:chOff x="1440" y="1536"/>
            <a:chExt cx="2832" cy="2352"/>
          </a:xfrm>
        </p:grpSpPr>
        <p:cxnSp>
          <p:nvCxnSpPr>
            <p:cNvPr id="906" name="Google Shape;906;p99"/>
            <p:cNvCxnSpPr/>
            <p:nvPr/>
          </p:nvCxnSpPr>
          <p:spPr>
            <a:xfrm>
              <a:off x="2112" y="1540"/>
              <a:ext cx="0" cy="23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99"/>
            <p:cNvCxnSpPr/>
            <p:nvPr/>
          </p:nvCxnSpPr>
          <p:spPr>
            <a:xfrm>
              <a:off x="2832" y="1540"/>
              <a:ext cx="0" cy="23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99"/>
            <p:cNvCxnSpPr/>
            <p:nvPr/>
          </p:nvCxnSpPr>
          <p:spPr>
            <a:xfrm>
              <a:off x="3552" y="1540"/>
              <a:ext cx="0" cy="23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99"/>
            <p:cNvCxnSpPr/>
            <p:nvPr/>
          </p:nvCxnSpPr>
          <p:spPr>
            <a:xfrm>
              <a:off x="1444" y="2112"/>
              <a:ext cx="282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99"/>
            <p:cNvCxnSpPr/>
            <p:nvPr/>
          </p:nvCxnSpPr>
          <p:spPr>
            <a:xfrm>
              <a:off x="1440" y="2736"/>
              <a:ext cx="2832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99"/>
            <p:cNvCxnSpPr/>
            <p:nvPr/>
          </p:nvCxnSpPr>
          <p:spPr>
            <a:xfrm>
              <a:off x="1444" y="3312"/>
              <a:ext cx="282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2" name="Google Shape;912;p99"/>
            <p:cNvSpPr/>
            <p:nvPr/>
          </p:nvSpPr>
          <p:spPr>
            <a:xfrm>
              <a:off x="1440" y="1536"/>
              <a:ext cx="2832" cy="2352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99"/>
          <p:cNvSpPr txBox="1"/>
          <p:nvPr/>
        </p:nvSpPr>
        <p:spPr>
          <a:xfrm>
            <a:off x="539407" y="140774"/>
            <a:ext cx="81153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64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Noto Sans Symbols"/>
              <a:buChar char="✔"/>
            </a:pPr>
            <a:r>
              <a:rPr lang="en-US" sz="2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When two traits are being considered (dihybrid cross), the Punnett square will need</a:t>
            </a:r>
            <a:r>
              <a:rPr lang="en-US" sz="27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2700" b="0" i="0" u="none" strike="noStrike" cap="none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squares. </a:t>
            </a:r>
            <a:endParaRPr dirty="0"/>
          </a:p>
          <a:p>
            <a:pPr marL="4064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700"/>
              <a:buFont typeface="Noto Sans Symbols"/>
              <a:buChar char="✔"/>
            </a:pPr>
            <a:r>
              <a:rPr lang="en-US" sz="27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Each parent will pass one allele of each gene pair to the offspring. </a:t>
            </a:r>
            <a:endParaRPr dirty="0"/>
          </a:p>
        </p:txBody>
      </p:sp>
      <p:sp>
        <p:nvSpPr>
          <p:cNvPr id="22" name="Google Shape;712;p88">
            <a:extLst>
              <a:ext uri="{FF2B5EF4-FFF2-40B4-BE49-F238E27FC236}">
                <a16:creationId xmlns:a16="http://schemas.microsoft.com/office/drawing/2014/main" id="{4B0B4734-0274-C118-75C4-26958413CE8D}"/>
              </a:ext>
            </a:extLst>
          </p:cNvPr>
          <p:cNvSpPr txBox="1"/>
          <p:nvPr/>
        </p:nvSpPr>
        <p:spPr>
          <a:xfrm>
            <a:off x="2286000" y="2581267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sz="3200" dirty="0"/>
          </a:p>
        </p:txBody>
      </p:sp>
      <p:sp>
        <p:nvSpPr>
          <p:cNvPr id="23" name="Google Shape;712;p88">
            <a:extLst>
              <a:ext uri="{FF2B5EF4-FFF2-40B4-BE49-F238E27FC236}">
                <a16:creationId xmlns:a16="http://schemas.microsoft.com/office/drawing/2014/main" id="{02157EAD-95AA-00DD-D46C-8EB068824E19}"/>
              </a:ext>
            </a:extLst>
          </p:cNvPr>
          <p:cNvSpPr txBox="1"/>
          <p:nvPr/>
        </p:nvSpPr>
        <p:spPr>
          <a:xfrm>
            <a:off x="3405187" y="2555424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24" name="Google Shape;712;p88">
            <a:extLst>
              <a:ext uri="{FF2B5EF4-FFF2-40B4-BE49-F238E27FC236}">
                <a16:creationId xmlns:a16="http://schemas.microsoft.com/office/drawing/2014/main" id="{1BD2C12F-FC4B-A1C3-D696-2AD6A68593F1}"/>
              </a:ext>
            </a:extLst>
          </p:cNvPr>
          <p:cNvSpPr txBox="1"/>
          <p:nvPr/>
        </p:nvSpPr>
        <p:spPr>
          <a:xfrm>
            <a:off x="4548187" y="2594168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25" name="Google Shape;712;p88">
            <a:extLst>
              <a:ext uri="{FF2B5EF4-FFF2-40B4-BE49-F238E27FC236}">
                <a16:creationId xmlns:a16="http://schemas.microsoft.com/office/drawing/2014/main" id="{AB2EC2F6-7D2D-4289-F101-9D5D7E6D58BF}"/>
              </a:ext>
            </a:extLst>
          </p:cNvPr>
          <p:cNvSpPr txBox="1"/>
          <p:nvPr/>
        </p:nvSpPr>
        <p:spPr>
          <a:xfrm>
            <a:off x="2309812" y="3505200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26" name="Google Shape;712;p88">
            <a:extLst>
              <a:ext uri="{FF2B5EF4-FFF2-40B4-BE49-F238E27FC236}">
                <a16:creationId xmlns:a16="http://schemas.microsoft.com/office/drawing/2014/main" id="{2DFF8697-BA52-15C1-F47E-CB214640EFFF}"/>
              </a:ext>
            </a:extLst>
          </p:cNvPr>
          <p:cNvSpPr txBox="1"/>
          <p:nvPr/>
        </p:nvSpPr>
        <p:spPr>
          <a:xfrm>
            <a:off x="2309812" y="4474280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27" name="Google Shape;712;p88">
            <a:extLst>
              <a:ext uri="{FF2B5EF4-FFF2-40B4-BE49-F238E27FC236}">
                <a16:creationId xmlns:a16="http://schemas.microsoft.com/office/drawing/2014/main" id="{78D31D4A-941C-C7F3-055C-2DE3372DC776}"/>
              </a:ext>
            </a:extLst>
          </p:cNvPr>
          <p:cNvSpPr txBox="1"/>
          <p:nvPr/>
        </p:nvSpPr>
        <p:spPr>
          <a:xfrm>
            <a:off x="2309812" y="5324540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28" name="Google Shape;712;p88">
            <a:extLst>
              <a:ext uri="{FF2B5EF4-FFF2-40B4-BE49-F238E27FC236}">
                <a16:creationId xmlns:a16="http://schemas.microsoft.com/office/drawing/2014/main" id="{53D0B054-AD1F-23F9-8314-91A00896DBBC}"/>
              </a:ext>
            </a:extLst>
          </p:cNvPr>
          <p:cNvSpPr txBox="1"/>
          <p:nvPr/>
        </p:nvSpPr>
        <p:spPr>
          <a:xfrm>
            <a:off x="3453595" y="3519925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29" name="Google Shape;712;p88">
            <a:extLst>
              <a:ext uri="{FF2B5EF4-FFF2-40B4-BE49-F238E27FC236}">
                <a16:creationId xmlns:a16="http://schemas.microsoft.com/office/drawing/2014/main" id="{934F9CE3-317A-A1A1-717F-6FCD55396307}"/>
              </a:ext>
            </a:extLst>
          </p:cNvPr>
          <p:cNvSpPr txBox="1"/>
          <p:nvPr/>
        </p:nvSpPr>
        <p:spPr>
          <a:xfrm>
            <a:off x="3390900" y="4461066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30" name="Google Shape;712;p88">
            <a:extLst>
              <a:ext uri="{FF2B5EF4-FFF2-40B4-BE49-F238E27FC236}">
                <a16:creationId xmlns:a16="http://schemas.microsoft.com/office/drawing/2014/main" id="{B3EDD399-3C95-F4B9-1235-C413DF7EC7A2}"/>
              </a:ext>
            </a:extLst>
          </p:cNvPr>
          <p:cNvSpPr txBox="1"/>
          <p:nvPr/>
        </p:nvSpPr>
        <p:spPr>
          <a:xfrm>
            <a:off x="4572784" y="3505200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31" name="Google Shape;712;p88">
            <a:extLst>
              <a:ext uri="{FF2B5EF4-FFF2-40B4-BE49-F238E27FC236}">
                <a16:creationId xmlns:a16="http://schemas.microsoft.com/office/drawing/2014/main" id="{83E7CBB1-6056-FBC6-F9F6-1E8C2BFD13B8}"/>
              </a:ext>
            </a:extLst>
          </p:cNvPr>
          <p:cNvSpPr txBox="1"/>
          <p:nvPr/>
        </p:nvSpPr>
        <p:spPr>
          <a:xfrm>
            <a:off x="5657851" y="2554111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32" name="Google Shape;712;p88">
            <a:extLst>
              <a:ext uri="{FF2B5EF4-FFF2-40B4-BE49-F238E27FC236}">
                <a16:creationId xmlns:a16="http://schemas.microsoft.com/office/drawing/2014/main" id="{5E8D3829-4E74-0095-FC85-4BF886EE8690}"/>
              </a:ext>
            </a:extLst>
          </p:cNvPr>
          <p:cNvSpPr txBox="1"/>
          <p:nvPr/>
        </p:nvSpPr>
        <p:spPr>
          <a:xfrm>
            <a:off x="5708069" y="3478751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rYy</a:t>
            </a:r>
            <a:endParaRPr dirty="0"/>
          </a:p>
        </p:txBody>
      </p:sp>
      <p:sp>
        <p:nvSpPr>
          <p:cNvPr id="33" name="Google Shape;712;p88">
            <a:extLst>
              <a:ext uri="{FF2B5EF4-FFF2-40B4-BE49-F238E27FC236}">
                <a16:creationId xmlns:a16="http://schemas.microsoft.com/office/drawing/2014/main" id="{72618776-DC9A-418D-5185-970A826651A8}"/>
              </a:ext>
            </a:extLst>
          </p:cNvPr>
          <p:cNvSpPr txBox="1"/>
          <p:nvPr/>
        </p:nvSpPr>
        <p:spPr>
          <a:xfrm>
            <a:off x="4548189" y="4461066"/>
            <a:ext cx="1066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RRyy</a:t>
            </a:r>
            <a:endParaRPr dirty="0"/>
          </a:p>
        </p:txBody>
      </p:sp>
      <p:sp>
        <p:nvSpPr>
          <p:cNvPr id="34" name="Google Shape;712;p88">
            <a:extLst>
              <a:ext uri="{FF2B5EF4-FFF2-40B4-BE49-F238E27FC236}">
                <a16:creationId xmlns:a16="http://schemas.microsoft.com/office/drawing/2014/main" id="{0892BDF4-DACE-C28C-7E6D-38A11BB95F9E}"/>
              </a:ext>
            </a:extLst>
          </p:cNvPr>
          <p:cNvSpPr txBox="1"/>
          <p:nvPr/>
        </p:nvSpPr>
        <p:spPr>
          <a:xfrm>
            <a:off x="5671602" y="4437063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ryy</a:t>
            </a:r>
            <a:endParaRPr dirty="0"/>
          </a:p>
        </p:txBody>
      </p:sp>
      <p:sp>
        <p:nvSpPr>
          <p:cNvPr id="35" name="Google Shape;712;p88">
            <a:extLst>
              <a:ext uri="{FF2B5EF4-FFF2-40B4-BE49-F238E27FC236}">
                <a16:creationId xmlns:a16="http://schemas.microsoft.com/office/drawing/2014/main" id="{67DFF79F-83DA-D223-F508-5A0C39E1FE89}"/>
              </a:ext>
            </a:extLst>
          </p:cNvPr>
          <p:cNvSpPr txBox="1"/>
          <p:nvPr/>
        </p:nvSpPr>
        <p:spPr>
          <a:xfrm>
            <a:off x="3376612" y="5311326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rYy</a:t>
            </a:r>
            <a:endParaRPr dirty="0"/>
          </a:p>
        </p:txBody>
      </p:sp>
      <p:sp>
        <p:nvSpPr>
          <p:cNvPr id="36" name="Google Shape;712;p88">
            <a:extLst>
              <a:ext uri="{FF2B5EF4-FFF2-40B4-BE49-F238E27FC236}">
                <a16:creationId xmlns:a16="http://schemas.microsoft.com/office/drawing/2014/main" id="{B24F632B-80F4-69B4-69E7-99B993D025C4}"/>
              </a:ext>
            </a:extLst>
          </p:cNvPr>
          <p:cNvSpPr txBox="1"/>
          <p:nvPr/>
        </p:nvSpPr>
        <p:spPr>
          <a:xfrm>
            <a:off x="4524373" y="5308345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ryy</a:t>
            </a:r>
            <a:endParaRPr dirty="0"/>
          </a:p>
        </p:txBody>
      </p:sp>
      <p:sp>
        <p:nvSpPr>
          <p:cNvPr id="37" name="Google Shape;712;p88">
            <a:extLst>
              <a:ext uri="{FF2B5EF4-FFF2-40B4-BE49-F238E27FC236}">
                <a16:creationId xmlns:a16="http://schemas.microsoft.com/office/drawing/2014/main" id="{7CB220E3-9045-F579-782E-57F45E7A21D4}"/>
              </a:ext>
            </a:extLst>
          </p:cNvPr>
          <p:cNvSpPr txBox="1"/>
          <p:nvPr/>
        </p:nvSpPr>
        <p:spPr>
          <a:xfrm>
            <a:off x="5657851" y="5324540"/>
            <a:ext cx="106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ryy</a:t>
            </a:r>
            <a:endParaRPr dirty="0"/>
          </a:p>
        </p:txBody>
      </p:sp>
      <p:pic>
        <p:nvPicPr>
          <p:cNvPr id="38" name="Picture 37" descr="try_it-01.eps">
            <a:extLst>
              <a:ext uri="{FF2B5EF4-FFF2-40B4-BE49-F238E27FC236}">
                <a16:creationId xmlns:a16="http://schemas.microsoft.com/office/drawing/2014/main" id="{73C55593-1A11-FBDE-B99F-09E423ED3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26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029929" y="0"/>
            <a:ext cx="61561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Show the Meiotic Division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m_up-01.eps">
            <a:extLst>
              <a:ext uri="{FF2B5EF4-FFF2-40B4-BE49-F238E27FC236}">
                <a16:creationId xmlns:a16="http://schemas.microsoft.com/office/drawing/2014/main" id="{82A903EE-D290-8EB5-8100-60B012388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29" cy="83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7574C-51A2-BFA7-177D-F68CB614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810" y="707846"/>
            <a:ext cx="5514220" cy="61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0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100" descr="09_05a_3DihybridCross-U.jpg"/>
          <p:cNvPicPr preferRelativeResize="0"/>
          <p:nvPr/>
        </p:nvPicPr>
        <p:blipFill rotWithShape="1">
          <a:blip r:embed="rId3">
            <a:alphaModFix/>
          </a:blip>
          <a:srcRect b="5951"/>
          <a:stretch/>
        </p:blipFill>
        <p:spPr>
          <a:xfrm>
            <a:off x="1301496" y="603504"/>
            <a:ext cx="6541008" cy="5314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0" name="Google Shape;920;p100"/>
          <p:cNvGrpSpPr/>
          <p:nvPr/>
        </p:nvGrpSpPr>
        <p:grpSpPr>
          <a:xfrm>
            <a:off x="1811868" y="2445963"/>
            <a:ext cx="125941" cy="400110"/>
            <a:chOff x="3726393" y="2887288"/>
            <a:chExt cx="125941" cy="400110"/>
          </a:xfrm>
        </p:grpSpPr>
        <p:cxnSp>
          <p:nvCxnSpPr>
            <p:cNvPr id="921" name="Google Shape;921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2" name="Google Shape;922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" name="Google Shape;923;p100"/>
          <p:cNvGrpSpPr/>
          <p:nvPr/>
        </p:nvGrpSpPr>
        <p:grpSpPr>
          <a:xfrm>
            <a:off x="1802343" y="3220663"/>
            <a:ext cx="125941" cy="400110"/>
            <a:chOff x="3726393" y="2887288"/>
            <a:chExt cx="125941" cy="400110"/>
          </a:xfrm>
        </p:grpSpPr>
        <p:cxnSp>
          <p:nvCxnSpPr>
            <p:cNvPr id="924" name="Google Shape;924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5" name="Google Shape;925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100"/>
          <p:cNvGrpSpPr/>
          <p:nvPr/>
        </p:nvGrpSpPr>
        <p:grpSpPr>
          <a:xfrm>
            <a:off x="1802343" y="4052513"/>
            <a:ext cx="125941" cy="400110"/>
            <a:chOff x="3726393" y="2887288"/>
            <a:chExt cx="125941" cy="400110"/>
          </a:xfrm>
        </p:grpSpPr>
        <p:cxnSp>
          <p:nvCxnSpPr>
            <p:cNvPr id="927" name="Google Shape;927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8" name="Google Shape;928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100"/>
          <p:cNvGrpSpPr/>
          <p:nvPr/>
        </p:nvGrpSpPr>
        <p:grpSpPr>
          <a:xfrm>
            <a:off x="1802343" y="4814513"/>
            <a:ext cx="125941" cy="400110"/>
            <a:chOff x="3726393" y="2887288"/>
            <a:chExt cx="125941" cy="400110"/>
          </a:xfrm>
        </p:grpSpPr>
        <p:cxnSp>
          <p:nvCxnSpPr>
            <p:cNvPr id="930" name="Google Shape;930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1" name="Google Shape;931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100"/>
          <p:cNvGrpSpPr/>
          <p:nvPr/>
        </p:nvGrpSpPr>
        <p:grpSpPr>
          <a:xfrm>
            <a:off x="2627843" y="1741113"/>
            <a:ext cx="125941" cy="400110"/>
            <a:chOff x="3726393" y="2887288"/>
            <a:chExt cx="125941" cy="400110"/>
          </a:xfrm>
        </p:grpSpPr>
        <p:cxnSp>
          <p:nvCxnSpPr>
            <p:cNvPr id="933" name="Google Shape;933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4" name="Google Shape;934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100"/>
          <p:cNvGrpSpPr/>
          <p:nvPr/>
        </p:nvGrpSpPr>
        <p:grpSpPr>
          <a:xfrm>
            <a:off x="3393018" y="1760163"/>
            <a:ext cx="125941" cy="400110"/>
            <a:chOff x="3726393" y="2887288"/>
            <a:chExt cx="125941" cy="400110"/>
          </a:xfrm>
        </p:grpSpPr>
        <p:cxnSp>
          <p:nvCxnSpPr>
            <p:cNvPr id="936" name="Google Shape;936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7" name="Google Shape;937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100"/>
          <p:cNvGrpSpPr/>
          <p:nvPr/>
        </p:nvGrpSpPr>
        <p:grpSpPr>
          <a:xfrm>
            <a:off x="4224868" y="1756988"/>
            <a:ext cx="125941" cy="400110"/>
            <a:chOff x="3726393" y="2887288"/>
            <a:chExt cx="125941" cy="400110"/>
          </a:xfrm>
        </p:grpSpPr>
        <p:cxnSp>
          <p:nvCxnSpPr>
            <p:cNvPr id="939" name="Google Shape;939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0" name="Google Shape;940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100"/>
          <p:cNvGrpSpPr/>
          <p:nvPr/>
        </p:nvGrpSpPr>
        <p:grpSpPr>
          <a:xfrm>
            <a:off x="4980518" y="1756988"/>
            <a:ext cx="125941" cy="400110"/>
            <a:chOff x="3726393" y="2887288"/>
            <a:chExt cx="125941" cy="400110"/>
          </a:xfrm>
        </p:grpSpPr>
        <p:cxnSp>
          <p:nvCxnSpPr>
            <p:cNvPr id="942" name="Google Shape;942;p100"/>
            <p:cNvCxnSpPr/>
            <p:nvPr/>
          </p:nvCxnSpPr>
          <p:spPr>
            <a:xfrm rot="10800000" flipH="1">
              <a:off x="3726393" y="3090331"/>
              <a:ext cx="125941" cy="3176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3" name="Google Shape;943;p100"/>
            <p:cNvSpPr txBox="1"/>
            <p:nvPr/>
          </p:nvSpPr>
          <p:spPr>
            <a:xfrm>
              <a:off x="3745361" y="2887288"/>
              <a:ext cx="927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4" name="Google Shape;944;p100"/>
          <p:cNvSpPr txBox="1"/>
          <p:nvPr/>
        </p:nvSpPr>
        <p:spPr>
          <a:xfrm>
            <a:off x="2796168" y="746282"/>
            <a:ext cx="13889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7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00"/>
          <p:cNvSpPr txBox="1"/>
          <p:nvPr/>
        </p:nvSpPr>
        <p:spPr>
          <a:xfrm>
            <a:off x="3710590" y="1457481"/>
            <a:ext cx="67850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00"/>
          <p:cNvSpPr txBox="1"/>
          <p:nvPr/>
        </p:nvSpPr>
        <p:spPr>
          <a:xfrm>
            <a:off x="1339931" y="3692697"/>
            <a:ext cx="53299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00"/>
          <p:cNvSpPr txBox="1"/>
          <p:nvPr/>
        </p:nvSpPr>
        <p:spPr>
          <a:xfrm>
            <a:off x="5988123" y="2896814"/>
            <a:ext cx="86011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00"/>
          <p:cNvSpPr txBox="1"/>
          <p:nvPr/>
        </p:nvSpPr>
        <p:spPr>
          <a:xfrm>
            <a:off x="6944858" y="3345546"/>
            <a:ext cx="692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br>
              <a:rPr lang="en-US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round</a:t>
            </a: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00"/>
          <p:cNvSpPr txBox="1"/>
          <p:nvPr/>
        </p:nvSpPr>
        <p:spPr>
          <a:xfrm>
            <a:off x="6944858" y="3887418"/>
            <a:ext cx="630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b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round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00"/>
          <p:cNvSpPr txBox="1"/>
          <p:nvPr/>
        </p:nvSpPr>
        <p:spPr>
          <a:xfrm>
            <a:off x="6944858" y="4463157"/>
            <a:ext cx="8972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b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wrinkled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00"/>
          <p:cNvSpPr txBox="1"/>
          <p:nvPr/>
        </p:nvSpPr>
        <p:spPr>
          <a:xfrm>
            <a:off x="6944858" y="4971163"/>
            <a:ext cx="8843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b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wrinkled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00"/>
          <p:cNvSpPr txBox="1"/>
          <p:nvPr/>
        </p:nvSpPr>
        <p:spPr>
          <a:xfrm>
            <a:off x="1852805" y="5555365"/>
            <a:ext cx="44575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hypothesis of independent assortment</a:t>
            </a:r>
            <a:b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00"/>
          <p:cNvSpPr txBox="1"/>
          <p:nvPr/>
        </p:nvSpPr>
        <p:spPr>
          <a:xfrm>
            <a:off x="2618434" y="2769835"/>
            <a:ext cx="61161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00"/>
          <p:cNvSpPr txBox="1"/>
          <p:nvPr/>
        </p:nvSpPr>
        <p:spPr>
          <a:xfrm>
            <a:off x="3439710" y="2769835"/>
            <a:ext cx="54699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00"/>
          <p:cNvSpPr txBox="1"/>
          <p:nvPr/>
        </p:nvSpPr>
        <p:spPr>
          <a:xfrm>
            <a:off x="4218652" y="2769835"/>
            <a:ext cx="5925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00"/>
          <p:cNvSpPr txBox="1"/>
          <p:nvPr/>
        </p:nvSpPr>
        <p:spPr>
          <a:xfrm>
            <a:off x="5065327" y="2769835"/>
            <a:ext cx="5279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00"/>
          <p:cNvSpPr txBox="1"/>
          <p:nvPr/>
        </p:nvSpPr>
        <p:spPr>
          <a:xfrm>
            <a:off x="2618462" y="3586869"/>
            <a:ext cx="54699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00"/>
          <p:cNvSpPr txBox="1"/>
          <p:nvPr/>
        </p:nvSpPr>
        <p:spPr>
          <a:xfrm>
            <a:off x="3453949" y="3586869"/>
            <a:ext cx="9327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00"/>
          <p:cNvSpPr txBox="1"/>
          <p:nvPr/>
        </p:nvSpPr>
        <p:spPr>
          <a:xfrm>
            <a:off x="4256047" y="3586869"/>
            <a:ext cx="10288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00"/>
          <p:cNvSpPr txBox="1"/>
          <p:nvPr/>
        </p:nvSpPr>
        <p:spPr>
          <a:xfrm>
            <a:off x="5067377" y="3586869"/>
            <a:ext cx="4596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00"/>
          <p:cNvSpPr txBox="1"/>
          <p:nvPr/>
        </p:nvSpPr>
        <p:spPr>
          <a:xfrm>
            <a:off x="2618458" y="4378500"/>
            <a:ext cx="5925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00"/>
          <p:cNvSpPr txBox="1"/>
          <p:nvPr/>
        </p:nvSpPr>
        <p:spPr>
          <a:xfrm>
            <a:off x="3448202" y="4378502"/>
            <a:ext cx="5279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00"/>
          <p:cNvSpPr txBox="1"/>
          <p:nvPr/>
        </p:nvSpPr>
        <p:spPr>
          <a:xfrm>
            <a:off x="2635396" y="5182833"/>
            <a:ext cx="5279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00"/>
          <p:cNvSpPr txBox="1"/>
          <p:nvPr/>
        </p:nvSpPr>
        <p:spPr>
          <a:xfrm>
            <a:off x="4870526" y="746283"/>
            <a:ext cx="5606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00"/>
          <p:cNvSpPr txBox="1"/>
          <p:nvPr/>
        </p:nvSpPr>
        <p:spPr>
          <a:xfrm>
            <a:off x="4244078" y="4378500"/>
            <a:ext cx="5735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00"/>
          <p:cNvSpPr txBox="1"/>
          <p:nvPr/>
        </p:nvSpPr>
        <p:spPr>
          <a:xfrm>
            <a:off x="5082287" y="4378501"/>
            <a:ext cx="5052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00"/>
          <p:cNvSpPr txBox="1"/>
          <p:nvPr/>
        </p:nvSpPr>
        <p:spPr>
          <a:xfrm>
            <a:off x="4261014" y="5182835"/>
            <a:ext cx="5052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00"/>
          <p:cNvSpPr txBox="1"/>
          <p:nvPr/>
        </p:nvSpPr>
        <p:spPr>
          <a:xfrm>
            <a:off x="5099223" y="5191302"/>
            <a:ext cx="4368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00"/>
          <p:cNvSpPr txBox="1"/>
          <p:nvPr/>
        </p:nvSpPr>
        <p:spPr>
          <a:xfrm>
            <a:off x="3465139" y="5191302"/>
            <a:ext cx="4596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rrYy</a:t>
            </a:r>
            <a:endParaRPr sz="16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00"/>
          <p:cNvSpPr txBox="1"/>
          <p:nvPr/>
        </p:nvSpPr>
        <p:spPr>
          <a:xfrm>
            <a:off x="2042697" y="4116033"/>
            <a:ext cx="27892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00"/>
          <p:cNvSpPr txBox="1"/>
          <p:nvPr/>
        </p:nvSpPr>
        <p:spPr>
          <a:xfrm>
            <a:off x="2004181" y="2511779"/>
            <a:ext cx="44124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00"/>
          <p:cNvSpPr txBox="1"/>
          <p:nvPr/>
        </p:nvSpPr>
        <p:spPr>
          <a:xfrm>
            <a:off x="2838535" y="1804632"/>
            <a:ext cx="3466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00"/>
          <p:cNvSpPr txBox="1"/>
          <p:nvPr/>
        </p:nvSpPr>
        <p:spPr>
          <a:xfrm>
            <a:off x="4447221" y="1813099"/>
            <a:ext cx="33036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00"/>
          <p:cNvSpPr txBox="1"/>
          <p:nvPr/>
        </p:nvSpPr>
        <p:spPr>
          <a:xfrm>
            <a:off x="2051164" y="3277832"/>
            <a:ext cx="27799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100"/>
          <p:cNvSpPr txBox="1"/>
          <p:nvPr/>
        </p:nvSpPr>
        <p:spPr>
          <a:xfrm>
            <a:off x="3651345" y="1813098"/>
            <a:ext cx="27799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00"/>
          <p:cNvSpPr txBox="1"/>
          <p:nvPr/>
        </p:nvSpPr>
        <p:spPr>
          <a:xfrm>
            <a:off x="5268495" y="1813098"/>
            <a:ext cx="25777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00"/>
          <p:cNvSpPr txBox="1"/>
          <p:nvPr/>
        </p:nvSpPr>
        <p:spPr>
          <a:xfrm>
            <a:off x="2076563" y="4869566"/>
            <a:ext cx="25777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17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8" name="Google Shape;978;p100"/>
          <p:cNvGrpSpPr/>
          <p:nvPr/>
        </p:nvGrpSpPr>
        <p:grpSpPr>
          <a:xfrm>
            <a:off x="5972302" y="3412223"/>
            <a:ext cx="185435" cy="363433"/>
            <a:chOff x="7043335" y="2472422"/>
            <a:chExt cx="185435" cy="363433"/>
          </a:xfrm>
        </p:grpSpPr>
        <p:cxnSp>
          <p:nvCxnSpPr>
            <p:cNvPr id="979" name="Google Shape;979;p100"/>
            <p:cNvCxnSpPr/>
            <p:nvPr/>
          </p:nvCxnSpPr>
          <p:spPr>
            <a:xfrm>
              <a:off x="7045328" y="2657476"/>
              <a:ext cx="17674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0" name="Google Shape;980;p100"/>
            <p:cNvSpPr txBox="1"/>
            <p:nvPr/>
          </p:nvSpPr>
          <p:spPr>
            <a:xfrm>
              <a:off x="7043335" y="2472422"/>
              <a:ext cx="185435" cy="363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100"/>
          <p:cNvGrpSpPr/>
          <p:nvPr/>
        </p:nvGrpSpPr>
        <p:grpSpPr>
          <a:xfrm>
            <a:off x="5972303" y="3992190"/>
            <a:ext cx="185435" cy="363433"/>
            <a:chOff x="7043335" y="2472422"/>
            <a:chExt cx="185435" cy="363433"/>
          </a:xfrm>
        </p:grpSpPr>
        <p:cxnSp>
          <p:nvCxnSpPr>
            <p:cNvPr id="982" name="Google Shape;982;p100"/>
            <p:cNvCxnSpPr/>
            <p:nvPr/>
          </p:nvCxnSpPr>
          <p:spPr>
            <a:xfrm>
              <a:off x="7045328" y="2657476"/>
              <a:ext cx="17674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3" name="Google Shape;983;p100"/>
            <p:cNvSpPr txBox="1"/>
            <p:nvPr/>
          </p:nvSpPr>
          <p:spPr>
            <a:xfrm>
              <a:off x="7043335" y="2472422"/>
              <a:ext cx="185435" cy="363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100"/>
          <p:cNvGrpSpPr/>
          <p:nvPr/>
        </p:nvGrpSpPr>
        <p:grpSpPr>
          <a:xfrm>
            <a:off x="5972303" y="4559458"/>
            <a:ext cx="185435" cy="363433"/>
            <a:chOff x="7043335" y="2472422"/>
            <a:chExt cx="185435" cy="363433"/>
          </a:xfrm>
        </p:grpSpPr>
        <p:cxnSp>
          <p:nvCxnSpPr>
            <p:cNvPr id="985" name="Google Shape;985;p100"/>
            <p:cNvCxnSpPr/>
            <p:nvPr/>
          </p:nvCxnSpPr>
          <p:spPr>
            <a:xfrm>
              <a:off x="7045328" y="2657476"/>
              <a:ext cx="17674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6" name="Google Shape;986;p100"/>
            <p:cNvSpPr txBox="1"/>
            <p:nvPr/>
          </p:nvSpPr>
          <p:spPr>
            <a:xfrm>
              <a:off x="7043335" y="2472422"/>
              <a:ext cx="185435" cy="363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7" name="Google Shape;987;p100"/>
          <p:cNvGrpSpPr/>
          <p:nvPr/>
        </p:nvGrpSpPr>
        <p:grpSpPr>
          <a:xfrm>
            <a:off x="5968069" y="5075923"/>
            <a:ext cx="185435" cy="363433"/>
            <a:chOff x="7043335" y="2472422"/>
            <a:chExt cx="185435" cy="363433"/>
          </a:xfrm>
        </p:grpSpPr>
        <p:cxnSp>
          <p:nvCxnSpPr>
            <p:cNvPr id="988" name="Google Shape;988;p100"/>
            <p:cNvCxnSpPr/>
            <p:nvPr/>
          </p:nvCxnSpPr>
          <p:spPr>
            <a:xfrm>
              <a:off x="7045328" y="2657476"/>
              <a:ext cx="17674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89" name="Google Shape;989;p100"/>
            <p:cNvSpPr txBox="1"/>
            <p:nvPr/>
          </p:nvSpPr>
          <p:spPr>
            <a:xfrm>
              <a:off x="7043335" y="2472422"/>
              <a:ext cx="185435" cy="363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0" name="Google Shape;990;p100"/>
          <p:cNvSpPr/>
          <p:nvPr/>
        </p:nvSpPr>
        <p:spPr>
          <a:xfrm>
            <a:off x="5879358" y="877087"/>
            <a:ext cx="2998788" cy="16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9:3:3:1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phenotypic</a:t>
            </a:r>
            <a:br>
              <a:rPr lang="en-US" sz="3200" b="1" i="0" u="none" strike="noStrike" cap="none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 strike="noStrike" cap="none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</a:t>
            </a:r>
            <a:endParaRPr sz="180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FFB70E8-A2AF-06CB-62DD-FF6AFC0528DC}"/>
              </a:ext>
            </a:extLst>
          </p:cNvPr>
          <p:cNvSpPr/>
          <p:nvPr/>
        </p:nvSpPr>
        <p:spPr>
          <a:xfrm rot="1986470">
            <a:off x="6305512" y="2062815"/>
            <a:ext cx="332563" cy="833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" grpId="0"/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 txBox="1">
            <a:spLocks noGrp="1"/>
          </p:cNvSpPr>
          <p:nvPr>
            <p:ph type="title"/>
          </p:nvPr>
        </p:nvSpPr>
        <p:spPr>
          <a:xfrm>
            <a:off x="181908" y="89349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F866D-C0B9-40DB-AB37-3F00BC83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6" y="1351479"/>
            <a:ext cx="8645632" cy="55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683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7"/>
          <p:cNvSpPr txBox="1">
            <a:spLocks noGrp="1"/>
          </p:cNvSpPr>
          <p:nvPr>
            <p:ph type="title"/>
          </p:nvPr>
        </p:nvSpPr>
        <p:spPr>
          <a:xfrm>
            <a:off x="152399" y="111616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61" name="Google Shape;861;p97"/>
          <p:cNvSpPr txBox="1">
            <a:spLocks noGrp="1"/>
          </p:cNvSpPr>
          <p:nvPr>
            <p:ph type="body" idx="1"/>
          </p:nvPr>
        </p:nvSpPr>
        <p:spPr>
          <a:xfrm>
            <a:off x="152399" y="1280374"/>
            <a:ext cx="8991601" cy="55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 </a:t>
            </a:r>
            <a:r>
              <a:rPr lang="en-US" sz="2600" b="1" u="sng" dirty="0">
                <a:solidFill>
                  <a:srgbClr val="0000FF"/>
                </a:solidFill>
              </a:rPr>
              <a:t>Dihybrid</a:t>
            </a:r>
            <a:r>
              <a:rPr lang="en-US" sz="2600" u="sng" dirty="0">
                <a:solidFill>
                  <a:srgbClr val="0000FF"/>
                </a:solidFill>
              </a:rPr>
              <a:t> </a:t>
            </a:r>
            <a:r>
              <a:rPr lang="en-US" sz="2600" b="1" u="sng" dirty="0">
                <a:solidFill>
                  <a:srgbClr val="0000FF"/>
                </a:solidFill>
              </a:rPr>
              <a:t>Cross</a:t>
            </a:r>
            <a:r>
              <a:rPr lang="en-US" sz="2600" u="sng" dirty="0">
                <a:solidFill>
                  <a:srgbClr val="0000FF"/>
                </a:solidFill>
              </a:rPr>
              <a:t> </a:t>
            </a:r>
            <a:r>
              <a:rPr lang="en-US" sz="2600" dirty="0"/>
              <a:t>is a mating of parental varieties that differ in </a:t>
            </a:r>
            <a:r>
              <a:rPr lang="en-US" sz="2600" dirty="0">
                <a:solidFill>
                  <a:srgbClr val="FF0000"/>
                </a:solidFill>
              </a:rPr>
              <a:t>two characters</a:t>
            </a:r>
            <a:r>
              <a:rPr lang="en-US" sz="2600" dirty="0"/>
              <a:t>.</a:t>
            </a:r>
            <a:endParaRPr dirty="0"/>
          </a:p>
          <a:p>
            <a:pPr marL="228600" lvl="0" indent="-2286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>
                <a:solidFill>
                  <a:srgbClr val="00B0F0"/>
                </a:solidFill>
              </a:rPr>
              <a:t>Mendel performed the following dihybrid cross with the following results:</a:t>
            </a:r>
            <a:endParaRPr dirty="0">
              <a:solidFill>
                <a:srgbClr val="00B0F0"/>
              </a:solidFill>
            </a:endParaRPr>
          </a:p>
          <a:p>
            <a:pPr marL="463550" lvl="1" indent="-228600" algn="l" rtl="0">
              <a:lnSpc>
                <a:spcPct val="116666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P Generation</a:t>
            </a:r>
            <a:r>
              <a:rPr lang="en-US" sz="2400" dirty="0"/>
              <a:t>: round yellow seeds × wrinkled green seeds </a:t>
            </a:r>
            <a:endParaRPr dirty="0"/>
          </a:p>
          <a:p>
            <a:pPr marL="463550" lvl="1" indent="-228600" algn="l" rtl="0">
              <a:lnSpc>
                <a:spcPct val="116666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0000FF"/>
                </a:solidFill>
              </a:rPr>
              <a:t> Generation</a:t>
            </a:r>
            <a:r>
              <a:rPr lang="en-US" sz="2400" dirty="0"/>
              <a:t>: all plants with round yellow seeds </a:t>
            </a:r>
            <a:endParaRPr dirty="0"/>
          </a:p>
          <a:p>
            <a:pPr marL="463550" lvl="1" indent="-228600" algn="l" rtl="0">
              <a:lnSpc>
                <a:spcPct val="116666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 Generation</a:t>
            </a:r>
            <a:r>
              <a:rPr lang="en-US" sz="2400" dirty="0"/>
              <a:t>:</a:t>
            </a:r>
            <a:endParaRPr dirty="0"/>
          </a:p>
          <a:p>
            <a:pPr marL="1143000" lvl="2" indent="-228600" algn="l" rtl="0">
              <a:lnSpc>
                <a:spcPct val="127272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9/16</a:t>
            </a:r>
            <a:r>
              <a:rPr lang="en-US" sz="2200" dirty="0"/>
              <a:t> had round yellow seeds</a:t>
            </a:r>
            <a:endParaRPr dirty="0"/>
          </a:p>
          <a:p>
            <a:pPr marL="1143000" lvl="2" indent="-228600" algn="l" rtl="0">
              <a:lnSpc>
                <a:spcPct val="127272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3/16</a:t>
            </a:r>
            <a:r>
              <a:rPr lang="en-US" sz="2200" dirty="0"/>
              <a:t> had wrinkled yellow seeds</a:t>
            </a:r>
            <a:endParaRPr dirty="0"/>
          </a:p>
          <a:p>
            <a:pPr marL="1143000" lvl="2" indent="-228600" algn="l" rtl="0">
              <a:lnSpc>
                <a:spcPct val="127272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3/16</a:t>
            </a:r>
            <a:r>
              <a:rPr lang="en-US" sz="2200" dirty="0"/>
              <a:t> had round green seeds</a:t>
            </a:r>
            <a:endParaRPr dirty="0"/>
          </a:p>
          <a:p>
            <a:pPr marL="1143000" lvl="2" indent="-228600" algn="l" rtl="0">
              <a:lnSpc>
                <a:spcPct val="127272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1/16</a:t>
            </a:r>
            <a:r>
              <a:rPr lang="en-US" sz="2200" dirty="0"/>
              <a:t> had wrinkled green seeds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734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01"/>
          <p:cNvSpPr txBox="1">
            <a:spLocks noGrp="1"/>
          </p:cNvSpPr>
          <p:nvPr>
            <p:ph type="body" idx="1"/>
          </p:nvPr>
        </p:nvSpPr>
        <p:spPr>
          <a:xfrm>
            <a:off x="152399" y="1432774"/>
            <a:ext cx="8991601" cy="542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Mendel needed to explain why the F</a:t>
            </a:r>
            <a:r>
              <a:rPr lang="en-US" baseline="-25000" dirty="0"/>
              <a:t>2</a:t>
            </a:r>
            <a:r>
              <a:rPr lang="en-US" dirty="0"/>
              <a:t> offspring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had new nonparental combinations of traits and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had a </a:t>
            </a:r>
            <a:r>
              <a:rPr lang="en-US" b="1" dirty="0">
                <a:solidFill>
                  <a:srgbClr val="FF0000"/>
                </a:solidFill>
              </a:rPr>
              <a:t>9:3:3:1 phenotypic ratio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Mendel</a:t>
            </a:r>
            <a:endParaRPr dirty="0"/>
          </a:p>
          <a:p>
            <a:pPr marL="463550" lvl="1" indent="-228600">
              <a:spcBef>
                <a:spcPts val="600"/>
              </a:spcBef>
              <a:buSzPts val="2600"/>
            </a:pPr>
            <a:r>
              <a:rPr lang="en-US" dirty="0"/>
              <a:t>suggested that the </a:t>
            </a:r>
            <a:r>
              <a:rPr lang="en-US" b="1" dirty="0">
                <a:solidFill>
                  <a:srgbClr val="0000FF"/>
                </a:solidFill>
              </a:rPr>
              <a:t>inheritance of one character has no effect on the inheritance of another</a:t>
            </a:r>
            <a:r>
              <a:rPr lang="en-US" dirty="0"/>
              <a:t>.</a:t>
            </a:r>
            <a:endParaRPr dirty="0">
              <a:solidFill>
                <a:srgbClr val="0000FF"/>
              </a:solidFill>
            </a:endParaRPr>
          </a:p>
          <a:p>
            <a:pPr marL="463550" lvl="1" indent="-228600">
              <a:spcBef>
                <a:spcPts val="1200"/>
              </a:spcBef>
              <a:buSzPts val="2600"/>
            </a:pPr>
            <a:r>
              <a:rPr lang="en-US" dirty="0">
                <a:solidFill>
                  <a:srgbClr val="00B0F0"/>
                </a:solidFill>
              </a:rPr>
              <a:t>suggested that the dihybrid cross is the equivalent to two monohybrid crosses.</a:t>
            </a:r>
            <a:endParaRPr dirty="0">
              <a:solidFill>
                <a:srgbClr val="00B0F0"/>
              </a:solidFill>
            </a:endParaRPr>
          </a:p>
          <a:p>
            <a:pPr marL="46355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established the </a:t>
            </a:r>
            <a:r>
              <a:rPr lang="en-US" sz="2500" b="1" u="sng" dirty="0">
                <a:solidFill>
                  <a:srgbClr val="FF0000"/>
                </a:solidFill>
              </a:rPr>
              <a:t>LAW of INDEPENDENT ASSORTMENT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7" name="Google Shape;860;p97">
            <a:extLst>
              <a:ext uri="{FF2B5EF4-FFF2-40B4-BE49-F238E27FC236}">
                <a16:creationId xmlns:a16="http://schemas.microsoft.com/office/drawing/2014/main" id="{B447C3B6-A711-1023-D2A3-6511B9234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99" y="227527"/>
            <a:ext cx="8779933" cy="104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LAW OF INDEPENDENT ASSORTMENT</a:t>
            </a:r>
            <a:r>
              <a:rPr lang="en-US" dirty="0">
                <a:solidFill>
                  <a:srgbClr val="0000FF"/>
                </a:solidFill>
              </a:rPr>
              <a:t> is revealed by tracking </a:t>
            </a:r>
            <a:r>
              <a:rPr lang="en-US" dirty="0">
                <a:solidFill>
                  <a:srgbClr val="FF0000"/>
                </a:solidFill>
              </a:rPr>
              <a:t>Two Characters at once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75" y="0"/>
            <a:ext cx="8626475" cy="66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02"/>
          <p:cNvSpPr txBox="1"/>
          <p:nvPr/>
        </p:nvSpPr>
        <p:spPr>
          <a:xfrm>
            <a:off x="2281751" y="555314"/>
            <a:ext cx="6435725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Mendel’s Principles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 the basis of </a:t>
            </a:r>
            <a:r>
              <a:rPr lang="en-US" sz="1800" b="1" i="0" u="none" strike="noStrike" cap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Modern Genetics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include the following: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 	The inheritance of traits is determined by individual units known as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___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endParaRPr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7663" indent="-347663"/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 	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___</a:t>
            </a:r>
            <a:r>
              <a:rPr lang="en-US" sz="18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 passed from parent to offspring.</a:t>
            </a:r>
            <a:endParaRPr lang="en-US" sz="1800"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  Each gene has two or more forms called ____.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	Some alleles are ____, while other alleles are ____.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	Each parent has ____ alleles for a particular trait that they inherited from their parents. They will pass ____ allele to their offspring when the alleles are segregated into ____.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6.	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alleles for one trait segregate ____ of the alleles for another trait.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102"/>
          <p:cNvSpPr txBox="1"/>
          <p:nvPr/>
        </p:nvSpPr>
        <p:spPr>
          <a:xfrm>
            <a:off x="76201" y="76200"/>
            <a:ext cx="1905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SUMMARY OF MENDEL’S PRINCIPLES</a:t>
            </a:r>
            <a:endParaRPr sz="2800" b="1" i="0" u="none" strike="noStrike" cap="none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quick_check-01.eps">
            <a:extLst>
              <a:ext uri="{FF2B5EF4-FFF2-40B4-BE49-F238E27FC236}">
                <a16:creationId xmlns:a16="http://schemas.microsoft.com/office/drawing/2014/main" id="{8A348FCC-ECE3-A492-6E74-D3963C314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404"/>
            <a:ext cx="881636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75" y="0"/>
            <a:ext cx="8626475" cy="66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102"/>
          <p:cNvSpPr txBox="1"/>
          <p:nvPr/>
        </p:nvSpPr>
        <p:spPr>
          <a:xfrm>
            <a:off x="2268872" y="529556"/>
            <a:ext cx="6435725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Mendel’s Principles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 the basis of </a:t>
            </a:r>
            <a:r>
              <a:rPr lang="en-US" sz="1800" b="1" i="0" u="none" strike="noStrike" cap="none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Modern Genetics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include the following: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 	The inheritance of traits is determined by individual units known as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genes</a:t>
            </a:r>
            <a:r>
              <a:rPr lang="en-US" sz="1800" b="1" i="0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endParaRPr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7663" indent="-347663"/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 	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Genes</a:t>
            </a:r>
            <a:r>
              <a:rPr lang="en-US" sz="18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 passed from parent to offspring.</a:t>
            </a:r>
            <a:endParaRPr lang="en-US" sz="1800"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 marL="347663" lvl="0" indent="-347663"/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  Each gene has two or more forms called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alleles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dirty="0"/>
          </a:p>
          <a:p>
            <a:pPr marL="347663" lvl="0" indent="-347663"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	Some alleles are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dominant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while other alleles are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recessive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7663" lvl="0" indent="-347663"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	Each parent has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two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alleles for a particular trait that they inherited from their parents. They will pass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one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allele to their offspring when the alleles are segregated into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gametes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  <a:p>
            <a:pPr marL="347663" marR="0" lvl="0" indent="-347663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dirty="0"/>
          </a:p>
          <a:p>
            <a:pPr marL="347663" lvl="0" indent="-347663">
              <a:buSzPts val="1800"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6.	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alleles for one trait segregate </a:t>
            </a:r>
            <a:r>
              <a:rPr lang="en-US" sz="1800" b="1" u="sng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independently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of the alleles for another trait.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102"/>
          <p:cNvSpPr txBox="1"/>
          <p:nvPr/>
        </p:nvSpPr>
        <p:spPr>
          <a:xfrm>
            <a:off x="76201" y="76200"/>
            <a:ext cx="1905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SUMMARY OF MENDEL’S PRINCIPLES</a:t>
            </a:r>
            <a:endParaRPr sz="2800" b="1" i="0" u="none" strike="noStrike" cap="none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quick_check-01.eps">
            <a:extLst>
              <a:ext uri="{FF2B5EF4-FFF2-40B4-BE49-F238E27FC236}">
                <a16:creationId xmlns:a16="http://schemas.microsoft.com/office/drawing/2014/main" id="{8A348FCC-ECE3-A492-6E74-D3963C314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404"/>
            <a:ext cx="881636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Define genetics and heredity, distinguishing characteristics from traits, genes, and alleles.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Describe the history of genetics and Mendel’s role.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Delineate the science of heredity in terms of generations (P, F</a:t>
            </a:r>
            <a:r>
              <a:rPr lang="en-US" sz="2400" baseline="-25000" dirty="0"/>
              <a:t>1</a:t>
            </a:r>
            <a:r>
              <a:rPr lang="en-US" sz="2400" dirty="0"/>
              <a:t>, F</a:t>
            </a:r>
            <a:r>
              <a:rPr lang="en-US" sz="2400" baseline="-25000" dirty="0"/>
              <a:t>2</a:t>
            </a:r>
            <a:r>
              <a:rPr lang="en-US" sz="2400" dirty="0"/>
              <a:t>), differentiating genotype from phenotype.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Understand and use the law of segregation to show monohybrid test crosses.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Understand and use the law of independent assortment to show dihybrid test crosses.</a:t>
            </a:r>
            <a:endParaRPr lang="en-US" sz="2000" dirty="0"/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2"/>
                </a:solidFill>
              </a:rPr>
              <a:t>Science Practice: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Monohybrid Test Cross</a:t>
            </a:r>
          </a:p>
          <a:p>
            <a:pPr marL="0" lvl="1" indent="0"/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220195" cy="1371600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3400" y="152400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0" descr="images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51375" cy="351631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0"/>
          <p:cNvSpPr txBox="1"/>
          <p:nvPr/>
        </p:nvSpPr>
        <p:spPr>
          <a:xfrm>
            <a:off x="0" y="3509565"/>
            <a:ext cx="6903076" cy="324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GENETICS</a:t>
            </a:r>
            <a:r>
              <a:rPr lang="en-US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scientific study of the transmission of </a:t>
            </a:r>
            <a:r>
              <a:rPr lang="en-US" sz="4000" b="1" i="0" u="none" strike="noStrike" cap="none" dirty="0">
                <a:solidFill>
                  <a:srgbClr val="3712BE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from parent to offspring through successive generations.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10" name="Google Shape;410;p70" descr="images-6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0200" y="3568700"/>
            <a:ext cx="24638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70" descr="images-16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2925" y="0"/>
            <a:ext cx="2360613" cy="351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/>
        </p:nvSpPr>
        <p:spPr>
          <a:xfrm>
            <a:off x="1300017" y="3900629"/>
            <a:ext cx="615610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Genetics is the study of </a:t>
            </a:r>
            <a:r>
              <a:rPr lang="en-US" sz="6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HEREDITY</a:t>
            </a:r>
            <a:r>
              <a:rPr lang="en-US" sz="4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Transmission of </a:t>
            </a:r>
            <a:r>
              <a:rPr lang="en-US" sz="4000" b="1" i="1" u="none" strike="noStrike" cap="none" dirty="0">
                <a:solidFill>
                  <a:srgbClr val="3712B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traits</a:t>
            </a:r>
            <a:r>
              <a:rPr lang="en-US" sz="4000" b="0" i="1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from one generation to the next.</a:t>
            </a:r>
            <a:endParaRPr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B3D9F-9FF0-99B2-6F61-CEDE1DA6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4" y="198120"/>
            <a:ext cx="8137951" cy="35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olean_approach">
  <a:themeElements>
    <a:clrScheme name="boolean_approa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4088</Words>
  <Application>Microsoft Office PowerPoint</Application>
  <PresentationFormat>On-screen Show (4:3)</PresentationFormat>
  <Paragraphs>757</Paragraphs>
  <Slides>65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65</vt:i4>
      </vt:variant>
    </vt:vector>
  </HeadingPairs>
  <TitlesOfParts>
    <vt:vector size="87" baseType="lpstr">
      <vt:lpstr>Arial</vt:lpstr>
      <vt:lpstr>Arial Unicode MS</vt:lpstr>
      <vt:lpstr>Calibri</vt:lpstr>
      <vt:lpstr>Comic Sans MS</vt:lpstr>
      <vt:lpstr>Constantia</vt:lpstr>
      <vt:lpstr>Noto Sans Symbols</vt:lpstr>
      <vt:lpstr>Open Sans</vt:lpstr>
      <vt:lpstr>Tahoma</vt:lpstr>
      <vt:lpstr>Times</vt:lpstr>
      <vt:lpstr>Times New Roman</vt:lpstr>
      <vt:lpstr>Wingdings</vt:lpstr>
      <vt:lpstr>Wingdings 2</vt:lpstr>
      <vt:lpstr>Office Theme</vt:lpstr>
      <vt:lpstr>1_boolean_approach</vt:lpstr>
      <vt:lpstr>1_Office Theme</vt:lpstr>
      <vt:lpstr>8_Blank</vt:lpstr>
      <vt:lpstr>2_Office Theme</vt:lpstr>
      <vt:lpstr>3_Office Theme</vt:lpstr>
      <vt:lpstr>4_Office Theme</vt:lpstr>
      <vt:lpstr>5_Office Theme</vt:lpstr>
      <vt:lpstr>1_Flow</vt:lpstr>
      <vt:lpstr>VIDEO TEMPLATES</vt:lpstr>
      <vt:lpstr>Go to the “Slide Show” shade above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Lesson Objectives</vt:lpstr>
      <vt:lpstr>PowerPoint Presentation</vt:lpstr>
      <vt:lpstr>PowerPoint Presentation</vt:lpstr>
      <vt:lpstr>PowerPoint Presentation</vt:lpstr>
      <vt:lpstr>PowerPoint Presentation</vt:lpstr>
      <vt:lpstr>Gregor Mendel</vt:lpstr>
      <vt:lpstr>Gregor Mendel</vt:lpstr>
      <vt:lpstr>The Science of Genetics began in an Abbey Garden</vt:lpstr>
      <vt:lpstr>The Science of Genetics began in an Abbey Garden</vt:lpstr>
      <vt:lpstr>PowerPoint Presentation</vt:lpstr>
      <vt:lpstr>The Science of Genetics began in an Abbey Garden</vt:lpstr>
      <vt:lpstr>PowerPoint Presentation</vt:lpstr>
      <vt:lpstr>Mendel’s LAW OF SEGREGATION describes the Inheritance of a Single Character</vt:lpstr>
      <vt:lpstr>Mendel’s LAW OF SEGREGATION describes the Inheritance of a Single Character</vt:lpstr>
      <vt:lpstr>Mendel’s LAW OF SEGREGATION describes the Inheritance of a Single Character</vt:lpstr>
      <vt:lpstr>Mendel’s LAW OF SEGREGATION describes the Inheritance of a Single Character</vt:lpstr>
      <vt:lpstr>Mendel’s LAW OF SEGREGATION describes the Inheritance of a Single Character</vt:lpstr>
      <vt:lpstr>Mendel’s LAW OF SEGREGATION describes the Inheritance of a Single Character</vt:lpstr>
      <vt:lpstr>Mendel’s LAW OF DOMINANCE</vt:lpstr>
      <vt:lpstr>Mendel’s LAW OF SEGREGATION describes the Inheritance of a Single Character</vt:lpstr>
      <vt:lpstr>Mendel’s LAW OF SEGREGATION describes the Inheritance of a Single Character</vt:lpstr>
      <vt:lpstr>Mendel’s LAW OF SEGREGATION describes the Inheritance of a Single Character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F1 Generation offspring of P generation</vt:lpstr>
      <vt:lpstr>F1 Generation offspring of P generation</vt:lpstr>
      <vt:lpstr>PowerPoint Presentation</vt:lpstr>
      <vt:lpstr>F2 Generation offspring of F1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Homologous Chromosomes bear the Alleles for Each Character</vt:lpstr>
      <vt:lpstr>PowerPoint Presentation</vt:lpstr>
      <vt:lpstr>The LAW OF INDEPENDENT ASSORTMENT is revealed by tracking Two Characters at once</vt:lpstr>
      <vt:lpstr>The LAW OF INDEPENDENT ASSORTMENT is revealed by tracking Two Characters at once</vt:lpstr>
      <vt:lpstr>The LAW OF INDEPENDENT ASSORTMENT is revealed by tracking Two Characters at once</vt:lpstr>
      <vt:lpstr>The LAW OF INDEPENDENT ASSORTMENT is revealed by tracking Two Characters at once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LAW OF INDEPENDENT ASSORTMENT is revealed by tracking Two Characters at once</vt:lpstr>
      <vt:lpstr>The LAW OF INDEPENDENT ASSORTMENT is revealed by tracking Two Characters at once</vt:lpstr>
      <vt:lpstr>The LAW OF INDEPENDENT ASSORTMENT is revealed by tracking Two Characters at once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Riesen</dc:creator>
  <cp:lastModifiedBy>Craig Riesen</cp:lastModifiedBy>
  <cp:revision>33</cp:revision>
  <dcterms:modified xsi:type="dcterms:W3CDTF">2023-12-06T21:47:08Z</dcterms:modified>
</cp:coreProperties>
</file>