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8.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9.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10.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 id="2147483720" r:id="rId2"/>
    <p:sldMasterId id="2147483748" r:id="rId3"/>
    <p:sldMasterId id="2147483777" r:id="rId4"/>
    <p:sldMasterId id="2147483779" r:id="rId5"/>
    <p:sldMasterId id="2147483786" r:id="rId6"/>
    <p:sldMasterId id="2147483821" r:id="rId7"/>
    <p:sldMasterId id="2147483833" r:id="rId8"/>
    <p:sldMasterId id="2147483840" r:id="rId9"/>
    <p:sldMasterId id="2147483852" r:id="rId10"/>
    <p:sldMasterId id="2147483867" r:id="rId11"/>
    <p:sldMasterId id="2147483874" r:id="rId12"/>
  </p:sldMasterIdLst>
  <p:notesMasterIdLst>
    <p:notesMasterId r:id="rId79"/>
  </p:notesMasterIdLst>
  <p:sldIdLst>
    <p:sldId id="451" r:id="rId13"/>
    <p:sldId id="256" r:id="rId14"/>
    <p:sldId id="436" r:id="rId15"/>
    <p:sldId id="444" r:id="rId16"/>
    <p:sldId id="257" r:id="rId17"/>
    <p:sldId id="443" r:id="rId18"/>
    <p:sldId id="282" r:id="rId19"/>
    <p:sldId id="461" r:id="rId20"/>
    <p:sldId id="321" r:id="rId21"/>
    <p:sldId id="273" r:id="rId22"/>
    <p:sldId id="378" r:id="rId23"/>
    <p:sldId id="439" r:id="rId24"/>
    <p:sldId id="448" r:id="rId25"/>
    <p:sldId id="449" r:id="rId26"/>
    <p:sldId id="434" r:id="rId27"/>
    <p:sldId id="435" r:id="rId28"/>
    <p:sldId id="440" r:id="rId29"/>
    <p:sldId id="441" r:id="rId30"/>
    <p:sldId id="438" r:id="rId31"/>
    <p:sldId id="442" r:id="rId32"/>
    <p:sldId id="284" r:id="rId33"/>
    <p:sldId id="455" r:id="rId34"/>
    <p:sldId id="459" r:id="rId35"/>
    <p:sldId id="432" r:id="rId36"/>
    <p:sldId id="403" r:id="rId37"/>
    <p:sldId id="456" r:id="rId38"/>
    <p:sldId id="266" r:id="rId39"/>
    <p:sldId id="268" r:id="rId40"/>
    <p:sldId id="404" r:id="rId41"/>
    <p:sldId id="416" r:id="rId42"/>
    <p:sldId id="405" r:id="rId43"/>
    <p:sldId id="260" r:id="rId44"/>
    <p:sldId id="269" r:id="rId45"/>
    <p:sldId id="262" r:id="rId46"/>
    <p:sldId id="460" r:id="rId47"/>
    <p:sldId id="271" r:id="rId48"/>
    <p:sldId id="267" r:id="rId49"/>
    <p:sldId id="272" r:id="rId50"/>
    <p:sldId id="429" r:id="rId51"/>
    <p:sldId id="419" r:id="rId52"/>
    <p:sldId id="270" r:id="rId53"/>
    <p:sldId id="457" r:id="rId54"/>
    <p:sldId id="431" r:id="rId55"/>
    <p:sldId id="445" r:id="rId56"/>
    <p:sldId id="430" r:id="rId57"/>
    <p:sldId id="433" r:id="rId58"/>
    <p:sldId id="421" r:id="rId59"/>
    <p:sldId id="422" r:id="rId60"/>
    <p:sldId id="423" r:id="rId61"/>
    <p:sldId id="424" r:id="rId62"/>
    <p:sldId id="437" r:id="rId63"/>
    <p:sldId id="446" r:id="rId64"/>
    <p:sldId id="425" r:id="rId65"/>
    <p:sldId id="447" r:id="rId66"/>
    <p:sldId id="261" r:id="rId67"/>
    <p:sldId id="458" r:id="rId68"/>
    <p:sldId id="264" r:id="rId69"/>
    <p:sldId id="265" r:id="rId70"/>
    <p:sldId id="453" r:id="rId71"/>
    <p:sldId id="454" r:id="rId72"/>
    <p:sldId id="258" r:id="rId73"/>
    <p:sldId id="450" r:id="rId74"/>
    <p:sldId id="274" r:id="rId75"/>
    <p:sldId id="275" r:id="rId76"/>
    <p:sldId id="276" r:id="rId77"/>
    <p:sldId id="452" r:id="rId7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64" autoAdjust="0"/>
    <p:restoredTop sz="83133" autoAdjust="0"/>
  </p:normalViewPr>
  <p:slideViewPr>
    <p:cSldViewPr>
      <p:cViewPr varScale="1">
        <p:scale>
          <a:sx n="85" d="100"/>
          <a:sy n="85" d="100"/>
        </p:scale>
        <p:origin x="66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slide" Target="slides/slide56.xml"/><Relationship Id="rId76" Type="http://schemas.openxmlformats.org/officeDocument/2006/relationships/slide" Target="slides/slide64.xml"/><Relationship Id="rId7" Type="http://schemas.openxmlformats.org/officeDocument/2006/relationships/slideMaster" Target="slideMasters/slideMaster7.xml"/><Relationship Id="rId71" Type="http://schemas.openxmlformats.org/officeDocument/2006/relationships/slide" Target="slides/slide59.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B03ECA18-891B-4881-8E28-4CC4BC6B9E1A}" type="datetimeFigureOut">
              <a:rPr lang="en-US"/>
              <a:pPr>
                <a:defRPr/>
              </a:pPr>
              <a:t>11/15/2023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44109E1-6403-42A3-A0A1-2F9381E8B959}" type="slidenum">
              <a:rPr lang="en-US"/>
              <a:pPr>
                <a:defRPr/>
              </a:pPr>
              <a:t>‹#›</a:t>
            </a:fld>
            <a:endParaRPr lang="en-US"/>
          </a:p>
        </p:txBody>
      </p:sp>
    </p:spTree>
    <p:extLst>
      <p:ext uri="{BB962C8B-B14F-4D97-AF65-F5344CB8AC3E}">
        <p14:creationId xmlns:p14="http://schemas.microsoft.com/office/powerpoint/2010/main" val="71442329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8"/>
        <p:cNvGrpSpPr/>
        <p:nvPr/>
      </p:nvGrpSpPr>
      <p:grpSpPr>
        <a:xfrm>
          <a:off x="0" y="0"/>
          <a:ext cx="0" cy="0"/>
          <a:chOff x="0" y="0"/>
          <a:chExt cx="0" cy="0"/>
        </a:xfrm>
      </p:grpSpPr>
      <p:sp>
        <p:nvSpPr>
          <p:cNvPr id="879" name="Google Shape;87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80" name="Google Shape;880;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881" name="Google Shape;881;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8563" y="611188"/>
            <a:ext cx="4460875" cy="3346450"/>
          </a:xfrm>
        </p:spPr>
      </p:sp>
      <p:sp>
        <p:nvSpPr>
          <p:cNvPr id="3" name="Notes Placeholder 2"/>
          <p:cNvSpPr>
            <a:spLocks noGrp="1"/>
          </p:cNvSpPr>
          <p:nvPr>
            <p:ph type="body" idx="1"/>
          </p:nvPr>
        </p:nvSpPr>
        <p:spPr/>
        <p:txBody>
          <a:bodyPr>
            <a:normAutofit fontScale="55000" lnSpcReduction="20000"/>
          </a:bodyPr>
          <a:lstStyle/>
          <a:p>
            <a:pPr marL="0" marR="0" lvl="1" indent="0" algn="l" defTabSz="914400" rtl="0" eaLnBrk="1" fontAlgn="base" latinLnBrk="0" hangingPunct="1">
              <a:lnSpc>
                <a:spcPct val="100000"/>
              </a:lnSpc>
              <a:spcBef>
                <a:spcPts val="571"/>
              </a:spcBef>
              <a:spcAft>
                <a:spcPct val="0"/>
              </a:spcAft>
              <a:buClrTx/>
              <a:buSzTx/>
              <a:buFontTx/>
              <a:buNone/>
              <a:tabLst/>
              <a:defRPr/>
            </a:pPr>
            <a:r>
              <a:rPr lang="en-US" b="1" dirty="0"/>
              <a:t>Timing ≈ 3</a:t>
            </a:r>
            <a:r>
              <a:rPr lang="en-US" b="1" baseline="0" dirty="0"/>
              <a:t> min</a:t>
            </a:r>
            <a:endParaRPr lang="en-US" b="1" dirty="0"/>
          </a:p>
          <a:p>
            <a:pPr marL="171450" lvl="0" indent="-171450">
              <a:buFont typeface="Arial" pitchFamily="34" charset="0"/>
              <a:buChar char="•"/>
            </a:pPr>
            <a:r>
              <a:rPr lang="en-US" b="0" baseline="0" dirty="0"/>
              <a:t>[animate] DNA was identified by Friedrich </a:t>
            </a:r>
            <a:r>
              <a:rPr lang="en-US" b="0" baseline="0" dirty="0" err="1"/>
              <a:t>Miescher</a:t>
            </a:r>
            <a:r>
              <a:rPr lang="en-US" b="0" baseline="0" dirty="0"/>
              <a:t> in 1860s. He identified DNA in the nucleus of white blood cells. </a:t>
            </a:r>
            <a:r>
              <a:rPr lang="en-US" b="0" baseline="0" dirty="0" err="1"/>
              <a:t>Miesher</a:t>
            </a:r>
            <a:r>
              <a:rPr lang="en-US" b="0" baseline="0" dirty="0"/>
              <a:t> was the first to extract and observe DNA.</a:t>
            </a:r>
          </a:p>
          <a:p>
            <a:pPr marL="0" lvl="0" indent="0">
              <a:buFont typeface="Arial" pitchFamily="34" charset="0"/>
              <a:buNone/>
            </a:pPr>
            <a:endParaRPr lang="en-US" b="0" baseline="0" dirty="0"/>
          </a:p>
          <a:p>
            <a:pPr marL="171450" lvl="0" indent="-171450">
              <a:buFont typeface="Arial" pitchFamily="34" charset="0"/>
              <a:buChar char="•"/>
            </a:pPr>
            <a:r>
              <a:rPr lang="en-US" b="0" baseline="0" dirty="0"/>
              <a:t>[animate] In the 1940s, while studying the chemical composition of DNA, Erwin Chargaff, noticed a pattern in the amounts of the bases contained in DNA: adenine, guanine, cytosine, and thymine. After taking DNA from numerous cells he discovered that adenine levels were equal to thymine levels in the cells and guanine and cytosine levels were equal in the cells. </a:t>
            </a:r>
            <a:r>
              <a:rPr lang="en-US" b="0" i="1" baseline="0" dirty="0"/>
              <a:t>Relate back to table students saw in the warm up and the reason the genetic code is considered universal. </a:t>
            </a:r>
            <a:r>
              <a:rPr lang="en-US" b="0" baseline="0" dirty="0"/>
              <a:t>Thus he created a rule for the chemical composition of DNA:  A=T and G=C. </a:t>
            </a:r>
          </a:p>
          <a:p>
            <a:pPr marL="0" lvl="0" indent="0">
              <a:buFont typeface="Arial" pitchFamily="34" charset="0"/>
              <a:buNone/>
            </a:pPr>
            <a:endParaRPr lang="en-US" b="0" baseline="0" dirty="0"/>
          </a:p>
          <a:p>
            <a:pPr marL="171450" lvl="0" indent="-171450">
              <a:buFont typeface="Arial" pitchFamily="34" charset="0"/>
              <a:buChar char="•"/>
            </a:pPr>
            <a:r>
              <a:rPr lang="en-US" b="0" i="0" baseline="0" dirty="0"/>
              <a:t>[animate] Still, scientists wanted to know more about the makeup of DNA. Rosalind Franklin worked to create a DNA crystal so she could photograph the structure of DNA. In 1952, she succeeded. She placed the DNA through </a:t>
            </a:r>
            <a:r>
              <a:rPr lang="en-US" b="0" i="0" baseline="0" dirty="0" err="1"/>
              <a:t>Xray</a:t>
            </a:r>
            <a:r>
              <a:rPr lang="en-US" b="0" i="0" baseline="0" dirty="0"/>
              <a:t> and recorded its interference pattern. This type of photo is known as a diffraction photo. Her specific photo is famously known as Photo 51, seen here.</a:t>
            </a:r>
          </a:p>
          <a:p>
            <a:pPr marL="388931" lvl="1" indent="-171450">
              <a:buFont typeface="Arial" pitchFamily="34" charset="0"/>
              <a:buChar char="•"/>
            </a:pPr>
            <a:r>
              <a:rPr lang="en-US" b="0" i="0" baseline="0" dirty="0"/>
              <a:t>Please point out the DNA structure in the photo for students and explain the structure briefly so they can see what scientists observed: Photo 51 showed </a:t>
            </a:r>
            <a:r>
              <a:rPr lang="en-US" sz="1050" kern="1200" dirty="0">
                <a:solidFill>
                  <a:schemeClr val="tx1"/>
                </a:solidFill>
                <a:effectLst/>
                <a:latin typeface="Book Antiqua"/>
                <a:ea typeface="+mn-ea"/>
                <a:cs typeface="Book Antiqua"/>
              </a:rPr>
              <a:t>an </a:t>
            </a:r>
            <a:r>
              <a:rPr lang="en-US" sz="1050" i="1" kern="1200" dirty="0">
                <a:solidFill>
                  <a:schemeClr val="tx1"/>
                </a:solidFill>
                <a:effectLst/>
                <a:latin typeface="Book Antiqua"/>
                <a:ea typeface="+mn-ea"/>
                <a:cs typeface="Book Antiqua"/>
              </a:rPr>
              <a:t>x</a:t>
            </a:r>
            <a:r>
              <a:rPr lang="en-US" sz="1050" kern="1200" dirty="0">
                <a:solidFill>
                  <a:schemeClr val="tx1"/>
                </a:solidFill>
                <a:effectLst/>
                <a:latin typeface="Book Antiqua"/>
                <a:ea typeface="+mn-ea"/>
                <a:cs typeface="Book Antiqua"/>
              </a:rPr>
              <a:t>-shaped pattern angled to suggest that there were two strands in the structure. Franklin</a:t>
            </a:r>
            <a:r>
              <a:rPr lang="en-US" sz="1050" kern="1200" baseline="0" dirty="0">
                <a:solidFill>
                  <a:schemeClr val="tx1"/>
                </a:solidFill>
                <a:effectLst/>
                <a:latin typeface="Book Antiqua"/>
                <a:ea typeface="+mn-ea"/>
                <a:cs typeface="Book Antiqua"/>
              </a:rPr>
              <a:t> noted that </a:t>
            </a:r>
            <a:r>
              <a:rPr lang="en-US" sz="1050" kern="1200" dirty="0">
                <a:solidFill>
                  <a:schemeClr val="tx1"/>
                </a:solidFill>
                <a:effectLst/>
                <a:latin typeface="Book Antiqua"/>
                <a:ea typeface="+mn-ea"/>
                <a:cs typeface="Book Antiqua"/>
              </a:rPr>
              <a:t>DNA had two strands twisted into a double helix with a phosphate backbone and bases arranged inside.</a:t>
            </a:r>
          </a:p>
          <a:p>
            <a:pPr marL="388931" lvl="1" indent="-171450">
              <a:buFont typeface="Arial" pitchFamily="34" charset="0"/>
              <a:buChar char="•"/>
            </a:pPr>
            <a:r>
              <a:rPr lang="en-US" sz="1050" kern="1200" dirty="0">
                <a:solidFill>
                  <a:schemeClr val="tx1"/>
                </a:solidFill>
                <a:effectLst/>
                <a:latin typeface="Book Antiqua"/>
                <a:ea typeface="+mn-ea"/>
                <a:cs typeface="Book Antiqua"/>
              </a:rPr>
              <a:t> </a:t>
            </a:r>
            <a:r>
              <a:rPr lang="en-US" sz="1050" b="0" i="0" kern="1200" baseline="0" dirty="0">
                <a:solidFill>
                  <a:schemeClr val="tx1"/>
                </a:solidFill>
                <a:effectLst/>
                <a:latin typeface="Book Antiqua"/>
                <a:ea typeface="+mn-ea"/>
                <a:cs typeface="Book Antiqua"/>
              </a:rPr>
              <a:t>Based on her observation, Franklin </a:t>
            </a:r>
            <a:r>
              <a:rPr lang="en-US" b="0" i="0" baseline="0" dirty="0"/>
              <a:t>worked on creating an accurate model of DNA.</a:t>
            </a:r>
          </a:p>
          <a:p>
            <a:pPr marL="171450" lvl="0" indent="-171450">
              <a:buFont typeface="Arial" pitchFamily="34" charset="0"/>
              <a:buChar char="•"/>
            </a:pPr>
            <a:endParaRPr lang="en-US" b="0" baseline="0" dirty="0"/>
          </a:p>
          <a:p>
            <a:pPr marL="171450" marR="0" lvl="1"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i="0" baseline="0" dirty="0"/>
              <a:t>[animate] Using the photo created by Franklin, James Watson and Francis Crick correctly identified the structure of DNA and were able to create an accurate model, s</a:t>
            </a:r>
            <a:r>
              <a:rPr lang="en-US" b="0" i="0" dirty="0"/>
              <a:t>howing a double helix with rungs connecting the two strands.</a:t>
            </a:r>
          </a:p>
          <a:p>
            <a:pPr marL="388932" marR="0" lvl="2"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i="0" baseline="0" dirty="0"/>
              <a:t>At first, the two were unsure at first how to pair the bases together to create the double helix. They noticed if they did not pair the bases in a certain pattern that the helix model was wobbly and uneven. They recognized that if they paired adenine and thymine together and then paired guanine and cytosine together, the bases fit together on the DNA model and the structure was  perfect, a double helix of base pairs together, bonded by hydrogen (the rung on the ladder). This also complimented Chargaff’s rule (A=T, G=C)</a:t>
            </a:r>
          </a:p>
          <a:p>
            <a:pPr marL="171450" lvl="0" indent="-171450">
              <a:buFont typeface="Arial" pitchFamily="34" charset="0"/>
              <a:buChar char="•"/>
            </a:pPr>
            <a:endParaRPr lang="en-US" b="1" dirty="0"/>
          </a:p>
          <a:p>
            <a:pPr marL="171450" marR="0" lvl="0" indent="-171450" algn="l" defTabSz="914400" rtl="0" eaLnBrk="1" fontAlgn="base" latinLnBrk="0" hangingPunct="1">
              <a:lnSpc>
                <a:spcPct val="100000"/>
              </a:lnSpc>
              <a:spcBef>
                <a:spcPts val="571"/>
              </a:spcBef>
              <a:spcAft>
                <a:spcPct val="0"/>
              </a:spcAft>
              <a:buClrTx/>
              <a:buSzTx/>
              <a:buFont typeface="Arial" pitchFamily="34" charset="0"/>
              <a:buChar char="•"/>
              <a:tabLst/>
              <a:defRPr/>
            </a:pPr>
            <a:r>
              <a:rPr lang="en-US" b="0" baseline="0" dirty="0"/>
              <a:t>Once scientists figured out the structure of DNA, they knew that the sequence of bases adenine, guanine, cytosine and thymine </a:t>
            </a:r>
            <a:r>
              <a:rPr lang="en-US" b="0" i="1" baseline="0" dirty="0"/>
              <a:t>coded</a:t>
            </a:r>
            <a:r>
              <a:rPr lang="en-US" b="0" baseline="0" dirty="0"/>
              <a:t> for the synthesis of proteins, which are responsible for the structure and function of all living organisms. However, they did not know how this happened, or how many bases were used at a time in the code. </a:t>
            </a:r>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1" u="sng" baseline="0"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en-US" b="1" u="sng" baseline="0" dirty="0"/>
          </a:p>
          <a:p>
            <a:pPr marL="0" marR="0" lvl="1" indent="0" algn="l" defTabSz="914400" rtl="0" eaLnBrk="1" fontAlgn="auto" latinLnBrk="0" hangingPunct="1">
              <a:lnSpc>
                <a:spcPct val="100000"/>
              </a:lnSpc>
              <a:spcBef>
                <a:spcPts val="0"/>
              </a:spcBef>
              <a:spcAft>
                <a:spcPts val="0"/>
              </a:spcAft>
              <a:buClrTx/>
              <a:buSzTx/>
              <a:buFont typeface="Arial" pitchFamily="34" charset="0"/>
              <a:buNone/>
              <a:tabLst/>
              <a:defRPr/>
            </a:pPr>
            <a:r>
              <a:rPr lang="en-US" b="1" u="sng" baseline="0" dirty="0"/>
              <a:t>SOURCES:</a:t>
            </a:r>
            <a:endParaRPr lang="en-US" b="0" baseline="0" dirty="0"/>
          </a:p>
          <a:p>
            <a:pPr marL="0" marR="0" lvl="1" indent="0" algn="l" defTabSz="914400" rtl="0" eaLnBrk="1" fontAlgn="base" latinLnBrk="0" hangingPunct="1">
              <a:lnSpc>
                <a:spcPct val="100000"/>
              </a:lnSpc>
              <a:spcBef>
                <a:spcPts val="571"/>
              </a:spcBef>
              <a:spcAft>
                <a:spcPct val="0"/>
              </a:spcAft>
              <a:buClrTx/>
              <a:buSzTx/>
              <a:buFontTx/>
              <a:buNone/>
              <a:tabLst/>
              <a:defRPr/>
            </a:pPr>
            <a:r>
              <a:rPr lang="en-US" sz="1050" kern="1200" dirty="0">
                <a:solidFill>
                  <a:schemeClr val="tx1"/>
                </a:solidFill>
                <a:latin typeface="Book Antiqua"/>
                <a:ea typeface="+mn-ea"/>
                <a:cs typeface="Book Antiqua"/>
              </a:rPr>
              <a:t>DNA bases. “</a:t>
            </a:r>
            <a:r>
              <a:rPr lang="en-US" b="0" dirty="0"/>
              <a:t>DNA UV mutation.gif,”</a:t>
            </a:r>
            <a:r>
              <a:rPr lang="en-US" sz="1050" b="0" kern="1200" baseline="0" dirty="0">
                <a:solidFill>
                  <a:schemeClr val="tx1"/>
                </a:solidFill>
                <a:latin typeface="Book Antiqua"/>
                <a:ea typeface="+mn-ea"/>
                <a:cs typeface="Book Antiqua"/>
              </a:rPr>
              <a:t> </a:t>
            </a:r>
            <a:r>
              <a:rPr lang="en-US" sz="1050" kern="1200" dirty="0">
                <a:solidFill>
                  <a:schemeClr val="tx1"/>
                </a:solidFill>
                <a:latin typeface="Book Antiqua"/>
                <a:ea typeface="+mn-ea"/>
                <a:cs typeface="Book Antiqua"/>
              </a:rPr>
              <a:t>David</a:t>
            </a:r>
            <a:r>
              <a:rPr lang="en-US" sz="1050" kern="1200" baseline="0" dirty="0">
                <a:solidFill>
                  <a:schemeClr val="tx1"/>
                </a:solidFill>
                <a:latin typeface="Book Antiqua"/>
                <a:ea typeface="+mn-ea"/>
                <a:cs typeface="Book Antiqua"/>
              </a:rPr>
              <a:t> Herring (NASA). 2006 as PD, Digital Image. http://commons.wikimedia.org/wiki/File:DNA_UV_mutation.gif (accessed June 6, 2011). </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sz="1050" kern="1200" dirty="0">
                <a:solidFill>
                  <a:schemeClr val="tx1"/>
                </a:solidFill>
                <a:latin typeface="Book Antiqua"/>
                <a:ea typeface="+mn-ea"/>
                <a:cs typeface="Book Antiqua"/>
              </a:rPr>
              <a:t>DNA SNP</a:t>
            </a:r>
            <a:r>
              <a:rPr lang="en-US" sz="1050" kern="1200" baseline="0" dirty="0">
                <a:solidFill>
                  <a:schemeClr val="tx1"/>
                </a:solidFill>
                <a:latin typeface="Book Antiqua"/>
                <a:ea typeface="+mn-ea"/>
                <a:cs typeface="Book Antiqua"/>
              </a:rPr>
              <a:t>. “</a:t>
            </a:r>
            <a:r>
              <a:rPr lang="en-US" b="0" dirty="0" err="1"/>
              <a:t>Dna-SNP.svg</a:t>
            </a:r>
            <a:r>
              <a:rPr lang="en-US" b="0" dirty="0"/>
              <a:t>,” </a:t>
            </a:r>
            <a:r>
              <a:rPr lang="en-US" sz="1050" kern="1200" dirty="0">
                <a:solidFill>
                  <a:schemeClr val="tx1"/>
                </a:solidFill>
                <a:latin typeface="Book Antiqua"/>
                <a:ea typeface="+mn-ea"/>
                <a:cs typeface="Book Antiqua"/>
              </a:rPr>
              <a:t>David Hall. 2007 as</a:t>
            </a:r>
            <a:r>
              <a:rPr lang="en-US" sz="1050" kern="1200" baseline="0" dirty="0">
                <a:solidFill>
                  <a:schemeClr val="tx1"/>
                </a:solidFill>
                <a:latin typeface="Book Antiqua"/>
                <a:ea typeface="+mn-ea"/>
                <a:cs typeface="Book Antiqua"/>
              </a:rPr>
              <a:t> </a:t>
            </a:r>
            <a:r>
              <a:rPr lang="en-US" sz="1050" kern="1200" dirty="0">
                <a:solidFill>
                  <a:schemeClr val="tx1"/>
                </a:solidFill>
                <a:latin typeface="Book Antiqua"/>
                <a:ea typeface="+mn-ea"/>
                <a:cs typeface="Book Antiqua"/>
              </a:rPr>
              <a:t>CC-SA/GNU</a:t>
            </a:r>
            <a:r>
              <a:rPr lang="en-US" sz="1050" kern="1200" baseline="0" dirty="0">
                <a:solidFill>
                  <a:schemeClr val="tx1"/>
                </a:solidFill>
                <a:latin typeface="Book Antiqua"/>
                <a:ea typeface="+mn-ea"/>
                <a:cs typeface="Book Antiqua"/>
              </a:rPr>
              <a:t>, Digital Image. </a:t>
            </a:r>
            <a:r>
              <a:rPr lang="en-US" sz="1050" kern="1200" dirty="0">
                <a:solidFill>
                  <a:schemeClr val="tx1"/>
                </a:solidFill>
                <a:latin typeface="Book Antiqua"/>
                <a:ea typeface="+mn-ea"/>
                <a:cs typeface="Book Antiqua"/>
              </a:rPr>
              <a:t>http://commons.wikimedia.org/wiki/File:Dna-SNP.svg</a:t>
            </a:r>
            <a:r>
              <a:rPr lang="en-US" sz="1050" kern="1200" baseline="0" dirty="0">
                <a:solidFill>
                  <a:schemeClr val="tx1"/>
                </a:solidFill>
                <a:latin typeface="Book Antiqua"/>
                <a:ea typeface="+mn-ea"/>
                <a:cs typeface="Book Antiqua"/>
              </a:rPr>
              <a:t> (accessed June 6, 2011). </a:t>
            </a:r>
          </a:p>
          <a:p>
            <a:pPr marL="0" marR="0" lvl="1" indent="0" algn="l" defTabSz="914400" rtl="0" eaLnBrk="1" fontAlgn="base" latinLnBrk="0" hangingPunct="1">
              <a:lnSpc>
                <a:spcPct val="100000"/>
              </a:lnSpc>
              <a:spcBef>
                <a:spcPts val="571"/>
              </a:spcBef>
              <a:spcAft>
                <a:spcPct val="0"/>
              </a:spcAft>
              <a:buClrTx/>
              <a:buSzTx/>
              <a:buFontTx/>
              <a:buNone/>
              <a:tabLst/>
              <a:defRPr/>
            </a:pPr>
            <a:r>
              <a:rPr lang="en-US" sz="1050" kern="1200" baseline="0" dirty="0">
                <a:solidFill>
                  <a:schemeClr val="tx1"/>
                </a:solidFill>
                <a:latin typeface="Book Antiqua"/>
                <a:ea typeface="+mn-ea"/>
                <a:cs typeface="Book Antiqua"/>
              </a:rPr>
              <a:t>Molecular configuration photo. “</a:t>
            </a:r>
            <a:r>
              <a:rPr lang="en-US" sz="800" dirty="0">
                <a:solidFill>
                  <a:schemeClr val="tx1">
                    <a:lumMod val="50000"/>
                    <a:lumOff val="50000"/>
                  </a:schemeClr>
                </a:solidFill>
              </a:rPr>
              <a:t>Photo 51,” from “Molecular Configuration in Sodium </a:t>
            </a:r>
            <a:r>
              <a:rPr lang="en-US" sz="800" dirty="0" err="1">
                <a:solidFill>
                  <a:schemeClr val="tx1">
                    <a:lumMod val="50000"/>
                    <a:lumOff val="50000"/>
                  </a:schemeClr>
                </a:solidFill>
              </a:rPr>
              <a:t>Thymonucleate</a:t>
            </a:r>
            <a:r>
              <a:rPr lang="en-US" sz="800" dirty="0">
                <a:solidFill>
                  <a:schemeClr val="tx1">
                    <a:lumMod val="50000"/>
                    <a:lumOff val="50000"/>
                  </a:schemeClr>
                </a:solidFill>
              </a:rPr>
              <a:t>”, Rosalind Franklin. R.G. Gosling, </a:t>
            </a:r>
            <a:r>
              <a:rPr lang="en-US" sz="800" i="1" dirty="0">
                <a:solidFill>
                  <a:schemeClr val="tx1">
                    <a:lumMod val="50000"/>
                    <a:lumOff val="50000"/>
                  </a:schemeClr>
                </a:solidFill>
              </a:rPr>
              <a:t>Nature, </a:t>
            </a:r>
            <a:r>
              <a:rPr lang="en-US" sz="800" dirty="0">
                <a:solidFill>
                  <a:schemeClr val="tx1">
                    <a:lumMod val="50000"/>
                    <a:lumOff val="50000"/>
                  </a:schemeClr>
                </a:solidFill>
              </a:rPr>
              <a:t>Vol. 171, April 25, 1953. (Permission to use image was obtained from the publisher. Must be attributed in</a:t>
            </a:r>
            <a:r>
              <a:rPr lang="en-US" sz="800" baseline="0" dirty="0">
                <a:solidFill>
                  <a:schemeClr val="tx1">
                    <a:lumMod val="50000"/>
                    <a:lumOff val="50000"/>
                  </a:schemeClr>
                </a:solidFill>
              </a:rPr>
              <a:t> citation format</a:t>
            </a:r>
            <a:r>
              <a:rPr lang="en-US" sz="800" dirty="0">
                <a:solidFill>
                  <a:schemeClr val="tx1">
                    <a:lumMod val="50000"/>
                    <a:lumOff val="50000"/>
                  </a:schemeClr>
                </a:solidFill>
              </a:rPr>
              <a:t>)</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3074104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7"/>
        <p:cNvGrpSpPr/>
        <p:nvPr/>
      </p:nvGrpSpPr>
      <p:grpSpPr>
        <a:xfrm>
          <a:off x="0" y="0"/>
          <a:ext cx="0" cy="0"/>
          <a:chOff x="0" y="0"/>
          <a:chExt cx="0" cy="0"/>
        </a:xfrm>
      </p:grpSpPr>
      <p:sp>
        <p:nvSpPr>
          <p:cNvPr id="1158" name="Google Shape;115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9" name="Google Shape;115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7410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5" name="Google Shape;10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6" name="Google Shape;108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502077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2"/>
        <p:cNvGrpSpPr/>
        <p:nvPr/>
      </p:nvGrpSpPr>
      <p:grpSpPr>
        <a:xfrm>
          <a:off x="0" y="0"/>
          <a:ext cx="0" cy="0"/>
          <a:chOff x="0" y="0"/>
          <a:chExt cx="0" cy="0"/>
        </a:xfrm>
      </p:grpSpPr>
      <p:sp>
        <p:nvSpPr>
          <p:cNvPr id="1173" name="Google Shape;1173;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74" name="Google Shape;117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462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492361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2" name="Google Shape;1152;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6393221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944109E1-6403-42A3-A0A1-2F9381E8B959}" type="slidenum">
              <a:rPr lang="en-US" smtClean="0"/>
              <a:pPr>
                <a:defRPr/>
              </a:pPr>
              <a:t>50</a:t>
            </a:fld>
            <a:endParaRPr lang="en-US"/>
          </a:p>
        </p:txBody>
      </p:sp>
    </p:spTree>
    <p:extLst>
      <p:ext uri="{BB962C8B-B14F-4D97-AF65-F5344CB8AC3E}">
        <p14:creationId xmlns:p14="http://schemas.microsoft.com/office/powerpoint/2010/main" val="6462201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05" name="Google Shape;100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6" name="Google Shape;10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10.2a-2 The structure of a DNA polynucleotide (part 2)</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05" name="Google Shape;1005;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6" name="Google Shape;100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10.2a-2 The structure of a DNA polynucleotide (part 2)</a:t>
            </a:r>
            <a:endParaRPr/>
          </a:p>
        </p:txBody>
      </p:sp>
    </p:spTree>
    <p:extLst>
      <p:ext uri="{BB962C8B-B14F-4D97-AF65-F5344CB8AC3E}">
        <p14:creationId xmlns:p14="http://schemas.microsoft.com/office/powerpoint/2010/main" val="41751966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0" name="Google Shape;1060;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87463" y="457200"/>
            <a:ext cx="4398962" cy="3298825"/>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a:t>#frame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1" dirty="0"/>
              <a:t>instructional video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a:p>
          <a:p>
            <a:pPr marL="0" marR="0" indent="0" algn="l" defTabSz="914400" rtl="0" eaLnBrk="1" fontAlgn="auto" latinLnBrk="0" hangingPunct="1">
              <a:lnSpc>
                <a:spcPct val="100000"/>
              </a:lnSpc>
              <a:spcBef>
                <a:spcPts val="0"/>
              </a:spcBef>
              <a:spcAft>
                <a:spcPts val="0"/>
              </a:spcAft>
              <a:buClrTx/>
              <a:buSzTx/>
              <a:buFontTx/>
              <a:buNone/>
              <a:tabLst/>
              <a:defRPr/>
            </a:pPr>
            <a:r>
              <a:rPr lang="en-US" b="1" dirty="0"/>
              <a:t>T</a:t>
            </a:r>
            <a:r>
              <a:rPr lang="en-US" sz="1100" b="1" dirty="0"/>
              <a:t>iming ≈ 0.5 minutes</a:t>
            </a:r>
          </a:p>
          <a:p>
            <a:pPr marL="171450" indent="-171450">
              <a:buFont typeface="Arial" pitchFamily="34" charset="0"/>
              <a:buChar char="•"/>
            </a:pPr>
            <a:r>
              <a:rPr lang="en-US" baseline="0" dirty="0"/>
              <a:t>Living organisms need energy to accomplish the wide variety of tasks they attempt each day.</a:t>
            </a:r>
          </a:p>
          <a:p>
            <a:pPr marL="171450" indent="-171450">
              <a:buFont typeface="Arial" pitchFamily="34" charset="0"/>
              <a:buChar char="•"/>
            </a:pPr>
            <a:r>
              <a:rPr lang="en-US" dirty="0"/>
              <a:t>You</a:t>
            </a:r>
            <a:r>
              <a:rPr lang="en-US" baseline="0" dirty="0"/>
              <a:t> will begin learning about how energy is captured from the Sun and stored in organic molecules.</a:t>
            </a:r>
            <a:endParaRPr lang="en-US" dirty="0"/>
          </a:p>
          <a:p>
            <a:pPr marL="388931" lvl="1" indent="-171450">
              <a:buFont typeface="Arial" pitchFamily="34" charset="0"/>
              <a:buChar char="•"/>
            </a:pPr>
            <a:r>
              <a:rPr lang="en-US" dirty="0"/>
              <a:t>[read</a:t>
            </a:r>
            <a:r>
              <a:rPr lang="en-US" baseline="0" dirty="0"/>
              <a:t> objectives]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5F324B6-63DA-4FA6-B8C4-616B282EBE8D}" type="slidenum">
              <a:rPr kumimoji="0" lang="en-US"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21101586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7" name="Google Shape;10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7" name="Google Shape;10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47584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5"/>
        <p:cNvGrpSpPr/>
        <p:nvPr/>
      </p:nvGrpSpPr>
      <p:grpSpPr>
        <a:xfrm>
          <a:off x="0" y="0"/>
          <a:ext cx="0" cy="0"/>
          <a:chOff x="0" y="0"/>
          <a:chExt cx="0" cy="0"/>
        </a:xfrm>
      </p:grpSpPr>
      <p:sp>
        <p:nvSpPr>
          <p:cNvPr id="1066" name="Google Shape;1066;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67" name="Google Shape;10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8" name="Google Shape;1068;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64345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8648562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7" name="Google Shape;89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8" name="Google Shape;898;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5837390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2"/>
        <p:cNvGrpSpPr/>
        <p:nvPr/>
      </p:nvGrpSpPr>
      <p:grpSpPr>
        <a:xfrm>
          <a:off x="0" y="0"/>
          <a:ext cx="0" cy="0"/>
          <a:chOff x="0" y="0"/>
          <a:chExt cx="0" cy="0"/>
        </a:xfrm>
      </p:grpSpPr>
      <p:sp>
        <p:nvSpPr>
          <p:cNvPr id="1193" name="Google Shape;119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94" name="Google Shape;119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5" name="Google Shape;119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9"/>
        <p:cNvGrpSpPr/>
        <p:nvPr/>
      </p:nvGrpSpPr>
      <p:grpSpPr>
        <a:xfrm>
          <a:off x="0" y="0"/>
          <a:ext cx="0" cy="0"/>
          <a:chOff x="0" y="0"/>
          <a:chExt cx="0" cy="0"/>
        </a:xfrm>
      </p:grpSpPr>
      <p:sp>
        <p:nvSpPr>
          <p:cNvPr id="1200" name="Google Shape;120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64</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201" name="Google Shape;12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02" name="Google Shape;1202;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10.6a-3 The flow of genetic information in a eukaryotic cell (step 3)</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4" name="Google Shape;121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611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7"/>
        <p:cNvGrpSpPr/>
        <p:nvPr/>
      </p:nvGrpSpPr>
      <p:grpSpPr>
        <a:xfrm>
          <a:off x="0" y="0"/>
          <a:ext cx="0" cy="0"/>
          <a:chOff x="0" y="0"/>
          <a:chExt cx="0" cy="0"/>
        </a:xfrm>
      </p:grpSpPr>
      <p:sp>
        <p:nvSpPr>
          <p:cNvPr id="1188" name="Google Shape;1188;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9" name="Google Shape;11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966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7" name="Google Shape;107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23190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4"/>
        <p:cNvGrpSpPr/>
        <p:nvPr/>
      </p:nvGrpSpPr>
      <p:grpSpPr>
        <a:xfrm>
          <a:off x="0" y="0"/>
          <a:ext cx="0" cy="0"/>
          <a:chOff x="0" y="0"/>
          <a:chExt cx="0" cy="0"/>
        </a:xfrm>
      </p:grpSpPr>
      <p:sp>
        <p:nvSpPr>
          <p:cNvPr id="1075" name="Google Shape;107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6" name="Google Shape;10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77" name="Google Shape;1077;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300445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92" name="Google Shape;1092;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3" name="Google Shape;1093;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10.3b Watson and Crick in 1953 with their model of the DNA double helix</a:t>
            </a:r>
            <a:endParaRPr/>
          </a:p>
        </p:txBody>
      </p:sp>
    </p:spTree>
    <p:extLst>
      <p:ext uri="{BB962C8B-B14F-4D97-AF65-F5344CB8AC3E}">
        <p14:creationId xmlns:p14="http://schemas.microsoft.com/office/powerpoint/2010/main" val="15193092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1"/>
        <p:cNvGrpSpPr/>
        <p:nvPr/>
      </p:nvGrpSpPr>
      <p:grpSpPr>
        <a:xfrm>
          <a:off x="0" y="0"/>
          <a:ext cx="0" cy="0"/>
          <a:chOff x="0" y="0"/>
          <a:chExt cx="0" cy="0"/>
        </a:xfrm>
      </p:grpSpPr>
      <p:sp>
        <p:nvSpPr>
          <p:cNvPr id="972" name="Google Shape;97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32</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973" name="Google Shape;97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74" name="Google Shape;97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10.2a-1 The structure of a DNA polynucleotide (part 1)</a:t>
            </a:r>
            <a:endParaRPr/>
          </a:p>
        </p:txBody>
      </p:sp>
    </p:spTree>
    <p:extLst>
      <p:ext uri="{BB962C8B-B14F-4D97-AF65-F5344CB8AC3E}">
        <p14:creationId xmlns:p14="http://schemas.microsoft.com/office/powerpoint/2010/main" val="5713890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33</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98" name="Google Shape;109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9" name="Google Shape;109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10.3d-0 Three representations of DNA</a:t>
            </a:r>
            <a:endParaRPr/>
          </a:p>
        </p:txBody>
      </p:sp>
    </p:spTree>
    <p:extLst>
      <p:ext uri="{BB962C8B-B14F-4D97-AF65-F5344CB8AC3E}">
        <p14:creationId xmlns:p14="http://schemas.microsoft.com/office/powerpoint/2010/main" val="3096186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Times"/>
                <a:ea typeface="Times"/>
                <a:cs typeface="Times"/>
                <a:sym typeface="Times"/>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34</a:t>
            </a:fld>
            <a:endParaRPr kumimoji="0" sz="12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41" name="Google Shape;10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42" name="Google Shape;104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latin typeface="Times New Roman"/>
                <a:ea typeface="Times New Roman"/>
                <a:cs typeface="Times New Roman"/>
                <a:sym typeface="Times New Roman"/>
              </a:rPr>
              <a:t>Figure 10.2a-3 The structure of a DNA polynucleotide (part 3)</a:t>
            </a:r>
            <a:endParaRPr/>
          </a:p>
        </p:txBody>
      </p:sp>
    </p:spTree>
    <p:extLst>
      <p:ext uri="{BB962C8B-B14F-4D97-AF65-F5344CB8AC3E}">
        <p14:creationId xmlns:p14="http://schemas.microsoft.com/office/powerpoint/2010/main" val="1962117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2AF5BB0-475F-4D5C-8132-1CB4E1FB1A1C}" type="datetimeFigureOut">
              <a:rPr lang="en-US"/>
              <a:pPr>
                <a:defRPr/>
              </a:pPr>
              <a:t>11/15/2023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DFB036E-C36E-40F6-8B7C-3C23F8AD0A25}"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26A538E-D5A6-437D-9CA1-960B64EBB12A}" type="datetimeFigureOut">
              <a:rPr lang="en-US"/>
              <a:pPr>
                <a:defRPr/>
              </a:pPr>
              <a:t>11/15/2023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B972B5-A08E-474E-93CA-BFE804C8BBF8}" type="slidenum">
              <a:rPr lang="en-US"/>
              <a:pPr>
                <a:defRPr/>
              </a:pPr>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60629040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00715902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5259740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4631937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34836679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263460761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43219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8E765AE-A953-4D95-AD2C-F3E2F1A18EB4}" type="datetimeFigureOut">
              <a:rPr lang="en-US"/>
              <a:pPr>
                <a:defRPr/>
              </a:pPr>
              <a:t>11/15/2023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4AAAFC1-9FDB-41A2-9A39-53704ED4B45C}"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28600" y="685800"/>
            <a:ext cx="5181600" cy="1143000"/>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228600" y="1828800"/>
            <a:ext cx="51816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ahoma"/>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rgbClr val="000000"/>
                </a:solidFill>
                <a:latin typeface="Tahoma"/>
                <a:ea typeface="Tahoma"/>
                <a:cs typeface="Tahoma"/>
                <a:sym typeface="Tahoma"/>
              </a:defRPr>
            </a:lvl1pPr>
            <a:lvl2pPr marL="0" marR="0" lvl="1" indent="0" algn="r">
              <a:spcBef>
                <a:spcPts val="0"/>
              </a:spcBef>
              <a:buNone/>
              <a:defRPr sz="1400" b="0" i="0" u="none" strike="noStrike" cap="none">
                <a:solidFill>
                  <a:srgbClr val="000000"/>
                </a:solidFill>
                <a:latin typeface="Tahoma"/>
                <a:ea typeface="Tahoma"/>
                <a:cs typeface="Tahoma"/>
                <a:sym typeface="Tahoma"/>
              </a:defRPr>
            </a:lvl2pPr>
            <a:lvl3pPr marL="0" marR="0" lvl="2" indent="0" algn="r">
              <a:spcBef>
                <a:spcPts val="0"/>
              </a:spcBef>
              <a:buNone/>
              <a:defRPr sz="1400" b="0" i="0" u="none" strike="noStrike" cap="none">
                <a:solidFill>
                  <a:srgbClr val="000000"/>
                </a:solidFill>
                <a:latin typeface="Tahoma"/>
                <a:ea typeface="Tahoma"/>
                <a:cs typeface="Tahoma"/>
                <a:sym typeface="Tahoma"/>
              </a:defRPr>
            </a:lvl3pPr>
            <a:lvl4pPr marL="0" marR="0" lvl="3" indent="0" algn="r">
              <a:spcBef>
                <a:spcPts val="0"/>
              </a:spcBef>
              <a:buNone/>
              <a:defRPr sz="1400" b="0" i="0" u="none" strike="noStrike" cap="none">
                <a:solidFill>
                  <a:srgbClr val="000000"/>
                </a:solidFill>
                <a:latin typeface="Tahoma"/>
                <a:ea typeface="Tahoma"/>
                <a:cs typeface="Tahoma"/>
                <a:sym typeface="Tahoma"/>
              </a:defRPr>
            </a:lvl4pPr>
            <a:lvl5pPr marL="0" marR="0" lvl="4" indent="0" algn="r">
              <a:spcBef>
                <a:spcPts val="0"/>
              </a:spcBef>
              <a:buNone/>
              <a:defRPr sz="1400" b="0" i="0" u="none" strike="noStrike" cap="none">
                <a:solidFill>
                  <a:srgbClr val="000000"/>
                </a:solidFill>
                <a:latin typeface="Tahoma"/>
                <a:ea typeface="Tahoma"/>
                <a:cs typeface="Tahoma"/>
                <a:sym typeface="Tahoma"/>
              </a:defRPr>
            </a:lvl5pPr>
            <a:lvl6pPr marL="0" marR="0" lvl="5" indent="0" algn="r">
              <a:spcBef>
                <a:spcPts val="0"/>
              </a:spcBef>
              <a:buNone/>
              <a:defRPr sz="1400" b="0" i="0" u="none" strike="noStrike" cap="none">
                <a:solidFill>
                  <a:srgbClr val="000000"/>
                </a:solidFill>
                <a:latin typeface="Tahoma"/>
                <a:ea typeface="Tahoma"/>
                <a:cs typeface="Tahoma"/>
                <a:sym typeface="Tahoma"/>
              </a:defRPr>
            </a:lvl6pPr>
            <a:lvl7pPr marL="0" marR="0" lvl="6" indent="0" algn="r">
              <a:spcBef>
                <a:spcPts val="0"/>
              </a:spcBef>
              <a:buNone/>
              <a:defRPr sz="1400" b="0" i="0" u="none" strike="noStrike" cap="none">
                <a:solidFill>
                  <a:srgbClr val="000000"/>
                </a:solidFill>
                <a:latin typeface="Tahoma"/>
                <a:ea typeface="Tahoma"/>
                <a:cs typeface="Tahoma"/>
                <a:sym typeface="Tahoma"/>
              </a:defRPr>
            </a:lvl7pPr>
            <a:lvl8pPr marL="0" marR="0" lvl="7" indent="0" algn="r">
              <a:spcBef>
                <a:spcPts val="0"/>
              </a:spcBef>
              <a:buNone/>
              <a:defRPr sz="1400" b="0" i="0" u="none" strike="noStrike" cap="none">
                <a:solidFill>
                  <a:srgbClr val="000000"/>
                </a:solidFill>
                <a:latin typeface="Tahoma"/>
                <a:ea typeface="Tahoma"/>
                <a:cs typeface="Tahoma"/>
                <a:sym typeface="Tahoma"/>
              </a:defRPr>
            </a:lvl8pPr>
            <a:lvl9pPr marL="0" marR="0" lvl="8" indent="0" algn="r">
              <a:spcBef>
                <a:spcPts val="0"/>
              </a:spcBef>
              <a:buNone/>
              <a:defRPr sz="1400" b="0" i="0" u="none" strike="noStrike" cap="none">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12936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981200" y="1981200"/>
            <a:ext cx="6477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b="0" i="0" u="none" strike="noStrike" cap="none">
                <a:solidFill>
                  <a:srgbClr val="000000"/>
                </a:solidFill>
                <a:latin typeface="Tahoma"/>
                <a:ea typeface="Tahoma"/>
                <a:cs typeface="Tahoma"/>
                <a:sym typeface="Tahoma"/>
              </a:defRPr>
            </a:lvl1pPr>
            <a:lvl2pPr marL="0" marR="0" lvl="1" indent="0" algn="r">
              <a:spcBef>
                <a:spcPts val="0"/>
              </a:spcBef>
              <a:buNone/>
              <a:defRPr sz="1400" b="0" i="0" u="none" strike="noStrike" cap="none">
                <a:solidFill>
                  <a:srgbClr val="000000"/>
                </a:solidFill>
                <a:latin typeface="Tahoma"/>
                <a:ea typeface="Tahoma"/>
                <a:cs typeface="Tahoma"/>
                <a:sym typeface="Tahoma"/>
              </a:defRPr>
            </a:lvl2pPr>
            <a:lvl3pPr marL="0" marR="0" lvl="2" indent="0" algn="r">
              <a:spcBef>
                <a:spcPts val="0"/>
              </a:spcBef>
              <a:buNone/>
              <a:defRPr sz="1400" b="0" i="0" u="none" strike="noStrike" cap="none">
                <a:solidFill>
                  <a:srgbClr val="000000"/>
                </a:solidFill>
                <a:latin typeface="Tahoma"/>
                <a:ea typeface="Tahoma"/>
                <a:cs typeface="Tahoma"/>
                <a:sym typeface="Tahoma"/>
              </a:defRPr>
            </a:lvl3pPr>
            <a:lvl4pPr marL="0" marR="0" lvl="3" indent="0" algn="r">
              <a:spcBef>
                <a:spcPts val="0"/>
              </a:spcBef>
              <a:buNone/>
              <a:defRPr sz="1400" b="0" i="0" u="none" strike="noStrike" cap="none">
                <a:solidFill>
                  <a:srgbClr val="000000"/>
                </a:solidFill>
                <a:latin typeface="Tahoma"/>
                <a:ea typeface="Tahoma"/>
                <a:cs typeface="Tahoma"/>
                <a:sym typeface="Tahoma"/>
              </a:defRPr>
            </a:lvl4pPr>
            <a:lvl5pPr marL="0" marR="0" lvl="4" indent="0" algn="r">
              <a:spcBef>
                <a:spcPts val="0"/>
              </a:spcBef>
              <a:buNone/>
              <a:defRPr sz="1400" b="0" i="0" u="none" strike="noStrike" cap="none">
                <a:solidFill>
                  <a:srgbClr val="000000"/>
                </a:solidFill>
                <a:latin typeface="Tahoma"/>
                <a:ea typeface="Tahoma"/>
                <a:cs typeface="Tahoma"/>
                <a:sym typeface="Tahoma"/>
              </a:defRPr>
            </a:lvl5pPr>
            <a:lvl6pPr marL="0" marR="0" lvl="5" indent="0" algn="r">
              <a:spcBef>
                <a:spcPts val="0"/>
              </a:spcBef>
              <a:buNone/>
              <a:defRPr sz="1400" b="0" i="0" u="none" strike="noStrike" cap="none">
                <a:solidFill>
                  <a:srgbClr val="000000"/>
                </a:solidFill>
                <a:latin typeface="Tahoma"/>
                <a:ea typeface="Tahoma"/>
                <a:cs typeface="Tahoma"/>
                <a:sym typeface="Tahoma"/>
              </a:defRPr>
            </a:lvl6pPr>
            <a:lvl7pPr marL="0" marR="0" lvl="6" indent="0" algn="r">
              <a:spcBef>
                <a:spcPts val="0"/>
              </a:spcBef>
              <a:buNone/>
              <a:defRPr sz="1400" b="0" i="0" u="none" strike="noStrike" cap="none">
                <a:solidFill>
                  <a:srgbClr val="000000"/>
                </a:solidFill>
                <a:latin typeface="Tahoma"/>
                <a:ea typeface="Tahoma"/>
                <a:cs typeface="Tahoma"/>
                <a:sym typeface="Tahoma"/>
              </a:defRPr>
            </a:lvl7pPr>
            <a:lvl8pPr marL="0" marR="0" lvl="7" indent="0" algn="r">
              <a:spcBef>
                <a:spcPts val="0"/>
              </a:spcBef>
              <a:buNone/>
              <a:defRPr sz="1400" b="0" i="0" u="none" strike="noStrike" cap="none">
                <a:solidFill>
                  <a:srgbClr val="000000"/>
                </a:solidFill>
                <a:latin typeface="Tahoma"/>
                <a:ea typeface="Tahoma"/>
                <a:cs typeface="Tahoma"/>
                <a:sym typeface="Tahoma"/>
              </a:defRPr>
            </a:lvl8pPr>
            <a:lvl9pPr marL="0" marR="0" lvl="8" indent="0" algn="r">
              <a:spcBef>
                <a:spcPts val="0"/>
              </a:spcBef>
              <a:buNone/>
              <a:defRPr sz="1400" b="0" i="0" u="none" strike="noStrike" cap="none">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36751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ahoma"/>
              <a:buNone/>
              <a:defRPr sz="2000"/>
            </a:lvl1pPr>
            <a:lvl2pPr marL="914400" lvl="1" indent="-228600" algn="l">
              <a:spcBef>
                <a:spcPts val="360"/>
              </a:spcBef>
              <a:spcAft>
                <a:spcPts val="0"/>
              </a:spcAft>
              <a:buClr>
                <a:schemeClr val="dk1"/>
              </a:buClr>
              <a:buSzPts val="1800"/>
              <a:buFont typeface="Tahoma"/>
              <a:buNone/>
              <a:defRPr sz="1800"/>
            </a:lvl2pPr>
            <a:lvl3pPr marL="1371600" lvl="2" indent="-228600" algn="l">
              <a:spcBef>
                <a:spcPts val="320"/>
              </a:spcBef>
              <a:spcAft>
                <a:spcPts val="0"/>
              </a:spcAft>
              <a:buClr>
                <a:schemeClr val="dk1"/>
              </a:buClr>
              <a:buSzPts val="1600"/>
              <a:buFont typeface="Tahoma"/>
              <a:buNone/>
              <a:defRPr sz="1600"/>
            </a:lvl3pPr>
            <a:lvl4pPr marL="1828800" lvl="3" indent="-228600" algn="l">
              <a:spcBef>
                <a:spcPts val="280"/>
              </a:spcBef>
              <a:spcAft>
                <a:spcPts val="0"/>
              </a:spcAft>
              <a:buClr>
                <a:schemeClr val="dk1"/>
              </a:buClr>
              <a:buSzPts val="1400"/>
              <a:buFont typeface="Tahoma"/>
              <a:buNone/>
              <a:defRPr sz="1400"/>
            </a:lvl4pPr>
            <a:lvl5pPr marL="2286000" lvl="4" indent="-228600" algn="l">
              <a:spcBef>
                <a:spcPts val="280"/>
              </a:spcBef>
              <a:spcAft>
                <a:spcPts val="0"/>
              </a:spcAft>
              <a:buClr>
                <a:schemeClr val="dk1"/>
              </a:buClr>
              <a:buSzPts val="1400"/>
              <a:buFont typeface="Tahoma"/>
              <a:buNone/>
              <a:defRPr sz="1400"/>
            </a:lvl5pPr>
            <a:lvl6pPr marL="2743200" lvl="5" indent="-228600" algn="l">
              <a:spcBef>
                <a:spcPts val="280"/>
              </a:spcBef>
              <a:spcAft>
                <a:spcPts val="0"/>
              </a:spcAft>
              <a:buClr>
                <a:schemeClr val="dk1"/>
              </a:buClr>
              <a:buSzPts val="1400"/>
              <a:buFont typeface="Tahoma"/>
              <a:buNone/>
              <a:defRPr sz="1400"/>
            </a:lvl6pPr>
            <a:lvl7pPr marL="3200400" lvl="6" indent="-228600" algn="l">
              <a:spcBef>
                <a:spcPts val="280"/>
              </a:spcBef>
              <a:spcAft>
                <a:spcPts val="0"/>
              </a:spcAft>
              <a:buClr>
                <a:schemeClr val="dk1"/>
              </a:buClr>
              <a:buSzPts val="1400"/>
              <a:buFont typeface="Tahoma"/>
              <a:buNone/>
              <a:defRPr sz="1400"/>
            </a:lvl7pPr>
            <a:lvl8pPr marL="3657600" lvl="7" indent="-228600" algn="l">
              <a:spcBef>
                <a:spcPts val="280"/>
              </a:spcBef>
              <a:spcAft>
                <a:spcPts val="0"/>
              </a:spcAft>
              <a:buClr>
                <a:schemeClr val="dk1"/>
              </a:buClr>
              <a:buSzPts val="1400"/>
              <a:buFont typeface="Tahoma"/>
              <a:buNone/>
              <a:defRPr sz="1400"/>
            </a:lvl8pPr>
            <a:lvl9pPr marL="4114800" lvl="8" indent="-228600" algn="l">
              <a:spcBef>
                <a:spcPts val="280"/>
              </a:spcBef>
              <a:spcAft>
                <a:spcPts val="0"/>
              </a:spcAft>
              <a:buClr>
                <a:schemeClr val="dk1"/>
              </a:buClr>
              <a:buSzPts val="1400"/>
              <a:buFont typeface="Tahoma"/>
              <a:buNone/>
              <a:defRPr sz="1400"/>
            </a:lvl9pPr>
          </a:lstStyle>
          <a:p>
            <a:endParaRPr/>
          </a:p>
        </p:txBody>
      </p:sp>
      <p:sp>
        <p:nvSpPr>
          <p:cNvPr id="30" name="Google Shape;30;p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8223240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1981200" y="1981200"/>
            <a:ext cx="31623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36" name="Google Shape;36;p5"/>
          <p:cNvSpPr txBox="1">
            <a:spLocks noGrp="1"/>
          </p:cNvSpPr>
          <p:nvPr>
            <p:ph type="body" idx="2"/>
          </p:nvPr>
        </p:nvSpPr>
        <p:spPr>
          <a:xfrm>
            <a:off x="5295900" y="1981200"/>
            <a:ext cx="31623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37" name="Google Shape;37;p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2722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43" name="Google Shape;43;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44" name="Google Shape;44;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45" name="Google Shape;45;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46" name="Google Shape;46;p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79594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604558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16024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ahoma"/>
              <a:buChar char="•"/>
              <a:defRPr sz="3200"/>
            </a:lvl1pPr>
            <a:lvl2pPr marL="914400" lvl="1" indent="-406400" algn="l">
              <a:spcBef>
                <a:spcPts val="560"/>
              </a:spcBef>
              <a:spcAft>
                <a:spcPts val="0"/>
              </a:spcAft>
              <a:buClr>
                <a:schemeClr val="dk1"/>
              </a:buClr>
              <a:buSzPts val="2800"/>
              <a:buFont typeface="Tahoma"/>
              <a:buChar char="–"/>
              <a:defRPr sz="2800"/>
            </a:lvl2pPr>
            <a:lvl3pPr marL="1371600" lvl="2" indent="-381000" algn="l">
              <a:spcBef>
                <a:spcPts val="480"/>
              </a:spcBef>
              <a:spcAft>
                <a:spcPts val="0"/>
              </a:spcAft>
              <a:buClr>
                <a:schemeClr val="dk1"/>
              </a:buClr>
              <a:buSzPts val="2400"/>
              <a:buFont typeface="Tahoma"/>
              <a:buChar char="•"/>
              <a:defRPr sz="2400"/>
            </a:lvl3pPr>
            <a:lvl4pPr marL="1828800" lvl="3" indent="-355600" algn="l">
              <a:spcBef>
                <a:spcPts val="400"/>
              </a:spcBef>
              <a:spcAft>
                <a:spcPts val="0"/>
              </a:spcAft>
              <a:buClr>
                <a:schemeClr val="dk1"/>
              </a:buClr>
              <a:buSzPts val="2000"/>
              <a:buFont typeface="Tahoma"/>
              <a:buChar char="–"/>
              <a:defRPr sz="2000"/>
            </a:lvl4pPr>
            <a:lvl5pPr marL="2286000" lvl="4" indent="-355600" algn="l">
              <a:spcBef>
                <a:spcPts val="400"/>
              </a:spcBef>
              <a:spcAft>
                <a:spcPts val="0"/>
              </a:spcAft>
              <a:buClr>
                <a:schemeClr val="dk1"/>
              </a:buClr>
              <a:buSzPts val="2000"/>
              <a:buFont typeface="Tahoma"/>
              <a:buChar char="»"/>
              <a:defRPr sz="2000"/>
            </a:lvl5pPr>
            <a:lvl6pPr marL="2743200" lvl="5" indent="-355600" algn="l">
              <a:spcBef>
                <a:spcPts val="400"/>
              </a:spcBef>
              <a:spcAft>
                <a:spcPts val="0"/>
              </a:spcAft>
              <a:buClr>
                <a:schemeClr val="dk1"/>
              </a:buClr>
              <a:buSzPts val="2000"/>
              <a:buFont typeface="Tahoma"/>
              <a:buChar char="»"/>
              <a:defRPr sz="2000"/>
            </a:lvl6pPr>
            <a:lvl7pPr marL="3200400" lvl="6" indent="-355600" algn="l">
              <a:spcBef>
                <a:spcPts val="400"/>
              </a:spcBef>
              <a:spcAft>
                <a:spcPts val="0"/>
              </a:spcAft>
              <a:buClr>
                <a:schemeClr val="dk1"/>
              </a:buClr>
              <a:buSzPts val="2000"/>
              <a:buFont typeface="Tahoma"/>
              <a:buChar char="»"/>
              <a:defRPr sz="2000"/>
            </a:lvl7pPr>
            <a:lvl8pPr marL="3657600" lvl="7" indent="-355600" algn="l">
              <a:spcBef>
                <a:spcPts val="400"/>
              </a:spcBef>
              <a:spcAft>
                <a:spcPts val="0"/>
              </a:spcAft>
              <a:buClr>
                <a:schemeClr val="dk1"/>
              </a:buClr>
              <a:buSzPts val="2000"/>
              <a:buFont typeface="Tahoma"/>
              <a:buChar char="»"/>
              <a:defRPr sz="2000"/>
            </a:lvl8pPr>
            <a:lvl9pPr marL="4114800" lvl="8" indent="-355600" algn="l">
              <a:spcBef>
                <a:spcPts val="400"/>
              </a:spcBef>
              <a:spcAft>
                <a:spcPts val="0"/>
              </a:spcAft>
              <a:buClr>
                <a:schemeClr val="dk1"/>
              </a:buClr>
              <a:buSzPts val="2000"/>
              <a:buFont typeface="Tahoma"/>
              <a:buChar char="»"/>
              <a:defRPr sz="2000"/>
            </a:lvl9pPr>
          </a:lstStyle>
          <a:p>
            <a:endParaRPr/>
          </a:p>
        </p:txBody>
      </p:sp>
      <p:sp>
        <p:nvSpPr>
          <p:cNvPr id="61" name="Google Shape;61;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
        <p:nvSpPr>
          <p:cNvPr id="62" name="Google Shape;62;p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345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F03A8D2-80AF-451D-A739-458BCF3EBDDC}" type="datetimeFigureOut">
              <a:rPr lang="en-US"/>
              <a:pPr>
                <a:defRPr/>
              </a:pPr>
              <a:t>11/15/2023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A02EFE-35D3-49CC-95B1-B398751139D3}"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7" name="Google Shape;67;p10"/>
          <p:cNvSpPr>
            <a:spLocks noGrp="1"/>
          </p:cNvSpPr>
          <p:nvPr>
            <p:ph type="pic" idx="2"/>
          </p:nvPr>
        </p:nvSpPr>
        <p:spPr>
          <a:xfrm>
            <a:off x="1792288" y="612775"/>
            <a:ext cx="5486400" cy="4114800"/>
          </a:xfrm>
          <a:prstGeom prst="rect">
            <a:avLst/>
          </a:prstGeom>
          <a:noFill/>
          <a:ln>
            <a:noFill/>
          </a:ln>
        </p:spPr>
      </p:sp>
      <p:sp>
        <p:nvSpPr>
          <p:cNvPr id="68" name="Google Shape;68;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
        <p:nvSpPr>
          <p:cNvPr id="69" name="Google Shape;69;p1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846422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3162300" y="800100"/>
            <a:ext cx="4114800" cy="6477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60039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905375" y="2543175"/>
            <a:ext cx="5486400" cy="1619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590675" y="1000125"/>
            <a:ext cx="5486400" cy="47053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07862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itle, Text and Clip Art" type="txAndClipArt">
  <p:cSld name="Title, Text and Clip Art">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6" name="Google Shape;86;p13"/>
          <p:cNvSpPr txBox="1">
            <a:spLocks noGrp="1"/>
          </p:cNvSpPr>
          <p:nvPr>
            <p:ph type="body" idx="1"/>
          </p:nvPr>
        </p:nvSpPr>
        <p:spPr>
          <a:xfrm>
            <a:off x="1981200" y="1981200"/>
            <a:ext cx="31623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7" name="Google Shape;87;p13"/>
          <p:cNvSpPr>
            <a:spLocks noGrp="1"/>
          </p:cNvSpPr>
          <p:nvPr>
            <p:ph type="clipArt" idx="2"/>
          </p:nvPr>
        </p:nvSpPr>
        <p:spPr>
          <a:xfrm>
            <a:off x="5295900" y="1981200"/>
            <a:ext cx="3162300" cy="4114800"/>
          </a:xfrm>
          <a:prstGeom prst="rect">
            <a:avLst/>
          </a:prstGeom>
          <a:noFill/>
          <a:ln>
            <a:noFill/>
          </a:ln>
        </p:spPr>
      </p:sp>
      <p:sp>
        <p:nvSpPr>
          <p:cNvPr id="88" name="Google Shape;88;p1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4112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itle, Text, and Content">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93" name="Google Shape;93;p14"/>
          <p:cNvSpPr txBox="1">
            <a:spLocks noGrp="1"/>
          </p:cNvSpPr>
          <p:nvPr>
            <p:ph type="body" idx="1"/>
          </p:nvPr>
        </p:nvSpPr>
        <p:spPr>
          <a:xfrm>
            <a:off x="1981200" y="1981200"/>
            <a:ext cx="31623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4" name="Google Shape;94;p14"/>
          <p:cNvSpPr txBox="1">
            <a:spLocks noGrp="1"/>
          </p:cNvSpPr>
          <p:nvPr>
            <p:ph type="body" idx="2"/>
          </p:nvPr>
        </p:nvSpPr>
        <p:spPr>
          <a:xfrm>
            <a:off x="5295900" y="1981200"/>
            <a:ext cx="31623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21739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6" name="Rectangle 3"/>
          <p:cNvSpPr>
            <a:spLocks noGrp="1" noChangeArrowheads="1"/>
          </p:cNvSpPr>
          <p:nvPr>
            <p:ph idx="1"/>
          </p:nvPr>
        </p:nvSpPr>
        <p:spPr bwMode="auto">
          <a:xfrm>
            <a:off x="5" y="1371601"/>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3147886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Columns text or full-bleed image right">
    <p:spTree>
      <p:nvGrpSpPr>
        <p:cNvPr id="1" name=""/>
        <p:cNvGrpSpPr/>
        <p:nvPr/>
      </p:nvGrpSpPr>
      <p:grpSpPr>
        <a:xfrm>
          <a:off x="0" y="0"/>
          <a:ext cx="0" cy="0"/>
          <a:chOff x="0" y="0"/>
          <a:chExt cx="0" cy="0"/>
        </a:xfrm>
      </p:grpSpPr>
      <p:sp>
        <p:nvSpPr>
          <p:cNvPr id="14" name="Text Placeholder 13"/>
          <p:cNvSpPr>
            <a:spLocks noGrp="1"/>
          </p:cNvSpPr>
          <p:nvPr>
            <p:ph type="body" sz="quarter" idx="12"/>
          </p:nvPr>
        </p:nvSpPr>
        <p:spPr>
          <a:xfrm>
            <a:off x="1" y="1377153"/>
            <a:ext cx="4250323"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586894" y="1377155"/>
            <a:ext cx="4557106" cy="5480845"/>
          </a:xfrm>
        </p:spPr>
        <p:txBody>
          <a:bodyPr/>
          <a:lstStyle/>
          <a:p>
            <a:pPr lvl="0"/>
            <a:r>
              <a:rPr lang="en-US"/>
              <a:t>Click to edit Master text styles</a:t>
            </a:r>
          </a:p>
          <a:p>
            <a:pPr lvl="1"/>
            <a:r>
              <a:rPr lang="en-US"/>
              <a:t>Second level</a:t>
            </a:r>
          </a:p>
          <a:p>
            <a:pPr lvl="2"/>
            <a:r>
              <a:rPr lang="en-US"/>
              <a:t>Third level</a:t>
            </a:r>
          </a:p>
        </p:txBody>
      </p:sp>
      <p:sp>
        <p:nvSpPr>
          <p:cNvPr id="7"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17809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Basic + Image">
    <p:spTree>
      <p:nvGrpSpPr>
        <p:cNvPr id="1" name=""/>
        <p:cNvGrpSpPr/>
        <p:nvPr/>
      </p:nvGrpSpPr>
      <p:grpSpPr>
        <a:xfrm>
          <a:off x="0" y="0"/>
          <a:ext cx="0" cy="0"/>
          <a:chOff x="0" y="0"/>
          <a:chExt cx="0" cy="0"/>
        </a:xfrm>
      </p:grpSpPr>
      <p:sp>
        <p:nvSpPr>
          <p:cNvPr id="3" name="Title 2"/>
          <p:cNvSpPr>
            <a:spLocks noGrp="1"/>
          </p:cNvSpPr>
          <p:nvPr>
            <p:ph type="title"/>
          </p:nvPr>
        </p:nvSpPr>
        <p:spPr>
          <a:xfrm>
            <a:off x="5" y="0"/>
            <a:ext cx="7702878" cy="1371600"/>
          </a:xfrm>
          <a:prstGeom prst="rect">
            <a:avLst/>
          </a:prstGeom>
        </p:spPr>
        <p:txBody>
          <a:bodyPr/>
          <a:lstStyle/>
          <a:p>
            <a:r>
              <a:rPr lang="en-US"/>
              <a:t>Click to edit Master title style</a:t>
            </a:r>
            <a:endParaRPr lang="en-US" dirty="0"/>
          </a:p>
        </p:txBody>
      </p:sp>
      <p:sp>
        <p:nvSpPr>
          <p:cNvPr id="14" name="Text Placeholder 13"/>
          <p:cNvSpPr>
            <a:spLocks noGrp="1"/>
          </p:cNvSpPr>
          <p:nvPr>
            <p:ph type="body" sz="quarter" idx="12"/>
          </p:nvPr>
        </p:nvSpPr>
        <p:spPr>
          <a:xfrm>
            <a:off x="5" y="1377153"/>
            <a:ext cx="4250319" cy="5480848"/>
          </a:xfrm>
        </p:spPr>
        <p:txBody>
          <a:bodyPr rIns="0"/>
          <a:lstStyle>
            <a:lvl1pPr>
              <a:defRPr sz="2064"/>
            </a:lvl1pPr>
            <a:lvl2pPr>
              <a:lnSpc>
                <a:spcPct val="100000"/>
              </a:lnSpc>
              <a:spcBef>
                <a:spcPts val="938"/>
              </a:spcBef>
              <a:defRPr sz="2064"/>
            </a:lvl2pPr>
            <a:lvl3pPr>
              <a:lnSpc>
                <a:spcPct val="100000"/>
              </a:lnSpc>
              <a:spcBef>
                <a:spcPts val="981"/>
              </a:spcBef>
              <a:defRPr sz="2064"/>
            </a:lvl3pPr>
            <a:lvl4pPr>
              <a:defRPr sz="2251"/>
            </a:lvl4pPr>
          </a:lstStyle>
          <a:p>
            <a:pPr lvl="0"/>
            <a:r>
              <a:rPr lang="en-US"/>
              <a:t>Click to edit Master text styles</a:t>
            </a:r>
          </a:p>
          <a:p>
            <a:pPr lvl="1"/>
            <a:r>
              <a:rPr lang="en-US"/>
              <a:t>Second level</a:t>
            </a:r>
          </a:p>
          <a:p>
            <a:pPr lvl="2"/>
            <a:r>
              <a:rPr lang="en-US"/>
              <a:t>Third level</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4" name="Content Placeholder 3"/>
          <p:cNvSpPr>
            <a:spLocks noGrp="1"/>
          </p:cNvSpPr>
          <p:nvPr>
            <p:ph sz="quarter" idx="13"/>
          </p:nvPr>
        </p:nvSpPr>
        <p:spPr>
          <a:xfrm>
            <a:off x="4896655" y="1658935"/>
            <a:ext cx="3937581" cy="4841875"/>
          </a:xfrm>
          <a:solidFill>
            <a:srgbClr val="FF0000"/>
          </a:solidFill>
        </p:spPr>
        <p:txBody>
          <a:bodyPr lIns="0" r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19233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erm + Definition + 2 Columns">
    <p:spTree>
      <p:nvGrpSpPr>
        <p:cNvPr id="1" name=""/>
        <p:cNvGrpSpPr/>
        <p:nvPr/>
      </p:nvGrpSpPr>
      <p:grpSpPr>
        <a:xfrm>
          <a:off x="0" y="0"/>
          <a:ext cx="0" cy="0"/>
          <a:chOff x="0" y="0"/>
          <a:chExt cx="0" cy="0"/>
        </a:xfrm>
      </p:grpSpPr>
      <p:sp>
        <p:nvSpPr>
          <p:cNvPr id="4" name="Content Placeholder 3"/>
          <p:cNvSpPr>
            <a:spLocks noGrp="1"/>
          </p:cNvSpPr>
          <p:nvPr>
            <p:ph sz="quarter" idx="15"/>
          </p:nvPr>
        </p:nvSpPr>
        <p:spPr>
          <a:xfrm>
            <a:off x="321680" y="2235231"/>
            <a:ext cx="3928643"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12" name="Content Placeholder 3"/>
          <p:cNvSpPr>
            <a:spLocks noGrp="1"/>
          </p:cNvSpPr>
          <p:nvPr>
            <p:ph sz="quarter" idx="16"/>
          </p:nvPr>
        </p:nvSpPr>
        <p:spPr>
          <a:xfrm>
            <a:off x="4896658" y="2235231"/>
            <a:ext cx="3937579" cy="4265583"/>
          </a:xfrm>
        </p:spPr>
        <p:txBody>
          <a:bodyPr lIns="0" rIns="0"/>
          <a:lstStyle>
            <a:lvl1pPr>
              <a:defRPr sz="2064"/>
            </a:lvl1pPr>
            <a:lvl2pPr>
              <a:defRPr sz="2064"/>
            </a:lvl2pPr>
            <a:lvl3pPr>
              <a:defRPr sz="2064"/>
            </a:lvl3pPr>
            <a:lvl4pPr>
              <a:defRPr sz="1876"/>
            </a:lvl4pPr>
            <a:lvl5pPr>
              <a:defRPr sz="1876"/>
            </a:lvl5pPr>
          </a:lstStyle>
          <a:p>
            <a:pPr lvl="0"/>
            <a:r>
              <a:rPr lang="en-US"/>
              <a:t>Click to edit Master text styles</a:t>
            </a:r>
          </a:p>
          <a:p>
            <a:pPr lvl="1"/>
            <a:r>
              <a:rPr lang="en-US"/>
              <a:t>Second level</a:t>
            </a:r>
          </a:p>
          <a:p>
            <a:pPr lvl="2"/>
            <a:r>
              <a:rPr lang="en-US"/>
              <a:t>Third level</a:t>
            </a:r>
          </a:p>
        </p:txBody>
      </p:sp>
      <p:sp>
        <p:nvSpPr>
          <p:cNvPr id="7"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Text Placeholder 7"/>
          <p:cNvSpPr>
            <a:spLocks noGrp="1"/>
          </p:cNvSpPr>
          <p:nvPr>
            <p:ph type="body" sz="quarter" idx="12"/>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9"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13677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up objects, 2-up text">
    <p:spTree>
      <p:nvGrpSpPr>
        <p:cNvPr id="1" name=""/>
        <p:cNvGrpSpPr/>
        <p:nvPr/>
      </p:nvGrpSpPr>
      <p:grpSpPr>
        <a:xfrm>
          <a:off x="0" y="0"/>
          <a:ext cx="0" cy="0"/>
          <a:chOff x="0" y="0"/>
          <a:chExt cx="0" cy="0"/>
        </a:xfrm>
      </p:grpSpPr>
      <p:sp>
        <p:nvSpPr>
          <p:cNvPr id="11"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8" name="Content Placeholder 4"/>
          <p:cNvSpPr>
            <a:spLocks noGrp="1"/>
          </p:cNvSpPr>
          <p:nvPr>
            <p:ph sz="quarter" idx="11"/>
          </p:nvPr>
        </p:nvSpPr>
        <p:spPr>
          <a:xfrm>
            <a:off x="321680" y="2235229"/>
            <a:ext cx="3928643" cy="3017848"/>
          </a:xfrm>
          <a:solidFill>
            <a:srgbClr val="FF0000"/>
          </a:solidFill>
        </p:spPr>
        <p:txBody>
          <a:bodyPr/>
          <a:lstStyle/>
          <a:p>
            <a:pPr lvl="0"/>
            <a:r>
              <a:rPr lang="en-US"/>
              <a:t>Click to edit Master text styles</a:t>
            </a:r>
          </a:p>
        </p:txBody>
      </p:sp>
      <p:sp>
        <p:nvSpPr>
          <p:cNvPr id="12" name="Content Placeholder 4"/>
          <p:cNvSpPr>
            <a:spLocks noGrp="1"/>
          </p:cNvSpPr>
          <p:nvPr>
            <p:ph sz="quarter" idx="13"/>
          </p:nvPr>
        </p:nvSpPr>
        <p:spPr>
          <a:xfrm>
            <a:off x="4896659" y="2235230"/>
            <a:ext cx="3937577" cy="3017865"/>
          </a:xfrm>
          <a:solidFill>
            <a:srgbClr val="FF0000"/>
          </a:solidFill>
        </p:spPr>
        <p:txBody>
          <a:bodyPr/>
          <a:lstStyle/>
          <a:p>
            <a:pPr lvl="0"/>
            <a:r>
              <a:rPr lang="en-US"/>
              <a:t>Click to edit Master text styles</a:t>
            </a:r>
          </a:p>
        </p:txBody>
      </p:sp>
      <p:sp>
        <p:nvSpPr>
          <p:cNvPr id="13" name="Text Placeholder 8"/>
          <p:cNvSpPr>
            <a:spLocks noGrp="1"/>
          </p:cNvSpPr>
          <p:nvPr>
            <p:ph type="body" sz="quarter" idx="14"/>
          </p:nvPr>
        </p:nvSpPr>
        <p:spPr>
          <a:xfrm>
            <a:off x="321680" y="5286221"/>
            <a:ext cx="3928643"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4" name="Text Placeholder 8"/>
          <p:cNvSpPr>
            <a:spLocks noGrp="1"/>
          </p:cNvSpPr>
          <p:nvPr>
            <p:ph type="body" sz="quarter" idx="15"/>
          </p:nvPr>
        </p:nvSpPr>
        <p:spPr>
          <a:xfrm>
            <a:off x="4896660" y="5286221"/>
            <a:ext cx="3937575" cy="1214593"/>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5" name="Text Placeholder 7"/>
          <p:cNvSpPr>
            <a:spLocks noGrp="1"/>
          </p:cNvSpPr>
          <p:nvPr>
            <p:ph type="body" sz="quarter" idx="12"/>
          </p:nvPr>
        </p:nvSpPr>
        <p:spPr>
          <a:xfrm>
            <a:off x="321680" y="1371594"/>
            <a:ext cx="8512556"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16"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198479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123313C-F246-40E2-BEF2-421875CA2223}" type="datetimeFigureOut">
              <a:rPr lang="en-US"/>
              <a:pPr>
                <a:defRPr/>
              </a:pPr>
              <a:t>11/15/2023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BB90B33-8783-4AEA-8341-65803B9964AE}"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3-up objects, 3-up text">
    <p:spTree>
      <p:nvGrpSpPr>
        <p:cNvPr id="1" name=""/>
        <p:cNvGrpSpPr/>
        <p:nvPr/>
      </p:nvGrpSpPr>
      <p:grpSpPr>
        <a:xfrm>
          <a:off x="0" y="0"/>
          <a:ext cx="0" cy="0"/>
          <a:chOff x="0" y="0"/>
          <a:chExt cx="0" cy="0"/>
        </a:xfrm>
      </p:grpSpPr>
      <p:sp>
        <p:nvSpPr>
          <p:cNvPr id="2"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2" name="Content Placeholder 4"/>
          <p:cNvSpPr>
            <a:spLocks noGrp="1"/>
          </p:cNvSpPr>
          <p:nvPr>
            <p:ph sz="quarter" idx="11"/>
          </p:nvPr>
        </p:nvSpPr>
        <p:spPr>
          <a:xfrm>
            <a:off x="304802" y="2230156"/>
            <a:ext cx="2424114" cy="3017848"/>
          </a:xfrm>
          <a:solidFill>
            <a:srgbClr val="FF0000"/>
          </a:solidFill>
        </p:spPr>
        <p:txBody>
          <a:bodyPr/>
          <a:lstStyle/>
          <a:p>
            <a:pPr lvl="0"/>
            <a:r>
              <a:rPr lang="en-US"/>
              <a:t>Click to edit Master text styles</a:t>
            </a:r>
          </a:p>
        </p:txBody>
      </p:sp>
      <p:sp>
        <p:nvSpPr>
          <p:cNvPr id="14" name="Content Placeholder 4"/>
          <p:cNvSpPr>
            <a:spLocks noGrp="1"/>
          </p:cNvSpPr>
          <p:nvPr>
            <p:ph sz="quarter" idx="12"/>
          </p:nvPr>
        </p:nvSpPr>
        <p:spPr>
          <a:xfrm>
            <a:off x="6415216" y="2230156"/>
            <a:ext cx="2419020" cy="3017848"/>
          </a:xfrm>
          <a:solidFill>
            <a:srgbClr val="FF0000"/>
          </a:solidFill>
        </p:spPr>
        <p:txBody>
          <a:bodyPr/>
          <a:lstStyle/>
          <a:p>
            <a:pPr lvl="0"/>
            <a:r>
              <a:rPr lang="en-US"/>
              <a:t>Click to edit Master text styles</a:t>
            </a:r>
          </a:p>
        </p:txBody>
      </p:sp>
      <p:sp>
        <p:nvSpPr>
          <p:cNvPr id="15" name="Content Placeholder 4"/>
          <p:cNvSpPr>
            <a:spLocks noGrp="1"/>
          </p:cNvSpPr>
          <p:nvPr>
            <p:ph sz="quarter" idx="13"/>
          </p:nvPr>
        </p:nvSpPr>
        <p:spPr>
          <a:xfrm>
            <a:off x="3360010" y="2230158"/>
            <a:ext cx="2424114" cy="3017865"/>
          </a:xfrm>
          <a:solidFill>
            <a:srgbClr val="FF0000"/>
          </a:solidFill>
        </p:spPr>
        <p:txBody>
          <a:bodyPr/>
          <a:lstStyle/>
          <a:p>
            <a:pPr lvl="0"/>
            <a:r>
              <a:rPr lang="en-US"/>
              <a:t>Click to edit Master text styles</a:t>
            </a:r>
          </a:p>
        </p:txBody>
      </p:sp>
      <p:sp>
        <p:nvSpPr>
          <p:cNvPr id="16" name="Text Placeholder 8"/>
          <p:cNvSpPr>
            <a:spLocks noGrp="1"/>
          </p:cNvSpPr>
          <p:nvPr>
            <p:ph type="body" sz="quarter" idx="14"/>
          </p:nvPr>
        </p:nvSpPr>
        <p:spPr>
          <a:xfrm>
            <a:off x="321678" y="5253238"/>
            <a:ext cx="2407237"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7" name="Text Placeholder 8"/>
          <p:cNvSpPr>
            <a:spLocks noGrp="1"/>
          </p:cNvSpPr>
          <p:nvPr>
            <p:ph type="body" sz="quarter" idx="15"/>
          </p:nvPr>
        </p:nvSpPr>
        <p:spPr>
          <a:xfrm>
            <a:off x="3360010" y="5253238"/>
            <a:ext cx="2424114"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8" name="Text Placeholder 8"/>
          <p:cNvSpPr>
            <a:spLocks noGrp="1"/>
          </p:cNvSpPr>
          <p:nvPr>
            <p:ph type="body" sz="quarter" idx="16"/>
          </p:nvPr>
        </p:nvSpPr>
        <p:spPr>
          <a:xfrm>
            <a:off x="6415219" y="5265438"/>
            <a:ext cx="2419018" cy="1228725"/>
          </a:xfrm>
        </p:spPr>
        <p:txBody>
          <a:bodyPr lIns="0" tIns="0" rIns="0" bIns="0"/>
          <a:lstStyle>
            <a:lvl1pPr algn="l">
              <a:defRPr sz="1876"/>
            </a:lvl1pPr>
            <a:lvl2pPr>
              <a:defRPr sz="2064"/>
            </a:lvl2pPr>
            <a:lvl3pPr>
              <a:defRPr sz="2064"/>
            </a:lvl3pPr>
            <a:lvl4pPr>
              <a:defRPr sz="2064"/>
            </a:lvl4pPr>
            <a:lvl5pPr>
              <a:defRPr sz="2064"/>
            </a:lvl5pPr>
          </a:lstStyle>
          <a:p>
            <a:pPr lvl="0"/>
            <a:r>
              <a:rPr lang="en-US"/>
              <a:t>Click to edit Master text styles</a:t>
            </a:r>
          </a:p>
        </p:txBody>
      </p:sp>
      <p:sp>
        <p:nvSpPr>
          <p:cNvPr id="19" name="Text Placeholder 7"/>
          <p:cNvSpPr>
            <a:spLocks noGrp="1"/>
          </p:cNvSpPr>
          <p:nvPr>
            <p:ph type="body" sz="quarter" idx="17"/>
          </p:nvPr>
        </p:nvSpPr>
        <p:spPr>
          <a:xfrm>
            <a:off x="321679" y="1371594"/>
            <a:ext cx="8512558"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Tree>
    <p:extLst>
      <p:ext uri="{BB962C8B-B14F-4D97-AF65-F5344CB8AC3E}">
        <p14:creationId xmlns:p14="http://schemas.microsoft.com/office/powerpoint/2010/main" val="39535666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4-up objects, 4-up text">
    <p:spTree>
      <p:nvGrpSpPr>
        <p:cNvPr id="1" name=""/>
        <p:cNvGrpSpPr/>
        <p:nvPr/>
      </p:nvGrpSpPr>
      <p:grpSpPr>
        <a:xfrm>
          <a:off x="0" y="0"/>
          <a:ext cx="0" cy="0"/>
          <a:chOff x="0" y="0"/>
          <a:chExt cx="0" cy="0"/>
        </a:xfrm>
      </p:grpSpPr>
      <p:sp>
        <p:nvSpPr>
          <p:cNvPr id="13" name="Text Placeholder 5"/>
          <p:cNvSpPr>
            <a:spLocks noGrp="1"/>
          </p:cNvSpPr>
          <p:nvPr>
            <p:ph type="body" sz="quarter" idx="10"/>
          </p:nvPr>
        </p:nvSpPr>
        <p:spPr>
          <a:xfrm>
            <a:off x="9372601" y="0"/>
            <a:ext cx="2573425" cy="6858000"/>
          </a:xfrm>
          <a:solidFill>
            <a:srgbClr val="FFFFD6"/>
          </a:solidFill>
        </p:spPr>
        <p:txBody>
          <a:bodyPr lIns="43496" rIns="43496"/>
          <a:lstStyle>
            <a:lvl1pPr marL="0" indent="0">
              <a:spcBef>
                <a:spcPts val="1071"/>
              </a:spcBef>
              <a:buNone/>
              <a:defRPr sz="1313" b="0">
                <a:solidFill>
                  <a:schemeClr val="tx1"/>
                </a:solidFill>
              </a:defRPr>
            </a:lvl1pPr>
            <a:lvl2pPr marL="99176" indent="-99176">
              <a:spcBef>
                <a:spcPts val="0"/>
              </a:spcBef>
              <a:defRPr sz="1313">
                <a:solidFill>
                  <a:schemeClr val="tx1"/>
                </a:solidFill>
              </a:defRPr>
            </a:lvl2pPr>
            <a:lvl3pPr marL="99176" indent="-99176">
              <a:defRPr sz="1126">
                <a:solidFill>
                  <a:schemeClr val="tx1">
                    <a:lumMod val="50000"/>
                  </a:schemeClr>
                </a:solidFill>
              </a:defRPr>
            </a:lvl3pPr>
            <a:lvl4pPr marL="99176" indent="-99176">
              <a:defRPr sz="1126">
                <a:solidFill>
                  <a:schemeClr val="tx1">
                    <a:lumMod val="50000"/>
                  </a:schemeClr>
                </a:solidFill>
              </a:defRPr>
            </a:lvl4pPr>
            <a:lvl5pPr marL="99176" indent="-99176">
              <a:defRPr sz="1126">
                <a:solidFill>
                  <a:schemeClr val="tx1">
                    <a:lumMod val="50000"/>
                  </a:schemeClr>
                </a:solidFill>
              </a:defRPr>
            </a:lvl5pPr>
          </a:lstStyle>
          <a:p>
            <a:pPr lvl="0"/>
            <a:r>
              <a:rPr lang="en-US"/>
              <a:t>Click to edit Master text styles</a:t>
            </a:r>
          </a:p>
          <a:p>
            <a:pPr lvl="1"/>
            <a:r>
              <a:rPr lang="en-US"/>
              <a:t>Second level</a:t>
            </a:r>
          </a:p>
        </p:txBody>
      </p:sp>
      <p:sp>
        <p:nvSpPr>
          <p:cNvPr id="15" name="Content Placeholder 4"/>
          <p:cNvSpPr>
            <a:spLocks noGrp="1"/>
          </p:cNvSpPr>
          <p:nvPr>
            <p:ph sz="quarter" idx="11"/>
          </p:nvPr>
        </p:nvSpPr>
        <p:spPr>
          <a:xfrm>
            <a:off x="321678" y="2253589"/>
            <a:ext cx="1887179" cy="2957513"/>
          </a:xfrm>
          <a:solidFill>
            <a:srgbClr val="FF0000"/>
          </a:solidFill>
        </p:spPr>
        <p:txBody>
          <a:bodyPr/>
          <a:lstStyle/>
          <a:p>
            <a:pPr lvl="0"/>
            <a:r>
              <a:rPr lang="en-US"/>
              <a:t>Click to edit Master text styles</a:t>
            </a:r>
          </a:p>
        </p:txBody>
      </p:sp>
      <p:sp>
        <p:nvSpPr>
          <p:cNvPr id="16" name="Content Placeholder 4"/>
          <p:cNvSpPr>
            <a:spLocks noGrp="1"/>
          </p:cNvSpPr>
          <p:nvPr>
            <p:ph sz="quarter" idx="12"/>
          </p:nvPr>
        </p:nvSpPr>
        <p:spPr>
          <a:xfrm>
            <a:off x="4740465" y="2253589"/>
            <a:ext cx="1887179" cy="2957513"/>
          </a:xfrm>
          <a:solidFill>
            <a:srgbClr val="FF0000"/>
          </a:solidFill>
        </p:spPr>
        <p:txBody>
          <a:bodyPr/>
          <a:lstStyle/>
          <a:p>
            <a:pPr lvl="0"/>
            <a:r>
              <a:rPr lang="en-US"/>
              <a:t>Click to edit Master text styles</a:t>
            </a:r>
          </a:p>
        </p:txBody>
      </p:sp>
      <p:sp>
        <p:nvSpPr>
          <p:cNvPr id="17" name="Content Placeholder 4"/>
          <p:cNvSpPr>
            <a:spLocks noGrp="1"/>
          </p:cNvSpPr>
          <p:nvPr>
            <p:ph sz="quarter" idx="13"/>
          </p:nvPr>
        </p:nvSpPr>
        <p:spPr>
          <a:xfrm>
            <a:off x="2531071" y="2253589"/>
            <a:ext cx="1887179" cy="2957513"/>
          </a:xfrm>
          <a:solidFill>
            <a:srgbClr val="FF0000"/>
          </a:solidFill>
        </p:spPr>
        <p:txBody>
          <a:bodyPr/>
          <a:lstStyle/>
          <a:p>
            <a:pPr lvl="0"/>
            <a:r>
              <a:rPr lang="en-US"/>
              <a:t>Click to edit Master text styles</a:t>
            </a:r>
          </a:p>
        </p:txBody>
      </p:sp>
      <p:sp>
        <p:nvSpPr>
          <p:cNvPr id="18" name="Text Placeholder 8"/>
          <p:cNvSpPr>
            <a:spLocks noGrp="1"/>
          </p:cNvSpPr>
          <p:nvPr>
            <p:ph type="body" sz="quarter" idx="14"/>
          </p:nvPr>
        </p:nvSpPr>
        <p:spPr>
          <a:xfrm>
            <a:off x="304801"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19" name="Text Placeholder 8"/>
          <p:cNvSpPr>
            <a:spLocks noGrp="1"/>
          </p:cNvSpPr>
          <p:nvPr>
            <p:ph type="body" sz="quarter" idx="15"/>
          </p:nvPr>
        </p:nvSpPr>
        <p:spPr>
          <a:xfrm>
            <a:off x="2518887" y="52236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0" name="Text Placeholder 8"/>
          <p:cNvSpPr>
            <a:spLocks noGrp="1"/>
          </p:cNvSpPr>
          <p:nvPr>
            <p:ph type="body" sz="quarter" idx="16"/>
          </p:nvPr>
        </p:nvSpPr>
        <p:spPr>
          <a:xfrm>
            <a:off x="4732973" y="5235845"/>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1" name="Content Placeholder 4"/>
          <p:cNvSpPr>
            <a:spLocks noGrp="1"/>
          </p:cNvSpPr>
          <p:nvPr>
            <p:ph sz="quarter" idx="17"/>
          </p:nvPr>
        </p:nvSpPr>
        <p:spPr>
          <a:xfrm>
            <a:off x="6949856" y="2253589"/>
            <a:ext cx="1887179" cy="2957513"/>
          </a:xfrm>
          <a:solidFill>
            <a:srgbClr val="FF0000"/>
          </a:solidFill>
        </p:spPr>
        <p:txBody>
          <a:bodyPr/>
          <a:lstStyle/>
          <a:p>
            <a:pPr lvl="0"/>
            <a:r>
              <a:rPr lang="en-US"/>
              <a:t>Click to edit Master text styles</a:t>
            </a:r>
          </a:p>
        </p:txBody>
      </p:sp>
      <p:sp>
        <p:nvSpPr>
          <p:cNvPr id="22" name="Text Placeholder 8"/>
          <p:cNvSpPr>
            <a:spLocks noGrp="1"/>
          </p:cNvSpPr>
          <p:nvPr>
            <p:ph type="body" sz="quarter" idx="18"/>
          </p:nvPr>
        </p:nvSpPr>
        <p:spPr>
          <a:xfrm>
            <a:off x="6947057" y="5219663"/>
            <a:ext cx="1887179" cy="1017600"/>
          </a:xfrm>
        </p:spPr>
        <p:txBody>
          <a:bodyPr lIns="0" tIns="0" rIns="0" bIns="0">
            <a:noAutofit/>
          </a:bodyPr>
          <a:lstStyle>
            <a:lvl1pPr algn="l">
              <a:defRPr sz="1876"/>
            </a:lvl1pPr>
            <a:lvl2pPr>
              <a:defRPr sz="1689"/>
            </a:lvl2pPr>
            <a:lvl3pPr>
              <a:defRPr sz="1689"/>
            </a:lvl3pPr>
            <a:lvl4pPr>
              <a:defRPr sz="1689"/>
            </a:lvl4pPr>
            <a:lvl5pPr>
              <a:defRPr sz="1689"/>
            </a:lvl5pPr>
          </a:lstStyle>
          <a:p>
            <a:pPr lvl="0"/>
            <a:r>
              <a:rPr lang="en-US"/>
              <a:t>Click to edit Master text styles</a:t>
            </a:r>
          </a:p>
        </p:txBody>
      </p:sp>
      <p:sp>
        <p:nvSpPr>
          <p:cNvPr id="23" name="Text Placeholder 7"/>
          <p:cNvSpPr>
            <a:spLocks noGrp="1"/>
          </p:cNvSpPr>
          <p:nvPr>
            <p:ph type="body" sz="quarter" idx="19"/>
          </p:nvPr>
        </p:nvSpPr>
        <p:spPr>
          <a:xfrm>
            <a:off x="321676" y="1371594"/>
            <a:ext cx="8512560" cy="863638"/>
          </a:xfrm>
        </p:spPr>
        <p:txBody>
          <a:bodyPr lIns="0" rIns="0"/>
          <a:lstStyle>
            <a:lvl1pPr>
              <a:defRPr sz="1876"/>
            </a:lvl1pPr>
            <a:lvl2pPr>
              <a:defRPr sz="1501"/>
            </a:lvl2pPr>
            <a:lvl3pPr>
              <a:defRPr sz="1501"/>
            </a:lvl3pPr>
            <a:lvl4pPr>
              <a:defRPr sz="2064"/>
            </a:lvl4pPr>
            <a:lvl5pPr>
              <a:defRPr sz="2064"/>
            </a:lvl5pPr>
          </a:lstStyle>
          <a:p>
            <a:pPr lvl="0"/>
            <a:r>
              <a:rPr lang="en-US"/>
              <a:t>Click to edit Master text styles</a:t>
            </a:r>
          </a:p>
        </p:txBody>
      </p:sp>
      <p:sp>
        <p:nvSpPr>
          <p:cNvPr id="24" name="Title 1"/>
          <p:cNvSpPr>
            <a:spLocks noGrp="1"/>
          </p:cNvSpPr>
          <p:nvPr>
            <p:ph type="title"/>
          </p:nvPr>
        </p:nvSpPr>
        <p:spPr>
          <a:xfrm>
            <a:off x="1" y="-8"/>
            <a:ext cx="7702878" cy="13716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93426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9F0792-31A0-455A-A005-411614791795}" type="datetimeFigureOut">
              <a:rPr lang="en-US"/>
              <a:pPr>
                <a:defRPr/>
              </a:pPr>
              <a:t>11/15/2023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12500A-3A59-4BCA-9487-004789EDC290}" type="slidenum">
              <a:rPr lang="en-US"/>
              <a:pPr>
                <a:defRPr/>
              </a:pPr>
              <a:t>‹#›</a:t>
            </a:fld>
            <a:endParaRPr lang="en-US"/>
          </a:p>
        </p:txBody>
      </p:sp>
    </p:spTree>
    <p:extLst>
      <p:ext uri="{BB962C8B-B14F-4D97-AF65-F5344CB8AC3E}">
        <p14:creationId xmlns:p14="http://schemas.microsoft.com/office/powerpoint/2010/main" val="10230734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32"/>
        <p:cNvGrpSpPr/>
        <p:nvPr/>
      </p:nvGrpSpPr>
      <p:grpSpPr>
        <a:xfrm>
          <a:off x="0" y="0"/>
          <a:ext cx="0" cy="0"/>
          <a:chOff x="0" y="0"/>
          <a:chExt cx="0" cy="0"/>
        </a:xfrm>
      </p:grpSpPr>
      <p:sp>
        <p:nvSpPr>
          <p:cNvPr id="133" name="Google Shape;133;p2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4400" b="0" i="0" u="none" strike="noStrike" cap="none">
                <a:solidFill>
                  <a:schemeClr val="dk2"/>
                </a:solidFill>
                <a:latin typeface="Times"/>
                <a:ea typeface="Times"/>
                <a:cs typeface="Times"/>
                <a:sym typeface="Times"/>
              </a:defRPr>
            </a:lvl1pPr>
            <a:lvl2pPr marR="0" lvl="1" algn="ctr" rtl="0">
              <a:spcBef>
                <a:spcPts val="0"/>
              </a:spcBef>
              <a:spcAft>
                <a:spcPts val="0"/>
              </a:spcAft>
              <a:buSzPts val="1400"/>
              <a:buNone/>
              <a:defRPr sz="4400" b="0" i="0" u="none" strike="noStrike" cap="none">
                <a:solidFill>
                  <a:schemeClr val="dk2"/>
                </a:solidFill>
                <a:latin typeface="Times"/>
                <a:ea typeface="Times"/>
                <a:cs typeface="Times"/>
                <a:sym typeface="Times"/>
              </a:defRPr>
            </a:lvl2pPr>
            <a:lvl3pPr marR="0" lvl="2" algn="ctr" rtl="0">
              <a:spcBef>
                <a:spcPts val="0"/>
              </a:spcBef>
              <a:spcAft>
                <a:spcPts val="0"/>
              </a:spcAft>
              <a:buSzPts val="1400"/>
              <a:buNone/>
              <a:defRPr sz="4400" b="0" i="0" u="none" strike="noStrike" cap="none">
                <a:solidFill>
                  <a:schemeClr val="dk2"/>
                </a:solidFill>
                <a:latin typeface="Times"/>
                <a:ea typeface="Times"/>
                <a:cs typeface="Times"/>
                <a:sym typeface="Times"/>
              </a:defRPr>
            </a:lvl3pPr>
            <a:lvl4pPr marR="0" lvl="3" algn="ctr" rtl="0">
              <a:spcBef>
                <a:spcPts val="0"/>
              </a:spcBef>
              <a:spcAft>
                <a:spcPts val="0"/>
              </a:spcAft>
              <a:buSzPts val="1400"/>
              <a:buNone/>
              <a:defRPr sz="4400" b="0" i="0" u="none" strike="noStrike" cap="none">
                <a:solidFill>
                  <a:schemeClr val="dk2"/>
                </a:solidFill>
                <a:latin typeface="Times"/>
                <a:ea typeface="Times"/>
                <a:cs typeface="Times"/>
                <a:sym typeface="Times"/>
              </a:defRPr>
            </a:lvl4pPr>
            <a:lvl5pPr marR="0" lvl="4" algn="ctr" rtl="0">
              <a:spcBef>
                <a:spcPts val="0"/>
              </a:spcBef>
              <a:spcAft>
                <a:spcPts val="0"/>
              </a:spcAft>
              <a:buSzPts val="1400"/>
              <a:buNone/>
              <a:defRPr sz="4400" b="0" i="0" u="none" strike="noStrike" cap="none">
                <a:solidFill>
                  <a:schemeClr val="dk2"/>
                </a:solidFill>
                <a:latin typeface="Times"/>
                <a:ea typeface="Times"/>
                <a:cs typeface="Times"/>
                <a:sym typeface="Times"/>
              </a:defRPr>
            </a:lvl5pPr>
            <a:lvl6pPr marR="0" lvl="5" algn="ctr" rtl="0">
              <a:spcBef>
                <a:spcPts val="0"/>
              </a:spcBef>
              <a:spcAft>
                <a:spcPts val="0"/>
              </a:spcAft>
              <a:buSzPts val="1400"/>
              <a:buNone/>
              <a:defRPr sz="4400" b="0" i="0" u="none" strike="noStrike" cap="none">
                <a:solidFill>
                  <a:schemeClr val="dk2"/>
                </a:solidFill>
                <a:latin typeface="Times"/>
                <a:ea typeface="Times"/>
                <a:cs typeface="Times"/>
                <a:sym typeface="Times"/>
              </a:defRPr>
            </a:lvl6pPr>
            <a:lvl7pPr marR="0" lvl="6" algn="ctr" rtl="0">
              <a:spcBef>
                <a:spcPts val="0"/>
              </a:spcBef>
              <a:spcAft>
                <a:spcPts val="0"/>
              </a:spcAft>
              <a:buSzPts val="1400"/>
              <a:buNone/>
              <a:defRPr sz="4400" b="0" i="0" u="none" strike="noStrike" cap="none">
                <a:solidFill>
                  <a:schemeClr val="dk2"/>
                </a:solidFill>
                <a:latin typeface="Times"/>
                <a:ea typeface="Times"/>
                <a:cs typeface="Times"/>
                <a:sym typeface="Times"/>
              </a:defRPr>
            </a:lvl7pPr>
            <a:lvl8pPr marR="0" lvl="7" algn="ctr" rtl="0">
              <a:spcBef>
                <a:spcPts val="0"/>
              </a:spcBef>
              <a:spcAft>
                <a:spcPts val="0"/>
              </a:spcAft>
              <a:buSzPts val="1400"/>
              <a:buNone/>
              <a:defRPr sz="4400" b="0" i="0" u="none" strike="noStrike" cap="none">
                <a:solidFill>
                  <a:schemeClr val="dk2"/>
                </a:solidFill>
                <a:latin typeface="Times"/>
                <a:ea typeface="Times"/>
                <a:cs typeface="Times"/>
                <a:sym typeface="Times"/>
              </a:defRPr>
            </a:lvl8pPr>
            <a:lvl9pPr marR="0" lvl="8" algn="ctr" rtl="0">
              <a:spcBef>
                <a:spcPts val="0"/>
              </a:spcBef>
              <a:spcAft>
                <a:spcPts val="0"/>
              </a:spcAft>
              <a:buSzPts val="1400"/>
              <a:buNone/>
              <a:defRPr sz="4400" b="0" i="0" u="none" strike="noStrike" cap="none">
                <a:solidFill>
                  <a:schemeClr val="dk2"/>
                </a:solidFill>
                <a:latin typeface="Times"/>
                <a:ea typeface="Times"/>
                <a:cs typeface="Times"/>
                <a:sym typeface="Times"/>
              </a:defRPr>
            </a:lvl9pPr>
          </a:lstStyle>
          <a:p>
            <a:endParaRPr/>
          </a:p>
        </p:txBody>
      </p:sp>
      <p:sp>
        <p:nvSpPr>
          <p:cNvPr id="134" name="Google Shape;134;p2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marR="0" lvl="0" algn="ctr" rtl="0">
              <a:spcBef>
                <a:spcPts val="640"/>
              </a:spcBef>
              <a:spcAft>
                <a:spcPts val="0"/>
              </a:spcAft>
              <a:buClr>
                <a:schemeClr val="dk1"/>
              </a:buClr>
              <a:buSzPts val="3200"/>
              <a:buFont typeface="Times"/>
              <a:buNone/>
              <a:defRPr sz="3200" b="0" i="0" u="none" strike="noStrike" cap="none">
                <a:solidFill>
                  <a:schemeClr val="dk1"/>
                </a:solidFill>
                <a:latin typeface="Times"/>
                <a:ea typeface="Times"/>
                <a:cs typeface="Times"/>
                <a:sym typeface="Times"/>
              </a:defRPr>
            </a:lvl1pPr>
            <a:lvl2pPr marR="0" lvl="1" algn="ctr" rtl="0">
              <a:spcBef>
                <a:spcPts val="560"/>
              </a:spcBef>
              <a:spcAft>
                <a:spcPts val="0"/>
              </a:spcAft>
              <a:buClr>
                <a:schemeClr val="dk1"/>
              </a:buClr>
              <a:buSzPts val="2800"/>
              <a:buFont typeface="Times"/>
              <a:buNone/>
              <a:defRPr sz="2800" b="0" i="0" u="none" strike="noStrike" cap="none">
                <a:solidFill>
                  <a:schemeClr val="dk1"/>
                </a:solidFill>
                <a:latin typeface="Times"/>
                <a:ea typeface="Times"/>
                <a:cs typeface="Times"/>
                <a:sym typeface="Times"/>
              </a:defRPr>
            </a:lvl2pPr>
            <a:lvl3pPr marR="0" lvl="2" algn="ctr" rtl="0">
              <a:spcBef>
                <a:spcPts val="480"/>
              </a:spcBef>
              <a:spcAft>
                <a:spcPts val="0"/>
              </a:spcAft>
              <a:buClr>
                <a:schemeClr val="dk1"/>
              </a:buClr>
              <a:buSzPts val="2400"/>
              <a:buFont typeface="Times"/>
              <a:buNone/>
              <a:defRPr sz="2400" b="0" i="0" u="none" strike="noStrike" cap="none">
                <a:solidFill>
                  <a:schemeClr val="dk1"/>
                </a:solidFill>
                <a:latin typeface="Times"/>
                <a:ea typeface="Times"/>
                <a:cs typeface="Times"/>
                <a:sym typeface="Times"/>
              </a:defRPr>
            </a:lvl3pPr>
            <a:lvl4pPr marR="0" lvl="3"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4pPr>
            <a:lvl5pPr marR="0" lvl="4"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5pPr>
            <a:lvl6pPr marR="0" lvl="5"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6pPr>
            <a:lvl7pPr marR="0" lvl="6"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7pPr>
            <a:lvl8pPr marR="0" lvl="7"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8pPr>
            <a:lvl9pPr marR="0" lvl="8" algn="ctr" rtl="0">
              <a:spcBef>
                <a:spcPts val="400"/>
              </a:spcBef>
              <a:spcAft>
                <a:spcPts val="0"/>
              </a:spcAft>
              <a:buClr>
                <a:schemeClr val="dk1"/>
              </a:buClr>
              <a:buSzPts val="2000"/>
              <a:buFont typeface="Times"/>
              <a:buNone/>
              <a:defRPr sz="2000" b="0" i="0" u="none" strike="noStrike" cap="none">
                <a:solidFill>
                  <a:schemeClr val="dk1"/>
                </a:solidFill>
                <a:latin typeface="Times"/>
                <a:ea typeface="Times"/>
                <a:cs typeface="Times"/>
                <a:sym typeface="Times"/>
              </a:defRPr>
            </a:lvl9pPr>
          </a:lstStyle>
          <a:p>
            <a:endParaRPr/>
          </a:p>
        </p:txBody>
      </p:sp>
    </p:spTree>
    <p:extLst>
      <p:ext uri="{BB962C8B-B14F-4D97-AF65-F5344CB8AC3E}">
        <p14:creationId xmlns:p14="http://schemas.microsoft.com/office/powerpoint/2010/main" val="32191152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39"/>
        <p:cNvGrpSpPr/>
        <p:nvPr/>
      </p:nvGrpSpPr>
      <p:grpSpPr>
        <a:xfrm>
          <a:off x="0" y="0"/>
          <a:ext cx="0" cy="0"/>
          <a:chOff x="0" y="0"/>
          <a:chExt cx="0" cy="0"/>
        </a:xfrm>
      </p:grpSpPr>
      <p:sp>
        <p:nvSpPr>
          <p:cNvPr id="140" name="Google Shape;140;p2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2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42" name="Google Shape;142;p25"/>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143" name="Google Shape;143;p25"/>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8727917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44"/>
        <p:cNvGrpSpPr/>
        <p:nvPr/>
      </p:nvGrpSpPr>
      <p:grpSpPr>
        <a:xfrm>
          <a:off x="0" y="0"/>
          <a:ext cx="0" cy="0"/>
          <a:chOff x="0" y="0"/>
          <a:chExt cx="0" cy="0"/>
        </a:xfrm>
      </p:grpSpPr>
      <p:pic>
        <p:nvPicPr>
          <p:cNvPr id="145" name="Google Shape;145;p26"/>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146" name="Google Shape;146;p26"/>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147" name="Google Shape;147;p26"/>
          <p:cNvSpPr txBox="1"/>
          <p:nvPr/>
        </p:nvSpPr>
        <p:spPr>
          <a:xfrm>
            <a:off x="67733" y="3878298"/>
            <a:ext cx="336612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10 </a:t>
            </a:r>
            <a:endParaRPr sz="4800" b="1">
              <a:solidFill>
                <a:srgbClr val="F2C552"/>
              </a:solidFill>
              <a:latin typeface="Arial"/>
              <a:ea typeface="Arial"/>
              <a:cs typeface="Arial"/>
              <a:sym typeface="Arial"/>
            </a:endParaRPr>
          </a:p>
        </p:txBody>
      </p:sp>
      <p:sp>
        <p:nvSpPr>
          <p:cNvPr id="148" name="Google Shape;148;p26"/>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149" name="Google Shape;149;p26"/>
          <p:cNvSpPr txBox="1"/>
          <p:nvPr/>
        </p:nvSpPr>
        <p:spPr>
          <a:xfrm>
            <a:off x="67733" y="4606307"/>
            <a:ext cx="57210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Molecular Biology of the Gene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34066293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150"/>
        <p:cNvGrpSpPr/>
        <p:nvPr/>
      </p:nvGrpSpPr>
      <p:grpSpPr>
        <a:xfrm>
          <a:off x="0" y="0"/>
          <a:ext cx="0" cy="0"/>
          <a:chOff x="0" y="0"/>
          <a:chExt cx="0" cy="0"/>
        </a:xfrm>
      </p:grpSpPr>
      <p:sp>
        <p:nvSpPr>
          <p:cNvPr id="151" name="Google Shape;151;p27"/>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85193616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4" name="Google Shape;154;p28"/>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5" name="Google Shape;155;p28"/>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6" name="Google Shape;156;p2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7" name="Google Shape;157;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3566468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158"/>
        <p:cNvGrpSpPr/>
        <p:nvPr/>
      </p:nvGrpSpPr>
      <p:grpSpPr>
        <a:xfrm>
          <a:off x="0" y="0"/>
          <a:ext cx="0" cy="0"/>
          <a:chOff x="0" y="0"/>
          <a:chExt cx="0" cy="0"/>
        </a:xfrm>
      </p:grpSpPr>
      <p:sp>
        <p:nvSpPr>
          <p:cNvPr id="159" name="Google Shape;159;p29"/>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0" name="Google Shape;160;p29"/>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1" name="Google Shape;161;p29"/>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2" name="Google Shape;162;p29"/>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63" name="Google Shape;163;p29"/>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4" name="Google Shape;164;p2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65" name="Google Shape;165;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8873522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66"/>
        <p:cNvGrpSpPr/>
        <p:nvPr/>
      </p:nvGrpSpPr>
      <p:grpSpPr>
        <a:xfrm>
          <a:off x="0" y="0"/>
          <a:ext cx="0" cy="0"/>
          <a:chOff x="0" y="0"/>
          <a:chExt cx="0" cy="0"/>
        </a:xfrm>
      </p:grpSpPr>
    </p:spTree>
    <p:extLst>
      <p:ext uri="{BB962C8B-B14F-4D97-AF65-F5344CB8AC3E}">
        <p14:creationId xmlns:p14="http://schemas.microsoft.com/office/powerpoint/2010/main" val="28600625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C7819229-8FE5-4B74-88BA-6CE27D9F2F94}" type="datetimeFigureOut">
              <a:rPr lang="en-US"/>
              <a:pPr>
                <a:defRPr/>
              </a:pPr>
              <a:t>11/15/2023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7169AF4-A7A5-4160-A713-80D88961135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73"/>
        <p:cNvGrpSpPr/>
        <p:nvPr/>
      </p:nvGrpSpPr>
      <p:grpSpPr>
        <a:xfrm>
          <a:off x="0" y="0"/>
          <a:ext cx="0" cy="0"/>
          <a:chOff x="0" y="0"/>
          <a:chExt cx="0" cy="0"/>
        </a:xfrm>
      </p:grpSpPr>
      <p:sp>
        <p:nvSpPr>
          <p:cNvPr id="174" name="Google Shape;174;p32"/>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75" name="Google Shape;175;p32"/>
          <p:cNvSpPr txBox="1">
            <a:spLocks noGrp="1"/>
          </p:cNvSpPr>
          <p:nvPr>
            <p:ph type="body" idx="1"/>
          </p:nvPr>
        </p:nvSpPr>
        <p:spPr>
          <a:xfrm>
            <a:off x="1981200" y="1981200"/>
            <a:ext cx="64770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76" name="Google Shape;176;p3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7" name="Google Shape;177;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8" name="Google Shape;178;p3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98443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179"/>
        <p:cNvGrpSpPr/>
        <p:nvPr/>
      </p:nvGrpSpPr>
      <p:grpSpPr>
        <a:xfrm>
          <a:off x="0" y="0"/>
          <a:ext cx="0" cy="0"/>
          <a:chOff x="0" y="0"/>
          <a:chExt cx="0" cy="0"/>
        </a:xfrm>
      </p:grpSpPr>
      <p:sp>
        <p:nvSpPr>
          <p:cNvPr id="180" name="Google Shape;180;p33"/>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1" name="Google Shape;181;p3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2" name="Google Shape;182;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3" name="Google Shape;183;p3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047800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184"/>
        <p:cNvGrpSpPr/>
        <p:nvPr/>
      </p:nvGrpSpPr>
      <p:grpSpPr>
        <a:xfrm>
          <a:off x="0" y="0"/>
          <a:ext cx="0" cy="0"/>
          <a:chOff x="0" y="0"/>
          <a:chExt cx="0" cy="0"/>
        </a:xfrm>
      </p:grpSpPr>
      <p:sp>
        <p:nvSpPr>
          <p:cNvPr id="185" name="Google Shape;185;p34"/>
          <p:cNvSpPr txBox="1">
            <a:spLocks noGrp="1"/>
          </p:cNvSpPr>
          <p:nvPr>
            <p:ph type="ctrTitle"/>
          </p:nvPr>
        </p:nvSpPr>
        <p:spPr>
          <a:xfrm>
            <a:off x="228600" y="685800"/>
            <a:ext cx="5181600" cy="1143000"/>
          </a:xfrm>
          <a:prstGeom prst="rect">
            <a:avLst/>
          </a:prstGeom>
          <a:noFill/>
          <a:ln>
            <a:noFill/>
          </a:ln>
        </p:spPr>
        <p:txBody>
          <a:bodyPr spcFirstLastPara="1" wrap="square" lIns="91425" tIns="45700" rIns="91425" bIns="45700" anchor="b" anchorCtr="1">
            <a:noAutofit/>
          </a:bodyPr>
          <a:lstStyle>
            <a:lvl1pPr lvl="0" algn="ctr">
              <a:spcBef>
                <a:spcPts val="0"/>
              </a:spcBef>
              <a:spcAft>
                <a:spcPts val="0"/>
              </a:spcAft>
              <a:buSzPts val="1400"/>
              <a:buNone/>
              <a:defRPr sz="54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86" name="Google Shape;186;p34"/>
          <p:cNvSpPr txBox="1">
            <a:spLocks noGrp="1"/>
          </p:cNvSpPr>
          <p:nvPr>
            <p:ph type="subTitle" idx="1"/>
          </p:nvPr>
        </p:nvSpPr>
        <p:spPr>
          <a:xfrm>
            <a:off x="228600" y="1828800"/>
            <a:ext cx="51816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chemeClr val="dk1"/>
              </a:buClr>
              <a:buSzPts val="3200"/>
              <a:buFont typeface="Tahoma"/>
              <a:buNone/>
              <a:defRPr/>
            </a:lvl1pPr>
            <a:lvl2pPr lvl="1" algn="l">
              <a:spcBef>
                <a:spcPts val="360"/>
              </a:spcBef>
              <a:spcAft>
                <a:spcPts val="0"/>
              </a:spcAft>
              <a:buClr>
                <a:schemeClr val="dk1"/>
              </a:buClr>
              <a:buSzPts val="1800"/>
              <a:buChar char="–"/>
              <a:defRPr/>
            </a:lvl2pPr>
            <a:lvl3pPr lvl="2" algn="l">
              <a:spcBef>
                <a:spcPts val="360"/>
              </a:spcBef>
              <a:spcAft>
                <a:spcPts val="0"/>
              </a:spcAft>
              <a:buClr>
                <a:schemeClr val="dk1"/>
              </a:buClr>
              <a:buSzPts val="1800"/>
              <a:buChar char="•"/>
              <a:defRPr/>
            </a:lvl3pPr>
            <a:lvl4pPr lvl="3" algn="l">
              <a:spcBef>
                <a:spcPts val="360"/>
              </a:spcBef>
              <a:spcAft>
                <a:spcPts val="0"/>
              </a:spcAft>
              <a:buClr>
                <a:schemeClr val="dk1"/>
              </a:buClr>
              <a:buSzPts val="1800"/>
              <a:buChar char="–"/>
              <a:defRPr/>
            </a:lvl4pPr>
            <a:lvl5pPr lvl="4" algn="l">
              <a:spcBef>
                <a:spcPts val="360"/>
              </a:spcBef>
              <a:spcAft>
                <a:spcPts val="0"/>
              </a:spcAft>
              <a:buClr>
                <a:schemeClr val="dk1"/>
              </a:buClr>
              <a:buSzPts val="1800"/>
              <a:buChar char="»"/>
              <a:defRPr/>
            </a:lvl5pPr>
            <a:lvl6pPr lvl="5" algn="l">
              <a:spcBef>
                <a:spcPts val="360"/>
              </a:spcBef>
              <a:spcAft>
                <a:spcPts val="0"/>
              </a:spcAft>
              <a:buClr>
                <a:schemeClr val="dk1"/>
              </a:buClr>
              <a:buSzPts val="1800"/>
              <a:buChar char="»"/>
              <a:defRPr/>
            </a:lvl6pPr>
            <a:lvl7pPr lvl="6" algn="l">
              <a:spcBef>
                <a:spcPts val="360"/>
              </a:spcBef>
              <a:spcAft>
                <a:spcPts val="0"/>
              </a:spcAft>
              <a:buClr>
                <a:schemeClr val="dk1"/>
              </a:buClr>
              <a:buSzPts val="1800"/>
              <a:buChar char="»"/>
              <a:defRPr/>
            </a:lvl7pPr>
            <a:lvl8pPr lvl="7" algn="l">
              <a:spcBef>
                <a:spcPts val="360"/>
              </a:spcBef>
              <a:spcAft>
                <a:spcPts val="0"/>
              </a:spcAft>
              <a:buClr>
                <a:schemeClr val="dk1"/>
              </a:buClr>
              <a:buSzPts val="1800"/>
              <a:buChar char="»"/>
              <a:defRPr/>
            </a:lvl8pPr>
            <a:lvl9pPr lvl="8" algn="l">
              <a:spcBef>
                <a:spcPts val="360"/>
              </a:spcBef>
              <a:spcAft>
                <a:spcPts val="0"/>
              </a:spcAft>
              <a:buClr>
                <a:schemeClr val="dk1"/>
              </a:buClr>
              <a:buSzPts val="1800"/>
              <a:buChar char="»"/>
              <a:defRPr/>
            </a:lvl9pPr>
          </a:lstStyle>
          <a:p>
            <a:endParaRPr/>
          </a:p>
        </p:txBody>
      </p:sp>
      <p:sp>
        <p:nvSpPr>
          <p:cNvPr id="187" name="Google Shape;187;p3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8" name="Google Shape;188;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9" name="Google Shape;189;p3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844479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190"/>
        <p:cNvGrpSpPr/>
        <p:nvPr/>
      </p:nvGrpSpPr>
      <p:grpSpPr>
        <a:xfrm>
          <a:off x="0" y="0"/>
          <a:ext cx="0" cy="0"/>
          <a:chOff x="0" y="0"/>
          <a:chExt cx="0" cy="0"/>
        </a:xfrm>
      </p:grpSpPr>
      <p:sp>
        <p:nvSpPr>
          <p:cNvPr id="191" name="Google Shape;191;p3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2" name="Google Shape;192;p3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chemeClr val="dk1"/>
              </a:buClr>
              <a:buSzPts val="2000"/>
              <a:buFont typeface="Tahoma"/>
              <a:buNone/>
              <a:defRPr sz="2000"/>
            </a:lvl1pPr>
            <a:lvl2pPr marL="914400" lvl="1" indent="-228600" algn="l">
              <a:spcBef>
                <a:spcPts val="360"/>
              </a:spcBef>
              <a:spcAft>
                <a:spcPts val="0"/>
              </a:spcAft>
              <a:buClr>
                <a:schemeClr val="dk1"/>
              </a:buClr>
              <a:buSzPts val="1800"/>
              <a:buFont typeface="Tahoma"/>
              <a:buNone/>
              <a:defRPr sz="1800"/>
            </a:lvl2pPr>
            <a:lvl3pPr marL="1371600" lvl="2" indent="-228600" algn="l">
              <a:spcBef>
                <a:spcPts val="320"/>
              </a:spcBef>
              <a:spcAft>
                <a:spcPts val="0"/>
              </a:spcAft>
              <a:buClr>
                <a:schemeClr val="dk1"/>
              </a:buClr>
              <a:buSzPts val="1600"/>
              <a:buFont typeface="Tahoma"/>
              <a:buNone/>
              <a:defRPr sz="1600"/>
            </a:lvl3pPr>
            <a:lvl4pPr marL="1828800" lvl="3" indent="-228600" algn="l">
              <a:spcBef>
                <a:spcPts val="280"/>
              </a:spcBef>
              <a:spcAft>
                <a:spcPts val="0"/>
              </a:spcAft>
              <a:buClr>
                <a:schemeClr val="dk1"/>
              </a:buClr>
              <a:buSzPts val="1400"/>
              <a:buFont typeface="Tahoma"/>
              <a:buNone/>
              <a:defRPr sz="1400"/>
            </a:lvl4pPr>
            <a:lvl5pPr marL="2286000" lvl="4" indent="-228600" algn="l">
              <a:spcBef>
                <a:spcPts val="280"/>
              </a:spcBef>
              <a:spcAft>
                <a:spcPts val="0"/>
              </a:spcAft>
              <a:buClr>
                <a:schemeClr val="dk1"/>
              </a:buClr>
              <a:buSzPts val="1400"/>
              <a:buFont typeface="Tahoma"/>
              <a:buNone/>
              <a:defRPr sz="1400"/>
            </a:lvl5pPr>
            <a:lvl6pPr marL="2743200" lvl="5" indent="-228600" algn="l">
              <a:spcBef>
                <a:spcPts val="280"/>
              </a:spcBef>
              <a:spcAft>
                <a:spcPts val="0"/>
              </a:spcAft>
              <a:buClr>
                <a:schemeClr val="dk1"/>
              </a:buClr>
              <a:buSzPts val="1400"/>
              <a:buFont typeface="Tahoma"/>
              <a:buNone/>
              <a:defRPr sz="1400"/>
            </a:lvl6pPr>
            <a:lvl7pPr marL="3200400" lvl="6" indent="-228600" algn="l">
              <a:spcBef>
                <a:spcPts val="280"/>
              </a:spcBef>
              <a:spcAft>
                <a:spcPts val="0"/>
              </a:spcAft>
              <a:buClr>
                <a:schemeClr val="dk1"/>
              </a:buClr>
              <a:buSzPts val="1400"/>
              <a:buFont typeface="Tahoma"/>
              <a:buNone/>
              <a:defRPr sz="1400"/>
            </a:lvl7pPr>
            <a:lvl8pPr marL="3657600" lvl="7" indent="-228600" algn="l">
              <a:spcBef>
                <a:spcPts val="280"/>
              </a:spcBef>
              <a:spcAft>
                <a:spcPts val="0"/>
              </a:spcAft>
              <a:buClr>
                <a:schemeClr val="dk1"/>
              </a:buClr>
              <a:buSzPts val="1400"/>
              <a:buFont typeface="Tahoma"/>
              <a:buNone/>
              <a:defRPr sz="1400"/>
            </a:lvl8pPr>
            <a:lvl9pPr marL="4114800" lvl="8" indent="-228600" algn="l">
              <a:spcBef>
                <a:spcPts val="280"/>
              </a:spcBef>
              <a:spcAft>
                <a:spcPts val="0"/>
              </a:spcAft>
              <a:buClr>
                <a:schemeClr val="dk1"/>
              </a:buClr>
              <a:buSzPts val="1400"/>
              <a:buFont typeface="Tahoma"/>
              <a:buNone/>
              <a:defRPr sz="1400"/>
            </a:lvl9pPr>
          </a:lstStyle>
          <a:p>
            <a:endParaRPr/>
          </a:p>
        </p:txBody>
      </p:sp>
      <p:sp>
        <p:nvSpPr>
          <p:cNvPr id="193" name="Google Shape;193;p35"/>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4" name="Google Shape;194;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5" name="Google Shape;195;p35"/>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798896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196"/>
        <p:cNvGrpSpPr/>
        <p:nvPr/>
      </p:nvGrpSpPr>
      <p:grpSpPr>
        <a:xfrm>
          <a:off x="0" y="0"/>
          <a:ext cx="0" cy="0"/>
          <a:chOff x="0" y="0"/>
          <a:chExt cx="0" cy="0"/>
        </a:xfrm>
      </p:grpSpPr>
      <p:sp>
        <p:nvSpPr>
          <p:cNvPr id="197" name="Google Shape;197;p36"/>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198" name="Google Shape;198;p36"/>
          <p:cNvSpPr txBox="1">
            <a:spLocks noGrp="1"/>
          </p:cNvSpPr>
          <p:nvPr>
            <p:ph type="body" idx="1"/>
          </p:nvPr>
        </p:nvSpPr>
        <p:spPr>
          <a:xfrm>
            <a:off x="1981200" y="1981200"/>
            <a:ext cx="31623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199" name="Google Shape;199;p36"/>
          <p:cNvSpPr txBox="1">
            <a:spLocks noGrp="1"/>
          </p:cNvSpPr>
          <p:nvPr>
            <p:ph type="body" idx="2"/>
          </p:nvPr>
        </p:nvSpPr>
        <p:spPr>
          <a:xfrm>
            <a:off x="5295900" y="1981200"/>
            <a:ext cx="3162300" cy="4114800"/>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Font typeface="Tahoma"/>
              <a:buChar char="•"/>
              <a:defRPr sz="2800"/>
            </a:lvl1pPr>
            <a:lvl2pPr marL="914400" lvl="1" indent="-381000" algn="l">
              <a:spcBef>
                <a:spcPts val="480"/>
              </a:spcBef>
              <a:spcAft>
                <a:spcPts val="0"/>
              </a:spcAft>
              <a:buClr>
                <a:schemeClr val="dk1"/>
              </a:buClr>
              <a:buSzPts val="2400"/>
              <a:buFont typeface="Tahoma"/>
              <a:buChar char="–"/>
              <a:defRPr sz="2400"/>
            </a:lvl2pPr>
            <a:lvl3pPr marL="1371600" lvl="2" indent="-355600" algn="l">
              <a:spcBef>
                <a:spcPts val="400"/>
              </a:spcBef>
              <a:spcAft>
                <a:spcPts val="0"/>
              </a:spcAft>
              <a:buClr>
                <a:schemeClr val="dk1"/>
              </a:buClr>
              <a:buSzPts val="2000"/>
              <a:buFont typeface="Tahoma"/>
              <a:buChar char="•"/>
              <a:defRPr sz="2000"/>
            </a:lvl3pPr>
            <a:lvl4pPr marL="1828800" lvl="3" indent="-342900" algn="l">
              <a:spcBef>
                <a:spcPts val="360"/>
              </a:spcBef>
              <a:spcAft>
                <a:spcPts val="0"/>
              </a:spcAft>
              <a:buClr>
                <a:schemeClr val="dk1"/>
              </a:buClr>
              <a:buSzPts val="1800"/>
              <a:buFont typeface="Tahoma"/>
              <a:buChar char="–"/>
              <a:defRPr sz="1800"/>
            </a:lvl4pPr>
            <a:lvl5pPr marL="2286000" lvl="4" indent="-342900" algn="l">
              <a:spcBef>
                <a:spcPts val="360"/>
              </a:spcBef>
              <a:spcAft>
                <a:spcPts val="0"/>
              </a:spcAft>
              <a:buClr>
                <a:schemeClr val="dk1"/>
              </a:buClr>
              <a:buSzPts val="1800"/>
              <a:buFont typeface="Tahoma"/>
              <a:buChar char="»"/>
              <a:defRPr sz="1800"/>
            </a:lvl5pPr>
            <a:lvl6pPr marL="2743200" lvl="5" indent="-342900" algn="l">
              <a:spcBef>
                <a:spcPts val="360"/>
              </a:spcBef>
              <a:spcAft>
                <a:spcPts val="0"/>
              </a:spcAft>
              <a:buClr>
                <a:schemeClr val="dk1"/>
              </a:buClr>
              <a:buSzPts val="1800"/>
              <a:buFont typeface="Tahoma"/>
              <a:buChar char="»"/>
              <a:defRPr sz="1800"/>
            </a:lvl6pPr>
            <a:lvl7pPr marL="3200400" lvl="6" indent="-342900" algn="l">
              <a:spcBef>
                <a:spcPts val="360"/>
              </a:spcBef>
              <a:spcAft>
                <a:spcPts val="0"/>
              </a:spcAft>
              <a:buClr>
                <a:schemeClr val="dk1"/>
              </a:buClr>
              <a:buSzPts val="1800"/>
              <a:buFont typeface="Tahoma"/>
              <a:buChar char="»"/>
              <a:defRPr sz="1800"/>
            </a:lvl7pPr>
            <a:lvl8pPr marL="3657600" lvl="7" indent="-342900" algn="l">
              <a:spcBef>
                <a:spcPts val="360"/>
              </a:spcBef>
              <a:spcAft>
                <a:spcPts val="0"/>
              </a:spcAft>
              <a:buClr>
                <a:schemeClr val="dk1"/>
              </a:buClr>
              <a:buSzPts val="1800"/>
              <a:buFont typeface="Tahoma"/>
              <a:buChar char="»"/>
              <a:defRPr sz="1800"/>
            </a:lvl8pPr>
            <a:lvl9pPr marL="4114800" lvl="8" indent="-342900" algn="l">
              <a:spcBef>
                <a:spcPts val="360"/>
              </a:spcBef>
              <a:spcAft>
                <a:spcPts val="0"/>
              </a:spcAft>
              <a:buClr>
                <a:schemeClr val="dk1"/>
              </a:buClr>
              <a:buSzPts val="1800"/>
              <a:buFont typeface="Tahoma"/>
              <a:buChar char="»"/>
              <a:defRPr sz="1800"/>
            </a:lvl9pPr>
          </a:lstStyle>
          <a:p>
            <a:endParaRPr/>
          </a:p>
        </p:txBody>
      </p:sp>
      <p:sp>
        <p:nvSpPr>
          <p:cNvPr id="200" name="Google Shape;200;p36"/>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1" name="Google Shape;201;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2" name="Google Shape;202;p36"/>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2491906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203"/>
        <p:cNvGrpSpPr/>
        <p:nvPr/>
      </p:nvGrpSpPr>
      <p:grpSpPr>
        <a:xfrm>
          <a:off x="0" y="0"/>
          <a:ext cx="0" cy="0"/>
          <a:chOff x="0" y="0"/>
          <a:chExt cx="0" cy="0"/>
        </a:xfrm>
      </p:grpSpPr>
      <p:sp>
        <p:nvSpPr>
          <p:cNvPr id="204" name="Google Shape;204;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05" name="Google Shape;205;p3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206" name="Google Shape;206;p3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207" name="Google Shape;207;p3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Font typeface="Tahoma"/>
              <a:buNone/>
              <a:defRPr sz="2400" b="1"/>
            </a:lvl1pPr>
            <a:lvl2pPr marL="914400" lvl="1" indent="-228600" algn="l">
              <a:spcBef>
                <a:spcPts val="400"/>
              </a:spcBef>
              <a:spcAft>
                <a:spcPts val="0"/>
              </a:spcAft>
              <a:buClr>
                <a:schemeClr val="dk1"/>
              </a:buClr>
              <a:buSzPts val="2000"/>
              <a:buFont typeface="Tahoma"/>
              <a:buNone/>
              <a:defRPr sz="2000" b="1"/>
            </a:lvl2pPr>
            <a:lvl3pPr marL="1371600" lvl="2" indent="-228600" algn="l">
              <a:spcBef>
                <a:spcPts val="360"/>
              </a:spcBef>
              <a:spcAft>
                <a:spcPts val="0"/>
              </a:spcAft>
              <a:buClr>
                <a:schemeClr val="dk1"/>
              </a:buClr>
              <a:buSzPts val="1800"/>
              <a:buFont typeface="Tahoma"/>
              <a:buNone/>
              <a:defRPr sz="1800" b="1"/>
            </a:lvl3pPr>
            <a:lvl4pPr marL="1828800" lvl="3" indent="-228600" algn="l">
              <a:spcBef>
                <a:spcPts val="320"/>
              </a:spcBef>
              <a:spcAft>
                <a:spcPts val="0"/>
              </a:spcAft>
              <a:buClr>
                <a:schemeClr val="dk1"/>
              </a:buClr>
              <a:buSzPts val="1600"/>
              <a:buFont typeface="Tahoma"/>
              <a:buNone/>
              <a:defRPr sz="1600" b="1"/>
            </a:lvl4pPr>
            <a:lvl5pPr marL="2286000" lvl="4" indent="-228600" algn="l">
              <a:spcBef>
                <a:spcPts val="320"/>
              </a:spcBef>
              <a:spcAft>
                <a:spcPts val="0"/>
              </a:spcAft>
              <a:buClr>
                <a:schemeClr val="dk1"/>
              </a:buClr>
              <a:buSzPts val="1600"/>
              <a:buFont typeface="Tahoma"/>
              <a:buNone/>
              <a:defRPr sz="1600" b="1"/>
            </a:lvl5pPr>
            <a:lvl6pPr marL="2743200" lvl="5" indent="-228600" algn="l">
              <a:spcBef>
                <a:spcPts val="320"/>
              </a:spcBef>
              <a:spcAft>
                <a:spcPts val="0"/>
              </a:spcAft>
              <a:buClr>
                <a:schemeClr val="dk1"/>
              </a:buClr>
              <a:buSzPts val="1600"/>
              <a:buFont typeface="Tahoma"/>
              <a:buNone/>
              <a:defRPr sz="1600" b="1"/>
            </a:lvl6pPr>
            <a:lvl7pPr marL="3200400" lvl="6" indent="-228600" algn="l">
              <a:spcBef>
                <a:spcPts val="320"/>
              </a:spcBef>
              <a:spcAft>
                <a:spcPts val="0"/>
              </a:spcAft>
              <a:buClr>
                <a:schemeClr val="dk1"/>
              </a:buClr>
              <a:buSzPts val="1600"/>
              <a:buFont typeface="Tahoma"/>
              <a:buNone/>
              <a:defRPr sz="1600" b="1"/>
            </a:lvl7pPr>
            <a:lvl8pPr marL="3657600" lvl="7" indent="-228600" algn="l">
              <a:spcBef>
                <a:spcPts val="320"/>
              </a:spcBef>
              <a:spcAft>
                <a:spcPts val="0"/>
              </a:spcAft>
              <a:buClr>
                <a:schemeClr val="dk1"/>
              </a:buClr>
              <a:buSzPts val="1600"/>
              <a:buFont typeface="Tahoma"/>
              <a:buNone/>
              <a:defRPr sz="1600" b="1"/>
            </a:lvl8pPr>
            <a:lvl9pPr marL="4114800" lvl="8" indent="-228600" algn="l">
              <a:spcBef>
                <a:spcPts val="320"/>
              </a:spcBef>
              <a:spcAft>
                <a:spcPts val="0"/>
              </a:spcAft>
              <a:buClr>
                <a:schemeClr val="dk1"/>
              </a:buClr>
              <a:buSzPts val="1600"/>
              <a:buFont typeface="Tahoma"/>
              <a:buNone/>
              <a:defRPr sz="1600" b="1"/>
            </a:lvl9pPr>
          </a:lstStyle>
          <a:p>
            <a:endParaRPr/>
          </a:p>
        </p:txBody>
      </p:sp>
      <p:sp>
        <p:nvSpPr>
          <p:cNvPr id="208" name="Google Shape;208;p3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Font typeface="Tahoma"/>
              <a:buChar char="•"/>
              <a:defRPr sz="2400"/>
            </a:lvl1pPr>
            <a:lvl2pPr marL="914400" lvl="1" indent="-355600" algn="l">
              <a:spcBef>
                <a:spcPts val="400"/>
              </a:spcBef>
              <a:spcAft>
                <a:spcPts val="0"/>
              </a:spcAft>
              <a:buClr>
                <a:schemeClr val="dk1"/>
              </a:buClr>
              <a:buSzPts val="2000"/>
              <a:buFont typeface="Tahoma"/>
              <a:buChar char="–"/>
              <a:defRPr sz="2000"/>
            </a:lvl2pPr>
            <a:lvl3pPr marL="1371600" lvl="2" indent="-342900" algn="l">
              <a:spcBef>
                <a:spcPts val="360"/>
              </a:spcBef>
              <a:spcAft>
                <a:spcPts val="0"/>
              </a:spcAft>
              <a:buClr>
                <a:schemeClr val="dk1"/>
              </a:buClr>
              <a:buSzPts val="1800"/>
              <a:buFont typeface="Tahoma"/>
              <a:buChar char="•"/>
              <a:defRPr sz="1800"/>
            </a:lvl3pPr>
            <a:lvl4pPr marL="1828800" lvl="3" indent="-330200" algn="l">
              <a:spcBef>
                <a:spcPts val="320"/>
              </a:spcBef>
              <a:spcAft>
                <a:spcPts val="0"/>
              </a:spcAft>
              <a:buClr>
                <a:schemeClr val="dk1"/>
              </a:buClr>
              <a:buSzPts val="1600"/>
              <a:buFont typeface="Tahoma"/>
              <a:buChar char="–"/>
              <a:defRPr sz="1600"/>
            </a:lvl4pPr>
            <a:lvl5pPr marL="2286000" lvl="4" indent="-330200" algn="l">
              <a:spcBef>
                <a:spcPts val="320"/>
              </a:spcBef>
              <a:spcAft>
                <a:spcPts val="0"/>
              </a:spcAft>
              <a:buClr>
                <a:schemeClr val="dk1"/>
              </a:buClr>
              <a:buSzPts val="1600"/>
              <a:buFont typeface="Tahoma"/>
              <a:buChar char="»"/>
              <a:defRPr sz="1600"/>
            </a:lvl5pPr>
            <a:lvl6pPr marL="2743200" lvl="5" indent="-330200" algn="l">
              <a:spcBef>
                <a:spcPts val="320"/>
              </a:spcBef>
              <a:spcAft>
                <a:spcPts val="0"/>
              </a:spcAft>
              <a:buClr>
                <a:schemeClr val="dk1"/>
              </a:buClr>
              <a:buSzPts val="1600"/>
              <a:buFont typeface="Tahoma"/>
              <a:buChar char="»"/>
              <a:defRPr sz="1600"/>
            </a:lvl6pPr>
            <a:lvl7pPr marL="3200400" lvl="6" indent="-330200" algn="l">
              <a:spcBef>
                <a:spcPts val="320"/>
              </a:spcBef>
              <a:spcAft>
                <a:spcPts val="0"/>
              </a:spcAft>
              <a:buClr>
                <a:schemeClr val="dk1"/>
              </a:buClr>
              <a:buSzPts val="1600"/>
              <a:buFont typeface="Tahoma"/>
              <a:buChar char="»"/>
              <a:defRPr sz="1600"/>
            </a:lvl7pPr>
            <a:lvl8pPr marL="3657600" lvl="7" indent="-330200" algn="l">
              <a:spcBef>
                <a:spcPts val="320"/>
              </a:spcBef>
              <a:spcAft>
                <a:spcPts val="0"/>
              </a:spcAft>
              <a:buClr>
                <a:schemeClr val="dk1"/>
              </a:buClr>
              <a:buSzPts val="1600"/>
              <a:buFont typeface="Tahoma"/>
              <a:buChar char="»"/>
              <a:defRPr sz="1600"/>
            </a:lvl8pPr>
            <a:lvl9pPr marL="4114800" lvl="8" indent="-330200" algn="l">
              <a:spcBef>
                <a:spcPts val="320"/>
              </a:spcBef>
              <a:spcAft>
                <a:spcPts val="0"/>
              </a:spcAft>
              <a:buClr>
                <a:schemeClr val="dk1"/>
              </a:buClr>
              <a:buSzPts val="1600"/>
              <a:buFont typeface="Tahoma"/>
              <a:buChar char="»"/>
              <a:defRPr sz="1600"/>
            </a:lvl9pPr>
          </a:lstStyle>
          <a:p>
            <a:endParaRPr/>
          </a:p>
        </p:txBody>
      </p:sp>
      <p:sp>
        <p:nvSpPr>
          <p:cNvPr id="209" name="Google Shape;209;p37"/>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37"/>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6962432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12"/>
        <p:cNvGrpSpPr/>
        <p:nvPr/>
      </p:nvGrpSpPr>
      <p:grpSpPr>
        <a:xfrm>
          <a:off x="0" y="0"/>
          <a:ext cx="0" cy="0"/>
          <a:chOff x="0" y="0"/>
          <a:chExt cx="0" cy="0"/>
        </a:xfrm>
      </p:grpSpPr>
      <p:sp>
        <p:nvSpPr>
          <p:cNvPr id="213" name="Google Shape;213;p38"/>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4" name="Google Shape;214;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5" name="Google Shape;215;p38"/>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81385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216"/>
        <p:cNvGrpSpPr/>
        <p:nvPr/>
      </p:nvGrpSpPr>
      <p:grpSpPr>
        <a:xfrm>
          <a:off x="0" y="0"/>
          <a:ext cx="0" cy="0"/>
          <a:chOff x="0" y="0"/>
          <a:chExt cx="0" cy="0"/>
        </a:xfrm>
      </p:grpSpPr>
      <p:sp>
        <p:nvSpPr>
          <p:cNvPr id="217" name="Google Shape;217;p3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18" name="Google Shape;218;p3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Font typeface="Tahoma"/>
              <a:buChar char="•"/>
              <a:defRPr sz="3200"/>
            </a:lvl1pPr>
            <a:lvl2pPr marL="914400" lvl="1" indent="-406400" algn="l">
              <a:spcBef>
                <a:spcPts val="560"/>
              </a:spcBef>
              <a:spcAft>
                <a:spcPts val="0"/>
              </a:spcAft>
              <a:buClr>
                <a:schemeClr val="dk1"/>
              </a:buClr>
              <a:buSzPts val="2800"/>
              <a:buFont typeface="Tahoma"/>
              <a:buChar char="–"/>
              <a:defRPr sz="2800"/>
            </a:lvl2pPr>
            <a:lvl3pPr marL="1371600" lvl="2" indent="-381000" algn="l">
              <a:spcBef>
                <a:spcPts val="480"/>
              </a:spcBef>
              <a:spcAft>
                <a:spcPts val="0"/>
              </a:spcAft>
              <a:buClr>
                <a:schemeClr val="dk1"/>
              </a:buClr>
              <a:buSzPts val="2400"/>
              <a:buFont typeface="Tahoma"/>
              <a:buChar char="•"/>
              <a:defRPr sz="2400"/>
            </a:lvl3pPr>
            <a:lvl4pPr marL="1828800" lvl="3" indent="-355600" algn="l">
              <a:spcBef>
                <a:spcPts val="400"/>
              </a:spcBef>
              <a:spcAft>
                <a:spcPts val="0"/>
              </a:spcAft>
              <a:buClr>
                <a:schemeClr val="dk1"/>
              </a:buClr>
              <a:buSzPts val="2000"/>
              <a:buFont typeface="Tahoma"/>
              <a:buChar char="–"/>
              <a:defRPr sz="2000"/>
            </a:lvl4pPr>
            <a:lvl5pPr marL="2286000" lvl="4" indent="-355600" algn="l">
              <a:spcBef>
                <a:spcPts val="400"/>
              </a:spcBef>
              <a:spcAft>
                <a:spcPts val="0"/>
              </a:spcAft>
              <a:buClr>
                <a:schemeClr val="dk1"/>
              </a:buClr>
              <a:buSzPts val="2000"/>
              <a:buFont typeface="Tahoma"/>
              <a:buChar char="»"/>
              <a:defRPr sz="2000"/>
            </a:lvl5pPr>
            <a:lvl6pPr marL="2743200" lvl="5" indent="-355600" algn="l">
              <a:spcBef>
                <a:spcPts val="400"/>
              </a:spcBef>
              <a:spcAft>
                <a:spcPts val="0"/>
              </a:spcAft>
              <a:buClr>
                <a:schemeClr val="dk1"/>
              </a:buClr>
              <a:buSzPts val="2000"/>
              <a:buFont typeface="Tahoma"/>
              <a:buChar char="»"/>
              <a:defRPr sz="2000"/>
            </a:lvl6pPr>
            <a:lvl7pPr marL="3200400" lvl="6" indent="-355600" algn="l">
              <a:spcBef>
                <a:spcPts val="400"/>
              </a:spcBef>
              <a:spcAft>
                <a:spcPts val="0"/>
              </a:spcAft>
              <a:buClr>
                <a:schemeClr val="dk1"/>
              </a:buClr>
              <a:buSzPts val="2000"/>
              <a:buFont typeface="Tahoma"/>
              <a:buChar char="»"/>
              <a:defRPr sz="2000"/>
            </a:lvl7pPr>
            <a:lvl8pPr marL="3657600" lvl="7" indent="-355600" algn="l">
              <a:spcBef>
                <a:spcPts val="400"/>
              </a:spcBef>
              <a:spcAft>
                <a:spcPts val="0"/>
              </a:spcAft>
              <a:buClr>
                <a:schemeClr val="dk1"/>
              </a:buClr>
              <a:buSzPts val="2000"/>
              <a:buFont typeface="Tahoma"/>
              <a:buChar char="»"/>
              <a:defRPr sz="2000"/>
            </a:lvl8pPr>
            <a:lvl9pPr marL="4114800" lvl="8" indent="-355600" algn="l">
              <a:spcBef>
                <a:spcPts val="400"/>
              </a:spcBef>
              <a:spcAft>
                <a:spcPts val="0"/>
              </a:spcAft>
              <a:buClr>
                <a:schemeClr val="dk1"/>
              </a:buClr>
              <a:buSzPts val="2000"/>
              <a:buFont typeface="Tahoma"/>
              <a:buChar char="»"/>
              <a:defRPr sz="2000"/>
            </a:lvl9pPr>
          </a:lstStyle>
          <a:p>
            <a:endParaRPr/>
          </a:p>
        </p:txBody>
      </p:sp>
      <p:sp>
        <p:nvSpPr>
          <p:cNvPr id="219" name="Google Shape;219;p3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
        <p:nvSpPr>
          <p:cNvPr id="220" name="Google Shape;220;p39"/>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1" name="Google Shape;221;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2" name="Google Shape;222;p39"/>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01266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223"/>
        <p:cNvGrpSpPr/>
        <p:nvPr/>
      </p:nvGrpSpPr>
      <p:grpSpPr>
        <a:xfrm>
          <a:off x="0" y="0"/>
          <a:ext cx="0" cy="0"/>
          <a:chOff x="0" y="0"/>
          <a:chExt cx="0" cy="0"/>
        </a:xfrm>
      </p:grpSpPr>
      <p:sp>
        <p:nvSpPr>
          <p:cNvPr id="224" name="Google Shape;224;p4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25" name="Google Shape;225;p40"/>
          <p:cNvSpPr>
            <a:spLocks noGrp="1"/>
          </p:cNvSpPr>
          <p:nvPr>
            <p:ph type="pic" idx="2"/>
          </p:nvPr>
        </p:nvSpPr>
        <p:spPr>
          <a:xfrm>
            <a:off x="1792288" y="612775"/>
            <a:ext cx="5486400" cy="4114800"/>
          </a:xfrm>
          <a:prstGeom prst="rect">
            <a:avLst/>
          </a:prstGeom>
          <a:noFill/>
          <a:ln>
            <a:noFill/>
          </a:ln>
        </p:spPr>
      </p:sp>
      <p:sp>
        <p:nvSpPr>
          <p:cNvPr id="226" name="Google Shape;226;p4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Font typeface="Tahoma"/>
              <a:buNone/>
              <a:defRPr sz="1400"/>
            </a:lvl1pPr>
            <a:lvl2pPr marL="914400" lvl="1" indent="-228600" algn="l">
              <a:spcBef>
                <a:spcPts val="240"/>
              </a:spcBef>
              <a:spcAft>
                <a:spcPts val="0"/>
              </a:spcAft>
              <a:buClr>
                <a:schemeClr val="dk1"/>
              </a:buClr>
              <a:buSzPts val="1200"/>
              <a:buFont typeface="Tahoma"/>
              <a:buNone/>
              <a:defRPr sz="1200"/>
            </a:lvl2pPr>
            <a:lvl3pPr marL="1371600" lvl="2" indent="-228600" algn="l">
              <a:spcBef>
                <a:spcPts val="200"/>
              </a:spcBef>
              <a:spcAft>
                <a:spcPts val="0"/>
              </a:spcAft>
              <a:buClr>
                <a:schemeClr val="dk1"/>
              </a:buClr>
              <a:buSzPts val="1000"/>
              <a:buFont typeface="Tahoma"/>
              <a:buNone/>
              <a:defRPr sz="1000"/>
            </a:lvl3pPr>
            <a:lvl4pPr marL="1828800" lvl="3" indent="-228600" algn="l">
              <a:spcBef>
                <a:spcPts val="180"/>
              </a:spcBef>
              <a:spcAft>
                <a:spcPts val="0"/>
              </a:spcAft>
              <a:buClr>
                <a:schemeClr val="dk1"/>
              </a:buClr>
              <a:buSzPts val="900"/>
              <a:buFont typeface="Tahoma"/>
              <a:buNone/>
              <a:defRPr sz="900"/>
            </a:lvl4pPr>
            <a:lvl5pPr marL="2286000" lvl="4" indent="-228600" algn="l">
              <a:spcBef>
                <a:spcPts val="180"/>
              </a:spcBef>
              <a:spcAft>
                <a:spcPts val="0"/>
              </a:spcAft>
              <a:buClr>
                <a:schemeClr val="dk1"/>
              </a:buClr>
              <a:buSzPts val="900"/>
              <a:buFont typeface="Tahoma"/>
              <a:buNone/>
              <a:defRPr sz="900"/>
            </a:lvl5pPr>
            <a:lvl6pPr marL="2743200" lvl="5" indent="-228600" algn="l">
              <a:spcBef>
                <a:spcPts val="180"/>
              </a:spcBef>
              <a:spcAft>
                <a:spcPts val="0"/>
              </a:spcAft>
              <a:buClr>
                <a:schemeClr val="dk1"/>
              </a:buClr>
              <a:buSzPts val="900"/>
              <a:buFont typeface="Tahoma"/>
              <a:buNone/>
              <a:defRPr sz="900"/>
            </a:lvl6pPr>
            <a:lvl7pPr marL="3200400" lvl="6" indent="-228600" algn="l">
              <a:spcBef>
                <a:spcPts val="180"/>
              </a:spcBef>
              <a:spcAft>
                <a:spcPts val="0"/>
              </a:spcAft>
              <a:buClr>
                <a:schemeClr val="dk1"/>
              </a:buClr>
              <a:buSzPts val="900"/>
              <a:buFont typeface="Tahoma"/>
              <a:buNone/>
              <a:defRPr sz="900"/>
            </a:lvl7pPr>
            <a:lvl8pPr marL="3657600" lvl="7" indent="-228600" algn="l">
              <a:spcBef>
                <a:spcPts val="180"/>
              </a:spcBef>
              <a:spcAft>
                <a:spcPts val="0"/>
              </a:spcAft>
              <a:buClr>
                <a:schemeClr val="dk1"/>
              </a:buClr>
              <a:buSzPts val="900"/>
              <a:buFont typeface="Tahoma"/>
              <a:buNone/>
              <a:defRPr sz="900"/>
            </a:lvl8pPr>
            <a:lvl9pPr marL="4114800" lvl="8" indent="-228600" algn="l">
              <a:spcBef>
                <a:spcPts val="180"/>
              </a:spcBef>
              <a:spcAft>
                <a:spcPts val="0"/>
              </a:spcAft>
              <a:buClr>
                <a:schemeClr val="dk1"/>
              </a:buClr>
              <a:buSzPts val="900"/>
              <a:buFont typeface="Tahoma"/>
              <a:buNone/>
              <a:defRPr sz="900"/>
            </a:lvl9pPr>
          </a:lstStyle>
          <a:p>
            <a:endParaRPr/>
          </a:p>
        </p:txBody>
      </p:sp>
      <p:sp>
        <p:nvSpPr>
          <p:cNvPr id="227" name="Google Shape;227;p40"/>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8" name="Google Shape;228;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9" name="Google Shape;229;p40"/>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9847165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230"/>
        <p:cNvGrpSpPr/>
        <p:nvPr/>
      </p:nvGrpSpPr>
      <p:grpSpPr>
        <a:xfrm>
          <a:off x="0" y="0"/>
          <a:ext cx="0" cy="0"/>
          <a:chOff x="0" y="0"/>
          <a:chExt cx="0" cy="0"/>
        </a:xfrm>
      </p:grpSpPr>
      <p:sp>
        <p:nvSpPr>
          <p:cNvPr id="231" name="Google Shape;231;p41"/>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2" name="Google Shape;232;p41"/>
          <p:cNvSpPr txBox="1">
            <a:spLocks noGrp="1"/>
          </p:cNvSpPr>
          <p:nvPr>
            <p:ph type="body" idx="1"/>
          </p:nvPr>
        </p:nvSpPr>
        <p:spPr>
          <a:xfrm rot="5400000">
            <a:off x="3162300" y="800100"/>
            <a:ext cx="4114800" cy="64770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3" name="Google Shape;233;p4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4" name="Google Shape;234;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5" name="Google Shape;235;p4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2789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BBB1676-3271-441A-A6C2-880F7F2B802C}" type="datetimeFigureOut">
              <a:rPr lang="en-US"/>
              <a:pPr>
                <a:defRPr/>
              </a:pPr>
              <a:t>11/15/2023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185D79B-1E3B-46B4-AF87-0921A81627A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236"/>
        <p:cNvGrpSpPr/>
        <p:nvPr/>
      </p:nvGrpSpPr>
      <p:grpSpPr>
        <a:xfrm>
          <a:off x="0" y="0"/>
          <a:ext cx="0" cy="0"/>
          <a:chOff x="0" y="0"/>
          <a:chExt cx="0" cy="0"/>
        </a:xfrm>
      </p:grpSpPr>
      <p:sp>
        <p:nvSpPr>
          <p:cNvPr id="237" name="Google Shape;237;p42"/>
          <p:cNvSpPr txBox="1">
            <a:spLocks noGrp="1"/>
          </p:cNvSpPr>
          <p:nvPr>
            <p:ph type="title"/>
          </p:nvPr>
        </p:nvSpPr>
        <p:spPr>
          <a:xfrm rot="5400000">
            <a:off x="4905375" y="2543175"/>
            <a:ext cx="5486400" cy="161925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38" name="Google Shape;238;p42"/>
          <p:cNvSpPr txBox="1">
            <a:spLocks noGrp="1"/>
          </p:cNvSpPr>
          <p:nvPr>
            <p:ph type="body" idx="1"/>
          </p:nvPr>
        </p:nvSpPr>
        <p:spPr>
          <a:xfrm rot="5400000">
            <a:off x="1590675" y="1000125"/>
            <a:ext cx="5486400" cy="470535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39" name="Google Shape;239;p4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0" name="Google Shape;240;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4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740071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matchingName="Title, Text and Clip Art" type="txAndClipArt">
  <p:cSld name="Title, Text and Clip Art">
    <p:spTree>
      <p:nvGrpSpPr>
        <p:cNvPr id="1" name="Shape 242"/>
        <p:cNvGrpSpPr/>
        <p:nvPr/>
      </p:nvGrpSpPr>
      <p:grpSpPr>
        <a:xfrm>
          <a:off x="0" y="0"/>
          <a:ext cx="0" cy="0"/>
          <a:chOff x="0" y="0"/>
          <a:chExt cx="0" cy="0"/>
        </a:xfrm>
      </p:grpSpPr>
      <p:sp>
        <p:nvSpPr>
          <p:cNvPr id="243" name="Google Shape;243;p43"/>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44" name="Google Shape;244;p43"/>
          <p:cNvSpPr txBox="1">
            <a:spLocks noGrp="1"/>
          </p:cNvSpPr>
          <p:nvPr>
            <p:ph type="body" idx="1"/>
          </p:nvPr>
        </p:nvSpPr>
        <p:spPr>
          <a:xfrm>
            <a:off x="1981200" y="1981200"/>
            <a:ext cx="31623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5" name="Google Shape;245;p43"/>
          <p:cNvSpPr>
            <a:spLocks noGrp="1"/>
          </p:cNvSpPr>
          <p:nvPr>
            <p:ph type="clipArt" idx="2"/>
          </p:nvPr>
        </p:nvSpPr>
        <p:spPr>
          <a:xfrm>
            <a:off x="5295900" y="1981200"/>
            <a:ext cx="3162300" cy="4114800"/>
          </a:xfrm>
          <a:prstGeom prst="rect">
            <a:avLst/>
          </a:prstGeom>
          <a:noFill/>
          <a:ln>
            <a:noFill/>
          </a:ln>
        </p:spPr>
      </p:sp>
      <p:sp>
        <p:nvSpPr>
          <p:cNvPr id="246" name="Google Shape;246;p43"/>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7" name="Google Shape;247;p4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8" name="Google Shape;248;p4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04446138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matchingName="Title, Text, and Content" type="txAndObj">
  <p:cSld name="Title, Text, and Content">
    <p:spTree>
      <p:nvGrpSpPr>
        <p:cNvPr id="1" name="Shape 249"/>
        <p:cNvGrpSpPr/>
        <p:nvPr/>
      </p:nvGrpSpPr>
      <p:grpSpPr>
        <a:xfrm>
          <a:off x="0" y="0"/>
          <a:ext cx="0" cy="0"/>
          <a:chOff x="0" y="0"/>
          <a:chExt cx="0" cy="0"/>
        </a:xfrm>
      </p:grpSpPr>
      <p:sp>
        <p:nvSpPr>
          <p:cNvPr id="250" name="Google Shape;250;p44"/>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1" name="Google Shape;251;p44"/>
          <p:cNvSpPr txBox="1">
            <a:spLocks noGrp="1"/>
          </p:cNvSpPr>
          <p:nvPr>
            <p:ph type="body" idx="1"/>
          </p:nvPr>
        </p:nvSpPr>
        <p:spPr>
          <a:xfrm>
            <a:off x="1981200" y="1981200"/>
            <a:ext cx="31623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2" name="Google Shape;252;p44"/>
          <p:cNvSpPr txBox="1">
            <a:spLocks noGrp="1"/>
          </p:cNvSpPr>
          <p:nvPr>
            <p:ph type="body" idx="2"/>
          </p:nvPr>
        </p:nvSpPr>
        <p:spPr>
          <a:xfrm>
            <a:off x="5295900" y="1981200"/>
            <a:ext cx="3162300" cy="4114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53" name="Google Shape;253;p44"/>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4" name="Google Shape;254;p4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5" name="Google Shape;255;p44"/>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a:spcBef>
                <a:spcPts val="0"/>
              </a:spcBef>
              <a:buNone/>
              <a:defRPr sz="1400">
                <a:solidFill>
                  <a:srgbClr val="000000"/>
                </a:solidFill>
                <a:latin typeface="Tahoma"/>
                <a:ea typeface="Tahoma"/>
                <a:cs typeface="Tahoma"/>
                <a:sym typeface="Tahoma"/>
              </a:defRPr>
            </a:lvl1pPr>
            <a:lvl2pPr marL="0" marR="0" lvl="1" indent="0" algn="r">
              <a:spcBef>
                <a:spcPts val="0"/>
              </a:spcBef>
              <a:buNone/>
              <a:defRPr sz="1400">
                <a:solidFill>
                  <a:srgbClr val="000000"/>
                </a:solidFill>
                <a:latin typeface="Tahoma"/>
                <a:ea typeface="Tahoma"/>
                <a:cs typeface="Tahoma"/>
                <a:sym typeface="Tahoma"/>
              </a:defRPr>
            </a:lvl2pPr>
            <a:lvl3pPr marL="0" marR="0" lvl="2" indent="0" algn="r">
              <a:spcBef>
                <a:spcPts val="0"/>
              </a:spcBef>
              <a:buNone/>
              <a:defRPr sz="1400">
                <a:solidFill>
                  <a:srgbClr val="000000"/>
                </a:solidFill>
                <a:latin typeface="Tahoma"/>
                <a:ea typeface="Tahoma"/>
                <a:cs typeface="Tahoma"/>
                <a:sym typeface="Tahoma"/>
              </a:defRPr>
            </a:lvl3pPr>
            <a:lvl4pPr marL="0" marR="0" lvl="3" indent="0" algn="r">
              <a:spcBef>
                <a:spcPts val="0"/>
              </a:spcBef>
              <a:buNone/>
              <a:defRPr sz="1400">
                <a:solidFill>
                  <a:srgbClr val="000000"/>
                </a:solidFill>
                <a:latin typeface="Tahoma"/>
                <a:ea typeface="Tahoma"/>
                <a:cs typeface="Tahoma"/>
                <a:sym typeface="Tahoma"/>
              </a:defRPr>
            </a:lvl4pPr>
            <a:lvl5pPr marL="0" marR="0" lvl="4" indent="0" algn="r">
              <a:spcBef>
                <a:spcPts val="0"/>
              </a:spcBef>
              <a:buNone/>
              <a:defRPr sz="1400">
                <a:solidFill>
                  <a:srgbClr val="000000"/>
                </a:solidFill>
                <a:latin typeface="Tahoma"/>
                <a:ea typeface="Tahoma"/>
                <a:cs typeface="Tahoma"/>
                <a:sym typeface="Tahoma"/>
              </a:defRPr>
            </a:lvl5pPr>
            <a:lvl6pPr marL="0" marR="0" lvl="5" indent="0" algn="r">
              <a:spcBef>
                <a:spcPts val="0"/>
              </a:spcBef>
              <a:buNone/>
              <a:defRPr sz="1400">
                <a:solidFill>
                  <a:srgbClr val="000000"/>
                </a:solidFill>
                <a:latin typeface="Tahoma"/>
                <a:ea typeface="Tahoma"/>
                <a:cs typeface="Tahoma"/>
                <a:sym typeface="Tahoma"/>
              </a:defRPr>
            </a:lvl6pPr>
            <a:lvl7pPr marL="0" marR="0" lvl="6" indent="0" algn="r">
              <a:spcBef>
                <a:spcPts val="0"/>
              </a:spcBef>
              <a:buNone/>
              <a:defRPr sz="1400">
                <a:solidFill>
                  <a:srgbClr val="000000"/>
                </a:solidFill>
                <a:latin typeface="Tahoma"/>
                <a:ea typeface="Tahoma"/>
                <a:cs typeface="Tahoma"/>
                <a:sym typeface="Tahoma"/>
              </a:defRPr>
            </a:lvl7pPr>
            <a:lvl8pPr marL="0" marR="0" lvl="7" indent="0" algn="r">
              <a:spcBef>
                <a:spcPts val="0"/>
              </a:spcBef>
              <a:buNone/>
              <a:defRPr sz="1400">
                <a:solidFill>
                  <a:srgbClr val="000000"/>
                </a:solidFill>
                <a:latin typeface="Tahoma"/>
                <a:ea typeface="Tahoma"/>
                <a:cs typeface="Tahoma"/>
                <a:sym typeface="Tahoma"/>
              </a:defRPr>
            </a:lvl8pPr>
            <a:lvl9pPr marL="0" marR="0" lvl="8" indent="0" algn="r">
              <a:spcBef>
                <a:spcPts val="0"/>
              </a:spcBef>
              <a:buNone/>
              <a:defRPr sz="1400">
                <a:solidFill>
                  <a:srgbClr val="000000"/>
                </a:solidFill>
                <a:latin typeface="Tahoma"/>
                <a:ea typeface="Tahoma"/>
                <a:cs typeface="Tahoma"/>
                <a:sym typeface="Tahom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278950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358"/>
        <p:cNvGrpSpPr/>
        <p:nvPr/>
      </p:nvGrpSpPr>
      <p:grpSpPr>
        <a:xfrm>
          <a:off x="0" y="0"/>
          <a:ext cx="0" cy="0"/>
          <a:chOff x="0" y="0"/>
          <a:chExt cx="0" cy="0"/>
        </a:xfrm>
      </p:grpSpPr>
      <p:sp>
        <p:nvSpPr>
          <p:cNvPr id="359" name="Google Shape;359;p6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0" name="Google Shape;360;p6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1" name="Google Shape;361;p6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23009367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Slide">
    <p:spTree>
      <p:nvGrpSpPr>
        <p:cNvPr id="1" name="Shape 362"/>
        <p:cNvGrpSpPr/>
        <p:nvPr/>
      </p:nvGrpSpPr>
      <p:grpSpPr>
        <a:xfrm>
          <a:off x="0" y="0"/>
          <a:ext cx="0" cy="0"/>
          <a:chOff x="0" y="0"/>
          <a:chExt cx="0" cy="0"/>
        </a:xfrm>
      </p:grpSpPr>
      <p:sp>
        <p:nvSpPr>
          <p:cNvPr id="363" name="Google Shape;363;p6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64" name="Google Shape;364;p6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365" name="Google Shape;365;p6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6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6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788772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368"/>
        <p:cNvGrpSpPr/>
        <p:nvPr/>
      </p:nvGrpSpPr>
      <p:grpSpPr>
        <a:xfrm>
          <a:off x="0" y="0"/>
          <a:ext cx="0" cy="0"/>
          <a:chOff x="0" y="0"/>
          <a:chExt cx="0" cy="0"/>
        </a:xfrm>
      </p:grpSpPr>
      <p:sp>
        <p:nvSpPr>
          <p:cNvPr id="369" name="Google Shape;369;p6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0" name="Google Shape;370;p6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71" name="Google Shape;371;p6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6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6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5897160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 Header">
    <p:spTree>
      <p:nvGrpSpPr>
        <p:cNvPr id="1" name="Shape 374"/>
        <p:cNvGrpSpPr/>
        <p:nvPr/>
      </p:nvGrpSpPr>
      <p:grpSpPr>
        <a:xfrm>
          <a:off x="0" y="0"/>
          <a:ext cx="0" cy="0"/>
          <a:chOff x="0" y="0"/>
          <a:chExt cx="0" cy="0"/>
        </a:xfrm>
      </p:grpSpPr>
      <p:sp>
        <p:nvSpPr>
          <p:cNvPr id="375" name="Google Shape;375;p7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76" name="Google Shape;376;p7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77" name="Google Shape;377;p7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8" name="Google Shape;378;p7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9" name="Google Shape;379;p7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42229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380"/>
        <p:cNvGrpSpPr/>
        <p:nvPr/>
      </p:nvGrpSpPr>
      <p:grpSpPr>
        <a:xfrm>
          <a:off x="0" y="0"/>
          <a:ext cx="0" cy="0"/>
          <a:chOff x="0" y="0"/>
          <a:chExt cx="0" cy="0"/>
        </a:xfrm>
      </p:grpSpPr>
      <p:sp>
        <p:nvSpPr>
          <p:cNvPr id="381" name="Google Shape;381;p7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2" name="Google Shape;382;p7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3" name="Google Shape;383;p7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84" name="Google Shape;384;p7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5" name="Google Shape;385;p7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7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15822822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387"/>
        <p:cNvGrpSpPr/>
        <p:nvPr/>
      </p:nvGrpSpPr>
      <p:grpSpPr>
        <a:xfrm>
          <a:off x="0" y="0"/>
          <a:ext cx="0" cy="0"/>
          <a:chOff x="0" y="0"/>
          <a:chExt cx="0" cy="0"/>
        </a:xfrm>
      </p:grpSpPr>
      <p:sp>
        <p:nvSpPr>
          <p:cNvPr id="388" name="Google Shape;388;p7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89" name="Google Shape;389;p7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0" name="Google Shape;390;p7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1" name="Google Shape;391;p7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2" name="Google Shape;392;p7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393" name="Google Shape;393;p7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7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7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448577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matchingName="Title Only" type="titleOnly">
  <p:cSld name="Title Only">
    <p:spTree>
      <p:nvGrpSpPr>
        <p:cNvPr id="1" name="Shape 396"/>
        <p:cNvGrpSpPr/>
        <p:nvPr/>
      </p:nvGrpSpPr>
      <p:grpSpPr>
        <a:xfrm>
          <a:off x="0" y="0"/>
          <a:ext cx="0" cy="0"/>
          <a:chOff x="0" y="0"/>
          <a:chExt cx="0" cy="0"/>
        </a:xfrm>
      </p:grpSpPr>
      <p:sp>
        <p:nvSpPr>
          <p:cNvPr id="397" name="Google Shape;397;p7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98" name="Google Shape;398;p7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9" name="Google Shape;399;p7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0" name="Google Shape;400;p7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956071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CB4A5DFA-03E3-4702-A32E-24665B2299F7}" type="datetimeFigureOut">
              <a:rPr lang="en-US"/>
              <a:pPr>
                <a:defRPr/>
              </a:pPr>
              <a:t>11/15/2023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B57EE98-E53D-43B7-BEB6-6888CAD37329}" type="slidenum">
              <a:rPr lang="en-US"/>
              <a:pPr>
                <a:defRPr/>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Content with Caption">
    <p:spTree>
      <p:nvGrpSpPr>
        <p:cNvPr id="1" name="Shape 401"/>
        <p:cNvGrpSpPr/>
        <p:nvPr/>
      </p:nvGrpSpPr>
      <p:grpSpPr>
        <a:xfrm>
          <a:off x="0" y="0"/>
          <a:ext cx="0" cy="0"/>
          <a:chOff x="0" y="0"/>
          <a:chExt cx="0" cy="0"/>
        </a:xfrm>
      </p:grpSpPr>
      <p:sp>
        <p:nvSpPr>
          <p:cNvPr id="402" name="Google Shape;402;p7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3" name="Google Shape;403;p7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404" name="Google Shape;404;p7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05" name="Google Shape;405;p7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6" name="Google Shape;406;p7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7" name="Google Shape;407;p7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63719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 with Caption">
    <p:spTree>
      <p:nvGrpSpPr>
        <p:cNvPr id="1" name="Shape 408"/>
        <p:cNvGrpSpPr/>
        <p:nvPr/>
      </p:nvGrpSpPr>
      <p:grpSpPr>
        <a:xfrm>
          <a:off x="0" y="0"/>
          <a:ext cx="0" cy="0"/>
          <a:chOff x="0" y="0"/>
          <a:chExt cx="0" cy="0"/>
        </a:xfrm>
      </p:grpSpPr>
      <p:sp>
        <p:nvSpPr>
          <p:cNvPr id="409" name="Google Shape;409;p7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0" name="Google Shape;410;p75"/>
          <p:cNvSpPr>
            <a:spLocks noGrp="1"/>
          </p:cNvSpPr>
          <p:nvPr>
            <p:ph type="pic" idx="2"/>
          </p:nvPr>
        </p:nvSpPr>
        <p:spPr>
          <a:xfrm>
            <a:off x="1792288" y="612775"/>
            <a:ext cx="5486400" cy="4114800"/>
          </a:xfrm>
          <a:prstGeom prst="rect">
            <a:avLst/>
          </a:prstGeom>
          <a:noFill/>
          <a:ln>
            <a:noFill/>
          </a:ln>
        </p:spPr>
      </p:sp>
      <p:sp>
        <p:nvSpPr>
          <p:cNvPr id="411" name="Google Shape;411;p7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412" name="Google Shape;412;p7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3" name="Google Shape;413;p7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4" name="Google Shape;414;p7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18466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matchingName="Title and Vertical Text" type="vertTx">
  <p:cSld name="Title and Vertical Text">
    <p:spTree>
      <p:nvGrpSpPr>
        <p:cNvPr id="1" name="Shape 415"/>
        <p:cNvGrpSpPr/>
        <p:nvPr/>
      </p:nvGrpSpPr>
      <p:grpSpPr>
        <a:xfrm>
          <a:off x="0" y="0"/>
          <a:ext cx="0" cy="0"/>
          <a:chOff x="0" y="0"/>
          <a:chExt cx="0" cy="0"/>
        </a:xfrm>
      </p:grpSpPr>
      <p:sp>
        <p:nvSpPr>
          <p:cNvPr id="416" name="Google Shape;416;p7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17" name="Google Shape;417;p7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18" name="Google Shape;418;p7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9" name="Google Shape;419;p7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0" name="Google Shape;420;p7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1038159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 Title and Text">
    <p:spTree>
      <p:nvGrpSpPr>
        <p:cNvPr id="1" name="Shape 421"/>
        <p:cNvGrpSpPr/>
        <p:nvPr/>
      </p:nvGrpSpPr>
      <p:grpSpPr>
        <a:xfrm>
          <a:off x="0" y="0"/>
          <a:ext cx="0" cy="0"/>
          <a:chOff x="0" y="0"/>
          <a:chExt cx="0" cy="0"/>
        </a:xfrm>
      </p:grpSpPr>
      <p:sp>
        <p:nvSpPr>
          <p:cNvPr id="422" name="Google Shape;422;p7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23" name="Google Shape;423;p7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24" name="Google Shape;424;p7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5" name="Google Shape;425;p7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6" name="Google Shape;426;p7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98989"/>
                </a:solidFill>
                <a:latin typeface="Calibri"/>
                <a:ea typeface="Calibri"/>
                <a:cs typeface="Calibri"/>
                <a:sym typeface="Calibri"/>
              </a:defRPr>
            </a:lvl1pPr>
            <a:lvl2pPr marL="0" lvl="1" indent="0" algn="r">
              <a:spcBef>
                <a:spcPts val="0"/>
              </a:spcBef>
              <a:buNone/>
              <a:defRPr sz="1200">
                <a:solidFill>
                  <a:srgbClr val="898989"/>
                </a:solidFill>
                <a:latin typeface="Calibri"/>
                <a:ea typeface="Calibri"/>
                <a:cs typeface="Calibri"/>
                <a:sym typeface="Calibri"/>
              </a:defRPr>
            </a:lvl2pPr>
            <a:lvl3pPr marL="0" lvl="2" indent="0" algn="r">
              <a:spcBef>
                <a:spcPts val="0"/>
              </a:spcBef>
              <a:buNone/>
              <a:defRPr sz="1200">
                <a:solidFill>
                  <a:srgbClr val="898989"/>
                </a:solidFill>
                <a:latin typeface="Calibri"/>
                <a:ea typeface="Calibri"/>
                <a:cs typeface="Calibri"/>
                <a:sym typeface="Calibri"/>
              </a:defRPr>
            </a:lvl3pPr>
            <a:lvl4pPr marL="0" lvl="3" indent="0" algn="r">
              <a:spcBef>
                <a:spcPts val="0"/>
              </a:spcBef>
              <a:buNone/>
              <a:defRPr sz="1200">
                <a:solidFill>
                  <a:srgbClr val="898989"/>
                </a:solidFill>
                <a:latin typeface="Calibri"/>
                <a:ea typeface="Calibri"/>
                <a:cs typeface="Calibri"/>
                <a:sym typeface="Calibri"/>
              </a:defRPr>
            </a:lvl4pPr>
            <a:lvl5pPr marL="0" lvl="4" indent="0" algn="r">
              <a:spcBef>
                <a:spcPts val="0"/>
              </a:spcBef>
              <a:buNone/>
              <a:defRPr sz="1200">
                <a:solidFill>
                  <a:srgbClr val="898989"/>
                </a:solidFill>
                <a:latin typeface="Calibri"/>
                <a:ea typeface="Calibri"/>
                <a:cs typeface="Calibri"/>
                <a:sym typeface="Calibri"/>
              </a:defRPr>
            </a:lvl5pPr>
            <a:lvl6pPr marL="0" lvl="5" indent="0" algn="r">
              <a:spcBef>
                <a:spcPts val="0"/>
              </a:spcBef>
              <a:buNone/>
              <a:defRPr sz="1200">
                <a:solidFill>
                  <a:srgbClr val="898989"/>
                </a:solidFill>
                <a:latin typeface="Calibri"/>
                <a:ea typeface="Calibri"/>
                <a:cs typeface="Calibri"/>
                <a:sym typeface="Calibri"/>
              </a:defRPr>
            </a:lvl6pPr>
            <a:lvl7pPr marL="0" lvl="6" indent="0" algn="r">
              <a:spcBef>
                <a:spcPts val="0"/>
              </a:spcBef>
              <a:buNone/>
              <a:defRPr sz="1200">
                <a:solidFill>
                  <a:srgbClr val="898989"/>
                </a:solidFill>
                <a:latin typeface="Calibri"/>
                <a:ea typeface="Calibri"/>
                <a:cs typeface="Calibri"/>
                <a:sym typeface="Calibri"/>
              </a:defRPr>
            </a:lvl7pPr>
            <a:lvl8pPr marL="0" lvl="7" indent="0" algn="r">
              <a:spcBef>
                <a:spcPts val="0"/>
              </a:spcBef>
              <a:buNone/>
              <a:defRPr sz="1200">
                <a:solidFill>
                  <a:srgbClr val="898989"/>
                </a:solidFill>
                <a:latin typeface="Calibri"/>
                <a:ea typeface="Calibri"/>
                <a:cs typeface="Calibri"/>
                <a:sym typeface="Calibri"/>
              </a:defRPr>
            </a:lvl8pPr>
            <a:lvl9pPr marL="0" lvl="8" indent="0" algn="r">
              <a:spcBef>
                <a:spcPts val="0"/>
              </a:spcBef>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9263210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431"/>
        <p:cNvGrpSpPr/>
        <p:nvPr/>
      </p:nvGrpSpPr>
      <p:grpSpPr>
        <a:xfrm>
          <a:off x="0" y="0"/>
          <a:ext cx="0" cy="0"/>
          <a:chOff x="0" y="0"/>
          <a:chExt cx="0" cy="0"/>
        </a:xfrm>
      </p:grpSpPr>
      <p:sp>
        <p:nvSpPr>
          <p:cNvPr id="432" name="Google Shape;432;p79"/>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79"/>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34" name="Google Shape;434;p79"/>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435" name="Google Shape;435;p79"/>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183017650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436"/>
        <p:cNvGrpSpPr/>
        <p:nvPr/>
      </p:nvGrpSpPr>
      <p:grpSpPr>
        <a:xfrm>
          <a:off x="0" y="0"/>
          <a:ext cx="0" cy="0"/>
          <a:chOff x="0" y="0"/>
          <a:chExt cx="0" cy="0"/>
        </a:xfrm>
      </p:grpSpPr>
      <p:pic>
        <p:nvPicPr>
          <p:cNvPr id="437" name="Google Shape;437;p80"/>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438" name="Google Shape;438;p80"/>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439" name="Google Shape;439;p80"/>
          <p:cNvSpPr txBox="1"/>
          <p:nvPr/>
        </p:nvSpPr>
        <p:spPr>
          <a:xfrm>
            <a:off x="67733" y="3878298"/>
            <a:ext cx="336612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10 </a:t>
            </a:r>
            <a:endParaRPr sz="4800" b="1">
              <a:solidFill>
                <a:srgbClr val="F2C552"/>
              </a:solidFill>
              <a:latin typeface="Arial"/>
              <a:ea typeface="Arial"/>
              <a:cs typeface="Arial"/>
              <a:sym typeface="Arial"/>
            </a:endParaRPr>
          </a:p>
        </p:txBody>
      </p:sp>
      <p:sp>
        <p:nvSpPr>
          <p:cNvPr id="440" name="Google Shape;440;p80"/>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441" name="Google Shape;441;p80"/>
          <p:cNvSpPr txBox="1"/>
          <p:nvPr/>
        </p:nvSpPr>
        <p:spPr>
          <a:xfrm>
            <a:off x="67733" y="4606307"/>
            <a:ext cx="57210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Molecular Biology of the Gene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275657227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442"/>
        <p:cNvGrpSpPr/>
        <p:nvPr/>
      </p:nvGrpSpPr>
      <p:grpSpPr>
        <a:xfrm>
          <a:off x="0" y="0"/>
          <a:ext cx="0" cy="0"/>
          <a:chOff x="0" y="0"/>
          <a:chExt cx="0" cy="0"/>
        </a:xfrm>
      </p:grpSpPr>
      <p:sp>
        <p:nvSpPr>
          <p:cNvPr id="443" name="Google Shape;443;p81"/>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25574859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444"/>
        <p:cNvGrpSpPr/>
        <p:nvPr/>
      </p:nvGrpSpPr>
      <p:grpSpPr>
        <a:xfrm>
          <a:off x="0" y="0"/>
          <a:ext cx="0" cy="0"/>
          <a:chOff x="0" y="0"/>
          <a:chExt cx="0" cy="0"/>
        </a:xfrm>
      </p:grpSpPr>
      <p:sp>
        <p:nvSpPr>
          <p:cNvPr id="445" name="Google Shape;445;p82"/>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6" name="Google Shape;446;p82"/>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7" name="Google Shape;447;p82"/>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8" name="Google Shape;448;p8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49" name="Google Shape;449;p8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6317605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450"/>
        <p:cNvGrpSpPr/>
        <p:nvPr/>
      </p:nvGrpSpPr>
      <p:grpSpPr>
        <a:xfrm>
          <a:off x="0" y="0"/>
          <a:ext cx="0" cy="0"/>
          <a:chOff x="0" y="0"/>
          <a:chExt cx="0" cy="0"/>
        </a:xfrm>
      </p:grpSpPr>
      <p:sp>
        <p:nvSpPr>
          <p:cNvPr id="451" name="Google Shape;451;p8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2" name="Google Shape;452;p8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3" name="Google Shape;453;p8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4" name="Google Shape;454;p8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5" name="Google Shape;455;p8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6" name="Google Shape;456;p8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57" name="Google Shape;457;p8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0856918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8"/>
        <p:cNvGrpSpPr/>
        <p:nvPr/>
      </p:nvGrpSpPr>
      <p:grpSpPr>
        <a:xfrm>
          <a:off x="0" y="0"/>
          <a:ext cx="0" cy="0"/>
          <a:chOff x="0" y="0"/>
          <a:chExt cx="0" cy="0"/>
        </a:xfrm>
      </p:grpSpPr>
    </p:spTree>
    <p:extLst>
      <p:ext uri="{BB962C8B-B14F-4D97-AF65-F5344CB8AC3E}">
        <p14:creationId xmlns:p14="http://schemas.microsoft.com/office/powerpoint/2010/main" val="1518903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49F0792-31A0-455A-A005-411614791795}" type="datetimeFigureOut">
              <a:rPr lang="en-US"/>
              <a:pPr>
                <a:defRPr/>
              </a:pPr>
              <a:t>11/15/2023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712500A-3A59-4BCA-9487-004789EDC290}" type="slidenum">
              <a:rPr lang="en-US"/>
              <a:pPr>
                <a:defRPr/>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17D2D51-3497-4FA7-968C-A7CCD9B6B7F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1F0560-EE00-4390-B7C6-0B994A08F9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4ECC2DA-2384-432B-BAAD-CF72D0AFA5AA}"/>
              </a:ext>
            </a:extLst>
          </p:cNvPr>
          <p:cNvSpPr>
            <a:spLocks noGrp="1" noChangeArrowheads="1"/>
          </p:cNvSpPr>
          <p:nvPr>
            <p:ph type="sldNum" sz="quarter" idx="12"/>
          </p:nvPr>
        </p:nvSpPr>
        <p:spPr>
          <a:ln/>
        </p:spPr>
        <p:txBody>
          <a:bodyPr/>
          <a:lstStyle>
            <a:lvl1pPr>
              <a:defRPr/>
            </a:lvl1pPr>
          </a:lstStyle>
          <a:p>
            <a:fld id="{C1E15EB2-C097-4519-B0FA-1F6B50E6406D}" type="slidenum">
              <a:rPr lang="en-US" altLang="en-US"/>
              <a:pPr/>
              <a:t>‹#›</a:t>
            </a:fld>
            <a:endParaRPr lang="en-US" altLang="en-US"/>
          </a:p>
        </p:txBody>
      </p:sp>
    </p:spTree>
    <p:extLst>
      <p:ext uri="{BB962C8B-B14F-4D97-AF65-F5344CB8AC3E}">
        <p14:creationId xmlns:p14="http://schemas.microsoft.com/office/powerpoint/2010/main" val="20173302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4138049-5DFD-4E76-BAB9-8382368632A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2CE1C6D-9549-4143-85D4-0737E183671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F17349E-CC62-47DF-9F54-20D026632CB1}"/>
              </a:ext>
            </a:extLst>
          </p:cNvPr>
          <p:cNvSpPr>
            <a:spLocks noGrp="1" noChangeArrowheads="1"/>
          </p:cNvSpPr>
          <p:nvPr>
            <p:ph type="sldNum" sz="quarter" idx="12"/>
          </p:nvPr>
        </p:nvSpPr>
        <p:spPr>
          <a:ln/>
        </p:spPr>
        <p:txBody>
          <a:bodyPr/>
          <a:lstStyle>
            <a:lvl1pPr>
              <a:defRPr/>
            </a:lvl1pPr>
          </a:lstStyle>
          <a:p>
            <a:fld id="{1E35F9B1-B14E-4DB7-8367-C64B72E0AF32}" type="slidenum">
              <a:rPr lang="en-US" altLang="en-US"/>
              <a:pPr/>
              <a:t>‹#›</a:t>
            </a:fld>
            <a:endParaRPr lang="en-US" altLang="en-US"/>
          </a:p>
        </p:txBody>
      </p:sp>
    </p:spTree>
    <p:extLst>
      <p:ext uri="{BB962C8B-B14F-4D97-AF65-F5344CB8AC3E}">
        <p14:creationId xmlns:p14="http://schemas.microsoft.com/office/powerpoint/2010/main" val="2698059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623C7EE-B00C-42F6-93B7-8D39995703C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12E959-7E50-4773-B7FD-D64B355B5A9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D2C672C-7465-4C40-9F9A-D98B814BD570}"/>
              </a:ext>
            </a:extLst>
          </p:cNvPr>
          <p:cNvSpPr>
            <a:spLocks noGrp="1" noChangeArrowheads="1"/>
          </p:cNvSpPr>
          <p:nvPr>
            <p:ph type="sldNum" sz="quarter" idx="12"/>
          </p:nvPr>
        </p:nvSpPr>
        <p:spPr>
          <a:ln/>
        </p:spPr>
        <p:txBody>
          <a:bodyPr/>
          <a:lstStyle>
            <a:lvl1pPr>
              <a:defRPr/>
            </a:lvl1pPr>
          </a:lstStyle>
          <a:p>
            <a:fld id="{BB5B80BA-8A0C-486E-9F0C-04B67D7A07B8}" type="slidenum">
              <a:rPr lang="en-US" altLang="en-US"/>
              <a:pPr/>
              <a:t>‹#›</a:t>
            </a:fld>
            <a:endParaRPr lang="en-US" altLang="en-US"/>
          </a:p>
        </p:txBody>
      </p:sp>
    </p:spTree>
    <p:extLst>
      <p:ext uri="{BB962C8B-B14F-4D97-AF65-F5344CB8AC3E}">
        <p14:creationId xmlns:p14="http://schemas.microsoft.com/office/powerpoint/2010/main" val="290989923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C0FB10A-623F-4320-AAD9-17491E7D55C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02E07FA4-DADA-4460-A744-7F3652ADC8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272BB78-DA33-43EF-A301-1F2178C92215}"/>
              </a:ext>
            </a:extLst>
          </p:cNvPr>
          <p:cNvSpPr>
            <a:spLocks noGrp="1" noChangeArrowheads="1"/>
          </p:cNvSpPr>
          <p:nvPr>
            <p:ph type="sldNum" sz="quarter" idx="12"/>
          </p:nvPr>
        </p:nvSpPr>
        <p:spPr>
          <a:ln/>
        </p:spPr>
        <p:txBody>
          <a:bodyPr/>
          <a:lstStyle>
            <a:lvl1pPr>
              <a:defRPr/>
            </a:lvl1pPr>
          </a:lstStyle>
          <a:p>
            <a:fld id="{BBFABD4D-7E90-4409-B1A6-26BE9564FFE4}" type="slidenum">
              <a:rPr lang="en-US" altLang="en-US"/>
              <a:pPr/>
              <a:t>‹#›</a:t>
            </a:fld>
            <a:endParaRPr lang="en-US" altLang="en-US"/>
          </a:p>
        </p:txBody>
      </p:sp>
    </p:spTree>
    <p:extLst>
      <p:ext uri="{BB962C8B-B14F-4D97-AF65-F5344CB8AC3E}">
        <p14:creationId xmlns:p14="http://schemas.microsoft.com/office/powerpoint/2010/main" val="26503392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B297CD34-F6BA-42C7-9831-C6CC926DDF65}"/>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A10EC71B-15DC-4973-BC58-8E90C5E3BF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8EBAE72-4AA6-4782-9672-E880D79B618F}"/>
              </a:ext>
            </a:extLst>
          </p:cNvPr>
          <p:cNvSpPr>
            <a:spLocks noGrp="1" noChangeArrowheads="1"/>
          </p:cNvSpPr>
          <p:nvPr>
            <p:ph type="sldNum" sz="quarter" idx="12"/>
          </p:nvPr>
        </p:nvSpPr>
        <p:spPr>
          <a:ln/>
        </p:spPr>
        <p:txBody>
          <a:bodyPr/>
          <a:lstStyle>
            <a:lvl1pPr>
              <a:defRPr/>
            </a:lvl1pPr>
          </a:lstStyle>
          <a:p>
            <a:fld id="{406762B9-C2EF-411B-AE6C-D87C4A897DB7}" type="slidenum">
              <a:rPr lang="en-US" altLang="en-US"/>
              <a:pPr/>
              <a:t>‹#›</a:t>
            </a:fld>
            <a:endParaRPr lang="en-US" altLang="en-US"/>
          </a:p>
        </p:txBody>
      </p:sp>
    </p:spTree>
    <p:extLst>
      <p:ext uri="{BB962C8B-B14F-4D97-AF65-F5344CB8AC3E}">
        <p14:creationId xmlns:p14="http://schemas.microsoft.com/office/powerpoint/2010/main" val="207902146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37A0D275-09FC-452D-948A-8B8F3BFEEBD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239AD425-1649-4C53-9523-C091EDE3D2B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1B392B9-D414-40C0-975A-0090A8125BF9}"/>
              </a:ext>
            </a:extLst>
          </p:cNvPr>
          <p:cNvSpPr>
            <a:spLocks noGrp="1" noChangeArrowheads="1"/>
          </p:cNvSpPr>
          <p:nvPr>
            <p:ph type="sldNum" sz="quarter" idx="12"/>
          </p:nvPr>
        </p:nvSpPr>
        <p:spPr>
          <a:ln/>
        </p:spPr>
        <p:txBody>
          <a:bodyPr/>
          <a:lstStyle>
            <a:lvl1pPr>
              <a:defRPr/>
            </a:lvl1pPr>
          </a:lstStyle>
          <a:p>
            <a:fld id="{A4C0D45E-4846-4710-A70C-F30B57448918}" type="slidenum">
              <a:rPr lang="en-US" altLang="en-US"/>
              <a:pPr/>
              <a:t>‹#›</a:t>
            </a:fld>
            <a:endParaRPr lang="en-US" altLang="en-US"/>
          </a:p>
        </p:txBody>
      </p:sp>
    </p:spTree>
    <p:extLst>
      <p:ext uri="{BB962C8B-B14F-4D97-AF65-F5344CB8AC3E}">
        <p14:creationId xmlns:p14="http://schemas.microsoft.com/office/powerpoint/2010/main" val="53393757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424C00F-7DC0-41DF-BCED-1F6F02067433}"/>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F22B742B-9F18-4894-9752-D6982B8431F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D7503C1-2A6F-40AF-B0F4-4DC0DC1D19ED}"/>
              </a:ext>
            </a:extLst>
          </p:cNvPr>
          <p:cNvSpPr>
            <a:spLocks noGrp="1" noChangeArrowheads="1"/>
          </p:cNvSpPr>
          <p:nvPr>
            <p:ph type="sldNum" sz="quarter" idx="12"/>
          </p:nvPr>
        </p:nvSpPr>
        <p:spPr>
          <a:ln/>
        </p:spPr>
        <p:txBody>
          <a:bodyPr/>
          <a:lstStyle>
            <a:lvl1pPr>
              <a:defRPr/>
            </a:lvl1pPr>
          </a:lstStyle>
          <a:p>
            <a:fld id="{3F7BA6D6-F003-4722-B4A2-4C5000FE71FA}" type="slidenum">
              <a:rPr lang="en-US" altLang="en-US"/>
              <a:pPr/>
              <a:t>‹#›</a:t>
            </a:fld>
            <a:endParaRPr lang="en-US" altLang="en-US"/>
          </a:p>
        </p:txBody>
      </p:sp>
    </p:spTree>
    <p:extLst>
      <p:ext uri="{BB962C8B-B14F-4D97-AF65-F5344CB8AC3E}">
        <p14:creationId xmlns:p14="http://schemas.microsoft.com/office/powerpoint/2010/main" val="17201312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7F6F531-F864-456A-B150-80A541049A0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D1FDA6A-5A7B-49B0-BC4C-F1CD1CD0E7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91EDF7B-31FB-4615-951E-A10E9508F605}"/>
              </a:ext>
            </a:extLst>
          </p:cNvPr>
          <p:cNvSpPr>
            <a:spLocks noGrp="1" noChangeArrowheads="1"/>
          </p:cNvSpPr>
          <p:nvPr>
            <p:ph type="sldNum" sz="quarter" idx="12"/>
          </p:nvPr>
        </p:nvSpPr>
        <p:spPr>
          <a:ln/>
        </p:spPr>
        <p:txBody>
          <a:bodyPr/>
          <a:lstStyle>
            <a:lvl1pPr>
              <a:defRPr/>
            </a:lvl1pPr>
          </a:lstStyle>
          <a:p>
            <a:fld id="{C0842140-04E8-4C0F-AA12-09B3E59B065D}" type="slidenum">
              <a:rPr lang="en-US" altLang="en-US"/>
              <a:pPr/>
              <a:t>‹#›</a:t>
            </a:fld>
            <a:endParaRPr lang="en-US" altLang="en-US"/>
          </a:p>
        </p:txBody>
      </p:sp>
    </p:spTree>
    <p:extLst>
      <p:ext uri="{BB962C8B-B14F-4D97-AF65-F5344CB8AC3E}">
        <p14:creationId xmlns:p14="http://schemas.microsoft.com/office/powerpoint/2010/main" val="15880594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A3DA56C-B996-4209-B846-4FECCFA377D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FBE8376-E1FE-4AFB-B3BA-133467B5D6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3C6A3E1-A125-43BB-8F2B-3016A2D41DF0}"/>
              </a:ext>
            </a:extLst>
          </p:cNvPr>
          <p:cNvSpPr>
            <a:spLocks noGrp="1" noChangeArrowheads="1"/>
          </p:cNvSpPr>
          <p:nvPr>
            <p:ph type="sldNum" sz="quarter" idx="12"/>
          </p:nvPr>
        </p:nvSpPr>
        <p:spPr>
          <a:ln/>
        </p:spPr>
        <p:txBody>
          <a:bodyPr/>
          <a:lstStyle>
            <a:lvl1pPr>
              <a:defRPr/>
            </a:lvl1pPr>
          </a:lstStyle>
          <a:p>
            <a:fld id="{052A412D-D556-49AE-9F59-216C12BE9E49}" type="slidenum">
              <a:rPr lang="en-US" altLang="en-US"/>
              <a:pPr/>
              <a:t>‹#›</a:t>
            </a:fld>
            <a:endParaRPr lang="en-US" altLang="en-US"/>
          </a:p>
        </p:txBody>
      </p:sp>
    </p:spTree>
    <p:extLst>
      <p:ext uri="{BB962C8B-B14F-4D97-AF65-F5344CB8AC3E}">
        <p14:creationId xmlns:p14="http://schemas.microsoft.com/office/powerpoint/2010/main" val="21582096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54D8DB07-1AC4-404B-AE4A-99A7937293F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C272465-E144-495B-884B-8F6DF1D56F0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4629AE4-A90A-4C54-A6F2-F4340495D416}"/>
              </a:ext>
            </a:extLst>
          </p:cNvPr>
          <p:cNvSpPr>
            <a:spLocks noGrp="1" noChangeArrowheads="1"/>
          </p:cNvSpPr>
          <p:nvPr>
            <p:ph type="sldNum" sz="quarter" idx="12"/>
          </p:nvPr>
        </p:nvSpPr>
        <p:spPr>
          <a:ln/>
        </p:spPr>
        <p:txBody>
          <a:bodyPr/>
          <a:lstStyle>
            <a:lvl1pPr>
              <a:defRPr/>
            </a:lvl1pPr>
          </a:lstStyle>
          <a:p>
            <a:fld id="{4BF072D9-3F11-4D3D-911C-C3F452A7DA2B}" type="slidenum">
              <a:rPr lang="en-US" altLang="en-US"/>
              <a:pPr/>
              <a:t>‹#›</a:t>
            </a:fld>
            <a:endParaRPr lang="en-US" altLang="en-US"/>
          </a:p>
        </p:txBody>
      </p:sp>
    </p:spTree>
    <p:extLst>
      <p:ext uri="{BB962C8B-B14F-4D97-AF65-F5344CB8AC3E}">
        <p14:creationId xmlns:p14="http://schemas.microsoft.com/office/powerpoint/2010/main" val="1719347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C7CB3F3-F2C3-448F-BB74-E9B78B1CF58A}" type="datetimeFigureOut">
              <a:rPr lang="en-US"/>
              <a:pPr>
                <a:defRPr/>
              </a:pPr>
              <a:t>11/15/2023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10769D-DFE2-4B89-9DBF-1A3B37C850A5}" type="slidenum">
              <a:rPr lang="en-US"/>
              <a:pPr>
                <a:defRPr/>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42CFEAA-9A7C-4D27-9A57-713F7C533B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29B5323-1D4A-4B38-9B5E-F639632CCBC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AC895E4-81A5-4EEF-AABE-5A22ADCAB403}"/>
              </a:ext>
            </a:extLst>
          </p:cNvPr>
          <p:cNvSpPr>
            <a:spLocks noGrp="1" noChangeArrowheads="1"/>
          </p:cNvSpPr>
          <p:nvPr>
            <p:ph type="sldNum" sz="quarter" idx="12"/>
          </p:nvPr>
        </p:nvSpPr>
        <p:spPr>
          <a:ln/>
        </p:spPr>
        <p:txBody>
          <a:bodyPr/>
          <a:lstStyle>
            <a:lvl1pPr>
              <a:defRPr/>
            </a:lvl1pPr>
          </a:lstStyle>
          <a:p>
            <a:fld id="{FEB887A9-E14A-4D51-A04F-EBA82C2E25AC}" type="slidenum">
              <a:rPr lang="en-US" altLang="en-US"/>
              <a:pPr/>
              <a:t>‹#›</a:t>
            </a:fld>
            <a:endParaRPr lang="en-US" altLang="en-US"/>
          </a:p>
        </p:txBody>
      </p:sp>
    </p:spTree>
    <p:extLst>
      <p:ext uri="{BB962C8B-B14F-4D97-AF65-F5344CB8AC3E}">
        <p14:creationId xmlns:p14="http://schemas.microsoft.com/office/powerpoint/2010/main" val="13806876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24012386-D158-45A3-918F-EA03D4FE2C3D}" type="datetime1">
              <a:rPr lang="en-US" smtClean="0">
                <a:solidFill>
                  <a:srgbClr val="DBF5F9">
                    <a:shade val="90000"/>
                  </a:srgbClr>
                </a:solidFill>
              </a:rPr>
              <a:t>11/15/2023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760193499"/>
      </p:ext>
    </p:extLst>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41A96A6F-D2CD-48C4-BDBE-5EF4E8F7A8AD}" type="datetime1">
              <a:rPr lang="en-US" smtClean="0">
                <a:solidFill>
                  <a:srgbClr val="04617B">
                    <a:shade val="90000"/>
                  </a:srgbClr>
                </a:solidFill>
              </a:rPr>
              <a:t>11/15/2023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3129400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57994BB8-E98F-4368-BBD7-E447CB6270B6}" type="datetime1">
              <a:rPr lang="en-US" smtClean="0">
                <a:solidFill>
                  <a:srgbClr val="DBF5F9">
                    <a:shade val="90000"/>
                  </a:srgbClr>
                </a:solidFill>
              </a:rPr>
              <a:t>11/15/2023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r>
              <a:rPr lang="en-US">
                <a:solidFill>
                  <a:srgbClr val="DBF5F9">
                    <a:shade val="90000"/>
                  </a:srgbClr>
                </a:solidFill>
              </a:rPr>
              <a:t>Intro to Biology</a:t>
            </a:r>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887748679"/>
      </p:ext>
    </p:extLst>
  </p:cSld>
  <p:clrMapOvr>
    <a:overrideClrMapping bg1="dk1" tx1="lt1" bg2="dk2" tx2="lt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A3EBC32-39D7-40E0-A7B6-205F362FA242}" type="datetime1">
              <a:rPr lang="en-US" smtClean="0">
                <a:solidFill>
                  <a:srgbClr val="04617B">
                    <a:shade val="90000"/>
                  </a:srgbClr>
                </a:solidFill>
              </a:rPr>
              <a:t>11/15/2023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44085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7F17CE3D-3D9F-4B68-8226-B04A29E7C885}" type="datetime1">
              <a:rPr lang="en-US" smtClean="0">
                <a:solidFill>
                  <a:srgbClr val="04617B">
                    <a:shade val="90000"/>
                  </a:srgbClr>
                </a:solidFill>
              </a:rPr>
              <a:t>11/15/2023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2214189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FBCE8C74-C9EE-45F6-9EF8-B437678661AE}" type="datetime1">
              <a:rPr lang="en-US" smtClean="0">
                <a:solidFill>
                  <a:srgbClr val="04617B">
                    <a:shade val="90000"/>
                  </a:srgbClr>
                </a:solidFill>
              </a:rPr>
              <a:t>11/15/2023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0041562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C56CA-8867-443A-8F36-883914EBF6A6}" type="datetime1">
              <a:rPr lang="en-US" smtClean="0">
                <a:solidFill>
                  <a:srgbClr val="04617B">
                    <a:shade val="90000"/>
                  </a:srgbClr>
                </a:solidFill>
              </a:rPr>
              <a:t>11/15/2023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3603705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07A9088-6B88-4044-9543-1A8021769B0F}" type="datetime1">
              <a:rPr lang="en-US" smtClean="0">
                <a:solidFill>
                  <a:srgbClr val="04617B">
                    <a:shade val="90000"/>
                  </a:srgbClr>
                </a:solidFill>
              </a:rPr>
              <a:t>11/15/2023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5986845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9C7221B-4287-4917-AABF-FC76E41D87CD}" type="datetime1">
              <a:rPr lang="en-US" smtClean="0">
                <a:solidFill>
                  <a:srgbClr val="04617B">
                    <a:shade val="90000"/>
                  </a:srgbClr>
                </a:solidFill>
              </a:rPr>
              <a:t>11/15/2023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a:t>Click icon to add picture</a:t>
            </a:r>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112517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4E84F441-656F-46CB-9C6D-0E257C95B418}" type="datetimeFigureOut">
              <a:rPr lang="en-US"/>
              <a:pPr>
                <a:defRPr/>
              </a:pPr>
              <a:t>11/15/2023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51FFC5-0A13-4CF4-99C4-547FC045172C}" type="slidenum">
              <a:rPr lang="en-US"/>
              <a:pPr>
                <a:defRPr/>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0723E5B-AE64-4BB1-9965-3C8CF9066753}" type="datetime1">
              <a:rPr lang="en-US" smtClean="0">
                <a:solidFill>
                  <a:srgbClr val="04617B">
                    <a:shade val="90000"/>
                  </a:srgbClr>
                </a:solidFill>
              </a:rPr>
              <a:t>11/15/2023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5284526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917F10E-A005-41CA-A3FA-CEE07BFD8E7D}" type="datetime1">
              <a:rPr lang="en-US" smtClean="0">
                <a:solidFill>
                  <a:srgbClr val="04617B">
                    <a:shade val="90000"/>
                  </a:srgbClr>
                </a:solidFill>
              </a:rPr>
              <a:t>11/15/2023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r>
              <a:rPr lang="en-US">
                <a:solidFill>
                  <a:srgbClr val="04617B">
                    <a:shade val="90000"/>
                  </a:srgbClr>
                </a:solidFill>
              </a:rPr>
              <a:t>Intro to Biology</a:t>
            </a:r>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3012600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5"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6" name="Rectangle 3"/>
          <p:cNvSpPr>
            <a:spLocks noGrp="1" noChangeArrowheads="1"/>
          </p:cNvSpPr>
          <p:nvPr>
            <p:ph idx="1"/>
          </p:nvPr>
        </p:nvSpPr>
        <p:spPr bwMode="auto">
          <a:xfrm>
            <a:off x="9" y="1371603"/>
            <a:ext cx="9143996" cy="54863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16" tIns="91398" rIns="164516" bIns="9139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7" name="Title 2"/>
          <p:cNvSpPr>
            <a:spLocks noGrp="1"/>
          </p:cNvSpPr>
          <p:nvPr>
            <p:ph type="title"/>
          </p:nvPr>
        </p:nvSpPr>
        <p:spPr>
          <a:xfrm>
            <a:off x="8" y="0"/>
            <a:ext cx="7702878" cy="1371600"/>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100997201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 Columns text or full-bleed image righ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9372601" y="0"/>
            <a:ext cx="2573425" cy="6858000"/>
          </a:xfrm>
          <a:solidFill>
            <a:srgbClr val="FFFFD6"/>
          </a:solidFill>
        </p:spPr>
        <p:txBody>
          <a:bodyPr lIns="43476" rIns="43476"/>
          <a:lstStyle>
            <a:lvl1pPr marL="0" indent="0">
              <a:spcBef>
                <a:spcPts val="1071"/>
              </a:spcBef>
              <a:buNone/>
              <a:defRPr sz="1313" b="0">
                <a:solidFill>
                  <a:schemeClr val="tx1"/>
                </a:solidFill>
              </a:defRPr>
            </a:lvl1pPr>
            <a:lvl2pPr marL="99131" indent="-99131">
              <a:spcBef>
                <a:spcPts val="0"/>
              </a:spcBef>
              <a:defRPr sz="1313">
                <a:solidFill>
                  <a:schemeClr val="tx1"/>
                </a:solidFill>
              </a:defRPr>
            </a:lvl2pPr>
            <a:lvl3pPr marL="99131" indent="-99131">
              <a:defRPr sz="1126">
                <a:solidFill>
                  <a:schemeClr val="tx1">
                    <a:lumMod val="50000"/>
                  </a:schemeClr>
                </a:solidFill>
              </a:defRPr>
            </a:lvl3pPr>
            <a:lvl4pPr marL="99131" indent="-99131">
              <a:defRPr sz="1126">
                <a:solidFill>
                  <a:schemeClr val="tx1">
                    <a:lumMod val="50000"/>
                  </a:schemeClr>
                </a:solidFill>
              </a:defRPr>
            </a:lvl4pPr>
            <a:lvl5pPr marL="99131" indent="-99131">
              <a:defRPr sz="1126">
                <a:solidFill>
                  <a:schemeClr val="tx1">
                    <a:lumMod val="50000"/>
                  </a:schemeClr>
                </a:solidFill>
              </a:defRPr>
            </a:lvl5pPr>
          </a:lstStyle>
          <a:p>
            <a:pPr lvl="0"/>
            <a:r>
              <a:rPr lang="en-US" dirty="0"/>
              <a:t>Click to edit Master text styles</a:t>
            </a:r>
          </a:p>
          <a:p>
            <a:pPr lvl="1"/>
            <a:r>
              <a:rPr lang="en-US" dirty="0"/>
              <a:t>Second level</a:t>
            </a:r>
          </a:p>
        </p:txBody>
      </p:sp>
      <p:sp>
        <p:nvSpPr>
          <p:cNvPr id="4" name="Content Placeholder 3"/>
          <p:cNvSpPr>
            <a:spLocks noGrp="1"/>
          </p:cNvSpPr>
          <p:nvPr>
            <p:ph sz="quarter" idx="15"/>
          </p:nvPr>
        </p:nvSpPr>
        <p:spPr>
          <a:xfrm>
            <a:off x="4574980" y="1377155"/>
            <a:ext cx="4569020" cy="5480845"/>
          </a:xfrm>
        </p:spPr>
        <p:txBody>
          <a:bodyPr lIns="164516" rIns="164516" bIns="91398"/>
          <a:lstStyle/>
          <a:p>
            <a:pPr lvl="0"/>
            <a:r>
              <a:rPr lang="en-US" dirty="0"/>
              <a:t>Click to edit Master text styles</a:t>
            </a:r>
          </a:p>
          <a:p>
            <a:pPr lvl="1"/>
            <a:r>
              <a:rPr lang="en-US" dirty="0"/>
              <a:t>Second level</a:t>
            </a:r>
          </a:p>
          <a:p>
            <a:pPr lvl="2"/>
            <a:r>
              <a:rPr lang="en-US" dirty="0"/>
              <a:t>Third level</a:t>
            </a:r>
          </a:p>
        </p:txBody>
      </p:sp>
      <p:sp>
        <p:nvSpPr>
          <p:cNvPr id="5" name="Content Placeholder 4"/>
          <p:cNvSpPr>
            <a:spLocks noGrp="1"/>
          </p:cNvSpPr>
          <p:nvPr>
            <p:ph sz="quarter" idx="16"/>
          </p:nvPr>
        </p:nvSpPr>
        <p:spPr>
          <a:xfrm>
            <a:off x="5" y="1377155"/>
            <a:ext cx="4250323" cy="5480845"/>
          </a:xfrm>
        </p:spPr>
        <p:txBody>
          <a:bodyPr rIns="0"/>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3117161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matchingName="Title and Content" type="obj">
  <p:cSld name="Title and Content">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3000"/>
              <a:buFont typeface="Arial"/>
              <a:buNone/>
              <a:defRPr>
                <a:solidFill>
                  <a:srgbClr val="1F89BD"/>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105" name="Google Shape;105;p16"/>
          <p:cNvCxnSpPr/>
          <p:nvPr/>
        </p:nvCxnSpPr>
        <p:spPr>
          <a:xfrm>
            <a:off x="-8470" y="25399"/>
            <a:ext cx="9144000" cy="0"/>
          </a:xfrm>
          <a:prstGeom prst="straightConnector1">
            <a:avLst/>
          </a:prstGeom>
          <a:noFill/>
          <a:ln w="50800" cap="flat" cmpd="sng">
            <a:solidFill>
              <a:schemeClr val="accent1"/>
            </a:solidFill>
            <a:prstDash val="solid"/>
            <a:miter lim="800000"/>
            <a:headEnd type="none" w="sm" len="sm"/>
            <a:tailEnd type="none" w="sm" len="sm"/>
          </a:ln>
        </p:spPr>
      </p:cxnSp>
      <p:cxnSp>
        <p:nvCxnSpPr>
          <p:cNvPr id="106" name="Google Shape;106;p16"/>
          <p:cNvCxnSpPr/>
          <p:nvPr/>
        </p:nvCxnSpPr>
        <p:spPr>
          <a:xfrm>
            <a:off x="-8470" y="55665"/>
            <a:ext cx="9144000" cy="0"/>
          </a:xfrm>
          <a:prstGeom prst="straightConnector1">
            <a:avLst/>
          </a:prstGeom>
          <a:noFill/>
          <a:ln w="25400" cap="flat" cmpd="sng">
            <a:solidFill>
              <a:srgbClr val="F2C552"/>
            </a:solidFill>
            <a:prstDash val="solid"/>
            <a:miter lim="800000"/>
            <a:headEnd type="none" w="sm" len="sm"/>
            <a:tailEnd type="none" w="sm" len="sm"/>
          </a:ln>
        </p:spPr>
      </p:cxnSp>
    </p:spTree>
    <p:extLst>
      <p:ext uri="{BB962C8B-B14F-4D97-AF65-F5344CB8AC3E}">
        <p14:creationId xmlns:p14="http://schemas.microsoft.com/office/powerpoint/2010/main" val="27649389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matchingName="Title Slide">
  <p:cSld name="Title Slide">
    <p:spTree>
      <p:nvGrpSpPr>
        <p:cNvPr id="1" name="Shape 107"/>
        <p:cNvGrpSpPr/>
        <p:nvPr/>
      </p:nvGrpSpPr>
      <p:grpSpPr>
        <a:xfrm>
          <a:off x="0" y="0"/>
          <a:ext cx="0" cy="0"/>
          <a:chOff x="0" y="0"/>
          <a:chExt cx="0" cy="0"/>
        </a:xfrm>
      </p:grpSpPr>
      <p:pic>
        <p:nvPicPr>
          <p:cNvPr id="108" name="Google Shape;108;p17"/>
          <p:cNvPicPr preferRelativeResize="0"/>
          <p:nvPr/>
        </p:nvPicPr>
        <p:blipFill rotWithShape="1">
          <a:blip r:embed="rId2">
            <a:alphaModFix/>
          </a:blip>
          <a:srcRect/>
          <a:stretch/>
        </p:blipFill>
        <p:spPr>
          <a:xfrm>
            <a:off x="1267223" y="12204"/>
            <a:ext cx="7868312" cy="4433794"/>
          </a:xfrm>
          <a:prstGeom prst="rect">
            <a:avLst/>
          </a:prstGeom>
          <a:noFill/>
          <a:ln>
            <a:noFill/>
          </a:ln>
        </p:spPr>
      </p:pic>
      <p:sp>
        <p:nvSpPr>
          <p:cNvPr id="109" name="Google Shape;109;p17"/>
          <p:cNvSpPr txBox="1"/>
          <p:nvPr/>
        </p:nvSpPr>
        <p:spPr>
          <a:xfrm>
            <a:off x="67733" y="5354189"/>
            <a:ext cx="7829387"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rgbClr val="000000"/>
                </a:solidFill>
                <a:latin typeface="Arial"/>
                <a:ea typeface="Arial"/>
                <a:cs typeface="Arial"/>
                <a:sym typeface="Arial"/>
              </a:rPr>
              <a:t>PowerPoint Lectures</a:t>
            </a:r>
            <a:endParaRPr/>
          </a:p>
          <a:p>
            <a:pPr marL="0" marR="0" lvl="0" indent="0" algn="l" rtl="0">
              <a:spcBef>
                <a:spcPts val="0"/>
              </a:spcBef>
              <a:spcAft>
                <a:spcPts val="0"/>
              </a:spcAft>
              <a:buNone/>
            </a:pPr>
            <a:r>
              <a:rPr lang="en-US" sz="2200" b="1" i="1">
                <a:solidFill>
                  <a:srgbClr val="000000"/>
                </a:solidFill>
                <a:latin typeface="Arial"/>
                <a:ea typeface="Arial"/>
                <a:cs typeface="Arial"/>
                <a:sym typeface="Arial"/>
              </a:rPr>
              <a:t>Campbell Biology: Concepts &amp; Connections, </a:t>
            </a:r>
            <a:r>
              <a:rPr lang="en-US" sz="1800" b="1" i="1">
                <a:solidFill>
                  <a:srgbClr val="000000"/>
                </a:solidFill>
                <a:latin typeface="Arial"/>
                <a:ea typeface="Arial"/>
                <a:cs typeface="Arial"/>
                <a:sym typeface="Arial"/>
              </a:rPr>
              <a:t>Eighth Edition</a:t>
            </a:r>
            <a:endParaRPr/>
          </a:p>
          <a:p>
            <a:pPr marL="0" marR="0" lvl="0" indent="0" algn="l" rtl="0">
              <a:spcBef>
                <a:spcPts val="0"/>
              </a:spcBef>
              <a:spcAft>
                <a:spcPts val="0"/>
              </a:spcAft>
              <a:buNone/>
            </a:pPr>
            <a:r>
              <a:rPr lang="en-US" sz="1400" cap="none">
                <a:solidFill>
                  <a:srgbClr val="000000"/>
                </a:solidFill>
                <a:latin typeface="Arial"/>
                <a:ea typeface="Arial"/>
                <a:cs typeface="Arial"/>
                <a:sym typeface="Arial"/>
              </a:rPr>
              <a:t>REECE</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TAYLOR</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SIMON</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DICKEY</a:t>
            </a:r>
            <a:r>
              <a:rPr lang="en-US" sz="1400">
                <a:solidFill>
                  <a:srgbClr val="000000"/>
                </a:solidFill>
                <a:latin typeface="Arial"/>
                <a:ea typeface="Arial"/>
                <a:cs typeface="Arial"/>
                <a:sym typeface="Arial"/>
              </a:rPr>
              <a:t> • </a:t>
            </a:r>
            <a:r>
              <a:rPr lang="en-US" sz="1400" cap="none">
                <a:solidFill>
                  <a:srgbClr val="000000"/>
                </a:solidFill>
                <a:latin typeface="Arial"/>
                <a:ea typeface="Arial"/>
                <a:cs typeface="Arial"/>
                <a:sym typeface="Arial"/>
              </a:rPr>
              <a:t>HOGAN</a:t>
            </a:r>
            <a:endParaRPr sz="1400" cap="none">
              <a:solidFill>
                <a:srgbClr val="000000"/>
              </a:solidFill>
              <a:latin typeface="Arial"/>
              <a:ea typeface="Arial"/>
              <a:cs typeface="Arial"/>
              <a:sym typeface="Arial"/>
            </a:endParaRPr>
          </a:p>
        </p:txBody>
      </p:sp>
      <p:sp>
        <p:nvSpPr>
          <p:cNvPr id="110" name="Google Shape;110;p17"/>
          <p:cNvSpPr txBox="1"/>
          <p:nvPr/>
        </p:nvSpPr>
        <p:spPr>
          <a:xfrm>
            <a:off x="67733" y="3878298"/>
            <a:ext cx="336612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a:solidFill>
                  <a:srgbClr val="F2C552"/>
                </a:solidFill>
                <a:latin typeface="Arial"/>
                <a:ea typeface="Arial"/>
                <a:cs typeface="Arial"/>
                <a:sym typeface="Arial"/>
              </a:rPr>
              <a:t>Chapter 10 </a:t>
            </a:r>
            <a:endParaRPr sz="4800" b="1">
              <a:solidFill>
                <a:srgbClr val="F2C552"/>
              </a:solidFill>
              <a:latin typeface="Arial"/>
              <a:ea typeface="Arial"/>
              <a:cs typeface="Arial"/>
              <a:sym typeface="Arial"/>
            </a:endParaRPr>
          </a:p>
        </p:txBody>
      </p:sp>
      <p:sp>
        <p:nvSpPr>
          <p:cNvPr id="111" name="Google Shape;111;p17"/>
          <p:cNvSpPr txBox="1"/>
          <p:nvPr/>
        </p:nvSpPr>
        <p:spPr>
          <a:xfrm>
            <a:off x="6392312" y="6434998"/>
            <a:ext cx="2650084"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400" b="1">
                <a:solidFill>
                  <a:srgbClr val="000000"/>
                </a:solidFill>
                <a:latin typeface="Arial"/>
                <a:ea typeface="Arial"/>
                <a:cs typeface="Arial"/>
                <a:sym typeface="Arial"/>
              </a:rPr>
              <a:t>Lecture by Edward J. Zalisko</a:t>
            </a:r>
            <a:endParaRPr sz="1400" b="1">
              <a:solidFill>
                <a:srgbClr val="000000"/>
              </a:solidFill>
              <a:latin typeface="Arial"/>
              <a:ea typeface="Arial"/>
              <a:cs typeface="Arial"/>
              <a:sym typeface="Arial"/>
            </a:endParaRPr>
          </a:p>
        </p:txBody>
      </p:sp>
      <p:sp>
        <p:nvSpPr>
          <p:cNvPr id="112" name="Google Shape;112;p17"/>
          <p:cNvSpPr txBox="1"/>
          <p:nvPr/>
        </p:nvSpPr>
        <p:spPr>
          <a:xfrm>
            <a:off x="67733" y="4606307"/>
            <a:ext cx="5721037"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F2C552"/>
                </a:solidFill>
                <a:latin typeface="Arial"/>
                <a:ea typeface="Arial"/>
                <a:cs typeface="Arial"/>
                <a:sym typeface="Arial"/>
              </a:rPr>
              <a:t>Molecular Biology of the Gene</a:t>
            </a:r>
            <a:endParaRPr sz="3000" b="1">
              <a:solidFill>
                <a:srgbClr val="F2C552"/>
              </a:solidFill>
              <a:latin typeface="Arial"/>
              <a:ea typeface="Arial"/>
              <a:cs typeface="Arial"/>
              <a:sym typeface="Arial"/>
            </a:endParaRPr>
          </a:p>
        </p:txBody>
      </p:sp>
    </p:spTree>
    <p:extLst>
      <p:ext uri="{BB962C8B-B14F-4D97-AF65-F5344CB8AC3E}">
        <p14:creationId xmlns:p14="http://schemas.microsoft.com/office/powerpoint/2010/main" val="171099462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matchingName="Section Title Slide">
  <p:cSld name="Section Title Slide">
    <p:spTree>
      <p:nvGrpSpPr>
        <p:cNvPr id="1" name="Shape 113"/>
        <p:cNvGrpSpPr/>
        <p:nvPr/>
      </p:nvGrpSpPr>
      <p:grpSpPr>
        <a:xfrm>
          <a:off x="0" y="0"/>
          <a:ext cx="0" cy="0"/>
          <a:chOff x="0" y="0"/>
          <a:chExt cx="0" cy="0"/>
        </a:xfrm>
      </p:grpSpPr>
      <p:sp>
        <p:nvSpPr>
          <p:cNvPr id="114" name="Google Shape;114;p18"/>
          <p:cNvSpPr txBox="1">
            <a:spLocks noGrp="1"/>
          </p:cNvSpPr>
          <p:nvPr>
            <p:ph type="body" idx="1"/>
          </p:nvPr>
        </p:nvSpPr>
        <p:spPr>
          <a:xfrm>
            <a:off x="425450" y="3065463"/>
            <a:ext cx="8302625" cy="6858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1000"/>
              </a:spcBef>
              <a:spcAft>
                <a:spcPts val="0"/>
              </a:spcAft>
              <a:buSzPts val="3600"/>
              <a:buNone/>
              <a:defRPr sz="3600" b="1" cap="small">
                <a:solidFill>
                  <a:srgbClr val="F2C552"/>
                </a:solidFill>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05091607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matchingName="Two Content" type="twoObj">
  <p:cSld name="Two Content">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0" name="Google Shape;120;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6883645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matchingName="Comparison" type="twoTxTwoObj">
  <p:cSld name="Comparison">
    <p:spTree>
      <p:nvGrpSpPr>
        <p:cNvPr id="1" name="Shape 121"/>
        <p:cNvGrpSpPr/>
        <p:nvPr/>
      </p:nvGrpSpPr>
      <p:grpSpPr>
        <a:xfrm>
          <a:off x="0" y="0"/>
          <a:ext cx="0" cy="0"/>
          <a:chOff x="0" y="0"/>
          <a:chExt cx="0" cy="0"/>
        </a:xfrm>
      </p:grpSpPr>
      <p:sp>
        <p:nvSpPr>
          <p:cNvPr id="122" name="Google Shape;122;p2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rgbClr val="1F89BD"/>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3" name="Google Shape;123;p2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4" name="Google Shape;124;p2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2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2400"/>
              <a:buNone/>
              <a:defRPr sz="2400" b="1"/>
            </a:lvl1pPr>
            <a:lvl2pPr marL="914400" lvl="1" indent="-228600" algn="l">
              <a:lnSpc>
                <a:spcPct val="100000"/>
              </a:lnSpc>
              <a:spcBef>
                <a:spcPts val="500"/>
              </a:spcBef>
              <a:spcAft>
                <a:spcPts val="0"/>
              </a:spcAft>
              <a:buSzPts val="2000"/>
              <a:buNone/>
              <a:defRPr sz="2000" b="1"/>
            </a:lvl2pPr>
            <a:lvl3pPr marL="1371600" lvl="2" indent="-228600" algn="l">
              <a:lnSpc>
                <a:spcPct val="100000"/>
              </a:lnSpc>
              <a:spcBef>
                <a:spcPts val="500"/>
              </a:spcBef>
              <a:spcAft>
                <a:spcPts val="0"/>
              </a:spcAft>
              <a:buSzPts val="1800"/>
              <a:buNone/>
              <a:defRPr sz="1800" b="1"/>
            </a:lvl3pPr>
            <a:lvl4pPr marL="1828800" lvl="3" indent="-228600" algn="l">
              <a:lnSpc>
                <a:spcPct val="100000"/>
              </a:lnSpc>
              <a:spcBef>
                <a:spcPts val="500"/>
              </a:spcBef>
              <a:spcAft>
                <a:spcPts val="0"/>
              </a:spcAft>
              <a:buSzPts val="1600"/>
              <a:buNone/>
              <a:defRPr sz="1600" b="1"/>
            </a:lvl4pPr>
            <a:lvl5pPr marL="2286000" lvl="4" indent="-228600" algn="l">
              <a:lnSpc>
                <a:spcPct val="100000"/>
              </a:lnSpc>
              <a:spcBef>
                <a:spcPts val="500"/>
              </a:spcBef>
              <a:spcAft>
                <a:spcPts val="0"/>
              </a:spcAft>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6" name="Google Shape;126;p2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1000"/>
              </a:spcBef>
              <a:spcAft>
                <a:spcPts val="0"/>
              </a:spcAft>
              <a:buSzPts val="1800"/>
              <a:buChar char="•"/>
              <a:defRPr/>
            </a:lvl1pPr>
            <a:lvl2pPr marL="914400" lvl="1" indent="-342900" algn="l">
              <a:lnSpc>
                <a:spcPct val="100000"/>
              </a:lnSpc>
              <a:spcBef>
                <a:spcPts val="500"/>
              </a:spcBef>
              <a:spcAft>
                <a:spcPts val="0"/>
              </a:spcAft>
              <a:buSzPts val="1800"/>
              <a:buChar char="•"/>
              <a:defRPr/>
            </a:lvl2pPr>
            <a:lvl3pPr marL="1371600" lvl="2" indent="-342900" algn="l">
              <a:lnSpc>
                <a:spcPct val="100000"/>
              </a:lnSpc>
              <a:spcBef>
                <a:spcPts val="500"/>
              </a:spcBef>
              <a:spcAft>
                <a:spcPts val="0"/>
              </a:spcAft>
              <a:buSzPts val="1800"/>
              <a:buChar char="•"/>
              <a:defRPr/>
            </a:lvl3pPr>
            <a:lvl4pPr marL="1828800" lvl="3" indent="-342900" algn="l">
              <a:lnSpc>
                <a:spcPct val="100000"/>
              </a:lnSpc>
              <a:spcBef>
                <a:spcPts val="500"/>
              </a:spcBef>
              <a:spcAft>
                <a:spcPts val="0"/>
              </a:spcAft>
              <a:buSzPts val="1800"/>
              <a:buChar char="•"/>
              <a:defRPr/>
            </a:lvl4pPr>
            <a:lvl5pPr marL="2286000" lvl="4" indent="-342900" algn="l">
              <a:lnSpc>
                <a:spcPct val="10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7" name="Google Shape;127;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28" name="Google Shape;12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rgbClr val="000000"/>
                </a:solidFill>
                <a:latin typeface="Arial"/>
                <a:ea typeface="Arial"/>
                <a:cs typeface="Arial"/>
                <a:sym typeface="Arial"/>
              </a:defRPr>
            </a:lvl1pPr>
            <a:lvl2pPr marL="0" marR="0" lvl="1" indent="0" algn="l" rtl="0">
              <a:spcBef>
                <a:spcPts val="0"/>
              </a:spcBef>
              <a:buNone/>
              <a:defRPr sz="1800">
                <a:solidFill>
                  <a:srgbClr val="000000"/>
                </a:solidFill>
                <a:latin typeface="Arial"/>
                <a:ea typeface="Arial"/>
                <a:cs typeface="Arial"/>
                <a:sym typeface="Arial"/>
              </a:defRPr>
            </a:lvl2pPr>
            <a:lvl3pPr marL="0" marR="0" lvl="2" indent="0" algn="l" rtl="0">
              <a:spcBef>
                <a:spcPts val="0"/>
              </a:spcBef>
              <a:buNone/>
              <a:defRPr sz="1800">
                <a:solidFill>
                  <a:srgbClr val="000000"/>
                </a:solidFill>
                <a:latin typeface="Arial"/>
                <a:ea typeface="Arial"/>
                <a:cs typeface="Arial"/>
                <a:sym typeface="Arial"/>
              </a:defRPr>
            </a:lvl3pPr>
            <a:lvl4pPr marL="0" marR="0" lvl="3" indent="0" algn="l" rtl="0">
              <a:spcBef>
                <a:spcPts val="0"/>
              </a:spcBef>
              <a:buNone/>
              <a:defRPr sz="1800">
                <a:solidFill>
                  <a:srgbClr val="000000"/>
                </a:solidFill>
                <a:latin typeface="Arial"/>
                <a:ea typeface="Arial"/>
                <a:cs typeface="Arial"/>
                <a:sym typeface="Arial"/>
              </a:defRPr>
            </a:lvl4pPr>
            <a:lvl5pPr marL="0" marR="0" lvl="4" indent="0" algn="l" rtl="0">
              <a:spcBef>
                <a:spcPts val="0"/>
              </a:spcBef>
              <a:buNone/>
              <a:defRPr sz="1800">
                <a:solidFill>
                  <a:srgbClr val="000000"/>
                </a:solidFill>
                <a:latin typeface="Arial"/>
                <a:ea typeface="Arial"/>
                <a:cs typeface="Arial"/>
                <a:sym typeface="Arial"/>
              </a:defRPr>
            </a:lvl5pPr>
            <a:lvl6pPr marL="0" marR="0" lvl="5" indent="0" algn="l" rtl="0">
              <a:spcBef>
                <a:spcPts val="0"/>
              </a:spcBef>
              <a:buNone/>
              <a:defRPr sz="1800">
                <a:solidFill>
                  <a:srgbClr val="000000"/>
                </a:solidFill>
                <a:latin typeface="Arial"/>
                <a:ea typeface="Arial"/>
                <a:cs typeface="Arial"/>
                <a:sym typeface="Arial"/>
              </a:defRPr>
            </a:lvl6pPr>
            <a:lvl7pPr marL="0" marR="0" lvl="6" indent="0" algn="l" rtl="0">
              <a:spcBef>
                <a:spcPts val="0"/>
              </a:spcBef>
              <a:buNone/>
              <a:defRPr sz="1800">
                <a:solidFill>
                  <a:srgbClr val="000000"/>
                </a:solidFill>
                <a:latin typeface="Arial"/>
                <a:ea typeface="Arial"/>
                <a:cs typeface="Arial"/>
                <a:sym typeface="Arial"/>
              </a:defRPr>
            </a:lvl7pPr>
            <a:lvl8pPr marL="0" marR="0" lvl="7" indent="0" algn="l" rtl="0">
              <a:spcBef>
                <a:spcPts val="0"/>
              </a:spcBef>
              <a:buNone/>
              <a:defRPr sz="1800">
                <a:solidFill>
                  <a:srgbClr val="000000"/>
                </a:solidFill>
                <a:latin typeface="Arial"/>
                <a:ea typeface="Arial"/>
                <a:cs typeface="Arial"/>
                <a:sym typeface="Arial"/>
              </a:defRPr>
            </a:lvl8pPr>
            <a:lvl9pPr marL="0" marR="0" lvl="8" indent="0" algn="l" rtl="0">
              <a:spcBef>
                <a:spcPts val="0"/>
              </a:spcBef>
              <a:buNone/>
              <a:defRPr sz="1800">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0292201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129"/>
        <p:cNvGrpSpPr/>
        <p:nvPr/>
      </p:nvGrpSpPr>
      <p:grpSpPr>
        <a:xfrm>
          <a:off x="0" y="0"/>
          <a:ext cx="0" cy="0"/>
          <a:chOff x="0" y="0"/>
          <a:chExt cx="0" cy="0"/>
        </a:xfrm>
      </p:grpSpPr>
    </p:spTree>
    <p:extLst>
      <p:ext uri="{BB962C8B-B14F-4D97-AF65-F5344CB8AC3E}">
        <p14:creationId xmlns:p14="http://schemas.microsoft.com/office/powerpoint/2010/main" val="2369262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3" Type="http://schemas.openxmlformats.org/officeDocument/2006/relationships/slideLayout" Target="../slideLayouts/slideLayout96.xml"/><Relationship Id="rId7" Type="http://schemas.openxmlformats.org/officeDocument/2006/relationships/theme" Target="../theme/theme11.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5" Type="http://schemas.openxmlformats.org/officeDocument/2006/relationships/slideLayout" Target="../slideLayouts/slideLayout98.xml"/><Relationship Id="rId4"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4" Type="http://schemas.openxmlformats.org/officeDocument/2006/relationships/slideLayout" Target="../slideLayouts/slideLayout103.xml"/><Relationship Id="rId9"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jp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0.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theme" Target="../theme/theme7.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66.xml"/><Relationship Id="rId7" Type="http://schemas.openxmlformats.org/officeDocument/2006/relationships/theme" Target="../theme/theme8.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4" Type="http://schemas.openxmlformats.org/officeDocument/2006/relationships/slideLayout" Target="../slideLayouts/slideLayout6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9.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EBE6303-306A-4B51-93FB-8B170ABF18D5}" type="datetimeFigureOut">
              <a:rPr lang="en-US"/>
              <a:pPr>
                <a:defRPr/>
              </a:pPr>
              <a:t>11/15/2023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16A4521-D055-4F29-A7AF-1D743E52B7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1A3FBF9-1617-41CE-A95C-0A6BC7D243C3}" type="datetime1">
              <a:rPr lang="en-US" smtClean="0">
                <a:solidFill>
                  <a:srgbClr val="04617B">
                    <a:shade val="90000"/>
                  </a:srgbClr>
                </a:solidFill>
              </a:rPr>
              <a:t>11/15/2023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r>
              <a:rPr lang="en-US">
                <a:solidFill>
                  <a:srgbClr val="04617B">
                    <a:shade val="90000"/>
                  </a:srgbClr>
                </a:solidFill>
              </a:rPr>
              <a:t>Intro to Biology</a:t>
            </a:r>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5FF3F55-3204-4873-A2A1-710987DC2736}"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518073527"/>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Lst>
  <p:hf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1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0" name="Google Shape;100;p15"/>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01" name="Google Shape;101;p15"/>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0" i="0" u="none" strike="noStrike" cap="none">
                <a:solidFill>
                  <a:srgbClr val="000000"/>
                </a:solidFill>
                <a:latin typeface="Arial"/>
                <a:ea typeface="Arial"/>
                <a:cs typeface="Arial"/>
                <a:sym typeface="Arial"/>
              </a:rPr>
              <a:t>© 2015 Pearson Education, Inc.</a:t>
            </a:r>
            <a:endParaRPr/>
          </a:p>
        </p:txBody>
      </p:sp>
    </p:spTree>
    <p:extLst>
      <p:ext uri="{BB962C8B-B14F-4D97-AF65-F5344CB8AC3E}">
        <p14:creationId xmlns:p14="http://schemas.microsoft.com/office/powerpoint/2010/main" val="3708996526"/>
      </p:ext>
    </p:extLst>
  </p:cSld>
  <p:clrMap bg1="lt1" tx1="dk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pic>
        <p:nvPicPr>
          <p:cNvPr id="7" name="Picture 2" descr="\\Storage\content_dev\Team_Folders\charliep\Templates-cs5\e2020\Templates-cs5\images\on-screen-bg_smaller-00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702405" y="0"/>
            <a:ext cx="1441595" cy="137148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1932543620"/>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2"/>
                </a:solidFill>
                <a:latin typeface="Tahoma"/>
                <a:ea typeface="Tahoma"/>
                <a:cs typeface="Tahoma"/>
                <a:sym typeface="Tahoma"/>
              </a:defRPr>
            </a:lvl1pPr>
            <a:lvl2pPr marR="0" lvl="1" algn="ctr" rtl="0">
              <a:spcBef>
                <a:spcPts val="0"/>
              </a:spcBef>
              <a:spcAft>
                <a:spcPts val="0"/>
              </a:spcAft>
              <a:buSzPts val="1400"/>
              <a:buNone/>
              <a:defRPr sz="4400" b="1" i="0" u="none" strike="noStrike" cap="none">
                <a:solidFill>
                  <a:schemeClr val="dk2"/>
                </a:solidFill>
                <a:latin typeface="Tahoma"/>
                <a:ea typeface="Tahoma"/>
                <a:cs typeface="Tahoma"/>
                <a:sym typeface="Tahoma"/>
              </a:defRPr>
            </a:lvl2pPr>
            <a:lvl3pPr marR="0" lvl="2" algn="ctr" rtl="0">
              <a:spcBef>
                <a:spcPts val="0"/>
              </a:spcBef>
              <a:spcAft>
                <a:spcPts val="0"/>
              </a:spcAft>
              <a:buSzPts val="1400"/>
              <a:buNone/>
              <a:defRPr sz="4400" b="1" i="0" u="none" strike="noStrike" cap="none">
                <a:solidFill>
                  <a:schemeClr val="dk2"/>
                </a:solidFill>
                <a:latin typeface="Tahoma"/>
                <a:ea typeface="Tahoma"/>
                <a:cs typeface="Tahoma"/>
                <a:sym typeface="Tahoma"/>
              </a:defRPr>
            </a:lvl3pPr>
            <a:lvl4pPr marR="0" lvl="3" algn="ctr" rtl="0">
              <a:spcBef>
                <a:spcPts val="0"/>
              </a:spcBef>
              <a:spcAft>
                <a:spcPts val="0"/>
              </a:spcAft>
              <a:buSzPts val="1400"/>
              <a:buNone/>
              <a:defRPr sz="4400" b="1" i="0" u="none" strike="noStrike" cap="none">
                <a:solidFill>
                  <a:schemeClr val="dk2"/>
                </a:solidFill>
                <a:latin typeface="Tahoma"/>
                <a:ea typeface="Tahoma"/>
                <a:cs typeface="Tahoma"/>
                <a:sym typeface="Tahoma"/>
              </a:defRPr>
            </a:lvl4pPr>
            <a:lvl5pPr marR="0" lvl="4" algn="ctr" rtl="0">
              <a:spcBef>
                <a:spcPts val="0"/>
              </a:spcBef>
              <a:spcAft>
                <a:spcPts val="0"/>
              </a:spcAft>
              <a:buSzPts val="1400"/>
              <a:buNone/>
              <a:defRPr sz="4400" b="1" i="0" u="none" strike="noStrike" cap="none">
                <a:solidFill>
                  <a:schemeClr val="dk2"/>
                </a:solidFill>
                <a:latin typeface="Tahoma"/>
                <a:ea typeface="Tahoma"/>
                <a:cs typeface="Tahoma"/>
                <a:sym typeface="Tahoma"/>
              </a:defRPr>
            </a:lvl5pPr>
            <a:lvl6pPr marR="0" lvl="5" algn="ctr" rtl="0">
              <a:spcBef>
                <a:spcPts val="0"/>
              </a:spcBef>
              <a:spcAft>
                <a:spcPts val="0"/>
              </a:spcAft>
              <a:buSzPts val="1400"/>
              <a:buNone/>
              <a:defRPr sz="4400" b="1" i="0" u="none" strike="noStrike" cap="none">
                <a:solidFill>
                  <a:schemeClr val="dk2"/>
                </a:solidFill>
                <a:latin typeface="Tahoma"/>
                <a:ea typeface="Tahoma"/>
                <a:cs typeface="Tahoma"/>
                <a:sym typeface="Tahoma"/>
              </a:defRPr>
            </a:lvl6pPr>
            <a:lvl7pPr marR="0" lvl="6" algn="ctr" rtl="0">
              <a:spcBef>
                <a:spcPts val="0"/>
              </a:spcBef>
              <a:spcAft>
                <a:spcPts val="0"/>
              </a:spcAft>
              <a:buSzPts val="1400"/>
              <a:buNone/>
              <a:defRPr sz="4400" b="1" i="0" u="none" strike="noStrike" cap="none">
                <a:solidFill>
                  <a:schemeClr val="dk2"/>
                </a:solidFill>
                <a:latin typeface="Tahoma"/>
                <a:ea typeface="Tahoma"/>
                <a:cs typeface="Tahoma"/>
                <a:sym typeface="Tahoma"/>
              </a:defRPr>
            </a:lvl7pPr>
            <a:lvl8pPr marR="0" lvl="7" algn="ctr" rtl="0">
              <a:spcBef>
                <a:spcPts val="0"/>
              </a:spcBef>
              <a:spcAft>
                <a:spcPts val="0"/>
              </a:spcAft>
              <a:buSzPts val="1400"/>
              <a:buNone/>
              <a:defRPr sz="4400" b="1" i="0" u="none" strike="noStrike" cap="none">
                <a:solidFill>
                  <a:schemeClr val="dk2"/>
                </a:solidFill>
                <a:latin typeface="Tahoma"/>
                <a:ea typeface="Tahoma"/>
                <a:cs typeface="Tahoma"/>
                <a:sym typeface="Tahoma"/>
              </a:defRPr>
            </a:lvl8pPr>
            <a:lvl9pPr marR="0" lvl="8" algn="ctr" rtl="0">
              <a:spcBef>
                <a:spcPts val="0"/>
              </a:spcBef>
              <a:spcAft>
                <a:spcPts val="0"/>
              </a:spcAft>
              <a:buSzPts val="1400"/>
              <a:buNone/>
              <a:defRPr sz="4400" b="1" i="0" u="none" strike="noStrike" cap="none">
                <a:solidFill>
                  <a:schemeClr val="dk2"/>
                </a:solidFill>
                <a:latin typeface="Tahoma"/>
                <a:ea typeface="Tahoma"/>
                <a:cs typeface="Tahoma"/>
                <a:sym typeface="Tahoma"/>
              </a:defRPr>
            </a:lvl9pPr>
          </a:lstStyle>
          <a:p>
            <a:endParaRPr/>
          </a:p>
        </p:txBody>
      </p:sp>
      <p:sp>
        <p:nvSpPr>
          <p:cNvPr id="11" name="Google Shape;11;p1"/>
          <p:cNvSpPr txBox="1">
            <a:spLocks noGrp="1"/>
          </p:cNvSpPr>
          <p:nvPr>
            <p:ph type="body" idx="1"/>
          </p:nvPr>
        </p:nvSpPr>
        <p:spPr>
          <a:xfrm>
            <a:off x="1981200" y="1981200"/>
            <a:ext cx="64770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ahoma"/>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dk1"/>
              </a:buClr>
              <a:buSzPts val="2800"/>
              <a:buFont typeface="Tahoma"/>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2" name="Google Shape;12;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3" name="Google Shape;13;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b="0" i="0" u="none" strike="noStrike" cap="none">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4" name="Google Shape;14;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None/>
              <a:defRPr sz="1400" b="0" i="0" u="none" strike="noStrike" cap="none">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923983570"/>
      </p:ext>
    </p:extLst>
  </p:cSld>
  <p:clrMap bg1="lt1" tx1="dk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 y="0"/>
            <a:ext cx="9143996" cy="1377165"/>
          </a:xfrm>
          <a:prstGeom prst="rect">
            <a:avLst/>
          </a:prstGeom>
          <a:solidFill>
            <a:schemeClr val="accent4"/>
          </a:solidFill>
          <a:ln>
            <a:noFill/>
          </a:ln>
          <a:effectLst/>
        </p:spPr>
        <p:txBody>
          <a:bodyPr vert="horz" wrap="square" lIns="155448" tIns="64008" rIns="155448" bIns="64008" numCol="1" anchor="ctr" anchorCtr="0" compatLnSpc="1">
            <a:prstTxWarp prst="textNoShape">
              <a:avLst/>
            </a:prstTxWarp>
            <a:noAutofit/>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5" y="1377271"/>
            <a:ext cx="9143996" cy="5480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64592" tIns="91440" rIns="164592" bIns="9144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p:txBody>
      </p:sp>
      <p:sp>
        <p:nvSpPr>
          <p:cNvPr id="5" name="Rectangle 4"/>
          <p:cNvSpPr/>
          <p:nvPr userDrawn="1"/>
        </p:nvSpPr>
        <p:spPr bwMode="auto">
          <a:xfrm>
            <a:off x="7703120" y="0"/>
            <a:ext cx="1441118" cy="1377165"/>
          </a:xfrm>
          <a:prstGeom prst="rect">
            <a:avLst/>
          </a:prstGeom>
          <a:solidFill>
            <a:schemeClr val="accent4">
              <a:lumMod val="40000"/>
              <a:lumOff val="60000"/>
            </a:schemeClr>
          </a:solidFill>
          <a:ln w="190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indent="0" algn="ctr" defTabSz="1715597" rtl="0" eaLnBrk="1" fontAlgn="base" latinLnBrk="0" hangingPunct="1">
              <a:lnSpc>
                <a:spcPct val="115000"/>
              </a:lnSpc>
              <a:spcBef>
                <a:spcPct val="20000"/>
              </a:spcBef>
              <a:spcAft>
                <a:spcPct val="0"/>
              </a:spcAft>
              <a:buClr>
                <a:srgbClr val="2877C4"/>
              </a:buClr>
              <a:buSzTx/>
              <a:buFont typeface="Wingdings" pitchFamily="2" charset="2"/>
              <a:buNone/>
              <a:tabLst/>
            </a:pPr>
            <a:endParaRPr kumimoji="0" lang="en-US" sz="1501" b="0" i="0" u="none" strike="noStrike" cap="none" normalizeH="0" baseline="0" dirty="0">
              <a:ln>
                <a:noFill/>
              </a:ln>
              <a:solidFill>
                <a:schemeClr val="tx1"/>
              </a:solidFill>
              <a:effectLst/>
              <a:latin typeface="Arial" charset="0"/>
            </a:endParaRPr>
          </a:p>
        </p:txBody>
      </p:sp>
    </p:spTree>
    <p:extLst>
      <p:ext uri="{BB962C8B-B14F-4D97-AF65-F5344CB8AC3E}">
        <p14:creationId xmlns:p14="http://schemas.microsoft.com/office/powerpoint/2010/main" val="3086690617"/>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866" r:id="rId8"/>
  </p:sldLayoutIdLst>
  <p:hf sldNum="0" hdr="0" dt="0"/>
  <p:txStyles>
    <p:titleStyle>
      <a:lvl1pPr marL="1021615" indent="-1021615" algn="l" rtl="0" eaLnBrk="1" fontAlgn="base" hangingPunct="1">
        <a:lnSpc>
          <a:spcPct val="95000"/>
        </a:lnSpc>
        <a:spcBef>
          <a:spcPts val="0"/>
        </a:spcBef>
        <a:spcAft>
          <a:spcPct val="0"/>
        </a:spcAft>
        <a:tabLst/>
        <a:defRPr sz="2627" b="1">
          <a:solidFill>
            <a:schemeClr val="bg2"/>
          </a:solidFill>
          <a:latin typeface="+mj-lt"/>
          <a:ea typeface="+mj-ea"/>
          <a:cs typeface="+mj-cs"/>
        </a:defRPr>
      </a:lvl1pPr>
      <a:lvl2pPr algn="l" rtl="0" eaLnBrk="1" fontAlgn="base" hangingPunct="1">
        <a:spcBef>
          <a:spcPct val="0"/>
        </a:spcBef>
        <a:spcAft>
          <a:spcPct val="0"/>
        </a:spcAft>
        <a:defRPr sz="2814" b="1">
          <a:solidFill>
            <a:srgbClr val="2877C4"/>
          </a:solidFill>
          <a:latin typeface="Arial" charset="0"/>
        </a:defRPr>
      </a:lvl2pPr>
      <a:lvl3pPr algn="l" rtl="0" eaLnBrk="1" fontAlgn="base" hangingPunct="1">
        <a:spcBef>
          <a:spcPct val="0"/>
        </a:spcBef>
        <a:spcAft>
          <a:spcPct val="0"/>
        </a:spcAft>
        <a:defRPr sz="2814" b="1">
          <a:solidFill>
            <a:srgbClr val="2877C4"/>
          </a:solidFill>
          <a:latin typeface="Arial" charset="0"/>
        </a:defRPr>
      </a:lvl3pPr>
      <a:lvl4pPr algn="l" rtl="0" eaLnBrk="1" fontAlgn="base" hangingPunct="1">
        <a:spcBef>
          <a:spcPct val="0"/>
        </a:spcBef>
        <a:spcAft>
          <a:spcPct val="0"/>
        </a:spcAft>
        <a:defRPr sz="2814" b="1">
          <a:solidFill>
            <a:srgbClr val="2877C4"/>
          </a:solidFill>
          <a:latin typeface="Arial" charset="0"/>
        </a:defRPr>
      </a:lvl4pPr>
      <a:lvl5pPr algn="l" rtl="0" eaLnBrk="1" fontAlgn="base" hangingPunct="1">
        <a:spcBef>
          <a:spcPct val="0"/>
        </a:spcBef>
        <a:spcAft>
          <a:spcPct val="0"/>
        </a:spcAft>
        <a:defRPr sz="2814" b="1">
          <a:solidFill>
            <a:srgbClr val="2877C4"/>
          </a:solidFill>
          <a:latin typeface="Arial" charset="0"/>
        </a:defRPr>
      </a:lvl5pPr>
      <a:lvl6pPr marL="408038" algn="l" rtl="0" eaLnBrk="1" fontAlgn="base" hangingPunct="1">
        <a:spcBef>
          <a:spcPct val="0"/>
        </a:spcBef>
        <a:spcAft>
          <a:spcPct val="0"/>
        </a:spcAft>
        <a:defRPr sz="2814" b="1">
          <a:solidFill>
            <a:srgbClr val="2877C4"/>
          </a:solidFill>
          <a:latin typeface="Arial" charset="0"/>
        </a:defRPr>
      </a:lvl6pPr>
      <a:lvl7pPr marL="816078" algn="l" rtl="0" eaLnBrk="1" fontAlgn="base" hangingPunct="1">
        <a:spcBef>
          <a:spcPct val="0"/>
        </a:spcBef>
        <a:spcAft>
          <a:spcPct val="0"/>
        </a:spcAft>
        <a:defRPr sz="2814" b="1">
          <a:solidFill>
            <a:srgbClr val="2877C4"/>
          </a:solidFill>
          <a:latin typeface="Arial" charset="0"/>
        </a:defRPr>
      </a:lvl7pPr>
      <a:lvl8pPr marL="1224119" algn="l" rtl="0" eaLnBrk="1" fontAlgn="base" hangingPunct="1">
        <a:spcBef>
          <a:spcPct val="0"/>
        </a:spcBef>
        <a:spcAft>
          <a:spcPct val="0"/>
        </a:spcAft>
        <a:defRPr sz="2814" b="1">
          <a:solidFill>
            <a:srgbClr val="2877C4"/>
          </a:solidFill>
          <a:latin typeface="Arial" charset="0"/>
        </a:defRPr>
      </a:lvl8pPr>
      <a:lvl9pPr marL="1632159" algn="l" rtl="0" eaLnBrk="1" fontAlgn="base" hangingPunct="1">
        <a:spcBef>
          <a:spcPct val="0"/>
        </a:spcBef>
        <a:spcAft>
          <a:spcPct val="0"/>
        </a:spcAft>
        <a:defRPr sz="2814" b="1">
          <a:solidFill>
            <a:srgbClr val="2877C4"/>
          </a:solidFill>
          <a:latin typeface="Arial" charset="0"/>
        </a:defRPr>
      </a:lvl9pPr>
    </p:titleStyle>
    <p:bodyStyle>
      <a:lvl1pPr algn="l" rtl="0" eaLnBrk="1" fontAlgn="base" hangingPunct="1">
        <a:lnSpc>
          <a:spcPct val="113000"/>
        </a:lnSpc>
        <a:spcBef>
          <a:spcPts val="1876"/>
        </a:spcBef>
        <a:spcAft>
          <a:spcPts val="0"/>
        </a:spcAft>
        <a:buClr>
          <a:srgbClr val="2877C4"/>
        </a:buClr>
        <a:buFont typeface="Arial Unicode MS" pitchFamily="34" charset="-128"/>
        <a:defRPr sz="2064">
          <a:solidFill>
            <a:srgbClr val="000000"/>
          </a:solidFill>
          <a:latin typeface="+mn-lt"/>
          <a:ea typeface="+mn-ea"/>
          <a:cs typeface="+mn-cs"/>
        </a:defRPr>
      </a:lvl1pPr>
      <a:lvl2pPr marL="205436" indent="-204020" algn="l" rtl="0" eaLnBrk="1" fontAlgn="base" hangingPunct="1">
        <a:lnSpc>
          <a:spcPct val="113000"/>
        </a:lnSpc>
        <a:spcBef>
          <a:spcPts val="938"/>
        </a:spcBef>
        <a:spcAft>
          <a:spcPts val="0"/>
        </a:spcAft>
        <a:buClr>
          <a:schemeClr val="accent1"/>
        </a:buClr>
        <a:buFont typeface="Wingdings" pitchFamily="2" charset="2"/>
        <a:buChar char="§"/>
        <a:defRPr sz="2064">
          <a:solidFill>
            <a:srgbClr val="000000"/>
          </a:solidFill>
          <a:latin typeface="+mn-lt"/>
        </a:defRPr>
      </a:lvl2pPr>
      <a:lvl3pPr marL="612058" indent="-202601" algn="l" rtl="0" eaLnBrk="1" fontAlgn="base" hangingPunct="1">
        <a:lnSpc>
          <a:spcPct val="113000"/>
        </a:lnSpc>
        <a:spcBef>
          <a:spcPts val="563"/>
        </a:spcBef>
        <a:spcAft>
          <a:spcPts val="0"/>
        </a:spcAft>
        <a:buClr>
          <a:schemeClr val="accent3"/>
        </a:buClr>
        <a:buChar char="•"/>
        <a:defRPr sz="2064">
          <a:solidFill>
            <a:srgbClr val="000000"/>
          </a:solidFill>
          <a:latin typeface="+mn-lt"/>
        </a:defRPr>
      </a:lvl3pPr>
      <a:lvl4pPr marL="1333213" indent="-209686" algn="l" rtl="0" eaLnBrk="1" fontAlgn="base" hangingPunct="1">
        <a:lnSpc>
          <a:spcPct val="115000"/>
        </a:lnSpc>
        <a:spcBef>
          <a:spcPts val="0"/>
        </a:spcBef>
        <a:spcAft>
          <a:spcPts val="0"/>
        </a:spcAft>
        <a:buClr>
          <a:schemeClr val="accent4"/>
        </a:buClr>
        <a:buFont typeface="Arial" pitchFamily="34" charset="0"/>
        <a:buChar char="•"/>
        <a:defRPr sz="2439">
          <a:solidFill>
            <a:srgbClr val="000000"/>
          </a:solidFill>
          <a:latin typeface="+mn-lt"/>
        </a:defRPr>
      </a:lvl4pPr>
      <a:lvl5pPr marL="1834760" indent="-202601" algn="l" rtl="0" eaLnBrk="1" fontAlgn="base" hangingPunct="1">
        <a:lnSpc>
          <a:spcPct val="115000"/>
        </a:lnSpc>
        <a:spcBef>
          <a:spcPct val="20000"/>
        </a:spcBef>
        <a:spcAft>
          <a:spcPct val="0"/>
        </a:spcAft>
        <a:buChar char="»"/>
        <a:defRPr sz="1876">
          <a:solidFill>
            <a:srgbClr val="000000"/>
          </a:solidFill>
          <a:latin typeface="+mn-lt"/>
        </a:defRPr>
      </a:lvl5pPr>
      <a:lvl6pPr marL="2242800" indent="-202601" algn="l" rtl="0" eaLnBrk="1" fontAlgn="base" hangingPunct="1">
        <a:lnSpc>
          <a:spcPct val="115000"/>
        </a:lnSpc>
        <a:spcBef>
          <a:spcPct val="20000"/>
        </a:spcBef>
        <a:spcAft>
          <a:spcPct val="0"/>
        </a:spcAft>
        <a:buChar char="»"/>
        <a:defRPr sz="1876">
          <a:solidFill>
            <a:srgbClr val="000000"/>
          </a:solidFill>
          <a:latin typeface="+mn-lt"/>
        </a:defRPr>
      </a:lvl6pPr>
      <a:lvl7pPr marL="2650838" indent="-202601" algn="l" rtl="0" eaLnBrk="1" fontAlgn="base" hangingPunct="1">
        <a:lnSpc>
          <a:spcPct val="115000"/>
        </a:lnSpc>
        <a:spcBef>
          <a:spcPct val="20000"/>
        </a:spcBef>
        <a:spcAft>
          <a:spcPct val="0"/>
        </a:spcAft>
        <a:buChar char="»"/>
        <a:defRPr sz="1876">
          <a:solidFill>
            <a:srgbClr val="000000"/>
          </a:solidFill>
          <a:latin typeface="+mn-lt"/>
        </a:defRPr>
      </a:lvl7pPr>
      <a:lvl8pPr marL="3058878" indent="-202601" algn="l" rtl="0" eaLnBrk="1" fontAlgn="base" hangingPunct="1">
        <a:lnSpc>
          <a:spcPct val="115000"/>
        </a:lnSpc>
        <a:spcBef>
          <a:spcPct val="20000"/>
        </a:spcBef>
        <a:spcAft>
          <a:spcPct val="0"/>
        </a:spcAft>
        <a:buChar char="»"/>
        <a:defRPr sz="1876">
          <a:solidFill>
            <a:srgbClr val="000000"/>
          </a:solidFill>
          <a:latin typeface="+mn-lt"/>
        </a:defRPr>
      </a:lvl8pPr>
      <a:lvl9pPr marL="3466916" indent="-202601" algn="l" rtl="0" eaLnBrk="1" fontAlgn="base" hangingPunct="1">
        <a:lnSpc>
          <a:spcPct val="115000"/>
        </a:lnSpc>
        <a:spcBef>
          <a:spcPct val="20000"/>
        </a:spcBef>
        <a:spcAft>
          <a:spcPct val="0"/>
        </a:spcAft>
        <a:buChar char="»"/>
        <a:defRPr sz="1876">
          <a:solidFill>
            <a:srgbClr val="000000"/>
          </a:solidFill>
          <a:latin typeface="+mn-lt"/>
        </a:defRPr>
      </a:lvl9pPr>
    </p:bodyStyle>
    <p:otherStyle>
      <a:defPPr>
        <a:defRPr lang="en-US"/>
      </a:defPPr>
      <a:lvl1pPr marL="0" algn="l" defTabSz="816078" rtl="0" eaLnBrk="1" latinLnBrk="0" hangingPunct="1">
        <a:defRPr sz="1689" kern="1200">
          <a:solidFill>
            <a:schemeClr val="tx1"/>
          </a:solidFill>
          <a:latin typeface="+mn-lt"/>
          <a:ea typeface="+mn-ea"/>
          <a:cs typeface="+mn-cs"/>
        </a:defRPr>
      </a:lvl1pPr>
      <a:lvl2pPr marL="408038" algn="l" defTabSz="816078" rtl="0" eaLnBrk="1" latinLnBrk="0" hangingPunct="1">
        <a:defRPr sz="1689" kern="1200">
          <a:solidFill>
            <a:schemeClr val="tx1"/>
          </a:solidFill>
          <a:latin typeface="+mn-lt"/>
          <a:ea typeface="+mn-ea"/>
          <a:cs typeface="+mn-cs"/>
        </a:defRPr>
      </a:lvl2pPr>
      <a:lvl3pPr marL="816078" algn="l" defTabSz="816078" rtl="0" eaLnBrk="1" latinLnBrk="0" hangingPunct="1">
        <a:defRPr sz="1689" kern="1200">
          <a:solidFill>
            <a:schemeClr val="tx1"/>
          </a:solidFill>
          <a:latin typeface="+mn-lt"/>
          <a:ea typeface="+mn-ea"/>
          <a:cs typeface="+mn-cs"/>
        </a:defRPr>
      </a:lvl3pPr>
      <a:lvl4pPr marL="1224119" algn="l" defTabSz="816078" rtl="0" eaLnBrk="1" latinLnBrk="0" hangingPunct="1">
        <a:defRPr sz="1689" kern="1200">
          <a:solidFill>
            <a:schemeClr val="tx1"/>
          </a:solidFill>
          <a:latin typeface="+mn-lt"/>
          <a:ea typeface="+mn-ea"/>
          <a:cs typeface="+mn-cs"/>
        </a:defRPr>
      </a:lvl4pPr>
      <a:lvl5pPr marL="1632159" algn="l" defTabSz="816078" rtl="0" eaLnBrk="1" latinLnBrk="0" hangingPunct="1">
        <a:defRPr sz="1689" kern="1200">
          <a:solidFill>
            <a:schemeClr val="tx1"/>
          </a:solidFill>
          <a:latin typeface="+mn-lt"/>
          <a:ea typeface="+mn-ea"/>
          <a:cs typeface="+mn-cs"/>
        </a:defRPr>
      </a:lvl5pPr>
      <a:lvl6pPr marL="2040197" algn="l" defTabSz="816078" rtl="0" eaLnBrk="1" latinLnBrk="0" hangingPunct="1">
        <a:defRPr sz="1689" kern="1200">
          <a:solidFill>
            <a:schemeClr val="tx1"/>
          </a:solidFill>
          <a:latin typeface="+mn-lt"/>
          <a:ea typeface="+mn-ea"/>
          <a:cs typeface="+mn-cs"/>
        </a:defRPr>
      </a:lvl6pPr>
      <a:lvl7pPr marL="2448236" algn="l" defTabSz="816078" rtl="0" eaLnBrk="1" latinLnBrk="0" hangingPunct="1">
        <a:defRPr sz="1689" kern="1200">
          <a:solidFill>
            <a:schemeClr val="tx1"/>
          </a:solidFill>
          <a:latin typeface="+mn-lt"/>
          <a:ea typeface="+mn-ea"/>
          <a:cs typeface="+mn-cs"/>
        </a:defRPr>
      </a:lvl7pPr>
      <a:lvl8pPr marL="2856274" algn="l" defTabSz="816078" rtl="0" eaLnBrk="1" latinLnBrk="0" hangingPunct="1">
        <a:defRPr sz="1689" kern="1200">
          <a:solidFill>
            <a:schemeClr val="tx1"/>
          </a:solidFill>
          <a:latin typeface="+mn-lt"/>
          <a:ea typeface="+mn-ea"/>
          <a:cs typeface="+mn-cs"/>
        </a:defRPr>
      </a:lvl8pPr>
      <a:lvl9pPr marL="3264314" algn="l" defTabSz="816078" rtl="0" eaLnBrk="1" latinLnBrk="0" hangingPunct="1">
        <a:defRPr sz="1689"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2"/>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 2015 Pearson Education, Inc.</a:t>
            </a:r>
            <a:endParaRPr/>
          </a:p>
        </p:txBody>
      </p:sp>
    </p:spTree>
    <p:extLst>
      <p:ext uri="{BB962C8B-B14F-4D97-AF65-F5344CB8AC3E}">
        <p14:creationId xmlns:p14="http://schemas.microsoft.com/office/powerpoint/2010/main" val="3143414195"/>
      </p:ext>
    </p:extLst>
  </p:cSld>
  <p:clrMap bg1="lt1" tx1="dk1" bg2="dk2" tx2="lt2" accent1="accent1" accent2="accent2" accent3="accent3" accent4="accent4" accent5="accent5" accent6="accent6" hlink="hlink" folHlink="folHlink"/>
  <p:sldLayoutIdLst>
    <p:sldLayoutId id="214748377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5"/>
        <p:cNvGrpSpPr/>
        <p:nvPr/>
      </p:nvGrpSpPr>
      <p:grpSpPr>
        <a:xfrm>
          <a:off x="0" y="0"/>
          <a:ext cx="0" cy="0"/>
          <a:chOff x="0" y="0"/>
          <a:chExt cx="0" cy="0"/>
        </a:xfrm>
      </p:grpSpPr>
      <p:sp>
        <p:nvSpPr>
          <p:cNvPr id="136" name="Google Shape;136;p24"/>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7" name="Google Shape;137;p24"/>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8" name="Google Shape;138;p24"/>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 2015 Pearson Education, Inc.</a:t>
            </a:r>
            <a:endParaRPr/>
          </a:p>
        </p:txBody>
      </p:sp>
    </p:spTree>
    <p:extLst>
      <p:ext uri="{BB962C8B-B14F-4D97-AF65-F5344CB8AC3E}">
        <p14:creationId xmlns:p14="http://schemas.microsoft.com/office/powerpoint/2010/main" val="4142446984"/>
      </p:ext>
    </p:extLst>
  </p:cSld>
  <p:clrMap bg1="lt1" tx1="dk1" bg2="dk2" tx2="lt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a:blip r:embed="rId15">
            <a:alphaModFix/>
          </a:blip>
          <a:stretch>
            <a:fillRect/>
          </a:stretch>
        </a:blipFill>
        <a:effectLst/>
      </p:bgPr>
    </p:bg>
    <p:spTree>
      <p:nvGrpSpPr>
        <p:cNvPr id="1" name="Shape 167"/>
        <p:cNvGrpSpPr/>
        <p:nvPr/>
      </p:nvGrpSpPr>
      <p:grpSpPr>
        <a:xfrm>
          <a:off x="0" y="0"/>
          <a:ext cx="0" cy="0"/>
          <a:chOff x="0" y="0"/>
          <a:chExt cx="0" cy="0"/>
        </a:xfrm>
      </p:grpSpPr>
      <p:sp>
        <p:nvSpPr>
          <p:cNvPr id="168" name="Google Shape;168;p31"/>
          <p:cNvSpPr txBox="1">
            <a:spLocks noGrp="1"/>
          </p:cNvSpPr>
          <p:nvPr>
            <p:ph type="title"/>
          </p:nvPr>
        </p:nvSpPr>
        <p:spPr>
          <a:xfrm>
            <a:off x="1981200" y="609600"/>
            <a:ext cx="64770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1" i="0" u="none" strike="noStrike" cap="none">
                <a:solidFill>
                  <a:schemeClr val="dk2"/>
                </a:solidFill>
                <a:latin typeface="Tahoma"/>
                <a:ea typeface="Tahoma"/>
                <a:cs typeface="Tahoma"/>
                <a:sym typeface="Tahoma"/>
              </a:defRPr>
            </a:lvl1pPr>
            <a:lvl2pPr marR="0" lvl="1" algn="ctr" rtl="0">
              <a:spcBef>
                <a:spcPts val="0"/>
              </a:spcBef>
              <a:spcAft>
                <a:spcPts val="0"/>
              </a:spcAft>
              <a:buSzPts val="1400"/>
              <a:buNone/>
              <a:defRPr sz="4400" b="1" i="0" u="none" strike="noStrike" cap="none">
                <a:solidFill>
                  <a:schemeClr val="dk2"/>
                </a:solidFill>
                <a:latin typeface="Tahoma"/>
                <a:ea typeface="Tahoma"/>
                <a:cs typeface="Tahoma"/>
                <a:sym typeface="Tahoma"/>
              </a:defRPr>
            </a:lvl2pPr>
            <a:lvl3pPr marR="0" lvl="2" algn="ctr" rtl="0">
              <a:spcBef>
                <a:spcPts val="0"/>
              </a:spcBef>
              <a:spcAft>
                <a:spcPts val="0"/>
              </a:spcAft>
              <a:buSzPts val="1400"/>
              <a:buNone/>
              <a:defRPr sz="4400" b="1" i="0" u="none" strike="noStrike" cap="none">
                <a:solidFill>
                  <a:schemeClr val="dk2"/>
                </a:solidFill>
                <a:latin typeface="Tahoma"/>
                <a:ea typeface="Tahoma"/>
                <a:cs typeface="Tahoma"/>
                <a:sym typeface="Tahoma"/>
              </a:defRPr>
            </a:lvl3pPr>
            <a:lvl4pPr marR="0" lvl="3" algn="ctr" rtl="0">
              <a:spcBef>
                <a:spcPts val="0"/>
              </a:spcBef>
              <a:spcAft>
                <a:spcPts val="0"/>
              </a:spcAft>
              <a:buSzPts val="1400"/>
              <a:buNone/>
              <a:defRPr sz="4400" b="1" i="0" u="none" strike="noStrike" cap="none">
                <a:solidFill>
                  <a:schemeClr val="dk2"/>
                </a:solidFill>
                <a:latin typeface="Tahoma"/>
                <a:ea typeface="Tahoma"/>
                <a:cs typeface="Tahoma"/>
                <a:sym typeface="Tahoma"/>
              </a:defRPr>
            </a:lvl4pPr>
            <a:lvl5pPr marR="0" lvl="4" algn="ctr" rtl="0">
              <a:spcBef>
                <a:spcPts val="0"/>
              </a:spcBef>
              <a:spcAft>
                <a:spcPts val="0"/>
              </a:spcAft>
              <a:buSzPts val="1400"/>
              <a:buNone/>
              <a:defRPr sz="4400" b="1" i="0" u="none" strike="noStrike" cap="none">
                <a:solidFill>
                  <a:schemeClr val="dk2"/>
                </a:solidFill>
                <a:latin typeface="Tahoma"/>
                <a:ea typeface="Tahoma"/>
                <a:cs typeface="Tahoma"/>
                <a:sym typeface="Tahoma"/>
              </a:defRPr>
            </a:lvl5pPr>
            <a:lvl6pPr marR="0" lvl="5" algn="ctr" rtl="0">
              <a:spcBef>
                <a:spcPts val="0"/>
              </a:spcBef>
              <a:spcAft>
                <a:spcPts val="0"/>
              </a:spcAft>
              <a:buSzPts val="1400"/>
              <a:buNone/>
              <a:defRPr sz="4400" b="1" i="0" u="none" strike="noStrike" cap="none">
                <a:solidFill>
                  <a:schemeClr val="dk2"/>
                </a:solidFill>
                <a:latin typeface="Tahoma"/>
                <a:ea typeface="Tahoma"/>
                <a:cs typeface="Tahoma"/>
                <a:sym typeface="Tahoma"/>
              </a:defRPr>
            </a:lvl6pPr>
            <a:lvl7pPr marR="0" lvl="6" algn="ctr" rtl="0">
              <a:spcBef>
                <a:spcPts val="0"/>
              </a:spcBef>
              <a:spcAft>
                <a:spcPts val="0"/>
              </a:spcAft>
              <a:buSzPts val="1400"/>
              <a:buNone/>
              <a:defRPr sz="4400" b="1" i="0" u="none" strike="noStrike" cap="none">
                <a:solidFill>
                  <a:schemeClr val="dk2"/>
                </a:solidFill>
                <a:latin typeface="Tahoma"/>
                <a:ea typeface="Tahoma"/>
                <a:cs typeface="Tahoma"/>
                <a:sym typeface="Tahoma"/>
              </a:defRPr>
            </a:lvl7pPr>
            <a:lvl8pPr marR="0" lvl="7" algn="ctr" rtl="0">
              <a:spcBef>
                <a:spcPts val="0"/>
              </a:spcBef>
              <a:spcAft>
                <a:spcPts val="0"/>
              </a:spcAft>
              <a:buSzPts val="1400"/>
              <a:buNone/>
              <a:defRPr sz="4400" b="1" i="0" u="none" strike="noStrike" cap="none">
                <a:solidFill>
                  <a:schemeClr val="dk2"/>
                </a:solidFill>
                <a:latin typeface="Tahoma"/>
                <a:ea typeface="Tahoma"/>
                <a:cs typeface="Tahoma"/>
                <a:sym typeface="Tahoma"/>
              </a:defRPr>
            </a:lvl8pPr>
            <a:lvl9pPr marR="0" lvl="8" algn="ctr" rtl="0">
              <a:spcBef>
                <a:spcPts val="0"/>
              </a:spcBef>
              <a:spcAft>
                <a:spcPts val="0"/>
              </a:spcAft>
              <a:buSzPts val="1400"/>
              <a:buNone/>
              <a:defRPr sz="4400" b="1" i="0" u="none" strike="noStrike" cap="none">
                <a:solidFill>
                  <a:schemeClr val="dk2"/>
                </a:solidFill>
                <a:latin typeface="Tahoma"/>
                <a:ea typeface="Tahoma"/>
                <a:cs typeface="Tahoma"/>
                <a:sym typeface="Tahoma"/>
              </a:defRPr>
            </a:lvl9pPr>
          </a:lstStyle>
          <a:p>
            <a:endParaRPr/>
          </a:p>
        </p:txBody>
      </p:sp>
      <p:sp>
        <p:nvSpPr>
          <p:cNvPr id="169" name="Google Shape;169;p31"/>
          <p:cNvSpPr txBox="1">
            <a:spLocks noGrp="1"/>
          </p:cNvSpPr>
          <p:nvPr>
            <p:ph type="body" idx="1"/>
          </p:nvPr>
        </p:nvSpPr>
        <p:spPr>
          <a:xfrm>
            <a:off x="1981200" y="1981200"/>
            <a:ext cx="6477000" cy="41148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Tahoma"/>
              <a:buChar char="•"/>
              <a:defRPr sz="3200" b="0" i="0" u="none" strike="noStrike" cap="none">
                <a:solidFill>
                  <a:schemeClr val="dk1"/>
                </a:solidFill>
                <a:latin typeface="Tahoma"/>
                <a:ea typeface="Tahoma"/>
                <a:cs typeface="Tahoma"/>
                <a:sym typeface="Tahoma"/>
              </a:defRPr>
            </a:lvl1pPr>
            <a:lvl2pPr marL="914400" marR="0" lvl="1" indent="-406400" algn="l" rtl="0">
              <a:spcBef>
                <a:spcPts val="560"/>
              </a:spcBef>
              <a:spcAft>
                <a:spcPts val="0"/>
              </a:spcAft>
              <a:buClr>
                <a:schemeClr val="dk1"/>
              </a:buClr>
              <a:buSzPts val="2800"/>
              <a:buFont typeface="Tahoma"/>
              <a:buChar char="–"/>
              <a:defRPr sz="2800" b="0" i="0" u="none" strike="noStrike" cap="none">
                <a:solidFill>
                  <a:schemeClr val="dk1"/>
                </a:solidFill>
                <a:latin typeface="Tahoma"/>
                <a:ea typeface="Tahoma"/>
                <a:cs typeface="Tahoma"/>
                <a:sym typeface="Tahoma"/>
              </a:defRPr>
            </a:lvl2pPr>
            <a:lvl3pPr marL="1371600" marR="0" lvl="2" indent="-381000" algn="l" rtl="0">
              <a:spcBef>
                <a:spcPts val="480"/>
              </a:spcBef>
              <a:spcAft>
                <a:spcPts val="0"/>
              </a:spcAft>
              <a:buClr>
                <a:schemeClr val="dk1"/>
              </a:buClr>
              <a:buSzPts val="2400"/>
              <a:buFont typeface="Tahoma"/>
              <a:buChar char="•"/>
              <a:defRPr sz="2400" b="0" i="0" u="none" strike="noStrike" cap="none">
                <a:solidFill>
                  <a:schemeClr val="dk1"/>
                </a:solidFill>
                <a:latin typeface="Tahoma"/>
                <a:ea typeface="Tahoma"/>
                <a:cs typeface="Tahoma"/>
                <a:sym typeface="Tahoma"/>
              </a:defRPr>
            </a:lvl3pPr>
            <a:lvl4pPr marL="1828800" marR="0" lvl="3"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4pPr>
            <a:lvl5pPr marL="2286000" marR="0" lvl="4"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5pPr>
            <a:lvl6pPr marL="2743200" marR="0" lvl="5"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6pPr>
            <a:lvl7pPr marL="3200400" marR="0" lvl="6"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7pPr>
            <a:lvl8pPr marL="3657600" marR="0" lvl="7"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8pPr>
            <a:lvl9pPr marL="4114800" marR="0" lvl="8" indent="-355600" algn="l" rtl="0">
              <a:spcBef>
                <a:spcPts val="400"/>
              </a:spcBef>
              <a:spcAft>
                <a:spcPts val="0"/>
              </a:spcAft>
              <a:buClr>
                <a:schemeClr val="dk1"/>
              </a:buClr>
              <a:buSzPts val="2000"/>
              <a:buFont typeface="Tahoma"/>
              <a:buChar char="»"/>
              <a:defRPr sz="2000" b="0" i="0" u="none" strike="noStrike" cap="none">
                <a:solidFill>
                  <a:schemeClr val="dk1"/>
                </a:solidFill>
                <a:latin typeface="Tahoma"/>
                <a:ea typeface="Tahoma"/>
                <a:cs typeface="Tahoma"/>
                <a:sym typeface="Tahoma"/>
              </a:defRPr>
            </a:lvl9pPr>
          </a:lstStyle>
          <a:p>
            <a:endParaRPr/>
          </a:p>
        </p:txBody>
      </p:sp>
      <p:sp>
        <p:nvSpPr>
          <p:cNvPr id="170" name="Google Shape;170;p3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4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71" name="Google Shape;171;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SzPts val="1400"/>
              <a:buNone/>
              <a:defRPr sz="1400">
                <a:solidFill>
                  <a:schemeClr val="dk1"/>
                </a:solidFill>
                <a:latin typeface="Tahoma"/>
                <a:ea typeface="Tahoma"/>
                <a:cs typeface="Tahoma"/>
                <a:sym typeface="Tahoma"/>
              </a:defRPr>
            </a:lvl1pPr>
            <a:lvl2pPr marR="0" lvl="1" algn="l" rtl="0">
              <a:spcBef>
                <a:spcPts val="0"/>
              </a:spcBef>
              <a:spcAft>
                <a:spcPts val="0"/>
              </a:spcAft>
              <a:buSzPts val="1400"/>
              <a:buNone/>
              <a:defRPr sz="1800" b="0" i="0" u="none" strike="noStrike" cap="none">
                <a:solidFill>
                  <a:schemeClr val="dk1"/>
                </a:solidFill>
                <a:latin typeface="Tahoma"/>
                <a:ea typeface="Tahoma"/>
                <a:cs typeface="Tahoma"/>
                <a:sym typeface="Tahoma"/>
              </a:defRPr>
            </a:lvl2pPr>
            <a:lvl3pPr marR="0" lvl="2" algn="l" rtl="0">
              <a:spcBef>
                <a:spcPts val="0"/>
              </a:spcBef>
              <a:spcAft>
                <a:spcPts val="0"/>
              </a:spcAft>
              <a:buSzPts val="1400"/>
              <a:buNone/>
              <a:defRPr sz="1800" b="0" i="0" u="none" strike="noStrike" cap="none">
                <a:solidFill>
                  <a:schemeClr val="dk1"/>
                </a:solidFill>
                <a:latin typeface="Tahoma"/>
                <a:ea typeface="Tahoma"/>
                <a:cs typeface="Tahoma"/>
                <a:sym typeface="Tahoma"/>
              </a:defRPr>
            </a:lvl3pPr>
            <a:lvl4pPr marR="0" lvl="3" algn="l" rtl="0">
              <a:spcBef>
                <a:spcPts val="0"/>
              </a:spcBef>
              <a:spcAft>
                <a:spcPts val="0"/>
              </a:spcAft>
              <a:buSzPts val="1400"/>
              <a:buNone/>
              <a:defRPr sz="1800" b="0" i="0" u="none" strike="noStrike" cap="none">
                <a:solidFill>
                  <a:schemeClr val="dk1"/>
                </a:solidFill>
                <a:latin typeface="Tahoma"/>
                <a:ea typeface="Tahoma"/>
                <a:cs typeface="Tahoma"/>
                <a:sym typeface="Tahoma"/>
              </a:defRPr>
            </a:lvl4pPr>
            <a:lvl5pPr marR="0" lvl="4" algn="l" rtl="0">
              <a:spcBef>
                <a:spcPts val="0"/>
              </a:spcBef>
              <a:spcAft>
                <a:spcPts val="0"/>
              </a:spcAft>
              <a:buSzPts val="1400"/>
              <a:buNone/>
              <a:defRPr sz="1800" b="0" i="0" u="none" strike="noStrike" cap="none">
                <a:solidFill>
                  <a:schemeClr val="dk1"/>
                </a:solidFill>
                <a:latin typeface="Tahoma"/>
                <a:ea typeface="Tahoma"/>
                <a:cs typeface="Tahoma"/>
                <a:sym typeface="Tahoma"/>
              </a:defRPr>
            </a:lvl5pPr>
            <a:lvl6pPr marR="0" lvl="5" algn="l" rtl="0">
              <a:spcBef>
                <a:spcPts val="0"/>
              </a:spcBef>
              <a:spcAft>
                <a:spcPts val="0"/>
              </a:spcAft>
              <a:buSzPts val="1400"/>
              <a:buNone/>
              <a:defRPr sz="1800" b="0" i="0" u="none" strike="noStrike" cap="none">
                <a:solidFill>
                  <a:schemeClr val="dk1"/>
                </a:solidFill>
                <a:latin typeface="Tahoma"/>
                <a:ea typeface="Tahoma"/>
                <a:cs typeface="Tahoma"/>
                <a:sym typeface="Tahoma"/>
              </a:defRPr>
            </a:lvl6pPr>
            <a:lvl7pPr marR="0" lvl="6" algn="l" rtl="0">
              <a:spcBef>
                <a:spcPts val="0"/>
              </a:spcBef>
              <a:spcAft>
                <a:spcPts val="0"/>
              </a:spcAft>
              <a:buSzPts val="1400"/>
              <a:buNone/>
              <a:defRPr sz="1800" b="0" i="0" u="none" strike="noStrike" cap="none">
                <a:solidFill>
                  <a:schemeClr val="dk1"/>
                </a:solidFill>
                <a:latin typeface="Tahoma"/>
                <a:ea typeface="Tahoma"/>
                <a:cs typeface="Tahoma"/>
                <a:sym typeface="Tahoma"/>
              </a:defRPr>
            </a:lvl7pPr>
            <a:lvl8pPr marR="0" lvl="7" algn="l" rtl="0">
              <a:spcBef>
                <a:spcPts val="0"/>
              </a:spcBef>
              <a:spcAft>
                <a:spcPts val="0"/>
              </a:spcAft>
              <a:buSzPts val="1400"/>
              <a:buNone/>
              <a:defRPr sz="1800" b="0" i="0" u="none" strike="noStrike" cap="none">
                <a:solidFill>
                  <a:schemeClr val="dk1"/>
                </a:solidFill>
                <a:latin typeface="Tahoma"/>
                <a:ea typeface="Tahoma"/>
                <a:cs typeface="Tahoma"/>
                <a:sym typeface="Tahoma"/>
              </a:defRPr>
            </a:lvl8pPr>
            <a:lvl9pPr marR="0" lvl="8" algn="l" rtl="0">
              <a:spcBef>
                <a:spcPts val="0"/>
              </a:spcBef>
              <a:spcAft>
                <a:spcPts val="0"/>
              </a:spcAft>
              <a:buSzPts val="1400"/>
              <a:buNone/>
              <a:defRPr sz="1800" b="0" i="0" u="none" strike="noStrike" cap="none">
                <a:solidFill>
                  <a:schemeClr val="dk1"/>
                </a:solidFill>
                <a:latin typeface="Tahoma"/>
                <a:ea typeface="Tahoma"/>
                <a:cs typeface="Tahoma"/>
                <a:sym typeface="Tahoma"/>
              </a:defRPr>
            </a:lvl9pPr>
          </a:lstStyle>
          <a:p>
            <a:endParaRPr/>
          </a:p>
        </p:txBody>
      </p:sp>
      <p:sp>
        <p:nvSpPr>
          <p:cNvPr id="172" name="Google Shape;172;p3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spcBef>
                <a:spcPts val="0"/>
              </a:spcBef>
              <a:spcAft>
                <a:spcPts val="0"/>
              </a:spcAft>
              <a:buNone/>
              <a:defRPr sz="1400">
                <a:solidFill>
                  <a:srgbClr val="000000"/>
                </a:solidFill>
                <a:latin typeface="Times New Roman"/>
                <a:ea typeface="Times New Roman"/>
                <a:cs typeface="Times New Roman"/>
                <a:sym typeface="Times New Roman"/>
              </a:defRPr>
            </a:lvl1pPr>
            <a:lvl2pPr marL="0" marR="0" lvl="1" indent="0" algn="r" rtl="0">
              <a:spcBef>
                <a:spcPts val="0"/>
              </a:spcBef>
              <a:spcAft>
                <a:spcPts val="0"/>
              </a:spcAft>
              <a:buNone/>
              <a:defRPr sz="1400">
                <a:solidFill>
                  <a:srgbClr val="000000"/>
                </a:solidFill>
                <a:latin typeface="Times New Roman"/>
                <a:ea typeface="Times New Roman"/>
                <a:cs typeface="Times New Roman"/>
                <a:sym typeface="Times New Roman"/>
              </a:defRPr>
            </a:lvl2pPr>
            <a:lvl3pPr marL="0" marR="0" lvl="2" indent="0" algn="r" rtl="0">
              <a:spcBef>
                <a:spcPts val="0"/>
              </a:spcBef>
              <a:spcAft>
                <a:spcPts val="0"/>
              </a:spcAft>
              <a:buNone/>
              <a:defRPr sz="1400">
                <a:solidFill>
                  <a:srgbClr val="000000"/>
                </a:solidFill>
                <a:latin typeface="Times New Roman"/>
                <a:ea typeface="Times New Roman"/>
                <a:cs typeface="Times New Roman"/>
                <a:sym typeface="Times New Roman"/>
              </a:defRPr>
            </a:lvl3pPr>
            <a:lvl4pPr marL="0" marR="0" lvl="3" indent="0" algn="r" rtl="0">
              <a:spcBef>
                <a:spcPts val="0"/>
              </a:spcBef>
              <a:spcAft>
                <a:spcPts val="0"/>
              </a:spcAft>
              <a:buNone/>
              <a:defRPr sz="1400">
                <a:solidFill>
                  <a:srgbClr val="000000"/>
                </a:solidFill>
                <a:latin typeface="Times New Roman"/>
                <a:ea typeface="Times New Roman"/>
                <a:cs typeface="Times New Roman"/>
                <a:sym typeface="Times New Roman"/>
              </a:defRPr>
            </a:lvl4pPr>
            <a:lvl5pPr marL="0" marR="0" lvl="4" indent="0" algn="r" rtl="0">
              <a:spcBef>
                <a:spcPts val="0"/>
              </a:spcBef>
              <a:spcAft>
                <a:spcPts val="0"/>
              </a:spcAft>
              <a:buNone/>
              <a:defRPr sz="1400">
                <a:solidFill>
                  <a:srgbClr val="000000"/>
                </a:solidFill>
                <a:latin typeface="Times New Roman"/>
                <a:ea typeface="Times New Roman"/>
                <a:cs typeface="Times New Roman"/>
                <a:sym typeface="Times New Roman"/>
              </a:defRPr>
            </a:lvl5pPr>
            <a:lvl6pPr marL="0" marR="0" lvl="5" indent="0" algn="r" rtl="0">
              <a:spcBef>
                <a:spcPts val="0"/>
              </a:spcBef>
              <a:spcAft>
                <a:spcPts val="0"/>
              </a:spcAft>
              <a:buNone/>
              <a:defRPr sz="1400">
                <a:solidFill>
                  <a:srgbClr val="000000"/>
                </a:solidFill>
                <a:latin typeface="Times New Roman"/>
                <a:ea typeface="Times New Roman"/>
                <a:cs typeface="Times New Roman"/>
                <a:sym typeface="Times New Roman"/>
              </a:defRPr>
            </a:lvl6pPr>
            <a:lvl7pPr marL="0" marR="0" lvl="6" indent="0" algn="r" rtl="0">
              <a:spcBef>
                <a:spcPts val="0"/>
              </a:spcBef>
              <a:spcAft>
                <a:spcPts val="0"/>
              </a:spcAft>
              <a:buNone/>
              <a:defRPr sz="1400">
                <a:solidFill>
                  <a:srgbClr val="000000"/>
                </a:solidFill>
                <a:latin typeface="Times New Roman"/>
                <a:ea typeface="Times New Roman"/>
                <a:cs typeface="Times New Roman"/>
                <a:sym typeface="Times New Roman"/>
              </a:defRPr>
            </a:lvl7pPr>
            <a:lvl8pPr marL="0" marR="0" lvl="7" indent="0" algn="r" rtl="0">
              <a:spcBef>
                <a:spcPts val="0"/>
              </a:spcBef>
              <a:spcAft>
                <a:spcPts val="0"/>
              </a:spcAft>
              <a:buNone/>
              <a:defRPr sz="1400">
                <a:solidFill>
                  <a:srgbClr val="000000"/>
                </a:solidFill>
                <a:latin typeface="Times New Roman"/>
                <a:ea typeface="Times New Roman"/>
                <a:cs typeface="Times New Roman"/>
                <a:sym typeface="Times New Roman"/>
              </a:defRPr>
            </a:lvl8pPr>
            <a:lvl9pPr marL="0" marR="0" lvl="8" indent="0" algn="r" rtl="0">
              <a:spcBef>
                <a:spcPts val="0"/>
              </a:spcBef>
              <a:spcAft>
                <a:spcPts val="0"/>
              </a:spcAft>
              <a:buNone/>
              <a:defRPr sz="1400">
                <a:solidFill>
                  <a:srgbClr val="000000"/>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639197261"/>
      </p:ext>
    </p:extLst>
  </p:cSld>
  <p:clrMap bg1="lt1" tx1="dk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2"/>
        <p:cNvGrpSpPr/>
        <p:nvPr/>
      </p:nvGrpSpPr>
      <p:grpSpPr>
        <a:xfrm>
          <a:off x="0" y="0"/>
          <a:ext cx="0" cy="0"/>
          <a:chOff x="0" y="0"/>
          <a:chExt cx="0" cy="0"/>
        </a:xfrm>
      </p:grpSpPr>
      <p:sp>
        <p:nvSpPr>
          <p:cNvPr id="353" name="Google Shape;353;p6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354" name="Google Shape;354;p6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55" name="Google Shape;355;p6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98989"/>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6" name="Google Shape;356;p6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57" name="Google Shape;357;p6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a:solidFill>
                  <a:srgbClr val="898989"/>
                </a:solidFill>
                <a:latin typeface="Calibri"/>
                <a:ea typeface="Calibri"/>
                <a:cs typeface="Calibri"/>
                <a:sym typeface="Calibri"/>
              </a:defRPr>
            </a:lvl1pPr>
            <a:lvl2pPr marL="0" marR="0" lvl="1" indent="0" algn="r" rtl="0">
              <a:spcBef>
                <a:spcPts val="0"/>
              </a:spcBef>
              <a:spcAft>
                <a:spcPts val="0"/>
              </a:spcAft>
              <a:buNone/>
              <a:defRPr sz="1200">
                <a:solidFill>
                  <a:srgbClr val="898989"/>
                </a:solidFill>
                <a:latin typeface="Calibri"/>
                <a:ea typeface="Calibri"/>
                <a:cs typeface="Calibri"/>
                <a:sym typeface="Calibri"/>
              </a:defRPr>
            </a:lvl2pPr>
            <a:lvl3pPr marL="0" marR="0" lvl="2" indent="0" algn="r" rtl="0">
              <a:spcBef>
                <a:spcPts val="0"/>
              </a:spcBef>
              <a:spcAft>
                <a:spcPts val="0"/>
              </a:spcAft>
              <a:buNone/>
              <a:defRPr sz="1200">
                <a:solidFill>
                  <a:srgbClr val="898989"/>
                </a:solidFill>
                <a:latin typeface="Calibri"/>
                <a:ea typeface="Calibri"/>
                <a:cs typeface="Calibri"/>
                <a:sym typeface="Calibri"/>
              </a:defRPr>
            </a:lvl3pPr>
            <a:lvl4pPr marL="0" marR="0" lvl="3" indent="0" algn="r" rtl="0">
              <a:spcBef>
                <a:spcPts val="0"/>
              </a:spcBef>
              <a:spcAft>
                <a:spcPts val="0"/>
              </a:spcAft>
              <a:buNone/>
              <a:defRPr sz="1200">
                <a:solidFill>
                  <a:srgbClr val="898989"/>
                </a:solidFill>
                <a:latin typeface="Calibri"/>
                <a:ea typeface="Calibri"/>
                <a:cs typeface="Calibri"/>
                <a:sym typeface="Calibri"/>
              </a:defRPr>
            </a:lvl4pPr>
            <a:lvl5pPr marL="0" marR="0" lvl="4" indent="0" algn="r" rtl="0">
              <a:spcBef>
                <a:spcPts val="0"/>
              </a:spcBef>
              <a:spcAft>
                <a:spcPts val="0"/>
              </a:spcAft>
              <a:buNone/>
              <a:defRPr sz="1200">
                <a:solidFill>
                  <a:srgbClr val="898989"/>
                </a:solidFill>
                <a:latin typeface="Calibri"/>
                <a:ea typeface="Calibri"/>
                <a:cs typeface="Calibri"/>
                <a:sym typeface="Calibri"/>
              </a:defRPr>
            </a:lvl5pPr>
            <a:lvl6pPr marL="0" marR="0" lvl="5" indent="0" algn="r" rtl="0">
              <a:spcBef>
                <a:spcPts val="0"/>
              </a:spcBef>
              <a:spcAft>
                <a:spcPts val="0"/>
              </a:spcAft>
              <a:buNone/>
              <a:defRPr sz="1200">
                <a:solidFill>
                  <a:srgbClr val="898989"/>
                </a:solidFill>
                <a:latin typeface="Calibri"/>
                <a:ea typeface="Calibri"/>
                <a:cs typeface="Calibri"/>
                <a:sym typeface="Calibri"/>
              </a:defRPr>
            </a:lvl6pPr>
            <a:lvl7pPr marL="0" marR="0" lvl="6" indent="0" algn="r" rtl="0">
              <a:spcBef>
                <a:spcPts val="0"/>
              </a:spcBef>
              <a:spcAft>
                <a:spcPts val="0"/>
              </a:spcAft>
              <a:buNone/>
              <a:defRPr sz="1200">
                <a:solidFill>
                  <a:srgbClr val="898989"/>
                </a:solidFill>
                <a:latin typeface="Calibri"/>
                <a:ea typeface="Calibri"/>
                <a:cs typeface="Calibri"/>
                <a:sym typeface="Calibri"/>
              </a:defRPr>
            </a:lvl7pPr>
            <a:lvl8pPr marL="0" marR="0" lvl="7" indent="0" algn="r" rtl="0">
              <a:spcBef>
                <a:spcPts val="0"/>
              </a:spcBef>
              <a:spcAft>
                <a:spcPts val="0"/>
              </a:spcAft>
              <a:buNone/>
              <a:defRPr sz="1200">
                <a:solidFill>
                  <a:srgbClr val="898989"/>
                </a:solidFill>
                <a:latin typeface="Calibri"/>
                <a:ea typeface="Calibri"/>
                <a:cs typeface="Calibri"/>
                <a:sym typeface="Calibri"/>
              </a:defRPr>
            </a:lvl8pPr>
            <a:lvl9pPr marL="0" marR="0" lvl="8" indent="0" algn="r" rtl="0">
              <a:spcBef>
                <a:spcPts val="0"/>
              </a:spcBef>
              <a:spcAft>
                <a:spcPts val="0"/>
              </a:spcAft>
              <a:buNone/>
              <a:defRPr sz="1200">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39640248"/>
      </p:ext>
    </p:extLst>
  </p:cSld>
  <p:clrMap bg1="lt1" tx1="dk1" bg2="dk2"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27"/>
        <p:cNvGrpSpPr/>
        <p:nvPr/>
      </p:nvGrpSpPr>
      <p:grpSpPr>
        <a:xfrm>
          <a:off x="0" y="0"/>
          <a:ext cx="0" cy="0"/>
          <a:chOff x="0" y="0"/>
          <a:chExt cx="0" cy="0"/>
        </a:xfrm>
      </p:grpSpPr>
      <p:sp>
        <p:nvSpPr>
          <p:cNvPr id="428" name="Google Shape;428;p78"/>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1F89BD"/>
              </a:buClr>
              <a:buSzPts val="3000"/>
              <a:buFont typeface="Arial"/>
              <a:buNone/>
              <a:defRPr sz="3000" b="1" i="0" u="none" strike="noStrike" cap="none">
                <a:solidFill>
                  <a:srgbClr val="1F89BD"/>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9" name="Google Shape;429;p78"/>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1000"/>
              </a:spcBef>
              <a:spcAft>
                <a:spcPts val="0"/>
              </a:spcAft>
              <a:buClr>
                <a:srgbClr val="1F89BD"/>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93700" algn="l" rtl="0">
              <a:lnSpc>
                <a:spcPct val="100000"/>
              </a:lnSpc>
              <a:spcBef>
                <a:spcPts val="500"/>
              </a:spcBef>
              <a:spcAft>
                <a:spcPts val="0"/>
              </a:spcAft>
              <a:buClr>
                <a:srgbClr val="1F89BD"/>
              </a:buClr>
              <a:buSzPts val="2600"/>
              <a:buFont typeface="Arial"/>
              <a:buChar char="•"/>
              <a:defRPr sz="2600" b="0" i="0" u="none" strike="noStrike" cap="none">
                <a:solidFill>
                  <a:schemeClr val="dk1"/>
                </a:solidFill>
                <a:latin typeface="Arial"/>
                <a:ea typeface="Arial"/>
                <a:cs typeface="Arial"/>
                <a:sym typeface="Arial"/>
              </a:defRPr>
            </a:lvl2pPr>
            <a:lvl3pPr marL="1371600" marR="0" lvl="2" indent="-381000" algn="l" rtl="0">
              <a:lnSpc>
                <a:spcPct val="100000"/>
              </a:lnSpc>
              <a:spcBef>
                <a:spcPts val="500"/>
              </a:spcBef>
              <a:spcAft>
                <a:spcPts val="0"/>
              </a:spcAft>
              <a:buClr>
                <a:srgbClr val="1F89BD"/>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4pPr>
            <a:lvl5pPr marL="2286000" marR="0" lvl="4" indent="-368300" algn="l" rtl="0">
              <a:lnSpc>
                <a:spcPct val="100000"/>
              </a:lnSpc>
              <a:spcBef>
                <a:spcPts val="500"/>
              </a:spcBef>
              <a:spcAft>
                <a:spcPts val="0"/>
              </a:spcAft>
              <a:buClr>
                <a:srgbClr val="1F89BD"/>
              </a:buClr>
              <a:buSzPts val="2200"/>
              <a:buFont typeface="Arial"/>
              <a:buChar char="•"/>
              <a:defRPr sz="2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30" name="Google Shape;430;p78"/>
          <p:cNvSpPr/>
          <p:nvPr/>
        </p:nvSpPr>
        <p:spPr>
          <a:xfrm>
            <a:off x="66973" y="6582040"/>
            <a:ext cx="2895600" cy="16986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rgbClr val="000000"/>
                </a:solidFill>
                <a:latin typeface="Arial"/>
                <a:ea typeface="Arial"/>
                <a:cs typeface="Arial"/>
                <a:sym typeface="Arial"/>
              </a:rPr>
              <a:t>© 2015 Pearson Education, Inc.</a:t>
            </a:r>
            <a:endParaRPr/>
          </a:p>
        </p:txBody>
      </p:sp>
    </p:spTree>
    <p:extLst>
      <p:ext uri="{BB962C8B-B14F-4D97-AF65-F5344CB8AC3E}">
        <p14:creationId xmlns:p14="http://schemas.microsoft.com/office/powerpoint/2010/main" val="1980155963"/>
      </p:ext>
    </p:extLst>
  </p:cSld>
  <p:clrMap bg1="lt1" tx1="dk1" bg2="dk2"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B977CA09-15D2-45DA-B508-2570472397CB}"/>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1517957-C2F5-4ED6-BC8F-C8459978AE7E}"/>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73723DA-9C1C-4F19-806B-5424988D647F}"/>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cs typeface="Arial" charset="0"/>
              </a:defRPr>
            </a:lvl1pPr>
          </a:lstStyle>
          <a:p>
            <a:pPr>
              <a:defRPr/>
            </a:pPr>
            <a:endParaRPr lang="en-US"/>
          </a:p>
        </p:txBody>
      </p:sp>
      <p:sp>
        <p:nvSpPr>
          <p:cNvPr id="1029" name="Rectangle 5">
            <a:extLst>
              <a:ext uri="{FF2B5EF4-FFF2-40B4-BE49-F238E27FC236}">
                <a16:creationId xmlns:a16="http://schemas.microsoft.com/office/drawing/2014/main" id="{8610B4E8-15C4-45A8-986F-E62A2CD40E84}"/>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cs typeface="Arial" charset="0"/>
              </a:defRPr>
            </a:lvl1pPr>
          </a:lstStyle>
          <a:p>
            <a:pPr>
              <a:defRPr/>
            </a:pPr>
            <a:endParaRPr lang="en-US"/>
          </a:p>
        </p:txBody>
      </p:sp>
      <p:sp>
        <p:nvSpPr>
          <p:cNvPr id="1030" name="Rectangle 6">
            <a:extLst>
              <a:ext uri="{FF2B5EF4-FFF2-40B4-BE49-F238E27FC236}">
                <a16:creationId xmlns:a16="http://schemas.microsoft.com/office/drawing/2014/main" id="{23707E89-9D81-49D0-BF26-D9B7A057BF54}"/>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510A782-D705-4406-B884-5C846FABC115}" type="slidenum">
              <a:rPr lang="en-US" altLang="en-US"/>
              <a:pPr/>
              <a:t>‹#›</a:t>
            </a:fld>
            <a:endParaRPr lang="en-US" altLang="en-US"/>
          </a:p>
        </p:txBody>
      </p:sp>
    </p:spTree>
    <p:extLst>
      <p:ext uri="{BB962C8B-B14F-4D97-AF65-F5344CB8AC3E}">
        <p14:creationId xmlns:p14="http://schemas.microsoft.com/office/powerpoint/2010/main" val="300287874"/>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6.xml"/><Relationship Id="rId5" Type="http://schemas.openxmlformats.org/officeDocument/2006/relationships/image" Target="../media/image8.emf"/><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3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101.xml"/><Relationship Id="rId6" Type="http://schemas.openxmlformats.org/officeDocument/2006/relationships/image" Target="../media/image39.png"/><Relationship Id="rId5" Type="http://schemas.microsoft.com/office/2007/relationships/hdphoto" Target="../media/hdphoto1.wdp"/><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6.xml"/><Relationship Id="rId5" Type="http://schemas.openxmlformats.org/officeDocument/2006/relationships/image" Target="../media/image8.emf"/><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49.gi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5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1.jpeg"/><Relationship Id="rId1" Type="http://schemas.openxmlformats.org/officeDocument/2006/relationships/slideLayout" Target="../slideLayouts/slideLayout7.xml"/><Relationship Id="rId4" Type="http://schemas.openxmlformats.org/officeDocument/2006/relationships/image" Target="../media/image52.emf"/></Relationships>
</file>

<file path=ppt/slides/_rels/slide5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7.xml"/><Relationship Id="rId1" Type="http://schemas.openxmlformats.org/officeDocument/2006/relationships/slideLayout" Target="../slideLayouts/slideLayout33.xml"/><Relationship Id="rId4" Type="http://schemas.openxmlformats.org/officeDocument/2006/relationships/image" Target="../media/image47.emf"/></Relationships>
</file>

<file path=ppt/slides/_rels/slide56.xml.rels><?xml version="1.0" encoding="UTF-8" standalone="yes"?>
<Relationships xmlns="http://schemas.openxmlformats.org/package/2006/relationships"><Relationship Id="rId3" Type="http://schemas.openxmlformats.org/officeDocument/2006/relationships/image" Target="../media/image55.jp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47.emf"/></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5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0.xml"/><Relationship Id="rId1" Type="http://schemas.openxmlformats.org/officeDocument/2006/relationships/slideLayout" Target="../slideLayouts/slideLayout40.xml"/></Relationships>
</file>

<file path=ppt/slides/_rels/slide5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6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2.xml"/><Relationship Id="rId1" Type="http://schemas.openxmlformats.org/officeDocument/2006/relationships/slideLayout" Target="../slideLayouts/slideLayout40.xml"/></Relationships>
</file>

<file path=ppt/slides/_rels/slide61.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3.xml"/><Relationship Id="rId1" Type="http://schemas.openxmlformats.org/officeDocument/2006/relationships/slideLayout" Target="../slideLayouts/slideLayout94.xml"/></Relationships>
</file>

<file path=ppt/slides/_rels/slide6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24.xml"/><Relationship Id="rId1" Type="http://schemas.openxmlformats.org/officeDocument/2006/relationships/slideLayout" Target="../slideLayouts/slideLayout9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4.xml"/></Relationships>
</file>

<file path=ppt/slides/_rels/slide64.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26.xml"/><Relationship Id="rId1" Type="http://schemas.openxmlformats.org/officeDocument/2006/relationships/slideLayout" Target="../slideLayouts/slideLayout33.xml"/></Relationships>
</file>

<file path=ppt/slides/_rels/slide65.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7.xml"/><Relationship Id="rId1" Type="http://schemas.openxmlformats.org/officeDocument/2006/relationships/slideLayout" Target="../slideLayouts/slideLayout53.xml"/></Relationships>
</file>

<file path=ppt/slides/_rels/slide66.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28.xml"/><Relationship Id="rId1" Type="http://schemas.openxmlformats.org/officeDocument/2006/relationships/slideLayout" Target="../slideLayouts/slideLayout53.xml"/></Relationships>
</file>

<file path=ppt/slides/_rels/slide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png"/><Relationship Id="rId1" Type="http://schemas.openxmlformats.org/officeDocument/2006/relationships/slideLayout" Target="../slideLayouts/slideLayout76.xml"/></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1C182-9CFA-4B72-B8AE-06718059BD90}"/>
              </a:ext>
            </a:extLst>
          </p:cNvPr>
          <p:cNvSpPr>
            <a:spLocks noGrp="1"/>
          </p:cNvSpPr>
          <p:nvPr>
            <p:ph type="ctrTitle"/>
          </p:nvPr>
        </p:nvSpPr>
        <p:spPr>
          <a:xfrm>
            <a:off x="533400" y="1066800"/>
            <a:ext cx="8153400" cy="2133600"/>
          </a:xfrm>
        </p:spPr>
        <p:txBody>
          <a:bodyPr>
            <a:normAutofit/>
          </a:bodyPr>
          <a:lstStyle/>
          <a:p>
            <a:pPr algn="ctr"/>
            <a:r>
              <a:rPr lang="en-US" dirty="0"/>
              <a:t>Go to the “</a:t>
            </a:r>
            <a:r>
              <a:rPr lang="en-US" sz="6600" dirty="0">
                <a:solidFill>
                  <a:srgbClr val="FFFF00"/>
                </a:solidFill>
              </a:rPr>
              <a:t>Slide Show</a:t>
            </a:r>
            <a:r>
              <a:rPr lang="en-US" dirty="0"/>
              <a:t>” shade above</a:t>
            </a:r>
          </a:p>
        </p:txBody>
      </p:sp>
      <p:sp>
        <p:nvSpPr>
          <p:cNvPr id="3" name="Subtitle 2">
            <a:extLst>
              <a:ext uri="{FF2B5EF4-FFF2-40B4-BE49-F238E27FC236}">
                <a16:creationId xmlns:a16="http://schemas.microsoft.com/office/drawing/2014/main" id="{C38EC328-3F6F-4996-B8DE-D0D38272BEFC}"/>
              </a:ext>
            </a:extLst>
          </p:cNvPr>
          <p:cNvSpPr>
            <a:spLocks noGrp="1"/>
          </p:cNvSpPr>
          <p:nvPr>
            <p:ph type="subTitle" idx="1"/>
          </p:nvPr>
        </p:nvSpPr>
        <p:spPr>
          <a:xfrm>
            <a:off x="533400" y="4038600"/>
            <a:ext cx="7854696" cy="942536"/>
          </a:xfrm>
        </p:spPr>
        <p:txBody>
          <a:bodyPr>
            <a:normAutofit/>
          </a:bodyPr>
          <a:lstStyle/>
          <a:p>
            <a:pPr algn="ctr"/>
            <a:r>
              <a:rPr lang="en-US" sz="4000" dirty="0"/>
              <a:t>Click on “</a:t>
            </a:r>
            <a:r>
              <a:rPr lang="en-US" sz="4000" dirty="0">
                <a:solidFill>
                  <a:srgbClr val="FFFF00"/>
                </a:solidFill>
              </a:rPr>
              <a:t>Play from Beginning</a:t>
            </a:r>
            <a:r>
              <a:rPr lang="en-US" sz="4000" dirty="0"/>
              <a:t>”</a:t>
            </a:r>
          </a:p>
        </p:txBody>
      </p:sp>
      <p:sp>
        <p:nvSpPr>
          <p:cNvPr id="4" name="Footer Placeholder 3">
            <a:extLst>
              <a:ext uri="{FF2B5EF4-FFF2-40B4-BE49-F238E27FC236}">
                <a16:creationId xmlns:a16="http://schemas.microsoft.com/office/drawing/2014/main" id="{B1811DDF-2533-423B-ACE7-B3BAE017136C}"/>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DBF5F9">
                    <a:shade val="90000"/>
                  </a:srgbClr>
                </a:solidFill>
                <a:effectLst/>
                <a:uLnTx/>
                <a:uFillTx/>
                <a:latin typeface="Constantia"/>
                <a:ea typeface="+mn-ea"/>
                <a:cs typeface="Arial"/>
                <a:sym typeface="Arial"/>
              </a:rPr>
              <a:t>Intro to Biology</a:t>
            </a:r>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
        <p:nvSpPr>
          <p:cNvPr id="5" name="Slide Number Placeholder 4">
            <a:extLst>
              <a:ext uri="{FF2B5EF4-FFF2-40B4-BE49-F238E27FC236}">
                <a16:creationId xmlns:a16="http://schemas.microsoft.com/office/drawing/2014/main" id="{1190FB28-E54C-4DFE-BDB2-791E4E654E7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5FF3F55-3204-4873-A2A1-710987DC2736}" type="slidenum">
              <a:rPr kumimoji="0" lang="en-US" sz="1200" b="0" i="0" u="none" strike="noStrike" kern="1200" cap="none" spc="0" normalizeH="0" baseline="0" noProof="0" smtClean="0">
                <a:ln>
                  <a:noFill/>
                </a:ln>
                <a:solidFill>
                  <a:srgbClr val="DBF5F9">
                    <a:shade val="90000"/>
                  </a:srgbClr>
                </a:solidFill>
                <a:effectLst/>
                <a:uLnTx/>
                <a:uFillTx/>
                <a:latin typeface="Constantia"/>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srgbClr val="DBF5F9">
                  <a:shade val="90000"/>
                </a:srgbClr>
              </a:solidFill>
              <a:effectLst/>
              <a:uLnTx/>
              <a:uFillTx/>
              <a:latin typeface="Constantia"/>
              <a:ea typeface="+mn-ea"/>
              <a:cs typeface="Arial"/>
              <a:sym typeface="Arial"/>
            </a:endParaRPr>
          </a:p>
        </p:txBody>
      </p:sp>
    </p:spTree>
    <p:extLst>
      <p:ext uri="{BB962C8B-B14F-4D97-AF65-F5344CB8AC3E}">
        <p14:creationId xmlns:p14="http://schemas.microsoft.com/office/powerpoint/2010/main" val="3692741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90"/>
        <p:cNvGrpSpPr/>
        <p:nvPr/>
      </p:nvGrpSpPr>
      <p:grpSpPr>
        <a:xfrm>
          <a:off x="0" y="0"/>
          <a:ext cx="0" cy="0"/>
          <a:chOff x="0" y="0"/>
          <a:chExt cx="0" cy="0"/>
        </a:xfrm>
      </p:grpSpPr>
      <p:pic>
        <p:nvPicPr>
          <p:cNvPr id="1191" name="Google Shape;1191;p180"/>
          <p:cNvPicPr preferRelativeResize="0"/>
          <p:nvPr/>
        </p:nvPicPr>
        <p:blipFill rotWithShape="1">
          <a:blip r:embed="rId3">
            <a:alphaModFix/>
          </a:blip>
          <a:srcRect/>
          <a:stretch/>
        </p:blipFill>
        <p:spPr>
          <a:xfrm>
            <a:off x="0" y="0"/>
            <a:ext cx="9144000" cy="6858000"/>
          </a:xfrm>
          <a:prstGeom prst="rect">
            <a:avLst/>
          </a:prstGeom>
          <a:noFill/>
          <a:ln>
            <a:noFill/>
          </a:ln>
        </p:spPr>
      </p:pic>
    </p:spTree>
    <p:extLst>
      <p:ext uri="{BB962C8B-B14F-4D97-AF65-F5344CB8AC3E}">
        <p14:creationId xmlns:p14="http://schemas.microsoft.com/office/powerpoint/2010/main" val="893946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125946"/>
            <a:ext cx="8915400" cy="1020760"/>
          </a:xfrm>
        </p:spPr>
        <p:txBody>
          <a:bodyPr/>
          <a:lstStyle/>
          <a:p>
            <a:r>
              <a:rPr lang="en-US" dirty="0"/>
              <a:t>Chromosomes are made of DNA </a:t>
            </a:r>
            <a:br>
              <a:rPr lang="en-US" dirty="0"/>
            </a:br>
            <a:endParaRPr lang="en-US" sz="3200" dirty="0"/>
          </a:p>
        </p:txBody>
      </p:sp>
      <p:sp>
        <p:nvSpPr>
          <p:cNvPr id="4" name="Content Placeholder 3"/>
          <p:cNvSpPr>
            <a:spLocks noGrp="1"/>
          </p:cNvSpPr>
          <p:nvPr>
            <p:ph sz="half" idx="2"/>
          </p:nvPr>
        </p:nvSpPr>
        <p:spPr>
          <a:xfrm>
            <a:off x="4648200" y="1524000"/>
            <a:ext cx="4495800" cy="4602163"/>
          </a:xfrm>
        </p:spPr>
        <p:txBody>
          <a:bodyPr/>
          <a:lstStyle/>
          <a:p>
            <a:r>
              <a:rPr lang="en-US" dirty="0"/>
              <a:t>).</a:t>
            </a:r>
          </a:p>
        </p:txBody>
      </p:sp>
      <p:sp>
        <p:nvSpPr>
          <p:cNvPr id="77825"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pic>
        <p:nvPicPr>
          <p:cNvPr id="77831" name="Picture 7" descr="http://www.bio.georgiasouthern.edu/bio-home/harvey/lect/images/chromosome.gif"/>
          <p:cNvPicPr>
            <a:picLocks noChangeAspect="1" noChangeArrowheads="1"/>
          </p:cNvPicPr>
          <p:nvPr/>
        </p:nvPicPr>
        <p:blipFill>
          <a:blip r:embed="rId2" cstate="print"/>
          <a:srcRect/>
          <a:stretch>
            <a:fillRect/>
          </a:stretch>
        </p:blipFill>
        <p:spPr bwMode="auto">
          <a:xfrm>
            <a:off x="1447800" y="731837"/>
            <a:ext cx="6172200" cy="61522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romosome_structure">
            <a:extLst>
              <a:ext uri="{FF2B5EF4-FFF2-40B4-BE49-F238E27FC236}">
                <a16:creationId xmlns:a16="http://schemas.microsoft.com/office/drawing/2014/main" id="{C1A0BB23-3B10-45AC-893C-6607287277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4445" b="60000"/>
          <a:stretch/>
        </p:blipFill>
        <p:spPr bwMode="auto">
          <a:xfrm>
            <a:off x="149225" y="1676400"/>
            <a:ext cx="48037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5">
            <a:extLst>
              <a:ext uri="{FF2B5EF4-FFF2-40B4-BE49-F238E27FC236}">
                <a16:creationId xmlns:a16="http://schemas.microsoft.com/office/drawing/2014/main" id="{40D0CE9F-AAE8-4BAF-B307-37FF6080D796}"/>
              </a:ext>
            </a:extLst>
          </p:cNvPr>
          <p:cNvSpPr txBox="1">
            <a:spLocks noChangeArrowheads="1"/>
          </p:cNvSpPr>
          <p:nvPr/>
        </p:nvSpPr>
        <p:spPr bwMode="auto">
          <a:xfrm>
            <a:off x="5016500" y="1021160"/>
            <a:ext cx="3962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1</a:t>
            </a:r>
            <a:r>
              <a:rPr lang="en-US" altLang="en-US" b="1" dirty="0">
                <a:solidFill>
                  <a:srgbClr val="A50021"/>
                </a:solidFill>
              </a:rPr>
              <a:t>.	</a:t>
            </a: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The DNA wraps around proteins called histones to form beads on a string or </a:t>
            </a:r>
            <a:r>
              <a:rPr kumimoji="0" lang="en-US" altLang="en-US" sz="2000" b="1" i="0" u="sng"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chromatin.</a:t>
            </a:r>
          </a:p>
        </p:txBody>
      </p:sp>
      <p:sp>
        <p:nvSpPr>
          <p:cNvPr id="8198" name="Text Box 6">
            <a:extLst>
              <a:ext uri="{FF2B5EF4-FFF2-40B4-BE49-F238E27FC236}">
                <a16:creationId xmlns:a16="http://schemas.microsoft.com/office/drawing/2014/main" id="{148686D0-6891-4804-99CA-12F14C6B6E54}"/>
              </a:ext>
            </a:extLst>
          </p:cNvPr>
          <p:cNvSpPr txBox="1">
            <a:spLocks noChangeArrowheads="1"/>
          </p:cNvSpPr>
          <p:nvPr/>
        </p:nvSpPr>
        <p:spPr bwMode="auto">
          <a:xfrm>
            <a:off x="4995686" y="2322513"/>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2.	 The chromatin fibers further </a:t>
            </a:r>
            <a:r>
              <a:rPr kumimoji="0" lang="en-US" altLang="en-US" sz="1800" b="1" i="0" u="sng"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condenses</a:t>
            </a: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into a fiber.</a:t>
            </a:r>
          </a:p>
        </p:txBody>
      </p:sp>
      <p:pic>
        <p:nvPicPr>
          <p:cNvPr id="11" name="Picture 2" descr="chromosome_structure">
            <a:extLst>
              <a:ext uri="{FF2B5EF4-FFF2-40B4-BE49-F238E27FC236}">
                <a16:creationId xmlns:a16="http://schemas.microsoft.com/office/drawing/2014/main" id="{6627C4A1-39C4-45ED-B652-673039FA454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91111"/>
          <a:stretch/>
        </p:blipFill>
        <p:spPr bwMode="auto">
          <a:xfrm>
            <a:off x="152400" y="152400"/>
            <a:ext cx="4803775"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hromosome_structure">
            <a:extLst>
              <a:ext uri="{FF2B5EF4-FFF2-40B4-BE49-F238E27FC236}">
                <a16:creationId xmlns:a16="http://schemas.microsoft.com/office/drawing/2014/main" id="{3D8E83A6-B81C-4546-B0BC-161A717B5B0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653" b="77778"/>
          <a:stretch/>
        </p:blipFill>
        <p:spPr bwMode="auto">
          <a:xfrm>
            <a:off x="149225" y="838200"/>
            <a:ext cx="480377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a:extLst>
              <a:ext uri="{FF2B5EF4-FFF2-40B4-BE49-F238E27FC236}">
                <a16:creationId xmlns:a16="http://schemas.microsoft.com/office/drawing/2014/main" id="{E2822BE9-525F-49B8-A1F2-1CDD893586C8}"/>
              </a:ext>
            </a:extLst>
          </p:cNvPr>
          <p:cNvSpPr txBox="1">
            <a:spLocks noChangeArrowheads="1"/>
          </p:cNvSpPr>
          <p:nvPr/>
        </p:nvSpPr>
        <p:spPr bwMode="auto">
          <a:xfrm>
            <a:off x="4800600" y="-38100"/>
            <a:ext cx="4343400" cy="457200"/>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 chromosome forms.</a:t>
            </a:r>
          </a:p>
        </p:txBody>
      </p:sp>
    </p:spTree>
    <p:extLst>
      <p:ext uri="{BB962C8B-B14F-4D97-AF65-F5344CB8AC3E}">
        <p14:creationId xmlns:p14="http://schemas.microsoft.com/office/powerpoint/2010/main" val="41764069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par>
                          <p:cTn id="13" fill="hold" nodeType="withGroup">
                            <p:stCondLst>
                              <p:cond delay="500"/>
                            </p:stCondLst>
                            <p:childTnLst>
                              <p:par>
                                <p:cTn id="14" presetID="9" presetClass="entr" presetSubtype="0" fill="hold" grpId="0" nodeType="afterEffect">
                                  <p:stCondLst>
                                    <p:cond delay="250"/>
                                  </p:stCondLst>
                                  <p:childTnLst>
                                    <p:set>
                                      <p:cBhvr>
                                        <p:cTn id="15" dur="1" fill="hold">
                                          <p:stCondLst>
                                            <p:cond delay="0"/>
                                          </p:stCondLst>
                                        </p:cTn>
                                        <p:tgtEl>
                                          <p:spTgt spid="8197"/>
                                        </p:tgtEl>
                                        <p:attrNameLst>
                                          <p:attrName>style.visibility</p:attrName>
                                        </p:attrNameLst>
                                      </p:cBhvr>
                                      <p:to>
                                        <p:strVal val="visible"/>
                                      </p:to>
                                    </p:set>
                                    <p:animEffect transition="in" filter="dissolve">
                                      <p:cBhvr>
                                        <p:cTn id="16" dur="500"/>
                                        <p:tgtEl>
                                          <p:spTgt spid="819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194"/>
                                        </p:tgtEl>
                                        <p:attrNameLst>
                                          <p:attrName>style.visibility</p:attrName>
                                        </p:attrNameLst>
                                      </p:cBhvr>
                                      <p:to>
                                        <p:strVal val="visible"/>
                                      </p:to>
                                    </p:set>
                                    <p:animEffect transition="in" filter="fade">
                                      <p:cBhvr>
                                        <p:cTn id="21" dur="500"/>
                                        <p:tgtEl>
                                          <p:spTgt spid="8194"/>
                                        </p:tgtEl>
                                      </p:cBhvr>
                                    </p:animEffect>
                                  </p:childTnLst>
                                </p:cTn>
                              </p:par>
                            </p:childTnLst>
                          </p:cTn>
                        </p:par>
                        <p:par>
                          <p:cTn id="22" fill="hold">
                            <p:stCondLst>
                              <p:cond delay="500"/>
                            </p:stCondLst>
                            <p:childTnLst>
                              <p:par>
                                <p:cTn id="23" presetID="9" presetClass="entr" presetSubtype="0" fill="hold" grpId="0" nodeType="afterEffect">
                                  <p:stCondLst>
                                    <p:cond delay="250"/>
                                  </p:stCondLst>
                                  <p:childTnLst>
                                    <p:set>
                                      <p:cBhvr>
                                        <p:cTn id="24" dur="1" fill="hold">
                                          <p:stCondLst>
                                            <p:cond delay="0"/>
                                          </p:stCondLst>
                                        </p:cTn>
                                        <p:tgtEl>
                                          <p:spTgt spid="8198"/>
                                        </p:tgtEl>
                                        <p:attrNameLst>
                                          <p:attrName>style.visibility</p:attrName>
                                        </p:attrNameLst>
                                      </p:cBhvr>
                                      <p:to>
                                        <p:strVal val="visible"/>
                                      </p:to>
                                    </p:set>
                                    <p:animEffect transition="in" filter="dissolve">
                                      <p:cBhvr>
                                        <p:cTn id="25"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P spid="819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romosome_structure">
            <a:extLst>
              <a:ext uri="{FF2B5EF4-FFF2-40B4-BE49-F238E27FC236}">
                <a16:creationId xmlns:a16="http://schemas.microsoft.com/office/drawing/2014/main" id="{C1A0BB23-3B10-45AC-893C-66072872770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111" b="40575"/>
          <a:stretch/>
        </p:blipFill>
        <p:spPr bwMode="auto">
          <a:xfrm>
            <a:off x="0" y="2819400"/>
            <a:ext cx="4803775" cy="12559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a:extLst>
              <a:ext uri="{FF2B5EF4-FFF2-40B4-BE49-F238E27FC236}">
                <a16:creationId xmlns:a16="http://schemas.microsoft.com/office/drawing/2014/main" id="{E2822BE9-525F-49B8-A1F2-1CDD893586C8}"/>
              </a:ext>
            </a:extLst>
          </p:cNvPr>
          <p:cNvSpPr txBox="1">
            <a:spLocks noChangeArrowheads="1"/>
          </p:cNvSpPr>
          <p:nvPr/>
        </p:nvSpPr>
        <p:spPr bwMode="auto">
          <a:xfrm>
            <a:off x="4876800" y="52211"/>
            <a:ext cx="4267200" cy="457200"/>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 chromosome forms.</a:t>
            </a:r>
          </a:p>
        </p:txBody>
      </p:sp>
      <p:sp>
        <p:nvSpPr>
          <p:cNvPr id="8199" name="Text Box 7">
            <a:extLst>
              <a:ext uri="{FF2B5EF4-FFF2-40B4-BE49-F238E27FC236}">
                <a16:creationId xmlns:a16="http://schemas.microsoft.com/office/drawing/2014/main" id="{10DEE4CF-0645-4845-81EF-7C4F1153F4C5}"/>
              </a:ext>
            </a:extLst>
          </p:cNvPr>
          <p:cNvSpPr txBox="1">
            <a:spLocks noChangeArrowheads="1"/>
          </p:cNvSpPr>
          <p:nvPr/>
        </p:nvSpPr>
        <p:spPr bwMode="auto">
          <a:xfrm>
            <a:off x="4953000" y="342900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3</a:t>
            </a:r>
            <a:r>
              <a:rPr lang="en-US" altLang="en-US" b="1" dirty="0">
                <a:solidFill>
                  <a:srgbClr val="A50021"/>
                </a:solidFill>
              </a:rPr>
              <a:t>.	</a:t>
            </a: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condensed chromatin fibers continues to </a:t>
            </a:r>
            <a:r>
              <a:rPr kumimoji="0" lang="en-US" altLang="en-US" sz="1800" b="1" i="0" u="sng"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coil</a:t>
            </a: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around itself.</a:t>
            </a:r>
          </a:p>
        </p:txBody>
      </p:sp>
      <p:sp>
        <p:nvSpPr>
          <p:cNvPr id="8200" name="Text Box 8">
            <a:extLst>
              <a:ext uri="{FF2B5EF4-FFF2-40B4-BE49-F238E27FC236}">
                <a16:creationId xmlns:a16="http://schemas.microsoft.com/office/drawing/2014/main" id="{D69D73FF-FB67-46DC-8973-CDB66A62E009}"/>
              </a:ext>
            </a:extLst>
          </p:cNvPr>
          <p:cNvSpPr txBox="1">
            <a:spLocks noChangeArrowheads="1"/>
          </p:cNvSpPr>
          <p:nvPr/>
        </p:nvSpPr>
        <p:spPr bwMode="auto">
          <a:xfrm>
            <a:off x="4953000" y="4648200"/>
            <a:ext cx="419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4.	The </a:t>
            </a:r>
            <a:r>
              <a:rPr kumimoji="0" lang="en-US" altLang="en-US" sz="1800" b="1" i="0" u="sng"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condensed and coiled</a:t>
            </a: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chromatin fibers become a section of a chromosome.</a:t>
            </a:r>
          </a:p>
        </p:txBody>
      </p:sp>
      <p:sp>
        <p:nvSpPr>
          <p:cNvPr id="8201" name="Text Box 9">
            <a:extLst>
              <a:ext uri="{FF2B5EF4-FFF2-40B4-BE49-F238E27FC236}">
                <a16:creationId xmlns:a16="http://schemas.microsoft.com/office/drawing/2014/main" id="{36DBD6E7-B85C-4A15-8605-47275EF4E931}"/>
              </a:ext>
            </a:extLst>
          </p:cNvPr>
          <p:cNvSpPr txBox="1">
            <a:spLocks noChangeArrowheads="1"/>
          </p:cNvSpPr>
          <p:nvPr/>
        </p:nvSpPr>
        <p:spPr bwMode="auto">
          <a:xfrm>
            <a:off x="4953000" y="57912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one entire chromosome coiled and condensed.</a:t>
            </a:r>
          </a:p>
        </p:txBody>
      </p:sp>
      <p:pic>
        <p:nvPicPr>
          <p:cNvPr id="11" name="Picture 2" descr="chromosome_structure">
            <a:extLst>
              <a:ext uri="{FF2B5EF4-FFF2-40B4-BE49-F238E27FC236}">
                <a16:creationId xmlns:a16="http://schemas.microsoft.com/office/drawing/2014/main" id="{C576230E-DA0F-4841-A7E1-BFE7E7C8F83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9425" b="17777"/>
          <a:stretch/>
        </p:blipFill>
        <p:spPr bwMode="auto">
          <a:xfrm>
            <a:off x="0" y="4038600"/>
            <a:ext cx="4803775" cy="1563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chromosome_structure">
            <a:extLst>
              <a:ext uri="{FF2B5EF4-FFF2-40B4-BE49-F238E27FC236}">
                <a16:creationId xmlns:a16="http://schemas.microsoft.com/office/drawing/2014/main" id="{EED1B330-969F-44E0-96B2-F2C93304CB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2222"/>
          <a:stretch/>
        </p:blipFill>
        <p:spPr bwMode="auto">
          <a:xfrm>
            <a:off x="0" y="5564188"/>
            <a:ext cx="48037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380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500"/>
                                        <p:tgtEl>
                                          <p:spTgt spid="8194"/>
                                        </p:tgtEl>
                                      </p:cBhvr>
                                    </p:animEffect>
                                  </p:childTnLst>
                                </p:cTn>
                              </p:par>
                            </p:childTnLst>
                          </p:cTn>
                        </p:par>
                        <p:par>
                          <p:cTn id="8" fill="hold">
                            <p:stCondLst>
                              <p:cond delay="500"/>
                            </p:stCondLst>
                            <p:childTnLst>
                              <p:par>
                                <p:cTn id="9" presetID="9" presetClass="entr" presetSubtype="0" fill="hold" grpId="0" nodeType="afterEffect">
                                  <p:stCondLst>
                                    <p:cond delay="250"/>
                                  </p:stCondLst>
                                  <p:childTnLst>
                                    <p:set>
                                      <p:cBhvr>
                                        <p:cTn id="10" dur="1" fill="hold">
                                          <p:stCondLst>
                                            <p:cond delay="0"/>
                                          </p:stCondLst>
                                        </p:cTn>
                                        <p:tgtEl>
                                          <p:spTgt spid="8199"/>
                                        </p:tgtEl>
                                        <p:attrNameLst>
                                          <p:attrName>style.visibility</p:attrName>
                                        </p:attrNameLst>
                                      </p:cBhvr>
                                      <p:to>
                                        <p:strVal val="visible"/>
                                      </p:to>
                                    </p:set>
                                    <p:animEffect transition="in" filter="dissolve">
                                      <p:cBhvr>
                                        <p:cTn id="11" dur="500"/>
                                        <p:tgtEl>
                                          <p:spTgt spid="819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par>
                          <p:cTn id="17" fill="hold" nodeType="withGroup">
                            <p:stCondLst>
                              <p:cond delay="500"/>
                            </p:stCondLst>
                            <p:childTnLst>
                              <p:par>
                                <p:cTn id="18" presetID="9" presetClass="entr" presetSubtype="0" fill="hold" grpId="0" nodeType="afterEffect">
                                  <p:stCondLst>
                                    <p:cond delay="250"/>
                                  </p:stCondLst>
                                  <p:childTnLst>
                                    <p:set>
                                      <p:cBhvr>
                                        <p:cTn id="19" dur="1" fill="hold">
                                          <p:stCondLst>
                                            <p:cond delay="0"/>
                                          </p:stCondLst>
                                        </p:cTn>
                                        <p:tgtEl>
                                          <p:spTgt spid="8200"/>
                                        </p:tgtEl>
                                        <p:attrNameLst>
                                          <p:attrName>style.visibility</p:attrName>
                                        </p:attrNameLst>
                                      </p:cBhvr>
                                      <p:to>
                                        <p:strVal val="visible"/>
                                      </p:to>
                                    </p:set>
                                    <p:animEffect transition="in" filter="dissolve">
                                      <p:cBhvr>
                                        <p:cTn id="20" dur="500"/>
                                        <p:tgtEl>
                                          <p:spTgt spid="8200"/>
                                        </p:tgtEl>
                                      </p:cBhvr>
                                    </p:animEffect>
                                  </p:childTnLst>
                                </p:cTn>
                              </p:par>
                            </p:childTnLst>
                          </p:cTn>
                        </p:par>
                      </p:childTnLst>
                    </p:cTn>
                  </p:par>
                  <p:par>
                    <p:cTn id="21" fill="hold">
                      <p:stCondLst>
                        <p:cond delay="indefinite"/>
                      </p:stCondLst>
                      <p:childTnLst>
                        <p:par>
                          <p:cTn id="22" fill="hold" nodeType="withGroup">
                            <p:stCondLst>
                              <p:cond delay="0"/>
                            </p:stCondLst>
                            <p:childTnLst>
                              <p:par>
                                <p:cTn id="23" presetID="1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par>
                          <p:cTn id="26" fill="hold">
                            <p:stCondLst>
                              <p:cond delay="500"/>
                            </p:stCondLst>
                            <p:childTnLst>
                              <p:par>
                                <p:cTn id="27" presetID="9" presetClass="entr" presetSubtype="0" fill="hold" grpId="0" nodeType="afterEffect">
                                  <p:stCondLst>
                                    <p:cond delay="250"/>
                                  </p:stCondLst>
                                  <p:childTnLst>
                                    <p:set>
                                      <p:cBhvr>
                                        <p:cTn id="28" dur="1" fill="hold">
                                          <p:stCondLst>
                                            <p:cond delay="0"/>
                                          </p:stCondLst>
                                        </p:cTn>
                                        <p:tgtEl>
                                          <p:spTgt spid="8201"/>
                                        </p:tgtEl>
                                        <p:attrNameLst>
                                          <p:attrName>style.visibility</p:attrName>
                                        </p:attrNameLst>
                                      </p:cBhvr>
                                      <p:to>
                                        <p:strVal val="visible"/>
                                      </p:to>
                                    </p:set>
                                    <p:animEffect transition="in" filter="dissolve">
                                      <p:cBhvr>
                                        <p:cTn id="29" dur="500"/>
                                        <p:tgtEl>
                                          <p:spTgt spid="8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9" grpId="0"/>
      <p:bldP spid="8200" grpId="0"/>
      <p:bldP spid="820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hromosome_structure">
            <a:extLst>
              <a:ext uri="{FF2B5EF4-FFF2-40B4-BE49-F238E27FC236}">
                <a16:creationId xmlns:a16="http://schemas.microsoft.com/office/drawing/2014/main" id="{C1A0BB23-3B10-45AC-893C-6607287277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803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4">
            <a:extLst>
              <a:ext uri="{FF2B5EF4-FFF2-40B4-BE49-F238E27FC236}">
                <a16:creationId xmlns:a16="http://schemas.microsoft.com/office/drawing/2014/main" id="{E2822BE9-525F-49B8-A1F2-1CDD893586C8}"/>
              </a:ext>
            </a:extLst>
          </p:cNvPr>
          <p:cNvSpPr txBox="1">
            <a:spLocks noChangeArrowheads="1"/>
          </p:cNvSpPr>
          <p:nvPr/>
        </p:nvSpPr>
        <p:spPr bwMode="auto">
          <a:xfrm>
            <a:off x="4800600" y="609600"/>
            <a:ext cx="4343400" cy="457200"/>
          </a:xfrm>
          <a:prstGeom prst="rect">
            <a:avLst/>
          </a:prstGeom>
          <a:solidFill>
            <a:schemeClr val="accent6">
              <a:lumMod val="40000"/>
              <a:lumOff val="60000"/>
            </a:schemeClr>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How a chromosome forms.</a:t>
            </a:r>
          </a:p>
        </p:txBody>
      </p:sp>
      <p:sp>
        <p:nvSpPr>
          <p:cNvPr id="8197" name="Text Box 5">
            <a:extLst>
              <a:ext uri="{FF2B5EF4-FFF2-40B4-BE49-F238E27FC236}">
                <a16:creationId xmlns:a16="http://schemas.microsoft.com/office/drawing/2014/main" id="{40D0CE9F-AAE8-4BAF-B307-37FF6080D796}"/>
              </a:ext>
            </a:extLst>
          </p:cNvPr>
          <p:cNvSpPr txBox="1">
            <a:spLocks noChangeArrowheads="1"/>
          </p:cNvSpPr>
          <p:nvPr/>
        </p:nvSpPr>
        <p:spPr bwMode="auto">
          <a:xfrm>
            <a:off x="4876800" y="1010841"/>
            <a:ext cx="3962400"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1</a:t>
            </a:r>
            <a:r>
              <a:rPr lang="en-US" altLang="en-US" b="1" dirty="0">
                <a:solidFill>
                  <a:srgbClr val="A50021"/>
                </a:solidFill>
              </a:rPr>
              <a:t>.	</a:t>
            </a: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The DNA wraps around proteins called histones to form beads on a string or </a:t>
            </a:r>
            <a:r>
              <a:rPr kumimoji="0" lang="en-US" altLang="en-US" sz="2000" b="1" i="0" u="sng"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chromatin.</a:t>
            </a:r>
          </a:p>
        </p:txBody>
      </p:sp>
      <p:sp>
        <p:nvSpPr>
          <p:cNvPr id="8198" name="Text Box 6">
            <a:extLst>
              <a:ext uri="{FF2B5EF4-FFF2-40B4-BE49-F238E27FC236}">
                <a16:creationId xmlns:a16="http://schemas.microsoft.com/office/drawing/2014/main" id="{148686D0-6891-4804-99CA-12F14C6B6E54}"/>
              </a:ext>
            </a:extLst>
          </p:cNvPr>
          <p:cNvSpPr txBox="1">
            <a:spLocks noChangeArrowheads="1"/>
          </p:cNvSpPr>
          <p:nvPr/>
        </p:nvSpPr>
        <p:spPr bwMode="auto">
          <a:xfrm>
            <a:off x="4876800" y="2286000"/>
            <a:ext cx="3962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2.	 The chromatin fibers further </a:t>
            </a:r>
            <a:r>
              <a:rPr kumimoji="0" lang="en-US" altLang="en-US" sz="1800" b="1" i="0" u="sng"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condenses</a:t>
            </a: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into a fiber.</a:t>
            </a:r>
          </a:p>
        </p:txBody>
      </p:sp>
      <p:sp>
        <p:nvSpPr>
          <p:cNvPr id="8199" name="Text Box 7">
            <a:extLst>
              <a:ext uri="{FF2B5EF4-FFF2-40B4-BE49-F238E27FC236}">
                <a16:creationId xmlns:a16="http://schemas.microsoft.com/office/drawing/2014/main" id="{10DEE4CF-0645-4845-81EF-7C4F1153F4C5}"/>
              </a:ext>
            </a:extLst>
          </p:cNvPr>
          <p:cNvSpPr txBox="1">
            <a:spLocks noChangeArrowheads="1"/>
          </p:cNvSpPr>
          <p:nvPr/>
        </p:nvSpPr>
        <p:spPr bwMode="auto">
          <a:xfrm>
            <a:off x="4953000" y="3429000"/>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3</a:t>
            </a:r>
            <a:r>
              <a:rPr lang="en-US" altLang="en-US" b="1" dirty="0">
                <a:solidFill>
                  <a:srgbClr val="A50021"/>
                </a:solidFill>
              </a:rPr>
              <a:t>.	</a:t>
            </a: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condensed chromatin fibers continues to </a:t>
            </a:r>
            <a:r>
              <a:rPr kumimoji="0" lang="en-US" altLang="en-US" sz="1800" b="1" i="0" u="sng"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coil</a:t>
            </a:r>
            <a:r>
              <a:rPr kumimoji="0" lang="en-US" altLang="en-US" sz="18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around itself.</a:t>
            </a:r>
          </a:p>
        </p:txBody>
      </p:sp>
      <p:sp>
        <p:nvSpPr>
          <p:cNvPr id="8200" name="Text Box 8">
            <a:extLst>
              <a:ext uri="{FF2B5EF4-FFF2-40B4-BE49-F238E27FC236}">
                <a16:creationId xmlns:a16="http://schemas.microsoft.com/office/drawing/2014/main" id="{D69D73FF-FB67-46DC-8973-CDB66A62E009}"/>
              </a:ext>
            </a:extLst>
          </p:cNvPr>
          <p:cNvSpPr txBox="1">
            <a:spLocks noChangeArrowheads="1"/>
          </p:cNvSpPr>
          <p:nvPr/>
        </p:nvSpPr>
        <p:spPr bwMode="auto">
          <a:xfrm>
            <a:off x="4953000" y="4648200"/>
            <a:ext cx="41910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338138" marR="0" lvl="0" indent="-338138"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4.	The </a:t>
            </a:r>
            <a:r>
              <a:rPr kumimoji="0" lang="en-US" altLang="en-US" sz="1800" b="1" i="0" u="sng"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condensed and coiled</a:t>
            </a:r>
            <a:r>
              <a:rPr kumimoji="0" lang="en-US" altLang="en-US" sz="1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 chromatin fibers become a section of a chromosome.</a:t>
            </a:r>
          </a:p>
        </p:txBody>
      </p:sp>
      <p:sp>
        <p:nvSpPr>
          <p:cNvPr id="8201" name="Text Box 9">
            <a:extLst>
              <a:ext uri="{FF2B5EF4-FFF2-40B4-BE49-F238E27FC236}">
                <a16:creationId xmlns:a16="http://schemas.microsoft.com/office/drawing/2014/main" id="{36DBD6E7-B85C-4A15-8605-47275EF4E931}"/>
              </a:ext>
            </a:extLst>
          </p:cNvPr>
          <p:cNvSpPr txBox="1">
            <a:spLocks noChangeArrowheads="1"/>
          </p:cNvSpPr>
          <p:nvPr/>
        </p:nvSpPr>
        <p:spPr bwMode="auto">
          <a:xfrm>
            <a:off x="4953000" y="5791200"/>
            <a:ext cx="4191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This is one entire chromosome coiled and condensed.</a:t>
            </a:r>
          </a:p>
        </p:txBody>
      </p:sp>
    </p:spTree>
    <p:extLst>
      <p:ext uri="{BB962C8B-B14F-4D97-AF65-F5344CB8AC3E}">
        <p14:creationId xmlns:p14="http://schemas.microsoft.com/office/powerpoint/2010/main" val="624797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hplusmagazine.com/sites/default/files/images/articles/oct09/gene-nat-inst-gen-med-scienc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9250" y="1066800"/>
            <a:ext cx="3638550" cy="5114762"/>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4"/>
          <p:cNvSpPr>
            <a:spLocks noGrp="1"/>
          </p:cNvSpPr>
          <p:nvPr>
            <p:ph idx="1"/>
          </p:nvPr>
        </p:nvSpPr>
        <p:spPr>
          <a:xfrm>
            <a:off x="457200" y="1676400"/>
            <a:ext cx="5486400" cy="3916363"/>
          </a:xfrm>
        </p:spPr>
        <p:txBody>
          <a:bodyPr/>
          <a:lstStyle/>
          <a:p>
            <a:pPr marL="514350" indent="-514350">
              <a:buAutoNum type="arabicPeriod"/>
            </a:pPr>
            <a:r>
              <a:rPr lang="en-US" sz="2800" dirty="0"/>
              <a:t>What is DNA?</a:t>
            </a:r>
          </a:p>
          <a:p>
            <a:pPr marL="576263" lvl="1" indent="-123825">
              <a:buNone/>
            </a:pPr>
            <a:r>
              <a:rPr lang="en-US" sz="2400" dirty="0">
                <a:solidFill>
                  <a:srgbClr val="00B0F0"/>
                </a:solidFill>
                <a:effectLst>
                  <a:outerShdw blurRad="38100" dist="38100" dir="2700000" algn="tl">
                    <a:srgbClr val="000000">
                      <a:alpha val="43137"/>
                    </a:srgbClr>
                  </a:outerShdw>
                </a:effectLst>
              </a:rPr>
              <a:t>- Double stranded molecule that contains genetic information about the function and development of all living things.</a:t>
            </a:r>
          </a:p>
          <a:p>
            <a:pPr marL="514350" indent="-514350">
              <a:buAutoNum type="arabicPeriod"/>
            </a:pPr>
            <a:r>
              <a:rPr lang="en-US" sz="2800" dirty="0"/>
              <a:t>What is a gene?</a:t>
            </a:r>
          </a:p>
          <a:p>
            <a:pPr marL="576263" lvl="1" indent="-176213">
              <a:buNone/>
            </a:pPr>
            <a:r>
              <a:rPr lang="en-US" sz="2400" dirty="0">
                <a:solidFill>
                  <a:srgbClr val="00B0F0"/>
                </a:solidFill>
                <a:effectLst>
                  <a:outerShdw blurRad="38100" dist="38100" dir="2700000" algn="tl">
                    <a:srgbClr val="000000">
                      <a:alpha val="43137"/>
                    </a:srgbClr>
                  </a:outerShdw>
                </a:effectLst>
              </a:rPr>
              <a:t>- A segment of DNA that codes for a protein (polypeptide).</a:t>
            </a:r>
          </a:p>
          <a:p>
            <a:pPr marL="514350" indent="-514350">
              <a:buAutoNum type="arabicPeriod"/>
            </a:pPr>
            <a:r>
              <a:rPr lang="en-US" sz="2800" dirty="0"/>
              <a:t>What is a chromosome?</a:t>
            </a:r>
          </a:p>
          <a:p>
            <a:pPr marL="576263" lvl="1" indent="-166688">
              <a:buFontTx/>
              <a:buChar char="-"/>
            </a:pPr>
            <a:r>
              <a:rPr lang="en-US" sz="2400" dirty="0">
                <a:solidFill>
                  <a:srgbClr val="00B0F0"/>
                </a:solidFill>
                <a:effectLst>
                  <a:outerShdw blurRad="38100" dist="38100" dir="2700000" algn="tl">
                    <a:srgbClr val="000000">
                      <a:alpha val="43137"/>
                    </a:srgbClr>
                  </a:outerShdw>
                </a:effectLst>
              </a:rPr>
              <a:t>A molecule of DNA that contains many genes.</a:t>
            </a:r>
          </a:p>
        </p:txBody>
      </p:sp>
      <p:sp>
        <p:nvSpPr>
          <p:cNvPr id="7" name="Title 1"/>
          <p:cNvSpPr>
            <a:spLocks noGrp="1"/>
          </p:cNvSpPr>
          <p:nvPr>
            <p:ph type="title"/>
          </p:nvPr>
        </p:nvSpPr>
        <p:spPr>
          <a:xfrm>
            <a:off x="457200" y="274638"/>
            <a:ext cx="8229600" cy="1143000"/>
          </a:xfrm>
        </p:spPr>
        <p:txBody>
          <a:bodyPr/>
          <a:lstStyle/>
          <a:p>
            <a:pPr eaLnBrk="1" hangingPunct="1"/>
            <a:r>
              <a:rPr lang="en-US" dirty="0"/>
              <a:t>DNA, Genes and Chromosomes </a:t>
            </a:r>
          </a:p>
        </p:txBody>
      </p:sp>
    </p:spTree>
    <p:extLst>
      <p:ext uri="{BB962C8B-B14F-4D97-AF65-F5344CB8AC3E}">
        <p14:creationId xmlns:p14="http://schemas.microsoft.com/office/powerpoint/2010/main" val="78920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p:cNvSpPr>
            <a:spLocks noGrp="1"/>
          </p:cNvSpPr>
          <p:nvPr>
            <p:ph idx="1"/>
          </p:nvPr>
        </p:nvSpPr>
        <p:spPr>
          <a:xfrm>
            <a:off x="457200" y="1054766"/>
            <a:ext cx="8382000" cy="1958181"/>
          </a:xfrm>
        </p:spPr>
        <p:txBody>
          <a:bodyPr/>
          <a:lstStyle/>
          <a:p>
            <a:pPr indent="-230188">
              <a:buFontTx/>
              <a:buChar char="-"/>
            </a:pPr>
            <a:r>
              <a:rPr lang="en-US" sz="2800" dirty="0"/>
              <a:t>Genes are segments of DNA that code for proteins</a:t>
            </a:r>
          </a:p>
          <a:p>
            <a:pPr indent="-230188">
              <a:buFontTx/>
              <a:buChar char="-"/>
            </a:pPr>
            <a:r>
              <a:rPr lang="en-US" sz="2800" dirty="0">
                <a:solidFill>
                  <a:srgbClr val="00B0F0"/>
                </a:solidFill>
                <a:effectLst>
                  <a:outerShdw blurRad="38100" dist="38100" dir="2700000" algn="tl">
                    <a:srgbClr val="000000">
                      <a:alpha val="43137"/>
                    </a:srgbClr>
                  </a:outerShdw>
                </a:effectLst>
              </a:rPr>
              <a:t>Chromosomes consist of segments of coding DNA (string of genes that code for various proteins in between non-coding DNA.</a:t>
            </a:r>
          </a:p>
          <a:p>
            <a:pPr marL="0" indent="0">
              <a:buNone/>
            </a:pPr>
            <a:endParaRPr lang="en-US" sz="800" dirty="0"/>
          </a:p>
          <a:p>
            <a:pPr marL="0" indent="0">
              <a:buNone/>
            </a:pPr>
            <a:endParaRPr lang="en-US" sz="1400" dirty="0"/>
          </a:p>
        </p:txBody>
      </p:sp>
      <p:sp>
        <p:nvSpPr>
          <p:cNvPr id="7" name="Title 1"/>
          <p:cNvSpPr>
            <a:spLocks noGrp="1"/>
          </p:cNvSpPr>
          <p:nvPr>
            <p:ph type="title"/>
          </p:nvPr>
        </p:nvSpPr>
        <p:spPr>
          <a:xfrm>
            <a:off x="457200" y="176464"/>
            <a:ext cx="8229600" cy="731837"/>
          </a:xfrm>
          <a:solidFill>
            <a:srgbClr val="FFFF00"/>
          </a:solidFill>
        </p:spPr>
        <p:txBody>
          <a:bodyPr/>
          <a:lstStyle/>
          <a:p>
            <a:pPr eaLnBrk="1" hangingPunct="1"/>
            <a:r>
              <a:rPr lang="en-US" dirty="0"/>
              <a:t>DNA, Genes &amp; Chromosomes </a:t>
            </a:r>
          </a:p>
        </p:txBody>
      </p:sp>
      <p:pic>
        <p:nvPicPr>
          <p:cNvPr id="2050" name="Picture 2" descr="http://www.accessexcellence.org/RC/VL/GG/images/genes.gif"/>
          <p:cNvPicPr>
            <a:picLocks noChangeAspect="1" noChangeArrowheads="1"/>
          </p:cNvPicPr>
          <p:nvPr/>
        </p:nvPicPr>
        <p:blipFill rotWithShape="1">
          <a:blip r:embed="rId2">
            <a:extLst>
              <a:ext uri="{28A0092B-C50C-407E-A947-70E740481C1C}">
                <a14:useLocalDpi xmlns:a14="http://schemas.microsoft.com/office/drawing/2010/main" val="0"/>
              </a:ext>
            </a:extLst>
          </a:blip>
          <a:srcRect l="39177"/>
          <a:stretch/>
        </p:blipFill>
        <p:spPr bwMode="auto">
          <a:xfrm>
            <a:off x="2133600" y="3041901"/>
            <a:ext cx="2366058" cy="35874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duc.ttu.edu/uploadedFiles/research/burkhart-center/images/GENE.JPG"/>
          <p:cNvPicPr>
            <a:picLocks noChangeAspect="1" noChangeArrowheads="1"/>
          </p:cNvPicPr>
          <p:nvPr/>
        </p:nvPicPr>
        <p:blipFill rotWithShape="1">
          <a:blip r:embed="rId3">
            <a:extLst>
              <a:ext uri="{28A0092B-C50C-407E-A947-70E740481C1C}">
                <a14:useLocalDpi xmlns:a14="http://schemas.microsoft.com/office/drawing/2010/main" val="0"/>
              </a:ext>
            </a:extLst>
          </a:blip>
          <a:srcRect b="6871"/>
          <a:stretch/>
        </p:blipFill>
        <p:spPr bwMode="auto">
          <a:xfrm>
            <a:off x="4953000" y="3311649"/>
            <a:ext cx="3810000" cy="283857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www.accessexcellence.org/RC/VL/GG/images/genes.gif">
            <a:extLst>
              <a:ext uri="{FF2B5EF4-FFF2-40B4-BE49-F238E27FC236}">
                <a16:creationId xmlns:a16="http://schemas.microsoft.com/office/drawing/2014/main" id="{E3706407-8110-4574-9BAD-10C81FAC014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0823"/>
          <a:stretch/>
        </p:blipFill>
        <p:spPr bwMode="auto">
          <a:xfrm>
            <a:off x="609600" y="3041901"/>
            <a:ext cx="1524000" cy="3587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2096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Effect transition="in" filter="fade">
                                      <p:cBhvr>
                                        <p:cTn id="17" dur="2000"/>
                                        <p:tgtEl>
                                          <p:spTgt spid="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3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50"/>
                                        </p:tgtEl>
                                        <p:attrNameLst>
                                          <p:attrName>style.visibility</p:attrName>
                                        </p:attrNameLst>
                                      </p:cBhvr>
                                      <p:to>
                                        <p:strVal val="visible"/>
                                      </p:to>
                                    </p:set>
                                    <p:animEffect transition="in" filter="wipe(left)">
                                      <p:cBhvr>
                                        <p:cTn id="27" dur="3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metaphase">
            <a:extLst>
              <a:ext uri="{FF2B5EF4-FFF2-40B4-BE49-F238E27FC236}">
                <a16:creationId xmlns:a16="http://schemas.microsoft.com/office/drawing/2014/main" id="{CBEB91F5-6ABF-459A-ADB3-9F9BEDC0E2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7010400" cy="621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4">
            <a:extLst>
              <a:ext uri="{FF2B5EF4-FFF2-40B4-BE49-F238E27FC236}">
                <a16:creationId xmlns:a16="http://schemas.microsoft.com/office/drawing/2014/main" id="{819627C5-EBF6-4651-88CD-A945A4BECCB3}"/>
              </a:ext>
            </a:extLst>
          </p:cNvPr>
          <p:cNvSpPr>
            <a:spLocks noChangeArrowheads="1"/>
          </p:cNvSpPr>
          <p:nvPr/>
        </p:nvSpPr>
        <p:spPr bwMode="auto">
          <a:xfrm>
            <a:off x="0" y="0"/>
            <a:ext cx="2743200" cy="1066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125" name="Text Box 5">
            <a:extLst>
              <a:ext uri="{FF2B5EF4-FFF2-40B4-BE49-F238E27FC236}">
                <a16:creationId xmlns:a16="http://schemas.microsoft.com/office/drawing/2014/main" id="{457A0D0E-974E-4303-AAB5-097712C9DCC9}"/>
              </a:ext>
            </a:extLst>
          </p:cNvPr>
          <p:cNvSpPr txBox="1">
            <a:spLocks noChangeArrowheads="1"/>
          </p:cNvSpPr>
          <p:nvPr/>
        </p:nvSpPr>
        <p:spPr bwMode="auto">
          <a:xfrm>
            <a:off x="5257800" y="0"/>
            <a:ext cx="38862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0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The chromosomes can be most easily seen during the Metaphase portion of Mitosis.</a:t>
            </a:r>
          </a:p>
        </p:txBody>
      </p:sp>
      <p:sp>
        <p:nvSpPr>
          <p:cNvPr id="9221" name="Rectangle 6">
            <a:extLst>
              <a:ext uri="{FF2B5EF4-FFF2-40B4-BE49-F238E27FC236}">
                <a16:creationId xmlns:a16="http://schemas.microsoft.com/office/drawing/2014/main" id="{7320B62A-4AEA-4A54-89D5-5B13EA4A17D2}"/>
              </a:ext>
            </a:extLst>
          </p:cNvPr>
          <p:cNvSpPr>
            <a:spLocks noChangeArrowheads="1"/>
          </p:cNvSpPr>
          <p:nvPr/>
        </p:nvSpPr>
        <p:spPr bwMode="auto">
          <a:xfrm>
            <a:off x="2133600" y="0"/>
            <a:ext cx="2590800" cy="685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2" name="Text Box 7">
            <a:extLst>
              <a:ext uri="{FF2B5EF4-FFF2-40B4-BE49-F238E27FC236}">
                <a16:creationId xmlns:a16="http://schemas.microsoft.com/office/drawing/2014/main" id="{1BE27710-D5EB-4C08-8728-3984D32E2B16}"/>
              </a:ext>
            </a:extLst>
          </p:cNvPr>
          <p:cNvSpPr txBox="1">
            <a:spLocks noChangeArrowheads="1"/>
          </p:cNvSpPr>
          <p:nvPr/>
        </p:nvSpPr>
        <p:spPr bwMode="auto">
          <a:xfrm>
            <a:off x="0" y="4876800"/>
            <a:ext cx="2743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centrioles</a:t>
            </a:r>
          </a:p>
        </p:txBody>
      </p:sp>
      <p:sp>
        <p:nvSpPr>
          <p:cNvPr id="9223" name="Line 8">
            <a:extLst>
              <a:ext uri="{FF2B5EF4-FFF2-40B4-BE49-F238E27FC236}">
                <a16:creationId xmlns:a16="http://schemas.microsoft.com/office/drawing/2014/main" id="{6ED42AFE-5B05-4B9B-8705-AD32917448C4}"/>
              </a:ext>
            </a:extLst>
          </p:cNvPr>
          <p:cNvSpPr>
            <a:spLocks noChangeShapeType="1"/>
          </p:cNvSpPr>
          <p:nvPr/>
        </p:nvSpPr>
        <p:spPr bwMode="auto">
          <a:xfrm flipV="1">
            <a:off x="762000" y="3581400"/>
            <a:ext cx="1371600" cy="1295400"/>
          </a:xfrm>
          <a:prstGeom prst="line">
            <a:avLst/>
          </a:prstGeom>
          <a:noFill/>
          <a:ln w="57150">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4" name="Line 9">
            <a:extLst>
              <a:ext uri="{FF2B5EF4-FFF2-40B4-BE49-F238E27FC236}">
                <a16:creationId xmlns:a16="http://schemas.microsoft.com/office/drawing/2014/main" id="{B655282A-7F58-4C94-B869-D3A56D471DD1}"/>
              </a:ext>
            </a:extLst>
          </p:cNvPr>
          <p:cNvSpPr>
            <a:spLocks noChangeShapeType="1"/>
          </p:cNvSpPr>
          <p:nvPr/>
        </p:nvSpPr>
        <p:spPr bwMode="auto">
          <a:xfrm flipV="1">
            <a:off x="762000" y="3429000"/>
            <a:ext cx="4114800" cy="1447800"/>
          </a:xfrm>
          <a:prstGeom prst="line">
            <a:avLst/>
          </a:prstGeom>
          <a:noFill/>
          <a:ln w="57150">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5" name="Text Box 10">
            <a:extLst>
              <a:ext uri="{FF2B5EF4-FFF2-40B4-BE49-F238E27FC236}">
                <a16:creationId xmlns:a16="http://schemas.microsoft.com/office/drawing/2014/main" id="{34D45795-5AD8-421E-AEB5-E04BC97EEE54}"/>
              </a:ext>
            </a:extLst>
          </p:cNvPr>
          <p:cNvSpPr txBox="1">
            <a:spLocks noChangeArrowheads="1"/>
          </p:cNvSpPr>
          <p:nvPr/>
        </p:nvSpPr>
        <p:spPr bwMode="auto">
          <a:xfrm>
            <a:off x="0" y="762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spindle fibers</a:t>
            </a:r>
          </a:p>
        </p:txBody>
      </p:sp>
      <p:sp>
        <p:nvSpPr>
          <p:cNvPr id="9226" name="Line 12">
            <a:extLst>
              <a:ext uri="{FF2B5EF4-FFF2-40B4-BE49-F238E27FC236}">
                <a16:creationId xmlns:a16="http://schemas.microsoft.com/office/drawing/2014/main" id="{03BE87D9-7ABE-4EEC-9B30-66F0DFF24A68}"/>
              </a:ext>
            </a:extLst>
          </p:cNvPr>
          <p:cNvSpPr>
            <a:spLocks noChangeShapeType="1"/>
          </p:cNvSpPr>
          <p:nvPr/>
        </p:nvSpPr>
        <p:spPr bwMode="auto">
          <a:xfrm>
            <a:off x="990600" y="1295400"/>
            <a:ext cx="1371600" cy="1143000"/>
          </a:xfrm>
          <a:prstGeom prst="line">
            <a:avLst/>
          </a:prstGeom>
          <a:noFill/>
          <a:ln w="57150">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7" name="Line 13">
            <a:extLst>
              <a:ext uri="{FF2B5EF4-FFF2-40B4-BE49-F238E27FC236}">
                <a16:creationId xmlns:a16="http://schemas.microsoft.com/office/drawing/2014/main" id="{30CF6016-3BE1-4E07-8A69-16F72F2E1B27}"/>
              </a:ext>
            </a:extLst>
          </p:cNvPr>
          <p:cNvSpPr>
            <a:spLocks noChangeShapeType="1"/>
          </p:cNvSpPr>
          <p:nvPr/>
        </p:nvSpPr>
        <p:spPr bwMode="auto">
          <a:xfrm>
            <a:off x="990600" y="1295400"/>
            <a:ext cx="3352800" cy="914400"/>
          </a:xfrm>
          <a:prstGeom prst="line">
            <a:avLst/>
          </a:prstGeom>
          <a:noFill/>
          <a:ln w="57150">
            <a:solidFill>
              <a:schemeClr val="accent2"/>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9228" name="Text Box 14">
            <a:extLst>
              <a:ext uri="{FF2B5EF4-FFF2-40B4-BE49-F238E27FC236}">
                <a16:creationId xmlns:a16="http://schemas.microsoft.com/office/drawing/2014/main" id="{AA28F7A5-92D4-4F0E-A2DF-6886FF4FB244}"/>
              </a:ext>
            </a:extLst>
          </p:cNvPr>
          <p:cNvSpPr txBox="1">
            <a:spLocks noChangeArrowheads="1"/>
          </p:cNvSpPr>
          <p:nvPr/>
        </p:nvSpPr>
        <p:spPr bwMode="auto">
          <a:xfrm>
            <a:off x="1600200" y="0"/>
            <a:ext cx="3276600" cy="762000"/>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4400" b="1"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M</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ETAPHASE</a:t>
            </a:r>
          </a:p>
        </p:txBody>
      </p:sp>
      <p:sp>
        <p:nvSpPr>
          <p:cNvPr id="5135" name="Text Box 15">
            <a:extLst>
              <a:ext uri="{FF2B5EF4-FFF2-40B4-BE49-F238E27FC236}">
                <a16:creationId xmlns:a16="http://schemas.microsoft.com/office/drawing/2014/main" id="{762B0644-2AFF-461E-8F4D-D0476DC61B8F}"/>
              </a:ext>
            </a:extLst>
          </p:cNvPr>
          <p:cNvSpPr txBox="1">
            <a:spLocks noChangeArrowheads="1"/>
          </p:cNvSpPr>
          <p:nvPr/>
        </p:nvSpPr>
        <p:spPr bwMode="auto">
          <a:xfrm>
            <a:off x="6221413" y="3244086"/>
            <a:ext cx="2922588"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What are the phases of Mitosis in order?</a:t>
            </a:r>
          </a:p>
        </p:txBody>
      </p:sp>
      <p:sp>
        <p:nvSpPr>
          <p:cNvPr id="5138" name="Text Box 18">
            <a:extLst>
              <a:ext uri="{FF2B5EF4-FFF2-40B4-BE49-F238E27FC236}">
                <a16:creationId xmlns:a16="http://schemas.microsoft.com/office/drawing/2014/main" id="{F08D69EB-DBE0-41A5-9B25-DDE6B4ED0C3C}"/>
              </a:ext>
            </a:extLst>
          </p:cNvPr>
          <p:cNvSpPr txBox="1">
            <a:spLocks noChangeArrowheads="1"/>
          </p:cNvSpPr>
          <p:nvPr/>
        </p:nvSpPr>
        <p:spPr bwMode="auto">
          <a:xfrm>
            <a:off x="228600" y="61722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6600"/>
                </a:solidFill>
                <a:effectLst/>
                <a:uLnTx/>
                <a:uFillTx/>
                <a:latin typeface="Arial" panose="020B0604020202020204" pitchFamily="34" charset="0"/>
                <a:ea typeface="+mn-ea"/>
                <a:cs typeface="Arial" panose="020B0604020202020204" pitchFamily="34" charset="0"/>
              </a:rPr>
              <a:t>Prophase</a:t>
            </a:r>
          </a:p>
        </p:txBody>
      </p:sp>
      <p:sp>
        <p:nvSpPr>
          <p:cNvPr id="5139" name="Text Box 19">
            <a:extLst>
              <a:ext uri="{FF2B5EF4-FFF2-40B4-BE49-F238E27FC236}">
                <a16:creationId xmlns:a16="http://schemas.microsoft.com/office/drawing/2014/main" id="{80C040ED-8576-4955-8D95-67A4C95A53A9}"/>
              </a:ext>
            </a:extLst>
          </p:cNvPr>
          <p:cNvSpPr txBox="1">
            <a:spLocks noChangeArrowheads="1"/>
          </p:cNvSpPr>
          <p:nvPr/>
        </p:nvSpPr>
        <p:spPr bwMode="auto">
          <a:xfrm>
            <a:off x="4724400" y="61722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Anaphase</a:t>
            </a:r>
          </a:p>
        </p:txBody>
      </p:sp>
      <p:sp>
        <p:nvSpPr>
          <p:cNvPr id="5140" name="Text Box 20">
            <a:extLst>
              <a:ext uri="{FF2B5EF4-FFF2-40B4-BE49-F238E27FC236}">
                <a16:creationId xmlns:a16="http://schemas.microsoft.com/office/drawing/2014/main" id="{DD75CB2F-18D2-4367-B83E-8535C6453764}"/>
              </a:ext>
            </a:extLst>
          </p:cNvPr>
          <p:cNvSpPr txBox="1">
            <a:spLocks noChangeArrowheads="1"/>
          </p:cNvSpPr>
          <p:nvPr/>
        </p:nvSpPr>
        <p:spPr bwMode="auto">
          <a:xfrm>
            <a:off x="6934200" y="6172200"/>
            <a:ext cx="1905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336600"/>
                </a:solidFill>
                <a:effectLst/>
                <a:uLnTx/>
                <a:uFillTx/>
                <a:latin typeface="Arial" panose="020B0604020202020204" pitchFamily="34" charset="0"/>
                <a:ea typeface="+mn-ea"/>
                <a:cs typeface="Arial" panose="020B0604020202020204" pitchFamily="34" charset="0"/>
              </a:rPr>
              <a:t>Telophase</a:t>
            </a:r>
          </a:p>
        </p:txBody>
      </p:sp>
      <p:sp>
        <p:nvSpPr>
          <p:cNvPr id="19" name="Text Box 19">
            <a:extLst>
              <a:ext uri="{FF2B5EF4-FFF2-40B4-BE49-F238E27FC236}">
                <a16:creationId xmlns:a16="http://schemas.microsoft.com/office/drawing/2014/main" id="{4490F555-B6C6-43F6-A0ED-B9C55D2D34E4}"/>
              </a:ext>
            </a:extLst>
          </p:cNvPr>
          <p:cNvSpPr txBox="1">
            <a:spLocks noChangeArrowheads="1"/>
          </p:cNvSpPr>
          <p:nvPr/>
        </p:nvSpPr>
        <p:spPr bwMode="auto">
          <a:xfrm>
            <a:off x="2286000" y="6172200"/>
            <a:ext cx="2057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800" dirty="0">
                <a:solidFill>
                  <a:srgbClr val="336600"/>
                </a:solidFill>
              </a:rPr>
              <a:t>Meta</a:t>
            </a:r>
            <a:r>
              <a:rPr kumimoji="0" lang="en-US" altLang="en-US" sz="28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phase</a:t>
            </a:r>
          </a:p>
        </p:txBody>
      </p:sp>
    </p:spTree>
    <p:extLst>
      <p:ext uri="{BB962C8B-B14F-4D97-AF65-F5344CB8AC3E}">
        <p14:creationId xmlns:p14="http://schemas.microsoft.com/office/powerpoint/2010/main" val="1635856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childTnLst>
                                    <p:set>
                                      <p:cBhvr>
                                        <p:cTn id="6" dur="1" fill="hold">
                                          <p:stCondLst>
                                            <p:cond delay="0"/>
                                          </p:stCondLst>
                                        </p:cTn>
                                        <p:tgtEl>
                                          <p:spTgt spid="5125"/>
                                        </p:tgtEl>
                                        <p:attrNameLst>
                                          <p:attrName>style.visibility</p:attrName>
                                        </p:attrNameLst>
                                      </p:cBhvr>
                                      <p:to>
                                        <p:strVal val="visible"/>
                                      </p:to>
                                    </p:set>
                                    <p:anim calcmode="lin" valueType="num">
                                      <p:cBhvr additive="base">
                                        <p:cTn id="7" dur="500" fill="hold"/>
                                        <p:tgtEl>
                                          <p:spTgt spid="5125"/>
                                        </p:tgtEl>
                                        <p:attrNameLst>
                                          <p:attrName>ppt_x</p:attrName>
                                        </p:attrNameLst>
                                      </p:cBhvr>
                                      <p:tavLst>
                                        <p:tav tm="0">
                                          <p:val>
                                            <p:strVal val="#ppt_x"/>
                                          </p:val>
                                        </p:tav>
                                        <p:tav tm="100000">
                                          <p:val>
                                            <p:strVal val="#ppt_x"/>
                                          </p:val>
                                        </p:tav>
                                      </p:tavLst>
                                    </p:anim>
                                    <p:anim calcmode="lin" valueType="num">
                                      <p:cBhvr additive="base">
                                        <p:cTn id="8" dur="500" fill="hold"/>
                                        <p:tgtEl>
                                          <p:spTgt spid="512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9225"/>
                                        </p:tgtEl>
                                        <p:attrNameLst>
                                          <p:attrName>style.visibility</p:attrName>
                                        </p:attrNameLst>
                                      </p:cBhvr>
                                      <p:to>
                                        <p:strVal val="visible"/>
                                      </p:to>
                                    </p:set>
                                    <p:animEffect transition="in" filter="fade">
                                      <p:cBhvr>
                                        <p:cTn id="13" dur="500"/>
                                        <p:tgtEl>
                                          <p:spTgt spid="9225"/>
                                        </p:tgtEl>
                                      </p:cBhvr>
                                    </p:animEffect>
                                  </p:childTnLst>
                                </p:cTn>
                              </p:par>
                            </p:childTnLst>
                          </p:cTn>
                        </p:par>
                        <p:par>
                          <p:cTn id="14" fill="hold">
                            <p:stCondLst>
                              <p:cond delay="500"/>
                            </p:stCondLst>
                            <p:childTnLst>
                              <p:par>
                                <p:cTn id="15" presetID="22" presetClass="entr" presetSubtype="8" fill="hold" grpId="0" nodeType="afterEffect">
                                  <p:stCondLst>
                                    <p:cond delay="0"/>
                                  </p:stCondLst>
                                  <p:childTnLst>
                                    <p:set>
                                      <p:cBhvr>
                                        <p:cTn id="16" dur="1" fill="hold">
                                          <p:stCondLst>
                                            <p:cond delay="0"/>
                                          </p:stCondLst>
                                        </p:cTn>
                                        <p:tgtEl>
                                          <p:spTgt spid="9227"/>
                                        </p:tgtEl>
                                        <p:attrNameLst>
                                          <p:attrName>style.visibility</p:attrName>
                                        </p:attrNameLst>
                                      </p:cBhvr>
                                      <p:to>
                                        <p:strVal val="visible"/>
                                      </p:to>
                                    </p:set>
                                    <p:animEffect transition="in" filter="wipe(left)">
                                      <p:cBhvr>
                                        <p:cTn id="17" dur="500"/>
                                        <p:tgtEl>
                                          <p:spTgt spid="9227"/>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9226"/>
                                        </p:tgtEl>
                                        <p:attrNameLst>
                                          <p:attrName>style.visibility</p:attrName>
                                        </p:attrNameLst>
                                      </p:cBhvr>
                                      <p:to>
                                        <p:strVal val="visible"/>
                                      </p:to>
                                    </p:set>
                                    <p:animEffect transition="in" filter="wipe(left)">
                                      <p:cBhvr>
                                        <p:cTn id="20" dur="500"/>
                                        <p:tgtEl>
                                          <p:spTgt spid="92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222"/>
                                        </p:tgtEl>
                                        <p:attrNameLst>
                                          <p:attrName>style.visibility</p:attrName>
                                        </p:attrNameLst>
                                      </p:cBhvr>
                                      <p:to>
                                        <p:strVal val="visible"/>
                                      </p:to>
                                    </p:set>
                                    <p:animEffect transition="in" filter="fade">
                                      <p:cBhvr>
                                        <p:cTn id="25" dur="500"/>
                                        <p:tgtEl>
                                          <p:spTgt spid="9222"/>
                                        </p:tgtEl>
                                      </p:cBhvr>
                                    </p:animEffect>
                                  </p:childTnLst>
                                </p:cTn>
                              </p:par>
                            </p:childTnLst>
                          </p:cTn>
                        </p:par>
                        <p:par>
                          <p:cTn id="26" fill="hold" nodeType="withGroup">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9223"/>
                                        </p:tgtEl>
                                        <p:attrNameLst>
                                          <p:attrName>style.visibility</p:attrName>
                                        </p:attrNameLst>
                                      </p:cBhvr>
                                      <p:to>
                                        <p:strVal val="visible"/>
                                      </p:to>
                                    </p:set>
                                    <p:animEffect transition="in" filter="wipe(left)">
                                      <p:cBhvr>
                                        <p:cTn id="29" dur="500"/>
                                        <p:tgtEl>
                                          <p:spTgt spid="9223"/>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9224"/>
                                        </p:tgtEl>
                                        <p:attrNameLst>
                                          <p:attrName>style.visibility</p:attrName>
                                        </p:attrNameLst>
                                      </p:cBhvr>
                                      <p:to>
                                        <p:strVal val="visible"/>
                                      </p:to>
                                    </p:set>
                                    <p:animEffect transition="in" filter="wipe(left)">
                                      <p:cBhvr>
                                        <p:cTn id="32" dur="500"/>
                                        <p:tgtEl>
                                          <p:spTgt spid="922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228"/>
                                        </p:tgtEl>
                                        <p:attrNameLst>
                                          <p:attrName>style.visibility</p:attrName>
                                        </p:attrNameLst>
                                      </p:cBhvr>
                                      <p:to>
                                        <p:strVal val="visible"/>
                                      </p:to>
                                    </p:set>
                                    <p:animEffect transition="in" filter="fade">
                                      <p:cBhvr>
                                        <p:cTn id="37" dur="500"/>
                                        <p:tgtEl>
                                          <p:spTgt spid="9228"/>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3" fill="hold" grpId="0" nodeType="clickEffect">
                                  <p:stCondLst>
                                    <p:cond delay="0"/>
                                  </p:stCondLst>
                                  <p:childTnLst>
                                    <p:set>
                                      <p:cBhvr>
                                        <p:cTn id="41" dur="1" fill="hold">
                                          <p:stCondLst>
                                            <p:cond delay="0"/>
                                          </p:stCondLst>
                                        </p:cTn>
                                        <p:tgtEl>
                                          <p:spTgt spid="5135"/>
                                        </p:tgtEl>
                                        <p:attrNameLst>
                                          <p:attrName>style.visibility</p:attrName>
                                        </p:attrNameLst>
                                      </p:cBhvr>
                                      <p:to>
                                        <p:strVal val="visible"/>
                                      </p:to>
                                    </p:set>
                                    <p:anim calcmode="lin" valueType="num">
                                      <p:cBhvr additive="base">
                                        <p:cTn id="42" dur="500" fill="hold"/>
                                        <p:tgtEl>
                                          <p:spTgt spid="5135"/>
                                        </p:tgtEl>
                                        <p:attrNameLst>
                                          <p:attrName>ppt_x</p:attrName>
                                        </p:attrNameLst>
                                      </p:cBhvr>
                                      <p:tavLst>
                                        <p:tav tm="0">
                                          <p:val>
                                            <p:strVal val="1+#ppt_w/2"/>
                                          </p:val>
                                        </p:tav>
                                        <p:tav tm="100000">
                                          <p:val>
                                            <p:strVal val="#ppt_x"/>
                                          </p:val>
                                        </p:tav>
                                      </p:tavLst>
                                    </p:anim>
                                    <p:anim calcmode="lin" valueType="num">
                                      <p:cBhvr additive="base">
                                        <p:cTn id="43" dur="500" fill="hold"/>
                                        <p:tgtEl>
                                          <p:spTgt spid="5135"/>
                                        </p:tgtEl>
                                        <p:attrNameLst>
                                          <p:attrName>ppt_y</p:attrName>
                                        </p:attrNameLst>
                                      </p:cBhvr>
                                      <p:tavLst>
                                        <p:tav tm="0">
                                          <p:val>
                                            <p:strVal val="0-#ppt_h/2"/>
                                          </p:val>
                                        </p:tav>
                                        <p:tav tm="100000">
                                          <p:val>
                                            <p:strVal val="#ppt_y"/>
                                          </p:val>
                                        </p:tav>
                                      </p:tavLst>
                                    </p:anim>
                                  </p:childTnLst>
                                </p:cTn>
                              </p:par>
                            </p:childTnLst>
                          </p:cTn>
                        </p:par>
                      </p:childTnLst>
                    </p:cTn>
                  </p:par>
                  <p:par>
                    <p:cTn id="44" fill="hold" nodeType="clickPar">
                      <p:stCondLst>
                        <p:cond delay="indefinite"/>
                      </p:stCondLst>
                      <p:childTnLst>
                        <p:par>
                          <p:cTn id="45" fill="hold" nodeType="withGroup">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5138"/>
                                        </p:tgtEl>
                                        <p:attrNameLst>
                                          <p:attrName>style.visibility</p:attrName>
                                        </p:attrNameLst>
                                      </p:cBhvr>
                                      <p:to>
                                        <p:strVal val="visible"/>
                                      </p:to>
                                    </p:set>
                                    <p:anim calcmode="lin" valueType="num">
                                      <p:cBhvr additive="base">
                                        <p:cTn id="48" dur="500" fill="hold"/>
                                        <p:tgtEl>
                                          <p:spTgt spid="5138"/>
                                        </p:tgtEl>
                                        <p:attrNameLst>
                                          <p:attrName>ppt_x</p:attrName>
                                        </p:attrNameLst>
                                      </p:cBhvr>
                                      <p:tavLst>
                                        <p:tav tm="0">
                                          <p:val>
                                            <p:strVal val="1+#ppt_w/2"/>
                                          </p:val>
                                        </p:tav>
                                        <p:tav tm="100000">
                                          <p:val>
                                            <p:strVal val="#ppt_x"/>
                                          </p:val>
                                        </p:tav>
                                      </p:tavLst>
                                    </p:anim>
                                    <p:anim calcmode="lin" valueType="num">
                                      <p:cBhvr additive="base">
                                        <p:cTn id="49" dur="500" fill="hold"/>
                                        <p:tgtEl>
                                          <p:spTgt spid="5138"/>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1+#ppt_w/2"/>
                                          </p:val>
                                        </p:tav>
                                        <p:tav tm="100000">
                                          <p:val>
                                            <p:strVal val="#ppt_x"/>
                                          </p:val>
                                        </p:tav>
                                      </p:tavLst>
                                    </p:anim>
                                    <p:anim calcmode="lin" valueType="num">
                                      <p:cBhvr additive="base">
                                        <p:cTn id="55"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6" fill="hold" nodeType="clickPar">
                      <p:stCondLst>
                        <p:cond delay="indefinite"/>
                      </p:stCondLst>
                      <p:childTnLst>
                        <p:par>
                          <p:cTn id="57" fill="hold" nodeType="withGroup">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5139"/>
                                        </p:tgtEl>
                                        <p:attrNameLst>
                                          <p:attrName>style.visibility</p:attrName>
                                        </p:attrNameLst>
                                      </p:cBhvr>
                                      <p:to>
                                        <p:strVal val="visible"/>
                                      </p:to>
                                    </p:set>
                                    <p:anim calcmode="lin" valueType="num">
                                      <p:cBhvr additive="base">
                                        <p:cTn id="60" dur="500" fill="hold"/>
                                        <p:tgtEl>
                                          <p:spTgt spid="5139"/>
                                        </p:tgtEl>
                                        <p:attrNameLst>
                                          <p:attrName>ppt_x</p:attrName>
                                        </p:attrNameLst>
                                      </p:cBhvr>
                                      <p:tavLst>
                                        <p:tav tm="0">
                                          <p:val>
                                            <p:strVal val="1+#ppt_w/2"/>
                                          </p:val>
                                        </p:tav>
                                        <p:tav tm="100000">
                                          <p:val>
                                            <p:strVal val="#ppt_x"/>
                                          </p:val>
                                        </p:tav>
                                      </p:tavLst>
                                    </p:anim>
                                    <p:anim calcmode="lin" valueType="num">
                                      <p:cBhvr additive="base">
                                        <p:cTn id="61" dur="500" fill="hold"/>
                                        <p:tgtEl>
                                          <p:spTgt spid="5139"/>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childTnLst>
                                    <p:set>
                                      <p:cBhvr>
                                        <p:cTn id="65" dur="1" fill="hold">
                                          <p:stCondLst>
                                            <p:cond delay="0"/>
                                          </p:stCondLst>
                                        </p:cTn>
                                        <p:tgtEl>
                                          <p:spTgt spid="5140"/>
                                        </p:tgtEl>
                                        <p:attrNameLst>
                                          <p:attrName>style.visibility</p:attrName>
                                        </p:attrNameLst>
                                      </p:cBhvr>
                                      <p:to>
                                        <p:strVal val="visible"/>
                                      </p:to>
                                    </p:set>
                                    <p:anim calcmode="lin" valueType="num">
                                      <p:cBhvr additive="base">
                                        <p:cTn id="66" dur="500" fill="hold"/>
                                        <p:tgtEl>
                                          <p:spTgt spid="5140"/>
                                        </p:tgtEl>
                                        <p:attrNameLst>
                                          <p:attrName>ppt_x</p:attrName>
                                        </p:attrNameLst>
                                      </p:cBhvr>
                                      <p:tavLst>
                                        <p:tav tm="0">
                                          <p:val>
                                            <p:strVal val="1+#ppt_w/2"/>
                                          </p:val>
                                        </p:tav>
                                        <p:tav tm="100000">
                                          <p:val>
                                            <p:strVal val="#ppt_x"/>
                                          </p:val>
                                        </p:tav>
                                      </p:tavLst>
                                    </p:anim>
                                    <p:anim calcmode="lin" valueType="num">
                                      <p:cBhvr additive="base">
                                        <p:cTn id="67" dur="500" fill="hold"/>
                                        <p:tgtEl>
                                          <p:spTgt spid="51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9222" grpId="0"/>
      <p:bldP spid="9223" grpId="0" animBg="1"/>
      <p:bldP spid="9224" grpId="0" animBg="1"/>
      <p:bldP spid="9225" grpId="0"/>
      <p:bldP spid="9226" grpId="0" animBg="1"/>
      <p:bldP spid="9227" grpId="0" animBg="1"/>
      <p:bldP spid="9228" grpId="0" animBg="1"/>
      <p:bldP spid="5135" grpId="0"/>
      <p:bldP spid="5138" grpId="0"/>
      <p:bldP spid="5139" grpId="0"/>
      <p:bldP spid="5140" grpId="0"/>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nion_meta">
            <a:extLst>
              <a:ext uri="{FF2B5EF4-FFF2-40B4-BE49-F238E27FC236}">
                <a16:creationId xmlns:a16="http://schemas.microsoft.com/office/drawing/2014/main" id="{15A29BCC-D90D-4A45-9AEB-4A8FE8B309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021556"/>
            <a:ext cx="3275013" cy="481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 Box 4">
            <a:extLst>
              <a:ext uri="{FF2B5EF4-FFF2-40B4-BE49-F238E27FC236}">
                <a16:creationId xmlns:a16="http://schemas.microsoft.com/office/drawing/2014/main" id="{4E2F14B6-AA41-4EDA-B6DB-11375AB1288C}"/>
              </a:ext>
            </a:extLst>
          </p:cNvPr>
          <p:cNvSpPr txBox="1">
            <a:spLocks noChangeArrowheads="1"/>
          </p:cNvSpPr>
          <p:nvPr/>
        </p:nvSpPr>
        <p:spPr bwMode="auto">
          <a:xfrm>
            <a:off x="304800" y="1143000"/>
            <a:ext cx="44958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Chromosomes</a:t>
            </a:r>
            <a:r>
              <a:rPr kumimoji="0" lang="en-US" altLang="en-US" sz="3200" b="0" i="0" u="none" strike="noStrike" kern="1200" cap="none" spc="0" normalizeH="0" noProof="0" dirty="0">
                <a:ln>
                  <a:noFill/>
                </a:ln>
                <a:effectLst/>
                <a:uLnTx/>
                <a:uFillTx/>
                <a:latin typeface="Arial" panose="020B0604020202020204" pitchFamily="34" charset="0"/>
                <a:ea typeface="+mn-ea"/>
                <a:cs typeface="Arial" panose="020B0604020202020204" pitchFamily="34" charset="0"/>
              </a:rPr>
              <a:t> of an onion root cell</a:t>
            </a:r>
          </a:p>
          <a:p>
            <a:pPr marL="0" marR="0" lvl="0" indent="0" algn="ctr" defTabSz="914400" rtl="0" eaLnBrk="1" fontAlgn="base" latinLnBrk="0" hangingPunct="1">
              <a:lnSpc>
                <a:spcPct val="100000"/>
              </a:lnSpc>
              <a:spcBef>
                <a:spcPct val="50000"/>
              </a:spcBef>
              <a:spcAft>
                <a:spcPct val="0"/>
              </a:spcAft>
              <a:buClrTx/>
              <a:buSzTx/>
              <a:buFontTx/>
              <a:buNone/>
              <a:tabLst/>
              <a:defRPr/>
            </a:pPr>
            <a:r>
              <a:rPr lang="en-US" altLang="en-US" sz="3200" baseline="0" dirty="0">
                <a:solidFill>
                  <a:srgbClr val="0070C0"/>
                </a:solidFill>
              </a:rPr>
              <a:t>Metaphase</a:t>
            </a:r>
          </a:p>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The chromosomes have been dyed red and the cell walls have been dyed green.</a:t>
            </a:r>
          </a:p>
        </p:txBody>
      </p:sp>
    </p:spTree>
    <p:extLst>
      <p:ext uri="{BB962C8B-B14F-4D97-AF65-F5344CB8AC3E}">
        <p14:creationId xmlns:p14="http://schemas.microsoft.com/office/powerpoint/2010/main" val="168911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92">
                                            <p:txEl>
                                              <p:pRg st="0" end="0"/>
                                            </p:txEl>
                                          </p:spTgt>
                                        </p:tgtEl>
                                        <p:attrNameLst>
                                          <p:attrName>style.visibility</p:attrName>
                                        </p:attrNameLst>
                                      </p:cBhvr>
                                      <p:to>
                                        <p:strVal val="visible"/>
                                      </p:to>
                                    </p:set>
                                    <p:animEffect transition="in" filter="fade">
                                      <p:cBhvr>
                                        <p:cTn id="7" dur="500"/>
                                        <p:tgtEl>
                                          <p:spTgt spid="1229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92">
                                            <p:txEl>
                                              <p:pRg st="1" end="1"/>
                                            </p:txEl>
                                          </p:spTgt>
                                        </p:tgtEl>
                                        <p:attrNameLst>
                                          <p:attrName>style.visibility</p:attrName>
                                        </p:attrNameLst>
                                      </p:cBhvr>
                                      <p:to>
                                        <p:strVal val="visible"/>
                                      </p:to>
                                    </p:set>
                                    <p:animEffect transition="in" filter="fade">
                                      <p:cBhvr>
                                        <p:cTn id="12" dur="500"/>
                                        <p:tgtEl>
                                          <p:spTgt spid="1229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92">
                                            <p:txEl>
                                              <p:pRg st="2" end="2"/>
                                            </p:txEl>
                                          </p:spTgt>
                                        </p:tgtEl>
                                        <p:attrNameLst>
                                          <p:attrName>style.visibility</p:attrName>
                                        </p:attrNameLst>
                                      </p:cBhvr>
                                      <p:to>
                                        <p:strVal val="visible"/>
                                      </p:to>
                                    </p:set>
                                    <p:animEffect transition="in" filter="fade">
                                      <p:cBhvr>
                                        <p:cTn id="17" dur="500"/>
                                        <p:tgtEl>
                                          <p:spTgt spid="1229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hromosome_unwinding">
            <a:extLst>
              <a:ext uri="{FF2B5EF4-FFF2-40B4-BE49-F238E27FC236}">
                <a16:creationId xmlns:a16="http://schemas.microsoft.com/office/drawing/2014/main" id="{901E4F50-3103-4449-A915-C5A60336676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9450" r="8792"/>
          <a:stretch/>
        </p:blipFill>
        <p:spPr bwMode="auto">
          <a:xfrm>
            <a:off x="6248400" y="0"/>
            <a:ext cx="2895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3">
            <a:extLst>
              <a:ext uri="{FF2B5EF4-FFF2-40B4-BE49-F238E27FC236}">
                <a16:creationId xmlns:a16="http://schemas.microsoft.com/office/drawing/2014/main" id="{833B08F0-427D-4CA6-8C1B-4159581D0CF6}"/>
              </a:ext>
            </a:extLst>
          </p:cNvPr>
          <p:cNvSpPr txBox="1">
            <a:spLocks noChangeArrowheads="1"/>
          </p:cNvSpPr>
          <p:nvPr/>
        </p:nvSpPr>
        <p:spPr bwMode="auto">
          <a:xfrm>
            <a:off x="95956" y="304800"/>
            <a:ext cx="2723444" cy="2663825"/>
          </a:xfrm>
          <a:prstGeom prst="rect">
            <a:avLst/>
          </a:prstGeom>
          <a:solidFill>
            <a:srgbClr val="FFFFFF"/>
          </a:solidFill>
          <a:ln w="9525">
            <a:solidFill>
              <a:schemeClr val="tx1"/>
            </a:solidFill>
            <a:miter lim="800000"/>
            <a:headEnd/>
            <a:tailEnd/>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To form chromosomes, the DNA compacts itself into very tight coils.</a:t>
            </a:r>
          </a:p>
        </p:txBody>
      </p:sp>
      <p:sp>
        <p:nvSpPr>
          <p:cNvPr id="6149" name="Text Box 5">
            <a:extLst>
              <a:ext uri="{FF2B5EF4-FFF2-40B4-BE49-F238E27FC236}">
                <a16:creationId xmlns:a16="http://schemas.microsoft.com/office/drawing/2014/main" id="{4A0E4695-5ABF-48BA-8F8D-D2AA095E197F}"/>
              </a:ext>
            </a:extLst>
          </p:cNvPr>
          <p:cNvSpPr txBox="1">
            <a:spLocks noChangeArrowheads="1"/>
          </p:cNvSpPr>
          <p:nvPr/>
        </p:nvSpPr>
        <p:spPr bwMode="auto">
          <a:xfrm>
            <a:off x="323144" y="3690878"/>
            <a:ext cx="2438400" cy="2862322"/>
          </a:xfrm>
          <a:prstGeom prst="rect">
            <a:avLst/>
          </a:prstGeom>
          <a:solidFill>
            <a:srgbClr val="FFFFFF"/>
          </a:solidFill>
          <a:ln w="9525">
            <a:solidFill>
              <a:schemeClr val="tx1"/>
            </a:solidFill>
            <a:miter lim="800000"/>
            <a:headEnd/>
            <a:tailEnd/>
          </a:ln>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Initially, the DNA coils itself around proteins called </a:t>
            </a:r>
            <a:r>
              <a:rPr kumimoji="0" lang="en-US" altLang="en-US" sz="40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histones</a:t>
            </a:r>
            <a:r>
              <a:rPr kumimoji="0" lang="en-US" altLang="en-US" sz="28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a:t>
            </a:r>
          </a:p>
        </p:txBody>
      </p:sp>
      <p:pic>
        <p:nvPicPr>
          <p:cNvPr id="5" name="Picture 2" descr="chromosome_unwinding">
            <a:extLst>
              <a:ext uri="{FF2B5EF4-FFF2-40B4-BE49-F238E27FC236}">
                <a16:creationId xmlns:a16="http://schemas.microsoft.com/office/drawing/2014/main" id="{698EDA5A-200B-4D6B-9137-C43C2A2099A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549"/>
          <a:stretch/>
        </p:blipFill>
        <p:spPr bwMode="auto">
          <a:xfrm>
            <a:off x="2819400" y="0"/>
            <a:ext cx="3429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0903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6"/>
                                        </p:tgtEl>
                                        <p:attrNameLst>
                                          <p:attrName>style.visibility</p:attrName>
                                        </p:attrNameLst>
                                      </p:cBhvr>
                                      <p:to>
                                        <p:strVal val="visible"/>
                                      </p:to>
                                    </p:set>
                                    <p:animEffect transition="in" filter="fade">
                                      <p:cBhvr>
                                        <p:cTn id="12" dur="500"/>
                                        <p:tgtEl>
                                          <p:spTgt spid="614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149"/>
                                        </p:tgtEl>
                                        <p:attrNameLst>
                                          <p:attrName>style.visibility</p:attrName>
                                        </p:attrNameLst>
                                      </p:cBhvr>
                                      <p:to>
                                        <p:strVal val="visible"/>
                                      </p:to>
                                    </p:set>
                                    <p:animEffect transition="in" filter="dissolve">
                                      <p:cBhvr>
                                        <p:cTn id="17"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nimBg="1"/>
      <p:bldP spid="6149"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882"/>
        <p:cNvGrpSpPr/>
        <p:nvPr/>
      </p:nvGrpSpPr>
      <p:grpSpPr>
        <a:xfrm>
          <a:off x="0" y="0"/>
          <a:ext cx="0" cy="0"/>
          <a:chOff x="0" y="0"/>
          <a:chExt cx="0" cy="0"/>
        </a:xfrm>
      </p:grpSpPr>
      <p:sp>
        <p:nvSpPr>
          <p:cNvPr id="883" name="Google Shape;883;p163"/>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sp>
        <p:nvSpPr>
          <p:cNvPr id="884" name="Google Shape;884;p163"/>
          <p:cNvSpPr txBox="1">
            <a:spLocks noGrp="1"/>
          </p:cNvSpPr>
          <p:nvPr>
            <p:ph type="ctrTitle"/>
          </p:nvPr>
        </p:nvSpPr>
        <p:spPr>
          <a:xfrm>
            <a:off x="1219200" y="1066800"/>
            <a:ext cx="7772400" cy="3581400"/>
          </a:xfrm>
          <a:prstGeom prst="rect">
            <a:avLst/>
          </a:prstGeom>
          <a:noFill/>
          <a:ln>
            <a:noFill/>
          </a:ln>
        </p:spPr>
        <p:txBody>
          <a:bodyPr spcFirstLastPara="1" wrap="square" lIns="91425" tIns="45700" rIns="91425" bIns="45700" anchor="b" anchorCtr="1">
            <a:noAutofit/>
          </a:bodyPr>
          <a:lstStyle/>
          <a:p>
            <a:pPr marL="0" lvl="0" indent="0" algn="ctr" rtl="0">
              <a:spcBef>
                <a:spcPts val="0"/>
              </a:spcBef>
              <a:spcAft>
                <a:spcPts val="0"/>
              </a:spcAft>
              <a:buNone/>
            </a:pPr>
            <a:r>
              <a:rPr lang="en-US" sz="6600" dirty="0">
                <a:solidFill>
                  <a:schemeClr val="dk1"/>
                </a:solidFill>
                <a:latin typeface="Comic Sans MS"/>
                <a:ea typeface="Comic Sans MS"/>
                <a:cs typeface="Comic Sans MS"/>
                <a:sym typeface="Comic Sans MS"/>
              </a:rPr>
              <a:t>Chapter 9: </a:t>
            </a:r>
            <a:br>
              <a:rPr lang="en-US" sz="6600" dirty="0">
                <a:solidFill>
                  <a:schemeClr val="dk1"/>
                </a:solidFill>
                <a:latin typeface="Comic Sans MS"/>
                <a:ea typeface="Comic Sans MS"/>
                <a:cs typeface="Comic Sans MS"/>
                <a:sym typeface="Comic Sans MS"/>
              </a:rPr>
            </a:br>
            <a:r>
              <a:rPr lang="en-US" sz="6600" dirty="0">
                <a:solidFill>
                  <a:schemeClr val="dk1"/>
                </a:solidFill>
                <a:latin typeface="Comic Sans MS"/>
                <a:ea typeface="Comic Sans MS"/>
                <a:cs typeface="Comic Sans MS"/>
                <a:sym typeface="Comic Sans MS"/>
              </a:rPr>
              <a:t>DNA, RNA, and Proteins</a:t>
            </a:r>
            <a:endParaRPr sz="4400" dirty="0">
              <a:solidFill>
                <a:schemeClr val="dk1"/>
              </a:solidFill>
              <a:latin typeface="Comic Sans MS"/>
              <a:ea typeface="Comic Sans MS"/>
              <a:cs typeface="Comic Sans MS"/>
              <a:sym typeface="Comic Sans M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4"/>
                                        </p:tgtEl>
                                        <p:attrNameLst>
                                          <p:attrName>style.visibility</p:attrName>
                                        </p:attrNameLst>
                                      </p:cBhvr>
                                      <p:to>
                                        <p:strVal val="visible"/>
                                      </p:to>
                                    </p:set>
                                    <p:animEffect transition="in" filter="fade">
                                      <p:cBhvr>
                                        <p:cTn id="7" dur="500"/>
                                        <p:tgtEl>
                                          <p:spTgt spid="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arm_chromosome">
            <a:extLst>
              <a:ext uri="{FF2B5EF4-FFF2-40B4-BE49-F238E27FC236}">
                <a16:creationId xmlns:a16="http://schemas.microsoft.com/office/drawing/2014/main" id="{03F249E0-AAA6-4204-BC9C-9962D2D475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363"/>
          <a:stretch/>
        </p:blipFill>
        <p:spPr bwMode="auto">
          <a:xfrm>
            <a:off x="1838577" y="1066800"/>
            <a:ext cx="4289173"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a:extLst>
              <a:ext uri="{FF2B5EF4-FFF2-40B4-BE49-F238E27FC236}">
                <a16:creationId xmlns:a16="http://schemas.microsoft.com/office/drawing/2014/main" id="{7C4FCB84-37EE-48BD-95C7-432F4F6EA45F}"/>
              </a:ext>
            </a:extLst>
          </p:cNvPr>
          <p:cNvSpPr txBox="1">
            <a:spLocks noChangeArrowheads="1"/>
          </p:cNvSpPr>
          <p:nvPr/>
        </p:nvSpPr>
        <p:spPr bwMode="auto">
          <a:xfrm>
            <a:off x="6400800" y="650938"/>
            <a:ext cx="27432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general shape of an eukaryotic chromosome.</a:t>
            </a:r>
          </a:p>
        </p:txBody>
      </p:sp>
      <p:sp>
        <p:nvSpPr>
          <p:cNvPr id="11268" name="Text Box 4">
            <a:extLst>
              <a:ext uri="{FF2B5EF4-FFF2-40B4-BE49-F238E27FC236}">
                <a16:creationId xmlns:a16="http://schemas.microsoft.com/office/drawing/2014/main" id="{8782AE8D-C3BF-4058-8BF6-6A507A000BEA}"/>
              </a:ext>
            </a:extLst>
          </p:cNvPr>
          <p:cNvSpPr txBox="1">
            <a:spLocks noChangeArrowheads="1"/>
          </p:cNvSpPr>
          <p:nvPr/>
        </p:nvSpPr>
        <p:spPr bwMode="auto">
          <a:xfrm>
            <a:off x="4343400" y="3420533"/>
            <a:ext cx="4800600" cy="289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p arm </a:t>
            </a:r>
            <a:r>
              <a:rPr kumimoji="0" lang="en-US" altLang="en-US" sz="2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altLang="en-US" sz="2800" b="1" i="0" u="sng"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short side</a:t>
            </a:r>
            <a:r>
              <a:rPr kumimoji="0" lang="en-US" altLang="en-US" sz="2800" b="1" i="0" u="none" strike="noStrike" kern="1200" cap="none" spc="0" normalizeH="0" baseline="0" noProof="0" dirty="0">
                <a:ln>
                  <a:noFill/>
                </a:ln>
                <a:solidFill>
                  <a:srgbClr val="00B05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519113" marR="0" lvl="0" algn="l" defTabSz="914400" rtl="0" eaLnBrk="1" fontAlgn="base" latinLnBrk="0" hangingPunct="1">
              <a:lnSpc>
                <a:spcPct val="100000"/>
              </a:lnSpc>
              <a:spcBef>
                <a:spcPts val="1200"/>
              </a:spcBef>
              <a:spcAft>
                <a:spcPct val="0"/>
              </a:spcAft>
              <a:buClrTx/>
              <a:buSzTx/>
              <a:buFontTx/>
              <a:buNone/>
              <a:tabLst/>
              <a:defRPr/>
            </a:pPr>
            <a:r>
              <a:rPr kumimoji="0" lang="en-US" altLang="en-US" sz="2400" b="1" i="1" u="none" strike="noStrike" kern="1200" cap="none" spc="0" normalizeH="0" baseline="0" noProof="0" dirty="0">
                <a:ln>
                  <a:noFill/>
                </a:ln>
                <a:solidFill>
                  <a:srgbClr val="336600"/>
                </a:solidFill>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The p is French for “petit” which means short. </a:t>
            </a:r>
          </a:p>
          <a:p>
            <a:pPr marL="0" marR="0" lvl="0" indent="0" algn="l" defTabSz="914400" rtl="0" eaLnBrk="1" fontAlgn="base" latinLnBrk="0" hangingPunct="1">
              <a:lnSpc>
                <a:spcPct val="100000"/>
              </a:lnSpc>
              <a:spcBef>
                <a:spcPts val="1200"/>
              </a:spcBef>
              <a:spcAft>
                <a:spcPct val="0"/>
              </a:spcAft>
              <a:buClrTx/>
              <a:buSzTx/>
              <a:buFontTx/>
              <a:buNone/>
              <a:tabLst/>
              <a:defRPr/>
            </a:pPr>
            <a:r>
              <a:rPr kumimoji="0" lang="en-US"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q arm </a:t>
            </a:r>
            <a:r>
              <a:rPr kumimoji="0" lang="en-US"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sym typeface="Wingdings" panose="05000000000000000000" pitchFamily="2" charset="2"/>
              </a:rPr>
              <a:t> </a:t>
            </a:r>
            <a:r>
              <a:rPr kumimoji="0" lang="en-US" altLang="en-US" sz="2800" b="1" i="0"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longer side</a:t>
            </a:r>
            <a:r>
              <a:rPr kumimoji="0" lang="en-US" altLang="en-U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 </a:t>
            </a:r>
          </a:p>
          <a:p>
            <a:pPr marL="519113" marR="0" lvl="0" algn="l" defTabSz="914400" rtl="0" eaLnBrk="1" fontAlgn="base" latinLnBrk="0" hangingPunct="1">
              <a:lnSpc>
                <a:spcPct val="100000"/>
              </a:lnSpc>
              <a:spcBef>
                <a:spcPts val="1200"/>
              </a:spcBef>
              <a:spcAft>
                <a:spcPct val="0"/>
              </a:spcAft>
              <a:buClrTx/>
              <a:buSzTx/>
              <a:buFontTx/>
              <a:buNone/>
              <a:tabLst/>
              <a:defRPr/>
            </a:pPr>
            <a:r>
              <a:rPr lang="en-US" altLang="en-US" sz="2400" b="1" i="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a:t>
            </a:r>
            <a:r>
              <a:rPr kumimoji="0" lang="en-US" altLang="en-US" sz="2400" b="1" i="1" u="none" strike="noStrike" kern="1200" cap="none" spc="0" normalizeH="0" baseline="0" noProof="0" dirty="0">
                <a:ln>
                  <a:noFill/>
                </a:ln>
                <a:effectLst>
                  <a:outerShdw blurRad="38100" dist="38100" dir="2700000" algn="tl">
                    <a:srgbClr val="000000">
                      <a:alpha val="43137"/>
                    </a:srgbClr>
                  </a:outerShdw>
                </a:effectLst>
                <a:uLnTx/>
                <a:uFillTx/>
                <a:latin typeface="Times New Roman" panose="02020603050405020304" pitchFamily="18" charset="0"/>
                <a:cs typeface="Times New Roman" panose="02020603050405020304" pitchFamily="18" charset="0"/>
              </a:rPr>
              <a:t> is just the next letter of the alphabet.</a:t>
            </a:r>
          </a:p>
        </p:txBody>
      </p:sp>
      <p:sp>
        <p:nvSpPr>
          <p:cNvPr id="11269" name="Line 5">
            <a:extLst>
              <a:ext uri="{FF2B5EF4-FFF2-40B4-BE49-F238E27FC236}">
                <a16:creationId xmlns:a16="http://schemas.microsoft.com/office/drawing/2014/main" id="{EB9227B9-F8A7-4BC3-961C-FF8AB9A1F785}"/>
              </a:ext>
            </a:extLst>
          </p:cNvPr>
          <p:cNvSpPr>
            <a:spLocks noChangeShapeType="1"/>
          </p:cNvSpPr>
          <p:nvPr/>
        </p:nvSpPr>
        <p:spPr bwMode="auto">
          <a:xfrm>
            <a:off x="1981200" y="1066800"/>
            <a:ext cx="0" cy="55626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0" name="Text Box 6">
            <a:extLst>
              <a:ext uri="{FF2B5EF4-FFF2-40B4-BE49-F238E27FC236}">
                <a16:creationId xmlns:a16="http://schemas.microsoft.com/office/drawing/2014/main" id="{98EA1761-1A8B-4899-BEF6-CC1515AE5C75}"/>
              </a:ext>
            </a:extLst>
          </p:cNvPr>
          <p:cNvSpPr txBox="1">
            <a:spLocks noChangeArrowheads="1"/>
          </p:cNvSpPr>
          <p:nvPr/>
        </p:nvSpPr>
        <p:spPr bwMode="auto">
          <a:xfrm>
            <a:off x="0" y="376535"/>
            <a:ext cx="2133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left side</a:t>
            </a:r>
            <a:endPar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1276" name="Text Box 12">
            <a:extLst>
              <a:ext uri="{FF2B5EF4-FFF2-40B4-BE49-F238E27FC236}">
                <a16:creationId xmlns:a16="http://schemas.microsoft.com/office/drawing/2014/main" id="{334D5D48-79CE-4FFE-BB3E-DF79CA3D3CE6}"/>
              </a:ext>
            </a:extLst>
          </p:cNvPr>
          <p:cNvSpPr txBox="1">
            <a:spLocks noChangeArrowheads="1"/>
          </p:cNvSpPr>
          <p:nvPr/>
        </p:nvSpPr>
        <p:spPr bwMode="auto">
          <a:xfrm>
            <a:off x="2962277" y="654902"/>
            <a:ext cx="2133595" cy="830997"/>
          </a:xfrm>
          <a:prstGeom prst="rect">
            <a:avLst/>
          </a:prstGeom>
          <a:solidFill>
            <a:srgbClr val="FFFF00"/>
          </a:solidFill>
          <a:ln>
            <a:noFill/>
          </a:ln>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lang="en-US" altLang="en-US" sz="2400" dirty="0">
                <a:solidFill>
                  <a:srgbClr val="000000"/>
                </a:solidFill>
              </a:rPr>
              <a:t>is a copy of t</a:t>
            </a:r>
            <a:r>
              <a:rPr kumimoji="0" lang="en-US" altLang="en-US" sz="24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he right side!</a:t>
            </a:r>
          </a:p>
        </p:txBody>
      </p:sp>
      <p:pic>
        <p:nvPicPr>
          <p:cNvPr id="12" name="Picture 2" descr="arm_chromosome">
            <a:extLst>
              <a:ext uri="{FF2B5EF4-FFF2-40B4-BE49-F238E27FC236}">
                <a16:creationId xmlns:a16="http://schemas.microsoft.com/office/drawing/2014/main" id="{73E674D5-B875-4177-8D91-9B661A0B17A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4807"/>
          <a:stretch/>
        </p:blipFill>
        <p:spPr bwMode="auto">
          <a:xfrm>
            <a:off x="390777" y="1066800"/>
            <a:ext cx="14478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AutoShape 7">
            <a:extLst>
              <a:ext uri="{FF2B5EF4-FFF2-40B4-BE49-F238E27FC236}">
                <a16:creationId xmlns:a16="http://schemas.microsoft.com/office/drawing/2014/main" id="{5A50F515-2B0D-46BA-BADE-4E53C1F720BB}"/>
              </a:ext>
            </a:extLst>
          </p:cNvPr>
          <p:cNvSpPr>
            <a:spLocks noChangeArrowheads="1"/>
          </p:cNvSpPr>
          <p:nvPr/>
        </p:nvSpPr>
        <p:spPr bwMode="auto">
          <a:xfrm rot="6725873">
            <a:off x="342900" y="941308"/>
            <a:ext cx="838200" cy="914400"/>
          </a:xfrm>
          <a:custGeom>
            <a:avLst/>
            <a:gdLst>
              <a:gd name="T0" fmla="*/ 598731 w 21600"/>
              <a:gd name="T1" fmla="*/ 0 h 21600"/>
              <a:gd name="T2" fmla="*/ 359223 w 21600"/>
              <a:gd name="T3" fmla="*/ 304800 h 21600"/>
              <a:gd name="T4" fmla="*/ 0 w 21600"/>
              <a:gd name="T5" fmla="*/ 762042 h 21600"/>
              <a:gd name="T6" fmla="*/ 359223 w 21600"/>
              <a:gd name="T7" fmla="*/ 914400 h 21600"/>
              <a:gd name="T8" fmla="*/ 718446 w 21600"/>
              <a:gd name="T9" fmla="*/ 635000 h 21600"/>
              <a:gd name="T10" fmla="*/ 838200 w 21600"/>
              <a:gd name="T11" fmla="*/ 30480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rgbClr val="FFFF00"/>
          </a:solidFill>
          <a:ln w="9525">
            <a:solidFill>
              <a:schemeClr val="tx1"/>
            </a:solidFill>
            <a:miter lim="800000"/>
            <a:headEnd/>
            <a:tailEnd/>
          </a:ln>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4103657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fade">
                                      <p:cBhvr>
                                        <p:cTn id="7" dur="500"/>
                                        <p:tgtEl>
                                          <p:spTgt spid="1126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8">
                                            <p:txEl>
                                              <p:pRg st="0" end="0"/>
                                            </p:txEl>
                                          </p:spTgt>
                                        </p:tgtEl>
                                        <p:attrNameLst>
                                          <p:attrName>style.visibility</p:attrName>
                                        </p:attrNameLst>
                                      </p:cBhvr>
                                      <p:to>
                                        <p:strVal val="visible"/>
                                      </p:to>
                                    </p:set>
                                    <p:animEffect transition="in" filter="fade">
                                      <p:cBhvr>
                                        <p:cTn id="12" dur="500"/>
                                        <p:tgtEl>
                                          <p:spTgt spid="11268">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268">
                                            <p:txEl>
                                              <p:pRg st="1" end="1"/>
                                            </p:txEl>
                                          </p:spTgt>
                                        </p:tgtEl>
                                        <p:attrNameLst>
                                          <p:attrName>style.visibility</p:attrName>
                                        </p:attrNameLst>
                                      </p:cBhvr>
                                      <p:to>
                                        <p:strVal val="visible"/>
                                      </p:to>
                                    </p:set>
                                    <p:animEffect transition="in" filter="fade">
                                      <p:cBhvr>
                                        <p:cTn id="16" dur="500"/>
                                        <p:tgtEl>
                                          <p:spTgt spid="1126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1268">
                                            <p:txEl>
                                              <p:pRg st="2" end="2"/>
                                            </p:txEl>
                                          </p:spTgt>
                                        </p:tgtEl>
                                        <p:attrNameLst>
                                          <p:attrName>style.visibility</p:attrName>
                                        </p:attrNameLst>
                                      </p:cBhvr>
                                      <p:to>
                                        <p:strVal val="visible"/>
                                      </p:to>
                                    </p:set>
                                    <p:animEffect transition="in" filter="fade">
                                      <p:cBhvr>
                                        <p:cTn id="21" dur="500"/>
                                        <p:tgtEl>
                                          <p:spTgt spid="11268">
                                            <p:txEl>
                                              <p:pRg st="2" end="2"/>
                                            </p:txEl>
                                          </p:spTgt>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1268">
                                            <p:txEl>
                                              <p:pRg st="3" end="3"/>
                                            </p:txEl>
                                          </p:spTgt>
                                        </p:tgtEl>
                                        <p:attrNameLst>
                                          <p:attrName>style.visibility</p:attrName>
                                        </p:attrNameLst>
                                      </p:cBhvr>
                                      <p:to>
                                        <p:strVal val="visible"/>
                                      </p:to>
                                    </p:set>
                                    <p:animEffect transition="in" filter="fade">
                                      <p:cBhvr>
                                        <p:cTn id="25" dur="500"/>
                                        <p:tgtEl>
                                          <p:spTgt spid="1126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grpId="0" nodeType="clickEffect">
                                  <p:stCondLst>
                                    <p:cond delay="0"/>
                                  </p:stCondLst>
                                  <p:childTnLst>
                                    <p:set>
                                      <p:cBhvr>
                                        <p:cTn id="34" dur="1" fill="hold">
                                          <p:stCondLst>
                                            <p:cond delay="0"/>
                                          </p:stCondLst>
                                        </p:cTn>
                                        <p:tgtEl>
                                          <p:spTgt spid="11270"/>
                                        </p:tgtEl>
                                        <p:attrNameLst>
                                          <p:attrName>style.visibility</p:attrName>
                                        </p:attrNameLst>
                                      </p:cBhvr>
                                      <p:to>
                                        <p:strVal val="visible"/>
                                      </p:to>
                                    </p:set>
                                    <p:animEffect transition="in" filter="dissolve">
                                      <p:cBhvr>
                                        <p:cTn id="35" dur="500"/>
                                        <p:tgtEl>
                                          <p:spTgt spid="11270"/>
                                        </p:tgtEl>
                                      </p:cBhvr>
                                    </p:animEffect>
                                  </p:childTnLst>
                                </p:cTn>
                              </p:par>
                            </p:childTnLst>
                          </p:cTn>
                        </p:par>
                        <p:par>
                          <p:cTn id="36" fill="hold" nodeType="withGroup">
                            <p:stCondLst>
                              <p:cond delay="500"/>
                            </p:stCondLst>
                            <p:childTnLst>
                              <p:par>
                                <p:cTn id="37" presetID="31" presetClass="entr" presetSubtype="0" fill="hold" grpId="0" nodeType="afterEffect">
                                  <p:stCondLst>
                                    <p:cond delay="0"/>
                                  </p:stCondLst>
                                  <p:iterate type="lt">
                                    <p:tmPct val="5000"/>
                                  </p:iterate>
                                  <p:childTnLst>
                                    <p:set>
                                      <p:cBhvr>
                                        <p:cTn id="38" dur="1" fill="hold">
                                          <p:stCondLst>
                                            <p:cond delay="0"/>
                                          </p:stCondLst>
                                        </p:cTn>
                                        <p:tgtEl>
                                          <p:spTgt spid="11271"/>
                                        </p:tgtEl>
                                        <p:attrNameLst>
                                          <p:attrName>style.visibility</p:attrName>
                                        </p:attrNameLst>
                                      </p:cBhvr>
                                      <p:to>
                                        <p:strVal val="visible"/>
                                      </p:to>
                                    </p:set>
                                    <p:anim calcmode="lin" valueType="num">
                                      <p:cBhvr>
                                        <p:cTn id="39" dur="500" fill="hold"/>
                                        <p:tgtEl>
                                          <p:spTgt spid="11271"/>
                                        </p:tgtEl>
                                        <p:attrNameLst>
                                          <p:attrName>ppt_w</p:attrName>
                                        </p:attrNameLst>
                                      </p:cBhvr>
                                      <p:tavLst>
                                        <p:tav tm="0">
                                          <p:val>
                                            <p:fltVal val="0"/>
                                          </p:val>
                                        </p:tav>
                                        <p:tav tm="100000">
                                          <p:val>
                                            <p:strVal val="#ppt_w"/>
                                          </p:val>
                                        </p:tav>
                                      </p:tavLst>
                                    </p:anim>
                                    <p:anim calcmode="lin" valueType="num">
                                      <p:cBhvr>
                                        <p:cTn id="40" dur="500" fill="hold"/>
                                        <p:tgtEl>
                                          <p:spTgt spid="11271"/>
                                        </p:tgtEl>
                                        <p:attrNameLst>
                                          <p:attrName>ppt_h</p:attrName>
                                        </p:attrNameLst>
                                      </p:cBhvr>
                                      <p:tavLst>
                                        <p:tav tm="0">
                                          <p:val>
                                            <p:fltVal val="0"/>
                                          </p:val>
                                        </p:tav>
                                        <p:tav tm="100000">
                                          <p:val>
                                            <p:strVal val="#ppt_h"/>
                                          </p:val>
                                        </p:tav>
                                      </p:tavLst>
                                    </p:anim>
                                    <p:anim calcmode="lin" valueType="num">
                                      <p:cBhvr>
                                        <p:cTn id="41" dur="500" fill="hold"/>
                                        <p:tgtEl>
                                          <p:spTgt spid="11271"/>
                                        </p:tgtEl>
                                        <p:attrNameLst>
                                          <p:attrName>style.rotation</p:attrName>
                                        </p:attrNameLst>
                                      </p:cBhvr>
                                      <p:tavLst>
                                        <p:tav tm="0">
                                          <p:val>
                                            <p:fltVal val="90"/>
                                          </p:val>
                                        </p:tav>
                                        <p:tav tm="100000">
                                          <p:val>
                                            <p:fltVal val="0"/>
                                          </p:val>
                                        </p:tav>
                                      </p:tavLst>
                                    </p:anim>
                                    <p:animEffect transition="in" filter="fade">
                                      <p:cBhvr>
                                        <p:cTn id="42" dur="500"/>
                                        <p:tgtEl>
                                          <p:spTgt spid="11271"/>
                                        </p:tgtEl>
                                      </p:cBhvr>
                                    </p:animEffect>
                                  </p:childTnLst>
                                </p:cTn>
                              </p:par>
                            </p:childTnLst>
                          </p:cTn>
                        </p:par>
                        <p:par>
                          <p:cTn id="43" fill="hold" nodeType="withGroup">
                            <p:stCondLst>
                              <p:cond delay="1000"/>
                            </p:stCondLst>
                            <p:childTnLst>
                              <p:par>
                                <p:cTn id="44" presetID="9" presetClass="entr" presetSubtype="0" fill="hold" grpId="0" nodeType="afterEffect">
                                  <p:stCondLst>
                                    <p:cond delay="0"/>
                                  </p:stCondLst>
                                  <p:childTnLst>
                                    <p:set>
                                      <p:cBhvr>
                                        <p:cTn id="45" dur="1" fill="hold">
                                          <p:stCondLst>
                                            <p:cond delay="0"/>
                                          </p:stCondLst>
                                        </p:cTn>
                                        <p:tgtEl>
                                          <p:spTgt spid="11276"/>
                                        </p:tgtEl>
                                        <p:attrNameLst>
                                          <p:attrName>style.visibility</p:attrName>
                                        </p:attrNameLst>
                                      </p:cBhvr>
                                      <p:to>
                                        <p:strVal val="visible"/>
                                      </p:to>
                                    </p:set>
                                    <p:animEffect transition="in" filter="dissolve">
                                      <p:cBhvr>
                                        <p:cTn id="46" dur="500"/>
                                        <p:tgtEl>
                                          <p:spTgt spid="11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p:bldP spid="11270" grpId="0"/>
      <p:bldP spid="11276" grpId="0" animBg="1"/>
      <p:bldP spid="1127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a:extLst>
              <a:ext uri="{FF2B5EF4-FFF2-40B4-BE49-F238E27FC236}">
                <a16:creationId xmlns:a16="http://schemas.microsoft.com/office/drawing/2014/main" id="{A1FCC14A-D965-4941-B210-CEFF1FF0D48F}"/>
              </a:ext>
            </a:extLst>
          </p:cNvPr>
          <p:cNvSpPr>
            <a:spLocks noGrp="1" noChangeArrowheads="1"/>
          </p:cNvSpPr>
          <p:nvPr>
            <p:ph type="title" idx="4294967295"/>
          </p:nvPr>
        </p:nvSpPr>
        <p:spPr>
          <a:xfrm>
            <a:off x="3962400" y="800100"/>
            <a:ext cx="4419600" cy="1143000"/>
          </a:xfrm>
        </p:spPr>
        <p:txBody>
          <a:bodyPr/>
          <a:lstStyle/>
          <a:p>
            <a:pPr eaLnBrk="1" hangingPunct="1"/>
            <a:r>
              <a:rPr lang="en-US" altLang="en-US" dirty="0"/>
              <a:t>Not-so-Random Fact Time</a:t>
            </a:r>
          </a:p>
        </p:txBody>
      </p:sp>
      <p:sp>
        <p:nvSpPr>
          <p:cNvPr id="43013" name="Text Box 5">
            <a:extLst>
              <a:ext uri="{FF2B5EF4-FFF2-40B4-BE49-F238E27FC236}">
                <a16:creationId xmlns:a16="http://schemas.microsoft.com/office/drawing/2014/main" id="{8CABF40B-069E-4082-B2B5-D3FE596F09F3}"/>
              </a:ext>
            </a:extLst>
          </p:cNvPr>
          <p:cNvSpPr txBox="1">
            <a:spLocks noChangeArrowheads="1"/>
          </p:cNvSpPr>
          <p:nvPr/>
        </p:nvSpPr>
        <p:spPr bwMode="auto">
          <a:xfrm>
            <a:off x="838200" y="2838362"/>
            <a:ext cx="7391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25425" marR="0" lvl="0" indent="-225425" algn="l"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One nm (or nanometer) is one billionth of a meter.</a:t>
            </a:r>
          </a:p>
        </p:txBody>
      </p:sp>
      <p:sp>
        <p:nvSpPr>
          <p:cNvPr id="43014" name="Text Box 6">
            <a:extLst>
              <a:ext uri="{FF2B5EF4-FFF2-40B4-BE49-F238E27FC236}">
                <a16:creationId xmlns:a16="http://schemas.microsoft.com/office/drawing/2014/main" id="{2561A80B-0EEE-4E7F-9CB1-A233A0BDF272}"/>
              </a:ext>
            </a:extLst>
          </p:cNvPr>
          <p:cNvSpPr txBox="1">
            <a:spLocks noChangeArrowheads="1"/>
          </p:cNvSpPr>
          <p:nvPr/>
        </p:nvSpPr>
        <p:spPr bwMode="auto">
          <a:xfrm>
            <a:off x="762000" y="4953000"/>
            <a:ext cx="79248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69863" marR="0" lvl="0" indent="-169863" algn="l" defTabSz="914400" rtl="0" eaLnBrk="1" fontAlgn="base" latinLnBrk="0" hangingPunct="1">
              <a:lnSpc>
                <a:spcPct val="100000"/>
              </a:lnSpc>
              <a:spcBef>
                <a:spcPct val="0"/>
              </a:spcBef>
              <a:spcAft>
                <a:spcPct val="0"/>
              </a:spcAft>
              <a:buClrTx/>
              <a:buSzTx/>
              <a:buFontTx/>
              <a:buChar char="•"/>
              <a:tabLst/>
              <a:defRPr/>
            </a:pPr>
            <a:r>
              <a:rPr kumimoji="0" lang="en-US" altLang="en-US" sz="3200" b="0"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The DNA from one chromosome when stretched out can be anywhere from 1 to 3 meter long…(yes! meters).</a:t>
            </a:r>
          </a:p>
        </p:txBody>
      </p:sp>
      <p:sp>
        <p:nvSpPr>
          <p:cNvPr id="43016" name="Text Box 8">
            <a:extLst>
              <a:ext uri="{FF2B5EF4-FFF2-40B4-BE49-F238E27FC236}">
                <a16:creationId xmlns:a16="http://schemas.microsoft.com/office/drawing/2014/main" id="{C36A1FD6-7548-41FA-A898-C9DB816B09A4}"/>
              </a:ext>
            </a:extLst>
          </p:cNvPr>
          <p:cNvSpPr txBox="1">
            <a:spLocks noChangeArrowheads="1"/>
          </p:cNvSpPr>
          <p:nvPr/>
        </p:nvSpPr>
        <p:spPr bwMode="auto">
          <a:xfrm>
            <a:off x="762000" y="4114800"/>
            <a:ext cx="7467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112713" marR="0" lvl="0" indent="-112713" algn="l" defTabSz="914400" rtl="0" eaLnBrk="1" fontAlgn="base" latinLnBrk="0" hangingPunct="1">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a:ln>
                  <a:noFill/>
                </a:ln>
                <a:solidFill>
                  <a:srgbClr val="333399"/>
                </a:solidFill>
                <a:effectLst/>
                <a:uLnTx/>
                <a:uFillTx/>
                <a:latin typeface="Arial" panose="020B0604020202020204" pitchFamily="34" charset="0"/>
                <a:ea typeface="+mn-ea"/>
                <a:cs typeface="Arial" panose="020B0604020202020204" pitchFamily="34" charset="0"/>
              </a:rPr>
              <a:t>A human hair is 80,000 nm thick.</a:t>
            </a:r>
          </a:p>
        </p:txBody>
      </p:sp>
      <p:pic>
        <p:nvPicPr>
          <p:cNvPr id="3" name="Picture 2">
            <a:extLst>
              <a:ext uri="{FF2B5EF4-FFF2-40B4-BE49-F238E27FC236}">
                <a16:creationId xmlns:a16="http://schemas.microsoft.com/office/drawing/2014/main" id="{ABD57B6C-2E38-48A5-A7D8-967C89DCFACE}"/>
              </a:ext>
            </a:extLst>
          </p:cNvPr>
          <p:cNvPicPr>
            <a:picLocks noChangeAspect="1"/>
          </p:cNvPicPr>
          <p:nvPr/>
        </p:nvPicPr>
        <p:blipFill>
          <a:blip r:embed="rId2"/>
          <a:stretch>
            <a:fillRect/>
          </a:stretch>
        </p:blipFill>
        <p:spPr>
          <a:xfrm>
            <a:off x="304800" y="474371"/>
            <a:ext cx="3501700" cy="2002570"/>
          </a:xfrm>
          <a:prstGeom prst="rect">
            <a:avLst/>
          </a:prstGeom>
        </p:spPr>
      </p:pic>
    </p:spTree>
    <p:extLst>
      <p:ext uri="{BB962C8B-B14F-4D97-AF65-F5344CB8AC3E}">
        <p14:creationId xmlns:p14="http://schemas.microsoft.com/office/powerpoint/2010/main" val="26942692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3013"/>
                                        </p:tgtEl>
                                        <p:attrNameLst>
                                          <p:attrName>style.visibility</p:attrName>
                                        </p:attrNameLst>
                                      </p:cBhvr>
                                      <p:to>
                                        <p:strVal val="visible"/>
                                      </p:to>
                                    </p:set>
                                    <p:animEffect transition="in" filter="wipe(left)">
                                      <p:cBhvr>
                                        <p:cTn id="7" dur="500"/>
                                        <p:tgtEl>
                                          <p:spTgt spid="4301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3016"/>
                                        </p:tgtEl>
                                        <p:attrNameLst>
                                          <p:attrName>style.visibility</p:attrName>
                                        </p:attrNameLst>
                                      </p:cBhvr>
                                      <p:to>
                                        <p:strVal val="visible"/>
                                      </p:to>
                                    </p:set>
                                    <p:animEffect transition="in" filter="wipe(left)">
                                      <p:cBhvr>
                                        <p:cTn id="12" dur="500"/>
                                        <p:tgtEl>
                                          <p:spTgt spid="430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3014"/>
                                        </p:tgtEl>
                                        <p:attrNameLst>
                                          <p:attrName>style.visibility</p:attrName>
                                        </p:attrNameLst>
                                      </p:cBhvr>
                                      <p:to>
                                        <p:strVal val="visible"/>
                                      </p:to>
                                    </p:set>
                                    <p:animEffect transition="in" filter="wipe(left)">
                                      <p:cBhvr>
                                        <p:cTn id="17" dur="500"/>
                                        <p:tgtEl>
                                          <p:spTgt spid="43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4" grpId="0"/>
      <p:bldP spid="430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C73E93-F01D-47A5-BAC2-951EB2836F33}"/>
              </a:ext>
            </a:extLst>
          </p:cNvPr>
          <p:cNvPicPr>
            <a:picLocks noChangeAspect="1"/>
          </p:cNvPicPr>
          <p:nvPr/>
        </p:nvPicPr>
        <p:blipFill>
          <a:blip r:embed="rId2"/>
          <a:stretch>
            <a:fillRect/>
          </a:stretch>
        </p:blipFill>
        <p:spPr>
          <a:xfrm>
            <a:off x="167480" y="457200"/>
            <a:ext cx="8809039" cy="6248399"/>
          </a:xfrm>
          <a:prstGeom prst="rect">
            <a:avLst/>
          </a:prstGeom>
        </p:spPr>
      </p:pic>
      <p:sp>
        <p:nvSpPr>
          <p:cNvPr id="6" name="Google Shape;1079;p173">
            <a:extLst>
              <a:ext uri="{FF2B5EF4-FFF2-40B4-BE49-F238E27FC236}">
                <a16:creationId xmlns:a16="http://schemas.microsoft.com/office/drawing/2014/main" id="{15CEFE69-65CC-43CD-BEA9-AB676C698D0E}"/>
              </a:ext>
            </a:extLst>
          </p:cNvPr>
          <p:cNvSpPr txBox="1">
            <a:spLocks/>
          </p:cNvSpPr>
          <p:nvPr/>
        </p:nvSpPr>
        <p:spPr>
          <a:xfrm>
            <a:off x="5644" y="225779"/>
            <a:ext cx="3268133" cy="625474"/>
          </a:xfrm>
          <a:prstGeom prst="rect">
            <a:avLst/>
          </a:prstGeom>
          <a:noFill/>
          <a:ln>
            <a:noFill/>
          </a:ln>
        </p:spPr>
        <p:txBody>
          <a:bodyPr spcFirstLastPara="1" wrap="square" lIns="91425" tIns="45700" rIns="91425" bIns="45700" anchor="t" anchorCtr="0">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spcBef>
                <a:spcPts val="0"/>
              </a:spcBef>
              <a:spcAft>
                <a:spcPts val="0"/>
              </a:spcAft>
              <a:buClr>
                <a:srgbClr val="FF0000"/>
              </a:buClr>
              <a:buSzPts val="3600"/>
              <a:buFont typeface="Arial"/>
              <a:buNone/>
            </a:pPr>
            <a:r>
              <a:rPr lang="en-US" sz="3600" dirty="0">
                <a:solidFill>
                  <a:srgbClr val="0000FF"/>
                </a:solidFill>
              </a:rPr>
              <a:t>History of </a:t>
            </a:r>
            <a:r>
              <a:rPr lang="en-US" sz="3600" dirty="0">
                <a:solidFill>
                  <a:srgbClr val="FF0000"/>
                </a:solidFill>
              </a:rPr>
              <a:t>DNA</a:t>
            </a:r>
            <a:endParaRPr lang="en-US" sz="3600" dirty="0">
              <a:solidFill>
                <a:srgbClr val="0000FF"/>
              </a:solidFill>
            </a:endParaRPr>
          </a:p>
        </p:txBody>
      </p:sp>
    </p:spTree>
    <p:extLst>
      <p:ext uri="{BB962C8B-B14F-4D97-AF65-F5344CB8AC3E}">
        <p14:creationId xmlns:p14="http://schemas.microsoft.com/office/powerpoint/2010/main" val="3858749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D0725AD-41F8-444B-BD05-4F9D8B8D0EB3}"/>
              </a:ext>
            </a:extLst>
          </p:cNvPr>
          <p:cNvPicPr>
            <a:picLocks noChangeAspect="1"/>
          </p:cNvPicPr>
          <p:nvPr/>
        </p:nvPicPr>
        <p:blipFill>
          <a:blip r:embed="rId2"/>
          <a:stretch>
            <a:fillRect/>
          </a:stretch>
        </p:blipFill>
        <p:spPr>
          <a:xfrm>
            <a:off x="5867400" y="1454120"/>
            <a:ext cx="2914731" cy="4044933"/>
          </a:xfrm>
          <a:prstGeom prst="rect">
            <a:avLst/>
          </a:prstGeom>
        </p:spPr>
      </p:pic>
      <p:sp>
        <p:nvSpPr>
          <p:cNvPr id="5" name="TextBox 4">
            <a:extLst>
              <a:ext uri="{FF2B5EF4-FFF2-40B4-BE49-F238E27FC236}">
                <a16:creationId xmlns:a16="http://schemas.microsoft.com/office/drawing/2014/main" id="{70A27C89-4D78-4C63-A617-DDABBCA9D512}"/>
              </a:ext>
            </a:extLst>
          </p:cNvPr>
          <p:cNvSpPr txBox="1"/>
          <p:nvPr/>
        </p:nvSpPr>
        <p:spPr>
          <a:xfrm>
            <a:off x="228600" y="1066800"/>
            <a:ext cx="5638800" cy="5509200"/>
          </a:xfrm>
          <a:prstGeom prst="rect">
            <a:avLst/>
          </a:prstGeom>
          <a:noFill/>
        </p:spPr>
        <p:txBody>
          <a:bodyPr wrap="square">
            <a:spAutoFit/>
          </a:bodyPr>
          <a:lstStyle/>
          <a:p>
            <a:pPr>
              <a:spcBef>
                <a:spcPts val="1200"/>
              </a:spcBef>
            </a:pPr>
            <a:r>
              <a:rPr lang="en-US" sz="2400" b="1" i="0" dirty="0">
                <a:effectLst/>
                <a:latin typeface="Times New Roman" panose="02020603050405020304" pitchFamily="18" charset="0"/>
                <a:cs typeface="Times New Roman" panose="02020603050405020304" pitchFamily="18" charset="0"/>
              </a:rPr>
              <a:t>Friedrich Miescher </a:t>
            </a:r>
            <a:r>
              <a:rPr lang="en-US" sz="2400" b="0" i="0" dirty="0">
                <a:effectLst/>
                <a:latin typeface="Times New Roman" panose="02020603050405020304" pitchFamily="18" charset="0"/>
                <a:cs typeface="Times New Roman" panose="02020603050405020304" pitchFamily="18" charset="0"/>
              </a:rPr>
              <a:t>(Swiss, 1869) experimented and isolated a new molecule - </a:t>
            </a:r>
            <a:r>
              <a:rPr lang="en-US" sz="2400" b="0" i="0" dirty="0" err="1">
                <a:effectLst/>
                <a:latin typeface="Times New Roman" panose="02020603050405020304" pitchFamily="18" charset="0"/>
                <a:cs typeface="Times New Roman" panose="02020603050405020304" pitchFamily="18" charset="0"/>
              </a:rPr>
              <a:t>nuclein</a:t>
            </a:r>
            <a:r>
              <a:rPr lang="en-US" sz="2400" b="0" i="0" dirty="0">
                <a:effectLst/>
                <a:latin typeface="Times New Roman" panose="02020603050405020304" pitchFamily="18" charset="0"/>
                <a:cs typeface="Times New Roman" panose="02020603050405020304" pitchFamily="18" charset="0"/>
              </a:rPr>
              <a:t> - from the cell nucleus. </a:t>
            </a:r>
          </a:p>
          <a:p>
            <a:pPr>
              <a:spcBef>
                <a:spcPts val="1200"/>
              </a:spcBef>
            </a:pPr>
            <a:r>
              <a:rPr lang="en-US" sz="2400" b="0" i="0" dirty="0">
                <a:solidFill>
                  <a:srgbClr val="FF0000"/>
                </a:solidFill>
                <a:effectLst/>
                <a:latin typeface="Times New Roman" panose="02020603050405020304" pitchFamily="18" charset="0"/>
                <a:cs typeface="Times New Roman" panose="02020603050405020304" pitchFamily="18" charset="0"/>
              </a:rPr>
              <a:t>He determined that </a:t>
            </a:r>
            <a:r>
              <a:rPr lang="en-US" sz="2400" b="0" i="0" dirty="0" err="1">
                <a:solidFill>
                  <a:srgbClr val="FF0000"/>
                </a:solidFill>
                <a:effectLst/>
                <a:latin typeface="Times New Roman" panose="02020603050405020304" pitchFamily="18" charset="0"/>
                <a:cs typeface="Times New Roman" panose="02020603050405020304" pitchFamily="18" charset="0"/>
              </a:rPr>
              <a:t>nuclein</a:t>
            </a:r>
            <a:r>
              <a:rPr lang="en-US" sz="2400" b="0" i="0" dirty="0">
                <a:solidFill>
                  <a:srgbClr val="FF0000"/>
                </a:solidFill>
                <a:effectLst/>
                <a:latin typeface="Times New Roman" panose="02020603050405020304" pitchFamily="18" charset="0"/>
                <a:cs typeface="Times New Roman" panose="02020603050405020304" pitchFamily="18" charset="0"/>
              </a:rPr>
              <a:t> was made up of hydrogen, oxygen, nitrogen and phosphorus and there was an unique ratio of phosphorus to nitrogen.  </a:t>
            </a:r>
          </a:p>
          <a:p>
            <a:pPr>
              <a:spcBef>
                <a:spcPts val="1200"/>
              </a:spcBef>
            </a:pPr>
            <a:r>
              <a:rPr lang="en-US" sz="2400" b="0" i="0" dirty="0" err="1">
                <a:effectLst/>
                <a:latin typeface="Times New Roman" panose="02020603050405020304" pitchFamily="18" charset="0"/>
                <a:cs typeface="Times New Roman" panose="02020603050405020304" pitchFamily="18" charset="0"/>
              </a:rPr>
              <a:t>Nuclein</a:t>
            </a:r>
            <a:r>
              <a:rPr lang="en-US" sz="2400" b="0" i="0" dirty="0">
                <a:effectLst/>
                <a:latin typeface="Times New Roman" panose="02020603050405020304" pitchFamily="18" charset="0"/>
                <a:cs typeface="Times New Roman" panose="02020603050405020304" pitchFamily="18" charset="0"/>
              </a:rPr>
              <a:t>, found in the nucleus, is now known as DNA.</a:t>
            </a:r>
          </a:p>
          <a:p>
            <a:pPr>
              <a:spcBef>
                <a:spcPts val="1200"/>
              </a:spcBef>
            </a:pPr>
            <a:r>
              <a:rPr lang="en-US" sz="2400" i="0" dirty="0">
                <a:solidFill>
                  <a:srgbClr val="FF0000"/>
                </a:solidFill>
                <a:effectLst/>
                <a:latin typeface="Times New Roman" panose="02020603050405020304" pitchFamily="18" charset="0"/>
                <a:cs typeface="Times New Roman" panose="02020603050405020304" pitchFamily="18" charset="0"/>
              </a:rPr>
              <a:t>He extracted and observed DNA from white blood cells.</a:t>
            </a:r>
            <a:endParaRPr lang="en-US" sz="2400" dirty="0">
              <a:solidFill>
                <a:srgbClr val="FF0000"/>
              </a:solidFill>
              <a:latin typeface="Times New Roman" panose="02020603050405020304" pitchFamily="18" charset="0"/>
              <a:cs typeface="Times New Roman" panose="02020603050405020304" pitchFamily="18" charset="0"/>
            </a:endParaRPr>
          </a:p>
          <a:p>
            <a:pPr>
              <a:spcBef>
                <a:spcPts val="1200"/>
              </a:spcBef>
            </a:pPr>
            <a:r>
              <a:rPr lang="en-US" sz="2400" b="0" i="0" dirty="0">
                <a:effectLst/>
                <a:latin typeface="Times New Roman" panose="02020603050405020304" pitchFamily="18" charset="0"/>
                <a:cs typeface="Times New Roman" panose="02020603050405020304" pitchFamily="18" charset="0"/>
              </a:rPr>
              <a:t>Miescher, himself, believed that proteins were the molecules of heredity.</a:t>
            </a:r>
          </a:p>
        </p:txBody>
      </p:sp>
      <p:sp>
        <p:nvSpPr>
          <p:cNvPr id="6" name="Title 1">
            <a:extLst>
              <a:ext uri="{FF2B5EF4-FFF2-40B4-BE49-F238E27FC236}">
                <a16:creationId xmlns:a16="http://schemas.microsoft.com/office/drawing/2014/main" id="{DFF3E45E-2928-4080-8F04-24DF3BD8B7B8}"/>
              </a:ext>
            </a:extLst>
          </p:cNvPr>
          <p:cNvSpPr txBox="1">
            <a:spLocks/>
          </p:cNvSpPr>
          <p:nvPr/>
        </p:nvSpPr>
        <p:spPr>
          <a:xfrm>
            <a:off x="2438400" y="145722"/>
            <a:ext cx="4648200" cy="715962"/>
          </a:xfrm>
          <a:prstGeom prst="rect">
            <a:avLst/>
          </a:prstGeom>
          <a:solidFill>
            <a:srgbClr val="92D050"/>
          </a:solidFill>
        </p:spPr>
        <p:txBody>
          <a:bodyPr rtlCol="0">
            <a:normAutofit lnSpcReduction="10000"/>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fontAlgn="auto" hangingPunct="1">
              <a:spcAft>
                <a:spcPts val="0"/>
              </a:spcAft>
              <a:defRPr/>
            </a:pPr>
            <a:r>
              <a:rPr lang="en-US" dirty="0"/>
              <a:t>Discovery of DNA</a:t>
            </a:r>
          </a:p>
        </p:txBody>
      </p:sp>
    </p:spTree>
    <p:extLst>
      <p:ext uri="{BB962C8B-B14F-4D97-AF65-F5344CB8AC3E}">
        <p14:creationId xmlns:p14="http://schemas.microsoft.com/office/powerpoint/2010/main" val="2596948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wipe(left)">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wipe(left)">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wipe(left)">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wipe(left)">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The Race for the Structure of DNA</a:t>
            </a:r>
          </a:p>
        </p:txBody>
      </p:sp>
      <p:sp>
        <p:nvSpPr>
          <p:cNvPr id="6" name="Text Placeholder 5"/>
          <p:cNvSpPr>
            <a:spLocks noGrp="1"/>
          </p:cNvSpPr>
          <p:nvPr>
            <p:ph type="body" sz="quarter" idx="3"/>
          </p:nvPr>
        </p:nvSpPr>
        <p:spPr>
          <a:xfrm>
            <a:off x="4721225" y="1550370"/>
            <a:ext cx="4041775" cy="639762"/>
          </a:xfrm>
        </p:spPr>
        <p:txBody>
          <a:bodyPr/>
          <a:lstStyle/>
          <a:p>
            <a:r>
              <a:rPr lang="en-US" sz="4000" dirty="0"/>
              <a:t>The Contestants:</a:t>
            </a:r>
          </a:p>
        </p:txBody>
      </p:sp>
      <p:sp>
        <p:nvSpPr>
          <p:cNvPr id="4" name="Content Placeholder 3"/>
          <p:cNvSpPr>
            <a:spLocks noGrp="1"/>
          </p:cNvSpPr>
          <p:nvPr>
            <p:ph sz="quarter" idx="4"/>
          </p:nvPr>
        </p:nvSpPr>
        <p:spPr>
          <a:xfrm>
            <a:off x="4648200" y="2322864"/>
            <a:ext cx="4495800" cy="3951288"/>
          </a:xfrm>
        </p:spPr>
        <p:txBody>
          <a:bodyPr/>
          <a:lstStyle/>
          <a:p>
            <a:pPr marL="514350" indent="-514350">
              <a:buFont typeface="Arial" charset="0"/>
              <a:buAutoNum type="arabicPeriod"/>
            </a:pPr>
            <a:r>
              <a:rPr lang="en-US" sz="4000" dirty="0">
                <a:solidFill>
                  <a:srgbClr val="00B0F0"/>
                </a:solidFill>
              </a:rPr>
              <a:t>Maurice Wilkins and Rosalind Franklin </a:t>
            </a:r>
          </a:p>
          <a:p>
            <a:pPr marL="514350" indent="-514350">
              <a:buAutoNum type="arabicPeriod"/>
            </a:pPr>
            <a:r>
              <a:rPr lang="en-US" sz="4000" dirty="0">
                <a:solidFill>
                  <a:srgbClr val="00B050"/>
                </a:solidFill>
              </a:rPr>
              <a:t>Watson and Crick </a:t>
            </a:r>
          </a:p>
        </p:txBody>
      </p:sp>
      <p:pic>
        <p:nvPicPr>
          <p:cNvPr id="8" name="Picture 2" descr="http://www.biotechlearn.org.nz/var/biotechlearn/storage/images/themes/cell_biology_and_genetics/images/dna_double_helix/44280-1-eng-AU/dna_double_helix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3886199"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59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a:xfrm>
            <a:off x="2028992" y="309403"/>
            <a:ext cx="4953000" cy="980343"/>
          </a:xfrm>
          <a:solidFill>
            <a:schemeClr val="accent6">
              <a:lumMod val="40000"/>
              <a:lumOff val="60000"/>
            </a:schemeClr>
          </a:solidFill>
        </p:spPr>
        <p:txBody>
          <a:bodyPr/>
          <a:lstStyle/>
          <a:p>
            <a:r>
              <a:rPr lang="en-US" dirty="0"/>
              <a:t>Wilkins &amp; Franklin</a:t>
            </a:r>
          </a:p>
        </p:txBody>
      </p:sp>
      <p:pic>
        <p:nvPicPr>
          <p:cNvPr id="47107" name="Picture 2"/>
          <p:cNvPicPr>
            <a:picLocks noGrp="1" noChangeAspect="1" noChangeArrowheads="1"/>
          </p:cNvPicPr>
          <p:nvPr>
            <p:ph sz="half" idx="1"/>
          </p:nvPr>
        </p:nvPicPr>
        <p:blipFill rotWithShape="1">
          <a:blip r:embed="rId2" cstate="print"/>
          <a:srcRect b="2788"/>
          <a:stretch/>
        </p:blipFill>
        <p:spPr>
          <a:xfrm>
            <a:off x="333375" y="2362201"/>
            <a:ext cx="4772025" cy="3124200"/>
          </a:xfrm>
          <a:noFill/>
        </p:spPr>
      </p:pic>
      <p:pic>
        <p:nvPicPr>
          <p:cNvPr id="47108" name="Picture 3" descr="portrait-wilkins.jpg"/>
          <p:cNvPicPr>
            <a:picLocks noChangeAspect="1"/>
          </p:cNvPicPr>
          <p:nvPr/>
        </p:nvPicPr>
        <p:blipFill>
          <a:blip r:embed="rId3" cstate="print"/>
          <a:srcRect/>
          <a:stretch>
            <a:fillRect/>
          </a:stretch>
        </p:blipFill>
        <p:spPr bwMode="auto">
          <a:xfrm>
            <a:off x="5486400" y="2356366"/>
            <a:ext cx="3053274" cy="2827106"/>
          </a:xfrm>
          <a:prstGeom prst="rect">
            <a:avLst/>
          </a:prstGeom>
          <a:noFill/>
          <a:ln w="9525">
            <a:noFill/>
            <a:miter lim="800000"/>
            <a:headEnd/>
            <a:tailEnd/>
          </a:ln>
        </p:spPr>
      </p:pic>
      <p:sp>
        <p:nvSpPr>
          <p:cNvPr id="47109" name="TextBox 5"/>
          <p:cNvSpPr txBox="1">
            <a:spLocks noChangeArrowheads="1"/>
          </p:cNvSpPr>
          <p:nvPr/>
        </p:nvSpPr>
        <p:spPr bwMode="auto">
          <a:xfrm>
            <a:off x="6112924" y="1781453"/>
            <a:ext cx="1800225"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Maurice Wilkins</a:t>
            </a:r>
          </a:p>
        </p:txBody>
      </p:sp>
      <p:sp>
        <p:nvSpPr>
          <p:cNvPr id="47110" name="TextBox 6"/>
          <p:cNvSpPr txBox="1">
            <a:spLocks noChangeArrowheads="1"/>
          </p:cNvSpPr>
          <p:nvPr/>
        </p:nvSpPr>
        <p:spPr bwMode="auto">
          <a:xfrm>
            <a:off x="393876" y="1913752"/>
            <a:ext cx="2362200" cy="369332"/>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mn-ea"/>
                <a:cs typeface="Arial" charset="0"/>
              </a:rPr>
              <a:t>Rosalind Franklin</a:t>
            </a:r>
          </a:p>
        </p:txBody>
      </p:sp>
      <p:sp>
        <p:nvSpPr>
          <p:cNvPr id="10" name="TextBox 5"/>
          <p:cNvSpPr txBox="1">
            <a:spLocks noChangeArrowheads="1"/>
          </p:cNvSpPr>
          <p:nvPr/>
        </p:nvSpPr>
        <p:spPr bwMode="auto">
          <a:xfrm>
            <a:off x="1828800" y="5709944"/>
            <a:ext cx="4772025" cy="461665"/>
          </a:xfrm>
          <a:prstGeom prst="rect">
            <a:avLst/>
          </a:prstGeom>
          <a:noFill/>
          <a:ln w="9525">
            <a:noFill/>
            <a:miter lim="800000"/>
            <a:headEnd/>
            <a:tailEnd/>
          </a:ln>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Arial" charset="0"/>
                <a:ea typeface="+mn-ea"/>
                <a:cs typeface="Arial" charset="0"/>
              </a:rPr>
              <a:t>X-ray crystallography images</a:t>
            </a:r>
          </a:p>
        </p:txBody>
      </p:sp>
    </p:spTree>
    <p:extLst>
      <p:ext uri="{BB962C8B-B14F-4D97-AF65-F5344CB8AC3E}">
        <p14:creationId xmlns:p14="http://schemas.microsoft.com/office/powerpoint/2010/main" val="41347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10"/>
                                        </p:tgtEl>
                                        <p:attrNameLst>
                                          <p:attrName>style.visibility</p:attrName>
                                        </p:attrNameLst>
                                      </p:cBhvr>
                                      <p:to>
                                        <p:strVal val="visible"/>
                                      </p:to>
                                    </p:set>
                                    <p:animEffect transition="in" filter="fade">
                                      <p:cBhvr>
                                        <p:cTn id="7" dur="500"/>
                                        <p:tgtEl>
                                          <p:spTgt spid="47110"/>
                                        </p:tgtEl>
                                      </p:cBhvr>
                                    </p:animEffect>
                                  </p:childTnLst>
                                </p:cTn>
                              </p:par>
                              <p:par>
                                <p:cTn id="8" presetID="10" presetClass="entr" presetSubtype="0" fill="hold" nodeType="withEffect">
                                  <p:stCondLst>
                                    <p:cond delay="0"/>
                                  </p:stCondLst>
                                  <p:childTnLst>
                                    <p:set>
                                      <p:cBhvr>
                                        <p:cTn id="9" dur="1" fill="hold">
                                          <p:stCondLst>
                                            <p:cond delay="0"/>
                                          </p:stCondLst>
                                        </p:cTn>
                                        <p:tgtEl>
                                          <p:spTgt spid="47107"/>
                                        </p:tgtEl>
                                        <p:attrNameLst>
                                          <p:attrName>style.visibility</p:attrName>
                                        </p:attrNameLst>
                                      </p:cBhvr>
                                      <p:to>
                                        <p:strVal val="visible"/>
                                      </p:to>
                                    </p:set>
                                    <p:animEffect transition="in" filter="fade">
                                      <p:cBhvr>
                                        <p:cTn id="10" dur="500"/>
                                        <p:tgtEl>
                                          <p:spTgt spid="4710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7109"/>
                                        </p:tgtEl>
                                        <p:attrNameLst>
                                          <p:attrName>style.visibility</p:attrName>
                                        </p:attrNameLst>
                                      </p:cBhvr>
                                      <p:to>
                                        <p:strVal val="visible"/>
                                      </p:to>
                                    </p:set>
                                    <p:animEffect transition="in" filter="fade">
                                      <p:cBhvr>
                                        <p:cTn id="15" dur="500"/>
                                        <p:tgtEl>
                                          <p:spTgt spid="47109"/>
                                        </p:tgtEl>
                                      </p:cBhvr>
                                    </p:animEffect>
                                  </p:childTnLst>
                                </p:cTn>
                              </p:par>
                              <p:par>
                                <p:cTn id="16" presetID="10" presetClass="entr" presetSubtype="0" fill="hold" nodeType="withEffect">
                                  <p:stCondLst>
                                    <p:cond delay="0"/>
                                  </p:stCondLst>
                                  <p:childTnLst>
                                    <p:set>
                                      <p:cBhvr>
                                        <p:cTn id="17" dur="1" fill="hold">
                                          <p:stCondLst>
                                            <p:cond delay="0"/>
                                          </p:stCondLst>
                                        </p:cTn>
                                        <p:tgtEl>
                                          <p:spTgt spid="47108"/>
                                        </p:tgtEl>
                                        <p:attrNameLst>
                                          <p:attrName>style.visibility</p:attrName>
                                        </p:attrNameLst>
                                      </p:cBhvr>
                                      <p:to>
                                        <p:strVal val="visible"/>
                                      </p:to>
                                    </p:set>
                                    <p:animEffect transition="in" filter="fade">
                                      <p:cBhvr>
                                        <p:cTn id="18" dur="500"/>
                                        <p:tgtEl>
                                          <p:spTgt spid="4710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p:bldP spid="47110" grpId="0"/>
      <p:bldP spid="10"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73"/>
          <p:cNvSpPr txBox="1">
            <a:spLocks noGrp="1"/>
          </p:cNvSpPr>
          <p:nvPr>
            <p:ph type="title"/>
          </p:nvPr>
        </p:nvSpPr>
        <p:spPr>
          <a:xfrm>
            <a:off x="313267" y="365127"/>
            <a:ext cx="8475133" cy="6254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dirty="0">
                <a:solidFill>
                  <a:srgbClr val="FF0000"/>
                </a:solidFill>
              </a:rPr>
              <a:t>DNA</a:t>
            </a:r>
            <a:r>
              <a:rPr lang="en-US" sz="3600" dirty="0">
                <a:solidFill>
                  <a:srgbClr val="0000FF"/>
                </a:solidFill>
              </a:rPr>
              <a:t> is a Double-Stranded Helix</a:t>
            </a:r>
            <a:endParaRPr sz="3600" dirty="0">
              <a:solidFill>
                <a:srgbClr val="0000FF"/>
              </a:solidFill>
            </a:endParaRPr>
          </a:p>
        </p:txBody>
      </p:sp>
      <p:sp>
        <p:nvSpPr>
          <p:cNvPr id="1080" name="Google Shape;1080;p173"/>
          <p:cNvSpPr txBox="1">
            <a:spLocks noGrp="1"/>
          </p:cNvSpPr>
          <p:nvPr>
            <p:ph type="body" idx="1"/>
          </p:nvPr>
        </p:nvSpPr>
        <p:spPr>
          <a:xfrm>
            <a:off x="381000" y="990602"/>
            <a:ext cx="8475133" cy="491066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400"/>
              <a:buChar char="•"/>
            </a:pPr>
            <a:r>
              <a:rPr lang="en-US" dirty="0"/>
              <a:t>American </a:t>
            </a:r>
            <a:r>
              <a:rPr lang="en-US" dirty="0">
                <a:solidFill>
                  <a:srgbClr val="0000FF"/>
                </a:solidFill>
              </a:rPr>
              <a:t>James D. Watson </a:t>
            </a:r>
            <a:r>
              <a:rPr lang="en-US" dirty="0"/>
              <a:t>journeyed to Cambridge University in England, where the more senior </a:t>
            </a:r>
            <a:r>
              <a:rPr lang="en-US" dirty="0">
                <a:solidFill>
                  <a:srgbClr val="0000FF"/>
                </a:solidFill>
              </a:rPr>
              <a:t>Francis Crick </a:t>
            </a:r>
            <a:r>
              <a:rPr lang="en-US" dirty="0"/>
              <a:t>was studying protein structure with a technique called </a:t>
            </a:r>
            <a:r>
              <a:rPr lang="en-US" b="1" dirty="0">
                <a:solidFill>
                  <a:srgbClr val="CC66FF"/>
                </a:solidFill>
              </a:rPr>
              <a:t>X-Ray Crystallography</a:t>
            </a:r>
            <a:r>
              <a:rPr lang="en-US" dirty="0"/>
              <a:t>.</a:t>
            </a:r>
            <a:endParaRPr sz="4000" dirty="0"/>
          </a:p>
        </p:txBody>
      </p:sp>
      <p:pic>
        <p:nvPicPr>
          <p:cNvPr id="1081" name="Google Shape;1081;p173"/>
          <p:cNvPicPr preferRelativeResize="0"/>
          <p:nvPr/>
        </p:nvPicPr>
        <p:blipFill rotWithShape="1">
          <a:blip r:embed="rId3">
            <a:alphaModFix/>
          </a:blip>
          <a:srcRect r="25437"/>
          <a:stretch/>
        </p:blipFill>
        <p:spPr>
          <a:xfrm>
            <a:off x="914400" y="3886200"/>
            <a:ext cx="6553199" cy="2743202"/>
          </a:xfrm>
          <a:prstGeom prst="rect">
            <a:avLst/>
          </a:prstGeom>
          <a:noFill/>
          <a:ln>
            <a:noFill/>
          </a:ln>
        </p:spPr>
      </p:pic>
    </p:spTree>
    <p:extLst>
      <p:ext uri="{BB962C8B-B14F-4D97-AF65-F5344CB8AC3E}">
        <p14:creationId xmlns:p14="http://schemas.microsoft.com/office/powerpoint/2010/main" val="289745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0">
                                            <p:txEl>
                                              <p:pRg st="0" end="0"/>
                                            </p:txEl>
                                          </p:spTgt>
                                        </p:tgtEl>
                                        <p:attrNameLst>
                                          <p:attrName>style.visibility</p:attrName>
                                        </p:attrNameLst>
                                      </p:cBhvr>
                                      <p:to>
                                        <p:strVal val="visible"/>
                                      </p:to>
                                    </p:set>
                                    <p:animEffect transition="in" filter="wipe(left)">
                                      <p:cBhvr>
                                        <p:cTn id="7" dur="500"/>
                                        <p:tgtEl>
                                          <p:spTgt spid="10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1"/>
                                        </p:tgtEl>
                                        <p:attrNameLst>
                                          <p:attrName>style.visibility</p:attrName>
                                        </p:attrNameLst>
                                      </p:cBhvr>
                                      <p:to>
                                        <p:strVal val="visible"/>
                                      </p:to>
                                    </p:set>
                                    <p:animEffect transition="in" filter="wipe(left)">
                                      <p:cBhvr>
                                        <p:cTn id="12" dur="50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78"/>
        <p:cNvGrpSpPr/>
        <p:nvPr/>
      </p:nvGrpSpPr>
      <p:grpSpPr>
        <a:xfrm>
          <a:off x="0" y="0"/>
          <a:ext cx="0" cy="0"/>
          <a:chOff x="0" y="0"/>
          <a:chExt cx="0" cy="0"/>
        </a:xfrm>
      </p:grpSpPr>
      <p:sp>
        <p:nvSpPr>
          <p:cNvPr id="1079" name="Google Shape;1079;p173"/>
          <p:cNvSpPr txBox="1">
            <a:spLocks noGrp="1"/>
          </p:cNvSpPr>
          <p:nvPr>
            <p:ph type="title"/>
          </p:nvPr>
        </p:nvSpPr>
        <p:spPr>
          <a:xfrm>
            <a:off x="313267" y="365127"/>
            <a:ext cx="8475133" cy="6254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dirty="0">
                <a:solidFill>
                  <a:srgbClr val="FF0000"/>
                </a:solidFill>
              </a:rPr>
              <a:t>DNA</a:t>
            </a:r>
            <a:r>
              <a:rPr lang="en-US" sz="3600" dirty="0">
                <a:solidFill>
                  <a:srgbClr val="0000FF"/>
                </a:solidFill>
              </a:rPr>
              <a:t> is a Double-Stranded Helix</a:t>
            </a:r>
            <a:endParaRPr sz="3600" dirty="0">
              <a:solidFill>
                <a:srgbClr val="0000FF"/>
              </a:solidFill>
            </a:endParaRPr>
          </a:p>
        </p:txBody>
      </p:sp>
      <p:sp>
        <p:nvSpPr>
          <p:cNvPr id="1080" name="Google Shape;1080;p173"/>
          <p:cNvSpPr txBox="1">
            <a:spLocks noGrp="1"/>
          </p:cNvSpPr>
          <p:nvPr>
            <p:ph type="body" idx="1"/>
          </p:nvPr>
        </p:nvSpPr>
        <p:spPr>
          <a:xfrm>
            <a:off x="381000" y="990602"/>
            <a:ext cx="8475133" cy="4910666"/>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000"/>
              </a:spcBef>
              <a:spcAft>
                <a:spcPts val="0"/>
              </a:spcAft>
              <a:buSzPts val="2400"/>
              <a:buChar char="•"/>
            </a:pPr>
            <a:r>
              <a:rPr lang="en-US" dirty="0"/>
              <a:t>While visiting the laboratory of </a:t>
            </a:r>
            <a:r>
              <a:rPr lang="en-US" dirty="0">
                <a:solidFill>
                  <a:srgbClr val="0000FF"/>
                </a:solidFill>
              </a:rPr>
              <a:t>Maurice Wilkins </a:t>
            </a:r>
            <a:r>
              <a:rPr lang="en-US" dirty="0"/>
              <a:t>at King’s College in London, Watson saw an</a:t>
            </a:r>
            <a:r>
              <a:rPr lang="en-US" dirty="0">
                <a:solidFill>
                  <a:srgbClr val="FF0000"/>
                </a:solidFill>
              </a:rPr>
              <a:t> X-ray image of DNA</a:t>
            </a:r>
            <a:r>
              <a:rPr lang="en-US" dirty="0"/>
              <a:t> produced by Wilkins’s colleague, </a:t>
            </a:r>
            <a:r>
              <a:rPr lang="en-US" dirty="0">
                <a:solidFill>
                  <a:srgbClr val="0000FF"/>
                </a:solidFill>
              </a:rPr>
              <a:t>Rosalind Franklin</a:t>
            </a:r>
            <a:r>
              <a:rPr lang="en-US" dirty="0"/>
              <a:t>.</a:t>
            </a:r>
            <a:endParaRPr sz="4000" dirty="0"/>
          </a:p>
        </p:txBody>
      </p:sp>
      <p:pic>
        <p:nvPicPr>
          <p:cNvPr id="1081" name="Google Shape;1081;p173"/>
          <p:cNvPicPr preferRelativeResize="0"/>
          <p:nvPr/>
        </p:nvPicPr>
        <p:blipFill rotWithShape="1">
          <a:blip r:embed="rId3">
            <a:alphaModFix/>
          </a:blip>
          <a:srcRect/>
          <a:stretch/>
        </p:blipFill>
        <p:spPr>
          <a:xfrm>
            <a:off x="171803" y="3635372"/>
            <a:ext cx="4905375" cy="1905000"/>
          </a:xfrm>
          <a:prstGeom prst="rect">
            <a:avLst/>
          </a:prstGeom>
          <a:noFill/>
          <a:ln>
            <a:noFill/>
          </a:ln>
        </p:spPr>
      </p:pic>
      <p:pic>
        <p:nvPicPr>
          <p:cNvPr id="1082" name="Google Shape;1082;p173" descr="10_03a_2FranklinX-ray-L.jpg"/>
          <p:cNvPicPr preferRelativeResize="0"/>
          <p:nvPr/>
        </p:nvPicPr>
        <p:blipFill rotWithShape="1">
          <a:blip r:embed="rId4">
            <a:alphaModFix/>
          </a:blip>
          <a:srcRect b="5001"/>
          <a:stretch/>
        </p:blipFill>
        <p:spPr>
          <a:xfrm>
            <a:off x="5077178" y="2744515"/>
            <a:ext cx="3657600" cy="3686714"/>
          </a:xfrm>
          <a:prstGeom prst="rect">
            <a:avLst/>
          </a:prstGeom>
          <a:noFill/>
          <a:ln>
            <a:noFill/>
          </a:ln>
        </p:spPr>
      </p:pic>
    </p:spTree>
    <p:extLst>
      <p:ext uri="{BB962C8B-B14F-4D97-AF65-F5344CB8AC3E}">
        <p14:creationId xmlns:p14="http://schemas.microsoft.com/office/powerpoint/2010/main" val="408232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0">
                                            <p:txEl>
                                              <p:pRg st="0" end="0"/>
                                            </p:txEl>
                                          </p:spTgt>
                                        </p:tgtEl>
                                        <p:attrNameLst>
                                          <p:attrName>style.visibility</p:attrName>
                                        </p:attrNameLst>
                                      </p:cBhvr>
                                      <p:to>
                                        <p:strVal val="visible"/>
                                      </p:to>
                                    </p:set>
                                    <p:animEffect transition="in" filter="wipe(left)">
                                      <p:cBhvr>
                                        <p:cTn id="7" dur="500"/>
                                        <p:tgtEl>
                                          <p:spTgt spid="108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82"/>
                                        </p:tgtEl>
                                        <p:attrNameLst>
                                          <p:attrName>style.visibility</p:attrName>
                                        </p:attrNameLst>
                                      </p:cBhvr>
                                      <p:to>
                                        <p:strVal val="visible"/>
                                      </p:to>
                                    </p:set>
                                    <p:animEffect transition="in" filter="fade">
                                      <p:cBhvr>
                                        <p:cTn id="12" dur="500"/>
                                        <p:tgtEl>
                                          <p:spTgt spid="108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1"/>
                                        </p:tgtEl>
                                        <p:attrNameLst>
                                          <p:attrName>style.visibility</p:attrName>
                                        </p:attrNameLst>
                                      </p:cBhvr>
                                      <p:to>
                                        <p:strVal val="visible"/>
                                      </p:to>
                                    </p:set>
                                    <p:animEffect transition="in" filter="wipe(left)">
                                      <p:cBhvr>
                                        <p:cTn id="17" dur="5000"/>
                                        <p:tgtEl>
                                          <p:spTgt spid="10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094"/>
        <p:cNvGrpSpPr/>
        <p:nvPr/>
      </p:nvGrpSpPr>
      <p:grpSpPr>
        <a:xfrm>
          <a:off x="0" y="0"/>
          <a:ext cx="0" cy="0"/>
          <a:chOff x="0" y="0"/>
          <a:chExt cx="0" cy="0"/>
        </a:xfrm>
      </p:grpSpPr>
      <p:pic>
        <p:nvPicPr>
          <p:cNvPr id="1095" name="Google Shape;1095;p175" descr="10_03bWatsonAndCrick-L.jpg"/>
          <p:cNvPicPr preferRelativeResize="0"/>
          <p:nvPr/>
        </p:nvPicPr>
        <p:blipFill rotWithShape="1">
          <a:blip r:embed="rId3">
            <a:alphaModFix/>
          </a:blip>
          <a:srcRect/>
          <a:stretch/>
        </p:blipFill>
        <p:spPr>
          <a:xfrm>
            <a:off x="1008888" y="755904"/>
            <a:ext cx="7126224" cy="5346192"/>
          </a:xfrm>
          <a:prstGeom prst="rect">
            <a:avLst/>
          </a:prstGeom>
          <a:noFill/>
          <a:ln>
            <a:noFill/>
          </a:ln>
        </p:spPr>
      </p:pic>
    </p:spTree>
    <p:extLst>
      <p:ext uri="{BB962C8B-B14F-4D97-AF65-F5344CB8AC3E}">
        <p14:creationId xmlns:p14="http://schemas.microsoft.com/office/powerpoint/2010/main" val="12864348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990600"/>
          </a:xfrm>
        </p:spPr>
        <p:txBody>
          <a:bodyPr rtlCol="0">
            <a:normAutofit/>
          </a:bodyPr>
          <a:lstStyle/>
          <a:p>
            <a:pPr eaLnBrk="1" fontAlgn="auto" hangingPunct="1">
              <a:spcAft>
                <a:spcPts val="0"/>
              </a:spcAft>
              <a:defRPr/>
            </a:pPr>
            <a:r>
              <a:rPr lang="en-US" sz="3600" dirty="0"/>
              <a:t>Watson and Crick put it all together</a:t>
            </a:r>
          </a:p>
        </p:txBody>
      </p:sp>
      <p:pic>
        <p:nvPicPr>
          <p:cNvPr id="54275" name="Picture 2"/>
          <p:cNvPicPr>
            <a:picLocks noGrp="1" noChangeAspect="1" noChangeArrowheads="1"/>
          </p:cNvPicPr>
          <p:nvPr>
            <p:ph sz="half" idx="1"/>
          </p:nvPr>
        </p:nvPicPr>
        <p:blipFill>
          <a:blip r:embed="rId2" cstate="print"/>
          <a:stretch>
            <a:fillRect/>
          </a:stretch>
        </p:blipFill>
        <p:spPr>
          <a:xfrm>
            <a:off x="381000" y="3810000"/>
            <a:ext cx="3733800" cy="2871540"/>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583289" y="757584"/>
            <a:ext cx="4267200" cy="5923956"/>
          </a:xfrm>
        </p:spPr>
        <p:txBody>
          <a:bodyPr/>
          <a:lstStyle/>
          <a:p>
            <a:pPr>
              <a:buNone/>
            </a:pPr>
            <a:r>
              <a:rPr lang="en-US" dirty="0"/>
              <a:t>3-D structure of DNA = </a:t>
            </a:r>
            <a:r>
              <a:rPr lang="en-US" dirty="0">
                <a:solidFill>
                  <a:srgbClr val="7030A0"/>
                </a:solidFill>
              </a:rPr>
              <a:t>Double Helix</a:t>
            </a:r>
            <a:endParaRPr lang="en-US" dirty="0"/>
          </a:p>
          <a:p>
            <a:pPr>
              <a:buNone/>
            </a:pPr>
            <a:r>
              <a:rPr lang="en-US" b="1" dirty="0">
                <a:solidFill>
                  <a:srgbClr val="FF0000"/>
                </a:solidFill>
              </a:rPr>
              <a:t>What they used to figure out the structure:</a:t>
            </a:r>
          </a:p>
          <a:p>
            <a:pPr marL="395288" indent="-395288">
              <a:spcBef>
                <a:spcPts val="1200"/>
              </a:spcBef>
              <a:buNone/>
            </a:pPr>
            <a:r>
              <a:rPr lang="en-US" dirty="0"/>
              <a:t>1.	Basic components were</a:t>
            </a:r>
          </a:p>
          <a:p>
            <a:pPr marL="631825">
              <a:spcBef>
                <a:spcPts val="600"/>
              </a:spcBef>
            </a:pPr>
            <a:r>
              <a:rPr lang="en-US" dirty="0"/>
              <a:t>sugar, </a:t>
            </a:r>
          </a:p>
          <a:p>
            <a:pPr marL="631825">
              <a:spcBef>
                <a:spcPts val="600"/>
              </a:spcBef>
            </a:pPr>
            <a:r>
              <a:rPr lang="en-US" dirty="0"/>
              <a:t>phosphates </a:t>
            </a:r>
          </a:p>
          <a:p>
            <a:pPr marL="631825">
              <a:spcBef>
                <a:spcPts val="600"/>
              </a:spcBef>
            </a:pPr>
            <a:r>
              <a:rPr lang="en-US" dirty="0"/>
              <a:t> nitrogenous bases</a:t>
            </a:r>
          </a:p>
          <a:p>
            <a:pPr marL="514350" indent="-514350">
              <a:spcBef>
                <a:spcPts val="1200"/>
              </a:spcBef>
              <a:buFont typeface="+mj-lt"/>
              <a:buAutoNum type="arabicPeriod" startAt="2"/>
            </a:pPr>
            <a:r>
              <a:rPr lang="en-US" dirty="0">
                <a:solidFill>
                  <a:srgbClr val="00B0F0"/>
                </a:solidFill>
              </a:rPr>
              <a:t>Franklin’s X-ray crystallography photos</a:t>
            </a:r>
          </a:p>
          <a:p>
            <a:pPr marL="514350" indent="-514350">
              <a:spcBef>
                <a:spcPts val="1200"/>
              </a:spcBef>
              <a:buFont typeface="+mj-lt"/>
              <a:buAutoNum type="arabicPeriod" startAt="2"/>
            </a:pPr>
            <a:r>
              <a:rPr lang="en-US" dirty="0"/>
              <a:t>Chargaff’s Rule (</a:t>
            </a:r>
            <a:r>
              <a:rPr lang="en-US" sz="2000" i="1" dirty="0">
                <a:latin typeface="Times New Roman" panose="02020603050405020304" pitchFamily="18" charset="0"/>
                <a:cs typeface="Times New Roman" panose="02020603050405020304" pitchFamily="18" charset="0"/>
              </a:rPr>
              <a:t>to be discussed in a few slides</a:t>
            </a:r>
            <a:r>
              <a:rPr lang="en-US" dirty="0"/>
              <a:t>)</a:t>
            </a:r>
          </a:p>
          <a:p>
            <a:endParaRPr lang="en-US" dirty="0"/>
          </a:p>
        </p:txBody>
      </p:sp>
      <p:pic>
        <p:nvPicPr>
          <p:cNvPr id="1026" name="Picture 2" descr="http://www.biotechlearn.org.nz/var/biotechlearn/storage/images/themes/cell_biology_and_genetics/images/dna_double_helix/44280-1-eng-AU/dna_double_helix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494183"/>
            <a:ext cx="3124201" cy="20828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fade">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par>
                          <p:cTn id="13" fill="hold">
                            <p:stCondLst>
                              <p:cond delay="500"/>
                            </p:stCondLst>
                            <p:childTnLst>
                              <p:par>
                                <p:cTn id="14" presetID="10" presetClass="entr" presetSubtype="0" fill="hold" nodeType="afterEffect">
                                  <p:stCondLst>
                                    <p:cond delay="500"/>
                                  </p:stCondLst>
                                  <p:childTnLst>
                                    <p:set>
                                      <p:cBhvr>
                                        <p:cTn id="15" dur="1" fill="hold">
                                          <p:stCondLst>
                                            <p:cond delay="0"/>
                                          </p:stCondLst>
                                        </p:cTn>
                                        <p:tgtEl>
                                          <p:spTgt spid="1026"/>
                                        </p:tgtEl>
                                        <p:attrNameLst>
                                          <p:attrName>style.visibility</p:attrName>
                                        </p:attrNameLst>
                                      </p:cBhvr>
                                      <p:to>
                                        <p:strVal val="visible"/>
                                      </p:to>
                                    </p:set>
                                    <p:animEffect transition="in" filter="fade">
                                      <p:cBhvr>
                                        <p:cTn id="16" dur="5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500"/>
                                        <p:tgtEl>
                                          <p:spTgt spid="4">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txEl>
                                              <p:pRg st="4" end="4"/>
                                            </p:txEl>
                                          </p:spTgt>
                                        </p:tgtEl>
                                        <p:attrNameLst>
                                          <p:attrName>style.visibility</p:attrName>
                                        </p:attrNameLst>
                                      </p:cBhvr>
                                      <p:to>
                                        <p:strVal val="visible"/>
                                      </p:to>
                                    </p:set>
                                    <p:animEffect transition="in" filter="fade">
                                      <p:cBhvr>
                                        <p:cTn id="36" dur="500"/>
                                        <p:tgtEl>
                                          <p:spTgt spid="4">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animEffect transition="in" filter="fade">
                                      <p:cBhvr>
                                        <p:cTn id="41" dur="500"/>
                                        <p:tgtEl>
                                          <p:spTgt spid="4">
                                            <p:txEl>
                                              <p:pRg st="5" end="5"/>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4">
                                            <p:txEl>
                                              <p:pRg st="6" end="6"/>
                                            </p:txEl>
                                          </p:spTgt>
                                        </p:tgtEl>
                                        <p:attrNameLst>
                                          <p:attrName>style.visibility</p:attrName>
                                        </p:attrNameLst>
                                      </p:cBhvr>
                                      <p:to>
                                        <p:strVal val="visible"/>
                                      </p:to>
                                    </p:set>
                                    <p:animEffect transition="in" filter="fade">
                                      <p:cBhvr>
                                        <p:cTn id="46" dur="500"/>
                                        <p:tgtEl>
                                          <p:spTgt spid="4">
                                            <p:txEl>
                                              <p:pRg st="6" end="6"/>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xEl>
                                              <p:pRg st="7" end="7"/>
                                            </p:txEl>
                                          </p:spTgt>
                                        </p:tgtEl>
                                        <p:attrNameLst>
                                          <p:attrName>style.visibility</p:attrName>
                                        </p:attrNameLst>
                                      </p:cBhvr>
                                      <p:to>
                                        <p:strVal val="visible"/>
                                      </p:to>
                                    </p:set>
                                    <p:animEffect transition="in" filter="fade">
                                      <p:cBhvr>
                                        <p:cTn id="51"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FB8C59AD-ED1F-4CF9-BE8F-2B38E1848B53}"/>
              </a:ext>
            </a:extLst>
          </p:cNvPr>
          <p:cNvSpPr>
            <a:spLocks noGrp="1" noChangeArrowheads="1"/>
          </p:cNvSpPr>
          <p:nvPr>
            <p:ph type="title" idx="4294967295"/>
          </p:nvPr>
        </p:nvSpPr>
        <p:spPr/>
        <p:txBody>
          <a:bodyPr/>
          <a:lstStyle/>
          <a:p>
            <a:pPr eaLnBrk="1" hangingPunct="1"/>
            <a:r>
              <a:rPr lang="en-US" altLang="en-US" dirty="0"/>
              <a:t>DNA stands for …</a:t>
            </a:r>
          </a:p>
        </p:txBody>
      </p:sp>
      <p:pic>
        <p:nvPicPr>
          <p:cNvPr id="2051" name="Picture 7" descr="01_01_03a">
            <a:extLst>
              <a:ext uri="{FF2B5EF4-FFF2-40B4-BE49-F238E27FC236}">
                <a16:creationId xmlns:a16="http://schemas.microsoft.com/office/drawing/2014/main" id="{17F2E1C9-2D4C-4ECD-965D-40C29A7B6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63663"/>
            <a:ext cx="5562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DNA_logo">
            <a:extLst>
              <a:ext uri="{FF2B5EF4-FFF2-40B4-BE49-F238E27FC236}">
                <a16:creationId xmlns:a16="http://schemas.microsoft.com/office/drawing/2014/main" id="{02B653B6-C54C-4FD6-8DA4-174DF7198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DNA_logo">
            <a:extLst>
              <a:ext uri="{FF2B5EF4-FFF2-40B4-BE49-F238E27FC236}">
                <a16:creationId xmlns:a16="http://schemas.microsoft.com/office/drawing/2014/main" id="{CE709BA2-1BAB-45CE-88BB-58A732149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1">
            <a:extLst>
              <a:ext uri="{FF2B5EF4-FFF2-40B4-BE49-F238E27FC236}">
                <a16:creationId xmlns:a16="http://schemas.microsoft.com/office/drawing/2014/main" id="{0EE5B21C-2E1B-45BA-ADC9-FCBFE0CBACB1}"/>
              </a:ext>
            </a:extLst>
          </p:cNvPr>
          <p:cNvSpPr txBox="1">
            <a:spLocks noChangeArrowheads="1"/>
          </p:cNvSpPr>
          <p:nvPr/>
        </p:nvSpPr>
        <p:spPr bwMode="auto">
          <a:xfrm>
            <a:off x="1905000" y="59436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What?</a:t>
            </a:r>
            <a:endPar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7" name="Picture 6" descr="warm_up-01.eps">
            <a:extLst>
              <a:ext uri="{FF2B5EF4-FFF2-40B4-BE49-F238E27FC236}">
                <a16:creationId xmlns:a16="http://schemas.microsoft.com/office/drawing/2014/main" id="{CC4C5B82-DCD6-4F1F-9BBC-94CB14A31D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907" y="1143000"/>
            <a:ext cx="1029929" cy="835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wipe(up)">
                                      <p:cBhvr>
                                        <p:cTn id="7" dur="4000"/>
                                        <p:tgtEl>
                                          <p:spTgt spid="2053"/>
                                        </p:tgtEl>
                                      </p:cBhvr>
                                    </p:animEffect>
                                  </p:childTnLst>
                                </p:cTn>
                              </p:par>
                              <p:par>
                                <p:cTn id="8" presetID="22" presetClass="entr" presetSubtype="1"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wipe(up)">
                                      <p:cBhvr>
                                        <p:cTn id="10" dur="4000"/>
                                        <p:tgtEl>
                                          <p:spTgt spid="2052"/>
                                        </p:tgtEl>
                                      </p:cBhvr>
                                    </p:animEffect>
                                  </p:childTnLst>
                                </p:cTn>
                              </p:par>
                            </p:childTnLst>
                          </p:cTn>
                        </p:par>
                        <p:par>
                          <p:cTn id="11" fill="hold">
                            <p:stCondLst>
                              <p:cond delay="4000"/>
                            </p:stCondLst>
                            <p:childTnLst>
                              <p:par>
                                <p:cTn id="12" presetID="22" presetClass="entr" presetSubtype="8" fill="hold" nodeType="afterEffect">
                                  <p:stCondLst>
                                    <p:cond delay="250"/>
                                  </p:stCondLst>
                                  <p:childTnLst>
                                    <p:set>
                                      <p:cBhvr>
                                        <p:cTn id="13" dur="1" fill="hold">
                                          <p:stCondLst>
                                            <p:cond delay="0"/>
                                          </p:stCondLst>
                                        </p:cTn>
                                        <p:tgtEl>
                                          <p:spTgt spid="2051"/>
                                        </p:tgtEl>
                                        <p:attrNameLst>
                                          <p:attrName>style.visibility</p:attrName>
                                        </p:attrNameLst>
                                      </p:cBhvr>
                                      <p:to>
                                        <p:strVal val="visible"/>
                                      </p:to>
                                    </p:set>
                                    <p:animEffect transition="in" filter="wipe(left)">
                                      <p:cBhvr>
                                        <p:cTn id="14" dur="4000"/>
                                        <p:tgtEl>
                                          <p:spTgt spid="205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050"/>
                                        </p:tgtEl>
                                        <p:attrNameLst>
                                          <p:attrName>style.visibility</p:attrName>
                                        </p:attrNameLst>
                                      </p:cBhvr>
                                      <p:to>
                                        <p:strVal val="visible"/>
                                      </p:to>
                                    </p:set>
                                    <p:animEffect transition="in" filter="fade">
                                      <p:cBhvr>
                                        <p:cTn id="19" dur="500"/>
                                        <p:tgtEl>
                                          <p:spTgt spid="2050"/>
                                        </p:tgtEl>
                                      </p:cBhvr>
                                    </p:animEffect>
                                  </p:childTnLst>
                                </p:cTn>
                              </p:par>
                            </p:childTnLst>
                          </p:cTn>
                        </p:par>
                        <p:par>
                          <p:cTn id="20" fill="hold">
                            <p:stCondLst>
                              <p:cond delay="500"/>
                            </p:stCondLst>
                            <p:childTnLst>
                              <p:par>
                                <p:cTn id="21" presetID="10" presetClass="entr" presetSubtype="0" fill="hold" grpId="0" nodeType="afterEffect">
                                  <p:stCondLst>
                                    <p:cond delay="250"/>
                                  </p:stCondLst>
                                  <p:childTnLst>
                                    <p:set>
                                      <p:cBhvr>
                                        <p:cTn id="22" dur="1" fill="hold">
                                          <p:stCondLst>
                                            <p:cond delay="0"/>
                                          </p:stCondLst>
                                        </p:cTn>
                                        <p:tgtEl>
                                          <p:spTgt spid="2054"/>
                                        </p:tgtEl>
                                        <p:attrNameLst>
                                          <p:attrName>style.visibility</p:attrName>
                                        </p:attrNameLst>
                                      </p:cBhvr>
                                      <p:to>
                                        <p:strVal val="visible"/>
                                      </p:to>
                                    </p:set>
                                    <p:animEffect transition="in" filter="fade">
                                      <p:cBhvr>
                                        <p:cTn id="23" dur="5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P spid="205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Watson and Crick and the</a:t>
            </a:r>
            <a:br>
              <a:rPr lang="en-US" dirty="0"/>
            </a:br>
            <a:r>
              <a:rPr lang="en-US" dirty="0"/>
              <a:t> </a:t>
            </a:r>
            <a:r>
              <a:rPr lang="en-US" i="1" dirty="0"/>
              <a:t>double helix </a:t>
            </a:r>
            <a:r>
              <a:rPr lang="en-US" sz="2000" i="1" dirty="0">
                <a:solidFill>
                  <a:srgbClr val="00B0F0"/>
                </a:solidFill>
              </a:rPr>
              <a:t>(twisted ladder)</a:t>
            </a:r>
            <a:endParaRPr lang="en-US" i="1" dirty="0">
              <a:solidFill>
                <a:srgbClr val="00B0F0"/>
              </a:solidFill>
            </a:endParaRPr>
          </a:p>
        </p:txBody>
      </p:sp>
      <p:pic>
        <p:nvPicPr>
          <p:cNvPr id="5" name="Content Placeholder 4" descr="doublehelix.png"/>
          <p:cNvPicPr>
            <a:picLocks noGrp="1" noChangeAspect="1"/>
          </p:cNvPicPr>
          <p:nvPr>
            <p:ph sz="half" idx="1"/>
          </p:nvPr>
        </p:nvPicPr>
        <p:blipFill rotWithShape="1">
          <a:blip r:embed="rId2" cstate="print"/>
          <a:srcRect b="4262"/>
          <a:stretch/>
        </p:blipFill>
        <p:spPr>
          <a:xfrm>
            <a:off x="268033" y="1600199"/>
            <a:ext cx="4303967" cy="4876801"/>
          </a:xfrm>
        </p:spPr>
      </p:pic>
      <p:pic>
        <p:nvPicPr>
          <p:cNvPr id="6" name="Picture 2"/>
          <p:cNvPicPr>
            <a:picLocks noGrp="1" noChangeAspect="1" noChangeArrowheads="1"/>
          </p:cNvPicPr>
          <p:nvPr>
            <p:ph sz="half" idx="2"/>
          </p:nvPr>
        </p:nvPicPr>
        <p:blipFill>
          <a:blip r:embed="rId3" cstate="print"/>
          <a:srcRect r="76136" b="36364"/>
          <a:stretch>
            <a:fillRect/>
          </a:stretch>
        </p:blipFill>
        <p:spPr>
          <a:xfrm>
            <a:off x="5867400" y="1676400"/>
            <a:ext cx="2743200" cy="4572000"/>
          </a:xfrm>
          <a:noFill/>
        </p:spPr>
      </p:pic>
      <p:sp>
        <p:nvSpPr>
          <p:cNvPr id="3" name="Oval 2">
            <a:extLst>
              <a:ext uri="{FF2B5EF4-FFF2-40B4-BE49-F238E27FC236}">
                <a16:creationId xmlns:a16="http://schemas.microsoft.com/office/drawing/2014/main" id="{60008722-201B-4DC0-8986-896AFFE652C1}"/>
              </a:ext>
            </a:extLst>
          </p:cNvPr>
          <p:cNvSpPr/>
          <p:nvPr/>
        </p:nvSpPr>
        <p:spPr>
          <a:xfrm>
            <a:off x="3657600" y="1676400"/>
            <a:ext cx="1219200" cy="7620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3458FA7-2F65-45E7-A79F-87782E13DBA7}"/>
              </a:ext>
            </a:extLst>
          </p:cNvPr>
          <p:cNvSpPr/>
          <p:nvPr/>
        </p:nvSpPr>
        <p:spPr>
          <a:xfrm>
            <a:off x="33867" y="4038599"/>
            <a:ext cx="1219200" cy="762000"/>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BD890D91-A9BE-406B-81FD-F0EF8149E356}"/>
              </a:ext>
            </a:extLst>
          </p:cNvPr>
          <p:cNvSpPr/>
          <p:nvPr/>
        </p:nvSpPr>
        <p:spPr>
          <a:xfrm>
            <a:off x="4495800" y="2468561"/>
            <a:ext cx="1871133" cy="3047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2787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10" presetClass="entr" presetSubtype="0" fill="hold" grpId="0" nodeType="afterEffect">
                                  <p:stCondLst>
                                    <p:cond delay="50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par>
                          <p:cTn id="22" fill="hold">
                            <p:stCondLst>
                              <p:cond delay="1500"/>
                            </p:stCondLst>
                            <p:childTnLst>
                              <p:par>
                                <p:cTn id="23" presetID="10" presetClass="entr" presetSubtype="0" fill="hold" nodeType="afterEffect">
                                  <p:stCondLst>
                                    <p:cond delay="25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1" name="Content Placeholder 5" descr="dnadoublehelix.jpg"/>
          <p:cNvPicPr>
            <a:picLocks noGrp="1" noChangeAspect="1"/>
          </p:cNvPicPr>
          <p:nvPr>
            <p:ph sz="half" idx="1"/>
          </p:nvPr>
        </p:nvPicPr>
        <p:blipFill rotWithShape="1">
          <a:blip r:embed="rId2" cstate="print"/>
          <a:srcRect l="39541" t="-1" b="59678"/>
          <a:stretch/>
        </p:blipFill>
        <p:spPr>
          <a:xfrm>
            <a:off x="1752600" y="1600199"/>
            <a:ext cx="2590800" cy="1526823"/>
          </a:xfrm>
        </p:spPr>
      </p:pic>
      <p:sp>
        <p:nvSpPr>
          <p:cNvPr id="5" name="Content Placeholder 4"/>
          <p:cNvSpPr>
            <a:spLocks noGrp="1"/>
          </p:cNvSpPr>
          <p:nvPr>
            <p:ph sz="half" idx="2"/>
          </p:nvPr>
        </p:nvSpPr>
        <p:spPr>
          <a:xfrm>
            <a:off x="4343400" y="1039991"/>
            <a:ext cx="4742394" cy="5287963"/>
          </a:xfrm>
        </p:spPr>
        <p:txBody>
          <a:bodyPr/>
          <a:lstStyle/>
          <a:p>
            <a:pPr>
              <a:buNone/>
            </a:pPr>
            <a:r>
              <a:rPr lang="en-US" sz="4000" dirty="0"/>
              <a:t>A</a:t>
            </a:r>
            <a:r>
              <a:rPr lang="en-US" sz="4000" b="1" dirty="0"/>
              <a:t> </a:t>
            </a:r>
            <a:r>
              <a:rPr lang="en-US" sz="4000" b="1" dirty="0">
                <a:solidFill>
                  <a:srgbClr val="00B0F0"/>
                </a:solidFill>
              </a:rPr>
              <a:t>nucleotide</a:t>
            </a:r>
            <a:r>
              <a:rPr lang="en-US" sz="4400" dirty="0"/>
              <a:t>:</a:t>
            </a:r>
          </a:p>
          <a:p>
            <a:pPr marL="688975" indent="-350838">
              <a:spcBef>
                <a:spcPts val="1200"/>
              </a:spcBef>
              <a:buFont typeface="+mj-lt"/>
              <a:buAutoNum type="arabicPeriod"/>
            </a:pPr>
            <a:r>
              <a:rPr lang="en-US" dirty="0">
                <a:solidFill>
                  <a:srgbClr val="00B050"/>
                </a:solidFill>
              </a:rPr>
              <a:t>A </a:t>
            </a:r>
            <a:r>
              <a:rPr lang="en-US" sz="3200" b="1" dirty="0">
                <a:solidFill>
                  <a:srgbClr val="00B050"/>
                </a:solidFill>
                <a:effectLst>
                  <a:outerShdw blurRad="38100" dist="38100" dir="2700000" algn="tl">
                    <a:srgbClr val="000000">
                      <a:alpha val="43137"/>
                    </a:srgbClr>
                  </a:outerShdw>
                </a:effectLst>
              </a:rPr>
              <a:t>nitrogenous base</a:t>
            </a:r>
          </a:p>
          <a:p>
            <a:pPr marL="688975" lvl="1" indent="0">
              <a:spcBef>
                <a:spcPts val="1200"/>
              </a:spcBef>
              <a:buNone/>
            </a:pPr>
            <a:r>
              <a:rPr lang="en-US" b="1" dirty="0">
                <a:solidFill>
                  <a:srgbClr val="00B050"/>
                </a:solidFill>
              </a:rPr>
              <a:t>- </a:t>
            </a:r>
            <a:r>
              <a:rPr lang="en-US" dirty="0">
                <a:solidFill>
                  <a:srgbClr val="00B050"/>
                </a:solidFill>
              </a:rPr>
              <a:t>organic</a:t>
            </a:r>
          </a:p>
          <a:p>
            <a:pPr marL="688975" indent="-350838">
              <a:spcBef>
                <a:spcPts val="1200"/>
              </a:spcBef>
              <a:buFont typeface="+mj-lt"/>
              <a:buAutoNum type="arabicPeriod"/>
            </a:pPr>
            <a:r>
              <a:rPr lang="en-US" dirty="0">
                <a:solidFill>
                  <a:srgbClr val="FF0000"/>
                </a:solidFill>
              </a:rPr>
              <a:t>A sugar = </a:t>
            </a:r>
            <a:r>
              <a:rPr lang="en-US" sz="3200" b="1" dirty="0" err="1">
                <a:solidFill>
                  <a:srgbClr val="FF0000"/>
                </a:solidFill>
                <a:effectLst>
                  <a:outerShdw blurRad="38100" dist="38100" dir="2700000" algn="tl">
                    <a:srgbClr val="000000">
                      <a:alpha val="43137"/>
                    </a:srgbClr>
                  </a:outerShdw>
                </a:effectLst>
              </a:rPr>
              <a:t>deoxyribose</a:t>
            </a:r>
            <a:endParaRPr lang="en-US" sz="3200" b="1" dirty="0">
              <a:solidFill>
                <a:srgbClr val="FF0000"/>
              </a:solidFill>
              <a:effectLst>
                <a:outerShdw blurRad="38100" dist="38100" dir="2700000" algn="tl">
                  <a:srgbClr val="000000">
                    <a:alpha val="43137"/>
                  </a:srgbClr>
                </a:outerShdw>
              </a:effectLst>
            </a:endParaRPr>
          </a:p>
          <a:p>
            <a:pPr marL="688975" lvl="1" indent="0">
              <a:spcBef>
                <a:spcPts val="1200"/>
              </a:spcBef>
              <a:buNone/>
            </a:pPr>
            <a:r>
              <a:rPr lang="en-US" b="1" dirty="0">
                <a:solidFill>
                  <a:srgbClr val="FF0000"/>
                </a:solidFill>
              </a:rPr>
              <a:t>- </a:t>
            </a:r>
            <a:r>
              <a:rPr lang="en-US" dirty="0">
                <a:solidFill>
                  <a:srgbClr val="FF0000"/>
                </a:solidFill>
              </a:rPr>
              <a:t>organic</a:t>
            </a:r>
          </a:p>
          <a:p>
            <a:pPr marL="688975" indent="-350838">
              <a:spcBef>
                <a:spcPts val="1200"/>
              </a:spcBef>
              <a:buFont typeface="+mj-lt"/>
              <a:buAutoNum type="arabicPeriod"/>
            </a:pPr>
            <a:r>
              <a:rPr lang="en-US" sz="3200" b="1" dirty="0">
                <a:solidFill>
                  <a:srgbClr val="FFC000"/>
                </a:solidFill>
                <a:effectLst>
                  <a:outerShdw blurRad="38100" dist="38100" dir="2700000" algn="tl">
                    <a:srgbClr val="000000">
                      <a:alpha val="43137"/>
                    </a:srgbClr>
                  </a:outerShdw>
                </a:effectLst>
              </a:rPr>
              <a:t>Phosphate group</a:t>
            </a:r>
          </a:p>
          <a:p>
            <a:pPr marL="688975" lvl="1" indent="0">
              <a:spcBef>
                <a:spcPts val="1200"/>
              </a:spcBef>
              <a:buNone/>
            </a:pPr>
            <a:r>
              <a:rPr lang="en-US" b="1" dirty="0">
                <a:solidFill>
                  <a:srgbClr val="FFC000"/>
                </a:solidFill>
                <a:effectLst>
                  <a:outerShdw blurRad="38100" dist="38100" dir="2700000" algn="tl">
                    <a:srgbClr val="000000">
                      <a:alpha val="43137"/>
                    </a:srgbClr>
                  </a:outerShdw>
                </a:effectLst>
              </a:rPr>
              <a:t>- </a:t>
            </a:r>
            <a:r>
              <a:rPr lang="en-US" dirty="0">
                <a:solidFill>
                  <a:srgbClr val="FFC000"/>
                </a:solidFill>
                <a:effectLst>
                  <a:outerShdw blurRad="38100" dist="38100" dir="2700000" algn="tl">
                    <a:srgbClr val="000000">
                      <a:alpha val="43137"/>
                    </a:srgbClr>
                  </a:outerShdw>
                </a:effectLst>
              </a:rPr>
              <a:t>inorganic</a:t>
            </a:r>
          </a:p>
          <a:p>
            <a:pPr>
              <a:buNone/>
            </a:pPr>
            <a:endParaRPr lang="en-US" sz="3200" b="1" dirty="0"/>
          </a:p>
        </p:txBody>
      </p:sp>
      <p:sp>
        <p:nvSpPr>
          <p:cNvPr id="2" name="TextBox 1"/>
          <p:cNvSpPr txBox="1"/>
          <p:nvPr/>
        </p:nvSpPr>
        <p:spPr>
          <a:xfrm>
            <a:off x="304800" y="228600"/>
            <a:ext cx="8780994" cy="523220"/>
          </a:xfrm>
          <a:prstGeom prst="rect">
            <a:avLst/>
          </a:prstGeom>
          <a:noFill/>
        </p:spPr>
        <p:txBody>
          <a:bodyPr wrap="none" rtlCol="0">
            <a:spAutoFit/>
          </a:bodyPr>
          <a:lstStyle/>
          <a:p>
            <a:r>
              <a:rPr lang="en-US" sz="2800" dirty="0"/>
              <a:t>DNA is made up of repeating units called </a:t>
            </a:r>
            <a:r>
              <a:rPr lang="en-US" sz="2800" b="1" dirty="0">
                <a:solidFill>
                  <a:srgbClr val="00B0F0"/>
                </a:solidFill>
              </a:rPr>
              <a:t>nucleotides</a:t>
            </a:r>
          </a:p>
        </p:txBody>
      </p:sp>
      <p:pic>
        <p:nvPicPr>
          <p:cNvPr id="6" name="Content Placeholder 5" descr="dnadoublehelix.jpg">
            <a:extLst>
              <a:ext uri="{FF2B5EF4-FFF2-40B4-BE49-F238E27FC236}">
                <a16:creationId xmlns:a16="http://schemas.microsoft.com/office/drawing/2014/main" id="{CF2132EF-0263-4FC7-9F04-45E320CC1D55}"/>
              </a:ext>
            </a:extLst>
          </p:cNvPr>
          <p:cNvPicPr>
            <a:picLocks noChangeAspect="1"/>
          </p:cNvPicPr>
          <p:nvPr/>
        </p:nvPicPr>
        <p:blipFill rotWithShape="1">
          <a:blip r:embed="rId2" cstate="print"/>
          <a:srcRect l="32426" t="42260" r="7114" b="1393"/>
          <a:stretch/>
        </p:blipFill>
        <p:spPr bwMode="auto">
          <a:xfrm>
            <a:off x="1440214" y="3127023"/>
            <a:ext cx="2590800" cy="2133599"/>
          </a:xfrm>
          <a:prstGeom prst="rect">
            <a:avLst/>
          </a:prstGeom>
          <a:noFill/>
          <a:ln w="9525">
            <a:noFill/>
            <a:miter lim="800000"/>
            <a:headEnd/>
            <a:tailEnd/>
          </a:ln>
        </p:spPr>
      </p:pic>
      <p:pic>
        <p:nvPicPr>
          <p:cNvPr id="7" name="Content Placeholder 5" descr="dnadoublehelix.jpg">
            <a:extLst>
              <a:ext uri="{FF2B5EF4-FFF2-40B4-BE49-F238E27FC236}">
                <a16:creationId xmlns:a16="http://schemas.microsoft.com/office/drawing/2014/main" id="{C1D10F04-035A-4752-A1D5-DB7E6E9BDF31}"/>
              </a:ext>
            </a:extLst>
          </p:cNvPr>
          <p:cNvPicPr>
            <a:picLocks noChangeAspect="1"/>
          </p:cNvPicPr>
          <p:nvPr/>
        </p:nvPicPr>
        <p:blipFill rotWithShape="1">
          <a:blip r:embed="rId2" cstate="print"/>
          <a:srcRect t="30186" r="67572" b="11455"/>
          <a:stretch/>
        </p:blipFill>
        <p:spPr bwMode="auto">
          <a:xfrm>
            <a:off x="58206" y="2667000"/>
            <a:ext cx="1389594" cy="2209800"/>
          </a:xfrm>
          <a:prstGeom prst="rect">
            <a:avLst/>
          </a:prstGeom>
          <a:noFill/>
          <a:ln w="9525">
            <a:noFill/>
            <a:miter lim="800000"/>
            <a:headEnd/>
            <a:tailEnd/>
          </a:ln>
        </p:spPr>
      </p:pic>
    </p:spTree>
    <p:extLst>
      <p:ext uri="{BB962C8B-B14F-4D97-AF65-F5344CB8AC3E}">
        <p14:creationId xmlns:p14="http://schemas.microsoft.com/office/powerpoint/2010/main" val="988726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8131"/>
                                        </p:tgtEl>
                                        <p:attrNameLst>
                                          <p:attrName>style.visibility</p:attrName>
                                        </p:attrNameLst>
                                      </p:cBhvr>
                                      <p:to>
                                        <p:strVal val="visible"/>
                                      </p:to>
                                    </p:set>
                                    <p:animEffect transition="in" filter="fade">
                                      <p:cBhvr>
                                        <p:cTn id="16" dur="500"/>
                                        <p:tgtEl>
                                          <p:spTgt spid="4813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500"/>
                                        <p:tgtEl>
                                          <p:spTgt spid="5">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500"/>
                                        <p:tgtEl>
                                          <p:spTgt spid="5">
                                            <p:txEl>
                                              <p:pRg st="3" end="3"/>
                                            </p:txEl>
                                          </p:spTgt>
                                        </p:tgtEl>
                                      </p:cBhvr>
                                    </p:animEffect>
                                  </p:childTnLst>
                                </p:cTn>
                              </p:par>
                            </p:childTnLst>
                          </p:cTn>
                        </p:par>
                        <p:par>
                          <p:cTn id="27" fill="hold">
                            <p:stCondLst>
                              <p:cond delay="500"/>
                            </p:stCondLst>
                            <p:childTnLst>
                              <p:par>
                                <p:cTn id="28" presetID="10" presetClass="entr" presetSubtype="0" fill="hold"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xEl>
                                              <p:pRg st="4" end="4"/>
                                            </p:txEl>
                                          </p:spTgt>
                                        </p:tgtEl>
                                        <p:attrNameLst>
                                          <p:attrName>style.visibility</p:attrName>
                                        </p:attrNameLst>
                                      </p:cBhvr>
                                      <p:to>
                                        <p:strVal val="visible"/>
                                      </p:to>
                                    </p:set>
                                    <p:animEffect transition="in" filter="fade">
                                      <p:cBhvr>
                                        <p:cTn id="35" dur="500"/>
                                        <p:tgtEl>
                                          <p:spTgt spid="5">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5">
                                            <p:txEl>
                                              <p:pRg st="5" end="5"/>
                                            </p:txEl>
                                          </p:spTgt>
                                        </p:tgtEl>
                                        <p:attrNameLst>
                                          <p:attrName>style.visibility</p:attrName>
                                        </p:attrNameLst>
                                      </p:cBhvr>
                                      <p:to>
                                        <p:strVal val="visible"/>
                                      </p:to>
                                    </p:set>
                                    <p:animEffect transition="in" filter="fade">
                                      <p:cBhvr>
                                        <p:cTn id="40" dur="500"/>
                                        <p:tgtEl>
                                          <p:spTgt spid="5">
                                            <p:txEl>
                                              <p:pRg st="5" end="5"/>
                                            </p:txEl>
                                          </p:spTgt>
                                        </p:tgtEl>
                                      </p:cBhvr>
                                    </p:animEffect>
                                  </p:childTnLst>
                                </p:cTn>
                              </p:par>
                            </p:childTnLst>
                          </p:cTn>
                        </p:par>
                        <p:par>
                          <p:cTn id="41" fill="hold">
                            <p:stCondLst>
                              <p:cond delay="500"/>
                            </p:stCondLst>
                            <p:childTnLst>
                              <p:par>
                                <p:cTn id="42" presetID="10" presetClass="entr" presetSubtype="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xEl>
                                              <p:pRg st="6" end="6"/>
                                            </p:txEl>
                                          </p:spTgt>
                                        </p:tgtEl>
                                        <p:attrNameLst>
                                          <p:attrName>style.visibility</p:attrName>
                                        </p:attrNameLst>
                                      </p:cBhvr>
                                      <p:to>
                                        <p:strVal val="visible"/>
                                      </p:to>
                                    </p:set>
                                    <p:animEffect transition="in" filter="fade">
                                      <p:cBhvr>
                                        <p:cTn id="49"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975"/>
        <p:cNvGrpSpPr/>
        <p:nvPr/>
      </p:nvGrpSpPr>
      <p:grpSpPr>
        <a:xfrm>
          <a:off x="0" y="0"/>
          <a:ext cx="0" cy="0"/>
          <a:chOff x="0" y="0"/>
          <a:chExt cx="0" cy="0"/>
        </a:xfrm>
      </p:grpSpPr>
      <p:pic>
        <p:nvPicPr>
          <p:cNvPr id="976" name="Google Shape;976;p167" descr="10_02a_1DNAPolynucleotide-U.jpg"/>
          <p:cNvPicPr preferRelativeResize="0"/>
          <p:nvPr/>
        </p:nvPicPr>
        <p:blipFill rotWithShape="1">
          <a:blip r:embed="rId3">
            <a:alphaModFix/>
          </a:blip>
          <a:srcRect b="3372"/>
          <a:stretch/>
        </p:blipFill>
        <p:spPr>
          <a:xfrm>
            <a:off x="3486912" y="249936"/>
            <a:ext cx="2170176" cy="6143687"/>
          </a:xfrm>
          <a:prstGeom prst="rect">
            <a:avLst/>
          </a:prstGeom>
          <a:noFill/>
          <a:ln>
            <a:noFill/>
          </a:ln>
        </p:spPr>
      </p:pic>
      <p:sp>
        <p:nvSpPr>
          <p:cNvPr id="977" name="Google Shape;977;p167"/>
          <p:cNvSpPr txBox="1"/>
          <p:nvPr/>
        </p:nvSpPr>
        <p:spPr>
          <a:xfrm>
            <a:off x="4703413" y="492024"/>
            <a:ext cx="11727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8" name="Google Shape;978;p167"/>
          <p:cNvSpPr txBox="1"/>
          <p:nvPr/>
        </p:nvSpPr>
        <p:spPr>
          <a:xfrm>
            <a:off x="5220938" y="492024"/>
            <a:ext cx="11727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79" name="Google Shape;979;p167"/>
          <p:cNvSpPr txBox="1"/>
          <p:nvPr/>
        </p:nvSpPr>
        <p:spPr>
          <a:xfrm>
            <a:off x="4004913" y="219382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0" name="Google Shape;980;p167"/>
          <p:cNvSpPr txBox="1"/>
          <p:nvPr/>
        </p:nvSpPr>
        <p:spPr>
          <a:xfrm>
            <a:off x="4554188" y="219064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1" name="Google Shape;981;p167"/>
          <p:cNvSpPr txBox="1"/>
          <p:nvPr/>
        </p:nvSpPr>
        <p:spPr>
          <a:xfrm>
            <a:off x="4846288" y="347017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2" name="Google Shape;982;p167"/>
          <p:cNvSpPr txBox="1"/>
          <p:nvPr/>
        </p:nvSpPr>
        <p:spPr>
          <a:xfrm>
            <a:off x="5290788" y="346382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3" name="Google Shape;983;p167"/>
          <p:cNvSpPr txBox="1"/>
          <p:nvPr/>
        </p:nvSpPr>
        <p:spPr>
          <a:xfrm>
            <a:off x="4112863" y="53211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4" name="Google Shape;984;p167"/>
          <p:cNvSpPr txBox="1"/>
          <p:nvPr/>
        </p:nvSpPr>
        <p:spPr>
          <a:xfrm>
            <a:off x="4639913" y="531802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5" name="Google Shape;985;p167"/>
          <p:cNvSpPr txBox="1"/>
          <p:nvPr/>
        </p:nvSpPr>
        <p:spPr>
          <a:xfrm>
            <a:off x="3614388" y="437187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6" name="Google Shape;986;p167"/>
          <p:cNvSpPr txBox="1"/>
          <p:nvPr/>
        </p:nvSpPr>
        <p:spPr>
          <a:xfrm>
            <a:off x="4065238" y="43813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7" name="Google Shape;987;p167"/>
          <p:cNvSpPr txBox="1"/>
          <p:nvPr/>
        </p:nvSpPr>
        <p:spPr>
          <a:xfrm>
            <a:off x="4157313" y="409882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8" name="Google Shape;988;p167"/>
          <p:cNvSpPr txBox="1"/>
          <p:nvPr/>
        </p:nvSpPr>
        <p:spPr>
          <a:xfrm>
            <a:off x="4681188" y="41019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89" name="Google Shape;989;p167"/>
          <p:cNvSpPr txBox="1"/>
          <p:nvPr/>
        </p:nvSpPr>
        <p:spPr>
          <a:xfrm>
            <a:off x="3681063" y="116194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0" name="Google Shape;990;p167"/>
          <p:cNvSpPr txBox="1"/>
          <p:nvPr/>
        </p:nvSpPr>
        <p:spPr>
          <a:xfrm>
            <a:off x="4122388" y="11682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1" name="Google Shape;991;p167"/>
          <p:cNvSpPr txBox="1"/>
          <p:nvPr/>
        </p:nvSpPr>
        <p:spPr>
          <a:xfrm>
            <a:off x="4020788" y="83174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2" name="Google Shape;992;p167"/>
          <p:cNvSpPr txBox="1"/>
          <p:nvPr/>
        </p:nvSpPr>
        <p:spPr>
          <a:xfrm>
            <a:off x="4538313" y="82857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3" name="Google Shape;993;p167"/>
          <p:cNvSpPr txBox="1"/>
          <p:nvPr/>
        </p:nvSpPr>
        <p:spPr>
          <a:xfrm>
            <a:off x="3769963" y="184457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4" name="Google Shape;994;p167"/>
          <p:cNvSpPr txBox="1"/>
          <p:nvPr/>
        </p:nvSpPr>
        <p:spPr>
          <a:xfrm>
            <a:off x="4252563" y="184774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5" name="Google Shape;995;p167"/>
          <p:cNvSpPr txBox="1"/>
          <p:nvPr/>
        </p:nvSpPr>
        <p:spPr>
          <a:xfrm>
            <a:off x="3782663" y="502274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6" name="Google Shape;996;p167"/>
          <p:cNvSpPr txBox="1"/>
          <p:nvPr/>
        </p:nvSpPr>
        <p:spPr>
          <a:xfrm>
            <a:off x="4297013" y="502274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7" name="Google Shape;997;p167"/>
          <p:cNvSpPr txBox="1"/>
          <p:nvPr/>
        </p:nvSpPr>
        <p:spPr>
          <a:xfrm>
            <a:off x="4509738" y="378767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8" name="Google Shape;998;p167"/>
          <p:cNvSpPr txBox="1"/>
          <p:nvPr/>
        </p:nvSpPr>
        <p:spPr>
          <a:xfrm>
            <a:off x="5033613" y="37844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999" name="Google Shape;999;p167"/>
          <p:cNvSpPr txBox="1"/>
          <p:nvPr/>
        </p:nvSpPr>
        <p:spPr>
          <a:xfrm>
            <a:off x="4538313" y="25271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0" name="Google Shape;1000;p167"/>
          <p:cNvSpPr txBox="1"/>
          <p:nvPr/>
        </p:nvSpPr>
        <p:spPr>
          <a:xfrm>
            <a:off x="5106638" y="2524024"/>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1" name="Google Shape;1001;p167"/>
          <p:cNvSpPr txBox="1"/>
          <p:nvPr/>
        </p:nvSpPr>
        <p:spPr>
          <a:xfrm>
            <a:off x="4798663" y="2857399"/>
            <a:ext cx="151162"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02" name="Google Shape;1002;p167"/>
          <p:cNvSpPr txBox="1"/>
          <p:nvPr/>
        </p:nvSpPr>
        <p:spPr>
          <a:xfrm>
            <a:off x="3333189" y="5751288"/>
            <a:ext cx="2330946" cy="738664"/>
          </a:xfrm>
          <a:prstGeom prst="rect">
            <a:avLst/>
          </a:prstGeom>
          <a:solidFill>
            <a:srgbClr val="FFFF0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A DNA</a:t>
            </a:r>
            <a:br>
              <a:rPr kumimoji="0" lang="en-US" sz="2400" b="1" i="0" u="none" strike="noStrike" kern="0" cap="none" spc="0" normalizeH="0" baseline="0" noProof="0">
                <a:ln>
                  <a:noFill/>
                </a:ln>
                <a:solidFill>
                  <a:srgbClr val="000000"/>
                </a:solidFill>
                <a:effectLst/>
                <a:uLnTx/>
                <a:uFillTx/>
                <a:latin typeface="Arial"/>
                <a:ea typeface="Arial"/>
                <a:cs typeface="Arial"/>
                <a:sym typeface="Arial"/>
              </a:rPr>
            </a:b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double helix</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32152631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00"/>
        <p:cNvGrpSpPr/>
        <p:nvPr/>
      </p:nvGrpSpPr>
      <p:grpSpPr>
        <a:xfrm>
          <a:off x="0" y="0"/>
          <a:ext cx="0" cy="0"/>
          <a:chOff x="0" y="0"/>
          <a:chExt cx="0" cy="0"/>
        </a:xfrm>
      </p:grpSpPr>
      <p:pic>
        <p:nvPicPr>
          <p:cNvPr id="1101" name="Google Shape;1101;p176" descr="10_03d_0DNA-U.jpg"/>
          <p:cNvPicPr preferRelativeResize="0"/>
          <p:nvPr/>
        </p:nvPicPr>
        <p:blipFill rotWithShape="1">
          <a:blip r:embed="rId3">
            <a:alphaModFix/>
          </a:blip>
          <a:srcRect b="3971"/>
          <a:stretch/>
        </p:blipFill>
        <p:spPr>
          <a:xfrm>
            <a:off x="298704" y="844296"/>
            <a:ext cx="8546592" cy="4964099"/>
          </a:xfrm>
          <a:prstGeom prst="rect">
            <a:avLst/>
          </a:prstGeom>
          <a:noFill/>
          <a:ln>
            <a:noFill/>
          </a:ln>
        </p:spPr>
      </p:pic>
      <p:sp>
        <p:nvSpPr>
          <p:cNvPr id="1102" name="Google Shape;1102;p176"/>
          <p:cNvSpPr txBox="1"/>
          <p:nvPr/>
        </p:nvSpPr>
        <p:spPr>
          <a:xfrm>
            <a:off x="585089" y="5539705"/>
            <a:ext cx="1887676"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Ribbon model</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3" name="Google Shape;1103;p176"/>
          <p:cNvSpPr txBox="1"/>
          <p:nvPr/>
        </p:nvSpPr>
        <p:spPr>
          <a:xfrm>
            <a:off x="3588269" y="5539702"/>
            <a:ext cx="3307090"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Partial chemical structure</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04" name="Google Shape;1104;p176"/>
          <p:cNvSpPr txBox="1"/>
          <p:nvPr/>
        </p:nvSpPr>
        <p:spPr>
          <a:xfrm>
            <a:off x="7189094" y="5539701"/>
            <a:ext cx="1779401"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Computer model</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05" name="Google Shape;1105;p176"/>
          <p:cNvSpPr txBox="1"/>
          <p:nvPr/>
        </p:nvSpPr>
        <p:spPr>
          <a:xfrm>
            <a:off x="1458961" y="2019191"/>
            <a:ext cx="1173114"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Base pair</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grpSp>
        <p:nvGrpSpPr>
          <p:cNvPr id="1106" name="Google Shape;1106;p176"/>
          <p:cNvGrpSpPr/>
          <p:nvPr/>
        </p:nvGrpSpPr>
        <p:grpSpPr>
          <a:xfrm>
            <a:off x="581024" y="2206625"/>
            <a:ext cx="835026" cy="485775"/>
            <a:chOff x="581024" y="2206625"/>
            <a:chExt cx="835026" cy="485775"/>
          </a:xfrm>
        </p:grpSpPr>
        <p:sp>
          <p:nvSpPr>
            <p:cNvPr id="1107" name="Google Shape;1107;p176"/>
            <p:cNvSpPr/>
            <p:nvPr/>
          </p:nvSpPr>
          <p:spPr>
            <a:xfrm>
              <a:off x="581024" y="2457450"/>
              <a:ext cx="638175" cy="234950"/>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imes"/>
                <a:ea typeface="Times"/>
                <a:cs typeface="Times"/>
                <a:sym typeface="Times"/>
              </a:endParaRPr>
            </a:p>
          </p:txBody>
        </p:sp>
        <p:cxnSp>
          <p:nvCxnSpPr>
            <p:cNvPr id="1108" name="Google Shape;1108;p176"/>
            <p:cNvCxnSpPr/>
            <p:nvPr/>
          </p:nvCxnSpPr>
          <p:spPr>
            <a:xfrm flipH="1">
              <a:off x="1212851" y="2206625"/>
              <a:ext cx="203199" cy="260350"/>
            </a:xfrm>
            <a:prstGeom prst="straightConnector1">
              <a:avLst/>
            </a:prstGeom>
            <a:solidFill>
              <a:schemeClr val="accent1"/>
            </a:solidFill>
            <a:ln w="12700" cap="flat" cmpd="sng">
              <a:solidFill>
                <a:schemeClr val="dk1"/>
              </a:solidFill>
              <a:prstDash val="solid"/>
              <a:round/>
              <a:headEnd type="none" w="sm" len="sm"/>
              <a:tailEnd type="none" w="sm" len="sm"/>
            </a:ln>
          </p:spPr>
        </p:cxnSp>
      </p:grpSp>
      <p:sp>
        <p:nvSpPr>
          <p:cNvPr id="1109" name="Google Shape;1109;p176"/>
          <p:cNvSpPr txBox="1"/>
          <p:nvPr/>
        </p:nvSpPr>
        <p:spPr>
          <a:xfrm>
            <a:off x="4218035" y="1230936"/>
            <a:ext cx="2278200" cy="276999"/>
          </a:xfrm>
          <a:prstGeom prst="rect">
            <a:avLst/>
          </a:prstGeom>
          <a:solidFill>
            <a:srgbClr val="FFFF00"/>
          </a:solidFill>
          <a:ln>
            <a:noFill/>
          </a:ln>
        </p:spPr>
        <p:txBody>
          <a:bodyPr spcFirstLastPara="1" wrap="square" lIns="0" tIns="0" rIns="0" bIns="0" anchor="t" anchorCtr="0">
            <a:spAutoFit/>
          </a:bodyPr>
          <a:lstStyle/>
          <a:p>
            <a:pPr marL="0" marR="0" lvl="0" indent="0" algn="l" defTabSz="914400" rtl="0" eaLnBrk="1" fontAlgn="auto" latinLnBrk="0" hangingPunct="1">
              <a:lnSpc>
                <a:spcPct val="135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Hydrogen bond</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0" name="Google Shape;1110;p176"/>
          <p:cNvSpPr txBox="1"/>
          <p:nvPr/>
        </p:nvSpPr>
        <p:spPr>
          <a:xfrm>
            <a:off x="1434542" y="9776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1" name="Google Shape;1111;p176"/>
          <p:cNvSpPr txBox="1"/>
          <p:nvPr/>
        </p:nvSpPr>
        <p:spPr>
          <a:xfrm>
            <a:off x="1818717" y="9776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2" name="Google Shape;1112;p176"/>
          <p:cNvSpPr txBox="1"/>
          <p:nvPr/>
        </p:nvSpPr>
        <p:spPr>
          <a:xfrm>
            <a:off x="1082117" y="120940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3" name="Google Shape;1113;p176"/>
          <p:cNvSpPr txBox="1"/>
          <p:nvPr/>
        </p:nvSpPr>
        <p:spPr>
          <a:xfrm>
            <a:off x="1517092" y="120940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4" name="Google Shape;1114;p176"/>
          <p:cNvSpPr txBox="1"/>
          <p:nvPr/>
        </p:nvSpPr>
        <p:spPr>
          <a:xfrm>
            <a:off x="615392" y="14697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5" name="Google Shape;1115;p176"/>
          <p:cNvSpPr txBox="1"/>
          <p:nvPr/>
        </p:nvSpPr>
        <p:spPr>
          <a:xfrm>
            <a:off x="1066242" y="146340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6" name="Google Shape;1116;p176"/>
          <p:cNvSpPr txBox="1"/>
          <p:nvPr/>
        </p:nvSpPr>
        <p:spPr>
          <a:xfrm>
            <a:off x="402667" y="16983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7" name="Google Shape;1117;p176"/>
          <p:cNvSpPr txBox="1"/>
          <p:nvPr/>
        </p:nvSpPr>
        <p:spPr>
          <a:xfrm>
            <a:off x="726517" y="16983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8" name="Google Shape;1118;p176"/>
          <p:cNvSpPr txBox="1"/>
          <p:nvPr/>
        </p:nvSpPr>
        <p:spPr>
          <a:xfrm>
            <a:off x="1012267" y="27524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19" name="Google Shape;1119;p176"/>
          <p:cNvSpPr txBox="1"/>
          <p:nvPr/>
        </p:nvSpPr>
        <p:spPr>
          <a:xfrm>
            <a:off x="1431367" y="27524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dirty="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120" name="Google Shape;1120;p176"/>
          <p:cNvSpPr txBox="1"/>
          <p:nvPr/>
        </p:nvSpPr>
        <p:spPr>
          <a:xfrm>
            <a:off x="1031317" y="38097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1" name="Google Shape;1121;p176"/>
          <p:cNvSpPr txBox="1"/>
          <p:nvPr/>
        </p:nvSpPr>
        <p:spPr>
          <a:xfrm>
            <a:off x="1434542" y="38097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2" name="Google Shape;1122;p176"/>
          <p:cNvSpPr txBox="1"/>
          <p:nvPr/>
        </p:nvSpPr>
        <p:spPr>
          <a:xfrm>
            <a:off x="421717" y="42891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3" name="Google Shape;1123;p176"/>
          <p:cNvSpPr txBox="1"/>
          <p:nvPr/>
        </p:nvSpPr>
        <p:spPr>
          <a:xfrm>
            <a:off x="716992" y="42859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4" name="Google Shape;1124;p176"/>
          <p:cNvSpPr txBox="1"/>
          <p:nvPr/>
        </p:nvSpPr>
        <p:spPr>
          <a:xfrm>
            <a:off x="631267" y="40510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5" name="Google Shape;1125;p176"/>
          <p:cNvSpPr txBox="1"/>
          <p:nvPr/>
        </p:nvSpPr>
        <p:spPr>
          <a:xfrm>
            <a:off x="1063067" y="40510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6" name="Google Shape;1126;p176"/>
          <p:cNvSpPr txBox="1"/>
          <p:nvPr/>
        </p:nvSpPr>
        <p:spPr>
          <a:xfrm>
            <a:off x="1221817" y="527340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7" name="Google Shape;1127;p176"/>
          <p:cNvSpPr txBox="1"/>
          <p:nvPr/>
        </p:nvSpPr>
        <p:spPr>
          <a:xfrm>
            <a:off x="1682192" y="527340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8" name="Google Shape;1128;p176"/>
          <p:cNvSpPr txBox="1"/>
          <p:nvPr/>
        </p:nvSpPr>
        <p:spPr>
          <a:xfrm>
            <a:off x="1504392" y="35493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29" name="Google Shape;1129;p176"/>
          <p:cNvSpPr txBox="1"/>
          <p:nvPr/>
        </p:nvSpPr>
        <p:spPr>
          <a:xfrm>
            <a:off x="1831417" y="35493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0" name="Google Shape;1130;p176"/>
          <p:cNvSpPr txBox="1"/>
          <p:nvPr/>
        </p:nvSpPr>
        <p:spPr>
          <a:xfrm>
            <a:off x="1269442" y="30318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1" name="Google Shape;1131;p176"/>
          <p:cNvSpPr txBox="1"/>
          <p:nvPr/>
        </p:nvSpPr>
        <p:spPr>
          <a:xfrm>
            <a:off x="1720292" y="30318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2" name="Google Shape;1132;p176"/>
          <p:cNvSpPr txBox="1"/>
          <p:nvPr/>
        </p:nvSpPr>
        <p:spPr>
          <a:xfrm>
            <a:off x="516967" y="47717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3" name="Google Shape;1133;p176"/>
          <p:cNvSpPr txBox="1"/>
          <p:nvPr/>
        </p:nvSpPr>
        <p:spPr>
          <a:xfrm>
            <a:off x="891617" y="47717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4" name="Google Shape;1134;p176"/>
          <p:cNvSpPr txBox="1"/>
          <p:nvPr/>
        </p:nvSpPr>
        <p:spPr>
          <a:xfrm>
            <a:off x="574117" y="50384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5" name="Google Shape;1135;p176"/>
          <p:cNvSpPr txBox="1"/>
          <p:nvPr/>
        </p:nvSpPr>
        <p:spPr>
          <a:xfrm>
            <a:off x="1040842" y="50352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6" name="Google Shape;1136;p176"/>
          <p:cNvSpPr txBox="1"/>
          <p:nvPr/>
        </p:nvSpPr>
        <p:spPr>
          <a:xfrm>
            <a:off x="4222192" y="42161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7" name="Google Shape;1137;p176"/>
          <p:cNvSpPr txBox="1"/>
          <p:nvPr/>
        </p:nvSpPr>
        <p:spPr>
          <a:xfrm>
            <a:off x="4517467" y="337793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8" name="Google Shape;1138;p176"/>
          <p:cNvSpPr txBox="1"/>
          <p:nvPr/>
        </p:nvSpPr>
        <p:spPr>
          <a:xfrm>
            <a:off x="4247592" y="254290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39" name="Google Shape;1139;p176"/>
          <p:cNvSpPr txBox="1"/>
          <p:nvPr/>
        </p:nvSpPr>
        <p:spPr>
          <a:xfrm>
            <a:off x="609042" y="24825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0" name="Google Shape;1140;p176"/>
          <p:cNvSpPr txBox="1"/>
          <p:nvPr/>
        </p:nvSpPr>
        <p:spPr>
          <a:xfrm>
            <a:off x="1059892" y="24825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1" name="Google Shape;1141;p176"/>
          <p:cNvSpPr txBox="1"/>
          <p:nvPr/>
        </p:nvSpPr>
        <p:spPr>
          <a:xfrm>
            <a:off x="501092" y="221905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2" name="Google Shape;1142;p176"/>
          <p:cNvSpPr txBox="1"/>
          <p:nvPr/>
        </p:nvSpPr>
        <p:spPr>
          <a:xfrm>
            <a:off x="904317" y="2215882"/>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3" name="Google Shape;1143;p176"/>
          <p:cNvSpPr txBox="1"/>
          <p:nvPr/>
        </p:nvSpPr>
        <p:spPr>
          <a:xfrm>
            <a:off x="4528923" y="170302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4" name="Google Shape;1144;p176"/>
          <p:cNvSpPr txBox="1"/>
          <p:nvPr/>
        </p:nvSpPr>
        <p:spPr>
          <a:xfrm>
            <a:off x="5284300" y="170963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C</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5" name="Google Shape;1145;p176"/>
          <p:cNvSpPr txBox="1"/>
          <p:nvPr/>
        </p:nvSpPr>
        <p:spPr>
          <a:xfrm>
            <a:off x="5288672" y="3380921"/>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T</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6" name="Google Shape;1146;p176"/>
          <p:cNvSpPr txBox="1"/>
          <p:nvPr/>
        </p:nvSpPr>
        <p:spPr>
          <a:xfrm>
            <a:off x="5005610" y="2544237"/>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A</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7" name="Google Shape;1147;p176"/>
          <p:cNvSpPr txBox="1"/>
          <p:nvPr/>
        </p:nvSpPr>
        <p:spPr>
          <a:xfrm>
            <a:off x="4973842" y="4220451"/>
            <a:ext cx="232333" cy="1846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none" strike="noStrike" kern="0" cap="none" spc="0" normalizeH="0" baseline="0" noProof="0">
                <a:ln>
                  <a:noFill/>
                </a:ln>
                <a:solidFill>
                  <a:srgbClr val="000000"/>
                </a:solidFill>
                <a:effectLst/>
                <a:uLnTx/>
                <a:uFillTx/>
                <a:latin typeface="Arial"/>
                <a:ea typeface="Arial"/>
                <a:cs typeface="Arial"/>
                <a:sym typeface="Arial"/>
              </a:rPr>
              <a:t>G</a:t>
            </a:r>
            <a:endParaRPr kumimoji="0" sz="12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148" name="Google Shape;1148;p176"/>
          <p:cNvSpPr/>
          <p:nvPr/>
        </p:nvSpPr>
        <p:spPr>
          <a:xfrm rot="5400000">
            <a:off x="4906961" y="1427164"/>
            <a:ext cx="95253" cy="250825"/>
          </a:xfrm>
          <a:prstGeom prst="leftBrace">
            <a:avLst>
              <a:gd name="adj1" fmla="val 399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Tree>
    <p:extLst>
      <p:ext uri="{BB962C8B-B14F-4D97-AF65-F5344CB8AC3E}">
        <p14:creationId xmlns:p14="http://schemas.microsoft.com/office/powerpoint/2010/main" val="1218400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02"/>
                                        </p:tgtEl>
                                        <p:attrNameLst>
                                          <p:attrName>style.visibility</p:attrName>
                                        </p:attrNameLst>
                                      </p:cBhvr>
                                      <p:to>
                                        <p:strVal val="visible"/>
                                      </p:to>
                                    </p:set>
                                    <p:animEffect transition="in" filter="fade">
                                      <p:cBhvr>
                                        <p:cTn id="7" dur="500"/>
                                        <p:tgtEl>
                                          <p:spTgt spid="110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03"/>
                                        </p:tgtEl>
                                        <p:attrNameLst>
                                          <p:attrName>style.visibility</p:attrName>
                                        </p:attrNameLst>
                                      </p:cBhvr>
                                      <p:to>
                                        <p:strVal val="visible"/>
                                      </p:to>
                                    </p:set>
                                    <p:animEffect transition="in" filter="fade">
                                      <p:cBhvr>
                                        <p:cTn id="12" dur="500"/>
                                        <p:tgtEl>
                                          <p:spTgt spid="110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04"/>
                                        </p:tgtEl>
                                        <p:attrNameLst>
                                          <p:attrName>style.visibility</p:attrName>
                                        </p:attrNameLst>
                                      </p:cBhvr>
                                      <p:to>
                                        <p:strVal val="visible"/>
                                      </p:to>
                                    </p:set>
                                    <p:animEffect transition="in" filter="fade">
                                      <p:cBhvr>
                                        <p:cTn id="17" dur="500"/>
                                        <p:tgtEl>
                                          <p:spTgt spid="110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05"/>
                                        </p:tgtEl>
                                        <p:attrNameLst>
                                          <p:attrName>style.visibility</p:attrName>
                                        </p:attrNameLst>
                                      </p:cBhvr>
                                      <p:to>
                                        <p:strVal val="visible"/>
                                      </p:to>
                                    </p:set>
                                    <p:animEffect transition="in" filter="fade">
                                      <p:cBhvr>
                                        <p:cTn id="22" dur="500"/>
                                        <p:tgtEl>
                                          <p:spTgt spid="110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09"/>
                                        </p:tgtEl>
                                        <p:attrNameLst>
                                          <p:attrName>style.visibility</p:attrName>
                                        </p:attrNameLst>
                                      </p:cBhvr>
                                      <p:to>
                                        <p:strVal val="visible"/>
                                      </p:to>
                                    </p:set>
                                    <p:animEffect transition="in" filter="fade">
                                      <p:cBhvr>
                                        <p:cTn id="27" dur="500"/>
                                        <p:tgtEl>
                                          <p:spTgt spid="1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2" grpId="0"/>
      <p:bldP spid="1103" grpId="0"/>
      <p:bldP spid="1104" grpId="0"/>
      <p:bldP spid="1105" grpId="0"/>
      <p:bldP spid="1109"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Shape 1043"/>
        <p:cNvGrpSpPr/>
        <p:nvPr/>
      </p:nvGrpSpPr>
      <p:grpSpPr>
        <a:xfrm>
          <a:off x="0" y="0"/>
          <a:ext cx="0" cy="0"/>
          <a:chOff x="0" y="0"/>
          <a:chExt cx="0" cy="0"/>
        </a:xfrm>
      </p:grpSpPr>
      <p:pic>
        <p:nvPicPr>
          <p:cNvPr id="1044" name="Google Shape;1044;p169" descr="10_02a_3DNANucleotide-U.jpg"/>
          <p:cNvPicPr preferRelativeResize="0"/>
          <p:nvPr/>
        </p:nvPicPr>
        <p:blipFill rotWithShape="1">
          <a:blip r:embed="rId3">
            <a:alphaModFix/>
          </a:blip>
          <a:srcRect b="3605"/>
          <a:stretch/>
        </p:blipFill>
        <p:spPr>
          <a:xfrm>
            <a:off x="1908048" y="554736"/>
            <a:ext cx="5327904" cy="5541264"/>
          </a:xfrm>
          <a:prstGeom prst="rect">
            <a:avLst/>
          </a:prstGeom>
          <a:noFill/>
          <a:ln>
            <a:noFill/>
          </a:ln>
        </p:spPr>
      </p:pic>
      <p:sp>
        <p:nvSpPr>
          <p:cNvPr id="1045" name="Google Shape;1045;p169"/>
          <p:cNvSpPr/>
          <p:nvPr/>
        </p:nvSpPr>
        <p:spPr>
          <a:xfrm rot="-5400000">
            <a:off x="4493127" y="3350127"/>
            <a:ext cx="253999" cy="4729746"/>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46" name="Google Shape;1046;p169"/>
          <p:cNvSpPr txBox="1"/>
          <p:nvPr/>
        </p:nvSpPr>
        <p:spPr>
          <a:xfrm>
            <a:off x="1862235" y="3452336"/>
            <a:ext cx="1677672" cy="738664"/>
          </a:xfrm>
          <a:prstGeom prst="rect">
            <a:avLst/>
          </a:prstGeom>
          <a:solidFill>
            <a:srgbClr val="FFFF0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Phosphate</a:t>
            </a:r>
            <a:b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group</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47" name="Google Shape;1047;p169"/>
          <p:cNvSpPr txBox="1"/>
          <p:nvPr/>
        </p:nvSpPr>
        <p:spPr>
          <a:xfrm>
            <a:off x="4853271" y="4887251"/>
            <a:ext cx="2535142" cy="738664"/>
          </a:xfrm>
          <a:prstGeom prst="rect">
            <a:avLst/>
          </a:prstGeom>
          <a:solidFill>
            <a:srgbClr val="92D05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Sugar</a:t>
            </a:r>
            <a:b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2400" b="1" i="0" u="none" strike="noStrike" kern="0" cap="none" spc="0" normalizeH="0" baseline="0" noProof="0" dirty="0">
                <a:ln>
                  <a:noFill/>
                </a:ln>
                <a:solidFill>
                  <a:srgbClr val="000000"/>
                </a:solidFill>
                <a:effectLst/>
                <a:uLnTx/>
                <a:uFillTx/>
                <a:latin typeface="Arial"/>
                <a:ea typeface="Arial"/>
                <a:cs typeface="Arial"/>
                <a:sym typeface="Arial"/>
              </a:rPr>
              <a:t>(deoxyribose)</a:t>
            </a:r>
            <a:endParaRPr kumimoji="0" sz="2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48" name="Google Shape;1048;p169"/>
          <p:cNvSpPr txBox="1"/>
          <p:nvPr/>
        </p:nvSpPr>
        <p:spPr>
          <a:xfrm>
            <a:off x="2300706" y="5876092"/>
            <a:ext cx="4633494" cy="677108"/>
          </a:xfrm>
          <a:prstGeom prst="rect">
            <a:avLst/>
          </a:prstGeom>
          <a:solidFill>
            <a:schemeClr val="accent3">
              <a:lumMod val="85000"/>
            </a:schemeClr>
          </a:solid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rgbClr val="000000"/>
                </a:solidFill>
                <a:effectLst/>
                <a:uLnTx/>
                <a:uFillTx/>
                <a:latin typeface="Arial"/>
                <a:ea typeface="Arial"/>
                <a:cs typeface="Arial"/>
                <a:sym typeface="Arial"/>
              </a:rPr>
              <a:t>DNA nucleotide</a:t>
            </a:r>
            <a:endParaRPr kumimoji="0" sz="4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49" name="Google Shape;1049;p169"/>
          <p:cNvSpPr txBox="1"/>
          <p:nvPr/>
        </p:nvSpPr>
        <p:spPr>
          <a:xfrm>
            <a:off x="5526638" y="2905526"/>
            <a:ext cx="1677672" cy="738664"/>
          </a:xfrm>
          <a:prstGeom prst="rect">
            <a:avLst/>
          </a:prstGeom>
          <a:no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Thymine</a:t>
            </a:r>
            <a:br>
              <a:rPr kumimoji="0" lang="en-US" sz="2400" b="1" i="0" u="none" strike="noStrike" kern="0" cap="none" spc="0" normalizeH="0" baseline="0" noProof="0">
                <a:ln>
                  <a:noFill/>
                </a:ln>
                <a:solidFill>
                  <a:srgbClr val="000000"/>
                </a:solidFill>
                <a:effectLst/>
                <a:uLnTx/>
                <a:uFillTx/>
                <a:latin typeface="Arial"/>
                <a:ea typeface="Arial"/>
                <a:cs typeface="Arial"/>
                <a:sym typeface="Arial"/>
              </a:rPr>
            </a:b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(T)</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50" name="Google Shape;1050;p169"/>
          <p:cNvSpPr txBox="1"/>
          <p:nvPr/>
        </p:nvSpPr>
        <p:spPr>
          <a:xfrm>
            <a:off x="4247329" y="517089"/>
            <a:ext cx="3641612" cy="738664"/>
          </a:xfrm>
          <a:prstGeom prst="rect">
            <a:avLst/>
          </a:prstGeom>
          <a:solidFill>
            <a:schemeClr val="accent6">
              <a:lumMod val="40000"/>
              <a:lumOff val="60000"/>
            </a:schemeClr>
          </a:solidFill>
          <a:ln>
            <a:noFill/>
          </a:ln>
        </p:spPr>
        <p:txBody>
          <a:bodyPr spcFirstLastPara="1" wrap="square" lIns="0" tIns="0" rIns="0" bIns="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Nitrogenous base</a:t>
            </a:r>
            <a:br>
              <a:rPr kumimoji="0" lang="en-US" sz="2400" b="1" i="0" u="none" strike="noStrike" kern="0" cap="none" spc="0" normalizeH="0" baseline="0" noProof="0">
                <a:ln>
                  <a:noFill/>
                </a:ln>
                <a:solidFill>
                  <a:srgbClr val="000000"/>
                </a:solidFill>
                <a:effectLst/>
                <a:uLnTx/>
                <a:uFillTx/>
                <a:latin typeface="Arial"/>
                <a:ea typeface="Arial"/>
                <a:cs typeface="Arial"/>
                <a:sym typeface="Arial"/>
              </a:rPr>
            </a:br>
            <a:r>
              <a:rPr kumimoji="0" lang="en-US" sz="2400" b="1" i="0" u="none" strike="noStrike" kern="0" cap="none" spc="0" normalizeH="0" baseline="0" noProof="0">
                <a:ln>
                  <a:noFill/>
                </a:ln>
                <a:solidFill>
                  <a:srgbClr val="000000"/>
                </a:solidFill>
                <a:effectLst/>
                <a:uLnTx/>
                <a:uFillTx/>
                <a:latin typeface="Arial"/>
                <a:ea typeface="Arial"/>
                <a:cs typeface="Arial"/>
                <a:sym typeface="Arial"/>
              </a:rPr>
              <a:t>(can be A, G, C, or T)</a:t>
            </a:r>
            <a:endParaRPr kumimoji="0" sz="2400" b="1" i="0" u="none" strike="noStrike" kern="0" cap="none" spc="0" normalizeH="0" baseline="0" noProof="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253689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7"/>
                                        </p:tgtEl>
                                        <p:attrNameLst>
                                          <p:attrName>style.visibility</p:attrName>
                                        </p:attrNameLst>
                                      </p:cBhvr>
                                      <p:to>
                                        <p:strVal val="visible"/>
                                      </p:to>
                                    </p:set>
                                    <p:animEffect transition="in" filter="fade">
                                      <p:cBhvr>
                                        <p:cTn id="7" dur="500"/>
                                        <p:tgtEl>
                                          <p:spTgt spid="104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46"/>
                                        </p:tgtEl>
                                        <p:attrNameLst>
                                          <p:attrName>style.visibility</p:attrName>
                                        </p:attrNameLst>
                                      </p:cBhvr>
                                      <p:to>
                                        <p:strVal val="visible"/>
                                      </p:to>
                                    </p:set>
                                    <p:animEffect transition="in" filter="fade">
                                      <p:cBhvr>
                                        <p:cTn id="12" dur="500"/>
                                        <p:tgtEl>
                                          <p:spTgt spid="104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50"/>
                                        </p:tgtEl>
                                        <p:attrNameLst>
                                          <p:attrName>style.visibility</p:attrName>
                                        </p:attrNameLst>
                                      </p:cBhvr>
                                      <p:to>
                                        <p:strVal val="visible"/>
                                      </p:to>
                                    </p:set>
                                    <p:animEffect transition="in" filter="fade">
                                      <p:cBhvr>
                                        <p:cTn id="17" dur="500"/>
                                        <p:tgtEl>
                                          <p:spTgt spid="1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6" grpId="0" animBg="1"/>
      <p:bldP spid="1047" grpId="0" animBg="1"/>
      <p:bldP spid="105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 y="0"/>
            <a:ext cx="4419596" cy="1371600"/>
          </a:xfrm>
        </p:spPr>
        <p:txBody>
          <a:bodyPr/>
          <a:lstStyle/>
          <a:p>
            <a:r>
              <a:rPr lang="en-US"/>
              <a:t>The Discovery of DNA</a:t>
            </a:r>
            <a:endParaRPr lang="en-US" dirty="0"/>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4690912"/>
            <a:ext cx="4265216" cy="21378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Content Placeholder 33"/>
          <p:cNvPicPr>
            <a:picLocks noGrp="1" noChangeAspect="1"/>
          </p:cNvPicPr>
          <p:nvPr>
            <p:ph sz="quarter" idx="13"/>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a:fillRect/>
          </a:stretch>
        </p:blipFill>
        <p:spPr>
          <a:xfrm>
            <a:off x="7045145" y="0"/>
            <a:ext cx="2092030" cy="3792906"/>
          </a:xfrm>
        </p:spPr>
      </p:pic>
      <p:sp>
        <p:nvSpPr>
          <p:cNvPr id="7" name="Text Placeholder 6"/>
          <p:cNvSpPr>
            <a:spLocks noGrp="1"/>
          </p:cNvSpPr>
          <p:nvPr>
            <p:ph type="body" sz="quarter" idx="12"/>
          </p:nvPr>
        </p:nvSpPr>
        <p:spPr/>
        <p:txBody>
          <a:bodyPr/>
          <a:lstStyle/>
          <a:p>
            <a:pPr marL="217429" indent="-217429">
              <a:buClr>
                <a:schemeClr val="accent1"/>
              </a:buClr>
              <a:buFont typeface="Wingdings" pitchFamily="2" charset="2"/>
              <a:buChar char="§"/>
            </a:pPr>
            <a:r>
              <a:rPr lang="en-US" sz="1876" dirty="0"/>
              <a:t>1860s: Friedrich </a:t>
            </a:r>
            <a:r>
              <a:rPr lang="en-US" sz="1876" dirty="0" err="1"/>
              <a:t>Miescher</a:t>
            </a:r>
            <a:r>
              <a:rPr lang="en-US" sz="1876" dirty="0"/>
              <a:t> identified DNA.</a:t>
            </a:r>
          </a:p>
          <a:p>
            <a:pPr marL="217429" indent="-217429">
              <a:buClr>
                <a:schemeClr val="accent1"/>
              </a:buClr>
              <a:buFont typeface="Wingdings" pitchFamily="2" charset="2"/>
              <a:buChar char="§"/>
            </a:pPr>
            <a:r>
              <a:rPr lang="en-US" sz="1876" dirty="0"/>
              <a:t>1940s: Erwin Chargaff created a rule for DNA bases.</a:t>
            </a:r>
          </a:p>
          <a:p>
            <a:pPr lvl="1">
              <a:spcBef>
                <a:spcPts val="1800"/>
              </a:spcBef>
            </a:pPr>
            <a:r>
              <a:rPr lang="en-US" sz="1876" dirty="0"/>
              <a:t>1952: Rosalind Franklin created a photo of DNA structure.</a:t>
            </a:r>
          </a:p>
          <a:p>
            <a:pPr marL="217429" indent="-217429">
              <a:buClr>
                <a:schemeClr val="accent1"/>
              </a:buClr>
              <a:buFont typeface="Wingdings" pitchFamily="2" charset="2"/>
              <a:buChar char="§"/>
            </a:pPr>
            <a:r>
              <a:rPr lang="en-US" sz="1876" dirty="0"/>
              <a:t>1953: James Watson and Francis Crick created an accurate model</a:t>
            </a:r>
            <a:br>
              <a:rPr lang="en-US" sz="1876" dirty="0"/>
            </a:br>
            <a:r>
              <a:rPr lang="en-US" sz="1876" dirty="0"/>
              <a:t>of DNA.</a:t>
            </a:r>
            <a:endParaRPr lang="en-US" dirty="0"/>
          </a:p>
        </p:txBody>
      </p:sp>
      <p:pic>
        <p:nvPicPr>
          <p:cNvPr id="16" name="Picture 4" descr="File:DNA Overview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10975" y="359776"/>
            <a:ext cx="1533663" cy="375780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Effect>
                      <a14:brightnessContrast bright="-8000" contrast="10000"/>
                    </a14:imgEffect>
                  </a14:imgLayer>
                </a14:imgProps>
              </a:ext>
              <a:ext uri="{28A0092B-C50C-407E-A947-70E740481C1C}">
                <a14:useLocalDpi xmlns:a14="http://schemas.microsoft.com/office/drawing/2010/main" val="0"/>
              </a:ext>
            </a:extLst>
          </a:blip>
          <a:srcRect/>
          <a:stretch>
            <a:fillRect/>
          </a:stretch>
        </p:blipFill>
        <p:spPr bwMode="auto">
          <a:xfrm>
            <a:off x="6136012" y="3924721"/>
            <a:ext cx="2856339" cy="292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798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16"/>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34"/>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xit" presetSubtype="0" fill="hold"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160"/>
        <p:cNvGrpSpPr/>
        <p:nvPr/>
      </p:nvGrpSpPr>
      <p:grpSpPr>
        <a:xfrm>
          <a:off x="0" y="0"/>
          <a:ext cx="0" cy="0"/>
          <a:chOff x="0" y="0"/>
          <a:chExt cx="0" cy="0"/>
        </a:xfrm>
      </p:grpSpPr>
      <p:pic>
        <p:nvPicPr>
          <p:cNvPr id="1161" name="Google Shape;1161;p178"/>
          <p:cNvPicPr preferRelativeResize="0"/>
          <p:nvPr/>
        </p:nvPicPr>
        <p:blipFill rotWithShape="1">
          <a:blip r:embed="rId3">
            <a:alphaModFix/>
          </a:blip>
          <a:srcRect/>
          <a:stretch/>
        </p:blipFill>
        <p:spPr>
          <a:xfrm>
            <a:off x="4267200" y="762000"/>
            <a:ext cx="3048000" cy="5983804"/>
          </a:xfrm>
          <a:prstGeom prst="rect">
            <a:avLst/>
          </a:prstGeom>
          <a:noFill/>
          <a:ln>
            <a:noFill/>
          </a:ln>
        </p:spPr>
      </p:pic>
      <p:sp>
        <p:nvSpPr>
          <p:cNvPr id="1162" name="Google Shape;1162;p178"/>
          <p:cNvSpPr txBox="1"/>
          <p:nvPr/>
        </p:nvSpPr>
        <p:spPr>
          <a:xfrm>
            <a:off x="0" y="0"/>
            <a:ext cx="9144000" cy="769938"/>
          </a:xfrm>
          <a:prstGeom prst="rect">
            <a:avLst/>
          </a:prstGeom>
          <a:solidFill>
            <a:srgbClr val="8064A2"/>
          </a:solidFill>
          <a:ln w="38100" cap="flat" cmpd="sng">
            <a:solidFill>
              <a:schemeClr val="lt1"/>
            </a:solidFill>
            <a:prstDash val="solid"/>
            <a:miter lim="800000"/>
            <a:headEnd type="none" w="sm" len="sm"/>
            <a:tailEnd type="none" w="sm" len="sm"/>
          </a:ln>
          <a:effectLst>
            <a:outerShdw blurRad="40000" dist="20000" dir="5400000" rotWithShape="0">
              <a:srgbClr val="808080">
                <a:alpha val="37647"/>
              </a:srgbClr>
            </a:outerShdw>
          </a:effectLst>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300" b="0" i="0" u="none" strike="noStrike" kern="0" cap="none" spc="0" normalizeH="0" baseline="0" noProof="0">
                <a:ln>
                  <a:noFill/>
                </a:ln>
                <a:solidFill>
                  <a:srgbClr val="FFFFFF"/>
                </a:solidFill>
                <a:effectLst/>
                <a:uLnTx/>
                <a:uFillTx/>
                <a:latin typeface="Calibri"/>
                <a:ea typeface="Calibri"/>
                <a:cs typeface="Calibri"/>
                <a:sym typeface="Calibri"/>
              </a:rPr>
              <a:t>The Watson and Crick Model of DNA</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63" name="Google Shape;1163;p178"/>
          <p:cNvSpPr txBox="1"/>
          <p:nvPr/>
        </p:nvSpPr>
        <p:spPr>
          <a:xfrm>
            <a:off x="190500" y="965200"/>
            <a:ext cx="4076700" cy="98425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900" b="0" i="0" u="none" strike="noStrike" kern="0" cap="none" spc="0" normalizeH="0" baseline="0" noProof="0" dirty="0">
                <a:ln>
                  <a:noFill/>
                </a:ln>
                <a:solidFill>
                  <a:srgbClr val="FF0000"/>
                </a:solidFill>
                <a:effectLst/>
                <a:uLnTx/>
                <a:uFillTx/>
                <a:latin typeface="Arial"/>
                <a:ea typeface="Arial"/>
                <a:cs typeface="Arial"/>
                <a:sym typeface="Arial"/>
              </a:rPr>
              <a:t>A double helix looks like a ____________.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64" name="Google Shape;1164;p178"/>
          <p:cNvSpPr txBox="1"/>
          <p:nvPr/>
        </p:nvSpPr>
        <p:spPr>
          <a:xfrm>
            <a:off x="1219200" y="1395413"/>
            <a:ext cx="2619022" cy="55403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Arial"/>
                <a:ea typeface="Arial"/>
                <a:cs typeface="Arial"/>
                <a:sym typeface="Arial"/>
              </a:rPr>
              <a:t>twisted ladder</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65" name="Google Shape;1165;p178"/>
          <p:cNvSpPr txBox="1"/>
          <p:nvPr/>
        </p:nvSpPr>
        <p:spPr>
          <a:xfrm>
            <a:off x="190500" y="2222500"/>
            <a:ext cx="4838700" cy="201593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a:ln>
                  <a:noFill/>
                </a:ln>
                <a:solidFill>
                  <a:srgbClr val="604A7B"/>
                </a:solidFill>
                <a:effectLst/>
                <a:uLnTx/>
                <a:uFillTx/>
                <a:latin typeface="Arial"/>
                <a:ea typeface="Arial"/>
                <a:cs typeface="Arial"/>
                <a:sym typeface="Arial"/>
              </a:rPr>
              <a:t>The backbone: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Arial"/>
                <a:ea typeface="Arial"/>
                <a:cs typeface="Arial"/>
                <a:sym typeface="Arial"/>
              </a:rPr>
              <a:t>	Sugar</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FF0000"/>
                </a:solidFill>
                <a:effectLst/>
                <a:uLnTx/>
                <a:uFillTx/>
                <a:latin typeface="Arial"/>
                <a:ea typeface="Arial"/>
                <a:cs typeface="Arial"/>
                <a:sym typeface="Arial"/>
              </a:rPr>
              <a:t>	Phosphate groups</a:t>
            </a:r>
            <a:r>
              <a:rPr kumimoji="0" lang="en-US" sz="2400" b="0" i="0" u="none" strike="noStrike" kern="0" cap="none" spc="0" normalizeH="0" baseline="0" noProof="0">
                <a:ln>
                  <a:noFill/>
                </a:ln>
                <a:solidFill>
                  <a:srgbClr val="604A7B"/>
                </a:solidFill>
                <a:effectLst/>
                <a:uLnTx/>
                <a:uFillTx/>
                <a:latin typeface="Arial"/>
                <a:ea typeface="Arial"/>
                <a:cs typeface="Arial"/>
                <a:sym typeface="Arial"/>
              </a:rPr>
              <a:t> </a:t>
            </a:r>
            <a:endParaRPr kumimoji="0" sz="2400" b="0" i="0" u="none" strike="noStrike" kern="0" cap="none" spc="0" normalizeH="0" baseline="0" noProof="0">
              <a:ln>
                <a:noFill/>
              </a:ln>
              <a:solidFill>
                <a:srgbClr val="604A7B"/>
              </a:solidFill>
              <a:effectLst/>
              <a:uLnTx/>
              <a:uFillTx/>
              <a:latin typeface="Arial"/>
              <a:ea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604A7B"/>
                </a:solidFill>
                <a:effectLst/>
                <a:uLnTx/>
                <a:uFillTx/>
                <a:latin typeface="Arial"/>
                <a:ea typeface="Arial"/>
                <a:cs typeface="Arial"/>
                <a:sym typeface="Arial"/>
              </a:rPr>
              <a:t>	(</a:t>
            </a:r>
            <a:r>
              <a:rPr kumimoji="0" lang="en-US" sz="2400" b="0" i="0" u="sng" strike="noStrike" kern="0" cap="none" spc="0" normalizeH="0" baseline="0" noProof="0">
                <a:ln>
                  <a:noFill/>
                </a:ln>
                <a:solidFill>
                  <a:srgbClr val="0000FF"/>
                </a:solidFill>
                <a:effectLst/>
                <a:uLnTx/>
                <a:uFillTx/>
                <a:latin typeface="Arial"/>
                <a:ea typeface="Arial"/>
                <a:cs typeface="Arial"/>
                <a:sym typeface="Arial"/>
              </a:rPr>
              <a:t>Phosphodiester bonds</a:t>
            </a:r>
            <a:r>
              <a:rPr kumimoji="0" lang="en-US" sz="2400" b="0" i="0" u="none" strike="noStrike" kern="0" cap="none" spc="0" normalizeH="0" baseline="0" noProof="0">
                <a:ln>
                  <a:noFill/>
                </a:ln>
                <a:solidFill>
                  <a:srgbClr val="604A7B"/>
                </a:solidFill>
                <a:effectLst/>
                <a:uLnTx/>
                <a:uFillTx/>
                <a:latin typeface="Arial"/>
                <a:ea typeface="Arial"/>
                <a:cs typeface="Arial"/>
                <a:sym typeface="Arial"/>
              </a:rPr>
              <a:t>) </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900" b="0" i="0" u="none" strike="noStrike" kern="0" cap="none" spc="0" normalizeH="0" baseline="0" noProof="0">
              <a:ln>
                <a:noFill/>
              </a:ln>
              <a:solidFill>
                <a:srgbClr val="604A7B"/>
              </a:solidFill>
              <a:effectLst/>
              <a:uLnTx/>
              <a:uFillTx/>
              <a:latin typeface="Arial"/>
              <a:ea typeface="Arial"/>
              <a:cs typeface="Arial"/>
              <a:sym typeface="Arial"/>
            </a:endParaRPr>
          </a:p>
        </p:txBody>
      </p:sp>
      <p:cxnSp>
        <p:nvCxnSpPr>
          <p:cNvPr id="1166" name="Google Shape;1166;p178"/>
          <p:cNvCxnSpPr/>
          <p:nvPr/>
        </p:nvCxnSpPr>
        <p:spPr>
          <a:xfrm rot="10800000">
            <a:off x="6705600" y="2209800"/>
            <a:ext cx="482600" cy="14288"/>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sp>
        <p:nvSpPr>
          <p:cNvPr id="1167" name="Google Shape;1167;p178"/>
          <p:cNvSpPr txBox="1"/>
          <p:nvPr/>
        </p:nvSpPr>
        <p:spPr>
          <a:xfrm>
            <a:off x="7188200" y="1295400"/>
            <a:ext cx="1955800" cy="175432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Alternating sugar and phosphate groups connected by </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phosphodiester bonds.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168" name="Google Shape;1168;p178"/>
          <p:cNvSpPr txBox="1"/>
          <p:nvPr/>
        </p:nvSpPr>
        <p:spPr>
          <a:xfrm>
            <a:off x="45651" y="4013200"/>
            <a:ext cx="4678749" cy="221599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a:ln>
                  <a:noFill/>
                </a:ln>
                <a:solidFill>
                  <a:srgbClr val="008000"/>
                </a:solidFill>
                <a:effectLst/>
                <a:uLnTx/>
                <a:uFillTx/>
                <a:latin typeface="Arial"/>
                <a:ea typeface="Arial"/>
                <a:cs typeface="Arial"/>
                <a:sym typeface="Arial"/>
              </a:rPr>
              <a:t>The Rungs:</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0" cap="none" spc="0" normalizeH="0" baseline="0" noProof="0">
                <a:ln>
                  <a:noFill/>
                </a:ln>
                <a:solidFill>
                  <a:srgbClr val="FF0000"/>
                </a:solidFill>
                <a:effectLst/>
                <a:uLnTx/>
                <a:uFillTx/>
                <a:latin typeface="Arial"/>
                <a:ea typeface="Arial"/>
                <a:cs typeface="Arial"/>
                <a:sym typeface="Arial"/>
              </a:rPr>
              <a:t>	Two nitrogen bases </a:t>
            </a:r>
            <a:r>
              <a:rPr kumimoji="0" lang="en-US" sz="2300" b="0" i="0" u="none" strike="noStrike" kern="0" cap="none" spc="0" normalizeH="0" baseline="0" noProof="0">
                <a:ln>
                  <a:noFill/>
                </a:ln>
                <a:solidFill>
                  <a:srgbClr val="008000"/>
                </a:solidFill>
                <a:effectLst/>
                <a:uLnTx/>
                <a:uFillTx/>
                <a:latin typeface="Arial"/>
                <a:ea typeface="Arial"/>
                <a:cs typeface="Arial"/>
                <a:sym typeface="Arial"/>
              </a:rPr>
              <a:t>that pair together across the center of the helix.</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0" cap="none" spc="0" normalizeH="0" baseline="0" noProof="0">
                <a:ln>
                  <a:noFill/>
                </a:ln>
                <a:solidFill>
                  <a:srgbClr val="008000"/>
                </a:solidFill>
                <a:effectLst/>
                <a:uLnTx/>
                <a:uFillTx/>
                <a:latin typeface="Arial"/>
                <a:ea typeface="Arial"/>
                <a:cs typeface="Arial"/>
                <a:sym typeface="Arial"/>
              </a:rPr>
              <a:t>	</a:t>
            </a:r>
            <a:r>
              <a:rPr kumimoji="0" lang="en-US" sz="2300" b="0" i="0" u="none" strike="noStrike" kern="0" cap="none" spc="0" normalizeH="0" baseline="0" noProof="0">
                <a:ln>
                  <a:noFill/>
                </a:ln>
                <a:solidFill>
                  <a:srgbClr val="558ED5"/>
                </a:solidFill>
                <a:effectLst/>
                <a:uLnTx/>
                <a:uFillTx/>
                <a:latin typeface="Arial"/>
                <a:ea typeface="Arial"/>
                <a:cs typeface="Arial"/>
                <a:sym typeface="Arial"/>
              </a:rPr>
              <a:t>Hydrogen Bonds (weak)</a:t>
            </a:r>
            <a:r>
              <a:rPr kumimoji="0" lang="en-US" sz="2300" b="0" i="0" u="none" strike="noStrike" kern="0" cap="none" spc="0" normalizeH="0" baseline="0" noProof="0">
                <a:ln>
                  <a:noFill/>
                </a:ln>
                <a:solidFill>
                  <a:srgbClr val="008000"/>
                </a:solidFill>
                <a:effectLst/>
                <a:uLnTx/>
                <a:uFillTx/>
                <a:latin typeface="Arial"/>
                <a:ea typeface="Arial"/>
                <a:cs typeface="Arial"/>
                <a:sym typeface="Arial"/>
              </a:rPr>
              <a:t>: join the bases together.</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169" name="Google Shape;1169;p178"/>
          <p:cNvCxnSpPr/>
          <p:nvPr/>
        </p:nvCxnSpPr>
        <p:spPr>
          <a:xfrm rot="10800000">
            <a:off x="5715000" y="2819400"/>
            <a:ext cx="1701800" cy="800100"/>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cxnSp>
        <p:nvCxnSpPr>
          <p:cNvPr id="1170" name="Google Shape;1170;p178"/>
          <p:cNvCxnSpPr/>
          <p:nvPr/>
        </p:nvCxnSpPr>
        <p:spPr>
          <a:xfrm rot="10800000">
            <a:off x="5715000" y="3429000"/>
            <a:ext cx="1701800" cy="190500"/>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sp>
        <p:nvSpPr>
          <p:cNvPr id="1171" name="Google Shape;1171;p178"/>
          <p:cNvSpPr txBox="1"/>
          <p:nvPr/>
        </p:nvSpPr>
        <p:spPr>
          <a:xfrm>
            <a:off x="7416800" y="3213100"/>
            <a:ext cx="1727200" cy="23082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000000"/>
                </a:solidFill>
                <a:effectLst/>
                <a:uLnTx/>
                <a:uFillTx/>
                <a:latin typeface="Arial"/>
                <a:ea typeface="Arial"/>
                <a:cs typeface="Arial"/>
                <a:sym typeface="Arial"/>
              </a:rPr>
              <a:t>Two nitrogen bases connected across the center of the helix by weak </a:t>
            </a:r>
            <a:r>
              <a:rPr kumimoji="0" lang="en-US" sz="1800" b="1" i="0" u="none" strike="noStrike" kern="0" cap="none" spc="0" normalizeH="0" baseline="0" noProof="0" dirty="0">
                <a:ln>
                  <a:noFill/>
                </a:ln>
                <a:solidFill>
                  <a:srgbClr val="FF0000"/>
                </a:solidFill>
                <a:effectLst/>
                <a:uLnTx/>
                <a:uFillTx/>
                <a:latin typeface="Arial"/>
                <a:ea typeface="Arial"/>
                <a:cs typeface="Arial"/>
                <a:sym typeface="Arial"/>
              </a:rPr>
              <a:t>hydrogen bonds.</a:t>
            </a:r>
            <a:endParaRPr kumimoji="0" sz="18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extLst>
      <p:ext uri="{BB962C8B-B14F-4D97-AF65-F5344CB8AC3E}">
        <p14:creationId xmlns:p14="http://schemas.microsoft.com/office/powerpoint/2010/main" val="179710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3"/>
                                        </p:tgtEl>
                                        <p:attrNameLst>
                                          <p:attrName>style.visibility</p:attrName>
                                        </p:attrNameLst>
                                      </p:cBhvr>
                                      <p:to>
                                        <p:strVal val="visible"/>
                                      </p:to>
                                    </p:set>
                                    <p:animEffect transition="in" filter="fade">
                                      <p:cBhvr>
                                        <p:cTn id="7" dur="1000"/>
                                        <p:tgtEl>
                                          <p:spTgt spid="116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4"/>
                                        </p:tgtEl>
                                        <p:attrNameLst>
                                          <p:attrName>style.visibility</p:attrName>
                                        </p:attrNameLst>
                                      </p:cBhvr>
                                      <p:to>
                                        <p:strVal val="visible"/>
                                      </p:to>
                                    </p:set>
                                    <p:animEffect transition="in" filter="fade">
                                      <p:cBhvr>
                                        <p:cTn id="12" dur="500"/>
                                        <p:tgtEl>
                                          <p:spTgt spid="11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65">
                                            <p:txEl>
                                              <p:pRg st="0" end="0"/>
                                            </p:txEl>
                                          </p:spTgt>
                                        </p:tgtEl>
                                        <p:attrNameLst>
                                          <p:attrName>style.visibility</p:attrName>
                                        </p:attrNameLst>
                                      </p:cBhvr>
                                      <p:to>
                                        <p:strVal val="visible"/>
                                      </p:to>
                                    </p:set>
                                    <p:animEffect transition="in" filter="fade">
                                      <p:cBhvr>
                                        <p:cTn id="17" dur="800"/>
                                        <p:tgtEl>
                                          <p:spTgt spid="116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65">
                                            <p:txEl>
                                              <p:pRg st="1" end="1"/>
                                            </p:txEl>
                                          </p:spTgt>
                                        </p:tgtEl>
                                        <p:attrNameLst>
                                          <p:attrName>style.visibility</p:attrName>
                                        </p:attrNameLst>
                                      </p:cBhvr>
                                      <p:to>
                                        <p:strVal val="visible"/>
                                      </p:to>
                                    </p:set>
                                    <p:animEffect transition="in" filter="fade">
                                      <p:cBhvr>
                                        <p:cTn id="22" dur="800"/>
                                        <p:tgtEl>
                                          <p:spTgt spid="116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65">
                                            <p:txEl>
                                              <p:pRg st="2" end="2"/>
                                            </p:txEl>
                                          </p:spTgt>
                                        </p:tgtEl>
                                        <p:attrNameLst>
                                          <p:attrName>style.visibility</p:attrName>
                                        </p:attrNameLst>
                                      </p:cBhvr>
                                      <p:to>
                                        <p:strVal val="visible"/>
                                      </p:to>
                                    </p:set>
                                    <p:animEffect transition="in" filter="fade">
                                      <p:cBhvr>
                                        <p:cTn id="27" dur="800"/>
                                        <p:tgtEl>
                                          <p:spTgt spid="116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65">
                                            <p:txEl>
                                              <p:pRg st="3" end="3"/>
                                            </p:txEl>
                                          </p:spTgt>
                                        </p:tgtEl>
                                        <p:attrNameLst>
                                          <p:attrName>style.visibility</p:attrName>
                                        </p:attrNameLst>
                                      </p:cBhvr>
                                      <p:to>
                                        <p:strVal val="visible"/>
                                      </p:to>
                                    </p:set>
                                    <p:animEffect transition="in" filter="fade">
                                      <p:cBhvr>
                                        <p:cTn id="32" dur="800"/>
                                        <p:tgtEl>
                                          <p:spTgt spid="1165">
                                            <p:txEl>
                                              <p:pRg st="3" end="3"/>
                                            </p:txEl>
                                          </p:spTgt>
                                        </p:tgtEl>
                                      </p:cBhvr>
                                    </p:animEffect>
                                  </p:childTnLst>
                                </p:cTn>
                              </p:par>
                            </p:childTnLst>
                          </p:cTn>
                        </p:par>
                        <p:par>
                          <p:cTn id="33" fill="hold">
                            <p:stCondLst>
                              <p:cond delay="800"/>
                            </p:stCondLst>
                            <p:childTnLst>
                              <p:par>
                                <p:cTn id="34" presetID="10" presetClass="entr" presetSubtype="0" fill="hold" nodeType="afterEffect">
                                  <p:stCondLst>
                                    <p:cond delay="250"/>
                                  </p:stCondLst>
                                  <p:childTnLst>
                                    <p:set>
                                      <p:cBhvr>
                                        <p:cTn id="35" dur="1" fill="hold">
                                          <p:stCondLst>
                                            <p:cond delay="0"/>
                                          </p:stCondLst>
                                        </p:cTn>
                                        <p:tgtEl>
                                          <p:spTgt spid="1167"/>
                                        </p:tgtEl>
                                        <p:attrNameLst>
                                          <p:attrName>style.visibility</p:attrName>
                                        </p:attrNameLst>
                                      </p:cBhvr>
                                      <p:to>
                                        <p:strVal val="visible"/>
                                      </p:to>
                                    </p:set>
                                    <p:animEffect transition="in" filter="fade">
                                      <p:cBhvr>
                                        <p:cTn id="36" dur="500"/>
                                        <p:tgtEl>
                                          <p:spTgt spid="1167"/>
                                        </p:tgtEl>
                                      </p:cBhvr>
                                    </p:animEffect>
                                  </p:childTnLst>
                                </p:cTn>
                              </p:par>
                            </p:childTnLst>
                          </p:cTn>
                        </p:par>
                        <p:par>
                          <p:cTn id="37" fill="hold">
                            <p:stCondLst>
                              <p:cond delay="1550"/>
                            </p:stCondLst>
                            <p:childTnLst>
                              <p:par>
                                <p:cTn id="38" presetID="10" presetClass="entr" presetSubtype="0" fill="hold" nodeType="afterEffect">
                                  <p:stCondLst>
                                    <p:cond delay="0"/>
                                  </p:stCondLst>
                                  <p:childTnLst>
                                    <p:set>
                                      <p:cBhvr>
                                        <p:cTn id="39" dur="1" fill="hold">
                                          <p:stCondLst>
                                            <p:cond delay="0"/>
                                          </p:stCondLst>
                                        </p:cTn>
                                        <p:tgtEl>
                                          <p:spTgt spid="1166"/>
                                        </p:tgtEl>
                                        <p:attrNameLst>
                                          <p:attrName>style.visibility</p:attrName>
                                        </p:attrNameLst>
                                      </p:cBhvr>
                                      <p:to>
                                        <p:strVal val="visible"/>
                                      </p:to>
                                    </p:set>
                                    <p:animEffect transition="in" filter="fade">
                                      <p:cBhvr>
                                        <p:cTn id="40" dur="1000"/>
                                        <p:tgtEl>
                                          <p:spTgt spid="116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168">
                                            <p:txEl>
                                              <p:pRg st="0" end="0"/>
                                            </p:txEl>
                                          </p:spTgt>
                                        </p:tgtEl>
                                        <p:attrNameLst>
                                          <p:attrName>style.visibility</p:attrName>
                                        </p:attrNameLst>
                                      </p:cBhvr>
                                      <p:to>
                                        <p:strVal val="visible"/>
                                      </p:to>
                                    </p:set>
                                    <p:animEffect transition="in" filter="fade">
                                      <p:cBhvr>
                                        <p:cTn id="45" dur="800"/>
                                        <p:tgtEl>
                                          <p:spTgt spid="1168">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168">
                                            <p:txEl>
                                              <p:pRg st="1" end="1"/>
                                            </p:txEl>
                                          </p:spTgt>
                                        </p:tgtEl>
                                        <p:attrNameLst>
                                          <p:attrName>style.visibility</p:attrName>
                                        </p:attrNameLst>
                                      </p:cBhvr>
                                      <p:to>
                                        <p:strVal val="visible"/>
                                      </p:to>
                                    </p:set>
                                    <p:animEffect transition="in" filter="fade">
                                      <p:cBhvr>
                                        <p:cTn id="50" dur="800"/>
                                        <p:tgtEl>
                                          <p:spTgt spid="1168">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168">
                                            <p:txEl>
                                              <p:pRg st="2" end="2"/>
                                            </p:txEl>
                                          </p:spTgt>
                                        </p:tgtEl>
                                        <p:attrNameLst>
                                          <p:attrName>style.visibility</p:attrName>
                                        </p:attrNameLst>
                                      </p:cBhvr>
                                      <p:to>
                                        <p:strVal val="visible"/>
                                      </p:to>
                                    </p:set>
                                    <p:animEffect transition="in" filter="fade">
                                      <p:cBhvr>
                                        <p:cTn id="55" dur="800"/>
                                        <p:tgtEl>
                                          <p:spTgt spid="1168">
                                            <p:txEl>
                                              <p:pRg st="2" end="2"/>
                                            </p:txEl>
                                          </p:spTgt>
                                        </p:tgtEl>
                                      </p:cBhvr>
                                    </p:animEffect>
                                  </p:childTnLst>
                                </p:cTn>
                              </p:par>
                            </p:childTnLst>
                          </p:cTn>
                        </p:par>
                        <p:par>
                          <p:cTn id="56" fill="hold">
                            <p:stCondLst>
                              <p:cond delay="800"/>
                            </p:stCondLst>
                            <p:childTnLst>
                              <p:par>
                                <p:cTn id="57" presetID="10" presetClass="entr" presetSubtype="0" fill="hold" nodeType="afterEffect">
                                  <p:stCondLst>
                                    <p:cond delay="0"/>
                                  </p:stCondLst>
                                  <p:childTnLst>
                                    <p:set>
                                      <p:cBhvr>
                                        <p:cTn id="58" dur="1" fill="hold">
                                          <p:stCondLst>
                                            <p:cond delay="0"/>
                                          </p:stCondLst>
                                        </p:cTn>
                                        <p:tgtEl>
                                          <p:spTgt spid="1171"/>
                                        </p:tgtEl>
                                        <p:attrNameLst>
                                          <p:attrName>style.visibility</p:attrName>
                                        </p:attrNameLst>
                                      </p:cBhvr>
                                      <p:to>
                                        <p:strVal val="visible"/>
                                      </p:to>
                                    </p:set>
                                    <p:animEffect transition="in" filter="fade">
                                      <p:cBhvr>
                                        <p:cTn id="59" dur="500"/>
                                        <p:tgtEl>
                                          <p:spTgt spid="1171"/>
                                        </p:tgtEl>
                                      </p:cBhvr>
                                    </p:animEffect>
                                  </p:childTnLst>
                                </p:cTn>
                              </p:par>
                            </p:childTnLst>
                          </p:cTn>
                        </p:par>
                        <p:par>
                          <p:cTn id="60" fill="hold">
                            <p:stCondLst>
                              <p:cond delay="1300"/>
                            </p:stCondLst>
                            <p:childTnLst>
                              <p:par>
                                <p:cTn id="61" presetID="10" presetClass="entr" presetSubtype="0" fill="hold" nodeType="afterEffect">
                                  <p:stCondLst>
                                    <p:cond delay="0"/>
                                  </p:stCondLst>
                                  <p:childTnLst>
                                    <p:set>
                                      <p:cBhvr>
                                        <p:cTn id="62" dur="1" fill="hold">
                                          <p:stCondLst>
                                            <p:cond delay="0"/>
                                          </p:stCondLst>
                                        </p:cTn>
                                        <p:tgtEl>
                                          <p:spTgt spid="1169"/>
                                        </p:tgtEl>
                                        <p:attrNameLst>
                                          <p:attrName>style.visibility</p:attrName>
                                        </p:attrNameLst>
                                      </p:cBhvr>
                                      <p:to>
                                        <p:strVal val="visible"/>
                                      </p:to>
                                    </p:set>
                                    <p:animEffect transition="in" filter="fade">
                                      <p:cBhvr>
                                        <p:cTn id="63" dur="1000"/>
                                        <p:tgtEl>
                                          <p:spTgt spid="1169"/>
                                        </p:tgtEl>
                                      </p:cBhvr>
                                    </p:animEffect>
                                  </p:childTnLst>
                                </p:cTn>
                              </p:par>
                              <p:par>
                                <p:cTn id="64" presetID="10" presetClass="entr" presetSubtype="0" fill="hold" nodeType="withEffect">
                                  <p:stCondLst>
                                    <p:cond delay="0"/>
                                  </p:stCondLst>
                                  <p:childTnLst>
                                    <p:set>
                                      <p:cBhvr>
                                        <p:cTn id="65" dur="1" fill="hold">
                                          <p:stCondLst>
                                            <p:cond delay="0"/>
                                          </p:stCondLst>
                                        </p:cTn>
                                        <p:tgtEl>
                                          <p:spTgt spid="1170"/>
                                        </p:tgtEl>
                                        <p:attrNameLst>
                                          <p:attrName>style.visibility</p:attrName>
                                        </p:attrNameLst>
                                      </p:cBhvr>
                                      <p:to>
                                        <p:strVal val="visible"/>
                                      </p:to>
                                    </p:set>
                                    <p:animEffect transition="in" filter="fade">
                                      <p:cBhvr>
                                        <p:cTn id="66" dur="1000"/>
                                        <p:tgtEl>
                                          <p:spTgt spid="1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87"/>
        <p:cNvGrpSpPr/>
        <p:nvPr/>
      </p:nvGrpSpPr>
      <p:grpSpPr>
        <a:xfrm>
          <a:off x="0" y="0"/>
          <a:ext cx="0" cy="0"/>
          <a:chOff x="0" y="0"/>
          <a:chExt cx="0" cy="0"/>
        </a:xfrm>
      </p:grpSpPr>
      <p:sp>
        <p:nvSpPr>
          <p:cNvPr id="1088" name="Google Shape;1088;p174"/>
          <p:cNvSpPr txBox="1">
            <a:spLocks noGrp="1"/>
          </p:cNvSpPr>
          <p:nvPr>
            <p:ph type="body" idx="1"/>
          </p:nvPr>
        </p:nvSpPr>
        <p:spPr>
          <a:xfrm>
            <a:off x="304800" y="12192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800"/>
              <a:buChar char="•"/>
            </a:pPr>
            <a:r>
              <a:rPr lang="en-US" dirty="0">
                <a:solidFill>
                  <a:srgbClr val="0000FF"/>
                </a:solidFill>
              </a:rPr>
              <a:t>Watson and Crick </a:t>
            </a:r>
            <a:r>
              <a:rPr lang="en-US" dirty="0"/>
              <a:t>realized that DNA consisted of </a:t>
            </a:r>
            <a:r>
              <a:rPr lang="en-US" dirty="0">
                <a:solidFill>
                  <a:srgbClr val="FF0000"/>
                </a:solidFill>
              </a:rPr>
              <a:t>two polynucleotide strands </a:t>
            </a:r>
            <a:r>
              <a:rPr lang="en-US" dirty="0"/>
              <a:t>wrapped into a </a:t>
            </a:r>
            <a:r>
              <a:rPr lang="en-US" b="1" u="sng" dirty="0">
                <a:solidFill>
                  <a:srgbClr val="FF0000"/>
                </a:solidFill>
              </a:rPr>
              <a:t>Double Helix</a:t>
            </a:r>
            <a:r>
              <a:rPr lang="en-US" dirty="0">
                <a:solidFill>
                  <a:srgbClr val="FF0000"/>
                </a:solidFill>
              </a:rPr>
              <a:t>.</a:t>
            </a:r>
            <a:endParaRPr dirty="0"/>
          </a:p>
          <a:p>
            <a:pPr marL="685800" lvl="1" indent="-228600" algn="l" rtl="0">
              <a:lnSpc>
                <a:spcPct val="100000"/>
              </a:lnSpc>
              <a:spcBef>
                <a:spcPts val="500"/>
              </a:spcBef>
              <a:spcAft>
                <a:spcPts val="0"/>
              </a:spcAft>
              <a:buSzPts val="2600"/>
              <a:buChar char="•"/>
            </a:pPr>
            <a:r>
              <a:rPr lang="en-US" dirty="0"/>
              <a:t>The </a:t>
            </a:r>
            <a:r>
              <a:rPr lang="en-US" b="1" dirty="0">
                <a:solidFill>
                  <a:srgbClr val="0000FF"/>
                </a:solidFill>
              </a:rPr>
              <a:t>sugar-phosphate backbone </a:t>
            </a:r>
            <a:r>
              <a:rPr lang="en-US" dirty="0"/>
              <a:t>is on the </a:t>
            </a:r>
            <a:r>
              <a:rPr lang="en-US" b="1" dirty="0">
                <a:solidFill>
                  <a:srgbClr val="FF0000"/>
                </a:solidFill>
              </a:rPr>
              <a:t>outside</a:t>
            </a:r>
            <a:r>
              <a:rPr lang="en-US" dirty="0"/>
              <a:t>.</a:t>
            </a:r>
            <a:endParaRPr dirty="0"/>
          </a:p>
          <a:p>
            <a:pPr marL="685800" lvl="1" indent="-228600" algn="l" rtl="0">
              <a:lnSpc>
                <a:spcPct val="100000"/>
              </a:lnSpc>
              <a:spcBef>
                <a:spcPts val="500"/>
              </a:spcBef>
              <a:spcAft>
                <a:spcPts val="0"/>
              </a:spcAft>
              <a:buSzPts val="2600"/>
              <a:buChar char="•"/>
            </a:pPr>
            <a:r>
              <a:rPr lang="en-US" dirty="0"/>
              <a:t>The </a:t>
            </a:r>
            <a:r>
              <a:rPr lang="en-US" b="1" dirty="0">
                <a:solidFill>
                  <a:srgbClr val="0000FF"/>
                </a:solidFill>
              </a:rPr>
              <a:t>nitrogenous bases </a:t>
            </a:r>
            <a:r>
              <a:rPr lang="en-US" dirty="0"/>
              <a:t>are perpendicular to the backbone in the </a:t>
            </a:r>
            <a:r>
              <a:rPr lang="en-US" b="1" dirty="0">
                <a:solidFill>
                  <a:srgbClr val="FF0000"/>
                </a:solidFill>
              </a:rPr>
              <a:t>interior</a:t>
            </a:r>
            <a:r>
              <a:rPr lang="en-US" dirty="0"/>
              <a:t>.</a:t>
            </a:r>
            <a:endParaRPr dirty="0"/>
          </a:p>
          <a:p>
            <a:pPr marL="685800" lvl="1" indent="-228600" algn="l" rtl="0">
              <a:lnSpc>
                <a:spcPct val="100000"/>
              </a:lnSpc>
              <a:spcBef>
                <a:spcPts val="500"/>
              </a:spcBef>
              <a:spcAft>
                <a:spcPts val="0"/>
              </a:spcAft>
              <a:buSzPts val="2600"/>
              <a:buChar char="•"/>
            </a:pPr>
            <a:r>
              <a:rPr lang="en-US" b="1" dirty="0">
                <a:solidFill>
                  <a:srgbClr val="FF0000"/>
                </a:solidFill>
              </a:rPr>
              <a:t>Specific pairs of bases </a:t>
            </a:r>
            <a:r>
              <a:rPr lang="en-US" dirty="0"/>
              <a:t>give the helix a uniform shape:</a:t>
            </a:r>
            <a:endParaRPr dirty="0"/>
          </a:p>
          <a:p>
            <a:pPr marL="1143000" lvl="2" indent="-228600" algn="l" rtl="0">
              <a:lnSpc>
                <a:spcPct val="100000"/>
              </a:lnSpc>
              <a:spcBef>
                <a:spcPts val="500"/>
              </a:spcBef>
              <a:spcAft>
                <a:spcPts val="0"/>
              </a:spcAft>
              <a:buSzPts val="2400"/>
              <a:buChar char="•"/>
            </a:pPr>
            <a:r>
              <a:rPr lang="en-US" b="1" dirty="0">
                <a:solidFill>
                  <a:srgbClr val="FF0000"/>
                </a:solidFill>
              </a:rPr>
              <a:t>A </a:t>
            </a:r>
            <a:r>
              <a:rPr lang="en-US" b="1" dirty="0">
                <a:solidFill>
                  <a:srgbClr val="0000FF"/>
                </a:solidFill>
              </a:rPr>
              <a:t>pairs with </a:t>
            </a:r>
            <a:r>
              <a:rPr lang="en-US" b="1" dirty="0">
                <a:solidFill>
                  <a:srgbClr val="FF0000"/>
                </a:solidFill>
              </a:rPr>
              <a:t>T</a:t>
            </a:r>
            <a:r>
              <a:rPr lang="en-US" dirty="0"/>
              <a:t>, forming </a:t>
            </a:r>
            <a:r>
              <a:rPr lang="en-US" b="1" dirty="0">
                <a:solidFill>
                  <a:srgbClr val="FF0000"/>
                </a:solidFill>
              </a:rPr>
              <a:t>two </a:t>
            </a:r>
            <a:r>
              <a:rPr lang="en-US" b="1" dirty="0">
                <a:solidFill>
                  <a:srgbClr val="0000FF"/>
                </a:solidFill>
              </a:rPr>
              <a:t>hydrogen bonds</a:t>
            </a:r>
            <a:endParaRPr dirty="0"/>
          </a:p>
          <a:p>
            <a:pPr marL="1143000" lvl="2" indent="-228600" algn="l" rtl="0">
              <a:lnSpc>
                <a:spcPct val="100000"/>
              </a:lnSpc>
              <a:spcBef>
                <a:spcPts val="500"/>
              </a:spcBef>
              <a:spcAft>
                <a:spcPts val="0"/>
              </a:spcAft>
              <a:buSzPts val="2400"/>
              <a:buChar char="•"/>
            </a:pPr>
            <a:r>
              <a:rPr lang="en-US" b="1" dirty="0">
                <a:solidFill>
                  <a:srgbClr val="FF0000"/>
                </a:solidFill>
              </a:rPr>
              <a:t>G </a:t>
            </a:r>
            <a:r>
              <a:rPr lang="en-US" b="1" dirty="0">
                <a:solidFill>
                  <a:srgbClr val="0000FF"/>
                </a:solidFill>
              </a:rPr>
              <a:t>pairs with </a:t>
            </a:r>
            <a:r>
              <a:rPr lang="en-US" b="1" dirty="0">
                <a:solidFill>
                  <a:srgbClr val="FF0000"/>
                </a:solidFill>
              </a:rPr>
              <a:t>C</a:t>
            </a:r>
            <a:r>
              <a:rPr lang="en-US" dirty="0"/>
              <a:t>, forming </a:t>
            </a:r>
            <a:r>
              <a:rPr lang="en-US" b="1" dirty="0">
                <a:solidFill>
                  <a:srgbClr val="FF0000"/>
                </a:solidFill>
              </a:rPr>
              <a:t>three</a:t>
            </a:r>
            <a:r>
              <a:rPr lang="en-US" b="1" dirty="0">
                <a:solidFill>
                  <a:srgbClr val="0000FF"/>
                </a:solidFill>
              </a:rPr>
              <a:t> hydrogen bonds</a:t>
            </a:r>
            <a:endParaRPr b="1" dirty="0">
              <a:solidFill>
                <a:srgbClr val="0000FF"/>
              </a:solidFill>
            </a:endParaRPr>
          </a:p>
        </p:txBody>
      </p:sp>
      <p:sp>
        <p:nvSpPr>
          <p:cNvPr id="1089" name="Google Shape;1089;p174"/>
          <p:cNvSpPr txBox="1">
            <a:spLocks noGrp="1"/>
          </p:cNvSpPr>
          <p:nvPr>
            <p:ph type="title"/>
          </p:nvPr>
        </p:nvSpPr>
        <p:spPr>
          <a:xfrm>
            <a:off x="313267" y="365127"/>
            <a:ext cx="8475133" cy="8540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a:solidFill>
                  <a:srgbClr val="FF0000"/>
                </a:solidFill>
              </a:rPr>
              <a:t>DNA</a:t>
            </a:r>
            <a:r>
              <a:rPr lang="en-US" sz="3600">
                <a:solidFill>
                  <a:srgbClr val="0000FF"/>
                </a:solidFill>
              </a:rPr>
              <a:t> is a Double-Stranded Helix</a:t>
            </a:r>
            <a:endParaRPr sz="3600">
              <a:solidFill>
                <a:srgbClr val="0000FF"/>
              </a:solidFill>
            </a:endParaRPr>
          </a:p>
        </p:txBody>
      </p:sp>
    </p:spTree>
    <p:extLst>
      <p:ext uri="{BB962C8B-B14F-4D97-AF65-F5344CB8AC3E}">
        <p14:creationId xmlns:p14="http://schemas.microsoft.com/office/powerpoint/2010/main" val="356342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88">
                                            <p:txEl>
                                              <p:pRg st="0" end="0"/>
                                            </p:txEl>
                                          </p:spTgt>
                                        </p:tgtEl>
                                        <p:attrNameLst>
                                          <p:attrName>style.visibility</p:attrName>
                                        </p:attrNameLst>
                                      </p:cBhvr>
                                      <p:to>
                                        <p:strVal val="visible"/>
                                      </p:to>
                                    </p:set>
                                    <p:animEffect transition="in" filter="wipe(left)">
                                      <p:cBhvr>
                                        <p:cTn id="7" dur="500"/>
                                        <p:tgtEl>
                                          <p:spTgt spid="10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88">
                                            <p:txEl>
                                              <p:pRg st="1" end="1"/>
                                            </p:txEl>
                                          </p:spTgt>
                                        </p:tgtEl>
                                        <p:attrNameLst>
                                          <p:attrName>style.visibility</p:attrName>
                                        </p:attrNameLst>
                                      </p:cBhvr>
                                      <p:to>
                                        <p:strVal val="visible"/>
                                      </p:to>
                                    </p:set>
                                    <p:animEffect transition="in" filter="wipe(left)">
                                      <p:cBhvr>
                                        <p:cTn id="12" dur="500"/>
                                        <p:tgtEl>
                                          <p:spTgt spid="108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88">
                                            <p:txEl>
                                              <p:pRg st="2" end="2"/>
                                            </p:txEl>
                                          </p:spTgt>
                                        </p:tgtEl>
                                        <p:attrNameLst>
                                          <p:attrName>style.visibility</p:attrName>
                                        </p:attrNameLst>
                                      </p:cBhvr>
                                      <p:to>
                                        <p:strVal val="visible"/>
                                      </p:to>
                                    </p:set>
                                    <p:animEffect transition="in" filter="wipe(left)">
                                      <p:cBhvr>
                                        <p:cTn id="17" dur="500"/>
                                        <p:tgtEl>
                                          <p:spTgt spid="108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88">
                                            <p:txEl>
                                              <p:pRg st="3" end="3"/>
                                            </p:txEl>
                                          </p:spTgt>
                                        </p:tgtEl>
                                        <p:attrNameLst>
                                          <p:attrName>style.visibility</p:attrName>
                                        </p:attrNameLst>
                                      </p:cBhvr>
                                      <p:to>
                                        <p:strVal val="visible"/>
                                      </p:to>
                                    </p:set>
                                    <p:animEffect transition="in" filter="wipe(left)">
                                      <p:cBhvr>
                                        <p:cTn id="22" dur="500"/>
                                        <p:tgtEl>
                                          <p:spTgt spid="108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088">
                                            <p:txEl>
                                              <p:pRg st="4" end="4"/>
                                            </p:txEl>
                                          </p:spTgt>
                                        </p:tgtEl>
                                        <p:attrNameLst>
                                          <p:attrName>style.visibility</p:attrName>
                                        </p:attrNameLst>
                                      </p:cBhvr>
                                      <p:to>
                                        <p:strVal val="visible"/>
                                      </p:to>
                                    </p:set>
                                    <p:animEffect transition="in" filter="wipe(left)">
                                      <p:cBhvr>
                                        <p:cTn id="27" dur="500"/>
                                        <p:tgtEl>
                                          <p:spTgt spid="108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088">
                                            <p:txEl>
                                              <p:pRg st="5" end="5"/>
                                            </p:txEl>
                                          </p:spTgt>
                                        </p:tgtEl>
                                        <p:attrNameLst>
                                          <p:attrName>style.visibility</p:attrName>
                                        </p:attrNameLst>
                                      </p:cBhvr>
                                      <p:to>
                                        <p:strVal val="visible"/>
                                      </p:to>
                                    </p:set>
                                    <p:animEffect transition="in" filter="wipe(left)">
                                      <p:cBhvr>
                                        <p:cTn id="32" dur="500"/>
                                        <p:tgtEl>
                                          <p:spTgt spid="108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175"/>
        <p:cNvGrpSpPr/>
        <p:nvPr/>
      </p:nvGrpSpPr>
      <p:grpSpPr>
        <a:xfrm>
          <a:off x="0" y="0"/>
          <a:ext cx="0" cy="0"/>
          <a:chOff x="0" y="0"/>
          <a:chExt cx="0" cy="0"/>
        </a:xfrm>
      </p:grpSpPr>
      <p:pic>
        <p:nvPicPr>
          <p:cNvPr id="1176" name="Google Shape;1176;p179"/>
          <p:cNvPicPr preferRelativeResize="0"/>
          <p:nvPr/>
        </p:nvPicPr>
        <p:blipFill rotWithShape="1">
          <a:blip r:embed="rId3">
            <a:alphaModFix/>
          </a:blip>
          <a:srcRect/>
          <a:stretch/>
        </p:blipFill>
        <p:spPr>
          <a:xfrm>
            <a:off x="2616200" y="1557338"/>
            <a:ext cx="3975100" cy="4106862"/>
          </a:xfrm>
          <a:prstGeom prst="rect">
            <a:avLst/>
          </a:prstGeom>
          <a:noFill/>
          <a:ln>
            <a:noFill/>
          </a:ln>
        </p:spPr>
      </p:pic>
      <p:sp>
        <p:nvSpPr>
          <p:cNvPr id="1177" name="Google Shape;1177;p179"/>
          <p:cNvSpPr txBox="1"/>
          <p:nvPr/>
        </p:nvSpPr>
        <p:spPr>
          <a:xfrm>
            <a:off x="0" y="0"/>
            <a:ext cx="9144000" cy="66198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700" b="0" i="0" u="none" strike="noStrike" kern="0" cap="none" spc="0" normalizeH="0" baseline="0" noProof="0" dirty="0">
                <a:ln>
                  <a:noFill/>
                </a:ln>
                <a:effectLst/>
                <a:uLnTx/>
                <a:uFillTx/>
                <a:latin typeface="Arial"/>
                <a:ea typeface="Arial"/>
                <a:cs typeface="Arial"/>
                <a:sym typeface="Arial"/>
              </a:rPr>
              <a:t>Structure of DNA … A Closer Look</a:t>
            </a:r>
            <a:endParaRPr kumimoji="0" sz="1400" b="0" i="0" u="none" strike="noStrike" kern="0" cap="none" spc="0" normalizeH="0" baseline="0" noProof="0" dirty="0">
              <a:ln>
                <a:noFill/>
              </a:ln>
              <a:effectLst/>
              <a:uLnTx/>
              <a:uFillTx/>
              <a:latin typeface="Arial"/>
              <a:cs typeface="Arial"/>
              <a:sym typeface="Arial"/>
            </a:endParaRPr>
          </a:p>
        </p:txBody>
      </p:sp>
      <p:sp>
        <p:nvSpPr>
          <p:cNvPr id="1178" name="Google Shape;1178;p179"/>
          <p:cNvSpPr txBox="1"/>
          <p:nvPr/>
        </p:nvSpPr>
        <p:spPr>
          <a:xfrm>
            <a:off x="0" y="2349500"/>
            <a:ext cx="2120900" cy="1292225"/>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Arial"/>
                <a:ea typeface="Arial"/>
                <a:cs typeface="Arial"/>
                <a:sym typeface="Arial"/>
              </a:rPr>
              <a:t>Sugar / Phosphate</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Arial"/>
                <a:ea typeface="Arial"/>
                <a:cs typeface="Arial"/>
                <a:sym typeface="Arial"/>
              </a:rPr>
              <a:t>Backbone</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179" name="Google Shape;1179;p179"/>
          <p:cNvCxnSpPr>
            <a:cxnSpLocks/>
          </p:cNvCxnSpPr>
          <p:nvPr/>
        </p:nvCxnSpPr>
        <p:spPr>
          <a:xfrm flipV="1">
            <a:off x="2120900" y="2768600"/>
            <a:ext cx="685800" cy="339159"/>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cxnSp>
        <p:nvCxnSpPr>
          <p:cNvPr id="1180" name="Google Shape;1180;p179"/>
          <p:cNvCxnSpPr>
            <a:cxnSpLocks/>
          </p:cNvCxnSpPr>
          <p:nvPr/>
        </p:nvCxnSpPr>
        <p:spPr>
          <a:xfrm>
            <a:off x="2120900" y="3088145"/>
            <a:ext cx="1028700" cy="86855"/>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sp>
        <p:nvSpPr>
          <p:cNvPr id="1182" name="Google Shape;1182;p179"/>
          <p:cNvSpPr txBox="1"/>
          <p:nvPr/>
        </p:nvSpPr>
        <p:spPr>
          <a:xfrm>
            <a:off x="2616200" y="1065213"/>
            <a:ext cx="3975100" cy="49212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Arial"/>
                <a:ea typeface="Arial"/>
                <a:cs typeface="Arial"/>
                <a:sym typeface="Arial"/>
              </a:rPr>
              <a:t>Nitrogen Bases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183" name="Google Shape;1183;p179"/>
          <p:cNvCxnSpPr/>
          <p:nvPr/>
        </p:nvCxnSpPr>
        <p:spPr>
          <a:xfrm rot="-5400000" flipH="1">
            <a:off x="4518819" y="1661319"/>
            <a:ext cx="601662" cy="393700"/>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cxnSp>
        <p:nvCxnSpPr>
          <p:cNvPr id="1184" name="Google Shape;1184;p179"/>
          <p:cNvCxnSpPr/>
          <p:nvPr/>
        </p:nvCxnSpPr>
        <p:spPr>
          <a:xfrm rot="5400000">
            <a:off x="4083844" y="1639094"/>
            <a:ext cx="601662" cy="438150"/>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sp>
        <p:nvSpPr>
          <p:cNvPr id="1185" name="Google Shape;1185;p179"/>
          <p:cNvSpPr txBox="1"/>
          <p:nvPr/>
        </p:nvSpPr>
        <p:spPr>
          <a:xfrm>
            <a:off x="2616200" y="5664200"/>
            <a:ext cx="3975100" cy="492125"/>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FFFFFF"/>
                </a:solidFill>
                <a:effectLst/>
                <a:uLnTx/>
                <a:uFillTx/>
                <a:latin typeface="Arial"/>
                <a:ea typeface="Arial"/>
                <a:cs typeface="Arial"/>
                <a:sym typeface="Arial"/>
              </a:rPr>
              <a:t>Hydrogen Bonds</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cxnSp>
        <p:nvCxnSpPr>
          <p:cNvPr id="1186" name="Google Shape;1186;p179"/>
          <p:cNvCxnSpPr/>
          <p:nvPr/>
        </p:nvCxnSpPr>
        <p:spPr>
          <a:xfrm rot="-5400000">
            <a:off x="4356101" y="5245100"/>
            <a:ext cx="838200" cy="3175"/>
          </a:xfrm>
          <a:prstGeom prst="straightConnector1">
            <a:avLst/>
          </a:prstGeom>
          <a:noFill/>
          <a:ln w="38100" cap="flat" cmpd="sng">
            <a:solidFill>
              <a:srgbClr val="FF0000"/>
            </a:solidFill>
            <a:prstDash val="solid"/>
            <a:round/>
            <a:headEnd type="none" w="med" len="med"/>
            <a:tailEnd type="stealth" w="med" len="med"/>
          </a:ln>
          <a:effectLst>
            <a:outerShdw blurRad="40000" dist="20000" dir="5400000" rotWithShape="0">
              <a:srgbClr val="808080">
                <a:alpha val="37647"/>
              </a:srgbClr>
            </a:outerShdw>
          </a:effectLst>
        </p:spPr>
      </p:cxnSp>
      <p:sp>
        <p:nvSpPr>
          <p:cNvPr id="13" name="Google Shape;1164;p178">
            <a:extLst>
              <a:ext uri="{FF2B5EF4-FFF2-40B4-BE49-F238E27FC236}">
                <a16:creationId xmlns:a16="http://schemas.microsoft.com/office/drawing/2014/main" id="{12A9FA6C-3E9D-46B7-B33F-D5D060580A25}"/>
              </a:ext>
            </a:extLst>
          </p:cNvPr>
          <p:cNvSpPr txBox="1"/>
          <p:nvPr/>
        </p:nvSpPr>
        <p:spPr>
          <a:xfrm>
            <a:off x="3429000" y="1003381"/>
            <a:ext cx="2860498"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Arial"/>
                <a:ea typeface="Arial"/>
                <a:cs typeface="Arial"/>
                <a:sym typeface="Arial"/>
              </a:rPr>
              <a:t>Nitrogen Bases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Google Shape;1164;p178">
            <a:extLst>
              <a:ext uri="{FF2B5EF4-FFF2-40B4-BE49-F238E27FC236}">
                <a16:creationId xmlns:a16="http://schemas.microsoft.com/office/drawing/2014/main" id="{21899F1C-096A-4EDB-A0E7-FA7675D4E7F4}"/>
              </a:ext>
            </a:extLst>
          </p:cNvPr>
          <p:cNvSpPr txBox="1"/>
          <p:nvPr/>
        </p:nvSpPr>
        <p:spPr>
          <a:xfrm>
            <a:off x="185472" y="2349501"/>
            <a:ext cx="2065250" cy="147728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Arial"/>
                <a:ea typeface="Arial"/>
                <a:cs typeface="Arial"/>
                <a:sym typeface="Arial"/>
              </a:rPr>
              <a:t>Sugar Phosphate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3000" kern="0" dirty="0">
                <a:solidFill>
                  <a:srgbClr val="000000"/>
                </a:solidFill>
                <a:latin typeface="Arial"/>
                <a:cs typeface="Arial"/>
                <a:sym typeface="Arial"/>
              </a:rPr>
              <a:t>backbone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6" name="Google Shape;1164;p178">
            <a:extLst>
              <a:ext uri="{FF2B5EF4-FFF2-40B4-BE49-F238E27FC236}">
                <a16:creationId xmlns:a16="http://schemas.microsoft.com/office/drawing/2014/main" id="{83EDE133-EA01-4790-9B92-942AF76C986D}"/>
              </a:ext>
            </a:extLst>
          </p:cNvPr>
          <p:cNvSpPr txBox="1"/>
          <p:nvPr/>
        </p:nvSpPr>
        <p:spPr>
          <a:xfrm>
            <a:off x="3259492" y="5611838"/>
            <a:ext cx="3120316" cy="553957"/>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dirty="0">
                <a:ln>
                  <a:noFill/>
                </a:ln>
                <a:solidFill>
                  <a:srgbClr val="000000"/>
                </a:solidFill>
                <a:effectLst/>
                <a:uLnTx/>
                <a:uFillTx/>
                <a:latin typeface="Arial"/>
                <a:ea typeface="Arial"/>
                <a:cs typeface="Arial"/>
                <a:sym typeface="Arial"/>
              </a:rPr>
              <a:t>Hydrogen Bonds</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752936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79"/>
                                        </p:tgtEl>
                                        <p:attrNameLst>
                                          <p:attrName>style.visibility</p:attrName>
                                        </p:attrNameLst>
                                      </p:cBhvr>
                                      <p:to>
                                        <p:strVal val="visible"/>
                                      </p:to>
                                    </p:set>
                                    <p:animEffect transition="in" filter="wipe(left)">
                                      <p:cBhvr>
                                        <p:cTn id="11" dur="500"/>
                                        <p:tgtEl>
                                          <p:spTgt spid="1179"/>
                                        </p:tgtEl>
                                      </p:cBhvr>
                                    </p:animEffect>
                                  </p:childTnLst>
                                </p:cTn>
                              </p:par>
                              <p:par>
                                <p:cTn id="12" presetID="22" presetClass="entr" presetSubtype="8" fill="hold" nodeType="withEffect">
                                  <p:stCondLst>
                                    <p:cond delay="0"/>
                                  </p:stCondLst>
                                  <p:childTnLst>
                                    <p:set>
                                      <p:cBhvr>
                                        <p:cTn id="13" dur="1" fill="hold">
                                          <p:stCondLst>
                                            <p:cond delay="0"/>
                                          </p:stCondLst>
                                        </p:cTn>
                                        <p:tgtEl>
                                          <p:spTgt spid="1180"/>
                                        </p:tgtEl>
                                        <p:attrNameLst>
                                          <p:attrName>style.visibility</p:attrName>
                                        </p:attrNameLst>
                                      </p:cBhvr>
                                      <p:to>
                                        <p:strVal val="visible"/>
                                      </p:to>
                                    </p:set>
                                    <p:animEffect transition="in" filter="wipe(left)">
                                      <p:cBhvr>
                                        <p:cTn id="14" dur="500"/>
                                        <p:tgtEl>
                                          <p:spTgt spid="118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1184"/>
                                        </p:tgtEl>
                                        <p:attrNameLst>
                                          <p:attrName>style.visibility</p:attrName>
                                        </p:attrNameLst>
                                      </p:cBhvr>
                                      <p:to>
                                        <p:strVal val="visible"/>
                                      </p:to>
                                    </p:set>
                                    <p:animEffect transition="in" filter="fade">
                                      <p:cBhvr>
                                        <p:cTn id="23" dur="1000"/>
                                        <p:tgtEl>
                                          <p:spTgt spid="1184"/>
                                        </p:tgtEl>
                                      </p:cBhvr>
                                    </p:animEffect>
                                  </p:childTnLst>
                                </p:cTn>
                              </p:par>
                              <p:par>
                                <p:cTn id="24" presetID="10" presetClass="entr" presetSubtype="0" fill="hold" nodeType="withEffect">
                                  <p:stCondLst>
                                    <p:cond delay="0"/>
                                  </p:stCondLst>
                                  <p:childTnLst>
                                    <p:set>
                                      <p:cBhvr>
                                        <p:cTn id="25" dur="1" fill="hold">
                                          <p:stCondLst>
                                            <p:cond delay="0"/>
                                          </p:stCondLst>
                                        </p:cTn>
                                        <p:tgtEl>
                                          <p:spTgt spid="1183"/>
                                        </p:tgtEl>
                                        <p:attrNameLst>
                                          <p:attrName>style.visibility</p:attrName>
                                        </p:attrNameLst>
                                      </p:cBhvr>
                                      <p:to>
                                        <p:strVal val="visible"/>
                                      </p:to>
                                    </p:set>
                                    <p:animEffect transition="in" filter="fade">
                                      <p:cBhvr>
                                        <p:cTn id="26" dur="1000"/>
                                        <p:tgtEl>
                                          <p:spTgt spid="118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1186"/>
                                        </p:tgtEl>
                                        <p:attrNameLst>
                                          <p:attrName>style.visibility</p:attrName>
                                        </p:attrNameLst>
                                      </p:cBhvr>
                                      <p:to>
                                        <p:strVal val="visible"/>
                                      </p:to>
                                    </p:set>
                                    <p:animEffect transition="in" filter="wipe(down)">
                                      <p:cBhvr>
                                        <p:cTn id="35" dur="500"/>
                                        <p:tgtEl>
                                          <p:spTgt spid="1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itle 1"/>
          <p:cNvSpPr>
            <a:spLocks noGrp="1"/>
          </p:cNvSpPr>
          <p:nvPr>
            <p:ph type="title"/>
          </p:nvPr>
        </p:nvSpPr>
        <p:spPr>
          <a:xfrm>
            <a:off x="381000" y="152400"/>
            <a:ext cx="8229600" cy="563562"/>
          </a:xfrm>
        </p:spPr>
        <p:txBody>
          <a:bodyPr/>
          <a:lstStyle/>
          <a:p>
            <a:pPr eaLnBrk="1" hangingPunct="1"/>
            <a:r>
              <a:rPr lang="en-US" dirty="0"/>
              <a:t>4  Nitrogenous Bases </a:t>
            </a:r>
          </a:p>
        </p:txBody>
      </p:sp>
      <p:pic>
        <p:nvPicPr>
          <p:cNvPr id="50179" name="Content Placeholder 3" descr="Purines%20Pyrimidines%20fig2.jpg"/>
          <p:cNvPicPr>
            <a:picLocks noGrp="1" noChangeAspect="1"/>
          </p:cNvPicPr>
          <p:nvPr>
            <p:ph sz="half" idx="1"/>
          </p:nvPr>
        </p:nvPicPr>
        <p:blipFill rotWithShape="1">
          <a:blip r:embed="rId2" cstate="print"/>
          <a:srcRect t="14059" b="42970"/>
          <a:stretch/>
        </p:blipFill>
        <p:spPr>
          <a:xfrm>
            <a:off x="228600" y="1752599"/>
            <a:ext cx="5362222" cy="1676401"/>
          </a:xfrm>
        </p:spPr>
      </p:pic>
      <p:sp>
        <p:nvSpPr>
          <p:cNvPr id="4" name="Content Placeholder 3"/>
          <p:cNvSpPr>
            <a:spLocks noGrp="1"/>
          </p:cNvSpPr>
          <p:nvPr>
            <p:ph sz="half" idx="2"/>
          </p:nvPr>
        </p:nvSpPr>
        <p:spPr>
          <a:xfrm>
            <a:off x="6019800" y="1066800"/>
            <a:ext cx="2895600" cy="5059363"/>
          </a:xfrm>
        </p:spPr>
        <p:txBody>
          <a:bodyPr/>
          <a:lstStyle/>
          <a:p>
            <a:r>
              <a:rPr lang="en-US" sz="2400" dirty="0">
                <a:solidFill>
                  <a:srgbClr val="7030A0"/>
                </a:solidFill>
              </a:rPr>
              <a:t>Adenine</a:t>
            </a:r>
          </a:p>
          <a:p>
            <a:r>
              <a:rPr lang="en-US" sz="2400" dirty="0">
                <a:solidFill>
                  <a:srgbClr val="7030A0"/>
                </a:solidFill>
              </a:rPr>
              <a:t>Guanine</a:t>
            </a:r>
          </a:p>
          <a:p>
            <a:r>
              <a:rPr lang="en-US" sz="2400" dirty="0">
                <a:solidFill>
                  <a:srgbClr val="00B050"/>
                </a:solidFill>
              </a:rPr>
              <a:t>Cytosine</a:t>
            </a:r>
          </a:p>
          <a:p>
            <a:r>
              <a:rPr lang="en-US" sz="2400" dirty="0">
                <a:solidFill>
                  <a:srgbClr val="00B050"/>
                </a:solidFill>
              </a:rPr>
              <a:t>Thymine</a:t>
            </a:r>
          </a:p>
          <a:p>
            <a:pPr>
              <a:buNone/>
            </a:pPr>
            <a:endParaRPr lang="en-US" sz="2400" dirty="0"/>
          </a:p>
          <a:p>
            <a:pPr>
              <a:buNone/>
            </a:pPr>
            <a:r>
              <a:rPr lang="en-US" sz="2400" dirty="0"/>
              <a:t>Two families of bases:</a:t>
            </a:r>
          </a:p>
          <a:p>
            <a:pPr>
              <a:buNone/>
            </a:pPr>
            <a:r>
              <a:rPr lang="en-US" sz="2400" dirty="0">
                <a:solidFill>
                  <a:srgbClr val="7030A0"/>
                </a:solidFill>
              </a:rPr>
              <a:t>A &amp; G are purines</a:t>
            </a:r>
          </a:p>
          <a:p>
            <a:pPr>
              <a:buNone/>
            </a:pPr>
            <a:r>
              <a:rPr lang="en-US" sz="2400" dirty="0">
                <a:solidFill>
                  <a:srgbClr val="7030A0"/>
                </a:solidFill>
              </a:rPr>
              <a:t>      </a:t>
            </a:r>
          </a:p>
          <a:p>
            <a:pPr>
              <a:buNone/>
            </a:pPr>
            <a:r>
              <a:rPr lang="en-US" sz="2400" dirty="0">
                <a:solidFill>
                  <a:srgbClr val="00B050"/>
                </a:solidFill>
              </a:rPr>
              <a:t>C &amp; T are pyrimidines</a:t>
            </a:r>
          </a:p>
          <a:p>
            <a:pPr>
              <a:buNone/>
            </a:pPr>
            <a:r>
              <a:rPr lang="en-US" sz="2400" dirty="0">
                <a:solidFill>
                  <a:srgbClr val="7030A0"/>
                </a:solidFill>
              </a:rPr>
              <a:t>	</a:t>
            </a:r>
            <a:endParaRPr lang="en-US" sz="2400" dirty="0">
              <a:solidFill>
                <a:srgbClr val="00B050"/>
              </a:solidFill>
            </a:endParaRPr>
          </a:p>
        </p:txBody>
      </p:sp>
      <p:pic>
        <p:nvPicPr>
          <p:cNvPr id="5" name="Content Placeholder 3" descr="Purines%20Pyrimidines%20fig2.jpg">
            <a:extLst>
              <a:ext uri="{FF2B5EF4-FFF2-40B4-BE49-F238E27FC236}">
                <a16:creationId xmlns:a16="http://schemas.microsoft.com/office/drawing/2014/main" id="{227B8493-DE52-43B1-BB6D-1DB68DA6D98A}"/>
              </a:ext>
            </a:extLst>
          </p:cNvPr>
          <p:cNvPicPr>
            <a:picLocks noChangeAspect="1"/>
          </p:cNvPicPr>
          <p:nvPr/>
        </p:nvPicPr>
        <p:blipFill rotWithShape="1">
          <a:blip r:embed="rId2" cstate="print"/>
          <a:srcRect t="56000"/>
          <a:stretch/>
        </p:blipFill>
        <p:spPr bwMode="auto">
          <a:xfrm>
            <a:off x="228600" y="4038600"/>
            <a:ext cx="5362222" cy="1676400"/>
          </a:xfrm>
          <a:prstGeom prst="rect">
            <a:avLst/>
          </a:prstGeom>
          <a:noFill/>
          <a:ln w="9525">
            <a:noFill/>
            <a:miter lim="800000"/>
            <a:headEnd/>
            <a:tailEnd/>
          </a:ln>
        </p:spPr>
      </p:pic>
    </p:spTree>
    <p:extLst>
      <p:ext uri="{BB962C8B-B14F-4D97-AF65-F5344CB8AC3E}">
        <p14:creationId xmlns:p14="http://schemas.microsoft.com/office/powerpoint/2010/main" val="68607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25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250"/>
                            </p:stCondLst>
                            <p:childTnLst>
                              <p:par>
                                <p:cTn id="13" presetID="10" presetClass="entr" presetSubtype="0" fill="hold" nodeType="afterEffect">
                                  <p:stCondLst>
                                    <p:cond delay="25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2000"/>
                            </p:stCondLst>
                            <p:childTnLst>
                              <p:par>
                                <p:cTn id="17" presetID="10" presetClass="entr" presetSubtype="0" fill="hold" nodeType="afterEffect">
                                  <p:stCondLst>
                                    <p:cond delay="25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500"/>
                                        <p:tgtEl>
                                          <p:spTgt spid="4">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animEffect transition="in" filter="fade">
                                      <p:cBhvr>
                                        <p:cTn id="29" dur="500"/>
                                        <p:tgtEl>
                                          <p:spTgt spid="4">
                                            <p:txEl>
                                              <p:pRg st="6" end="6"/>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50179"/>
                                        </p:tgtEl>
                                        <p:attrNameLst>
                                          <p:attrName>style.visibility</p:attrName>
                                        </p:attrNameLst>
                                      </p:cBhvr>
                                      <p:to>
                                        <p:strVal val="visible"/>
                                      </p:to>
                                    </p:set>
                                    <p:animEffect transition="in" filter="fade">
                                      <p:cBhvr>
                                        <p:cTn id="33" dur="500"/>
                                        <p:tgtEl>
                                          <p:spTgt spid="50179"/>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4">
                                            <p:txEl>
                                              <p:pRg st="8" end="8"/>
                                            </p:txEl>
                                          </p:spTgt>
                                        </p:tgtEl>
                                        <p:attrNameLst>
                                          <p:attrName>style.visibility</p:attrName>
                                        </p:attrNameLst>
                                      </p:cBhvr>
                                      <p:to>
                                        <p:strVal val="visible"/>
                                      </p:to>
                                    </p:set>
                                    <p:animEffect transition="in" filter="fade">
                                      <p:cBhvr>
                                        <p:cTn id="38" dur="500"/>
                                        <p:tgtEl>
                                          <p:spTgt spid="4">
                                            <p:txEl>
                                              <p:pRg st="8" end="8"/>
                                            </p:txEl>
                                          </p:spTgt>
                                        </p:tgtEl>
                                      </p:cBhvr>
                                    </p:animEffect>
                                  </p:childTnLst>
                                </p:cTn>
                              </p:par>
                            </p:childTnLst>
                          </p:cTn>
                        </p:par>
                        <p:par>
                          <p:cTn id="39" fill="hold">
                            <p:stCondLst>
                              <p:cond delay="1500"/>
                            </p:stCondLst>
                            <p:childTnLst>
                              <p:par>
                                <p:cTn id="40" presetID="10" presetClass="entr" presetSubtype="0" fill="hold" nodeType="afterEffect">
                                  <p:stCondLst>
                                    <p:cond delay="50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5">
            <a:extLst>
              <a:ext uri="{FF2B5EF4-FFF2-40B4-BE49-F238E27FC236}">
                <a16:creationId xmlns:a16="http://schemas.microsoft.com/office/drawing/2014/main" id="{FB8C59AD-ED1F-4CF9-BE8F-2B38E1848B53}"/>
              </a:ext>
            </a:extLst>
          </p:cNvPr>
          <p:cNvSpPr>
            <a:spLocks noGrp="1" noChangeArrowheads="1"/>
          </p:cNvSpPr>
          <p:nvPr>
            <p:ph type="title" idx="4294967295"/>
          </p:nvPr>
        </p:nvSpPr>
        <p:spPr/>
        <p:txBody>
          <a:bodyPr/>
          <a:lstStyle/>
          <a:p>
            <a:pPr eaLnBrk="1" hangingPunct="1"/>
            <a:r>
              <a:rPr lang="en-US" altLang="en-US" dirty="0"/>
              <a:t>DNA stands for …</a:t>
            </a:r>
          </a:p>
        </p:txBody>
      </p:sp>
      <p:pic>
        <p:nvPicPr>
          <p:cNvPr id="2051" name="Picture 7" descr="01_01_03a">
            <a:extLst>
              <a:ext uri="{FF2B5EF4-FFF2-40B4-BE49-F238E27FC236}">
                <a16:creationId xmlns:a16="http://schemas.microsoft.com/office/drawing/2014/main" id="{17F2E1C9-2D4C-4ECD-965D-40C29A7B6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1363663"/>
            <a:ext cx="55626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8" descr="DNA_logo">
            <a:extLst>
              <a:ext uri="{FF2B5EF4-FFF2-40B4-BE49-F238E27FC236}">
                <a16:creationId xmlns:a16="http://schemas.microsoft.com/office/drawing/2014/main" id="{02B653B6-C54C-4FD6-8DA4-174DF7198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9" descr="DNA_logo">
            <a:extLst>
              <a:ext uri="{FF2B5EF4-FFF2-40B4-BE49-F238E27FC236}">
                <a16:creationId xmlns:a16="http://schemas.microsoft.com/office/drawing/2014/main" id="{CE709BA2-1BAB-45CE-88BB-58A73214996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0"/>
            <a:ext cx="1600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4" name="Text Box 11">
            <a:extLst>
              <a:ext uri="{FF2B5EF4-FFF2-40B4-BE49-F238E27FC236}">
                <a16:creationId xmlns:a16="http://schemas.microsoft.com/office/drawing/2014/main" id="{0EE5B21C-2E1B-45BA-ADC9-FCBFE0CBACB1}"/>
              </a:ext>
            </a:extLst>
          </p:cNvPr>
          <p:cNvSpPr txBox="1">
            <a:spLocks noChangeArrowheads="1"/>
          </p:cNvSpPr>
          <p:nvPr/>
        </p:nvSpPr>
        <p:spPr bwMode="auto">
          <a:xfrm>
            <a:off x="1905000" y="5943600"/>
            <a:ext cx="5486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1"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D</a:t>
            </a:r>
            <a:r>
              <a:rPr kumimoji="0" lang="en-US" alt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eoxyribo</a:t>
            </a:r>
            <a:r>
              <a:rPr kumimoji="0" lang="en-US" altLang="en-US" sz="3200" b="1" i="1" u="sng"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N</a:t>
            </a:r>
            <a:r>
              <a:rPr kumimoji="0" lang="en-US" altLang="en-US" sz="3200" b="0" i="0" u="none" strike="noStrike" kern="1200" cap="none" spc="0" normalizeH="0" baseline="0" noProof="0" dirty="0" err="1">
                <a:ln>
                  <a:noFill/>
                </a:ln>
                <a:solidFill>
                  <a:srgbClr val="000000"/>
                </a:solidFill>
                <a:effectLst/>
                <a:uLnTx/>
                <a:uFillTx/>
                <a:latin typeface="Arial" panose="020B0604020202020204" pitchFamily="34" charset="0"/>
                <a:ea typeface="+mn-ea"/>
                <a:cs typeface="Arial" panose="020B0604020202020204" pitchFamily="34" charset="0"/>
              </a:rPr>
              <a:t>ucleic</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a:t>
            </a:r>
            <a:r>
              <a:rPr kumimoji="0" lang="en-US" altLang="en-US" sz="3200" b="1" i="1"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cid</a:t>
            </a:r>
          </a:p>
        </p:txBody>
      </p:sp>
      <p:pic>
        <p:nvPicPr>
          <p:cNvPr id="7" name="Picture 6" descr="warm_up-01.eps">
            <a:extLst>
              <a:ext uri="{FF2B5EF4-FFF2-40B4-BE49-F238E27FC236}">
                <a16:creationId xmlns:a16="http://schemas.microsoft.com/office/drawing/2014/main" id="{CC4C5B82-DCD6-4F1F-9BBC-94CB14A31D6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907" y="1143000"/>
            <a:ext cx="1029929" cy="835078"/>
          </a:xfrm>
          <a:prstGeom prst="rect">
            <a:avLst/>
          </a:prstGeom>
        </p:spPr>
      </p:pic>
    </p:spTree>
    <p:extLst>
      <p:ext uri="{BB962C8B-B14F-4D97-AF65-F5344CB8AC3E}">
        <p14:creationId xmlns:p14="http://schemas.microsoft.com/office/powerpoint/2010/main" val="4096220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5299" name="Picture 2"/>
          <p:cNvPicPr>
            <a:picLocks noGrp="1" noChangeAspect="1" noChangeArrowheads="1"/>
          </p:cNvPicPr>
          <p:nvPr>
            <p:ph idx="1"/>
          </p:nvPr>
        </p:nvPicPr>
        <p:blipFill>
          <a:blip r:embed="rId2" cstate="print"/>
          <a:srcRect/>
          <a:stretch>
            <a:fillRect/>
          </a:stretch>
        </p:blipFill>
        <p:spPr>
          <a:xfrm>
            <a:off x="76200" y="1676400"/>
            <a:ext cx="4743562" cy="3810000"/>
          </a:xfrm>
          <a:noFill/>
        </p:spPr>
      </p:pic>
      <p:sp>
        <p:nvSpPr>
          <p:cNvPr id="3" name="Title 1"/>
          <p:cNvSpPr>
            <a:spLocks noGrp="1"/>
          </p:cNvSpPr>
          <p:nvPr>
            <p:ph type="title"/>
          </p:nvPr>
        </p:nvSpPr>
        <p:spPr>
          <a:xfrm>
            <a:off x="457200" y="76200"/>
            <a:ext cx="8229600" cy="1143000"/>
          </a:xfrm>
        </p:spPr>
        <p:txBody>
          <a:bodyPr/>
          <a:lstStyle/>
          <a:p>
            <a:pPr eaLnBrk="1" hangingPunct="1"/>
            <a:r>
              <a:rPr lang="en-US" dirty="0"/>
              <a:t>DNA Double Helix</a:t>
            </a:r>
          </a:p>
        </p:txBody>
      </p:sp>
      <p:sp>
        <p:nvSpPr>
          <p:cNvPr id="4" name="Content Placeholder 4"/>
          <p:cNvSpPr txBox="1">
            <a:spLocks/>
          </p:cNvSpPr>
          <p:nvPr/>
        </p:nvSpPr>
        <p:spPr>
          <a:xfrm>
            <a:off x="4953000" y="1265237"/>
            <a:ext cx="4114800" cy="5287963"/>
          </a:xfrm>
          <a:prstGeom prst="rect">
            <a:avLst/>
          </a:prstGeom>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400" b="1" dirty="0"/>
              <a:t>Sugar-Phosphate ‘Backbone’</a:t>
            </a:r>
          </a:p>
          <a:p>
            <a:pPr>
              <a:buFont typeface="Arial" charset="0"/>
              <a:buNone/>
            </a:pPr>
            <a:r>
              <a:rPr lang="en-US" sz="2400" dirty="0"/>
              <a:t>	- Covalently bonded</a:t>
            </a:r>
          </a:p>
          <a:p>
            <a:pPr>
              <a:buFont typeface="Arial" charset="0"/>
              <a:buNone/>
            </a:pPr>
            <a:r>
              <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Chargaff’s Rule:</a:t>
            </a:r>
          </a:p>
          <a:p>
            <a:pPr>
              <a:buFont typeface="Arial" charset="0"/>
              <a:buNone/>
            </a:pP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 = # T</a:t>
            </a:r>
          </a:p>
          <a:p>
            <a:pPr>
              <a:buFont typeface="Arial" charset="0"/>
              <a:buNone/>
            </a:pPr>
            <a:r>
              <a:rPr lang="en-US" sz="2800"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#C ≡ # G</a:t>
            </a:r>
          </a:p>
          <a:p>
            <a:pPr>
              <a:buFont typeface="Arial" charset="0"/>
              <a:buNone/>
            </a:pPr>
            <a:r>
              <a:rPr lang="en-US" sz="2800" b="1" dirty="0"/>
              <a:t>Complementary Base Pairs in DNA:</a:t>
            </a:r>
          </a:p>
          <a:p>
            <a:pPr>
              <a:buFont typeface="Arial" charset="0"/>
              <a:buNone/>
            </a:pPr>
            <a:r>
              <a:rPr lang="en-US" sz="2400" dirty="0">
                <a:solidFill>
                  <a:srgbClr val="00B050"/>
                </a:solidFill>
                <a:effectLst>
                  <a:outerShdw blurRad="38100" dist="38100" dir="2700000" algn="tl">
                    <a:srgbClr val="000000">
                      <a:alpha val="43137"/>
                    </a:srgbClr>
                  </a:outerShdw>
                </a:effectLst>
              </a:rPr>
              <a:t>- 	Adenine always pairs with Thymine</a:t>
            </a:r>
          </a:p>
          <a:p>
            <a:pPr>
              <a:buFont typeface="Arial" charset="0"/>
              <a:buNone/>
            </a:pPr>
            <a:r>
              <a:rPr lang="en-US" sz="2400" dirty="0">
                <a:solidFill>
                  <a:srgbClr val="FFC000"/>
                </a:solidFill>
                <a:effectLst>
                  <a:outerShdw blurRad="38100" dist="38100" dir="2700000" algn="tl">
                    <a:srgbClr val="000000">
                      <a:alpha val="43137"/>
                    </a:srgbClr>
                  </a:outerShdw>
                </a:effectLst>
              </a:rPr>
              <a:t>- 	Cytosine always pairs with Guanine</a:t>
            </a:r>
          </a:p>
          <a:p>
            <a:pPr>
              <a:buFont typeface="Arial" charset="0"/>
              <a:buNone/>
            </a:pPr>
            <a:endParaRPr lang="en-US" sz="1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6" end="6"/>
                                            </p:txEl>
                                          </p:spTgt>
                                        </p:tgtEl>
                                        <p:attrNameLst>
                                          <p:attrName>style.visibility</p:attrName>
                                        </p:attrNameLst>
                                      </p:cBhvr>
                                      <p:to>
                                        <p:strVal val="visible"/>
                                      </p:to>
                                    </p:set>
                                    <p:animEffect transition="in" filter="fade">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
                                            <p:txEl>
                                              <p:pRg st="7" end="7"/>
                                            </p:txEl>
                                          </p:spTgt>
                                        </p:tgtEl>
                                        <p:attrNameLst>
                                          <p:attrName>style.visibility</p:attrName>
                                        </p:attrNameLst>
                                      </p:cBhvr>
                                      <p:to>
                                        <p:strVal val="visible"/>
                                      </p:to>
                                    </p:set>
                                    <p:animEffect transition="in" filter="fade">
                                      <p:cBhvr>
                                        <p:cTn id="4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77"/>
          <p:cNvSpPr txBox="1">
            <a:spLocks noGrp="1"/>
          </p:cNvSpPr>
          <p:nvPr>
            <p:ph type="body" idx="1"/>
          </p:nvPr>
        </p:nvSpPr>
        <p:spPr>
          <a:xfrm>
            <a:off x="230717" y="11430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0"/>
              </a:spcBef>
              <a:spcAft>
                <a:spcPts val="0"/>
              </a:spcAft>
              <a:buSzPts val="2200"/>
              <a:buChar char="•"/>
            </a:pPr>
            <a:r>
              <a:rPr lang="en-US" sz="2800" dirty="0"/>
              <a:t>In </a:t>
            </a:r>
            <a:r>
              <a:rPr lang="en-US" sz="2800" dirty="0">
                <a:solidFill>
                  <a:srgbClr val="0000FF"/>
                </a:solidFill>
              </a:rPr>
              <a:t>1962</a:t>
            </a:r>
            <a:r>
              <a:rPr lang="en-US" sz="2800" dirty="0"/>
              <a:t>, the </a:t>
            </a:r>
            <a:r>
              <a:rPr lang="en-US" sz="2800" dirty="0">
                <a:solidFill>
                  <a:srgbClr val="0000FF"/>
                </a:solidFill>
              </a:rPr>
              <a:t>Nobel Prize in Physiology or Medicine</a:t>
            </a:r>
            <a:r>
              <a:rPr lang="en-US" sz="2800" dirty="0"/>
              <a:t> was awarded to </a:t>
            </a:r>
            <a:r>
              <a:rPr lang="en-US" sz="2800" dirty="0">
                <a:solidFill>
                  <a:srgbClr val="FF0000"/>
                </a:solidFill>
              </a:rPr>
              <a:t>James D. Watson, Francis Crick, and Maurice Wilkins</a:t>
            </a:r>
            <a:r>
              <a:rPr lang="en-US" sz="2800" dirty="0"/>
              <a:t>.</a:t>
            </a:r>
            <a:endParaRPr sz="4000" dirty="0"/>
          </a:p>
          <a:p>
            <a:pPr marL="685800" lvl="1" indent="-228600" algn="l" rtl="0">
              <a:lnSpc>
                <a:spcPct val="100000"/>
              </a:lnSpc>
              <a:spcBef>
                <a:spcPts val="500"/>
              </a:spcBef>
              <a:spcAft>
                <a:spcPts val="0"/>
              </a:spcAft>
              <a:buSzPts val="2000"/>
              <a:buChar char="•"/>
            </a:pPr>
            <a:r>
              <a:rPr lang="en-US" dirty="0"/>
              <a:t>Rosalind Franklin probably would have received the prize as well but for her death from cancer in 1958. </a:t>
            </a:r>
            <a:endParaRPr sz="3600" dirty="0"/>
          </a:p>
          <a:p>
            <a:pPr marL="685800" lvl="1" indent="-228600" algn="l" rtl="0">
              <a:lnSpc>
                <a:spcPct val="100000"/>
              </a:lnSpc>
              <a:spcBef>
                <a:spcPts val="500"/>
              </a:spcBef>
              <a:spcAft>
                <a:spcPts val="0"/>
              </a:spcAft>
              <a:buSzPts val="2000"/>
              <a:buChar char="•"/>
            </a:pPr>
            <a:r>
              <a:rPr lang="en-US" dirty="0">
                <a:solidFill>
                  <a:srgbClr val="00B050"/>
                </a:solidFill>
              </a:rPr>
              <a:t>Nobel Prizes are never awarded posthumously.</a:t>
            </a:r>
            <a:endParaRPr sz="3200" dirty="0">
              <a:solidFill>
                <a:srgbClr val="00B050"/>
              </a:solidFill>
            </a:endParaRPr>
          </a:p>
        </p:txBody>
      </p:sp>
      <p:sp>
        <p:nvSpPr>
          <p:cNvPr id="1155" name="Google Shape;1155;p177"/>
          <p:cNvSpPr txBox="1">
            <a:spLocks noGrp="1"/>
          </p:cNvSpPr>
          <p:nvPr>
            <p:ph type="title"/>
          </p:nvPr>
        </p:nvSpPr>
        <p:spPr>
          <a:xfrm>
            <a:off x="313267" y="365127"/>
            <a:ext cx="8475133" cy="8540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a:solidFill>
                  <a:srgbClr val="FF0000"/>
                </a:solidFill>
              </a:rPr>
              <a:t>DNA</a:t>
            </a:r>
            <a:r>
              <a:rPr lang="en-US" sz="3600">
                <a:solidFill>
                  <a:srgbClr val="0000FF"/>
                </a:solidFill>
              </a:rPr>
              <a:t> is a Double-Stranded Helix</a:t>
            </a:r>
            <a:endParaRPr sz="3600">
              <a:solidFill>
                <a:srgbClr val="0000FF"/>
              </a:solidFill>
            </a:endParaRPr>
          </a:p>
        </p:txBody>
      </p:sp>
      <p:pic>
        <p:nvPicPr>
          <p:cNvPr id="1156" name="Google Shape;1156;p177"/>
          <p:cNvPicPr preferRelativeResize="0"/>
          <p:nvPr/>
        </p:nvPicPr>
        <p:blipFill rotWithShape="1">
          <a:blip r:embed="rId3">
            <a:alphaModFix/>
          </a:blip>
          <a:srcRect/>
          <a:stretch/>
        </p:blipFill>
        <p:spPr>
          <a:xfrm>
            <a:off x="2362200" y="3969105"/>
            <a:ext cx="3426883" cy="2710035"/>
          </a:xfrm>
          <a:prstGeom prst="rect">
            <a:avLst/>
          </a:prstGeom>
          <a:noFill/>
          <a:ln>
            <a:noFill/>
          </a:ln>
        </p:spPr>
      </p:pic>
    </p:spTree>
    <p:extLst>
      <p:ext uri="{BB962C8B-B14F-4D97-AF65-F5344CB8AC3E}">
        <p14:creationId xmlns:p14="http://schemas.microsoft.com/office/powerpoint/2010/main" val="2775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54">
                                            <p:txEl>
                                              <p:pRg st="0" end="0"/>
                                            </p:txEl>
                                          </p:spTgt>
                                        </p:tgtEl>
                                        <p:attrNameLst>
                                          <p:attrName>style.visibility</p:attrName>
                                        </p:attrNameLst>
                                      </p:cBhvr>
                                      <p:to>
                                        <p:strVal val="visible"/>
                                      </p:to>
                                    </p:set>
                                    <p:animEffect transition="in" filter="wipe(left)">
                                      <p:cBhvr>
                                        <p:cTn id="7" dur="500"/>
                                        <p:tgtEl>
                                          <p:spTgt spid="11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156"/>
                                        </p:tgtEl>
                                        <p:attrNameLst>
                                          <p:attrName>style.visibility</p:attrName>
                                        </p:attrNameLst>
                                      </p:cBhvr>
                                      <p:to>
                                        <p:strVal val="visible"/>
                                      </p:to>
                                    </p:set>
                                    <p:animEffect transition="in" filter="fade">
                                      <p:cBhvr>
                                        <p:cTn id="11" dur="500"/>
                                        <p:tgtEl>
                                          <p:spTgt spid="115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54">
                                            <p:txEl>
                                              <p:pRg st="1" end="1"/>
                                            </p:txEl>
                                          </p:spTgt>
                                        </p:tgtEl>
                                        <p:attrNameLst>
                                          <p:attrName>style.visibility</p:attrName>
                                        </p:attrNameLst>
                                      </p:cBhvr>
                                      <p:to>
                                        <p:strVal val="visible"/>
                                      </p:to>
                                    </p:set>
                                    <p:animEffect transition="in" filter="wipe(left)">
                                      <p:cBhvr>
                                        <p:cTn id="16" dur="500"/>
                                        <p:tgtEl>
                                          <p:spTgt spid="115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154">
                                            <p:txEl>
                                              <p:pRg st="2" end="2"/>
                                            </p:txEl>
                                          </p:spTgt>
                                        </p:tgtEl>
                                        <p:attrNameLst>
                                          <p:attrName>style.visibility</p:attrName>
                                        </p:attrNameLst>
                                      </p:cBhvr>
                                      <p:to>
                                        <p:strVal val="visible"/>
                                      </p:to>
                                    </p:set>
                                    <p:animEffect transition="in" filter="wipe(left)">
                                      <p:cBhvr>
                                        <p:cTn id="21" dur="500"/>
                                        <p:tgtEl>
                                          <p:spTgt spid="115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177"/>
          <p:cNvSpPr txBox="1">
            <a:spLocks noGrp="1"/>
          </p:cNvSpPr>
          <p:nvPr>
            <p:ph type="body" idx="1"/>
          </p:nvPr>
        </p:nvSpPr>
        <p:spPr>
          <a:xfrm>
            <a:off x="230717" y="11430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200"/>
              <a:buChar char="•"/>
            </a:pPr>
            <a:r>
              <a:rPr lang="en-US" sz="2800" dirty="0"/>
              <a:t>The </a:t>
            </a:r>
            <a:r>
              <a:rPr lang="en-US" sz="2800" b="1" dirty="0">
                <a:solidFill>
                  <a:srgbClr val="0000FF"/>
                </a:solidFill>
              </a:rPr>
              <a:t>Watson-Crick Model </a:t>
            </a:r>
            <a:r>
              <a:rPr lang="en-US" sz="2800" dirty="0"/>
              <a:t>gave new meaning to the words </a:t>
            </a:r>
            <a:r>
              <a:rPr lang="en-US" sz="2800" b="1" i="1" dirty="0">
                <a:solidFill>
                  <a:srgbClr val="FF0000"/>
                </a:solidFill>
              </a:rPr>
              <a:t>genes</a:t>
            </a:r>
            <a:r>
              <a:rPr lang="en-US" sz="2800" dirty="0"/>
              <a:t> and </a:t>
            </a:r>
            <a:r>
              <a:rPr lang="en-US" sz="2800" b="1" i="1" dirty="0">
                <a:solidFill>
                  <a:srgbClr val="FF0000"/>
                </a:solidFill>
              </a:rPr>
              <a:t>chromosomes</a:t>
            </a:r>
            <a:r>
              <a:rPr lang="en-US" sz="2800" dirty="0"/>
              <a:t>. It showed:</a:t>
            </a:r>
            <a:endParaRPr sz="4000" dirty="0"/>
          </a:p>
          <a:p>
            <a:pPr marL="457200" lvl="1" indent="0" algn="l" rtl="0">
              <a:lnSpc>
                <a:spcPct val="100000"/>
              </a:lnSpc>
              <a:spcBef>
                <a:spcPts val="1200"/>
              </a:spcBef>
              <a:spcAft>
                <a:spcPts val="0"/>
              </a:spcAft>
              <a:buSzPts val="2200"/>
              <a:buNone/>
            </a:pPr>
            <a:r>
              <a:rPr lang="en-US" dirty="0"/>
              <a:t>1)  The </a:t>
            </a:r>
            <a:r>
              <a:rPr lang="en-US" b="1" dirty="0">
                <a:solidFill>
                  <a:srgbClr val="0000FF"/>
                </a:solidFill>
              </a:rPr>
              <a:t>structure of DNA. </a:t>
            </a:r>
            <a:endParaRPr sz="3600" dirty="0"/>
          </a:p>
          <a:p>
            <a:pPr marL="914400" lvl="1" indent="-450850" algn="l" rtl="0">
              <a:lnSpc>
                <a:spcPct val="100000"/>
              </a:lnSpc>
              <a:spcBef>
                <a:spcPts val="1200"/>
              </a:spcBef>
              <a:spcAft>
                <a:spcPts val="0"/>
              </a:spcAft>
              <a:buSzPts val="2200"/>
              <a:buNone/>
            </a:pPr>
            <a:r>
              <a:rPr lang="en-US" dirty="0"/>
              <a:t>2)  How DNA could </a:t>
            </a:r>
            <a:r>
              <a:rPr lang="en-US" b="1" dirty="0">
                <a:solidFill>
                  <a:srgbClr val="0000FF"/>
                </a:solidFill>
              </a:rPr>
              <a:t>carry genetic information </a:t>
            </a:r>
            <a:r>
              <a:rPr lang="en-US" dirty="0"/>
              <a:t>and </a:t>
            </a:r>
            <a:r>
              <a:rPr lang="en-US" b="1" dirty="0">
                <a:solidFill>
                  <a:srgbClr val="0000FF"/>
                </a:solidFill>
              </a:rPr>
              <a:t>copy it.</a:t>
            </a:r>
            <a:endParaRPr b="1" dirty="0">
              <a:solidFill>
                <a:srgbClr val="0000FF"/>
              </a:solidFill>
            </a:endParaRPr>
          </a:p>
          <a:p>
            <a:pPr marL="228600" lvl="0" indent="-228600" algn="l" rtl="0">
              <a:lnSpc>
                <a:spcPct val="100000"/>
              </a:lnSpc>
              <a:spcBef>
                <a:spcPts val="1200"/>
              </a:spcBef>
              <a:spcAft>
                <a:spcPts val="0"/>
              </a:spcAft>
              <a:buSzPts val="2200"/>
              <a:buChar char="•"/>
            </a:pPr>
            <a:r>
              <a:rPr lang="en-US" sz="2800" dirty="0"/>
              <a:t>The </a:t>
            </a:r>
            <a:r>
              <a:rPr lang="en-US" sz="2800" dirty="0">
                <a:solidFill>
                  <a:srgbClr val="FF0000"/>
                </a:solidFill>
              </a:rPr>
              <a:t>genetic information </a:t>
            </a:r>
            <a:r>
              <a:rPr lang="en-US" sz="2800" dirty="0"/>
              <a:t>in a </a:t>
            </a:r>
            <a:r>
              <a:rPr lang="en-US" sz="2800" dirty="0">
                <a:solidFill>
                  <a:srgbClr val="0000FF"/>
                </a:solidFill>
              </a:rPr>
              <a:t>chromosome</a:t>
            </a:r>
            <a:r>
              <a:rPr lang="en-US" sz="2800" dirty="0"/>
              <a:t> is </a:t>
            </a:r>
            <a:r>
              <a:rPr lang="en-US" sz="2800" dirty="0">
                <a:solidFill>
                  <a:srgbClr val="FF0000"/>
                </a:solidFill>
              </a:rPr>
              <a:t>encoded</a:t>
            </a:r>
            <a:r>
              <a:rPr lang="en-US" sz="2800" dirty="0"/>
              <a:t> in the </a:t>
            </a:r>
            <a:r>
              <a:rPr lang="en-US" sz="2800" b="1" u="sng" dirty="0">
                <a:solidFill>
                  <a:srgbClr val="0000FF"/>
                </a:solidFill>
              </a:rPr>
              <a:t>nucleotide sequence of DNA</a:t>
            </a:r>
            <a:r>
              <a:rPr lang="en-US" sz="2800" dirty="0"/>
              <a:t>.</a:t>
            </a:r>
            <a:endParaRPr sz="2800" dirty="0"/>
          </a:p>
        </p:txBody>
      </p:sp>
      <p:sp>
        <p:nvSpPr>
          <p:cNvPr id="1155" name="Google Shape;1155;p177"/>
          <p:cNvSpPr txBox="1">
            <a:spLocks noGrp="1"/>
          </p:cNvSpPr>
          <p:nvPr>
            <p:ph type="title"/>
          </p:nvPr>
        </p:nvSpPr>
        <p:spPr>
          <a:xfrm>
            <a:off x="313267" y="365127"/>
            <a:ext cx="8475133" cy="854074"/>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dirty="0">
                <a:solidFill>
                  <a:srgbClr val="FF0000"/>
                </a:solidFill>
              </a:rPr>
              <a:t>DNA</a:t>
            </a:r>
            <a:r>
              <a:rPr lang="en-US" sz="3600" dirty="0">
                <a:solidFill>
                  <a:srgbClr val="0000FF"/>
                </a:solidFill>
              </a:rPr>
              <a:t> is a Double-Stranded Helix</a:t>
            </a:r>
            <a:endParaRPr sz="3600" dirty="0">
              <a:solidFill>
                <a:srgbClr val="0000FF"/>
              </a:solidFill>
            </a:endParaRPr>
          </a:p>
        </p:txBody>
      </p:sp>
    </p:spTree>
    <p:extLst>
      <p:ext uri="{BB962C8B-B14F-4D97-AF65-F5344CB8AC3E}">
        <p14:creationId xmlns:p14="http://schemas.microsoft.com/office/powerpoint/2010/main" val="33296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54">
                                            <p:txEl>
                                              <p:pRg st="0" end="0"/>
                                            </p:txEl>
                                          </p:spTgt>
                                        </p:tgtEl>
                                        <p:attrNameLst>
                                          <p:attrName>style.visibility</p:attrName>
                                        </p:attrNameLst>
                                      </p:cBhvr>
                                      <p:to>
                                        <p:strVal val="visible"/>
                                      </p:to>
                                    </p:set>
                                    <p:animEffect transition="in" filter="wipe(left)">
                                      <p:cBhvr>
                                        <p:cTn id="7" dur="500"/>
                                        <p:tgtEl>
                                          <p:spTgt spid="11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54">
                                            <p:txEl>
                                              <p:pRg st="1" end="1"/>
                                            </p:txEl>
                                          </p:spTgt>
                                        </p:tgtEl>
                                        <p:attrNameLst>
                                          <p:attrName>style.visibility</p:attrName>
                                        </p:attrNameLst>
                                      </p:cBhvr>
                                      <p:to>
                                        <p:strVal val="visible"/>
                                      </p:to>
                                    </p:set>
                                    <p:animEffect transition="in" filter="wipe(left)">
                                      <p:cBhvr>
                                        <p:cTn id="12" dur="500"/>
                                        <p:tgtEl>
                                          <p:spTgt spid="11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54">
                                            <p:txEl>
                                              <p:pRg st="2" end="2"/>
                                            </p:txEl>
                                          </p:spTgt>
                                        </p:tgtEl>
                                        <p:attrNameLst>
                                          <p:attrName>style.visibility</p:attrName>
                                        </p:attrNameLst>
                                      </p:cBhvr>
                                      <p:to>
                                        <p:strVal val="visible"/>
                                      </p:to>
                                    </p:set>
                                    <p:animEffect transition="in" filter="wipe(left)">
                                      <p:cBhvr>
                                        <p:cTn id="17" dur="500"/>
                                        <p:tgtEl>
                                          <p:spTgt spid="115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54">
                                            <p:txEl>
                                              <p:pRg st="3" end="3"/>
                                            </p:txEl>
                                          </p:spTgt>
                                        </p:tgtEl>
                                        <p:attrNameLst>
                                          <p:attrName>style.visibility</p:attrName>
                                        </p:attrNameLst>
                                      </p:cBhvr>
                                      <p:to>
                                        <p:strVal val="visible"/>
                                      </p:to>
                                    </p:set>
                                    <p:animEffect transition="in" filter="wipe(left)">
                                      <p:cBhvr>
                                        <p:cTn id="22" dur="500"/>
                                        <p:tgtEl>
                                          <p:spTgt spid="11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1143000"/>
          </a:xfrm>
        </p:spPr>
        <p:txBody>
          <a:bodyPr/>
          <a:lstStyle/>
          <a:p>
            <a:pPr eaLnBrk="1" hangingPunct="1"/>
            <a:r>
              <a:rPr lang="en-US" dirty="0"/>
              <a:t>Complementary Pairs A-T, G-C</a:t>
            </a:r>
          </a:p>
        </p:txBody>
      </p:sp>
      <p:pic>
        <p:nvPicPr>
          <p:cNvPr id="51203" name="Picture 2"/>
          <p:cNvPicPr>
            <a:picLocks noGrp="1" noChangeAspect="1" noChangeArrowheads="1"/>
          </p:cNvPicPr>
          <p:nvPr>
            <p:ph sz="half" idx="1"/>
          </p:nvPr>
        </p:nvPicPr>
        <p:blipFill rotWithShape="1">
          <a:blip r:embed="rId2" cstate="print"/>
          <a:srcRect b="2350"/>
          <a:stretch/>
        </p:blipFill>
        <p:spPr>
          <a:xfrm>
            <a:off x="228600" y="1600201"/>
            <a:ext cx="3148496" cy="4419600"/>
          </a:xfrm>
          <a:noFill/>
        </p:spPr>
      </p:pic>
      <p:sp>
        <p:nvSpPr>
          <p:cNvPr id="4" name="Content Placeholder 3"/>
          <p:cNvSpPr>
            <a:spLocks noGrp="1"/>
          </p:cNvSpPr>
          <p:nvPr>
            <p:ph sz="half" idx="2"/>
          </p:nvPr>
        </p:nvSpPr>
        <p:spPr>
          <a:xfrm>
            <a:off x="3886200" y="1265237"/>
            <a:ext cx="5257800" cy="5135563"/>
          </a:xfrm>
        </p:spPr>
        <p:txBody>
          <a:bodyPr/>
          <a:lstStyle/>
          <a:p>
            <a:pPr>
              <a:buFont typeface="+mj-lt"/>
              <a:buAutoNum type="arabicPeriod"/>
            </a:pPr>
            <a:r>
              <a:rPr lang="en-US" sz="2400" dirty="0"/>
              <a:t>What type of bond holds the left side of the ladder to the right side?</a:t>
            </a:r>
          </a:p>
          <a:p>
            <a:pPr lvl="1">
              <a:buFontTx/>
              <a:buChar char="-"/>
            </a:pPr>
            <a:endParaRPr lang="en-US" dirty="0"/>
          </a:p>
          <a:p>
            <a:pPr marL="457200" lvl="1" indent="0">
              <a:buNone/>
            </a:pPr>
            <a:endParaRPr lang="en-US" dirty="0"/>
          </a:p>
          <a:p>
            <a:pPr>
              <a:buFont typeface="+mj-lt"/>
              <a:buAutoNum type="arabicPeriod"/>
            </a:pPr>
            <a:r>
              <a:rPr lang="en-US" sz="2400" dirty="0"/>
              <a:t>Why is this important?</a:t>
            </a:r>
          </a:p>
          <a:p>
            <a:pPr lvl="1">
              <a:buFontTx/>
              <a:buChar char="-"/>
            </a:pPr>
            <a:endParaRPr lang="en-US" dirty="0"/>
          </a:p>
          <a:p>
            <a:pPr marL="457200" lvl="1" indent="0">
              <a:buNone/>
            </a:pPr>
            <a:r>
              <a:rPr lang="en-US" dirty="0"/>
              <a:t> </a:t>
            </a:r>
          </a:p>
          <a:p>
            <a:pPr>
              <a:buFont typeface="+mj-lt"/>
              <a:buAutoNum type="arabicPeriod"/>
            </a:pPr>
            <a:r>
              <a:rPr lang="en-US" sz="2400" dirty="0"/>
              <a:t>How many hydrogen bonds between each? </a:t>
            </a:r>
          </a:p>
          <a:p>
            <a:pPr marL="0" indent="0">
              <a:buNone/>
            </a:pPr>
            <a:endParaRPr lang="en-US" sz="2400" dirty="0"/>
          </a:p>
          <a:p>
            <a:pPr marL="0" indent="0">
              <a:buNone/>
            </a:pPr>
            <a:endParaRPr lang="en-US" sz="2400" dirty="0"/>
          </a:p>
        </p:txBody>
      </p:sp>
      <p:pic>
        <p:nvPicPr>
          <p:cNvPr id="5" name="Picture 4" descr="quick_check-01.eps">
            <a:extLst>
              <a:ext uri="{FF2B5EF4-FFF2-40B4-BE49-F238E27FC236}">
                <a16:creationId xmlns:a16="http://schemas.microsoft.com/office/drawing/2014/main" id="{BDF79416-0D5B-49EA-8FA2-777A417D6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33"/>
            <a:ext cx="939800" cy="762000"/>
          </a:xfrm>
          <a:prstGeom prst="rect">
            <a:avLst/>
          </a:prstGeom>
        </p:spPr>
      </p:pic>
    </p:spTree>
    <p:extLst>
      <p:ext uri="{BB962C8B-B14F-4D97-AF65-F5344CB8AC3E}">
        <p14:creationId xmlns:p14="http://schemas.microsoft.com/office/powerpoint/2010/main" val="4121830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animEffect transition="in" filter="fade">
                                      <p:cBhvr>
                                        <p:cTn id="1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152400"/>
            <a:ext cx="8229600" cy="1143000"/>
          </a:xfrm>
        </p:spPr>
        <p:txBody>
          <a:bodyPr/>
          <a:lstStyle/>
          <a:p>
            <a:pPr eaLnBrk="1" hangingPunct="1"/>
            <a:r>
              <a:rPr lang="en-US" dirty="0"/>
              <a:t>Complementary Pairs A=T, G</a:t>
            </a:r>
            <a:r>
              <a:rPr lang="en-US" dirty="0">
                <a:latin typeface="Times New Roman" panose="02020603050405020304" pitchFamily="18" charset="0"/>
                <a:cs typeface="Times New Roman" panose="02020603050405020304" pitchFamily="18" charset="0"/>
              </a:rPr>
              <a:t>≡</a:t>
            </a:r>
            <a:r>
              <a:rPr lang="en-US" dirty="0"/>
              <a:t>C</a:t>
            </a:r>
          </a:p>
        </p:txBody>
      </p:sp>
      <p:pic>
        <p:nvPicPr>
          <p:cNvPr id="51203" name="Picture 2"/>
          <p:cNvPicPr>
            <a:picLocks noGrp="1" noChangeAspect="1" noChangeArrowheads="1"/>
          </p:cNvPicPr>
          <p:nvPr>
            <p:ph sz="half" idx="1"/>
          </p:nvPr>
        </p:nvPicPr>
        <p:blipFill rotWithShape="1">
          <a:blip r:embed="rId2" cstate="print"/>
          <a:srcRect b="2350"/>
          <a:stretch/>
        </p:blipFill>
        <p:spPr>
          <a:xfrm>
            <a:off x="228600" y="1600201"/>
            <a:ext cx="3148496" cy="4419600"/>
          </a:xfrm>
          <a:noFill/>
        </p:spPr>
      </p:pic>
      <p:sp>
        <p:nvSpPr>
          <p:cNvPr id="4" name="Content Placeholder 3"/>
          <p:cNvSpPr>
            <a:spLocks noGrp="1"/>
          </p:cNvSpPr>
          <p:nvPr>
            <p:ph sz="half" idx="2"/>
          </p:nvPr>
        </p:nvSpPr>
        <p:spPr>
          <a:xfrm>
            <a:off x="3886200" y="1265237"/>
            <a:ext cx="5257800" cy="5135563"/>
          </a:xfrm>
        </p:spPr>
        <p:txBody>
          <a:bodyPr/>
          <a:lstStyle/>
          <a:p>
            <a:pPr>
              <a:buFont typeface="+mj-lt"/>
              <a:buAutoNum type="arabicPeriod"/>
            </a:pPr>
            <a:r>
              <a:rPr lang="en-US" sz="2400" dirty="0"/>
              <a:t>What type of bond holds the left side of the ladder to the right side?</a:t>
            </a:r>
          </a:p>
          <a:p>
            <a:pPr marL="457200" lvl="1" indent="0">
              <a:buNone/>
            </a:pPr>
            <a:r>
              <a:rPr lang="en-US" b="1" dirty="0">
                <a:solidFill>
                  <a:srgbClr val="00B0F0"/>
                </a:solidFill>
              </a:rPr>
              <a:t>Hydrogen bonds hold the </a:t>
            </a:r>
            <a:r>
              <a:rPr lang="en-US" b="1" i="1" dirty="0">
                <a:solidFill>
                  <a:srgbClr val="00B0F0"/>
                </a:solidFill>
              </a:rPr>
              <a:t>rungs </a:t>
            </a:r>
            <a:r>
              <a:rPr lang="en-US" b="1" dirty="0">
                <a:solidFill>
                  <a:srgbClr val="00B0F0"/>
                </a:solidFill>
              </a:rPr>
              <a:t>together</a:t>
            </a:r>
          </a:p>
          <a:p>
            <a:pPr marL="457200" lvl="1" indent="0">
              <a:buNone/>
            </a:pPr>
            <a:endParaRPr lang="en-US" dirty="0"/>
          </a:p>
          <a:p>
            <a:pPr>
              <a:buFont typeface="+mj-lt"/>
              <a:buAutoNum type="arabicPeriod"/>
            </a:pPr>
            <a:r>
              <a:rPr lang="en-US" sz="2400" dirty="0"/>
              <a:t>Why is this important?</a:t>
            </a:r>
          </a:p>
          <a:p>
            <a:pPr marL="457200" lvl="1" indent="0">
              <a:buNone/>
            </a:pPr>
            <a:r>
              <a:rPr lang="en-US" b="1" dirty="0">
                <a:solidFill>
                  <a:srgbClr val="00B0F0"/>
                </a:solidFill>
              </a:rPr>
              <a:t>Easier to break than covalent bonds</a:t>
            </a:r>
          </a:p>
          <a:p>
            <a:pPr marL="457200" lvl="1" indent="0">
              <a:buNone/>
            </a:pPr>
            <a:r>
              <a:rPr lang="en-US" dirty="0"/>
              <a:t> </a:t>
            </a:r>
          </a:p>
          <a:p>
            <a:pPr>
              <a:buFont typeface="+mj-lt"/>
              <a:buAutoNum type="arabicPeriod"/>
            </a:pPr>
            <a:r>
              <a:rPr lang="en-US" sz="2400" dirty="0"/>
              <a:t>How many hydrogen bonds between each? </a:t>
            </a:r>
          </a:p>
          <a:p>
            <a:pPr marL="0" indent="0">
              <a:buNone/>
            </a:pPr>
            <a:r>
              <a:rPr lang="en-US" sz="2400" b="1" dirty="0">
                <a:solidFill>
                  <a:srgbClr val="00B0F0"/>
                </a:solidFill>
              </a:rPr>
              <a:t>     A=T (2), C</a:t>
            </a:r>
            <a:r>
              <a:rPr lang="en-US" sz="2400" b="1" dirty="0">
                <a:solidFill>
                  <a:srgbClr val="00B0F0"/>
                </a:solidFill>
                <a:latin typeface="Times New Roman" panose="02020603050405020304" pitchFamily="18" charset="0"/>
                <a:cs typeface="Times New Roman" panose="02020603050405020304" pitchFamily="18" charset="0"/>
              </a:rPr>
              <a:t>≡</a:t>
            </a:r>
            <a:r>
              <a:rPr lang="en-US" sz="2400" b="1" dirty="0">
                <a:solidFill>
                  <a:srgbClr val="00B0F0"/>
                </a:solidFill>
              </a:rPr>
              <a:t>G (3)</a:t>
            </a:r>
          </a:p>
          <a:p>
            <a:pPr marL="0" indent="0">
              <a:buNone/>
            </a:pPr>
            <a:endParaRPr lang="en-US" sz="2400" dirty="0"/>
          </a:p>
        </p:txBody>
      </p:sp>
      <p:pic>
        <p:nvPicPr>
          <p:cNvPr id="5" name="Picture 4" descr="quick_check-01.eps">
            <a:extLst>
              <a:ext uri="{FF2B5EF4-FFF2-40B4-BE49-F238E27FC236}">
                <a16:creationId xmlns:a16="http://schemas.microsoft.com/office/drawing/2014/main" id="{BDF79416-0D5B-49EA-8FA2-777A417D68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933"/>
            <a:ext cx="939800" cy="762000"/>
          </a:xfrm>
          <a:prstGeom prst="rect">
            <a:avLst/>
          </a:prstGeom>
        </p:spPr>
      </p:pic>
    </p:spTree>
    <p:extLst>
      <p:ext uri="{BB962C8B-B14F-4D97-AF65-F5344CB8AC3E}">
        <p14:creationId xmlns:p14="http://schemas.microsoft.com/office/powerpoint/2010/main" val="2549671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fade">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fade">
                                      <p:cBhvr>
                                        <p:cTn id="17" dur="5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animEffect transition="in" filter="fade">
                                      <p:cBhvr>
                                        <p:cTn id="22" dur="500"/>
                                        <p:tgtEl>
                                          <p:spTgt spid="4">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lstStyle/>
          <a:p>
            <a:r>
              <a:rPr lang="en-US" sz="3200" dirty="0"/>
              <a:t>Nucleotides are the building blocks of DNA </a:t>
            </a:r>
          </a:p>
        </p:txBody>
      </p:sp>
      <p:pic>
        <p:nvPicPr>
          <p:cNvPr id="52227" name="Picture 2"/>
          <p:cNvPicPr>
            <a:picLocks noGrp="1" noChangeAspect="1" noChangeArrowheads="1"/>
          </p:cNvPicPr>
          <p:nvPr>
            <p:ph sz="half" idx="1"/>
          </p:nvPr>
        </p:nvPicPr>
        <p:blipFill>
          <a:blip r:embed="rId2" cstate="print"/>
          <a:stretch>
            <a:fillRect/>
          </a:stretch>
        </p:blipFill>
        <p:spPr>
          <a:xfrm>
            <a:off x="228600" y="734828"/>
            <a:ext cx="4343400" cy="6123171"/>
          </a:xfrm>
          <a:noFill/>
        </p:spPr>
      </p:pic>
      <p:sp>
        <p:nvSpPr>
          <p:cNvPr id="5" name="Content Placeholder 4"/>
          <p:cNvSpPr>
            <a:spLocks noGrp="1"/>
          </p:cNvSpPr>
          <p:nvPr>
            <p:ph sz="half" idx="2"/>
          </p:nvPr>
        </p:nvSpPr>
        <p:spPr>
          <a:xfrm>
            <a:off x="4800600" y="731837"/>
            <a:ext cx="4038600" cy="944563"/>
          </a:xfrm>
        </p:spPr>
        <p:txBody>
          <a:bodyPr/>
          <a:lstStyle/>
          <a:p>
            <a:pPr marL="514350" indent="-514350">
              <a:buFont typeface="+mj-lt"/>
              <a:buAutoNum type="arabicPeriod"/>
            </a:pPr>
            <a:r>
              <a:rPr lang="en-US" dirty="0"/>
              <a:t>How do you make the other side??</a:t>
            </a:r>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514350" indent="-514350">
              <a:buFont typeface="+mj-lt"/>
              <a:buAutoNum type="arabicPeriod"/>
            </a:pPr>
            <a:endParaRPr lang="en-US" dirty="0"/>
          </a:p>
          <a:p>
            <a:pPr marL="0" indent="0">
              <a:buNone/>
            </a:pPr>
            <a:r>
              <a:rPr lang="en-US" dirty="0"/>
              <a:t> </a:t>
            </a:r>
          </a:p>
        </p:txBody>
      </p:sp>
      <p:sp>
        <p:nvSpPr>
          <p:cNvPr id="3" name="TextBox 2"/>
          <p:cNvSpPr txBox="1"/>
          <p:nvPr/>
        </p:nvSpPr>
        <p:spPr>
          <a:xfrm>
            <a:off x="4953000" y="1781413"/>
            <a:ext cx="1107996" cy="3600986"/>
          </a:xfrm>
          <a:prstGeom prst="rect">
            <a:avLst/>
          </a:prstGeom>
          <a:noFill/>
        </p:spPr>
        <p:txBody>
          <a:bodyPr wrap="none" rtlCol="0">
            <a:spAutoFit/>
          </a:bodyPr>
          <a:lstStyle/>
          <a:p>
            <a:r>
              <a:rPr lang="en-US" sz="2400" b="1" dirty="0">
                <a:solidFill>
                  <a:srgbClr val="00B0F0"/>
                </a:solidFill>
              </a:rPr>
              <a:t>P</a:t>
            </a:r>
          </a:p>
          <a:p>
            <a:r>
              <a:rPr lang="en-US" sz="2400" b="1" dirty="0">
                <a:solidFill>
                  <a:srgbClr val="00B0F0"/>
                </a:solidFill>
              </a:rPr>
              <a:t>S - T</a:t>
            </a:r>
            <a:br>
              <a:rPr lang="en-US" sz="2400" b="1" dirty="0">
                <a:solidFill>
                  <a:srgbClr val="00B0F0"/>
                </a:solidFill>
              </a:rPr>
            </a:br>
            <a:r>
              <a:rPr lang="en-US" sz="2400" b="1" dirty="0"/>
              <a:t>P</a:t>
            </a:r>
            <a:br>
              <a:rPr lang="en-US" sz="2400" b="1" dirty="0"/>
            </a:br>
            <a:r>
              <a:rPr lang="en-US" sz="2400" b="1" dirty="0"/>
              <a:t>S - A</a:t>
            </a:r>
            <a:br>
              <a:rPr lang="en-US" sz="2400" b="1" dirty="0"/>
            </a:br>
            <a:r>
              <a:rPr lang="en-US" sz="2400" b="1" dirty="0">
                <a:solidFill>
                  <a:srgbClr val="00B050"/>
                </a:solidFill>
              </a:rPr>
              <a:t>P</a:t>
            </a:r>
            <a:br>
              <a:rPr lang="en-US" sz="2400" b="1" dirty="0">
                <a:solidFill>
                  <a:srgbClr val="00B050"/>
                </a:solidFill>
              </a:rPr>
            </a:br>
            <a:r>
              <a:rPr lang="en-US" sz="2400" b="1" dirty="0">
                <a:solidFill>
                  <a:srgbClr val="00B050"/>
                </a:solidFill>
              </a:rPr>
              <a:t>S - C</a:t>
            </a:r>
            <a:br>
              <a:rPr lang="en-US" sz="2400" b="1" dirty="0">
                <a:solidFill>
                  <a:srgbClr val="00B050"/>
                </a:solidFill>
              </a:rPr>
            </a:br>
            <a:r>
              <a:rPr lang="en-US" sz="2400" b="1" dirty="0"/>
              <a:t>P</a:t>
            </a:r>
            <a:br>
              <a:rPr lang="en-US" sz="2400" b="1" dirty="0"/>
            </a:br>
            <a:r>
              <a:rPr lang="en-US" sz="2400" b="1" dirty="0"/>
              <a:t>S - G </a:t>
            </a:r>
          </a:p>
          <a:p>
            <a:br>
              <a:rPr lang="en-US" b="1" dirty="0"/>
            </a:br>
            <a:r>
              <a:rPr lang="en-US" dirty="0"/>
              <a:t> left side </a:t>
            </a:r>
          </a:p>
        </p:txBody>
      </p:sp>
    </p:spTree>
    <p:extLst>
      <p:ext uri="{BB962C8B-B14F-4D97-AF65-F5344CB8AC3E}">
        <p14:creationId xmlns:p14="http://schemas.microsoft.com/office/powerpoint/2010/main" val="2211548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up)">
                                      <p:cBhvr>
                                        <p:cTn id="12" dur="4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3" grpId="0"/>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82562"/>
          </a:xfrm>
        </p:spPr>
        <p:txBody>
          <a:bodyPr/>
          <a:lstStyle/>
          <a:p>
            <a:r>
              <a:rPr lang="en-US" sz="3200" dirty="0"/>
              <a:t>Nucleotides are the building blocks of DNA </a:t>
            </a:r>
          </a:p>
        </p:txBody>
      </p:sp>
      <p:pic>
        <p:nvPicPr>
          <p:cNvPr id="52227" name="Picture 2"/>
          <p:cNvPicPr>
            <a:picLocks noGrp="1" noChangeAspect="1" noChangeArrowheads="1"/>
          </p:cNvPicPr>
          <p:nvPr>
            <p:ph sz="half" idx="1"/>
          </p:nvPr>
        </p:nvPicPr>
        <p:blipFill>
          <a:blip r:embed="rId2" cstate="print"/>
          <a:stretch>
            <a:fillRect/>
          </a:stretch>
        </p:blipFill>
        <p:spPr>
          <a:xfrm>
            <a:off x="228600" y="734828"/>
            <a:ext cx="4343400" cy="6123171"/>
          </a:xfrm>
          <a:noFill/>
        </p:spPr>
      </p:pic>
      <p:sp>
        <p:nvSpPr>
          <p:cNvPr id="6" name="TextBox 5"/>
          <p:cNvSpPr txBox="1"/>
          <p:nvPr/>
        </p:nvSpPr>
        <p:spPr>
          <a:xfrm>
            <a:off x="6096000" y="1752600"/>
            <a:ext cx="1249060" cy="3693319"/>
          </a:xfrm>
          <a:prstGeom prst="rect">
            <a:avLst/>
          </a:prstGeom>
          <a:noFill/>
        </p:spPr>
        <p:txBody>
          <a:bodyPr wrap="none" rtlCol="0">
            <a:spAutoFit/>
          </a:bodyPr>
          <a:lstStyle/>
          <a:p>
            <a:r>
              <a:rPr lang="en-US" sz="2400" dirty="0"/>
              <a:t>      </a:t>
            </a:r>
            <a:r>
              <a:rPr lang="en-US" sz="2400" b="1" dirty="0">
                <a:solidFill>
                  <a:srgbClr val="00B0F0"/>
                </a:solidFill>
              </a:rPr>
              <a:t>P</a:t>
            </a:r>
          </a:p>
          <a:p>
            <a:r>
              <a:rPr lang="en-US" sz="2400" b="1" dirty="0">
                <a:solidFill>
                  <a:srgbClr val="00B0F0"/>
                </a:solidFill>
              </a:rPr>
              <a:t>A -  S </a:t>
            </a:r>
            <a:br>
              <a:rPr lang="en-US" sz="2400" b="1" dirty="0">
                <a:solidFill>
                  <a:srgbClr val="00B0F0"/>
                </a:solidFill>
              </a:rPr>
            </a:br>
            <a:r>
              <a:rPr lang="en-US" sz="2400" b="1" dirty="0"/>
              <a:t>      P</a:t>
            </a:r>
            <a:br>
              <a:rPr lang="en-US" sz="2400" b="1" dirty="0"/>
            </a:br>
            <a:r>
              <a:rPr lang="en-US" sz="2400" b="1" dirty="0"/>
              <a:t>T -  S</a:t>
            </a:r>
            <a:br>
              <a:rPr lang="en-US" sz="2400" b="1" dirty="0"/>
            </a:br>
            <a:r>
              <a:rPr lang="en-US" sz="2400" b="1" dirty="0"/>
              <a:t>      </a:t>
            </a:r>
            <a:r>
              <a:rPr lang="en-US" sz="2400" b="1" dirty="0">
                <a:solidFill>
                  <a:srgbClr val="00B050"/>
                </a:solidFill>
              </a:rPr>
              <a:t>P</a:t>
            </a:r>
            <a:br>
              <a:rPr lang="en-US" sz="2400" b="1" dirty="0">
                <a:solidFill>
                  <a:srgbClr val="00B050"/>
                </a:solidFill>
              </a:rPr>
            </a:br>
            <a:r>
              <a:rPr lang="en-US" sz="2400" b="1" dirty="0">
                <a:solidFill>
                  <a:srgbClr val="00B050"/>
                </a:solidFill>
              </a:rPr>
              <a:t>G - S</a:t>
            </a:r>
            <a:br>
              <a:rPr lang="en-US" sz="2400" b="1" dirty="0"/>
            </a:br>
            <a:r>
              <a:rPr lang="en-US" sz="2400" b="1" dirty="0"/>
              <a:t>      P</a:t>
            </a:r>
            <a:br>
              <a:rPr lang="en-US" sz="2400" b="1" dirty="0"/>
            </a:br>
            <a:r>
              <a:rPr lang="en-US" sz="2400" b="1" dirty="0"/>
              <a:t>C – S</a:t>
            </a:r>
          </a:p>
          <a:p>
            <a:r>
              <a:rPr lang="en-US" sz="2400" b="1" dirty="0"/>
              <a:t> </a:t>
            </a:r>
            <a:br>
              <a:rPr lang="en-US" b="1" dirty="0"/>
            </a:br>
            <a:r>
              <a:rPr lang="en-US" dirty="0"/>
              <a:t> right side </a:t>
            </a:r>
          </a:p>
        </p:txBody>
      </p:sp>
      <p:sp>
        <p:nvSpPr>
          <p:cNvPr id="8" name="TextBox 7">
            <a:extLst>
              <a:ext uri="{FF2B5EF4-FFF2-40B4-BE49-F238E27FC236}">
                <a16:creationId xmlns:a16="http://schemas.microsoft.com/office/drawing/2014/main" id="{60207506-EE2F-484F-8132-2D741F8CDC58}"/>
              </a:ext>
            </a:extLst>
          </p:cNvPr>
          <p:cNvSpPr txBox="1"/>
          <p:nvPr/>
        </p:nvSpPr>
        <p:spPr>
          <a:xfrm>
            <a:off x="4953000" y="1747659"/>
            <a:ext cx="1205779" cy="3662541"/>
          </a:xfrm>
          <a:prstGeom prst="rect">
            <a:avLst/>
          </a:prstGeom>
          <a:noFill/>
        </p:spPr>
        <p:txBody>
          <a:bodyPr wrap="none" rtlCol="0">
            <a:spAutoFit/>
          </a:bodyPr>
          <a:lstStyle/>
          <a:p>
            <a:r>
              <a:rPr lang="en-US" sz="2400" b="1" dirty="0">
                <a:solidFill>
                  <a:srgbClr val="00B0F0"/>
                </a:solidFill>
              </a:rPr>
              <a:t>P</a:t>
            </a:r>
          </a:p>
          <a:p>
            <a:r>
              <a:rPr lang="en-US" sz="2400" b="1" dirty="0">
                <a:solidFill>
                  <a:srgbClr val="00B0F0"/>
                </a:solidFill>
              </a:rPr>
              <a:t>S – T =</a:t>
            </a:r>
            <a:br>
              <a:rPr lang="en-US" sz="2400" b="1" dirty="0">
                <a:solidFill>
                  <a:srgbClr val="00B0F0"/>
                </a:solidFill>
              </a:rPr>
            </a:br>
            <a:r>
              <a:rPr lang="en-US" sz="2400" b="1" dirty="0"/>
              <a:t>P</a:t>
            </a:r>
            <a:br>
              <a:rPr lang="en-US" sz="2400" b="1" dirty="0"/>
            </a:br>
            <a:r>
              <a:rPr lang="en-US" sz="2400" b="1" dirty="0"/>
              <a:t>S – A =</a:t>
            </a:r>
            <a:br>
              <a:rPr lang="en-US" sz="2400" b="1" dirty="0"/>
            </a:br>
            <a:r>
              <a:rPr lang="en-US" sz="2400" b="1" dirty="0">
                <a:solidFill>
                  <a:srgbClr val="00B050"/>
                </a:solidFill>
              </a:rPr>
              <a:t>P</a:t>
            </a:r>
            <a:br>
              <a:rPr lang="en-US" sz="2400" b="1" dirty="0">
                <a:solidFill>
                  <a:srgbClr val="00B050"/>
                </a:solidFill>
              </a:rPr>
            </a:br>
            <a:r>
              <a:rPr lang="en-US" sz="2400" b="1" dirty="0">
                <a:solidFill>
                  <a:srgbClr val="00B050"/>
                </a:solidFill>
              </a:rPr>
              <a:t>S – C</a:t>
            </a:r>
            <a:r>
              <a:rPr lang="en-US" sz="2400" b="1" dirty="0">
                <a:solidFill>
                  <a:srgbClr val="00B050"/>
                </a:solidFill>
                <a:latin typeface="Times New Roman" panose="02020603050405020304" pitchFamily="18" charset="0"/>
                <a:cs typeface="Times New Roman" panose="02020603050405020304" pitchFamily="18" charset="0"/>
              </a:rPr>
              <a:t> ≡</a:t>
            </a:r>
            <a:br>
              <a:rPr lang="en-US" sz="2400" b="1" dirty="0">
                <a:solidFill>
                  <a:srgbClr val="00B050"/>
                </a:solidFill>
              </a:rPr>
            </a:br>
            <a:r>
              <a:rPr lang="en-US" sz="2400" b="1" dirty="0"/>
              <a:t>P</a:t>
            </a:r>
            <a:br>
              <a:rPr lang="en-US" sz="2400" b="1" dirty="0"/>
            </a:br>
            <a:r>
              <a:rPr lang="en-US" sz="2400" b="1" dirty="0"/>
              <a:t>S - G </a:t>
            </a:r>
            <a:r>
              <a:rPr lang="en-US" sz="2800" b="1" dirty="0">
                <a:solidFill>
                  <a:srgbClr val="00B050"/>
                </a:solidFill>
                <a:latin typeface="Times New Roman" panose="02020603050405020304" pitchFamily="18" charset="0"/>
                <a:cs typeface="Times New Roman" panose="02020603050405020304" pitchFamily="18" charset="0"/>
              </a:rPr>
              <a:t>≡</a:t>
            </a:r>
          </a:p>
          <a:p>
            <a:br>
              <a:rPr lang="en-US" b="1" dirty="0"/>
            </a:br>
            <a:r>
              <a:rPr lang="en-US" dirty="0"/>
              <a:t> left side </a:t>
            </a:r>
          </a:p>
        </p:txBody>
      </p:sp>
    </p:spTree>
    <p:extLst>
      <p:ext uri="{BB962C8B-B14F-4D97-AF65-F5344CB8AC3E}">
        <p14:creationId xmlns:p14="http://schemas.microsoft.com/office/powerpoint/2010/main" val="234109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4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sz="4000" dirty="0"/>
              <a:t>DNA Replication </a:t>
            </a:r>
          </a:p>
        </p:txBody>
      </p:sp>
      <p:pic>
        <p:nvPicPr>
          <p:cNvPr id="56323" name="Picture 2"/>
          <p:cNvPicPr>
            <a:picLocks noGrp="1" noChangeAspect="1" noChangeArrowheads="1"/>
          </p:cNvPicPr>
          <p:nvPr>
            <p:ph sz="half" idx="1"/>
          </p:nvPr>
        </p:nvPicPr>
        <p:blipFill>
          <a:blip r:embed="rId2" cstate="print"/>
          <a:srcRect r="74359" b="35715"/>
          <a:stretch>
            <a:fillRect/>
          </a:stretch>
        </p:blipFill>
        <p:spPr>
          <a:xfrm>
            <a:off x="152400" y="1905000"/>
            <a:ext cx="3048000" cy="2743200"/>
          </a:xfrm>
          <a:noFill/>
        </p:spPr>
      </p:pic>
      <p:sp>
        <p:nvSpPr>
          <p:cNvPr id="4" name="Content Placeholder 3"/>
          <p:cNvSpPr>
            <a:spLocks noGrp="1"/>
          </p:cNvSpPr>
          <p:nvPr>
            <p:ph sz="half" idx="2"/>
          </p:nvPr>
        </p:nvSpPr>
        <p:spPr>
          <a:xfrm>
            <a:off x="2895600" y="1417638"/>
            <a:ext cx="6096000" cy="5165724"/>
          </a:xfrm>
        </p:spPr>
        <p:txBody>
          <a:bodyPr/>
          <a:lstStyle/>
          <a:p>
            <a:pPr marL="514350" indent="-514350">
              <a:spcBef>
                <a:spcPts val="1800"/>
              </a:spcBef>
              <a:buAutoNum type="arabicPeriod"/>
            </a:pPr>
            <a:r>
              <a:rPr lang="en-US" dirty="0"/>
              <a:t>When does this occur?</a:t>
            </a:r>
          </a:p>
          <a:p>
            <a:pPr marL="400050" lvl="1" indent="0">
              <a:spcBef>
                <a:spcPts val="1800"/>
              </a:spcBef>
              <a:buNone/>
            </a:pPr>
            <a:r>
              <a:rPr lang="en-US" dirty="0"/>
              <a:t>- </a:t>
            </a:r>
            <a:r>
              <a:rPr lang="en-US" b="1" dirty="0">
                <a:solidFill>
                  <a:srgbClr val="00B0F0"/>
                </a:solidFill>
              </a:rPr>
              <a:t>End of Interphase (S)</a:t>
            </a:r>
          </a:p>
          <a:p>
            <a:pPr marL="514350" indent="-514350">
              <a:spcBef>
                <a:spcPts val="1800"/>
              </a:spcBef>
              <a:buAutoNum type="arabicPeriod"/>
            </a:pPr>
            <a:r>
              <a:rPr lang="en-US" dirty="0"/>
              <a:t>Why does this occur?</a:t>
            </a:r>
          </a:p>
          <a:p>
            <a:pPr marL="400050" lvl="1" indent="0">
              <a:spcBef>
                <a:spcPts val="1800"/>
              </a:spcBef>
              <a:buNone/>
            </a:pPr>
            <a:r>
              <a:rPr lang="en-US" dirty="0"/>
              <a:t>- </a:t>
            </a:r>
            <a:r>
              <a:rPr lang="en-US" b="1" dirty="0">
                <a:solidFill>
                  <a:srgbClr val="00B0F0"/>
                </a:solidFill>
              </a:rPr>
              <a:t>Need to make another copy of DNA for the new cell.</a:t>
            </a:r>
          </a:p>
          <a:p>
            <a:pPr marL="514350" indent="-514350">
              <a:spcBef>
                <a:spcPts val="1800"/>
              </a:spcBef>
              <a:buAutoNum type="arabicPeriod"/>
            </a:pPr>
            <a:r>
              <a:rPr lang="en-US" dirty="0"/>
              <a:t>How does this occur?</a:t>
            </a:r>
          </a:p>
          <a:p>
            <a:pPr lvl="1" indent="-342900">
              <a:spcBef>
                <a:spcPts val="1800"/>
              </a:spcBef>
              <a:buFontTx/>
              <a:buChar char="-"/>
            </a:pPr>
            <a:r>
              <a:rPr lang="en-US" b="1" dirty="0">
                <a:solidFill>
                  <a:srgbClr val="00B0F0"/>
                </a:solidFill>
              </a:rPr>
              <a:t>Semi-Conservative Replication</a:t>
            </a:r>
          </a:p>
          <a:p>
            <a:pPr lvl="1" indent="-342900">
              <a:spcBef>
                <a:spcPts val="1800"/>
              </a:spcBef>
              <a:buFontTx/>
              <a:buChar char="-"/>
            </a:pPr>
            <a:r>
              <a:rPr lang="en-US" b="1" dirty="0">
                <a:solidFill>
                  <a:srgbClr val="00B050"/>
                </a:solidFill>
                <a:effectLst>
                  <a:outerShdw blurRad="38100" dist="38100" dir="2700000" algn="tl">
                    <a:srgbClr val="000000">
                      <a:alpha val="43137"/>
                    </a:srgbClr>
                  </a:outerShdw>
                </a:effectLst>
              </a:rPr>
              <a:t>Each copy contains one original strand and one newly-synthesized strand. </a:t>
            </a:r>
          </a:p>
          <a:p>
            <a:pPr marL="400050" lvl="1" indent="0">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6323"/>
                                        </p:tgtEl>
                                        <p:attrNameLst>
                                          <p:attrName>style.visibility</p:attrName>
                                        </p:attrNameLst>
                                      </p:cBhvr>
                                      <p:to>
                                        <p:strVal val="visible"/>
                                      </p:to>
                                    </p:set>
                                    <p:animEffect transition="in" filter="fade">
                                      <p:cBhvr>
                                        <p:cTn id="7" dur="500"/>
                                        <p:tgtEl>
                                          <p:spTgt spid="563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Effect transition="in" filter="fade">
                                      <p:cBhvr>
                                        <p:cTn id="4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lstStyle/>
          <a:p>
            <a:r>
              <a:rPr lang="en-US" dirty="0"/>
              <a:t>Steps Involved in DNA </a:t>
            </a:r>
            <a:br>
              <a:rPr lang="en-US" dirty="0"/>
            </a:br>
            <a:r>
              <a:rPr lang="en-US" i="1" dirty="0"/>
              <a:t>Semi-Conservative Replication</a:t>
            </a:r>
          </a:p>
        </p:txBody>
      </p:sp>
      <p:sp>
        <p:nvSpPr>
          <p:cNvPr id="5" name="Content Placeholder 4"/>
          <p:cNvSpPr>
            <a:spLocks noGrp="1"/>
          </p:cNvSpPr>
          <p:nvPr>
            <p:ph idx="1"/>
          </p:nvPr>
        </p:nvSpPr>
        <p:spPr>
          <a:xfrm>
            <a:off x="457200" y="2209800"/>
            <a:ext cx="8229600" cy="3916363"/>
          </a:xfrm>
        </p:spPr>
        <p:txBody>
          <a:bodyPr/>
          <a:lstStyle/>
          <a:p>
            <a:pPr marL="514350" indent="-514350">
              <a:spcBef>
                <a:spcPts val="1200"/>
              </a:spcBef>
              <a:buAutoNum type="arabicPeriod"/>
            </a:pPr>
            <a:r>
              <a:rPr lang="en-US" dirty="0"/>
              <a:t>Unwind helix </a:t>
            </a:r>
          </a:p>
          <a:p>
            <a:pPr marL="514350" indent="-514350">
              <a:spcBef>
                <a:spcPts val="1200"/>
              </a:spcBef>
              <a:buAutoNum type="arabicPeriod"/>
            </a:pPr>
            <a:r>
              <a:rPr lang="en-US" dirty="0"/>
              <a:t>Unzip Helix </a:t>
            </a:r>
          </a:p>
          <a:p>
            <a:pPr marL="514350" indent="-514350">
              <a:spcBef>
                <a:spcPts val="1200"/>
              </a:spcBef>
              <a:buAutoNum type="arabicPeriod"/>
            </a:pPr>
            <a:r>
              <a:rPr lang="en-US" dirty="0"/>
              <a:t>Replicate Helix </a:t>
            </a:r>
          </a:p>
          <a:p>
            <a:pPr marL="0" indent="0">
              <a:spcBef>
                <a:spcPts val="1200"/>
              </a:spcBef>
              <a:buNone/>
            </a:pPr>
            <a:endParaRPr lang="en-US" sz="1600" dirty="0"/>
          </a:p>
          <a:p>
            <a:pPr marL="0" indent="0">
              <a:buNone/>
            </a:pPr>
            <a:r>
              <a:rPr lang="en-US" dirty="0"/>
              <a:t>What tells the DNA to do this?</a:t>
            </a:r>
          </a:p>
          <a:p>
            <a:pPr marL="400050" lvl="1" indent="0">
              <a:buNone/>
            </a:pPr>
            <a:r>
              <a:rPr lang="en-US" dirty="0"/>
              <a:t>- </a:t>
            </a:r>
            <a:r>
              <a:rPr lang="en-US" b="1" dirty="0">
                <a:solidFill>
                  <a:srgbClr val="00B0F0"/>
                </a:solidFill>
              </a:rPr>
              <a:t>Enzymes</a:t>
            </a:r>
          </a:p>
        </p:txBody>
      </p:sp>
      <p:pic>
        <p:nvPicPr>
          <p:cNvPr id="1026" name="Picture 2" descr="http://library.thinkquest.org/18617/media/replication-simple.gif"/>
          <p:cNvPicPr>
            <a:picLocks noChangeAspect="1" noChangeArrowheads="1"/>
          </p:cNvPicPr>
          <p:nvPr/>
        </p:nvPicPr>
        <p:blipFill rotWithShape="1">
          <a:blip r:embed="rId2">
            <a:extLst>
              <a:ext uri="{28A0092B-C50C-407E-A947-70E740481C1C}">
                <a14:useLocalDpi xmlns:a14="http://schemas.microsoft.com/office/drawing/2010/main" val="0"/>
              </a:ext>
            </a:extLst>
          </a:blip>
          <a:srcRect l="26316" r="45614"/>
          <a:stretch/>
        </p:blipFill>
        <p:spPr bwMode="auto">
          <a:xfrm>
            <a:off x="5715000" y="1447800"/>
            <a:ext cx="1219200" cy="25449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library.thinkquest.org/18617/media/replication-simple.gif">
            <a:extLst>
              <a:ext uri="{FF2B5EF4-FFF2-40B4-BE49-F238E27FC236}">
                <a16:creationId xmlns:a16="http://schemas.microsoft.com/office/drawing/2014/main" id="{14194D12-58CB-41E2-893A-C9839DD95CB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7193"/>
          <a:stretch/>
        </p:blipFill>
        <p:spPr bwMode="auto">
          <a:xfrm>
            <a:off x="4419600" y="1473200"/>
            <a:ext cx="990600" cy="25449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library.thinkquest.org/18617/media/replication-simple.gif">
            <a:extLst>
              <a:ext uri="{FF2B5EF4-FFF2-40B4-BE49-F238E27FC236}">
                <a16:creationId xmlns:a16="http://schemas.microsoft.com/office/drawing/2014/main" id="{9B82B66F-17CB-4BFC-A28F-A091482EB5E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2047"/>
          <a:stretch/>
        </p:blipFill>
        <p:spPr bwMode="auto">
          <a:xfrm>
            <a:off x="6903156" y="1447800"/>
            <a:ext cx="2082800" cy="254496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000"/>
                                        <p:tgtEl>
                                          <p:spTgt spid="5">
                                            <p:txEl>
                                              <p:pRg st="0" end="0"/>
                                            </p:txEl>
                                          </p:spTgt>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fade">
                                      <p:cBhvr>
                                        <p:cTn id="16" dur="2000"/>
                                        <p:tgtEl>
                                          <p:spTgt spid="5">
                                            <p:txEl>
                                              <p:pRg st="1" end="1"/>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Effect transition="in" filter="fade">
                                      <p:cBhvr>
                                        <p:cTn id="25" dur="2000"/>
                                        <p:tgtEl>
                                          <p:spTgt spid="5">
                                            <p:txEl>
                                              <p:pRg st="2" end="2"/>
                                            </p:txEl>
                                          </p:spTgt>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xEl>
                                              <p:pRg st="4" end="4"/>
                                            </p:txEl>
                                          </p:spTgt>
                                        </p:tgtEl>
                                        <p:attrNameLst>
                                          <p:attrName>style.visibility</p:attrName>
                                        </p:attrNameLst>
                                      </p:cBhvr>
                                      <p:to>
                                        <p:strVal val="visible"/>
                                      </p:to>
                                    </p:set>
                                    <p:animEffect transition="in" filter="fade">
                                      <p:cBhvr>
                                        <p:cTn id="34" dur="2000"/>
                                        <p:tgtEl>
                                          <p:spTgt spid="5">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
                                            <p:txEl>
                                              <p:pRg st="5" end="5"/>
                                            </p:txEl>
                                          </p:spTgt>
                                        </p:tgtEl>
                                        <p:attrNameLst>
                                          <p:attrName>style.visibility</p:attrName>
                                        </p:attrNameLst>
                                      </p:cBhvr>
                                      <p:to>
                                        <p:strVal val="visible"/>
                                      </p:to>
                                    </p:set>
                                    <p:animEffect transition="in" filter="fade">
                                      <p:cBhvr>
                                        <p:cTn id="39" dur="20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allAtOnce"/>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r="74359" b="35715"/>
          <a:stretch>
            <a:fillRect/>
          </a:stretch>
        </p:blipFill>
        <p:spPr>
          <a:xfrm>
            <a:off x="4876800" y="2514071"/>
            <a:ext cx="3048000" cy="2743200"/>
          </a:xfrm>
          <a:prstGeom prst="rect">
            <a:avLst/>
          </a:prstGeom>
          <a:noFill/>
        </p:spPr>
      </p:pic>
      <p:sp>
        <p:nvSpPr>
          <p:cNvPr id="6" name="Title 5"/>
          <p:cNvSpPr>
            <a:spLocks noGrp="1"/>
          </p:cNvSpPr>
          <p:nvPr>
            <p:ph type="title"/>
          </p:nvPr>
        </p:nvSpPr>
        <p:spPr/>
        <p:txBody>
          <a:bodyPr/>
          <a:lstStyle/>
          <a:p>
            <a:r>
              <a:rPr lang="en-US" dirty="0"/>
              <a:t>Step 1: Unwind </a:t>
            </a:r>
          </a:p>
        </p:txBody>
      </p:sp>
      <p:pic>
        <p:nvPicPr>
          <p:cNvPr id="4" name="Picture 2">
            <a:extLst>
              <a:ext uri="{FF2B5EF4-FFF2-40B4-BE49-F238E27FC236}">
                <a16:creationId xmlns:a16="http://schemas.microsoft.com/office/drawing/2014/main" id="{A29F1328-4A3A-4926-81BE-24BA43A01259}"/>
              </a:ext>
            </a:extLst>
          </p:cNvPr>
          <p:cNvPicPr>
            <a:picLocks noGrp="1" noChangeAspect="1" noChangeArrowheads="1"/>
          </p:cNvPicPr>
          <p:nvPr>
            <p:ph idx="1"/>
          </p:nvPr>
        </p:nvPicPr>
        <p:blipFill rotWithShape="1">
          <a:blip r:embed="rId3" cstate="print"/>
          <a:srcRect r="71085" b="10000"/>
          <a:stretch/>
        </p:blipFill>
        <p:spPr>
          <a:xfrm>
            <a:off x="914400" y="1409171"/>
            <a:ext cx="1981200" cy="4953000"/>
          </a:xfrm>
          <a:noFill/>
        </p:spPr>
      </p:pic>
      <p:sp>
        <p:nvSpPr>
          <p:cNvPr id="2" name="Arrow: Right 1">
            <a:extLst>
              <a:ext uri="{FF2B5EF4-FFF2-40B4-BE49-F238E27FC236}">
                <a16:creationId xmlns:a16="http://schemas.microsoft.com/office/drawing/2014/main" id="{6A7812A6-6BB6-414C-A7F2-C242C981F930}"/>
              </a:ext>
            </a:extLst>
          </p:cNvPr>
          <p:cNvSpPr/>
          <p:nvPr/>
        </p:nvSpPr>
        <p:spPr>
          <a:xfrm>
            <a:off x="3352800" y="3429000"/>
            <a:ext cx="1600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5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5" descr="martins%20chromosome%20&amp;%20dna%20diagram">
            <a:extLst>
              <a:ext uri="{FF2B5EF4-FFF2-40B4-BE49-F238E27FC236}">
                <a16:creationId xmlns:a16="http://schemas.microsoft.com/office/drawing/2014/main" id="{7F9FB2CF-B81B-4D3F-BEAC-1D99AD0EC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3801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a:extLst>
              <a:ext uri="{FF2B5EF4-FFF2-40B4-BE49-F238E27FC236}">
                <a16:creationId xmlns:a16="http://schemas.microsoft.com/office/drawing/2014/main" id="{CBA65548-5B1D-4302-8011-44C0F84B651B}"/>
              </a:ext>
            </a:extLst>
          </p:cNvPr>
          <p:cNvSpPr txBox="1">
            <a:spLocks noChangeArrowheads="1"/>
          </p:cNvSpPr>
          <p:nvPr/>
        </p:nvSpPr>
        <p:spPr bwMode="auto">
          <a:xfrm>
            <a:off x="0" y="0"/>
            <a:ext cx="2819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DNA comes from the ___ of the cell.</a:t>
            </a:r>
          </a:p>
        </p:txBody>
      </p:sp>
      <p:sp>
        <p:nvSpPr>
          <p:cNvPr id="4103" name="Text Box 7">
            <a:extLst>
              <a:ext uri="{FF2B5EF4-FFF2-40B4-BE49-F238E27FC236}">
                <a16:creationId xmlns:a16="http://schemas.microsoft.com/office/drawing/2014/main" id="{F7E789C9-AB11-4B20-BC25-95089D04DAB0}"/>
              </a:ext>
            </a:extLst>
          </p:cNvPr>
          <p:cNvSpPr txBox="1">
            <a:spLocks noChangeArrowheads="1"/>
          </p:cNvSpPr>
          <p:nvPr/>
        </p:nvSpPr>
        <p:spPr bwMode="auto">
          <a:xfrm>
            <a:off x="0" y="1905000"/>
            <a:ext cx="2819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What</a:t>
            </a:r>
            <a:r>
              <a:rPr kumimoji="0" lang="en-US" altLang="en-US" sz="3000" b="0" i="0" u="none" strike="noStrike" kern="1200" cap="none" spc="0" normalizeH="0" noProof="0" dirty="0">
                <a:ln>
                  <a:noFill/>
                </a:ln>
                <a:solidFill>
                  <a:srgbClr val="A50021"/>
                </a:solidFill>
                <a:effectLst/>
                <a:uLnTx/>
                <a:uFillTx/>
                <a:latin typeface="Arial" panose="020B0604020202020204" pitchFamily="34" charset="0"/>
                <a:ea typeface="+mn-ea"/>
                <a:cs typeface="Arial" panose="020B0604020202020204" pitchFamily="34" charset="0"/>
              </a:rPr>
              <a:t> comprises DNA?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000" baseline="0" dirty="0">
                <a:solidFill>
                  <a:srgbClr val="A50021"/>
                </a:solidFill>
              </a:rPr>
              <a:t>What</a:t>
            </a:r>
            <a:r>
              <a:rPr lang="en-US" altLang="en-US" sz="3000" dirty="0">
                <a:solidFill>
                  <a:srgbClr val="A50021"/>
                </a:solidFill>
              </a:rPr>
              <a:t> type of bonds hold the complimentary strands together?</a:t>
            </a:r>
            <a:endParaRPr kumimoji="0" lang="en-US" altLang="en-US" sz="30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p:txBody>
      </p:sp>
      <p:pic>
        <p:nvPicPr>
          <p:cNvPr id="6" name="Picture 5" descr="warm_up-01.eps">
            <a:extLst>
              <a:ext uri="{FF2B5EF4-FFF2-40B4-BE49-F238E27FC236}">
                <a16:creationId xmlns:a16="http://schemas.microsoft.com/office/drawing/2014/main" id="{35368783-E093-417E-BC04-68A138A571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34" y="0"/>
            <a:ext cx="1029929" cy="83507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fade">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3">
                                            <p:txEl>
                                              <p:pRg st="0" end="0"/>
                                            </p:txEl>
                                          </p:spTgt>
                                        </p:tgtEl>
                                        <p:attrNameLst>
                                          <p:attrName>style.visibility</p:attrName>
                                        </p:attrNameLst>
                                      </p:cBhvr>
                                      <p:to>
                                        <p:strVal val="visible"/>
                                      </p:to>
                                    </p:set>
                                    <p:animEffect transition="in" filter="fade">
                                      <p:cBhvr>
                                        <p:cTn id="12" dur="500"/>
                                        <p:tgtEl>
                                          <p:spTgt spid="41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03">
                                            <p:txEl>
                                              <p:pRg st="2" end="2"/>
                                            </p:txEl>
                                          </p:spTgt>
                                        </p:tgtEl>
                                        <p:attrNameLst>
                                          <p:attrName>style.visibility</p:attrName>
                                        </p:attrNameLst>
                                      </p:cBhvr>
                                      <p:to>
                                        <p:strVal val="visible"/>
                                      </p:to>
                                    </p:set>
                                    <p:animEffect transition="in" filter="fade">
                                      <p:cBhvr>
                                        <p:cTn id="17" dur="500"/>
                                        <p:tgtEl>
                                          <p:spTgt spid="41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dirty="0"/>
              <a:t>Step 2: Unzip </a:t>
            </a:r>
          </a:p>
        </p:txBody>
      </p:sp>
      <p:pic>
        <p:nvPicPr>
          <p:cNvPr id="57347" name="Picture 2"/>
          <p:cNvPicPr>
            <a:picLocks noGrp="1" noChangeAspect="1" noChangeArrowheads="1"/>
          </p:cNvPicPr>
          <p:nvPr>
            <p:ph idx="1"/>
          </p:nvPr>
        </p:nvPicPr>
        <p:blipFill rotWithShape="1">
          <a:blip r:embed="rId3" cstate="print"/>
          <a:srcRect l="25548" r="38889" b="13151"/>
          <a:stretch/>
        </p:blipFill>
        <p:spPr>
          <a:xfrm>
            <a:off x="3962400" y="1837091"/>
            <a:ext cx="4349044" cy="4886270"/>
          </a:xfrm>
          <a:noFill/>
        </p:spPr>
      </p:pic>
      <p:sp>
        <p:nvSpPr>
          <p:cNvPr id="4" name="TextBox 3"/>
          <p:cNvSpPr txBox="1"/>
          <p:nvPr/>
        </p:nvSpPr>
        <p:spPr>
          <a:xfrm>
            <a:off x="4191000" y="1467759"/>
            <a:ext cx="1066800" cy="369332"/>
          </a:xfrm>
          <a:prstGeom prst="rect">
            <a:avLst/>
          </a:prstGeom>
          <a:noFill/>
        </p:spPr>
        <p:txBody>
          <a:bodyPr wrap="square" rtlCol="0">
            <a:spAutoFit/>
          </a:bodyPr>
          <a:lstStyle/>
          <a:p>
            <a:r>
              <a:rPr lang="en-US" dirty="0">
                <a:solidFill>
                  <a:srgbClr val="002060"/>
                </a:solidFill>
              </a:rPr>
              <a:t>Old Left</a:t>
            </a:r>
          </a:p>
        </p:txBody>
      </p:sp>
      <p:sp>
        <p:nvSpPr>
          <p:cNvPr id="5" name="TextBox 4"/>
          <p:cNvSpPr txBox="1"/>
          <p:nvPr/>
        </p:nvSpPr>
        <p:spPr>
          <a:xfrm>
            <a:off x="6553200" y="1495506"/>
            <a:ext cx="1447800" cy="369332"/>
          </a:xfrm>
          <a:prstGeom prst="rect">
            <a:avLst/>
          </a:prstGeom>
          <a:noFill/>
        </p:spPr>
        <p:txBody>
          <a:bodyPr wrap="square" rtlCol="0">
            <a:spAutoFit/>
          </a:bodyPr>
          <a:lstStyle/>
          <a:p>
            <a:r>
              <a:rPr lang="en-US" dirty="0">
                <a:solidFill>
                  <a:srgbClr val="002060"/>
                </a:solidFill>
              </a:rPr>
              <a:t>Old Right</a:t>
            </a:r>
          </a:p>
        </p:txBody>
      </p:sp>
      <p:pic>
        <p:nvPicPr>
          <p:cNvPr id="6" name="Picture 2">
            <a:extLst>
              <a:ext uri="{FF2B5EF4-FFF2-40B4-BE49-F238E27FC236}">
                <a16:creationId xmlns:a16="http://schemas.microsoft.com/office/drawing/2014/main" id="{3765865B-9382-4FAA-B00A-340671B35289}"/>
              </a:ext>
            </a:extLst>
          </p:cNvPr>
          <p:cNvPicPr>
            <a:picLocks noChangeAspect="1" noChangeArrowheads="1"/>
          </p:cNvPicPr>
          <p:nvPr/>
        </p:nvPicPr>
        <p:blipFill rotWithShape="1">
          <a:blip r:embed="rId3" cstate="print"/>
          <a:srcRect r="74452" b="20239"/>
          <a:stretch/>
        </p:blipFill>
        <p:spPr bwMode="auto">
          <a:xfrm>
            <a:off x="990600" y="1828800"/>
            <a:ext cx="3124200" cy="448750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347"/>
                                        </p:tgtEl>
                                        <p:attrNameLst>
                                          <p:attrName>style.visibility</p:attrName>
                                        </p:attrNameLst>
                                      </p:cBhvr>
                                      <p:to>
                                        <p:strVal val="visible"/>
                                      </p:to>
                                    </p:set>
                                    <p:animEffect transition="in" filter="fade">
                                      <p:cBhvr>
                                        <p:cTn id="12" dur="500"/>
                                        <p:tgtEl>
                                          <p:spTgt spid="5734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enetic_disorder01">
            <a:extLst>
              <a:ext uri="{FF2B5EF4-FFF2-40B4-BE49-F238E27FC236}">
                <a16:creationId xmlns:a16="http://schemas.microsoft.com/office/drawing/2014/main" id="{6337EA98-D0B0-4A14-B39F-AF85F68B3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06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11CED2B7-E623-4042-8679-F5C098AB04EA}"/>
              </a:ext>
            </a:extLst>
          </p:cNvPr>
          <p:cNvSpPr txBox="1">
            <a:spLocks noChangeArrowheads="1"/>
          </p:cNvSpPr>
          <p:nvPr/>
        </p:nvSpPr>
        <p:spPr bwMode="auto">
          <a:xfrm>
            <a:off x="5257800" y="0"/>
            <a:ext cx="3886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The DNA is unzipped and reconstructed into duplicate strands during the </a:t>
            </a:r>
            <a:r>
              <a:rPr kumimoji="0" lang="en-US" altLang="en-US" sz="3200" b="0"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 phase</a:t>
            </a:r>
            <a:r>
              <a:rPr kumimoji="0" lang="en-US" altLang="en-US"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the cell cycle.</a:t>
            </a:r>
          </a:p>
        </p:txBody>
      </p:sp>
      <p:sp>
        <p:nvSpPr>
          <p:cNvPr id="7174" name="Text Box 6">
            <a:extLst>
              <a:ext uri="{FF2B5EF4-FFF2-40B4-BE49-F238E27FC236}">
                <a16:creationId xmlns:a16="http://schemas.microsoft.com/office/drawing/2014/main" id="{FFF89723-90B7-4D13-8AF6-AE7051F202B6}"/>
              </a:ext>
            </a:extLst>
          </p:cNvPr>
          <p:cNvSpPr txBox="1">
            <a:spLocks noChangeArrowheads="1"/>
          </p:cNvSpPr>
          <p:nvPr/>
        </p:nvSpPr>
        <p:spPr bwMode="auto">
          <a:xfrm>
            <a:off x="5029199" y="3657600"/>
            <a:ext cx="4151489"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What does the S stand for and when does it occur?</a:t>
            </a:r>
          </a:p>
        </p:txBody>
      </p:sp>
      <p:pic>
        <p:nvPicPr>
          <p:cNvPr id="9" name="Picture 8" descr="try_it-01.eps">
            <a:extLst>
              <a:ext uri="{FF2B5EF4-FFF2-40B4-BE49-F238E27FC236}">
                <a16:creationId xmlns:a16="http://schemas.microsoft.com/office/drawing/2014/main" id="{297B6A30-AA2E-491B-AEC6-A2B1AB4560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6" y="38100"/>
            <a:ext cx="939800" cy="762000"/>
          </a:xfrm>
          <a:prstGeom prst="rect">
            <a:avLst/>
          </a:prstGeom>
        </p:spPr>
      </p:pic>
    </p:spTree>
    <p:extLst>
      <p:ext uri="{BB962C8B-B14F-4D97-AF65-F5344CB8AC3E}">
        <p14:creationId xmlns:p14="http://schemas.microsoft.com/office/powerpoint/2010/main" val="12992647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fade">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4"/>
                                        </p:tgtEl>
                                        <p:attrNameLst>
                                          <p:attrName>style.visibility</p:attrName>
                                        </p:attrNameLst>
                                      </p:cBhvr>
                                      <p:to>
                                        <p:strVal val="visible"/>
                                      </p:to>
                                    </p:set>
                                    <p:animEffect transition="in" filter="dissolve">
                                      <p:cBhvr>
                                        <p:cTn id="12" dur="500"/>
                                        <p:tgtEl>
                                          <p:spTgt spid="7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7174" grpId="0"/>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122" name="Picture 2" descr="genetic_disorder01">
            <a:extLst>
              <a:ext uri="{FF2B5EF4-FFF2-40B4-BE49-F238E27FC236}">
                <a16:creationId xmlns:a16="http://schemas.microsoft.com/office/drawing/2014/main" id="{6337EA98-D0B0-4A14-B39F-AF85F68B32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0065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a:extLst>
              <a:ext uri="{FF2B5EF4-FFF2-40B4-BE49-F238E27FC236}">
                <a16:creationId xmlns:a16="http://schemas.microsoft.com/office/drawing/2014/main" id="{11CED2B7-E623-4042-8679-F5C098AB04EA}"/>
              </a:ext>
            </a:extLst>
          </p:cNvPr>
          <p:cNvSpPr txBox="1">
            <a:spLocks noChangeArrowheads="1"/>
          </p:cNvSpPr>
          <p:nvPr/>
        </p:nvSpPr>
        <p:spPr bwMode="auto">
          <a:xfrm>
            <a:off x="5257800" y="0"/>
            <a:ext cx="38862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The DNA is unzipped and reconstructed into duplicate strands during the </a:t>
            </a:r>
            <a:r>
              <a:rPr kumimoji="0" lang="en-US" altLang="en-US" sz="3200" b="0" i="0" u="sng"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S phase</a:t>
            </a:r>
            <a:r>
              <a:rPr kumimoji="0" lang="en-US" altLang="en-US" sz="3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 of the cell cycle.</a:t>
            </a:r>
          </a:p>
        </p:txBody>
      </p:sp>
      <p:pic>
        <p:nvPicPr>
          <p:cNvPr id="7172" name="Picture 4" descr="The Cell Cycle">
            <a:extLst>
              <a:ext uri="{FF2B5EF4-FFF2-40B4-BE49-F238E27FC236}">
                <a16:creationId xmlns:a16="http://schemas.microsoft.com/office/drawing/2014/main" id="{F34DBC72-C189-4DCA-B954-78AD9CD6A7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3124200"/>
            <a:ext cx="35052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Line 5">
            <a:extLst>
              <a:ext uri="{FF2B5EF4-FFF2-40B4-BE49-F238E27FC236}">
                <a16:creationId xmlns:a16="http://schemas.microsoft.com/office/drawing/2014/main" id="{6E3A4886-02B4-4468-A960-30D08771FDB3}"/>
              </a:ext>
            </a:extLst>
          </p:cNvPr>
          <p:cNvSpPr>
            <a:spLocks noChangeShapeType="1"/>
          </p:cNvSpPr>
          <p:nvPr/>
        </p:nvSpPr>
        <p:spPr bwMode="auto">
          <a:xfrm flipH="1">
            <a:off x="6858000" y="2438400"/>
            <a:ext cx="1752600" cy="3276600"/>
          </a:xfrm>
          <a:prstGeom prst="line">
            <a:avLst/>
          </a:prstGeom>
          <a:noFill/>
          <a:ln w="57150">
            <a:solidFill>
              <a:srgbClr val="FF0000"/>
            </a:solidFill>
            <a:round/>
            <a:headEnd/>
            <a:tailEnd type="stealth" w="med" len="me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77" name="Text Box 9">
            <a:extLst>
              <a:ext uri="{FF2B5EF4-FFF2-40B4-BE49-F238E27FC236}">
                <a16:creationId xmlns:a16="http://schemas.microsoft.com/office/drawing/2014/main" id="{EC4FE15D-5003-49C6-8F7B-9ABF8D03F086}"/>
              </a:ext>
            </a:extLst>
          </p:cNvPr>
          <p:cNvSpPr txBox="1">
            <a:spLocks noChangeArrowheads="1"/>
          </p:cNvSpPr>
          <p:nvPr/>
        </p:nvSpPr>
        <p:spPr bwMode="auto">
          <a:xfrm>
            <a:off x="6248400" y="6096000"/>
            <a:ext cx="22098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a:t>
            </a:r>
            <a:r>
              <a:rPr kumimoji="0" lang="en-US" altLang="en-US" sz="32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S</a:t>
            </a:r>
            <a:r>
              <a:rPr kumimoji="0" lang="en-US" altLang="en-US" sz="2400" b="1" i="0" u="none" strike="noStrike" kern="1200" cap="none" spc="0" normalizeH="0" baseline="0" noProof="0" dirty="0">
                <a:ln>
                  <a:noFill/>
                </a:ln>
                <a:solidFill>
                  <a:srgbClr val="336600"/>
                </a:solidFill>
                <a:effectLst/>
                <a:uLnTx/>
                <a:uFillTx/>
                <a:latin typeface="Arial" panose="020B0604020202020204" pitchFamily="34" charset="0"/>
                <a:ea typeface="+mn-ea"/>
                <a:cs typeface="Arial" panose="020B0604020202020204" pitchFamily="34" charset="0"/>
              </a:rPr>
              <a:t>ynthesis”</a:t>
            </a:r>
          </a:p>
        </p:txBody>
      </p:sp>
      <p:pic>
        <p:nvPicPr>
          <p:cNvPr id="9" name="Picture 8" descr="try_it-01.eps">
            <a:extLst>
              <a:ext uri="{FF2B5EF4-FFF2-40B4-BE49-F238E27FC236}">
                <a16:creationId xmlns:a16="http://schemas.microsoft.com/office/drawing/2014/main" id="{297B6A30-AA2E-491B-AEC6-A2B1AB4560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296" y="38100"/>
            <a:ext cx="939800" cy="762000"/>
          </a:xfrm>
          <a:prstGeom prst="rect">
            <a:avLst/>
          </a:prstGeom>
        </p:spPr>
      </p:pic>
      <p:sp>
        <p:nvSpPr>
          <p:cNvPr id="10" name="Text Box 9">
            <a:extLst>
              <a:ext uri="{FF2B5EF4-FFF2-40B4-BE49-F238E27FC236}">
                <a16:creationId xmlns:a16="http://schemas.microsoft.com/office/drawing/2014/main" id="{789D31CD-7BBA-42A4-AFE4-9BB10657A57A}"/>
              </a:ext>
            </a:extLst>
          </p:cNvPr>
          <p:cNvSpPr txBox="1">
            <a:spLocks noChangeArrowheads="1"/>
          </p:cNvSpPr>
          <p:nvPr/>
        </p:nvSpPr>
        <p:spPr bwMode="auto">
          <a:xfrm>
            <a:off x="3124200" y="6033442"/>
            <a:ext cx="22098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2400" b="1" i="0" u="none" strike="noStrike" kern="1200" cap="none" spc="0" normalizeH="0" baseline="0" noProof="0" dirty="0">
                <a:ln>
                  <a:noFill/>
                </a:ln>
                <a:solidFill>
                  <a:srgbClr val="00B0F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Interphase</a:t>
            </a:r>
          </a:p>
        </p:txBody>
      </p:sp>
    </p:spTree>
    <p:extLst>
      <p:ext uri="{BB962C8B-B14F-4D97-AF65-F5344CB8AC3E}">
        <p14:creationId xmlns:p14="http://schemas.microsoft.com/office/powerpoint/2010/main" val="37776157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500"/>
                                        <p:tgtEl>
                                          <p:spTgt spid="71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173"/>
                                        </p:tgtEl>
                                        <p:attrNameLst>
                                          <p:attrName>style.visibility</p:attrName>
                                        </p:attrNameLst>
                                      </p:cBhvr>
                                      <p:to>
                                        <p:strVal val="visible"/>
                                      </p:to>
                                    </p:set>
                                    <p:animEffect transition="in" filter="wipe(up)">
                                      <p:cBhvr>
                                        <p:cTn id="11" dur="1000"/>
                                        <p:tgtEl>
                                          <p:spTgt spid="7173"/>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7177"/>
                                        </p:tgtEl>
                                        <p:attrNameLst>
                                          <p:attrName>style.visibility</p:attrName>
                                        </p:attrNameLst>
                                      </p:cBhvr>
                                      <p:to>
                                        <p:strVal val="visible"/>
                                      </p:to>
                                    </p:set>
                                    <p:animEffect transition="in" filter="wipe(left)">
                                      <p:cBhvr>
                                        <p:cTn id="16" dur="500"/>
                                        <p:tgtEl>
                                          <p:spTgt spid="7177"/>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7"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t>Step 3: Replicate</a:t>
            </a:r>
          </a:p>
        </p:txBody>
      </p:sp>
      <p:pic>
        <p:nvPicPr>
          <p:cNvPr id="58371" name="Picture 2"/>
          <p:cNvPicPr>
            <a:picLocks noGrp="1" noChangeAspect="1" noChangeArrowheads="1"/>
          </p:cNvPicPr>
          <p:nvPr>
            <p:ph idx="1"/>
          </p:nvPr>
        </p:nvPicPr>
        <p:blipFill rotWithShape="1">
          <a:blip r:embed="rId2" cstate="print"/>
          <a:srcRect l="26852" r="42592" b="3342"/>
          <a:stretch/>
        </p:blipFill>
        <p:spPr>
          <a:xfrm>
            <a:off x="210256" y="1720334"/>
            <a:ext cx="2514600" cy="3659637"/>
          </a:xfrm>
          <a:noFill/>
        </p:spPr>
      </p:pic>
      <p:sp>
        <p:nvSpPr>
          <p:cNvPr id="2" name="TextBox 1"/>
          <p:cNvSpPr txBox="1"/>
          <p:nvPr/>
        </p:nvSpPr>
        <p:spPr>
          <a:xfrm>
            <a:off x="3015596" y="1351002"/>
            <a:ext cx="1066800" cy="369332"/>
          </a:xfrm>
          <a:prstGeom prst="rect">
            <a:avLst/>
          </a:prstGeom>
          <a:noFill/>
        </p:spPr>
        <p:txBody>
          <a:bodyPr wrap="square" rtlCol="0">
            <a:spAutoFit/>
          </a:bodyPr>
          <a:lstStyle/>
          <a:p>
            <a:r>
              <a:rPr lang="en-US" dirty="0">
                <a:solidFill>
                  <a:srgbClr val="002060"/>
                </a:solidFill>
              </a:rPr>
              <a:t>Old Left</a:t>
            </a:r>
          </a:p>
        </p:txBody>
      </p:sp>
      <p:sp>
        <p:nvSpPr>
          <p:cNvPr id="5" name="TextBox 4"/>
          <p:cNvSpPr txBox="1"/>
          <p:nvPr/>
        </p:nvSpPr>
        <p:spPr>
          <a:xfrm>
            <a:off x="4467477" y="1376173"/>
            <a:ext cx="1447800" cy="369332"/>
          </a:xfrm>
          <a:prstGeom prst="rect">
            <a:avLst/>
          </a:prstGeom>
          <a:noFill/>
        </p:spPr>
        <p:txBody>
          <a:bodyPr wrap="square" rtlCol="0">
            <a:spAutoFit/>
          </a:bodyPr>
          <a:lstStyle/>
          <a:p>
            <a:r>
              <a:rPr lang="en-US" b="1" dirty="0">
                <a:solidFill>
                  <a:srgbClr val="00B0F0"/>
                </a:solidFill>
                <a:effectLst>
                  <a:outerShdw blurRad="38100" dist="38100" dir="2700000" algn="tl">
                    <a:srgbClr val="000000">
                      <a:alpha val="43137"/>
                    </a:srgbClr>
                  </a:outerShdw>
                </a:effectLst>
              </a:rPr>
              <a:t>New Right</a:t>
            </a:r>
          </a:p>
        </p:txBody>
      </p:sp>
      <p:sp>
        <p:nvSpPr>
          <p:cNvPr id="3" name="TextBox 2"/>
          <p:cNvSpPr txBox="1"/>
          <p:nvPr/>
        </p:nvSpPr>
        <p:spPr>
          <a:xfrm>
            <a:off x="4001131" y="5112496"/>
            <a:ext cx="3828292" cy="584775"/>
          </a:xfrm>
          <a:prstGeom prst="rect">
            <a:avLst/>
          </a:prstGeom>
          <a:noFill/>
        </p:spPr>
        <p:txBody>
          <a:bodyPr wrap="none" rtlCol="0">
            <a:spAutoFit/>
          </a:bodyPr>
          <a:lstStyle/>
          <a:p>
            <a:r>
              <a:rPr lang="en-US" sz="3200" dirty="0"/>
              <a:t>(Semi-conservative)</a:t>
            </a:r>
          </a:p>
        </p:txBody>
      </p:sp>
      <p:pic>
        <p:nvPicPr>
          <p:cNvPr id="9" name="Picture 2">
            <a:extLst>
              <a:ext uri="{FF2B5EF4-FFF2-40B4-BE49-F238E27FC236}">
                <a16:creationId xmlns:a16="http://schemas.microsoft.com/office/drawing/2014/main" id="{8820B443-E285-4386-881C-E2EF316C580C}"/>
              </a:ext>
            </a:extLst>
          </p:cNvPr>
          <p:cNvPicPr>
            <a:picLocks noChangeAspect="1" noChangeArrowheads="1"/>
          </p:cNvPicPr>
          <p:nvPr/>
        </p:nvPicPr>
        <p:blipFill rotWithShape="1">
          <a:blip r:embed="rId2" cstate="print"/>
          <a:srcRect l="57408" r="19158" b="35261"/>
          <a:stretch/>
        </p:blipFill>
        <p:spPr bwMode="auto">
          <a:xfrm>
            <a:off x="3349222" y="1729409"/>
            <a:ext cx="2236510" cy="2842591"/>
          </a:xfrm>
          <a:prstGeom prst="rect">
            <a:avLst/>
          </a:prstGeom>
          <a:noFill/>
          <a:ln w="9525">
            <a:noFill/>
            <a:miter lim="800000"/>
            <a:headEnd/>
            <a:tailEnd/>
          </a:ln>
        </p:spPr>
      </p:pic>
      <p:pic>
        <p:nvPicPr>
          <p:cNvPr id="10" name="Picture 2">
            <a:extLst>
              <a:ext uri="{FF2B5EF4-FFF2-40B4-BE49-F238E27FC236}">
                <a16:creationId xmlns:a16="http://schemas.microsoft.com/office/drawing/2014/main" id="{2EE357EC-F6AC-479E-9AE2-42CFED23F609}"/>
              </a:ext>
            </a:extLst>
          </p:cNvPr>
          <p:cNvPicPr>
            <a:picLocks noChangeAspect="1" noChangeArrowheads="1"/>
          </p:cNvPicPr>
          <p:nvPr/>
        </p:nvPicPr>
        <p:blipFill rotWithShape="1">
          <a:blip r:embed="rId2" cstate="print"/>
          <a:srcRect l="79862" b="34005"/>
          <a:stretch/>
        </p:blipFill>
        <p:spPr bwMode="auto">
          <a:xfrm>
            <a:off x="5915277" y="1720334"/>
            <a:ext cx="1885446" cy="2842591"/>
          </a:xfrm>
          <a:prstGeom prst="rect">
            <a:avLst/>
          </a:prstGeom>
          <a:noFill/>
          <a:ln w="9525">
            <a:noFill/>
            <a:miter lim="800000"/>
            <a:headEnd/>
            <a:tailEnd/>
          </a:ln>
        </p:spPr>
      </p:pic>
      <p:sp>
        <p:nvSpPr>
          <p:cNvPr id="6" name="TextBox 5"/>
          <p:cNvSpPr txBox="1"/>
          <p:nvPr/>
        </p:nvSpPr>
        <p:spPr>
          <a:xfrm>
            <a:off x="5715000" y="4387334"/>
            <a:ext cx="1295400" cy="369332"/>
          </a:xfrm>
          <a:prstGeom prst="rect">
            <a:avLst/>
          </a:prstGeom>
          <a:noFill/>
        </p:spPr>
        <p:txBody>
          <a:bodyPr wrap="square" rtlCol="0">
            <a:spAutoFit/>
          </a:bodyPr>
          <a:lstStyle/>
          <a:p>
            <a:r>
              <a:rPr lang="en-US" b="1" dirty="0">
                <a:solidFill>
                  <a:srgbClr val="00B0F0"/>
                </a:solidFill>
                <a:effectLst>
                  <a:outerShdw blurRad="38100" dist="38100" dir="2700000" algn="tl">
                    <a:srgbClr val="000000">
                      <a:alpha val="43137"/>
                    </a:srgbClr>
                  </a:outerShdw>
                </a:effectLst>
              </a:rPr>
              <a:t>New Left</a:t>
            </a:r>
          </a:p>
        </p:txBody>
      </p:sp>
      <p:sp>
        <p:nvSpPr>
          <p:cNvPr id="4" name="Arrow: Right 3">
            <a:extLst>
              <a:ext uri="{FF2B5EF4-FFF2-40B4-BE49-F238E27FC236}">
                <a16:creationId xmlns:a16="http://schemas.microsoft.com/office/drawing/2014/main" id="{F1DAD5D0-01BD-49BD-BD09-33E2114AD1F5}"/>
              </a:ext>
            </a:extLst>
          </p:cNvPr>
          <p:cNvSpPr/>
          <p:nvPr/>
        </p:nvSpPr>
        <p:spPr>
          <a:xfrm>
            <a:off x="2724856" y="2641682"/>
            <a:ext cx="780344" cy="3693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376684" y="4419600"/>
            <a:ext cx="1447800" cy="369332"/>
          </a:xfrm>
          <a:prstGeom prst="rect">
            <a:avLst/>
          </a:prstGeom>
          <a:noFill/>
        </p:spPr>
        <p:txBody>
          <a:bodyPr wrap="square" rtlCol="0">
            <a:spAutoFit/>
          </a:bodyPr>
          <a:lstStyle/>
          <a:p>
            <a:r>
              <a:rPr lang="en-US" dirty="0">
                <a:solidFill>
                  <a:srgbClr val="002060"/>
                </a:solidFill>
              </a:rPr>
              <a:t>Old Right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fade">
                                      <p:cBhvr>
                                        <p:cTn id="7" dur="500"/>
                                        <p:tgtEl>
                                          <p:spTgt spid="58371"/>
                                        </p:tgtEl>
                                      </p:cBhvr>
                                    </p:animEffect>
                                  </p:childTnLst>
                                </p:cTn>
                              </p:par>
                            </p:childTnLst>
                          </p:cTn>
                        </p:par>
                        <p:par>
                          <p:cTn id="8" fill="hold">
                            <p:stCondLst>
                              <p:cond delay="500"/>
                            </p:stCondLst>
                            <p:childTnLst>
                              <p:par>
                                <p:cTn id="9" presetID="22" presetClass="entr" presetSubtype="8" fill="hold" grpId="0" nodeType="afterEffect">
                                  <p:stCondLst>
                                    <p:cond delay="25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par>
                          <p:cTn id="17" fill="hold">
                            <p:stCondLst>
                              <p:cond delay="500"/>
                            </p:stCondLst>
                            <p:childTnLst>
                              <p:par>
                                <p:cTn id="18" presetID="10" presetClass="entr" presetSubtype="0" fill="hold" nodeType="after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500"/>
                            </p:stCondLst>
                            <p:childTnLst>
                              <p:par>
                                <p:cTn id="27" presetID="10" presetClass="entr" presetSubtype="0" fill="hold" grpId="0" nodeType="afterEffect">
                                  <p:stCondLst>
                                    <p:cond delay="25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par>
                          <p:cTn id="35" fill="hold">
                            <p:stCondLst>
                              <p:cond delay="500"/>
                            </p:stCondLst>
                            <p:childTnLst>
                              <p:par>
                                <p:cTn id="36" presetID="10" presetClass="entr" presetSubtype="0" fill="hold" grpId="0" nodeType="afterEffect">
                                  <p:stCondLst>
                                    <p:cond delay="25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3" grpId="0"/>
      <p:bldP spid="6" grpId="0"/>
      <p:bldP spid="4" grpId="0" animBg="1"/>
      <p:bldP spid="7" grpId="0"/>
    </p:bld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dirty="0"/>
              <a:t>Step 3: Replicate</a:t>
            </a:r>
          </a:p>
        </p:txBody>
      </p:sp>
      <p:pic>
        <p:nvPicPr>
          <p:cNvPr id="58371" name="Picture 2"/>
          <p:cNvPicPr>
            <a:picLocks noGrp="1" noChangeAspect="1" noChangeArrowheads="1"/>
          </p:cNvPicPr>
          <p:nvPr>
            <p:ph idx="1"/>
          </p:nvPr>
        </p:nvPicPr>
        <p:blipFill rotWithShape="1">
          <a:blip r:embed="rId2" cstate="print"/>
          <a:srcRect b="3342"/>
          <a:stretch/>
        </p:blipFill>
        <p:spPr>
          <a:xfrm>
            <a:off x="152400" y="1970088"/>
            <a:ext cx="8229600" cy="3659637"/>
          </a:xfrm>
          <a:noFill/>
        </p:spPr>
      </p:pic>
      <p:sp>
        <p:nvSpPr>
          <p:cNvPr id="2" name="TextBox 1"/>
          <p:cNvSpPr txBox="1"/>
          <p:nvPr/>
        </p:nvSpPr>
        <p:spPr>
          <a:xfrm>
            <a:off x="4656667" y="1604638"/>
            <a:ext cx="1066800" cy="369332"/>
          </a:xfrm>
          <a:prstGeom prst="rect">
            <a:avLst/>
          </a:prstGeom>
          <a:noFill/>
        </p:spPr>
        <p:txBody>
          <a:bodyPr wrap="square" rtlCol="0">
            <a:spAutoFit/>
          </a:bodyPr>
          <a:lstStyle/>
          <a:p>
            <a:r>
              <a:rPr lang="en-US" dirty="0">
                <a:solidFill>
                  <a:srgbClr val="002060"/>
                </a:solidFill>
              </a:rPr>
              <a:t>Old Left</a:t>
            </a:r>
          </a:p>
        </p:txBody>
      </p:sp>
      <p:sp>
        <p:nvSpPr>
          <p:cNvPr id="5" name="TextBox 4"/>
          <p:cNvSpPr txBox="1"/>
          <p:nvPr/>
        </p:nvSpPr>
        <p:spPr>
          <a:xfrm>
            <a:off x="5729111" y="1576878"/>
            <a:ext cx="1447800" cy="369332"/>
          </a:xfrm>
          <a:prstGeom prst="rect">
            <a:avLst/>
          </a:prstGeom>
          <a:noFill/>
        </p:spPr>
        <p:txBody>
          <a:bodyPr wrap="square" rtlCol="0">
            <a:spAutoFit/>
          </a:bodyPr>
          <a:lstStyle/>
          <a:p>
            <a:r>
              <a:rPr lang="en-US" b="1" dirty="0">
                <a:solidFill>
                  <a:srgbClr val="00B0F0"/>
                </a:solidFill>
                <a:effectLst>
                  <a:outerShdw blurRad="38100" dist="38100" dir="2700000" algn="tl">
                    <a:srgbClr val="000000">
                      <a:alpha val="43137"/>
                    </a:srgbClr>
                  </a:outerShdw>
                </a:effectLst>
              </a:rPr>
              <a:t>New Right</a:t>
            </a:r>
          </a:p>
        </p:txBody>
      </p:sp>
      <p:sp>
        <p:nvSpPr>
          <p:cNvPr id="6" name="TextBox 5"/>
          <p:cNvSpPr txBox="1"/>
          <p:nvPr/>
        </p:nvSpPr>
        <p:spPr>
          <a:xfrm>
            <a:off x="6529211" y="4208083"/>
            <a:ext cx="1295400" cy="369332"/>
          </a:xfrm>
          <a:prstGeom prst="rect">
            <a:avLst/>
          </a:prstGeom>
          <a:noFill/>
        </p:spPr>
        <p:txBody>
          <a:bodyPr wrap="square" rtlCol="0">
            <a:spAutoFit/>
          </a:bodyPr>
          <a:lstStyle/>
          <a:p>
            <a:r>
              <a:rPr lang="en-US" b="1" dirty="0">
                <a:solidFill>
                  <a:srgbClr val="00B0F0"/>
                </a:solidFill>
                <a:effectLst>
                  <a:outerShdw blurRad="38100" dist="38100" dir="2700000" algn="tl">
                    <a:srgbClr val="000000">
                      <a:alpha val="43137"/>
                    </a:srgbClr>
                  </a:outerShdw>
                </a:effectLst>
              </a:rPr>
              <a:t>New Left</a:t>
            </a:r>
          </a:p>
        </p:txBody>
      </p:sp>
      <p:sp>
        <p:nvSpPr>
          <p:cNvPr id="7" name="TextBox 6"/>
          <p:cNvSpPr txBox="1"/>
          <p:nvPr/>
        </p:nvSpPr>
        <p:spPr>
          <a:xfrm>
            <a:off x="7773811" y="4208083"/>
            <a:ext cx="1447800" cy="369332"/>
          </a:xfrm>
          <a:prstGeom prst="rect">
            <a:avLst/>
          </a:prstGeom>
          <a:noFill/>
        </p:spPr>
        <p:txBody>
          <a:bodyPr wrap="square" rtlCol="0">
            <a:spAutoFit/>
          </a:bodyPr>
          <a:lstStyle/>
          <a:p>
            <a:r>
              <a:rPr lang="en-US" dirty="0">
                <a:solidFill>
                  <a:srgbClr val="002060"/>
                </a:solidFill>
              </a:rPr>
              <a:t>Old Right</a:t>
            </a:r>
          </a:p>
        </p:txBody>
      </p:sp>
      <p:sp>
        <p:nvSpPr>
          <p:cNvPr id="3" name="TextBox 2"/>
          <p:cNvSpPr txBox="1"/>
          <p:nvPr/>
        </p:nvSpPr>
        <p:spPr>
          <a:xfrm>
            <a:off x="5715000" y="5638800"/>
            <a:ext cx="2236510" cy="369332"/>
          </a:xfrm>
          <a:prstGeom prst="rect">
            <a:avLst/>
          </a:prstGeom>
          <a:noFill/>
        </p:spPr>
        <p:txBody>
          <a:bodyPr wrap="none" rtlCol="0">
            <a:spAutoFit/>
          </a:bodyPr>
          <a:lstStyle/>
          <a:p>
            <a:r>
              <a:rPr lang="en-US" dirty="0"/>
              <a:t>(Semi-conservative)</a:t>
            </a:r>
          </a:p>
        </p:txBody>
      </p:sp>
    </p:spTree>
    <p:extLst>
      <p:ext uri="{BB962C8B-B14F-4D97-AF65-F5344CB8AC3E}">
        <p14:creationId xmlns:p14="http://schemas.microsoft.com/office/powerpoint/2010/main" val="426798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pic>
        <p:nvPicPr>
          <p:cNvPr id="1008" name="Google Shape;1008;p168" descr="10_02a_2DNANucleotide-U.jpg"/>
          <p:cNvPicPr preferRelativeResize="0"/>
          <p:nvPr/>
        </p:nvPicPr>
        <p:blipFill rotWithShape="1">
          <a:blip r:embed="rId3">
            <a:alphaModFix/>
          </a:blip>
          <a:srcRect b="3590"/>
          <a:stretch/>
        </p:blipFill>
        <p:spPr>
          <a:xfrm>
            <a:off x="1944624" y="228600"/>
            <a:ext cx="5254752" cy="6347311"/>
          </a:xfrm>
          <a:prstGeom prst="rect">
            <a:avLst/>
          </a:prstGeom>
          <a:noFill/>
          <a:ln>
            <a:noFill/>
          </a:ln>
        </p:spPr>
      </p:pic>
      <p:sp>
        <p:nvSpPr>
          <p:cNvPr id="1009" name="Google Shape;1009;p168"/>
          <p:cNvSpPr txBox="1"/>
          <p:nvPr/>
        </p:nvSpPr>
        <p:spPr>
          <a:xfrm>
            <a:off x="3760852" y="208629"/>
            <a:ext cx="1804647" cy="295466"/>
          </a:xfrm>
          <a:prstGeom prst="rect">
            <a:avLst/>
          </a:prstGeom>
          <a:solidFill>
            <a:srgbClr val="FFFF0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1</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0" name="Google Shape;1010;p168"/>
          <p:cNvSpPr txBox="1"/>
          <p:nvPr/>
        </p:nvSpPr>
        <p:spPr>
          <a:xfrm>
            <a:off x="3997574" y="1630446"/>
            <a:ext cx="611777" cy="2954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5</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1" name="Google Shape;1011;p168"/>
          <p:cNvSpPr txBox="1"/>
          <p:nvPr/>
        </p:nvSpPr>
        <p:spPr>
          <a:xfrm>
            <a:off x="2771329" y="1272980"/>
            <a:ext cx="272848"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A</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2" name="Google Shape;1012;p168"/>
          <p:cNvSpPr txBox="1"/>
          <p:nvPr/>
        </p:nvSpPr>
        <p:spPr>
          <a:xfrm>
            <a:off x="2543852" y="3264456"/>
            <a:ext cx="2760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3" name="Google Shape;1013;p168"/>
          <p:cNvSpPr txBox="1"/>
          <p:nvPr/>
        </p:nvSpPr>
        <p:spPr>
          <a:xfrm>
            <a:off x="2756403" y="4265333"/>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4" name="Google Shape;1014;p168"/>
          <p:cNvSpPr txBox="1"/>
          <p:nvPr/>
        </p:nvSpPr>
        <p:spPr>
          <a:xfrm>
            <a:off x="2758447" y="5285952"/>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5" name="Google Shape;1015;p168"/>
          <p:cNvSpPr txBox="1"/>
          <p:nvPr/>
        </p:nvSpPr>
        <p:spPr>
          <a:xfrm>
            <a:off x="2531802" y="2275816"/>
            <a:ext cx="3522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6" name="Google Shape;1016;p168"/>
          <p:cNvSpPr txBox="1"/>
          <p:nvPr/>
        </p:nvSpPr>
        <p:spPr>
          <a:xfrm>
            <a:off x="5970765" y="860399"/>
            <a:ext cx="1469940" cy="59093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2</a:t>
            </a:r>
            <a:b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b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7" name="Google Shape;1017;p168"/>
          <p:cNvSpPr txBox="1"/>
          <p:nvPr/>
        </p:nvSpPr>
        <p:spPr>
          <a:xfrm>
            <a:off x="6027197" y="1367602"/>
            <a:ext cx="1425213" cy="2954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3</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8" name="Google Shape;1018;p168"/>
          <p:cNvSpPr txBox="1"/>
          <p:nvPr/>
        </p:nvSpPr>
        <p:spPr>
          <a:xfrm>
            <a:off x="6027197" y="1874805"/>
            <a:ext cx="1165797" cy="295466"/>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4</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9" name="Google Shape;1019;p168"/>
          <p:cNvSpPr txBox="1"/>
          <p:nvPr/>
        </p:nvSpPr>
        <p:spPr>
          <a:xfrm>
            <a:off x="2911017" y="3019190"/>
            <a:ext cx="1235160" cy="295466"/>
          </a:xfrm>
          <a:prstGeom prst="rect">
            <a:avLst/>
          </a:prstGeom>
          <a:solidFill>
            <a:srgbClr val="FFFF0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6</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20" name="Google Shape;1020;p168"/>
          <p:cNvSpPr txBox="1"/>
          <p:nvPr/>
        </p:nvSpPr>
        <p:spPr>
          <a:xfrm>
            <a:off x="2875666" y="6123333"/>
            <a:ext cx="2501208" cy="590931"/>
          </a:xfrm>
          <a:prstGeom prst="rect">
            <a:avLst/>
          </a:prstGeom>
          <a:solidFill>
            <a:schemeClr val="accent3">
              <a:lumMod val="85000"/>
            </a:schemeClr>
          </a:solid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Two representations</a:t>
            </a:r>
            <a:b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of a DNA polynucleotide</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21" name="Google Shape;1021;p168"/>
          <p:cNvSpPr/>
          <p:nvPr/>
        </p:nvSpPr>
        <p:spPr>
          <a:xfrm rot="5400000">
            <a:off x="4569164" y="391505"/>
            <a:ext cx="168277" cy="764494"/>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22" name="Google Shape;1022;p168"/>
          <p:cNvSpPr/>
          <p:nvPr/>
        </p:nvSpPr>
        <p:spPr>
          <a:xfrm rot="-5400000">
            <a:off x="2646496" y="5483093"/>
            <a:ext cx="168277" cy="1130569"/>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23" name="Google Shape;1023;p168"/>
          <p:cNvSpPr/>
          <p:nvPr/>
        </p:nvSpPr>
        <p:spPr>
          <a:xfrm rot="-5400000">
            <a:off x="4926887" y="5296122"/>
            <a:ext cx="168277" cy="1522249"/>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24" name="Google Shape;1024;p168"/>
          <p:cNvSpPr/>
          <p:nvPr/>
        </p:nvSpPr>
        <p:spPr>
          <a:xfrm flipH="1">
            <a:off x="2730498" y="6105156"/>
            <a:ext cx="130175" cy="158750"/>
          </a:xfrm>
          <a:custGeom>
            <a:avLst/>
            <a:gdLst/>
            <a:ahLst/>
            <a:cxnLst/>
            <a:rect l="l" t="t" r="r" b="b"/>
            <a:pathLst>
              <a:path w="104775" h="127000" extrusionOk="0">
                <a:moveTo>
                  <a:pt x="0" y="127000"/>
                </a:moveTo>
                <a:lnTo>
                  <a:pt x="104775" y="127000"/>
                </a:lnTo>
                <a:lnTo>
                  <a:pt x="104775" y="0"/>
                </a:lnTo>
              </a:path>
            </a:pathLst>
          </a:custGeom>
          <a:no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cxnSp>
        <p:nvCxnSpPr>
          <p:cNvPr id="1025" name="Google Shape;1025;p168"/>
          <p:cNvCxnSpPr/>
          <p:nvPr/>
        </p:nvCxnSpPr>
        <p:spPr>
          <a:xfrm>
            <a:off x="4562475" y="999756"/>
            <a:ext cx="1365250" cy="635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26" name="Google Shape;1026;p168"/>
          <p:cNvCxnSpPr/>
          <p:nvPr/>
        </p:nvCxnSpPr>
        <p:spPr>
          <a:xfrm>
            <a:off x="5715000" y="1498231"/>
            <a:ext cx="203200" cy="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27" name="Google Shape;1027;p168"/>
          <p:cNvCxnSpPr/>
          <p:nvPr/>
        </p:nvCxnSpPr>
        <p:spPr>
          <a:xfrm>
            <a:off x="4927600" y="1672856"/>
            <a:ext cx="1006475" cy="33020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28" name="Google Shape;1028;p168"/>
          <p:cNvCxnSpPr/>
          <p:nvPr/>
        </p:nvCxnSpPr>
        <p:spPr>
          <a:xfrm>
            <a:off x="4200525" y="1771281"/>
            <a:ext cx="447675" cy="0"/>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1029" name="Google Shape;1029;p168"/>
          <p:cNvSpPr/>
          <p:nvPr/>
        </p:nvSpPr>
        <p:spPr>
          <a:xfrm>
            <a:off x="1999286" y="2864598"/>
            <a:ext cx="972939" cy="99110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30" name="Google Shape;1030;p168"/>
          <p:cNvSpPr/>
          <p:nvPr/>
        </p:nvSpPr>
        <p:spPr>
          <a:xfrm>
            <a:off x="4140370" y="2864598"/>
            <a:ext cx="1451670" cy="99110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imes"/>
              <a:ea typeface="Times"/>
              <a:cs typeface="Times"/>
              <a:sym typeface="Times"/>
            </a:endParaRPr>
          </a:p>
        </p:txBody>
      </p:sp>
      <p:cxnSp>
        <p:nvCxnSpPr>
          <p:cNvPr id="1031" name="Google Shape;1031;p168"/>
          <p:cNvCxnSpPr/>
          <p:nvPr/>
        </p:nvCxnSpPr>
        <p:spPr>
          <a:xfrm rot="10800000">
            <a:off x="2972226" y="3147543"/>
            <a:ext cx="299217" cy="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32" name="Google Shape;1032;p168"/>
          <p:cNvCxnSpPr/>
          <p:nvPr/>
        </p:nvCxnSpPr>
        <p:spPr>
          <a:xfrm>
            <a:off x="3786762" y="3140894"/>
            <a:ext cx="352412" cy="0"/>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1033" name="Google Shape;1033;p168"/>
          <p:cNvSpPr/>
          <p:nvPr/>
        </p:nvSpPr>
        <p:spPr>
          <a:xfrm>
            <a:off x="4879973" y="6114681"/>
            <a:ext cx="130175" cy="158750"/>
          </a:xfrm>
          <a:custGeom>
            <a:avLst/>
            <a:gdLst/>
            <a:ahLst/>
            <a:cxnLst/>
            <a:rect l="l" t="t" r="r" b="b"/>
            <a:pathLst>
              <a:path w="104775" h="127000" extrusionOk="0">
                <a:moveTo>
                  <a:pt x="0" y="127000"/>
                </a:moveTo>
                <a:lnTo>
                  <a:pt x="104775" y="127000"/>
                </a:lnTo>
                <a:lnTo>
                  <a:pt x="104775" y="0"/>
                </a:lnTo>
              </a:path>
            </a:pathLst>
          </a:custGeom>
          <a:no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34" name="Google Shape;1034;p168"/>
          <p:cNvSpPr txBox="1"/>
          <p:nvPr/>
        </p:nvSpPr>
        <p:spPr>
          <a:xfrm>
            <a:off x="5193153" y="1204070"/>
            <a:ext cx="272848"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A</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5" name="Google Shape;1035;p168"/>
          <p:cNvSpPr txBox="1"/>
          <p:nvPr/>
        </p:nvSpPr>
        <p:spPr>
          <a:xfrm>
            <a:off x="5216717" y="3234923"/>
            <a:ext cx="2760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6" name="Google Shape;1036;p168"/>
          <p:cNvSpPr txBox="1"/>
          <p:nvPr/>
        </p:nvSpPr>
        <p:spPr>
          <a:xfrm>
            <a:off x="5192990" y="4265334"/>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7" name="Google Shape;1037;p168"/>
          <p:cNvSpPr txBox="1"/>
          <p:nvPr/>
        </p:nvSpPr>
        <p:spPr>
          <a:xfrm>
            <a:off x="5195034" y="5285953"/>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8" name="Google Shape;1038;p168"/>
          <p:cNvSpPr txBox="1"/>
          <p:nvPr/>
        </p:nvSpPr>
        <p:spPr>
          <a:xfrm>
            <a:off x="5199745" y="2216751"/>
            <a:ext cx="3522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3" name="Picture 32" descr="quick_check-01.eps">
            <a:extLst>
              <a:ext uri="{FF2B5EF4-FFF2-40B4-BE49-F238E27FC236}">
                <a16:creationId xmlns:a16="http://schemas.microsoft.com/office/drawing/2014/main" id="{527D6D22-25BA-4F96-B187-E20947EB7F7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933"/>
            <a:ext cx="939800" cy="7620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Shape 1007"/>
        <p:cNvGrpSpPr/>
        <p:nvPr/>
      </p:nvGrpSpPr>
      <p:grpSpPr>
        <a:xfrm>
          <a:off x="0" y="0"/>
          <a:ext cx="0" cy="0"/>
          <a:chOff x="0" y="0"/>
          <a:chExt cx="0" cy="0"/>
        </a:xfrm>
      </p:grpSpPr>
      <p:pic>
        <p:nvPicPr>
          <p:cNvPr id="1008" name="Google Shape;1008;p168" descr="10_02a_2DNANucleotide-U.jpg"/>
          <p:cNvPicPr preferRelativeResize="0"/>
          <p:nvPr/>
        </p:nvPicPr>
        <p:blipFill rotWithShape="1">
          <a:blip r:embed="rId3">
            <a:alphaModFix/>
          </a:blip>
          <a:srcRect b="3590"/>
          <a:stretch/>
        </p:blipFill>
        <p:spPr>
          <a:xfrm>
            <a:off x="1944624" y="228600"/>
            <a:ext cx="5254752" cy="6347311"/>
          </a:xfrm>
          <a:prstGeom prst="rect">
            <a:avLst/>
          </a:prstGeom>
          <a:noFill/>
          <a:ln>
            <a:noFill/>
          </a:ln>
        </p:spPr>
      </p:pic>
      <p:sp>
        <p:nvSpPr>
          <p:cNvPr id="1009" name="Google Shape;1009;p168"/>
          <p:cNvSpPr txBox="1"/>
          <p:nvPr/>
        </p:nvSpPr>
        <p:spPr>
          <a:xfrm>
            <a:off x="3760852" y="152400"/>
            <a:ext cx="1804647" cy="492443"/>
          </a:xfrm>
          <a:prstGeom prst="rect">
            <a:avLst/>
          </a:prstGeom>
          <a:solidFill>
            <a:srgbClr val="FFFF0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Sugar-phosphate</a:t>
            </a:r>
            <a:b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backbone</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0" name="Google Shape;1010;p168"/>
          <p:cNvSpPr txBox="1"/>
          <p:nvPr/>
        </p:nvSpPr>
        <p:spPr>
          <a:xfrm>
            <a:off x="3307152" y="1630446"/>
            <a:ext cx="1302199" cy="984885"/>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Covalent</a:t>
            </a:r>
            <a:br>
              <a:rPr kumimoji="0" lang="en-US" sz="1600" b="1" i="0" u="none" strike="noStrike" kern="0" cap="none" spc="0" normalizeH="0" baseline="0" noProof="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bond</a:t>
            </a:r>
            <a:br>
              <a:rPr kumimoji="0" lang="en-US" sz="1600" b="1" i="0" u="none" strike="noStrike" kern="0" cap="none" spc="0" normalizeH="0" baseline="0" noProof="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joining</a:t>
            </a:r>
            <a:br>
              <a:rPr kumimoji="0" lang="en-US" sz="1600" b="1" i="0" u="none" strike="noStrike" kern="0" cap="none" spc="0" normalizeH="0" baseline="0" noProof="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nucleotides</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1" name="Google Shape;1011;p168"/>
          <p:cNvSpPr txBox="1"/>
          <p:nvPr/>
        </p:nvSpPr>
        <p:spPr>
          <a:xfrm>
            <a:off x="2771329" y="1272980"/>
            <a:ext cx="272848"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A</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2" name="Google Shape;1012;p168"/>
          <p:cNvSpPr txBox="1"/>
          <p:nvPr/>
        </p:nvSpPr>
        <p:spPr>
          <a:xfrm>
            <a:off x="2543852" y="3264456"/>
            <a:ext cx="2760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3" name="Google Shape;1013;p168"/>
          <p:cNvSpPr txBox="1"/>
          <p:nvPr/>
        </p:nvSpPr>
        <p:spPr>
          <a:xfrm>
            <a:off x="2756403" y="4265333"/>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4" name="Google Shape;1014;p168"/>
          <p:cNvSpPr txBox="1"/>
          <p:nvPr/>
        </p:nvSpPr>
        <p:spPr>
          <a:xfrm>
            <a:off x="2758447" y="5285952"/>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5" name="Google Shape;1015;p168"/>
          <p:cNvSpPr txBox="1"/>
          <p:nvPr/>
        </p:nvSpPr>
        <p:spPr>
          <a:xfrm>
            <a:off x="2531802" y="2275816"/>
            <a:ext cx="3522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16" name="Google Shape;1016;p168"/>
          <p:cNvSpPr txBox="1"/>
          <p:nvPr/>
        </p:nvSpPr>
        <p:spPr>
          <a:xfrm>
            <a:off x="5943600" y="847593"/>
            <a:ext cx="1855324" cy="295466"/>
          </a:xfrm>
          <a:prstGeom prst="rect">
            <a:avLst/>
          </a:prstGeom>
          <a:solidFill>
            <a:schemeClr val="accent6">
              <a:lumMod val="20000"/>
              <a:lumOff val="80000"/>
            </a:schemeClr>
          </a:solid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Phosphate group</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7" name="Google Shape;1017;p168"/>
          <p:cNvSpPr txBox="1"/>
          <p:nvPr/>
        </p:nvSpPr>
        <p:spPr>
          <a:xfrm>
            <a:off x="5943600" y="1371600"/>
            <a:ext cx="1904051" cy="304769"/>
          </a:xfrm>
          <a:prstGeom prst="rect">
            <a:avLst/>
          </a:prstGeom>
          <a:solidFill>
            <a:srgbClr val="FFC000"/>
          </a:solid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Nitrogenous base</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8" name="Google Shape;1018;p168"/>
          <p:cNvSpPr txBox="1"/>
          <p:nvPr/>
        </p:nvSpPr>
        <p:spPr>
          <a:xfrm>
            <a:off x="5967591" y="1880695"/>
            <a:ext cx="738010" cy="295466"/>
          </a:xfrm>
          <a:prstGeom prst="rect">
            <a:avLst/>
          </a:prstGeom>
          <a:solidFill>
            <a:schemeClr val="accent1">
              <a:lumMod val="90000"/>
            </a:schemeClr>
          </a:solid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Sugar</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19" name="Google Shape;1019;p168"/>
          <p:cNvSpPr txBox="1"/>
          <p:nvPr/>
        </p:nvSpPr>
        <p:spPr>
          <a:xfrm>
            <a:off x="2911017" y="3019190"/>
            <a:ext cx="1235160" cy="492443"/>
          </a:xfrm>
          <a:prstGeom prst="rect">
            <a:avLst/>
          </a:prstGeom>
          <a:solidFill>
            <a:srgbClr val="FFFF00"/>
          </a:solid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DNA</a:t>
            </a:r>
            <a:br>
              <a:rPr kumimoji="0" lang="en-US" sz="1600" b="1" i="0" u="none" strike="noStrike" kern="0" cap="none" spc="0" normalizeH="0" baseline="0" noProof="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nucleotide</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20" name="Google Shape;1020;p168"/>
          <p:cNvSpPr txBox="1"/>
          <p:nvPr/>
        </p:nvSpPr>
        <p:spPr>
          <a:xfrm>
            <a:off x="2875666" y="6123333"/>
            <a:ext cx="2501208" cy="590931"/>
          </a:xfrm>
          <a:prstGeom prst="rect">
            <a:avLst/>
          </a:prstGeom>
          <a:solidFill>
            <a:schemeClr val="accent3">
              <a:lumMod val="85000"/>
            </a:schemeClr>
          </a:solidFill>
          <a:ln>
            <a:noFill/>
          </a:ln>
        </p:spPr>
        <p:txBody>
          <a:bodyPr spcFirstLastPara="1" wrap="square" lIns="0" tIns="0" rIns="0" bIns="0" anchor="t" anchorCtr="0">
            <a:spAutoFit/>
          </a:bodyPr>
          <a:lstStyle/>
          <a:p>
            <a:pPr marL="0" marR="0" lvl="0" indent="0" algn="ctr"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Two representations</a:t>
            </a:r>
            <a:b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b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of a DNA polynucleotide</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021" name="Google Shape;1021;p168"/>
          <p:cNvSpPr/>
          <p:nvPr/>
        </p:nvSpPr>
        <p:spPr>
          <a:xfrm rot="5400000">
            <a:off x="4569164" y="391505"/>
            <a:ext cx="168277" cy="764494"/>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22" name="Google Shape;1022;p168"/>
          <p:cNvSpPr/>
          <p:nvPr/>
        </p:nvSpPr>
        <p:spPr>
          <a:xfrm rot="-5400000">
            <a:off x="2646496" y="5483093"/>
            <a:ext cx="168277" cy="1130569"/>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23" name="Google Shape;1023;p168"/>
          <p:cNvSpPr/>
          <p:nvPr/>
        </p:nvSpPr>
        <p:spPr>
          <a:xfrm rot="-5400000">
            <a:off x="4926887" y="5296122"/>
            <a:ext cx="168277" cy="1522249"/>
          </a:xfrm>
          <a:prstGeom prst="leftBrace">
            <a:avLst>
              <a:gd name="adj1" fmla="val 29212"/>
              <a:gd name="adj2" fmla="val 50000"/>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24" name="Google Shape;1024;p168"/>
          <p:cNvSpPr/>
          <p:nvPr/>
        </p:nvSpPr>
        <p:spPr>
          <a:xfrm flipH="1">
            <a:off x="2730498" y="6105156"/>
            <a:ext cx="130175" cy="158750"/>
          </a:xfrm>
          <a:custGeom>
            <a:avLst/>
            <a:gdLst/>
            <a:ahLst/>
            <a:cxnLst/>
            <a:rect l="l" t="t" r="r" b="b"/>
            <a:pathLst>
              <a:path w="104775" h="127000" extrusionOk="0">
                <a:moveTo>
                  <a:pt x="0" y="127000"/>
                </a:moveTo>
                <a:lnTo>
                  <a:pt x="104775" y="127000"/>
                </a:lnTo>
                <a:lnTo>
                  <a:pt x="104775" y="0"/>
                </a:lnTo>
              </a:path>
            </a:pathLst>
          </a:custGeom>
          <a:no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cxnSp>
        <p:nvCxnSpPr>
          <p:cNvPr id="1025" name="Google Shape;1025;p168"/>
          <p:cNvCxnSpPr/>
          <p:nvPr/>
        </p:nvCxnSpPr>
        <p:spPr>
          <a:xfrm>
            <a:off x="4562475" y="999756"/>
            <a:ext cx="1365250" cy="635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26" name="Google Shape;1026;p168"/>
          <p:cNvCxnSpPr/>
          <p:nvPr/>
        </p:nvCxnSpPr>
        <p:spPr>
          <a:xfrm>
            <a:off x="5715000" y="1498231"/>
            <a:ext cx="203200" cy="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27" name="Google Shape;1027;p168"/>
          <p:cNvCxnSpPr/>
          <p:nvPr/>
        </p:nvCxnSpPr>
        <p:spPr>
          <a:xfrm>
            <a:off x="4927600" y="1672856"/>
            <a:ext cx="1006475" cy="33020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28" name="Google Shape;1028;p168"/>
          <p:cNvCxnSpPr/>
          <p:nvPr/>
        </p:nvCxnSpPr>
        <p:spPr>
          <a:xfrm>
            <a:off x="4200525" y="1771281"/>
            <a:ext cx="447675" cy="0"/>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1029" name="Google Shape;1029;p168"/>
          <p:cNvSpPr/>
          <p:nvPr/>
        </p:nvSpPr>
        <p:spPr>
          <a:xfrm>
            <a:off x="1999286" y="2864598"/>
            <a:ext cx="972939" cy="99110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30" name="Google Shape;1030;p168"/>
          <p:cNvSpPr/>
          <p:nvPr/>
        </p:nvSpPr>
        <p:spPr>
          <a:xfrm>
            <a:off x="4140370" y="2864598"/>
            <a:ext cx="1451670" cy="991104"/>
          </a:xfrm>
          <a:prstGeom prst="rect">
            <a:avLst/>
          </a:prstGeom>
          <a:noFill/>
          <a:ln w="12700"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Times"/>
              <a:ea typeface="Times"/>
              <a:cs typeface="Times"/>
              <a:sym typeface="Times"/>
            </a:endParaRPr>
          </a:p>
        </p:txBody>
      </p:sp>
      <p:cxnSp>
        <p:nvCxnSpPr>
          <p:cNvPr id="1031" name="Google Shape;1031;p168"/>
          <p:cNvCxnSpPr/>
          <p:nvPr/>
        </p:nvCxnSpPr>
        <p:spPr>
          <a:xfrm rot="10800000">
            <a:off x="2972226" y="3147543"/>
            <a:ext cx="299217" cy="0"/>
          </a:xfrm>
          <a:prstGeom prst="straightConnector1">
            <a:avLst/>
          </a:prstGeom>
          <a:solidFill>
            <a:schemeClr val="accent1"/>
          </a:solidFill>
          <a:ln w="12700" cap="flat" cmpd="sng">
            <a:solidFill>
              <a:schemeClr val="dk1"/>
            </a:solidFill>
            <a:prstDash val="solid"/>
            <a:round/>
            <a:headEnd type="none" w="sm" len="sm"/>
            <a:tailEnd type="none" w="sm" len="sm"/>
          </a:ln>
        </p:spPr>
      </p:cxnSp>
      <p:cxnSp>
        <p:nvCxnSpPr>
          <p:cNvPr id="1032" name="Google Shape;1032;p168"/>
          <p:cNvCxnSpPr/>
          <p:nvPr/>
        </p:nvCxnSpPr>
        <p:spPr>
          <a:xfrm>
            <a:off x="3786762" y="3140894"/>
            <a:ext cx="352412" cy="0"/>
          </a:xfrm>
          <a:prstGeom prst="straightConnector1">
            <a:avLst/>
          </a:prstGeom>
          <a:solidFill>
            <a:schemeClr val="accent1"/>
          </a:solidFill>
          <a:ln w="12700" cap="flat" cmpd="sng">
            <a:solidFill>
              <a:schemeClr val="dk1"/>
            </a:solidFill>
            <a:prstDash val="solid"/>
            <a:round/>
            <a:headEnd type="none" w="sm" len="sm"/>
            <a:tailEnd type="none" w="sm" len="sm"/>
          </a:ln>
        </p:spPr>
      </p:cxnSp>
      <p:sp>
        <p:nvSpPr>
          <p:cNvPr id="1033" name="Google Shape;1033;p168"/>
          <p:cNvSpPr/>
          <p:nvPr/>
        </p:nvSpPr>
        <p:spPr>
          <a:xfrm>
            <a:off x="4879973" y="6114681"/>
            <a:ext cx="130175" cy="158750"/>
          </a:xfrm>
          <a:custGeom>
            <a:avLst/>
            <a:gdLst/>
            <a:ahLst/>
            <a:cxnLst/>
            <a:rect l="l" t="t" r="r" b="b"/>
            <a:pathLst>
              <a:path w="104775" h="127000" extrusionOk="0">
                <a:moveTo>
                  <a:pt x="0" y="127000"/>
                </a:moveTo>
                <a:lnTo>
                  <a:pt x="104775" y="127000"/>
                </a:lnTo>
                <a:lnTo>
                  <a:pt x="104775" y="0"/>
                </a:lnTo>
              </a:path>
            </a:pathLst>
          </a:custGeom>
          <a:noFill/>
          <a:ln w="12700" cap="flat" cmpd="sng">
            <a:solidFill>
              <a:srgbClr val="00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1" i="0" u="none" strike="noStrike" kern="0" cap="none" spc="0" normalizeH="0" baseline="0" noProof="0">
              <a:ln>
                <a:noFill/>
              </a:ln>
              <a:solidFill>
                <a:srgbClr val="000000"/>
              </a:solidFill>
              <a:effectLst/>
              <a:uLnTx/>
              <a:uFillTx/>
              <a:latin typeface="Times"/>
              <a:ea typeface="Times"/>
              <a:cs typeface="Times"/>
              <a:sym typeface="Times"/>
            </a:endParaRPr>
          </a:p>
        </p:txBody>
      </p:sp>
      <p:sp>
        <p:nvSpPr>
          <p:cNvPr id="1034" name="Google Shape;1034;p168"/>
          <p:cNvSpPr txBox="1"/>
          <p:nvPr/>
        </p:nvSpPr>
        <p:spPr>
          <a:xfrm>
            <a:off x="5193153" y="1204070"/>
            <a:ext cx="272848"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A</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5" name="Google Shape;1035;p168"/>
          <p:cNvSpPr txBox="1"/>
          <p:nvPr/>
        </p:nvSpPr>
        <p:spPr>
          <a:xfrm>
            <a:off x="5216717" y="3234923"/>
            <a:ext cx="2760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T</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6" name="Google Shape;1036;p168"/>
          <p:cNvSpPr txBox="1"/>
          <p:nvPr/>
        </p:nvSpPr>
        <p:spPr>
          <a:xfrm>
            <a:off x="5192990" y="4265334"/>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7" name="Google Shape;1037;p168"/>
          <p:cNvSpPr txBox="1"/>
          <p:nvPr/>
        </p:nvSpPr>
        <p:spPr>
          <a:xfrm>
            <a:off x="5195034" y="5285953"/>
            <a:ext cx="1998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G</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038" name="Google Shape;1038;p168"/>
          <p:cNvSpPr txBox="1"/>
          <p:nvPr/>
        </p:nvSpPr>
        <p:spPr>
          <a:xfrm>
            <a:off x="5199745" y="2216751"/>
            <a:ext cx="352223" cy="246221"/>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C</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33" name="Picture 32" descr="quick_check-01.eps">
            <a:extLst>
              <a:ext uri="{FF2B5EF4-FFF2-40B4-BE49-F238E27FC236}">
                <a16:creationId xmlns:a16="http://schemas.microsoft.com/office/drawing/2014/main" id="{D2C1A5F9-0C89-4721-8A39-4EE87E82EB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6933"/>
            <a:ext cx="939800" cy="762000"/>
          </a:xfrm>
          <a:prstGeom prst="rect">
            <a:avLst/>
          </a:prstGeom>
        </p:spPr>
      </p:pic>
    </p:spTree>
    <p:extLst>
      <p:ext uri="{BB962C8B-B14F-4D97-AF65-F5344CB8AC3E}">
        <p14:creationId xmlns:p14="http://schemas.microsoft.com/office/powerpoint/2010/main" val="245659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09"/>
                                        </p:tgtEl>
                                        <p:attrNameLst>
                                          <p:attrName>style.visibility</p:attrName>
                                        </p:attrNameLst>
                                      </p:cBhvr>
                                      <p:to>
                                        <p:strVal val="visible"/>
                                      </p:to>
                                    </p:set>
                                    <p:animEffect transition="in" filter="fade">
                                      <p:cBhvr>
                                        <p:cTn id="7" dur="500"/>
                                        <p:tgtEl>
                                          <p:spTgt spid="10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16"/>
                                        </p:tgtEl>
                                        <p:attrNameLst>
                                          <p:attrName>style.visibility</p:attrName>
                                        </p:attrNameLst>
                                      </p:cBhvr>
                                      <p:to>
                                        <p:strVal val="visible"/>
                                      </p:to>
                                    </p:set>
                                    <p:animEffect transition="in" filter="fade">
                                      <p:cBhvr>
                                        <p:cTn id="12" dur="500"/>
                                        <p:tgtEl>
                                          <p:spTgt spid="10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17"/>
                                        </p:tgtEl>
                                        <p:attrNameLst>
                                          <p:attrName>style.visibility</p:attrName>
                                        </p:attrNameLst>
                                      </p:cBhvr>
                                      <p:to>
                                        <p:strVal val="visible"/>
                                      </p:to>
                                    </p:set>
                                    <p:animEffect transition="in" filter="fade">
                                      <p:cBhvr>
                                        <p:cTn id="17" dur="500"/>
                                        <p:tgtEl>
                                          <p:spTgt spid="10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18"/>
                                        </p:tgtEl>
                                        <p:attrNameLst>
                                          <p:attrName>style.visibility</p:attrName>
                                        </p:attrNameLst>
                                      </p:cBhvr>
                                      <p:to>
                                        <p:strVal val="visible"/>
                                      </p:to>
                                    </p:set>
                                    <p:animEffect transition="in" filter="fade">
                                      <p:cBhvr>
                                        <p:cTn id="22" dur="500"/>
                                        <p:tgtEl>
                                          <p:spTgt spid="10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10"/>
                                        </p:tgtEl>
                                        <p:attrNameLst>
                                          <p:attrName>style.visibility</p:attrName>
                                        </p:attrNameLst>
                                      </p:cBhvr>
                                      <p:to>
                                        <p:strVal val="visible"/>
                                      </p:to>
                                    </p:set>
                                    <p:animEffect transition="in" filter="fade">
                                      <p:cBhvr>
                                        <p:cTn id="27" dur="500"/>
                                        <p:tgtEl>
                                          <p:spTgt spid="10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19"/>
                                        </p:tgtEl>
                                        <p:attrNameLst>
                                          <p:attrName>style.visibility</p:attrName>
                                        </p:attrNameLst>
                                      </p:cBhvr>
                                      <p:to>
                                        <p:strVal val="visible"/>
                                      </p:to>
                                    </p:set>
                                    <p:animEffect transition="in" filter="fade">
                                      <p:cBhvr>
                                        <p:cTn id="32" dur="500"/>
                                        <p:tgtEl>
                                          <p:spTgt spid="10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9" grpId="0" animBg="1"/>
      <p:bldP spid="1010" grpId="0"/>
      <p:bldP spid="1016" grpId="0" animBg="1"/>
      <p:bldP spid="1017" grpId="0" animBg="1"/>
      <p:bldP spid="1018" grpId="0" animBg="1"/>
      <p:bldP spid="1019"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1062"/>
        <p:cNvGrpSpPr/>
        <p:nvPr/>
      </p:nvGrpSpPr>
      <p:grpSpPr>
        <a:xfrm>
          <a:off x="0" y="0"/>
          <a:ext cx="0" cy="0"/>
          <a:chOff x="0" y="0"/>
          <a:chExt cx="0" cy="0"/>
        </a:xfrm>
      </p:grpSpPr>
      <p:sp>
        <p:nvSpPr>
          <p:cNvPr id="1063" name="Google Shape;1063;p171"/>
          <p:cNvSpPr txBox="1">
            <a:spLocks noGrp="1"/>
          </p:cNvSpPr>
          <p:nvPr>
            <p:ph type="body" idx="1"/>
          </p:nvPr>
        </p:nvSpPr>
        <p:spPr>
          <a:xfrm>
            <a:off x="304800" y="1676400"/>
            <a:ext cx="8475133" cy="47582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800"/>
              <a:buChar char="•"/>
            </a:pPr>
            <a:r>
              <a:rPr lang="en-US" dirty="0"/>
              <a:t>The full name for </a:t>
            </a:r>
            <a:r>
              <a:rPr lang="en-US" b="1" dirty="0">
                <a:solidFill>
                  <a:srgbClr val="FF0000"/>
                </a:solidFill>
              </a:rPr>
              <a:t>DNA</a:t>
            </a:r>
            <a:r>
              <a:rPr lang="en-US" dirty="0"/>
              <a:t> is </a:t>
            </a:r>
            <a:r>
              <a:rPr lang="en-US" b="1" dirty="0">
                <a:solidFill>
                  <a:srgbClr val="FF0000"/>
                </a:solidFill>
              </a:rPr>
              <a:t>Deoxyribonucleic Acid</a:t>
            </a:r>
            <a:r>
              <a:rPr lang="en-US" dirty="0"/>
              <a:t>, with </a:t>
            </a:r>
            <a:r>
              <a:rPr lang="en-US" sz="4000" b="1" i="1" dirty="0">
                <a:solidFill>
                  <a:srgbClr val="0000FF"/>
                </a:solidFill>
              </a:rPr>
              <a:t>nucleic</a:t>
            </a:r>
            <a:r>
              <a:rPr lang="en-US" dirty="0"/>
              <a:t> referring to DNA’s location in the nuclei of eukaryotic cells. </a:t>
            </a:r>
            <a:endParaRPr dirty="0"/>
          </a:p>
          <a:p>
            <a:pPr marL="228600" lvl="0" indent="-228600" algn="l" rtl="0">
              <a:lnSpc>
                <a:spcPct val="100000"/>
              </a:lnSpc>
              <a:spcBef>
                <a:spcPts val="1800"/>
              </a:spcBef>
              <a:spcAft>
                <a:spcPts val="0"/>
              </a:spcAft>
              <a:buSzPts val="2800"/>
              <a:buChar char="•"/>
            </a:pPr>
            <a:r>
              <a:rPr lang="en-US" b="1" dirty="0">
                <a:solidFill>
                  <a:srgbClr val="0000FF"/>
                </a:solidFill>
              </a:rPr>
              <a:t>RNA (ribonucleic acid) </a:t>
            </a:r>
            <a:r>
              <a:rPr lang="en-US" dirty="0"/>
              <a:t>is </a:t>
            </a:r>
            <a:r>
              <a:rPr lang="en-US" dirty="0">
                <a:solidFill>
                  <a:srgbClr val="FF0000"/>
                </a:solidFill>
              </a:rPr>
              <a:t>unlike DNA </a:t>
            </a:r>
            <a:r>
              <a:rPr lang="en-US" dirty="0"/>
              <a:t>in that it</a:t>
            </a:r>
            <a:endParaRPr dirty="0"/>
          </a:p>
          <a:p>
            <a:pPr marL="685800" lvl="1" indent="-228600" algn="l" rtl="0">
              <a:lnSpc>
                <a:spcPct val="100000"/>
              </a:lnSpc>
              <a:spcBef>
                <a:spcPts val="1200"/>
              </a:spcBef>
              <a:spcAft>
                <a:spcPts val="0"/>
              </a:spcAft>
              <a:buSzPts val="2600"/>
              <a:buChar char="•"/>
            </a:pPr>
            <a:r>
              <a:rPr lang="en-US" dirty="0"/>
              <a:t>uses the sugar </a:t>
            </a:r>
            <a:r>
              <a:rPr lang="en-US" b="1" dirty="0">
                <a:solidFill>
                  <a:srgbClr val="FF0000"/>
                </a:solidFill>
              </a:rPr>
              <a:t>Ribose</a:t>
            </a:r>
            <a:r>
              <a:rPr lang="en-US" dirty="0"/>
              <a:t> (instead of deoxyribose in DNA). </a:t>
            </a:r>
            <a:endParaRPr dirty="0"/>
          </a:p>
          <a:p>
            <a:pPr marL="685800" lvl="1" indent="-228600" algn="l" rtl="0">
              <a:lnSpc>
                <a:spcPct val="100000"/>
              </a:lnSpc>
              <a:spcBef>
                <a:spcPts val="1200"/>
              </a:spcBef>
              <a:spcAft>
                <a:spcPts val="0"/>
              </a:spcAft>
              <a:buSzPts val="2600"/>
              <a:buChar char="•"/>
            </a:pPr>
            <a:r>
              <a:rPr lang="en-US" dirty="0"/>
              <a:t>has a nitrogenous base </a:t>
            </a:r>
            <a:r>
              <a:rPr lang="en-US" b="1" dirty="0">
                <a:solidFill>
                  <a:srgbClr val="FF0000"/>
                </a:solidFill>
              </a:rPr>
              <a:t>Uracil (U)</a:t>
            </a:r>
            <a:r>
              <a:rPr lang="en-US" dirty="0"/>
              <a:t> </a:t>
            </a:r>
            <a:r>
              <a:rPr lang="en-US" dirty="0">
                <a:solidFill>
                  <a:srgbClr val="0000FF"/>
                </a:solidFill>
              </a:rPr>
              <a:t>instead of </a:t>
            </a:r>
            <a:r>
              <a:rPr lang="en-US" b="1" dirty="0">
                <a:solidFill>
                  <a:srgbClr val="0000FF"/>
                </a:solidFill>
              </a:rPr>
              <a:t>Thymine (T).</a:t>
            </a:r>
            <a:endParaRPr b="1" dirty="0">
              <a:solidFill>
                <a:srgbClr val="0000FF"/>
              </a:solidFill>
            </a:endParaRPr>
          </a:p>
        </p:txBody>
      </p:sp>
      <p:sp>
        <p:nvSpPr>
          <p:cNvPr id="1064" name="Google Shape;1064;p171"/>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dirty="0">
                <a:solidFill>
                  <a:srgbClr val="FF0000"/>
                </a:solidFill>
              </a:rPr>
              <a:t>DNA </a:t>
            </a:r>
            <a:r>
              <a:rPr lang="en-US" sz="3600" dirty="0">
                <a:solidFill>
                  <a:srgbClr val="0000FF"/>
                </a:solidFill>
              </a:rPr>
              <a:t>and</a:t>
            </a:r>
            <a:r>
              <a:rPr lang="en-US" sz="3600" dirty="0">
                <a:solidFill>
                  <a:srgbClr val="FF0000"/>
                </a:solidFill>
              </a:rPr>
              <a:t> </a:t>
            </a:r>
            <a:r>
              <a:rPr lang="en-US" sz="3600" dirty="0">
                <a:solidFill>
                  <a:srgbClr val="00B050"/>
                </a:solidFill>
              </a:rPr>
              <a:t>RNA</a:t>
            </a:r>
            <a:r>
              <a:rPr lang="en-US" sz="3600" dirty="0">
                <a:solidFill>
                  <a:srgbClr val="FF0000"/>
                </a:solidFill>
              </a:rPr>
              <a:t> </a:t>
            </a:r>
            <a:r>
              <a:rPr lang="en-US" sz="3600" dirty="0">
                <a:solidFill>
                  <a:srgbClr val="0000FF"/>
                </a:solidFill>
              </a:rPr>
              <a:t>are Polymers of </a:t>
            </a:r>
            <a:r>
              <a:rPr lang="en-US" sz="3600" dirty="0">
                <a:solidFill>
                  <a:srgbClr val="FF0000"/>
                </a:solidFill>
              </a:rPr>
              <a:t>Nucleotides</a:t>
            </a:r>
            <a:endParaRPr sz="36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63">
                                            <p:txEl>
                                              <p:pRg st="0" end="0"/>
                                            </p:txEl>
                                          </p:spTgt>
                                        </p:tgtEl>
                                        <p:attrNameLst>
                                          <p:attrName>style.visibility</p:attrName>
                                        </p:attrNameLst>
                                      </p:cBhvr>
                                      <p:to>
                                        <p:strVal val="visible"/>
                                      </p:to>
                                    </p:set>
                                    <p:animEffect transition="in" filter="wipe(left)">
                                      <p:cBhvr>
                                        <p:cTn id="7" dur="500"/>
                                        <p:tgtEl>
                                          <p:spTgt spid="10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63">
                                            <p:txEl>
                                              <p:pRg st="1" end="1"/>
                                            </p:txEl>
                                          </p:spTgt>
                                        </p:tgtEl>
                                        <p:attrNameLst>
                                          <p:attrName>style.visibility</p:attrName>
                                        </p:attrNameLst>
                                      </p:cBhvr>
                                      <p:to>
                                        <p:strVal val="visible"/>
                                      </p:to>
                                    </p:set>
                                    <p:animEffect transition="in" filter="wipe(left)">
                                      <p:cBhvr>
                                        <p:cTn id="12" dur="500"/>
                                        <p:tgtEl>
                                          <p:spTgt spid="10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063">
                                            <p:txEl>
                                              <p:pRg st="2" end="2"/>
                                            </p:txEl>
                                          </p:spTgt>
                                        </p:tgtEl>
                                        <p:attrNameLst>
                                          <p:attrName>style.visibility</p:attrName>
                                        </p:attrNameLst>
                                      </p:cBhvr>
                                      <p:to>
                                        <p:strVal val="visible"/>
                                      </p:to>
                                    </p:set>
                                    <p:animEffect transition="in" filter="wipe(left)">
                                      <p:cBhvr>
                                        <p:cTn id="17" dur="500"/>
                                        <p:tgtEl>
                                          <p:spTgt spid="106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063">
                                            <p:txEl>
                                              <p:pRg st="3" end="3"/>
                                            </p:txEl>
                                          </p:spTgt>
                                        </p:tgtEl>
                                        <p:attrNameLst>
                                          <p:attrName>style.visibility</p:attrName>
                                        </p:attrNameLst>
                                      </p:cBhvr>
                                      <p:to>
                                        <p:strVal val="visible"/>
                                      </p:to>
                                    </p:set>
                                    <p:animEffect transition="in" filter="wipe(left)">
                                      <p:cBhvr>
                                        <p:cTn id="22" dur="500"/>
                                        <p:tgtEl>
                                          <p:spTgt spid="10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1069"/>
        <p:cNvGrpSpPr/>
        <p:nvPr/>
      </p:nvGrpSpPr>
      <p:grpSpPr>
        <a:xfrm>
          <a:off x="0" y="0"/>
          <a:ext cx="0" cy="0"/>
          <a:chOff x="0" y="0"/>
          <a:chExt cx="0" cy="0"/>
        </a:xfrm>
      </p:grpSpPr>
      <p:sp>
        <p:nvSpPr>
          <p:cNvPr id="1071" name="Google Shape;1071;p172"/>
          <p:cNvSpPr txBox="1">
            <a:spLocks noGrp="1"/>
          </p:cNvSpPr>
          <p:nvPr>
            <p:ph type="title"/>
          </p:nvPr>
        </p:nvSpPr>
        <p:spPr>
          <a:xfrm>
            <a:off x="994833" y="152400"/>
            <a:ext cx="7772400" cy="838200"/>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000" dirty="0">
                <a:solidFill>
                  <a:srgbClr val="FFFF00"/>
                </a:solidFill>
                <a:latin typeface="Comic Sans MS"/>
                <a:ea typeface="Comic Sans MS"/>
                <a:cs typeface="Comic Sans MS"/>
                <a:sym typeface="Comic Sans MS"/>
              </a:rPr>
              <a:t>RNA</a:t>
            </a:r>
            <a:r>
              <a:rPr lang="en-US" sz="4000" dirty="0">
                <a:latin typeface="Comic Sans MS"/>
                <a:ea typeface="Comic Sans MS"/>
                <a:cs typeface="Comic Sans MS"/>
                <a:sym typeface="Comic Sans MS"/>
              </a:rPr>
              <a:t> Differs from DNA</a:t>
            </a:r>
            <a:endParaRPr dirty="0"/>
          </a:p>
        </p:txBody>
      </p:sp>
      <p:sp>
        <p:nvSpPr>
          <p:cNvPr id="1072" name="Google Shape;1072;p172"/>
          <p:cNvSpPr txBox="1">
            <a:spLocks noGrp="1"/>
          </p:cNvSpPr>
          <p:nvPr>
            <p:ph type="body" idx="1"/>
          </p:nvPr>
        </p:nvSpPr>
        <p:spPr>
          <a:xfrm>
            <a:off x="1067184" y="1284733"/>
            <a:ext cx="7772399" cy="19812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Clr>
                <a:schemeClr val="dk1"/>
              </a:buClr>
              <a:buSzPts val="2400"/>
              <a:buFont typeface="Tahoma"/>
              <a:buNone/>
            </a:pPr>
            <a:r>
              <a:rPr lang="en-US" sz="2400" dirty="0"/>
              <a:t>	</a:t>
            </a:r>
            <a:r>
              <a:rPr lang="en-US" sz="2400" b="1" dirty="0">
                <a:latin typeface="Comic Sans MS"/>
                <a:ea typeface="Comic Sans MS"/>
                <a:cs typeface="Comic Sans MS"/>
                <a:sym typeface="Comic Sans MS"/>
              </a:rPr>
              <a:t>1.	Sugar</a:t>
            </a:r>
            <a:endParaRPr dirty="0"/>
          </a:p>
          <a:p>
            <a:pPr marL="342900" lvl="0" indent="-342900" algn="l" rtl="0">
              <a:spcBef>
                <a:spcPts val="480"/>
              </a:spcBef>
              <a:spcAft>
                <a:spcPts val="0"/>
              </a:spcAft>
              <a:buClr>
                <a:srgbClr val="CC0099"/>
              </a:buClr>
              <a:buSzPts val="2400"/>
              <a:buFont typeface="Comic Sans MS"/>
              <a:buNone/>
            </a:pPr>
            <a:r>
              <a:rPr lang="en-US" sz="2400" b="1" dirty="0">
                <a:solidFill>
                  <a:srgbClr val="CC0099"/>
                </a:solidFill>
                <a:latin typeface="Comic Sans MS"/>
                <a:ea typeface="Comic Sans MS"/>
                <a:cs typeface="Comic Sans MS"/>
                <a:sym typeface="Comic Sans MS"/>
              </a:rPr>
              <a:t>		RNA</a:t>
            </a:r>
            <a:r>
              <a:rPr lang="en-US" sz="2400" b="1" dirty="0">
                <a:solidFill>
                  <a:srgbClr val="CC00CC"/>
                </a:solidFill>
                <a:latin typeface="Comic Sans MS"/>
                <a:ea typeface="Comic Sans MS"/>
                <a:cs typeface="Comic Sans MS"/>
                <a:sym typeface="Comic Sans MS"/>
              </a:rPr>
              <a:t>’s</a:t>
            </a:r>
            <a:r>
              <a:rPr lang="en-US" sz="2400" b="1" dirty="0">
                <a:latin typeface="Comic Sans MS"/>
                <a:ea typeface="Comic Sans MS"/>
                <a:cs typeface="Comic Sans MS"/>
                <a:sym typeface="Comic Sans MS"/>
              </a:rPr>
              <a:t> sugar: </a:t>
            </a:r>
            <a:r>
              <a:rPr lang="en-US" sz="2400" b="1" dirty="0">
                <a:solidFill>
                  <a:srgbClr val="CC0099"/>
                </a:solidFill>
                <a:latin typeface="Comic Sans MS"/>
                <a:ea typeface="Comic Sans MS"/>
                <a:cs typeface="Comic Sans MS"/>
                <a:sym typeface="Comic Sans MS"/>
              </a:rPr>
              <a:t>Ribose</a:t>
            </a:r>
            <a:endParaRPr sz="4000" dirty="0"/>
          </a:p>
          <a:p>
            <a:pPr marL="342900" lvl="0" indent="-342900" algn="l" rtl="0">
              <a:spcBef>
                <a:spcPts val="360"/>
              </a:spcBef>
              <a:spcAft>
                <a:spcPts val="0"/>
              </a:spcAft>
              <a:buClr>
                <a:schemeClr val="dk1"/>
              </a:buClr>
              <a:buSzPts val="1800"/>
              <a:buFont typeface="Comic Sans MS"/>
              <a:buNone/>
            </a:pPr>
            <a:r>
              <a:rPr lang="en-US" sz="2400" b="1" dirty="0">
                <a:latin typeface="Comic Sans MS"/>
                <a:ea typeface="Comic Sans MS"/>
                <a:cs typeface="Comic Sans MS"/>
                <a:sym typeface="Comic Sans MS"/>
              </a:rPr>
              <a:t>		</a:t>
            </a:r>
            <a:r>
              <a:rPr lang="en-US" sz="2400" b="1" dirty="0">
                <a:solidFill>
                  <a:srgbClr val="CC0099"/>
                </a:solidFill>
                <a:latin typeface="Comic Sans MS"/>
                <a:ea typeface="Comic Sans MS"/>
                <a:cs typeface="Comic Sans MS"/>
                <a:sym typeface="Comic Sans MS"/>
              </a:rPr>
              <a:t>DNA’s</a:t>
            </a:r>
            <a:r>
              <a:rPr lang="en-US" sz="2400" b="1" dirty="0">
                <a:latin typeface="Comic Sans MS"/>
                <a:ea typeface="Comic Sans MS"/>
                <a:cs typeface="Comic Sans MS"/>
                <a:sym typeface="Comic Sans MS"/>
              </a:rPr>
              <a:t> sugar: </a:t>
            </a:r>
            <a:r>
              <a:rPr lang="en-US" sz="2400" b="1" dirty="0">
                <a:solidFill>
                  <a:srgbClr val="CC0099"/>
                </a:solidFill>
                <a:latin typeface="Comic Sans MS"/>
                <a:ea typeface="Comic Sans MS"/>
                <a:cs typeface="Comic Sans MS"/>
                <a:sym typeface="Comic Sans MS"/>
              </a:rPr>
              <a:t>Deoxyribose</a:t>
            </a:r>
            <a:endParaRPr sz="4000" dirty="0"/>
          </a:p>
          <a:p>
            <a:pPr marL="342900" lvl="0" indent="-342900" algn="l" rtl="0">
              <a:spcBef>
                <a:spcPts val="480"/>
              </a:spcBef>
              <a:spcAft>
                <a:spcPts val="0"/>
              </a:spcAft>
              <a:buClr>
                <a:schemeClr val="dk1"/>
              </a:buClr>
              <a:buSzPts val="2400"/>
              <a:buFont typeface="Comic Sans MS"/>
              <a:buNone/>
            </a:pPr>
            <a:r>
              <a:rPr lang="en-US" sz="2400" b="1" dirty="0">
                <a:latin typeface="Comic Sans MS"/>
                <a:ea typeface="Comic Sans MS"/>
                <a:cs typeface="Comic Sans MS"/>
                <a:sym typeface="Comic Sans MS"/>
              </a:rPr>
              <a:t>	</a:t>
            </a:r>
            <a:endParaRPr dirty="0"/>
          </a:p>
        </p:txBody>
      </p:sp>
      <p:pic>
        <p:nvPicPr>
          <p:cNvPr id="3" name="Picture 2">
            <a:extLst>
              <a:ext uri="{FF2B5EF4-FFF2-40B4-BE49-F238E27FC236}">
                <a16:creationId xmlns:a16="http://schemas.microsoft.com/office/drawing/2014/main" id="{46858425-7C59-4EF9-9130-074929D213E6}"/>
              </a:ext>
            </a:extLst>
          </p:cNvPr>
          <p:cNvPicPr>
            <a:picLocks noChangeAspect="1"/>
          </p:cNvPicPr>
          <p:nvPr/>
        </p:nvPicPr>
        <p:blipFill>
          <a:blip r:embed="rId3"/>
          <a:stretch>
            <a:fillRect/>
          </a:stretch>
        </p:blipFill>
        <p:spPr>
          <a:xfrm>
            <a:off x="2743200" y="2974622"/>
            <a:ext cx="5342083" cy="25986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2">
                                            <p:txEl>
                                              <p:pRg st="0" end="0"/>
                                            </p:txEl>
                                          </p:spTgt>
                                        </p:tgtEl>
                                        <p:attrNameLst>
                                          <p:attrName>style.visibility</p:attrName>
                                        </p:attrNameLst>
                                      </p:cBhvr>
                                      <p:to>
                                        <p:strVal val="visible"/>
                                      </p:to>
                                    </p:set>
                                    <p:animEffect transition="in" filter="fade">
                                      <p:cBhvr>
                                        <p:cTn id="7" dur="500"/>
                                        <p:tgtEl>
                                          <p:spTgt spid="10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2">
                                            <p:txEl>
                                              <p:pRg st="1" end="1"/>
                                            </p:txEl>
                                          </p:spTgt>
                                        </p:tgtEl>
                                        <p:attrNameLst>
                                          <p:attrName>style.visibility</p:attrName>
                                        </p:attrNameLst>
                                      </p:cBhvr>
                                      <p:to>
                                        <p:strVal val="visible"/>
                                      </p:to>
                                    </p:set>
                                    <p:animEffect transition="in" filter="fade">
                                      <p:cBhvr>
                                        <p:cTn id="12" dur="500"/>
                                        <p:tgtEl>
                                          <p:spTgt spid="10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2">
                                            <p:txEl>
                                              <p:pRg st="2" end="2"/>
                                            </p:txEl>
                                          </p:spTgt>
                                        </p:tgtEl>
                                        <p:attrNameLst>
                                          <p:attrName>style.visibility</p:attrName>
                                        </p:attrNameLst>
                                      </p:cBhvr>
                                      <p:to>
                                        <p:strVal val="visible"/>
                                      </p:to>
                                    </p:set>
                                    <p:animEffect transition="in" filter="fade">
                                      <p:cBhvr>
                                        <p:cTn id="17" dur="500"/>
                                        <p:tgtEl>
                                          <p:spTgt spid="10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72">
                                            <p:txEl>
                                              <p:pRg st="3" end="3"/>
                                            </p:txEl>
                                          </p:spTgt>
                                        </p:tgtEl>
                                        <p:attrNameLst>
                                          <p:attrName>style.visibility</p:attrName>
                                        </p:attrNameLst>
                                      </p:cBhvr>
                                      <p:to>
                                        <p:strVal val="visible"/>
                                      </p:to>
                                    </p:set>
                                    <p:animEffect transition="in" filter="fade">
                                      <p:cBhvr>
                                        <p:cTn id="22" dur="500"/>
                                        <p:tgtEl>
                                          <p:spTgt spid="107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1069"/>
        <p:cNvGrpSpPr/>
        <p:nvPr/>
      </p:nvGrpSpPr>
      <p:grpSpPr>
        <a:xfrm>
          <a:off x="0" y="0"/>
          <a:ext cx="0" cy="0"/>
          <a:chOff x="0" y="0"/>
          <a:chExt cx="0" cy="0"/>
        </a:xfrm>
      </p:grpSpPr>
      <p:sp>
        <p:nvSpPr>
          <p:cNvPr id="1070" name="Google Shape;1070;p1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ahoma"/>
                <a:ea typeface="Tahoma"/>
                <a:cs typeface="Tahoma"/>
                <a:sym typeface="Tahom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400" b="0" i="0" u="none" strike="noStrike" kern="0" cap="none" spc="0" normalizeH="0" baseline="0" noProof="0">
              <a:ln>
                <a:noFill/>
              </a:ln>
              <a:solidFill>
                <a:srgbClr val="000000"/>
              </a:solidFill>
              <a:effectLst/>
              <a:uLnTx/>
              <a:uFillTx/>
              <a:latin typeface="Tahoma"/>
              <a:ea typeface="Tahoma"/>
              <a:cs typeface="Tahoma"/>
              <a:sym typeface="Tahoma"/>
            </a:endParaRPr>
          </a:p>
        </p:txBody>
      </p:sp>
      <p:sp>
        <p:nvSpPr>
          <p:cNvPr id="1071" name="Google Shape;1071;p172"/>
          <p:cNvSpPr txBox="1">
            <a:spLocks noGrp="1"/>
          </p:cNvSpPr>
          <p:nvPr>
            <p:ph type="title"/>
          </p:nvPr>
        </p:nvSpPr>
        <p:spPr>
          <a:xfrm>
            <a:off x="1021644" y="152400"/>
            <a:ext cx="7772400" cy="838200"/>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000" dirty="0">
                <a:solidFill>
                  <a:srgbClr val="FFFF00"/>
                </a:solidFill>
                <a:latin typeface="Comic Sans MS"/>
                <a:ea typeface="Comic Sans MS"/>
                <a:cs typeface="Comic Sans MS"/>
                <a:sym typeface="Comic Sans MS"/>
              </a:rPr>
              <a:t>RNA</a:t>
            </a:r>
            <a:r>
              <a:rPr lang="en-US" sz="4000" dirty="0">
                <a:latin typeface="Comic Sans MS"/>
                <a:ea typeface="Comic Sans MS"/>
                <a:cs typeface="Comic Sans MS"/>
                <a:sym typeface="Comic Sans MS"/>
              </a:rPr>
              <a:t> Differs from DNA</a:t>
            </a:r>
            <a:endParaRPr dirty="0"/>
          </a:p>
        </p:txBody>
      </p:sp>
      <p:sp>
        <p:nvSpPr>
          <p:cNvPr id="1072" name="Google Shape;1072;p172"/>
          <p:cNvSpPr txBox="1">
            <a:spLocks noGrp="1"/>
          </p:cNvSpPr>
          <p:nvPr>
            <p:ph type="body" idx="1"/>
          </p:nvPr>
        </p:nvSpPr>
        <p:spPr>
          <a:xfrm>
            <a:off x="2514600" y="1010356"/>
            <a:ext cx="4343400" cy="16764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Clr>
                <a:schemeClr val="dk1"/>
              </a:buClr>
              <a:buSzPts val="2400"/>
              <a:buFont typeface="Tahoma"/>
              <a:buNone/>
            </a:pPr>
            <a:r>
              <a:rPr lang="en-US" sz="2400" dirty="0"/>
              <a:t>	</a:t>
            </a:r>
            <a:r>
              <a:rPr lang="en-US" sz="2400" b="1" dirty="0">
                <a:latin typeface="Comic Sans MS"/>
                <a:ea typeface="Comic Sans MS"/>
                <a:cs typeface="Comic Sans MS"/>
                <a:sym typeface="Comic Sans MS"/>
              </a:rPr>
              <a:t>2.	Bases</a:t>
            </a:r>
            <a:endParaRPr dirty="0"/>
          </a:p>
          <a:p>
            <a:pPr marL="342900" lvl="0" indent="-342900" algn="l" rtl="0">
              <a:spcBef>
                <a:spcPts val="480"/>
              </a:spcBef>
              <a:spcAft>
                <a:spcPts val="0"/>
              </a:spcAft>
              <a:buClr>
                <a:srgbClr val="CC0099"/>
              </a:buClr>
              <a:buSzPts val="2400"/>
              <a:buFont typeface="Comic Sans MS"/>
              <a:buNone/>
            </a:pPr>
            <a:r>
              <a:rPr lang="en-US" sz="2400" b="1" dirty="0">
                <a:solidFill>
                  <a:srgbClr val="CC0099"/>
                </a:solidFill>
                <a:latin typeface="Comic Sans MS"/>
                <a:ea typeface="Comic Sans MS"/>
                <a:cs typeface="Comic Sans MS"/>
                <a:sym typeface="Comic Sans MS"/>
              </a:rPr>
              <a:t>		</a:t>
            </a:r>
            <a:r>
              <a:rPr lang="en-US" sz="2000" b="1" dirty="0">
                <a:solidFill>
                  <a:srgbClr val="CC0099"/>
                </a:solidFill>
                <a:latin typeface="Comic Sans MS"/>
                <a:ea typeface="Comic Sans MS"/>
                <a:cs typeface="Comic Sans MS"/>
                <a:sym typeface="Comic Sans MS"/>
              </a:rPr>
              <a:t>RNA</a:t>
            </a:r>
            <a:r>
              <a:rPr lang="en-US" sz="2000" b="1" dirty="0">
                <a:latin typeface="Comic Sans MS"/>
                <a:ea typeface="Comic Sans MS"/>
                <a:cs typeface="Comic Sans MS"/>
                <a:sym typeface="Comic Sans MS"/>
              </a:rPr>
              <a:t> has </a:t>
            </a:r>
            <a:r>
              <a:rPr lang="en-US" sz="2000" b="1" dirty="0">
                <a:solidFill>
                  <a:srgbClr val="CC0099"/>
                </a:solidFill>
                <a:latin typeface="Comic Sans MS"/>
                <a:ea typeface="Comic Sans MS"/>
                <a:cs typeface="Comic Sans MS"/>
                <a:sym typeface="Comic Sans MS"/>
              </a:rPr>
              <a:t>Uracil (U)</a:t>
            </a:r>
            <a:endParaRPr sz="3600" dirty="0"/>
          </a:p>
          <a:p>
            <a:pPr marL="342900" lvl="0" indent="-342900" algn="l" rtl="0">
              <a:spcBef>
                <a:spcPts val="480"/>
              </a:spcBef>
              <a:spcAft>
                <a:spcPts val="0"/>
              </a:spcAft>
              <a:buClr>
                <a:schemeClr val="dk1"/>
              </a:buClr>
              <a:buSzPts val="1800"/>
              <a:buFont typeface="Comic Sans MS"/>
              <a:buNone/>
            </a:pPr>
            <a:r>
              <a:rPr lang="en-US" sz="2000" b="1" dirty="0">
                <a:latin typeface="Comic Sans MS"/>
                <a:ea typeface="Comic Sans MS"/>
                <a:cs typeface="Comic Sans MS"/>
                <a:sym typeface="Comic Sans MS"/>
              </a:rPr>
              <a:t>		</a:t>
            </a:r>
            <a:r>
              <a:rPr lang="en-US" sz="2000" b="1" dirty="0">
                <a:solidFill>
                  <a:srgbClr val="CC0099"/>
                </a:solidFill>
                <a:latin typeface="Comic Sans MS"/>
                <a:ea typeface="Comic Sans MS"/>
                <a:cs typeface="Comic Sans MS"/>
                <a:sym typeface="Comic Sans MS"/>
              </a:rPr>
              <a:t>DNA</a:t>
            </a:r>
            <a:r>
              <a:rPr lang="en-US" sz="2000" b="1" dirty="0">
                <a:latin typeface="Comic Sans MS"/>
                <a:ea typeface="Comic Sans MS"/>
                <a:cs typeface="Comic Sans MS"/>
                <a:sym typeface="Comic Sans MS"/>
              </a:rPr>
              <a:t> has </a:t>
            </a:r>
            <a:r>
              <a:rPr lang="en-US" sz="2000" b="1" dirty="0">
                <a:solidFill>
                  <a:srgbClr val="CC0099"/>
                </a:solidFill>
                <a:latin typeface="Comic Sans MS"/>
                <a:ea typeface="Comic Sans MS"/>
                <a:cs typeface="Comic Sans MS"/>
                <a:sym typeface="Comic Sans MS"/>
              </a:rPr>
              <a:t>Thymine (T</a:t>
            </a:r>
            <a:r>
              <a:rPr lang="en-US" sz="2800" b="1" dirty="0">
                <a:solidFill>
                  <a:srgbClr val="CC0099"/>
                </a:solidFill>
                <a:latin typeface="Comic Sans MS"/>
                <a:ea typeface="Comic Sans MS"/>
                <a:cs typeface="Comic Sans MS"/>
                <a:sym typeface="Comic Sans MS"/>
              </a:rPr>
              <a:t>)</a:t>
            </a:r>
            <a:endParaRPr sz="2800" b="1" dirty="0">
              <a:latin typeface="Comic Sans MS"/>
              <a:ea typeface="Comic Sans MS"/>
              <a:cs typeface="Comic Sans MS"/>
              <a:sym typeface="Comic Sans MS"/>
            </a:endParaRPr>
          </a:p>
          <a:p>
            <a:pPr marL="342900" lvl="0" indent="-342900" algn="l" rtl="0">
              <a:spcBef>
                <a:spcPts val="480"/>
              </a:spcBef>
              <a:spcAft>
                <a:spcPts val="0"/>
              </a:spcAft>
              <a:buClr>
                <a:schemeClr val="dk1"/>
              </a:buClr>
              <a:buSzPts val="2400"/>
              <a:buFont typeface="Comic Sans MS"/>
              <a:buNone/>
            </a:pPr>
            <a:r>
              <a:rPr lang="en-US" sz="2400" b="1" dirty="0">
                <a:latin typeface="Comic Sans MS"/>
                <a:ea typeface="Comic Sans MS"/>
                <a:cs typeface="Comic Sans MS"/>
                <a:sym typeface="Comic Sans MS"/>
              </a:rPr>
              <a:t>	</a:t>
            </a:r>
          </a:p>
          <a:p>
            <a:pPr marL="342900" lvl="0" indent="-342900" algn="l" rtl="0">
              <a:spcBef>
                <a:spcPts val="480"/>
              </a:spcBef>
              <a:spcAft>
                <a:spcPts val="0"/>
              </a:spcAft>
              <a:buClr>
                <a:schemeClr val="dk1"/>
              </a:buClr>
              <a:buSzPts val="2400"/>
              <a:buFont typeface="Comic Sans MS"/>
              <a:buNone/>
            </a:pPr>
            <a:endParaRPr sz="3600" dirty="0"/>
          </a:p>
        </p:txBody>
      </p:sp>
      <p:pic>
        <p:nvPicPr>
          <p:cNvPr id="1073" name="Google Shape;1073;p172"/>
          <p:cNvPicPr preferRelativeResize="0"/>
          <p:nvPr/>
        </p:nvPicPr>
        <p:blipFill rotWithShape="1">
          <a:blip r:embed="rId3">
            <a:alphaModFix/>
          </a:blip>
          <a:srcRect r="75566"/>
          <a:stretch/>
        </p:blipFill>
        <p:spPr>
          <a:xfrm>
            <a:off x="3533420" y="2362200"/>
            <a:ext cx="1340557" cy="4216400"/>
          </a:xfrm>
          <a:prstGeom prst="rect">
            <a:avLst/>
          </a:prstGeom>
          <a:noFill/>
          <a:ln>
            <a:noFill/>
          </a:ln>
        </p:spPr>
      </p:pic>
      <p:pic>
        <p:nvPicPr>
          <p:cNvPr id="6" name="Google Shape;1073;p172">
            <a:extLst>
              <a:ext uri="{FF2B5EF4-FFF2-40B4-BE49-F238E27FC236}">
                <a16:creationId xmlns:a16="http://schemas.microsoft.com/office/drawing/2014/main" id="{2B9C3E73-C608-4679-850B-99FCE7D9228E}"/>
              </a:ext>
            </a:extLst>
          </p:cNvPr>
          <p:cNvPicPr preferRelativeResize="0"/>
          <p:nvPr/>
        </p:nvPicPr>
        <p:blipFill rotWithShape="1">
          <a:blip r:embed="rId3">
            <a:alphaModFix/>
          </a:blip>
          <a:srcRect l="75566"/>
          <a:stretch/>
        </p:blipFill>
        <p:spPr>
          <a:xfrm>
            <a:off x="5810954" y="2359378"/>
            <a:ext cx="1340557" cy="4216400"/>
          </a:xfrm>
          <a:prstGeom prst="rect">
            <a:avLst/>
          </a:prstGeom>
          <a:noFill/>
          <a:ln>
            <a:noFill/>
          </a:ln>
        </p:spPr>
      </p:pic>
      <p:sp>
        <p:nvSpPr>
          <p:cNvPr id="2" name="Arrow: Left-Right 1">
            <a:extLst>
              <a:ext uri="{FF2B5EF4-FFF2-40B4-BE49-F238E27FC236}">
                <a16:creationId xmlns:a16="http://schemas.microsoft.com/office/drawing/2014/main" id="{008BB47E-B65D-4EC2-BD74-2B2AA94CC6FD}"/>
              </a:ext>
            </a:extLst>
          </p:cNvPr>
          <p:cNvSpPr/>
          <p:nvPr/>
        </p:nvSpPr>
        <p:spPr>
          <a:xfrm>
            <a:off x="4790721" y="5429956"/>
            <a:ext cx="1222023" cy="208844"/>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504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2">
                                            <p:txEl>
                                              <p:pRg st="0" end="0"/>
                                            </p:txEl>
                                          </p:spTgt>
                                        </p:tgtEl>
                                        <p:attrNameLst>
                                          <p:attrName>style.visibility</p:attrName>
                                        </p:attrNameLst>
                                      </p:cBhvr>
                                      <p:to>
                                        <p:strVal val="visible"/>
                                      </p:to>
                                    </p:set>
                                    <p:animEffect transition="in" filter="fade">
                                      <p:cBhvr>
                                        <p:cTn id="7" dur="500"/>
                                        <p:tgtEl>
                                          <p:spTgt spid="10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2">
                                            <p:txEl>
                                              <p:pRg st="1" end="1"/>
                                            </p:txEl>
                                          </p:spTgt>
                                        </p:tgtEl>
                                        <p:attrNameLst>
                                          <p:attrName>style.visibility</p:attrName>
                                        </p:attrNameLst>
                                      </p:cBhvr>
                                      <p:to>
                                        <p:strVal val="visible"/>
                                      </p:to>
                                    </p:set>
                                    <p:animEffect transition="in" filter="fade">
                                      <p:cBhvr>
                                        <p:cTn id="12" dur="500"/>
                                        <p:tgtEl>
                                          <p:spTgt spid="10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2">
                                            <p:txEl>
                                              <p:pRg st="2" end="2"/>
                                            </p:txEl>
                                          </p:spTgt>
                                        </p:tgtEl>
                                        <p:attrNameLst>
                                          <p:attrName>style.visibility</p:attrName>
                                        </p:attrNameLst>
                                      </p:cBhvr>
                                      <p:to>
                                        <p:strVal val="visible"/>
                                      </p:to>
                                    </p:set>
                                    <p:animEffect transition="in" filter="fade">
                                      <p:cBhvr>
                                        <p:cTn id="17" dur="500"/>
                                        <p:tgtEl>
                                          <p:spTgt spid="10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nodeType="withEffect">
                                  <p:stCondLst>
                                    <p:cond delay="0"/>
                                  </p:stCondLst>
                                  <p:childTnLst>
                                    <p:set>
                                      <p:cBhvr>
                                        <p:cTn id="24" dur="1" fill="hold">
                                          <p:stCondLst>
                                            <p:cond delay="0"/>
                                          </p:stCondLst>
                                        </p:cTn>
                                        <p:tgtEl>
                                          <p:spTgt spid="1073"/>
                                        </p:tgtEl>
                                        <p:attrNameLst>
                                          <p:attrName>style.visibility</p:attrName>
                                        </p:attrNameLst>
                                      </p:cBhvr>
                                      <p:to>
                                        <p:strVal val="visible"/>
                                      </p:to>
                                    </p:set>
                                    <p:animEffect transition="in" filter="fade">
                                      <p:cBhvr>
                                        <p:cTn id="25" dur="500"/>
                                        <p:tgtEl>
                                          <p:spTgt spid="1073"/>
                                        </p:tgtEl>
                                      </p:cBhvr>
                                    </p:animEffect>
                                  </p:childTnLst>
                                </p:cTn>
                              </p:par>
                            </p:childTnLst>
                          </p:cTn>
                        </p:par>
                        <p:par>
                          <p:cTn id="26" fill="hold">
                            <p:stCondLst>
                              <p:cond delay="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5" descr="martins%20chromosome%20&amp;%20dna%20diagram">
            <a:extLst>
              <a:ext uri="{FF2B5EF4-FFF2-40B4-BE49-F238E27FC236}">
                <a16:creationId xmlns:a16="http://schemas.microsoft.com/office/drawing/2014/main" id="{7F9FB2CF-B81B-4D3F-BEAC-1D99AD0ECE2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3801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6">
            <a:extLst>
              <a:ext uri="{FF2B5EF4-FFF2-40B4-BE49-F238E27FC236}">
                <a16:creationId xmlns:a16="http://schemas.microsoft.com/office/drawing/2014/main" id="{CBA65548-5B1D-4302-8011-44C0F84B651B}"/>
              </a:ext>
            </a:extLst>
          </p:cNvPr>
          <p:cNvSpPr txBox="1">
            <a:spLocks noChangeArrowheads="1"/>
          </p:cNvSpPr>
          <p:nvPr/>
        </p:nvSpPr>
        <p:spPr bwMode="auto">
          <a:xfrm>
            <a:off x="0" y="0"/>
            <a:ext cx="28194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DNA comes from the </a:t>
            </a: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nucleus</a:t>
            </a:r>
            <a:r>
              <a:rPr kumimoji="0" lang="en-US" altLang="en-US" sz="3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of the cell.</a:t>
            </a:r>
          </a:p>
        </p:txBody>
      </p:sp>
      <p:sp>
        <p:nvSpPr>
          <p:cNvPr id="4103" name="Text Box 7">
            <a:extLst>
              <a:ext uri="{FF2B5EF4-FFF2-40B4-BE49-F238E27FC236}">
                <a16:creationId xmlns:a16="http://schemas.microsoft.com/office/drawing/2014/main" id="{F7E789C9-AB11-4B20-BC25-95089D04DAB0}"/>
              </a:ext>
            </a:extLst>
          </p:cNvPr>
          <p:cNvSpPr txBox="1">
            <a:spLocks noChangeArrowheads="1"/>
          </p:cNvSpPr>
          <p:nvPr/>
        </p:nvSpPr>
        <p:spPr bwMode="auto">
          <a:xfrm>
            <a:off x="46037" y="2444172"/>
            <a:ext cx="281940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0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Nucleotides</a:t>
            </a:r>
            <a:r>
              <a:rPr kumimoji="0" lang="en-US" altLang="en-US" sz="3000" b="0" i="0" u="none" strike="noStrike" kern="1200" cap="none" spc="0" normalizeH="0" noProof="0" dirty="0">
                <a:ln>
                  <a:noFill/>
                </a:ln>
                <a:solidFill>
                  <a:srgbClr val="A50021"/>
                </a:solidFill>
                <a:effectLst/>
                <a:uLnTx/>
                <a:uFillTx/>
                <a:latin typeface="Arial" panose="020B0604020202020204" pitchFamily="34" charset="0"/>
                <a:ea typeface="+mn-ea"/>
                <a:cs typeface="Arial" panose="020B0604020202020204" pitchFamily="34" charset="0"/>
              </a:rPr>
              <a:t> comprise DNA?</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3000" b="0" i="0" u="none" strike="noStrike" kern="1200" cap="none" spc="0" normalizeH="0" noProof="0" dirty="0">
              <a:ln>
                <a:noFill/>
              </a:ln>
              <a:solidFill>
                <a:srgbClr val="A50021"/>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3000" b="1" baseline="0" dirty="0">
                <a:solidFill>
                  <a:srgbClr val="00B0F0"/>
                </a:solidFill>
              </a:rPr>
              <a:t>Hydrogen </a:t>
            </a:r>
            <a:r>
              <a:rPr lang="en-US" altLang="en-US" sz="3000" b="1" dirty="0">
                <a:solidFill>
                  <a:srgbClr val="00B0F0"/>
                </a:solidFill>
              </a:rPr>
              <a:t>bonds </a:t>
            </a:r>
            <a:r>
              <a:rPr lang="en-US" altLang="en-US" sz="3000" dirty="0">
                <a:solidFill>
                  <a:srgbClr val="A50021"/>
                </a:solidFill>
              </a:rPr>
              <a:t>hold the complimentary strands together?</a:t>
            </a:r>
            <a:endParaRPr kumimoji="0" lang="en-US" altLang="en-US" sz="3000" b="0"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endParaRPr>
          </a:p>
        </p:txBody>
      </p:sp>
      <p:pic>
        <p:nvPicPr>
          <p:cNvPr id="6" name="Picture 5" descr="warm_up-01.eps">
            <a:extLst>
              <a:ext uri="{FF2B5EF4-FFF2-40B4-BE49-F238E27FC236}">
                <a16:creationId xmlns:a16="http://schemas.microsoft.com/office/drawing/2014/main" id="{1EEC5442-E5C9-456B-B3C5-779A53C6DC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34" y="0"/>
            <a:ext cx="1029929" cy="835078"/>
          </a:xfrm>
          <a:prstGeom prst="rect">
            <a:avLst/>
          </a:prstGeom>
        </p:spPr>
      </p:pic>
    </p:spTree>
    <p:extLst>
      <p:ext uri="{BB962C8B-B14F-4D97-AF65-F5344CB8AC3E}">
        <p14:creationId xmlns:p14="http://schemas.microsoft.com/office/powerpoint/2010/main" val="37287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03">
                                            <p:txEl>
                                              <p:pRg st="0" end="0"/>
                                            </p:txEl>
                                          </p:spTgt>
                                        </p:tgtEl>
                                        <p:attrNameLst>
                                          <p:attrName>style.visibility</p:attrName>
                                        </p:attrNameLst>
                                      </p:cBhvr>
                                      <p:to>
                                        <p:strVal val="visible"/>
                                      </p:to>
                                    </p:set>
                                    <p:animEffect transition="in" filter="fade">
                                      <p:cBhvr>
                                        <p:cTn id="7" dur="500"/>
                                        <p:tgtEl>
                                          <p:spTgt spid="41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03">
                                            <p:txEl>
                                              <p:pRg st="2" end="2"/>
                                            </p:txEl>
                                          </p:spTgt>
                                        </p:tgtEl>
                                        <p:attrNameLst>
                                          <p:attrName>style.visibility</p:attrName>
                                        </p:attrNameLst>
                                      </p:cBhvr>
                                      <p:to>
                                        <p:strVal val="visible"/>
                                      </p:to>
                                    </p:set>
                                    <p:animEffect transition="in" filter="fade">
                                      <p:cBhvr>
                                        <p:cTn id="12" dur="500"/>
                                        <p:tgtEl>
                                          <p:spTgt spid="41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1069"/>
        <p:cNvGrpSpPr/>
        <p:nvPr/>
      </p:nvGrpSpPr>
      <p:grpSpPr>
        <a:xfrm>
          <a:off x="0" y="0"/>
          <a:ext cx="0" cy="0"/>
          <a:chOff x="0" y="0"/>
          <a:chExt cx="0" cy="0"/>
        </a:xfrm>
      </p:grpSpPr>
      <p:sp>
        <p:nvSpPr>
          <p:cNvPr id="1070" name="Google Shape;1070;p17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Tahoma"/>
                <a:ea typeface="Tahoma"/>
                <a:cs typeface="Tahoma"/>
                <a:sym typeface="Tahoma"/>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400" b="0" i="0" u="none" strike="noStrike" kern="0" cap="none" spc="0" normalizeH="0" baseline="0" noProof="0">
              <a:ln>
                <a:noFill/>
              </a:ln>
              <a:solidFill>
                <a:srgbClr val="000000"/>
              </a:solidFill>
              <a:effectLst/>
              <a:uLnTx/>
              <a:uFillTx/>
              <a:latin typeface="Tahoma"/>
              <a:ea typeface="Tahoma"/>
              <a:cs typeface="Tahoma"/>
              <a:sym typeface="Tahoma"/>
            </a:endParaRPr>
          </a:p>
        </p:txBody>
      </p:sp>
      <p:sp>
        <p:nvSpPr>
          <p:cNvPr id="1071" name="Google Shape;1071;p172"/>
          <p:cNvSpPr txBox="1">
            <a:spLocks noGrp="1"/>
          </p:cNvSpPr>
          <p:nvPr>
            <p:ph type="title"/>
          </p:nvPr>
        </p:nvSpPr>
        <p:spPr>
          <a:xfrm>
            <a:off x="1061156" y="152400"/>
            <a:ext cx="7772400" cy="838200"/>
          </a:xfrm>
          <a:prstGeom prst="rect">
            <a:avLst/>
          </a:prstGeom>
          <a:noFill/>
          <a:ln>
            <a:noFill/>
          </a:ln>
        </p:spPr>
        <p:txBody>
          <a:bodyPr spcFirstLastPara="1" wrap="square" lIns="90475" tIns="44450" rIns="90475" bIns="44450" anchor="ctr" anchorCtr="0">
            <a:noAutofit/>
          </a:bodyPr>
          <a:lstStyle/>
          <a:p>
            <a:pPr marL="0" lvl="0" indent="0" algn="ctr" rtl="0">
              <a:spcBef>
                <a:spcPts val="0"/>
              </a:spcBef>
              <a:spcAft>
                <a:spcPts val="0"/>
              </a:spcAft>
              <a:buNone/>
            </a:pPr>
            <a:r>
              <a:rPr lang="en-US" sz="4000" dirty="0">
                <a:solidFill>
                  <a:srgbClr val="FFFF00"/>
                </a:solidFill>
                <a:latin typeface="Comic Sans MS"/>
                <a:ea typeface="Comic Sans MS"/>
                <a:cs typeface="Comic Sans MS"/>
                <a:sym typeface="Comic Sans MS"/>
              </a:rPr>
              <a:t>RNA</a:t>
            </a:r>
            <a:r>
              <a:rPr lang="en-US" sz="4000" dirty="0">
                <a:latin typeface="Comic Sans MS"/>
                <a:ea typeface="Comic Sans MS"/>
                <a:cs typeface="Comic Sans MS"/>
                <a:sym typeface="Comic Sans MS"/>
              </a:rPr>
              <a:t> Differs from DNA</a:t>
            </a:r>
            <a:endParaRPr dirty="0"/>
          </a:p>
        </p:txBody>
      </p:sp>
      <p:sp>
        <p:nvSpPr>
          <p:cNvPr id="1072" name="Google Shape;1072;p172"/>
          <p:cNvSpPr txBox="1">
            <a:spLocks noGrp="1"/>
          </p:cNvSpPr>
          <p:nvPr>
            <p:ph type="body" idx="1"/>
          </p:nvPr>
        </p:nvSpPr>
        <p:spPr>
          <a:xfrm>
            <a:off x="2400300" y="990600"/>
            <a:ext cx="4343400" cy="1371600"/>
          </a:xfrm>
          <a:prstGeom prst="rect">
            <a:avLst/>
          </a:prstGeom>
          <a:noFill/>
          <a:ln>
            <a:noFill/>
          </a:ln>
        </p:spPr>
        <p:txBody>
          <a:bodyPr spcFirstLastPara="1" wrap="square" lIns="90475" tIns="44450" rIns="90475" bIns="44450" anchor="t" anchorCtr="0">
            <a:noAutofit/>
          </a:bodyPr>
          <a:lstStyle/>
          <a:p>
            <a:pPr marL="342900" lvl="0" indent="-342900" algn="l" rtl="0">
              <a:spcBef>
                <a:spcPts val="0"/>
              </a:spcBef>
              <a:spcAft>
                <a:spcPts val="0"/>
              </a:spcAft>
              <a:buClr>
                <a:schemeClr val="dk1"/>
              </a:buClr>
              <a:buSzPts val="2400"/>
              <a:buFont typeface="Tahoma"/>
              <a:buNone/>
            </a:pPr>
            <a:r>
              <a:rPr lang="en-US" sz="2400" b="1" dirty="0">
                <a:latin typeface="Comic Sans MS"/>
                <a:ea typeface="Comic Sans MS"/>
                <a:cs typeface="Comic Sans MS"/>
                <a:sym typeface="Comic Sans MS"/>
              </a:rPr>
              <a:t>3.	Structure</a:t>
            </a:r>
            <a:endParaRPr dirty="0"/>
          </a:p>
          <a:p>
            <a:pPr marL="342900" lvl="0" indent="-342900" algn="l" rtl="0">
              <a:spcBef>
                <a:spcPts val="480"/>
              </a:spcBef>
              <a:spcAft>
                <a:spcPts val="0"/>
              </a:spcAft>
              <a:buClr>
                <a:srgbClr val="CC0099"/>
              </a:buClr>
              <a:buSzPts val="2400"/>
              <a:buFont typeface="Comic Sans MS"/>
              <a:buNone/>
            </a:pPr>
            <a:r>
              <a:rPr lang="en-US" sz="2400" b="1" dirty="0">
                <a:solidFill>
                  <a:srgbClr val="CC0099"/>
                </a:solidFill>
                <a:latin typeface="Comic Sans MS"/>
                <a:ea typeface="Comic Sans MS"/>
                <a:cs typeface="Comic Sans MS"/>
                <a:sym typeface="Comic Sans MS"/>
              </a:rPr>
              <a:t>		</a:t>
            </a:r>
            <a:r>
              <a:rPr lang="en-US" sz="2000" b="1" dirty="0">
                <a:solidFill>
                  <a:srgbClr val="CC0099"/>
                </a:solidFill>
                <a:latin typeface="Comic Sans MS"/>
                <a:ea typeface="Comic Sans MS"/>
                <a:cs typeface="Comic Sans MS"/>
                <a:sym typeface="Comic Sans MS"/>
              </a:rPr>
              <a:t>RNA</a:t>
            </a:r>
            <a:r>
              <a:rPr lang="en-US" sz="2000" b="1" dirty="0">
                <a:latin typeface="Comic Sans MS"/>
                <a:ea typeface="Comic Sans MS"/>
                <a:cs typeface="Comic Sans MS"/>
                <a:sym typeface="Comic Sans MS"/>
              </a:rPr>
              <a:t> is </a:t>
            </a:r>
            <a:r>
              <a:rPr lang="en-US" sz="2000" b="1" dirty="0">
                <a:solidFill>
                  <a:srgbClr val="CC0099"/>
                </a:solidFill>
                <a:latin typeface="Comic Sans MS"/>
                <a:ea typeface="Comic Sans MS"/>
                <a:cs typeface="Comic Sans MS"/>
                <a:sym typeface="Comic Sans MS"/>
              </a:rPr>
              <a:t>single-stranded</a:t>
            </a:r>
            <a:endParaRPr sz="3600" dirty="0"/>
          </a:p>
          <a:p>
            <a:pPr marL="342900" lvl="0" indent="-342900" algn="l" rtl="0">
              <a:spcBef>
                <a:spcPts val="360"/>
              </a:spcBef>
              <a:spcAft>
                <a:spcPts val="0"/>
              </a:spcAft>
              <a:buClr>
                <a:schemeClr val="dk1"/>
              </a:buClr>
              <a:buSzPts val="1800"/>
              <a:buFont typeface="Comic Sans MS"/>
              <a:buNone/>
            </a:pPr>
            <a:r>
              <a:rPr lang="en-US" sz="2000" b="1" dirty="0">
                <a:latin typeface="Comic Sans MS"/>
                <a:ea typeface="Comic Sans MS"/>
                <a:cs typeface="Comic Sans MS"/>
                <a:sym typeface="Comic Sans MS"/>
              </a:rPr>
              <a:t>		</a:t>
            </a:r>
            <a:r>
              <a:rPr lang="en-US" sz="2000" b="1" dirty="0">
                <a:solidFill>
                  <a:srgbClr val="CC0099"/>
                </a:solidFill>
                <a:latin typeface="Comic Sans MS"/>
                <a:ea typeface="Comic Sans MS"/>
                <a:cs typeface="Comic Sans MS"/>
                <a:sym typeface="Comic Sans MS"/>
              </a:rPr>
              <a:t>DNA</a:t>
            </a:r>
            <a:r>
              <a:rPr lang="en-US" sz="2000" b="1" dirty="0">
                <a:latin typeface="Comic Sans MS"/>
                <a:ea typeface="Comic Sans MS"/>
                <a:cs typeface="Comic Sans MS"/>
                <a:sym typeface="Comic Sans MS"/>
              </a:rPr>
              <a:t> is </a:t>
            </a:r>
            <a:r>
              <a:rPr lang="en-US" sz="2000" b="1" dirty="0">
                <a:solidFill>
                  <a:srgbClr val="CC0099"/>
                </a:solidFill>
                <a:latin typeface="Comic Sans MS"/>
                <a:ea typeface="Comic Sans MS"/>
                <a:cs typeface="Comic Sans MS"/>
                <a:sym typeface="Comic Sans MS"/>
              </a:rPr>
              <a:t>double-stranded</a:t>
            </a:r>
            <a:endParaRPr sz="3600" dirty="0"/>
          </a:p>
        </p:txBody>
      </p:sp>
      <p:pic>
        <p:nvPicPr>
          <p:cNvPr id="1073" name="Google Shape;1073;p172"/>
          <p:cNvPicPr preferRelativeResize="0"/>
          <p:nvPr/>
        </p:nvPicPr>
        <p:blipFill rotWithShape="1">
          <a:blip r:embed="rId3">
            <a:alphaModFix/>
          </a:blip>
          <a:srcRect l="22503" r="21437"/>
          <a:stretch/>
        </p:blipFill>
        <p:spPr>
          <a:xfrm>
            <a:off x="3733800" y="2324101"/>
            <a:ext cx="2819400" cy="4343400"/>
          </a:xfrm>
          <a:prstGeom prst="rect">
            <a:avLst/>
          </a:prstGeom>
          <a:noFill/>
          <a:ln>
            <a:noFill/>
          </a:ln>
        </p:spPr>
      </p:pic>
    </p:spTree>
    <p:extLst>
      <p:ext uri="{BB962C8B-B14F-4D97-AF65-F5344CB8AC3E}">
        <p14:creationId xmlns:p14="http://schemas.microsoft.com/office/powerpoint/2010/main" val="223034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2">
                                            <p:txEl>
                                              <p:pRg st="0" end="0"/>
                                            </p:txEl>
                                          </p:spTgt>
                                        </p:tgtEl>
                                        <p:attrNameLst>
                                          <p:attrName>style.visibility</p:attrName>
                                        </p:attrNameLst>
                                      </p:cBhvr>
                                      <p:to>
                                        <p:strVal val="visible"/>
                                      </p:to>
                                    </p:set>
                                    <p:animEffect transition="in" filter="fade">
                                      <p:cBhvr>
                                        <p:cTn id="7" dur="500"/>
                                        <p:tgtEl>
                                          <p:spTgt spid="10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72">
                                            <p:txEl>
                                              <p:pRg st="1" end="1"/>
                                            </p:txEl>
                                          </p:spTgt>
                                        </p:tgtEl>
                                        <p:attrNameLst>
                                          <p:attrName>style.visibility</p:attrName>
                                        </p:attrNameLst>
                                      </p:cBhvr>
                                      <p:to>
                                        <p:strVal val="visible"/>
                                      </p:to>
                                    </p:set>
                                    <p:animEffect transition="in" filter="fade">
                                      <p:cBhvr>
                                        <p:cTn id="12" dur="500"/>
                                        <p:tgtEl>
                                          <p:spTgt spid="10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72">
                                            <p:txEl>
                                              <p:pRg st="2" end="2"/>
                                            </p:txEl>
                                          </p:spTgt>
                                        </p:tgtEl>
                                        <p:attrNameLst>
                                          <p:attrName>style.visibility</p:attrName>
                                        </p:attrNameLst>
                                      </p:cBhvr>
                                      <p:to>
                                        <p:strVal val="visible"/>
                                      </p:to>
                                    </p:set>
                                    <p:animEffect transition="in" filter="fade">
                                      <p:cBhvr>
                                        <p:cTn id="17" dur="500"/>
                                        <p:tgtEl>
                                          <p:spTgt spid="107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Shape 899"/>
        <p:cNvGrpSpPr/>
        <p:nvPr/>
      </p:nvGrpSpPr>
      <p:grpSpPr>
        <a:xfrm>
          <a:off x="0" y="0"/>
          <a:ext cx="0" cy="0"/>
          <a:chOff x="0" y="0"/>
          <a:chExt cx="0" cy="0"/>
        </a:xfrm>
      </p:grpSpPr>
      <p:sp>
        <p:nvSpPr>
          <p:cNvPr id="900" name="Google Shape;900;p16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dirty="0">
                <a:solidFill>
                  <a:srgbClr val="FF0000"/>
                </a:solidFill>
              </a:rPr>
              <a:t>DNA </a:t>
            </a:r>
            <a:r>
              <a:rPr lang="en-US" sz="3600" dirty="0">
                <a:solidFill>
                  <a:srgbClr val="0000FF"/>
                </a:solidFill>
              </a:rPr>
              <a:t>and</a:t>
            </a:r>
            <a:r>
              <a:rPr lang="en-US" sz="3600" dirty="0">
                <a:solidFill>
                  <a:srgbClr val="FF0000"/>
                </a:solidFill>
              </a:rPr>
              <a:t> RNA </a:t>
            </a:r>
            <a:r>
              <a:rPr lang="en-US" sz="3600" dirty="0">
                <a:solidFill>
                  <a:srgbClr val="0000FF"/>
                </a:solidFill>
              </a:rPr>
              <a:t>are Polymers of </a:t>
            </a:r>
            <a:r>
              <a:rPr lang="en-US" sz="3600" dirty="0">
                <a:solidFill>
                  <a:srgbClr val="FF0000"/>
                </a:solidFill>
              </a:rPr>
              <a:t>?</a:t>
            </a:r>
            <a:endParaRPr sz="3600" dirty="0">
              <a:solidFill>
                <a:srgbClr val="FF0000"/>
              </a:solidFill>
            </a:endParaRPr>
          </a:p>
        </p:txBody>
      </p:sp>
      <p:sp>
        <p:nvSpPr>
          <p:cNvPr id="901" name="Google Shape;901;p165"/>
          <p:cNvSpPr txBox="1">
            <a:spLocks noGrp="1"/>
          </p:cNvSpPr>
          <p:nvPr>
            <p:ph type="body" idx="1"/>
          </p:nvPr>
        </p:nvSpPr>
        <p:spPr>
          <a:xfrm>
            <a:off x="457200" y="1413933"/>
            <a:ext cx="8475133" cy="52916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600"/>
              <a:buChar char="•"/>
            </a:pPr>
            <a:r>
              <a:rPr lang="en-US" sz="2600" b="1" dirty="0">
                <a:solidFill>
                  <a:srgbClr val="FF0000"/>
                </a:solidFill>
              </a:rPr>
              <a:t>DNA and RNA </a:t>
            </a:r>
            <a:r>
              <a:rPr lang="en-US" sz="2600" dirty="0"/>
              <a:t>are </a:t>
            </a:r>
            <a:r>
              <a:rPr lang="en-US" sz="2600" dirty="0">
                <a:solidFill>
                  <a:srgbClr val="0000FF"/>
                </a:solidFill>
              </a:rPr>
              <a:t>? </a:t>
            </a:r>
            <a:r>
              <a:rPr lang="en-US" sz="2600" dirty="0"/>
              <a:t>consisting of long chains (?) of monomers called </a:t>
            </a:r>
            <a:r>
              <a:rPr lang="en-US" sz="2600" b="1" dirty="0">
                <a:solidFill>
                  <a:srgbClr val="0000FF"/>
                </a:solidFill>
              </a:rPr>
              <a:t>?</a:t>
            </a:r>
            <a:r>
              <a:rPr lang="en-US" sz="2600" dirty="0"/>
              <a:t>. </a:t>
            </a:r>
            <a:endParaRPr sz="2600" dirty="0"/>
          </a:p>
          <a:p>
            <a:pPr marL="228600" lvl="0" indent="-228600" algn="l" rtl="0">
              <a:lnSpc>
                <a:spcPct val="100000"/>
              </a:lnSpc>
              <a:spcBef>
                <a:spcPts val="1200"/>
              </a:spcBef>
              <a:spcAft>
                <a:spcPts val="0"/>
              </a:spcAft>
              <a:buSzPts val="2600"/>
              <a:buChar char="•"/>
            </a:pPr>
            <a:r>
              <a:rPr lang="en-US" sz="2600" dirty="0"/>
              <a:t>Each of the </a:t>
            </a:r>
            <a:r>
              <a:rPr lang="en-US" sz="2600" b="1" dirty="0">
                <a:solidFill>
                  <a:srgbClr val="0000FF"/>
                </a:solidFill>
              </a:rPr>
              <a:t>#? </a:t>
            </a:r>
            <a:r>
              <a:rPr lang="en-US" sz="2600" dirty="0">
                <a:solidFill>
                  <a:schemeClr val="tx1"/>
                </a:solidFill>
              </a:rPr>
              <a:t>strands of DNA </a:t>
            </a:r>
            <a:r>
              <a:rPr lang="en-US" sz="2600" dirty="0"/>
              <a:t>is a DNA nucleotide polymer (chain).</a:t>
            </a:r>
            <a:endParaRPr sz="2600" dirty="0"/>
          </a:p>
          <a:p>
            <a:pPr marL="228600" lvl="0" indent="-228600" algn="l" rtl="0">
              <a:lnSpc>
                <a:spcPct val="100000"/>
              </a:lnSpc>
              <a:spcBef>
                <a:spcPts val="1200"/>
              </a:spcBef>
              <a:spcAft>
                <a:spcPts val="0"/>
              </a:spcAft>
              <a:buSzPts val="2600"/>
              <a:buChar char="•"/>
            </a:pPr>
            <a:r>
              <a:rPr lang="en-US" sz="2600" dirty="0"/>
              <a:t>A</a:t>
            </a:r>
            <a:r>
              <a:rPr lang="en-US" sz="2600" b="1" dirty="0">
                <a:solidFill>
                  <a:srgbClr val="0000FF"/>
                </a:solidFill>
              </a:rPr>
              <a:t> Nucleotide</a:t>
            </a:r>
            <a:r>
              <a:rPr lang="en-US" sz="2600" dirty="0"/>
              <a:t> is composed of a </a:t>
            </a:r>
            <a:endParaRPr sz="2600" dirty="0"/>
          </a:p>
          <a:p>
            <a:pPr marL="685800" lvl="1" indent="-228600" algn="l" rtl="0">
              <a:lnSpc>
                <a:spcPct val="100000"/>
              </a:lnSpc>
              <a:spcBef>
                <a:spcPts val="1200"/>
              </a:spcBef>
              <a:spcAft>
                <a:spcPts val="0"/>
              </a:spcAft>
              <a:buSzPts val="2400"/>
              <a:buChar char="•"/>
            </a:pPr>
            <a:r>
              <a:rPr lang="en-US" b="1" dirty="0">
                <a:solidFill>
                  <a:srgbClr val="FF0000"/>
                </a:solidFill>
              </a:rPr>
              <a:t>?</a:t>
            </a:r>
            <a:endParaRPr dirty="0"/>
          </a:p>
          <a:p>
            <a:pPr marL="685800" lvl="1" indent="-228600" algn="l" rtl="0">
              <a:lnSpc>
                <a:spcPct val="100000"/>
              </a:lnSpc>
              <a:spcBef>
                <a:spcPts val="1200"/>
              </a:spcBef>
              <a:spcAft>
                <a:spcPts val="0"/>
              </a:spcAft>
              <a:buSzPts val="2400"/>
              <a:buChar char="•"/>
            </a:pPr>
            <a:r>
              <a:rPr lang="en-US" b="1" dirty="0">
                <a:solidFill>
                  <a:srgbClr val="FF0000"/>
                </a:solidFill>
              </a:rPr>
              <a:t>?</a:t>
            </a:r>
            <a:endParaRPr dirty="0"/>
          </a:p>
          <a:p>
            <a:pPr marL="685800" lvl="1" indent="-228600" algn="l" rtl="0">
              <a:lnSpc>
                <a:spcPct val="100000"/>
              </a:lnSpc>
              <a:spcBef>
                <a:spcPts val="1200"/>
              </a:spcBef>
              <a:spcAft>
                <a:spcPts val="0"/>
              </a:spcAft>
              <a:buSzPts val="2400"/>
              <a:buChar char="•"/>
            </a:pPr>
            <a:r>
              <a:rPr lang="en-US" b="1" dirty="0">
                <a:solidFill>
                  <a:srgbClr val="FF0000"/>
                </a:solidFill>
              </a:rPr>
              <a:t>?</a:t>
            </a:r>
            <a:endParaRPr dirty="0"/>
          </a:p>
          <a:p>
            <a:pPr marL="228600" lvl="0" indent="-228600" algn="l" rtl="0">
              <a:lnSpc>
                <a:spcPct val="100000"/>
              </a:lnSpc>
              <a:spcBef>
                <a:spcPts val="1200"/>
              </a:spcBef>
              <a:spcAft>
                <a:spcPts val="0"/>
              </a:spcAft>
              <a:buSzPts val="2600"/>
              <a:buChar char="•"/>
            </a:pPr>
            <a:r>
              <a:rPr lang="en-US" sz="2600" dirty="0"/>
              <a:t>The nucleotides are joined to one another by a </a:t>
            </a:r>
            <a:r>
              <a:rPr lang="en-US" sz="2600" b="1" dirty="0">
                <a:solidFill>
                  <a:srgbClr val="0000FF"/>
                </a:solidFill>
              </a:rPr>
              <a:t>? backbone</a:t>
            </a:r>
            <a:endParaRPr sz="2600" dirty="0">
              <a:solidFill>
                <a:srgbClr val="0000FF"/>
              </a:solidFill>
            </a:endParaRPr>
          </a:p>
        </p:txBody>
      </p:sp>
      <p:pic>
        <p:nvPicPr>
          <p:cNvPr id="4" name="Picture 3" descr="try_it-01.eps">
            <a:extLst>
              <a:ext uri="{FF2B5EF4-FFF2-40B4-BE49-F238E27FC236}">
                <a16:creationId xmlns:a16="http://schemas.microsoft.com/office/drawing/2014/main" id="{60EC8757-3556-4CC0-8BAF-B58658BFD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6" y="38100"/>
            <a:ext cx="939800" cy="762000"/>
          </a:xfrm>
          <a:prstGeom prst="rect">
            <a:avLst/>
          </a:prstGeom>
        </p:spPr>
      </p:pic>
    </p:spTree>
    <p:extLst>
      <p:ext uri="{BB962C8B-B14F-4D97-AF65-F5344CB8AC3E}">
        <p14:creationId xmlns:p14="http://schemas.microsoft.com/office/powerpoint/2010/main" val="2722406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1">
                                            <p:txEl>
                                              <p:pRg st="0" end="0"/>
                                            </p:txEl>
                                          </p:spTgt>
                                        </p:tgtEl>
                                        <p:attrNameLst>
                                          <p:attrName>style.visibility</p:attrName>
                                        </p:attrNameLst>
                                      </p:cBhvr>
                                      <p:to>
                                        <p:strVal val="visible"/>
                                      </p:to>
                                    </p:set>
                                    <p:animEffect transition="in" filter="wipe(left)">
                                      <p:cBhvr>
                                        <p:cTn id="7" dur="500"/>
                                        <p:tgtEl>
                                          <p:spTgt spid="9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1">
                                            <p:txEl>
                                              <p:pRg st="1" end="1"/>
                                            </p:txEl>
                                          </p:spTgt>
                                        </p:tgtEl>
                                        <p:attrNameLst>
                                          <p:attrName>style.visibility</p:attrName>
                                        </p:attrNameLst>
                                      </p:cBhvr>
                                      <p:to>
                                        <p:strVal val="visible"/>
                                      </p:to>
                                    </p:set>
                                    <p:animEffect transition="in" filter="wipe(left)">
                                      <p:cBhvr>
                                        <p:cTn id="12" dur="500"/>
                                        <p:tgtEl>
                                          <p:spTgt spid="9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1">
                                            <p:txEl>
                                              <p:pRg st="2" end="2"/>
                                            </p:txEl>
                                          </p:spTgt>
                                        </p:tgtEl>
                                        <p:attrNameLst>
                                          <p:attrName>style.visibility</p:attrName>
                                        </p:attrNameLst>
                                      </p:cBhvr>
                                      <p:to>
                                        <p:strVal val="visible"/>
                                      </p:to>
                                    </p:set>
                                    <p:animEffect transition="in" filter="wipe(left)">
                                      <p:cBhvr>
                                        <p:cTn id="17" dur="500"/>
                                        <p:tgtEl>
                                          <p:spTgt spid="9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01">
                                            <p:txEl>
                                              <p:pRg st="3" end="3"/>
                                            </p:txEl>
                                          </p:spTgt>
                                        </p:tgtEl>
                                        <p:attrNameLst>
                                          <p:attrName>style.visibility</p:attrName>
                                        </p:attrNameLst>
                                      </p:cBhvr>
                                      <p:to>
                                        <p:strVal val="visible"/>
                                      </p:to>
                                    </p:set>
                                    <p:animEffect transition="in" filter="wipe(left)">
                                      <p:cBhvr>
                                        <p:cTn id="22" dur="500"/>
                                        <p:tgtEl>
                                          <p:spTgt spid="9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01">
                                            <p:txEl>
                                              <p:pRg st="4" end="4"/>
                                            </p:txEl>
                                          </p:spTgt>
                                        </p:tgtEl>
                                        <p:attrNameLst>
                                          <p:attrName>style.visibility</p:attrName>
                                        </p:attrNameLst>
                                      </p:cBhvr>
                                      <p:to>
                                        <p:strVal val="visible"/>
                                      </p:to>
                                    </p:set>
                                    <p:animEffect transition="in" filter="wipe(left)">
                                      <p:cBhvr>
                                        <p:cTn id="27" dur="500"/>
                                        <p:tgtEl>
                                          <p:spTgt spid="9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01">
                                            <p:txEl>
                                              <p:pRg st="5" end="5"/>
                                            </p:txEl>
                                          </p:spTgt>
                                        </p:tgtEl>
                                        <p:attrNameLst>
                                          <p:attrName>style.visibility</p:attrName>
                                        </p:attrNameLst>
                                      </p:cBhvr>
                                      <p:to>
                                        <p:strVal val="visible"/>
                                      </p:to>
                                    </p:set>
                                    <p:animEffect transition="in" filter="wipe(left)">
                                      <p:cBhvr>
                                        <p:cTn id="32" dur="500"/>
                                        <p:tgtEl>
                                          <p:spTgt spid="9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01">
                                            <p:txEl>
                                              <p:pRg st="6" end="6"/>
                                            </p:txEl>
                                          </p:spTgt>
                                        </p:tgtEl>
                                        <p:attrNameLst>
                                          <p:attrName>style.visibility</p:attrName>
                                        </p:attrNameLst>
                                      </p:cBhvr>
                                      <p:to>
                                        <p:strVal val="visible"/>
                                      </p:to>
                                    </p:set>
                                    <p:animEffect transition="in" filter="wipe(left)">
                                      <p:cBhvr>
                                        <p:cTn id="37" dur="500"/>
                                        <p:tgtEl>
                                          <p:spTgt spid="9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899"/>
        <p:cNvGrpSpPr/>
        <p:nvPr/>
      </p:nvGrpSpPr>
      <p:grpSpPr>
        <a:xfrm>
          <a:off x="0" y="0"/>
          <a:ext cx="0" cy="0"/>
          <a:chOff x="0" y="0"/>
          <a:chExt cx="0" cy="0"/>
        </a:xfrm>
      </p:grpSpPr>
      <p:sp>
        <p:nvSpPr>
          <p:cNvPr id="900" name="Google Shape;900;p165"/>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600"/>
              <a:buFont typeface="Arial"/>
              <a:buNone/>
            </a:pPr>
            <a:r>
              <a:rPr lang="en-US" sz="3600" dirty="0">
                <a:solidFill>
                  <a:srgbClr val="FF0000"/>
                </a:solidFill>
              </a:rPr>
              <a:t>DNA </a:t>
            </a:r>
            <a:r>
              <a:rPr lang="en-US" sz="3600" dirty="0">
                <a:solidFill>
                  <a:srgbClr val="0000FF"/>
                </a:solidFill>
              </a:rPr>
              <a:t>and</a:t>
            </a:r>
            <a:r>
              <a:rPr lang="en-US" sz="3600" dirty="0">
                <a:solidFill>
                  <a:srgbClr val="FF0000"/>
                </a:solidFill>
              </a:rPr>
              <a:t> RNA </a:t>
            </a:r>
            <a:r>
              <a:rPr lang="en-US" sz="3600" dirty="0">
                <a:solidFill>
                  <a:srgbClr val="0000FF"/>
                </a:solidFill>
              </a:rPr>
              <a:t>are Polymers of </a:t>
            </a:r>
            <a:r>
              <a:rPr lang="en-US" sz="3600" dirty="0">
                <a:solidFill>
                  <a:srgbClr val="FF0000"/>
                </a:solidFill>
              </a:rPr>
              <a:t>Nucleotides</a:t>
            </a:r>
            <a:endParaRPr sz="3600" dirty="0">
              <a:solidFill>
                <a:srgbClr val="FF0000"/>
              </a:solidFill>
            </a:endParaRPr>
          </a:p>
        </p:txBody>
      </p:sp>
      <p:sp>
        <p:nvSpPr>
          <p:cNvPr id="901" name="Google Shape;901;p165"/>
          <p:cNvSpPr txBox="1">
            <a:spLocks noGrp="1"/>
          </p:cNvSpPr>
          <p:nvPr>
            <p:ph type="body" idx="1"/>
          </p:nvPr>
        </p:nvSpPr>
        <p:spPr>
          <a:xfrm>
            <a:off x="457200" y="1413933"/>
            <a:ext cx="8475133" cy="5291667"/>
          </a:xfrm>
          <a:prstGeom prst="rect">
            <a:avLst/>
          </a:prstGeom>
          <a:noFill/>
          <a:ln>
            <a:noFill/>
          </a:ln>
        </p:spPr>
        <p:txBody>
          <a:bodyPr spcFirstLastPara="1" wrap="square" lIns="91425" tIns="45700" rIns="91425" bIns="45700" anchor="t" anchorCtr="0">
            <a:noAutofit/>
          </a:bodyPr>
          <a:lstStyle/>
          <a:p>
            <a:pPr marL="228600" lvl="0" indent="-228600" algn="l" rtl="0">
              <a:lnSpc>
                <a:spcPct val="100000"/>
              </a:lnSpc>
              <a:spcBef>
                <a:spcPts val="1200"/>
              </a:spcBef>
              <a:spcAft>
                <a:spcPts val="0"/>
              </a:spcAft>
              <a:buSzPts val="2600"/>
              <a:buChar char="•"/>
            </a:pPr>
            <a:r>
              <a:rPr lang="en-US" sz="2600" b="1" dirty="0">
                <a:solidFill>
                  <a:srgbClr val="FF0000"/>
                </a:solidFill>
              </a:rPr>
              <a:t>DNA and RNA </a:t>
            </a:r>
            <a:r>
              <a:rPr lang="en-US" sz="2600" dirty="0"/>
              <a:t>are </a:t>
            </a:r>
            <a:r>
              <a:rPr lang="en-US" sz="2600" dirty="0">
                <a:solidFill>
                  <a:srgbClr val="0000FF"/>
                </a:solidFill>
              </a:rPr>
              <a:t>nucleic acids </a:t>
            </a:r>
            <a:r>
              <a:rPr lang="en-US" sz="2600" dirty="0"/>
              <a:t>consisting of long chains (polymers) of monomers called </a:t>
            </a:r>
            <a:r>
              <a:rPr lang="en-US" sz="2600" b="1" dirty="0">
                <a:solidFill>
                  <a:srgbClr val="0000FF"/>
                </a:solidFill>
              </a:rPr>
              <a:t>Nucleotides</a:t>
            </a:r>
            <a:r>
              <a:rPr lang="en-US" sz="2600" dirty="0"/>
              <a:t>. </a:t>
            </a:r>
            <a:endParaRPr sz="2600" dirty="0"/>
          </a:p>
          <a:p>
            <a:pPr marL="228600" lvl="0" indent="-228600" algn="l" rtl="0">
              <a:lnSpc>
                <a:spcPct val="100000"/>
              </a:lnSpc>
              <a:spcBef>
                <a:spcPts val="1200"/>
              </a:spcBef>
              <a:spcAft>
                <a:spcPts val="0"/>
              </a:spcAft>
              <a:buSzPts val="2600"/>
              <a:buChar char="•"/>
            </a:pPr>
            <a:r>
              <a:rPr lang="en-US" sz="2600" dirty="0"/>
              <a:t>Each of the </a:t>
            </a:r>
            <a:r>
              <a:rPr lang="en-US" sz="2600" b="1" dirty="0">
                <a:solidFill>
                  <a:srgbClr val="0000FF"/>
                </a:solidFill>
              </a:rPr>
              <a:t>two strands of DNA </a:t>
            </a:r>
            <a:r>
              <a:rPr lang="en-US" sz="2600" dirty="0"/>
              <a:t>is a DNA nucleotide polymer (chain).</a:t>
            </a:r>
            <a:endParaRPr sz="2600" dirty="0"/>
          </a:p>
          <a:p>
            <a:pPr marL="228600" lvl="0" indent="-228600" algn="l" rtl="0">
              <a:lnSpc>
                <a:spcPct val="100000"/>
              </a:lnSpc>
              <a:spcBef>
                <a:spcPts val="1200"/>
              </a:spcBef>
              <a:spcAft>
                <a:spcPts val="0"/>
              </a:spcAft>
              <a:buSzPts val="2600"/>
              <a:buChar char="•"/>
            </a:pPr>
            <a:r>
              <a:rPr lang="en-US" sz="2600" dirty="0"/>
              <a:t>A</a:t>
            </a:r>
            <a:r>
              <a:rPr lang="en-US" sz="2600" b="1" dirty="0">
                <a:solidFill>
                  <a:srgbClr val="0000FF"/>
                </a:solidFill>
              </a:rPr>
              <a:t> Nucleotide</a:t>
            </a:r>
            <a:r>
              <a:rPr lang="en-US" sz="2600" dirty="0"/>
              <a:t> is composed of a </a:t>
            </a:r>
            <a:endParaRPr sz="2600" dirty="0"/>
          </a:p>
          <a:p>
            <a:pPr marL="685800" lvl="1" indent="-228600" algn="l" rtl="0">
              <a:lnSpc>
                <a:spcPct val="100000"/>
              </a:lnSpc>
              <a:spcBef>
                <a:spcPts val="1200"/>
              </a:spcBef>
              <a:spcAft>
                <a:spcPts val="0"/>
              </a:spcAft>
              <a:buSzPts val="2400"/>
              <a:buChar char="•"/>
            </a:pPr>
            <a:r>
              <a:rPr lang="en-US" b="1" dirty="0">
                <a:solidFill>
                  <a:srgbClr val="FF0000"/>
                </a:solidFill>
              </a:rPr>
              <a:t>nitrogenous base</a:t>
            </a:r>
            <a:endParaRPr dirty="0"/>
          </a:p>
          <a:p>
            <a:pPr marL="685800" lvl="1" indent="-228600" algn="l" rtl="0">
              <a:lnSpc>
                <a:spcPct val="100000"/>
              </a:lnSpc>
              <a:spcBef>
                <a:spcPts val="1200"/>
              </a:spcBef>
              <a:spcAft>
                <a:spcPts val="0"/>
              </a:spcAft>
              <a:buSzPts val="2400"/>
              <a:buChar char="•"/>
            </a:pPr>
            <a:r>
              <a:rPr lang="en-US" b="1" dirty="0">
                <a:solidFill>
                  <a:srgbClr val="FF0000"/>
                </a:solidFill>
              </a:rPr>
              <a:t>five-carbon sugar</a:t>
            </a:r>
            <a:endParaRPr dirty="0"/>
          </a:p>
          <a:p>
            <a:pPr marL="685800" lvl="1" indent="-228600" algn="l" rtl="0">
              <a:lnSpc>
                <a:spcPct val="100000"/>
              </a:lnSpc>
              <a:spcBef>
                <a:spcPts val="1200"/>
              </a:spcBef>
              <a:spcAft>
                <a:spcPts val="0"/>
              </a:spcAft>
              <a:buSzPts val="2400"/>
              <a:buChar char="•"/>
            </a:pPr>
            <a:r>
              <a:rPr lang="en-US" b="1" dirty="0">
                <a:solidFill>
                  <a:srgbClr val="FF0000"/>
                </a:solidFill>
              </a:rPr>
              <a:t>phosphate group</a:t>
            </a:r>
            <a:endParaRPr dirty="0"/>
          </a:p>
          <a:p>
            <a:pPr marL="228600" lvl="0" indent="-228600" algn="l" rtl="0">
              <a:lnSpc>
                <a:spcPct val="100000"/>
              </a:lnSpc>
              <a:spcBef>
                <a:spcPts val="1200"/>
              </a:spcBef>
              <a:spcAft>
                <a:spcPts val="0"/>
              </a:spcAft>
              <a:buSzPts val="2600"/>
              <a:buChar char="•"/>
            </a:pPr>
            <a:r>
              <a:rPr lang="en-US" sz="2600" dirty="0"/>
              <a:t>The nucleotides are joined to one another by a </a:t>
            </a:r>
            <a:r>
              <a:rPr lang="en-US" sz="2600" b="1" dirty="0">
                <a:solidFill>
                  <a:srgbClr val="0000FF"/>
                </a:solidFill>
              </a:rPr>
              <a:t>Sugar-Phosphate backbone.</a:t>
            </a:r>
            <a:endParaRPr sz="2600" dirty="0">
              <a:solidFill>
                <a:srgbClr val="0000FF"/>
              </a:solidFill>
            </a:endParaRPr>
          </a:p>
        </p:txBody>
      </p:sp>
      <p:pic>
        <p:nvPicPr>
          <p:cNvPr id="4" name="Picture 3" descr="try_it-01.eps">
            <a:extLst>
              <a:ext uri="{FF2B5EF4-FFF2-40B4-BE49-F238E27FC236}">
                <a16:creationId xmlns:a16="http://schemas.microsoft.com/office/drawing/2014/main" id="{60EC8757-3556-4CC0-8BAF-B58658BFD7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6" y="38100"/>
            <a:ext cx="939800" cy="762000"/>
          </a:xfrm>
          <a:prstGeom prst="rect">
            <a:avLst/>
          </a:prstGeom>
        </p:spPr>
      </p:pic>
    </p:spTree>
    <p:extLst>
      <p:ext uri="{BB962C8B-B14F-4D97-AF65-F5344CB8AC3E}">
        <p14:creationId xmlns:p14="http://schemas.microsoft.com/office/powerpoint/2010/main" val="3610304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01">
                                            <p:txEl>
                                              <p:pRg st="0" end="0"/>
                                            </p:txEl>
                                          </p:spTgt>
                                        </p:tgtEl>
                                        <p:attrNameLst>
                                          <p:attrName>style.visibility</p:attrName>
                                        </p:attrNameLst>
                                      </p:cBhvr>
                                      <p:to>
                                        <p:strVal val="visible"/>
                                      </p:to>
                                    </p:set>
                                    <p:animEffect transition="in" filter="wipe(left)">
                                      <p:cBhvr>
                                        <p:cTn id="7" dur="500"/>
                                        <p:tgtEl>
                                          <p:spTgt spid="90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901">
                                            <p:txEl>
                                              <p:pRg st="1" end="1"/>
                                            </p:txEl>
                                          </p:spTgt>
                                        </p:tgtEl>
                                        <p:attrNameLst>
                                          <p:attrName>style.visibility</p:attrName>
                                        </p:attrNameLst>
                                      </p:cBhvr>
                                      <p:to>
                                        <p:strVal val="visible"/>
                                      </p:to>
                                    </p:set>
                                    <p:animEffect transition="in" filter="wipe(left)">
                                      <p:cBhvr>
                                        <p:cTn id="12" dur="500"/>
                                        <p:tgtEl>
                                          <p:spTgt spid="90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901">
                                            <p:txEl>
                                              <p:pRg st="2" end="2"/>
                                            </p:txEl>
                                          </p:spTgt>
                                        </p:tgtEl>
                                        <p:attrNameLst>
                                          <p:attrName>style.visibility</p:attrName>
                                        </p:attrNameLst>
                                      </p:cBhvr>
                                      <p:to>
                                        <p:strVal val="visible"/>
                                      </p:to>
                                    </p:set>
                                    <p:animEffect transition="in" filter="wipe(left)">
                                      <p:cBhvr>
                                        <p:cTn id="17" dur="500"/>
                                        <p:tgtEl>
                                          <p:spTgt spid="90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901">
                                            <p:txEl>
                                              <p:pRg st="3" end="3"/>
                                            </p:txEl>
                                          </p:spTgt>
                                        </p:tgtEl>
                                        <p:attrNameLst>
                                          <p:attrName>style.visibility</p:attrName>
                                        </p:attrNameLst>
                                      </p:cBhvr>
                                      <p:to>
                                        <p:strVal val="visible"/>
                                      </p:to>
                                    </p:set>
                                    <p:animEffect transition="in" filter="wipe(left)">
                                      <p:cBhvr>
                                        <p:cTn id="22" dur="500"/>
                                        <p:tgtEl>
                                          <p:spTgt spid="90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901">
                                            <p:txEl>
                                              <p:pRg st="4" end="4"/>
                                            </p:txEl>
                                          </p:spTgt>
                                        </p:tgtEl>
                                        <p:attrNameLst>
                                          <p:attrName>style.visibility</p:attrName>
                                        </p:attrNameLst>
                                      </p:cBhvr>
                                      <p:to>
                                        <p:strVal val="visible"/>
                                      </p:to>
                                    </p:set>
                                    <p:animEffect transition="in" filter="wipe(left)">
                                      <p:cBhvr>
                                        <p:cTn id="27" dur="500"/>
                                        <p:tgtEl>
                                          <p:spTgt spid="90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901">
                                            <p:txEl>
                                              <p:pRg st="5" end="5"/>
                                            </p:txEl>
                                          </p:spTgt>
                                        </p:tgtEl>
                                        <p:attrNameLst>
                                          <p:attrName>style.visibility</p:attrName>
                                        </p:attrNameLst>
                                      </p:cBhvr>
                                      <p:to>
                                        <p:strVal val="visible"/>
                                      </p:to>
                                    </p:set>
                                    <p:animEffect transition="in" filter="wipe(left)">
                                      <p:cBhvr>
                                        <p:cTn id="32" dur="500"/>
                                        <p:tgtEl>
                                          <p:spTgt spid="90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901">
                                            <p:txEl>
                                              <p:pRg st="6" end="6"/>
                                            </p:txEl>
                                          </p:spTgt>
                                        </p:tgtEl>
                                        <p:attrNameLst>
                                          <p:attrName>style.visibility</p:attrName>
                                        </p:attrNameLst>
                                      </p:cBhvr>
                                      <p:to>
                                        <p:strVal val="visible"/>
                                      </p:to>
                                    </p:set>
                                    <p:animEffect transition="in" filter="wipe(left)">
                                      <p:cBhvr>
                                        <p:cTn id="37" dur="500"/>
                                        <p:tgtEl>
                                          <p:spTgt spid="90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Shape 1196"/>
        <p:cNvGrpSpPr/>
        <p:nvPr/>
      </p:nvGrpSpPr>
      <p:grpSpPr>
        <a:xfrm>
          <a:off x="0" y="0"/>
          <a:ext cx="0" cy="0"/>
          <a:chOff x="0" y="0"/>
          <a:chExt cx="0" cy="0"/>
        </a:xfrm>
      </p:grpSpPr>
      <p:sp>
        <p:nvSpPr>
          <p:cNvPr id="1197" name="Google Shape;1197;p181"/>
          <p:cNvSpPr txBox="1">
            <a:spLocks noGrp="1"/>
          </p:cNvSpPr>
          <p:nvPr>
            <p:ph type="title"/>
          </p:nvPr>
        </p:nvSpPr>
        <p:spPr>
          <a:xfrm>
            <a:off x="313267" y="365126"/>
            <a:ext cx="8475133" cy="104034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FF0000"/>
              </a:buClr>
              <a:buSzPts val="3200"/>
              <a:buFont typeface="Arial"/>
              <a:buNone/>
            </a:pPr>
            <a:r>
              <a:rPr lang="en-US" sz="3200">
                <a:solidFill>
                  <a:srgbClr val="FF0000"/>
                </a:solidFill>
              </a:rPr>
              <a:t>Genes </a:t>
            </a:r>
            <a:r>
              <a:rPr lang="en-US" sz="3200">
                <a:solidFill>
                  <a:srgbClr val="0000FF"/>
                </a:solidFill>
              </a:rPr>
              <a:t>control </a:t>
            </a:r>
            <a:r>
              <a:rPr lang="en-US" sz="3200">
                <a:solidFill>
                  <a:srgbClr val="FF0000"/>
                </a:solidFill>
              </a:rPr>
              <a:t>Phenotypic Traits </a:t>
            </a:r>
            <a:r>
              <a:rPr lang="en-US" sz="3200">
                <a:solidFill>
                  <a:srgbClr val="0000FF"/>
                </a:solidFill>
              </a:rPr>
              <a:t>through the </a:t>
            </a:r>
            <a:r>
              <a:rPr lang="en-US" sz="3200">
                <a:solidFill>
                  <a:srgbClr val="FF0000"/>
                </a:solidFill>
              </a:rPr>
              <a:t>Synthesis of Proteins</a:t>
            </a:r>
            <a:endParaRPr sz="3200">
              <a:solidFill>
                <a:srgbClr val="FF0000"/>
              </a:solidFill>
            </a:endParaRPr>
          </a:p>
        </p:txBody>
      </p:sp>
      <p:sp>
        <p:nvSpPr>
          <p:cNvPr id="1198" name="Google Shape;1198;p181"/>
          <p:cNvSpPr txBox="1">
            <a:spLocks noGrp="1"/>
          </p:cNvSpPr>
          <p:nvPr>
            <p:ph type="body" idx="1"/>
          </p:nvPr>
        </p:nvSpPr>
        <p:spPr>
          <a:xfrm>
            <a:off x="313267" y="1600200"/>
            <a:ext cx="8475133" cy="475826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200"/>
              </a:spcBef>
              <a:spcAft>
                <a:spcPts val="0"/>
              </a:spcAft>
              <a:buSzPts val="3200"/>
              <a:buNone/>
            </a:pPr>
            <a:r>
              <a:rPr lang="en-US" sz="3200" b="1" i="1" dirty="0">
                <a:solidFill>
                  <a:srgbClr val="FF0000"/>
                </a:solidFill>
              </a:rPr>
              <a:t>DNA specifies Traits by dictating </a:t>
            </a:r>
            <a:r>
              <a:rPr lang="en-US" sz="3200" b="1" i="1" dirty="0">
                <a:solidFill>
                  <a:srgbClr val="0000FF"/>
                </a:solidFill>
              </a:rPr>
              <a:t>Protein Synthesis.</a:t>
            </a:r>
            <a:endParaRPr sz="3200" i="1" dirty="0">
              <a:solidFill>
                <a:srgbClr val="0000FF"/>
              </a:solidFill>
            </a:endParaRPr>
          </a:p>
          <a:p>
            <a:pPr marL="463550" lvl="0" indent="-228600" algn="l" rtl="0">
              <a:lnSpc>
                <a:spcPct val="100000"/>
              </a:lnSpc>
              <a:spcBef>
                <a:spcPts val="1800"/>
              </a:spcBef>
              <a:spcAft>
                <a:spcPts val="0"/>
              </a:spcAft>
              <a:buSzPts val="2800"/>
              <a:buChar char="•"/>
            </a:pPr>
            <a:r>
              <a:rPr lang="en-US" b="1" dirty="0">
                <a:solidFill>
                  <a:srgbClr val="0000FF"/>
                </a:solidFill>
              </a:rPr>
              <a:t>Proteins</a:t>
            </a:r>
            <a:r>
              <a:rPr lang="en-US" dirty="0"/>
              <a:t> are the links between </a:t>
            </a:r>
            <a:r>
              <a:rPr lang="en-US" b="1" dirty="0">
                <a:solidFill>
                  <a:srgbClr val="FF0000"/>
                </a:solidFill>
              </a:rPr>
              <a:t>genotype (genetic make up) </a:t>
            </a:r>
            <a:r>
              <a:rPr lang="en-US" b="1" dirty="0">
                <a:solidFill>
                  <a:srgbClr val="0000FF"/>
                </a:solidFill>
              </a:rPr>
              <a:t>and</a:t>
            </a:r>
            <a:r>
              <a:rPr lang="en-US" b="1" dirty="0">
                <a:solidFill>
                  <a:srgbClr val="FF0000"/>
                </a:solidFill>
              </a:rPr>
              <a:t> phenotype (appearance). </a:t>
            </a:r>
            <a:endParaRPr dirty="0"/>
          </a:p>
          <a:p>
            <a:pPr marL="463550" lvl="0" indent="-228600" algn="l" rtl="0">
              <a:lnSpc>
                <a:spcPct val="100000"/>
              </a:lnSpc>
              <a:spcBef>
                <a:spcPts val="1800"/>
              </a:spcBef>
              <a:spcAft>
                <a:spcPts val="0"/>
              </a:spcAft>
              <a:buSzPts val="2800"/>
              <a:buChar char="•"/>
            </a:pPr>
            <a:r>
              <a:rPr lang="en-US" dirty="0"/>
              <a:t>The </a:t>
            </a:r>
            <a:r>
              <a:rPr lang="en-US" b="1" dirty="0">
                <a:solidFill>
                  <a:srgbClr val="CC66FF"/>
                </a:solidFill>
              </a:rPr>
              <a:t>molecular chain of command</a:t>
            </a:r>
            <a:r>
              <a:rPr lang="en-US" dirty="0">
                <a:solidFill>
                  <a:srgbClr val="CC66FF"/>
                </a:solidFill>
              </a:rPr>
              <a:t> </a:t>
            </a:r>
            <a:r>
              <a:rPr lang="en-US" dirty="0"/>
              <a:t>is from </a:t>
            </a:r>
            <a:endParaRPr dirty="0"/>
          </a:p>
          <a:p>
            <a:pPr lvl="1" indent="-228600" algn="l" rtl="0">
              <a:lnSpc>
                <a:spcPct val="100000"/>
              </a:lnSpc>
              <a:spcBef>
                <a:spcPts val="1200"/>
              </a:spcBef>
              <a:spcAft>
                <a:spcPts val="0"/>
              </a:spcAft>
              <a:buSzPts val="2600"/>
              <a:buChar char="•"/>
            </a:pPr>
            <a:r>
              <a:rPr lang="en-US" b="1" dirty="0">
                <a:solidFill>
                  <a:srgbClr val="0000FF"/>
                </a:solidFill>
              </a:rPr>
              <a:t>DNA </a:t>
            </a:r>
            <a:r>
              <a:rPr lang="en-US" b="1" dirty="0">
                <a:solidFill>
                  <a:srgbClr val="FF0000"/>
                </a:solidFill>
              </a:rPr>
              <a:t>in the nucleus to </a:t>
            </a:r>
            <a:r>
              <a:rPr lang="en-US" b="1" dirty="0">
                <a:solidFill>
                  <a:srgbClr val="0000FF"/>
                </a:solidFill>
              </a:rPr>
              <a:t>RNA.</a:t>
            </a:r>
            <a:endParaRPr dirty="0"/>
          </a:p>
          <a:p>
            <a:pPr lvl="1" indent="-228600" algn="l" rtl="0">
              <a:lnSpc>
                <a:spcPct val="100000"/>
              </a:lnSpc>
              <a:spcBef>
                <a:spcPts val="1200"/>
              </a:spcBef>
              <a:spcAft>
                <a:spcPts val="0"/>
              </a:spcAft>
              <a:buSzPts val="2600"/>
              <a:buChar char="•"/>
            </a:pPr>
            <a:r>
              <a:rPr lang="en-US" b="1" dirty="0">
                <a:solidFill>
                  <a:srgbClr val="FF0000"/>
                </a:solidFill>
              </a:rPr>
              <a:t>RNA </a:t>
            </a:r>
            <a:r>
              <a:rPr lang="en-US" b="1" dirty="0">
                <a:solidFill>
                  <a:srgbClr val="0000FF"/>
                </a:solidFill>
              </a:rPr>
              <a:t>in the cytoplasm to </a:t>
            </a:r>
            <a:r>
              <a:rPr lang="en-US" b="1" dirty="0">
                <a:solidFill>
                  <a:srgbClr val="FF0000"/>
                </a:solidFill>
              </a:rPr>
              <a:t>protein.</a:t>
            </a:r>
            <a:endParaRPr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198">
                                            <p:txEl>
                                              <p:pRg st="0" end="0"/>
                                            </p:txEl>
                                          </p:spTgt>
                                        </p:tgtEl>
                                        <p:attrNameLst>
                                          <p:attrName>style.visibility</p:attrName>
                                        </p:attrNameLst>
                                      </p:cBhvr>
                                      <p:to>
                                        <p:strVal val="visible"/>
                                      </p:to>
                                    </p:set>
                                    <p:animEffect transition="in" filter="wipe(left)">
                                      <p:cBhvr>
                                        <p:cTn id="7" dur="500"/>
                                        <p:tgtEl>
                                          <p:spTgt spid="119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198">
                                            <p:txEl>
                                              <p:pRg st="1" end="1"/>
                                            </p:txEl>
                                          </p:spTgt>
                                        </p:tgtEl>
                                        <p:attrNameLst>
                                          <p:attrName>style.visibility</p:attrName>
                                        </p:attrNameLst>
                                      </p:cBhvr>
                                      <p:to>
                                        <p:strVal val="visible"/>
                                      </p:to>
                                    </p:set>
                                    <p:animEffect transition="in" filter="wipe(left)">
                                      <p:cBhvr>
                                        <p:cTn id="12" dur="500"/>
                                        <p:tgtEl>
                                          <p:spTgt spid="119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98">
                                            <p:txEl>
                                              <p:pRg st="2" end="2"/>
                                            </p:txEl>
                                          </p:spTgt>
                                        </p:tgtEl>
                                        <p:attrNameLst>
                                          <p:attrName>style.visibility</p:attrName>
                                        </p:attrNameLst>
                                      </p:cBhvr>
                                      <p:to>
                                        <p:strVal val="visible"/>
                                      </p:to>
                                    </p:set>
                                    <p:animEffect transition="in" filter="wipe(left)">
                                      <p:cBhvr>
                                        <p:cTn id="17" dur="500"/>
                                        <p:tgtEl>
                                          <p:spTgt spid="119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198">
                                            <p:txEl>
                                              <p:pRg st="3" end="3"/>
                                            </p:txEl>
                                          </p:spTgt>
                                        </p:tgtEl>
                                        <p:attrNameLst>
                                          <p:attrName>style.visibility</p:attrName>
                                        </p:attrNameLst>
                                      </p:cBhvr>
                                      <p:to>
                                        <p:strVal val="visible"/>
                                      </p:to>
                                    </p:set>
                                    <p:animEffect transition="in" filter="wipe(left)">
                                      <p:cBhvr>
                                        <p:cTn id="22" dur="500"/>
                                        <p:tgtEl>
                                          <p:spTgt spid="119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198">
                                            <p:txEl>
                                              <p:pRg st="4" end="4"/>
                                            </p:txEl>
                                          </p:spTgt>
                                        </p:tgtEl>
                                        <p:attrNameLst>
                                          <p:attrName>style.visibility</p:attrName>
                                        </p:attrNameLst>
                                      </p:cBhvr>
                                      <p:to>
                                        <p:strVal val="visible"/>
                                      </p:to>
                                    </p:set>
                                    <p:animEffect transition="in" filter="wipe(left)">
                                      <p:cBhvr>
                                        <p:cTn id="27" dur="500"/>
                                        <p:tgtEl>
                                          <p:spTgt spid="119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1203"/>
        <p:cNvGrpSpPr/>
        <p:nvPr/>
      </p:nvGrpSpPr>
      <p:grpSpPr>
        <a:xfrm>
          <a:off x="0" y="0"/>
          <a:ext cx="0" cy="0"/>
          <a:chOff x="0" y="0"/>
          <a:chExt cx="0" cy="0"/>
        </a:xfrm>
      </p:grpSpPr>
      <p:pic>
        <p:nvPicPr>
          <p:cNvPr id="1204" name="Google Shape;1204;p182" descr="10_06aInformationFlow_3-U.jpg"/>
          <p:cNvPicPr preferRelativeResize="0"/>
          <p:nvPr/>
        </p:nvPicPr>
        <p:blipFill rotWithShape="1">
          <a:blip r:embed="rId3">
            <a:alphaModFix/>
          </a:blip>
          <a:srcRect b="3789"/>
          <a:stretch/>
        </p:blipFill>
        <p:spPr>
          <a:xfrm>
            <a:off x="1325880" y="1027176"/>
            <a:ext cx="6492240" cy="4621609"/>
          </a:xfrm>
          <a:prstGeom prst="rect">
            <a:avLst/>
          </a:prstGeom>
          <a:noFill/>
          <a:ln>
            <a:noFill/>
          </a:ln>
        </p:spPr>
      </p:pic>
      <p:sp>
        <p:nvSpPr>
          <p:cNvPr id="1205" name="Google Shape;1205;p182"/>
          <p:cNvSpPr txBox="1"/>
          <p:nvPr/>
        </p:nvSpPr>
        <p:spPr>
          <a:xfrm>
            <a:off x="1722302" y="1391198"/>
            <a:ext cx="1113725"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DNA</a:t>
            </a:r>
            <a:endParaRPr kumimoji="0" sz="18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06" name="Google Shape;1206;p182"/>
          <p:cNvSpPr txBox="1"/>
          <p:nvPr/>
        </p:nvSpPr>
        <p:spPr>
          <a:xfrm>
            <a:off x="6399702" y="3153839"/>
            <a:ext cx="1303432"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Arial"/>
                <a:cs typeface="Arial"/>
                <a:sym typeface="Arial"/>
              </a:rPr>
              <a:t>N</a:t>
            </a:r>
            <a:r>
              <a:rPr kumimoji="0" lang="en-US" sz="1600" b="1" i="0" u="none" strike="noStrike" kern="0" cap="none" spc="0" normalizeH="0" baseline="0" noProof="0" dirty="0">
                <a:ln>
                  <a:noFill/>
                </a:ln>
                <a:solidFill>
                  <a:srgbClr val="000000"/>
                </a:solidFill>
                <a:effectLst/>
                <a:uLnTx/>
                <a:uFillTx/>
                <a:latin typeface="Arial"/>
                <a:ea typeface="Arial"/>
                <a:cs typeface="Arial"/>
                <a:sym typeface="Arial"/>
              </a:rPr>
              <a:t>UCLEUS</a:t>
            </a:r>
            <a:endParaRPr kumimoji="0" sz="16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07" name="Google Shape;1207;p182"/>
          <p:cNvSpPr txBox="1"/>
          <p:nvPr/>
        </p:nvSpPr>
        <p:spPr>
          <a:xfrm>
            <a:off x="6309485" y="3910249"/>
            <a:ext cx="1692057"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C</a:t>
            </a:r>
            <a:r>
              <a:rPr kumimoji="0" lang="en-US" sz="1600" b="1" i="0" u="none" strike="noStrike" kern="0" cap="none" spc="0" normalizeH="0" baseline="0" noProof="0">
                <a:ln>
                  <a:noFill/>
                </a:ln>
                <a:solidFill>
                  <a:srgbClr val="000000"/>
                </a:solidFill>
                <a:effectLst/>
                <a:uLnTx/>
                <a:uFillTx/>
                <a:latin typeface="Arial"/>
                <a:ea typeface="Arial"/>
                <a:cs typeface="Arial"/>
                <a:sym typeface="Arial"/>
              </a:rPr>
              <a:t>YTOPLASM</a:t>
            </a:r>
            <a:endParaRPr kumimoji="0" sz="16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8" name="Google Shape;1208;p182"/>
          <p:cNvSpPr txBox="1"/>
          <p:nvPr/>
        </p:nvSpPr>
        <p:spPr>
          <a:xfrm>
            <a:off x="1729243" y="2834620"/>
            <a:ext cx="1113725"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RNA</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09" name="Google Shape;1209;p182"/>
          <p:cNvSpPr txBox="1"/>
          <p:nvPr/>
        </p:nvSpPr>
        <p:spPr>
          <a:xfrm>
            <a:off x="3533582" y="2051398"/>
            <a:ext cx="2039047"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Transcription</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0" name="Google Shape;1210;p182"/>
          <p:cNvSpPr txBox="1"/>
          <p:nvPr/>
        </p:nvSpPr>
        <p:spPr>
          <a:xfrm>
            <a:off x="3630739" y="4056925"/>
            <a:ext cx="2039047"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Translation</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1211" name="Google Shape;1211;p182"/>
          <p:cNvSpPr txBox="1"/>
          <p:nvPr/>
        </p:nvSpPr>
        <p:spPr>
          <a:xfrm>
            <a:off x="1729243" y="4888726"/>
            <a:ext cx="1113725" cy="276999"/>
          </a:xfrm>
          <a:prstGeom prst="rect">
            <a:avLst/>
          </a:prstGeom>
          <a:noFill/>
          <a:ln>
            <a:noFill/>
          </a:ln>
        </p:spPr>
        <p:txBody>
          <a:bodyPr spcFirstLastPara="1" wrap="square" lIns="0" tIns="0" rIns="0" bIns="0" anchor="t" anchorCtr="0">
            <a:spAutoFit/>
          </a:bodyPr>
          <a:lstStyle/>
          <a:p>
            <a:pPr marL="0" marR="0" lvl="0" indent="0" algn="l" defTabSz="914400" rtl="0" eaLnBrk="1" fontAlgn="auto" latinLnBrk="0" hangingPunct="1">
              <a:lnSpc>
                <a:spcPct val="12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Arial"/>
                <a:ea typeface="Arial"/>
                <a:cs typeface="Arial"/>
                <a:sym typeface="Arial"/>
              </a:rPr>
              <a:t>Protein</a:t>
            </a:r>
            <a:endParaRPr kumimoji="0" sz="1800" b="1" i="0" u="none" strike="noStrike" kern="0" cap="none" spc="0" normalizeH="0" baseline="0" noProof="0">
              <a:ln>
                <a:noFill/>
              </a:ln>
              <a:solidFill>
                <a:srgbClr val="000000"/>
              </a:solidFill>
              <a:effectLst/>
              <a:uLnTx/>
              <a:uFillTx/>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06"/>
                                        </p:tgtEl>
                                        <p:attrNameLst>
                                          <p:attrName>style.visibility</p:attrName>
                                        </p:attrNameLst>
                                      </p:cBhvr>
                                      <p:to>
                                        <p:strVal val="visible"/>
                                      </p:to>
                                    </p:set>
                                    <p:animEffect transition="in" filter="fade">
                                      <p:cBhvr>
                                        <p:cTn id="7" dur="500"/>
                                        <p:tgtEl>
                                          <p:spTgt spid="120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05"/>
                                        </p:tgtEl>
                                        <p:attrNameLst>
                                          <p:attrName>style.visibility</p:attrName>
                                        </p:attrNameLst>
                                      </p:cBhvr>
                                      <p:to>
                                        <p:strVal val="visible"/>
                                      </p:to>
                                    </p:set>
                                    <p:animEffect transition="in" filter="fade">
                                      <p:cBhvr>
                                        <p:cTn id="12" dur="500"/>
                                        <p:tgtEl>
                                          <p:spTgt spid="120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09"/>
                                        </p:tgtEl>
                                        <p:attrNameLst>
                                          <p:attrName>style.visibility</p:attrName>
                                        </p:attrNameLst>
                                      </p:cBhvr>
                                      <p:to>
                                        <p:strVal val="visible"/>
                                      </p:to>
                                    </p:set>
                                    <p:animEffect transition="in" filter="fade">
                                      <p:cBhvr>
                                        <p:cTn id="17" dur="500"/>
                                        <p:tgtEl>
                                          <p:spTgt spid="120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08"/>
                                        </p:tgtEl>
                                        <p:attrNameLst>
                                          <p:attrName>style.visibility</p:attrName>
                                        </p:attrNameLst>
                                      </p:cBhvr>
                                      <p:to>
                                        <p:strVal val="visible"/>
                                      </p:to>
                                    </p:set>
                                    <p:animEffect transition="in" filter="fade">
                                      <p:cBhvr>
                                        <p:cTn id="22" dur="500"/>
                                        <p:tgtEl>
                                          <p:spTgt spid="120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07"/>
                                        </p:tgtEl>
                                        <p:attrNameLst>
                                          <p:attrName>style.visibility</p:attrName>
                                        </p:attrNameLst>
                                      </p:cBhvr>
                                      <p:to>
                                        <p:strVal val="visible"/>
                                      </p:to>
                                    </p:set>
                                    <p:animEffect transition="in" filter="fade">
                                      <p:cBhvr>
                                        <p:cTn id="27" dur="500"/>
                                        <p:tgtEl>
                                          <p:spTgt spid="120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10"/>
                                        </p:tgtEl>
                                        <p:attrNameLst>
                                          <p:attrName>style.visibility</p:attrName>
                                        </p:attrNameLst>
                                      </p:cBhvr>
                                      <p:to>
                                        <p:strVal val="visible"/>
                                      </p:to>
                                    </p:set>
                                    <p:animEffect transition="in" filter="fade">
                                      <p:cBhvr>
                                        <p:cTn id="32" dur="500"/>
                                        <p:tgtEl>
                                          <p:spTgt spid="12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11"/>
                                        </p:tgtEl>
                                        <p:attrNameLst>
                                          <p:attrName>style.visibility</p:attrName>
                                        </p:attrNameLst>
                                      </p:cBhvr>
                                      <p:to>
                                        <p:strVal val="visible"/>
                                      </p:to>
                                    </p:set>
                                    <p:animEffect transition="in" filter="fade">
                                      <p:cBhvr>
                                        <p:cTn id="37" dur="500"/>
                                        <p:tgtEl>
                                          <p:spTgt spid="1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5" grpId="0"/>
      <p:bldP spid="1206" grpId="0"/>
      <p:bldP spid="1207" grpId="0"/>
      <p:bldP spid="1208" grpId="0"/>
      <p:bldP spid="1209" grpId="0"/>
      <p:bldP spid="1210" grpId="0"/>
      <p:bldP spid="1211" grpId="0"/>
    </p:bld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Shape 1215"/>
        <p:cNvGrpSpPr/>
        <p:nvPr/>
      </p:nvGrpSpPr>
      <p:grpSpPr>
        <a:xfrm>
          <a:off x="0" y="0"/>
          <a:ext cx="0" cy="0"/>
          <a:chOff x="0" y="0"/>
          <a:chExt cx="0" cy="0"/>
        </a:xfrm>
      </p:grpSpPr>
      <p:pic>
        <p:nvPicPr>
          <p:cNvPr id="1216" name="Google Shape;1216;p183" descr="images-2.jpeg"/>
          <p:cNvPicPr preferRelativeResize="0"/>
          <p:nvPr/>
        </p:nvPicPr>
        <p:blipFill rotWithShape="1">
          <a:blip r:embed="rId3">
            <a:alphaModFix/>
          </a:blip>
          <a:srcRect/>
          <a:stretch/>
        </p:blipFill>
        <p:spPr>
          <a:xfrm>
            <a:off x="190500" y="222250"/>
            <a:ext cx="3255963" cy="3270250"/>
          </a:xfrm>
          <a:prstGeom prst="rect">
            <a:avLst/>
          </a:prstGeom>
          <a:noFill/>
          <a:ln>
            <a:noFill/>
          </a:ln>
        </p:spPr>
      </p:pic>
      <p:sp>
        <p:nvSpPr>
          <p:cNvPr id="1217" name="Google Shape;1217;p183"/>
          <p:cNvSpPr txBox="1"/>
          <p:nvPr/>
        </p:nvSpPr>
        <p:spPr>
          <a:xfrm>
            <a:off x="4127500" y="222250"/>
            <a:ext cx="4787900" cy="76993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a:ln>
                  <a:noFill/>
                </a:ln>
                <a:solidFill>
                  <a:srgbClr val="953734"/>
                </a:solidFill>
                <a:effectLst/>
                <a:uLnTx/>
                <a:uFillTx/>
                <a:latin typeface="Arial"/>
                <a:ea typeface="Arial"/>
                <a:cs typeface="Arial"/>
                <a:sym typeface="Arial"/>
              </a:rPr>
              <a:t>Gene Expression</a:t>
            </a:r>
            <a:endParaRPr kumimoji="0" sz="4400" b="0" i="0" u="none" strike="noStrike" kern="0" cap="none" spc="0" normalizeH="0" baseline="0" noProof="0">
              <a:ln>
                <a:noFill/>
              </a:ln>
              <a:solidFill>
                <a:srgbClr val="953734"/>
              </a:solidFill>
              <a:effectLst/>
              <a:uLnTx/>
              <a:uFillTx/>
              <a:latin typeface="Arial"/>
              <a:ea typeface="Arial"/>
              <a:cs typeface="Arial"/>
              <a:sym typeface="Arial"/>
            </a:endParaRPr>
          </a:p>
        </p:txBody>
      </p:sp>
      <p:sp>
        <p:nvSpPr>
          <p:cNvPr id="1218" name="Google Shape;1218;p183"/>
          <p:cNvSpPr/>
          <p:nvPr/>
        </p:nvSpPr>
        <p:spPr>
          <a:xfrm>
            <a:off x="3585633" y="1782154"/>
            <a:ext cx="5295900" cy="1166812"/>
          </a:xfrm>
          <a:prstGeom prst="roundRect">
            <a:avLst>
              <a:gd name="adj" fmla="val 16667"/>
            </a:avLst>
          </a:prstGeom>
          <a:solidFill>
            <a:srgbClr val="FB93FA"/>
          </a:solidFill>
          <a:ln w="38100" cap="flat" cmpd="sng">
            <a:solidFill>
              <a:srgbClr val="4A7DB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19" name="Google Shape;1219;p183"/>
          <p:cNvSpPr/>
          <p:nvPr/>
        </p:nvSpPr>
        <p:spPr>
          <a:xfrm>
            <a:off x="2764367" y="3892373"/>
            <a:ext cx="5295900" cy="2006600"/>
          </a:xfrm>
          <a:prstGeom prst="roundRect">
            <a:avLst>
              <a:gd name="adj" fmla="val 16667"/>
            </a:avLst>
          </a:prstGeom>
          <a:solidFill>
            <a:srgbClr val="31C2B2"/>
          </a:solidFill>
          <a:ln w="38100" cap="flat" cmpd="sng">
            <a:solidFill>
              <a:srgbClr val="FFFF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0" name="Google Shape;1220;p183"/>
          <p:cNvSpPr txBox="1"/>
          <p:nvPr/>
        </p:nvSpPr>
        <p:spPr>
          <a:xfrm>
            <a:off x="3630789" y="1771650"/>
            <a:ext cx="5295900" cy="1154112"/>
          </a:xfrm>
          <a:prstGeom prst="rect">
            <a:avLst/>
          </a:prstGeom>
          <a:noFill/>
          <a:ln>
            <a:noFill/>
          </a:ln>
        </p:spPr>
        <p:txBody>
          <a:bodyPr spcFirstLastPara="1" wrap="square" lIns="91425" tIns="45700" rIns="91425" bIns="45700" anchor="t" anchorCtr="0">
            <a:spAutoFit/>
          </a:bodyPr>
          <a:lstStyle/>
          <a:p>
            <a:pPr lvl="0" algn="ctr" fontAlgn="auto">
              <a:spcBef>
                <a:spcPts val="0"/>
              </a:spcBef>
              <a:spcAft>
                <a:spcPts val="0"/>
              </a:spcAft>
              <a:buClr>
                <a:srgbClr val="000000"/>
              </a:buClr>
              <a:defRPr/>
            </a:pPr>
            <a:r>
              <a:rPr kumimoji="0" lang="en-US" sz="2300" b="0" i="0" u="none" strike="noStrike" kern="0" cap="none" spc="0" normalizeH="0" baseline="0" noProof="0" dirty="0">
                <a:ln>
                  <a:noFill/>
                </a:ln>
                <a:solidFill>
                  <a:srgbClr val="000000"/>
                </a:solidFill>
                <a:effectLst/>
                <a:uLnTx/>
                <a:uFillTx/>
                <a:latin typeface="Arial"/>
                <a:ea typeface="Arial"/>
                <a:cs typeface="Arial"/>
                <a:sym typeface="Arial"/>
              </a:rPr>
              <a:t>The DNA molecule, with its four nitrogenous bases, is the </a:t>
            </a:r>
            <a:r>
              <a:rPr lang="en-US" sz="2300" kern="0" dirty="0">
                <a:solidFill>
                  <a:srgbClr val="0000FF"/>
                </a:solidFill>
                <a:latin typeface="Arial"/>
                <a:ea typeface="Arial"/>
                <a:cs typeface="Arial"/>
                <a:sym typeface="Arial"/>
              </a:rPr>
              <a:t>code</a:t>
            </a:r>
            <a:r>
              <a:rPr kumimoji="0" lang="en-US" sz="2300" b="0" i="0" u="none" strike="noStrike" kern="0" cap="none" spc="0" normalizeH="0" baseline="0" noProof="0" dirty="0">
                <a:ln>
                  <a:noFill/>
                </a:ln>
                <a:solidFill>
                  <a:srgbClr val="000000"/>
                </a:solidFill>
                <a:effectLst/>
                <a:uLnTx/>
                <a:uFillTx/>
                <a:latin typeface="Arial"/>
                <a:ea typeface="Arial"/>
                <a:cs typeface="Arial"/>
                <a:sym typeface="Arial"/>
              </a:rPr>
              <a:t> for all </a:t>
            </a:r>
            <a:r>
              <a:rPr lang="en-US" sz="2300" kern="0" dirty="0">
                <a:solidFill>
                  <a:srgbClr val="0000FF"/>
                </a:solidFill>
                <a:latin typeface="Arial"/>
                <a:ea typeface="Arial"/>
                <a:cs typeface="Arial"/>
                <a:sym typeface="Arial"/>
              </a:rPr>
              <a:t>proteins</a:t>
            </a:r>
            <a:r>
              <a:rPr kumimoji="0" lang="en-US" sz="2300" b="0" i="0" u="none" strike="noStrike" kern="0" cap="none" spc="0" normalizeH="0" baseline="0" noProof="0" dirty="0">
                <a:ln>
                  <a:noFill/>
                </a:ln>
                <a:solidFill>
                  <a:srgbClr val="000000"/>
                </a:solidFill>
                <a:effectLst/>
                <a:uLnTx/>
                <a:uFillTx/>
                <a:latin typeface="Arial"/>
                <a:ea typeface="Arial"/>
                <a:cs typeface="Arial"/>
                <a:sym typeface="Arial"/>
              </a:rPr>
              <a:t> that are made in a cell.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23" name="Google Shape;1223;p183"/>
          <p:cNvSpPr txBox="1"/>
          <p:nvPr/>
        </p:nvSpPr>
        <p:spPr>
          <a:xfrm>
            <a:off x="2764367" y="3873500"/>
            <a:ext cx="5295900" cy="1908174"/>
          </a:xfrm>
          <a:prstGeom prst="rect">
            <a:avLst/>
          </a:prstGeom>
          <a:noFill/>
          <a:ln>
            <a:noFill/>
          </a:ln>
        </p:spPr>
        <p:txBody>
          <a:bodyPr spcFirstLastPara="1" wrap="square" lIns="91425" tIns="45700" rIns="91425" bIns="45700" anchor="t" anchorCtr="0">
            <a:spAutoFit/>
          </a:bodyPr>
          <a:lstStyle/>
          <a:p>
            <a:pPr algn="ctr" fontAlgn="auto">
              <a:spcBef>
                <a:spcPts val="0"/>
              </a:spcBef>
              <a:spcAft>
                <a:spcPts val="0"/>
              </a:spcAft>
              <a:buClr>
                <a:srgbClr val="000000"/>
              </a:buClr>
              <a:defRPr/>
            </a:pPr>
            <a:r>
              <a:rPr kumimoji="0" lang="en-US" sz="2300" b="0" i="0" u="none" strike="noStrike" kern="0" cap="none" spc="0" normalizeH="0" baseline="0" noProof="0" dirty="0">
                <a:ln>
                  <a:noFill/>
                </a:ln>
                <a:solidFill>
                  <a:srgbClr val="953735"/>
                </a:solidFill>
                <a:effectLst/>
                <a:uLnTx/>
                <a:uFillTx/>
                <a:latin typeface="Arial"/>
                <a:ea typeface="Arial"/>
                <a:cs typeface="Arial"/>
                <a:sym typeface="Arial"/>
              </a:rPr>
              <a:t>Genes make up a portion of the </a:t>
            </a:r>
            <a:r>
              <a:rPr lang="en-US" sz="2300" kern="0" dirty="0">
                <a:solidFill>
                  <a:srgbClr val="0000FF"/>
                </a:solidFill>
                <a:latin typeface="Arial"/>
                <a:ea typeface="Arial"/>
                <a:cs typeface="Arial"/>
                <a:sym typeface="Arial"/>
              </a:rPr>
              <a:t>DNA </a:t>
            </a:r>
            <a:r>
              <a:rPr kumimoji="0" lang="en-US" sz="2300" b="0" i="0" u="none" strike="noStrike" kern="0" cap="none" spc="0" normalizeH="0" baseline="0" noProof="0" dirty="0">
                <a:ln>
                  <a:noFill/>
                </a:ln>
                <a:solidFill>
                  <a:srgbClr val="953735"/>
                </a:solidFill>
                <a:effectLst/>
                <a:uLnTx/>
                <a:uFillTx/>
                <a:latin typeface="Arial"/>
                <a:ea typeface="Arial"/>
                <a:cs typeface="Arial"/>
                <a:sym typeface="Arial"/>
              </a:rPr>
              <a:t>strand.  A gene is the </a:t>
            </a:r>
            <a:r>
              <a:rPr lang="en-US" sz="2400" kern="0" dirty="0">
                <a:solidFill>
                  <a:srgbClr val="0000FF"/>
                </a:solidFill>
                <a:latin typeface="Arial"/>
                <a:ea typeface="Arial"/>
                <a:cs typeface="Arial"/>
                <a:sym typeface="Arial"/>
              </a:rPr>
              <a:t>coded DNA instructions </a:t>
            </a:r>
            <a:r>
              <a:rPr kumimoji="0" lang="en-US" sz="2300" b="0" i="0" u="none" strike="noStrike" kern="0" cap="none" spc="0" normalizeH="0" baseline="0" noProof="0" dirty="0">
                <a:ln>
                  <a:noFill/>
                </a:ln>
                <a:solidFill>
                  <a:srgbClr val="953735"/>
                </a:solidFill>
                <a:effectLst/>
                <a:uLnTx/>
                <a:uFillTx/>
                <a:latin typeface="Arial"/>
                <a:ea typeface="Arial"/>
                <a:cs typeface="Arial"/>
                <a:sym typeface="Arial"/>
              </a:rPr>
              <a:t>that controls the production of specific </a:t>
            </a:r>
            <a:r>
              <a:rPr lang="en-US" sz="2400" kern="0" dirty="0">
                <a:solidFill>
                  <a:srgbClr val="0000FF"/>
                </a:solidFill>
                <a:latin typeface="Arial"/>
                <a:ea typeface="Arial"/>
                <a:cs typeface="Arial"/>
                <a:sym typeface="Arial"/>
              </a:rPr>
              <a:t> proteins</a:t>
            </a:r>
            <a:r>
              <a:rPr kumimoji="0" lang="en-US" sz="2300" b="0" i="0" u="none" strike="noStrike" kern="0" cap="none" spc="0" normalizeH="0" baseline="0" noProof="0" dirty="0">
                <a:ln>
                  <a:noFill/>
                </a:ln>
                <a:solidFill>
                  <a:srgbClr val="953735"/>
                </a:solidFill>
                <a:effectLst/>
                <a:uLnTx/>
                <a:uFillTx/>
                <a:latin typeface="Arial"/>
                <a:ea typeface="Arial"/>
                <a:cs typeface="Arial"/>
                <a:sym typeface="Arial"/>
              </a:rPr>
              <a:t>, such as enzymes, structural proteins, etc.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8"/>
                                        </p:tgtEl>
                                        <p:attrNameLst>
                                          <p:attrName>style.visibility</p:attrName>
                                        </p:attrNameLst>
                                      </p:cBhvr>
                                      <p:to>
                                        <p:strVal val="visible"/>
                                      </p:to>
                                    </p:set>
                                    <p:animEffect transition="in" filter="fade">
                                      <p:cBhvr>
                                        <p:cTn id="7" dur="500"/>
                                        <p:tgtEl>
                                          <p:spTgt spid="1218"/>
                                        </p:tgtEl>
                                      </p:cBhvr>
                                    </p:animEffect>
                                  </p:childTnLst>
                                </p:cTn>
                              </p:par>
                              <p:par>
                                <p:cTn id="8" presetID="10" presetClass="entr" presetSubtype="0" fill="hold" nodeType="withEffect">
                                  <p:stCondLst>
                                    <p:cond delay="0"/>
                                  </p:stCondLst>
                                  <p:childTnLst>
                                    <p:set>
                                      <p:cBhvr>
                                        <p:cTn id="9" dur="1" fill="hold">
                                          <p:stCondLst>
                                            <p:cond delay="0"/>
                                          </p:stCondLst>
                                        </p:cTn>
                                        <p:tgtEl>
                                          <p:spTgt spid="1220"/>
                                        </p:tgtEl>
                                        <p:attrNameLst>
                                          <p:attrName>style.visibility</p:attrName>
                                        </p:attrNameLst>
                                      </p:cBhvr>
                                      <p:to>
                                        <p:strVal val="visible"/>
                                      </p:to>
                                    </p:set>
                                    <p:animEffect transition="in" filter="fade">
                                      <p:cBhvr>
                                        <p:cTn id="10" dur="1000"/>
                                        <p:tgtEl>
                                          <p:spTgt spid="12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219"/>
                                        </p:tgtEl>
                                        <p:attrNameLst>
                                          <p:attrName>style.visibility</p:attrName>
                                        </p:attrNameLst>
                                      </p:cBhvr>
                                      <p:to>
                                        <p:strVal val="visible"/>
                                      </p:to>
                                    </p:set>
                                    <p:animEffect transition="in" filter="fade">
                                      <p:cBhvr>
                                        <p:cTn id="15" dur="500"/>
                                        <p:tgtEl>
                                          <p:spTgt spid="1219"/>
                                        </p:tgtEl>
                                      </p:cBhvr>
                                    </p:animEffect>
                                  </p:childTnLst>
                                </p:cTn>
                              </p:par>
                              <p:par>
                                <p:cTn id="16" presetID="10" presetClass="entr" presetSubtype="0" fill="hold" nodeType="withEffect">
                                  <p:stCondLst>
                                    <p:cond delay="0"/>
                                  </p:stCondLst>
                                  <p:childTnLst>
                                    <p:set>
                                      <p:cBhvr>
                                        <p:cTn id="17" dur="1" fill="hold">
                                          <p:stCondLst>
                                            <p:cond delay="0"/>
                                          </p:stCondLst>
                                        </p:cTn>
                                        <p:tgtEl>
                                          <p:spTgt spid="1223"/>
                                        </p:tgtEl>
                                        <p:attrNameLst>
                                          <p:attrName>style.visibility</p:attrName>
                                        </p:attrNameLst>
                                      </p:cBhvr>
                                      <p:to>
                                        <p:strVal val="visible"/>
                                      </p:to>
                                    </p:set>
                                    <p:animEffect transition="in" filter="fade">
                                      <p:cBhvr>
                                        <p:cTn id="18" dur="1000"/>
                                        <p:tgtEl>
                                          <p:spTgt spid="1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1215"/>
        <p:cNvGrpSpPr/>
        <p:nvPr/>
      </p:nvGrpSpPr>
      <p:grpSpPr>
        <a:xfrm>
          <a:off x="0" y="0"/>
          <a:ext cx="0" cy="0"/>
          <a:chOff x="0" y="0"/>
          <a:chExt cx="0" cy="0"/>
        </a:xfrm>
      </p:grpSpPr>
      <p:pic>
        <p:nvPicPr>
          <p:cNvPr id="1216" name="Google Shape;1216;p183" descr="images-2.jpeg"/>
          <p:cNvPicPr preferRelativeResize="0"/>
          <p:nvPr/>
        </p:nvPicPr>
        <p:blipFill rotWithShape="1">
          <a:blip r:embed="rId3">
            <a:alphaModFix/>
          </a:blip>
          <a:srcRect/>
          <a:stretch/>
        </p:blipFill>
        <p:spPr>
          <a:xfrm>
            <a:off x="190500" y="222250"/>
            <a:ext cx="3255963" cy="3270250"/>
          </a:xfrm>
          <a:prstGeom prst="rect">
            <a:avLst/>
          </a:prstGeom>
          <a:noFill/>
          <a:ln>
            <a:noFill/>
          </a:ln>
        </p:spPr>
      </p:pic>
      <p:sp>
        <p:nvSpPr>
          <p:cNvPr id="1217" name="Google Shape;1217;p183"/>
          <p:cNvSpPr txBox="1"/>
          <p:nvPr/>
        </p:nvSpPr>
        <p:spPr>
          <a:xfrm>
            <a:off x="4050860" y="80053"/>
            <a:ext cx="4787900" cy="769938"/>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0" i="0" u="none" strike="noStrike" kern="0" cap="none" spc="0" normalizeH="0" baseline="0" noProof="0" dirty="0">
                <a:ln>
                  <a:noFill/>
                </a:ln>
                <a:solidFill>
                  <a:srgbClr val="953734"/>
                </a:solidFill>
                <a:effectLst/>
                <a:uLnTx/>
                <a:uFillTx/>
                <a:latin typeface="Arial"/>
                <a:ea typeface="Arial"/>
                <a:cs typeface="Arial"/>
                <a:sym typeface="Arial"/>
              </a:rPr>
              <a:t>Gene Expression</a:t>
            </a:r>
            <a:endParaRPr kumimoji="0" sz="4400" b="0" i="0" u="none" strike="noStrike" kern="0" cap="none" spc="0" normalizeH="0" baseline="0" noProof="0" dirty="0">
              <a:ln>
                <a:noFill/>
              </a:ln>
              <a:solidFill>
                <a:srgbClr val="953734"/>
              </a:solidFill>
              <a:effectLst/>
              <a:uLnTx/>
              <a:uFillTx/>
              <a:latin typeface="Arial"/>
              <a:ea typeface="Arial"/>
              <a:cs typeface="Arial"/>
              <a:sym typeface="Arial"/>
            </a:endParaRPr>
          </a:p>
        </p:txBody>
      </p:sp>
      <p:sp>
        <p:nvSpPr>
          <p:cNvPr id="1227" name="Google Shape;1227;p183"/>
          <p:cNvSpPr/>
          <p:nvPr/>
        </p:nvSpPr>
        <p:spPr>
          <a:xfrm>
            <a:off x="4686035" y="960791"/>
            <a:ext cx="3446463" cy="3365500"/>
          </a:xfrm>
          <a:prstGeom prst="roundRect">
            <a:avLst>
              <a:gd name="adj" fmla="val 16667"/>
            </a:avLst>
          </a:prstGeom>
          <a:solidFill>
            <a:srgbClr val="66CCFF"/>
          </a:solid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8" name="Google Shape;1228;p183"/>
          <p:cNvSpPr txBox="1"/>
          <p:nvPr/>
        </p:nvSpPr>
        <p:spPr>
          <a:xfrm>
            <a:off x="4677568" y="1274687"/>
            <a:ext cx="3446463" cy="300082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1" i="0" u="none" strike="noStrike" kern="0" cap="none" spc="0" normalizeH="0" baseline="0" noProof="0" dirty="0">
                <a:ln>
                  <a:noFill/>
                </a:ln>
                <a:solidFill>
                  <a:srgbClr val="FF0000"/>
                </a:solidFill>
                <a:effectLst/>
                <a:uLnTx/>
                <a:uFillTx/>
                <a:latin typeface="Arial"/>
                <a:ea typeface="Arial"/>
                <a:cs typeface="Arial"/>
                <a:sym typeface="Arial"/>
              </a:rPr>
              <a:t>Proteins</a:t>
            </a:r>
            <a:r>
              <a:rPr kumimoji="0" lang="en-US" sz="2100" b="0" i="0" u="none" strike="noStrike" kern="0" cap="none" spc="0" normalizeH="0" baseline="0" noProof="0" dirty="0">
                <a:ln>
                  <a:noFill/>
                </a:ln>
                <a:solidFill>
                  <a:srgbClr val="000000"/>
                </a:solidFill>
                <a:effectLst/>
                <a:uLnTx/>
                <a:uFillTx/>
                <a:latin typeface="Arial"/>
                <a:ea typeface="Arial"/>
                <a:cs typeface="Arial"/>
                <a:sym typeface="Arial"/>
              </a:rPr>
              <a:t> are the link between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sng" strike="noStrike" kern="0" cap="none" spc="0" normalizeH="0" baseline="0" noProof="0" dirty="0">
                <a:ln>
                  <a:noFill/>
                </a:ln>
                <a:solidFill>
                  <a:srgbClr val="0000FF"/>
                </a:solidFill>
                <a:effectLst/>
                <a:uLnTx/>
                <a:uFillTx/>
                <a:latin typeface="Arial"/>
                <a:ea typeface="Arial"/>
                <a:cs typeface="Arial"/>
                <a:sym typeface="Arial"/>
              </a:rPr>
              <a:t>genes </a:t>
            </a:r>
            <a:r>
              <a:rPr kumimoji="0" lang="en-US" sz="2100" b="0" i="0" u="none" strike="noStrike" kern="0" cap="none" spc="0" normalizeH="0" baseline="0" noProof="0" dirty="0">
                <a:ln>
                  <a:noFill/>
                </a:ln>
                <a:solidFill>
                  <a:srgbClr val="000000"/>
                </a:solidFill>
                <a:effectLst/>
                <a:uLnTx/>
                <a:uFillTx/>
                <a:latin typeface="Arial"/>
                <a:ea typeface="Arial"/>
                <a:cs typeface="Arial"/>
                <a:sym typeface="Arial"/>
              </a:rPr>
              <a:t>and</a:t>
            </a:r>
            <a:r>
              <a:rPr kumimoji="0" lang="en-US" sz="2100" b="0" i="0" u="sng" strike="noStrike" kern="0" cap="none" spc="0" normalizeH="0" baseline="0" noProof="0" dirty="0">
                <a:ln>
                  <a:noFill/>
                </a:ln>
                <a:solidFill>
                  <a:srgbClr val="0000FF"/>
                </a:solidFill>
                <a:effectLst/>
                <a:uLnTx/>
                <a:uFillTx/>
                <a:latin typeface="Arial"/>
                <a:ea typeface="Arial"/>
                <a:cs typeface="Arial"/>
                <a:sym typeface="Arial"/>
              </a:rPr>
              <a:t> traits of an organism</a:t>
            </a:r>
            <a:r>
              <a:rPr kumimoji="0" lang="en-US" sz="2100" b="0" i="0" u="none" strike="noStrike" kern="0" cap="none" spc="0" normalizeH="0" baseline="0" noProof="0" dirty="0">
                <a:ln>
                  <a:noFill/>
                </a:ln>
                <a:solidFill>
                  <a:srgbClr val="000000"/>
                </a:solidFill>
                <a:effectLst/>
                <a:uLnTx/>
                <a:uFillTx/>
                <a:latin typeface="Arial"/>
                <a:ea typeface="Arial"/>
                <a:cs typeface="Arial"/>
                <a:sym typeface="Arial"/>
              </a:rPr>
              <a:t>.</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100" b="0" i="0" u="none" strike="noStrike" kern="0" cap="none" spc="0" normalizeH="0" baseline="0" noProof="0" dirty="0">
                <a:ln>
                  <a:noFill/>
                </a:ln>
                <a:solidFill>
                  <a:srgbClr val="000000"/>
                </a:solidFill>
                <a:effectLst/>
                <a:uLnTx/>
                <a:uFillTx/>
                <a:latin typeface="Arial"/>
                <a:ea typeface="Arial"/>
                <a:cs typeface="Arial"/>
                <a:sym typeface="Arial"/>
              </a:rPr>
              <a:t>The proteins that are made will determine the </a:t>
            </a:r>
            <a:r>
              <a:rPr kumimoji="0" lang="en-US" sz="2100" b="0" i="0" u="sng" strike="noStrike" kern="0" cap="none" spc="0" normalizeH="0" baseline="0" noProof="0" dirty="0">
                <a:ln>
                  <a:noFill/>
                </a:ln>
                <a:solidFill>
                  <a:srgbClr val="FF0000"/>
                </a:solidFill>
                <a:effectLst/>
                <a:uLnTx/>
                <a:uFillTx/>
                <a:latin typeface="Arial"/>
                <a:ea typeface="Arial"/>
                <a:cs typeface="Arial"/>
                <a:sym typeface="Arial"/>
              </a:rPr>
              <a:t>traits</a:t>
            </a:r>
            <a:r>
              <a:rPr kumimoji="0" lang="en-US" sz="2100" b="0" i="0" u="none" strike="noStrike" kern="0" cap="none" spc="0" normalizeH="0" baseline="0" noProof="0" dirty="0">
                <a:ln>
                  <a:noFill/>
                </a:ln>
                <a:solidFill>
                  <a:srgbClr val="000000"/>
                </a:solidFill>
                <a:effectLst/>
                <a:uLnTx/>
                <a:uFillTx/>
                <a:latin typeface="Arial"/>
                <a:ea typeface="Arial"/>
                <a:cs typeface="Arial"/>
                <a:sym typeface="Arial"/>
              </a:rPr>
              <a:t> of the offspring.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1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1229" name="Google Shape;1229;p183"/>
          <p:cNvSpPr/>
          <p:nvPr/>
        </p:nvSpPr>
        <p:spPr>
          <a:xfrm>
            <a:off x="1466145" y="4111545"/>
            <a:ext cx="2628900" cy="2374900"/>
          </a:xfrm>
          <a:prstGeom prst="roundRect">
            <a:avLst>
              <a:gd name="adj" fmla="val 16667"/>
            </a:avLst>
          </a:prstGeom>
          <a:solidFill>
            <a:srgbClr val="FEFF84"/>
          </a:solidFill>
          <a:ln w="38100" cap="flat" cmpd="sng">
            <a:solidFill>
              <a:srgbClr val="4A7EBB"/>
            </a:solidFill>
            <a:prstDash val="solid"/>
            <a:round/>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30" name="Google Shape;1230;p183"/>
          <p:cNvSpPr/>
          <p:nvPr/>
        </p:nvSpPr>
        <p:spPr>
          <a:xfrm>
            <a:off x="5410200" y="4449762"/>
            <a:ext cx="2628900" cy="2374900"/>
          </a:xfrm>
          <a:prstGeom prst="roundRect">
            <a:avLst>
              <a:gd name="adj" fmla="val 16667"/>
            </a:avLst>
          </a:prstGeom>
          <a:solidFill>
            <a:srgbClr val="9BFA2B"/>
          </a:solidFill>
          <a:ln w="38100" cap="flat" cmpd="sng">
            <a:solidFill>
              <a:srgbClr val="FF0000"/>
            </a:solidFill>
            <a:prstDash val="solid"/>
            <a:round/>
            <a:headEnd type="none" w="sm" len="sm"/>
            <a:tailEnd type="none" w="sm" len="sm"/>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31" name="Google Shape;1231;p183"/>
          <p:cNvSpPr txBox="1"/>
          <p:nvPr/>
        </p:nvSpPr>
        <p:spPr>
          <a:xfrm>
            <a:off x="1428751" y="4191000"/>
            <a:ext cx="2628900" cy="2215991"/>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1" i="0" u="none" strike="noStrike" kern="0" cap="none" spc="0" normalizeH="0" baseline="0" noProof="0" dirty="0">
                <a:ln>
                  <a:noFill/>
                </a:ln>
                <a:solidFill>
                  <a:srgbClr val="0000FF"/>
                </a:solidFill>
                <a:effectLst/>
                <a:uLnTx/>
                <a:uFillTx/>
                <a:latin typeface="Arial"/>
                <a:ea typeface="Arial"/>
                <a:cs typeface="Arial"/>
                <a:sym typeface="Arial"/>
              </a:rPr>
              <a:t>Gene Expression</a:t>
            </a:r>
            <a:r>
              <a:rPr kumimoji="0" lang="en-US" sz="2300" b="0" i="0" u="none" strike="noStrike" kern="0" cap="none" spc="0" normalizeH="0" baseline="0" noProof="0" dirty="0">
                <a:ln>
                  <a:noFill/>
                </a:ln>
                <a:solidFill>
                  <a:srgbClr val="000000"/>
                </a:solidFill>
                <a:effectLst/>
                <a:uLnTx/>
                <a:uFillTx/>
                <a:latin typeface="Arial"/>
                <a:ea typeface="Arial"/>
                <a:cs typeface="Arial"/>
                <a:sym typeface="Arial"/>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300" b="0" i="0" u="none" strike="noStrike" kern="0" cap="none" spc="0" normalizeH="0" baseline="0" noProof="0" dirty="0">
                <a:ln>
                  <a:noFill/>
                </a:ln>
                <a:solidFill>
                  <a:srgbClr val="000000"/>
                </a:solidFill>
                <a:effectLst/>
                <a:uLnTx/>
                <a:uFillTx/>
                <a:latin typeface="Arial"/>
                <a:ea typeface="Arial"/>
                <a:cs typeface="Arial"/>
                <a:sym typeface="Arial"/>
              </a:rPr>
              <a:t>The process by which DNA directs the synthesis of proteins.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32" name="Google Shape;1232;p183"/>
          <p:cNvSpPr txBox="1"/>
          <p:nvPr/>
        </p:nvSpPr>
        <p:spPr>
          <a:xfrm>
            <a:off x="5411611" y="4608790"/>
            <a:ext cx="2628900" cy="1938952"/>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The expression of genes includes two stages: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FF0000"/>
                </a:solidFill>
                <a:effectLst/>
                <a:uLnTx/>
                <a:uFillTx/>
                <a:latin typeface="Arial"/>
                <a:ea typeface="Arial"/>
                <a:cs typeface="Arial"/>
                <a:sym typeface="Arial"/>
              </a:rPr>
              <a:t>Transcription </a:t>
            </a:r>
            <a:r>
              <a:rPr kumimoji="0" lang="en-US" sz="2400" b="0" i="0" u="none" strike="noStrike" kern="0" cap="none" spc="0" normalizeH="0" baseline="0" noProof="0" dirty="0">
                <a:ln>
                  <a:noFill/>
                </a:ln>
                <a:solidFill>
                  <a:srgbClr val="000000"/>
                </a:solidFill>
                <a:effectLst/>
                <a:uLnTx/>
                <a:uFillTx/>
                <a:latin typeface="Arial"/>
                <a:ea typeface="Arial"/>
                <a:cs typeface="Arial"/>
                <a:sym typeface="Arial"/>
              </a:rPr>
              <a:t>and</a:t>
            </a:r>
            <a:r>
              <a:rPr kumimoji="0" lang="en-US" sz="2400" b="1" i="0" u="none" strike="noStrike" kern="0" cap="none" spc="0" normalizeH="0" baseline="0" noProof="0" dirty="0">
                <a:ln>
                  <a:noFill/>
                </a:ln>
                <a:solidFill>
                  <a:srgbClr val="FF0000"/>
                </a:solidFill>
                <a:effectLst/>
                <a:uLnTx/>
                <a:uFillTx/>
                <a:latin typeface="Arial"/>
                <a:ea typeface="Arial"/>
                <a:cs typeface="Arial"/>
                <a:sym typeface="Arial"/>
              </a:rPr>
              <a:t> Translation.</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5481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7"/>
                                        </p:tgtEl>
                                        <p:attrNameLst>
                                          <p:attrName>style.visibility</p:attrName>
                                        </p:attrNameLst>
                                      </p:cBhvr>
                                      <p:to>
                                        <p:strVal val="visible"/>
                                      </p:to>
                                    </p:set>
                                    <p:animEffect transition="in" filter="fade">
                                      <p:cBhvr>
                                        <p:cTn id="7" dur="500"/>
                                        <p:tgtEl>
                                          <p:spTgt spid="12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28">
                                            <p:txEl>
                                              <p:pRg st="0" end="0"/>
                                            </p:txEl>
                                          </p:spTgt>
                                        </p:tgtEl>
                                        <p:attrNameLst>
                                          <p:attrName>style.visibility</p:attrName>
                                        </p:attrNameLst>
                                      </p:cBhvr>
                                      <p:to>
                                        <p:strVal val="visible"/>
                                      </p:to>
                                    </p:set>
                                    <p:animEffect transition="in" filter="fade">
                                      <p:cBhvr>
                                        <p:cTn id="12" dur="1000"/>
                                        <p:tgtEl>
                                          <p:spTgt spid="122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8">
                                            <p:txEl>
                                              <p:pRg st="1" end="1"/>
                                            </p:txEl>
                                          </p:spTgt>
                                        </p:tgtEl>
                                        <p:attrNameLst>
                                          <p:attrName>style.visibility</p:attrName>
                                        </p:attrNameLst>
                                      </p:cBhvr>
                                      <p:to>
                                        <p:strVal val="visible"/>
                                      </p:to>
                                    </p:set>
                                    <p:animEffect transition="in" filter="fade">
                                      <p:cBhvr>
                                        <p:cTn id="17" dur="1000"/>
                                        <p:tgtEl>
                                          <p:spTgt spid="122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28">
                                            <p:txEl>
                                              <p:pRg st="3" end="3"/>
                                            </p:txEl>
                                          </p:spTgt>
                                        </p:tgtEl>
                                        <p:attrNameLst>
                                          <p:attrName>style.visibility</p:attrName>
                                        </p:attrNameLst>
                                      </p:cBhvr>
                                      <p:to>
                                        <p:strVal val="visible"/>
                                      </p:to>
                                    </p:set>
                                    <p:animEffect transition="in" filter="fade">
                                      <p:cBhvr>
                                        <p:cTn id="22" dur="1000"/>
                                        <p:tgtEl>
                                          <p:spTgt spid="122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29"/>
                                        </p:tgtEl>
                                        <p:attrNameLst>
                                          <p:attrName>style.visibility</p:attrName>
                                        </p:attrNameLst>
                                      </p:cBhvr>
                                      <p:to>
                                        <p:strVal val="visible"/>
                                      </p:to>
                                    </p:set>
                                    <p:animEffect transition="in" filter="fade">
                                      <p:cBhvr>
                                        <p:cTn id="27" dur="500"/>
                                        <p:tgtEl>
                                          <p:spTgt spid="12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231">
                                            <p:txEl>
                                              <p:pRg st="0" end="0"/>
                                            </p:txEl>
                                          </p:spTgt>
                                        </p:tgtEl>
                                        <p:attrNameLst>
                                          <p:attrName>style.visibility</p:attrName>
                                        </p:attrNameLst>
                                      </p:cBhvr>
                                      <p:to>
                                        <p:strVal val="visible"/>
                                      </p:to>
                                    </p:set>
                                    <p:animEffect transition="in" filter="fade">
                                      <p:cBhvr>
                                        <p:cTn id="32" dur="1000"/>
                                        <p:tgtEl>
                                          <p:spTgt spid="1231">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31">
                                            <p:txEl>
                                              <p:pRg st="1" end="1"/>
                                            </p:txEl>
                                          </p:spTgt>
                                        </p:tgtEl>
                                        <p:attrNameLst>
                                          <p:attrName>style.visibility</p:attrName>
                                        </p:attrNameLst>
                                      </p:cBhvr>
                                      <p:to>
                                        <p:strVal val="visible"/>
                                      </p:to>
                                    </p:set>
                                    <p:animEffect transition="in" filter="fade">
                                      <p:cBhvr>
                                        <p:cTn id="37" dur="1000"/>
                                        <p:tgtEl>
                                          <p:spTgt spid="1231">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230"/>
                                        </p:tgtEl>
                                        <p:attrNameLst>
                                          <p:attrName>style.visibility</p:attrName>
                                        </p:attrNameLst>
                                      </p:cBhvr>
                                      <p:to>
                                        <p:strVal val="visible"/>
                                      </p:to>
                                    </p:set>
                                    <p:animEffect transition="in" filter="fade">
                                      <p:cBhvr>
                                        <p:cTn id="42" dur="500"/>
                                        <p:tgtEl>
                                          <p:spTgt spid="1230"/>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232">
                                            <p:txEl>
                                              <p:pRg st="0" end="0"/>
                                            </p:txEl>
                                          </p:spTgt>
                                        </p:tgtEl>
                                        <p:attrNameLst>
                                          <p:attrName>style.visibility</p:attrName>
                                        </p:attrNameLst>
                                      </p:cBhvr>
                                      <p:to>
                                        <p:strVal val="visible"/>
                                      </p:to>
                                    </p:set>
                                    <p:animEffect transition="in" filter="fade">
                                      <p:cBhvr>
                                        <p:cTn id="47" dur="1000"/>
                                        <p:tgtEl>
                                          <p:spTgt spid="123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232">
                                            <p:txEl>
                                              <p:pRg st="1" end="1"/>
                                            </p:txEl>
                                          </p:spTgt>
                                        </p:tgtEl>
                                        <p:attrNameLst>
                                          <p:attrName>style.visibility</p:attrName>
                                        </p:attrNameLst>
                                      </p:cBhvr>
                                      <p:to>
                                        <p:strVal val="visible"/>
                                      </p:to>
                                    </p:set>
                                    <p:animEffect transition="in" filter="fade">
                                      <p:cBhvr>
                                        <p:cTn id="52" dur="1000"/>
                                        <p:tgtEl>
                                          <p:spTgt spid="123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martins%20chromosome%20&amp;%20dna%20diagram">
            <a:extLst>
              <a:ext uri="{FF2B5EF4-FFF2-40B4-BE49-F238E27FC236}">
                <a16:creationId xmlns:a16="http://schemas.microsoft.com/office/drawing/2014/main" id="{DB1E5FCE-4370-4FC5-8BF0-9745B0CCA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3801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a:extLst>
              <a:ext uri="{FF2B5EF4-FFF2-40B4-BE49-F238E27FC236}">
                <a16:creationId xmlns:a16="http://schemas.microsoft.com/office/drawing/2014/main" id="{468C3212-23AF-4D7F-927C-F159844742D0}"/>
              </a:ext>
            </a:extLst>
          </p:cNvPr>
          <p:cNvSpPr txBox="1">
            <a:spLocks noChangeArrowheads="1"/>
          </p:cNvSpPr>
          <p:nvPr/>
        </p:nvSpPr>
        <p:spPr bwMode="auto">
          <a:xfrm>
            <a:off x="48859" y="152400"/>
            <a:ext cx="26943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___</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bonds with </a:t>
            </a: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___</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using 2 hydrogen bonds.</a:t>
            </a:r>
          </a:p>
        </p:txBody>
      </p:sp>
      <p:pic>
        <p:nvPicPr>
          <p:cNvPr id="11" name="Picture 10" descr="warm_up-01.eps">
            <a:extLst>
              <a:ext uri="{FF2B5EF4-FFF2-40B4-BE49-F238E27FC236}">
                <a16:creationId xmlns:a16="http://schemas.microsoft.com/office/drawing/2014/main" id="{8694DFF4-5EEA-4050-A2FD-34AF8F1A0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34" y="0"/>
            <a:ext cx="1029929" cy="835078"/>
          </a:xfrm>
          <a:prstGeom prst="rect">
            <a:avLst/>
          </a:prstGeom>
        </p:spPr>
      </p:pic>
      <p:sp>
        <p:nvSpPr>
          <p:cNvPr id="12" name="Text Box 5">
            <a:extLst>
              <a:ext uri="{FF2B5EF4-FFF2-40B4-BE49-F238E27FC236}">
                <a16:creationId xmlns:a16="http://schemas.microsoft.com/office/drawing/2014/main" id="{302A10E6-22A1-40B6-906B-4EB2A518A915}"/>
              </a:ext>
            </a:extLst>
          </p:cNvPr>
          <p:cNvSpPr txBox="1">
            <a:spLocks noChangeArrowheads="1"/>
          </p:cNvSpPr>
          <p:nvPr/>
        </p:nvSpPr>
        <p:spPr bwMode="auto">
          <a:xfrm>
            <a:off x="48859" y="3505200"/>
            <a:ext cx="269434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___</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bonds with </a:t>
            </a: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___</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using 3 hydrogen bonds.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098" name="Picture 2" descr="martins%20chromosome%20&amp;%20dna%20diagram">
            <a:extLst>
              <a:ext uri="{FF2B5EF4-FFF2-40B4-BE49-F238E27FC236}">
                <a16:creationId xmlns:a16="http://schemas.microsoft.com/office/drawing/2014/main" id="{DB1E5FCE-4370-4FC5-8BF0-9745B0CCAE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0"/>
            <a:ext cx="638016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a:extLst>
              <a:ext uri="{FF2B5EF4-FFF2-40B4-BE49-F238E27FC236}">
                <a16:creationId xmlns:a16="http://schemas.microsoft.com/office/drawing/2014/main" id="{468C3212-23AF-4D7F-927C-F159844742D0}"/>
              </a:ext>
            </a:extLst>
          </p:cNvPr>
          <p:cNvSpPr txBox="1">
            <a:spLocks noChangeArrowheads="1"/>
          </p:cNvSpPr>
          <p:nvPr/>
        </p:nvSpPr>
        <p:spPr bwMode="auto">
          <a:xfrm>
            <a:off x="48859" y="152400"/>
            <a:ext cx="269434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Adenine</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bonds with </a:t>
            </a: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Thymine</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using 2 hydrogen bonds.</a:t>
            </a:r>
          </a:p>
        </p:txBody>
      </p:sp>
      <p:pic>
        <p:nvPicPr>
          <p:cNvPr id="11" name="Picture 10" descr="warm_up-01.eps">
            <a:extLst>
              <a:ext uri="{FF2B5EF4-FFF2-40B4-BE49-F238E27FC236}">
                <a16:creationId xmlns:a16="http://schemas.microsoft.com/office/drawing/2014/main" id="{8694DFF4-5EEA-4050-A2FD-34AF8F1A09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3434" y="0"/>
            <a:ext cx="1029929" cy="835078"/>
          </a:xfrm>
          <a:prstGeom prst="rect">
            <a:avLst/>
          </a:prstGeom>
        </p:spPr>
      </p:pic>
      <p:sp>
        <p:nvSpPr>
          <p:cNvPr id="12" name="Text Box 5">
            <a:extLst>
              <a:ext uri="{FF2B5EF4-FFF2-40B4-BE49-F238E27FC236}">
                <a16:creationId xmlns:a16="http://schemas.microsoft.com/office/drawing/2014/main" id="{302A10E6-22A1-40B6-906B-4EB2A518A915}"/>
              </a:ext>
            </a:extLst>
          </p:cNvPr>
          <p:cNvSpPr txBox="1">
            <a:spLocks noChangeArrowheads="1"/>
          </p:cNvSpPr>
          <p:nvPr/>
        </p:nvSpPr>
        <p:spPr bwMode="auto">
          <a:xfrm>
            <a:off x="48859" y="3505200"/>
            <a:ext cx="2694341"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Guanine</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bonds with </a:t>
            </a:r>
            <a:r>
              <a:rPr kumimoji="0" lang="en-US" altLang="en-US" sz="32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Cytosine</a:t>
            </a:r>
            <a:r>
              <a:rPr kumimoji="0" lang="en-US" altLang="en-US" sz="3200" b="1" i="0" u="none" strike="noStrike" kern="1200" cap="none" spc="0" normalizeH="0" baseline="0" noProof="0" dirty="0">
                <a:ln>
                  <a:noFill/>
                </a:ln>
                <a:solidFill>
                  <a:srgbClr val="A50021"/>
                </a:solidFill>
                <a:effectLst/>
                <a:uLnTx/>
                <a:uFillTx/>
                <a:latin typeface="Arial" panose="020B0604020202020204" pitchFamily="34" charset="0"/>
                <a:ea typeface="+mn-ea"/>
                <a:cs typeface="Arial" panose="020B0604020202020204" pitchFamily="34" charset="0"/>
              </a:rPr>
              <a:t> using 3 hydrogen bonds.</a:t>
            </a:r>
          </a:p>
        </p:txBody>
      </p:sp>
    </p:spTree>
    <p:extLst>
      <p:ext uri="{BB962C8B-B14F-4D97-AF65-F5344CB8AC3E}">
        <p14:creationId xmlns:p14="http://schemas.microsoft.com/office/powerpoint/2010/main" val="3174846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vert="horz" wrap="square" lIns="164592" tIns="91440" rIns="171562" bIns="91440" numCol="1" anchor="t" anchorCtr="0" compatLnSpc="1">
            <a:prstTxWarp prst="textNoShape">
              <a:avLst/>
            </a:prstTxWarp>
          </a:bodyPr>
          <a:lstStyle/>
          <a:p>
            <a:pPr marL="0" lvl="1" indent="0">
              <a:buNone/>
            </a:pPr>
            <a:r>
              <a:rPr lang="en-US" sz="2800" dirty="0">
                <a:solidFill>
                  <a:srgbClr val="00B0F0"/>
                </a:solidFill>
              </a:rPr>
              <a:t>By the end of this lesson, you should be able to:</a:t>
            </a:r>
          </a:p>
          <a:p>
            <a:pPr marL="342900" lvl="0" indent="-342900">
              <a:lnSpc>
                <a:spcPct val="100000"/>
              </a:lnSpc>
              <a:spcBef>
                <a:spcPts val="1200"/>
              </a:spcBef>
              <a:buFont typeface="Wingdings" panose="05000000000000000000" pitchFamily="2" charset="2"/>
              <a:buChar char="q"/>
            </a:pPr>
            <a:r>
              <a:rPr lang="en-US" sz="2400" dirty="0"/>
              <a:t>Distinguish chromosome, gene, and DNA.</a:t>
            </a:r>
            <a:endParaRPr lang="en-US" sz="2000" dirty="0"/>
          </a:p>
          <a:p>
            <a:pPr marL="342900" lvl="0" indent="-342900">
              <a:lnSpc>
                <a:spcPct val="100000"/>
              </a:lnSpc>
              <a:spcBef>
                <a:spcPts val="1200"/>
              </a:spcBef>
              <a:buFont typeface="Wingdings" panose="05000000000000000000" pitchFamily="2" charset="2"/>
              <a:buChar char="q"/>
            </a:pPr>
            <a:r>
              <a:rPr lang="en-US" sz="2400" dirty="0">
                <a:solidFill>
                  <a:srgbClr val="FF0000"/>
                </a:solidFill>
              </a:rPr>
              <a:t>Identify and label the anatomy of chromosomes and DNA.</a:t>
            </a:r>
            <a:endParaRPr lang="en-US" sz="2000" dirty="0">
              <a:solidFill>
                <a:srgbClr val="FF0000"/>
              </a:solidFill>
            </a:endParaRPr>
          </a:p>
          <a:p>
            <a:pPr marL="342900" lvl="0" indent="-342900">
              <a:lnSpc>
                <a:spcPct val="100000"/>
              </a:lnSpc>
              <a:spcBef>
                <a:spcPts val="1200"/>
              </a:spcBef>
              <a:buFont typeface="Wingdings" panose="05000000000000000000" pitchFamily="2" charset="2"/>
              <a:buChar char="q"/>
            </a:pPr>
            <a:r>
              <a:rPr lang="en-US" sz="2400" dirty="0"/>
              <a:t>Name the scientists who discovered DNA and their contributions.</a:t>
            </a:r>
            <a:endParaRPr lang="en-US" sz="2000" dirty="0"/>
          </a:p>
          <a:p>
            <a:pPr marL="342900" lvl="0" indent="-342900">
              <a:lnSpc>
                <a:spcPct val="100000"/>
              </a:lnSpc>
              <a:spcBef>
                <a:spcPts val="1200"/>
              </a:spcBef>
              <a:buFont typeface="Wingdings" panose="05000000000000000000" pitchFamily="2" charset="2"/>
              <a:buChar char="q"/>
            </a:pPr>
            <a:r>
              <a:rPr lang="en-US" sz="2400" dirty="0"/>
              <a:t>Review the process of DNA replication.</a:t>
            </a:r>
            <a:endParaRPr lang="en-US" sz="2000" dirty="0"/>
          </a:p>
          <a:p>
            <a:pPr marL="342900" lvl="0" indent="-342900">
              <a:lnSpc>
                <a:spcPct val="100000"/>
              </a:lnSpc>
              <a:spcBef>
                <a:spcPts val="1200"/>
              </a:spcBef>
              <a:buFont typeface="Wingdings" panose="05000000000000000000" pitchFamily="2" charset="2"/>
              <a:buChar char="q"/>
            </a:pPr>
            <a:r>
              <a:rPr lang="en-US" sz="2400" dirty="0"/>
              <a:t>Contrast DNA and RNA, introducing protein synthesis.</a:t>
            </a:r>
            <a:endParaRPr lang="en-US" sz="2000" dirty="0"/>
          </a:p>
          <a:p>
            <a:pPr marL="342900" lvl="0" indent="-342900">
              <a:lnSpc>
                <a:spcPct val="100000"/>
              </a:lnSpc>
              <a:spcBef>
                <a:spcPts val="1200"/>
              </a:spcBef>
              <a:buFont typeface="Wingdings" panose="05000000000000000000" pitchFamily="2" charset="2"/>
              <a:buChar char="q"/>
            </a:pPr>
            <a:r>
              <a:rPr lang="en-US" sz="2400" dirty="0"/>
              <a:t>Explain gene expression.</a:t>
            </a:r>
            <a:endParaRPr lang="en-US" sz="2000" dirty="0"/>
          </a:p>
          <a:p>
            <a:pPr marL="347663" lvl="1" indent="-347663">
              <a:lnSpc>
                <a:spcPct val="100000"/>
              </a:lnSpc>
              <a:spcBef>
                <a:spcPts val="1200"/>
              </a:spcBef>
            </a:pPr>
            <a:r>
              <a:rPr lang="en-US" sz="2800" b="1" dirty="0">
                <a:solidFill>
                  <a:schemeClr val="tx2"/>
                </a:solidFill>
              </a:rPr>
              <a:t>Science Practice: </a:t>
            </a:r>
            <a:r>
              <a:rPr lang="en-US" sz="2800" dirty="0"/>
              <a:t> </a:t>
            </a:r>
            <a:r>
              <a:rPr lang="en-US" sz="2800" b="1" dirty="0">
                <a:solidFill>
                  <a:srgbClr val="00B050"/>
                </a:solidFill>
              </a:rPr>
              <a:t>DNA Extraction</a:t>
            </a:r>
          </a:p>
          <a:p>
            <a:pPr marL="0" lvl="1" indent="0"/>
            <a:endParaRPr lang="en-US" sz="2800" dirty="0"/>
          </a:p>
          <a:p>
            <a:pPr marL="342900" lvl="1" indent="-342900"/>
            <a:endParaRPr lang="en-US" sz="2800" dirty="0">
              <a:ea typeface="Lucida Grande"/>
              <a:cs typeface="Arial"/>
            </a:endParaRPr>
          </a:p>
        </p:txBody>
      </p:sp>
      <p:sp>
        <p:nvSpPr>
          <p:cNvPr id="2" name="Title 1"/>
          <p:cNvSpPr>
            <a:spLocks noGrp="1"/>
          </p:cNvSpPr>
          <p:nvPr>
            <p:ph type="title"/>
          </p:nvPr>
        </p:nvSpPr>
        <p:spPr>
          <a:xfrm>
            <a:off x="4" y="0"/>
            <a:ext cx="9220195" cy="1371600"/>
          </a:xfrm>
        </p:spPr>
        <p:txBody>
          <a:bodyPr>
            <a:normAutofit/>
          </a:bodyPr>
          <a:lstStyle/>
          <a:p>
            <a:r>
              <a:rPr lang="en-US" dirty="0"/>
              <a:t>		Lesson Objectives</a:t>
            </a:r>
          </a:p>
        </p:txBody>
      </p:sp>
      <p:pic>
        <p:nvPicPr>
          <p:cNvPr id="6" name="Picture 5" descr="objectives-01.eps"/>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964" y="123360"/>
            <a:ext cx="881636" cy="714840"/>
          </a:xfrm>
          <a:prstGeom prst="rect">
            <a:avLst/>
          </a:prstGeom>
        </p:spPr>
      </p:pic>
      <p:grpSp>
        <p:nvGrpSpPr>
          <p:cNvPr id="7" name="Group 6"/>
          <p:cNvGrpSpPr>
            <a:grpSpLocks noChangeAspect="1"/>
          </p:cNvGrpSpPr>
          <p:nvPr/>
        </p:nvGrpSpPr>
        <p:grpSpPr>
          <a:xfrm>
            <a:off x="8153400" y="152400"/>
            <a:ext cx="838200" cy="1042368"/>
            <a:chOff x="611981" y="1262063"/>
            <a:chExt cx="902494" cy="959643"/>
          </a:xfrm>
        </p:grpSpPr>
        <p:sp>
          <p:nvSpPr>
            <p:cNvPr id="8" name="Rectangle 7"/>
            <p:cNvSpPr/>
            <p:nvPr/>
          </p:nvSpPr>
          <p:spPr bwMode="auto">
            <a:xfrm>
              <a:off x="611981" y="1262063"/>
              <a:ext cx="902494" cy="959643"/>
            </a:xfrm>
            <a:prstGeom prst="rect">
              <a:avLst/>
            </a:prstGeom>
            <a:solidFill>
              <a:schemeClr val="bg1"/>
            </a:solidFill>
            <a:ln>
              <a:noFill/>
            </a:ln>
            <a:effectLst/>
          </p:spPr>
          <p:txBody>
            <a:bodyPr vert="horz" wrap="square" lIns="514685" tIns="85781" rIns="514685" bIns="85781" numCol="1" rtlCol="0"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6004" b="0" i="0" u="none" strike="noStrike" kern="1200" cap="none" spc="0" normalizeH="0" baseline="0" noProof="0" dirty="0">
                <a:ln>
                  <a:noFill/>
                </a:ln>
                <a:solidFill>
                  <a:srgbClr val="000000"/>
                </a:solidFill>
                <a:effectLst/>
                <a:uLnTx/>
                <a:uFillTx/>
                <a:latin typeface="Arial" charset="0"/>
                <a:ea typeface="+mn-ea"/>
                <a:cs typeface="+mn-cs"/>
              </a:endParaRPr>
            </a:p>
          </p:txBody>
        </p:sp>
        <p:grpSp>
          <p:nvGrpSpPr>
            <p:cNvPr id="9" name="Group 6"/>
            <p:cNvGrpSpPr>
              <a:grpSpLocks noChangeAspect="1"/>
            </p:cNvGrpSpPr>
            <p:nvPr/>
          </p:nvGrpSpPr>
          <p:grpSpPr bwMode="auto">
            <a:xfrm>
              <a:off x="633982" y="1282430"/>
              <a:ext cx="858515" cy="918842"/>
              <a:chOff x="1439" y="765"/>
              <a:chExt cx="185" cy="198"/>
            </a:xfrm>
          </p:grpSpPr>
          <p:sp>
            <p:nvSpPr>
              <p:cNvPr id="10" name="Freeform 8"/>
              <p:cNvSpPr>
                <a:spLocks/>
              </p:cNvSpPr>
              <p:nvPr/>
            </p:nvSpPr>
            <p:spPr bwMode="auto">
              <a:xfrm>
                <a:off x="1439" y="824"/>
                <a:ext cx="185" cy="139"/>
              </a:xfrm>
              <a:custGeom>
                <a:avLst/>
                <a:gdLst>
                  <a:gd name="T0" fmla="*/ 2254 w 3142"/>
                  <a:gd name="T1" fmla="*/ 0 h 2361"/>
                  <a:gd name="T2" fmla="*/ 3100 w 3142"/>
                  <a:gd name="T3" fmla="*/ 1886 h 2361"/>
                  <a:gd name="T4" fmla="*/ 3102 w 3142"/>
                  <a:gd name="T5" fmla="*/ 1892 h 2361"/>
                  <a:gd name="T6" fmla="*/ 3109 w 3142"/>
                  <a:gd name="T7" fmla="*/ 1907 h 2361"/>
                  <a:gd name="T8" fmla="*/ 3118 w 3142"/>
                  <a:gd name="T9" fmla="*/ 1933 h 2361"/>
                  <a:gd name="T10" fmla="*/ 3127 w 3142"/>
                  <a:gd name="T11" fmla="*/ 1964 h 2361"/>
                  <a:gd name="T12" fmla="*/ 3135 w 3142"/>
                  <a:gd name="T13" fmla="*/ 2002 h 2361"/>
                  <a:gd name="T14" fmla="*/ 3141 w 3142"/>
                  <a:gd name="T15" fmla="*/ 2045 h 2361"/>
                  <a:gd name="T16" fmla="*/ 3142 w 3142"/>
                  <a:gd name="T17" fmla="*/ 2089 h 2361"/>
                  <a:gd name="T18" fmla="*/ 3137 w 3142"/>
                  <a:gd name="T19" fmla="*/ 2135 h 2361"/>
                  <a:gd name="T20" fmla="*/ 3125 w 3142"/>
                  <a:gd name="T21" fmla="*/ 2180 h 2361"/>
                  <a:gd name="T22" fmla="*/ 3103 w 3142"/>
                  <a:gd name="T23" fmla="*/ 2224 h 2361"/>
                  <a:gd name="T24" fmla="*/ 3071 w 3142"/>
                  <a:gd name="T25" fmla="*/ 2264 h 2361"/>
                  <a:gd name="T26" fmla="*/ 3026 w 3142"/>
                  <a:gd name="T27" fmla="*/ 2299 h 2361"/>
                  <a:gd name="T28" fmla="*/ 2966 w 3142"/>
                  <a:gd name="T29" fmla="*/ 2328 h 2361"/>
                  <a:gd name="T30" fmla="*/ 2891 w 3142"/>
                  <a:gd name="T31" fmla="*/ 2349 h 2361"/>
                  <a:gd name="T32" fmla="*/ 2798 w 3142"/>
                  <a:gd name="T33" fmla="*/ 2360 h 2361"/>
                  <a:gd name="T34" fmla="*/ 1571 w 3142"/>
                  <a:gd name="T35" fmla="*/ 2361 h 2361"/>
                  <a:gd name="T36" fmla="*/ 1379 w 3142"/>
                  <a:gd name="T37" fmla="*/ 2361 h 2361"/>
                  <a:gd name="T38" fmla="*/ 570 w 3142"/>
                  <a:gd name="T39" fmla="*/ 2361 h 2361"/>
                  <a:gd name="T40" fmla="*/ 398 w 3142"/>
                  <a:gd name="T41" fmla="*/ 2361 h 2361"/>
                  <a:gd name="T42" fmla="*/ 296 w 3142"/>
                  <a:gd name="T43" fmla="*/ 2355 h 2361"/>
                  <a:gd name="T44" fmla="*/ 211 w 3142"/>
                  <a:gd name="T45" fmla="*/ 2340 h 2361"/>
                  <a:gd name="T46" fmla="*/ 144 w 3142"/>
                  <a:gd name="T47" fmla="*/ 2314 h 2361"/>
                  <a:gd name="T48" fmla="*/ 93 w 3142"/>
                  <a:gd name="T49" fmla="*/ 2282 h 2361"/>
                  <a:gd name="T50" fmla="*/ 54 w 3142"/>
                  <a:gd name="T51" fmla="*/ 2245 h 2361"/>
                  <a:gd name="T52" fmla="*/ 27 w 3142"/>
                  <a:gd name="T53" fmla="*/ 2203 h 2361"/>
                  <a:gd name="T54" fmla="*/ 10 w 3142"/>
                  <a:gd name="T55" fmla="*/ 2158 h 2361"/>
                  <a:gd name="T56" fmla="*/ 2 w 3142"/>
                  <a:gd name="T57" fmla="*/ 2112 h 2361"/>
                  <a:gd name="T58" fmla="*/ 0 w 3142"/>
                  <a:gd name="T59" fmla="*/ 2066 h 2361"/>
                  <a:gd name="T60" fmla="*/ 4 w 3142"/>
                  <a:gd name="T61" fmla="*/ 2022 h 2361"/>
                  <a:gd name="T62" fmla="*/ 11 w 3142"/>
                  <a:gd name="T63" fmla="*/ 1983 h 2361"/>
                  <a:gd name="T64" fmla="*/ 20 w 3142"/>
                  <a:gd name="T65" fmla="*/ 1948 h 2361"/>
                  <a:gd name="T66" fmla="*/ 29 w 3142"/>
                  <a:gd name="T67" fmla="*/ 1919 h 2361"/>
                  <a:gd name="T68" fmla="*/ 37 w 3142"/>
                  <a:gd name="T69" fmla="*/ 1898 h 2361"/>
                  <a:gd name="T70" fmla="*/ 41 w 3142"/>
                  <a:gd name="T71" fmla="*/ 1888 h 2361"/>
                  <a:gd name="T72" fmla="*/ 889 w 3142"/>
                  <a:gd name="T73" fmla="*/ 632 h 2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42" h="2361">
                    <a:moveTo>
                      <a:pt x="889" y="0"/>
                    </a:moveTo>
                    <a:lnTo>
                      <a:pt x="2254" y="0"/>
                    </a:lnTo>
                    <a:lnTo>
                      <a:pt x="2254" y="632"/>
                    </a:lnTo>
                    <a:lnTo>
                      <a:pt x="3100" y="1886"/>
                    </a:lnTo>
                    <a:lnTo>
                      <a:pt x="3101" y="1888"/>
                    </a:lnTo>
                    <a:lnTo>
                      <a:pt x="3102" y="1892"/>
                    </a:lnTo>
                    <a:lnTo>
                      <a:pt x="3105" y="1898"/>
                    </a:lnTo>
                    <a:lnTo>
                      <a:pt x="3109" y="1907"/>
                    </a:lnTo>
                    <a:lnTo>
                      <a:pt x="3114" y="1919"/>
                    </a:lnTo>
                    <a:lnTo>
                      <a:pt x="3118" y="1933"/>
                    </a:lnTo>
                    <a:lnTo>
                      <a:pt x="3123" y="1948"/>
                    </a:lnTo>
                    <a:lnTo>
                      <a:pt x="3127" y="1964"/>
                    </a:lnTo>
                    <a:lnTo>
                      <a:pt x="3131" y="1983"/>
                    </a:lnTo>
                    <a:lnTo>
                      <a:pt x="3135" y="2002"/>
                    </a:lnTo>
                    <a:lnTo>
                      <a:pt x="3138" y="2022"/>
                    </a:lnTo>
                    <a:lnTo>
                      <a:pt x="3141" y="2045"/>
                    </a:lnTo>
                    <a:lnTo>
                      <a:pt x="3142" y="2066"/>
                    </a:lnTo>
                    <a:lnTo>
                      <a:pt x="3142" y="2089"/>
                    </a:lnTo>
                    <a:lnTo>
                      <a:pt x="3140" y="2112"/>
                    </a:lnTo>
                    <a:lnTo>
                      <a:pt x="3137" y="2135"/>
                    </a:lnTo>
                    <a:lnTo>
                      <a:pt x="3132" y="2158"/>
                    </a:lnTo>
                    <a:lnTo>
                      <a:pt x="3125" y="2180"/>
                    </a:lnTo>
                    <a:lnTo>
                      <a:pt x="3116" y="2203"/>
                    </a:lnTo>
                    <a:lnTo>
                      <a:pt x="3103" y="2224"/>
                    </a:lnTo>
                    <a:lnTo>
                      <a:pt x="3089" y="2245"/>
                    </a:lnTo>
                    <a:lnTo>
                      <a:pt x="3071" y="2264"/>
                    </a:lnTo>
                    <a:lnTo>
                      <a:pt x="3050" y="2282"/>
                    </a:lnTo>
                    <a:lnTo>
                      <a:pt x="3026" y="2299"/>
                    </a:lnTo>
                    <a:lnTo>
                      <a:pt x="2998" y="2314"/>
                    </a:lnTo>
                    <a:lnTo>
                      <a:pt x="2966" y="2328"/>
                    </a:lnTo>
                    <a:lnTo>
                      <a:pt x="2931" y="2340"/>
                    </a:lnTo>
                    <a:lnTo>
                      <a:pt x="2891" y="2349"/>
                    </a:lnTo>
                    <a:lnTo>
                      <a:pt x="2847" y="2355"/>
                    </a:lnTo>
                    <a:lnTo>
                      <a:pt x="2798" y="2360"/>
                    </a:lnTo>
                    <a:lnTo>
                      <a:pt x="2745" y="2361"/>
                    </a:lnTo>
                    <a:lnTo>
                      <a:pt x="1571" y="2361"/>
                    </a:lnTo>
                    <a:lnTo>
                      <a:pt x="1451" y="2361"/>
                    </a:lnTo>
                    <a:lnTo>
                      <a:pt x="1379" y="2361"/>
                    </a:lnTo>
                    <a:lnTo>
                      <a:pt x="666" y="2361"/>
                    </a:lnTo>
                    <a:lnTo>
                      <a:pt x="570" y="2361"/>
                    </a:lnTo>
                    <a:lnTo>
                      <a:pt x="480" y="2361"/>
                    </a:lnTo>
                    <a:lnTo>
                      <a:pt x="398" y="2361"/>
                    </a:lnTo>
                    <a:lnTo>
                      <a:pt x="344" y="2360"/>
                    </a:lnTo>
                    <a:lnTo>
                      <a:pt x="296" y="2355"/>
                    </a:lnTo>
                    <a:lnTo>
                      <a:pt x="251" y="2349"/>
                    </a:lnTo>
                    <a:lnTo>
                      <a:pt x="211" y="2340"/>
                    </a:lnTo>
                    <a:lnTo>
                      <a:pt x="176" y="2328"/>
                    </a:lnTo>
                    <a:lnTo>
                      <a:pt x="144" y="2314"/>
                    </a:lnTo>
                    <a:lnTo>
                      <a:pt x="116" y="2299"/>
                    </a:lnTo>
                    <a:lnTo>
                      <a:pt x="93" y="2282"/>
                    </a:lnTo>
                    <a:lnTo>
                      <a:pt x="71" y="2264"/>
                    </a:lnTo>
                    <a:lnTo>
                      <a:pt x="54" y="2245"/>
                    </a:lnTo>
                    <a:lnTo>
                      <a:pt x="39" y="2224"/>
                    </a:lnTo>
                    <a:lnTo>
                      <a:pt x="27" y="2203"/>
                    </a:lnTo>
                    <a:lnTo>
                      <a:pt x="18" y="2180"/>
                    </a:lnTo>
                    <a:lnTo>
                      <a:pt x="10" y="2158"/>
                    </a:lnTo>
                    <a:lnTo>
                      <a:pt x="5" y="2135"/>
                    </a:lnTo>
                    <a:lnTo>
                      <a:pt x="2" y="2112"/>
                    </a:lnTo>
                    <a:lnTo>
                      <a:pt x="0" y="2089"/>
                    </a:lnTo>
                    <a:lnTo>
                      <a:pt x="0" y="2066"/>
                    </a:lnTo>
                    <a:lnTo>
                      <a:pt x="1" y="2045"/>
                    </a:lnTo>
                    <a:lnTo>
                      <a:pt x="4" y="2022"/>
                    </a:lnTo>
                    <a:lnTo>
                      <a:pt x="7" y="2002"/>
                    </a:lnTo>
                    <a:lnTo>
                      <a:pt x="11" y="1983"/>
                    </a:lnTo>
                    <a:lnTo>
                      <a:pt x="15" y="1964"/>
                    </a:lnTo>
                    <a:lnTo>
                      <a:pt x="20" y="1948"/>
                    </a:lnTo>
                    <a:lnTo>
                      <a:pt x="25" y="1933"/>
                    </a:lnTo>
                    <a:lnTo>
                      <a:pt x="29" y="1919"/>
                    </a:lnTo>
                    <a:lnTo>
                      <a:pt x="33" y="1907"/>
                    </a:lnTo>
                    <a:lnTo>
                      <a:pt x="37" y="1898"/>
                    </a:lnTo>
                    <a:lnTo>
                      <a:pt x="40" y="1892"/>
                    </a:lnTo>
                    <a:lnTo>
                      <a:pt x="41" y="1888"/>
                    </a:lnTo>
                    <a:lnTo>
                      <a:pt x="42" y="1886"/>
                    </a:lnTo>
                    <a:lnTo>
                      <a:pt x="889" y="632"/>
                    </a:lnTo>
                    <a:lnTo>
                      <a:pt x="889" y="0"/>
                    </a:lnTo>
                    <a:close/>
                  </a:path>
                </a:pathLst>
              </a:custGeom>
              <a:solidFill>
                <a:schemeClr val="tx2"/>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1" name="Freeform 9"/>
              <p:cNvSpPr>
                <a:spLocks noEditPoints="1"/>
              </p:cNvSpPr>
              <p:nvPr/>
            </p:nvSpPr>
            <p:spPr bwMode="auto">
              <a:xfrm>
                <a:off x="1439" y="777"/>
                <a:ext cx="185" cy="186"/>
              </a:xfrm>
              <a:custGeom>
                <a:avLst/>
                <a:gdLst>
                  <a:gd name="T0" fmla="*/ 1025 w 3142"/>
                  <a:gd name="T1" fmla="*/ 1481 h 3169"/>
                  <a:gd name="T2" fmla="*/ 163 w 3142"/>
                  <a:gd name="T3" fmla="*/ 2758 h 3169"/>
                  <a:gd name="T4" fmla="*/ 151 w 3142"/>
                  <a:gd name="T5" fmla="*/ 2790 h 3169"/>
                  <a:gd name="T6" fmla="*/ 141 w 3142"/>
                  <a:gd name="T7" fmla="*/ 2830 h 3169"/>
                  <a:gd name="T8" fmla="*/ 136 w 3142"/>
                  <a:gd name="T9" fmla="*/ 2876 h 3169"/>
                  <a:gd name="T10" fmla="*/ 139 w 3142"/>
                  <a:gd name="T11" fmla="*/ 2921 h 3169"/>
                  <a:gd name="T12" fmla="*/ 155 w 3142"/>
                  <a:gd name="T13" fmla="*/ 2961 h 3169"/>
                  <a:gd name="T14" fmla="*/ 188 w 3142"/>
                  <a:gd name="T15" fmla="*/ 2993 h 3169"/>
                  <a:gd name="T16" fmla="*/ 240 w 3142"/>
                  <a:gd name="T17" fmla="*/ 3015 h 3169"/>
                  <a:gd name="T18" fmla="*/ 311 w 3142"/>
                  <a:gd name="T19" fmla="*/ 3029 h 3169"/>
                  <a:gd name="T20" fmla="*/ 398 w 3142"/>
                  <a:gd name="T21" fmla="*/ 3034 h 3169"/>
                  <a:gd name="T22" fmla="*/ 2790 w 3142"/>
                  <a:gd name="T23" fmla="*/ 3033 h 3169"/>
                  <a:gd name="T24" fmla="*/ 2869 w 3142"/>
                  <a:gd name="T25" fmla="*/ 3023 h 3169"/>
                  <a:gd name="T26" fmla="*/ 2931 w 3142"/>
                  <a:gd name="T27" fmla="*/ 3005 h 3169"/>
                  <a:gd name="T28" fmla="*/ 2974 w 3142"/>
                  <a:gd name="T29" fmla="*/ 2977 h 3169"/>
                  <a:gd name="T30" fmla="*/ 2998 w 3142"/>
                  <a:gd name="T31" fmla="*/ 2942 h 3169"/>
                  <a:gd name="T32" fmla="*/ 3006 w 3142"/>
                  <a:gd name="T33" fmla="*/ 2898 h 3169"/>
                  <a:gd name="T34" fmla="*/ 3004 w 3142"/>
                  <a:gd name="T35" fmla="*/ 2851 h 3169"/>
                  <a:gd name="T36" fmla="*/ 2996 w 3142"/>
                  <a:gd name="T37" fmla="*/ 2807 h 3169"/>
                  <a:gd name="T38" fmla="*/ 2985 w 3142"/>
                  <a:gd name="T39" fmla="*/ 2771 h 3169"/>
                  <a:gd name="T40" fmla="*/ 2141 w 3142"/>
                  <a:gd name="T41" fmla="*/ 1515 h 3169"/>
                  <a:gd name="T42" fmla="*/ 2118 w 3142"/>
                  <a:gd name="T43" fmla="*/ 135 h 3169"/>
                  <a:gd name="T44" fmla="*/ 889 w 3142"/>
                  <a:gd name="T45" fmla="*/ 0 h 3169"/>
                  <a:gd name="T46" fmla="*/ 2254 w 3142"/>
                  <a:gd name="T47" fmla="*/ 1440 h 3169"/>
                  <a:gd name="T48" fmla="*/ 3101 w 3142"/>
                  <a:gd name="T49" fmla="*/ 2696 h 3169"/>
                  <a:gd name="T50" fmla="*/ 3105 w 3142"/>
                  <a:gd name="T51" fmla="*/ 2706 h 3169"/>
                  <a:gd name="T52" fmla="*/ 3114 w 3142"/>
                  <a:gd name="T53" fmla="*/ 2727 h 3169"/>
                  <a:gd name="T54" fmla="*/ 3123 w 3142"/>
                  <a:gd name="T55" fmla="*/ 2756 h 3169"/>
                  <a:gd name="T56" fmla="*/ 3131 w 3142"/>
                  <a:gd name="T57" fmla="*/ 2791 h 3169"/>
                  <a:gd name="T58" fmla="*/ 3138 w 3142"/>
                  <a:gd name="T59" fmla="*/ 2830 h 3169"/>
                  <a:gd name="T60" fmla="*/ 3142 w 3142"/>
                  <a:gd name="T61" fmla="*/ 2874 h 3169"/>
                  <a:gd name="T62" fmla="*/ 3140 w 3142"/>
                  <a:gd name="T63" fmla="*/ 2920 h 3169"/>
                  <a:gd name="T64" fmla="*/ 3132 w 3142"/>
                  <a:gd name="T65" fmla="*/ 2966 h 3169"/>
                  <a:gd name="T66" fmla="*/ 3116 w 3142"/>
                  <a:gd name="T67" fmla="*/ 3011 h 3169"/>
                  <a:gd name="T68" fmla="*/ 3089 w 3142"/>
                  <a:gd name="T69" fmla="*/ 3053 h 3169"/>
                  <a:gd name="T70" fmla="*/ 3050 w 3142"/>
                  <a:gd name="T71" fmla="*/ 3090 h 3169"/>
                  <a:gd name="T72" fmla="*/ 2998 w 3142"/>
                  <a:gd name="T73" fmla="*/ 3122 h 3169"/>
                  <a:gd name="T74" fmla="*/ 2931 w 3142"/>
                  <a:gd name="T75" fmla="*/ 3148 h 3169"/>
                  <a:gd name="T76" fmla="*/ 2847 w 3142"/>
                  <a:gd name="T77" fmla="*/ 3163 h 3169"/>
                  <a:gd name="T78" fmla="*/ 2745 w 3142"/>
                  <a:gd name="T79" fmla="*/ 3169 h 3169"/>
                  <a:gd name="T80" fmla="*/ 1451 w 3142"/>
                  <a:gd name="T81" fmla="*/ 3169 h 3169"/>
                  <a:gd name="T82" fmla="*/ 666 w 3142"/>
                  <a:gd name="T83" fmla="*/ 3169 h 3169"/>
                  <a:gd name="T84" fmla="*/ 480 w 3142"/>
                  <a:gd name="T85" fmla="*/ 3169 h 3169"/>
                  <a:gd name="T86" fmla="*/ 344 w 3142"/>
                  <a:gd name="T87" fmla="*/ 3168 h 3169"/>
                  <a:gd name="T88" fmla="*/ 251 w 3142"/>
                  <a:gd name="T89" fmla="*/ 3157 h 3169"/>
                  <a:gd name="T90" fmla="*/ 176 w 3142"/>
                  <a:gd name="T91" fmla="*/ 3136 h 3169"/>
                  <a:gd name="T92" fmla="*/ 116 w 3142"/>
                  <a:gd name="T93" fmla="*/ 3107 h 3169"/>
                  <a:gd name="T94" fmla="*/ 71 w 3142"/>
                  <a:gd name="T95" fmla="*/ 3072 h 3169"/>
                  <a:gd name="T96" fmla="*/ 39 w 3142"/>
                  <a:gd name="T97" fmla="*/ 3032 h 3169"/>
                  <a:gd name="T98" fmla="*/ 18 w 3142"/>
                  <a:gd name="T99" fmla="*/ 2988 h 3169"/>
                  <a:gd name="T100" fmla="*/ 5 w 3142"/>
                  <a:gd name="T101" fmla="*/ 2943 h 3169"/>
                  <a:gd name="T102" fmla="*/ 0 w 3142"/>
                  <a:gd name="T103" fmla="*/ 2897 h 3169"/>
                  <a:gd name="T104" fmla="*/ 1 w 3142"/>
                  <a:gd name="T105" fmla="*/ 2853 h 3169"/>
                  <a:gd name="T106" fmla="*/ 7 w 3142"/>
                  <a:gd name="T107" fmla="*/ 2810 h 3169"/>
                  <a:gd name="T108" fmla="*/ 15 w 3142"/>
                  <a:gd name="T109" fmla="*/ 2772 h 3169"/>
                  <a:gd name="T110" fmla="*/ 25 w 3142"/>
                  <a:gd name="T111" fmla="*/ 2741 h 3169"/>
                  <a:gd name="T112" fmla="*/ 33 w 3142"/>
                  <a:gd name="T113" fmla="*/ 2715 h 3169"/>
                  <a:gd name="T114" fmla="*/ 40 w 3142"/>
                  <a:gd name="T115" fmla="*/ 2700 h 3169"/>
                  <a:gd name="T116" fmla="*/ 42 w 3142"/>
                  <a:gd name="T117" fmla="*/ 2694 h 3169"/>
                  <a:gd name="T118" fmla="*/ 889 w 3142"/>
                  <a:gd name="T119" fmla="*/ 0 h 3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142" h="3169">
                    <a:moveTo>
                      <a:pt x="1025" y="135"/>
                    </a:moveTo>
                    <a:lnTo>
                      <a:pt x="1025" y="1481"/>
                    </a:lnTo>
                    <a:lnTo>
                      <a:pt x="1001" y="1515"/>
                    </a:lnTo>
                    <a:lnTo>
                      <a:pt x="163" y="2758"/>
                    </a:lnTo>
                    <a:lnTo>
                      <a:pt x="157" y="2772"/>
                    </a:lnTo>
                    <a:lnTo>
                      <a:pt x="151" y="2790"/>
                    </a:lnTo>
                    <a:lnTo>
                      <a:pt x="146" y="2809"/>
                    </a:lnTo>
                    <a:lnTo>
                      <a:pt x="141" y="2830"/>
                    </a:lnTo>
                    <a:lnTo>
                      <a:pt x="138" y="2854"/>
                    </a:lnTo>
                    <a:lnTo>
                      <a:pt x="136" y="2876"/>
                    </a:lnTo>
                    <a:lnTo>
                      <a:pt x="136" y="2900"/>
                    </a:lnTo>
                    <a:lnTo>
                      <a:pt x="139" y="2921"/>
                    </a:lnTo>
                    <a:lnTo>
                      <a:pt x="145" y="2943"/>
                    </a:lnTo>
                    <a:lnTo>
                      <a:pt x="155" y="2961"/>
                    </a:lnTo>
                    <a:lnTo>
                      <a:pt x="169" y="2977"/>
                    </a:lnTo>
                    <a:lnTo>
                      <a:pt x="188" y="2993"/>
                    </a:lnTo>
                    <a:lnTo>
                      <a:pt x="212" y="3005"/>
                    </a:lnTo>
                    <a:lnTo>
                      <a:pt x="240" y="3015"/>
                    </a:lnTo>
                    <a:lnTo>
                      <a:pt x="273" y="3023"/>
                    </a:lnTo>
                    <a:lnTo>
                      <a:pt x="311" y="3029"/>
                    </a:lnTo>
                    <a:lnTo>
                      <a:pt x="352" y="3033"/>
                    </a:lnTo>
                    <a:lnTo>
                      <a:pt x="398" y="3034"/>
                    </a:lnTo>
                    <a:lnTo>
                      <a:pt x="2745" y="3034"/>
                    </a:lnTo>
                    <a:lnTo>
                      <a:pt x="2790" y="3033"/>
                    </a:lnTo>
                    <a:lnTo>
                      <a:pt x="2832" y="3029"/>
                    </a:lnTo>
                    <a:lnTo>
                      <a:pt x="2869" y="3023"/>
                    </a:lnTo>
                    <a:lnTo>
                      <a:pt x="2902" y="3015"/>
                    </a:lnTo>
                    <a:lnTo>
                      <a:pt x="2931" y="3005"/>
                    </a:lnTo>
                    <a:lnTo>
                      <a:pt x="2955" y="2993"/>
                    </a:lnTo>
                    <a:lnTo>
                      <a:pt x="2974" y="2977"/>
                    </a:lnTo>
                    <a:lnTo>
                      <a:pt x="2988" y="2961"/>
                    </a:lnTo>
                    <a:lnTo>
                      <a:pt x="2998" y="2942"/>
                    </a:lnTo>
                    <a:lnTo>
                      <a:pt x="3003" y="2920"/>
                    </a:lnTo>
                    <a:lnTo>
                      <a:pt x="3006" y="2898"/>
                    </a:lnTo>
                    <a:lnTo>
                      <a:pt x="3006" y="2874"/>
                    </a:lnTo>
                    <a:lnTo>
                      <a:pt x="3004" y="2851"/>
                    </a:lnTo>
                    <a:lnTo>
                      <a:pt x="3000" y="2828"/>
                    </a:lnTo>
                    <a:lnTo>
                      <a:pt x="2996" y="2807"/>
                    </a:lnTo>
                    <a:lnTo>
                      <a:pt x="2990" y="2788"/>
                    </a:lnTo>
                    <a:lnTo>
                      <a:pt x="2985" y="2771"/>
                    </a:lnTo>
                    <a:lnTo>
                      <a:pt x="2981" y="2759"/>
                    </a:lnTo>
                    <a:lnTo>
                      <a:pt x="2141" y="1515"/>
                    </a:lnTo>
                    <a:lnTo>
                      <a:pt x="2118" y="1481"/>
                    </a:lnTo>
                    <a:lnTo>
                      <a:pt x="2118" y="135"/>
                    </a:lnTo>
                    <a:lnTo>
                      <a:pt x="1025" y="135"/>
                    </a:lnTo>
                    <a:close/>
                    <a:moveTo>
                      <a:pt x="889" y="0"/>
                    </a:moveTo>
                    <a:lnTo>
                      <a:pt x="2254" y="0"/>
                    </a:lnTo>
                    <a:lnTo>
                      <a:pt x="2254" y="1440"/>
                    </a:lnTo>
                    <a:lnTo>
                      <a:pt x="3100" y="2694"/>
                    </a:lnTo>
                    <a:lnTo>
                      <a:pt x="3101" y="2696"/>
                    </a:lnTo>
                    <a:lnTo>
                      <a:pt x="3102" y="2700"/>
                    </a:lnTo>
                    <a:lnTo>
                      <a:pt x="3105" y="2706"/>
                    </a:lnTo>
                    <a:lnTo>
                      <a:pt x="3109" y="2715"/>
                    </a:lnTo>
                    <a:lnTo>
                      <a:pt x="3114" y="2727"/>
                    </a:lnTo>
                    <a:lnTo>
                      <a:pt x="3118" y="2741"/>
                    </a:lnTo>
                    <a:lnTo>
                      <a:pt x="3123" y="2756"/>
                    </a:lnTo>
                    <a:lnTo>
                      <a:pt x="3127" y="2772"/>
                    </a:lnTo>
                    <a:lnTo>
                      <a:pt x="3131" y="2791"/>
                    </a:lnTo>
                    <a:lnTo>
                      <a:pt x="3135" y="2810"/>
                    </a:lnTo>
                    <a:lnTo>
                      <a:pt x="3138" y="2830"/>
                    </a:lnTo>
                    <a:lnTo>
                      <a:pt x="3141" y="2853"/>
                    </a:lnTo>
                    <a:lnTo>
                      <a:pt x="3142" y="2874"/>
                    </a:lnTo>
                    <a:lnTo>
                      <a:pt x="3142" y="2897"/>
                    </a:lnTo>
                    <a:lnTo>
                      <a:pt x="3140" y="2920"/>
                    </a:lnTo>
                    <a:lnTo>
                      <a:pt x="3137" y="2943"/>
                    </a:lnTo>
                    <a:lnTo>
                      <a:pt x="3132" y="2966"/>
                    </a:lnTo>
                    <a:lnTo>
                      <a:pt x="3125" y="2988"/>
                    </a:lnTo>
                    <a:lnTo>
                      <a:pt x="3116" y="3011"/>
                    </a:lnTo>
                    <a:lnTo>
                      <a:pt x="3103" y="3032"/>
                    </a:lnTo>
                    <a:lnTo>
                      <a:pt x="3089" y="3053"/>
                    </a:lnTo>
                    <a:lnTo>
                      <a:pt x="3071" y="3072"/>
                    </a:lnTo>
                    <a:lnTo>
                      <a:pt x="3050" y="3090"/>
                    </a:lnTo>
                    <a:lnTo>
                      <a:pt x="3026" y="3107"/>
                    </a:lnTo>
                    <a:lnTo>
                      <a:pt x="2998" y="3122"/>
                    </a:lnTo>
                    <a:lnTo>
                      <a:pt x="2966" y="3136"/>
                    </a:lnTo>
                    <a:lnTo>
                      <a:pt x="2931" y="3148"/>
                    </a:lnTo>
                    <a:lnTo>
                      <a:pt x="2891" y="3157"/>
                    </a:lnTo>
                    <a:lnTo>
                      <a:pt x="2847" y="3163"/>
                    </a:lnTo>
                    <a:lnTo>
                      <a:pt x="2798" y="3168"/>
                    </a:lnTo>
                    <a:lnTo>
                      <a:pt x="2745" y="3169"/>
                    </a:lnTo>
                    <a:lnTo>
                      <a:pt x="1571" y="3169"/>
                    </a:lnTo>
                    <a:lnTo>
                      <a:pt x="1451" y="3169"/>
                    </a:lnTo>
                    <a:lnTo>
                      <a:pt x="1379" y="3169"/>
                    </a:lnTo>
                    <a:lnTo>
                      <a:pt x="666" y="3169"/>
                    </a:lnTo>
                    <a:lnTo>
                      <a:pt x="570" y="3169"/>
                    </a:lnTo>
                    <a:lnTo>
                      <a:pt x="480" y="3169"/>
                    </a:lnTo>
                    <a:lnTo>
                      <a:pt x="398" y="3169"/>
                    </a:lnTo>
                    <a:lnTo>
                      <a:pt x="344" y="3168"/>
                    </a:lnTo>
                    <a:lnTo>
                      <a:pt x="296" y="3163"/>
                    </a:lnTo>
                    <a:lnTo>
                      <a:pt x="251" y="3157"/>
                    </a:lnTo>
                    <a:lnTo>
                      <a:pt x="211" y="3148"/>
                    </a:lnTo>
                    <a:lnTo>
                      <a:pt x="176" y="3136"/>
                    </a:lnTo>
                    <a:lnTo>
                      <a:pt x="144" y="3122"/>
                    </a:lnTo>
                    <a:lnTo>
                      <a:pt x="116" y="3107"/>
                    </a:lnTo>
                    <a:lnTo>
                      <a:pt x="93" y="3090"/>
                    </a:lnTo>
                    <a:lnTo>
                      <a:pt x="71" y="3072"/>
                    </a:lnTo>
                    <a:lnTo>
                      <a:pt x="54" y="3053"/>
                    </a:lnTo>
                    <a:lnTo>
                      <a:pt x="39" y="3032"/>
                    </a:lnTo>
                    <a:lnTo>
                      <a:pt x="27" y="3011"/>
                    </a:lnTo>
                    <a:lnTo>
                      <a:pt x="18" y="2988"/>
                    </a:lnTo>
                    <a:lnTo>
                      <a:pt x="10" y="2966"/>
                    </a:lnTo>
                    <a:lnTo>
                      <a:pt x="5" y="2943"/>
                    </a:lnTo>
                    <a:lnTo>
                      <a:pt x="2" y="2920"/>
                    </a:lnTo>
                    <a:lnTo>
                      <a:pt x="0" y="2897"/>
                    </a:lnTo>
                    <a:lnTo>
                      <a:pt x="0" y="2874"/>
                    </a:lnTo>
                    <a:lnTo>
                      <a:pt x="1" y="2853"/>
                    </a:lnTo>
                    <a:lnTo>
                      <a:pt x="4" y="2830"/>
                    </a:lnTo>
                    <a:lnTo>
                      <a:pt x="7" y="2810"/>
                    </a:lnTo>
                    <a:lnTo>
                      <a:pt x="11" y="2791"/>
                    </a:lnTo>
                    <a:lnTo>
                      <a:pt x="15" y="2772"/>
                    </a:lnTo>
                    <a:lnTo>
                      <a:pt x="20" y="2756"/>
                    </a:lnTo>
                    <a:lnTo>
                      <a:pt x="25" y="2741"/>
                    </a:lnTo>
                    <a:lnTo>
                      <a:pt x="29" y="2727"/>
                    </a:lnTo>
                    <a:lnTo>
                      <a:pt x="33" y="2715"/>
                    </a:lnTo>
                    <a:lnTo>
                      <a:pt x="37" y="2706"/>
                    </a:lnTo>
                    <a:lnTo>
                      <a:pt x="40" y="2700"/>
                    </a:lnTo>
                    <a:lnTo>
                      <a:pt x="41" y="2696"/>
                    </a:lnTo>
                    <a:lnTo>
                      <a:pt x="42" y="2694"/>
                    </a:lnTo>
                    <a:lnTo>
                      <a:pt x="889" y="1440"/>
                    </a:lnTo>
                    <a:lnTo>
                      <a:pt x="88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2" name="Freeform 10"/>
              <p:cNvSpPr>
                <a:spLocks/>
              </p:cNvSpPr>
              <p:nvPr/>
            </p:nvSpPr>
            <p:spPr bwMode="auto">
              <a:xfrm>
                <a:off x="1480" y="769"/>
                <a:ext cx="104" cy="16"/>
              </a:xfrm>
              <a:custGeom>
                <a:avLst/>
                <a:gdLst>
                  <a:gd name="T0" fmla="*/ 131 w 1768"/>
                  <a:gd name="T1" fmla="*/ 0 h 270"/>
                  <a:gd name="T2" fmla="*/ 1638 w 1768"/>
                  <a:gd name="T3" fmla="*/ 0 h 270"/>
                  <a:gd name="T4" fmla="*/ 1664 w 1768"/>
                  <a:gd name="T5" fmla="*/ 3 h 270"/>
                  <a:gd name="T6" fmla="*/ 1689 w 1768"/>
                  <a:gd name="T7" fmla="*/ 11 h 270"/>
                  <a:gd name="T8" fmla="*/ 1711 w 1768"/>
                  <a:gd name="T9" fmla="*/ 24 h 270"/>
                  <a:gd name="T10" fmla="*/ 1730 w 1768"/>
                  <a:gd name="T11" fmla="*/ 40 h 270"/>
                  <a:gd name="T12" fmla="*/ 1746 w 1768"/>
                  <a:gd name="T13" fmla="*/ 59 h 270"/>
                  <a:gd name="T14" fmla="*/ 1758 w 1768"/>
                  <a:gd name="T15" fmla="*/ 83 h 270"/>
                  <a:gd name="T16" fmla="*/ 1765 w 1768"/>
                  <a:gd name="T17" fmla="*/ 107 h 270"/>
                  <a:gd name="T18" fmla="*/ 1768 w 1768"/>
                  <a:gd name="T19" fmla="*/ 135 h 270"/>
                  <a:gd name="T20" fmla="*/ 1765 w 1768"/>
                  <a:gd name="T21" fmla="*/ 163 h 270"/>
                  <a:gd name="T22" fmla="*/ 1758 w 1768"/>
                  <a:gd name="T23" fmla="*/ 187 h 270"/>
                  <a:gd name="T24" fmla="*/ 1746 w 1768"/>
                  <a:gd name="T25" fmla="*/ 210 h 270"/>
                  <a:gd name="T26" fmla="*/ 1730 w 1768"/>
                  <a:gd name="T27" fmla="*/ 230 h 270"/>
                  <a:gd name="T28" fmla="*/ 1711 w 1768"/>
                  <a:gd name="T29" fmla="*/ 246 h 270"/>
                  <a:gd name="T30" fmla="*/ 1689 w 1768"/>
                  <a:gd name="T31" fmla="*/ 259 h 270"/>
                  <a:gd name="T32" fmla="*/ 1664 w 1768"/>
                  <a:gd name="T33" fmla="*/ 267 h 270"/>
                  <a:gd name="T34" fmla="*/ 1638 w 1768"/>
                  <a:gd name="T35" fmla="*/ 270 h 270"/>
                  <a:gd name="T36" fmla="*/ 131 w 1768"/>
                  <a:gd name="T37" fmla="*/ 270 h 270"/>
                  <a:gd name="T38" fmla="*/ 104 w 1768"/>
                  <a:gd name="T39" fmla="*/ 267 h 270"/>
                  <a:gd name="T40" fmla="*/ 80 w 1768"/>
                  <a:gd name="T41" fmla="*/ 259 h 270"/>
                  <a:gd name="T42" fmla="*/ 58 w 1768"/>
                  <a:gd name="T43" fmla="*/ 246 h 270"/>
                  <a:gd name="T44" fmla="*/ 39 w 1768"/>
                  <a:gd name="T45" fmla="*/ 230 h 270"/>
                  <a:gd name="T46" fmla="*/ 23 w 1768"/>
                  <a:gd name="T47" fmla="*/ 210 h 270"/>
                  <a:gd name="T48" fmla="*/ 11 w 1768"/>
                  <a:gd name="T49" fmla="*/ 187 h 270"/>
                  <a:gd name="T50" fmla="*/ 4 w 1768"/>
                  <a:gd name="T51" fmla="*/ 163 h 270"/>
                  <a:gd name="T52" fmla="*/ 0 w 1768"/>
                  <a:gd name="T53" fmla="*/ 135 h 270"/>
                  <a:gd name="T54" fmla="*/ 4 w 1768"/>
                  <a:gd name="T55" fmla="*/ 107 h 270"/>
                  <a:gd name="T56" fmla="*/ 11 w 1768"/>
                  <a:gd name="T57" fmla="*/ 83 h 270"/>
                  <a:gd name="T58" fmla="*/ 23 w 1768"/>
                  <a:gd name="T59" fmla="*/ 59 h 270"/>
                  <a:gd name="T60" fmla="*/ 39 w 1768"/>
                  <a:gd name="T61" fmla="*/ 40 h 270"/>
                  <a:gd name="T62" fmla="*/ 58 w 1768"/>
                  <a:gd name="T63" fmla="*/ 24 h 270"/>
                  <a:gd name="T64" fmla="*/ 80 w 1768"/>
                  <a:gd name="T65" fmla="*/ 11 h 270"/>
                  <a:gd name="T66" fmla="*/ 104 w 1768"/>
                  <a:gd name="T67" fmla="*/ 3 h 270"/>
                  <a:gd name="T68" fmla="*/ 131 w 1768"/>
                  <a:gd name="T69" fmla="*/ 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68" h="270">
                    <a:moveTo>
                      <a:pt x="131" y="0"/>
                    </a:moveTo>
                    <a:lnTo>
                      <a:pt x="1638" y="0"/>
                    </a:lnTo>
                    <a:lnTo>
                      <a:pt x="1664" y="3"/>
                    </a:lnTo>
                    <a:lnTo>
                      <a:pt x="1689" y="11"/>
                    </a:lnTo>
                    <a:lnTo>
                      <a:pt x="1711" y="24"/>
                    </a:lnTo>
                    <a:lnTo>
                      <a:pt x="1730" y="40"/>
                    </a:lnTo>
                    <a:lnTo>
                      <a:pt x="1746" y="59"/>
                    </a:lnTo>
                    <a:lnTo>
                      <a:pt x="1758" y="83"/>
                    </a:lnTo>
                    <a:lnTo>
                      <a:pt x="1765" y="107"/>
                    </a:lnTo>
                    <a:lnTo>
                      <a:pt x="1768" y="135"/>
                    </a:lnTo>
                    <a:lnTo>
                      <a:pt x="1765" y="163"/>
                    </a:lnTo>
                    <a:lnTo>
                      <a:pt x="1758" y="187"/>
                    </a:lnTo>
                    <a:lnTo>
                      <a:pt x="1746" y="210"/>
                    </a:lnTo>
                    <a:lnTo>
                      <a:pt x="1730" y="230"/>
                    </a:lnTo>
                    <a:lnTo>
                      <a:pt x="1711" y="246"/>
                    </a:lnTo>
                    <a:lnTo>
                      <a:pt x="1689" y="259"/>
                    </a:lnTo>
                    <a:lnTo>
                      <a:pt x="1664" y="267"/>
                    </a:lnTo>
                    <a:lnTo>
                      <a:pt x="1638" y="270"/>
                    </a:lnTo>
                    <a:lnTo>
                      <a:pt x="131" y="270"/>
                    </a:lnTo>
                    <a:lnTo>
                      <a:pt x="104" y="267"/>
                    </a:lnTo>
                    <a:lnTo>
                      <a:pt x="80" y="259"/>
                    </a:lnTo>
                    <a:lnTo>
                      <a:pt x="58" y="246"/>
                    </a:lnTo>
                    <a:lnTo>
                      <a:pt x="39" y="230"/>
                    </a:lnTo>
                    <a:lnTo>
                      <a:pt x="23" y="210"/>
                    </a:lnTo>
                    <a:lnTo>
                      <a:pt x="11" y="187"/>
                    </a:lnTo>
                    <a:lnTo>
                      <a:pt x="4" y="163"/>
                    </a:lnTo>
                    <a:lnTo>
                      <a:pt x="0" y="135"/>
                    </a:lnTo>
                    <a:lnTo>
                      <a:pt x="4" y="107"/>
                    </a:lnTo>
                    <a:lnTo>
                      <a:pt x="11" y="83"/>
                    </a:lnTo>
                    <a:lnTo>
                      <a:pt x="23" y="59"/>
                    </a:lnTo>
                    <a:lnTo>
                      <a:pt x="39" y="40"/>
                    </a:lnTo>
                    <a:lnTo>
                      <a:pt x="58" y="24"/>
                    </a:lnTo>
                    <a:lnTo>
                      <a:pt x="80" y="11"/>
                    </a:lnTo>
                    <a:lnTo>
                      <a:pt x="104" y="3"/>
                    </a:lnTo>
                    <a:lnTo>
                      <a:pt x="131" y="0"/>
                    </a:lnTo>
                    <a:close/>
                  </a:path>
                </a:pathLst>
              </a:custGeom>
              <a:solidFill>
                <a:srgbClr val="FFFFFF"/>
              </a:solidFill>
              <a:ln w="0">
                <a:solidFill>
                  <a:srgbClr val="FFFFFF"/>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3" name="Freeform 11"/>
              <p:cNvSpPr>
                <a:spLocks noEditPoints="1"/>
              </p:cNvSpPr>
              <p:nvPr/>
            </p:nvSpPr>
            <p:spPr bwMode="auto">
              <a:xfrm>
                <a:off x="1476" y="765"/>
                <a:ext cx="112" cy="24"/>
              </a:xfrm>
              <a:custGeom>
                <a:avLst/>
                <a:gdLst>
                  <a:gd name="T0" fmla="*/ 182 w 1904"/>
                  <a:gd name="T1" fmla="*/ 137 h 404"/>
                  <a:gd name="T2" fmla="*/ 155 w 1904"/>
                  <a:gd name="T3" fmla="*/ 154 h 404"/>
                  <a:gd name="T4" fmla="*/ 138 w 1904"/>
                  <a:gd name="T5" fmla="*/ 185 h 404"/>
                  <a:gd name="T6" fmla="*/ 138 w 1904"/>
                  <a:gd name="T7" fmla="*/ 220 h 404"/>
                  <a:gd name="T8" fmla="*/ 155 w 1904"/>
                  <a:gd name="T9" fmla="*/ 250 h 404"/>
                  <a:gd name="T10" fmla="*/ 182 w 1904"/>
                  <a:gd name="T11" fmla="*/ 267 h 404"/>
                  <a:gd name="T12" fmla="*/ 1706 w 1904"/>
                  <a:gd name="T13" fmla="*/ 269 h 404"/>
                  <a:gd name="T14" fmla="*/ 1738 w 1904"/>
                  <a:gd name="T15" fmla="*/ 260 h 404"/>
                  <a:gd name="T16" fmla="*/ 1760 w 1904"/>
                  <a:gd name="T17" fmla="*/ 236 h 404"/>
                  <a:gd name="T18" fmla="*/ 1768 w 1904"/>
                  <a:gd name="T19" fmla="*/ 202 h 404"/>
                  <a:gd name="T20" fmla="*/ 1760 w 1904"/>
                  <a:gd name="T21" fmla="*/ 168 h 404"/>
                  <a:gd name="T22" fmla="*/ 1738 w 1904"/>
                  <a:gd name="T23" fmla="*/ 144 h 404"/>
                  <a:gd name="T24" fmla="*/ 1706 w 1904"/>
                  <a:gd name="T25" fmla="*/ 135 h 404"/>
                  <a:gd name="T26" fmla="*/ 199 w 1904"/>
                  <a:gd name="T27" fmla="*/ 0 h 404"/>
                  <a:gd name="T28" fmla="*/ 1739 w 1904"/>
                  <a:gd name="T29" fmla="*/ 3 h 404"/>
                  <a:gd name="T30" fmla="*/ 1797 w 1904"/>
                  <a:gd name="T31" fmla="*/ 22 h 404"/>
                  <a:gd name="T32" fmla="*/ 1847 w 1904"/>
                  <a:gd name="T33" fmla="*/ 59 h 404"/>
                  <a:gd name="T34" fmla="*/ 1883 w 1904"/>
                  <a:gd name="T35" fmla="*/ 109 h 404"/>
                  <a:gd name="T36" fmla="*/ 1902 w 1904"/>
                  <a:gd name="T37" fmla="*/ 169 h 404"/>
                  <a:gd name="T38" fmla="*/ 1902 w 1904"/>
                  <a:gd name="T39" fmla="*/ 235 h 404"/>
                  <a:gd name="T40" fmla="*/ 1883 w 1904"/>
                  <a:gd name="T41" fmla="*/ 295 h 404"/>
                  <a:gd name="T42" fmla="*/ 1847 w 1904"/>
                  <a:gd name="T43" fmla="*/ 345 h 404"/>
                  <a:gd name="T44" fmla="*/ 1797 w 1904"/>
                  <a:gd name="T45" fmla="*/ 381 h 404"/>
                  <a:gd name="T46" fmla="*/ 1739 w 1904"/>
                  <a:gd name="T47" fmla="*/ 401 h 404"/>
                  <a:gd name="T48" fmla="*/ 199 w 1904"/>
                  <a:gd name="T49" fmla="*/ 404 h 404"/>
                  <a:gd name="T50" fmla="*/ 136 w 1904"/>
                  <a:gd name="T51" fmla="*/ 394 h 404"/>
                  <a:gd name="T52" fmla="*/ 82 w 1904"/>
                  <a:gd name="T53" fmla="*/ 365 h 404"/>
                  <a:gd name="T54" fmla="*/ 39 w 1904"/>
                  <a:gd name="T55" fmla="*/ 321 h 404"/>
                  <a:gd name="T56" fmla="*/ 11 w 1904"/>
                  <a:gd name="T57" fmla="*/ 266 h 404"/>
                  <a:gd name="T58" fmla="*/ 0 w 1904"/>
                  <a:gd name="T59" fmla="*/ 202 h 404"/>
                  <a:gd name="T60" fmla="*/ 11 w 1904"/>
                  <a:gd name="T61" fmla="*/ 138 h 404"/>
                  <a:gd name="T62" fmla="*/ 39 w 1904"/>
                  <a:gd name="T63" fmla="*/ 83 h 404"/>
                  <a:gd name="T64" fmla="*/ 82 w 1904"/>
                  <a:gd name="T65" fmla="*/ 39 h 404"/>
                  <a:gd name="T66" fmla="*/ 136 w 1904"/>
                  <a:gd name="T67" fmla="*/ 10 h 404"/>
                  <a:gd name="T68" fmla="*/ 199 w 1904"/>
                  <a:gd name="T69" fmla="*/ 0 h 4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04" h="404">
                    <a:moveTo>
                      <a:pt x="199" y="135"/>
                    </a:moveTo>
                    <a:lnTo>
                      <a:pt x="182" y="137"/>
                    </a:lnTo>
                    <a:lnTo>
                      <a:pt x="167" y="144"/>
                    </a:lnTo>
                    <a:lnTo>
                      <a:pt x="155" y="154"/>
                    </a:lnTo>
                    <a:lnTo>
                      <a:pt x="145" y="168"/>
                    </a:lnTo>
                    <a:lnTo>
                      <a:pt x="138" y="185"/>
                    </a:lnTo>
                    <a:lnTo>
                      <a:pt x="136" y="202"/>
                    </a:lnTo>
                    <a:lnTo>
                      <a:pt x="138" y="220"/>
                    </a:lnTo>
                    <a:lnTo>
                      <a:pt x="145" y="236"/>
                    </a:lnTo>
                    <a:lnTo>
                      <a:pt x="155" y="250"/>
                    </a:lnTo>
                    <a:lnTo>
                      <a:pt x="167" y="260"/>
                    </a:lnTo>
                    <a:lnTo>
                      <a:pt x="182" y="267"/>
                    </a:lnTo>
                    <a:lnTo>
                      <a:pt x="199" y="269"/>
                    </a:lnTo>
                    <a:lnTo>
                      <a:pt x="1706" y="269"/>
                    </a:lnTo>
                    <a:lnTo>
                      <a:pt x="1723" y="267"/>
                    </a:lnTo>
                    <a:lnTo>
                      <a:pt x="1738" y="260"/>
                    </a:lnTo>
                    <a:lnTo>
                      <a:pt x="1750" y="250"/>
                    </a:lnTo>
                    <a:lnTo>
                      <a:pt x="1760" y="236"/>
                    </a:lnTo>
                    <a:lnTo>
                      <a:pt x="1766" y="220"/>
                    </a:lnTo>
                    <a:lnTo>
                      <a:pt x="1768" y="202"/>
                    </a:lnTo>
                    <a:lnTo>
                      <a:pt x="1766" y="185"/>
                    </a:lnTo>
                    <a:lnTo>
                      <a:pt x="1760" y="168"/>
                    </a:lnTo>
                    <a:lnTo>
                      <a:pt x="1750" y="154"/>
                    </a:lnTo>
                    <a:lnTo>
                      <a:pt x="1738" y="144"/>
                    </a:lnTo>
                    <a:lnTo>
                      <a:pt x="1723" y="137"/>
                    </a:lnTo>
                    <a:lnTo>
                      <a:pt x="1706" y="135"/>
                    </a:lnTo>
                    <a:lnTo>
                      <a:pt x="199" y="135"/>
                    </a:lnTo>
                    <a:close/>
                    <a:moveTo>
                      <a:pt x="199" y="0"/>
                    </a:moveTo>
                    <a:lnTo>
                      <a:pt x="1706" y="0"/>
                    </a:lnTo>
                    <a:lnTo>
                      <a:pt x="1739" y="3"/>
                    </a:lnTo>
                    <a:lnTo>
                      <a:pt x="1768" y="10"/>
                    </a:lnTo>
                    <a:lnTo>
                      <a:pt x="1797" y="22"/>
                    </a:lnTo>
                    <a:lnTo>
                      <a:pt x="1823" y="39"/>
                    </a:lnTo>
                    <a:lnTo>
                      <a:pt x="1847" y="59"/>
                    </a:lnTo>
                    <a:lnTo>
                      <a:pt x="1866" y="83"/>
                    </a:lnTo>
                    <a:lnTo>
                      <a:pt x="1883" y="109"/>
                    </a:lnTo>
                    <a:lnTo>
                      <a:pt x="1894" y="138"/>
                    </a:lnTo>
                    <a:lnTo>
                      <a:pt x="1902" y="169"/>
                    </a:lnTo>
                    <a:lnTo>
                      <a:pt x="1904" y="202"/>
                    </a:lnTo>
                    <a:lnTo>
                      <a:pt x="1902" y="235"/>
                    </a:lnTo>
                    <a:lnTo>
                      <a:pt x="1894" y="266"/>
                    </a:lnTo>
                    <a:lnTo>
                      <a:pt x="1883" y="295"/>
                    </a:lnTo>
                    <a:lnTo>
                      <a:pt x="1866" y="321"/>
                    </a:lnTo>
                    <a:lnTo>
                      <a:pt x="1847" y="345"/>
                    </a:lnTo>
                    <a:lnTo>
                      <a:pt x="1823" y="365"/>
                    </a:lnTo>
                    <a:lnTo>
                      <a:pt x="1797" y="381"/>
                    </a:lnTo>
                    <a:lnTo>
                      <a:pt x="1768" y="394"/>
                    </a:lnTo>
                    <a:lnTo>
                      <a:pt x="1739" y="401"/>
                    </a:lnTo>
                    <a:lnTo>
                      <a:pt x="1706" y="404"/>
                    </a:lnTo>
                    <a:lnTo>
                      <a:pt x="199" y="404"/>
                    </a:lnTo>
                    <a:lnTo>
                      <a:pt x="166" y="401"/>
                    </a:lnTo>
                    <a:lnTo>
                      <a:pt x="136" y="394"/>
                    </a:lnTo>
                    <a:lnTo>
                      <a:pt x="108" y="381"/>
                    </a:lnTo>
                    <a:lnTo>
                      <a:pt x="82" y="365"/>
                    </a:lnTo>
                    <a:lnTo>
                      <a:pt x="58" y="345"/>
                    </a:lnTo>
                    <a:lnTo>
                      <a:pt x="39" y="321"/>
                    </a:lnTo>
                    <a:lnTo>
                      <a:pt x="23" y="295"/>
                    </a:lnTo>
                    <a:lnTo>
                      <a:pt x="11" y="266"/>
                    </a:lnTo>
                    <a:lnTo>
                      <a:pt x="4" y="235"/>
                    </a:lnTo>
                    <a:lnTo>
                      <a:pt x="0" y="202"/>
                    </a:lnTo>
                    <a:lnTo>
                      <a:pt x="4" y="169"/>
                    </a:lnTo>
                    <a:lnTo>
                      <a:pt x="11" y="138"/>
                    </a:lnTo>
                    <a:lnTo>
                      <a:pt x="23" y="109"/>
                    </a:lnTo>
                    <a:lnTo>
                      <a:pt x="39" y="83"/>
                    </a:lnTo>
                    <a:lnTo>
                      <a:pt x="58" y="59"/>
                    </a:lnTo>
                    <a:lnTo>
                      <a:pt x="82" y="39"/>
                    </a:lnTo>
                    <a:lnTo>
                      <a:pt x="108" y="22"/>
                    </a:lnTo>
                    <a:lnTo>
                      <a:pt x="136" y="10"/>
                    </a:lnTo>
                    <a:lnTo>
                      <a:pt x="166" y="3"/>
                    </a:lnTo>
                    <a:lnTo>
                      <a:pt x="199" y="0"/>
                    </a:lnTo>
                    <a:close/>
                  </a:path>
                </a:pathLst>
              </a:custGeom>
              <a:solidFill>
                <a:schemeClr val="accent4"/>
              </a:solidFill>
              <a:ln w="0">
                <a:solidFill>
                  <a:schemeClr val="accent4"/>
                </a:solid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4" name="Freeform 12"/>
              <p:cNvSpPr>
                <a:spLocks/>
              </p:cNvSpPr>
              <p:nvPr/>
            </p:nvSpPr>
            <p:spPr bwMode="auto">
              <a:xfrm>
                <a:off x="1548" y="921"/>
                <a:ext cx="31" cy="22"/>
              </a:xfrm>
              <a:custGeom>
                <a:avLst/>
                <a:gdLst>
                  <a:gd name="T0" fmla="*/ 255 w 511"/>
                  <a:gd name="T1" fmla="*/ 0 h 506"/>
                  <a:gd name="T2" fmla="*/ 293 w 511"/>
                  <a:gd name="T3" fmla="*/ 2 h 506"/>
                  <a:gd name="T4" fmla="*/ 329 w 511"/>
                  <a:gd name="T5" fmla="*/ 11 h 506"/>
                  <a:gd name="T6" fmla="*/ 363 w 511"/>
                  <a:gd name="T7" fmla="*/ 24 h 506"/>
                  <a:gd name="T8" fmla="*/ 394 w 511"/>
                  <a:gd name="T9" fmla="*/ 41 h 506"/>
                  <a:gd name="T10" fmla="*/ 423 w 511"/>
                  <a:gd name="T11" fmla="*/ 63 h 506"/>
                  <a:gd name="T12" fmla="*/ 448 w 511"/>
                  <a:gd name="T13" fmla="*/ 87 h 506"/>
                  <a:gd name="T14" fmla="*/ 470 w 511"/>
                  <a:gd name="T15" fmla="*/ 116 h 506"/>
                  <a:gd name="T16" fmla="*/ 487 w 511"/>
                  <a:gd name="T17" fmla="*/ 146 h 506"/>
                  <a:gd name="T18" fmla="*/ 500 w 511"/>
                  <a:gd name="T19" fmla="*/ 180 h 506"/>
                  <a:gd name="T20" fmla="*/ 508 w 511"/>
                  <a:gd name="T21" fmla="*/ 216 h 506"/>
                  <a:gd name="T22" fmla="*/ 511 w 511"/>
                  <a:gd name="T23" fmla="*/ 253 h 506"/>
                  <a:gd name="T24" fmla="*/ 508 w 511"/>
                  <a:gd name="T25" fmla="*/ 291 h 506"/>
                  <a:gd name="T26" fmla="*/ 500 w 511"/>
                  <a:gd name="T27" fmla="*/ 327 h 506"/>
                  <a:gd name="T28" fmla="*/ 487 w 511"/>
                  <a:gd name="T29" fmla="*/ 361 h 506"/>
                  <a:gd name="T30" fmla="*/ 470 w 511"/>
                  <a:gd name="T31" fmla="*/ 391 h 506"/>
                  <a:gd name="T32" fmla="*/ 448 w 511"/>
                  <a:gd name="T33" fmla="*/ 420 h 506"/>
                  <a:gd name="T34" fmla="*/ 423 w 511"/>
                  <a:gd name="T35" fmla="*/ 444 h 506"/>
                  <a:gd name="T36" fmla="*/ 394 w 511"/>
                  <a:gd name="T37" fmla="*/ 466 h 506"/>
                  <a:gd name="T38" fmla="*/ 363 w 511"/>
                  <a:gd name="T39" fmla="*/ 483 h 506"/>
                  <a:gd name="T40" fmla="*/ 329 w 511"/>
                  <a:gd name="T41" fmla="*/ 496 h 506"/>
                  <a:gd name="T42" fmla="*/ 293 w 511"/>
                  <a:gd name="T43" fmla="*/ 503 h 506"/>
                  <a:gd name="T44" fmla="*/ 255 w 511"/>
                  <a:gd name="T45" fmla="*/ 506 h 506"/>
                  <a:gd name="T46" fmla="*/ 217 w 511"/>
                  <a:gd name="T47" fmla="*/ 503 h 506"/>
                  <a:gd name="T48" fmla="*/ 181 w 511"/>
                  <a:gd name="T49" fmla="*/ 496 h 506"/>
                  <a:gd name="T50" fmla="*/ 147 w 511"/>
                  <a:gd name="T51" fmla="*/ 483 h 506"/>
                  <a:gd name="T52" fmla="*/ 116 w 511"/>
                  <a:gd name="T53" fmla="*/ 466 h 506"/>
                  <a:gd name="T54" fmla="*/ 87 w 511"/>
                  <a:gd name="T55" fmla="*/ 444 h 506"/>
                  <a:gd name="T56" fmla="*/ 63 w 511"/>
                  <a:gd name="T57" fmla="*/ 420 h 506"/>
                  <a:gd name="T58" fmla="*/ 41 w 511"/>
                  <a:gd name="T59" fmla="*/ 391 h 506"/>
                  <a:gd name="T60" fmla="*/ 23 w 511"/>
                  <a:gd name="T61" fmla="*/ 361 h 506"/>
                  <a:gd name="T62" fmla="*/ 10 w 511"/>
                  <a:gd name="T63" fmla="*/ 327 h 506"/>
                  <a:gd name="T64" fmla="*/ 3 w 511"/>
                  <a:gd name="T65" fmla="*/ 291 h 506"/>
                  <a:gd name="T66" fmla="*/ 0 w 511"/>
                  <a:gd name="T67" fmla="*/ 253 h 506"/>
                  <a:gd name="T68" fmla="*/ 3 w 511"/>
                  <a:gd name="T69" fmla="*/ 216 h 506"/>
                  <a:gd name="T70" fmla="*/ 10 w 511"/>
                  <a:gd name="T71" fmla="*/ 180 h 506"/>
                  <a:gd name="T72" fmla="*/ 23 w 511"/>
                  <a:gd name="T73" fmla="*/ 146 h 506"/>
                  <a:gd name="T74" fmla="*/ 41 w 511"/>
                  <a:gd name="T75" fmla="*/ 116 h 506"/>
                  <a:gd name="T76" fmla="*/ 63 w 511"/>
                  <a:gd name="T77" fmla="*/ 87 h 506"/>
                  <a:gd name="T78" fmla="*/ 87 w 511"/>
                  <a:gd name="T79" fmla="*/ 63 h 506"/>
                  <a:gd name="T80" fmla="*/ 116 w 511"/>
                  <a:gd name="T81" fmla="*/ 41 h 506"/>
                  <a:gd name="T82" fmla="*/ 147 w 511"/>
                  <a:gd name="T83" fmla="*/ 24 h 506"/>
                  <a:gd name="T84" fmla="*/ 181 w 511"/>
                  <a:gd name="T85" fmla="*/ 11 h 506"/>
                  <a:gd name="T86" fmla="*/ 217 w 511"/>
                  <a:gd name="T87" fmla="*/ 2 h 506"/>
                  <a:gd name="T88" fmla="*/ 255 w 511"/>
                  <a:gd name="T89" fmla="*/ 0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11" h="506">
                    <a:moveTo>
                      <a:pt x="255" y="0"/>
                    </a:moveTo>
                    <a:lnTo>
                      <a:pt x="293" y="2"/>
                    </a:lnTo>
                    <a:lnTo>
                      <a:pt x="329" y="11"/>
                    </a:lnTo>
                    <a:lnTo>
                      <a:pt x="363" y="24"/>
                    </a:lnTo>
                    <a:lnTo>
                      <a:pt x="394" y="41"/>
                    </a:lnTo>
                    <a:lnTo>
                      <a:pt x="423" y="63"/>
                    </a:lnTo>
                    <a:lnTo>
                      <a:pt x="448" y="87"/>
                    </a:lnTo>
                    <a:lnTo>
                      <a:pt x="470" y="116"/>
                    </a:lnTo>
                    <a:lnTo>
                      <a:pt x="487" y="146"/>
                    </a:lnTo>
                    <a:lnTo>
                      <a:pt x="500" y="180"/>
                    </a:lnTo>
                    <a:lnTo>
                      <a:pt x="508" y="216"/>
                    </a:lnTo>
                    <a:lnTo>
                      <a:pt x="511" y="253"/>
                    </a:lnTo>
                    <a:lnTo>
                      <a:pt x="508" y="291"/>
                    </a:lnTo>
                    <a:lnTo>
                      <a:pt x="500" y="327"/>
                    </a:lnTo>
                    <a:lnTo>
                      <a:pt x="487" y="361"/>
                    </a:lnTo>
                    <a:lnTo>
                      <a:pt x="470" y="391"/>
                    </a:lnTo>
                    <a:lnTo>
                      <a:pt x="448" y="420"/>
                    </a:lnTo>
                    <a:lnTo>
                      <a:pt x="423" y="444"/>
                    </a:lnTo>
                    <a:lnTo>
                      <a:pt x="394" y="466"/>
                    </a:lnTo>
                    <a:lnTo>
                      <a:pt x="363" y="483"/>
                    </a:lnTo>
                    <a:lnTo>
                      <a:pt x="329" y="496"/>
                    </a:lnTo>
                    <a:lnTo>
                      <a:pt x="293" y="503"/>
                    </a:lnTo>
                    <a:lnTo>
                      <a:pt x="255" y="506"/>
                    </a:lnTo>
                    <a:lnTo>
                      <a:pt x="217" y="503"/>
                    </a:lnTo>
                    <a:lnTo>
                      <a:pt x="181" y="496"/>
                    </a:lnTo>
                    <a:lnTo>
                      <a:pt x="147" y="483"/>
                    </a:lnTo>
                    <a:lnTo>
                      <a:pt x="116" y="466"/>
                    </a:lnTo>
                    <a:lnTo>
                      <a:pt x="87" y="444"/>
                    </a:lnTo>
                    <a:lnTo>
                      <a:pt x="63" y="420"/>
                    </a:lnTo>
                    <a:lnTo>
                      <a:pt x="41" y="391"/>
                    </a:lnTo>
                    <a:lnTo>
                      <a:pt x="23" y="361"/>
                    </a:lnTo>
                    <a:lnTo>
                      <a:pt x="10" y="327"/>
                    </a:lnTo>
                    <a:lnTo>
                      <a:pt x="3" y="291"/>
                    </a:lnTo>
                    <a:lnTo>
                      <a:pt x="0" y="253"/>
                    </a:lnTo>
                    <a:lnTo>
                      <a:pt x="3" y="216"/>
                    </a:lnTo>
                    <a:lnTo>
                      <a:pt x="10" y="180"/>
                    </a:lnTo>
                    <a:lnTo>
                      <a:pt x="23" y="146"/>
                    </a:lnTo>
                    <a:lnTo>
                      <a:pt x="41" y="116"/>
                    </a:lnTo>
                    <a:lnTo>
                      <a:pt x="63" y="87"/>
                    </a:lnTo>
                    <a:lnTo>
                      <a:pt x="87" y="63"/>
                    </a:lnTo>
                    <a:lnTo>
                      <a:pt x="116" y="41"/>
                    </a:lnTo>
                    <a:lnTo>
                      <a:pt x="147" y="24"/>
                    </a:lnTo>
                    <a:lnTo>
                      <a:pt x="181" y="11"/>
                    </a:lnTo>
                    <a:lnTo>
                      <a:pt x="217" y="2"/>
                    </a:lnTo>
                    <a:lnTo>
                      <a:pt x="255"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5" name="Freeform 13"/>
              <p:cNvSpPr>
                <a:spLocks/>
              </p:cNvSpPr>
              <p:nvPr/>
            </p:nvSpPr>
            <p:spPr bwMode="auto">
              <a:xfrm>
                <a:off x="1503" y="867"/>
                <a:ext cx="32" cy="21"/>
              </a:xfrm>
              <a:custGeom>
                <a:avLst/>
                <a:gdLst>
                  <a:gd name="T0" fmla="*/ 272 w 544"/>
                  <a:gd name="T1" fmla="*/ 0 h 538"/>
                  <a:gd name="T2" fmla="*/ 312 w 544"/>
                  <a:gd name="T3" fmla="*/ 2 h 538"/>
                  <a:gd name="T4" fmla="*/ 351 w 544"/>
                  <a:gd name="T5" fmla="*/ 11 h 538"/>
                  <a:gd name="T6" fmla="*/ 387 w 544"/>
                  <a:gd name="T7" fmla="*/ 25 h 538"/>
                  <a:gd name="T8" fmla="*/ 420 w 544"/>
                  <a:gd name="T9" fmla="*/ 43 h 538"/>
                  <a:gd name="T10" fmla="*/ 451 w 544"/>
                  <a:gd name="T11" fmla="*/ 65 h 538"/>
                  <a:gd name="T12" fmla="*/ 478 w 544"/>
                  <a:gd name="T13" fmla="*/ 92 h 538"/>
                  <a:gd name="T14" fmla="*/ 501 w 544"/>
                  <a:gd name="T15" fmla="*/ 122 h 538"/>
                  <a:gd name="T16" fmla="*/ 519 w 544"/>
                  <a:gd name="T17" fmla="*/ 155 h 538"/>
                  <a:gd name="T18" fmla="*/ 532 w 544"/>
                  <a:gd name="T19" fmla="*/ 191 h 538"/>
                  <a:gd name="T20" fmla="*/ 541 w 544"/>
                  <a:gd name="T21" fmla="*/ 230 h 538"/>
                  <a:gd name="T22" fmla="*/ 544 w 544"/>
                  <a:gd name="T23" fmla="*/ 269 h 538"/>
                  <a:gd name="T24" fmla="*/ 541 w 544"/>
                  <a:gd name="T25" fmla="*/ 309 h 538"/>
                  <a:gd name="T26" fmla="*/ 532 w 544"/>
                  <a:gd name="T27" fmla="*/ 347 h 538"/>
                  <a:gd name="T28" fmla="*/ 519 w 544"/>
                  <a:gd name="T29" fmla="*/ 383 h 538"/>
                  <a:gd name="T30" fmla="*/ 501 w 544"/>
                  <a:gd name="T31" fmla="*/ 415 h 538"/>
                  <a:gd name="T32" fmla="*/ 478 w 544"/>
                  <a:gd name="T33" fmla="*/ 446 h 538"/>
                  <a:gd name="T34" fmla="*/ 451 w 544"/>
                  <a:gd name="T35" fmla="*/ 472 h 538"/>
                  <a:gd name="T36" fmla="*/ 420 w 544"/>
                  <a:gd name="T37" fmla="*/ 495 h 538"/>
                  <a:gd name="T38" fmla="*/ 387 w 544"/>
                  <a:gd name="T39" fmla="*/ 513 h 538"/>
                  <a:gd name="T40" fmla="*/ 351 w 544"/>
                  <a:gd name="T41" fmla="*/ 526 h 538"/>
                  <a:gd name="T42" fmla="*/ 312 w 544"/>
                  <a:gd name="T43" fmla="*/ 536 h 538"/>
                  <a:gd name="T44" fmla="*/ 272 w 544"/>
                  <a:gd name="T45" fmla="*/ 538 h 538"/>
                  <a:gd name="T46" fmla="*/ 232 w 544"/>
                  <a:gd name="T47" fmla="*/ 536 h 538"/>
                  <a:gd name="T48" fmla="*/ 193 w 544"/>
                  <a:gd name="T49" fmla="*/ 526 h 538"/>
                  <a:gd name="T50" fmla="*/ 157 w 544"/>
                  <a:gd name="T51" fmla="*/ 513 h 538"/>
                  <a:gd name="T52" fmla="*/ 124 w 544"/>
                  <a:gd name="T53" fmla="*/ 495 h 538"/>
                  <a:gd name="T54" fmla="*/ 94 w 544"/>
                  <a:gd name="T55" fmla="*/ 472 h 538"/>
                  <a:gd name="T56" fmla="*/ 67 w 544"/>
                  <a:gd name="T57" fmla="*/ 446 h 538"/>
                  <a:gd name="T58" fmla="*/ 44 w 544"/>
                  <a:gd name="T59" fmla="*/ 415 h 538"/>
                  <a:gd name="T60" fmla="*/ 26 w 544"/>
                  <a:gd name="T61" fmla="*/ 383 h 538"/>
                  <a:gd name="T62" fmla="*/ 12 w 544"/>
                  <a:gd name="T63" fmla="*/ 347 h 538"/>
                  <a:gd name="T64" fmla="*/ 3 w 544"/>
                  <a:gd name="T65" fmla="*/ 309 h 538"/>
                  <a:gd name="T66" fmla="*/ 0 w 544"/>
                  <a:gd name="T67" fmla="*/ 269 h 538"/>
                  <a:gd name="T68" fmla="*/ 3 w 544"/>
                  <a:gd name="T69" fmla="*/ 230 h 538"/>
                  <a:gd name="T70" fmla="*/ 12 w 544"/>
                  <a:gd name="T71" fmla="*/ 191 h 538"/>
                  <a:gd name="T72" fmla="*/ 26 w 544"/>
                  <a:gd name="T73" fmla="*/ 155 h 538"/>
                  <a:gd name="T74" fmla="*/ 44 w 544"/>
                  <a:gd name="T75" fmla="*/ 122 h 538"/>
                  <a:gd name="T76" fmla="*/ 67 w 544"/>
                  <a:gd name="T77" fmla="*/ 92 h 538"/>
                  <a:gd name="T78" fmla="*/ 94 w 544"/>
                  <a:gd name="T79" fmla="*/ 65 h 538"/>
                  <a:gd name="T80" fmla="*/ 124 w 544"/>
                  <a:gd name="T81" fmla="*/ 43 h 538"/>
                  <a:gd name="T82" fmla="*/ 157 w 544"/>
                  <a:gd name="T83" fmla="*/ 25 h 538"/>
                  <a:gd name="T84" fmla="*/ 193 w 544"/>
                  <a:gd name="T85" fmla="*/ 11 h 538"/>
                  <a:gd name="T86" fmla="*/ 232 w 544"/>
                  <a:gd name="T87" fmla="*/ 2 h 538"/>
                  <a:gd name="T88" fmla="*/ 272 w 544"/>
                  <a:gd name="T89" fmla="*/ 0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4" h="538">
                    <a:moveTo>
                      <a:pt x="272" y="0"/>
                    </a:moveTo>
                    <a:lnTo>
                      <a:pt x="312" y="2"/>
                    </a:lnTo>
                    <a:lnTo>
                      <a:pt x="351" y="11"/>
                    </a:lnTo>
                    <a:lnTo>
                      <a:pt x="387" y="25"/>
                    </a:lnTo>
                    <a:lnTo>
                      <a:pt x="420" y="43"/>
                    </a:lnTo>
                    <a:lnTo>
                      <a:pt x="451" y="65"/>
                    </a:lnTo>
                    <a:lnTo>
                      <a:pt x="478" y="92"/>
                    </a:lnTo>
                    <a:lnTo>
                      <a:pt x="501" y="122"/>
                    </a:lnTo>
                    <a:lnTo>
                      <a:pt x="519" y="155"/>
                    </a:lnTo>
                    <a:lnTo>
                      <a:pt x="532" y="191"/>
                    </a:lnTo>
                    <a:lnTo>
                      <a:pt x="541" y="230"/>
                    </a:lnTo>
                    <a:lnTo>
                      <a:pt x="544" y="269"/>
                    </a:lnTo>
                    <a:lnTo>
                      <a:pt x="541" y="309"/>
                    </a:lnTo>
                    <a:lnTo>
                      <a:pt x="532" y="347"/>
                    </a:lnTo>
                    <a:lnTo>
                      <a:pt x="519" y="383"/>
                    </a:lnTo>
                    <a:lnTo>
                      <a:pt x="501" y="415"/>
                    </a:lnTo>
                    <a:lnTo>
                      <a:pt x="478" y="446"/>
                    </a:lnTo>
                    <a:lnTo>
                      <a:pt x="451" y="472"/>
                    </a:lnTo>
                    <a:lnTo>
                      <a:pt x="420" y="495"/>
                    </a:lnTo>
                    <a:lnTo>
                      <a:pt x="387" y="513"/>
                    </a:lnTo>
                    <a:lnTo>
                      <a:pt x="351" y="526"/>
                    </a:lnTo>
                    <a:lnTo>
                      <a:pt x="312" y="536"/>
                    </a:lnTo>
                    <a:lnTo>
                      <a:pt x="272" y="538"/>
                    </a:lnTo>
                    <a:lnTo>
                      <a:pt x="232" y="536"/>
                    </a:lnTo>
                    <a:lnTo>
                      <a:pt x="193" y="526"/>
                    </a:lnTo>
                    <a:lnTo>
                      <a:pt x="157" y="513"/>
                    </a:lnTo>
                    <a:lnTo>
                      <a:pt x="124" y="495"/>
                    </a:lnTo>
                    <a:lnTo>
                      <a:pt x="94" y="472"/>
                    </a:lnTo>
                    <a:lnTo>
                      <a:pt x="67" y="446"/>
                    </a:lnTo>
                    <a:lnTo>
                      <a:pt x="44" y="415"/>
                    </a:lnTo>
                    <a:lnTo>
                      <a:pt x="26" y="383"/>
                    </a:lnTo>
                    <a:lnTo>
                      <a:pt x="12" y="347"/>
                    </a:lnTo>
                    <a:lnTo>
                      <a:pt x="3" y="309"/>
                    </a:lnTo>
                    <a:lnTo>
                      <a:pt x="0" y="269"/>
                    </a:lnTo>
                    <a:lnTo>
                      <a:pt x="3" y="230"/>
                    </a:lnTo>
                    <a:lnTo>
                      <a:pt x="12" y="191"/>
                    </a:lnTo>
                    <a:lnTo>
                      <a:pt x="26" y="155"/>
                    </a:lnTo>
                    <a:lnTo>
                      <a:pt x="44" y="122"/>
                    </a:lnTo>
                    <a:lnTo>
                      <a:pt x="67" y="92"/>
                    </a:lnTo>
                    <a:lnTo>
                      <a:pt x="94" y="65"/>
                    </a:lnTo>
                    <a:lnTo>
                      <a:pt x="124" y="43"/>
                    </a:lnTo>
                    <a:lnTo>
                      <a:pt x="157" y="25"/>
                    </a:lnTo>
                    <a:lnTo>
                      <a:pt x="193" y="11"/>
                    </a:lnTo>
                    <a:lnTo>
                      <a:pt x="232" y="2"/>
                    </a:lnTo>
                    <a:lnTo>
                      <a:pt x="272"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sp>
            <p:nvSpPr>
              <p:cNvPr id="16" name="Freeform 14"/>
              <p:cNvSpPr>
                <a:spLocks/>
              </p:cNvSpPr>
              <p:nvPr/>
            </p:nvSpPr>
            <p:spPr bwMode="auto">
              <a:xfrm>
                <a:off x="1532" y="817"/>
                <a:ext cx="23" cy="14"/>
              </a:xfrm>
              <a:custGeom>
                <a:avLst/>
                <a:gdLst>
                  <a:gd name="T0" fmla="*/ 197 w 394"/>
                  <a:gd name="T1" fmla="*/ 0 h 389"/>
                  <a:gd name="T2" fmla="*/ 232 w 394"/>
                  <a:gd name="T3" fmla="*/ 3 h 389"/>
                  <a:gd name="T4" fmla="*/ 266 w 394"/>
                  <a:gd name="T5" fmla="*/ 12 h 389"/>
                  <a:gd name="T6" fmla="*/ 297 w 394"/>
                  <a:gd name="T7" fmla="*/ 26 h 389"/>
                  <a:gd name="T8" fmla="*/ 324 w 394"/>
                  <a:gd name="T9" fmla="*/ 45 h 389"/>
                  <a:gd name="T10" fmla="*/ 348 w 394"/>
                  <a:gd name="T11" fmla="*/ 69 h 389"/>
                  <a:gd name="T12" fmla="*/ 367 w 394"/>
                  <a:gd name="T13" fmla="*/ 96 h 389"/>
                  <a:gd name="T14" fmla="*/ 382 w 394"/>
                  <a:gd name="T15" fmla="*/ 126 h 389"/>
                  <a:gd name="T16" fmla="*/ 391 w 394"/>
                  <a:gd name="T17" fmla="*/ 160 h 389"/>
                  <a:gd name="T18" fmla="*/ 394 w 394"/>
                  <a:gd name="T19" fmla="*/ 194 h 389"/>
                  <a:gd name="T20" fmla="*/ 391 w 394"/>
                  <a:gd name="T21" fmla="*/ 229 h 389"/>
                  <a:gd name="T22" fmla="*/ 382 w 394"/>
                  <a:gd name="T23" fmla="*/ 263 h 389"/>
                  <a:gd name="T24" fmla="*/ 367 w 394"/>
                  <a:gd name="T25" fmla="*/ 292 h 389"/>
                  <a:gd name="T26" fmla="*/ 348 w 394"/>
                  <a:gd name="T27" fmla="*/ 320 h 389"/>
                  <a:gd name="T28" fmla="*/ 324 w 394"/>
                  <a:gd name="T29" fmla="*/ 343 h 389"/>
                  <a:gd name="T30" fmla="*/ 297 w 394"/>
                  <a:gd name="T31" fmla="*/ 363 h 389"/>
                  <a:gd name="T32" fmla="*/ 266 w 394"/>
                  <a:gd name="T33" fmla="*/ 377 h 389"/>
                  <a:gd name="T34" fmla="*/ 232 w 394"/>
                  <a:gd name="T35" fmla="*/ 386 h 389"/>
                  <a:gd name="T36" fmla="*/ 197 w 394"/>
                  <a:gd name="T37" fmla="*/ 389 h 389"/>
                  <a:gd name="T38" fmla="*/ 162 w 394"/>
                  <a:gd name="T39" fmla="*/ 386 h 389"/>
                  <a:gd name="T40" fmla="*/ 128 w 394"/>
                  <a:gd name="T41" fmla="*/ 377 h 389"/>
                  <a:gd name="T42" fmla="*/ 98 w 394"/>
                  <a:gd name="T43" fmla="*/ 363 h 389"/>
                  <a:gd name="T44" fmla="*/ 70 w 394"/>
                  <a:gd name="T45" fmla="*/ 343 h 389"/>
                  <a:gd name="T46" fmla="*/ 47 w 394"/>
                  <a:gd name="T47" fmla="*/ 320 h 389"/>
                  <a:gd name="T48" fmla="*/ 27 w 394"/>
                  <a:gd name="T49" fmla="*/ 292 h 389"/>
                  <a:gd name="T50" fmla="*/ 13 w 394"/>
                  <a:gd name="T51" fmla="*/ 263 h 389"/>
                  <a:gd name="T52" fmla="*/ 4 w 394"/>
                  <a:gd name="T53" fmla="*/ 229 h 389"/>
                  <a:gd name="T54" fmla="*/ 0 w 394"/>
                  <a:gd name="T55" fmla="*/ 194 h 389"/>
                  <a:gd name="T56" fmla="*/ 4 w 394"/>
                  <a:gd name="T57" fmla="*/ 160 h 389"/>
                  <a:gd name="T58" fmla="*/ 13 w 394"/>
                  <a:gd name="T59" fmla="*/ 126 h 389"/>
                  <a:gd name="T60" fmla="*/ 27 w 394"/>
                  <a:gd name="T61" fmla="*/ 96 h 389"/>
                  <a:gd name="T62" fmla="*/ 47 w 394"/>
                  <a:gd name="T63" fmla="*/ 69 h 389"/>
                  <a:gd name="T64" fmla="*/ 70 w 394"/>
                  <a:gd name="T65" fmla="*/ 45 h 389"/>
                  <a:gd name="T66" fmla="*/ 98 w 394"/>
                  <a:gd name="T67" fmla="*/ 26 h 389"/>
                  <a:gd name="T68" fmla="*/ 128 w 394"/>
                  <a:gd name="T69" fmla="*/ 12 h 389"/>
                  <a:gd name="T70" fmla="*/ 162 w 394"/>
                  <a:gd name="T71" fmla="*/ 3 h 389"/>
                  <a:gd name="T72" fmla="*/ 197 w 394"/>
                  <a:gd name="T73" fmla="*/ 0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4" h="389">
                    <a:moveTo>
                      <a:pt x="197" y="0"/>
                    </a:moveTo>
                    <a:lnTo>
                      <a:pt x="232" y="3"/>
                    </a:lnTo>
                    <a:lnTo>
                      <a:pt x="266" y="12"/>
                    </a:lnTo>
                    <a:lnTo>
                      <a:pt x="297" y="26"/>
                    </a:lnTo>
                    <a:lnTo>
                      <a:pt x="324" y="45"/>
                    </a:lnTo>
                    <a:lnTo>
                      <a:pt x="348" y="69"/>
                    </a:lnTo>
                    <a:lnTo>
                      <a:pt x="367" y="96"/>
                    </a:lnTo>
                    <a:lnTo>
                      <a:pt x="382" y="126"/>
                    </a:lnTo>
                    <a:lnTo>
                      <a:pt x="391" y="160"/>
                    </a:lnTo>
                    <a:lnTo>
                      <a:pt x="394" y="194"/>
                    </a:lnTo>
                    <a:lnTo>
                      <a:pt x="391" y="229"/>
                    </a:lnTo>
                    <a:lnTo>
                      <a:pt x="382" y="263"/>
                    </a:lnTo>
                    <a:lnTo>
                      <a:pt x="367" y="292"/>
                    </a:lnTo>
                    <a:lnTo>
                      <a:pt x="348" y="320"/>
                    </a:lnTo>
                    <a:lnTo>
                      <a:pt x="324" y="343"/>
                    </a:lnTo>
                    <a:lnTo>
                      <a:pt x="297" y="363"/>
                    </a:lnTo>
                    <a:lnTo>
                      <a:pt x="266" y="377"/>
                    </a:lnTo>
                    <a:lnTo>
                      <a:pt x="232" y="386"/>
                    </a:lnTo>
                    <a:lnTo>
                      <a:pt x="197" y="389"/>
                    </a:lnTo>
                    <a:lnTo>
                      <a:pt x="162" y="386"/>
                    </a:lnTo>
                    <a:lnTo>
                      <a:pt x="128" y="377"/>
                    </a:lnTo>
                    <a:lnTo>
                      <a:pt x="98" y="363"/>
                    </a:lnTo>
                    <a:lnTo>
                      <a:pt x="70" y="343"/>
                    </a:lnTo>
                    <a:lnTo>
                      <a:pt x="47" y="320"/>
                    </a:lnTo>
                    <a:lnTo>
                      <a:pt x="27" y="292"/>
                    </a:lnTo>
                    <a:lnTo>
                      <a:pt x="13" y="263"/>
                    </a:lnTo>
                    <a:lnTo>
                      <a:pt x="4" y="229"/>
                    </a:lnTo>
                    <a:lnTo>
                      <a:pt x="0" y="194"/>
                    </a:lnTo>
                    <a:lnTo>
                      <a:pt x="4" y="160"/>
                    </a:lnTo>
                    <a:lnTo>
                      <a:pt x="13" y="126"/>
                    </a:lnTo>
                    <a:lnTo>
                      <a:pt x="27" y="96"/>
                    </a:lnTo>
                    <a:lnTo>
                      <a:pt x="47" y="69"/>
                    </a:lnTo>
                    <a:lnTo>
                      <a:pt x="70" y="45"/>
                    </a:lnTo>
                    <a:lnTo>
                      <a:pt x="98" y="26"/>
                    </a:lnTo>
                    <a:lnTo>
                      <a:pt x="128" y="12"/>
                    </a:lnTo>
                    <a:lnTo>
                      <a:pt x="162" y="3"/>
                    </a:lnTo>
                    <a:lnTo>
                      <a:pt x="197" y="0"/>
                    </a:lnTo>
                    <a:close/>
                  </a:path>
                </a:pathLst>
              </a:custGeom>
              <a:solidFill>
                <a:schemeClr val="accent2">
                  <a:lumMod val="40000"/>
                  <a:lumOff val="60000"/>
                </a:schemeClr>
              </a:solidFill>
              <a:ln w="0">
                <a:noFill/>
                <a:prstDash val="solid"/>
                <a:round/>
                <a:headEnd/>
                <a:tailEnd/>
              </a:ln>
            </p:spPr>
            <p:txBody>
              <a:bodyPr vert="horz" wrap="square" lIns="171562" tIns="85781" rIns="171562" bIns="85781" numCol="1" anchor="t" anchorCtr="0" compatLnSpc="1">
                <a:prstTxWarp prst="textNoShape">
                  <a:avLst/>
                </a:prstTxWarp>
              </a:bodyPr>
              <a:lstStyle/>
              <a:p>
                <a:pPr marL="0" marR="0" lvl="0" indent="0" algn="l" defTabSz="1715597" rtl="0" eaLnBrk="1" fontAlgn="base" latinLnBrk="0" hangingPunct="1">
                  <a:lnSpc>
                    <a:spcPct val="115000"/>
                  </a:lnSpc>
                  <a:spcBef>
                    <a:spcPct val="20000"/>
                  </a:spcBef>
                  <a:spcAft>
                    <a:spcPct val="0"/>
                  </a:spcAft>
                  <a:buClr>
                    <a:srgbClr val="2877C4"/>
                  </a:buClr>
                  <a:buSzTx/>
                  <a:buFontTx/>
                  <a:buNone/>
                  <a:tabLst/>
                  <a:defRPr/>
                </a:pPr>
                <a:endParaRPr kumimoji="0" lang="en-US" sz="2814" b="0" i="0" u="none" strike="noStrike" kern="1200" cap="none" spc="0" normalizeH="0" baseline="0" noProof="0" dirty="0">
                  <a:ln>
                    <a:noFill/>
                  </a:ln>
                  <a:solidFill>
                    <a:srgbClr val="000000"/>
                  </a:solidFill>
                  <a:effectLst/>
                  <a:uLnTx/>
                  <a:uFillTx/>
                  <a:latin typeface="Arial" charset="0"/>
                  <a:ea typeface="+mn-ea"/>
                  <a:cs typeface="+mn-cs"/>
                </a:endParaRPr>
              </a:p>
            </p:txBody>
          </p:sp>
        </p:grpSp>
      </p:grpSp>
    </p:spTree>
    <p:extLst>
      <p:ext uri="{BB962C8B-B14F-4D97-AF65-F5344CB8AC3E}">
        <p14:creationId xmlns:p14="http://schemas.microsoft.com/office/powerpoint/2010/main" val="2001065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5">
                                            <p:txEl>
                                              <p:pRg st="6" end="6"/>
                                            </p:txEl>
                                          </p:spTgt>
                                        </p:tgtEl>
                                        <p:attrNameLst>
                                          <p:attrName>style.visibility</p:attrName>
                                        </p:attrNameLst>
                                      </p:cBhvr>
                                      <p:to>
                                        <p:strVal val="visible"/>
                                      </p:to>
                                    </p:set>
                                    <p:animEffect transition="in" filter="wipe(left)">
                                      <p:cBhvr>
                                        <p:cTn id="32" dur="500"/>
                                        <p:tgtEl>
                                          <p:spTgt spid="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Effect transition="in" filter="wipe(left)">
                                      <p:cBhvr>
                                        <p:cTn id="3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0.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_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ouble_helix">
  <a:themeElements>
    <a:clrScheme name="double_heli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IDEO TEMPLATES">
  <a:themeElements>
    <a:clrScheme name="e2020 Courses">
      <a:dk1>
        <a:srgbClr val="000000"/>
      </a:dk1>
      <a:lt1>
        <a:srgbClr val="FFFFFF"/>
      </a:lt1>
      <a:dk2>
        <a:srgbClr val="2877C4"/>
      </a:dk2>
      <a:lt2>
        <a:srgbClr val="FFFFFF"/>
      </a:lt2>
      <a:accent1>
        <a:srgbClr val="FE8900"/>
      </a:accent1>
      <a:accent2>
        <a:srgbClr val="2877C4"/>
      </a:accent2>
      <a:accent3>
        <a:srgbClr val="5B8F22"/>
      </a:accent3>
      <a:accent4>
        <a:srgbClr val="4D4F58"/>
      </a:accent4>
      <a:accent5>
        <a:srgbClr val="D6156C"/>
      </a:accent5>
      <a:accent6>
        <a:srgbClr val="7E5ABE"/>
      </a:accent6>
      <a:hlink>
        <a:srgbClr val="5B8F22"/>
      </a:hlink>
      <a:folHlink>
        <a:srgbClr val="808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lumMod val="40000"/>
            <a:lumOff val="60000"/>
          </a:schemeClr>
        </a:solidFill>
        <a:ln w="28575" cap="flat" cmpd="sng" algn="ctr">
          <a:solidFill>
            <a:schemeClr val="accent1"/>
          </a:solidFill>
          <a:prstDash val="solid"/>
          <a:round/>
          <a:headEnd type="none" w="med" len="med"/>
          <a:tailEnd type="none" w="med" len="med"/>
        </a:ln>
        <a:effectLst/>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15000"/>
          </a:lnSpc>
          <a:spcBef>
            <a:spcPct val="20000"/>
          </a:spcBef>
          <a:spcAft>
            <a:spcPct val="0"/>
          </a:spcAft>
          <a:buClr>
            <a:srgbClr val="2877C4"/>
          </a:buClr>
          <a:buSzTx/>
          <a:buFont typeface="Wingdings" pitchFamily="2" charset="2"/>
          <a:buNone/>
          <a:tabLst/>
          <a:defRPr kumimoji="0" sz="800" b="0" i="0" u="none" strike="noStrike" cap="none" normalizeH="0" baseline="0" dirty="0" smtClean="0">
            <a:ln>
              <a:noFill/>
            </a:ln>
            <a:solidFill>
              <a:schemeClr val="tx1"/>
            </a:solidFill>
            <a:effectLst/>
            <a:latin typeface="Arial" charset="0"/>
          </a:defRPr>
        </a:defPPr>
      </a:lstStyle>
    </a:spDef>
    <a:lnDef>
      <a:spPr bwMode="auto">
        <a:noFill/>
        <a:ln w="28575" cap="flat" cmpd="sng" algn="ctr">
          <a:solidFill>
            <a:schemeClr val="tx1"/>
          </a:solidFill>
          <a:prstDash val="solid"/>
          <a:round/>
          <a:headEnd type="triangl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2877C4"/>
        </a:dk2>
        <a:lt2>
          <a:srgbClr val="FFFFFF"/>
        </a:lt2>
        <a:accent1>
          <a:srgbClr val="D6156C"/>
        </a:accent1>
        <a:accent2>
          <a:srgbClr val="333399"/>
        </a:accent2>
        <a:accent3>
          <a:srgbClr val="FFFFFF"/>
        </a:accent3>
        <a:accent4>
          <a:srgbClr val="000000"/>
        </a:accent4>
        <a:accent5>
          <a:srgbClr val="E8AABA"/>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808080"/>
        </a:dk1>
        <a:lt1>
          <a:srgbClr val="FFFFFF"/>
        </a:lt1>
        <a:dk2>
          <a:srgbClr val="2877C4"/>
        </a:dk2>
        <a:lt2>
          <a:srgbClr val="FFFFFF"/>
        </a:lt2>
        <a:accent1>
          <a:srgbClr val="D6156C"/>
        </a:accent1>
        <a:accent2>
          <a:srgbClr val="2877C4"/>
        </a:accent2>
        <a:accent3>
          <a:srgbClr val="FFFFFF"/>
        </a:accent3>
        <a:accent4>
          <a:srgbClr val="6C6C6C"/>
        </a:accent4>
        <a:accent5>
          <a:srgbClr val="E8AABA"/>
        </a:accent5>
        <a:accent6>
          <a:srgbClr val="236BB1"/>
        </a:accent6>
        <a:hlink>
          <a:srgbClr val="5B8F22"/>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double_helix">
  <a:themeElements>
    <a:clrScheme name="double_helix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7039</TotalTime>
  <Words>3085</Words>
  <Application>Microsoft Office PowerPoint</Application>
  <PresentationFormat>On-screen Show (4:3)</PresentationFormat>
  <Paragraphs>479</Paragraphs>
  <Slides>66</Slides>
  <Notes>28</Notes>
  <HiddenSlides>0</HiddenSlides>
  <MMClips>0</MMClips>
  <ScaleCrop>false</ScaleCrop>
  <HeadingPairs>
    <vt:vector size="6" baseType="variant">
      <vt:variant>
        <vt:lpstr>Fonts Used</vt:lpstr>
      </vt:variant>
      <vt:variant>
        <vt:i4>11</vt:i4>
      </vt:variant>
      <vt:variant>
        <vt:lpstr>Theme</vt:lpstr>
      </vt:variant>
      <vt:variant>
        <vt:i4>12</vt:i4>
      </vt:variant>
      <vt:variant>
        <vt:lpstr>Slide Titles</vt:lpstr>
      </vt:variant>
      <vt:variant>
        <vt:i4>66</vt:i4>
      </vt:variant>
    </vt:vector>
  </HeadingPairs>
  <TitlesOfParts>
    <vt:vector size="89" baseType="lpstr">
      <vt:lpstr>Arial</vt:lpstr>
      <vt:lpstr>Arial Unicode MS</vt:lpstr>
      <vt:lpstr>Book Antiqua</vt:lpstr>
      <vt:lpstr>Calibri</vt:lpstr>
      <vt:lpstr>Comic Sans MS</vt:lpstr>
      <vt:lpstr>Constantia</vt:lpstr>
      <vt:lpstr>Tahoma</vt:lpstr>
      <vt:lpstr>Times</vt:lpstr>
      <vt:lpstr>Times New Roman</vt:lpstr>
      <vt:lpstr>Wingdings</vt:lpstr>
      <vt:lpstr>Wingdings 2</vt:lpstr>
      <vt:lpstr>Office Theme</vt:lpstr>
      <vt:lpstr>double_helix</vt:lpstr>
      <vt:lpstr>VIDEO TEMPLATES</vt:lpstr>
      <vt:lpstr>9_Blank</vt:lpstr>
      <vt:lpstr>3_Office Theme</vt:lpstr>
      <vt:lpstr>1_double_helix</vt:lpstr>
      <vt:lpstr>2_Office Theme</vt:lpstr>
      <vt:lpstr>7_Office Theme</vt:lpstr>
      <vt:lpstr>Default Design</vt:lpstr>
      <vt:lpstr>2_Flow</vt:lpstr>
      <vt:lpstr>1_Office Theme</vt:lpstr>
      <vt:lpstr>1_VIDEO TEMPLATES</vt:lpstr>
      <vt:lpstr>Go to the “Slide Show” shade above</vt:lpstr>
      <vt:lpstr>Chapter 9:  DNA, RNA, and Proteins</vt:lpstr>
      <vt:lpstr>DNA stands for …</vt:lpstr>
      <vt:lpstr>DNA stands for …</vt:lpstr>
      <vt:lpstr>PowerPoint Presentation</vt:lpstr>
      <vt:lpstr>PowerPoint Presentation</vt:lpstr>
      <vt:lpstr>PowerPoint Presentation</vt:lpstr>
      <vt:lpstr>PowerPoint Presentation</vt:lpstr>
      <vt:lpstr>  Lesson Objectives</vt:lpstr>
      <vt:lpstr>PowerPoint Presentation</vt:lpstr>
      <vt:lpstr>Chromosomes are made of DNA  </vt:lpstr>
      <vt:lpstr>PowerPoint Presentation</vt:lpstr>
      <vt:lpstr>PowerPoint Presentation</vt:lpstr>
      <vt:lpstr>PowerPoint Presentation</vt:lpstr>
      <vt:lpstr>DNA, Genes and Chromosomes </vt:lpstr>
      <vt:lpstr>DNA, Genes &amp; Chromosomes </vt:lpstr>
      <vt:lpstr>PowerPoint Presentation</vt:lpstr>
      <vt:lpstr>PowerPoint Presentation</vt:lpstr>
      <vt:lpstr>PowerPoint Presentation</vt:lpstr>
      <vt:lpstr>PowerPoint Presentation</vt:lpstr>
      <vt:lpstr>Not-so-Random Fact Time</vt:lpstr>
      <vt:lpstr>PowerPoint Presentation</vt:lpstr>
      <vt:lpstr>PowerPoint Presentation</vt:lpstr>
      <vt:lpstr>The Race for the Structure of DNA</vt:lpstr>
      <vt:lpstr>Wilkins &amp; Franklin</vt:lpstr>
      <vt:lpstr>DNA is a Double-Stranded Helix</vt:lpstr>
      <vt:lpstr>DNA is a Double-Stranded Helix</vt:lpstr>
      <vt:lpstr>PowerPoint Presentation</vt:lpstr>
      <vt:lpstr>Watson and Crick put it all together</vt:lpstr>
      <vt:lpstr>Watson and Crick and the  double helix (twisted ladder)</vt:lpstr>
      <vt:lpstr>PowerPoint Presentation</vt:lpstr>
      <vt:lpstr>PowerPoint Presentation</vt:lpstr>
      <vt:lpstr>PowerPoint Presentation</vt:lpstr>
      <vt:lpstr>PowerPoint Presentation</vt:lpstr>
      <vt:lpstr>The Discovery of DNA</vt:lpstr>
      <vt:lpstr>PowerPoint Presentation</vt:lpstr>
      <vt:lpstr>DNA is a Double-Stranded Helix</vt:lpstr>
      <vt:lpstr>PowerPoint Presentation</vt:lpstr>
      <vt:lpstr>4  Nitrogenous Bases </vt:lpstr>
      <vt:lpstr>DNA Double Helix</vt:lpstr>
      <vt:lpstr>DNA is a Double-Stranded Helix</vt:lpstr>
      <vt:lpstr>DNA is a Double-Stranded Helix</vt:lpstr>
      <vt:lpstr>Complementary Pairs A-T, G-C</vt:lpstr>
      <vt:lpstr>Complementary Pairs A=T, G≡C</vt:lpstr>
      <vt:lpstr>Nucleotides are the building blocks of DNA </vt:lpstr>
      <vt:lpstr>Nucleotides are the building blocks of DNA </vt:lpstr>
      <vt:lpstr>DNA Replication </vt:lpstr>
      <vt:lpstr>Steps Involved in DNA  Semi-Conservative Replication</vt:lpstr>
      <vt:lpstr>Step 1: Unwind </vt:lpstr>
      <vt:lpstr>Step 2: Unzip </vt:lpstr>
      <vt:lpstr>PowerPoint Presentation</vt:lpstr>
      <vt:lpstr>PowerPoint Presentation</vt:lpstr>
      <vt:lpstr>Step 3: Replicate</vt:lpstr>
      <vt:lpstr>Step 3: Replicate</vt:lpstr>
      <vt:lpstr>PowerPoint Presentation</vt:lpstr>
      <vt:lpstr>PowerPoint Presentation</vt:lpstr>
      <vt:lpstr>DNA and RNA are Polymers of Nucleotides</vt:lpstr>
      <vt:lpstr>RNA Differs from DNA</vt:lpstr>
      <vt:lpstr>RNA Differs from DNA</vt:lpstr>
      <vt:lpstr>RNA Differs from DNA</vt:lpstr>
      <vt:lpstr>DNA and RNA are Polymers of ?</vt:lpstr>
      <vt:lpstr>DNA and RNA are Polymers of Nucleotides</vt:lpstr>
      <vt:lpstr>Genes control Phenotypic Traits through the Synthesis of Proteins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Mitosis and Molecular Genetics</dc:title>
  <dc:creator>HelpDesk</dc:creator>
  <cp:lastModifiedBy>Craig Riesen</cp:lastModifiedBy>
  <cp:revision>264</cp:revision>
  <dcterms:created xsi:type="dcterms:W3CDTF">2008-09-03T19:42:42Z</dcterms:created>
  <dcterms:modified xsi:type="dcterms:W3CDTF">2023-11-15T21:18:50Z</dcterms:modified>
</cp:coreProperties>
</file>